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330" r:id="rId4"/>
    <p:sldId id="260" r:id="rId5"/>
    <p:sldId id="262" r:id="rId6"/>
    <p:sldId id="263" r:id="rId7"/>
    <p:sldId id="265" r:id="rId8"/>
    <p:sldId id="272" r:id="rId9"/>
    <p:sldId id="273" r:id="rId10"/>
    <p:sldId id="274" r:id="rId11"/>
    <p:sldId id="275" r:id="rId12"/>
    <p:sldId id="276" r:id="rId13"/>
    <p:sldId id="277" r:id="rId14"/>
    <p:sldId id="331" r:id="rId15"/>
    <p:sldId id="332" r:id="rId16"/>
    <p:sldId id="278" r:id="rId17"/>
    <p:sldId id="282" r:id="rId18"/>
    <p:sldId id="293" r:id="rId19"/>
    <p:sldId id="297" r:id="rId20"/>
    <p:sldId id="303" r:id="rId21"/>
    <p:sldId id="333" r:id="rId22"/>
    <p:sldId id="309" r:id="rId23"/>
    <p:sldId id="310" r:id="rId24"/>
    <p:sldId id="312" r:id="rId25"/>
    <p:sldId id="313" r:id="rId26"/>
    <p:sldId id="314" r:id="rId27"/>
    <p:sldId id="316" r:id="rId28"/>
    <p:sldId id="317" r:id="rId29"/>
    <p:sldId id="318" r:id="rId30"/>
    <p:sldId id="319" r:id="rId31"/>
    <p:sldId id="320" r:id="rId32"/>
    <p:sldId id="321" r:id="rId33"/>
    <p:sldId id="322" r:id="rId34"/>
    <p:sldId id="324" r:id="rId35"/>
    <p:sldId id="325" r:id="rId3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15D1B-B31A-4E46-8914-1E0C8B0980B1}" type="datetimeFigureOut">
              <a:rPr lang="cs-CZ" smtClean="0"/>
              <a:t>03.12.2018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80E88-A2E9-497C-A27D-585EA28813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1500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15D1B-B31A-4E46-8914-1E0C8B0980B1}" type="datetimeFigureOut">
              <a:rPr lang="cs-CZ" smtClean="0"/>
              <a:t>03.12.2018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80E88-A2E9-497C-A27D-585EA28813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9294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15D1B-B31A-4E46-8914-1E0C8B0980B1}" type="datetimeFigureOut">
              <a:rPr lang="cs-CZ" smtClean="0"/>
              <a:t>03.12.2018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80E88-A2E9-497C-A27D-585EA28813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1910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15D1B-B31A-4E46-8914-1E0C8B0980B1}" type="datetimeFigureOut">
              <a:rPr lang="cs-CZ" smtClean="0"/>
              <a:t>03.12.2018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80E88-A2E9-497C-A27D-585EA28813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8137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15D1B-B31A-4E46-8914-1E0C8B0980B1}" type="datetimeFigureOut">
              <a:rPr lang="cs-CZ" smtClean="0"/>
              <a:t>03.12.2018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80E88-A2E9-497C-A27D-585EA28813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0435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15D1B-B31A-4E46-8914-1E0C8B0980B1}" type="datetimeFigureOut">
              <a:rPr lang="cs-CZ" smtClean="0"/>
              <a:t>03.12.2018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80E88-A2E9-497C-A27D-585EA28813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4141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15D1B-B31A-4E46-8914-1E0C8B0980B1}" type="datetimeFigureOut">
              <a:rPr lang="cs-CZ" smtClean="0"/>
              <a:t>03.12.2018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80E88-A2E9-497C-A27D-585EA28813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237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15D1B-B31A-4E46-8914-1E0C8B0980B1}" type="datetimeFigureOut">
              <a:rPr lang="cs-CZ" smtClean="0"/>
              <a:t>03.12.2018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80E88-A2E9-497C-A27D-585EA28813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8287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15D1B-B31A-4E46-8914-1E0C8B0980B1}" type="datetimeFigureOut">
              <a:rPr lang="cs-CZ" smtClean="0"/>
              <a:t>03.12.2018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80E88-A2E9-497C-A27D-585EA28813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7825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15D1B-B31A-4E46-8914-1E0C8B0980B1}" type="datetimeFigureOut">
              <a:rPr lang="cs-CZ" smtClean="0"/>
              <a:t>03.12.2018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80E88-A2E9-497C-A27D-585EA28813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0387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15D1B-B31A-4E46-8914-1E0C8B0980B1}" type="datetimeFigureOut">
              <a:rPr lang="cs-CZ" smtClean="0"/>
              <a:t>03.12.2018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80E88-A2E9-497C-A27D-585EA28813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1187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B15D1B-B31A-4E46-8914-1E0C8B0980B1}" type="datetimeFigureOut">
              <a:rPr lang="cs-CZ" smtClean="0"/>
              <a:t>03.12.2018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80E88-A2E9-497C-A27D-585EA28813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2959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462455" y="365125"/>
            <a:ext cx="10891345" cy="6214351"/>
          </a:xfrm>
        </p:spPr>
        <p:txBody>
          <a:bodyPr>
            <a:normAutofit/>
          </a:bodyPr>
          <a:lstStyle/>
          <a:p>
            <a:r>
              <a:rPr lang="cs-CZ" sz="6600" dirty="0" smtClean="0"/>
              <a:t>Správní trestání</a:t>
            </a:r>
            <a:endParaRPr lang="cs-CZ" sz="6600" dirty="0"/>
          </a:p>
        </p:txBody>
      </p:sp>
    </p:spTree>
    <p:extLst>
      <p:ext uri="{BB962C8B-B14F-4D97-AF65-F5344CB8AC3E}">
        <p14:creationId xmlns:p14="http://schemas.microsoft.com/office/powerpoint/2010/main" val="33188496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Pachatel – právnická osoba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3200" dirty="0" smtClean="0"/>
              <a:t>-zproštění odpovědnosti za přestupek (liberace) →  PO prokáže</a:t>
            </a:r>
            <a:r>
              <a:rPr lang="cs-CZ" sz="3200" dirty="0"/>
              <a:t>, že vynaložila veškeré úsilí, které bylo možno požadovat, aby přestupku </a:t>
            </a:r>
            <a:r>
              <a:rPr lang="cs-CZ" sz="3200" dirty="0" smtClean="0"/>
              <a:t>zabránila</a:t>
            </a:r>
          </a:p>
          <a:p>
            <a:pPr marL="0" indent="0">
              <a:buNone/>
            </a:pPr>
            <a:r>
              <a:rPr lang="cs-CZ" sz="3200" dirty="0" smtClean="0"/>
              <a:t>- odpovědnosti se nemůže PO zprostit, </a:t>
            </a:r>
            <a:r>
              <a:rPr lang="cs-CZ" sz="3200" dirty="0"/>
              <a:t>jestliže z její strany nebyla vykonávána povinná nebo potřebná kontrola nad fyzickou osobou, jejíž jednání je přičitatelné právnické osobě, nebo nebyla učiněna nezbytná opatření k zamezení nebo odvrácení </a:t>
            </a:r>
            <a:r>
              <a:rPr lang="cs-CZ" sz="3200" dirty="0" smtClean="0"/>
              <a:t>přestupku</a:t>
            </a:r>
            <a:endParaRPr lang="cs-CZ" sz="3200" dirty="0"/>
          </a:p>
          <a:p>
            <a:pPr marL="0" indent="0">
              <a:buNone/>
            </a:pPr>
            <a:r>
              <a:rPr lang="cs-CZ" sz="3200" u="sng" dirty="0" smtClean="0"/>
              <a:t>Odpovědnost přechází na právní nástupce (všechny)  - § 33</a:t>
            </a:r>
            <a:endParaRPr lang="cs-CZ" sz="3200" u="sng" dirty="0"/>
          </a:p>
        </p:txBody>
      </p:sp>
    </p:spTree>
    <p:extLst>
      <p:ext uri="{BB962C8B-B14F-4D97-AF65-F5344CB8AC3E}">
        <p14:creationId xmlns:p14="http://schemas.microsoft.com/office/powerpoint/2010/main" val="15567014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Pachatel – FO podnikající  (§ 22- § 23)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3200" dirty="0" smtClean="0"/>
              <a:t>FO podnikající = pachatel</a:t>
            </a:r>
          </a:p>
          <a:p>
            <a:pPr marL="514350" indent="-514350">
              <a:buAutoNum type="alphaLcParenR"/>
            </a:pPr>
            <a:r>
              <a:rPr lang="cs-CZ" sz="3200" dirty="0" smtClean="0"/>
              <a:t>jestliže k </a:t>
            </a:r>
            <a:r>
              <a:rPr lang="cs-CZ" sz="3200" dirty="0"/>
              <a:t>naplnění znaků přestupku došlo při jejím podnikání nebo v přímé souvislosti s ním a podnikající fyzická osoba svým jednáním porušila právní </a:t>
            </a:r>
            <a:r>
              <a:rPr lang="cs-CZ" sz="3200" dirty="0" smtClean="0"/>
              <a:t>povinnost</a:t>
            </a:r>
          </a:p>
          <a:p>
            <a:pPr marL="514350" indent="-514350">
              <a:buFont typeface="Arial" panose="020B0604020202020204" pitchFamily="34" charset="0"/>
              <a:buAutoNum type="alphaLcParenR"/>
            </a:pPr>
            <a:r>
              <a:rPr lang="cs-CZ" sz="3200" dirty="0"/>
              <a:t>jestliže k naplnění znaků přestupku došlo jednáním fyzické osoby (§ </a:t>
            </a:r>
            <a:r>
              <a:rPr lang="cs-CZ" sz="3200" dirty="0" smtClean="0"/>
              <a:t>22 </a:t>
            </a:r>
            <a:r>
              <a:rPr lang="cs-CZ" sz="3200" dirty="0"/>
              <a:t>odst. </a:t>
            </a:r>
            <a:r>
              <a:rPr lang="cs-CZ" sz="3200" dirty="0" smtClean="0"/>
              <a:t>3)</a:t>
            </a:r>
            <a:r>
              <a:rPr lang="cs-CZ" sz="3200" dirty="0"/>
              <a:t> </a:t>
            </a:r>
            <a:r>
              <a:rPr lang="cs-CZ" sz="3200" dirty="0" smtClean="0"/>
              <a:t> - odpovědnost </a:t>
            </a:r>
            <a:r>
              <a:rPr lang="cs-CZ" sz="3200" dirty="0"/>
              <a:t>za přestupek není podmíněna zjištěním konkrétní fyzické osoby, která </a:t>
            </a:r>
            <a:r>
              <a:rPr lang="cs-CZ" sz="3200" dirty="0" smtClean="0"/>
              <a:t>jednala</a:t>
            </a:r>
          </a:p>
          <a:p>
            <a:pPr marL="514350" indent="-514350">
              <a:buFont typeface="Arial" panose="020B0604020202020204" pitchFamily="34" charset="0"/>
              <a:buAutoNum type="alphaLcParenR"/>
            </a:pPr>
            <a:r>
              <a:rPr lang="cs-CZ" sz="3200" dirty="0"/>
              <a:t>ke spáchání přestupku užila jiné osoby, jež není odpovědná za </a:t>
            </a:r>
            <a:r>
              <a:rPr lang="cs-CZ" sz="3200" dirty="0" smtClean="0"/>
              <a:t>přestupek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48155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Pachatel – FO podnikající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96044"/>
            <a:ext cx="10515600" cy="49876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3000" dirty="0" smtClean="0"/>
              <a:t>- zproštění </a:t>
            </a:r>
            <a:r>
              <a:rPr lang="cs-CZ" sz="3000" dirty="0"/>
              <a:t>odpovědnosti za přestupek (liberace</a:t>
            </a:r>
            <a:r>
              <a:rPr lang="cs-CZ" sz="3000" dirty="0" smtClean="0"/>
              <a:t>) → FO podnikající </a:t>
            </a:r>
            <a:r>
              <a:rPr lang="cs-CZ" sz="3000" dirty="0"/>
              <a:t>prokáže, že vynaložila veškeré úsilí, které bylo možno požadovat, aby přestupku zabránila</a:t>
            </a:r>
          </a:p>
          <a:p>
            <a:pPr marL="0" indent="0">
              <a:buNone/>
            </a:pPr>
            <a:r>
              <a:rPr lang="cs-CZ" sz="3000" dirty="0" smtClean="0"/>
              <a:t>- odpovědnosti </a:t>
            </a:r>
            <a:r>
              <a:rPr lang="cs-CZ" sz="3000" dirty="0"/>
              <a:t>se nemůže zprostit, jestliže z její strany nebyla vykonávána povinná nebo potřebná kontrola nad fyzickou osobou, jejíž jednání je přičitatelné </a:t>
            </a:r>
            <a:r>
              <a:rPr lang="cs-CZ" sz="3000" dirty="0" smtClean="0"/>
              <a:t>FO podnikající, </a:t>
            </a:r>
            <a:r>
              <a:rPr lang="cs-CZ" sz="3000" dirty="0"/>
              <a:t>nebo nebyla učiněna nezbytná opatření k zamezení nebo odvrácení </a:t>
            </a:r>
            <a:r>
              <a:rPr lang="cs-CZ" sz="3000" dirty="0" smtClean="0"/>
              <a:t>přestupku</a:t>
            </a:r>
            <a:endParaRPr lang="cs-CZ" sz="3000" u="sng" dirty="0"/>
          </a:p>
          <a:p>
            <a:pPr marL="0" indent="0">
              <a:buNone/>
            </a:pPr>
            <a:endParaRPr lang="cs-CZ" sz="3000" dirty="0" smtClean="0"/>
          </a:p>
          <a:p>
            <a:pPr marL="0" indent="0">
              <a:buNone/>
            </a:pPr>
            <a:r>
              <a:rPr lang="cs-CZ" sz="3000" dirty="0" smtClean="0"/>
              <a:t>Jestliže FO přestala podnikat, její odpovědnost nezaniká - § 23 odst. 2</a:t>
            </a:r>
          </a:p>
          <a:p>
            <a:pPr marL="0" indent="0">
              <a:buNone/>
            </a:pPr>
            <a:r>
              <a:rPr lang="cs-CZ" sz="3000" u="sng" dirty="0" smtClean="0"/>
              <a:t>Odpovědnost </a:t>
            </a:r>
            <a:r>
              <a:rPr lang="cs-CZ" sz="3000" u="sng" dirty="0"/>
              <a:t>přechází na právní nástupce (všechny)  - § </a:t>
            </a:r>
            <a:r>
              <a:rPr lang="cs-CZ" sz="3000" u="sng" dirty="0" smtClean="0"/>
              <a:t>34</a:t>
            </a:r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31707439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Okolnosti vylučující protiprávnost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2742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AutoNum type="alphaLcParenR"/>
            </a:pPr>
            <a:r>
              <a:rPr lang="cs-CZ" sz="3200" u="sng" dirty="0" smtClean="0"/>
              <a:t>krajní nouze </a:t>
            </a:r>
            <a:r>
              <a:rPr lang="cs-CZ" sz="3200" dirty="0" smtClean="0"/>
              <a:t> (§ 24)</a:t>
            </a:r>
          </a:p>
          <a:p>
            <a:pPr marL="0" indent="0">
              <a:buNone/>
            </a:pPr>
            <a:r>
              <a:rPr lang="cs-CZ" sz="3200" dirty="0"/>
              <a:t>=</a:t>
            </a:r>
            <a:r>
              <a:rPr lang="cs-CZ" sz="3200" dirty="0" smtClean="0"/>
              <a:t> odvrácení nebezpečí přímo hrozící zájmu chráněnému zákonem</a:t>
            </a:r>
          </a:p>
          <a:p>
            <a:pPr marL="0" indent="0">
              <a:buNone/>
            </a:pPr>
            <a:r>
              <a:rPr lang="cs-CZ" sz="3200" dirty="0" smtClean="0"/>
              <a:t> ≠ jestliže toto nebezpečí bylo možno za daných okolností odvrátit jinak nebo následek tímto odvracením způsobený je zřejmě stejně závažný nebo ještě závažnější než ten, který hrozil, anebo byl-li ten, komu nebezpečí hrozilo, povinen je snášet</a:t>
            </a:r>
          </a:p>
          <a:p>
            <a:pPr marL="0" indent="0">
              <a:buNone/>
            </a:pPr>
            <a:endParaRPr lang="cs-CZ" sz="3200" dirty="0" smtClean="0"/>
          </a:p>
          <a:p>
            <a:pPr marL="0" indent="0">
              <a:buNone/>
            </a:pPr>
            <a:r>
              <a:rPr lang="cs-CZ" sz="3200" dirty="0" smtClean="0"/>
              <a:t>b) </a:t>
            </a:r>
            <a:r>
              <a:rPr lang="cs-CZ" sz="3200" u="sng" dirty="0" smtClean="0"/>
              <a:t>nutná obrana </a:t>
            </a:r>
            <a:r>
              <a:rPr lang="cs-CZ" sz="3200" dirty="0" smtClean="0"/>
              <a:t> (§ 25)</a:t>
            </a:r>
          </a:p>
          <a:p>
            <a:pPr marL="0" indent="0">
              <a:buNone/>
            </a:pPr>
            <a:r>
              <a:rPr lang="cs-CZ" sz="3200" dirty="0" smtClean="0"/>
              <a:t>= odvrácení přímo hrozícího nebo trvajícího útoku na zájem chráněný zákonem</a:t>
            </a:r>
          </a:p>
          <a:p>
            <a:pPr marL="0" indent="0">
              <a:buNone/>
            </a:pPr>
            <a:r>
              <a:rPr lang="cs-CZ" sz="3200" dirty="0" smtClean="0"/>
              <a:t>≠ obrana zcela zjevně nepřiměřená způsobu útoku</a:t>
            </a:r>
          </a:p>
        </p:txBody>
      </p:sp>
    </p:spTree>
    <p:extLst>
      <p:ext uri="{BB962C8B-B14F-4D97-AF65-F5344CB8AC3E}">
        <p14:creationId xmlns:p14="http://schemas.microsoft.com/office/powerpoint/2010/main" val="11292957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Okolnosti vylučující protiprávnost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c) </a:t>
            </a:r>
            <a:r>
              <a:rPr lang="cs-CZ" u="sng" dirty="0" smtClean="0"/>
              <a:t>svolení </a:t>
            </a:r>
            <a:r>
              <a:rPr lang="cs-CZ" u="sng" dirty="0"/>
              <a:t>poškozeného </a:t>
            </a:r>
            <a:r>
              <a:rPr lang="cs-CZ" u="sng" dirty="0" smtClean="0"/>
              <a:t> </a:t>
            </a:r>
            <a:r>
              <a:rPr lang="cs-CZ" dirty="0" smtClean="0"/>
              <a:t>(§ 26)</a:t>
            </a:r>
          </a:p>
          <a:p>
            <a:pPr>
              <a:buFontTx/>
              <a:buChar char="-"/>
            </a:pPr>
            <a:r>
              <a:rPr lang="cs-CZ" dirty="0" smtClean="0"/>
              <a:t>předem nebo současně s jednáním</a:t>
            </a:r>
          </a:p>
          <a:p>
            <a:pPr>
              <a:buFontTx/>
              <a:buChar char="-"/>
            </a:pPr>
            <a:r>
              <a:rPr lang="cs-CZ" dirty="0"/>
              <a:t>n</a:t>
            </a:r>
            <a:r>
              <a:rPr lang="cs-CZ" dirty="0" smtClean="0"/>
              <a:t>elze k ublížení na zdraví s výjimkou lékařského zákroku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d) </a:t>
            </a:r>
            <a:r>
              <a:rPr lang="cs-CZ" u="sng" dirty="0" smtClean="0"/>
              <a:t>přípustné </a:t>
            </a:r>
            <a:r>
              <a:rPr lang="cs-CZ" u="sng" dirty="0"/>
              <a:t>riziko  </a:t>
            </a:r>
            <a:r>
              <a:rPr lang="cs-CZ" dirty="0" smtClean="0"/>
              <a:t>(§ 27)</a:t>
            </a:r>
          </a:p>
          <a:p>
            <a:pPr marL="0" indent="0">
              <a:buNone/>
            </a:pPr>
            <a:r>
              <a:rPr lang="cs-CZ" dirty="0" smtClean="0"/>
              <a:t>- v souladu s dosaženým stavem poznání a informacemi, v rámci společensky prospěšné činnost, nelze-li výsledku dosáhnout jinak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e) oprávněné </a:t>
            </a:r>
            <a:r>
              <a:rPr lang="cs-CZ" dirty="0"/>
              <a:t>použití zbraně (</a:t>
            </a:r>
            <a:r>
              <a:rPr lang="cs-CZ" dirty="0" smtClean="0"/>
              <a:t>§ 28)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60890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Okolnosti vylučující protiprávnost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f) </a:t>
            </a:r>
            <a:r>
              <a:rPr lang="cs-CZ" u="sng" dirty="0" smtClean="0"/>
              <a:t>věk</a:t>
            </a:r>
            <a:r>
              <a:rPr lang="cs-CZ" dirty="0" smtClean="0"/>
              <a:t>  (§ 18)</a:t>
            </a:r>
          </a:p>
          <a:p>
            <a:pPr marL="0" indent="0">
              <a:buNone/>
            </a:pPr>
            <a:r>
              <a:rPr lang="cs-CZ" dirty="0" smtClean="0"/>
              <a:t>- do 15 let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g) </a:t>
            </a:r>
            <a:r>
              <a:rPr lang="cs-CZ" u="sng" dirty="0" smtClean="0"/>
              <a:t>nepříčetnost</a:t>
            </a:r>
            <a:r>
              <a:rPr lang="cs-CZ" dirty="0" smtClean="0"/>
              <a:t>  (§ 19) </a:t>
            </a:r>
          </a:p>
          <a:p>
            <a:pPr marL="0" indent="0">
              <a:buNone/>
            </a:pPr>
            <a:r>
              <a:rPr lang="cs-CZ" dirty="0" smtClean="0"/>
              <a:t>- není odpovědný ten, kdo pro duševní poruchu (§ 123 </a:t>
            </a:r>
            <a:r>
              <a:rPr lang="cs-CZ" dirty="0" err="1" smtClean="0"/>
              <a:t>TrZ</a:t>
            </a:r>
            <a:r>
              <a:rPr lang="cs-CZ" dirty="0" smtClean="0"/>
              <a:t>) v době spáchání přestupku nemohl rozpoznat protiprávnost svého jednání nebo své jednání ovládat </a:t>
            </a:r>
          </a:p>
          <a:p>
            <a:pPr>
              <a:buFontTx/>
              <a:buChar char="-"/>
            </a:pPr>
            <a:r>
              <a:rPr lang="cs-CZ" dirty="0" smtClean="0"/>
              <a:t>odpovědnosti se však nezbavuje ten, kdo se do stavu nepříčetnosti přivedl, byť i z nedbalosti, užitím návykové látky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1844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Zánik odpovědnosti za přestupek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lphaLcParenR"/>
            </a:pPr>
            <a:r>
              <a:rPr lang="cs-CZ" sz="3200" dirty="0" smtClean="0"/>
              <a:t>uplynutí promlčecí doby (§ 30 a násl.)</a:t>
            </a:r>
          </a:p>
          <a:p>
            <a:pPr>
              <a:buFontTx/>
              <a:buChar char="-"/>
            </a:pPr>
            <a:r>
              <a:rPr lang="cs-CZ" sz="3200" dirty="0" smtClean="0"/>
              <a:t>1 rok/3 roky</a:t>
            </a:r>
          </a:p>
          <a:p>
            <a:pPr>
              <a:buFontTx/>
              <a:buChar char="-"/>
            </a:pPr>
            <a:r>
              <a:rPr lang="cs-CZ" sz="3200" dirty="0"/>
              <a:t>s</a:t>
            </a:r>
            <a:r>
              <a:rPr lang="cs-CZ" sz="3200" dirty="0" smtClean="0"/>
              <a:t>tavení (§ 32 odst. 1)/ přerušení (§ 32 odst. 2)</a:t>
            </a:r>
          </a:p>
          <a:p>
            <a:pPr>
              <a:buFontTx/>
              <a:buChar char="-"/>
            </a:pPr>
            <a:endParaRPr lang="cs-CZ" sz="3200" dirty="0" smtClean="0"/>
          </a:p>
          <a:p>
            <a:pPr marL="0" indent="0">
              <a:buNone/>
            </a:pPr>
            <a:r>
              <a:rPr lang="cs-CZ" sz="3200" dirty="0" smtClean="0"/>
              <a:t>b) smrt fyzické osoby</a:t>
            </a:r>
          </a:p>
          <a:p>
            <a:pPr>
              <a:buFontTx/>
              <a:buChar char="-"/>
            </a:pPr>
            <a:r>
              <a:rPr lang="cs-CZ" sz="3200" dirty="0" smtClean="0"/>
              <a:t>nevztahuje se na podnikatele</a:t>
            </a:r>
          </a:p>
          <a:p>
            <a:pPr marL="0" indent="0">
              <a:buNone/>
            </a:pPr>
            <a:endParaRPr lang="cs-CZ" sz="3200" dirty="0" smtClean="0"/>
          </a:p>
          <a:p>
            <a:pPr marL="0" indent="0">
              <a:buNone/>
            </a:pPr>
            <a:r>
              <a:rPr lang="cs-CZ" sz="3200" dirty="0" smtClean="0"/>
              <a:t>c) zánik právnické osoby, nemá-li právního nástupce</a:t>
            </a:r>
          </a:p>
          <a:p>
            <a:pPr marL="0" indent="0">
              <a:buNone/>
            </a:pPr>
            <a:r>
              <a:rPr lang="cs-CZ" sz="3200" dirty="0" smtClean="0"/>
              <a:t>d) vyhlášení amnestie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0342436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Správní tresty  (§ 35 a násl.)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3200" dirty="0" smtClean="0"/>
              <a:t>- </a:t>
            </a:r>
            <a:r>
              <a:rPr lang="cs-CZ" sz="3200" dirty="0"/>
              <a:t>n</a:t>
            </a:r>
            <a:r>
              <a:rPr lang="cs-CZ" sz="3200" dirty="0" smtClean="0"/>
              <a:t>apomenutí (§ 45)</a:t>
            </a:r>
          </a:p>
          <a:p>
            <a:pPr marL="0" indent="0">
              <a:buNone/>
            </a:pPr>
            <a:r>
              <a:rPr lang="cs-CZ" sz="3200" dirty="0" smtClean="0"/>
              <a:t>- </a:t>
            </a:r>
            <a:r>
              <a:rPr lang="cs-CZ" sz="3200" dirty="0"/>
              <a:t>p</a:t>
            </a:r>
            <a:r>
              <a:rPr lang="cs-CZ" sz="3200" dirty="0" smtClean="0"/>
              <a:t>okuta (§ 46)</a:t>
            </a:r>
          </a:p>
          <a:p>
            <a:pPr marL="0" indent="0">
              <a:buNone/>
            </a:pPr>
            <a:r>
              <a:rPr lang="cs-CZ" sz="3200" dirty="0" smtClean="0"/>
              <a:t>- zákaz činnosti (§ 47)</a:t>
            </a:r>
          </a:p>
          <a:p>
            <a:pPr marL="0" indent="0">
              <a:buNone/>
            </a:pPr>
            <a:r>
              <a:rPr lang="cs-CZ" sz="3200" dirty="0" smtClean="0"/>
              <a:t>- propadnutí věci nebo náhradní hodnoty (§ 48)</a:t>
            </a:r>
          </a:p>
          <a:p>
            <a:pPr marL="0" indent="0">
              <a:buNone/>
            </a:pPr>
            <a:r>
              <a:rPr lang="cs-CZ" sz="3200" dirty="0" smtClean="0"/>
              <a:t>- zveřejnění rozhodnutí o přestupku (§ 49)</a:t>
            </a:r>
          </a:p>
          <a:p>
            <a:pPr marL="0" indent="0">
              <a:buNone/>
            </a:pPr>
            <a:endParaRPr lang="cs-CZ" sz="3200" dirty="0"/>
          </a:p>
          <a:p>
            <a:pPr marL="0" indent="0">
              <a:buNone/>
            </a:pPr>
            <a:r>
              <a:rPr lang="cs-CZ" sz="3200" dirty="0" smtClean="0"/>
              <a:t>Lze uložit samostatně nebo v kombinaci kromě napomenutí s pokutou.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1186206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Upuštění od uložení správního trestu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a) podmíněné - § 42</a:t>
            </a:r>
          </a:p>
          <a:p>
            <a:pPr marL="0" indent="0">
              <a:buNone/>
            </a:pPr>
            <a:r>
              <a:rPr lang="cs-CZ" dirty="0" smtClean="0"/>
              <a:t>jestliže </a:t>
            </a:r>
            <a:r>
              <a:rPr lang="cs-CZ" dirty="0"/>
              <a:t>p</a:t>
            </a:r>
            <a:r>
              <a:rPr lang="cs-CZ" dirty="0" smtClean="0"/>
              <a:t>ostačí projednání – přestupky při nichž vznikla škoda /BO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b) prosté - § 43</a:t>
            </a:r>
          </a:p>
          <a:p>
            <a:pPr>
              <a:buFontTx/>
              <a:buChar char="-"/>
            </a:pPr>
            <a:r>
              <a:rPr lang="cs-CZ" dirty="0" smtClean="0"/>
              <a:t>o </a:t>
            </a:r>
            <a:r>
              <a:rPr lang="cs-CZ" dirty="0"/>
              <a:t>dvou nebo více přestupcích téhož pachatele nebylo konáno společné řízení a správní trest uložený za některý z těchto přestupků v samostatném řízení lze považovat za odpovídající správnímu trestu, který by byl jinak uložen ve společném </a:t>
            </a:r>
            <a:r>
              <a:rPr lang="cs-CZ" dirty="0" smtClean="0"/>
              <a:t>řízení</a:t>
            </a:r>
            <a:endParaRPr lang="cs-CZ" dirty="0"/>
          </a:p>
          <a:p>
            <a:pPr>
              <a:buFontTx/>
              <a:buChar char="-"/>
            </a:pPr>
            <a:r>
              <a:rPr lang="cs-CZ" dirty="0" smtClean="0"/>
              <a:t>jestliže postačí projednání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92641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0034" y="302063"/>
            <a:ext cx="10515600" cy="1325563"/>
          </a:xfrm>
        </p:spPr>
        <p:txBody>
          <a:bodyPr/>
          <a:lstStyle/>
          <a:p>
            <a:r>
              <a:rPr lang="cs-CZ" dirty="0" smtClean="0"/>
              <a:t>Řízení o přestupcích </a:t>
            </a:r>
            <a:r>
              <a:rPr lang="cs-CZ" dirty="0"/>
              <a:t>(</a:t>
            </a:r>
            <a:r>
              <a:rPr lang="cs-CZ" dirty="0" smtClean="0"/>
              <a:t>§ 60 a násl.)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sz="3200" dirty="0" smtClean="0"/>
          </a:p>
          <a:p>
            <a:pPr marL="0" indent="0">
              <a:buNone/>
            </a:pPr>
            <a:endParaRPr lang="cs-CZ" sz="3200" dirty="0"/>
          </a:p>
          <a:p>
            <a:pPr marL="0" indent="0">
              <a:buNone/>
            </a:pPr>
            <a:r>
              <a:rPr lang="cs-CZ" sz="3200" dirty="0" smtClean="0"/>
              <a:t>- zvláštní zákony</a:t>
            </a:r>
          </a:p>
          <a:p>
            <a:pPr marL="0" indent="0">
              <a:buNone/>
            </a:pPr>
            <a:r>
              <a:rPr lang="cs-CZ" sz="3200" dirty="0"/>
              <a:t>-</a:t>
            </a:r>
            <a:r>
              <a:rPr lang="cs-CZ" sz="3200" dirty="0" smtClean="0"/>
              <a:t> zákon o přestupcích</a:t>
            </a:r>
          </a:p>
          <a:p>
            <a:pPr marL="0" indent="0">
              <a:buNone/>
            </a:pPr>
            <a:r>
              <a:rPr lang="cs-CZ" sz="3200" dirty="0" smtClean="0"/>
              <a:t>- správní řád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820945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předpisy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838200" y="1912883"/>
            <a:ext cx="10515600" cy="4745612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cs-CZ" sz="3200" dirty="0" smtClean="0"/>
              <a:t>zákon č. 250/2016  Sb., o odpovědnosti za přestupky a řízení o nich </a:t>
            </a:r>
          </a:p>
          <a:p>
            <a:pPr>
              <a:buFontTx/>
              <a:buChar char="-"/>
            </a:pPr>
            <a:r>
              <a:rPr lang="cs-CZ" sz="3200" dirty="0"/>
              <a:t>v</a:t>
            </a:r>
            <a:r>
              <a:rPr lang="cs-CZ" sz="3200" dirty="0" smtClean="0"/>
              <a:t>yhláška č. 172/2017 Sb., o podrobnostech obsahu a provádění zkoušky odborné způsobilosti úředních osob oprávněných k provádění úkonů správního orgánu v řízení o přestupcích a o náležitostech osvědčení o vykonání zkoušky odborné způsobilosti</a:t>
            </a:r>
            <a:endParaRPr lang="cs-CZ" sz="3200" dirty="0"/>
          </a:p>
          <a:p>
            <a:pPr>
              <a:buFontTx/>
              <a:buChar char="-"/>
            </a:pPr>
            <a:r>
              <a:rPr lang="cs-CZ" sz="3200" dirty="0" smtClean="0"/>
              <a:t>zákon č. 251/2016 Sb., o některých přestupcích</a:t>
            </a:r>
          </a:p>
        </p:txBody>
      </p:sp>
    </p:spTree>
    <p:extLst>
      <p:ext uri="{BB962C8B-B14F-4D97-AF65-F5344CB8AC3E}">
        <p14:creationId xmlns:p14="http://schemas.microsoft.com/office/powerpoint/2010/main" val="17385723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Účastníci řízení - § 68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AutoNum type="alphaLcParenR"/>
            </a:pPr>
            <a:r>
              <a:rPr lang="cs-CZ" sz="3200" u="sng" dirty="0"/>
              <a:t>o</a:t>
            </a:r>
            <a:r>
              <a:rPr lang="cs-CZ" sz="3200" u="sng" dirty="0" smtClean="0"/>
              <a:t>bviněný</a:t>
            </a:r>
          </a:p>
          <a:p>
            <a:pPr marL="0" indent="0">
              <a:buNone/>
            </a:pPr>
            <a:r>
              <a:rPr lang="cs-CZ" sz="3200" dirty="0" smtClean="0"/>
              <a:t>- podezřelý → vůči němu první úkon v řízení → obviněný</a:t>
            </a:r>
          </a:p>
          <a:p>
            <a:pPr marL="0" indent="0">
              <a:buNone/>
            </a:pPr>
            <a:r>
              <a:rPr lang="cs-CZ" sz="3200" dirty="0" smtClean="0"/>
              <a:t>- dokud není pravomocně uznán vinným = nevinný</a:t>
            </a:r>
          </a:p>
          <a:p>
            <a:pPr marL="0" indent="0">
              <a:buNone/>
            </a:pPr>
            <a:endParaRPr lang="cs-CZ" sz="3200" dirty="0" smtClean="0"/>
          </a:p>
          <a:p>
            <a:pPr marL="0" indent="0">
              <a:buNone/>
            </a:pPr>
            <a:r>
              <a:rPr lang="cs-CZ" sz="3200" dirty="0" smtClean="0"/>
              <a:t>Práva:</a:t>
            </a:r>
          </a:p>
          <a:p>
            <a:pPr marL="0" indent="0">
              <a:buNone/>
            </a:pPr>
            <a:r>
              <a:rPr lang="cs-CZ" sz="3200" dirty="0" smtClean="0"/>
              <a:t>- právo nevypovídat (§ 82 odst. 2) → poučení</a:t>
            </a:r>
          </a:p>
          <a:p>
            <a:pPr marL="0" indent="0">
              <a:buNone/>
            </a:pPr>
            <a:r>
              <a:rPr lang="cs-CZ" sz="3200" dirty="0" smtClean="0"/>
              <a:t>- právo klást otázky při ústním jednání (§ 82 odst. 3)</a:t>
            </a:r>
          </a:p>
          <a:p>
            <a:pPr marL="0" indent="0">
              <a:buNone/>
            </a:pPr>
            <a:r>
              <a:rPr lang="cs-CZ" sz="3200" dirty="0" smtClean="0"/>
              <a:t>- nesmí být vyslýchán za stejných podmínek jako svědek (§ 55 SŘ)</a:t>
            </a:r>
          </a:p>
        </p:txBody>
      </p:sp>
    </p:spTree>
    <p:extLst>
      <p:ext uri="{BB962C8B-B14F-4D97-AF65-F5344CB8AC3E}">
        <p14:creationId xmlns:p14="http://schemas.microsoft.com/office/powerpoint/2010/main" val="22735706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Účastníci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b) </a:t>
            </a:r>
            <a:r>
              <a:rPr lang="cs-CZ" u="sng" dirty="0"/>
              <a:t>p</a:t>
            </a:r>
            <a:r>
              <a:rPr lang="cs-CZ" u="sng" dirty="0" smtClean="0"/>
              <a:t>oškozený</a:t>
            </a:r>
          </a:p>
          <a:p>
            <a:pPr marL="0" indent="0">
              <a:buNone/>
            </a:pPr>
            <a:r>
              <a:rPr lang="cs-CZ" dirty="0" smtClean="0"/>
              <a:t>- v </a:t>
            </a:r>
            <a:r>
              <a:rPr lang="cs-CZ" dirty="0" smtClean="0"/>
              <a:t>části řízení, která se týká jím uplatněného nároku na náhradu škody nebo nároku na vydání bezdůvodného obohacení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c) </a:t>
            </a:r>
            <a:r>
              <a:rPr lang="cs-CZ" u="sng" dirty="0" smtClean="0"/>
              <a:t>vlastník věci, </a:t>
            </a:r>
            <a:r>
              <a:rPr lang="cs-CZ" u="sng" dirty="0"/>
              <a:t>která může být nebo byla </a:t>
            </a:r>
            <a:r>
              <a:rPr lang="cs-CZ" u="sng" dirty="0" smtClean="0"/>
              <a:t>zabrána</a:t>
            </a:r>
          </a:p>
          <a:p>
            <a:pPr marL="0" indent="0">
              <a:buNone/>
            </a:pPr>
            <a:r>
              <a:rPr lang="cs-CZ" dirty="0" smtClean="0"/>
              <a:t>- </a:t>
            </a:r>
            <a:r>
              <a:rPr lang="cs-CZ" dirty="0" smtClean="0"/>
              <a:t>v části řízení, která </a:t>
            </a:r>
            <a:r>
              <a:rPr lang="cs-CZ" dirty="0" smtClean="0"/>
              <a:t>se týká zabrání věci nebo náhradní hodnoty.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23983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Odložení věci </a:t>
            </a:r>
            <a:r>
              <a:rPr lang="cs-CZ" dirty="0"/>
              <a:t> </a:t>
            </a:r>
            <a:r>
              <a:rPr lang="cs-CZ" dirty="0" smtClean="0"/>
              <a:t>(§ 76)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62793"/>
            <a:ext cx="10515600" cy="51289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3200" dirty="0" smtClean="0"/>
              <a:t>a) z důvodů v § 76 odst. 1 </a:t>
            </a:r>
          </a:p>
          <a:p>
            <a:pPr marL="0" indent="0">
              <a:buNone/>
            </a:pPr>
            <a:r>
              <a:rPr lang="cs-CZ" sz="3200" dirty="0" smtClean="0"/>
              <a:t>b) jestliže se vede trestní řízení </a:t>
            </a:r>
          </a:p>
          <a:p>
            <a:pPr marL="0" indent="0">
              <a:buNone/>
            </a:pPr>
            <a:r>
              <a:rPr lang="cs-CZ" sz="3200" dirty="0" smtClean="0"/>
              <a:t>c) osoba přímo postižená přestupkem nedala souhlas</a:t>
            </a:r>
          </a:p>
          <a:p>
            <a:pPr marL="0" indent="0">
              <a:buNone/>
            </a:pPr>
            <a:r>
              <a:rPr lang="cs-CZ" sz="3200" dirty="0" smtClean="0"/>
              <a:t>d) z důvodů v § 76 odst. 5</a:t>
            </a:r>
          </a:p>
          <a:p>
            <a:pPr>
              <a:buFontTx/>
              <a:buChar char="-"/>
            </a:pPr>
            <a:endParaRPr lang="cs-CZ" sz="3200" dirty="0"/>
          </a:p>
          <a:p>
            <a:pPr marL="0" indent="0">
              <a:buNone/>
            </a:pPr>
            <a:r>
              <a:rPr lang="cs-CZ" sz="3200" u="sng" dirty="0" smtClean="0"/>
              <a:t>Usnesením </a:t>
            </a:r>
            <a:r>
              <a:rPr lang="cs-CZ" sz="3200" dirty="0" smtClean="0"/>
              <a:t>(nezakládá </a:t>
            </a:r>
            <a:r>
              <a:rPr lang="cs-CZ" sz="3200" dirty="0"/>
              <a:t>překážku věci </a:t>
            </a:r>
            <a:r>
              <a:rPr lang="cs-CZ" sz="3200" dirty="0" smtClean="0"/>
              <a:t>rozhodnuté):</a:t>
            </a:r>
            <a:endParaRPr lang="cs-CZ" sz="3200" dirty="0"/>
          </a:p>
          <a:p>
            <a:pPr>
              <a:buFontTx/>
              <a:buChar char="-"/>
            </a:pPr>
            <a:r>
              <a:rPr lang="cs-CZ" sz="3200" dirty="0"/>
              <a:t>d</a:t>
            </a:r>
            <a:r>
              <a:rPr lang="cs-CZ" sz="3200" dirty="0" smtClean="0"/>
              <a:t>o spisu - § 76 odst. 1 a 2 – vyrozumění osobě postižené</a:t>
            </a:r>
          </a:p>
          <a:p>
            <a:pPr>
              <a:buFontTx/>
              <a:buChar char="-"/>
            </a:pPr>
            <a:r>
              <a:rPr lang="cs-CZ" sz="3200" dirty="0"/>
              <a:t>o</a:t>
            </a:r>
            <a:r>
              <a:rPr lang="cs-CZ" sz="3200" dirty="0" smtClean="0"/>
              <a:t>znamovaným - § 76 odst. 4 a 5 – podezřelému a osobě postižené</a:t>
            </a:r>
          </a:p>
          <a:p>
            <a:pPr marL="0" indent="0">
              <a:buNone/>
            </a:pPr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28772216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073" y="373438"/>
            <a:ext cx="10515600" cy="1325563"/>
          </a:xfrm>
        </p:spPr>
        <p:txBody>
          <a:bodyPr/>
          <a:lstStyle/>
          <a:p>
            <a:r>
              <a:rPr lang="cs-CZ" dirty="0" smtClean="0"/>
              <a:t>Zahájení řízení - § 78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923392"/>
            <a:ext cx="10515600" cy="46350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3200" dirty="0" smtClean="0"/>
              <a:t>- z moci úřední</a:t>
            </a:r>
          </a:p>
          <a:p>
            <a:pPr marL="0" indent="0">
              <a:buNone/>
            </a:pPr>
            <a:r>
              <a:rPr lang="cs-CZ" sz="3200" dirty="0" smtClean="0"/>
              <a:t>-vybrané přestupky jen se souhlasem osoby přímo postižené přestupkem (§ 79)</a:t>
            </a:r>
            <a:endParaRPr lang="cs-CZ" sz="3200" dirty="0"/>
          </a:p>
          <a:p>
            <a:pPr marL="0" indent="0">
              <a:buNone/>
            </a:pPr>
            <a:endParaRPr lang="cs-CZ" sz="3200" u="sng" dirty="0" smtClean="0"/>
          </a:p>
          <a:p>
            <a:pPr marL="0" indent="0">
              <a:buNone/>
            </a:pPr>
            <a:r>
              <a:rPr lang="cs-CZ" sz="3200" u="sng" dirty="0" smtClean="0"/>
              <a:t>Oznámení:</a:t>
            </a:r>
            <a:r>
              <a:rPr lang="cs-CZ" sz="3200" dirty="0" smtClean="0"/>
              <a:t> popis skutku, předběžná právní kvalifikace </a:t>
            </a:r>
          </a:p>
          <a:p>
            <a:pPr marL="0" indent="0">
              <a:buNone/>
            </a:pPr>
            <a:endParaRPr lang="cs-CZ" sz="3200" dirty="0" smtClean="0"/>
          </a:p>
          <a:p>
            <a:pPr marL="0" indent="0">
              <a:buNone/>
            </a:pPr>
            <a:r>
              <a:rPr lang="cs-CZ" sz="3200" dirty="0" smtClean="0"/>
              <a:t>- rozšíření řízení o další skutek a změna kvalifikace → oznámení obviněnému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039736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Ústní jednání </a:t>
            </a:r>
            <a:r>
              <a:rPr lang="cs-CZ" dirty="0"/>
              <a:t>(</a:t>
            </a:r>
            <a:r>
              <a:rPr lang="cs-CZ" dirty="0" smtClean="0"/>
              <a:t>§ 80)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54974"/>
            <a:ext cx="10515600" cy="5070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u="sng" dirty="0" smtClean="0"/>
              <a:t>Obligatorně:</a:t>
            </a:r>
          </a:p>
          <a:p>
            <a:pPr marL="0" indent="0">
              <a:buNone/>
            </a:pPr>
            <a:r>
              <a:rPr lang="cs-CZ" sz="3200" dirty="0" smtClean="0"/>
              <a:t>- na žádost obviněného, je-li to nutné k uplatnění jeho práv</a:t>
            </a:r>
          </a:p>
          <a:p>
            <a:pPr marL="0" indent="0">
              <a:buNone/>
            </a:pPr>
            <a:r>
              <a:rPr lang="cs-CZ" sz="3200" dirty="0" smtClean="0"/>
              <a:t>- nezbytné pro zjištění stavu věci</a:t>
            </a:r>
          </a:p>
          <a:p>
            <a:pPr marL="0" indent="0">
              <a:buNone/>
            </a:pPr>
            <a:r>
              <a:rPr lang="cs-CZ" sz="3200" dirty="0" smtClean="0"/>
              <a:t>- mladistvý</a:t>
            </a:r>
          </a:p>
          <a:p>
            <a:pPr marL="0" indent="0">
              <a:buNone/>
            </a:pPr>
            <a:r>
              <a:rPr lang="cs-CZ" sz="3200" dirty="0" smtClean="0"/>
              <a:t>- na žádost poškozeného, je-li to nutné pro náhradu škody</a:t>
            </a:r>
          </a:p>
          <a:p>
            <a:pPr marL="0" indent="0">
              <a:buNone/>
            </a:pPr>
            <a:endParaRPr lang="cs-CZ" sz="3200" dirty="0"/>
          </a:p>
          <a:p>
            <a:pPr marL="0" indent="0">
              <a:buNone/>
            </a:pPr>
            <a:r>
              <a:rPr lang="cs-CZ" sz="3200" u="sng" dirty="0" smtClean="0"/>
              <a:t>Bez obviněného – byl-li pozván</a:t>
            </a:r>
            <a:r>
              <a:rPr lang="cs-CZ" sz="3200" dirty="0" smtClean="0"/>
              <a:t>:</a:t>
            </a:r>
          </a:p>
          <a:p>
            <a:pPr marL="0" indent="0">
              <a:buNone/>
            </a:pPr>
            <a:r>
              <a:rPr lang="cs-CZ" sz="3200" dirty="0" smtClean="0"/>
              <a:t>- souhlasí s jednáním bez něho</a:t>
            </a:r>
          </a:p>
          <a:p>
            <a:pPr>
              <a:buFontTx/>
              <a:buChar char="-"/>
            </a:pPr>
            <a:r>
              <a:rPr lang="cs-CZ" sz="3200" dirty="0" smtClean="0"/>
              <a:t>nedostaví se bez řádné omluvy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2497858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Dokazování  § 82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sz="3200" dirty="0" smtClean="0"/>
              <a:t>výslech obviněného povinně, je-li to nutné k uplatnění jeho práv</a:t>
            </a:r>
          </a:p>
          <a:p>
            <a:pPr marL="0" indent="0">
              <a:buNone/>
            </a:pPr>
            <a:endParaRPr lang="cs-CZ" sz="3200" dirty="0" smtClean="0"/>
          </a:p>
          <a:p>
            <a:pPr marL="0" indent="0">
              <a:buNone/>
            </a:pPr>
            <a:r>
              <a:rPr lang="cs-CZ" sz="3200" dirty="0" smtClean="0"/>
              <a:t>- účastníci mají právo klást si navzájem otázky, znalcům, tlumočníkům a svědkům → dotazovaná osoba má právo odmítnout odpovědět a nesmí být tázána za stejných podmínek jako svědek (§ 55 SŘ)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1067940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Zajišťovací prostředky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80011" y="1849820"/>
            <a:ext cx="10515600" cy="4451227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cs-CZ" sz="3200" dirty="0" smtClean="0"/>
          </a:p>
          <a:p>
            <a:pPr marL="0" indent="0">
              <a:buNone/>
            </a:pPr>
            <a:r>
              <a:rPr lang="cs-CZ" sz="3200" dirty="0" smtClean="0"/>
              <a:t>- záruka za splnění povinnosti (§ 83 PZ, § 174 SŘ)</a:t>
            </a:r>
          </a:p>
          <a:p>
            <a:pPr marL="0" indent="0">
              <a:buNone/>
            </a:pPr>
            <a:endParaRPr lang="cs-CZ" sz="3200" dirty="0" smtClean="0"/>
          </a:p>
          <a:p>
            <a:pPr marL="0" indent="0">
              <a:buNone/>
            </a:pPr>
            <a:r>
              <a:rPr lang="cs-CZ" sz="3200" dirty="0" smtClean="0"/>
              <a:t>- zákaz zrušení, zániku a přeměny PO (§ 84), PO založené na dobu určitou  do pravomocného ukončení řízení jsou na dobu neurčitou</a:t>
            </a:r>
          </a:p>
          <a:p>
            <a:pPr marL="0" indent="0">
              <a:buNone/>
            </a:pPr>
            <a:r>
              <a:rPr lang="cs-CZ" sz="32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6139830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621" y="365125"/>
            <a:ext cx="10723179" cy="1325563"/>
          </a:xfrm>
        </p:spPr>
        <p:txBody>
          <a:bodyPr/>
          <a:lstStyle/>
          <a:p>
            <a:r>
              <a:rPr lang="cs-CZ" dirty="0" smtClean="0"/>
              <a:t>Zastavení řízení </a:t>
            </a:r>
            <a:r>
              <a:rPr lang="cs-CZ" dirty="0"/>
              <a:t> </a:t>
            </a:r>
            <a:r>
              <a:rPr lang="cs-CZ" dirty="0" smtClean="0"/>
              <a:t>(§ 86)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 smtClean="0"/>
              <a:t>a) </a:t>
            </a:r>
            <a:r>
              <a:rPr lang="cs-CZ" sz="3200" u="sng" dirty="0" smtClean="0"/>
              <a:t>obligatorní</a:t>
            </a:r>
            <a:r>
              <a:rPr lang="cs-CZ" sz="3200" dirty="0" smtClean="0"/>
              <a:t>  - důvody dle  § 86 odst. 1 (písm. k) x § 33, § 34) → </a:t>
            </a:r>
          </a:p>
          <a:p>
            <a:pPr marL="0" indent="0">
              <a:buNone/>
            </a:pPr>
            <a:r>
              <a:rPr lang="cs-CZ" sz="3200" dirty="0" smtClean="0"/>
              <a:t>1. podle písm. a) – c), g), h) a l) – usnesením, které se doručuje</a:t>
            </a:r>
          </a:p>
          <a:p>
            <a:pPr marL="0" indent="0">
              <a:buNone/>
            </a:pPr>
            <a:r>
              <a:rPr lang="cs-CZ" sz="3200" dirty="0" smtClean="0"/>
              <a:t>2. podle písm. d), e), f), i), j), k), m) a n) – usnesením do spisu</a:t>
            </a:r>
          </a:p>
          <a:p>
            <a:pPr marL="0" indent="0">
              <a:buNone/>
            </a:pPr>
            <a:endParaRPr lang="cs-CZ" sz="3200" dirty="0"/>
          </a:p>
          <a:p>
            <a:pPr marL="0" indent="0">
              <a:buNone/>
            </a:pPr>
            <a:r>
              <a:rPr lang="cs-CZ" sz="3200" dirty="0" smtClean="0"/>
              <a:t>b</a:t>
            </a:r>
            <a:r>
              <a:rPr lang="cs-CZ" sz="3200" dirty="0"/>
              <a:t>) </a:t>
            </a:r>
            <a:r>
              <a:rPr lang="cs-CZ" sz="3200" u="sng" dirty="0" smtClean="0"/>
              <a:t>fakultativní </a:t>
            </a:r>
            <a:r>
              <a:rPr lang="cs-CZ" sz="3200" dirty="0"/>
              <a:t>- </a:t>
            </a:r>
            <a:r>
              <a:rPr lang="cs-CZ" sz="3200" dirty="0" smtClean="0"/>
              <a:t>jestliže </a:t>
            </a:r>
            <a:r>
              <a:rPr lang="cs-CZ" sz="3200" dirty="0"/>
              <a:t>správní trest, který lze za přestupek uložit, je bezvýznamný vedle trestu, který byl obviněnému uložen za jiný skutek v trestním </a:t>
            </a:r>
            <a:r>
              <a:rPr lang="cs-CZ" sz="3200" dirty="0" smtClean="0"/>
              <a:t>řízení (§ 86 odst. 5) 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7574570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Narovnání  (§ 87)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 smtClean="0"/>
              <a:t>správní orgán schválí dohodu o narovnání mezi obviněným a poškozeným pokud:</a:t>
            </a:r>
          </a:p>
          <a:p>
            <a:pPr marL="514350" indent="-514350">
              <a:buAutoNum type="alphaLcParenR"/>
            </a:pPr>
            <a:r>
              <a:rPr lang="cs-CZ" sz="3200" dirty="0"/>
              <a:t>t</a:t>
            </a:r>
            <a:r>
              <a:rPr lang="cs-CZ" sz="3200" dirty="0" smtClean="0"/>
              <a:t>o není v rozporu s veřejným zájmem</a:t>
            </a:r>
          </a:p>
          <a:p>
            <a:pPr marL="514350" indent="-514350">
              <a:buAutoNum type="alphaLcParenR"/>
            </a:pPr>
            <a:r>
              <a:rPr lang="cs-CZ" sz="3200" dirty="0" smtClean="0"/>
              <a:t>obviněný se přizná</a:t>
            </a:r>
          </a:p>
          <a:p>
            <a:pPr marL="514350" indent="-514350">
              <a:buAutoNum type="alphaLcParenR"/>
            </a:pPr>
            <a:r>
              <a:rPr lang="cs-CZ" sz="3200" dirty="0"/>
              <a:t>o</a:t>
            </a:r>
            <a:r>
              <a:rPr lang="cs-CZ" sz="3200" dirty="0" smtClean="0"/>
              <a:t>bviněný uhradil škodu</a:t>
            </a:r>
          </a:p>
          <a:p>
            <a:pPr marL="514350" indent="-514350">
              <a:buAutoNum type="alphaLcParenR"/>
            </a:pPr>
            <a:r>
              <a:rPr lang="cs-CZ" sz="3200" dirty="0"/>
              <a:t>o</a:t>
            </a:r>
            <a:r>
              <a:rPr lang="cs-CZ" sz="3200" dirty="0" smtClean="0"/>
              <a:t>bviněný složil u správního orgánu částku určenou k veřejně prospěšným účelům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42868879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Zvláštní druhy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3200" dirty="0" smtClean="0"/>
          </a:p>
          <a:p>
            <a:pPr marL="0" indent="0">
              <a:buNone/>
            </a:pPr>
            <a:r>
              <a:rPr lang="cs-CZ" sz="3200" dirty="0" smtClean="0"/>
              <a:t>- společné (§ 88)</a:t>
            </a:r>
          </a:p>
          <a:p>
            <a:pPr marL="0" indent="0">
              <a:buNone/>
            </a:pPr>
            <a:r>
              <a:rPr lang="cs-CZ" sz="3200" dirty="0" smtClean="0"/>
              <a:t>- o náhradě škody/BO  (§ 89)</a:t>
            </a:r>
          </a:p>
          <a:p>
            <a:pPr marL="0" indent="0">
              <a:buNone/>
            </a:pPr>
            <a:r>
              <a:rPr lang="cs-CZ" sz="3200" dirty="0" smtClean="0"/>
              <a:t>- příkazní (§ 90)</a:t>
            </a:r>
          </a:p>
          <a:p>
            <a:pPr marL="0" indent="0">
              <a:buNone/>
            </a:pPr>
            <a:r>
              <a:rPr lang="cs-CZ" sz="3200" dirty="0" smtClean="0"/>
              <a:t>- příkazní na místě (§ 91 a § 92)</a:t>
            </a:r>
          </a:p>
        </p:txBody>
      </p:sp>
    </p:spTree>
    <p:extLst>
      <p:ext uri="{BB962C8B-B14F-4D97-AF65-F5344CB8AC3E}">
        <p14:creationId xmlns:p14="http://schemas.microsoft.com/office/powerpoint/2010/main" val="4111233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Správní orgány (§ 60 a násl.)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 - obecní úřad (pořádek v územní samosprávě, veřejný pořádek, občanské soužití, proti majetku)</a:t>
            </a:r>
          </a:p>
          <a:p>
            <a:pPr>
              <a:buFontTx/>
              <a:buChar char="-"/>
            </a:pPr>
            <a:r>
              <a:rPr lang="cs-CZ" dirty="0" smtClean="0"/>
              <a:t>obecní úřad obce s rozšířenou působnosti, nestanoví-li zákon jinak</a:t>
            </a:r>
          </a:p>
          <a:p>
            <a:pPr>
              <a:buFontTx/>
              <a:buChar char="-"/>
            </a:pPr>
            <a:r>
              <a:rPr lang="cs-CZ" dirty="0" smtClean="0"/>
              <a:t>komise pro projednávání přestupků</a:t>
            </a:r>
          </a:p>
          <a:p>
            <a:pPr marL="0" indent="0">
              <a:buNone/>
            </a:pPr>
            <a:r>
              <a:rPr lang="cs-CZ" dirty="0" smtClean="0"/>
              <a:t>------------</a:t>
            </a:r>
          </a:p>
          <a:p>
            <a:pPr marL="0" indent="0">
              <a:buNone/>
            </a:pPr>
            <a:r>
              <a:rPr lang="cs-CZ" dirty="0" smtClean="0"/>
              <a:t>- </a:t>
            </a:r>
            <a:r>
              <a:rPr lang="cs-CZ" dirty="0"/>
              <a:t>v</a:t>
            </a:r>
            <a:r>
              <a:rPr lang="cs-CZ" dirty="0" smtClean="0"/>
              <a:t>yloučení </a:t>
            </a:r>
            <a:r>
              <a:rPr lang="cs-CZ" dirty="0"/>
              <a:t>ú</a:t>
            </a:r>
            <a:r>
              <a:rPr lang="cs-CZ" dirty="0" smtClean="0"/>
              <a:t>zemního samosprávného celku (§ 63)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06364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Společné řízení  (§ 88)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 smtClean="0"/>
              <a:t>- 1 pachatel více přestupků v jedné oblasti, k jejichž projednání je příslušný týž orgán</a:t>
            </a:r>
          </a:p>
          <a:p>
            <a:pPr marL="0" indent="0">
              <a:buNone/>
            </a:pPr>
            <a:r>
              <a:rPr lang="cs-CZ" sz="3200" dirty="0" smtClean="0"/>
              <a:t>- více podezřelých, jejichž přestupky spolu souvisejí, v jedné oblasti, k jejichž projednání je příslušný týž orgán</a:t>
            </a:r>
          </a:p>
          <a:p>
            <a:pPr marL="0" indent="0">
              <a:buNone/>
            </a:pPr>
            <a:endParaRPr lang="cs-CZ" sz="32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3200" dirty="0"/>
              <a:t>d</a:t>
            </a:r>
            <a:r>
              <a:rPr lang="cs-CZ" sz="3200" dirty="0" smtClean="0"/>
              <a:t>o společného řízení nelze zahrnout přestupek, který byl spáchán po zahájení řízení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79011673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Adhezní řízení </a:t>
            </a:r>
            <a:r>
              <a:rPr lang="cs-CZ" dirty="0"/>
              <a:t>(</a:t>
            </a:r>
            <a:r>
              <a:rPr lang="cs-CZ" dirty="0" smtClean="0"/>
              <a:t>§ 89)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 smtClean="0"/>
              <a:t>= řízení o náhradě škody a o vydání bezdůvodného obohacení</a:t>
            </a:r>
          </a:p>
          <a:p>
            <a:pPr marL="0" indent="0">
              <a:buNone/>
            </a:pPr>
            <a:endParaRPr lang="cs-CZ" sz="3200" dirty="0" smtClean="0"/>
          </a:p>
          <a:p>
            <a:pPr>
              <a:buFontTx/>
              <a:buChar char="-"/>
            </a:pPr>
            <a:r>
              <a:rPr lang="cs-CZ" sz="3200" dirty="0" smtClean="0"/>
              <a:t>povinnost náhrady škody uloží </a:t>
            </a:r>
            <a:r>
              <a:rPr lang="cs-CZ" sz="3200" dirty="0"/>
              <a:t>správní orgán: jestliže byla tato škoda způsobena spácháním přestupku, nebyla obviněným dobrovolně nahrazena a její výše byla spolehlivě </a:t>
            </a:r>
            <a:r>
              <a:rPr lang="cs-CZ" sz="3200" dirty="0" smtClean="0"/>
              <a:t>zjištěna</a:t>
            </a:r>
            <a:r>
              <a:rPr lang="cs-CZ" sz="3200" dirty="0"/>
              <a:t> </a:t>
            </a:r>
            <a:r>
              <a:rPr lang="cs-CZ" sz="3200" dirty="0" smtClean="0"/>
              <a:t>– jinak odkáže na soud nebo jiný příslušný orgán</a:t>
            </a:r>
          </a:p>
        </p:txBody>
      </p:sp>
    </p:spTree>
    <p:extLst>
      <p:ext uri="{BB962C8B-B14F-4D97-AF65-F5344CB8AC3E}">
        <p14:creationId xmlns:p14="http://schemas.microsoft.com/office/powerpoint/2010/main" val="191056654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Příkaz - § 90 PZ, § 150 SŘ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8348"/>
            <a:ext cx="10515600" cy="5436525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cs-CZ" sz="3200" dirty="0"/>
              <a:t>n</a:t>
            </a:r>
            <a:r>
              <a:rPr lang="cs-CZ" sz="3200" dirty="0" smtClean="0"/>
              <a:t>elze uložit trest zveřejnění rozhodnutí o přestupku</a:t>
            </a:r>
          </a:p>
          <a:p>
            <a:pPr marL="0" indent="0">
              <a:buNone/>
            </a:pPr>
            <a:endParaRPr lang="cs-CZ" sz="3200" dirty="0" smtClean="0"/>
          </a:p>
          <a:p>
            <a:pPr marL="0" indent="0">
              <a:buNone/>
            </a:pPr>
            <a:r>
              <a:rPr lang="cs-CZ" sz="3200" u="sng" dirty="0" smtClean="0"/>
              <a:t>Nelze vydat </a:t>
            </a:r>
            <a:r>
              <a:rPr lang="cs-CZ" sz="3200" dirty="0" smtClean="0"/>
              <a:t>:</a:t>
            </a:r>
          </a:p>
          <a:p>
            <a:pPr>
              <a:buFontTx/>
              <a:buChar char="-"/>
            </a:pPr>
            <a:r>
              <a:rPr lang="cs-CZ" sz="3200" dirty="0" smtClean="0"/>
              <a:t>v řízení se souhlasem osoby postižené přestupkem</a:t>
            </a:r>
          </a:p>
          <a:p>
            <a:pPr>
              <a:buFontTx/>
              <a:buChar char="-"/>
            </a:pPr>
            <a:r>
              <a:rPr lang="cs-CZ" sz="3200" dirty="0"/>
              <a:t>o</a:t>
            </a:r>
            <a:r>
              <a:rPr lang="cs-CZ" sz="3200" dirty="0" smtClean="0"/>
              <a:t> nároku na náhradu škody/BO</a:t>
            </a:r>
          </a:p>
          <a:p>
            <a:pPr>
              <a:buFontTx/>
              <a:buChar char="-"/>
            </a:pPr>
            <a:r>
              <a:rPr lang="cs-CZ" sz="3200" dirty="0"/>
              <a:t>m</a:t>
            </a:r>
            <a:r>
              <a:rPr lang="cs-CZ" sz="3200" dirty="0" smtClean="0"/>
              <a:t>ladistvému, s výjimkou pokuty ukládané příkazem na místě</a:t>
            </a:r>
          </a:p>
          <a:p>
            <a:pPr>
              <a:buFontTx/>
              <a:buChar char="-"/>
            </a:pPr>
            <a:r>
              <a:rPr lang="cs-CZ" sz="3200" dirty="0" smtClean="0"/>
              <a:t>osobě s omezenou svéprávností</a:t>
            </a:r>
          </a:p>
          <a:p>
            <a:pPr>
              <a:buFontTx/>
              <a:buChar char="-"/>
            </a:pPr>
            <a:endParaRPr lang="cs-CZ" sz="3200" dirty="0" smtClean="0"/>
          </a:p>
          <a:p>
            <a:pPr marL="0" indent="0">
              <a:buNone/>
            </a:pPr>
            <a:r>
              <a:rPr lang="cs-CZ" sz="3200" dirty="0" smtClean="0"/>
              <a:t>- odpor do 8 dnů (§ 150 SŘ) → trest nemůže být vyšší (výjimka  - jiná právní kvalifikace) 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51092064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Příkaz na místě a pokutový blok </a:t>
            </a:r>
            <a:r>
              <a:rPr lang="cs-CZ" dirty="0"/>
              <a:t>(</a:t>
            </a:r>
            <a:r>
              <a:rPr lang="cs-CZ" dirty="0" smtClean="0"/>
              <a:t>§ 91, § 92)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endParaRPr lang="cs-CZ" sz="3200" dirty="0" smtClean="0"/>
          </a:p>
          <a:p>
            <a:pPr>
              <a:buFontTx/>
              <a:buChar char="-"/>
            </a:pPr>
            <a:r>
              <a:rPr lang="cs-CZ" sz="3200" dirty="0" smtClean="0"/>
              <a:t>lze uložit pokutu (peněžitá záruka) nebo napomenutí</a:t>
            </a:r>
          </a:p>
          <a:p>
            <a:pPr>
              <a:buFontTx/>
              <a:buChar char="-"/>
            </a:pPr>
            <a:r>
              <a:rPr lang="cs-CZ" sz="3200" dirty="0" smtClean="0"/>
              <a:t>pokuta příkazovým blokem (náležitosti § 92 odst. 2)</a:t>
            </a:r>
          </a:p>
          <a:p>
            <a:pPr>
              <a:buFontTx/>
              <a:buChar char="-"/>
            </a:pPr>
            <a:r>
              <a:rPr lang="cs-CZ" sz="3200" dirty="0" smtClean="0"/>
              <a:t>pokuta max. 10.000 Kč (mladistvý 2.500 Kč)</a:t>
            </a:r>
          </a:p>
          <a:p>
            <a:pPr>
              <a:buFontTx/>
              <a:buChar char="-"/>
            </a:pPr>
            <a:r>
              <a:rPr lang="cs-CZ" sz="3200" dirty="0"/>
              <a:t>p</a:t>
            </a:r>
            <a:r>
              <a:rPr lang="cs-CZ" sz="3200" dirty="0" smtClean="0"/>
              <a:t>latba na místě nebo dodatečně (příkazový blok na peněžitou povinnost na místě nezaplacenou)</a:t>
            </a:r>
          </a:p>
          <a:p>
            <a:pPr marL="0" indent="0">
              <a:buNone/>
            </a:pPr>
            <a:r>
              <a:rPr lang="cs-CZ" sz="3200" dirty="0" smtClean="0"/>
              <a:t> 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56189638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Náklady řízení - § 95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42992"/>
            <a:ext cx="10515600" cy="4351338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endParaRPr lang="cs-CZ" sz="3200" dirty="0" smtClean="0"/>
          </a:p>
          <a:p>
            <a:pPr>
              <a:buFontTx/>
              <a:buChar char="-"/>
            </a:pPr>
            <a:r>
              <a:rPr lang="cs-CZ" sz="3200" dirty="0" smtClean="0"/>
              <a:t>hradí obviněný, který byl uznán vinným </a:t>
            </a:r>
          </a:p>
          <a:p>
            <a:pPr>
              <a:buFontTx/>
              <a:buChar char="-"/>
            </a:pPr>
            <a:r>
              <a:rPr lang="cs-CZ" sz="3200" dirty="0"/>
              <a:t>p</a:t>
            </a:r>
            <a:r>
              <a:rPr lang="cs-CZ" sz="3200" dirty="0" smtClean="0"/>
              <a:t>aušální částka – vyhláška č. </a:t>
            </a:r>
            <a:r>
              <a:rPr lang="cs-CZ" sz="3200" dirty="0"/>
              <a:t>520/2005Sb., o rozsahu hotových výdajů a ušlého výdělku, které správní orgán hradí jiným osobám, a o výši paušální částky nákladů </a:t>
            </a:r>
            <a:r>
              <a:rPr lang="cs-CZ" sz="3200" dirty="0" smtClean="0"/>
              <a:t>řízení – 1.000 Kč</a:t>
            </a:r>
          </a:p>
          <a:p>
            <a:pPr>
              <a:buFontTx/>
              <a:buChar char="-"/>
            </a:pPr>
            <a:r>
              <a:rPr lang="cs-CZ" sz="3200" dirty="0" smtClean="0"/>
              <a:t>poškozenému – účelně vynaložené náklady spojené s uplatněním nároku na náhradu škody/BO vůči obviněnému 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12259900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Řízení o odvolání </a:t>
            </a:r>
            <a:r>
              <a:rPr lang="cs-CZ" dirty="0"/>
              <a:t>(</a:t>
            </a:r>
            <a:r>
              <a:rPr lang="cs-CZ" dirty="0" smtClean="0"/>
              <a:t>§ 96)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46415"/>
            <a:ext cx="10515600" cy="50541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3000" dirty="0" smtClean="0"/>
              <a:t>Odvolání může podat: obviněný, poškozený, zákonný zástupce nebo opatrovník mladistvého, orgán sociálně-právní ochrany dětí, vlastník věci</a:t>
            </a:r>
          </a:p>
          <a:p>
            <a:pPr marL="0" indent="0">
              <a:buNone/>
            </a:pPr>
            <a:endParaRPr lang="cs-CZ" sz="3000" dirty="0" smtClean="0"/>
          </a:p>
          <a:p>
            <a:pPr>
              <a:buFontTx/>
              <a:buChar char="-"/>
            </a:pPr>
            <a:r>
              <a:rPr lang="cs-CZ" sz="3000" dirty="0"/>
              <a:t>o</a:t>
            </a:r>
            <a:r>
              <a:rPr lang="cs-CZ" sz="3000" dirty="0" smtClean="0"/>
              <a:t>bviněný může uvádět nova (§ 97 odst. 1) → ostatní nova jen k novotám obviněného </a:t>
            </a:r>
          </a:p>
          <a:p>
            <a:pPr>
              <a:buFontTx/>
              <a:buChar char="-"/>
            </a:pPr>
            <a:r>
              <a:rPr lang="cs-CZ" sz="3000" dirty="0"/>
              <a:t>n</a:t>
            </a:r>
            <a:r>
              <a:rPr lang="cs-CZ" sz="3000" dirty="0" smtClean="0"/>
              <a:t>elze vyloučit odkladný účinek</a:t>
            </a:r>
          </a:p>
          <a:p>
            <a:pPr>
              <a:buFontTx/>
              <a:buChar char="-"/>
            </a:pPr>
            <a:r>
              <a:rPr lang="cs-CZ" sz="3000" dirty="0"/>
              <a:t>p</a:t>
            </a:r>
            <a:r>
              <a:rPr lang="cs-CZ" sz="3000" dirty="0" smtClean="0"/>
              <a:t>řezkum v plném rozsahu</a:t>
            </a:r>
          </a:p>
          <a:p>
            <a:pPr>
              <a:buFontTx/>
              <a:buChar char="-"/>
            </a:pPr>
            <a:r>
              <a:rPr lang="cs-CZ" sz="3000" dirty="0"/>
              <a:t>z</a:t>
            </a:r>
            <a:r>
              <a:rPr lang="cs-CZ" sz="3000" dirty="0" smtClean="0"/>
              <a:t>ákaz změny k horšímu (§ 98 odst. 2)</a:t>
            </a:r>
          </a:p>
          <a:p>
            <a:pPr>
              <a:buFontTx/>
              <a:buChar char="-"/>
            </a:pPr>
            <a:r>
              <a:rPr lang="cs-CZ" sz="3000" dirty="0"/>
              <a:t>s</a:t>
            </a:r>
            <a:r>
              <a:rPr lang="cs-CZ" sz="3000" dirty="0" smtClean="0"/>
              <a:t>vědčí-li důvody i jinému účastníkovi → změna v jeho prospěch</a:t>
            </a:r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62626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48747"/>
            <a:ext cx="10515600" cy="1325563"/>
          </a:xfrm>
        </p:spPr>
        <p:txBody>
          <a:bodyPr/>
          <a:lstStyle/>
          <a:p>
            <a:r>
              <a:rPr lang="cs-CZ" dirty="0" smtClean="0"/>
              <a:t>Předmět úpravy  (§ 1)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55227"/>
            <a:ext cx="10515600" cy="492935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3200" u="sng" dirty="0" smtClean="0"/>
              <a:t>Hmotněprávní část</a:t>
            </a:r>
          </a:p>
          <a:p>
            <a:pPr>
              <a:buFontTx/>
              <a:buChar char="-"/>
            </a:pPr>
            <a:r>
              <a:rPr lang="cs-CZ" sz="3200" dirty="0" smtClean="0"/>
              <a:t>pojem přestupek a odpovědnost za něj</a:t>
            </a:r>
          </a:p>
          <a:p>
            <a:pPr>
              <a:buFontTx/>
              <a:buChar char="-"/>
            </a:pPr>
            <a:r>
              <a:rPr lang="cs-CZ" sz="3200" dirty="0"/>
              <a:t>s</a:t>
            </a:r>
            <a:r>
              <a:rPr lang="cs-CZ" sz="3200" dirty="0" smtClean="0"/>
              <a:t>právní tresty a ochranná opatření a zásady pro jejich ukládání</a:t>
            </a:r>
          </a:p>
          <a:p>
            <a:pPr marL="0" indent="0">
              <a:buNone/>
            </a:pPr>
            <a:endParaRPr lang="cs-CZ" sz="3200" dirty="0"/>
          </a:p>
          <a:p>
            <a:pPr marL="0" indent="0">
              <a:buNone/>
            </a:pPr>
            <a:r>
              <a:rPr lang="cs-CZ" sz="3200" u="sng" dirty="0" smtClean="0"/>
              <a:t>Procesní část</a:t>
            </a:r>
          </a:p>
          <a:p>
            <a:pPr>
              <a:buFontTx/>
              <a:buChar char="-"/>
            </a:pPr>
            <a:r>
              <a:rPr lang="cs-CZ" sz="3200" dirty="0"/>
              <a:t>p</a:t>
            </a:r>
            <a:r>
              <a:rPr lang="cs-CZ" sz="3200" dirty="0" smtClean="0"/>
              <a:t>ostup před zahájením řízení</a:t>
            </a:r>
          </a:p>
          <a:p>
            <a:pPr>
              <a:buFontTx/>
              <a:buChar char="-"/>
            </a:pPr>
            <a:r>
              <a:rPr lang="cs-CZ" sz="3200" dirty="0"/>
              <a:t>p</a:t>
            </a:r>
            <a:r>
              <a:rPr lang="cs-CZ" sz="3200" dirty="0" smtClean="0"/>
              <a:t>ostup v řízení o přestupku</a:t>
            </a:r>
          </a:p>
          <a:p>
            <a:pPr>
              <a:buFontTx/>
              <a:buChar char="-"/>
            </a:pPr>
            <a:r>
              <a:rPr lang="cs-CZ" sz="3200" dirty="0"/>
              <a:t>d</a:t>
            </a:r>
            <a:r>
              <a:rPr lang="cs-CZ" sz="3200" dirty="0" smtClean="0"/>
              <a:t>alší úkony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125524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Přestupek (§ 5)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97269"/>
            <a:ext cx="10515600" cy="478220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3200" dirty="0"/>
              <a:t>= společensky škodlivý protiprávní čin, který je v zákoně za přestupek výslovně označen a který vykazuje znaky stanovené zákonem, nejde-li o trestný </a:t>
            </a:r>
            <a:r>
              <a:rPr lang="cs-CZ" sz="3200" dirty="0" smtClean="0"/>
              <a:t>čin</a:t>
            </a:r>
            <a:endParaRPr lang="cs-CZ" sz="3200" dirty="0"/>
          </a:p>
          <a:p>
            <a:pPr>
              <a:buFontTx/>
              <a:buChar char="-"/>
            </a:pPr>
            <a:r>
              <a:rPr lang="cs-CZ" sz="3200" dirty="0"/>
              <a:t>čin = jednání i opomenutí (§ 10)</a:t>
            </a:r>
          </a:p>
          <a:p>
            <a:pPr marL="0" indent="0">
              <a:buNone/>
            </a:pPr>
            <a:endParaRPr lang="cs-CZ" sz="3200" dirty="0"/>
          </a:p>
          <a:p>
            <a:pPr marL="0" indent="0">
              <a:buNone/>
            </a:pPr>
            <a:r>
              <a:rPr lang="cs-CZ" sz="3200" u="sng" dirty="0"/>
              <a:t>Pachatel</a:t>
            </a:r>
          </a:p>
          <a:p>
            <a:pPr>
              <a:buFontTx/>
              <a:buChar char="-"/>
            </a:pPr>
            <a:r>
              <a:rPr lang="cs-CZ" sz="3200" dirty="0"/>
              <a:t>fyzická osoba</a:t>
            </a:r>
          </a:p>
          <a:p>
            <a:pPr>
              <a:buFontTx/>
              <a:buChar char="-"/>
            </a:pPr>
            <a:r>
              <a:rPr lang="cs-CZ" sz="3200" dirty="0"/>
              <a:t>fyzická osoba oprávněná k podnikání</a:t>
            </a:r>
          </a:p>
          <a:p>
            <a:pPr>
              <a:buFontTx/>
              <a:buChar char="-"/>
            </a:pPr>
            <a:r>
              <a:rPr lang="cs-CZ" sz="3200" dirty="0"/>
              <a:t>právnická osoba</a:t>
            </a:r>
          </a:p>
        </p:txBody>
      </p:sp>
    </p:spTree>
    <p:extLst>
      <p:ext uri="{BB962C8B-B14F-4D97-AF65-F5344CB8AC3E}">
        <p14:creationId xmlns:p14="http://schemas.microsoft.com/office/powerpoint/2010/main" val="1564680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Časová působnost </a:t>
            </a:r>
            <a:r>
              <a:rPr lang="cs-CZ" dirty="0"/>
              <a:t>(</a:t>
            </a:r>
            <a:r>
              <a:rPr lang="cs-CZ" dirty="0" smtClean="0"/>
              <a:t>§ 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sz="3200" dirty="0" smtClean="0"/>
              <a:t>odpovědnost dle zákona v době spáchání, pozdější úprava je-li příznivější</a:t>
            </a:r>
          </a:p>
          <a:p>
            <a:pPr>
              <a:buFontTx/>
              <a:buChar char="-"/>
            </a:pPr>
            <a:r>
              <a:rPr lang="cs-CZ" sz="3200" dirty="0"/>
              <a:t>d</a:t>
            </a:r>
            <a:r>
              <a:rPr lang="cs-CZ" sz="3200" dirty="0" smtClean="0"/>
              <a:t>oba spáchání = konání (nekonání) bez ohledu na následek</a:t>
            </a:r>
          </a:p>
          <a:p>
            <a:pPr>
              <a:buFontTx/>
              <a:buChar char="-"/>
            </a:pPr>
            <a:r>
              <a:rPr lang="cs-CZ" sz="3200" dirty="0"/>
              <a:t>p</a:t>
            </a:r>
            <a:r>
              <a:rPr lang="cs-CZ" sz="3200" dirty="0" smtClean="0"/>
              <a:t>ři změně právního předpisu v průběhu páchání – dle právní úpravy v době dokončení</a:t>
            </a:r>
          </a:p>
          <a:p>
            <a:pPr>
              <a:buFontTx/>
              <a:buChar char="-"/>
            </a:pPr>
            <a:r>
              <a:rPr lang="cs-CZ" sz="3200" dirty="0"/>
              <a:t>p</a:t>
            </a:r>
            <a:r>
              <a:rPr lang="cs-CZ" sz="3200" dirty="0" smtClean="0"/>
              <a:t>ři pozdějších změnách právních předpisů – úprava nejmírnější</a:t>
            </a:r>
          </a:p>
          <a:p>
            <a:pPr>
              <a:buFontTx/>
              <a:buChar char="-"/>
            </a:pPr>
            <a:r>
              <a:rPr lang="cs-CZ" sz="3200" dirty="0" smtClean="0"/>
              <a:t>trest pouze existující v době ukládání  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8679065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Osobní působnost (§ 4)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u="sng" dirty="0" smtClean="0"/>
              <a:t>Výluka PZ:</a:t>
            </a:r>
          </a:p>
          <a:p>
            <a:pPr>
              <a:buFontTx/>
              <a:buChar char="-"/>
            </a:pPr>
            <a:r>
              <a:rPr lang="cs-CZ" sz="3200" dirty="0" smtClean="0"/>
              <a:t>osoba požívající výsad a imunit podle jiného zákona nebo mezinárodního práva</a:t>
            </a:r>
          </a:p>
          <a:p>
            <a:pPr>
              <a:buFontTx/>
              <a:buChar char="-"/>
            </a:pPr>
            <a:r>
              <a:rPr lang="cs-CZ" sz="3200" dirty="0" smtClean="0"/>
              <a:t>příslušník bezpečnostního sboru</a:t>
            </a:r>
          </a:p>
          <a:p>
            <a:pPr>
              <a:buFontTx/>
              <a:buChar char="-"/>
            </a:pPr>
            <a:r>
              <a:rPr lang="cs-CZ" sz="3200" dirty="0" smtClean="0"/>
              <a:t> osoba podléhající vojenské kázeňské pravomoci, nebo</a:t>
            </a:r>
          </a:p>
          <a:p>
            <a:pPr>
              <a:buFontTx/>
              <a:buChar char="-"/>
            </a:pPr>
            <a:r>
              <a:rPr lang="cs-CZ" sz="3200" dirty="0" smtClean="0"/>
              <a:t> osoba během výkonu vazby, trestu odnětí svobody nebo zabezpečovací detence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40441249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Pachatel – fyzická osoba  (§ 13 - § 19)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5023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3500" dirty="0" smtClean="0"/>
              <a:t>- svým zaviněným jednáním naplnila znaky přestupku nebo jeho pokusu, je-li trestný</a:t>
            </a:r>
          </a:p>
          <a:p>
            <a:pPr>
              <a:buFontTx/>
              <a:buChar char="-"/>
            </a:pPr>
            <a:r>
              <a:rPr lang="cs-CZ" sz="3500" dirty="0" smtClean="0"/>
              <a:t>ke spáchání přestupku užila jiné osoby, jež není odpovědná za přestupek</a:t>
            </a:r>
          </a:p>
          <a:p>
            <a:pPr>
              <a:buFontTx/>
              <a:buChar char="-"/>
            </a:pPr>
            <a:r>
              <a:rPr lang="cs-CZ" sz="3500" dirty="0" smtClean="0"/>
              <a:t>stanoví-li tak zákon i organizátor, návodce nebo pomocník</a:t>
            </a:r>
          </a:p>
          <a:p>
            <a:pPr marL="0" indent="0">
              <a:buNone/>
            </a:pPr>
            <a:endParaRPr lang="cs-CZ" sz="3500" dirty="0" smtClean="0"/>
          </a:p>
          <a:p>
            <a:pPr marL="0" indent="0">
              <a:buNone/>
            </a:pPr>
            <a:r>
              <a:rPr lang="cs-CZ" sz="3500" u="sng" dirty="0" smtClean="0"/>
              <a:t>Zavinění</a:t>
            </a:r>
          </a:p>
          <a:p>
            <a:pPr marL="0" indent="0">
              <a:buNone/>
            </a:pPr>
            <a:r>
              <a:rPr lang="cs-CZ" sz="3500" dirty="0" smtClean="0"/>
              <a:t>úmysl  - přímý x nepřímý</a:t>
            </a:r>
          </a:p>
          <a:p>
            <a:pPr marL="0" indent="0">
              <a:buNone/>
            </a:pPr>
            <a:r>
              <a:rPr lang="cs-CZ" sz="3500" dirty="0" smtClean="0"/>
              <a:t>nedbalost – vědomá x nevědomá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39818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Pachatel – právnická osoba </a:t>
            </a:r>
            <a:r>
              <a:rPr lang="cs-CZ" dirty="0"/>
              <a:t>(</a:t>
            </a:r>
            <a:r>
              <a:rPr lang="cs-CZ" dirty="0" smtClean="0"/>
              <a:t>§ 20 – § 21)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6389" y="1775749"/>
            <a:ext cx="10515600" cy="479130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3200" dirty="0" smtClean="0"/>
              <a:t>PO = pachatel</a:t>
            </a:r>
          </a:p>
          <a:p>
            <a:pPr marL="514350" indent="-514350">
              <a:buFont typeface="Arial" panose="020B0604020202020204" pitchFamily="34" charset="0"/>
              <a:buAutoNum type="alphaLcParenR"/>
            </a:pPr>
            <a:r>
              <a:rPr lang="cs-CZ" sz="3200" dirty="0" smtClean="0"/>
              <a:t>jestliže k naplnění znaků přestupku došlo jednáním fyzické osoby (§ 20 odst. 2), která porušila právní povinnost uloženou právnické osobě, a to při činnosti právnické osoby, v přímé souvislosti s činností právnické osoby nebo ku prospěchu právnické osoby nebo v jejím zájmu - odpovědnost není </a:t>
            </a:r>
            <a:r>
              <a:rPr lang="cs-CZ" sz="3200" dirty="0"/>
              <a:t>podmíněna zjištěním konkrétní fyzické osoby, která jednala</a:t>
            </a:r>
          </a:p>
          <a:p>
            <a:pPr marL="514350" indent="-514350">
              <a:buAutoNum type="alphaLcParenR"/>
            </a:pPr>
            <a:endParaRPr lang="cs-CZ" sz="3200" dirty="0" smtClean="0"/>
          </a:p>
          <a:p>
            <a:pPr marL="514350" indent="-514350">
              <a:buFont typeface="Arial" panose="020B0604020202020204" pitchFamily="34" charset="0"/>
              <a:buAutoNum type="alphaLcParenR"/>
            </a:pPr>
            <a:r>
              <a:rPr lang="cs-CZ" sz="3200" dirty="0" smtClean="0"/>
              <a:t>ke spáchání přestupku užila jiné osoby, jež není odpovědná za přestupek</a:t>
            </a:r>
          </a:p>
          <a:p>
            <a:pPr marL="514350" indent="-514350">
              <a:buAutoNum type="alphaLcParenR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44649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</TotalTime>
  <Words>1984</Words>
  <Application>Microsoft Office PowerPoint</Application>
  <PresentationFormat>Širokoúhlá obrazovka</PresentationFormat>
  <Paragraphs>231</Paragraphs>
  <Slides>35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40" baseType="lpstr">
      <vt:lpstr>Arial</vt:lpstr>
      <vt:lpstr>Calibri</vt:lpstr>
      <vt:lpstr>Calibri Light</vt:lpstr>
      <vt:lpstr>Wingdings</vt:lpstr>
      <vt:lpstr>Motiv Office</vt:lpstr>
      <vt:lpstr>Správní trestání</vt:lpstr>
      <vt:lpstr>Právní předpisy</vt:lpstr>
      <vt:lpstr>Správní orgány (§ 60 a násl.)</vt:lpstr>
      <vt:lpstr>Předmět úpravy  (§ 1)</vt:lpstr>
      <vt:lpstr>Přestupek (§ 5)</vt:lpstr>
      <vt:lpstr>Časová působnost (§ 2)</vt:lpstr>
      <vt:lpstr>Osobní působnost (§ 4)</vt:lpstr>
      <vt:lpstr>Pachatel – fyzická osoba  (§ 13 - § 19)</vt:lpstr>
      <vt:lpstr>Pachatel – právnická osoba (§ 20 – § 21)</vt:lpstr>
      <vt:lpstr>Pachatel – právnická osoba</vt:lpstr>
      <vt:lpstr>Pachatel – FO podnikající  (§ 22- § 23)</vt:lpstr>
      <vt:lpstr>Pachatel – FO podnikající</vt:lpstr>
      <vt:lpstr>Okolnosti vylučující protiprávnost</vt:lpstr>
      <vt:lpstr>Okolnosti vylučující protiprávnost</vt:lpstr>
      <vt:lpstr>Okolnosti vylučující protiprávnost</vt:lpstr>
      <vt:lpstr>Zánik odpovědnosti za přestupek</vt:lpstr>
      <vt:lpstr>Správní tresty  (§ 35 a násl.)</vt:lpstr>
      <vt:lpstr>Upuštění od uložení správního trestu</vt:lpstr>
      <vt:lpstr>Řízení o přestupcích (§ 60 a násl.)</vt:lpstr>
      <vt:lpstr>Účastníci řízení - § 68</vt:lpstr>
      <vt:lpstr>Účastníci řízení</vt:lpstr>
      <vt:lpstr>Odložení věci  (§ 76)</vt:lpstr>
      <vt:lpstr>Zahájení řízení - § 78</vt:lpstr>
      <vt:lpstr>Ústní jednání (§ 80)</vt:lpstr>
      <vt:lpstr>Dokazování  § 82</vt:lpstr>
      <vt:lpstr>Zajišťovací prostředky </vt:lpstr>
      <vt:lpstr>Zastavení řízení  (§ 86)</vt:lpstr>
      <vt:lpstr>Narovnání  (§ 87)</vt:lpstr>
      <vt:lpstr>Zvláštní druhy řízení</vt:lpstr>
      <vt:lpstr>Společné řízení  (§ 88)</vt:lpstr>
      <vt:lpstr>Adhezní řízení (§ 89)</vt:lpstr>
      <vt:lpstr>Příkaz - § 90 PZ, § 150 SŘ</vt:lpstr>
      <vt:lpstr>Příkaz na místě a pokutový blok (§ 91, § 92)</vt:lpstr>
      <vt:lpstr>Náklady řízení - § 95</vt:lpstr>
      <vt:lpstr>Řízení o odvolání (§ 96)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Správní trestání</dc:title>
  <dc:creator>spravce</dc:creator>
  <cp:lastModifiedBy>spravce</cp:lastModifiedBy>
  <cp:revision>17</cp:revision>
  <dcterms:created xsi:type="dcterms:W3CDTF">2018-12-01T10:40:43Z</dcterms:created>
  <dcterms:modified xsi:type="dcterms:W3CDTF">2018-12-03T22:46:21Z</dcterms:modified>
</cp:coreProperties>
</file>