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45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65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336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37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12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5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21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81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3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40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214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BFECF-4ECC-4177-9691-3B59FA42084D}" type="datetimeFigureOut">
              <a:rPr lang="cs-CZ" smtClean="0"/>
              <a:t>29.09.2018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F3F9B-7ADF-42EF-8091-4B719A326F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26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41429" cy="6019050"/>
          </a:xfrm>
        </p:spPr>
        <p:txBody>
          <a:bodyPr/>
          <a:lstStyle/>
          <a:p>
            <a:r>
              <a:rPr lang="cs-CZ" dirty="0" smtClean="0"/>
              <a:t>Právo životního prostředí, </a:t>
            </a:r>
            <a:r>
              <a:rPr lang="cs-CZ" smtClean="0"/>
              <a:t>spolková činnost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382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prostředí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§ 2 zákona č. 17/1992 Sb., o životním prostředí: „Vše, co vytváří přirozené podmínky existence organismů včetně člověka a je předpokladem jejich dalšího vývoje.“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Složky ŽP:  - ovzduší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	       - voda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- horniny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- půda                                  </a:t>
            </a:r>
            <a:r>
              <a:rPr lang="cs-CZ" sz="4300" dirty="0" smtClean="0"/>
              <a:t>zejména</a:t>
            </a:r>
            <a:endParaRPr lang="cs-CZ" sz="4300" dirty="0"/>
          </a:p>
          <a:p>
            <a:pPr marL="0" indent="0">
              <a:buNone/>
            </a:pPr>
            <a:r>
              <a:rPr lang="cs-CZ" dirty="0" smtClean="0"/>
              <a:t>                   - organismy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- ekosystémy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- energie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35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prostředí - vlastnictví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Životní prostředí  - není předmětem vlastnictví</a:t>
            </a:r>
          </a:p>
          <a:p>
            <a:pPr marL="0" indent="0">
              <a:buNone/>
            </a:pPr>
            <a:r>
              <a:rPr lang="cs-CZ" dirty="0" smtClean="0"/>
              <a:t>Složky životního prostředí:</a:t>
            </a:r>
          </a:p>
          <a:p>
            <a:pPr marL="514350" indent="-514350">
              <a:buAutoNum type="alphaLcParenR"/>
            </a:pPr>
            <a:r>
              <a:rPr lang="cs-CZ" dirty="0" smtClean="0"/>
              <a:t>jsou předmětem vlastnictví – půda, horniny, rostliny, někteří živočichové……</a:t>
            </a:r>
          </a:p>
          <a:p>
            <a:pPr marL="514350" indent="-514350">
              <a:buAutoNum type="alphaLcParenR"/>
            </a:pPr>
            <a:r>
              <a:rPr lang="cs-CZ" dirty="0" smtClean="0"/>
              <a:t>nejsou předmětem vlastnictví – ovzduší, povrchové a podzemní vody, zvěř…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Čl. 11 odst. 4 LZPS: </a:t>
            </a:r>
            <a:r>
              <a:rPr lang="cs-CZ" dirty="0"/>
              <a:t>„Vyvlastnění nebo nucené omezení vlastnického práva je možné ve veřejném zájmu, a to </a:t>
            </a:r>
            <a:r>
              <a:rPr lang="cs-CZ" dirty="0" smtClean="0"/>
              <a:t>na </a:t>
            </a:r>
            <a:r>
              <a:rPr lang="cs-CZ" dirty="0"/>
              <a:t>základě </a:t>
            </a:r>
            <a:r>
              <a:rPr lang="cs-CZ" dirty="0" smtClean="0"/>
              <a:t>zákona </a:t>
            </a:r>
            <a:r>
              <a:rPr lang="cs-CZ" dirty="0"/>
              <a:t>a za náhradu</a:t>
            </a:r>
            <a:r>
              <a:rPr lang="cs-CZ" dirty="0" smtClean="0"/>
              <a:t>“ – stanovisko pléna ÚS -  </a:t>
            </a:r>
            <a:r>
              <a:rPr lang="cs-CZ" dirty="0" err="1" smtClean="0"/>
              <a:t>Pl</a:t>
            </a:r>
            <a:r>
              <a:rPr lang="cs-CZ" dirty="0" smtClean="0"/>
              <a:t>. ÚS-st27/09 (136/2009 Sb.)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28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ŽP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/>
              <a:t>právní normy zaměřující se na ochranu životního </a:t>
            </a:r>
            <a:r>
              <a:rPr lang="cs-CZ" dirty="0" smtClean="0"/>
              <a:t>prostředí:</a:t>
            </a:r>
          </a:p>
          <a:p>
            <a:pPr>
              <a:buFontTx/>
              <a:buChar char="-"/>
            </a:pPr>
            <a:r>
              <a:rPr lang="cs-CZ" dirty="0" smtClean="0"/>
              <a:t>Ústava, LZPS</a:t>
            </a:r>
          </a:p>
          <a:p>
            <a:pPr>
              <a:buFontTx/>
              <a:buChar char="-"/>
            </a:pPr>
            <a:r>
              <a:rPr lang="cs-CZ" dirty="0" smtClean="0"/>
              <a:t>mezinárodní smlouvy</a:t>
            </a:r>
          </a:p>
          <a:p>
            <a:pPr>
              <a:buFontTx/>
              <a:buChar char="-"/>
            </a:pPr>
            <a:r>
              <a:rPr lang="cs-CZ" dirty="0" smtClean="0"/>
              <a:t>právo EU</a:t>
            </a:r>
          </a:p>
          <a:p>
            <a:pPr>
              <a:buFontTx/>
              <a:buChar char="-"/>
            </a:pPr>
            <a:r>
              <a:rPr lang="cs-CZ" dirty="0" smtClean="0"/>
              <a:t>zákony (o životním prostředí, vodní zákon, o ochraně přírody a krajiny, o ochraně ovzduší, o posuzování vlivů na životní prostředí….)</a:t>
            </a:r>
          </a:p>
          <a:p>
            <a:pPr>
              <a:buFontTx/>
              <a:buChar char="-"/>
            </a:pPr>
            <a:r>
              <a:rPr lang="cs-CZ" dirty="0" smtClean="0"/>
              <a:t>obecně závazné vyhlášky krajů a obcí</a:t>
            </a:r>
          </a:p>
          <a:p>
            <a:pPr>
              <a:buFontTx/>
              <a:buChar char="-"/>
            </a:pPr>
            <a:r>
              <a:rPr lang="cs-CZ" dirty="0" smtClean="0"/>
              <a:t>prováděcí předpisy, nařízení obcí a krajů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93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ochrany ŽP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/>
          </a:bodyPr>
          <a:lstStyle/>
          <a:p>
            <a:pPr>
              <a:buFontTx/>
              <a:buChar char="-"/>
            </a:pPr>
            <a:r>
              <a:rPr lang="cs-CZ" dirty="0" smtClean="0"/>
              <a:t>vláda</a:t>
            </a:r>
          </a:p>
          <a:p>
            <a:pPr>
              <a:buFontTx/>
              <a:buChar char="-"/>
            </a:pPr>
            <a:r>
              <a:rPr lang="cs-CZ" dirty="0" smtClean="0"/>
              <a:t>Ministerstvo ŽP</a:t>
            </a:r>
          </a:p>
          <a:p>
            <a:pPr>
              <a:buFontTx/>
              <a:buChar char="-"/>
            </a:pPr>
            <a:r>
              <a:rPr lang="cs-CZ" dirty="0" smtClean="0"/>
              <a:t>Ministerstvo zemědělství, ministerstvo pro místní rozvoj, ministerstvo kultury, ministerstvo obrany, ministerstvo zdravotnictví, ministerstvo financí…</a:t>
            </a:r>
          </a:p>
          <a:p>
            <a:pPr>
              <a:buFontTx/>
              <a:buChar char="-"/>
            </a:pPr>
            <a:r>
              <a:rPr lang="cs-CZ" dirty="0" smtClean="0"/>
              <a:t>Česká inspekce životního prostředí</a:t>
            </a:r>
          </a:p>
          <a:p>
            <a:pPr>
              <a:buFontTx/>
              <a:buChar char="-"/>
            </a:pPr>
            <a:r>
              <a:rPr lang="cs-CZ" dirty="0" smtClean="0"/>
              <a:t>správy národních parků</a:t>
            </a:r>
          </a:p>
          <a:p>
            <a:pPr>
              <a:buFontTx/>
              <a:buChar char="-"/>
            </a:pPr>
            <a:r>
              <a:rPr lang="cs-CZ" dirty="0" smtClean="0"/>
              <a:t>Agentura ochrany přírody a krajiny</a:t>
            </a:r>
          </a:p>
          <a:p>
            <a:pPr>
              <a:buFontTx/>
              <a:buChar char="-"/>
            </a:pPr>
            <a:r>
              <a:rPr lang="cs-CZ" dirty="0" smtClean="0"/>
              <a:t>stráže</a:t>
            </a:r>
          </a:p>
          <a:p>
            <a:pPr>
              <a:buFontTx/>
              <a:buChar char="-"/>
            </a:pPr>
            <a:r>
              <a:rPr lang="cs-CZ" dirty="0" smtClean="0"/>
              <a:t>Český báňský úřad</a:t>
            </a:r>
          </a:p>
          <a:p>
            <a:pPr>
              <a:buFontTx/>
              <a:buChar char="-"/>
            </a:pPr>
            <a:r>
              <a:rPr lang="cs-CZ" dirty="0" smtClean="0"/>
              <a:t>Ústav pro hospodářskou úpravu lesů Brandýs nad Labem</a:t>
            </a:r>
          </a:p>
          <a:p>
            <a:pPr>
              <a:buFontTx/>
              <a:buChar char="-"/>
            </a:pPr>
            <a:r>
              <a:rPr lang="cs-CZ" dirty="0" smtClean="0"/>
              <a:t>orgány krajů</a:t>
            </a:r>
          </a:p>
          <a:p>
            <a:pPr>
              <a:buFontTx/>
              <a:buChar char="-"/>
            </a:pPr>
            <a:r>
              <a:rPr lang="cs-CZ" dirty="0" smtClean="0"/>
              <a:t>orgány obcí</a:t>
            </a:r>
          </a:p>
          <a:p>
            <a:pPr>
              <a:buFontTx/>
              <a:buChar char="-"/>
            </a:pPr>
            <a:r>
              <a:rPr lang="cs-CZ" dirty="0" smtClean="0"/>
              <a:t>……..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X občanské iniciativy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12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Spolková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Občanská sdružení – zákon č. 83/1990 Sb., o sdružování občanů (zrušen k </a:t>
            </a:r>
            <a:r>
              <a:rPr lang="cs-CZ" dirty="0" smtClean="0"/>
              <a:t>31.12.2013)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Spolky – § 214 - § 302 zákona č. 89/2012 Sb., občanský zákoník (od 1.1.2014)  </a:t>
            </a:r>
          </a:p>
          <a:p>
            <a:pPr marL="0" indent="0">
              <a:buNone/>
            </a:pPr>
            <a:r>
              <a:rPr lang="cs-CZ" dirty="0" smtClean="0"/>
              <a:t>    - zapisují se do spolkového rejstříku - zákon č. 304/2013 Sb., o veřejných  rejstřících právnických a fyzických osob a o evidenci svěřenských fondů,   </a:t>
            </a:r>
            <a:r>
              <a:rPr lang="cs-CZ" dirty="0" smtClean="0">
                <a:hlinkClick r:id="rId2"/>
              </a:rPr>
              <a:t>www.justice.cz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Jejich postavení v ochraně životního prostředí upravují zvláštní právní předpisy.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7778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životním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zákon č. 17/1992 Sb., o životním prostředí</a:t>
            </a:r>
          </a:p>
          <a:p>
            <a:pPr marL="0" lvl="0" indent="0">
              <a:buNone/>
            </a:pPr>
            <a:r>
              <a:rPr lang="cs-CZ" dirty="0" smtClean="0"/>
              <a:t>- vymezuje </a:t>
            </a:r>
            <a:r>
              <a:rPr lang="cs-CZ" dirty="0"/>
              <a:t>základní pojmy</a:t>
            </a:r>
          </a:p>
          <a:p>
            <a:pPr marL="0" lvl="0" indent="0">
              <a:buNone/>
            </a:pPr>
            <a:r>
              <a:rPr lang="cs-CZ" dirty="0" smtClean="0"/>
              <a:t>- stanovuje </a:t>
            </a:r>
            <a:r>
              <a:rPr lang="cs-CZ" dirty="0"/>
              <a:t>základní zásady ochrany životního prostředí </a:t>
            </a:r>
          </a:p>
          <a:p>
            <a:pPr lvl="0">
              <a:buFontTx/>
              <a:buChar char="-"/>
            </a:pPr>
            <a:r>
              <a:rPr lang="cs-CZ" dirty="0" smtClean="0"/>
              <a:t>stanovuje povinnosti </a:t>
            </a:r>
            <a:r>
              <a:rPr lang="cs-CZ" dirty="0"/>
              <a:t>právnických a fyzických osob při ochraně a zlepšování stavu životního prostředí a při využívání přírodních </a:t>
            </a:r>
            <a:r>
              <a:rPr lang="cs-CZ" dirty="0" smtClean="0"/>
              <a:t>zdrojů</a:t>
            </a:r>
            <a:endParaRPr lang="cs-CZ" dirty="0"/>
          </a:p>
          <a:p>
            <a:pPr lvl="0">
              <a:buFontTx/>
              <a:buChar char="-"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Princip trvalé udržitelnosti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32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(§ </a:t>
            </a:r>
            <a:r>
              <a:rPr lang="cs-CZ" dirty="0" smtClean="0"/>
              <a:t>3 </a:t>
            </a:r>
            <a:r>
              <a:rPr lang="cs-CZ" dirty="0" smtClean="0"/>
              <a:t>– § 10)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ž</a:t>
            </a:r>
            <a:r>
              <a:rPr lang="cs-CZ" dirty="0" smtClean="0"/>
              <a:t>ivotní prostředí </a:t>
            </a:r>
          </a:p>
          <a:p>
            <a:pPr>
              <a:buFontTx/>
              <a:buChar char="-"/>
            </a:pPr>
            <a:r>
              <a:rPr lang="cs-CZ" dirty="0"/>
              <a:t>e</a:t>
            </a:r>
            <a:r>
              <a:rPr lang="cs-CZ" dirty="0" smtClean="0"/>
              <a:t>kosystém</a:t>
            </a:r>
          </a:p>
          <a:p>
            <a:pPr>
              <a:buFontTx/>
              <a:buChar char="-"/>
            </a:pPr>
            <a:r>
              <a:rPr lang="cs-CZ" dirty="0"/>
              <a:t>e</a:t>
            </a:r>
            <a:r>
              <a:rPr lang="cs-CZ" dirty="0" smtClean="0"/>
              <a:t>kologická stabilita</a:t>
            </a:r>
          </a:p>
          <a:p>
            <a:pPr>
              <a:buFontTx/>
              <a:buChar char="-"/>
            </a:pPr>
            <a:r>
              <a:rPr lang="cs-CZ" dirty="0"/>
              <a:t>ú</a:t>
            </a:r>
            <a:r>
              <a:rPr lang="cs-CZ" dirty="0" smtClean="0"/>
              <a:t>nosné zatížení území</a:t>
            </a:r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rvale udržitelný rozvoj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řírodní zdroje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nečišťování a poškozování životního prostředí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chrana životního prostředí </a:t>
            </a:r>
          </a:p>
          <a:p>
            <a:pPr>
              <a:buFontTx/>
              <a:buChar char="-"/>
            </a:pPr>
            <a:r>
              <a:rPr lang="cs-CZ" dirty="0"/>
              <a:t>e</a:t>
            </a:r>
            <a:r>
              <a:rPr lang="cs-CZ" dirty="0" smtClean="0"/>
              <a:t>kologická újma</a:t>
            </a:r>
          </a:p>
          <a:p>
            <a:pPr marL="0" indent="0">
              <a:buNone/>
            </a:pPr>
            <a:r>
              <a:rPr lang="cs-CZ" dirty="0" smtClean="0"/>
              <a:t>  X zákon č. 167/2008 Sb., o předcházení ekologické újmě a o její nápravě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053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a povinnosti při ochraně životního prostředí  (§ 11 - § 19)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přípustná míra znečištění území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chrana práv</a:t>
            </a:r>
          </a:p>
          <a:p>
            <a:pPr>
              <a:buFontTx/>
              <a:buChar char="-"/>
            </a:pPr>
            <a:r>
              <a:rPr lang="cs-CZ" dirty="0" smtClean="0"/>
              <a:t>předběžná opatrnost</a:t>
            </a:r>
          </a:p>
          <a:p>
            <a:pPr>
              <a:buFontTx/>
              <a:buChar char="-"/>
            </a:pPr>
            <a:r>
              <a:rPr lang="cs-CZ" dirty="0"/>
              <a:t>i</a:t>
            </a:r>
            <a:r>
              <a:rPr lang="cs-CZ" dirty="0" smtClean="0"/>
              <a:t>nformovanost a osvěta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revence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dpovědnost původce</a:t>
            </a:r>
          </a:p>
          <a:p>
            <a:pPr marL="0" indent="0">
              <a:buNone/>
            </a:pPr>
            <a:r>
              <a:rPr lang="cs-CZ" dirty="0" smtClean="0"/>
              <a:t>+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ú</a:t>
            </a:r>
            <a:r>
              <a:rPr lang="cs-CZ" dirty="0" smtClean="0"/>
              <a:t>čast veřejnosti – Aarhuská úmluva, další předpisy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518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446</Words>
  <Application>Microsoft Office PowerPoint</Application>
  <PresentationFormat>Širokoúhlá obrazovka</PresentationFormat>
  <Paragraphs>76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Právo životního prostředí, spolková činnost </vt:lpstr>
      <vt:lpstr>Životní prostředí </vt:lpstr>
      <vt:lpstr>Životní prostředí - vlastnictví</vt:lpstr>
      <vt:lpstr>Právo ŽP</vt:lpstr>
      <vt:lpstr>Organizace ochrany ŽP</vt:lpstr>
      <vt:lpstr>Spolková činnost</vt:lpstr>
      <vt:lpstr>Zákon o životním prostředí</vt:lpstr>
      <vt:lpstr>Pojmy (§ 3 – § 10)</vt:lpstr>
      <vt:lpstr>Zásady a povinnosti při ochraně životního prostředí  (§ 11 - § 19)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životního prostředí, spolková činnost, postupy správních orgánů (správní řád)</dc:title>
  <dc:creator>spravce</dc:creator>
  <cp:lastModifiedBy>spravce</cp:lastModifiedBy>
  <cp:revision>15</cp:revision>
  <dcterms:created xsi:type="dcterms:W3CDTF">2018-09-21T08:12:05Z</dcterms:created>
  <dcterms:modified xsi:type="dcterms:W3CDTF">2018-09-29T20:05:17Z</dcterms:modified>
</cp:coreProperties>
</file>