
<file path=[Content_Types].xml><?xml version="1.0" encoding="utf-8"?>
<Types xmlns="http://schemas.openxmlformats.org/package/2006/content-types">
  <Override PartName="/_rels/.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_rels/presentation.xml.rels" ContentType="application/vnd.openxmlformats-package.relationships+xml"/>
  <Override PartName="/ppt/media/image18.png" ContentType="image/png"/>
  <Override PartName="/ppt/media/image17.wmf" ContentType="image/x-wmf"/>
  <Override PartName="/ppt/media/image16.png" ContentType="image/png"/>
  <Override PartName="/ppt/media/image15.wmf" ContentType="image/x-wmf"/>
  <Override PartName="/ppt/media/image14.png" ContentType="image/png"/>
  <Override PartName="/ppt/media/image13.wmf" ContentType="image/x-wmf"/>
  <Override PartName="/ppt/media/image12.png" ContentType="image/png"/>
  <Override PartName="/ppt/media/image11.png" ContentType="image/png"/>
  <Override PartName="/ppt/media/image4.png" ContentType="image/png"/>
  <Override PartName="/ppt/media/image3.png" ContentType="image/png"/>
  <Override PartName="/ppt/media/image2.png" ContentType="image/png"/>
  <Override PartName="/ppt/media/image1.png" ContentType="image/png"/>
  <Override PartName="/ppt/media/image5.png" ContentType="image/png"/>
  <Override PartName="/ppt/media/image6.png" ContentType="image/png"/>
  <Override PartName="/ppt/media/image7.png" ContentType="image/png"/>
  <Override PartName="/ppt/media/image8.png" ContentType="image/png"/>
  <Override PartName="/ppt/media/image10.png" ContentType="image/png"/>
  <Override PartName="/ppt/media/image9.png" ContentType="image/png"/>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
        <p:nvSpPr>
          <p:cNvPr id="24" name="PlaceHolder 2"/>
          <p:cNvSpPr>
            <a:spLocks noGrp="1"/>
          </p:cNvSpPr>
          <p:nvPr>
            <p:ph type="body"/>
          </p:nvPr>
        </p:nvSpPr>
        <p:spPr>
          <a:xfrm>
            <a:off x="504000" y="1768680"/>
            <a:ext cx="907200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25" name="PlaceHolder 3"/>
          <p:cNvSpPr>
            <a:spLocks noGrp="1"/>
          </p:cNvSpPr>
          <p:nvPr>
            <p:ph type="body"/>
          </p:nvPr>
        </p:nvSpPr>
        <p:spPr>
          <a:xfrm>
            <a:off x="504000" y="4058640"/>
            <a:ext cx="907200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
        <p:nvSpPr>
          <p:cNvPr id="27" name="PlaceHolder 2"/>
          <p:cNvSpPr>
            <a:spLocks noGrp="1"/>
          </p:cNvSpPr>
          <p:nvPr>
            <p:ph type="body"/>
          </p:nvPr>
        </p:nvSpPr>
        <p:spPr>
          <a:xfrm>
            <a:off x="504000" y="176868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28" name="PlaceHolder 3"/>
          <p:cNvSpPr>
            <a:spLocks noGrp="1"/>
          </p:cNvSpPr>
          <p:nvPr>
            <p:ph type="body"/>
          </p:nvPr>
        </p:nvSpPr>
        <p:spPr>
          <a:xfrm>
            <a:off x="5152680" y="176868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29" name="PlaceHolder 4"/>
          <p:cNvSpPr>
            <a:spLocks noGrp="1"/>
          </p:cNvSpPr>
          <p:nvPr>
            <p:ph type="body"/>
          </p:nvPr>
        </p:nvSpPr>
        <p:spPr>
          <a:xfrm>
            <a:off x="5152680" y="405864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30" name="PlaceHolder 5"/>
          <p:cNvSpPr>
            <a:spLocks noGrp="1"/>
          </p:cNvSpPr>
          <p:nvPr>
            <p:ph type="body"/>
          </p:nvPr>
        </p:nvSpPr>
        <p:spPr>
          <a:xfrm>
            <a:off x="504000" y="405864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
        <p:nvSpPr>
          <p:cNvPr id="32" name="PlaceHolder 2"/>
          <p:cNvSpPr>
            <a:spLocks noGrp="1"/>
          </p:cNvSpPr>
          <p:nvPr>
            <p:ph type="body"/>
          </p:nvPr>
        </p:nvSpPr>
        <p:spPr>
          <a:xfrm>
            <a:off x="504000" y="1768680"/>
            <a:ext cx="9072000" cy="43840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33" name="PlaceHolder 3"/>
          <p:cNvSpPr>
            <a:spLocks noGrp="1"/>
          </p:cNvSpPr>
          <p:nvPr>
            <p:ph type="body"/>
          </p:nvPr>
        </p:nvSpPr>
        <p:spPr>
          <a:xfrm>
            <a:off x="504000" y="1768680"/>
            <a:ext cx="9072000" cy="43840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pic>
        <p:nvPicPr>
          <p:cNvPr id="34" name="" descr=""/>
          <p:cNvPicPr/>
          <p:nvPr/>
        </p:nvPicPr>
        <p:blipFill>
          <a:blip r:embed="rId2"/>
          <a:stretch/>
        </p:blipFill>
        <p:spPr>
          <a:xfrm>
            <a:off x="2292480" y="1768680"/>
            <a:ext cx="5494680" cy="4384080"/>
          </a:xfrm>
          <a:prstGeom prst="rect">
            <a:avLst/>
          </a:prstGeom>
          <a:ln>
            <a:noFill/>
          </a:ln>
        </p:spPr>
      </p:pic>
      <p:pic>
        <p:nvPicPr>
          <p:cNvPr id="35" name="" descr=""/>
          <p:cNvPicPr/>
          <p:nvPr/>
        </p:nvPicPr>
        <p:blipFill>
          <a:blip r:embed="rId3"/>
          <a:stretch/>
        </p:blipFill>
        <p:spPr>
          <a:xfrm>
            <a:off x="2292480" y="1768680"/>
            <a:ext cx="5494680" cy="43840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
        <p:nvSpPr>
          <p:cNvPr id="39" name="PlaceHolder 2"/>
          <p:cNvSpPr>
            <a:spLocks noGrp="1"/>
          </p:cNvSpPr>
          <p:nvPr>
            <p:ph type="subTitle"/>
          </p:nvPr>
        </p:nvSpPr>
        <p:spPr>
          <a:xfrm>
            <a:off x="504000" y="1768680"/>
            <a:ext cx="9072000" cy="4384080"/>
          </a:xfrm>
          <a:prstGeom prst="rect">
            <a:avLst/>
          </a:prstGeom>
        </p:spPr>
        <p:txBody>
          <a:bodyPr lIns="0" rIns="0" tIns="0" bIns="0" anchor="ctr"/>
          <a:p>
            <a:pPr algn="ctr"/>
            <a:endParaRPr b="0" lang="cs-CZ"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
        <p:nvSpPr>
          <p:cNvPr id="41" name="PlaceHolder 2"/>
          <p:cNvSpPr>
            <a:spLocks noGrp="1"/>
          </p:cNvSpPr>
          <p:nvPr>
            <p:ph type="body"/>
          </p:nvPr>
        </p:nvSpPr>
        <p:spPr>
          <a:xfrm>
            <a:off x="504000" y="1768680"/>
            <a:ext cx="9072000" cy="43840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
        <p:nvSpPr>
          <p:cNvPr id="43" name="PlaceHolder 2"/>
          <p:cNvSpPr>
            <a:spLocks noGrp="1"/>
          </p:cNvSpPr>
          <p:nvPr>
            <p:ph type="body"/>
          </p:nvPr>
        </p:nvSpPr>
        <p:spPr>
          <a:xfrm>
            <a:off x="504000" y="1768680"/>
            <a:ext cx="4426920" cy="43840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44" name="PlaceHolder 3"/>
          <p:cNvSpPr>
            <a:spLocks noGrp="1"/>
          </p:cNvSpPr>
          <p:nvPr>
            <p:ph type="body"/>
          </p:nvPr>
        </p:nvSpPr>
        <p:spPr>
          <a:xfrm>
            <a:off x="5152680" y="1768680"/>
            <a:ext cx="4426920" cy="43840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504000" y="301320"/>
            <a:ext cx="9072000" cy="5850360"/>
          </a:xfrm>
          <a:prstGeom prst="rect">
            <a:avLst/>
          </a:prstGeom>
        </p:spPr>
        <p:txBody>
          <a:bodyPr lIns="0" rIns="0" tIns="0" bIns="0" anchor="ctr"/>
          <a:p>
            <a:pPr algn="ctr"/>
            <a:endParaRPr b="0" lang="cs-CZ"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
        <p:nvSpPr>
          <p:cNvPr id="48" name="PlaceHolder 2"/>
          <p:cNvSpPr>
            <a:spLocks noGrp="1"/>
          </p:cNvSpPr>
          <p:nvPr>
            <p:ph type="body"/>
          </p:nvPr>
        </p:nvSpPr>
        <p:spPr>
          <a:xfrm>
            <a:off x="504000" y="176868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49" name="PlaceHolder 3"/>
          <p:cNvSpPr>
            <a:spLocks noGrp="1"/>
          </p:cNvSpPr>
          <p:nvPr>
            <p:ph type="body"/>
          </p:nvPr>
        </p:nvSpPr>
        <p:spPr>
          <a:xfrm>
            <a:off x="504000" y="405864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50" name="PlaceHolder 4"/>
          <p:cNvSpPr>
            <a:spLocks noGrp="1"/>
          </p:cNvSpPr>
          <p:nvPr>
            <p:ph type="body"/>
          </p:nvPr>
        </p:nvSpPr>
        <p:spPr>
          <a:xfrm>
            <a:off x="5152680" y="1768680"/>
            <a:ext cx="4426920" cy="43840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
        <p:nvSpPr>
          <p:cNvPr id="3" name="PlaceHolder 2"/>
          <p:cNvSpPr>
            <a:spLocks noGrp="1"/>
          </p:cNvSpPr>
          <p:nvPr>
            <p:ph type="subTitle"/>
          </p:nvPr>
        </p:nvSpPr>
        <p:spPr>
          <a:xfrm>
            <a:off x="504000" y="1768680"/>
            <a:ext cx="9072000" cy="4384080"/>
          </a:xfrm>
          <a:prstGeom prst="rect">
            <a:avLst/>
          </a:prstGeom>
        </p:spPr>
        <p:txBody>
          <a:bodyPr lIns="0" rIns="0" tIns="0" bIns="0" anchor="ctr"/>
          <a:p>
            <a:pPr algn="ctr"/>
            <a:endParaRPr b="0" lang="cs-CZ"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
        <p:nvSpPr>
          <p:cNvPr id="52" name="PlaceHolder 2"/>
          <p:cNvSpPr>
            <a:spLocks noGrp="1"/>
          </p:cNvSpPr>
          <p:nvPr>
            <p:ph type="body"/>
          </p:nvPr>
        </p:nvSpPr>
        <p:spPr>
          <a:xfrm>
            <a:off x="504000" y="1768680"/>
            <a:ext cx="4426920" cy="43840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53" name="PlaceHolder 3"/>
          <p:cNvSpPr>
            <a:spLocks noGrp="1"/>
          </p:cNvSpPr>
          <p:nvPr>
            <p:ph type="body"/>
          </p:nvPr>
        </p:nvSpPr>
        <p:spPr>
          <a:xfrm>
            <a:off x="5152680" y="176868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54" name="PlaceHolder 4"/>
          <p:cNvSpPr>
            <a:spLocks noGrp="1"/>
          </p:cNvSpPr>
          <p:nvPr>
            <p:ph type="body"/>
          </p:nvPr>
        </p:nvSpPr>
        <p:spPr>
          <a:xfrm>
            <a:off x="5152680" y="405864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
        <p:nvSpPr>
          <p:cNvPr id="56" name="PlaceHolder 2"/>
          <p:cNvSpPr>
            <a:spLocks noGrp="1"/>
          </p:cNvSpPr>
          <p:nvPr>
            <p:ph type="body"/>
          </p:nvPr>
        </p:nvSpPr>
        <p:spPr>
          <a:xfrm>
            <a:off x="504000" y="176868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57" name="PlaceHolder 3"/>
          <p:cNvSpPr>
            <a:spLocks noGrp="1"/>
          </p:cNvSpPr>
          <p:nvPr>
            <p:ph type="body"/>
          </p:nvPr>
        </p:nvSpPr>
        <p:spPr>
          <a:xfrm>
            <a:off x="5152680" y="176868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58" name="PlaceHolder 4"/>
          <p:cNvSpPr>
            <a:spLocks noGrp="1"/>
          </p:cNvSpPr>
          <p:nvPr>
            <p:ph type="body"/>
          </p:nvPr>
        </p:nvSpPr>
        <p:spPr>
          <a:xfrm>
            <a:off x="504000" y="4058640"/>
            <a:ext cx="907200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
        <p:nvSpPr>
          <p:cNvPr id="60" name="PlaceHolder 2"/>
          <p:cNvSpPr>
            <a:spLocks noGrp="1"/>
          </p:cNvSpPr>
          <p:nvPr>
            <p:ph type="body"/>
          </p:nvPr>
        </p:nvSpPr>
        <p:spPr>
          <a:xfrm>
            <a:off x="504000" y="1768680"/>
            <a:ext cx="907200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61" name="PlaceHolder 3"/>
          <p:cNvSpPr>
            <a:spLocks noGrp="1"/>
          </p:cNvSpPr>
          <p:nvPr>
            <p:ph type="body"/>
          </p:nvPr>
        </p:nvSpPr>
        <p:spPr>
          <a:xfrm>
            <a:off x="504000" y="4058640"/>
            <a:ext cx="907200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
        <p:nvSpPr>
          <p:cNvPr id="63" name="PlaceHolder 2"/>
          <p:cNvSpPr>
            <a:spLocks noGrp="1"/>
          </p:cNvSpPr>
          <p:nvPr>
            <p:ph type="body"/>
          </p:nvPr>
        </p:nvSpPr>
        <p:spPr>
          <a:xfrm>
            <a:off x="504000" y="176868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64" name="PlaceHolder 3"/>
          <p:cNvSpPr>
            <a:spLocks noGrp="1"/>
          </p:cNvSpPr>
          <p:nvPr>
            <p:ph type="body"/>
          </p:nvPr>
        </p:nvSpPr>
        <p:spPr>
          <a:xfrm>
            <a:off x="5152680" y="176868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65" name="PlaceHolder 4"/>
          <p:cNvSpPr>
            <a:spLocks noGrp="1"/>
          </p:cNvSpPr>
          <p:nvPr>
            <p:ph type="body"/>
          </p:nvPr>
        </p:nvSpPr>
        <p:spPr>
          <a:xfrm>
            <a:off x="5152680" y="405864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66" name="PlaceHolder 5"/>
          <p:cNvSpPr>
            <a:spLocks noGrp="1"/>
          </p:cNvSpPr>
          <p:nvPr>
            <p:ph type="body"/>
          </p:nvPr>
        </p:nvSpPr>
        <p:spPr>
          <a:xfrm>
            <a:off x="504000" y="405864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
        <p:nvSpPr>
          <p:cNvPr id="68" name="PlaceHolder 2"/>
          <p:cNvSpPr>
            <a:spLocks noGrp="1"/>
          </p:cNvSpPr>
          <p:nvPr>
            <p:ph type="body"/>
          </p:nvPr>
        </p:nvSpPr>
        <p:spPr>
          <a:xfrm>
            <a:off x="504000" y="1768680"/>
            <a:ext cx="9072000" cy="43840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69" name="PlaceHolder 3"/>
          <p:cNvSpPr>
            <a:spLocks noGrp="1"/>
          </p:cNvSpPr>
          <p:nvPr>
            <p:ph type="body"/>
          </p:nvPr>
        </p:nvSpPr>
        <p:spPr>
          <a:xfrm>
            <a:off x="504000" y="1768680"/>
            <a:ext cx="9072000" cy="43840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pic>
        <p:nvPicPr>
          <p:cNvPr id="70" name="" descr=""/>
          <p:cNvPicPr/>
          <p:nvPr/>
        </p:nvPicPr>
        <p:blipFill>
          <a:blip r:embed="rId2"/>
          <a:stretch/>
        </p:blipFill>
        <p:spPr>
          <a:xfrm>
            <a:off x="2292480" y="1768680"/>
            <a:ext cx="5494680" cy="4384080"/>
          </a:xfrm>
          <a:prstGeom prst="rect">
            <a:avLst/>
          </a:prstGeom>
          <a:ln>
            <a:noFill/>
          </a:ln>
        </p:spPr>
      </p:pic>
      <p:pic>
        <p:nvPicPr>
          <p:cNvPr id="71" name="" descr=""/>
          <p:cNvPicPr/>
          <p:nvPr/>
        </p:nvPicPr>
        <p:blipFill>
          <a:blip r:embed="rId3"/>
          <a:stretch/>
        </p:blipFill>
        <p:spPr>
          <a:xfrm>
            <a:off x="2292480" y="1768680"/>
            <a:ext cx="5494680" cy="43840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
        <p:nvSpPr>
          <p:cNvPr id="5" name="PlaceHolder 2"/>
          <p:cNvSpPr>
            <a:spLocks noGrp="1"/>
          </p:cNvSpPr>
          <p:nvPr>
            <p:ph type="body"/>
          </p:nvPr>
        </p:nvSpPr>
        <p:spPr>
          <a:xfrm>
            <a:off x="504000" y="1768680"/>
            <a:ext cx="9072000" cy="43840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
        <p:nvSpPr>
          <p:cNvPr id="7" name="PlaceHolder 2"/>
          <p:cNvSpPr>
            <a:spLocks noGrp="1"/>
          </p:cNvSpPr>
          <p:nvPr>
            <p:ph type="body"/>
          </p:nvPr>
        </p:nvSpPr>
        <p:spPr>
          <a:xfrm>
            <a:off x="504000" y="1768680"/>
            <a:ext cx="4426920" cy="43840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8" name="PlaceHolder 3"/>
          <p:cNvSpPr>
            <a:spLocks noGrp="1"/>
          </p:cNvSpPr>
          <p:nvPr>
            <p:ph type="body"/>
          </p:nvPr>
        </p:nvSpPr>
        <p:spPr>
          <a:xfrm>
            <a:off x="5152680" y="1768680"/>
            <a:ext cx="4426920" cy="43840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301320"/>
            <a:ext cx="9072000" cy="5850360"/>
          </a:xfrm>
          <a:prstGeom prst="rect">
            <a:avLst/>
          </a:prstGeom>
        </p:spPr>
        <p:txBody>
          <a:bodyPr lIns="0" rIns="0" tIns="0" bIns="0" anchor="ctr"/>
          <a:p>
            <a:pPr algn="ctr"/>
            <a:endParaRPr b="0" lang="cs-CZ"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
        <p:nvSpPr>
          <p:cNvPr id="12" name="PlaceHolder 2"/>
          <p:cNvSpPr>
            <a:spLocks noGrp="1"/>
          </p:cNvSpPr>
          <p:nvPr>
            <p:ph type="body"/>
          </p:nvPr>
        </p:nvSpPr>
        <p:spPr>
          <a:xfrm>
            <a:off x="504000" y="176868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13" name="PlaceHolder 3"/>
          <p:cNvSpPr>
            <a:spLocks noGrp="1"/>
          </p:cNvSpPr>
          <p:nvPr>
            <p:ph type="body"/>
          </p:nvPr>
        </p:nvSpPr>
        <p:spPr>
          <a:xfrm>
            <a:off x="504000" y="405864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14" name="PlaceHolder 4"/>
          <p:cNvSpPr>
            <a:spLocks noGrp="1"/>
          </p:cNvSpPr>
          <p:nvPr>
            <p:ph type="body"/>
          </p:nvPr>
        </p:nvSpPr>
        <p:spPr>
          <a:xfrm>
            <a:off x="5152680" y="1768680"/>
            <a:ext cx="4426920" cy="43840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
        <p:nvSpPr>
          <p:cNvPr id="16" name="PlaceHolder 2"/>
          <p:cNvSpPr>
            <a:spLocks noGrp="1"/>
          </p:cNvSpPr>
          <p:nvPr>
            <p:ph type="body"/>
          </p:nvPr>
        </p:nvSpPr>
        <p:spPr>
          <a:xfrm>
            <a:off x="504000" y="1768680"/>
            <a:ext cx="4426920" cy="43840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17" name="PlaceHolder 3"/>
          <p:cNvSpPr>
            <a:spLocks noGrp="1"/>
          </p:cNvSpPr>
          <p:nvPr>
            <p:ph type="body"/>
          </p:nvPr>
        </p:nvSpPr>
        <p:spPr>
          <a:xfrm>
            <a:off x="5152680" y="176868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18" name="PlaceHolder 4"/>
          <p:cNvSpPr>
            <a:spLocks noGrp="1"/>
          </p:cNvSpPr>
          <p:nvPr>
            <p:ph type="body"/>
          </p:nvPr>
        </p:nvSpPr>
        <p:spPr>
          <a:xfrm>
            <a:off x="5152680" y="405864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2000" cy="1261800"/>
          </a:xfrm>
          <a:prstGeom prst="rect">
            <a:avLst/>
          </a:prstGeom>
        </p:spPr>
        <p:txBody>
          <a:bodyPr lIns="0" rIns="0" tIns="0" bIns="0" anchor="ctr"/>
          <a:p>
            <a:pPr algn="ctr"/>
            <a:endParaRPr b="0" lang="cs-CZ" sz="4400" spc="-1" strike="noStrike">
              <a:solidFill>
                <a:srgbClr val="000000"/>
              </a:solidFill>
              <a:uFill>
                <a:solidFill>
                  <a:srgbClr val="ffffff"/>
                </a:solidFill>
              </a:uFill>
              <a:latin typeface="Arial"/>
            </a:endParaRPr>
          </a:p>
        </p:txBody>
      </p:sp>
      <p:sp>
        <p:nvSpPr>
          <p:cNvPr id="20" name="PlaceHolder 2"/>
          <p:cNvSpPr>
            <a:spLocks noGrp="1"/>
          </p:cNvSpPr>
          <p:nvPr>
            <p:ph type="body"/>
          </p:nvPr>
        </p:nvSpPr>
        <p:spPr>
          <a:xfrm>
            <a:off x="504000" y="176868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21" name="PlaceHolder 3"/>
          <p:cNvSpPr>
            <a:spLocks noGrp="1"/>
          </p:cNvSpPr>
          <p:nvPr>
            <p:ph type="body"/>
          </p:nvPr>
        </p:nvSpPr>
        <p:spPr>
          <a:xfrm>
            <a:off x="5152680" y="1768680"/>
            <a:ext cx="442692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
        <p:nvSpPr>
          <p:cNvPr id="22" name="PlaceHolder 4"/>
          <p:cNvSpPr>
            <a:spLocks noGrp="1"/>
          </p:cNvSpPr>
          <p:nvPr>
            <p:ph type="body"/>
          </p:nvPr>
        </p:nvSpPr>
        <p:spPr>
          <a:xfrm>
            <a:off x="504000" y="4058640"/>
            <a:ext cx="9072000" cy="2090880"/>
          </a:xfrm>
          <a:prstGeom prst="rect">
            <a:avLst/>
          </a:prstGeom>
        </p:spPr>
        <p:txBody>
          <a:bodyPr lIns="0" rIns="0" tIns="0" bIns="0"/>
          <a:p>
            <a:endParaRPr b="0" lang="cs-CZ"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2000" cy="1261800"/>
          </a:xfrm>
          <a:prstGeom prst="rect">
            <a:avLst/>
          </a:prstGeom>
        </p:spPr>
        <p:txBody>
          <a:bodyPr lIns="0" rIns="0" tIns="0" bIns="0" anchor="ctr"/>
          <a:p>
            <a:pPr algn="ctr"/>
            <a:r>
              <a:rPr b="0" lang="cs-CZ" sz="4400" spc="-1" strike="noStrike">
                <a:solidFill>
                  <a:srgbClr val="000000"/>
                </a:solidFill>
                <a:uFill>
                  <a:solidFill>
                    <a:srgbClr val="ffffff"/>
                  </a:solidFill>
                </a:uFill>
                <a:latin typeface="Arial"/>
              </a:rPr>
              <a:t>Click to edit the title text format</a:t>
            </a:r>
            <a:endParaRPr b="0" lang="cs-CZ" sz="4400" spc="-1" strike="noStrike">
              <a:solidFill>
                <a:srgbClr val="000000"/>
              </a:solidFill>
              <a:uFill>
                <a:solidFill>
                  <a:srgbClr val="ffffff"/>
                </a:solidFill>
              </a:uFill>
              <a:latin typeface="Arial"/>
            </a:endParaRPr>
          </a:p>
        </p:txBody>
      </p:sp>
      <p:sp>
        <p:nvSpPr>
          <p:cNvPr id="1" name="PlaceHolder 2"/>
          <p:cNvSpPr>
            <a:spLocks noGrp="1"/>
          </p:cNvSpPr>
          <p:nvPr>
            <p:ph type="body"/>
          </p:nvPr>
        </p:nvSpPr>
        <p:spPr>
          <a:xfrm>
            <a:off x="504000" y="1768680"/>
            <a:ext cx="9072000" cy="4384080"/>
          </a:xfrm>
          <a:prstGeom prst="rect">
            <a:avLst/>
          </a:prstGeom>
        </p:spPr>
        <p:txBody>
          <a:bodyPr lIns="0" rIns="0" tIns="0" bIns="0"/>
          <a:p>
            <a:pPr marL="432000" indent="-324000">
              <a:buClr>
                <a:srgbClr val="000000"/>
              </a:buClr>
              <a:buSzPct val="45000"/>
              <a:buFont typeface="Wingdings" charset="2"/>
              <a:buChar char=""/>
            </a:pPr>
            <a:r>
              <a:rPr b="0" lang="cs-CZ" sz="3200" spc="-1" strike="noStrike">
                <a:solidFill>
                  <a:srgbClr val="000000"/>
                </a:solidFill>
                <a:uFill>
                  <a:solidFill>
                    <a:srgbClr val="ffffff"/>
                  </a:solidFill>
                </a:uFill>
                <a:latin typeface="Arial"/>
              </a:rPr>
              <a:t>Click to edit the outline text format</a:t>
            </a:r>
            <a:endParaRPr b="0" lang="cs-CZ"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cs-CZ" sz="2800" spc="-1" strike="noStrike">
                <a:solidFill>
                  <a:srgbClr val="000000"/>
                </a:solidFill>
                <a:uFill>
                  <a:solidFill>
                    <a:srgbClr val="ffffff"/>
                  </a:solidFill>
                </a:uFill>
                <a:latin typeface="Arial"/>
              </a:rPr>
              <a:t>Second Outline Level</a:t>
            </a:r>
            <a:endParaRPr b="0" lang="cs-CZ"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cs-CZ" sz="2400" spc="-1" strike="noStrike">
                <a:solidFill>
                  <a:srgbClr val="000000"/>
                </a:solidFill>
                <a:uFill>
                  <a:solidFill>
                    <a:srgbClr val="ffffff"/>
                  </a:solidFill>
                </a:uFill>
                <a:latin typeface="Arial"/>
              </a:rPr>
              <a:t>Third Outline Level</a:t>
            </a:r>
            <a:endParaRPr b="0" lang="cs-CZ"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cs-CZ" sz="2000" spc="-1" strike="noStrike">
                <a:solidFill>
                  <a:srgbClr val="000000"/>
                </a:solidFill>
                <a:uFill>
                  <a:solidFill>
                    <a:srgbClr val="ffffff"/>
                  </a:solidFill>
                </a:uFill>
                <a:latin typeface="Arial"/>
              </a:rPr>
              <a:t>Fourth Outline Level</a:t>
            </a:r>
            <a:endParaRPr b="0" lang="cs-CZ"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cs-CZ" sz="2000" spc="-1" strike="noStrike">
                <a:solidFill>
                  <a:srgbClr val="000000"/>
                </a:solidFill>
                <a:uFill>
                  <a:solidFill>
                    <a:srgbClr val="ffffff"/>
                  </a:solidFill>
                </a:uFill>
                <a:latin typeface="Arial"/>
              </a:rPr>
              <a:t>Fifth Outline Level</a:t>
            </a:r>
            <a:endParaRPr b="0" lang="cs-CZ"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cs-CZ" sz="2000" spc="-1" strike="noStrike">
                <a:solidFill>
                  <a:srgbClr val="000000"/>
                </a:solidFill>
                <a:uFill>
                  <a:solidFill>
                    <a:srgbClr val="ffffff"/>
                  </a:solidFill>
                </a:uFill>
                <a:latin typeface="Arial"/>
              </a:rPr>
              <a:t>Sixth Outline Level</a:t>
            </a:r>
            <a:endParaRPr b="0" lang="cs-CZ"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cs-CZ" sz="2000" spc="-1" strike="noStrike">
                <a:solidFill>
                  <a:srgbClr val="000000"/>
                </a:solidFill>
                <a:uFill>
                  <a:solidFill>
                    <a:srgbClr val="ffffff"/>
                  </a:solidFill>
                </a:uFill>
                <a:latin typeface="Arial"/>
              </a:rPr>
              <a:t>Seventh Outline Level</a:t>
            </a:r>
            <a:endParaRPr b="0" lang="cs-CZ"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301320"/>
            <a:ext cx="9072000" cy="1261800"/>
          </a:xfrm>
          <a:prstGeom prst="rect">
            <a:avLst/>
          </a:prstGeom>
        </p:spPr>
        <p:txBody>
          <a:bodyPr lIns="0" rIns="0" tIns="0" bIns="0" anchor="ctr"/>
          <a:p>
            <a:pPr algn="ctr"/>
            <a:r>
              <a:rPr b="0" lang="cs-CZ" sz="4400" spc="-1" strike="noStrike">
                <a:solidFill>
                  <a:srgbClr val="000000"/>
                </a:solidFill>
                <a:uFill>
                  <a:solidFill>
                    <a:srgbClr val="ffffff"/>
                  </a:solidFill>
                </a:uFill>
                <a:latin typeface="Arial"/>
              </a:rPr>
              <a:t>Click to edit the title text format</a:t>
            </a:r>
            <a:endParaRPr b="0" lang="cs-CZ" sz="4400" spc="-1" strike="noStrike">
              <a:solidFill>
                <a:srgbClr val="000000"/>
              </a:solidFill>
              <a:uFill>
                <a:solidFill>
                  <a:srgbClr val="ffffff"/>
                </a:solidFill>
              </a:uFill>
              <a:latin typeface="Arial"/>
            </a:endParaRPr>
          </a:p>
        </p:txBody>
      </p:sp>
      <p:sp>
        <p:nvSpPr>
          <p:cNvPr id="37" name="PlaceHolder 2"/>
          <p:cNvSpPr>
            <a:spLocks noGrp="1"/>
          </p:cNvSpPr>
          <p:nvPr>
            <p:ph type="body"/>
          </p:nvPr>
        </p:nvSpPr>
        <p:spPr>
          <a:xfrm>
            <a:off x="504000" y="1768680"/>
            <a:ext cx="9072000" cy="4384080"/>
          </a:xfrm>
          <a:prstGeom prst="rect">
            <a:avLst/>
          </a:prstGeom>
        </p:spPr>
        <p:txBody>
          <a:bodyPr lIns="0" rIns="0" tIns="0" bIns="0"/>
          <a:p>
            <a:pPr marL="432000" indent="-324000">
              <a:buClr>
                <a:srgbClr val="000000"/>
              </a:buClr>
              <a:buSzPct val="45000"/>
              <a:buFont typeface="Wingdings" charset="2"/>
              <a:buChar char=""/>
            </a:pPr>
            <a:r>
              <a:rPr b="0" lang="cs-CZ" sz="3200" spc="-1" strike="noStrike">
                <a:solidFill>
                  <a:srgbClr val="000000"/>
                </a:solidFill>
                <a:uFill>
                  <a:solidFill>
                    <a:srgbClr val="ffffff"/>
                  </a:solidFill>
                </a:uFill>
                <a:latin typeface="Arial"/>
              </a:rPr>
              <a:t>Click to edit the outline text format</a:t>
            </a:r>
            <a:endParaRPr b="0" lang="cs-CZ"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cs-CZ" sz="2800" spc="-1" strike="noStrike">
                <a:solidFill>
                  <a:srgbClr val="000000"/>
                </a:solidFill>
                <a:uFill>
                  <a:solidFill>
                    <a:srgbClr val="ffffff"/>
                  </a:solidFill>
                </a:uFill>
                <a:latin typeface="Arial"/>
              </a:rPr>
              <a:t>Second Outline Level</a:t>
            </a:r>
            <a:endParaRPr b="0" lang="cs-CZ"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cs-CZ" sz="2400" spc="-1" strike="noStrike">
                <a:solidFill>
                  <a:srgbClr val="000000"/>
                </a:solidFill>
                <a:uFill>
                  <a:solidFill>
                    <a:srgbClr val="ffffff"/>
                  </a:solidFill>
                </a:uFill>
                <a:latin typeface="Arial"/>
              </a:rPr>
              <a:t>Third Outline Level</a:t>
            </a:r>
            <a:endParaRPr b="0" lang="cs-CZ"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cs-CZ" sz="2000" spc="-1" strike="noStrike">
                <a:solidFill>
                  <a:srgbClr val="000000"/>
                </a:solidFill>
                <a:uFill>
                  <a:solidFill>
                    <a:srgbClr val="ffffff"/>
                  </a:solidFill>
                </a:uFill>
                <a:latin typeface="Arial"/>
              </a:rPr>
              <a:t>Fourth Outline Level</a:t>
            </a:r>
            <a:endParaRPr b="0" lang="cs-CZ"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cs-CZ" sz="2000" spc="-1" strike="noStrike">
                <a:solidFill>
                  <a:srgbClr val="000000"/>
                </a:solidFill>
                <a:uFill>
                  <a:solidFill>
                    <a:srgbClr val="ffffff"/>
                  </a:solidFill>
                </a:uFill>
                <a:latin typeface="Arial"/>
              </a:rPr>
              <a:t>Fifth Outline Level</a:t>
            </a:r>
            <a:endParaRPr b="0" lang="cs-CZ"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cs-CZ" sz="2000" spc="-1" strike="noStrike">
                <a:solidFill>
                  <a:srgbClr val="000000"/>
                </a:solidFill>
                <a:uFill>
                  <a:solidFill>
                    <a:srgbClr val="ffffff"/>
                  </a:solidFill>
                </a:uFill>
                <a:latin typeface="Arial"/>
              </a:rPr>
              <a:t>Sixth Outline Level</a:t>
            </a:r>
            <a:endParaRPr b="0" lang="cs-CZ"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cs-CZ" sz="2000" spc="-1" strike="noStrike">
                <a:solidFill>
                  <a:srgbClr val="000000"/>
                </a:solidFill>
                <a:uFill>
                  <a:solidFill>
                    <a:srgbClr val="ffffff"/>
                  </a:solidFill>
                </a:uFill>
                <a:latin typeface="Arial"/>
              </a:rPr>
              <a:t>Seventh Outline Level</a:t>
            </a:r>
            <a:endParaRPr b="0" lang="cs-CZ"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2.pn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image" Target="../media/image13.wmf"/><Relationship Id="rId2" Type="http://schemas.openxmlformats.org/officeDocument/2006/relationships/image" Target="../media/image14.png"/><Relationship Id="rId3"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15.wmf"/><Relationship Id="rId2" Type="http://schemas.openxmlformats.org/officeDocument/2006/relationships/image" Target="../media/image16.png"/><Relationship Id="rId3" Type="http://schemas.openxmlformats.org/officeDocument/2006/relationships/image" Target="../media/image17.wmf"/><Relationship Id="rId4" Type="http://schemas.openxmlformats.org/officeDocument/2006/relationships/image" Target="../media/image18.png"/><Relationship Id="rId5"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8.png"/><Relationship Id="rId3"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CustomShape 1"/>
          <p:cNvSpPr/>
          <p:nvPr/>
        </p:nvSpPr>
        <p:spPr>
          <a:xfrm>
            <a:off x="576360" y="2520000"/>
            <a:ext cx="9069840" cy="126036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Analytická kartografie</a:t>
            </a:r>
            <a:endParaRPr b="0" lang="cs-CZ" sz="1800" spc="-1" strike="noStrike">
              <a:solidFill>
                <a:srgbClr val="000000"/>
              </a:solidFill>
              <a:uFill>
                <a:solidFill>
                  <a:srgbClr val="ffffff"/>
                </a:solidFill>
              </a:uFill>
              <a:latin typeface="Arial"/>
            </a:endParaRPr>
          </a:p>
        </p:txBody>
      </p:sp>
      <p:sp>
        <p:nvSpPr>
          <p:cNvPr id="73" name="CustomShape 2"/>
          <p:cNvSpPr/>
          <p:nvPr/>
        </p:nvSpPr>
        <p:spPr>
          <a:xfrm>
            <a:off x="4105800" y="3960000"/>
            <a:ext cx="1870200" cy="358200"/>
          </a:xfrm>
          <a:prstGeom prst="rect">
            <a:avLst/>
          </a:prstGeom>
          <a:noFill/>
          <a:ln>
            <a:noFill/>
          </a:ln>
        </p:spPr>
        <p:style>
          <a:lnRef idx="0"/>
          <a:fillRef idx="0"/>
          <a:effectRef idx="0"/>
          <a:fontRef idx="minor"/>
        </p:style>
        <p:txBody>
          <a:bodyPr lIns="90000" rIns="90000" tIns="45000" bIns="45000"/>
          <a:p>
            <a:r>
              <a:rPr b="0" lang="cs-CZ" sz="2200" spc="-1" strike="noStrike">
                <a:solidFill>
                  <a:srgbClr val="000000"/>
                </a:solidFill>
                <a:uFill>
                  <a:solidFill>
                    <a:srgbClr val="ffffff"/>
                  </a:solidFill>
                </a:uFill>
                <a:latin typeface="Arial"/>
                <a:ea typeface="DejaVu Sans"/>
              </a:rPr>
              <a:t>Petr Šilhák</a:t>
            </a:r>
            <a:endParaRPr b="0" lang="cs-CZ" sz="1800" spc="-1" strike="noStrike">
              <a:solidFill>
                <a:srgbClr val="000000"/>
              </a:solidFill>
              <a:uFill>
                <a:solidFill>
                  <a:srgbClr val="ffffff"/>
                </a:solidFill>
              </a:uFill>
              <a:latin typeface="Arial"/>
            </a:endParaRPr>
          </a:p>
        </p:txBody>
      </p:sp>
      <p:sp>
        <p:nvSpPr>
          <p:cNvPr id="74" name="CustomShape 3"/>
          <p:cNvSpPr/>
          <p:nvPr/>
        </p:nvSpPr>
        <p:spPr>
          <a:xfrm>
            <a:off x="4371840" y="4752000"/>
            <a:ext cx="1530720" cy="401040"/>
          </a:xfrm>
          <a:prstGeom prst="rect">
            <a:avLst/>
          </a:prstGeom>
          <a:noFill/>
          <a:ln>
            <a:noFill/>
          </a:ln>
        </p:spPr>
        <p:style>
          <a:lnRef idx="0"/>
          <a:fillRef idx="0"/>
          <a:effectRef idx="0"/>
          <a:fontRef idx="minor"/>
        </p:style>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504000" y="301320"/>
            <a:ext cx="9069840" cy="126036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Nepatrnost</a:t>
            </a:r>
            <a:endParaRPr b="0" lang="cs-CZ" sz="1800" spc="-1" strike="noStrike">
              <a:solidFill>
                <a:srgbClr val="000000"/>
              </a:solidFill>
              <a:uFill>
                <a:solidFill>
                  <a:srgbClr val="ffffff"/>
                </a:solidFill>
              </a:uFill>
              <a:latin typeface="Arial"/>
            </a:endParaRPr>
          </a:p>
        </p:txBody>
      </p:sp>
      <p:sp>
        <p:nvSpPr>
          <p:cNvPr id="100" name="CustomShape 2"/>
          <p:cNvSpPr/>
          <p:nvPr/>
        </p:nvSpPr>
        <p:spPr>
          <a:xfrm>
            <a:off x="504000" y="1768680"/>
            <a:ext cx="9070560" cy="4382640"/>
          </a:xfrm>
          <a:prstGeom prst="rect">
            <a:avLst/>
          </a:prstGeom>
          <a:noFill/>
          <a:ln>
            <a:noFill/>
          </a:ln>
        </p:spPr>
        <p:style>
          <a:lnRef idx="0"/>
          <a:fillRef idx="0"/>
          <a:effectRef idx="0"/>
          <a:fontRef idx="minor"/>
        </p:style>
        <p:txBody>
          <a:bodyPr lIns="0" rIns="0" tIns="0" bIns="0"/>
          <a:p>
            <a:pPr marL="432000" indent="-322560">
              <a:lnSpc>
                <a:spcPct val="100000"/>
              </a:lnSpc>
              <a:buClr>
                <a:srgbClr val="000000"/>
              </a:buClr>
              <a:buSzPct val="45000"/>
              <a:buFont typeface="Wingdings" charset="2"/>
              <a:buChar char=""/>
            </a:pPr>
            <a:r>
              <a:rPr b="0" lang="cs-CZ" sz="2600" spc="-1" strike="noStrike">
                <a:solidFill>
                  <a:srgbClr val="000000"/>
                </a:solidFill>
                <a:uFill>
                  <a:solidFill>
                    <a:srgbClr val="ffffff"/>
                  </a:solidFill>
                </a:uFill>
                <a:latin typeface="Arial"/>
                <a:ea typeface="DejaVu Sans"/>
              </a:rPr>
              <a:t>a situation results when a feature falls below a minimal portrayal size for the map. At this point, the feature must either be deleted, enlarged or exaggerated, or converted in appearance from its.present state to that of another for example, the combination of a set of many point features into a single area feature (Leberl, 1986).</a:t>
            </a:r>
            <a:endParaRPr b="0" lang="cs-CZ" sz="1800" spc="-1" strike="noStrike">
              <a:solidFill>
                <a:srgbClr val="000000"/>
              </a:solidFill>
              <a:uFill>
                <a:solidFill>
                  <a:srgbClr val="ffffff"/>
                </a:solidFill>
              </a:uFill>
              <a:latin typeface="Arial"/>
            </a:endParaRPr>
          </a:p>
        </p:txBody>
      </p:sp>
      <p:pic>
        <p:nvPicPr>
          <p:cNvPr id="101" name="Obrázek 2" descr=""/>
          <p:cNvPicPr/>
          <p:nvPr/>
        </p:nvPicPr>
        <p:blipFill>
          <a:blip r:embed="rId1"/>
          <a:stretch/>
        </p:blipFill>
        <p:spPr>
          <a:xfrm>
            <a:off x="5544000" y="4065840"/>
            <a:ext cx="3958560" cy="3201120"/>
          </a:xfrm>
          <a:prstGeom prst="rect">
            <a:avLst/>
          </a:prstGeom>
          <a:ln>
            <a:noFill/>
          </a:ln>
        </p:spPr>
      </p:pic>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CustomShape 1"/>
          <p:cNvSpPr/>
          <p:nvPr/>
        </p:nvSpPr>
        <p:spPr>
          <a:xfrm>
            <a:off x="504000" y="301320"/>
            <a:ext cx="9069840" cy="126036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Cvičení č. 1</a:t>
            </a:r>
            <a:endParaRPr b="0" lang="cs-CZ" sz="1800" spc="-1" strike="noStrike">
              <a:solidFill>
                <a:srgbClr val="000000"/>
              </a:solidFill>
              <a:uFill>
                <a:solidFill>
                  <a:srgbClr val="ffffff"/>
                </a:solidFill>
              </a:uFill>
              <a:latin typeface="Arial"/>
            </a:endParaRPr>
          </a:p>
        </p:txBody>
      </p:sp>
      <p:sp>
        <p:nvSpPr>
          <p:cNvPr id="103" name="CustomShape 2"/>
          <p:cNvSpPr/>
          <p:nvPr/>
        </p:nvSpPr>
        <p:spPr>
          <a:xfrm>
            <a:off x="504000" y="1768680"/>
            <a:ext cx="9070560" cy="4382640"/>
          </a:xfrm>
          <a:prstGeom prst="rect">
            <a:avLst/>
          </a:prstGeom>
          <a:noFill/>
          <a:ln>
            <a:noFill/>
          </a:ln>
        </p:spPr>
        <p:style>
          <a:lnRef idx="0"/>
          <a:fillRef idx="0"/>
          <a:effectRef idx="0"/>
          <a:fontRef idx="minor"/>
        </p:style>
        <p:txBody>
          <a:bodyPr lIns="0" rIns="0" tIns="0" bIns="0"/>
          <a:p>
            <a:pPr marL="432000" indent="-322560">
              <a:lnSpc>
                <a:spcPct val="100000"/>
              </a:lnSpc>
              <a:buClr>
                <a:srgbClr val="000000"/>
              </a:buClr>
              <a:buSzPct val="45000"/>
              <a:buFont typeface="Wingdings" charset="2"/>
              <a:buChar char=""/>
            </a:pPr>
            <a:r>
              <a:rPr b="1" lang="cs-CZ" sz="2400" spc="-1" strike="noStrike">
                <a:solidFill>
                  <a:srgbClr val="000000"/>
                </a:solidFill>
                <a:uFill>
                  <a:solidFill>
                    <a:srgbClr val="ffffff"/>
                  </a:solidFill>
                </a:uFill>
                <a:latin typeface="Arial"/>
                <a:ea typeface="DejaVu Sans"/>
              </a:rPr>
              <a:t>Koalescence –</a:t>
            </a:r>
            <a:r>
              <a:rPr b="0" lang="cs-CZ" sz="2400" spc="-1" strike="noStrike">
                <a:solidFill>
                  <a:srgbClr val="000000"/>
                </a:solidFill>
                <a:uFill>
                  <a:solidFill>
                    <a:srgbClr val="ffffff"/>
                  </a:solidFill>
                </a:uFill>
                <a:latin typeface="Arial"/>
                <a:ea typeface="DejaVu Sans"/>
              </a:rPr>
              <a:t> řešíme pomocí minimální vzdálenosti (výpočet bufferu)</a:t>
            </a:r>
            <a:endParaRPr b="0" lang="cs-CZ"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1" lang="cs-CZ" sz="2400" spc="-1" strike="noStrike">
                <a:solidFill>
                  <a:srgbClr val="000000"/>
                </a:solidFill>
                <a:uFill>
                  <a:solidFill>
                    <a:srgbClr val="ffffff"/>
                  </a:solidFill>
                </a:uFill>
                <a:latin typeface="Arial"/>
                <a:ea typeface="DejaVu Sans"/>
              </a:rPr>
              <a:t>Kongesce –</a:t>
            </a:r>
            <a:r>
              <a:rPr b="0" lang="cs-CZ" sz="2400" spc="-1" strike="noStrike">
                <a:solidFill>
                  <a:srgbClr val="000000"/>
                </a:solidFill>
                <a:uFill>
                  <a:solidFill>
                    <a:srgbClr val="ffffff"/>
                  </a:solidFill>
                </a:uFill>
                <a:latin typeface="Arial"/>
                <a:ea typeface="DejaVu Sans"/>
              </a:rPr>
              <a:t> výpočet zaplnění mapy → výběr prvků mapy např. T</a:t>
            </a:r>
            <a:r>
              <a:rPr b="0" lang="cs-CZ" sz="2600" spc="-1" strike="noStrike">
                <a:solidFill>
                  <a:srgbClr val="000000"/>
                </a:solidFill>
                <a:uFill>
                  <a:solidFill>
                    <a:srgbClr val="ffffff"/>
                  </a:solidFill>
                </a:uFill>
                <a:latin typeface="Arial"/>
                <a:ea typeface="DejaVu Sans"/>
              </a:rPr>
              <a:t>öpferův zákon</a:t>
            </a:r>
            <a:endParaRPr b="0" lang="cs-CZ" sz="1800" spc="-1" strike="noStrike">
              <a:solidFill>
                <a:srgbClr val="000000"/>
              </a:solidFill>
              <a:uFill>
                <a:solidFill>
                  <a:srgbClr val="ffffff"/>
                </a:solidFill>
              </a:uFill>
              <a:latin typeface="Arial"/>
            </a:endParaRPr>
          </a:p>
          <a:p>
            <a:pPr marL="432000" indent="-322560">
              <a:lnSpc>
                <a:spcPct val="100000"/>
              </a:lnSpc>
              <a:buClr>
                <a:srgbClr val="000000"/>
              </a:buClr>
              <a:buSzPct val="45000"/>
              <a:buFont typeface="Wingdings" charset="2"/>
              <a:buChar char=""/>
            </a:pPr>
            <a:r>
              <a:rPr b="0" lang="cs-CZ" sz="2800" spc="-1" strike="noStrike">
                <a:solidFill>
                  <a:srgbClr val="000000"/>
                </a:solidFill>
                <a:uFill>
                  <a:solidFill>
                    <a:srgbClr val="ffffff"/>
                  </a:solidFill>
                </a:uFill>
                <a:latin typeface="Arial"/>
                <a:ea typeface="DejaVu Sans"/>
              </a:rPr>
              <a:t>Vstupní data (ArcČR):</a:t>
            </a:r>
            <a:endParaRPr b="0" lang="cs-CZ" sz="1800" spc="-1" strike="noStrike">
              <a:solidFill>
                <a:srgbClr val="000000"/>
              </a:solidFill>
              <a:uFill>
                <a:solidFill>
                  <a:srgbClr val="ffffff"/>
                </a:solidFill>
              </a:uFill>
              <a:latin typeface="Arial"/>
            </a:endParaRPr>
          </a:p>
          <a:p>
            <a:pPr lvl="1" marL="864000" indent="-322560">
              <a:lnSpc>
                <a:spcPct val="100000"/>
              </a:lnSpc>
              <a:buClr>
                <a:srgbClr val="000000"/>
              </a:buClr>
              <a:buSzPct val="75000"/>
              <a:buFont typeface="Symbol"/>
              <a:buChar char=""/>
            </a:pPr>
            <a:r>
              <a:rPr b="0" lang="cs-CZ" sz="2600" spc="-1" strike="noStrike">
                <a:solidFill>
                  <a:srgbClr val="000000"/>
                </a:solidFill>
                <a:uFill>
                  <a:solidFill>
                    <a:srgbClr val="ffffff"/>
                  </a:solidFill>
                </a:uFill>
                <a:latin typeface="Arial"/>
                <a:ea typeface="DejaVu Sans"/>
              </a:rPr>
              <a:t>Kraje</a:t>
            </a:r>
            <a:endParaRPr b="0" lang="cs-CZ" sz="1800" spc="-1" strike="noStrike">
              <a:solidFill>
                <a:srgbClr val="000000"/>
              </a:solidFill>
              <a:uFill>
                <a:solidFill>
                  <a:srgbClr val="ffffff"/>
                </a:solidFill>
              </a:uFill>
              <a:latin typeface="Arial"/>
            </a:endParaRPr>
          </a:p>
          <a:p>
            <a:pPr lvl="1" marL="864000" indent="-322560">
              <a:lnSpc>
                <a:spcPct val="100000"/>
              </a:lnSpc>
              <a:buClr>
                <a:srgbClr val="000000"/>
              </a:buClr>
              <a:buSzPct val="75000"/>
              <a:buFont typeface="Symbol"/>
              <a:buChar char=""/>
            </a:pPr>
            <a:r>
              <a:rPr b="0" lang="cs-CZ" sz="2600" spc="-1" strike="noStrike">
                <a:solidFill>
                  <a:srgbClr val="000000"/>
                </a:solidFill>
                <a:uFill>
                  <a:solidFill>
                    <a:srgbClr val="ffffff"/>
                  </a:solidFill>
                </a:uFill>
                <a:latin typeface="Arial"/>
                <a:ea typeface="DejaVu Sans"/>
              </a:rPr>
              <a:t>Okresy</a:t>
            </a:r>
            <a:endParaRPr b="0" lang="cs-CZ" sz="1800" spc="-1" strike="noStrike">
              <a:solidFill>
                <a:srgbClr val="000000"/>
              </a:solidFill>
              <a:uFill>
                <a:solidFill>
                  <a:srgbClr val="ffffff"/>
                </a:solidFill>
              </a:uFill>
              <a:latin typeface="Arial"/>
            </a:endParaRPr>
          </a:p>
          <a:p>
            <a:pPr lvl="1" marL="864000" indent="-322560">
              <a:lnSpc>
                <a:spcPct val="100000"/>
              </a:lnSpc>
              <a:buClr>
                <a:srgbClr val="000000"/>
              </a:buClr>
              <a:buSzPct val="75000"/>
              <a:buFont typeface="Symbol"/>
              <a:buChar char=""/>
            </a:pPr>
            <a:r>
              <a:rPr b="0" lang="cs-CZ" sz="2600" spc="-1" strike="noStrike">
                <a:solidFill>
                  <a:srgbClr val="000000"/>
                </a:solidFill>
                <a:uFill>
                  <a:solidFill>
                    <a:srgbClr val="ffffff"/>
                  </a:solidFill>
                </a:uFill>
                <a:latin typeface="Arial"/>
                <a:ea typeface="DejaVu Sans"/>
              </a:rPr>
              <a:t>vodní toky</a:t>
            </a:r>
            <a:endParaRPr b="0" lang="cs-CZ" sz="1800" spc="-1" strike="noStrike">
              <a:solidFill>
                <a:srgbClr val="000000"/>
              </a:solidFill>
              <a:uFill>
                <a:solidFill>
                  <a:srgbClr val="ffffff"/>
                </a:solidFill>
              </a:uFill>
              <a:latin typeface="Arial"/>
            </a:endParaRPr>
          </a:p>
          <a:p>
            <a:pPr lvl="1" marL="864000" indent="-322560">
              <a:lnSpc>
                <a:spcPct val="100000"/>
              </a:lnSpc>
              <a:buClr>
                <a:srgbClr val="000000"/>
              </a:buClr>
              <a:buSzPct val="75000"/>
              <a:buFont typeface="Symbol"/>
              <a:buChar char=""/>
            </a:pPr>
            <a:r>
              <a:rPr b="0" lang="cs-CZ" sz="2600" spc="-1" strike="noStrike">
                <a:solidFill>
                  <a:srgbClr val="000000"/>
                </a:solidFill>
                <a:uFill>
                  <a:solidFill>
                    <a:srgbClr val="ffffff"/>
                  </a:solidFill>
                </a:uFill>
                <a:latin typeface="Arial"/>
                <a:ea typeface="DejaVu Sans"/>
              </a:rPr>
              <a:t>vodní plochy</a:t>
            </a:r>
            <a:endParaRPr b="0" lang="cs-CZ" sz="1800" spc="-1" strike="noStrike">
              <a:solidFill>
                <a:srgbClr val="000000"/>
              </a:solidFill>
              <a:uFill>
                <a:solidFill>
                  <a:srgbClr val="ffffff"/>
                </a:solidFill>
              </a:uFill>
              <a:latin typeface="Arial"/>
            </a:endParaRPr>
          </a:p>
          <a:p>
            <a:pPr lvl="1" marL="864000" indent="-322560">
              <a:lnSpc>
                <a:spcPct val="100000"/>
              </a:lnSpc>
              <a:buClr>
                <a:srgbClr val="000000"/>
              </a:buClr>
              <a:buSzPct val="75000"/>
              <a:buFont typeface="Symbol"/>
              <a:buChar char=""/>
            </a:pPr>
            <a:r>
              <a:rPr b="0" lang="cs-CZ" sz="2600" spc="-1" strike="noStrike">
                <a:solidFill>
                  <a:srgbClr val="000000"/>
                </a:solidFill>
                <a:uFill>
                  <a:solidFill>
                    <a:srgbClr val="ffffff"/>
                  </a:solidFill>
                </a:uFill>
                <a:latin typeface="Arial"/>
                <a:ea typeface="DejaVu Sans"/>
              </a:rPr>
              <a:t>Silnice</a:t>
            </a:r>
            <a:endParaRPr b="0" lang="cs-CZ" sz="1800" spc="-1" strike="noStrike">
              <a:solidFill>
                <a:srgbClr val="000000"/>
              </a:solidFill>
              <a:uFill>
                <a:solidFill>
                  <a:srgbClr val="ffffff"/>
                </a:solidFill>
              </a:uFill>
              <a:latin typeface="Arial"/>
            </a:endParaRPr>
          </a:p>
          <a:p>
            <a:pPr lvl="1" marL="864000" indent="-322560">
              <a:lnSpc>
                <a:spcPct val="100000"/>
              </a:lnSpc>
              <a:buClr>
                <a:srgbClr val="000000"/>
              </a:buClr>
              <a:buSzPct val="75000"/>
              <a:buFont typeface="Symbol"/>
              <a:buChar char=""/>
            </a:pPr>
            <a:r>
              <a:rPr b="0" lang="cs-CZ" sz="2600" spc="-1" strike="noStrike">
                <a:solidFill>
                  <a:srgbClr val="000000"/>
                </a:solidFill>
                <a:uFill>
                  <a:solidFill>
                    <a:srgbClr val="ffffff"/>
                  </a:solidFill>
                </a:uFill>
                <a:latin typeface="Arial"/>
                <a:ea typeface="DejaVu Sans"/>
              </a:rPr>
              <a:t>sídla (plošná)</a:t>
            </a:r>
            <a:endParaRPr b="0" lang="cs-CZ" sz="1800" spc="-1" strike="noStrike">
              <a:solidFill>
                <a:srgbClr val="000000"/>
              </a:solidFill>
              <a:uFill>
                <a:solidFill>
                  <a:srgbClr val="ffffff"/>
                </a:solidFill>
              </a:uFill>
              <a:latin typeface="Arial"/>
            </a:endParaRPr>
          </a:p>
          <a:p>
            <a:pPr lvl="1" marL="864000" indent="-322560">
              <a:lnSpc>
                <a:spcPct val="100000"/>
              </a:lnSpc>
              <a:buClr>
                <a:srgbClr val="000000"/>
              </a:buClr>
              <a:buSzPct val="75000"/>
              <a:buFont typeface="Symbol"/>
              <a:buChar char=""/>
            </a:pPr>
            <a:r>
              <a:rPr b="0" lang="cs-CZ" sz="2600" spc="-1" strike="noStrike">
                <a:solidFill>
                  <a:srgbClr val="000000"/>
                </a:solidFill>
                <a:uFill>
                  <a:solidFill>
                    <a:srgbClr val="ffffff"/>
                  </a:solidFill>
                </a:uFill>
                <a:latin typeface="Arial"/>
                <a:ea typeface="DejaVu Sans"/>
              </a:rPr>
              <a:t>obce (bodová)</a:t>
            </a:r>
            <a:endParaRPr b="0" lang="cs-CZ" sz="1800" spc="-1" strike="noStrike">
              <a:solidFill>
                <a:srgbClr val="000000"/>
              </a:solidFill>
              <a:uFill>
                <a:solidFill>
                  <a:srgbClr val="ffffff"/>
                </a:solidFill>
              </a:uFill>
              <a:latin typeface="Arial"/>
            </a:endParaRPr>
          </a:p>
          <a:p>
            <a:pPr marL="432000" indent="-322560">
              <a:lnSpc>
                <a:spcPct val="100000"/>
              </a:lnSpc>
              <a:buClr>
                <a:srgbClr val="000000"/>
              </a:buClr>
              <a:buSzPct val="45000"/>
              <a:buFont typeface="Wingdings" charset="2"/>
              <a:buChar char=""/>
            </a:pPr>
            <a:r>
              <a:rPr b="0" lang="cs-CZ" sz="2600" spc="-1" strike="noStrike">
                <a:solidFill>
                  <a:srgbClr val="000000"/>
                </a:solidFill>
                <a:uFill>
                  <a:solidFill>
                    <a:srgbClr val="ffffff"/>
                  </a:solidFill>
                </a:uFill>
                <a:latin typeface="Arial"/>
                <a:ea typeface="DejaVu Sans"/>
              </a:rPr>
              <a:t>Použijte QGIS</a:t>
            </a:r>
            <a:endParaRPr b="0" lang="cs-CZ" sz="1800" spc="-1" strike="noStrike">
              <a:solidFill>
                <a:srgbClr val="000000"/>
              </a:solidFill>
              <a:uFill>
                <a:solidFill>
                  <a:srgbClr val="ffffff"/>
                </a:solidFill>
              </a:uFill>
              <a:latin typeface="Arial"/>
            </a:endParaRPr>
          </a:p>
          <a:p>
            <a:pPr>
              <a:lnSpc>
                <a:spcPct val="100000"/>
              </a:lnSpc>
            </a:pPr>
            <a:endParaRPr b="0" lang="cs-CZ" sz="1800" spc="-1" strike="noStrike">
              <a:solidFill>
                <a:srgbClr val="000000"/>
              </a:solidFill>
              <a:uFill>
                <a:solidFill>
                  <a:srgbClr val="ffffff"/>
                </a:solidFill>
              </a:uFill>
              <a:latin typeface="Arial"/>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CustomShape 1"/>
          <p:cNvSpPr/>
          <p:nvPr/>
        </p:nvSpPr>
        <p:spPr>
          <a:xfrm>
            <a:off x="504000" y="301320"/>
            <a:ext cx="9069840" cy="126036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Metody kartografické generalizace</a:t>
            </a:r>
            <a:endParaRPr b="0" lang="cs-CZ" sz="1800" spc="-1" strike="noStrike">
              <a:solidFill>
                <a:srgbClr val="000000"/>
              </a:solidFill>
              <a:uFill>
                <a:solidFill>
                  <a:srgbClr val="ffffff"/>
                </a:solidFill>
              </a:uFill>
              <a:latin typeface="Arial"/>
            </a:endParaRPr>
          </a:p>
        </p:txBody>
      </p:sp>
      <p:sp>
        <p:nvSpPr>
          <p:cNvPr id="105" name="CustomShape 2"/>
          <p:cNvSpPr/>
          <p:nvPr/>
        </p:nvSpPr>
        <p:spPr>
          <a:xfrm>
            <a:off x="504000" y="1768680"/>
            <a:ext cx="9070560" cy="4382640"/>
          </a:xfrm>
          <a:prstGeom prst="rect">
            <a:avLst/>
          </a:prstGeom>
          <a:noFill/>
          <a:ln>
            <a:noFill/>
          </a:ln>
        </p:spPr>
        <p:style>
          <a:lnRef idx="0"/>
          <a:fillRef idx="0"/>
          <a:effectRef idx="0"/>
          <a:fontRef idx="minor"/>
        </p:style>
        <p:txBody>
          <a:bodyPr lIns="0" rIns="0" tIns="0" bIns="0"/>
          <a:p>
            <a:pPr marL="216000" indent="-215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metoda výběru</a:t>
            </a:r>
            <a:endParaRPr b="0" lang="cs-CZ" sz="1800" spc="-1" strike="noStrike">
              <a:solidFill>
                <a:srgbClr val="000000"/>
              </a:solidFill>
              <a:uFill>
                <a:solidFill>
                  <a:srgbClr val="ffffff"/>
                </a:solidFill>
              </a:uFill>
              <a:latin typeface="Arial"/>
            </a:endParaRPr>
          </a:p>
          <a:p>
            <a:pPr marL="216000" indent="-215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metoda zevšeobecňování tvarů</a:t>
            </a:r>
            <a:endParaRPr b="0" lang="cs-CZ" sz="1800" spc="-1" strike="noStrike">
              <a:solidFill>
                <a:srgbClr val="000000"/>
              </a:solidFill>
              <a:uFill>
                <a:solidFill>
                  <a:srgbClr val="ffffff"/>
                </a:solidFill>
              </a:uFill>
              <a:latin typeface="Arial"/>
            </a:endParaRPr>
          </a:p>
          <a:p>
            <a:pPr marL="216000" indent="-215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metoda zevšeobecňování kvalitativních a kvantitativních charakteristik</a:t>
            </a:r>
            <a:endParaRPr b="0" lang="cs-CZ" sz="1800" spc="-1" strike="noStrike">
              <a:solidFill>
                <a:srgbClr val="000000"/>
              </a:solidFill>
              <a:uFill>
                <a:solidFill>
                  <a:srgbClr val="ffffff"/>
                </a:solidFill>
              </a:uFill>
              <a:latin typeface="Arial"/>
            </a:endParaRPr>
          </a:p>
          <a:p>
            <a:pPr marL="216000" indent="-215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nahrazení obrazů jednotlivých předmětů jejich hromadným označením</a:t>
            </a:r>
            <a:endParaRPr b="0" lang="cs-CZ" sz="1800" spc="-1" strike="noStrike">
              <a:solidFill>
                <a:srgbClr val="000000"/>
              </a:solidFill>
              <a:uFill>
                <a:solidFill>
                  <a:srgbClr val="ffffff"/>
                </a:solidFill>
              </a:uFill>
              <a:latin typeface="Arial"/>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CustomShape 1"/>
          <p:cNvSpPr/>
          <p:nvPr/>
        </p:nvSpPr>
        <p:spPr>
          <a:xfrm>
            <a:off x="756000" y="671400"/>
            <a:ext cx="8568000" cy="125928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cs-CZ" sz="4400" spc="-1" strike="noStrike">
                <a:solidFill>
                  <a:srgbClr val="000000"/>
                </a:solidFill>
                <a:uFill>
                  <a:solidFill>
                    <a:srgbClr val="ffffff"/>
                  </a:solidFill>
                </a:uFill>
                <a:latin typeface="Times New Roman"/>
                <a:ea typeface="DejaVu Sans"/>
              </a:rPr>
              <a:t>Metoda výběru</a:t>
            </a:r>
            <a:endParaRPr b="0" lang="cs-CZ" sz="1800" spc="-1" strike="noStrike">
              <a:solidFill>
                <a:srgbClr val="000000"/>
              </a:solidFill>
              <a:uFill>
                <a:solidFill>
                  <a:srgbClr val="ffffff"/>
                </a:solidFill>
              </a:uFill>
              <a:latin typeface="Arial"/>
            </a:endParaRPr>
          </a:p>
        </p:txBody>
      </p:sp>
      <p:sp>
        <p:nvSpPr>
          <p:cNvPr id="107" name="CustomShape 2"/>
          <p:cNvSpPr/>
          <p:nvPr/>
        </p:nvSpPr>
        <p:spPr>
          <a:xfrm>
            <a:off x="756000" y="2183760"/>
            <a:ext cx="8568000" cy="4534920"/>
          </a:xfrm>
          <a:prstGeom prst="rect">
            <a:avLst/>
          </a:prstGeom>
          <a:noFill/>
          <a:ln>
            <a:noFill/>
          </a:ln>
        </p:spPr>
        <p:style>
          <a:lnRef idx="0"/>
          <a:fillRef idx="0"/>
          <a:effectRef idx="0"/>
          <a:fontRef idx="minor"/>
        </p:style>
        <p:txBody>
          <a:bodyPr lIns="90000" rIns="90000" tIns="45000" bIns="45000"/>
          <a:p>
            <a:pPr marL="342720" indent="-342000">
              <a:lnSpc>
                <a:spcPct val="90000"/>
              </a:lnSpc>
              <a:buClr>
                <a:srgbClr val="000000"/>
              </a:buClr>
              <a:buFont typeface="Times New Roman"/>
              <a:buChar char="•"/>
            </a:pPr>
            <a:r>
              <a:rPr b="0" lang="cs-CZ" sz="2800" spc="-1" strike="noStrike">
                <a:solidFill>
                  <a:srgbClr val="000000"/>
                </a:solidFill>
                <a:uFill>
                  <a:solidFill>
                    <a:srgbClr val="ffffff"/>
                  </a:solidFill>
                </a:uFill>
                <a:latin typeface="Times New Roman"/>
                <a:ea typeface="DejaVu Sans"/>
              </a:rPr>
              <a:t>reglementace = podřízení pravidlům</a:t>
            </a:r>
            <a:endParaRPr b="0" lang="cs-CZ" sz="1800" spc="-1" strike="noStrike">
              <a:solidFill>
                <a:srgbClr val="000000"/>
              </a:solidFill>
              <a:uFill>
                <a:solidFill>
                  <a:srgbClr val="ffffff"/>
                </a:solidFill>
              </a:uFill>
              <a:latin typeface="Arial"/>
            </a:endParaRPr>
          </a:p>
          <a:p>
            <a:pPr marL="342720" indent="-342000">
              <a:lnSpc>
                <a:spcPct val="90000"/>
              </a:lnSpc>
              <a:buClr>
                <a:srgbClr val="000000"/>
              </a:buClr>
              <a:buFont typeface="Times New Roman"/>
              <a:buChar char="•"/>
            </a:pPr>
            <a:r>
              <a:rPr b="1" lang="cs-CZ" sz="2800" spc="-1" strike="noStrike">
                <a:solidFill>
                  <a:srgbClr val="000000"/>
                </a:solidFill>
                <a:uFill>
                  <a:solidFill>
                    <a:srgbClr val="ffffff"/>
                  </a:solidFill>
                </a:uFill>
                <a:latin typeface="Times New Roman"/>
                <a:ea typeface="DejaVu Sans"/>
              </a:rPr>
              <a:t>censální výběr</a:t>
            </a:r>
            <a:endParaRPr b="0" lang="cs-CZ" sz="1800" spc="-1" strike="noStrike">
              <a:solidFill>
                <a:srgbClr val="000000"/>
              </a:solidFill>
              <a:uFill>
                <a:solidFill>
                  <a:srgbClr val="ffffff"/>
                </a:solidFill>
              </a:uFill>
              <a:latin typeface="Arial"/>
            </a:endParaRPr>
          </a:p>
          <a:p>
            <a:pPr lvl="1" marL="742680" indent="-284760">
              <a:lnSpc>
                <a:spcPct val="100000"/>
              </a:lnSpc>
              <a:buClr>
                <a:srgbClr val="000000"/>
              </a:buClr>
              <a:buFont typeface="Times New Roman"/>
              <a:buChar char="–"/>
            </a:pPr>
            <a:r>
              <a:rPr b="0" lang="cs-CZ" sz="2400" spc="-1" strike="noStrike">
                <a:solidFill>
                  <a:srgbClr val="000000"/>
                </a:solidFill>
                <a:uFill>
                  <a:solidFill>
                    <a:srgbClr val="ffffff"/>
                  </a:solidFill>
                </a:uFill>
                <a:latin typeface="Times New Roman"/>
                <a:ea typeface="DejaVu Sans"/>
              </a:rPr>
              <a:t>stanoví se nejnižší hranice (census) </a:t>
            </a:r>
            <a:r>
              <a:rPr b="0" lang="cs-CZ" sz="2400" spc="-1" strike="noStrike">
                <a:solidFill>
                  <a:srgbClr val="000000"/>
                </a:solidFill>
                <a:uFill>
                  <a:solidFill>
                    <a:srgbClr val="ffffff"/>
                  </a:solidFill>
                </a:uFill>
                <a:latin typeface="Arial"/>
                <a:ea typeface="DejaVu Sans"/>
              </a:rPr>
              <a:t>→</a:t>
            </a:r>
            <a:r>
              <a:rPr b="0" lang="cs-CZ" sz="2400" spc="-1" strike="noStrike">
                <a:solidFill>
                  <a:srgbClr val="000000"/>
                </a:solidFill>
                <a:uFill>
                  <a:solidFill>
                    <a:srgbClr val="ffffff"/>
                  </a:solidFill>
                </a:uFill>
                <a:latin typeface="Times New Roman"/>
                <a:ea typeface="DejaVu Sans"/>
              </a:rPr>
              <a:t> do mapy se vyberou pouze prvky vyšší kategorie</a:t>
            </a:r>
            <a:endParaRPr b="0" lang="cs-CZ" sz="1800" spc="-1" strike="noStrike">
              <a:solidFill>
                <a:srgbClr val="000000"/>
              </a:solidFill>
              <a:uFill>
                <a:solidFill>
                  <a:srgbClr val="ffffff"/>
                </a:solidFill>
              </a:uFill>
              <a:latin typeface="Arial"/>
            </a:endParaRPr>
          </a:p>
          <a:p>
            <a:pPr lvl="1" marL="742680" indent="-284760">
              <a:lnSpc>
                <a:spcPct val="90000"/>
              </a:lnSpc>
              <a:buClr>
                <a:srgbClr val="000000"/>
              </a:buClr>
              <a:buFont typeface="Times New Roman"/>
              <a:buChar char="–"/>
            </a:pPr>
            <a:r>
              <a:rPr b="0" lang="cs-CZ" sz="2400" spc="-1" strike="noStrike">
                <a:solidFill>
                  <a:srgbClr val="000000"/>
                </a:solidFill>
                <a:uFill>
                  <a:solidFill>
                    <a:srgbClr val="ffffff"/>
                  </a:solidFill>
                </a:uFill>
                <a:latin typeface="Times New Roman"/>
                <a:ea typeface="DejaVu Sans"/>
              </a:rPr>
              <a:t>příliš zobecňující</a:t>
            </a:r>
            <a:endParaRPr b="0" lang="cs-CZ" sz="1800" spc="-1" strike="noStrike">
              <a:solidFill>
                <a:srgbClr val="000000"/>
              </a:solidFill>
              <a:uFill>
                <a:solidFill>
                  <a:srgbClr val="ffffff"/>
                </a:solidFill>
              </a:uFill>
              <a:latin typeface="Arial"/>
            </a:endParaRPr>
          </a:p>
          <a:p>
            <a:pPr marL="342720" indent="-342000">
              <a:lnSpc>
                <a:spcPct val="90000"/>
              </a:lnSpc>
              <a:buClr>
                <a:srgbClr val="000000"/>
              </a:buClr>
              <a:buFont typeface="Times New Roman"/>
              <a:buChar char="•"/>
            </a:pPr>
            <a:r>
              <a:rPr b="1" lang="cs-CZ" sz="2800" spc="-1" strike="noStrike">
                <a:solidFill>
                  <a:srgbClr val="000000"/>
                </a:solidFill>
                <a:uFill>
                  <a:solidFill>
                    <a:srgbClr val="ffffff"/>
                  </a:solidFill>
                </a:uFill>
                <a:latin typeface="Times New Roman"/>
                <a:ea typeface="DejaVu Sans"/>
              </a:rPr>
              <a:t>normativní výběr</a:t>
            </a:r>
            <a:endParaRPr b="0" lang="cs-CZ" sz="1800" spc="-1" strike="noStrike">
              <a:solidFill>
                <a:srgbClr val="000000"/>
              </a:solidFill>
              <a:uFill>
                <a:solidFill>
                  <a:srgbClr val="ffffff"/>
                </a:solidFill>
              </a:uFill>
              <a:latin typeface="Arial"/>
            </a:endParaRPr>
          </a:p>
          <a:p>
            <a:pPr lvl="1" marL="742680" indent="-284760">
              <a:lnSpc>
                <a:spcPct val="90000"/>
              </a:lnSpc>
              <a:buClr>
                <a:srgbClr val="000000"/>
              </a:buClr>
              <a:buFont typeface="Times New Roman"/>
              <a:buChar char="–"/>
            </a:pPr>
            <a:r>
              <a:rPr b="0" lang="cs-CZ" sz="2400" spc="-1" strike="noStrike">
                <a:solidFill>
                  <a:srgbClr val="000000"/>
                </a:solidFill>
                <a:uFill>
                  <a:solidFill>
                    <a:srgbClr val="ffffff"/>
                  </a:solidFill>
                </a:uFill>
                <a:latin typeface="Times New Roman"/>
                <a:ea typeface="DejaVu Sans"/>
              </a:rPr>
              <a:t>zohledňuje i vztahy mezi geografickými prvky, rozdílný charakter jednotlivých částí mapy</a:t>
            </a:r>
            <a:endParaRPr b="0" lang="cs-CZ" sz="1800" spc="-1" strike="noStrike">
              <a:solidFill>
                <a:srgbClr val="000000"/>
              </a:solidFill>
              <a:uFill>
                <a:solidFill>
                  <a:srgbClr val="ffffff"/>
                </a:solidFill>
              </a:uFill>
              <a:latin typeface="Arial"/>
            </a:endParaRPr>
          </a:p>
          <a:p>
            <a:pPr lvl="1" marL="742680" indent="-284760">
              <a:lnSpc>
                <a:spcPct val="90000"/>
              </a:lnSpc>
              <a:buClr>
                <a:srgbClr val="000000"/>
              </a:buClr>
              <a:buFont typeface="Times New Roman"/>
              <a:buChar char="–"/>
            </a:pPr>
            <a:r>
              <a:rPr b="0" lang="cs-CZ" sz="2400" spc="-1" strike="noStrike">
                <a:solidFill>
                  <a:srgbClr val="000000"/>
                </a:solidFill>
                <a:uFill>
                  <a:solidFill>
                    <a:srgbClr val="ffffff"/>
                  </a:solidFill>
                </a:uFill>
                <a:latin typeface="Times New Roman"/>
                <a:ea typeface="DejaVu Sans"/>
              </a:rPr>
              <a:t>opírá se o rozbor podkladové mapy, z něhož jsou vypočítány matematické ukazatele (normativy) </a:t>
            </a:r>
            <a:r>
              <a:rPr b="0" lang="cs-CZ" sz="2400" spc="-1" strike="noStrike">
                <a:solidFill>
                  <a:srgbClr val="000000"/>
                </a:solidFill>
                <a:uFill>
                  <a:solidFill>
                    <a:srgbClr val="ffffff"/>
                  </a:solidFill>
                </a:uFill>
                <a:latin typeface="Arial"/>
                <a:ea typeface="DejaVu Sans"/>
              </a:rPr>
              <a:t>→</a:t>
            </a:r>
            <a:r>
              <a:rPr b="0" lang="cs-CZ" sz="2400" spc="-1" strike="noStrike">
                <a:solidFill>
                  <a:srgbClr val="000000"/>
                </a:solidFill>
                <a:uFill>
                  <a:solidFill>
                    <a:srgbClr val="ffffff"/>
                  </a:solidFill>
                </a:uFill>
                <a:latin typeface="Times New Roman"/>
                <a:ea typeface="DejaVu Sans"/>
              </a:rPr>
              <a:t> stanoví maximální možné množství prvků na výsledné mapě</a:t>
            </a:r>
            <a:endParaRPr b="0" lang="cs-CZ" sz="1800" spc="-1" strike="noStrike">
              <a:solidFill>
                <a:srgbClr val="000000"/>
              </a:solidFill>
              <a:uFill>
                <a:solidFill>
                  <a:srgbClr val="ffffff"/>
                </a:solidFill>
              </a:uFill>
              <a:latin typeface="Arial"/>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CustomShape 1"/>
          <p:cNvSpPr/>
          <p:nvPr/>
        </p:nvSpPr>
        <p:spPr>
          <a:xfrm>
            <a:off x="756000" y="671400"/>
            <a:ext cx="8568000" cy="125928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cs-CZ" sz="4400" spc="-1" strike="noStrike">
                <a:solidFill>
                  <a:srgbClr val="000000"/>
                </a:solidFill>
                <a:uFill>
                  <a:solidFill>
                    <a:srgbClr val="ffffff"/>
                  </a:solidFill>
                </a:uFill>
                <a:latin typeface="Times New Roman"/>
                <a:ea typeface="DejaVu Sans"/>
              </a:rPr>
              <a:t>Töpferův zákon odmocniny</a:t>
            </a:r>
            <a:endParaRPr b="0" lang="cs-CZ" sz="1800" spc="-1" strike="noStrike">
              <a:solidFill>
                <a:srgbClr val="000000"/>
              </a:solidFill>
              <a:uFill>
                <a:solidFill>
                  <a:srgbClr val="ffffff"/>
                </a:solidFill>
              </a:uFill>
              <a:latin typeface="Arial"/>
            </a:endParaRPr>
          </a:p>
        </p:txBody>
      </p:sp>
      <p:sp>
        <p:nvSpPr>
          <p:cNvPr id="109" name="CustomShape 2"/>
          <p:cNvSpPr/>
          <p:nvPr/>
        </p:nvSpPr>
        <p:spPr>
          <a:xfrm>
            <a:off x="756000" y="2183760"/>
            <a:ext cx="4115880" cy="4534920"/>
          </a:xfrm>
          <a:prstGeom prst="rect">
            <a:avLst/>
          </a:prstGeom>
          <a:noFill/>
          <a:ln>
            <a:noFill/>
          </a:ln>
        </p:spPr>
        <p:style>
          <a:lnRef idx="0"/>
          <a:fillRef idx="0"/>
          <a:effectRef idx="0"/>
          <a:fontRef idx="minor"/>
        </p:style>
        <p:txBody>
          <a:bodyPr lIns="90000" rIns="90000" tIns="45000" bIns="45000"/>
          <a:p>
            <a:pPr marL="342720" indent="-342000">
              <a:lnSpc>
                <a:spcPct val="100000"/>
              </a:lnSpc>
              <a:buClr>
                <a:srgbClr val="000000"/>
              </a:buClr>
              <a:buFont typeface="Times New Roman"/>
              <a:buChar char="•"/>
            </a:pPr>
            <a:r>
              <a:rPr b="0" lang="cs-CZ" sz="3200" spc="-1" strike="noStrike">
                <a:solidFill>
                  <a:srgbClr val="000000"/>
                </a:solidFill>
                <a:uFill>
                  <a:solidFill>
                    <a:srgbClr val="ffffff"/>
                  </a:solidFill>
                </a:uFill>
                <a:latin typeface="Times New Roman"/>
                <a:ea typeface="DejaVu Sans"/>
              </a:rPr>
              <a:t>normativní výběr</a:t>
            </a:r>
            <a:endParaRPr b="0" lang="cs-CZ" sz="1800" spc="-1" strike="noStrike">
              <a:solidFill>
                <a:srgbClr val="000000"/>
              </a:solidFill>
              <a:uFill>
                <a:solidFill>
                  <a:srgbClr val="ffffff"/>
                </a:solidFill>
              </a:uFill>
              <a:latin typeface="Arial"/>
            </a:endParaRPr>
          </a:p>
          <a:p>
            <a:pPr marL="342720" indent="-342000">
              <a:lnSpc>
                <a:spcPct val="100000"/>
              </a:lnSpc>
              <a:buClr>
                <a:srgbClr val="000000"/>
              </a:buClr>
              <a:buFont typeface="Times New Roman"/>
              <a:buChar char="•"/>
            </a:pPr>
            <a:r>
              <a:rPr b="0" lang="cs-CZ" sz="3200" spc="-1" strike="noStrike">
                <a:solidFill>
                  <a:srgbClr val="000000"/>
                </a:solidFill>
                <a:uFill>
                  <a:solidFill>
                    <a:srgbClr val="ffffff"/>
                  </a:solidFill>
                </a:uFill>
                <a:latin typeface="Times New Roman"/>
                <a:ea typeface="DejaVu Sans"/>
              </a:rPr>
              <a:t>Jednoduchý zákon:</a:t>
            </a:r>
            <a:endParaRPr b="0" lang="cs-CZ" sz="1800" spc="-1" strike="noStrike">
              <a:solidFill>
                <a:srgbClr val="000000"/>
              </a:solidFill>
              <a:uFill>
                <a:solidFill>
                  <a:srgbClr val="ffffff"/>
                </a:solidFill>
              </a:uFill>
              <a:latin typeface="Arial"/>
            </a:endParaRPr>
          </a:p>
          <a:p>
            <a:pPr lvl="1" marL="742680" indent="-284760">
              <a:lnSpc>
                <a:spcPct val="100000"/>
              </a:lnSpc>
              <a:buClr>
                <a:srgbClr val="000000"/>
              </a:buClr>
              <a:buFont typeface="Times New Roman"/>
              <a:buChar char="–"/>
            </a:pPr>
            <a:r>
              <a:rPr b="0" lang="cs-CZ" sz="2800" spc="-1" strike="noStrike">
                <a:solidFill>
                  <a:srgbClr val="000000"/>
                </a:solidFill>
                <a:uFill>
                  <a:solidFill>
                    <a:srgbClr val="ffffff"/>
                  </a:solidFill>
                </a:uFill>
                <a:latin typeface="Times New Roman"/>
                <a:ea typeface="DejaVu Sans"/>
              </a:rPr>
              <a:t>topografické mapy velkých měřítek</a:t>
            </a:r>
            <a:endParaRPr b="0" lang="cs-CZ" sz="1800" spc="-1" strike="noStrike">
              <a:solidFill>
                <a:srgbClr val="000000"/>
              </a:solidFill>
              <a:uFill>
                <a:solidFill>
                  <a:srgbClr val="ffffff"/>
                </a:solidFill>
              </a:uFill>
              <a:latin typeface="Arial"/>
            </a:endParaRPr>
          </a:p>
          <a:p>
            <a:pPr lvl="1" marL="742680" indent="-284760">
              <a:lnSpc>
                <a:spcPct val="100000"/>
              </a:lnSpc>
              <a:buClr>
                <a:srgbClr val="000000"/>
              </a:buClr>
              <a:buFont typeface="Times New Roman"/>
              <a:buChar char="–"/>
            </a:pPr>
            <a:r>
              <a:rPr b="0" lang="cs-CZ" sz="2800" spc="-1" strike="noStrike">
                <a:solidFill>
                  <a:srgbClr val="000000"/>
                </a:solidFill>
                <a:uFill>
                  <a:solidFill>
                    <a:srgbClr val="ffffff"/>
                  </a:solidFill>
                </a:uFill>
                <a:latin typeface="Times New Roman"/>
                <a:ea typeface="DejaVu Sans"/>
              </a:rPr>
              <a:t>při kvantitativní generalizaci (nemění se účel ani značkový klíč)</a:t>
            </a:r>
            <a:endParaRPr b="0" lang="cs-CZ" sz="1800" spc="-1" strike="noStrike">
              <a:solidFill>
                <a:srgbClr val="000000"/>
              </a:solidFill>
              <a:uFill>
                <a:solidFill>
                  <a:srgbClr val="ffffff"/>
                </a:solidFill>
              </a:uFill>
              <a:latin typeface="Arial"/>
            </a:endParaRPr>
          </a:p>
        </p:txBody>
      </p:sp>
      <p:pic>
        <p:nvPicPr>
          <p:cNvPr id="110" name="Picture 8" descr=""/>
          <p:cNvPicPr/>
          <p:nvPr/>
        </p:nvPicPr>
        <p:blipFill>
          <a:blip r:embed="rId1"/>
          <a:stretch/>
        </p:blipFill>
        <p:spPr>
          <a:xfrm>
            <a:off x="4872240" y="2771640"/>
            <a:ext cx="1775880" cy="771120"/>
          </a:xfrm>
          <a:prstGeom prst="rect">
            <a:avLst/>
          </a:prstGeom>
          <a:ln w="25560">
            <a:solidFill>
              <a:srgbClr val="000080"/>
            </a:solidFill>
            <a:miter/>
          </a:ln>
        </p:spPr>
      </p:pic>
      <p:pic>
        <p:nvPicPr>
          <p:cNvPr id="111" name="Picture 9" descr=""/>
          <p:cNvPicPr/>
          <p:nvPr/>
        </p:nvPicPr>
        <p:blipFill>
          <a:blip r:embed="rId2"/>
          <a:stretch/>
        </p:blipFill>
        <p:spPr>
          <a:xfrm>
            <a:off x="4872240" y="3947400"/>
            <a:ext cx="4405680" cy="1765080"/>
          </a:xfrm>
          <a:prstGeom prst="rect">
            <a:avLst/>
          </a:prstGeom>
          <a:ln>
            <a:noFill/>
          </a:ln>
        </p:spPr>
      </p:pic>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CustomShape 1"/>
          <p:cNvSpPr/>
          <p:nvPr/>
        </p:nvSpPr>
        <p:spPr>
          <a:xfrm>
            <a:off x="755640" y="671400"/>
            <a:ext cx="5711400" cy="1259280"/>
          </a:xfrm>
          <a:prstGeom prst="rect">
            <a:avLst/>
          </a:prstGeom>
          <a:noFill/>
          <a:ln>
            <a:noFill/>
          </a:ln>
        </p:spPr>
        <p:style>
          <a:lnRef idx="0"/>
          <a:fillRef idx="0"/>
          <a:effectRef idx="0"/>
          <a:fontRef idx="minor"/>
        </p:style>
        <p:txBody>
          <a:bodyPr lIns="90000" rIns="90000" tIns="45000" bIns="45000" anchor="ctr"/>
          <a:p>
            <a:r>
              <a:rPr b="0" lang="cs-CZ" sz="4400" spc="-1" strike="noStrike">
                <a:solidFill>
                  <a:srgbClr val="000000"/>
                </a:solidFill>
                <a:uFill>
                  <a:solidFill>
                    <a:srgbClr val="ffffff"/>
                  </a:solidFill>
                </a:uFill>
                <a:latin typeface="Times New Roman"/>
                <a:ea typeface="DejaVu Sans"/>
              </a:rPr>
              <a:t>Töpferův </a:t>
            </a:r>
            <a:r>
              <a:rPr b="1" lang="cs-CZ" sz="4400" spc="-1" strike="noStrike">
                <a:solidFill>
                  <a:srgbClr val="000000"/>
                </a:solidFill>
                <a:uFill>
                  <a:solidFill>
                    <a:srgbClr val="ffffff"/>
                  </a:solidFill>
                </a:uFill>
                <a:latin typeface="Times New Roman"/>
                <a:ea typeface="DejaVu Sans"/>
              </a:rPr>
              <a:t>rozšířený</a:t>
            </a:r>
            <a:r>
              <a:rPr b="0" lang="cs-CZ" sz="4400" spc="-1" strike="noStrike">
                <a:solidFill>
                  <a:srgbClr val="000000"/>
                </a:solidFill>
                <a:uFill>
                  <a:solidFill>
                    <a:srgbClr val="ffffff"/>
                  </a:solidFill>
                </a:uFill>
                <a:latin typeface="Times New Roman"/>
                <a:ea typeface="DejaVu Sans"/>
              </a:rPr>
              <a:t> </a:t>
            </a:r>
            <a:endParaRPr b="0" lang="cs-CZ" sz="1800" spc="-1" strike="noStrike">
              <a:solidFill>
                <a:srgbClr val="000000"/>
              </a:solidFill>
              <a:uFill>
                <a:solidFill>
                  <a:srgbClr val="ffffff"/>
                </a:solidFill>
              </a:uFill>
              <a:latin typeface="Arial"/>
            </a:endParaRPr>
          </a:p>
          <a:p>
            <a:pPr algn="ctr">
              <a:lnSpc>
                <a:spcPct val="100000"/>
              </a:lnSpc>
            </a:pPr>
            <a:r>
              <a:rPr b="0" lang="cs-CZ" sz="4400" spc="-1" strike="noStrike">
                <a:solidFill>
                  <a:srgbClr val="000000"/>
                </a:solidFill>
                <a:uFill>
                  <a:solidFill>
                    <a:srgbClr val="ffffff"/>
                  </a:solidFill>
                </a:uFill>
                <a:latin typeface="Times New Roman"/>
                <a:ea typeface="DejaVu Sans"/>
              </a:rPr>
              <a:t>zákon odmocniny</a:t>
            </a:r>
            <a:endParaRPr b="0" lang="cs-CZ" sz="1800" spc="-1" strike="noStrike">
              <a:solidFill>
                <a:srgbClr val="000000"/>
              </a:solidFill>
              <a:uFill>
                <a:solidFill>
                  <a:srgbClr val="ffffff"/>
                </a:solidFill>
              </a:uFill>
              <a:latin typeface="Arial"/>
            </a:endParaRPr>
          </a:p>
        </p:txBody>
      </p:sp>
      <p:pic>
        <p:nvPicPr>
          <p:cNvPr id="113" name="Picture 4" descr=""/>
          <p:cNvPicPr/>
          <p:nvPr/>
        </p:nvPicPr>
        <p:blipFill>
          <a:blip r:embed="rId1"/>
          <a:stretch/>
        </p:blipFill>
        <p:spPr>
          <a:xfrm>
            <a:off x="6399720" y="869400"/>
            <a:ext cx="3008160" cy="977400"/>
          </a:xfrm>
          <a:prstGeom prst="rect">
            <a:avLst/>
          </a:prstGeom>
          <a:ln w="25560">
            <a:solidFill>
              <a:srgbClr val="000080"/>
            </a:solidFill>
            <a:miter/>
          </a:ln>
        </p:spPr>
      </p:pic>
      <p:pic>
        <p:nvPicPr>
          <p:cNvPr id="114" name="Picture 7" descr=""/>
          <p:cNvPicPr/>
          <p:nvPr/>
        </p:nvPicPr>
        <p:blipFill>
          <a:blip r:embed="rId2"/>
          <a:stretch/>
        </p:blipFill>
        <p:spPr>
          <a:xfrm>
            <a:off x="5460120" y="2267640"/>
            <a:ext cx="4406400" cy="1764720"/>
          </a:xfrm>
          <a:prstGeom prst="rect">
            <a:avLst/>
          </a:prstGeom>
          <a:ln>
            <a:noFill/>
          </a:ln>
        </p:spPr>
      </p:pic>
      <p:pic>
        <p:nvPicPr>
          <p:cNvPr id="115" name="Picture 11" descr=""/>
          <p:cNvPicPr/>
          <p:nvPr/>
        </p:nvPicPr>
        <p:blipFill>
          <a:blip r:embed="rId3"/>
          <a:stretch/>
        </p:blipFill>
        <p:spPr>
          <a:xfrm>
            <a:off x="83880" y="2166120"/>
            <a:ext cx="5123520" cy="2284560"/>
          </a:xfrm>
          <a:prstGeom prst="rect">
            <a:avLst/>
          </a:prstGeom>
          <a:ln>
            <a:noFill/>
          </a:ln>
        </p:spPr>
      </p:pic>
      <p:pic>
        <p:nvPicPr>
          <p:cNvPr id="116" name="Picture 16" descr=""/>
          <p:cNvPicPr/>
          <p:nvPr/>
        </p:nvPicPr>
        <p:blipFill>
          <a:blip r:embed="rId4"/>
          <a:stretch/>
        </p:blipFill>
        <p:spPr>
          <a:xfrm>
            <a:off x="83880" y="4619880"/>
            <a:ext cx="7223760" cy="2561400"/>
          </a:xfrm>
          <a:prstGeom prst="rect">
            <a:avLst/>
          </a:prstGeom>
          <a:ln>
            <a:noFill/>
          </a:ln>
        </p:spPr>
      </p:pic>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CustomShape 1"/>
          <p:cNvSpPr/>
          <p:nvPr/>
        </p:nvSpPr>
        <p:spPr>
          <a:xfrm>
            <a:off x="756000" y="671400"/>
            <a:ext cx="8568000" cy="125928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cs-CZ" sz="4400" spc="-1" strike="noStrike">
                <a:solidFill>
                  <a:srgbClr val="000000"/>
                </a:solidFill>
                <a:uFill>
                  <a:solidFill>
                    <a:srgbClr val="ffffff"/>
                  </a:solidFill>
                </a:uFill>
                <a:latin typeface="Times New Roman"/>
                <a:ea typeface="DejaVu Sans"/>
              </a:rPr>
              <a:t>Töpferovy zákony odmocniny</a:t>
            </a:r>
            <a:endParaRPr b="0" lang="cs-CZ" sz="1800" spc="-1" strike="noStrike">
              <a:solidFill>
                <a:srgbClr val="000000"/>
              </a:solidFill>
              <a:uFill>
                <a:solidFill>
                  <a:srgbClr val="ffffff"/>
                </a:solidFill>
              </a:uFill>
              <a:latin typeface="Arial"/>
            </a:endParaRPr>
          </a:p>
        </p:txBody>
      </p:sp>
      <p:sp>
        <p:nvSpPr>
          <p:cNvPr id="118" name="CustomShape 2"/>
          <p:cNvSpPr/>
          <p:nvPr/>
        </p:nvSpPr>
        <p:spPr>
          <a:xfrm>
            <a:off x="756000" y="2183760"/>
            <a:ext cx="8568000" cy="4534920"/>
          </a:xfrm>
          <a:prstGeom prst="rect">
            <a:avLst/>
          </a:prstGeom>
          <a:noFill/>
          <a:ln>
            <a:noFill/>
          </a:ln>
        </p:spPr>
        <p:style>
          <a:lnRef idx="0"/>
          <a:fillRef idx="0"/>
          <a:effectRef idx="0"/>
          <a:fontRef idx="minor"/>
        </p:style>
        <p:txBody>
          <a:bodyPr lIns="90000" rIns="90000" tIns="45000" bIns="45000"/>
          <a:p>
            <a:pPr marL="342720" indent="-342000">
              <a:lnSpc>
                <a:spcPct val="100000"/>
              </a:lnSpc>
              <a:buClr>
                <a:srgbClr val="000000"/>
              </a:buClr>
              <a:buFont typeface="Times New Roman"/>
              <a:buChar char="•"/>
            </a:pPr>
            <a:r>
              <a:rPr b="0" lang="cs-CZ" sz="3200" spc="-1" strike="noStrike">
                <a:solidFill>
                  <a:srgbClr val="000000"/>
                </a:solidFill>
                <a:uFill>
                  <a:solidFill>
                    <a:srgbClr val="ffffff"/>
                  </a:solidFill>
                </a:uFill>
                <a:latin typeface="Times New Roman"/>
                <a:ea typeface="DejaVu Sans"/>
              </a:rPr>
              <a:t>Töpfer, F. and Pillewizer, W., </a:t>
            </a:r>
            <a:r>
              <a:rPr b="1" lang="cs-CZ" sz="3200" spc="-1" strike="noStrike">
                <a:solidFill>
                  <a:srgbClr val="000000"/>
                </a:solidFill>
                <a:uFill>
                  <a:solidFill>
                    <a:srgbClr val="ffffff"/>
                  </a:solidFill>
                </a:uFill>
                <a:latin typeface="Times New Roman"/>
                <a:ea typeface="DejaVu Sans"/>
              </a:rPr>
              <a:t>The principles of selection</a:t>
            </a:r>
            <a:r>
              <a:rPr b="0" lang="cs-CZ" sz="3200" spc="-1" strike="noStrike">
                <a:solidFill>
                  <a:srgbClr val="000000"/>
                </a:solidFill>
                <a:uFill>
                  <a:solidFill>
                    <a:srgbClr val="ffffff"/>
                  </a:solidFill>
                </a:uFill>
                <a:latin typeface="Times New Roman"/>
                <a:ea typeface="DejaVu Sans"/>
              </a:rPr>
              <a:t>, </a:t>
            </a:r>
            <a:r>
              <a:rPr b="0" i="1" lang="cs-CZ" sz="3200" spc="-1" strike="noStrike">
                <a:solidFill>
                  <a:srgbClr val="000000"/>
                </a:solidFill>
                <a:uFill>
                  <a:solidFill>
                    <a:srgbClr val="ffffff"/>
                  </a:solidFill>
                </a:uFill>
                <a:latin typeface="Times New Roman"/>
                <a:ea typeface="DejaVu Sans"/>
              </a:rPr>
              <a:t>Cartographic Journal</a:t>
            </a:r>
            <a:r>
              <a:rPr b="0" lang="cs-CZ" sz="3200" spc="-1" strike="noStrike">
                <a:solidFill>
                  <a:srgbClr val="000000"/>
                </a:solidFill>
                <a:uFill>
                  <a:solidFill>
                    <a:srgbClr val="ffffff"/>
                  </a:solidFill>
                </a:uFill>
                <a:latin typeface="Times New Roman"/>
                <a:ea typeface="DejaVu Sans"/>
              </a:rPr>
              <a:t>, 3(1), 10–16, 1966.</a:t>
            </a:r>
            <a:endParaRPr b="0" lang="cs-CZ" sz="1800" spc="-1" strike="noStrike">
              <a:solidFill>
                <a:srgbClr val="000000"/>
              </a:solidFill>
              <a:uFill>
                <a:solidFill>
                  <a:srgbClr val="ffffff"/>
                </a:solidFill>
              </a:uFill>
              <a:latin typeface="Arial"/>
            </a:endParaRPr>
          </a:p>
          <a:p>
            <a:pPr marL="342720" indent="-342000">
              <a:lnSpc>
                <a:spcPct val="100000"/>
              </a:lnSpc>
              <a:buClr>
                <a:srgbClr val="000000"/>
              </a:buClr>
              <a:buFont typeface="Times New Roman"/>
              <a:buChar char="•"/>
            </a:pPr>
            <a:r>
              <a:rPr b="0" lang="cs-CZ" sz="3200" spc="-1" strike="noStrike">
                <a:solidFill>
                  <a:srgbClr val="000000"/>
                </a:solidFill>
                <a:uFill>
                  <a:solidFill>
                    <a:srgbClr val="ffffff"/>
                  </a:solidFill>
                </a:uFill>
                <a:latin typeface="Times New Roman"/>
                <a:ea typeface="DejaVu Sans"/>
              </a:rPr>
              <a:t>odvození v kapitole 3.3: Li, Z.L., </a:t>
            </a:r>
            <a:r>
              <a:rPr b="1" lang="cs-CZ" sz="3200" spc="-1" strike="noStrike">
                <a:solidFill>
                  <a:srgbClr val="000000"/>
                </a:solidFill>
                <a:uFill>
                  <a:solidFill>
                    <a:srgbClr val="ffffff"/>
                  </a:solidFill>
                </a:uFill>
                <a:latin typeface="Times New Roman"/>
                <a:ea typeface="DejaVu Sans"/>
              </a:rPr>
              <a:t>Algorithmic Foundation of Multi-Scale Spatial Representation</a:t>
            </a:r>
            <a:r>
              <a:rPr b="0" lang="cs-CZ" sz="3200" spc="-1" strike="noStrike">
                <a:solidFill>
                  <a:srgbClr val="000000"/>
                </a:solidFill>
                <a:uFill>
                  <a:solidFill>
                    <a:srgbClr val="ffffff"/>
                  </a:solidFill>
                </a:uFill>
                <a:latin typeface="Times New Roman"/>
                <a:ea typeface="DejaVu Sans"/>
              </a:rPr>
              <a:t>, Bacon Raton: CRC Press (Taylor &amp; Francis), 2007.</a:t>
            </a:r>
            <a:endParaRPr b="0" lang="cs-CZ" sz="1800" spc="-1" strike="noStrike">
              <a:solidFill>
                <a:srgbClr val="000000"/>
              </a:solidFill>
              <a:uFill>
                <a:solidFill>
                  <a:srgbClr val="ffffff"/>
                </a:solidFill>
              </a:uFill>
              <a:latin typeface="Arial"/>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CustomShape 1"/>
          <p:cNvSpPr/>
          <p:nvPr/>
        </p:nvSpPr>
        <p:spPr>
          <a:xfrm>
            <a:off x="504000" y="301320"/>
            <a:ext cx="9069840" cy="126036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OpenJUMP - nástroje</a:t>
            </a:r>
            <a:endParaRPr b="0" lang="cs-CZ" sz="1800" spc="-1" strike="noStrike">
              <a:solidFill>
                <a:srgbClr val="000000"/>
              </a:solidFill>
              <a:uFill>
                <a:solidFill>
                  <a:srgbClr val="ffffff"/>
                </a:solidFill>
              </a:uFill>
              <a:latin typeface="Arial"/>
            </a:endParaRPr>
          </a:p>
        </p:txBody>
      </p:sp>
      <p:sp>
        <p:nvSpPr>
          <p:cNvPr id="76" name="CustomShape 2"/>
          <p:cNvSpPr/>
          <p:nvPr/>
        </p:nvSpPr>
        <p:spPr>
          <a:xfrm>
            <a:off x="504000" y="1768680"/>
            <a:ext cx="9070560" cy="4382640"/>
          </a:xfrm>
          <a:prstGeom prst="rect">
            <a:avLst/>
          </a:prstGeom>
          <a:noFill/>
          <a:ln>
            <a:noFill/>
          </a:ln>
        </p:spPr>
        <p:style>
          <a:lnRef idx="0"/>
          <a:fillRef idx="0"/>
          <a:effectRef idx="0"/>
          <a:fontRef idx="minor"/>
        </p:style>
        <p:txBody>
          <a:bodyPr lIns="0" rIns="0" tIns="0" bIns="0"/>
          <a:p>
            <a:pPr marL="432000" indent="-32256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Export vybraných prvků do nové vrstvy</a:t>
            </a:r>
            <a:endParaRPr b="0" lang="cs-CZ" sz="1800" spc="-1" strike="noStrike">
              <a:solidFill>
                <a:srgbClr val="000000"/>
              </a:solidFill>
              <a:uFill>
                <a:solidFill>
                  <a:srgbClr val="ffffff"/>
                </a:solidFill>
              </a:uFill>
              <a:latin typeface="Arial"/>
            </a:endParaRPr>
          </a:p>
          <a:p>
            <a:pPr lvl="1" marL="864000" indent="-322560">
              <a:lnSpc>
                <a:spcPct val="100000"/>
              </a:lnSpc>
              <a:buClr>
                <a:srgbClr val="000000"/>
              </a:buClr>
              <a:buSzPct val="75000"/>
              <a:buFont typeface="Symbol"/>
              <a:buChar char=""/>
            </a:pPr>
            <a:r>
              <a:rPr b="0" i="1" lang="cs-CZ" sz="2800" spc="-1" strike="noStrike">
                <a:solidFill>
                  <a:srgbClr val="000000"/>
                </a:solidFill>
                <a:uFill>
                  <a:solidFill>
                    <a:srgbClr val="ffffff"/>
                  </a:solidFill>
                </a:uFill>
                <a:latin typeface="Arial"/>
                <a:ea typeface="DejaVu Sans"/>
              </a:rPr>
              <a:t>Edit → Replicate Selected Items → Replicate to new Layer</a:t>
            </a:r>
            <a:endParaRPr b="0" lang="cs-CZ" sz="1800" spc="-1" strike="noStrike">
              <a:solidFill>
                <a:srgbClr val="000000"/>
              </a:solidFill>
              <a:uFill>
                <a:solidFill>
                  <a:srgbClr val="ffffff"/>
                </a:solidFill>
              </a:uFill>
              <a:latin typeface="Arial"/>
            </a:endParaRPr>
          </a:p>
          <a:p>
            <a:pPr lvl="1" marL="864000" indent="-322560">
              <a:lnSpc>
                <a:spcPct val="100000"/>
              </a:lnSpc>
              <a:buClr>
                <a:srgbClr val="000000"/>
              </a:buClr>
              <a:buSzPct val="75000"/>
              <a:buFont typeface="Symbol"/>
              <a:buChar char=""/>
            </a:pPr>
            <a:r>
              <a:rPr b="0" i="1" lang="cs-CZ" sz="2800" spc="-1" strike="noStrike">
                <a:solidFill>
                  <a:srgbClr val="000000"/>
                </a:solidFill>
                <a:uFill>
                  <a:solidFill>
                    <a:srgbClr val="ffffff"/>
                  </a:solidFill>
                </a:uFill>
                <a:latin typeface="Arial"/>
                <a:ea typeface="DejaVu Sans"/>
              </a:rPr>
              <a:t>Tools → Queries → Simple Queries → Attribute query</a:t>
            </a:r>
            <a:endParaRPr b="0" lang="cs-CZ" sz="1800" spc="-1" strike="noStrike">
              <a:solidFill>
                <a:srgbClr val="000000"/>
              </a:solidFill>
              <a:uFill>
                <a:solidFill>
                  <a:srgbClr val="ffffff"/>
                </a:solidFill>
              </a:uFill>
              <a:latin typeface="Arial"/>
            </a:endParaRPr>
          </a:p>
          <a:p>
            <a:pPr marL="432000" indent="-32256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Další nástroje</a:t>
            </a:r>
            <a:endParaRPr b="0" lang="cs-CZ" sz="1800" spc="-1" strike="noStrike">
              <a:solidFill>
                <a:srgbClr val="000000"/>
              </a:solidFill>
              <a:uFill>
                <a:solidFill>
                  <a:srgbClr val="ffffff"/>
                </a:solidFill>
              </a:uFill>
              <a:latin typeface="Arial"/>
            </a:endParaRPr>
          </a:p>
          <a:p>
            <a:pPr lvl="1" marL="864000" indent="-322560">
              <a:lnSpc>
                <a:spcPct val="100000"/>
              </a:lnSpc>
              <a:buClr>
                <a:srgbClr val="000000"/>
              </a:buClr>
              <a:buSzPct val="75000"/>
              <a:buFont typeface="Symbol"/>
              <a:buChar char=""/>
            </a:pPr>
            <a:r>
              <a:rPr b="0" i="1" lang="cs-CZ" sz="2800" spc="-1" strike="noStrike">
                <a:solidFill>
                  <a:srgbClr val="000000"/>
                </a:solidFill>
                <a:uFill>
                  <a:solidFill>
                    <a:srgbClr val="ffffff"/>
                  </a:solidFill>
                </a:uFill>
                <a:latin typeface="Arial"/>
                <a:ea typeface="DejaVu Sans"/>
              </a:rPr>
              <a:t>Tools</a:t>
            </a:r>
            <a:endParaRPr b="0" lang="cs-CZ" sz="1800" spc="-1" strike="noStrike">
              <a:solidFill>
                <a:srgbClr val="000000"/>
              </a:solidFill>
              <a:uFill>
                <a:solidFill>
                  <a:srgbClr val="ffffff"/>
                </a:solidFill>
              </a:uFill>
              <a:latin typeface="Arial"/>
            </a:endParaRPr>
          </a:p>
          <a:p>
            <a:pPr lvl="2" marL="1296000" indent="-286560">
              <a:lnSpc>
                <a:spcPct val="100000"/>
              </a:lnSpc>
              <a:buClr>
                <a:srgbClr val="000000"/>
              </a:buClr>
              <a:buSzPct val="45000"/>
              <a:buFont typeface="Wingdings" charset="2"/>
              <a:buChar char=""/>
            </a:pPr>
            <a:r>
              <a:rPr b="0" i="1" lang="cs-CZ" sz="2400" spc="-1" strike="noStrike">
                <a:solidFill>
                  <a:srgbClr val="000000"/>
                </a:solidFill>
                <a:uFill>
                  <a:solidFill>
                    <a:srgbClr val="ffffff"/>
                  </a:solidFill>
                </a:uFill>
                <a:latin typeface="Arial"/>
                <a:ea typeface="DejaVu Sans"/>
              </a:rPr>
              <a:t>Analysis → Buffer</a:t>
            </a:r>
            <a:endParaRPr b="0" lang="cs-CZ" sz="1800" spc="-1" strike="noStrike">
              <a:solidFill>
                <a:srgbClr val="000000"/>
              </a:solidFill>
              <a:uFill>
                <a:solidFill>
                  <a:srgbClr val="ffffff"/>
                </a:solidFill>
              </a:uFill>
              <a:latin typeface="Arial"/>
            </a:endParaRPr>
          </a:p>
          <a:p>
            <a:pPr lvl="2" marL="1296000" indent="-286560">
              <a:lnSpc>
                <a:spcPct val="100000"/>
              </a:lnSpc>
              <a:buClr>
                <a:srgbClr val="000000"/>
              </a:buClr>
              <a:buSzPct val="45000"/>
              <a:buFont typeface="Wingdings" charset="2"/>
              <a:buChar char=""/>
            </a:pPr>
            <a:r>
              <a:rPr b="0" i="1" lang="cs-CZ" sz="2400" spc="-1" strike="noStrike">
                <a:solidFill>
                  <a:srgbClr val="000000"/>
                </a:solidFill>
                <a:uFill>
                  <a:solidFill>
                    <a:srgbClr val="ffffff"/>
                  </a:solidFill>
                </a:uFill>
                <a:latin typeface="Arial"/>
                <a:ea typeface="DejaVu Sans"/>
              </a:rPr>
              <a:t>Queries → Spatial/Attribute/Simple Query</a:t>
            </a:r>
            <a:endParaRPr b="0" lang="cs-CZ" sz="1800" spc="-1" strike="noStrike">
              <a:solidFill>
                <a:srgbClr val="000000"/>
              </a:solidFill>
              <a:uFill>
                <a:solidFill>
                  <a:srgbClr val="ffffff"/>
                </a:solidFill>
              </a:uFill>
              <a:latin typeface="Arial"/>
            </a:endParaRPr>
          </a:p>
          <a:p>
            <a:pPr lvl="2" marL="1296000" indent="-286560">
              <a:lnSpc>
                <a:spcPct val="100000"/>
              </a:lnSpc>
              <a:buClr>
                <a:srgbClr val="000000"/>
              </a:buClr>
              <a:buSzPct val="45000"/>
              <a:buFont typeface="Wingdings" charset="2"/>
              <a:buChar char=""/>
            </a:pPr>
            <a:r>
              <a:rPr b="0" i="1" lang="cs-CZ" sz="2400" spc="-1" strike="noStrike">
                <a:solidFill>
                  <a:srgbClr val="000000"/>
                </a:solidFill>
                <a:uFill>
                  <a:solidFill>
                    <a:srgbClr val="ffffff"/>
                  </a:solidFill>
                </a:uFill>
                <a:latin typeface="Arial"/>
                <a:ea typeface="DejaVu Sans"/>
              </a:rPr>
              <a:t>Analysis → Geometry Functions (Intersection, Union, Buffer, Centroid)</a:t>
            </a:r>
            <a:endParaRPr b="0" lang="cs-CZ" sz="1800" spc="-1" strike="noStrike">
              <a:solidFill>
                <a:srgbClr val="000000"/>
              </a:solidFill>
              <a:uFill>
                <a:solidFill>
                  <a:srgbClr val="ffffff"/>
                </a:solidFill>
              </a:uFill>
              <a:latin typeface="Arial"/>
            </a:endParaRPr>
          </a:p>
          <a:p>
            <a:pPr lvl="2" marL="1296000" indent="-286560">
              <a:lnSpc>
                <a:spcPct val="100000"/>
              </a:lnSpc>
              <a:buClr>
                <a:srgbClr val="000000"/>
              </a:buClr>
              <a:buSzPct val="45000"/>
              <a:buFont typeface="Wingdings" charset="2"/>
              <a:buChar char=""/>
            </a:pPr>
            <a:r>
              <a:rPr b="0" i="1" lang="cs-CZ" sz="2400" spc="-1" strike="noStrike">
                <a:solidFill>
                  <a:srgbClr val="000000"/>
                </a:solidFill>
                <a:uFill>
                  <a:solidFill>
                    <a:srgbClr val="ffffff"/>
                  </a:solidFill>
                </a:uFill>
                <a:latin typeface="Arial"/>
                <a:ea typeface="DejaVu Sans"/>
              </a:rPr>
              <a:t>Tools → QA → Validate Selected Layers</a:t>
            </a:r>
            <a:endParaRPr b="0" lang="cs-CZ" sz="1800" spc="-1" strike="noStrike">
              <a:solidFill>
                <a:srgbClr val="000000"/>
              </a:solidFill>
              <a:uFill>
                <a:solidFill>
                  <a:srgbClr val="ffffff"/>
                </a:solidFill>
              </a:uFill>
              <a:latin typeface="Arial"/>
            </a:endParaRPr>
          </a:p>
          <a:p>
            <a:pPr lvl="2" marL="1296000" indent="-286560">
              <a:lnSpc>
                <a:spcPct val="100000"/>
              </a:lnSpc>
              <a:buClr>
                <a:srgbClr val="000000"/>
              </a:buClr>
              <a:buSzPct val="45000"/>
              <a:buFont typeface="Wingdings" charset="2"/>
              <a:buChar char=""/>
            </a:pPr>
            <a:r>
              <a:rPr b="0" i="1" lang="cs-CZ" sz="2400" spc="-1" strike="noStrike">
                <a:solidFill>
                  <a:srgbClr val="000000"/>
                </a:solidFill>
                <a:uFill>
                  <a:solidFill>
                    <a:srgbClr val="ffffff"/>
                  </a:solidFill>
                </a:uFill>
                <a:latin typeface="Arial"/>
                <a:ea typeface="DejaVu Sans"/>
              </a:rPr>
              <a:t>View → Map Decorations → Scale Display/Scale Bar</a:t>
            </a:r>
            <a:endParaRPr b="0" lang="cs-CZ" sz="18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CustomShape 1"/>
          <p:cNvSpPr/>
          <p:nvPr/>
        </p:nvSpPr>
        <p:spPr>
          <a:xfrm>
            <a:off x="504000" y="301320"/>
            <a:ext cx="9069840" cy="126036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Parametry</a:t>
            </a:r>
            <a:endParaRPr b="0" lang="cs-CZ" sz="1800" spc="-1" strike="noStrike">
              <a:solidFill>
                <a:srgbClr val="000000"/>
              </a:solidFill>
              <a:uFill>
                <a:solidFill>
                  <a:srgbClr val="ffffff"/>
                </a:solidFill>
              </a:uFill>
              <a:latin typeface="Arial"/>
            </a:endParaRPr>
          </a:p>
        </p:txBody>
      </p:sp>
      <p:sp>
        <p:nvSpPr>
          <p:cNvPr id="78" name="CustomShape 2"/>
          <p:cNvSpPr/>
          <p:nvPr/>
        </p:nvSpPr>
        <p:spPr>
          <a:xfrm>
            <a:off x="504000" y="1768680"/>
            <a:ext cx="9070560" cy="4382640"/>
          </a:xfrm>
          <a:prstGeom prst="rect">
            <a:avLst/>
          </a:prstGeom>
          <a:noFill/>
          <a:ln>
            <a:noFill/>
          </a:ln>
        </p:spPr>
        <p:style>
          <a:lnRef idx="0"/>
          <a:fillRef idx="0"/>
          <a:effectRef idx="0"/>
          <a:fontRef idx="minor"/>
        </p:style>
        <p:txBody>
          <a:bodyPr lIns="0" rIns="0" tIns="0" bIns="0"/>
          <a:p>
            <a:pPr marL="432000" indent="-32256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Tištěné mapy</a:t>
            </a:r>
            <a:endParaRPr b="0" lang="cs-CZ" sz="1800" spc="-1" strike="noStrike">
              <a:solidFill>
                <a:srgbClr val="000000"/>
              </a:solidFill>
              <a:uFill>
                <a:solidFill>
                  <a:srgbClr val="ffffff"/>
                </a:solidFill>
              </a:uFill>
              <a:latin typeface="Arial"/>
            </a:endParaRPr>
          </a:p>
          <a:p>
            <a:pPr lvl="1" marL="864000" indent="-322560">
              <a:lnSpc>
                <a:spcPct val="100000"/>
              </a:lnSpc>
              <a:buClr>
                <a:srgbClr val="000000"/>
              </a:buClr>
              <a:buSzPct val="75000"/>
              <a:buFont typeface="Symbol"/>
              <a:buChar char=""/>
            </a:pPr>
            <a:r>
              <a:rPr b="0" lang="cs-CZ" sz="2800" spc="-1" strike="noStrike">
                <a:solidFill>
                  <a:srgbClr val="000000"/>
                </a:solidFill>
                <a:uFill>
                  <a:solidFill>
                    <a:srgbClr val="ffffff"/>
                  </a:solidFill>
                </a:uFill>
                <a:latin typeface="Arial"/>
                <a:ea typeface="DejaVu Sans"/>
              </a:rPr>
              <a:t>Minimální šířka barevné linie – 0.1 mm</a:t>
            </a:r>
            <a:endParaRPr b="0" lang="cs-CZ" sz="1800" spc="-1" strike="noStrike">
              <a:solidFill>
                <a:srgbClr val="000000"/>
              </a:solidFill>
              <a:uFill>
                <a:solidFill>
                  <a:srgbClr val="ffffff"/>
                </a:solidFill>
              </a:uFill>
              <a:latin typeface="Arial"/>
            </a:endParaRPr>
          </a:p>
          <a:p>
            <a:pPr marL="432000" indent="-32256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Elektronické mapy</a:t>
            </a:r>
            <a:endParaRPr b="0" lang="cs-CZ" sz="1800" spc="-1" strike="noStrike">
              <a:solidFill>
                <a:srgbClr val="000000"/>
              </a:solidFill>
              <a:uFill>
                <a:solidFill>
                  <a:srgbClr val="ffffff"/>
                </a:solidFill>
              </a:uFill>
              <a:latin typeface="Arial"/>
            </a:endParaRPr>
          </a:p>
          <a:p>
            <a:pPr lvl="1" marL="864000" indent="-322560">
              <a:lnSpc>
                <a:spcPct val="100000"/>
              </a:lnSpc>
              <a:buClr>
                <a:srgbClr val="000000"/>
              </a:buClr>
              <a:buSzPct val="75000"/>
              <a:buFont typeface="Symbol"/>
              <a:buChar char=""/>
            </a:pPr>
            <a:r>
              <a:rPr b="0" lang="cs-CZ" sz="2800" spc="-1" strike="noStrike">
                <a:solidFill>
                  <a:srgbClr val="000000"/>
                </a:solidFill>
                <a:uFill>
                  <a:solidFill>
                    <a:srgbClr val="ffffff"/>
                  </a:solidFill>
                </a:uFill>
                <a:latin typeface="Arial"/>
                <a:ea typeface="DejaVu Sans"/>
              </a:rPr>
              <a:t>Nejmenší viditelný bod – 0.16-0.35 mm</a:t>
            </a:r>
            <a:endParaRPr b="0" lang="cs-CZ" sz="1800" spc="-1" strike="noStrike">
              <a:solidFill>
                <a:srgbClr val="000000"/>
              </a:solidFill>
              <a:uFill>
                <a:solidFill>
                  <a:srgbClr val="ffffff"/>
                </a:solidFill>
              </a:uFill>
              <a:latin typeface="Arial"/>
            </a:endParaRPr>
          </a:p>
          <a:p>
            <a:pPr marL="432000" indent="-32256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Minimální délka hrany polygonu – 0.25 mm</a:t>
            </a:r>
            <a:endParaRPr b="0" lang="cs-CZ" sz="1800" spc="-1" strike="noStrike">
              <a:solidFill>
                <a:srgbClr val="000000"/>
              </a:solidFill>
              <a:uFill>
                <a:solidFill>
                  <a:srgbClr val="ffffff"/>
                </a:solidFill>
              </a:uFill>
              <a:latin typeface="Arial"/>
            </a:endParaRPr>
          </a:p>
          <a:p>
            <a:pPr marL="432000" indent="-32256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Minimální plocha polygonu – 0.09 mm</a:t>
            </a:r>
            <a:r>
              <a:rPr b="0" lang="cs-CZ" sz="3200" spc="-1" strike="noStrike" baseline="101000">
                <a:solidFill>
                  <a:srgbClr val="000000"/>
                </a:solidFill>
                <a:uFill>
                  <a:solidFill>
                    <a:srgbClr val="ffffff"/>
                  </a:solidFill>
                </a:uFill>
                <a:latin typeface="Arial"/>
                <a:ea typeface="DejaVu Sans"/>
              </a:rPr>
              <a:t>2</a:t>
            </a:r>
            <a:endParaRPr b="0" lang="cs-CZ" sz="1800" spc="-1" strike="noStrike">
              <a:solidFill>
                <a:srgbClr val="000000"/>
              </a:solidFill>
              <a:uFill>
                <a:solidFill>
                  <a:srgbClr val="ffffff"/>
                </a:solidFill>
              </a:uFill>
              <a:latin typeface="Arial"/>
            </a:endParaRPr>
          </a:p>
          <a:p>
            <a:pPr marL="432000" indent="-32256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Minimální vzdálenost dvou objektů v mapě – 0.2 mm</a:t>
            </a:r>
            <a:endParaRPr b="0" lang="cs-CZ" sz="1800" spc="-1" strike="noStrike">
              <a:solidFill>
                <a:srgbClr val="000000"/>
              </a:solidFill>
              <a:uFill>
                <a:solidFill>
                  <a:srgbClr val="ffffff"/>
                </a:solidFill>
              </a:uFill>
              <a:latin typeface="Arial"/>
            </a:endParaRPr>
          </a:p>
          <a:p>
            <a:pPr marL="432000" indent="-32256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Oblouk</a:t>
            </a:r>
            <a:endParaRPr b="0" lang="cs-CZ" sz="1800" spc="-1" strike="noStrike">
              <a:solidFill>
                <a:srgbClr val="000000"/>
              </a:solidFill>
              <a:uFill>
                <a:solidFill>
                  <a:srgbClr val="ffffff"/>
                </a:solidFill>
              </a:uFill>
              <a:latin typeface="Arial"/>
            </a:endParaRPr>
          </a:p>
          <a:p>
            <a:pPr lvl="1" marL="864000" indent="-322560">
              <a:lnSpc>
                <a:spcPct val="100000"/>
              </a:lnSpc>
              <a:buClr>
                <a:srgbClr val="000000"/>
              </a:buClr>
              <a:buSzPct val="75000"/>
              <a:buFont typeface="Symbol"/>
              <a:buChar char=""/>
            </a:pPr>
            <a:r>
              <a:rPr b="0" lang="cs-CZ" sz="2800" spc="-1" strike="noStrike">
                <a:solidFill>
                  <a:srgbClr val="000000"/>
                </a:solidFill>
                <a:uFill>
                  <a:solidFill>
                    <a:srgbClr val="ffffff"/>
                  </a:solidFill>
                </a:uFill>
                <a:latin typeface="Arial"/>
                <a:ea typeface="DejaVu Sans"/>
              </a:rPr>
              <a:t>Výška oblouku – 0.4 mm</a:t>
            </a:r>
            <a:endParaRPr b="0" lang="cs-CZ" sz="1800" spc="-1" strike="noStrike">
              <a:solidFill>
                <a:srgbClr val="000000"/>
              </a:solidFill>
              <a:uFill>
                <a:solidFill>
                  <a:srgbClr val="ffffff"/>
                </a:solidFill>
              </a:uFill>
              <a:latin typeface="Arial"/>
            </a:endParaRPr>
          </a:p>
          <a:p>
            <a:pPr lvl="1" marL="864000" indent="-322560">
              <a:lnSpc>
                <a:spcPct val="100000"/>
              </a:lnSpc>
              <a:buClr>
                <a:srgbClr val="000000"/>
              </a:buClr>
              <a:buSzPct val="75000"/>
              <a:buFont typeface="Symbol"/>
              <a:buChar char=""/>
            </a:pPr>
            <a:r>
              <a:rPr b="0" lang="cs-CZ" sz="2800" spc="-1" strike="noStrike">
                <a:solidFill>
                  <a:srgbClr val="000000"/>
                </a:solidFill>
                <a:uFill>
                  <a:solidFill>
                    <a:srgbClr val="ffffff"/>
                  </a:solidFill>
                </a:uFill>
                <a:latin typeface="Arial"/>
                <a:ea typeface="DejaVu Sans"/>
              </a:rPr>
              <a:t>Hrana oblouku – 0.7 mm</a:t>
            </a:r>
            <a:endParaRPr b="0" lang="cs-CZ" sz="1800" spc="-1" strike="noStrike">
              <a:solidFill>
                <a:srgbClr val="000000"/>
              </a:solidFill>
              <a:uFill>
                <a:solidFill>
                  <a:srgbClr val="ffffff"/>
                </a:solidFill>
              </a:uFill>
              <a:latin typeface="Arial"/>
            </a:endParaRPr>
          </a:p>
        </p:txBody>
      </p:sp>
      <p:pic>
        <p:nvPicPr>
          <p:cNvPr id="79" name="Picture 4" descr=""/>
          <p:cNvPicPr/>
          <p:nvPr/>
        </p:nvPicPr>
        <p:blipFill>
          <a:blip r:embed="rId1"/>
          <a:stretch/>
        </p:blipFill>
        <p:spPr>
          <a:xfrm>
            <a:off x="5400000" y="5184000"/>
            <a:ext cx="1122480" cy="1008360"/>
          </a:xfrm>
          <a:prstGeom prst="rect">
            <a:avLst/>
          </a:prstGeom>
          <a:ln>
            <a:noFill/>
          </a:ln>
        </p:spPr>
      </p:pic>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CustomShape 1"/>
          <p:cNvSpPr/>
          <p:nvPr/>
        </p:nvSpPr>
        <p:spPr>
          <a:xfrm>
            <a:off x="504000" y="301320"/>
            <a:ext cx="9069840" cy="126036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Geometrické podmínky generalizace</a:t>
            </a:r>
            <a:endParaRPr b="0" lang="cs-CZ" sz="1800" spc="-1" strike="noStrike">
              <a:solidFill>
                <a:srgbClr val="000000"/>
              </a:solidFill>
              <a:uFill>
                <a:solidFill>
                  <a:srgbClr val="ffffff"/>
                </a:solidFill>
              </a:uFill>
              <a:latin typeface="Arial"/>
            </a:endParaRPr>
          </a:p>
        </p:txBody>
      </p:sp>
      <p:sp>
        <p:nvSpPr>
          <p:cNvPr id="81" name="CustomShape 2"/>
          <p:cNvSpPr/>
          <p:nvPr/>
        </p:nvSpPr>
        <p:spPr>
          <a:xfrm>
            <a:off x="504000" y="1768680"/>
            <a:ext cx="9070560" cy="4382640"/>
          </a:xfrm>
          <a:prstGeom prst="rect">
            <a:avLst/>
          </a:prstGeom>
          <a:noFill/>
          <a:ln>
            <a:noFill/>
          </a:ln>
        </p:spPr>
        <p:style>
          <a:lnRef idx="0"/>
          <a:fillRef idx="0"/>
          <a:effectRef idx="0"/>
          <a:fontRef idx="minor"/>
        </p:style>
        <p:txBody>
          <a:bodyPr lIns="0" rIns="0" tIns="0" bIns="0"/>
          <a:p>
            <a:pPr marL="432000" indent="-32256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Nahloučení (congestion)</a:t>
            </a:r>
            <a:endParaRPr b="0" lang="cs-CZ" sz="1800" spc="-1" strike="noStrike">
              <a:solidFill>
                <a:srgbClr val="000000"/>
              </a:solidFill>
              <a:uFill>
                <a:solidFill>
                  <a:srgbClr val="ffffff"/>
                </a:solidFill>
              </a:uFill>
              <a:latin typeface="Arial"/>
            </a:endParaRPr>
          </a:p>
          <a:p>
            <a:pPr marL="432000" indent="-32256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Sbíhání (coalescence)</a:t>
            </a:r>
            <a:endParaRPr b="0" lang="cs-CZ" sz="1800" spc="-1" strike="noStrike">
              <a:solidFill>
                <a:srgbClr val="000000"/>
              </a:solidFill>
              <a:uFill>
                <a:solidFill>
                  <a:srgbClr val="ffffff"/>
                </a:solidFill>
              </a:uFill>
              <a:latin typeface="Arial"/>
            </a:endParaRPr>
          </a:p>
          <a:p>
            <a:pPr marL="432000" indent="-32256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Konflikt (conflict)</a:t>
            </a:r>
            <a:endParaRPr b="0" lang="cs-CZ" sz="1800" spc="-1" strike="noStrike">
              <a:solidFill>
                <a:srgbClr val="000000"/>
              </a:solidFill>
              <a:uFill>
                <a:solidFill>
                  <a:srgbClr val="ffffff"/>
                </a:solidFill>
              </a:uFill>
              <a:latin typeface="Arial"/>
            </a:endParaRPr>
          </a:p>
          <a:p>
            <a:pPr marL="432000" indent="-32256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Komplikace (complication)</a:t>
            </a:r>
            <a:endParaRPr b="0" lang="cs-CZ" sz="1800" spc="-1" strike="noStrike">
              <a:solidFill>
                <a:srgbClr val="000000"/>
              </a:solidFill>
              <a:uFill>
                <a:solidFill>
                  <a:srgbClr val="ffffff"/>
                </a:solidFill>
              </a:uFill>
              <a:latin typeface="Arial"/>
            </a:endParaRPr>
          </a:p>
          <a:p>
            <a:pPr marL="432000" indent="-32256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Nekonzistence (inconsistency)</a:t>
            </a:r>
            <a:endParaRPr b="0" lang="cs-CZ" sz="1800" spc="-1" strike="noStrike">
              <a:solidFill>
                <a:srgbClr val="000000"/>
              </a:solidFill>
              <a:uFill>
                <a:solidFill>
                  <a:srgbClr val="ffffff"/>
                </a:solidFill>
              </a:uFill>
              <a:latin typeface="Arial"/>
            </a:endParaRPr>
          </a:p>
          <a:p>
            <a:pPr marL="432000" indent="-32256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Nepatrnost (imperceptibility)</a:t>
            </a:r>
            <a:endParaRPr b="0" lang="cs-CZ" sz="18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CustomShape 1"/>
          <p:cNvSpPr/>
          <p:nvPr/>
        </p:nvSpPr>
        <p:spPr>
          <a:xfrm>
            <a:off x="504000" y="301320"/>
            <a:ext cx="9069840" cy="126036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Nahloučení</a:t>
            </a:r>
            <a:endParaRPr b="0" lang="cs-CZ" sz="1800" spc="-1" strike="noStrike">
              <a:solidFill>
                <a:srgbClr val="000000"/>
              </a:solidFill>
              <a:uFill>
                <a:solidFill>
                  <a:srgbClr val="ffffff"/>
                </a:solidFill>
              </a:uFill>
              <a:latin typeface="Arial"/>
            </a:endParaRPr>
          </a:p>
        </p:txBody>
      </p:sp>
      <p:sp>
        <p:nvSpPr>
          <p:cNvPr id="83" name="CustomShape 2"/>
          <p:cNvSpPr/>
          <p:nvPr/>
        </p:nvSpPr>
        <p:spPr>
          <a:xfrm>
            <a:off x="504000" y="1768680"/>
            <a:ext cx="9070560" cy="4382640"/>
          </a:xfrm>
          <a:prstGeom prst="rect">
            <a:avLst/>
          </a:prstGeom>
          <a:noFill/>
          <a:ln>
            <a:noFill/>
          </a:ln>
        </p:spPr>
        <p:style>
          <a:lnRef idx="0"/>
          <a:fillRef idx="0"/>
          <a:effectRef idx="0"/>
          <a:fontRef idx="minor"/>
        </p:style>
        <p:txBody>
          <a:bodyPr lIns="0" rIns="0" tIns="0" bIns="0"/>
          <a:p>
            <a:pPr marL="432000" indent="-322560">
              <a:lnSpc>
                <a:spcPct val="100000"/>
              </a:lnSpc>
              <a:buClr>
                <a:srgbClr val="000000"/>
              </a:buClr>
              <a:buSzPct val="45000"/>
              <a:buFont typeface="Wingdings" charset="2"/>
              <a:buChar char=""/>
            </a:pPr>
            <a:r>
              <a:rPr b="0" lang="cs-CZ" sz="2800" spc="-1" strike="noStrike">
                <a:solidFill>
                  <a:srgbClr val="000000"/>
                </a:solidFill>
                <a:uFill>
                  <a:solidFill>
                    <a:srgbClr val="ffffff"/>
                  </a:solidFill>
                </a:uFill>
                <a:latin typeface="Arial"/>
                <a:ea typeface="DejaVu Sans"/>
              </a:rPr>
              <a:t>refers to the problem where too many features have been positioned in a limited geographical space; that is, feature density is too high.</a:t>
            </a:r>
            <a:endParaRPr b="0" lang="cs-CZ" sz="1800" spc="-1" strike="noStrike">
              <a:solidFill>
                <a:srgbClr val="000000"/>
              </a:solidFill>
              <a:uFill>
                <a:solidFill>
                  <a:srgbClr val="ffffff"/>
                </a:solidFill>
              </a:uFill>
              <a:latin typeface="Arial"/>
            </a:endParaRPr>
          </a:p>
        </p:txBody>
      </p:sp>
      <p:pic>
        <p:nvPicPr>
          <p:cNvPr id="84" name="Obrázek 4" descr=""/>
          <p:cNvPicPr/>
          <p:nvPr/>
        </p:nvPicPr>
        <p:blipFill>
          <a:blip r:embed="rId1"/>
          <a:stretch/>
        </p:blipFill>
        <p:spPr>
          <a:xfrm>
            <a:off x="2052360" y="3445200"/>
            <a:ext cx="5794200" cy="3033360"/>
          </a:xfrm>
          <a:prstGeom prst="rect">
            <a:avLst/>
          </a:prstGeom>
          <a:ln>
            <a:noFill/>
          </a:ln>
        </p:spPr>
      </p:pic>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CustomShape 1"/>
          <p:cNvSpPr/>
          <p:nvPr/>
        </p:nvSpPr>
        <p:spPr>
          <a:xfrm>
            <a:off x="504000" y="301320"/>
            <a:ext cx="9069840" cy="126036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Sbíhání</a:t>
            </a:r>
            <a:endParaRPr b="0" lang="cs-CZ" sz="1800" spc="-1" strike="noStrike">
              <a:solidFill>
                <a:srgbClr val="000000"/>
              </a:solidFill>
              <a:uFill>
                <a:solidFill>
                  <a:srgbClr val="ffffff"/>
                </a:solidFill>
              </a:uFill>
              <a:latin typeface="Arial"/>
            </a:endParaRPr>
          </a:p>
        </p:txBody>
      </p:sp>
      <p:sp>
        <p:nvSpPr>
          <p:cNvPr id="86" name="CustomShape 2"/>
          <p:cNvSpPr/>
          <p:nvPr/>
        </p:nvSpPr>
        <p:spPr>
          <a:xfrm>
            <a:off x="504000" y="1768680"/>
            <a:ext cx="9070560" cy="4382640"/>
          </a:xfrm>
          <a:prstGeom prst="rect">
            <a:avLst/>
          </a:prstGeom>
          <a:noFill/>
          <a:ln>
            <a:noFill/>
          </a:ln>
        </p:spPr>
        <p:style>
          <a:lnRef idx="0"/>
          <a:fillRef idx="0"/>
          <a:effectRef idx="0"/>
          <a:fontRef idx="minor"/>
        </p:style>
        <p:txBody>
          <a:bodyPr lIns="0" rIns="0" tIns="0" bIns="0"/>
          <a:p>
            <a:pPr marL="432000" indent="-322560">
              <a:lnSpc>
                <a:spcPct val="100000"/>
              </a:lnSpc>
              <a:buClr>
                <a:srgbClr val="000000"/>
              </a:buClr>
              <a:buSzPct val="45000"/>
              <a:buFont typeface="Wingdings" charset="2"/>
              <a:buChar char=""/>
            </a:pPr>
            <a:r>
              <a:rPr b="0" lang="cs-CZ" sz="2800" spc="-1" strike="noStrike">
                <a:solidFill>
                  <a:srgbClr val="000000"/>
                </a:solidFill>
                <a:uFill>
                  <a:solidFill>
                    <a:srgbClr val="ffffff"/>
                  </a:solidFill>
                </a:uFill>
                <a:latin typeface="Arial"/>
                <a:ea typeface="DejaVu Sans"/>
              </a:rPr>
              <a:t>a condition where features will touch as a result of either of two factors:</a:t>
            </a:r>
            <a:endParaRPr b="0" lang="cs-CZ" sz="1800" spc="-1" strike="noStrike">
              <a:solidFill>
                <a:srgbClr val="000000"/>
              </a:solidFill>
              <a:uFill>
                <a:solidFill>
                  <a:srgbClr val="ffffff"/>
                </a:solidFill>
              </a:uFill>
              <a:latin typeface="Arial"/>
            </a:endParaRPr>
          </a:p>
          <a:p>
            <a:pPr marL="432000" indent="-322560">
              <a:lnSpc>
                <a:spcPct val="100000"/>
              </a:lnSpc>
              <a:buClr>
                <a:srgbClr val="000000"/>
              </a:buClr>
              <a:buSzPct val="45000"/>
              <a:buFont typeface="Wingdings" charset="2"/>
              <a:buChar char=""/>
            </a:pPr>
            <a:r>
              <a:rPr b="0" lang="cs-CZ" sz="2800" spc="-1" strike="noStrike">
                <a:solidFill>
                  <a:srgbClr val="000000"/>
                </a:solidFill>
                <a:uFill>
                  <a:solidFill>
                    <a:srgbClr val="ffffff"/>
                  </a:solidFill>
                </a:uFill>
                <a:latin typeface="Arial"/>
                <a:ea typeface="DejaVu Sans"/>
              </a:rPr>
              <a:t>1. the separating distance is smaller than the resolution of the output device (e.g. pen width, CRT resolution);</a:t>
            </a:r>
            <a:endParaRPr b="0" lang="cs-CZ" sz="1800" spc="-1" strike="noStrike">
              <a:solidFill>
                <a:srgbClr val="000000"/>
              </a:solidFill>
              <a:uFill>
                <a:solidFill>
                  <a:srgbClr val="ffffff"/>
                </a:solidFill>
              </a:uFill>
              <a:latin typeface="Arial"/>
            </a:endParaRPr>
          </a:p>
          <a:p>
            <a:pPr marL="432000" indent="-322560">
              <a:lnSpc>
                <a:spcPct val="100000"/>
              </a:lnSpc>
              <a:buClr>
                <a:srgbClr val="000000"/>
              </a:buClr>
              <a:buSzPct val="45000"/>
              <a:buFont typeface="Wingdings" charset="2"/>
              <a:buChar char=""/>
            </a:pPr>
            <a:r>
              <a:rPr b="0" lang="cs-CZ" sz="2800" spc="-1" strike="noStrike">
                <a:solidFill>
                  <a:srgbClr val="000000"/>
                </a:solidFill>
                <a:uFill>
                  <a:solidFill>
                    <a:srgbClr val="ffffff"/>
                  </a:solidFill>
                </a:uFill>
                <a:latin typeface="Arial"/>
                <a:ea typeface="DejaVu Sans"/>
              </a:rPr>
              <a:t>2. the features will touch as a result of the symbolization process.</a:t>
            </a:r>
            <a:endParaRPr b="0" lang="cs-CZ" sz="1800" spc="-1" strike="noStrike">
              <a:solidFill>
                <a:srgbClr val="000000"/>
              </a:solidFill>
              <a:uFill>
                <a:solidFill>
                  <a:srgbClr val="ffffff"/>
                </a:solidFill>
              </a:uFill>
              <a:latin typeface="Arial"/>
            </a:endParaRPr>
          </a:p>
        </p:txBody>
      </p:sp>
      <p:pic>
        <p:nvPicPr>
          <p:cNvPr id="87" name="Obrázek 2" descr=""/>
          <p:cNvPicPr/>
          <p:nvPr/>
        </p:nvPicPr>
        <p:blipFill>
          <a:blip r:embed="rId1"/>
          <a:stretch/>
        </p:blipFill>
        <p:spPr>
          <a:xfrm>
            <a:off x="7704000" y="4464000"/>
            <a:ext cx="2085840" cy="2734560"/>
          </a:xfrm>
          <a:prstGeom prst="rect">
            <a:avLst/>
          </a:prstGeom>
          <a:ln>
            <a:noFill/>
          </a:ln>
        </p:spPr>
      </p:pic>
      <p:pic>
        <p:nvPicPr>
          <p:cNvPr id="88" name="Obrázek 4" descr=""/>
          <p:cNvPicPr/>
          <p:nvPr/>
        </p:nvPicPr>
        <p:blipFill>
          <a:blip r:embed="rId2"/>
          <a:stretch/>
        </p:blipFill>
        <p:spPr>
          <a:xfrm>
            <a:off x="926280" y="5051880"/>
            <a:ext cx="3608280" cy="2218680"/>
          </a:xfrm>
          <a:prstGeom prst="rect">
            <a:avLst/>
          </a:prstGeom>
          <a:ln>
            <a:noFill/>
          </a:ln>
        </p:spPr>
      </p:pic>
      <p:sp>
        <p:nvSpPr>
          <p:cNvPr id="89" name="CustomShape 3"/>
          <p:cNvSpPr/>
          <p:nvPr/>
        </p:nvSpPr>
        <p:spPr>
          <a:xfrm>
            <a:off x="1224000" y="5051880"/>
            <a:ext cx="1726560" cy="344880"/>
          </a:xfrm>
          <a:prstGeom prst="rect">
            <a:avLst/>
          </a:prstGeom>
          <a:noFill/>
          <a:ln>
            <a:noFill/>
          </a:ln>
        </p:spPr>
        <p:style>
          <a:lnRef idx="0"/>
          <a:fillRef idx="0"/>
          <a:effectRef idx="0"/>
          <a:fontRef idx="minor"/>
        </p:style>
        <p:txBody>
          <a:bodyPr lIns="90000" rIns="90000" tIns="45000" bIns="45000"/>
          <a:p>
            <a:r>
              <a:rPr b="0" lang="cs-CZ" sz="1800" spc="-1" strike="noStrike">
                <a:solidFill>
                  <a:srgbClr val="000000"/>
                </a:solidFill>
                <a:uFill>
                  <a:solidFill>
                    <a:srgbClr val="ffffff"/>
                  </a:solidFill>
                </a:uFill>
                <a:latin typeface="Arial"/>
                <a:ea typeface="DejaVu Sans"/>
              </a:rPr>
              <a:t>Samosbíhání</a:t>
            </a:r>
            <a:endParaRPr b="0" lang="cs-CZ" sz="1800" spc="-1" strike="noStrike">
              <a:solidFill>
                <a:srgbClr val="000000"/>
              </a:solidFill>
              <a:uFill>
                <a:solidFill>
                  <a:srgbClr val="ffffff"/>
                </a:solidFill>
              </a:uFill>
              <a:latin typeface="Arial"/>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CustomShape 1"/>
          <p:cNvSpPr/>
          <p:nvPr/>
        </p:nvSpPr>
        <p:spPr>
          <a:xfrm>
            <a:off x="504000" y="301320"/>
            <a:ext cx="9069840" cy="126036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Konflikt</a:t>
            </a:r>
            <a:endParaRPr b="0" lang="cs-CZ" sz="1800" spc="-1" strike="noStrike">
              <a:solidFill>
                <a:srgbClr val="000000"/>
              </a:solidFill>
              <a:uFill>
                <a:solidFill>
                  <a:srgbClr val="ffffff"/>
                </a:solidFill>
              </a:uFill>
              <a:latin typeface="Arial"/>
            </a:endParaRPr>
          </a:p>
        </p:txBody>
      </p:sp>
      <p:sp>
        <p:nvSpPr>
          <p:cNvPr id="91" name="CustomShape 2"/>
          <p:cNvSpPr/>
          <p:nvPr/>
        </p:nvSpPr>
        <p:spPr>
          <a:xfrm>
            <a:off x="504000" y="1768680"/>
            <a:ext cx="9070560" cy="4382640"/>
          </a:xfrm>
          <a:prstGeom prst="rect">
            <a:avLst/>
          </a:prstGeom>
          <a:noFill/>
          <a:ln>
            <a:noFill/>
          </a:ln>
        </p:spPr>
        <p:style>
          <a:lnRef idx="0"/>
          <a:fillRef idx="0"/>
          <a:effectRef idx="0"/>
          <a:fontRef idx="minor"/>
        </p:style>
        <p:txBody>
          <a:bodyPr lIns="0" rIns="0" tIns="0" bIns="0"/>
          <a:p>
            <a:pPr marL="432000" indent="-322560">
              <a:lnSpc>
                <a:spcPct val="100000"/>
              </a:lnSpc>
              <a:buClr>
                <a:srgbClr val="000000"/>
              </a:buClr>
              <a:buSzPct val="45000"/>
              <a:buFont typeface="Wingdings" charset="2"/>
              <a:buChar char=""/>
            </a:pPr>
            <a:r>
              <a:rPr b="0" lang="cs-CZ" sz="2600" spc="-1" strike="noStrike">
                <a:solidFill>
                  <a:srgbClr val="000000"/>
                </a:solidFill>
                <a:uFill>
                  <a:solidFill>
                    <a:srgbClr val="ffffff"/>
                  </a:solidFill>
                </a:uFill>
                <a:latin typeface="Arial"/>
                <a:ea typeface="DejaVu Sans"/>
              </a:rPr>
              <a:t>a situation in which the spatial representation of a feature is in conflict with its background. An example here could be illustrated when a road bisects two portions of an urban park. A conflict could arise during the generalization process if it is necessary to combine the two park segments across the existing road. A situation exists that must be resolved either through symbol alteration, displacement, or deletion.</a:t>
            </a:r>
            <a:endParaRPr b="0" lang="cs-CZ" sz="1800" spc="-1" strike="noStrike">
              <a:solidFill>
                <a:srgbClr val="000000"/>
              </a:solidFill>
              <a:uFill>
                <a:solidFill>
                  <a:srgbClr val="ffffff"/>
                </a:solidFill>
              </a:uFill>
              <a:latin typeface="Arial"/>
            </a:endParaRPr>
          </a:p>
        </p:txBody>
      </p:sp>
      <p:pic>
        <p:nvPicPr>
          <p:cNvPr id="92" name="Obrázek 2" descr=""/>
          <p:cNvPicPr/>
          <p:nvPr/>
        </p:nvPicPr>
        <p:blipFill>
          <a:blip r:embed="rId1"/>
          <a:stretch/>
        </p:blipFill>
        <p:spPr>
          <a:xfrm>
            <a:off x="6048000" y="4696920"/>
            <a:ext cx="3390840" cy="2357640"/>
          </a:xfrm>
          <a:prstGeom prst="rect">
            <a:avLst/>
          </a:prstGeom>
          <a:ln>
            <a:noFill/>
          </a:ln>
        </p:spPr>
      </p:pic>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504000" y="301320"/>
            <a:ext cx="9069840" cy="126036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Komplikace</a:t>
            </a:r>
            <a:endParaRPr b="0" lang="cs-CZ" sz="1800" spc="-1" strike="noStrike">
              <a:solidFill>
                <a:srgbClr val="000000"/>
              </a:solidFill>
              <a:uFill>
                <a:solidFill>
                  <a:srgbClr val="ffffff"/>
                </a:solidFill>
              </a:uFill>
              <a:latin typeface="Arial"/>
            </a:endParaRPr>
          </a:p>
        </p:txBody>
      </p:sp>
      <p:sp>
        <p:nvSpPr>
          <p:cNvPr id="94" name="CustomShape 2"/>
          <p:cNvSpPr/>
          <p:nvPr/>
        </p:nvSpPr>
        <p:spPr>
          <a:xfrm>
            <a:off x="504000" y="1768680"/>
            <a:ext cx="9070560" cy="4382640"/>
          </a:xfrm>
          <a:prstGeom prst="rect">
            <a:avLst/>
          </a:prstGeom>
          <a:noFill/>
          <a:ln>
            <a:noFill/>
          </a:ln>
        </p:spPr>
        <p:style>
          <a:lnRef idx="0"/>
          <a:fillRef idx="0"/>
          <a:effectRef idx="0"/>
          <a:fontRef idx="minor"/>
        </p:style>
        <p:txBody>
          <a:bodyPr lIns="0" rIns="0" tIns="0" bIns="0"/>
          <a:p>
            <a:pPr marL="432000" indent="-32256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relates to an ambiguity in performance of generalization techniques; that is, the results of the generalization are dependent on many factors, for example:</a:t>
            </a:r>
            <a:endParaRPr b="0" lang="cs-CZ" sz="1800" spc="-1" strike="noStrike">
              <a:solidFill>
                <a:srgbClr val="000000"/>
              </a:solidFill>
              <a:uFill>
                <a:solidFill>
                  <a:srgbClr val="ffffff"/>
                </a:solidFill>
              </a:uFill>
              <a:latin typeface="Arial"/>
            </a:endParaRPr>
          </a:p>
          <a:p>
            <a:pPr lvl="1" marL="864000" indent="-322560">
              <a:lnSpc>
                <a:spcPct val="100000"/>
              </a:lnSpc>
              <a:buClr>
                <a:srgbClr val="000000"/>
              </a:buClr>
              <a:buSzPct val="75000"/>
              <a:buFont typeface="Symbol"/>
              <a:buChar char=""/>
            </a:pPr>
            <a:r>
              <a:rPr b="0" lang="cs-CZ" sz="2800" spc="-1" strike="noStrike">
                <a:solidFill>
                  <a:srgbClr val="000000"/>
                </a:solidFill>
                <a:uFill>
                  <a:solidFill>
                    <a:srgbClr val="ffffff"/>
                  </a:solidFill>
                </a:uFill>
                <a:latin typeface="Arial"/>
                <a:ea typeface="DejaVu Sans"/>
              </a:rPr>
              <a:t>complexity of spatial data, selection of iteration technique, and selection of tolerance levels.</a:t>
            </a:r>
            <a:endParaRPr b="0" lang="cs-CZ" sz="1800" spc="-1" strike="noStrike">
              <a:solidFill>
                <a:srgbClr val="000000"/>
              </a:solidFill>
              <a:uFill>
                <a:solidFill>
                  <a:srgbClr val="ffffff"/>
                </a:solidFill>
              </a:uFill>
              <a:latin typeface="Arial"/>
            </a:endParaRPr>
          </a:p>
        </p:txBody>
      </p:sp>
      <p:pic>
        <p:nvPicPr>
          <p:cNvPr id="95" name="Picture 2" descr=""/>
          <p:cNvPicPr/>
          <p:nvPr/>
        </p:nvPicPr>
        <p:blipFill>
          <a:blip r:embed="rId1"/>
          <a:stretch/>
        </p:blipFill>
        <p:spPr>
          <a:xfrm>
            <a:off x="4464000" y="4608000"/>
            <a:ext cx="5049360" cy="2586960"/>
          </a:xfrm>
          <a:prstGeom prst="rect">
            <a:avLst/>
          </a:prstGeom>
          <a:ln>
            <a:noFill/>
          </a:ln>
        </p:spPr>
      </p:pic>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504000" y="301320"/>
            <a:ext cx="9069840" cy="126036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Nekonzistence</a:t>
            </a:r>
            <a:endParaRPr b="0" lang="cs-CZ" sz="1800" spc="-1" strike="noStrike">
              <a:solidFill>
                <a:srgbClr val="000000"/>
              </a:solidFill>
              <a:uFill>
                <a:solidFill>
                  <a:srgbClr val="ffffff"/>
                </a:solidFill>
              </a:uFill>
              <a:latin typeface="Arial"/>
            </a:endParaRPr>
          </a:p>
        </p:txBody>
      </p:sp>
      <p:sp>
        <p:nvSpPr>
          <p:cNvPr id="97" name="CustomShape 2"/>
          <p:cNvSpPr/>
          <p:nvPr/>
        </p:nvSpPr>
        <p:spPr>
          <a:xfrm>
            <a:off x="504000" y="1768680"/>
            <a:ext cx="9070560" cy="4382640"/>
          </a:xfrm>
          <a:prstGeom prst="rect">
            <a:avLst/>
          </a:prstGeom>
          <a:noFill/>
          <a:ln>
            <a:noFill/>
          </a:ln>
        </p:spPr>
        <p:style>
          <a:lnRef idx="0"/>
          <a:fillRef idx="0"/>
          <a:effectRef idx="0"/>
          <a:fontRef idx="minor"/>
        </p:style>
        <p:txBody>
          <a:bodyPr lIns="0" rIns="0" tIns="0" bIns="0"/>
          <a:p>
            <a:pPr marL="432000" indent="-32256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refers to a set of generalization decisions applied non-uniformly across a given map. Here, there would be a bias in the generalization between the mapped elements. Inconsistency is not always an undesireable condition.</a:t>
            </a:r>
            <a:endParaRPr b="0" lang="cs-CZ" sz="1800" spc="-1" strike="noStrike">
              <a:solidFill>
                <a:srgbClr val="000000"/>
              </a:solidFill>
              <a:uFill>
                <a:solidFill>
                  <a:srgbClr val="ffffff"/>
                </a:solidFill>
              </a:uFill>
              <a:latin typeface="Arial"/>
            </a:endParaRPr>
          </a:p>
        </p:txBody>
      </p:sp>
      <p:pic>
        <p:nvPicPr>
          <p:cNvPr id="98" name="Picture 2" descr=""/>
          <p:cNvPicPr/>
          <p:nvPr/>
        </p:nvPicPr>
        <p:blipFill>
          <a:blip r:embed="rId1"/>
          <a:stretch/>
        </p:blipFill>
        <p:spPr>
          <a:xfrm>
            <a:off x="5760000" y="4851000"/>
            <a:ext cx="3803040" cy="2203560"/>
          </a:xfrm>
          <a:prstGeom prst="rect">
            <a:avLst/>
          </a:prstGeom>
          <a:ln>
            <a:noFill/>
          </a:ln>
        </p:spPr>
      </p:pic>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451</TotalTime>
  <Application>LibreOffice/5.1.6.2$Linux_X86_64 LibreOffice_project/10m0$Build-2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2017-09-26T15:30:30Z</dcterms:created>
  <dc:creator/>
  <dc:description/>
  <dc:language>cs-CZ</dc:language>
  <cp:lastModifiedBy/>
  <dcterms:modified xsi:type="dcterms:W3CDTF">2018-10-03T10:10:44Z</dcterms:modified>
  <cp:revision>33</cp:revision>
  <dc:subject/>
  <dc:title/>
</cp:coreProperties>
</file>