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62" r:id="rId3"/>
    <p:sldId id="463" r:id="rId4"/>
    <p:sldId id="486" r:id="rId5"/>
    <p:sldId id="487" r:id="rId6"/>
    <p:sldId id="484" r:id="rId7"/>
    <p:sldId id="464" r:id="rId8"/>
    <p:sldId id="465" r:id="rId9"/>
    <p:sldId id="466" r:id="rId10"/>
    <p:sldId id="467" r:id="rId11"/>
    <p:sldId id="469" r:id="rId12"/>
    <p:sldId id="470" r:id="rId13"/>
    <p:sldId id="471" r:id="rId14"/>
    <p:sldId id="472" r:id="rId15"/>
    <p:sldId id="488" r:id="rId16"/>
    <p:sldId id="476" r:id="rId17"/>
    <p:sldId id="477" r:id="rId18"/>
    <p:sldId id="473" r:id="rId19"/>
    <p:sldId id="474" r:id="rId20"/>
    <p:sldId id="485" r:id="rId21"/>
    <p:sldId id="478" r:id="rId22"/>
    <p:sldId id="479" r:id="rId23"/>
    <p:sldId id="480" r:id="rId24"/>
    <p:sldId id="481" r:id="rId25"/>
    <p:sldId id="482" r:id="rId26"/>
    <p:sldId id="483" r:id="rId27"/>
    <p:sldId id="500" r:id="rId28"/>
    <p:sldId id="491" r:id="rId29"/>
    <p:sldId id="490" r:id="rId30"/>
    <p:sldId id="492" r:id="rId31"/>
    <p:sldId id="494" r:id="rId32"/>
    <p:sldId id="493" r:id="rId33"/>
    <p:sldId id="496" r:id="rId34"/>
    <p:sldId id="497" r:id="rId35"/>
    <p:sldId id="495" r:id="rId36"/>
    <p:sldId id="498" r:id="rId37"/>
    <p:sldId id="499" r:id="rId38"/>
    <p:sldId id="501" r:id="rId39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339933"/>
    <a:srgbClr val="008080"/>
    <a:srgbClr val="A50021"/>
    <a:srgbClr val="824100"/>
    <a:srgbClr val="CC3300"/>
    <a:srgbClr val="66330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5" autoAdjust="0"/>
    <p:restoredTop sz="90241" autoAdjust="0"/>
  </p:normalViewPr>
  <p:slideViewPr>
    <p:cSldViewPr>
      <p:cViewPr varScale="1">
        <p:scale>
          <a:sx n="100" d="100"/>
          <a:sy n="100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5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38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12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31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Koriťáková, Dušek: Analýza dat pro neurovědy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ortal.matematickabiologie.cz/index.php?pg=analyza-a-hodnoceni-biologickych-dat--umela-inteligenc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matematickabiologie.cz/index.php?pg=analyza-a-hodnoceni-biologickych-dat--umela-inteligence--neuronove-site-perceptrony" TargetMode="External"/><Relationship Id="rId2" Type="http://schemas.openxmlformats.org/officeDocument/2006/relationships/hyperlink" Target="https://portal.matematickabiologie.cz/index.php?pg=analyza-a-hodnoceni-biologickych-dat--umela-inteligence--neuronove-site-jednotlivy-neuron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sci2s.ugr.es/keel/pdf/algorithm/articulo/1990-Kohonen-PIEEE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ortal.matematickabiologie.cz/index.php?pg=analyza-a-hodnoceni-biologickych-dat--umela-intelige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Analýza a klasifikace dat</a:t>
            </a:r>
            <a:r>
              <a:rPr lang="en-US" b="1" dirty="0" smtClean="0">
                <a:solidFill>
                  <a:srgbClr val="5F3F1F"/>
                </a:solidFill>
              </a:rPr>
              <a:t> – </a:t>
            </a:r>
            <a:r>
              <a:rPr lang="cs-CZ" b="1" dirty="0" smtClean="0">
                <a:solidFill>
                  <a:srgbClr val="5F3F1F"/>
                </a:solidFill>
              </a:rPr>
              <a:t>přednáška 10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Roman Vyškovský</a:t>
            </a:r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3630724" y="5661248"/>
            <a:ext cx="1512168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Podzim 2019</a:t>
            </a:r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Aktivační funkce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5521731"/>
            <a:ext cx="57046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Obrázek převzat z el. učenice Umělá inteligence (Autor: Ing. Milan Blaha, Ph.D.)</a:t>
            </a:r>
          </a:p>
          <a:p>
            <a:r>
              <a:rPr lang="cs-CZ" sz="1350" dirty="0">
                <a:hlinkClick r:id="rId2"/>
              </a:rPr>
              <a:t>https://portal.matematickabiologie.cz/index.php?pg=analyza-a-hodnoceni-biologickych-dat--umela-inteligence</a:t>
            </a:r>
            <a:endParaRPr lang="cs-CZ" sz="1350" dirty="0"/>
          </a:p>
        </p:txBody>
      </p:sp>
      <p:pic>
        <p:nvPicPr>
          <p:cNvPr id="16" name="Zástupný symbol pro obsah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347069"/>
            <a:ext cx="6480720" cy="4049716"/>
          </a:xfrm>
          <a:prstGeom prst="rect">
            <a:avLst/>
          </a:prstGeom>
        </p:spPr>
      </p:pic>
      <p:sp>
        <p:nvSpPr>
          <p:cNvPr id="7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948264" y="3234492"/>
            <a:ext cx="2163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 err="1"/>
              <a:t>Diferencovatelnost</a:t>
            </a:r>
            <a:r>
              <a:rPr lang="cs-CZ" sz="1350" dirty="0"/>
              <a:t> funkce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j</a:t>
            </a:r>
            <a:r>
              <a:rPr lang="cs-CZ" sz="1350" dirty="0" smtClean="0"/>
              <a:t>e </a:t>
            </a:r>
            <a:r>
              <a:rPr lang="cs-CZ" sz="1350" dirty="0"/>
              <a:t>potřeba pro </a:t>
            </a:r>
            <a:r>
              <a:rPr lang="cs-CZ" sz="1350" dirty="0" err="1"/>
              <a:t>učicí</a:t>
            </a:r>
            <a:r>
              <a:rPr lang="cs-CZ" sz="1350" dirty="0"/>
              <a:t> </a:t>
            </a:r>
          </a:p>
          <a:p>
            <a:r>
              <a:rPr lang="cs-CZ" sz="1350" dirty="0"/>
              <a:t>     algoritmy založené </a:t>
            </a:r>
          </a:p>
          <a:p>
            <a:r>
              <a:rPr lang="cs-CZ" sz="1350" dirty="0"/>
              <a:t>     na zpětném šíření chyby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948264" y="2000575"/>
            <a:ext cx="21173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Nediferencovatelné funkce</a:t>
            </a:r>
          </a:p>
          <a:p>
            <a:r>
              <a:rPr lang="cs-CZ" sz="1350" dirty="0"/>
              <a:t>- </a:t>
            </a:r>
            <a:r>
              <a:rPr lang="en-US" sz="1350" dirty="0" smtClean="0"/>
              <a:t>j</a:t>
            </a:r>
            <a:r>
              <a:rPr lang="cs-CZ" sz="1350" dirty="0" smtClean="0"/>
              <a:t>en </a:t>
            </a:r>
            <a:r>
              <a:rPr lang="cs-CZ" sz="1350" dirty="0"/>
              <a:t>pro přímý výpočet vah</a:t>
            </a:r>
          </a:p>
        </p:txBody>
      </p:sp>
    </p:spTree>
    <p:extLst>
      <p:ext uri="{BB962C8B-B14F-4D97-AF65-F5344CB8AC3E}">
        <p14:creationId xmlns:p14="http://schemas.microsoft.com/office/powerpoint/2010/main" val="35875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Učení je iterativní, přičemž jedna iterace vypadá následovně:</a:t>
            </a:r>
          </a:p>
          <a:p>
            <a:pPr marL="0" indent="0">
              <a:buNone/>
            </a:pPr>
            <a:r>
              <a:rPr lang="cs-CZ" dirty="0" smtClean="0"/>
              <a:t>0.   Inicializace vah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 smtClean="0"/>
              <a:t>Předložíme vstupní vektor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 smtClean="0"/>
              <a:t>Vypočítáme výstup sítě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 smtClean="0"/>
              <a:t>Výstup srovnáme s očekáváným výstupem (změříme chybu)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 smtClean="0"/>
              <a:t>Provedeme korekci vah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Epocha:</a:t>
            </a:r>
          </a:p>
          <a:p>
            <a:pPr>
              <a:buFontTx/>
              <a:buChar char="-"/>
            </a:pPr>
            <a:r>
              <a:rPr lang="en-US" dirty="0" err="1" smtClean="0"/>
              <a:t>Epochou</a:t>
            </a:r>
            <a:r>
              <a:rPr lang="en-US" dirty="0" smtClean="0"/>
              <a:t> o</a:t>
            </a:r>
            <a:r>
              <a:rPr lang="cs-CZ" dirty="0" err="1" smtClean="0"/>
              <a:t>značujeme</a:t>
            </a:r>
            <a:r>
              <a:rPr lang="cs-CZ" dirty="0" smtClean="0"/>
              <a:t> </a:t>
            </a:r>
            <a:r>
              <a:rPr lang="cs-CZ" dirty="0" smtClean="0"/>
              <a:t>interval, kdy předložíme všechny vzory z </a:t>
            </a:r>
            <a:r>
              <a:rPr lang="cs-CZ" dirty="0" err="1" smtClean="0"/>
              <a:t>trénovací</a:t>
            </a:r>
            <a:r>
              <a:rPr lang="cs-CZ" dirty="0" smtClean="0"/>
              <a:t> množiny</a:t>
            </a:r>
          </a:p>
          <a:p>
            <a:pPr>
              <a:buFontTx/>
              <a:buChar char="-"/>
            </a:pPr>
            <a:r>
              <a:rPr lang="en-US" dirty="0" smtClean="0"/>
              <a:t>P</a:t>
            </a:r>
            <a:r>
              <a:rPr lang="cs-CZ" dirty="0" smtClean="0"/>
              <a:t>o </a:t>
            </a:r>
            <a:r>
              <a:rPr lang="cs-CZ" dirty="0" smtClean="0"/>
              <a:t>1 epoše zkontrolujeme, jestli bylo splněno některé kritérium pro ukončení učení, pokud ne, proces pokračuje od bodu 1 další </a:t>
            </a:r>
            <a:r>
              <a:rPr lang="cs-CZ" dirty="0" smtClean="0"/>
              <a:t>epochou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</a:t>
            </a:r>
            <a:r>
              <a:rPr lang="cs-CZ" dirty="0" err="1" smtClean="0"/>
              <a:t>poch</a:t>
            </a:r>
            <a:r>
              <a:rPr lang="cs-CZ" dirty="0" smtClean="0"/>
              <a:t> </a:t>
            </a:r>
            <a:r>
              <a:rPr lang="cs-CZ" dirty="0" smtClean="0"/>
              <a:t>může </a:t>
            </a:r>
            <a:r>
              <a:rPr lang="cs-CZ" dirty="0" smtClean="0"/>
              <a:t>být stovky</a:t>
            </a:r>
            <a:r>
              <a:rPr lang="en-US" dirty="0" smtClean="0"/>
              <a:t>,</a:t>
            </a:r>
            <a:r>
              <a:rPr lang="cs-CZ" dirty="0" smtClean="0"/>
              <a:t> tisíce</a:t>
            </a:r>
            <a:r>
              <a:rPr lang="en-US" dirty="0" smtClean="0"/>
              <a:t> </a:t>
            </a:r>
            <a:r>
              <a:rPr lang="cs-CZ" dirty="0" smtClean="0"/>
              <a:t>i více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Hebbovo</a:t>
            </a:r>
            <a:r>
              <a:rPr lang="cs-CZ" dirty="0" smtClean="0"/>
              <a:t>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 neuron s binárními vstupy a binárními výstupy:</a:t>
            </a:r>
          </a:p>
          <a:p>
            <a:pPr marL="385763" indent="-385763">
              <a:buAutoNum type="arabicParenR"/>
            </a:pPr>
            <a:r>
              <a:rPr lang="cs-CZ" dirty="0" smtClean="0"/>
              <a:t>Neuron excitován korektně (výstup = 1, očekávaný výstup = 1)</a:t>
            </a:r>
          </a:p>
          <a:p>
            <a:pPr lvl="1"/>
            <a:r>
              <a:rPr lang="cs-CZ" dirty="0" smtClean="0"/>
              <a:t>Váhy vedoucí od vstupů x</a:t>
            </a:r>
            <a:r>
              <a:rPr lang="cs-CZ" baseline="-25000" dirty="0" smtClean="0"/>
              <a:t>i</a:t>
            </a:r>
            <a:r>
              <a:rPr lang="cs-CZ" dirty="0" smtClean="0"/>
              <a:t>=1 se posílí o delta</a:t>
            </a:r>
          </a:p>
          <a:p>
            <a:pPr marL="385763" indent="-385763">
              <a:buFont typeface="Arial" panose="020B0604020202020204" pitchFamily="34" charset="0"/>
              <a:buAutoNum type="arabicParenR"/>
            </a:pPr>
            <a:r>
              <a:rPr lang="cs-CZ" dirty="0" smtClean="0"/>
              <a:t>Neuron excitován nekorektně (výstup = 1, očekávaný výstup = 0)</a:t>
            </a:r>
          </a:p>
          <a:p>
            <a:pPr lvl="1"/>
            <a:r>
              <a:rPr lang="cs-CZ" dirty="0" smtClean="0"/>
              <a:t>Váhy vedoucí od vstupů x</a:t>
            </a:r>
            <a:r>
              <a:rPr lang="cs-CZ" baseline="-25000" dirty="0" smtClean="0"/>
              <a:t>i</a:t>
            </a:r>
            <a:r>
              <a:rPr lang="cs-CZ" dirty="0" smtClean="0"/>
              <a:t>=1 se </a:t>
            </a:r>
            <a:r>
              <a:rPr lang="cs-CZ" dirty="0" smtClean="0"/>
              <a:t>zmenší</a:t>
            </a:r>
            <a:r>
              <a:rPr lang="cs-CZ" dirty="0" smtClean="0"/>
              <a:t> </a:t>
            </a:r>
            <a:r>
              <a:rPr lang="cs-CZ" dirty="0" smtClean="0"/>
              <a:t>o delta</a:t>
            </a:r>
            <a:endParaRPr lang="cs-CZ" dirty="0"/>
          </a:p>
          <a:p>
            <a:pPr marL="385763" indent="-385763">
              <a:buFont typeface="Arial" panose="020B0604020202020204" pitchFamily="34" charset="0"/>
              <a:buAutoNum type="arabicParenR"/>
            </a:pPr>
            <a:r>
              <a:rPr lang="cs-CZ" dirty="0" smtClean="0"/>
              <a:t>Neuron neexcitován (výstup = 0)</a:t>
            </a:r>
          </a:p>
          <a:p>
            <a:pPr lvl="1"/>
            <a:r>
              <a:rPr lang="cs-CZ" dirty="0" smtClean="0"/>
              <a:t>Nic se neupravuje</a:t>
            </a:r>
          </a:p>
        </p:txBody>
      </p:sp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1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Delta pravidlo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Pro neuron s </a:t>
                </a:r>
                <a:r>
                  <a:rPr lang="en-US" dirty="0" smtClean="0"/>
                  <a:t>re</a:t>
                </a:r>
                <a:r>
                  <a:rPr lang="cs-CZ" dirty="0" err="1" smtClean="0"/>
                  <a:t>álnými</a:t>
                </a:r>
                <a:r>
                  <a:rPr lang="cs-CZ" dirty="0" smtClean="0"/>
                  <a:t> vstupy, reálným výstupem a lineární aktivační funkcí: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dirty="0" smtClean="0"/>
                            <m:t>w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n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cs-CZ" dirty="0" smtClean="0">
                    <a:ea typeface="Cambria Math" panose="02040503050406030204" pitchFamily="18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cs-CZ" b="0" dirty="0" smtClean="0">
                    <a:ea typeface="Cambria Math" panose="02040503050406030204" pitchFamily="18" charset="0"/>
                  </a:rPr>
                  <a:t>…rychlost učení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cs-CZ" b="0" dirty="0" smtClean="0">
                    <a:ea typeface="Cambria Math" panose="02040503050406030204" pitchFamily="18" charset="0"/>
                  </a:rPr>
                  <a:t>…očekáváný výstup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168349"/>
                  </p:ext>
                </p:extLst>
              </p:nvPr>
            </p:nvGraphicFramePr>
            <p:xfrm>
              <a:off x="1524000" y="3447008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95661919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80212607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85771785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319227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Očekávaní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Výsledek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∗?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Posun</a:t>
                          </a:r>
                          <a:r>
                            <a:rPr lang="cs-CZ" baseline="0" dirty="0" smtClean="0"/>
                            <a:t> vah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13565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-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45711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Zvětší se*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4483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oMath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Zmenší se*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019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-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2632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168349"/>
                  </p:ext>
                </p:extLst>
              </p:nvPr>
            </p:nvGraphicFramePr>
            <p:xfrm>
              <a:off x="1524000" y="3447008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95661919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80212607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85771785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319227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Očekávaní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Výsledek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200800" t="-8197" r="-10200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 smtClean="0"/>
                            <a:t>Posun</a:t>
                          </a:r>
                          <a:r>
                            <a:rPr lang="cs-CZ" baseline="0" dirty="0" smtClean="0"/>
                            <a:t> vah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13565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-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45711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200800" t="-208197" r="-102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Zvětší se*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4483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200800" t="-308197" r="-102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Zmenší se*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2019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1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smtClean="0"/>
                            <a:t>-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26325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330392" y="5445224"/>
                <a:ext cx="43245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*o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cs-CZ" dirty="0"/>
                  <a:t>-násobek rozdílu od očekávané </a:t>
                </a:r>
                <a:r>
                  <a:rPr lang="cs-CZ" dirty="0" smtClean="0"/>
                  <a:t>hodnoty</a:t>
                </a:r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392" y="5445224"/>
                <a:ext cx="4324517" cy="369332"/>
              </a:xfrm>
              <a:prstGeom prst="rect">
                <a:avLst/>
              </a:prstGeom>
              <a:blipFill>
                <a:blip r:embed="rId4"/>
                <a:stretch>
                  <a:fillRect l="-1127" t="-8197" r="-563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7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Limitace klasifikace pomocí 1 neuronu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617" y="3212976"/>
            <a:ext cx="7886700" cy="2375512"/>
          </a:xfrm>
          <a:prstGeom prst="rect">
            <a:avLst/>
          </a:prstGeom>
        </p:spPr>
      </p:pic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Jeden neuron rozdělí příznakový prostor </a:t>
            </a:r>
            <a:r>
              <a:rPr lang="cs-CZ" dirty="0" err="1" smtClean="0"/>
              <a:t>nadrovinou</a:t>
            </a:r>
            <a:r>
              <a:rPr lang="cs-CZ" dirty="0" smtClean="0"/>
              <a:t> na 2 poloroviny,</a:t>
            </a:r>
            <a:r>
              <a:rPr lang="en-US" dirty="0" smtClean="0"/>
              <a:t> </a:t>
            </a:r>
            <a:r>
              <a:rPr lang="en-US" dirty="0" err="1" smtClean="0"/>
              <a:t>tedy</a:t>
            </a:r>
            <a:r>
              <a:rPr lang="en-US" dirty="0" smtClean="0"/>
              <a:t> um</a:t>
            </a:r>
            <a:r>
              <a:rPr lang="cs-CZ" dirty="0" smtClean="0"/>
              <a:t>í řešit jen lineárně </a:t>
            </a:r>
            <a:r>
              <a:rPr lang="cs-CZ" dirty="0" err="1" smtClean="0"/>
              <a:t>separovatelné</a:t>
            </a:r>
            <a:r>
              <a:rPr lang="cs-CZ" dirty="0" smtClean="0"/>
              <a:t> problémy, v případě booleovských funkcí umí řešit např. OR a AND, ale neumí řešit XOR</a:t>
            </a:r>
          </a:p>
        </p:txBody>
      </p:sp>
    </p:spTree>
    <p:extLst>
      <p:ext uri="{BB962C8B-B14F-4D97-AF65-F5344CB8AC3E}">
        <p14:creationId xmlns:p14="http://schemas.microsoft.com/office/powerpoint/2010/main" val="25064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152736" y="2391023"/>
            <a:ext cx="6838528" cy="1470025"/>
          </a:xfrm>
        </p:spPr>
        <p:txBody>
          <a:bodyPr>
            <a:normAutofit fontScale="90000"/>
          </a:bodyPr>
          <a:lstStyle/>
          <a:p>
            <a:r>
              <a:rPr lang="cs-CZ" sz="7000" dirty="0" err="1" smtClean="0"/>
              <a:t>Dopředná</a:t>
            </a:r>
            <a:r>
              <a:rPr lang="cs-CZ" sz="7000" dirty="0" smtClean="0"/>
              <a:t> neuronová síť</a:t>
            </a:r>
            <a:endParaRPr lang="cs-CZ" sz="7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6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Jednovrstvý </a:t>
            </a:r>
            <a:r>
              <a:rPr lang="cs-CZ" dirty="0" err="1" smtClean="0"/>
              <a:t>perceptron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035" y="2226469"/>
            <a:ext cx="2733431" cy="3263504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Zobrazení z R</a:t>
            </a:r>
            <a:r>
              <a:rPr lang="cs-CZ" baseline="30000" dirty="0" smtClean="0"/>
              <a:t>n</a:t>
            </a:r>
            <a:r>
              <a:rPr lang="cs-CZ" dirty="0" smtClean="0"/>
              <a:t> do R</a:t>
            </a:r>
            <a:r>
              <a:rPr lang="cs-CZ" baseline="30000" dirty="0" smtClean="0"/>
              <a:t>m</a:t>
            </a:r>
            <a:endParaRPr lang="cs-CZ" dirty="0" smtClean="0"/>
          </a:p>
          <a:p>
            <a:r>
              <a:rPr lang="cs-CZ" dirty="0" smtClean="0"/>
              <a:t>Úplně spojení vstupů se všemi neurony</a:t>
            </a:r>
          </a:p>
          <a:p>
            <a:r>
              <a:rPr lang="cs-CZ" dirty="0" smtClean="0"/>
              <a:t>Neurony jsou na sobě nezávislé</a:t>
            </a:r>
          </a:p>
          <a:p>
            <a:r>
              <a:rPr lang="cs-CZ" dirty="0" smtClean="0"/>
              <a:t>Pro klasifikaci stejně nepoužitelný jako jednovrstvý </a:t>
            </a:r>
            <a:r>
              <a:rPr lang="cs-CZ" dirty="0" err="1" smtClean="0"/>
              <a:t>perceptron</a:t>
            </a:r>
            <a:endParaRPr lang="cs-CZ" dirty="0" smtClean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3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Vícevrstv</a:t>
            </a:r>
            <a:r>
              <a:rPr lang="cs-CZ" dirty="0"/>
              <a:t>ý</a:t>
            </a:r>
            <a:r>
              <a:rPr lang="cs-CZ" dirty="0" smtClean="0"/>
              <a:t> </a:t>
            </a:r>
            <a:r>
              <a:rPr lang="cs-CZ" dirty="0" err="1" smtClean="0"/>
              <a:t>perceptron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4857" y="2226469"/>
            <a:ext cx="3593786" cy="3263504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Organizační dynamika:</a:t>
            </a:r>
            <a:endParaRPr lang="cs-CZ" b="1" dirty="0"/>
          </a:p>
          <a:p>
            <a:r>
              <a:rPr lang="cs-CZ" dirty="0" smtClean="0"/>
              <a:t>NS obsahuje alespoň jednu skrytou vrstvu neuronů</a:t>
            </a:r>
          </a:p>
          <a:p>
            <a:r>
              <a:rPr lang="cs-CZ" dirty="0" smtClean="0"/>
              <a:t>Počet neuronů skryté vrstvy může být libovolný, obvykle se počet neuronů snižuje – dochází tak k redukci informace</a:t>
            </a:r>
          </a:p>
          <a:p>
            <a:r>
              <a:rPr lang="cs-CZ" dirty="0" smtClean="0"/>
              <a:t>Počet neuronů výstupní vrstvy zpravidla odpovídá počtu klasifikačních tříd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9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Klasifikační schopnost neuronové sítě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0" y="2226469"/>
            <a:ext cx="5950861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Klasifikační schopnost neuronové sítě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792608"/>
            <a:ext cx="3886200" cy="21312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Příklad!!</a:t>
            </a:r>
          </a:p>
          <a:p>
            <a:pPr lvl="1"/>
            <a:r>
              <a:rPr lang="cs-CZ" dirty="0" smtClean="0"/>
              <a:t>První vrstva rozdělí příznakový prostor na poloroviny</a:t>
            </a:r>
          </a:p>
          <a:p>
            <a:pPr lvl="1"/>
            <a:r>
              <a:rPr lang="cs-CZ" dirty="0" smtClean="0"/>
              <a:t>Druhá vrstva rozdělí prostor na konvexní podoblasti</a:t>
            </a:r>
          </a:p>
          <a:p>
            <a:pPr lvl="1"/>
            <a:r>
              <a:rPr lang="cs-CZ" dirty="0" smtClean="0"/>
              <a:t>Třetí vrstva provede sjednocení těchto oblastí</a:t>
            </a:r>
          </a:p>
          <a:p>
            <a:r>
              <a:rPr lang="cs-CZ" dirty="0" smtClean="0"/>
              <a:t>NS je </a:t>
            </a:r>
            <a:r>
              <a:rPr lang="cs-CZ" dirty="0" err="1" smtClean="0"/>
              <a:t>black</a:t>
            </a:r>
            <a:r>
              <a:rPr lang="cs-CZ" dirty="0" smtClean="0"/>
              <a:t> box, nevíme, jak se naučí, ale tento příklad lze pomocí NS realizovat, stejně jako jakoukoliv </a:t>
            </a:r>
            <a:r>
              <a:rPr lang="cs-CZ" dirty="0" err="1" smtClean="0"/>
              <a:t>boolovskou</a:t>
            </a:r>
            <a:r>
              <a:rPr lang="cs-CZ" dirty="0" smtClean="0"/>
              <a:t> funkci N proměnných</a:t>
            </a:r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2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Neuronové sítě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Inspirace přírodou</a:t>
            </a:r>
          </a:p>
          <a:p>
            <a:r>
              <a:rPr lang="cs-CZ" dirty="0" smtClean="0"/>
              <a:t>Jednotlivý neuron</a:t>
            </a:r>
          </a:p>
          <a:p>
            <a:r>
              <a:rPr lang="cs-CZ" dirty="0" err="1" smtClean="0"/>
              <a:t>Dopředná</a:t>
            </a:r>
            <a:r>
              <a:rPr lang="cs-CZ" dirty="0" smtClean="0"/>
              <a:t> neuronová síť</a:t>
            </a:r>
          </a:p>
          <a:p>
            <a:r>
              <a:rPr lang="cs-CZ" dirty="0" smtClean="0"/>
              <a:t>RBF sítě</a:t>
            </a:r>
          </a:p>
          <a:p>
            <a:r>
              <a:rPr lang="cs-CZ" dirty="0" smtClean="0"/>
              <a:t>Soutěživé sítě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0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 neuronové 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Předkládáme příklady vstup – výstup</a:t>
            </a:r>
          </a:p>
          <a:p>
            <a:r>
              <a:rPr lang="cs-CZ" dirty="0" smtClean="0"/>
              <a:t>Proces učení je iterativní a pro jeho ukončení lze využít validační množinu dat, což zaručuje nepřeučení sítě a nalezení dostatečně obecné transformace dat. Učení lze ukončit:</a:t>
            </a:r>
          </a:p>
          <a:p>
            <a:pPr lvl="1"/>
            <a:r>
              <a:rPr lang="cs-CZ" dirty="0" smtClean="0"/>
              <a:t>Dosažením maximálních počet epoch</a:t>
            </a:r>
          </a:p>
          <a:p>
            <a:pPr lvl="1"/>
            <a:r>
              <a:rPr lang="cs-CZ" dirty="0" smtClean="0"/>
              <a:t>Několik epoch po sobě nedochází ke snížení chyby</a:t>
            </a:r>
          </a:p>
          <a:p>
            <a:pPr lvl="1"/>
            <a:r>
              <a:rPr lang="cs-CZ" dirty="0" smtClean="0"/>
              <a:t>Dosažení požadované chyby</a:t>
            </a:r>
          </a:p>
          <a:p>
            <a:r>
              <a:rPr lang="cs-CZ" dirty="0"/>
              <a:t>NS se může naučit obtížně řešitelné úlohy</a:t>
            </a:r>
          </a:p>
          <a:p>
            <a:r>
              <a:rPr lang="cs-CZ" dirty="0"/>
              <a:t>Neuronová síť je </a:t>
            </a:r>
            <a:r>
              <a:rPr lang="cs-CZ" dirty="0" err="1"/>
              <a:t>black</a:t>
            </a:r>
            <a:r>
              <a:rPr lang="cs-CZ" dirty="0"/>
              <a:t> box, nelze nahlédnout do vnitřní struktury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Vícevrstvý </a:t>
            </a:r>
            <a:r>
              <a:rPr lang="cs-CZ" dirty="0" err="1" smtClean="0"/>
              <a:t>perceptron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b="1" dirty="0" smtClean="0"/>
                  <a:t>Tréninková množina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cs-CZ" dirty="0" smtClean="0"/>
                  <a:t> obsahuje dvojice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 smtClean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 smtClean="0"/>
                  <a:t> je vstupní vektor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cs-CZ" dirty="0" smtClean="0"/>
                  <a:t> očekávaná výstupní hodnota, v případě vícedimenzionálního výstupu výstupní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15" t="-2830" r="-34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b="1" dirty="0" smtClean="0"/>
                  <a:t>Postup učení:</a:t>
                </a:r>
              </a:p>
              <a:p>
                <a:pPr marL="385763" indent="-385763">
                  <a:buAutoNum type="arabicPeriod"/>
                </a:pPr>
                <a:r>
                  <a:rPr lang="cs-CZ" dirty="0" smtClean="0"/>
                  <a:t>Ukážeme síti vstup x</a:t>
                </a:r>
              </a:p>
              <a:p>
                <a:pPr marL="385763" indent="-385763">
                  <a:buAutoNum type="arabicPeriod"/>
                </a:pPr>
                <a:r>
                  <a:rPr lang="cs-CZ" dirty="0" smtClean="0"/>
                  <a:t>Vypočítáme výstup sítě y</a:t>
                </a:r>
                <a:endParaRPr lang="en-US" dirty="0" smtClean="0"/>
              </a:p>
              <a:p>
                <a:pPr marL="385763" indent="-385763">
                  <a:buAutoNum type="arabicPeriod"/>
                </a:pPr>
                <a:r>
                  <a:rPr lang="cs-CZ" dirty="0" smtClean="0"/>
                  <a:t>Změříme odchylku (chybu) na výstupu sítě: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cs-CZ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cs-CZ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cs-CZ" b="1" dirty="0" smtClean="0"/>
              </a:p>
              <a:p>
                <a:pPr marL="385763" indent="-385763">
                  <a:buAutoNum type="arabicPeriod"/>
                </a:pPr>
                <a:r>
                  <a:rPr lang="cs-CZ" b="1" dirty="0" smtClean="0"/>
                  <a:t>Zpětným šířením chyby </a:t>
                </a:r>
                <a:r>
                  <a:rPr lang="cs-CZ" dirty="0" smtClean="0"/>
                  <a:t>přepočítáme tuto chybu na vnitřní vrstvy sítě</a:t>
                </a:r>
              </a:p>
              <a:p>
                <a:pPr marL="385763" indent="-385763">
                  <a:buAutoNum type="arabicPeriod"/>
                </a:pPr>
                <a:r>
                  <a:rPr lang="cs-CZ" dirty="0" smtClean="0"/>
                  <a:t>Pro každý neuron upravíme váhy podle naměřené chyby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870" t="-28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5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Chybová funkce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dirty="0" smtClean="0"/>
              </a:p>
              <a:p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cs-CZ" dirty="0" smtClean="0"/>
                  <a:t> – ve</a:t>
                </a:r>
                <a:r>
                  <a:rPr lang="en-US" dirty="0" smtClean="0"/>
                  <a:t>k</a:t>
                </a:r>
                <a:r>
                  <a:rPr lang="cs-CZ" dirty="0" smtClean="0"/>
                  <a:t>tor vah</a:t>
                </a:r>
              </a:p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 smtClean="0"/>
                  <a:t> – k-</a:t>
                </a:r>
                <a:r>
                  <a:rPr lang="cs-CZ" dirty="0" err="1" smtClean="0"/>
                  <a:t>tý</a:t>
                </a:r>
                <a:r>
                  <a:rPr lang="cs-CZ" dirty="0" smtClean="0"/>
                  <a:t> vzor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cs-CZ" dirty="0" smtClean="0"/>
                  <a:t>suma parciálních chyb pro jednotlivé vzory, přičemž platí:</a:t>
                </a:r>
              </a:p>
              <a:p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cs-CZ" b="1" i="1">
                                      <a:latin typeface="Cambria Math" panose="02040503050406030204" pitchFamily="18" charset="0"/>
                                    </a:rPr>
                                    <m:t>𝒌𝒋</m:t>
                                  </m:r>
                                  <m:r>
                                    <a:rPr lang="cs-CZ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			  vypočítaný výstup – očekávaný výstup</a:t>
                </a:r>
              </a:p>
              <a:p>
                <a:r>
                  <a:rPr lang="cs-CZ" dirty="0" smtClean="0"/>
                  <a:t>Suma chyb přes všechny výstupní neurony</a:t>
                </a:r>
              </a:p>
              <a:p>
                <a:r>
                  <a:rPr lang="cs-CZ" dirty="0" smtClean="0"/>
                  <a:t>½ - kvůli zjednodušení derivování</a:t>
                </a:r>
                <a:endParaRPr lang="cs-CZ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5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vah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cs-CZ" dirty="0" smtClean="0"/>
                  <a:t>Váhy jsou inicializovány náhodně kolem 0</a:t>
                </a:r>
              </a:p>
              <a:p>
                <a:r>
                  <a:rPr lang="cs-CZ" dirty="0"/>
                  <a:t>V 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tém</a:t>
                </a:r>
                <a:r>
                  <a:rPr lang="cs-CZ" dirty="0"/>
                  <a:t> kroku je váha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cs-CZ" dirty="0"/>
                  <a:t> vypočítána pomocí vztahu: </a:t>
                </a:r>
                <a:endParaRPr lang="cs-CZ" dirty="0" smtClean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cs-CZ" sz="2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  <m:r>
                        <a:rPr lang="cs-CZ" sz="2600" i="1">
                          <a:latin typeface="Cambria Math" panose="02040503050406030204" pitchFamily="18" charset="0"/>
                        </a:rPr>
                        <m:t>+∆</m:t>
                      </m:r>
                      <m:sSubSup>
                        <m:sSubSupPr>
                          <m:ctrlPr>
                            <a:rPr lang="cs-CZ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cs-CZ" sz="2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cs-CZ" sz="2600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cs-CZ" dirty="0"/>
                  <a:t> je nový stav váhy z neuronu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 do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dirty="0"/>
                  <a:t> v čase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r>
                  <a:rPr lang="cs-CZ" dirty="0"/>
                  <a:t> je stav váhy z neuronu 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cs-CZ" dirty="0"/>
                  <a:t> do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dirty="0"/>
                  <a:t> v čase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cs-CZ" dirty="0"/>
                  <a:t> je změna váhy v kroku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dirty="0"/>
                  <a:t>, přičemž </a:t>
                </a:r>
                <a:r>
                  <a:rPr lang="cs-CZ" i="1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61" t="-22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cs-CZ" dirty="0" smtClean="0"/>
                  <a:t>Změna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cs-CZ" dirty="0"/>
                  <a:t> je úměrná zápornému gradientu 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v bodě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cs-CZ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cs-CZ" dirty="0"/>
              </a:p>
              <a:p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cs-CZ" sz="2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  <m:r>
                        <a:rPr lang="cs-CZ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600" i="1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cs-CZ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cs-CZ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sz="2600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6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cs-CZ" sz="2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cs-CZ" sz="2600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cs-CZ" dirty="0" smtClean="0"/>
              </a:p>
              <a:p>
                <a:endParaRPr lang="cs-CZ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kde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cs-CZ" dirty="0"/>
                  <a:t> rychlost učení 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parciální derivace chybové funkce podle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964" t="-943" r="-4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2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vah</a:t>
            </a:r>
            <a:endParaRPr lang="cs-CZ" dirty="0"/>
          </a:p>
        </p:txBody>
      </p:sp>
      <p:pic>
        <p:nvPicPr>
          <p:cNvPr id="7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1858" y="2226469"/>
            <a:ext cx="5240284" cy="3263504"/>
          </a:xfrm>
          <a:prstGeom prst="rect">
            <a:avLst/>
          </a:prstGeom>
        </p:spPr>
      </p:pic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1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Nakonec </a:t>
            </a:r>
            <a:r>
              <a:rPr lang="cs-CZ" dirty="0" err="1" smtClean="0"/>
              <a:t>zderivujeme</a:t>
            </a:r>
            <a:r>
              <a:rPr lang="cs-CZ" dirty="0" smtClean="0"/>
              <a:t> chybovou funkci podle vah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cs-CZ" i="1" dirty="0" smtClean="0"/>
              </a:p>
              <a:p>
                <a:pPr marL="0" indent="0">
                  <a:buNone/>
                </a:pPr>
                <a:endParaRPr lang="cs-CZ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				…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:r>
                  <a:rPr lang="cs-CZ" dirty="0" smtClean="0"/>
                  <a:t>				…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5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procesu učení proti přeučení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5755" y="1749672"/>
            <a:ext cx="3811991" cy="3263504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Využijeme validační množinu pro zastavení </a:t>
            </a:r>
            <a:r>
              <a:rPr lang="cs-CZ" dirty="0" smtClean="0"/>
              <a:t>učení</a:t>
            </a:r>
          </a:p>
          <a:p>
            <a:r>
              <a:rPr lang="cs-CZ" dirty="0" smtClean="0"/>
              <a:t>Na validační množině kontrolujeme bod (epochu), od které</a:t>
            </a:r>
            <a:r>
              <a:rPr lang="en-US" dirty="0" smtClean="0"/>
              <a:t>ho</a:t>
            </a:r>
            <a:r>
              <a:rPr lang="cs-CZ" dirty="0" smtClean="0"/>
              <a:t> se klasifikace zhoršuje</a:t>
            </a:r>
            <a:endParaRPr lang="cs-CZ" dirty="0" smtClean="0"/>
          </a:p>
          <a:p>
            <a:r>
              <a:rPr lang="cs-CZ" dirty="0" smtClean="0"/>
              <a:t>Další metoda:</a:t>
            </a:r>
            <a:endParaRPr lang="cs-CZ" dirty="0" smtClean="0"/>
          </a:p>
          <a:p>
            <a:pPr lvl="1"/>
            <a:r>
              <a:rPr lang="cs-CZ" dirty="0" smtClean="0"/>
              <a:t>Ve skrytých vrstvách definujeme menší počty </a:t>
            </a:r>
            <a:r>
              <a:rPr lang="cs-CZ" dirty="0" smtClean="0"/>
              <a:t>neuron</a:t>
            </a:r>
            <a:r>
              <a:rPr lang="en-US" dirty="0" smtClean="0"/>
              <a:t>, …</a:t>
            </a:r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0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Výukové 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Například…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en-US" b="1" dirty="0" smtClean="0"/>
              <a:t>Neuron</a:t>
            </a:r>
            <a:r>
              <a:rPr lang="en-US" sz="2400" b="1" dirty="0"/>
              <a:t>:</a:t>
            </a:r>
            <a:endParaRPr lang="en-US" b="1" dirty="0" smtClean="0">
              <a:hlinkClick r:id="rId2"/>
            </a:endParaRP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://portal.matematickabiologie.cz/index.php?pg=analyza-a-hodnoceni-biologickych-dat--umela-inteligence--</a:t>
            </a:r>
            <a:r>
              <a:rPr lang="cs-CZ" dirty="0" smtClean="0">
                <a:hlinkClick r:id="rId2"/>
              </a:rPr>
              <a:t>neuronove-site-jednotlivy-neuron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Neuronov</a:t>
            </a:r>
            <a:r>
              <a:rPr lang="cs-CZ" b="1" dirty="0" smtClean="0"/>
              <a:t>á síť</a:t>
            </a:r>
            <a:r>
              <a:rPr lang="en-US" b="1" dirty="0" smtClean="0"/>
              <a:t>:</a:t>
            </a:r>
            <a:endParaRPr lang="en-US" b="1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https://portal.matematickabiologie.cz/index.php?pg=analyza-a-hodnoceni-biologickych-dat--umela-inteligence--neuronove-site-perceptrony</a:t>
            </a:r>
            <a:endParaRPr lang="cs-CZ" dirty="0"/>
          </a:p>
        </p:txBody>
      </p:sp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4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391023"/>
            <a:ext cx="6838528" cy="1470025"/>
          </a:xfrm>
        </p:spPr>
        <p:txBody>
          <a:bodyPr/>
          <a:lstStyle/>
          <a:p>
            <a:r>
              <a:rPr lang="cs-CZ" dirty="0" smtClean="0"/>
              <a:t>RBF sítě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1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RBF 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Lokální výpočetní jednotky</a:t>
            </a:r>
          </a:p>
          <a:p>
            <a:r>
              <a:rPr lang="cs-CZ" dirty="0" smtClean="0"/>
              <a:t>Každý neuron má definované okolí v euklidovském prostoru, kde je citlivý na vstupní vektor</a:t>
            </a:r>
          </a:p>
          <a:p>
            <a:r>
              <a:rPr lang="cs-CZ" dirty="0" smtClean="0"/>
              <a:t>Citlivost je závislá na vzdálenosti od vektoru</a:t>
            </a:r>
          </a:p>
          <a:p>
            <a:r>
              <a:rPr lang="cs-CZ" dirty="0" smtClean="0"/>
              <a:t>2-vrstvé NS s úplným spojením neuronů:</a:t>
            </a:r>
          </a:p>
          <a:p>
            <a:pPr lvl="1"/>
            <a:r>
              <a:rPr lang="cs-CZ" dirty="0" smtClean="0"/>
              <a:t>1. vrstva je tvořena RBF neurony</a:t>
            </a:r>
          </a:p>
          <a:p>
            <a:pPr lvl="1"/>
            <a:r>
              <a:rPr lang="cs-CZ" dirty="0" smtClean="0"/>
              <a:t>2. vrstva je lineární</a:t>
            </a:r>
            <a:endParaRPr lang="cs-CZ" dirty="0"/>
          </a:p>
          <a:p>
            <a:r>
              <a:rPr lang="cs-CZ" dirty="0" smtClean="0"/>
              <a:t>Kombinace učení bez učitele  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smtClean="0"/>
              <a:t>    a učení s učitelem</a:t>
            </a:r>
          </a:p>
        </p:txBody>
      </p:sp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4152186" y="3501008"/>
            <a:ext cx="4884310" cy="2717690"/>
            <a:chOff x="4957270" y="1628800"/>
            <a:chExt cx="4161946" cy="2315758"/>
          </a:xfrm>
        </p:grpSpPr>
        <p:pic>
          <p:nvPicPr>
            <p:cNvPr id="6" name="Picture 2" descr="http://bio.felk.cvut.cz/biocmsms/uploads/images/nature_inspired/RBF_ne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684"/>
            <a:stretch/>
          </p:blipFill>
          <p:spPr bwMode="auto">
            <a:xfrm>
              <a:off x="4957270" y="1628800"/>
              <a:ext cx="3719186" cy="231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6733541" y="3522494"/>
              <a:ext cx="2385675" cy="42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smtClean="0"/>
                <a:t>http</a:t>
              </a:r>
              <a:r>
                <a:rPr lang="cs-CZ" sz="800" dirty="0"/>
                <a:t>://bio.felk.cvut.cz/biocmsms/uploads/images/nature_inspired//RBF_net.png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8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Biologický neuron</a:t>
            </a:r>
            <a:endParaRPr lang="cs-CZ" dirty="0"/>
          </a:p>
        </p:txBody>
      </p:sp>
      <p:sp>
        <p:nvSpPr>
          <p:cNvPr id="7" name="Zástupný symbol pro zápatí 4"/>
          <p:cNvSpPr txBox="1">
            <a:spLocks/>
          </p:cNvSpPr>
          <p:nvPr/>
        </p:nvSpPr>
        <p:spPr>
          <a:xfrm>
            <a:off x="4716016" y="6552728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524000"/>
            <a:ext cx="6991350" cy="3810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195737" y="5343199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Zdroj obrázku: </a:t>
            </a:r>
            <a:r>
              <a:rPr lang="cs-CZ" sz="1000" dirty="0" err="1" smtClean="0"/>
              <a:t>AnimatLab</a:t>
            </a:r>
            <a:r>
              <a:rPr lang="cs-CZ" sz="1000" dirty="0"/>
              <a:t>. Neuron </a:t>
            </a:r>
            <a:r>
              <a:rPr lang="cs-CZ" sz="1000" dirty="0" err="1"/>
              <a:t>Morphology</a:t>
            </a:r>
            <a:r>
              <a:rPr lang="cs-CZ" sz="1000" dirty="0"/>
              <a:t> [online]. ©2011 [cit. 2013-4-9]. Dostupné z: http://www.animatlab.com/NeuralNetworkEditor/FiringRateNeuralNet/NeuronBasics.htm</a:t>
            </a:r>
          </a:p>
        </p:txBody>
      </p:sp>
    </p:spTree>
    <p:extLst>
      <p:ext uri="{BB962C8B-B14F-4D97-AF65-F5344CB8AC3E}">
        <p14:creationId xmlns:p14="http://schemas.microsoft.com/office/powerpoint/2010/main" val="21208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RBF neuronu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Vnitřní potenciál: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cs-CZ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cs-CZ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/>
                  <a:t>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je vektor </a:t>
                </a:r>
                <a:r>
                  <a:rPr lang="cs-CZ" dirty="0" smtClean="0"/>
                  <a:t>vstupů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s-CZ" dirty="0"/>
                  <a:t> je </a:t>
                </a:r>
                <a:r>
                  <a:rPr lang="cs-CZ" dirty="0" smtClean="0"/>
                  <a:t>tzv. střed</a:t>
                </a:r>
              </a:p>
              <a:p>
                <a:r>
                  <a:rPr lang="cs-CZ" dirty="0" smtClean="0"/>
                  <a:t>Aktivační </a:t>
                </a:r>
                <a:r>
                  <a:rPr lang="cs-CZ" dirty="0" smtClean="0"/>
                  <a:t>funkce: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cs-CZ" b="0" dirty="0" smtClean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cs-CZ" dirty="0" smtClean="0"/>
                  <a:t> – Gaussova funkce (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cs-CZ" dirty="0" smtClean="0"/>
                  <a:t>) nebo diskrétní případ vrací 0 nebo 1 podle prahu apod.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5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Soutěživé sítě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Kohonenova</a:t>
            </a:r>
            <a:r>
              <a:rPr lang="cs-CZ" dirty="0"/>
              <a:t> </a:t>
            </a:r>
            <a:r>
              <a:rPr lang="cs-CZ" dirty="0" smtClean="0"/>
              <a:t>mapa</a:t>
            </a:r>
          </a:p>
          <a:p>
            <a:r>
              <a:rPr lang="cs-CZ" dirty="0"/>
              <a:t>Vektorová </a:t>
            </a:r>
            <a:r>
              <a:rPr lang="cs-CZ" dirty="0" err="1"/>
              <a:t>kvantizace</a:t>
            </a:r>
            <a:r>
              <a:rPr lang="cs-CZ" dirty="0"/>
              <a:t> učením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1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Kohonenova</a:t>
            </a:r>
            <a:r>
              <a:rPr lang="cs-CZ" dirty="0" smtClean="0"/>
              <a:t> mapa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Jednovrstvá neuronová síť</a:t>
            </a:r>
          </a:p>
          <a:p>
            <a:r>
              <a:rPr lang="cs-CZ" dirty="0" smtClean="0"/>
              <a:t>Využívá učení bez učitele</a:t>
            </a:r>
          </a:p>
          <a:p>
            <a:r>
              <a:rPr lang="cs-CZ" dirty="0" smtClean="0"/>
              <a:t>Autor </a:t>
            </a:r>
            <a:r>
              <a:rPr lang="cs-CZ" dirty="0"/>
              <a:t>finský </a:t>
            </a:r>
            <a:r>
              <a:rPr lang="cs-CZ" dirty="0" smtClean="0"/>
              <a:t>profesor </a:t>
            </a:r>
            <a:r>
              <a:rPr lang="cs-CZ" dirty="0" err="1"/>
              <a:t>Teuvo</a:t>
            </a:r>
            <a:r>
              <a:rPr lang="cs-CZ" dirty="0"/>
              <a:t> </a:t>
            </a:r>
            <a:r>
              <a:rPr lang="cs-CZ" dirty="0" err="1"/>
              <a:t>Kohonen</a:t>
            </a:r>
            <a:r>
              <a:rPr lang="cs-CZ" dirty="0"/>
              <a:t> </a:t>
            </a:r>
            <a:r>
              <a:rPr lang="cs-CZ" dirty="0" smtClean="0"/>
              <a:t>v roce 1982</a:t>
            </a:r>
          </a:p>
          <a:p>
            <a:r>
              <a:rPr lang="cs-CZ" dirty="0"/>
              <a:t>Pro klasifikaci lze využít po doučení pomocí učení s učitelem s využitím tzv. </a:t>
            </a:r>
            <a:r>
              <a:rPr lang="cs-CZ" dirty="0" smtClean="0"/>
              <a:t>vektorové </a:t>
            </a:r>
            <a:r>
              <a:rPr lang="cs-CZ" dirty="0" err="1"/>
              <a:t>kvantizace</a:t>
            </a:r>
            <a:r>
              <a:rPr lang="cs-CZ" dirty="0"/>
              <a:t> </a:t>
            </a:r>
            <a:r>
              <a:rPr lang="cs-CZ" dirty="0" smtClean="0"/>
              <a:t>učením </a:t>
            </a:r>
            <a:r>
              <a:rPr lang="en-US" dirty="0" err="1" smtClean="0"/>
              <a:t>tzv</a:t>
            </a:r>
            <a:r>
              <a:rPr lang="en-US" dirty="0" smtClean="0"/>
              <a:t>. Learning Vector Quantization (</a:t>
            </a:r>
            <a:r>
              <a:rPr lang="cs-CZ" dirty="0" smtClean="0"/>
              <a:t>LVQ</a:t>
            </a:r>
            <a:r>
              <a:rPr lang="en-US" dirty="0" smtClean="0"/>
              <a:t> </a:t>
            </a:r>
            <a:r>
              <a:rPr lang="en-US" dirty="0" err="1" smtClean="0"/>
              <a:t>algoritmus</a:t>
            </a:r>
            <a:r>
              <a:rPr lang="en-US" dirty="0" smtClean="0"/>
              <a:t>)</a:t>
            </a:r>
            <a:endParaRPr lang="cs-CZ" dirty="0"/>
          </a:p>
          <a:p>
            <a:r>
              <a:rPr lang="cs-CZ" dirty="0" smtClean="0"/>
              <a:t>Samotná </a:t>
            </a:r>
            <a:r>
              <a:rPr lang="cs-CZ" dirty="0" smtClean="0"/>
              <a:t>mapa se využívá pro aproximaci pravděpodobnostního rozložení </a:t>
            </a:r>
            <a:r>
              <a:rPr lang="cs-CZ" dirty="0" smtClean="0"/>
              <a:t>dat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340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Kohonenova</a:t>
            </a:r>
            <a:r>
              <a:rPr lang="cs-CZ" dirty="0" smtClean="0"/>
              <a:t> mapa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325" y="1718469"/>
            <a:ext cx="5467350" cy="38862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8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Kohonenova</a:t>
            </a:r>
            <a:r>
              <a:rPr lang="cs-CZ" dirty="0" smtClean="0"/>
              <a:t> mapa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712" y="1955304"/>
            <a:ext cx="4600575" cy="6096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601654"/>
            <a:ext cx="7632848" cy="3952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617" y="3942953"/>
            <a:ext cx="6362700" cy="6381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55576" y="350100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 nalezen nejbližší neuron a ten je adaptován pomocí vztahu: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60190" y="118746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Náhodně se rozmístí N neuronů v příznakovém prostoru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Neurony jsou uspořádány v mřížce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7018" y="463447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Kromě tohoto neuronu jsou adaptovány i neurony z okolí, které se v průběhu času zmenšuje </a:t>
            </a:r>
            <a:r>
              <a:rPr lang="cs-CZ" dirty="0" smtClean="0">
                <a:sym typeface="Wingdings" panose="05000000000000000000" pitchFamily="2" charset="2"/>
              </a:rPr>
              <a:t> to zajišťuje aproximaci distribuce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8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quantization</a:t>
            </a:r>
            <a:r>
              <a:rPr lang="cs-CZ" dirty="0" smtClean="0"/>
              <a:t> (LVQ1)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Klasifikace podle metody nejbližšího souseda</a:t>
            </a:r>
          </a:p>
          <a:p>
            <a:r>
              <a:rPr lang="cs-CZ" dirty="0" smtClean="0"/>
              <a:t>Učení</a:t>
            </a:r>
          </a:p>
          <a:p>
            <a:pPr lvl="1"/>
            <a:r>
              <a:rPr lang="cs-CZ" dirty="0" smtClean="0"/>
              <a:t>Nejprve se musí určit třídy neuronů</a:t>
            </a:r>
          </a:p>
          <a:p>
            <a:pPr lvl="1"/>
            <a:r>
              <a:rPr lang="cs-CZ" dirty="0" smtClean="0"/>
              <a:t>Pro každý tréninkový subjekt se najde nejbližší neuron, tento neuron je označen za reprezentanta té třídy, podle </a:t>
            </a:r>
            <a:r>
              <a:rPr lang="cs-CZ" dirty="0" smtClean="0"/>
              <a:t>toho, </a:t>
            </a:r>
            <a:r>
              <a:rPr lang="cs-CZ" dirty="0" smtClean="0"/>
              <a:t>pro které subjekty z </a:t>
            </a:r>
            <a:r>
              <a:rPr lang="cs-CZ" dirty="0" err="1" smtClean="0"/>
              <a:t>trénovací</a:t>
            </a:r>
            <a:r>
              <a:rPr lang="cs-CZ" dirty="0" smtClean="0"/>
              <a:t> množiny byl vícekrát nejbližším neuronem</a:t>
            </a:r>
          </a:p>
          <a:p>
            <a:pPr lvl="1"/>
            <a:r>
              <a:rPr lang="cs-CZ" dirty="0" smtClean="0"/>
              <a:t>Např. </a:t>
            </a:r>
            <a:r>
              <a:rPr lang="cs-CZ" dirty="0"/>
              <a:t>neuron </a:t>
            </a:r>
            <a:r>
              <a:rPr lang="cs-CZ" dirty="0" smtClean="0"/>
              <a:t>č. 1 je nejbližší </a:t>
            </a:r>
            <a:r>
              <a:rPr lang="cs-CZ" dirty="0" smtClean="0"/>
              <a:t>pro 5 pacientů a 10 kontrol </a:t>
            </a:r>
            <a:r>
              <a:rPr lang="cs-CZ" dirty="0" smtClean="0">
                <a:sym typeface="Wingdings" panose="05000000000000000000" pitchFamily="2" charset="2"/>
              </a:rPr>
              <a:t> je zvolen jako reprezentant kontrol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4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quantization</a:t>
            </a:r>
            <a:r>
              <a:rPr lang="cs-CZ" dirty="0"/>
              <a:t> (LVQ1)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LVQ1 algoritmus </a:t>
            </a:r>
            <a:r>
              <a:rPr lang="cs-CZ" dirty="0"/>
              <a:t>má tyto kroky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Ukaž </a:t>
            </a:r>
            <a:r>
              <a:rPr lang="cs-CZ" dirty="0" err="1" smtClean="0"/>
              <a:t>trénovací</a:t>
            </a:r>
            <a:r>
              <a:rPr lang="cs-CZ" dirty="0" smtClean="0"/>
              <a:t> vzor x</a:t>
            </a:r>
          </a:p>
          <a:p>
            <a:pPr lvl="1"/>
            <a:r>
              <a:rPr lang="cs-CZ" dirty="0" smtClean="0"/>
              <a:t>Najdi nejbližší neuron</a:t>
            </a:r>
          </a:p>
          <a:p>
            <a:pPr lvl="1"/>
            <a:r>
              <a:rPr lang="cs-CZ" dirty="0" smtClean="0"/>
              <a:t>Pokud je </a:t>
            </a:r>
            <a:r>
              <a:rPr lang="cs-CZ" dirty="0" err="1" smtClean="0"/>
              <a:t>trénovací</a:t>
            </a:r>
            <a:r>
              <a:rPr lang="cs-CZ" dirty="0" smtClean="0"/>
              <a:t> vzor x klasifikován správně </a:t>
            </a:r>
            <a:r>
              <a:rPr lang="cs-CZ" dirty="0" smtClean="0">
                <a:sym typeface="Wingdings" panose="05000000000000000000" pitchFamily="2" charset="2"/>
              </a:rPr>
              <a:t> přibliž neuron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Pokud je </a:t>
            </a:r>
            <a:r>
              <a:rPr lang="cs-CZ" dirty="0" err="1"/>
              <a:t>trénovací</a:t>
            </a:r>
            <a:r>
              <a:rPr lang="cs-CZ" dirty="0"/>
              <a:t> vzor x klasifikován </a:t>
            </a:r>
            <a:r>
              <a:rPr lang="cs-CZ" dirty="0" smtClean="0"/>
              <a:t>špatně </a:t>
            </a:r>
            <a:r>
              <a:rPr lang="cs-CZ" dirty="0" smtClean="0">
                <a:sym typeface="Wingdings" panose="05000000000000000000" pitchFamily="2" charset="2"/>
              </a:rPr>
              <a:t> oddal neuron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S ostatními neurony nehýbej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V algoritmu vystupuje rychlost učení </a:t>
            </a:r>
            <a:r>
              <a:rPr lang="el-GR" dirty="0" smtClean="0">
                <a:sym typeface="Wingdings" panose="05000000000000000000" pitchFamily="2" charset="2"/>
              </a:rPr>
              <a:t>α</a:t>
            </a:r>
            <a:r>
              <a:rPr lang="cs-CZ" dirty="0" smtClean="0">
                <a:sym typeface="Wingdings" panose="05000000000000000000" pitchFamily="2" charset="2"/>
              </a:rPr>
              <a:t>, která určuje velikost posunu neuronu v euklidovském prostoru (</a:t>
            </a:r>
            <a:r>
              <a:rPr lang="cs-CZ" dirty="0" smtClean="0">
                <a:sym typeface="Wingdings" panose="05000000000000000000" pitchFamily="2" charset="2"/>
              </a:rPr>
              <a:t>může se </a:t>
            </a:r>
            <a:r>
              <a:rPr lang="cs-CZ" dirty="0" smtClean="0">
                <a:sym typeface="Wingdings" panose="05000000000000000000" pitchFamily="2" charset="2"/>
              </a:rPr>
              <a:t>v průběhu času snižovat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55" y="4065753"/>
            <a:ext cx="5616624" cy="229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352647"/>
            <a:ext cx="4464496" cy="219024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quantization</a:t>
            </a:r>
            <a:r>
              <a:rPr lang="cs-CZ" dirty="0"/>
              <a:t> (</a:t>
            </a:r>
            <a:r>
              <a:rPr lang="cs-CZ" dirty="0" smtClean="0"/>
              <a:t>LVQ2)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LVQ2 algoritmus </a:t>
            </a:r>
            <a:r>
              <a:rPr lang="cs-CZ" dirty="0"/>
              <a:t>má tyto kroky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Ukaž </a:t>
            </a:r>
            <a:r>
              <a:rPr lang="cs-CZ" dirty="0" err="1" smtClean="0"/>
              <a:t>trénovací</a:t>
            </a:r>
            <a:r>
              <a:rPr lang="cs-CZ" dirty="0" smtClean="0"/>
              <a:t> vzor x</a:t>
            </a:r>
          </a:p>
          <a:p>
            <a:pPr lvl="1"/>
            <a:r>
              <a:rPr lang="cs-CZ" dirty="0" smtClean="0"/>
              <a:t>Najdi 2 nejbližší neurony, pro které platí:</a:t>
            </a:r>
          </a:p>
          <a:p>
            <a:pPr lvl="2"/>
            <a:r>
              <a:rPr lang="cs-CZ" dirty="0" smtClean="0"/>
              <a:t>Neurony jsou kompetitivní</a:t>
            </a:r>
          </a:p>
          <a:p>
            <a:pPr lvl="2"/>
            <a:r>
              <a:rPr lang="cs-CZ" dirty="0" smtClean="0"/>
              <a:t>Nejbližší neuron musí klasifikovat špatně (LVQ2.1 – toto pravidlo vynechává)</a:t>
            </a:r>
          </a:p>
          <a:p>
            <a:pPr lvl="2"/>
            <a:r>
              <a:rPr lang="cs-CZ" dirty="0" smtClean="0"/>
              <a:t>Vstup musí být situovaný v pásmu uprostřed mezi kompetitivními neurony a nesmí být příliš blízko jednomu z nich</a:t>
            </a:r>
          </a:p>
          <a:p>
            <a:pPr lvl="1"/>
            <a:r>
              <a:rPr lang="cs-CZ" dirty="0" smtClean="0"/>
              <a:t>Posuň správně klasifikující neuron směrem k </a:t>
            </a:r>
            <a:r>
              <a:rPr lang="cs-CZ" dirty="0" err="1" smtClean="0"/>
              <a:t>trénovacímu</a:t>
            </a:r>
            <a:r>
              <a:rPr lang="cs-CZ" dirty="0" smtClean="0"/>
              <a:t> vzoru x a špatně klasifikující neuron od </a:t>
            </a:r>
            <a:r>
              <a:rPr lang="cs-CZ" dirty="0" err="1" smtClean="0"/>
              <a:t>trénovacího</a:t>
            </a:r>
            <a:r>
              <a:rPr lang="cs-CZ" dirty="0" smtClean="0"/>
              <a:t> vzoru x</a:t>
            </a:r>
          </a:p>
          <a:p>
            <a:pPr lvl="1"/>
            <a:r>
              <a:rPr lang="cs-CZ" dirty="0" smtClean="0"/>
              <a:t>Pohybuje </a:t>
            </a:r>
            <a:r>
              <a:rPr lang="cs-CZ" dirty="0" smtClean="0"/>
              <a:t>se přímo s rozhodovací hranicí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9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https://sci2s.ugr.es/keel/pdf/algorithm/articulo/1990-Kohonen-PIEEE.pdf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61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dynamiky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teorii neuronových sítí se zabýváme 3 dynamikami</a:t>
            </a:r>
          </a:p>
          <a:p>
            <a:pPr lvl="1"/>
            <a:r>
              <a:rPr lang="cs-CZ" dirty="0" smtClean="0"/>
              <a:t>Aktivní dynamika: výpočet odezvy neuronu resp. neuronové sítě (klasifikační třída, predikovaná hodnota) na předložený podnět (obrázek, vektor se záznamem o pacientovi)</a:t>
            </a:r>
          </a:p>
          <a:p>
            <a:pPr lvl="1"/>
            <a:r>
              <a:rPr lang="cs-CZ" dirty="0" smtClean="0"/>
              <a:t>Adaptační dynamika: zahrnuje proces učení neuronu (sítě)</a:t>
            </a:r>
          </a:p>
          <a:p>
            <a:pPr lvl="1"/>
            <a:r>
              <a:rPr lang="cs-CZ" dirty="0" smtClean="0"/>
              <a:t>Organizační dynamika: určuje topologii (počet neuronů, počet vrstev), nedává smysl u jednotlivého neuronu, pouze u neuronové sítě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9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152736" y="2391023"/>
            <a:ext cx="6838528" cy="1470025"/>
          </a:xfrm>
        </p:spPr>
        <p:txBody>
          <a:bodyPr>
            <a:normAutofit/>
          </a:bodyPr>
          <a:lstStyle/>
          <a:p>
            <a:r>
              <a:rPr lang="cs-CZ" sz="7000" dirty="0" smtClean="0"/>
              <a:t>Umělý neuron</a:t>
            </a:r>
            <a:endParaRPr lang="cs-CZ" sz="7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Umělý neuron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4048" y="3284984"/>
            <a:ext cx="3429000" cy="750094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52241"/>
            <a:ext cx="3456384" cy="3600482"/>
          </a:xfrm>
          <a:prstGeom prst="rect">
            <a:avLst/>
          </a:prstGeom>
        </p:spPr>
      </p:pic>
      <p:sp>
        <p:nvSpPr>
          <p:cNvPr id="7" name="Zástupný symbol pro zápatí 4"/>
          <p:cNvSpPr txBox="1">
            <a:spLocks/>
          </p:cNvSpPr>
          <p:nvPr/>
        </p:nvSpPr>
        <p:spPr>
          <a:xfrm>
            <a:off x="4716016" y="6552728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12814" y="4149080"/>
            <a:ext cx="173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Vnitřní potenciál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987824" y="2492896"/>
                <a:ext cx="5002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492896"/>
                <a:ext cx="500265" cy="276999"/>
              </a:xfrm>
              <a:prstGeom prst="rect">
                <a:avLst/>
              </a:prstGeom>
              <a:blipFill>
                <a:blip r:embed="rId5"/>
                <a:stretch>
                  <a:fillRect l="-10976" t="-2222" r="-17073" b="-3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8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Geometrická interpretace neuronu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87390"/>
            <a:ext cx="5760640" cy="5141662"/>
          </a:xfrm>
          <a:prstGeom prst="rect">
            <a:avLst/>
          </a:prstGeom>
        </p:spPr>
      </p:pic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7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Aktivační funkce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3332436"/>
            <a:ext cx="3456386" cy="764776"/>
          </a:xfrm>
          <a:prstGeom prst="rect">
            <a:avLst/>
          </a:prstGeom>
        </p:spPr>
      </p:pic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6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Aktivační funkce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3" y="1364753"/>
            <a:ext cx="6624736" cy="418890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27217" y="5521731"/>
            <a:ext cx="57046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Obrázek převzat z el. učenice Umělá inteligence (Autor: Ing. Milan Blaha, Ph.D.)</a:t>
            </a:r>
          </a:p>
          <a:p>
            <a:r>
              <a:rPr lang="cs-CZ" sz="1350" dirty="0">
                <a:hlinkClick r:id="rId4"/>
              </a:rPr>
              <a:t>https://portal.matematickabiologie.cz/index.php?pg=analyza-a-hodnoceni-biologickych-dat--umela-inteligence</a:t>
            </a:r>
            <a:endParaRPr lang="cs-CZ" sz="1350" dirty="0"/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Vyškovský: Analýza a klasifikace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0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24748</TotalTime>
  <Words>1292</Words>
  <Application>Microsoft Office PowerPoint</Application>
  <PresentationFormat>Předvádění na obrazovce (4:3)</PresentationFormat>
  <Paragraphs>264</Paragraphs>
  <Slides>38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Wingdings</vt:lpstr>
      <vt:lpstr>Motiv systému Office</vt:lpstr>
      <vt:lpstr>Analýza a klasifikace dat – přednáška 10</vt:lpstr>
      <vt:lpstr>Neuronové sítě</vt:lpstr>
      <vt:lpstr>Biologický neuron</vt:lpstr>
      <vt:lpstr>3 dynamiky</vt:lpstr>
      <vt:lpstr>Umělý neuron</vt:lpstr>
      <vt:lpstr>Umělý neuron</vt:lpstr>
      <vt:lpstr>Geometrická interpretace neuronu</vt:lpstr>
      <vt:lpstr>Aktivační funkce</vt:lpstr>
      <vt:lpstr>Aktivační funkce</vt:lpstr>
      <vt:lpstr>Aktivační funkce</vt:lpstr>
      <vt:lpstr>Postup učení</vt:lpstr>
      <vt:lpstr>Hebbovo učení</vt:lpstr>
      <vt:lpstr>Delta pravidlo</vt:lpstr>
      <vt:lpstr>Limitace klasifikace pomocí 1 neuronu</vt:lpstr>
      <vt:lpstr>Dopředná neuronová síť</vt:lpstr>
      <vt:lpstr>Jednovrstvý perceptron</vt:lpstr>
      <vt:lpstr>Vícevrstvý perceptron</vt:lpstr>
      <vt:lpstr>Klasifikační schopnost neuronové sítě</vt:lpstr>
      <vt:lpstr>Klasifikační schopnost neuronové sítě</vt:lpstr>
      <vt:lpstr>Učení neuronové sítě</vt:lpstr>
      <vt:lpstr>Vícevrstvý perceptron</vt:lpstr>
      <vt:lpstr>Chybová funkce</vt:lpstr>
      <vt:lpstr>Úprava vah</vt:lpstr>
      <vt:lpstr>Úprava vah</vt:lpstr>
      <vt:lpstr>Nakonec zderivujeme chybovou funkci podle vah</vt:lpstr>
      <vt:lpstr>Kontrola procesu učení proti přeučení</vt:lpstr>
      <vt:lpstr>Výukové materiály</vt:lpstr>
      <vt:lpstr>RBF sítě</vt:lpstr>
      <vt:lpstr>RBF sítě</vt:lpstr>
      <vt:lpstr>Výpočet RBF neuronu</vt:lpstr>
      <vt:lpstr>Soutěživé sítě</vt:lpstr>
      <vt:lpstr>Kohonenova mapa</vt:lpstr>
      <vt:lpstr>Kohonenova mapa</vt:lpstr>
      <vt:lpstr>Kohonenova mapa</vt:lpstr>
      <vt:lpstr>Learning vector quantization (LVQ1)</vt:lpstr>
      <vt:lpstr>Learning vector quantization (LVQ1)</vt:lpstr>
      <vt:lpstr>Learning vector quantization (LVQ2)</vt:lpstr>
      <vt:lpstr>Zdroj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Roman Vyškovský</cp:lastModifiedBy>
  <cp:revision>1719</cp:revision>
  <cp:lastPrinted>2012-04-18T13:31:11Z</cp:lastPrinted>
  <dcterms:created xsi:type="dcterms:W3CDTF">2012-03-28T14:10:39Z</dcterms:created>
  <dcterms:modified xsi:type="dcterms:W3CDTF">2019-12-12T15:46:14Z</dcterms:modified>
</cp:coreProperties>
</file>