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6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tiff" ContentType="image/tiff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345" r:id="rId2"/>
    <p:sldId id="262" r:id="rId3"/>
    <p:sldId id="357" r:id="rId4"/>
    <p:sldId id="346" r:id="rId5"/>
    <p:sldId id="361" r:id="rId6"/>
    <p:sldId id="258" r:id="rId7"/>
    <p:sldId id="362" r:id="rId8"/>
    <p:sldId id="259" r:id="rId9"/>
    <p:sldId id="263" r:id="rId10"/>
    <p:sldId id="267" r:id="rId11"/>
    <p:sldId id="260" r:id="rId12"/>
    <p:sldId id="356" r:id="rId13"/>
    <p:sldId id="265" r:id="rId14"/>
    <p:sldId id="355" r:id="rId15"/>
    <p:sldId id="307" r:id="rId16"/>
    <p:sldId id="308" r:id="rId17"/>
    <p:sldId id="278" r:id="rId18"/>
    <p:sldId id="274" r:id="rId19"/>
    <p:sldId id="279" r:id="rId20"/>
    <p:sldId id="264" r:id="rId21"/>
    <p:sldId id="366" r:id="rId22"/>
    <p:sldId id="269" r:id="rId23"/>
    <p:sldId id="277" r:id="rId24"/>
    <p:sldId id="309" r:id="rId25"/>
    <p:sldId id="372" r:id="rId26"/>
    <p:sldId id="347" r:id="rId27"/>
    <p:sldId id="270" r:id="rId28"/>
    <p:sldId id="271" r:id="rId29"/>
    <p:sldId id="351" r:id="rId30"/>
    <p:sldId id="352" r:id="rId31"/>
    <p:sldId id="353" r:id="rId32"/>
    <p:sldId id="354" r:id="rId33"/>
    <p:sldId id="280" r:id="rId34"/>
    <p:sldId id="281" r:id="rId35"/>
    <p:sldId id="358" r:id="rId36"/>
    <p:sldId id="282" r:id="rId37"/>
    <p:sldId id="348" r:id="rId38"/>
    <p:sldId id="343" r:id="rId39"/>
    <p:sldId id="283" r:id="rId40"/>
    <p:sldId id="367" r:id="rId41"/>
    <p:sldId id="368" r:id="rId42"/>
    <p:sldId id="369" r:id="rId43"/>
    <p:sldId id="370" r:id="rId44"/>
    <p:sldId id="371" r:id="rId45"/>
    <p:sldId id="286" r:id="rId46"/>
    <p:sldId id="310" r:id="rId47"/>
    <p:sldId id="312" r:id="rId48"/>
    <p:sldId id="287" r:id="rId49"/>
    <p:sldId id="289" r:id="rId50"/>
    <p:sldId id="288" r:id="rId51"/>
    <p:sldId id="313" r:id="rId52"/>
    <p:sldId id="315" r:id="rId53"/>
    <p:sldId id="314" r:id="rId54"/>
    <p:sldId id="295" r:id="rId55"/>
    <p:sldId id="316" r:id="rId56"/>
    <p:sldId id="296" r:id="rId57"/>
    <p:sldId id="342" r:id="rId58"/>
    <p:sldId id="297" r:id="rId59"/>
    <p:sldId id="359" r:id="rId60"/>
    <p:sldId id="298" r:id="rId61"/>
    <p:sldId id="344" r:id="rId62"/>
    <p:sldId id="300" r:id="rId63"/>
    <p:sldId id="360" r:id="rId64"/>
    <p:sldId id="365" r:id="rId65"/>
    <p:sldId id="363" r:id="rId66"/>
    <p:sldId id="364" r:id="rId67"/>
    <p:sldId id="301" r:id="rId6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95">
          <p15:clr>
            <a:srgbClr val="A4A3A4"/>
          </p15:clr>
        </p15:guide>
        <p15:guide id="2" pos="2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E60000"/>
    <a:srgbClr val="F00000"/>
    <a:srgbClr val="EAEAEA"/>
    <a:srgbClr val="DDDDDD"/>
    <a:srgbClr val="FDEE7B"/>
    <a:srgbClr val="FF0000"/>
    <a:srgbClr val="B2B2B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7" autoAdjust="0"/>
    <p:restoredTop sz="94718" autoAdjust="0"/>
  </p:normalViewPr>
  <p:slideViewPr>
    <p:cSldViewPr snapToGrid="0" showGuides="1">
      <p:cViewPr varScale="1">
        <p:scale>
          <a:sx n="116" d="100"/>
          <a:sy n="116" d="100"/>
        </p:scale>
        <p:origin x="-1494" y="-114"/>
      </p:cViewPr>
      <p:guideLst>
        <p:guide orient="horz" pos="195"/>
        <p:guide pos="29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42"/>
    </p:cViewPr>
  </p:sorter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815836F5-C8AC-4683-B0E2-7718310CFA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F853DB-D6FB-43ED-8F8C-63AEB3CDF2EE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70D463-EDE0-4922-9122-1EC8E9CDA00A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FE037E-3C4A-44AF-B6EC-0594D75485B9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9D6B93-0BBF-4C3A-A7CF-25791DC9B379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6EFA30-430C-49DE-B3AB-0BDFE102C907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9DB745-E51C-4E9C-9A7F-0E8B25A13AD0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2E89A7-CCDA-4F86-9CC4-692C1FE645E8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A7A477-74DE-4A26-9F94-EB7EA80AF4C0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F88E17-8D6A-482B-AF22-46DA91F7B589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479BC9-65D5-4258-B389-3CE8C067F99C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F7B5A4-B7B4-49FE-B742-DFA6FD1E007B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F853DB-D6FB-43ED-8F8C-63AEB3CDF2EE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F7B5A4-B7B4-49FE-B742-DFA6FD1E007B}" type="slidenum">
              <a:rPr lang="cs-CZ" smtClean="0"/>
              <a:pPr/>
              <a:t>22</a:t>
            </a:fld>
            <a:endParaRPr lang="cs-CZ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0773C0-64B2-4BD0-B99B-28AB227A2BBF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ED101F-33FC-42F4-A3F8-C75DE1BD6800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061FDF-2188-4FD3-9612-273DCF7D1D34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B65482-9332-4A45-A62F-DE7E592A4616}" type="slidenum">
              <a:rPr lang="cs-CZ" smtClean="0"/>
              <a:pPr/>
              <a:t>27</a:t>
            </a:fld>
            <a:endParaRPr lang="cs-CZ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84E123-E865-4512-B18F-93ABCFFC7ED3}" type="slidenum">
              <a:rPr lang="cs-CZ" smtClean="0"/>
              <a:pPr/>
              <a:t>28</a:t>
            </a:fld>
            <a:endParaRPr lang="cs-CZ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6D7494-3F7D-4377-8FA0-0A164F75A38F}" type="slidenum">
              <a:rPr lang="cs-CZ" smtClean="0"/>
              <a:pPr/>
              <a:t>29</a:t>
            </a:fld>
            <a:endParaRPr lang="cs-CZ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5D5CB5-4B4D-46A8-B00C-BE3FB76D8D90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A47573-4BBE-4262-AD8A-6D501BD0B70B}" type="slidenum">
              <a:rPr lang="cs-CZ" smtClean="0"/>
              <a:pPr/>
              <a:t>31</a:t>
            </a:fld>
            <a:endParaRPr lang="cs-CZ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00D304-F76C-4478-A9D1-C55F4FD96758}" type="slidenum">
              <a:rPr lang="cs-CZ" smtClean="0"/>
              <a:pPr/>
              <a:t>32</a:t>
            </a:fld>
            <a:endParaRPr lang="cs-CZ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7BA0BE-054B-440D-B139-40EB50E45BE2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D54296-FF45-4E34-8BF9-EAD81FB720FD}" type="slidenum">
              <a:rPr lang="cs-CZ" smtClean="0"/>
              <a:pPr/>
              <a:t>33</a:t>
            </a:fld>
            <a:endParaRPr lang="cs-CZ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2AAD76-AF3A-4A68-BC54-D816F9BFA045}" type="slidenum">
              <a:rPr lang="cs-CZ" smtClean="0"/>
              <a:pPr/>
              <a:t>34</a:t>
            </a:fld>
            <a:endParaRPr lang="cs-CZ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45A65C-5A54-444F-A746-891C504CCCE1}" type="slidenum">
              <a:rPr lang="cs-CZ" smtClean="0"/>
              <a:pPr/>
              <a:t>36</a:t>
            </a:fld>
            <a:endParaRPr lang="cs-CZ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E58380-2D47-4D2F-8528-F5D1E78EA48E}" type="slidenum">
              <a:rPr lang="cs-CZ" smtClean="0"/>
              <a:pPr/>
              <a:t>37</a:t>
            </a:fld>
            <a:endParaRPr lang="cs-CZ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A12317-E49E-4C8D-B613-6D073298F037}" type="slidenum">
              <a:rPr lang="cs-CZ" smtClean="0"/>
              <a:pPr/>
              <a:t>38</a:t>
            </a:fld>
            <a:endParaRPr lang="cs-CZ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FF8C31-22A0-487B-91BA-DE6389EC1613}" type="slidenum">
              <a:rPr lang="cs-CZ" smtClean="0"/>
              <a:pPr/>
              <a:t>39</a:t>
            </a:fld>
            <a:endParaRPr lang="cs-CZ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CB3734-1839-4A7F-8DAA-E9856AAB364A}" type="slidenum">
              <a:rPr lang="cs-CZ" smtClean="0"/>
              <a:pPr/>
              <a:t>40</a:t>
            </a:fld>
            <a:endParaRPr lang="cs-CZ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CB3734-1839-4A7F-8DAA-E9856AAB364A}" type="slidenum">
              <a:rPr lang="cs-CZ" smtClean="0"/>
              <a:pPr/>
              <a:t>41</a:t>
            </a:fld>
            <a:endParaRPr lang="cs-CZ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3B9130-BBC8-49C5-8D14-C50758059BBD}" type="slidenum">
              <a:rPr lang="cs-CZ" smtClean="0"/>
              <a:pPr/>
              <a:t>42</a:t>
            </a:fld>
            <a:endParaRPr lang="cs-CZ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136BBD-BF50-4ABC-9E5F-E7CCF09236DE}" type="slidenum">
              <a:rPr lang="cs-CZ" smtClean="0"/>
              <a:pPr/>
              <a:t>43</a:t>
            </a:fld>
            <a:endParaRPr lang="cs-CZ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6C246E-5306-4AEF-9632-6DEF207D06F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F39CE1-ADB7-4883-A023-D27142E0FAE1}" type="slidenum">
              <a:rPr lang="cs-CZ" smtClean="0"/>
              <a:pPr/>
              <a:t>44</a:t>
            </a:fld>
            <a:endParaRPr lang="cs-CZ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458A11-F432-4471-ABE7-18CAAEA881E3}" type="slidenum">
              <a:rPr lang="cs-CZ" smtClean="0"/>
              <a:pPr/>
              <a:t>45</a:t>
            </a:fld>
            <a:endParaRPr lang="cs-CZ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C5AA51-1398-40A3-B7D4-8178C46DB6D2}" type="slidenum">
              <a:rPr lang="cs-CZ" smtClean="0"/>
              <a:pPr/>
              <a:t>46</a:t>
            </a:fld>
            <a:endParaRPr lang="cs-CZ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FA1FD3-2C5F-4F78-BE2F-36B0749BD126}" type="slidenum">
              <a:rPr lang="cs-CZ" smtClean="0"/>
              <a:pPr/>
              <a:t>47</a:t>
            </a:fld>
            <a:endParaRPr lang="cs-CZ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54D792-4017-4B6E-A488-B11E0A0B135B}" type="slidenum">
              <a:rPr lang="cs-CZ" smtClean="0"/>
              <a:pPr/>
              <a:t>48</a:t>
            </a:fld>
            <a:endParaRPr lang="cs-CZ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3B0433-AE12-4693-8930-DE719B31797E}" type="slidenum">
              <a:rPr lang="cs-CZ" smtClean="0"/>
              <a:pPr/>
              <a:t>49</a:t>
            </a:fld>
            <a:endParaRPr lang="cs-CZ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A0704E-5FA4-49F8-B98F-20908B41DE7B}" type="slidenum">
              <a:rPr lang="cs-CZ" smtClean="0"/>
              <a:pPr/>
              <a:t>50</a:t>
            </a:fld>
            <a:endParaRPr lang="cs-CZ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5FD4CC-719F-4F44-857D-ED4D3F9D373C}" type="slidenum">
              <a:rPr lang="cs-CZ" smtClean="0"/>
              <a:pPr/>
              <a:t>51</a:t>
            </a:fld>
            <a:endParaRPr lang="cs-CZ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75EFCF-C2F5-4ED7-8F07-1A25A64F3608}" type="slidenum">
              <a:rPr lang="cs-CZ" smtClean="0"/>
              <a:pPr/>
              <a:t>52</a:t>
            </a:fld>
            <a:endParaRPr lang="cs-CZ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76E4C0-71E9-43FB-A4F6-56D024C0C53B}" type="slidenum">
              <a:rPr lang="cs-CZ" smtClean="0"/>
              <a:pPr/>
              <a:t>53</a:t>
            </a:fld>
            <a:endParaRPr lang="cs-CZ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6C246E-5306-4AEF-9632-6DEF207D06F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5EB2A2-73EC-49D1-B803-C7611950CD7D}" type="slidenum">
              <a:rPr lang="cs-CZ" smtClean="0"/>
              <a:pPr/>
              <a:t>54</a:t>
            </a:fld>
            <a:endParaRPr lang="cs-CZ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0E125C-ECF5-4E07-9DE2-4CAEA4B1CD25}" type="slidenum">
              <a:rPr lang="cs-CZ" smtClean="0"/>
              <a:pPr/>
              <a:t>55</a:t>
            </a:fld>
            <a:endParaRPr lang="cs-CZ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681A5B-AD13-4CAC-BAAC-F6B3805F9B8A}" type="slidenum">
              <a:rPr lang="cs-CZ" smtClean="0"/>
              <a:pPr/>
              <a:t>56</a:t>
            </a:fld>
            <a:endParaRPr lang="cs-CZ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4EC345-ED90-4529-9A32-A3CF7D6D927E}" type="slidenum">
              <a:rPr lang="cs-CZ" smtClean="0"/>
              <a:pPr/>
              <a:t>57</a:t>
            </a:fld>
            <a:endParaRPr lang="cs-CZ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DC4180-9CE5-4035-86D0-94C20BC73B09}" type="slidenum">
              <a:rPr lang="cs-CZ" smtClean="0"/>
              <a:pPr/>
              <a:t>58</a:t>
            </a:fld>
            <a:endParaRPr lang="cs-CZ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DC4180-9CE5-4035-86D0-94C20BC73B09}" type="slidenum">
              <a:rPr lang="cs-CZ" smtClean="0"/>
              <a:pPr/>
              <a:t>59</a:t>
            </a:fld>
            <a:endParaRPr lang="cs-CZ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527D85-1773-4346-BBE5-309A9E58C3A3}" type="slidenum">
              <a:rPr lang="cs-CZ" smtClean="0"/>
              <a:pPr/>
              <a:t>60</a:t>
            </a:fld>
            <a:endParaRPr lang="cs-CZ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FADB82-D14E-48F9-90D9-CDC507CB3294}" type="slidenum">
              <a:rPr lang="cs-CZ" smtClean="0"/>
              <a:pPr/>
              <a:t>61</a:t>
            </a:fld>
            <a:endParaRPr lang="cs-CZ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704B87-2891-487A-AA3E-56D6E5C7CA77}" type="slidenum">
              <a:rPr lang="cs-CZ" smtClean="0"/>
              <a:pPr/>
              <a:t>62</a:t>
            </a:fld>
            <a:endParaRPr lang="cs-CZ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704B87-2891-487A-AA3E-56D6E5C7CA77}" type="slidenum">
              <a:rPr lang="cs-CZ" smtClean="0"/>
              <a:pPr/>
              <a:t>63</a:t>
            </a:fld>
            <a:endParaRPr lang="cs-CZ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F4E55A-518F-4913-B9F3-4C5FBBC01717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704B87-2891-487A-AA3E-56D6E5C7CA77}" type="slidenum">
              <a:rPr lang="cs-CZ" smtClean="0"/>
              <a:pPr/>
              <a:t>64</a:t>
            </a:fld>
            <a:endParaRPr lang="cs-CZ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704B87-2891-487A-AA3E-56D6E5C7CA77}" type="slidenum">
              <a:rPr lang="cs-CZ" smtClean="0"/>
              <a:pPr/>
              <a:t>65</a:t>
            </a:fld>
            <a:endParaRPr lang="cs-CZ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704B87-2891-487A-AA3E-56D6E5C7CA77}" type="slidenum">
              <a:rPr lang="cs-CZ" smtClean="0"/>
              <a:pPr/>
              <a:t>66</a:t>
            </a:fld>
            <a:endParaRPr lang="cs-CZ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47874F-E7B7-41D5-BB0E-55746CE45AE0}" type="slidenum">
              <a:rPr lang="cs-CZ" smtClean="0"/>
              <a:pPr/>
              <a:t>67</a:t>
            </a:fld>
            <a:endParaRPr lang="cs-CZ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B18389-15EE-4BA1-8506-58ECBE5CA46E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8EBE8A-20DB-4D64-A056-3B0214AA8E32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7EB28C-A9B0-49D7-A2C4-00E864EF55ED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8C2F2-9FD3-4C6D-A343-6DA736786C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73655-1D70-4304-B694-C4A25D1A636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14802-72EB-4C63-80AF-927066F5F8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AB464-D3A5-4739-B21C-A797A4DB96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E5958-A8A0-4ADD-AF3E-09780D4A03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00E86-E357-4869-AE12-97178A0B36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94A87-4D27-42D9-80D5-3FF97F4931E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5FE52-F84F-4413-9722-5A8279D9B0E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5DDEF-8596-4BC0-AABE-94E9EA68BA1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51375-B479-489D-AE84-44B6F18568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DA713-A1A9-4FED-9D9C-7BC3B11E95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6ECAAD2C-678F-4BBC-9D8C-D96B3D53649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bi.ac.uk/embl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ncbi.nlm.nih.gov/Genbank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-nbrf.georgetown.edu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rf.or.jp/en/os.htm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0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674688" y="760413"/>
            <a:ext cx="8053387" cy="591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cs-CZ" sz="1400" b="0">
                <a:solidFill>
                  <a:srgbClr val="B2B2B2"/>
                </a:solidFill>
                <a:latin typeface="Courier New" pitchFamily="49" charset="0"/>
                <a:cs typeface="Courier New" pitchFamily="49" charset="0"/>
              </a:rPr>
              <a:t>&gt;gi|5835135|ref|NC_001644.1| Pan paniscus mitochondrion, complete genome GTTTATGTAGCTTACCCCCTTAAAGCAATACACTGAAAATGTTTCGACGGGTTTATATCACCCCATAAAC AAACAGGTTTGGTCCTAGCCTTTCTATTAGCTCTTAGTAAGATTACACATGCAAGCATCCGTCCCGTGAG TCACCCTCTAAATCACCATGATCAAAAGGAACAAGTATCAAGCACACAGCAATGCAGCTCAAGACGCTTA GCCTAGCCACACCCCCACGGGAGACAGCAGTGATAAACCTTTAGCAATAAACGAAAGTTTAACTAAGCCA TACTAACCTCAGGGTTGGTCAATTTCGTGCTAGCCACCGCGGTCACACGATTAACCCAAGTCAATAGAAA CCGGCGTAAAGAGTGTTTTAGATCACCCCCCCCCCAATAAAGCTAAAATTCACCTGAGTTGTAAAAAACT CCAGCTGATACAAAATAAACTACGAAAGTGGCTTTAACACATCTGAACACACAATAGCTAAGACCCAAAC TGGGATTAGATACCCCACTATGCTTAGCCCTAAACTTCAACAGTTAAATTAACAAAACTGCTCGCCAGAA CACTACGAGCCACAGCTTAAAACTCAAAGGACCTGGCGGTGCTTCATATCCCTCTAGAGGAGCCTGTTCT GTAATCGATAAACCCCGATCAACCTCACCGCCTCTTGCTCAGCCTATATACCGCCATCTTCAGCAAACCC TGATGAAGGTTACAAAGTAAGCGCAAGTACCCACGTAAAGACGTTAGGTCAAGGTGTAGCCTATGAGGCG GCAAGAAATGGGCTACATTTTCTACCCCAGAAAATTACGATAACCCTTATGAAACCTAAGGGTCGAAGGT GGATTTAGCAGTAAACTAAGAGTAGAGTGCTTAGTTGAACAGGGCCCTGAAGCGCGTACACACCGCCCGT CACCCTCCTCAAGTATACTTCAAAGGATATTTAACTTAAACCCCTACGCATTTATATAGAGGAGATAAGT CGTAACATGGTAAGTGTACTGGAAAGTGCACTTGGACGAACCAGAGTGTAGCTTAACATAAAGCACCCAA CTTACACTTAGGAGATTTCAACTCAACTTGACCACTCTGAGCCAAACCTAGCCCCAAACCCCCTCCACCC TACTACCAAACAACCTTAACCAAACCATTTACCCAAATAAAGTATAGGCGATAGAAATTGTAAATCGGCG CAATAGATATAGTACCGCAAGGGAAAGATGAAAAATTACACCCAAGCATAATACAGCAAGGACTAACCCC TGTACCTTTTGCATAATGAATTAACTAGAAATAACTTTGCAAAGAGAACTAAAGCCAAGATCCCCGAAAC CAGACGAGCTACCTAAGAACAGCTAAAAGAGCACACCCGTCTATGTAGCAAAATAGTGGGAAGATTTATA GGTAGAGGCGACAAACCTACCGAGCCTGGTGATAGCTGGTTGTCCAAGATAGAATCTTAGTTCAACTTTA AATTTACCTACAGAACCCTCTAAATCCCCCTGTAAATTTAACTGTTAGTCCAAAGAGGAACAGCTCTTTA GACACTAGGAAAAAACCTTATGAAGAGAGTAAAAAATTTAATGCCCATAGTAGGCCTAAAAGCAGCCACC AATTAAGAAAGCGTTCAAGCTCAACACCCACAACCTCAAAAAATCCCAAGCATACAAGCGAACTCCTTAC GCTCAATTGGACCAATCTATTACCCCATAGAAGAGCTAATGTTAGTATAAGTAACATGAAAACATTCTCC TCCGCATAAGCCTACTACAGACCAAAATATTAAACTGACAATTAACAGCCCAATATCTACAATCAACCAA </a:t>
            </a:r>
            <a:endParaRPr lang="cs-CZ" sz="3200" b="0">
              <a:solidFill>
                <a:srgbClr val="B2B2B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0" y="468313"/>
            <a:ext cx="9144000" cy="1258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chemeClr val="bg1"/>
                </a:solidFill>
                <a:ea typeface="SimSun" pitchFamily="2" charset="-122"/>
              </a:rPr>
              <a:t> </a:t>
            </a:r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chemeClr val="bg1"/>
                </a:solidFill>
                <a:ea typeface="SimSun" pitchFamily="2" charset="-122"/>
              </a:rPr>
              <a:t> </a:t>
            </a:r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chemeClr val="bg1"/>
                </a:solidFill>
                <a:ea typeface="SimSun" pitchFamily="2" charset="-122"/>
              </a:rPr>
              <a:t> </a:t>
            </a:r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1258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chemeClr val="bg1"/>
                </a:solidFill>
                <a:ea typeface="SimSun" pitchFamily="2" charset="-122"/>
              </a:rPr>
              <a:t> </a:t>
            </a:r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chemeClr val="bg1"/>
                </a:solidFill>
                <a:ea typeface="SimSun" pitchFamily="2" charset="-122"/>
              </a:rPr>
              <a:t> </a:t>
            </a:r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chemeClr val="bg1"/>
                </a:solidFill>
                <a:ea typeface="SimSun" pitchFamily="2" charset="-122"/>
              </a:rPr>
              <a:t> </a:t>
            </a:r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1716088" y="257175"/>
            <a:ext cx="58928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cs-CZ" sz="1400">
                <a:solidFill>
                  <a:srgbClr val="006600"/>
                </a:solidFill>
                <a:ea typeface="SimSun" pitchFamily="2" charset="-122"/>
              </a:rPr>
              <a:t>MODULARIZACE VÝUKY EVOLUČNÍ A EKOLOGICKÉ BIOLOGIE</a:t>
            </a: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cs-CZ" sz="1400">
                <a:solidFill>
                  <a:srgbClr val="000000"/>
                </a:solidFill>
                <a:ea typeface="SimSun" pitchFamily="2" charset="-122"/>
              </a:rPr>
              <a:t>CZ.1.07/2.2.00/15.0204</a:t>
            </a:r>
          </a:p>
        </p:txBody>
      </p:sp>
      <p:pic>
        <p:nvPicPr>
          <p:cNvPr id="6150" name="Picture 11" descr="PF_72_100_grey_t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133350"/>
            <a:ext cx="101123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2" descr="ubz_cz_black_transpar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2738" y="130175"/>
            <a:ext cx="100806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Text Box 5"/>
          <p:cNvSpPr txBox="1">
            <a:spLocks noChangeArrowheads="1"/>
          </p:cNvSpPr>
          <p:nvPr/>
        </p:nvSpPr>
        <p:spPr bwMode="auto">
          <a:xfrm>
            <a:off x="0" y="5554663"/>
            <a:ext cx="9144000" cy="1308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100">
                <a:solidFill>
                  <a:schemeClr val="bg1"/>
                </a:solidFill>
                <a:ea typeface="SimSun" pitchFamily="2" charset="-122"/>
              </a:rPr>
              <a:t> </a:t>
            </a:r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100">
                <a:solidFill>
                  <a:schemeClr val="bg1"/>
                </a:solidFill>
                <a:ea typeface="SimSun" pitchFamily="2" charset="-122"/>
              </a:rPr>
              <a:t> </a:t>
            </a:r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100">
                <a:solidFill>
                  <a:schemeClr val="bg1"/>
                </a:solidFill>
                <a:ea typeface="SimSun" pitchFamily="2" charset="-122"/>
              </a:rPr>
              <a:t> </a:t>
            </a:r>
          </a:p>
        </p:txBody>
      </p:sp>
      <p:pic>
        <p:nvPicPr>
          <p:cNvPr id="615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9075" y="5672138"/>
            <a:ext cx="6281738" cy="1057275"/>
          </a:xfrm>
          <a:prstGeom prst="rect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</p:pic>
      <p:sp>
        <p:nvSpPr>
          <p:cNvPr id="6154" name="Text Box 4"/>
          <p:cNvSpPr txBox="1">
            <a:spLocks noChangeArrowheads="1"/>
          </p:cNvSpPr>
          <p:nvPr/>
        </p:nvSpPr>
        <p:spPr bwMode="auto">
          <a:xfrm>
            <a:off x="1168400" y="996950"/>
            <a:ext cx="6838950" cy="584200"/>
          </a:xfrm>
          <a:prstGeom prst="rect">
            <a:avLst/>
          </a:prstGeom>
          <a:solidFill>
            <a:srgbClr val="FFFF66"/>
          </a:solidFill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200">
                <a:ln w="3175">
                  <a:solidFill>
                    <a:sysClr val="windowText" lastClr="000000"/>
                  </a:solidFill>
                </a:ln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FYLOGENETICKÁ ANALÝZA I.</a:t>
            </a:r>
          </a:p>
        </p:txBody>
      </p:sp>
      <p:pic>
        <p:nvPicPr>
          <p:cNvPr id="6155" name="Picture 4"/>
          <p:cNvPicPr>
            <a:picLocks noChangeAspect="1" noChangeArrowheads="1"/>
          </p:cNvPicPr>
          <p:nvPr/>
        </p:nvPicPr>
        <p:blipFill>
          <a:blip r:embed="rId5" cstate="print"/>
          <a:srcRect r="39175"/>
          <a:stretch>
            <a:fillRect/>
          </a:stretch>
        </p:blipFill>
        <p:spPr bwMode="auto">
          <a:xfrm>
            <a:off x="6634163" y="3524250"/>
            <a:ext cx="2314575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92650" y="1838325"/>
            <a:ext cx="2640013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32113" y="3341688"/>
            <a:ext cx="27940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3075" y="1882775"/>
            <a:ext cx="286067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8475" y="3790950"/>
            <a:ext cx="1800225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879475" y="2486025"/>
            <a:ext cx="655339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800" b="0" dirty="0">
              <a:solidFill>
                <a:srgbClr val="E60000"/>
              </a:solidFill>
            </a:endParaRPr>
          </a:p>
          <a:p>
            <a:r>
              <a:rPr lang="cs-CZ" sz="2800" b="0" dirty="0">
                <a:solidFill>
                  <a:srgbClr val="E60000"/>
                </a:solidFill>
              </a:rPr>
              <a:t>r</a:t>
            </a:r>
            <a:r>
              <a:rPr lang="en-US" sz="2800" b="0" dirty="0" err="1">
                <a:solidFill>
                  <a:srgbClr val="E60000"/>
                </a:solidFill>
              </a:rPr>
              <a:t>etroelement</a:t>
            </a:r>
            <a:r>
              <a:rPr lang="cs-CZ" sz="2800" b="0" dirty="0">
                <a:solidFill>
                  <a:srgbClr val="E60000"/>
                </a:solidFill>
              </a:rPr>
              <a:t>y</a:t>
            </a:r>
            <a:r>
              <a:rPr lang="en-US" sz="2800" b="0" dirty="0">
                <a:solidFill>
                  <a:srgbClr val="E60000"/>
                </a:solidFill>
              </a:rPr>
              <a:t>: SINE (</a:t>
            </a:r>
            <a:r>
              <a:rPr lang="en-US" sz="2800" b="0" i="1" dirty="0" err="1">
                <a:solidFill>
                  <a:srgbClr val="E60000"/>
                </a:solidFill>
              </a:rPr>
              <a:t>Alu</a:t>
            </a:r>
            <a:r>
              <a:rPr lang="en-US" sz="2800" b="0" dirty="0">
                <a:solidFill>
                  <a:srgbClr val="E60000"/>
                </a:solidFill>
              </a:rPr>
              <a:t>, B1, B2), LINE</a:t>
            </a:r>
            <a:endParaRPr lang="cs-CZ" sz="2800" b="0" dirty="0">
              <a:solidFill>
                <a:srgbClr val="E60000"/>
              </a:solidFill>
            </a:endParaRPr>
          </a:p>
          <a:p>
            <a:endParaRPr lang="cs-CZ" sz="2800" b="0" dirty="0">
              <a:solidFill>
                <a:srgbClr val="E60000"/>
              </a:solidFill>
            </a:endParaRPr>
          </a:p>
          <a:p>
            <a:r>
              <a:rPr lang="cs-CZ" sz="2800" b="0" dirty="0" err="1">
                <a:solidFill>
                  <a:srgbClr val="E60000"/>
                </a:solidFill>
              </a:rPr>
              <a:t>mikrosatelity</a:t>
            </a:r>
            <a:r>
              <a:rPr lang="cs-CZ" sz="2800" b="0" dirty="0">
                <a:solidFill>
                  <a:srgbClr val="E60000"/>
                </a:solidFill>
              </a:rPr>
              <a:t>, SNP</a:t>
            </a:r>
            <a:endParaRPr lang="en-US" sz="2800" b="0" dirty="0">
              <a:solidFill>
                <a:srgbClr val="E60000"/>
              </a:solidFill>
            </a:endParaRP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3194050" y="298450"/>
            <a:ext cx="1851025" cy="57943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Typ</a:t>
            </a:r>
            <a:r>
              <a:rPr lang="cs-CZ" sz="32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</a:t>
            </a:r>
            <a:r>
              <a:rPr lang="en-US" sz="32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dat</a:t>
            </a:r>
            <a:endParaRPr lang="cs-CZ" sz="3200">
              <a:solidFill>
                <a:srgbClr val="E6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Grafik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050" y="1828800"/>
            <a:ext cx="8685213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2024063" y="261938"/>
            <a:ext cx="48045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0" dirty="0">
                <a:solidFill>
                  <a:srgbClr val="E60000"/>
                </a:solidFill>
              </a:rPr>
              <a:t>Problém h</a:t>
            </a:r>
            <a:r>
              <a:rPr lang="en-US" sz="2800" b="0" dirty="0" err="1">
                <a:solidFill>
                  <a:srgbClr val="E60000"/>
                </a:solidFill>
              </a:rPr>
              <a:t>omolog</a:t>
            </a:r>
            <a:r>
              <a:rPr lang="cs-CZ" sz="2800" b="0" dirty="0" err="1">
                <a:solidFill>
                  <a:srgbClr val="E60000"/>
                </a:solidFill>
              </a:rPr>
              <a:t>ie</a:t>
            </a:r>
            <a:r>
              <a:rPr lang="cs-CZ" sz="2800" b="0" dirty="0">
                <a:solidFill>
                  <a:srgbClr val="E60000"/>
                </a:solidFill>
              </a:rPr>
              <a:t> sekvencí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2024063" y="261938"/>
            <a:ext cx="48045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0">
                <a:solidFill>
                  <a:srgbClr val="E60000"/>
                </a:solidFill>
              </a:rPr>
              <a:t>Problém h</a:t>
            </a:r>
            <a:r>
              <a:rPr lang="en-US" sz="2800" b="0">
                <a:solidFill>
                  <a:srgbClr val="E60000"/>
                </a:solidFill>
              </a:rPr>
              <a:t>omolog</a:t>
            </a:r>
            <a:r>
              <a:rPr lang="cs-CZ" sz="2800" b="0">
                <a:solidFill>
                  <a:srgbClr val="E60000"/>
                </a:solidFill>
              </a:rPr>
              <a:t>ie sekvencí</a:t>
            </a:r>
          </a:p>
        </p:txBody>
      </p:sp>
      <p:sp>
        <p:nvSpPr>
          <p:cNvPr id="13315" name="TextovéPole 5"/>
          <p:cNvSpPr txBox="1">
            <a:spLocks noChangeArrowheads="1"/>
          </p:cNvSpPr>
          <p:nvPr/>
        </p:nvSpPr>
        <p:spPr bwMode="auto">
          <a:xfrm>
            <a:off x="1068388" y="5405438"/>
            <a:ext cx="7099300" cy="831850"/>
          </a:xfrm>
          <a:prstGeom prst="rect">
            <a:avLst/>
          </a:prstGeom>
          <a:solidFill>
            <a:srgbClr val="FDEE7B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 b="0"/>
              <a:t>Pozor, ani jednotlivá místa v sekvenci DNA nejsou </a:t>
            </a:r>
          </a:p>
          <a:p>
            <a:pPr algn="ctr"/>
            <a:r>
              <a:rPr lang="cs-CZ" sz="2400" b="0"/>
              <a:t>vzájemně zcela nezávislá!</a:t>
            </a:r>
          </a:p>
        </p:txBody>
      </p:sp>
      <p:pic>
        <p:nvPicPr>
          <p:cNvPr id="13316" name="Obrázek 4" descr="1.3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5088" y="858838"/>
            <a:ext cx="6227762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76238" y="993775"/>
            <a:ext cx="8975725" cy="416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 dirty="0">
                <a:solidFill>
                  <a:srgbClr val="E60000"/>
                </a:solidFill>
              </a:rPr>
              <a:t>DNA </a:t>
            </a:r>
            <a:r>
              <a:rPr lang="en-US" sz="2400" b="0" dirty="0" err="1">
                <a:solidFill>
                  <a:srgbClr val="E60000"/>
                </a:solidFill>
              </a:rPr>
              <a:t>datab</a:t>
            </a:r>
            <a:r>
              <a:rPr lang="cs-CZ" sz="2400" b="0" dirty="0" err="1">
                <a:solidFill>
                  <a:srgbClr val="E60000"/>
                </a:solidFill>
              </a:rPr>
              <a:t>áze</a:t>
            </a:r>
            <a:r>
              <a:rPr lang="en-US" sz="2400" b="0" dirty="0">
                <a:solidFill>
                  <a:srgbClr val="E60000"/>
                </a:solidFill>
              </a:rPr>
              <a:t>:</a:t>
            </a:r>
          </a:p>
          <a:p>
            <a:endParaRPr lang="en-US" dirty="0">
              <a:solidFill>
                <a:srgbClr val="E60000"/>
              </a:solidFill>
            </a:endParaRPr>
          </a:p>
          <a:p>
            <a:r>
              <a:rPr lang="en-US" b="0" dirty="0">
                <a:solidFill>
                  <a:schemeClr val="accent2"/>
                </a:solidFill>
              </a:rPr>
              <a:t>EMBL</a:t>
            </a:r>
            <a:r>
              <a:rPr lang="en-US" b="0" dirty="0"/>
              <a:t> </a:t>
            </a:r>
            <a:r>
              <a:rPr lang="en-US" sz="1600" b="0" dirty="0">
                <a:solidFill>
                  <a:schemeClr val="accent2"/>
                </a:solidFill>
              </a:rPr>
              <a:t>(European Molecular Biology Laboratory)</a:t>
            </a:r>
            <a:r>
              <a:rPr lang="en-US" sz="1600" b="0" dirty="0"/>
              <a:t> –</a:t>
            </a:r>
            <a:r>
              <a:rPr lang="cs-CZ" sz="1600" b="0" dirty="0"/>
              <a:t> </a:t>
            </a:r>
            <a:r>
              <a:rPr lang="en-US" sz="1600" b="0" dirty="0"/>
              <a:t>European Bioinformatics Institute, </a:t>
            </a:r>
            <a:r>
              <a:rPr lang="cs-CZ" sz="1600" b="0" dirty="0"/>
              <a:t/>
            </a:r>
            <a:br>
              <a:rPr lang="cs-CZ" sz="1600" b="0" dirty="0"/>
            </a:br>
            <a:r>
              <a:rPr lang="cs-CZ" sz="1600" b="0" dirty="0"/>
              <a:t>               </a:t>
            </a:r>
            <a:r>
              <a:rPr lang="en-US" sz="1600" b="0" dirty="0" err="1"/>
              <a:t>Hinxton</a:t>
            </a:r>
            <a:r>
              <a:rPr lang="en-US" sz="1600" b="0" dirty="0"/>
              <a:t>, UK: </a:t>
            </a:r>
            <a:r>
              <a:rPr lang="cs-CZ" sz="1600" b="0" i="1" u="sng" dirty="0">
                <a:hlinkClick r:id="rId3"/>
              </a:rPr>
              <a:t>http://www.</a:t>
            </a:r>
            <a:r>
              <a:rPr lang="cs-CZ" sz="1600" b="0" i="1" u="sng" dirty="0" err="1">
                <a:hlinkClick r:id="rId3"/>
              </a:rPr>
              <a:t>ebi.ac.uk</a:t>
            </a:r>
            <a:r>
              <a:rPr lang="cs-CZ" sz="1600" b="0" i="1" u="sng" dirty="0">
                <a:hlinkClick r:id="rId3"/>
              </a:rPr>
              <a:t>/</a:t>
            </a:r>
            <a:r>
              <a:rPr lang="cs-CZ" sz="1600" b="0" i="1" u="sng" dirty="0" err="1">
                <a:hlinkClick r:id="rId3"/>
              </a:rPr>
              <a:t>embl</a:t>
            </a:r>
            <a:r>
              <a:rPr lang="cs-CZ" sz="1600" b="0" i="1" u="sng" dirty="0">
                <a:hlinkClick r:id="rId3"/>
              </a:rPr>
              <a:t>/</a:t>
            </a:r>
            <a:r>
              <a:rPr lang="cs-CZ" sz="1600" b="0" u="sng" dirty="0"/>
              <a:t> </a:t>
            </a:r>
            <a:endParaRPr lang="en-US" sz="1600" b="0" u="sng" dirty="0"/>
          </a:p>
          <a:p>
            <a:endParaRPr lang="en-US" b="0" dirty="0">
              <a:solidFill>
                <a:schemeClr val="accent2"/>
              </a:solidFill>
            </a:endParaRPr>
          </a:p>
          <a:p>
            <a:r>
              <a:rPr lang="en-US" b="0" dirty="0" err="1">
                <a:solidFill>
                  <a:schemeClr val="accent2"/>
                </a:solidFill>
              </a:rPr>
              <a:t>GenBank</a:t>
            </a:r>
            <a:r>
              <a:rPr lang="en-US" b="0" dirty="0"/>
              <a:t> </a:t>
            </a:r>
            <a:r>
              <a:rPr lang="en-US" sz="1600" b="0" dirty="0"/>
              <a:t>– NCBI (National Center for Biotechnology Information), Bethesda,</a:t>
            </a:r>
            <a:br>
              <a:rPr lang="en-US" sz="1600" b="0" dirty="0"/>
            </a:br>
            <a:r>
              <a:rPr lang="en-US" sz="1600" b="0" dirty="0"/>
              <a:t>  </a:t>
            </a:r>
            <a:r>
              <a:rPr lang="cs-CZ" sz="1600" b="0" dirty="0"/>
              <a:t>             </a:t>
            </a:r>
            <a:r>
              <a:rPr lang="en-US" sz="1600" b="0" dirty="0"/>
              <a:t>Maryland, USA: </a:t>
            </a:r>
            <a:r>
              <a:rPr lang="cs-CZ" sz="1600" b="0" i="1" dirty="0">
                <a:hlinkClick r:id="rId4"/>
              </a:rPr>
              <a:t>http://www.</a:t>
            </a:r>
            <a:r>
              <a:rPr lang="cs-CZ" sz="1600" b="0" i="1" dirty="0" err="1">
                <a:hlinkClick r:id="rId4"/>
              </a:rPr>
              <a:t>ncbi.nlm.nih.gov</a:t>
            </a:r>
            <a:r>
              <a:rPr lang="cs-CZ" sz="1600" b="0" i="1" dirty="0">
                <a:hlinkClick r:id="rId4"/>
              </a:rPr>
              <a:t>/</a:t>
            </a:r>
            <a:r>
              <a:rPr lang="cs-CZ" sz="1600" b="0" i="1" dirty="0" err="1">
                <a:hlinkClick r:id="rId4"/>
              </a:rPr>
              <a:t>Genbank</a:t>
            </a:r>
            <a:r>
              <a:rPr lang="cs-CZ" sz="1600" b="0" i="1" dirty="0"/>
              <a:t>/</a:t>
            </a:r>
            <a:r>
              <a:rPr lang="cs-CZ" sz="1600" b="0" dirty="0"/>
              <a:t> </a:t>
            </a:r>
            <a:endParaRPr lang="en-US" sz="1600" b="0" dirty="0"/>
          </a:p>
          <a:p>
            <a:endParaRPr lang="en-US" b="0" dirty="0">
              <a:solidFill>
                <a:schemeClr val="accent2"/>
              </a:solidFill>
            </a:endParaRPr>
          </a:p>
          <a:p>
            <a:r>
              <a:rPr lang="en-US" b="0" dirty="0">
                <a:solidFill>
                  <a:schemeClr val="accent2"/>
                </a:solidFill>
              </a:rPr>
              <a:t>DDBJ</a:t>
            </a:r>
            <a:r>
              <a:rPr lang="en-US" b="0" dirty="0"/>
              <a:t> </a:t>
            </a:r>
            <a:r>
              <a:rPr lang="en-US" sz="1600" b="0" dirty="0">
                <a:solidFill>
                  <a:schemeClr val="accent2"/>
                </a:solidFill>
              </a:rPr>
              <a:t>(DNA Data Bank of Japan)</a:t>
            </a:r>
            <a:r>
              <a:rPr lang="en-US" sz="1600" b="0" dirty="0"/>
              <a:t> – National Institute of Genetics, </a:t>
            </a:r>
            <a:r>
              <a:rPr lang="en-US" sz="1600" b="0" dirty="0" err="1"/>
              <a:t>Mishima</a:t>
            </a:r>
            <a:r>
              <a:rPr lang="en-US" sz="1600" b="0" dirty="0"/>
              <a:t>,</a:t>
            </a:r>
            <a:r>
              <a:rPr lang="cs-CZ" sz="1600" b="0" dirty="0"/>
              <a:t> </a:t>
            </a:r>
            <a:r>
              <a:rPr lang="en-US" sz="1600" b="0" dirty="0"/>
              <a:t>Japan: </a:t>
            </a:r>
            <a:r>
              <a:rPr lang="cs-CZ" sz="1600" b="0" dirty="0"/>
              <a:t/>
            </a:r>
            <a:br>
              <a:rPr lang="cs-CZ" sz="1600" b="0" dirty="0"/>
            </a:br>
            <a:r>
              <a:rPr lang="cs-CZ" sz="1600" b="0" dirty="0"/>
              <a:t>               </a:t>
            </a:r>
            <a:r>
              <a:rPr lang="cs-CZ" sz="1600" b="0" i="1" u="sng" dirty="0"/>
              <a:t>http://</a:t>
            </a:r>
            <a:r>
              <a:rPr lang="cs-CZ" sz="1600" b="0" i="1" u="sng"/>
              <a:t>www.</a:t>
            </a:r>
            <a:r>
              <a:rPr lang="cs-CZ" sz="1600" b="0" i="1" u="sng" err="1"/>
              <a:t>ddbj.nig.ac.jp</a:t>
            </a:r>
            <a:r>
              <a:rPr lang="cs-CZ" sz="1600" b="0" i="1" u="sng"/>
              <a:t>/</a:t>
            </a:r>
            <a:br>
              <a:rPr lang="cs-CZ" sz="1600" b="0" i="1" u="sng"/>
            </a:br>
            <a:r>
              <a:rPr lang="cs-CZ" sz="1600" b="0" i="1" u="sng"/>
              <a:t/>
            </a:r>
            <a:br>
              <a:rPr lang="cs-CZ" sz="1600" b="0" i="1" u="sng"/>
            </a:br>
            <a:endParaRPr lang="cs-CZ" sz="2000" b="0" i="1" u="sng"/>
          </a:p>
          <a:p>
            <a:pPr defTabSz="360000">
              <a:spcAft>
                <a:spcPts val="1000"/>
              </a:spcAft>
            </a:pPr>
            <a:r>
              <a:rPr lang="cs-CZ" sz="2000" b="0"/>
              <a:t>Správa databází: většinou balíky programů Sybase nebo ORACLE</a:t>
            </a:r>
          </a:p>
          <a:p>
            <a:pPr defTabSz="360000">
              <a:spcAft>
                <a:spcPts val="1000"/>
              </a:spcAft>
            </a:pPr>
            <a:r>
              <a:rPr lang="cs-CZ" sz="2000" b="0"/>
              <a:t>výstupy: ASCII (</a:t>
            </a:r>
            <a:r>
              <a:rPr lang="cs-CZ" sz="2000" b="0" i="1"/>
              <a:t>American Standard Code for Information Interchange</a:t>
            </a:r>
            <a:r>
              <a:rPr lang="cs-CZ" sz="2000" b="0"/>
              <a:t>)</a:t>
            </a:r>
            <a:endParaRPr lang="cs-CZ" sz="1600" b="0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762704" y="278266"/>
            <a:ext cx="3805238" cy="523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</a:t>
            </a:r>
            <a:r>
              <a:rPr lang="cs-CZ" sz="28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áce se sekvencemi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762704" y="278266"/>
            <a:ext cx="3805238" cy="523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</a:t>
            </a:r>
            <a:r>
              <a:rPr lang="cs-CZ" sz="28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áce se sekvencemi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76238" y="1011238"/>
            <a:ext cx="8975725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 dirty="0">
                <a:solidFill>
                  <a:srgbClr val="E60000"/>
                </a:solidFill>
              </a:rPr>
              <a:t>Protein</a:t>
            </a:r>
            <a:r>
              <a:rPr lang="cs-CZ" sz="2400" b="0" dirty="0" err="1">
                <a:solidFill>
                  <a:srgbClr val="E60000"/>
                </a:solidFill>
              </a:rPr>
              <a:t>ové</a:t>
            </a:r>
            <a:r>
              <a:rPr lang="en-US" sz="2400" b="0" dirty="0">
                <a:solidFill>
                  <a:srgbClr val="E60000"/>
                </a:solidFill>
              </a:rPr>
              <a:t> </a:t>
            </a:r>
            <a:r>
              <a:rPr lang="en-US" sz="2400" b="0" dirty="0" err="1">
                <a:solidFill>
                  <a:srgbClr val="E60000"/>
                </a:solidFill>
              </a:rPr>
              <a:t>datab</a:t>
            </a:r>
            <a:r>
              <a:rPr lang="cs-CZ" sz="2400" b="0" dirty="0" err="1">
                <a:solidFill>
                  <a:srgbClr val="E60000"/>
                </a:solidFill>
              </a:rPr>
              <a:t>áze</a:t>
            </a:r>
            <a:r>
              <a:rPr lang="en-US" sz="2400" b="0" dirty="0">
                <a:solidFill>
                  <a:srgbClr val="E60000"/>
                </a:solidFill>
              </a:rPr>
              <a:t>:</a:t>
            </a:r>
          </a:p>
          <a:p>
            <a:endParaRPr lang="en-US" sz="2000" dirty="0">
              <a:solidFill>
                <a:srgbClr val="E60000"/>
              </a:solidFill>
            </a:endParaRPr>
          </a:p>
          <a:p>
            <a:r>
              <a:rPr lang="en-US" b="0" dirty="0">
                <a:solidFill>
                  <a:schemeClr val="accent2"/>
                </a:solidFill>
              </a:rPr>
              <a:t>SWISS-PROT</a:t>
            </a:r>
            <a:r>
              <a:rPr lang="en-US" b="0" dirty="0"/>
              <a:t> </a:t>
            </a:r>
            <a:r>
              <a:rPr lang="en-US" sz="1600" b="0" dirty="0"/>
              <a:t>– University of </a:t>
            </a:r>
            <a:r>
              <a:rPr lang="en-US" sz="1600" b="0" dirty="0" err="1"/>
              <a:t>Geneve</a:t>
            </a:r>
            <a:r>
              <a:rPr lang="en-US" sz="1600" b="0" dirty="0"/>
              <a:t> &amp; </a:t>
            </a:r>
            <a:r>
              <a:rPr lang="en-US" sz="1600" b="0" dirty="0" err="1"/>
              <a:t>Swis</a:t>
            </a:r>
            <a:r>
              <a:rPr lang="en-US" sz="1600" b="0" dirty="0"/>
              <a:t> Institute of Bioinformatics:</a:t>
            </a:r>
            <a:br>
              <a:rPr lang="en-US" sz="1600" b="0" dirty="0"/>
            </a:br>
            <a:r>
              <a:rPr lang="en-US" sz="1600" b="0" dirty="0"/>
              <a:t>  </a:t>
            </a:r>
            <a:r>
              <a:rPr lang="cs-CZ" sz="1600" b="0" dirty="0"/>
              <a:t>        </a:t>
            </a:r>
            <a:r>
              <a:rPr lang="cs-CZ" sz="1600" b="0" i="1" u="sng" dirty="0"/>
              <a:t>http://www.</a:t>
            </a:r>
            <a:r>
              <a:rPr lang="cs-CZ" sz="1600" b="0" i="1" u="sng" dirty="0" err="1"/>
              <a:t>expasy.ch</a:t>
            </a:r>
            <a:r>
              <a:rPr lang="cs-CZ" sz="1600" b="0" i="1" u="sng" dirty="0"/>
              <a:t>/</a:t>
            </a:r>
            <a:r>
              <a:rPr lang="cs-CZ" sz="1600" b="0" i="1" u="sng" dirty="0" err="1"/>
              <a:t>sprot</a:t>
            </a:r>
            <a:r>
              <a:rPr lang="cs-CZ" sz="1600" b="0" i="1" u="sng" dirty="0"/>
              <a:t>/</a:t>
            </a:r>
            <a:r>
              <a:rPr lang="cs-CZ" sz="1600" b="0" u="sng" dirty="0"/>
              <a:t> a </a:t>
            </a:r>
            <a:r>
              <a:rPr lang="cs-CZ" sz="1600" b="0" i="1" u="sng" dirty="0"/>
              <a:t>http://www.</a:t>
            </a:r>
            <a:r>
              <a:rPr lang="cs-CZ" sz="1600" b="0" i="1" u="sng" dirty="0" err="1"/>
              <a:t>ebi.ac.uk</a:t>
            </a:r>
            <a:r>
              <a:rPr lang="cs-CZ" sz="1600" b="0" i="1" u="sng" dirty="0"/>
              <a:t>/</a:t>
            </a:r>
            <a:r>
              <a:rPr lang="cs-CZ" sz="1600" b="0" i="1" u="sng" dirty="0" err="1"/>
              <a:t>swissprot</a:t>
            </a:r>
            <a:r>
              <a:rPr lang="cs-CZ" sz="1600" b="0" i="1" u="sng" dirty="0"/>
              <a:t>/</a:t>
            </a:r>
            <a:r>
              <a:rPr lang="cs-CZ" sz="1600" b="0" u="sng" dirty="0"/>
              <a:t> </a:t>
            </a:r>
            <a:endParaRPr lang="en-US" sz="1600" b="0" u="sng" dirty="0"/>
          </a:p>
          <a:p>
            <a:endParaRPr lang="en-US" b="0" dirty="0">
              <a:solidFill>
                <a:schemeClr val="accent2"/>
              </a:solidFill>
            </a:endParaRPr>
          </a:p>
          <a:p>
            <a:r>
              <a:rPr lang="cs-CZ" b="0" dirty="0">
                <a:solidFill>
                  <a:schemeClr val="accent2"/>
                </a:solidFill>
              </a:rPr>
              <a:t>PIR</a:t>
            </a:r>
            <a:r>
              <a:rPr lang="cs-CZ" b="0" dirty="0"/>
              <a:t> </a:t>
            </a:r>
            <a:r>
              <a:rPr lang="cs-CZ" sz="1600" b="0" dirty="0">
                <a:solidFill>
                  <a:schemeClr val="accent2"/>
                </a:solidFill>
              </a:rPr>
              <a:t>(Protein </a:t>
            </a:r>
            <a:r>
              <a:rPr lang="cs-CZ" sz="1600" b="0" dirty="0" err="1">
                <a:solidFill>
                  <a:schemeClr val="accent2"/>
                </a:solidFill>
              </a:rPr>
              <a:t>Information</a:t>
            </a:r>
            <a:r>
              <a:rPr lang="cs-CZ" sz="1600" b="0" dirty="0">
                <a:solidFill>
                  <a:schemeClr val="accent2"/>
                </a:solidFill>
              </a:rPr>
              <a:t> </a:t>
            </a:r>
            <a:r>
              <a:rPr lang="cs-CZ" sz="1600" b="0" dirty="0" err="1">
                <a:solidFill>
                  <a:schemeClr val="accent2"/>
                </a:solidFill>
              </a:rPr>
              <a:t>Resource</a:t>
            </a:r>
            <a:r>
              <a:rPr lang="cs-CZ" sz="1600" b="0" dirty="0">
                <a:solidFill>
                  <a:schemeClr val="accent2"/>
                </a:solidFill>
              </a:rPr>
              <a:t>)</a:t>
            </a:r>
            <a:r>
              <a:rPr lang="cs-CZ" sz="1600" b="0" dirty="0"/>
              <a:t> </a:t>
            </a:r>
            <a:r>
              <a:rPr lang="en-US" sz="1600" b="0" dirty="0"/>
              <a:t>– </a:t>
            </a:r>
            <a:r>
              <a:rPr lang="cs-CZ" sz="1600" b="0" dirty="0"/>
              <a:t>NBRF (</a:t>
            </a:r>
            <a:r>
              <a:rPr lang="cs-CZ" sz="1600" b="0" dirty="0" err="1"/>
              <a:t>National</a:t>
            </a:r>
            <a:r>
              <a:rPr lang="cs-CZ" sz="1600" b="0" dirty="0"/>
              <a:t> </a:t>
            </a:r>
            <a:r>
              <a:rPr lang="cs-CZ" sz="1600" b="0" dirty="0" err="1"/>
              <a:t>Biomedical</a:t>
            </a:r>
            <a:r>
              <a:rPr lang="cs-CZ" sz="1600" b="0" dirty="0"/>
              <a:t> </a:t>
            </a:r>
            <a:r>
              <a:rPr lang="cs-CZ" sz="1600" b="0" dirty="0" err="1"/>
              <a:t>Research</a:t>
            </a:r>
            <a:r>
              <a:rPr lang="cs-CZ" sz="1600" b="0" dirty="0"/>
              <a:t> </a:t>
            </a:r>
            <a:r>
              <a:rPr lang="cs-CZ" sz="1600" b="0" dirty="0" err="1"/>
              <a:t>Foundation</a:t>
            </a:r>
            <a:r>
              <a:rPr lang="cs-CZ" sz="1600" b="0" dirty="0"/>
              <a:t>, </a:t>
            </a:r>
            <a:br>
              <a:rPr lang="cs-CZ" sz="1600" b="0" dirty="0"/>
            </a:br>
            <a:r>
              <a:rPr lang="cs-CZ" sz="1600" b="0" dirty="0"/>
              <a:t>          Washington, D.C., USA) </a:t>
            </a:r>
            <a:r>
              <a:rPr lang="en-US" sz="1600" b="0" dirty="0"/>
              <a:t>&amp; Tokyo</a:t>
            </a:r>
            <a:r>
              <a:rPr lang="cs-CZ" sz="1600" b="0" dirty="0"/>
              <a:t> </a:t>
            </a:r>
            <a:r>
              <a:rPr lang="cs-CZ" sz="1600" b="0" dirty="0" err="1"/>
              <a:t>Univer</a:t>
            </a:r>
            <a:r>
              <a:rPr lang="en-US" sz="1600" b="0" dirty="0"/>
              <a:t>s</a:t>
            </a:r>
            <a:r>
              <a:rPr lang="cs-CZ" sz="1600" b="0" dirty="0" err="1"/>
              <a:t>it</a:t>
            </a:r>
            <a:r>
              <a:rPr lang="en-US" sz="1600" b="0" dirty="0"/>
              <a:t>y &amp;</a:t>
            </a:r>
            <a:r>
              <a:rPr lang="cs-CZ" sz="1600" b="0" dirty="0"/>
              <a:t> JIPID (</a:t>
            </a:r>
            <a:r>
              <a:rPr lang="cs-CZ" sz="1600" b="0" dirty="0" err="1"/>
              <a:t>Japanese</a:t>
            </a:r>
            <a:r>
              <a:rPr lang="en-US" sz="1600" b="0" dirty="0"/>
              <a:t> </a:t>
            </a:r>
            <a:r>
              <a:rPr lang="cs-CZ" sz="1600" b="0" dirty="0" err="1"/>
              <a:t>International</a:t>
            </a:r>
            <a:r>
              <a:rPr lang="cs-CZ" sz="1600" b="0" dirty="0"/>
              <a:t> Protein</a:t>
            </a:r>
            <a:br>
              <a:rPr lang="cs-CZ" sz="1600" b="0" dirty="0"/>
            </a:br>
            <a:r>
              <a:rPr lang="cs-CZ" sz="1600" b="0" dirty="0"/>
              <a:t>          </a:t>
            </a:r>
            <a:r>
              <a:rPr lang="cs-CZ" sz="1600" b="0" dirty="0" err="1"/>
              <a:t>Information</a:t>
            </a:r>
            <a:r>
              <a:rPr lang="cs-CZ" sz="1600" b="0" dirty="0"/>
              <a:t> </a:t>
            </a:r>
            <a:r>
              <a:rPr lang="cs-CZ" sz="1600" b="0" dirty="0" err="1"/>
              <a:t>Database</a:t>
            </a:r>
            <a:r>
              <a:rPr lang="cs-CZ" sz="1600" b="0" dirty="0"/>
              <a:t>, </a:t>
            </a:r>
            <a:r>
              <a:rPr lang="cs-CZ" sz="1600" b="0" dirty="0" err="1"/>
              <a:t>Tokyo</a:t>
            </a:r>
            <a:r>
              <a:rPr lang="cs-CZ" sz="1600" b="0" dirty="0"/>
              <a:t>) </a:t>
            </a:r>
            <a:r>
              <a:rPr lang="en-US" sz="1600" b="0" dirty="0"/>
              <a:t>&amp; </a:t>
            </a:r>
            <a:r>
              <a:rPr lang="cs-CZ" sz="1600" b="0" dirty="0"/>
              <a:t>MIPS (</a:t>
            </a:r>
            <a:r>
              <a:rPr lang="cs-CZ" sz="1600" b="0" dirty="0" err="1"/>
              <a:t>Martinsried</a:t>
            </a:r>
            <a:r>
              <a:rPr lang="en-US" sz="1600" b="0" dirty="0"/>
              <a:t> </a:t>
            </a:r>
            <a:r>
              <a:rPr lang="cs-CZ" sz="1600" b="0" dirty="0"/>
              <a:t>Institute </a:t>
            </a:r>
            <a:r>
              <a:rPr lang="cs-CZ" sz="1600" b="0" dirty="0" err="1"/>
              <a:t>for</a:t>
            </a:r>
            <a:r>
              <a:rPr lang="en-US" sz="1600" b="0" dirty="0"/>
              <a:t> </a:t>
            </a:r>
            <a:r>
              <a:rPr lang="cs-CZ" sz="1600" b="0" dirty="0"/>
              <a:t>Protein </a:t>
            </a:r>
            <a:r>
              <a:rPr lang="cs-CZ" sz="1600" b="0" dirty="0" err="1"/>
              <a:t>Sequences</a:t>
            </a:r>
            <a:r>
              <a:rPr lang="cs-CZ" sz="1600" b="0" dirty="0"/>
              <a:t>,</a:t>
            </a:r>
            <a:br>
              <a:rPr lang="cs-CZ" sz="1600" b="0" dirty="0"/>
            </a:br>
            <a:r>
              <a:rPr lang="cs-CZ" sz="1600" b="0" dirty="0"/>
              <a:t>          </a:t>
            </a:r>
            <a:r>
              <a:rPr lang="cs-CZ" sz="1600" b="0" dirty="0" err="1"/>
              <a:t>Martinsried</a:t>
            </a:r>
            <a:r>
              <a:rPr lang="cs-CZ" sz="1600" b="0" dirty="0"/>
              <a:t>,</a:t>
            </a:r>
            <a:r>
              <a:rPr lang="en-US" sz="1600" b="0" dirty="0"/>
              <a:t> Germany</a:t>
            </a:r>
            <a:r>
              <a:rPr lang="cs-CZ" sz="1600" b="0" dirty="0"/>
              <a:t>)</a:t>
            </a:r>
            <a:r>
              <a:rPr lang="en-US" sz="1600" b="0" dirty="0"/>
              <a:t>: </a:t>
            </a:r>
            <a:r>
              <a:rPr lang="cs-CZ" sz="1600" b="0" i="1" dirty="0">
                <a:hlinkClick r:id="rId3"/>
              </a:rPr>
              <a:t>http://www-</a:t>
            </a:r>
            <a:r>
              <a:rPr lang="cs-CZ" sz="1600" b="0" i="1" dirty="0" err="1">
                <a:hlinkClick r:id="rId3"/>
              </a:rPr>
              <a:t>nbrf.georgetown.edu</a:t>
            </a:r>
            <a:r>
              <a:rPr lang="cs-CZ" sz="1600" b="0" i="1" dirty="0">
                <a:hlinkClick r:id="rId3"/>
              </a:rPr>
              <a:t>/</a:t>
            </a:r>
            <a:endParaRPr lang="en-US" sz="1600" b="0" dirty="0"/>
          </a:p>
          <a:p>
            <a:endParaRPr lang="en-US" b="0" dirty="0">
              <a:solidFill>
                <a:schemeClr val="accent2"/>
              </a:solidFill>
            </a:endParaRPr>
          </a:p>
          <a:p>
            <a:r>
              <a:rPr lang="cs-CZ" b="0" dirty="0">
                <a:solidFill>
                  <a:schemeClr val="accent2"/>
                </a:solidFill>
              </a:rPr>
              <a:t>PRF/SEQDB</a:t>
            </a:r>
            <a:r>
              <a:rPr lang="cs-CZ" b="0" dirty="0"/>
              <a:t> </a:t>
            </a:r>
            <a:r>
              <a:rPr lang="cs-CZ" sz="1600" b="0" dirty="0">
                <a:solidFill>
                  <a:schemeClr val="accent2"/>
                </a:solidFill>
              </a:rPr>
              <a:t>(Protein </a:t>
            </a:r>
            <a:r>
              <a:rPr lang="cs-CZ" sz="1600" b="0" dirty="0" err="1">
                <a:solidFill>
                  <a:schemeClr val="accent2"/>
                </a:solidFill>
              </a:rPr>
              <a:t>Resource</a:t>
            </a:r>
            <a:r>
              <a:rPr lang="cs-CZ" sz="1600" b="0" dirty="0">
                <a:solidFill>
                  <a:schemeClr val="accent2"/>
                </a:solidFill>
              </a:rPr>
              <a:t> </a:t>
            </a:r>
            <a:r>
              <a:rPr lang="cs-CZ" sz="1600" b="0" dirty="0" err="1">
                <a:solidFill>
                  <a:schemeClr val="accent2"/>
                </a:solidFill>
              </a:rPr>
              <a:t>Foundation</a:t>
            </a:r>
            <a:r>
              <a:rPr lang="cs-CZ" sz="1600" b="0" dirty="0">
                <a:solidFill>
                  <a:schemeClr val="accent2"/>
                </a:solidFill>
              </a:rPr>
              <a:t>)</a:t>
            </a:r>
            <a:r>
              <a:rPr lang="en-US" sz="1600" b="0" dirty="0"/>
              <a:t> –</a:t>
            </a:r>
            <a:r>
              <a:rPr lang="cs-CZ" sz="1600" b="0" dirty="0"/>
              <a:t> </a:t>
            </a:r>
            <a:r>
              <a:rPr lang="cs-CZ" sz="1600" b="0" dirty="0" err="1"/>
              <a:t>Ósa</a:t>
            </a:r>
            <a:r>
              <a:rPr lang="en-US" sz="1600" b="0" dirty="0"/>
              <a:t>ka, Japan:</a:t>
            </a:r>
            <a:r>
              <a:rPr lang="cs-CZ" sz="1600" b="0" dirty="0"/>
              <a:t>  </a:t>
            </a:r>
            <a:br>
              <a:rPr lang="cs-CZ" sz="1600" b="0" dirty="0"/>
            </a:br>
            <a:r>
              <a:rPr lang="cs-CZ" sz="1600" b="0" dirty="0"/>
              <a:t>          </a:t>
            </a:r>
            <a:r>
              <a:rPr lang="cs-CZ" sz="1600" b="0" i="1" u="sng" dirty="0">
                <a:hlinkClick r:id="rId4"/>
              </a:rPr>
              <a:t>http://www.</a:t>
            </a:r>
            <a:r>
              <a:rPr lang="cs-CZ" sz="1600" b="0" i="1" u="sng" dirty="0" err="1">
                <a:hlinkClick r:id="rId4"/>
              </a:rPr>
              <a:t>prf.or.jp</a:t>
            </a:r>
            <a:r>
              <a:rPr lang="cs-CZ" sz="1600" b="0" i="1" u="sng" dirty="0">
                <a:hlinkClick r:id="rId4"/>
              </a:rPr>
              <a:t>/</a:t>
            </a:r>
            <a:r>
              <a:rPr lang="cs-CZ" sz="1600" b="0" i="1" u="sng" dirty="0" err="1">
                <a:hlinkClick r:id="rId4"/>
              </a:rPr>
              <a:t>en</a:t>
            </a:r>
            <a:r>
              <a:rPr lang="cs-CZ" sz="1600" b="0" i="1" u="sng" dirty="0">
                <a:hlinkClick r:id="rId4"/>
              </a:rPr>
              <a:t>/os.</a:t>
            </a:r>
            <a:r>
              <a:rPr lang="cs-CZ" sz="1600" b="0" i="1" u="sng" dirty="0" err="1">
                <a:hlinkClick r:id="rId4"/>
              </a:rPr>
              <a:t>htm</a:t>
            </a:r>
            <a:endParaRPr lang="en-US" sz="1600" b="0" i="1" u="sng" dirty="0"/>
          </a:p>
          <a:p>
            <a:endParaRPr lang="en-US" b="0" dirty="0">
              <a:solidFill>
                <a:schemeClr val="accent2"/>
              </a:solidFill>
            </a:endParaRPr>
          </a:p>
          <a:p>
            <a:r>
              <a:rPr lang="cs-CZ" b="0" dirty="0">
                <a:solidFill>
                  <a:schemeClr val="accent2"/>
                </a:solidFill>
              </a:rPr>
              <a:t>PDB</a:t>
            </a:r>
            <a:r>
              <a:rPr lang="cs-CZ" b="0" dirty="0"/>
              <a:t> </a:t>
            </a:r>
            <a:r>
              <a:rPr lang="cs-CZ" sz="1600" b="0" dirty="0">
                <a:solidFill>
                  <a:schemeClr val="accent2"/>
                </a:solidFill>
              </a:rPr>
              <a:t>(Protein Data Bank)</a:t>
            </a:r>
            <a:r>
              <a:rPr lang="en-US" sz="1600" b="0" dirty="0"/>
              <a:t> –</a:t>
            </a:r>
            <a:r>
              <a:rPr lang="cs-CZ" sz="1600" b="0" dirty="0"/>
              <a:t> University </a:t>
            </a:r>
            <a:r>
              <a:rPr lang="cs-CZ" sz="1600" b="0" dirty="0" err="1"/>
              <a:t>of</a:t>
            </a:r>
            <a:r>
              <a:rPr lang="cs-CZ" sz="1600" b="0" dirty="0"/>
              <a:t> New </a:t>
            </a:r>
            <a:r>
              <a:rPr lang="cs-CZ" sz="1600" b="0" dirty="0" err="1"/>
              <a:t>Jersey</a:t>
            </a:r>
            <a:r>
              <a:rPr lang="cs-CZ" sz="1600" b="0" dirty="0"/>
              <a:t>, San </a:t>
            </a:r>
            <a:r>
              <a:rPr lang="cs-CZ" sz="1600" b="0" dirty="0" err="1"/>
              <a:t>Diego</a:t>
            </a:r>
            <a:r>
              <a:rPr lang="cs-CZ" sz="1600" b="0" dirty="0"/>
              <a:t> </a:t>
            </a:r>
            <a:r>
              <a:rPr lang="en-US" sz="1600" b="0" dirty="0"/>
              <a:t>&amp; </a:t>
            </a:r>
            <a:r>
              <a:rPr lang="cs-CZ" sz="1600" b="0" dirty="0"/>
              <a:t>Super</a:t>
            </a:r>
            <a:r>
              <a:rPr lang="en-US" sz="1600" b="0" dirty="0"/>
              <a:t>-</a:t>
            </a:r>
            <a:r>
              <a:rPr lang="cs-CZ" sz="1600" b="0" dirty="0" err="1"/>
              <a:t>computer</a:t>
            </a:r>
            <a:r>
              <a:rPr lang="cs-CZ" sz="1600" b="0" dirty="0"/>
              <a:t/>
            </a:r>
            <a:br>
              <a:rPr lang="cs-CZ" sz="1600" b="0" dirty="0"/>
            </a:br>
            <a:r>
              <a:rPr lang="cs-CZ" sz="1600" b="0" dirty="0"/>
              <a:t>          Center</a:t>
            </a:r>
            <a:r>
              <a:rPr lang="en-US" sz="1600" b="0" dirty="0"/>
              <a:t>,</a:t>
            </a:r>
            <a:r>
              <a:rPr lang="cs-CZ" sz="1600" b="0" dirty="0"/>
              <a:t> University </a:t>
            </a:r>
            <a:r>
              <a:rPr lang="cs-CZ" sz="1600" b="0" dirty="0" err="1"/>
              <a:t>of</a:t>
            </a:r>
            <a:r>
              <a:rPr lang="cs-CZ" sz="1600" b="0" dirty="0"/>
              <a:t> </a:t>
            </a:r>
            <a:r>
              <a:rPr lang="cs-CZ" sz="1600" b="0" dirty="0" err="1"/>
              <a:t>California</a:t>
            </a:r>
            <a:r>
              <a:rPr lang="cs-CZ" sz="1600" b="0" dirty="0"/>
              <a:t> </a:t>
            </a:r>
            <a:r>
              <a:rPr lang="en-US" sz="1600" b="0" dirty="0"/>
              <a:t>&amp;</a:t>
            </a:r>
            <a:r>
              <a:rPr lang="cs-CZ" sz="1600" b="0" dirty="0"/>
              <a:t> </a:t>
            </a:r>
            <a:r>
              <a:rPr lang="cs-CZ" sz="1600" b="0" dirty="0" err="1"/>
              <a:t>National</a:t>
            </a:r>
            <a:r>
              <a:rPr lang="cs-CZ" sz="1600" b="0" dirty="0"/>
              <a:t> Institute </a:t>
            </a:r>
            <a:r>
              <a:rPr lang="cs-CZ" sz="1600" b="0" dirty="0" err="1"/>
              <a:t>of</a:t>
            </a:r>
            <a:r>
              <a:rPr lang="cs-CZ" sz="1600" b="0" dirty="0"/>
              <a:t> </a:t>
            </a:r>
            <a:r>
              <a:rPr lang="cs-CZ" sz="1600" b="0" dirty="0" err="1"/>
              <a:t>Standards</a:t>
            </a:r>
            <a:r>
              <a:rPr lang="en-US" sz="1600" b="0" dirty="0"/>
              <a:t> </a:t>
            </a:r>
            <a:r>
              <a:rPr lang="cs-CZ" sz="1600" b="0" dirty="0" err="1"/>
              <a:t>and</a:t>
            </a:r>
            <a:r>
              <a:rPr lang="en-US" sz="1600" b="0" dirty="0"/>
              <a:t> </a:t>
            </a:r>
            <a:r>
              <a:rPr lang="cs-CZ" sz="1600" b="0" dirty="0"/>
              <a:t>Technology</a:t>
            </a:r>
            <a:r>
              <a:rPr lang="en-US" sz="1600" b="0" dirty="0"/>
              <a:t>:</a:t>
            </a:r>
            <a:r>
              <a:rPr lang="cs-CZ" sz="1600" b="0" dirty="0"/>
              <a:t/>
            </a:r>
            <a:br>
              <a:rPr lang="cs-CZ" sz="1600" b="0" dirty="0"/>
            </a:br>
            <a:r>
              <a:rPr lang="cs-CZ" sz="1600" b="0" dirty="0"/>
              <a:t>          </a:t>
            </a:r>
            <a:r>
              <a:rPr lang="cs-CZ" sz="1600" b="0" i="1" u="sng" dirty="0"/>
              <a:t>http://www.</a:t>
            </a:r>
            <a:r>
              <a:rPr lang="cs-CZ" sz="1600" b="0" i="1" u="sng" dirty="0" err="1"/>
              <a:t>rcsb.org</a:t>
            </a:r>
            <a:r>
              <a:rPr lang="cs-CZ" sz="1600" b="0" i="1" u="sng" dirty="0"/>
              <a:t>/</a:t>
            </a:r>
            <a:r>
              <a:rPr lang="cs-CZ" sz="1600" b="0" i="1" u="sng" dirty="0" err="1"/>
              <a:t>pdb</a:t>
            </a:r>
            <a:r>
              <a:rPr lang="cs-CZ" sz="1600" b="0" i="1" u="sng" dirty="0"/>
              <a:t>/</a:t>
            </a:r>
            <a:endParaRPr lang="cs-CZ" sz="1600" b="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592138" y="1166813"/>
            <a:ext cx="1301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FASTA: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708025" y="1757363"/>
            <a:ext cx="7629525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>
                <a:latin typeface="Courier New" pitchFamily="49" charset="0"/>
              </a:rPr>
              <a:t>&gt;H_sapiens</a:t>
            </a:r>
          </a:p>
          <a:p>
            <a:r>
              <a:rPr lang="cs-CZ" sz="1400">
                <a:latin typeface="Courier New" pitchFamily="49" charset="0"/>
              </a:rPr>
              <a:t>ATGACCCCAATACGCAAAATTAACCCCCTAATAAAATTAATTAACCACTCATTCATCGACCTCCCCACCC</a:t>
            </a:r>
          </a:p>
          <a:p>
            <a:r>
              <a:rPr lang="cs-CZ" sz="1400">
                <a:latin typeface="Courier New" pitchFamily="49" charset="0"/>
              </a:rPr>
              <a:t>CATCCAACATCTCCGCATGATGAAACTTCGGCTCACTCCTTGGCGCCTGCCTGATCCTCCAAATCACCAC</a:t>
            </a:r>
          </a:p>
          <a:p>
            <a:r>
              <a:rPr lang="cs-CZ" sz="1400">
                <a:latin typeface="Courier New" pitchFamily="49" charset="0"/>
              </a:rPr>
              <a:t>AGGACTATTCCTAGCCATACACTACTCACCAGACGCCTCAACCGCCTTTTCATCAATCGCCCACATCACT</a:t>
            </a:r>
          </a:p>
          <a:p>
            <a:r>
              <a:rPr lang="cs-CZ" sz="1400">
                <a:latin typeface="Courier New" pitchFamily="49" charset="0"/>
              </a:rPr>
              <a:t>CGAGACGTAAATTATGGCTGAATCATCCGCTACCTTCACGCCAATGGCGCCTCAATATTCTTTATCTGCC</a:t>
            </a:r>
          </a:p>
          <a:p>
            <a:r>
              <a:rPr lang="cs-CZ" sz="1400">
                <a:latin typeface="Courier New" pitchFamily="49" charset="0"/>
              </a:rPr>
              <a:t>TCTTCCTACACATCGGGCGAGGCCTATATTACGGATCATTTCTCTACTCAGAAACCTGAAACATCGGCAT</a:t>
            </a:r>
          </a:p>
          <a:p>
            <a:r>
              <a:rPr lang="cs-CZ" sz="1400">
                <a:latin typeface="Courier New" pitchFamily="49" charset="0"/>
              </a:rPr>
              <a:t>...</a:t>
            </a:r>
          </a:p>
          <a:p>
            <a:r>
              <a:rPr lang="cs-CZ" sz="1400">
                <a:latin typeface="Courier New" pitchFamily="49" charset="0"/>
              </a:rPr>
              <a:t>&gt;P_troglod</a:t>
            </a:r>
          </a:p>
          <a:p>
            <a:r>
              <a:rPr lang="cs-CZ" sz="1400">
                <a:latin typeface="Courier New" pitchFamily="49" charset="0"/>
              </a:rPr>
              <a:t>ATGACCCCGACACGCAAAATTAACCCACTAATAAAATTAATTAATCACTCATTTATCGACCTCCCCACCC</a:t>
            </a:r>
          </a:p>
          <a:p>
            <a:r>
              <a:rPr lang="cs-CZ" sz="1400">
                <a:latin typeface="Courier New" pitchFamily="49" charset="0"/>
              </a:rPr>
              <a:t>CATCCAACATTTCCGCATGATGGAACTTCGGCTCACTTCTCGGCGCCTGCCTAATCCTTCAAATTACCAC</a:t>
            </a:r>
          </a:p>
          <a:p>
            <a:r>
              <a:rPr lang="cs-CZ" sz="1400">
                <a:latin typeface="Courier New" pitchFamily="49" charset="0"/>
              </a:rPr>
              <a:t>AGGATTATTCCTAGCTATACACTACTCACCAGACGCCTCAACCGCCTTCTCGTCGATCGCCCACATCACC</a:t>
            </a:r>
          </a:p>
          <a:p>
            <a:r>
              <a:rPr lang="cs-CZ" sz="1400">
                <a:latin typeface="Courier New" pitchFamily="49" charset="0"/>
              </a:rPr>
              <a:t>CGAGACGTAAACTATGGTTGGATCATCCGCTACCTCCACGCTAACGGCGCCTCAATATTTTTTATCTGCC</a:t>
            </a:r>
          </a:p>
          <a:p>
            <a:r>
              <a:rPr lang="cs-CZ" sz="1400">
                <a:latin typeface="Courier New" pitchFamily="49" charset="0"/>
              </a:rPr>
              <a:t>TCTTCCTACACATCGGCCGAGGTCTATATTACGGCTCATTTCTCTACCTAGAAACCTGAAACATTGGCAT</a:t>
            </a:r>
          </a:p>
          <a:p>
            <a:r>
              <a:rPr lang="cs-CZ" sz="1400">
                <a:latin typeface="Courier New" pitchFamily="49" charset="0"/>
              </a:rPr>
              <a:t>...</a:t>
            </a:r>
          </a:p>
          <a:p>
            <a:r>
              <a:rPr lang="cs-CZ" sz="1400">
                <a:latin typeface="Courier New" pitchFamily="49" charset="0"/>
              </a:rPr>
              <a:t>&gt;P_paniscus</a:t>
            </a:r>
          </a:p>
          <a:p>
            <a:r>
              <a:rPr lang="cs-CZ" sz="1400">
                <a:latin typeface="Courier New" pitchFamily="49" charset="0"/>
              </a:rPr>
              <a:t>ATGACCCCAACACGCAAAATCAACCCACTAATAAAATTAATTAATCACTCATTTATCGACCTCCCCACCC</a:t>
            </a:r>
          </a:p>
          <a:p>
            <a:r>
              <a:rPr lang="cs-CZ" sz="1400">
                <a:latin typeface="Courier New" pitchFamily="49" charset="0"/>
              </a:rPr>
              <a:t>CATCCAATATTTCCACATGATGAAACTTCGGCTCACTTCTCGGCGCCTGCCTAATCCTTCAAATCACCAC</a:t>
            </a:r>
          </a:p>
          <a:p>
            <a:r>
              <a:rPr lang="cs-CZ" sz="1400">
                <a:latin typeface="Courier New" pitchFamily="49" charset="0"/>
              </a:rPr>
              <a:t>AGGACTATTCCTAGCTATACACTACTCACCAGACGCCTCAACCGCCTTCTCATCGATCGCCCACATTACC</a:t>
            </a:r>
          </a:p>
          <a:p>
            <a:r>
              <a:rPr lang="cs-CZ" sz="1400">
                <a:latin typeface="Courier New" pitchFamily="49" charset="0"/>
              </a:rPr>
              <a:t>CGAGACGTAAACTATGGTTGAATCATCCGCTACCTTCACGCTAACGGCGCCTCAATACTTTTCATCTGCC</a:t>
            </a:r>
          </a:p>
          <a:p>
            <a:r>
              <a:rPr lang="cs-CZ" sz="1400">
                <a:latin typeface="Courier New" pitchFamily="49" charset="0"/>
              </a:rPr>
              <a:t>TCTTCCTACACGTCGGTCGAGGCCTATATTACGGCTCATTTCTCTACCTAGAAACCTGAAACATTGGCAT</a:t>
            </a:r>
          </a:p>
          <a:p>
            <a:r>
              <a:rPr lang="cs-CZ" sz="1400">
                <a:latin typeface="Courier New" pitchFamily="49" charset="0"/>
              </a:rPr>
              <a:t>...</a:t>
            </a:r>
          </a:p>
        </p:txBody>
      </p:sp>
      <p:sp>
        <p:nvSpPr>
          <p:cNvPr id="16388" name="Text Box 2"/>
          <p:cNvSpPr txBox="1">
            <a:spLocks noChangeArrowheads="1"/>
          </p:cNvSpPr>
          <p:nvPr/>
        </p:nvSpPr>
        <p:spPr bwMode="auto">
          <a:xfrm>
            <a:off x="3008313" y="388938"/>
            <a:ext cx="30043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0" dirty="0">
                <a:solidFill>
                  <a:srgbClr val="E60000"/>
                </a:solidFill>
              </a:rPr>
              <a:t>F</a:t>
            </a:r>
            <a:r>
              <a:rPr lang="en-US" sz="2800" b="0" dirty="0" err="1">
                <a:solidFill>
                  <a:srgbClr val="E60000"/>
                </a:solidFill>
              </a:rPr>
              <a:t>orm</a:t>
            </a:r>
            <a:r>
              <a:rPr lang="cs-CZ" sz="2800" b="0" dirty="0" err="1">
                <a:solidFill>
                  <a:srgbClr val="E60000"/>
                </a:solidFill>
              </a:rPr>
              <a:t>áty</a:t>
            </a:r>
            <a:r>
              <a:rPr lang="cs-CZ" sz="2800" b="0" dirty="0">
                <a:solidFill>
                  <a:srgbClr val="E60000"/>
                </a:solidFill>
              </a:rPr>
              <a:t> souborů: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19125" y="1087438"/>
            <a:ext cx="162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dirty="0" err="1">
                <a:solidFill>
                  <a:srgbClr val="0070C0"/>
                </a:solidFill>
              </a:rPr>
              <a:t>GenBank</a:t>
            </a:r>
            <a:r>
              <a:rPr lang="en-US" sz="2400" dirty="0">
                <a:solidFill>
                  <a:srgbClr val="0070C0"/>
                </a:solidFill>
              </a:rPr>
              <a:t>: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244475" y="1744663"/>
            <a:ext cx="8899525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>
                <a:latin typeface="Courier New" pitchFamily="49" charset="0"/>
              </a:rPr>
              <a:t>ORIGIN      </a:t>
            </a:r>
          </a:p>
          <a:p>
            <a:r>
              <a:rPr lang="cs-CZ" sz="1400">
                <a:latin typeface="Courier New" pitchFamily="49" charset="0"/>
              </a:rPr>
              <a:t>        1 tgaaatgaag atattctctt ctcaagacat caagaagaag gaactactcc ccaccaccag</a:t>
            </a:r>
          </a:p>
          <a:p>
            <a:r>
              <a:rPr lang="cs-CZ" sz="1400">
                <a:latin typeface="Courier New" pitchFamily="49" charset="0"/>
              </a:rPr>
              <a:t>       61 cacccaaagc tggcattcta attaaactac ttcttgtgta cataaattta catagtacaa</a:t>
            </a:r>
          </a:p>
          <a:p>
            <a:r>
              <a:rPr lang="cs-CZ" sz="1400">
                <a:latin typeface="Courier New" pitchFamily="49" charset="0"/>
              </a:rPr>
              <a:t>      121 tagtacattt atgtatatcg tacattaaac tattttcccc aagcatataa gcaagtacat</a:t>
            </a:r>
          </a:p>
          <a:p>
            <a:r>
              <a:rPr lang="cs-CZ" sz="1400">
                <a:latin typeface="Courier New" pitchFamily="49" charset="0"/>
              </a:rPr>
              <a:t>      181 ttaatcaatg atataggcca taaaacaatt atcaacataa actgatacaa accatgaata</a:t>
            </a:r>
          </a:p>
          <a:p>
            <a:r>
              <a:rPr lang="cs-CZ" sz="1400">
                <a:latin typeface="Courier New" pitchFamily="49" charset="0"/>
              </a:rPr>
              <a:t>      241 ttatactaat acatcaaatt aatgctttaa agacatatct gtgttatctg acatacacca</a:t>
            </a:r>
          </a:p>
          <a:p>
            <a:r>
              <a:rPr lang="cs-CZ" sz="1400">
                <a:latin typeface="Courier New" pitchFamily="49" charset="0"/>
              </a:rPr>
              <a:t>      301 tacagtcata aactcttctc ttccatatga ctatcccctt ccccatttgg tctattaatc</a:t>
            </a:r>
          </a:p>
          <a:p>
            <a:r>
              <a:rPr lang="cs-CZ" sz="1400">
                <a:latin typeface="Courier New" pitchFamily="49" charset="0"/>
              </a:rPr>
              <a:t>      361 taccatcctc cgtgaaacca acaacccgcc caccaatgcc cctcttctcg ctccgggccc</a:t>
            </a:r>
          </a:p>
          <a:p>
            <a:r>
              <a:rPr lang="cs-CZ" sz="1400">
                <a:latin typeface="Courier New" pitchFamily="49" charset="0"/>
              </a:rPr>
              <a:t>      421 attaaacttg ggggtagcta aactgaaact ttatcagaca tctggttctt acttcagggc</a:t>
            </a:r>
          </a:p>
          <a:p>
            <a:r>
              <a:rPr lang="cs-CZ" sz="1400">
                <a:latin typeface="Courier New" pitchFamily="49" charset="0"/>
              </a:rPr>
              <a:t>      481 catcaaatgc gttatcgccc atacgttccc cttaaataag acatctcgat ggtatcgggt</a:t>
            </a:r>
          </a:p>
          <a:p>
            <a:r>
              <a:rPr lang="cs-CZ" sz="1400">
                <a:latin typeface="Courier New" pitchFamily="49" charset="0"/>
              </a:rPr>
              <a:t>      541 ctaatcagcc catgaccaac ataactgtgg tgtcatgcat ttggtatttt tttattttgg</a:t>
            </a:r>
          </a:p>
          <a:p>
            <a:r>
              <a:rPr lang="cs-CZ" sz="1400">
                <a:latin typeface="Courier New" pitchFamily="49" charset="0"/>
              </a:rPr>
              <a:t>      601 cctactttca tcaacatagc cgtcaaggca tgaaaggaca gcacacagtc tagacgcacc</a:t>
            </a:r>
          </a:p>
          <a:p>
            <a:r>
              <a:rPr lang="cs-CZ" sz="1400">
                <a:latin typeface="Courier New" pitchFamily="49" charset="0"/>
              </a:rPr>
              <a:t>      661 tacggtgaag aatcattagt ccgcaaaacc caatcaccta aggctaatta ttcatgcttg</a:t>
            </a:r>
          </a:p>
          <a:p>
            <a:r>
              <a:rPr lang="cs-CZ" sz="1400">
                <a:latin typeface="Courier New" pitchFamily="49" charset="0"/>
              </a:rPr>
              <a:t>      721 ttagacataa atgctactca ataccaaatt ttaactctcc aaacccccca accccctcct</a:t>
            </a:r>
          </a:p>
          <a:p>
            <a:r>
              <a:rPr lang="cs-CZ" sz="1400">
                <a:latin typeface="Courier New" pitchFamily="49" charset="0"/>
              </a:rPr>
              <a:t>      781 cttaatgcca aaccccaaaa acactaagaa cttgaaagac atatattatt aactatcaaa</a:t>
            </a:r>
          </a:p>
          <a:p>
            <a:r>
              <a:rPr lang="cs-CZ" sz="1400">
                <a:latin typeface="Courier New" pitchFamily="49" charset="0"/>
              </a:rPr>
              <a:t>      841 ccctatgtcc tgatcgattc tagtagttcc caaaatatga ctcatatttt agtacttgta</a:t>
            </a:r>
          </a:p>
          <a:p>
            <a:r>
              <a:rPr lang="cs-CZ" sz="1400">
                <a:latin typeface="Courier New" pitchFamily="49" charset="0"/>
              </a:rPr>
              <a:t>      901 aaaattttac aaaatcatgc tccgtgaacc aaaactctaa tcacactcta ttacgcaata</a:t>
            </a:r>
          </a:p>
          <a:p>
            <a:r>
              <a:rPr lang="cs-CZ" sz="1400">
                <a:latin typeface="Courier New" pitchFamily="49" charset="0"/>
              </a:rPr>
              <a:t>      961 aatattaaca agttaatgta gcttaataac aaagcaaagc actgaaaatg cttagatgga</a:t>
            </a:r>
          </a:p>
          <a:p>
            <a:r>
              <a:rPr lang="cs-CZ" sz="1400">
                <a:latin typeface="Courier New" pitchFamily="49" charset="0"/>
              </a:rPr>
              <a:t>     1021 taattttatc cca</a:t>
            </a:r>
          </a:p>
          <a:p>
            <a:r>
              <a:rPr lang="cs-CZ" sz="1400">
                <a:latin typeface="Courier New" pitchFamily="49" charset="0"/>
              </a:rPr>
              <a:t>//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008313" y="388938"/>
            <a:ext cx="30043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0" dirty="0">
                <a:solidFill>
                  <a:srgbClr val="E60000"/>
                </a:solidFill>
              </a:rPr>
              <a:t>F</a:t>
            </a:r>
            <a:r>
              <a:rPr lang="en-US" sz="2800" b="0" dirty="0" err="1">
                <a:solidFill>
                  <a:srgbClr val="E60000"/>
                </a:solidFill>
              </a:rPr>
              <a:t>orm</a:t>
            </a:r>
            <a:r>
              <a:rPr lang="cs-CZ" sz="2800" b="0" dirty="0" err="1">
                <a:solidFill>
                  <a:srgbClr val="E60000"/>
                </a:solidFill>
              </a:rPr>
              <a:t>áty</a:t>
            </a:r>
            <a:r>
              <a:rPr lang="cs-CZ" sz="2800" b="0" dirty="0">
                <a:solidFill>
                  <a:srgbClr val="E60000"/>
                </a:solidFill>
              </a:rPr>
              <a:t> souborů: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592138" y="1166813"/>
            <a:ext cx="4621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PHYLIP (“interleaved”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rgbClr val="0070C0"/>
                </a:solidFill>
              </a:rPr>
              <a:t>format</a:t>
            </a:r>
            <a:r>
              <a:rPr lang="en-US" sz="2400" dirty="0">
                <a:solidFill>
                  <a:srgbClr val="0070C0"/>
                </a:solidFill>
              </a:rPr>
              <a:t>):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708025" y="1989138"/>
            <a:ext cx="7881938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>
                <a:latin typeface="Courier New" pitchFamily="49" charset="0"/>
              </a:rPr>
              <a:t>6 1120</a:t>
            </a:r>
          </a:p>
          <a:p>
            <a:r>
              <a:rPr lang="cs-CZ" sz="1400" dirty="0">
                <a:latin typeface="Courier New" pitchFamily="49" charset="0"/>
              </a:rPr>
              <a:t>H_sapiens    ATGACCCCAA TACGCAAAAT TAACCCCCTA ATAAAATTAA TTAACCACTC</a:t>
            </a:r>
          </a:p>
          <a:p>
            <a:r>
              <a:rPr lang="cs-CZ" sz="1400" dirty="0">
                <a:latin typeface="Courier New" pitchFamily="49" charset="0"/>
              </a:rPr>
              <a:t>P_</a:t>
            </a:r>
            <a:r>
              <a:rPr lang="cs-CZ" sz="1400" dirty="0" err="1">
                <a:latin typeface="Courier New" pitchFamily="49" charset="0"/>
              </a:rPr>
              <a:t>troglod</a:t>
            </a:r>
            <a:r>
              <a:rPr lang="cs-CZ" sz="1400" dirty="0">
                <a:latin typeface="Courier New" pitchFamily="49" charset="0"/>
              </a:rPr>
              <a:t>    ATGACCCCGA CACGCAAAAT TAACCCACTA ATAAAATTAA TTAATCACTC</a:t>
            </a:r>
          </a:p>
          <a:p>
            <a:r>
              <a:rPr lang="cs-CZ" sz="1400" dirty="0">
                <a:latin typeface="Courier New" pitchFamily="49" charset="0"/>
              </a:rPr>
              <a:t>P_</a:t>
            </a:r>
            <a:r>
              <a:rPr lang="cs-CZ" sz="1400" dirty="0" err="1">
                <a:latin typeface="Courier New" pitchFamily="49" charset="0"/>
              </a:rPr>
              <a:t>paniscus</a:t>
            </a:r>
            <a:r>
              <a:rPr lang="cs-CZ" sz="1400" dirty="0">
                <a:latin typeface="Courier New" pitchFamily="49" charset="0"/>
              </a:rPr>
              <a:t>   ATGACCCCAA CACGCAAAAT CAACCCACTA ATAAAATTAA TTAATCACTC</a:t>
            </a:r>
          </a:p>
          <a:p>
            <a:r>
              <a:rPr lang="cs-CZ" sz="1400" dirty="0">
                <a:latin typeface="Courier New" pitchFamily="49" charset="0"/>
              </a:rPr>
              <a:t>G_</a:t>
            </a:r>
            <a:r>
              <a:rPr lang="cs-CZ" sz="1400" dirty="0" err="1">
                <a:latin typeface="Courier New" pitchFamily="49" charset="0"/>
              </a:rPr>
              <a:t>gorilla</a:t>
            </a:r>
            <a:r>
              <a:rPr lang="cs-CZ" sz="1400" dirty="0">
                <a:latin typeface="Courier New" pitchFamily="49" charset="0"/>
              </a:rPr>
              <a:t>    ATGACCCCTA TACGCAAAAC TAACCCACTA GCAAAACTAA TTAACCACTC</a:t>
            </a:r>
          </a:p>
          <a:p>
            <a:r>
              <a:rPr lang="cs-CZ" sz="1400" dirty="0">
                <a:latin typeface="Courier New" pitchFamily="49" charset="0"/>
              </a:rPr>
              <a:t>P_</a:t>
            </a:r>
            <a:r>
              <a:rPr lang="cs-CZ" sz="1400" dirty="0" err="1">
                <a:latin typeface="Courier New" pitchFamily="49" charset="0"/>
              </a:rPr>
              <a:t>pygmaeus</a:t>
            </a:r>
            <a:r>
              <a:rPr lang="cs-CZ" sz="1400" dirty="0">
                <a:latin typeface="Courier New" pitchFamily="49" charset="0"/>
              </a:rPr>
              <a:t>   ATGACCCCAA TACGCAAAAC CAACCCACTA ATAAAATTAA TTAACCACTC</a:t>
            </a:r>
          </a:p>
          <a:p>
            <a:r>
              <a:rPr lang="cs-CZ" sz="1400" dirty="0">
                <a:latin typeface="Courier New" pitchFamily="49" charset="0"/>
              </a:rPr>
              <a:t>H_</a:t>
            </a:r>
            <a:r>
              <a:rPr lang="cs-CZ" sz="1400" dirty="0" err="1">
                <a:latin typeface="Courier New" pitchFamily="49" charset="0"/>
              </a:rPr>
              <a:t>lar</a:t>
            </a:r>
            <a:r>
              <a:rPr lang="cs-CZ" sz="1400" dirty="0">
                <a:latin typeface="Courier New" pitchFamily="49" charset="0"/>
              </a:rPr>
              <a:t>        ATGACCCCCC TGCGCAAAAC TAACCCACTA ATAAAACTAA TCAACCACTC</a:t>
            </a:r>
            <a:endParaRPr lang="en-US" sz="1400" dirty="0">
              <a:latin typeface="Courier New" pitchFamily="49" charset="0"/>
            </a:endParaRPr>
          </a:p>
          <a:p>
            <a:endParaRPr lang="cs-CZ" sz="1400" dirty="0">
              <a:latin typeface="Courier New" pitchFamily="49" charset="0"/>
            </a:endParaRPr>
          </a:p>
          <a:p>
            <a:r>
              <a:rPr lang="cs-CZ" sz="1400" dirty="0">
                <a:latin typeface="Courier New" pitchFamily="49" charset="0"/>
              </a:rPr>
              <a:t>             ATTCATCGAC CTCCCCACCC CATCCAACAT CTCCGCATGA TGAAACTTCG</a:t>
            </a:r>
          </a:p>
          <a:p>
            <a:r>
              <a:rPr lang="cs-CZ" sz="1400" dirty="0">
                <a:latin typeface="Courier New" pitchFamily="49" charset="0"/>
              </a:rPr>
              <a:t>             ATTTATCGAC CTCCCCACCC CATCCAACAT TTCCGCATGA TGGAACTTCG</a:t>
            </a:r>
          </a:p>
          <a:p>
            <a:r>
              <a:rPr lang="cs-CZ" sz="1400" dirty="0">
                <a:latin typeface="Courier New" pitchFamily="49" charset="0"/>
              </a:rPr>
              <a:t>             ATTTATCGAC CTCCCCACCC CATCCAATAT TTCCACATGA TGAAACTTCG</a:t>
            </a:r>
          </a:p>
          <a:p>
            <a:r>
              <a:rPr lang="cs-CZ" sz="1400" dirty="0">
                <a:latin typeface="Courier New" pitchFamily="49" charset="0"/>
              </a:rPr>
              <a:t>             ATTCATTGAC CTCCCTACCC CGTCCAACAT CTCCACATGA TGAAACTTCG</a:t>
            </a:r>
          </a:p>
          <a:p>
            <a:r>
              <a:rPr lang="cs-CZ" sz="1400" dirty="0">
                <a:latin typeface="Courier New" pitchFamily="49" charset="0"/>
              </a:rPr>
              <a:t>             ACTCATCGAC CTCCCCACCC CATCAAACAT CTCTGCATGA TGGAACTTCG</a:t>
            </a:r>
          </a:p>
          <a:p>
            <a:r>
              <a:rPr lang="cs-CZ" sz="1400" dirty="0">
                <a:latin typeface="Courier New" pitchFamily="49" charset="0"/>
              </a:rPr>
              <a:t>             ACTTATCGAC CTTCCAGCCC CATCCAACAT TTCTATATGA TGAAACTTTG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008313" y="388938"/>
            <a:ext cx="30043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0" dirty="0">
                <a:solidFill>
                  <a:srgbClr val="E60000"/>
                </a:solidFill>
              </a:rPr>
              <a:t>F</a:t>
            </a:r>
            <a:r>
              <a:rPr lang="en-US" sz="2800" b="0" dirty="0" err="1">
                <a:solidFill>
                  <a:srgbClr val="E60000"/>
                </a:solidFill>
              </a:rPr>
              <a:t>orm</a:t>
            </a:r>
            <a:r>
              <a:rPr lang="cs-CZ" sz="2800" b="0" dirty="0" err="1">
                <a:solidFill>
                  <a:srgbClr val="E60000"/>
                </a:solidFill>
              </a:rPr>
              <a:t>áty</a:t>
            </a:r>
            <a:r>
              <a:rPr lang="cs-CZ" sz="2800" b="0" dirty="0">
                <a:solidFill>
                  <a:srgbClr val="E60000"/>
                </a:solidFill>
              </a:rPr>
              <a:t> souborů: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592138" y="1166813"/>
            <a:ext cx="467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NEXUS (PAUP</a:t>
            </a:r>
            <a:r>
              <a:rPr lang="cs-CZ" sz="2400" dirty="0">
                <a:solidFill>
                  <a:srgbClr val="0070C0"/>
                </a:solidFill>
              </a:rPr>
              <a:t>*</a:t>
            </a:r>
            <a:r>
              <a:rPr lang="en-US" sz="2400" dirty="0">
                <a:solidFill>
                  <a:srgbClr val="0070C0"/>
                </a:solidFill>
              </a:rPr>
              <a:t>, “interleaved”):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708025" y="1757363"/>
            <a:ext cx="6778625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>
                <a:latin typeface="Courier New" pitchFamily="49" charset="0"/>
              </a:rPr>
              <a:t>#NEXUS</a:t>
            </a:r>
          </a:p>
          <a:p>
            <a:r>
              <a:rPr lang="cs-CZ" sz="1400">
                <a:latin typeface="Courier New" pitchFamily="49" charset="0"/>
              </a:rPr>
              <a:t>begin data;</a:t>
            </a:r>
          </a:p>
          <a:p>
            <a:r>
              <a:rPr lang="cs-CZ" sz="1400">
                <a:latin typeface="Courier New" pitchFamily="49" charset="0"/>
              </a:rPr>
              <a:t>dimensions ntax=6 nchar=1120;</a:t>
            </a:r>
          </a:p>
          <a:p>
            <a:r>
              <a:rPr lang="cs-CZ" sz="1400">
                <a:latin typeface="Courier New" pitchFamily="49" charset="0"/>
              </a:rPr>
              <a:t>format datatype=DNA interleave datatype=DNA missing=? gap=-;</a:t>
            </a:r>
          </a:p>
          <a:p>
            <a:r>
              <a:rPr lang="cs-CZ" sz="1400">
                <a:latin typeface="Courier New" pitchFamily="49" charset="0"/>
              </a:rPr>
              <a:t>matrix</a:t>
            </a:r>
          </a:p>
          <a:p>
            <a:r>
              <a:rPr lang="cs-CZ" sz="1400">
                <a:latin typeface="Courier New" pitchFamily="49" charset="0"/>
              </a:rPr>
              <a:t>P_troglod   ATGACCCCGACACGCAAAATTAACCCACTAATAAAATTAATTAATCACTC</a:t>
            </a:r>
          </a:p>
          <a:p>
            <a:r>
              <a:rPr lang="cs-CZ" sz="1400">
                <a:latin typeface="Courier New" pitchFamily="49" charset="0"/>
              </a:rPr>
              <a:t>P_paniscus  ATGACCCCAACACGCAAAATCAACCCACTAATAAAATTAATTAATCACTC</a:t>
            </a:r>
          </a:p>
          <a:p>
            <a:r>
              <a:rPr lang="cs-CZ" sz="1400">
                <a:latin typeface="Courier New" pitchFamily="49" charset="0"/>
              </a:rPr>
              <a:t>H_sapiens   ATGACCCCAATACGCAAAATTAACCCCCTAATAAAATTAATTAACCACTC</a:t>
            </a:r>
          </a:p>
          <a:p>
            <a:r>
              <a:rPr lang="cs-CZ" sz="1400">
                <a:latin typeface="Courier New" pitchFamily="49" charset="0"/>
              </a:rPr>
              <a:t>G_gorilla   ATGACCCCTATACGCAAAACTAACCCACTAGCAAAACTAATTAACCACTC</a:t>
            </a:r>
          </a:p>
          <a:p>
            <a:r>
              <a:rPr lang="cs-CZ" sz="1400">
                <a:latin typeface="Courier New" pitchFamily="49" charset="0"/>
              </a:rPr>
              <a:t>P_pygmaeus  ATGACCCCAATACGCAAAACCAACCCACTAATAAAATTAATTAACCACTC</a:t>
            </a:r>
          </a:p>
          <a:p>
            <a:r>
              <a:rPr lang="cs-CZ" sz="1400">
                <a:latin typeface="Courier New" pitchFamily="49" charset="0"/>
              </a:rPr>
              <a:t>H_lar       ATGACCCCCCTGCGCAAAACTAACCCACTAATAAAACTAATCAACCACTC</a:t>
            </a:r>
          </a:p>
          <a:p>
            <a:endParaRPr lang="en-US" sz="1400">
              <a:latin typeface="Courier New" pitchFamily="49" charset="0"/>
            </a:endParaRPr>
          </a:p>
          <a:p>
            <a:r>
              <a:rPr lang="cs-CZ" sz="1400">
                <a:latin typeface="Courier New" pitchFamily="49" charset="0"/>
              </a:rPr>
              <a:t>P_troglod   ATTTATCGACCTCCCCACCCCATCCAACATTTCCGCATGATGGAACTTCG</a:t>
            </a:r>
          </a:p>
          <a:p>
            <a:r>
              <a:rPr lang="cs-CZ" sz="1400">
                <a:latin typeface="Courier New" pitchFamily="49" charset="0"/>
              </a:rPr>
              <a:t>P_paniscus  ATTTATCGACCTCCCCACCCCATCCAATATTTCCACATGATGAAACTTCG</a:t>
            </a:r>
          </a:p>
          <a:p>
            <a:r>
              <a:rPr lang="cs-CZ" sz="1400">
                <a:latin typeface="Courier New" pitchFamily="49" charset="0"/>
              </a:rPr>
              <a:t>H_sapiens   ATTCATCGACCTCCCCACCCCATCCAACATCTCCGCATGATGAAACTTCG</a:t>
            </a:r>
          </a:p>
          <a:p>
            <a:r>
              <a:rPr lang="cs-CZ" sz="1400">
                <a:latin typeface="Courier New" pitchFamily="49" charset="0"/>
              </a:rPr>
              <a:t>G_gorilla   ATTCATTGACCTCCCTACCCCGTCCAACATCTCCACATGATGAAACTTCG</a:t>
            </a:r>
          </a:p>
          <a:p>
            <a:r>
              <a:rPr lang="cs-CZ" sz="1400">
                <a:latin typeface="Courier New" pitchFamily="49" charset="0"/>
              </a:rPr>
              <a:t>P_pygmaeus  ACTCATCGACCTCCCCACCCCATCAAACATCTCTGCATGATGGAACTTCG</a:t>
            </a:r>
          </a:p>
          <a:p>
            <a:r>
              <a:rPr lang="cs-CZ" sz="1400">
                <a:latin typeface="Courier New" pitchFamily="49" charset="0"/>
              </a:rPr>
              <a:t>H_lar       ACTTATCGACCTTCCAGCCCCATCCAACATTTCTATATGATGAAACTTTG</a:t>
            </a:r>
          </a:p>
          <a:p>
            <a:endParaRPr lang="cs-CZ" sz="1400">
              <a:latin typeface="Courier New" pitchFamily="49" charset="0"/>
            </a:endParaRPr>
          </a:p>
          <a:p>
            <a:r>
              <a:rPr lang="cs-CZ" sz="1400">
                <a:latin typeface="Courier New" pitchFamily="49" charset="0"/>
              </a:rPr>
              <a:t>end;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008313" y="388938"/>
            <a:ext cx="30043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0" dirty="0">
                <a:solidFill>
                  <a:srgbClr val="E60000"/>
                </a:solidFill>
              </a:rPr>
              <a:t>F</a:t>
            </a:r>
            <a:r>
              <a:rPr lang="en-US" sz="2800" b="0" dirty="0" err="1">
                <a:solidFill>
                  <a:srgbClr val="E60000"/>
                </a:solidFill>
              </a:rPr>
              <a:t>orm</a:t>
            </a:r>
            <a:r>
              <a:rPr lang="cs-CZ" sz="2800" b="0" dirty="0" err="1">
                <a:solidFill>
                  <a:srgbClr val="E60000"/>
                </a:solidFill>
              </a:rPr>
              <a:t>áty</a:t>
            </a:r>
            <a:r>
              <a:rPr lang="cs-CZ" sz="2800" b="0" dirty="0">
                <a:solidFill>
                  <a:srgbClr val="E60000"/>
                </a:solidFill>
              </a:rPr>
              <a:t> souborů: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708025" y="1422400"/>
            <a:ext cx="1603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</a:rPr>
              <a:t>Clustal</a:t>
            </a:r>
            <a:r>
              <a:rPr lang="cs-CZ" sz="2400" dirty="0">
                <a:solidFill>
                  <a:srgbClr val="0070C0"/>
                </a:solidFill>
              </a:rPr>
              <a:t> X</a:t>
            </a:r>
            <a:r>
              <a:rPr lang="en-US" sz="2400" dirty="0">
                <a:solidFill>
                  <a:srgbClr val="0070C0"/>
                </a:solidFill>
              </a:rPr>
              <a:t>: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708025" y="2187575"/>
            <a:ext cx="8001000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>
                <a:latin typeface="Courier New" pitchFamily="49" charset="0"/>
              </a:rPr>
              <a:t>P_troglod  ATGACCCCGACACGCAAAATTAACCCACTAATAAAATTAATTAATCACTCATTTATCGAC</a:t>
            </a:r>
          </a:p>
          <a:p>
            <a:r>
              <a:rPr lang="cs-CZ" sz="1400">
                <a:latin typeface="Courier New" pitchFamily="49" charset="0"/>
              </a:rPr>
              <a:t>P_paniscus ATGACCCCAACACGCAAAATCAACCCACTAATAAAATTAATTAATCACTCATTTATCGAC</a:t>
            </a:r>
          </a:p>
          <a:p>
            <a:r>
              <a:rPr lang="cs-CZ" sz="1400">
                <a:latin typeface="Courier New" pitchFamily="49" charset="0"/>
              </a:rPr>
              <a:t>H_sapiens  ATGACCCCAATACGCAAAATTAACCCCCTAATAAAATTAATTAACCACTCATTCATCGAC</a:t>
            </a:r>
          </a:p>
          <a:p>
            <a:r>
              <a:rPr lang="cs-CZ" sz="1400">
                <a:latin typeface="Courier New" pitchFamily="49" charset="0"/>
              </a:rPr>
              <a:t>G_gorilla  ATGACCCCTATACGCAAAACTAACCCACTAGCAAAACTAATTAACCACTCATTCATTGAC</a:t>
            </a:r>
          </a:p>
          <a:p>
            <a:r>
              <a:rPr lang="cs-CZ" sz="1400">
                <a:latin typeface="Courier New" pitchFamily="49" charset="0"/>
              </a:rPr>
              <a:t>P_pygmaeus ATGACCCCAATACGCAAAACCAACCCACTAATAAAATTAATTAACCACTCACTCATCGAC</a:t>
            </a:r>
          </a:p>
          <a:p>
            <a:r>
              <a:rPr lang="cs-CZ" sz="1400">
                <a:latin typeface="Courier New" pitchFamily="49" charset="0"/>
              </a:rPr>
              <a:t>H_lar      ATGACCCCCCTGCGCAAAACTAACCCACTAATAAAACTAATCAACCACTCACTTATCGAC</a:t>
            </a:r>
          </a:p>
          <a:p>
            <a:r>
              <a:rPr lang="cs-CZ" sz="1400">
                <a:latin typeface="Courier New" pitchFamily="49" charset="0"/>
              </a:rPr>
              <a:t>           ********    *******  ***** ***  **** **** ** ****** * ** ***</a:t>
            </a:r>
            <a:endParaRPr lang="en-US" sz="1400">
              <a:latin typeface="Courier New" pitchFamily="49" charset="0"/>
            </a:endParaRPr>
          </a:p>
          <a:p>
            <a:endParaRPr lang="cs-CZ" sz="1400">
              <a:latin typeface="Courier New" pitchFamily="49" charset="0"/>
            </a:endParaRPr>
          </a:p>
          <a:p>
            <a:r>
              <a:rPr lang="cs-CZ" sz="1400">
                <a:latin typeface="Courier New" pitchFamily="49" charset="0"/>
              </a:rPr>
              <a:t>P_troglod </a:t>
            </a:r>
            <a:r>
              <a:rPr lang="en-US" sz="1400">
                <a:latin typeface="Courier New" pitchFamily="49" charset="0"/>
              </a:rPr>
              <a:t> </a:t>
            </a:r>
            <a:r>
              <a:rPr lang="cs-CZ" sz="1400">
                <a:latin typeface="Courier New" pitchFamily="49" charset="0"/>
              </a:rPr>
              <a:t>CTCCCCACCCCATCCAACATTTCCGCATGATGGAACTTCGGCTCACTTCTCGGCGCCTGC</a:t>
            </a:r>
          </a:p>
          <a:p>
            <a:r>
              <a:rPr lang="cs-CZ" sz="1400">
                <a:latin typeface="Courier New" pitchFamily="49" charset="0"/>
              </a:rPr>
              <a:t>P_paniscus CTCCCCACCCCATCCAATATTTCCACATGATGAAACTTCGGCTCACTTCTCGGCGCCTGC</a:t>
            </a:r>
          </a:p>
          <a:p>
            <a:r>
              <a:rPr lang="cs-CZ" sz="1400">
                <a:latin typeface="Courier New" pitchFamily="49" charset="0"/>
              </a:rPr>
              <a:t>H_sapiens  CTCCCCACCCCATCCAACATCTCCGCATGATGAAACTTCGGCTCACTCCTTGGCGCCTGC</a:t>
            </a:r>
          </a:p>
          <a:p>
            <a:r>
              <a:rPr lang="cs-CZ" sz="1400">
                <a:latin typeface="Courier New" pitchFamily="49" charset="0"/>
              </a:rPr>
              <a:t>G_gorilla  CTCCCTACCCCGTCCAACATCTCCACATGATGAAACTTCGGCTCACTCCTTGGTGCCTGC</a:t>
            </a:r>
          </a:p>
          <a:p>
            <a:r>
              <a:rPr lang="cs-CZ" sz="1400">
                <a:latin typeface="Courier New" pitchFamily="49" charset="0"/>
              </a:rPr>
              <a:t>P_pygmaeus CTCCCCACCCCATCAAACATCTCTGCATGATGGAACTTCGGCTCACTTCTAGGCGCCTGC</a:t>
            </a:r>
          </a:p>
          <a:p>
            <a:r>
              <a:rPr lang="cs-CZ" sz="1400">
                <a:latin typeface="Courier New" pitchFamily="49" charset="0"/>
              </a:rPr>
              <a:t>H_lar      CTTCCAGCCCCATCCAACATTTCTATATGATGAAACTTTGGTTCACTCCTAGGCGCCTGC</a:t>
            </a:r>
          </a:p>
          <a:p>
            <a:r>
              <a:rPr lang="cs-CZ" sz="1400">
                <a:latin typeface="Courier New" pitchFamily="49" charset="0"/>
              </a:rPr>
              <a:t>           ** **  **** ** ** ** **   ****** ***** ** ***** ** ** ******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008313" y="388938"/>
            <a:ext cx="30043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0" dirty="0">
                <a:solidFill>
                  <a:srgbClr val="E60000"/>
                </a:solidFill>
              </a:rPr>
              <a:t>F</a:t>
            </a:r>
            <a:r>
              <a:rPr lang="en-US" sz="2800" b="0" dirty="0" err="1">
                <a:solidFill>
                  <a:srgbClr val="E60000"/>
                </a:solidFill>
              </a:rPr>
              <a:t>orm</a:t>
            </a:r>
            <a:r>
              <a:rPr lang="cs-CZ" sz="2800" b="0" dirty="0" err="1">
                <a:solidFill>
                  <a:srgbClr val="E60000"/>
                </a:solidFill>
              </a:rPr>
              <a:t>áty</a:t>
            </a:r>
            <a:r>
              <a:rPr lang="cs-CZ" sz="2800" b="0" dirty="0">
                <a:solidFill>
                  <a:srgbClr val="E60000"/>
                </a:solidFill>
              </a:rPr>
              <a:t> souborů: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1_1"/>
          <p:cNvPicPr>
            <a:picLocks noChangeAspect="1" noChangeArrowheads="1"/>
          </p:cNvPicPr>
          <p:nvPr/>
        </p:nvPicPr>
        <p:blipFill>
          <a:blip r:embed="rId3" cstate="print"/>
          <a:srcRect b="68411"/>
          <a:stretch>
            <a:fillRect/>
          </a:stretch>
        </p:blipFill>
        <p:spPr bwMode="auto">
          <a:xfrm>
            <a:off x="1198288" y="3429000"/>
            <a:ext cx="7798075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76238" y="931863"/>
            <a:ext cx="8202612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25000"/>
              </a:spcBef>
              <a:spcAft>
                <a:spcPts val="600"/>
              </a:spcAft>
              <a:defRPr/>
            </a:pPr>
            <a:r>
              <a:rPr lang="cs-CZ" sz="2000" b="0" dirty="0"/>
              <a:t> fylogenetický strom = </a:t>
            </a:r>
            <a:r>
              <a:rPr lang="cs-CZ" sz="2000" b="0" dirty="0" err="1"/>
              <a:t>fylogenie</a:t>
            </a:r>
            <a:r>
              <a:rPr lang="cs-CZ" sz="2000" b="0" dirty="0"/>
              <a:t> (</a:t>
            </a:r>
            <a:r>
              <a:rPr lang="cs-CZ" sz="2000" b="0" i="1" dirty="0" err="1"/>
              <a:t>phylogeny</a:t>
            </a:r>
            <a:r>
              <a:rPr lang="cs-CZ" sz="2000" b="0" dirty="0"/>
              <a:t>): s kořenem, bez kořene</a:t>
            </a:r>
          </a:p>
          <a:p>
            <a:pPr>
              <a:spcBef>
                <a:spcPct val="25000"/>
              </a:spcBef>
              <a:spcAft>
                <a:spcPts val="600"/>
              </a:spcAft>
              <a:defRPr/>
            </a:pPr>
            <a:r>
              <a:rPr lang="en-US" sz="2000" b="0" dirty="0"/>
              <a:t> </a:t>
            </a:r>
            <a:r>
              <a:rPr lang="cs-CZ" sz="2000" b="0" dirty="0"/>
              <a:t>větve (</a:t>
            </a:r>
            <a:r>
              <a:rPr lang="en-US" sz="2000" b="0" i="1" dirty="0"/>
              <a:t>branches</a:t>
            </a:r>
            <a:r>
              <a:rPr lang="cs-CZ" sz="2000" b="0" dirty="0"/>
              <a:t>,</a:t>
            </a:r>
            <a:r>
              <a:rPr lang="en-US" sz="2000" b="0" dirty="0"/>
              <a:t> </a:t>
            </a:r>
            <a:r>
              <a:rPr lang="en-US" sz="2000" b="0" i="1" dirty="0"/>
              <a:t>edges</a:t>
            </a:r>
            <a:r>
              <a:rPr lang="en-US" sz="2000" b="0" dirty="0"/>
              <a:t>)</a:t>
            </a:r>
            <a:r>
              <a:rPr lang="cs-CZ" sz="2000" b="0" dirty="0"/>
              <a:t>: vnější, vnitřní, centrální</a:t>
            </a:r>
            <a:endParaRPr lang="en-US" sz="2000" b="0" dirty="0"/>
          </a:p>
          <a:p>
            <a:pPr>
              <a:spcBef>
                <a:spcPct val="25000"/>
              </a:spcBef>
              <a:spcAft>
                <a:spcPts val="600"/>
              </a:spcAft>
              <a:defRPr/>
            </a:pPr>
            <a:r>
              <a:rPr lang="en-US" sz="2000" b="0" dirty="0"/>
              <a:t> </a:t>
            </a:r>
            <a:r>
              <a:rPr lang="cs-CZ" sz="2000" b="0" dirty="0"/>
              <a:t>uzly (</a:t>
            </a:r>
            <a:r>
              <a:rPr lang="en-US" sz="2000" b="0" i="1" dirty="0"/>
              <a:t>nodes</a:t>
            </a:r>
            <a:r>
              <a:rPr lang="cs-CZ" sz="2000" b="0" dirty="0"/>
              <a:t>,</a:t>
            </a:r>
            <a:r>
              <a:rPr lang="en-US" sz="2000" b="0" dirty="0"/>
              <a:t> </a:t>
            </a:r>
            <a:r>
              <a:rPr lang="en-US" sz="2000" b="0" i="1" dirty="0"/>
              <a:t>vertices</a:t>
            </a:r>
            <a:r>
              <a:rPr lang="en-US" sz="2000" b="0" dirty="0"/>
              <a:t>)</a:t>
            </a:r>
            <a:r>
              <a:rPr lang="cs-CZ" sz="2000" b="0" dirty="0"/>
              <a:t>: vnitřní, terminální (externí)</a:t>
            </a:r>
          </a:p>
          <a:p>
            <a:pPr>
              <a:spcBef>
                <a:spcPct val="25000"/>
              </a:spcBef>
              <a:spcAft>
                <a:spcPts val="600"/>
              </a:spcAft>
              <a:defRPr/>
            </a:pPr>
            <a:r>
              <a:rPr lang="cs-CZ" sz="2000" b="0" dirty="0"/>
              <a:t> dichotomie, </a:t>
            </a:r>
            <a:r>
              <a:rPr lang="cs-CZ" sz="2000" b="0" dirty="0" err="1"/>
              <a:t>polytomie</a:t>
            </a:r>
            <a:endParaRPr lang="en-US" sz="2000" b="0" dirty="0"/>
          </a:p>
          <a:p>
            <a:pPr>
              <a:spcBef>
                <a:spcPct val="25000"/>
              </a:spcBef>
              <a:spcAft>
                <a:spcPts val="600"/>
              </a:spcAft>
              <a:defRPr/>
            </a:pPr>
            <a:r>
              <a:rPr lang="cs-CZ" sz="2000" b="0" dirty="0"/>
              <a:t> </a:t>
            </a:r>
            <a:r>
              <a:rPr lang="en-US" sz="2000" b="0" dirty="0"/>
              <a:t>OTU, HTU</a:t>
            </a:r>
          </a:p>
          <a:p>
            <a:pPr>
              <a:spcBef>
                <a:spcPct val="25000"/>
              </a:spcBef>
              <a:spcAft>
                <a:spcPts val="600"/>
              </a:spcAft>
              <a:defRPr/>
            </a:pPr>
            <a:r>
              <a:rPr lang="en-US" sz="2000" b="0" dirty="0"/>
              <a:t> </a:t>
            </a:r>
            <a:r>
              <a:rPr lang="en-US" sz="2000" b="0" dirty="0" err="1"/>
              <a:t>topolog</a:t>
            </a:r>
            <a:r>
              <a:rPr lang="cs-CZ" sz="2000" b="0" dirty="0" err="1"/>
              <a:t>ie</a:t>
            </a:r>
            <a:endParaRPr lang="cs-CZ" sz="2000" b="0" dirty="0"/>
          </a:p>
        </p:txBody>
      </p:sp>
      <p:sp>
        <p:nvSpPr>
          <p:cNvPr id="7172" name="Text Box 8"/>
          <p:cNvSpPr txBox="1">
            <a:spLocks noChangeArrowheads="1"/>
          </p:cNvSpPr>
          <p:nvPr/>
        </p:nvSpPr>
        <p:spPr bwMode="auto">
          <a:xfrm>
            <a:off x="1941513" y="207963"/>
            <a:ext cx="44839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 dirty="0" err="1">
                <a:solidFill>
                  <a:srgbClr val="E60000"/>
                </a:solidFill>
              </a:rPr>
              <a:t>Defini</a:t>
            </a:r>
            <a:r>
              <a:rPr lang="cs-CZ" sz="2800" b="0" dirty="0" err="1">
                <a:solidFill>
                  <a:srgbClr val="E60000"/>
                </a:solidFill>
              </a:rPr>
              <a:t>ce</a:t>
            </a:r>
            <a:r>
              <a:rPr lang="cs-CZ" sz="2800" b="0" dirty="0">
                <a:solidFill>
                  <a:srgbClr val="E60000"/>
                </a:solidFill>
              </a:rPr>
              <a:t> základních pojmů: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ovéPole 18"/>
          <p:cNvSpPr txBox="1">
            <a:spLocks noChangeArrowheads="1"/>
          </p:cNvSpPr>
          <p:nvPr/>
        </p:nvSpPr>
        <p:spPr bwMode="auto">
          <a:xfrm>
            <a:off x="1284288" y="1535113"/>
            <a:ext cx="1893887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200" b="0"/>
              <a:t>BLAST</a:t>
            </a:r>
            <a:br>
              <a:rPr lang="cs-CZ" sz="3200" b="0"/>
            </a:br>
            <a:endParaRPr lang="cs-CZ" sz="3200" b="0"/>
          </a:p>
          <a:p>
            <a:r>
              <a:rPr lang="cs-CZ" sz="3200" b="0"/>
              <a:t>GenBank</a:t>
            </a:r>
            <a:br>
              <a:rPr lang="cs-CZ" sz="3200" b="0"/>
            </a:br>
            <a:endParaRPr lang="cs-CZ" sz="3200" b="0"/>
          </a:p>
          <a:p>
            <a:r>
              <a:rPr lang="cs-CZ" sz="3200" b="0"/>
              <a:t>ClustalX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1385888" y="266700"/>
            <a:ext cx="51427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 dirty="0">
                <a:solidFill>
                  <a:srgbClr val="E60000"/>
                </a:solidFill>
              </a:rPr>
              <a:t>Se</a:t>
            </a:r>
            <a:r>
              <a:rPr lang="cs-CZ" sz="2800" b="0" dirty="0">
                <a:solidFill>
                  <a:srgbClr val="E60000"/>
                </a:solidFill>
              </a:rPr>
              <a:t>řazení sekvencí (</a:t>
            </a:r>
            <a:r>
              <a:rPr lang="cs-CZ" sz="2800" b="0" dirty="0" err="1">
                <a:solidFill>
                  <a:srgbClr val="E60000"/>
                </a:solidFill>
              </a:rPr>
              <a:t>alignment</a:t>
            </a:r>
            <a:r>
              <a:rPr lang="cs-CZ" sz="2800" b="0" dirty="0">
                <a:solidFill>
                  <a:srgbClr val="E60000"/>
                </a:solidFill>
              </a:rPr>
              <a:t>):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492125" y="1095375"/>
            <a:ext cx="39243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Courier New" pitchFamily="49" charset="0"/>
              </a:rPr>
              <a:t>Sekvence 1</a:t>
            </a:r>
            <a:r>
              <a:rPr lang="en-US">
                <a:latin typeface="Courier New" pitchFamily="49" charset="0"/>
              </a:rPr>
              <a:t>	</a:t>
            </a:r>
            <a:r>
              <a:rPr lang="cs-CZ">
                <a:latin typeface="Courier New" pitchFamily="49" charset="0"/>
              </a:rPr>
              <a:t>TTGTACGACGG</a:t>
            </a:r>
          </a:p>
          <a:p>
            <a:r>
              <a:rPr lang="cs-CZ">
                <a:latin typeface="Courier New" pitchFamily="49" charset="0"/>
              </a:rPr>
              <a:t>Sekv</a:t>
            </a:r>
            <a:r>
              <a:rPr lang="en-US">
                <a:latin typeface="Courier New" pitchFamily="49" charset="0"/>
              </a:rPr>
              <a:t>e</a:t>
            </a:r>
            <a:r>
              <a:rPr lang="cs-CZ">
                <a:latin typeface="Courier New" pitchFamily="49" charset="0"/>
              </a:rPr>
              <a:t>nce 2 	TTGTACGACG</a:t>
            </a:r>
          </a:p>
          <a:p>
            <a:endParaRPr lang="en-US">
              <a:latin typeface="Courier New" pitchFamily="49" charset="0"/>
            </a:endParaRPr>
          </a:p>
          <a:p>
            <a:r>
              <a:rPr lang="cs-CZ">
                <a:latin typeface="Courier New" pitchFamily="49" charset="0"/>
              </a:rPr>
              <a:t>TTGTACGACGG</a:t>
            </a:r>
            <a:r>
              <a:rPr lang="en-US">
                <a:latin typeface="Courier New" pitchFamily="49" charset="0"/>
              </a:rPr>
              <a:t>	</a:t>
            </a:r>
            <a:r>
              <a:rPr lang="cs-CZ">
                <a:latin typeface="Courier New" pitchFamily="49" charset="0"/>
              </a:rPr>
              <a:t>TTGT---ACGACGG</a:t>
            </a:r>
            <a:endParaRPr lang="cs-CZ">
              <a:latin typeface="Courier New" pitchFamily="49" charset="0"/>
              <a:sym typeface="Symbol" pitchFamily="18" charset="2"/>
            </a:endParaRPr>
          </a:p>
          <a:p>
            <a:r>
              <a:rPr lang="cs-CZ">
                <a:latin typeface="Courier New" pitchFamily="49" charset="0"/>
                <a:sym typeface="Symbol" pitchFamily="18" charset="2"/>
              </a:rPr>
              <a:t></a:t>
            </a:r>
            <a:r>
              <a:rPr lang="en-US">
                <a:latin typeface="Courier New" pitchFamily="49" charset="0"/>
                <a:sym typeface="Symbol" pitchFamily="18" charset="2"/>
              </a:rPr>
              <a:t>	</a:t>
            </a:r>
            <a:r>
              <a:rPr lang="cs-CZ">
                <a:latin typeface="Courier New" pitchFamily="49" charset="0"/>
                <a:sym typeface="Symbol" pitchFamily="18" charset="2"/>
              </a:rPr>
              <a:t></a:t>
            </a:r>
            <a:r>
              <a:rPr lang="en-US">
                <a:latin typeface="Courier New" pitchFamily="49" charset="0"/>
                <a:sym typeface="Symbol" pitchFamily="18" charset="2"/>
              </a:rPr>
              <a:t> </a:t>
            </a:r>
            <a:r>
              <a:rPr lang="cs-CZ">
                <a:latin typeface="Courier New" pitchFamily="49" charset="0"/>
              </a:rPr>
              <a:t>  </a:t>
            </a:r>
            <a:r>
              <a:rPr lang="cs-CZ">
                <a:latin typeface="Courier New" pitchFamily="49" charset="0"/>
                <a:sym typeface="Symbol" pitchFamily="18" charset="2"/>
              </a:rPr>
              <a:t></a:t>
            </a:r>
            <a:r>
              <a:rPr lang="cs-CZ">
                <a:latin typeface="Courier New" pitchFamily="49" charset="0"/>
              </a:rPr>
              <a:t> </a:t>
            </a:r>
          </a:p>
          <a:p>
            <a:r>
              <a:rPr lang="cs-CZ">
                <a:latin typeface="Courier New" pitchFamily="49" charset="0"/>
              </a:rPr>
              <a:t>TTGTACGACG</a:t>
            </a:r>
            <a:r>
              <a:rPr lang="en-US">
                <a:latin typeface="Courier New" pitchFamily="49" charset="0"/>
              </a:rPr>
              <a:t>	</a:t>
            </a:r>
            <a:r>
              <a:rPr lang="cs-CZ">
                <a:latin typeface="Courier New" pitchFamily="49" charset="0"/>
              </a:rPr>
              <a:t>TTGTACGACG</a:t>
            </a:r>
          </a:p>
        </p:txBody>
      </p:sp>
      <p:graphicFrame>
        <p:nvGraphicFramePr>
          <p:cNvPr id="28380" name="Object 1756"/>
          <p:cNvGraphicFramePr>
            <a:graphicFrameLocks noChangeAspect="1"/>
          </p:cNvGraphicFramePr>
          <p:nvPr/>
        </p:nvGraphicFramePr>
        <p:xfrm>
          <a:off x="5360988" y="1060450"/>
          <a:ext cx="2874962" cy="2451100"/>
        </p:xfrm>
        <a:graphic>
          <a:graphicData uri="http://schemas.openxmlformats.org/presentationml/2006/ole">
            <p:oleObj spid="_x0000_s212996" name="Dokument" r:id="rId4" imgW="5915126" imgH="2153041" progId="">
              <p:embed/>
            </p:oleObj>
          </a:graphicData>
        </a:graphic>
      </p:graphicFrame>
      <p:sp>
        <p:nvSpPr>
          <p:cNvPr id="28381" name="Text Box 1757"/>
          <p:cNvSpPr txBox="1">
            <a:spLocks noChangeArrowheads="1"/>
          </p:cNvSpPr>
          <p:nvPr/>
        </p:nvSpPr>
        <p:spPr bwMode="auto">
          <a:xfrm>
            <a:off x="492125" y="3543300"/>
            <a:ext cx="39243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Courier New" pitchFamily="49" charset="0"/>
              </a:rPr>
              <a:t>Sekvence 1	ACTTGTGCTTC</a:t>
            </a:r>
          </a:p>
          <a:p>
            <a:r>
              <a:rPr lang="cs-CZ">
                <a:latin typeface="Courier New" pitchFamily="49" charset="0"/>
              </a:rPr>
              <a:t>Sekvence 2	ACGTGCTGCTC</a:t>
            </a:r>
            <a:endParaRPr lang="en-US">
              <a:latin typeface="Courier New" pitchFamily="49" charset="0"/>
            </a:endParaRPr>
          </a:p>
          <a:p>
            <a:endParaRPr lang="cs-CZ">
              <a:latin typeface="Courier New" pitchFamily="49" charset="0"/>
            </a:endParaRPr>
          </a:p>
          <a:p>
            <a:r>
              <a:rPr lang="en-US">
                <a:latin typeface="Courier New" pitchFamily="49" charset="0"/>
              </a:rPr>
              <a:t>		</a:t>
            </a:r>
            <a:r>
              <a:rPr lang="cs-CZ">
                <a:latin typeface="Courier New" pitchFamily="49" charset="0"/>
              </a:rPr>
              <a:t>ACTTG-TGCTTC</a:t>
            </a:r>
          </a:p>
          <a:p>
            <a:r>
              <a:rPr lang="en-US">
                <a:latin typeface="Courier New" pitchFamily="49" charset="0"/>
              </a:rPr>
              <a:t>   Path</a:t>
            </a:r>
            <a:r>
              <a:rPr lang="cs-CZ">
                <a:latin typeface="Courier New" pitchFamily="49" charset="0"/>
              </a:rPr>
              <a:t> 1	</a:t>
            </a:r>
            <a:r>
              <a:rPr lang="cs-CZ">
                <a:latin typeface="Courier New" pitchFamily="49" charset="0"/>
                <a:sym typeface="Symbol" pitchFamily="18" charset="2"/>
              </a:rPr>
              <a:t></a:t>
            </a:r>
            <a:r>
              <a:rPr lang="cs-CZ">
                <a:latin typeface="Courier New" pitchFamily="49" charset="0"/>
              </a:rPr>
              <a:t> </a:t>
            </a:r>
            <a:r>
              <a:rPr lang="cs-CZ">
                <a:latin typeface="Courier New" pitchFamily="49" charset="0"/>
                <a:sym typeface="Symbol" pitchFamily="18" charset="2"/>
              </a:rPr>
              <a:t></a:t>
            </a:r>
            <a:r>
              <a:rPr lang="cs-CZ">
                <a:latin typeface="Courier New" pitchFamily="49" charset="0"/>
              </a:rPr>
              <a:t> </a:t>
            </a:r>
            <a:r>
              <a:rPr lang="cs-CZ">
                <a:latin typeface="Courier New" pitchFamily="49" charset="0"/>
                <a:sym typeface="Symbol" pitchFamily="18" charset="2"/>
              </a:rPr>
              <a:t></a:t>
            </a:r>
            <a:endParaRPr lang="cs-CZ">
              <a:latin typeface="Courier New" pitchFamily="49" charset="0"/>
            </a:endParaRPr>
          </a:p>
          <a:p>
            <a:r>
              <a:rPr lang="en-US">
                <a:latin typeface="Courier New" pitchFamily="49" charset="0"/>
              </a:rPr>
              <a:t>		</a:t>
            </a:r>
            <a:r>
              <a:rPr lang="cs-CZ">
                <a:latin typeface="Courier New" pitchFamily="49" charset="0"/>
              </a:rPr>
              <a:t>ACGTGCTGCTC</a:t>
            </a:r>
            <a:endParaRPr lang="en-US">
              <a:latin typeface="Courier New" pitchFamily="49" charset="0"/>
            </a:endParaRPr>
          </a:p>
          <a:p>
            <a:endParaRPr lang="cs-CZ">
              <a:latin typeface="Courier New" pitchFamily="49" charset="0"/>
            </a:endParaRPr>
          </a:p>
          <a:p>
            <a:r>
              <a:rPr lang="en-US">
                <a:latin typeface="Courier New" pitchFamily="49" charset="0"/>
              </a:rPr>
              <a:t>		</a:t>
            </a:r>
            <a:r>
              <a:rPr lang="cs-CZ">
                <a:latin typeface="Courier New" pitchFamily="49" charset="0"/>
              </a:rPr>
              <a:t>ACTTGTGCTTC</a:t>
            </a:r>
          </a:p>
          <a:p>
            <a:r>
              <a:rPr lang="en-US">
                <a:latin typeface="Courier New" pitchFamily="49" charset="0"/>
              </a:rPr>
              <a:t>   Path</a:t>
            </a:r>
            <a:r>
              <a:rPr lang="cs-CZ">
                <a:latin typeface="Courier New" pitchFamily="49" charset="0"/>
              </a:rPr>
              <a:t> 2	</a:t>
            </a:r>
            <a:r>
              <a:rPr lang="cs-CZ">
                <a:latin typeface="Courier New" pitchFamily="49" charset="0"/>
                <a:sym typeface="Symbol" pitchFamily="18" charset="2"/>
              </a:rPr>
              <a:t></a:t>
            </a:r>
            <a:r>
              <a:rPr lang="en-US">
                <a:latin typeface="Courier New" pitchFamily="49" charset="0"/>
                <a:sym typeface="Symbol" pitchFamily="18" charset="2"/>
              </a:rPr>
              <a:t> </a:t>
            </a:r>
            <a:r>
              <a:rPr lang="cs-CZ">
                <a:latin typeface="Courier New" pitchFamily="49" charset="0"/>
              </a:rPr>
              <a:t> </a:t>
            </a:r>
            <a:r>
              <a:rPr lang="cs-CZ">
                <a:latin typeface="Courier New" pitchFamily="49" charset="0"/>
                <a:sym typeface="Symbol" pitchFamily="18" charset="2"/>
              </a:rPr>
              <a:t></a:t>
            </a:r>
            <a:r>
              <a:rPr lang="cs-CZ">
                <a:latin typeface="Courier New" pitchFamily="49" charset="0"/>
              </a:rPr>
              <a:t> </a:t>
            </a:r>
            <a:r>
              <a:rPr lang="cs-CZ">
                <a:latin typeface="Courier New" pitchFamily="49" charset="0"/>
                <a:sym typeface="Symbol" pitchFamily="18" charset="2"/>
              </a:rPr>
              <a:t></a:t>
            </a:r>
            <a:endParaRPr lang="cs-CZ">
              <a:latin typeface="Courier New" pitchFamily="49" charset="0"/>
            </a:endParaRPr>
          </a:p>
          <a:p>
            <a:r>
              <a:rPr lang="en-US">
                <a:latin typeface="Courier New" pitchFamily="49" charset="0"/>
              </a:rPr>
              <a:t>		</a:t>
            </a:r>
            <a:r>
              <a:rPr lang="cs-CZ">
                <a:latin typeface="Courier New" pitchFamily="49" charset="0"/>
              </a:rPr>
              <a:t>AC--GTGCTGCTC </a:t>
            </a:r>
          </a:p>
        </p:txBody>
      </p:sp>
      <p:graphicFrame>
        <p:nvGraphicFramePr>
          <p:cNvPr id="28382" name="Object 1758"/>
          <p:cNvGraphicFramePr>
            <a:graphicFrameLocks noChangeAspect="1"/>
          </p:cNvGraphicFramePr>
          <p:nvPr/>
        </p:nvGraphicFramePr>
        <p:xfrm>
          <a:off x="5360988" y="3870325"/>
          <a:ext cx="2825750" cy="2628900"/>
        </p:xfrm>
        <a:graphic>
          <a:graphicData uri="http://schemas.openxmlformats.org/presentationml/2006/ole">
            <p:oleObj spid="_x0000_s212997" name="Dokument" r:id="rId5" imgW="5915126" imgH="2421138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2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8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1385888" y="266700"/>
            <a:ext cx="51427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 dirty="0">
                <a:solidFill>
                  <a:srgbClr val="E60000"/>
                </a:solidFill>
              </a:rPr>
              <a:t>Se</a:t>
            </a:r>
            <a:r>
              <a:rPr lang="cs-CZ" sz="2800" b="0" dirty="0">
                <a:solidFill>
                  <a:srgbClr val="E60000"/>
                </a:solidFill>
              </a:rPr>
              <a:t>řazení sekvencí (</a:t>
            </a:r>
            <a:r>
              <a:rPr lang="cs-CZ" sz="2800" b="0" dirty="0" err="1">
                <a:solidFill>
                  <a:srgbClr val="E60000"/>
                </a:solidFill>
              </a:rPr>
              <a:t>alignment</a:t>
            </a:r>
            <a:r>
              <a:rPr lang="cs-CZ" sz="2800" b="0" dirty="0">
                <a:solidFill>
                  <a:srgbClr val="E60000"/>
                </a:solidFill>
              </a:rPr>
              <a:t>):</a:t>
            </a:r>
          </a:p>
        </p:txBody>
      </p:sp>
      <p:sp>
        <p:nvSpPr>
          <p:cNvPr id="28384" name="Rectangle 1760"/>
          <p:cNvSpPr>
            <a:spLocks noChangeArrowheads="1"/>
          </p:cNvSpPr>
          <p:nvPr/>
        </p:nvSpPr>
        <p:spPr bwMode="auto">
          <a:xfrm>
            <a:off x="5726114" y="1201739"/>
            <a:ext cx="2698750" cy="16097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none" anchor="ctr"/>
          <a:lstStyle/>
          <a:p>
            <a:pPr algn="ctr"/>
            <a:r>
              <a:rPr lang="en-US" sz="2000" b="0" dirty="0"/>
              <a:t>GP = </a:t>
            </a:r>
            <a:r>
              <a:rPr lang="en-US" sz="2000" b="0" i="1" dirty="0"/>
              <a:t>g + hl</a:t>
            </a:r>
          </a:p>
          <a:p>
            <a:pPr algn="ctr"/>
            <a:r>
              <a:rPr lang="en-US" sz="1600" b="0" i="1" dirty="0"/>
              <a:t>g</a:t>
            </a:r>
            <a:r>
              <a:rPr lang="en-US" sz="1600" b="0" dirty="0"/>
              <a:t> - gap penalty</a:t>
            </a:r>
          </a:p>
          <a:p>
            <a:pPr algn="ctr"/>
            <a:r>
              <a:rPr lang="en-US" sz="1600" b="0" i="1" dirty="0"/>
              <a:t>h</a:t>
            </a:r>
            <a:r>
              <a:rPr lang="en-US" sz="1600" b="0" dirty="0"/>
              <a:t> – gap extension</a:t>
            </a:r>
          </a:p>
          <a:p>
            <a:pPr algn="ctr"/>
            <a:r>
              <a:rPr lang="en-US" sz="1600" b="0" dirty="0"/>
              <a:t>penalty</a:t>
            </a:r>
          </a:p>
          <a:p>
            <a:pPr algn="ctr"/>
            <a:r>
              <a:rPr lang="en-US" sz="1600" b="0" i="1" dirty="0"/>
              <a:t>l</a:t>
            </a:r>
            <a:r>
              <a:rPr lang="en-US" sz="1600" b="0" dirty="0"/>
              <a:t> – gap length</a:t>
            </a:r>
            <a:endParaRPr lang="cs-CZ" sz="1600" b="0" dirty="0"/>
          </a:p>
        </p:txBody>
      </p:sp>
      <p:sp>
        <p:nvSpPr>
          <p:cNvPr id="9" name="TextovéPole 8"/>
          <p:cNvSpPr txBox="1"/>
          <p:nvPr/>
        </p:nvSpPr>
        <p:spPr>
          <a:xfrm>
            <a:off x="549275" y="1676400"/>
            <a:ext cx="4767331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sz="2000" b="0" dirty="0"/>
              <a:t>Penalizace mezer (</a:t>
            </a:r>
            <a:r>
              <a:rPr lang="cs-CZ" sz="2000" b="0" i="1" dirty="0"/>
              <a:t>gap penalty</a:t>
            </a:r>
            <a:r>
              <a:rPr lang="cs-CZ" sz="2000" b="0" dirty="0"/>
              <a:t>):</a:t>
            </a:r>
          </a:p>
          <a:p>
            <a:pPr defTabSz="360000">
              <a:spcAft>
                <a:spcPts val="1000"/>
              </a:spcAft>
            </a:pPr>
            <a:endParaRPr lang="cs-CZ" sz="2000" b="0" dirty="0"/>
          </a:p>
          <a:p>
            <a:pPr defTabSz="360000">
              <a:spcAft>
                <a:spcPts val="1000"/>
              </a:spcAft>
            </a:pPr>
            <a:r>
              <a:rPr lang="cs-CZ" sz="2000" b="0" dirty="0"/>
              <a:t>	</a:t>
            </a:r>
            <a:r>
              <a:rPr lang="cs-CZ" sz="2000" b="0" i="1" dirty="0"/>
              <a:t>g</a:t>
            </a:r>
            <a:r>
              <a:rPr lang="cs-CZ" sz="2000" b="0" dirty="0"/>
              <a:t> = penalizace za výskyt mezery (1</a:t>
            </a:r>
            <a:r>
              <a:rPr lang="cs-CZ" sz="2000" b="0" dirty="0">
                <a:sym typeface="Symbol"/>
              </a:rPr>
              <a:t>)</a:t>
            </a:r>
          </a:p>
          <a:p>
            <a:pPr defTabSz="360000">
              <a:spcAft>
                <a:spcPts val="1000"/>
              </a:spcAft>
            </a:pPr>
            <a:r>
              <a:rPr lang="cs-CZ" sz="2000" b="0" dirty="0">
                <a:sym typeface="Symbol"/>
              </a:rPr>
              <a:t>	</a:t>
            </a:r>
            <a:r>
              <a:rPr lang="cs-CZ" sz="2000" b="0" i="1" dirty="0">
                <a:sym typeface="Symbol"/>
              </a:rPr>
              <a:t>h</a:t>
            </a:r>
            <a:r>
              <a:rPr lang="cs-CZ" sz="2000" b="0" dirty="0">
                <a:sym typeface="Symbol"/>
              </a:rPr>
              <a:t> = extenze za každou „pomlčku“</a:t>
            </a:r>
          </a:p>
          <a:p>
            <a:pPr defTabSz="360000">
              <a:spcAft>
                <a:spcPts val="1000"/>
              </a:spcAft>
            </a:pPr>
            <a:r>
              <a:rPr lang="cs-CZ" sz="2000" b="0" dirty="0">
                <a:sym typeface="Symbol"/>
              </a:rPr>
              <a:t>	</a:t>
            </a:r>
            <a:r>
              <a:rPr lang="cs-CZ" sz="2000" b="0" i="1" dirty="0">
                <a:sym typeface="Symbol"/>
              </a:rPr>
              <a:t>l</a:t>
            </a:r>
            <a:r>
              <a:rPr lang="cs-CZ" sz="2000" b="0" dirty="0">
                <a:sym typeface="Symbol"/>
              </a:rPr>
              <a:t> = délka mezery (= počet „pomlček“)</a:t>
            </a:r>
          </a:p>
          <a:p>
            <a:pPr defTabSz="360000">
              <a:spcAft>
                <a:spcPts val="1000"/>
              </a:spcAft>
            </a:pPr>
            <a:endParaRPr lang="cs-CZ" sz="2000" b="0" dirty="0">
              <a:sym typeface="Symbol"/>
            </a:endParaRPr>
          </a:p>
          <a:p>
            <a:pPr defTabSz="360000">
              <a:spcAft>
                <a:spcPts val="1000"/>
              </a:spcAft>
            </a:pPr>
            <a:r>
              <a:rPr lang="cs-CZ" sz="2000" b="0" dirty="0">
                <a:sym typeface="Symbol"/>
              </a:rPr>
              <a:t>Př</a:t>
            </a:r>
            <a:r>
              <a:rPr lang="cs-CZ" sz="2000" b="0">
                <a:sym typeface="Symbol"/>
              </a:rPr>
              <a:t>.: GC</a:t>
            </a:r>
            <a:r>
              <a:rPr lang="cs-CZ" sz="2000" b="0">
                <a:latin typeface="Arial"/>
                <a:cs typeface="Arial"/>
                <a:sym typeface="Symbol"/>
              </a:rPr>
              <a:t>‒ ‒ ‒ ‒ ‒TTAA</a:t>
            </a:r>
            <a:br>
              <a:rPr lang="cs-CZ" sz="2000" b="0">
                <a:latin typeface="Arial"/>
                <a:cs typeface="Arial"/>
                <a:sym typeface="Symbol"/>
              </a:rPr>
            </a:br>
            <a:r>
              <a:rPr lang="cs-CZ" sz="2000" b="0">
                <a:latin typeface="Arial"/>
                <a:cs typeface="Arial"/>
                <a:sym typeface="Symbol"/>
              </a:rPr>
              <a:t>	</a:t>
            </a:r>
            <a:r>
              <a:rPr lang="cs-CZ" sz="2000" b="0" i="1">
                <a:latin typeface="Arial"/>
                <a:cs typeface="Arial"/>
                <a:sym typeface="Symbol"/>
              </a:rPr>
              <a:t>l</a:t>
            </a:r>
            <a:r>
              <a:rPr lang="cs-CZ" sz="2000" b="0">
                <a:latin typeface="Arial"/>
                <a:cs typeface="Arial"/>
                <a:sym typeface="Symbol"/>
              </a:rPr>
              <a:t> = 5, </a:t>
            </a:r>
            <a:r>
              <a:rPr lang="cs-CZ" sz="2000" b="0" i="1">
                <a:latin typeface="Arial"/>
                <a:cs typeface="Arial"/>
                <a:sym typeface="Symbol"/>
              </a:rPr>
              <a:t>g</a:t>
            </a:r>
            <a:r>
              <a:rPr lang="cs-CZ" sz="2000" b="0">
                <a:latin typeface="Arial"/>
                <a:cs typeface="Arial"/>
                <a:sym typeface="Symbol"/>
              </a:rPr>
              <a:t> = </a:t>
            </a:r>
            <a:r>
              <a:rPr lang="cs-CZ" sz="2000" b="0" i="1">
                <a:latin typeface="Arial"/>
                <a:cs typeface="Arial"/>
                <a:sym typeface="Symbol"/>
              </a:rPr>
              <a:t>x</a:t>
            </a:r>
            <a:r>
              <a:rPr lang="cs-CZ" sz="2000" b="0">
                <a:latin typeface="Arial"/>
                <a:cs typeface="Arial"/>
                <a:sym typeface="Symbol"/>
              </a:rPr>
              <a:t>, </a:t>
            </a:r>
            <a:r>
              <a:rPr lang="cs-CZ" sz="2000" b="0" i="1">
                <a:latin typeface="Arial"/>
                <a:cs typeface="Arial"/>
                <a:sym typeface="Symbol"/>
              </a:rPr>
              <a:t>h</a:t>
            </a:r>
            <a:r>
              <a:rPr lang="cs-CZ" sz="2000" b="0">
                <a:latin typeface="Arial"/>
                <a:cs typeface="Arial"/>
                <a:sym typeface="Symbol"/>
              </a:rPr>
              <a:t> = 5</a:t>
            </a:r>
            <a:r>
              <a:rPr lang="cs-CZ" sz="2000" b="0" i="1">
                <a:latin typeface="Arial"/>
                <a:cs typeface="Arial"/>
                <a:sym typeface="Symbol"/>
              </a:rPr>
              <a:t>x</a:t>
            </a:r>
            <a:endParaRPr lang="cs-CZ" sz="2000" b="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1672545" y="333829"/>
            <a:ext cx="51411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0" dirty="0">
                <a:solidFill>
                  <a:srgbClr val="E60000"/>
                </a:solidFill>
              </a:rPr>
              <a:t>Progresivní seřazení</a:t>
            </a:r>
            <a:r>
              <a:rPr lang="en-US" sz="2800" b="0" dirty="0">
                <a:solidFill>
                  <a:srgbClr val="E60000"/>
                </a:solidFill>
              </a:rPr>
              <a:t> - </a:t>
            </a:r>
            <a:r>
              <a:rPr lang="en-US" sz="2800" b="0" dirty="0" err="1">
                <a:solidFill>
                  <a:srgbClr val="E60000"/>
                </a:solidFill>
              </a:rPr>
              <a:t>ClustalX</a:t>
            </a:r>
            <a:endParaRPr lang="cs-CZ" sz="2800" b="0" dirty="0">
              <a:solidFill>
                <a:srgbClr val="E60000"/>
              </a:solidFill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95313" y="1730375"/>
            <a:ext cx="5570537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5000"/>
              </a:spcBef>
              <a:buFontTx/>
              <a:buAutoNum type="arabicPeriod"/>
            </a:pPr>
            <a:r>
              <a:rPr lang="cs-CZ" sz="2000" b="0"/>
              <a:t>Seřazení dvojic sekvencí</a:t>
            </a:r>
            <a:r>
              <a:rPr lang="en-US" sz="2000" b="0"/>
              <a:t> </a:t>
            </a:r>
            <a:r>
              <a:rPr lang="en-US" sz="2000" b="0">
                <a:sym typeface="Symbol" pitchFamily="18" charset="2"/>
              </a:rPr>
              <a:t> </a:t>
            </a:r>
            <a:r>
              <a:rPr lang="cs-CZ" sz="2000" b="0">
                <a:sym typeface="Symbol" pitchFamily="18" charset="2"/>
              </a:rPr>
              <a:t>párové distance</a:t>
            </a:r>
            <a:endParaRPr lang="en-US" sz="2000" b="0">
              <a:sym typeface="Symbol" pitchFamily="18" charset="2"/>
            </a:endParaRPr>
          </a:p>
          <a:p>
            <a:pPr marL="342900" indent="-342900">
              <a:spcBef>
                <a:spcPct val="25000"/>
              </a:spcBef>
              <a:buFontTx/>
              <a:buAutoNum type="arabicPeriod"/>
            </a:pPr>
            <a:r>
              <a:rPr lang="cs-CZ" sz="2000" b="0"/>
              <a:t>K</a:t>
            </a:r>
            <a:r>
              <a:rPr lang="en-US" sz="2000" b="0"/>
              <a:t>onstru</a:t>
            </a:r>
            <a:r>
              <a:rPr lang="cs-CZ" sz="2000" b="0"/>
              <a:t>kce</a:t>
            </a:r>
            <a:r>
              <a:rPr lang="en-US" sz="2000" b="0"/>
              <a:t> </a:t>
            </a:r>
            <a:r>
              <a:rPr lang="cs-CZ" sz="2000" b="0"/>
              <a:t>„</a:t>
            </a:r>
            <a:r>
              <a:rPr lang="en-US" sz="2000" b="0"/>
              <a:t>guide tree</a:t>
            </a:r>
            <a:r>
              <a:rPr lang="cs-CZ" sz="2000" b="0"/>
              <a:t>“</a:t>
            </a:r>
            <a:r>
              <a:rPr lang="en-US" sz="2000" b="0"/>
              <a:t> (NJ)</a:t>
            </a:r>
          </a:p>
          <a:p>
            <a:pPr marL="342900" indent="-342900">
              <a:spcBef>
                <a:spcPct val="25000"/>
              </a:spcBef>
              <a:buFontTx/>
              <a:buAutoNum type="arabicPeriod"/>
            </a:pPr>
            <a:r>
              <a:rPr lang="cs-CZ" sz="2000" b="0"/>
              <a:t>Seřazení všech sekvencí podle</a:t>
            </a:r>
            <a:r>
              <a:rPr lang="en-US" sz="2000" b="0"/>
              <a:t> </a:t>
            </a:r>
            <a:r>
              <a:rPr lang="cs-CZ" sz="2000" b="0"/>
              <a:t>stromu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087438" y="3270250"/>
            <a:ext cx="7126287" cy="3036888"/>
            <a:chOff x="363" y="2049"/>
            <a:chExt cx="4489" cy="1913"/>
          </a:xfrm>
        </p:grpSpPr>
        <p:pic>
          <p:nvPicPr>
            <p:cNvPr id="22534" name="Picture 4" descr="Align_Tre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3" y="2049"/>
              <a:ext cx="3014" cy="1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5" name="Line 6"/>
            <p:cNvSpPr>
              <a:spLocks noChangeShapeType="1"/>
            </p:cNvSpPr>
            <p:nvPr/>
          </p:nvSpPr>
          <p:spPr bwMode="auto">
            <a:xfrm>
              <a:off x="3546" y="3346"/>
              <a:ext cx="0" cy="512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536" name="Line 7"/>
            <p:cNvSpPr>
              <a:spLocks noChangeShapeType="1"/>
            </p:cNvSpPr>
            <p:nvPr/>
          </p:nvSpPr>
          <p:spPr bwMode="auto">
            <a:xfrm>
              <a:off x="3536" y="2150"/>
              <a:ext cx="0" cy="512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537" name="Text Box 8"/>
            <p:cNvSpPr txBox="1">
              <a:spLocks noChangeArrowheads="1"/>
            </p:cNvSpPr>
            <p:nvPr/>
          </p:nvSpPr>
          <p:spPr bwMode="auto">
            <a:xfrm>
              <a:off x="3551" y="2270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  <a:latin typeface="Arial Black" pitchFamily="34" charset="0"/>
                </a:rPr>
                <a:t>I.</a:t>
              </a:r>
              <a:endParaRPr lang="cs-CZ" sz="2400">
                <a:solidFill>
                  <a:schemeClr val="accent2"/>
                </a:solidFill>
                <a:latin typeface="Arial Black" pitchFamily="34" charset="0"/>
              </a:endParaRPr>
            </a:p>
          </p:txBody>
        </p:sp>
        <p:sp>
          <p:nvSpPr>
            <p:cNvPr id="22538" name="Text Box 9"/>
            <p:cNvSpPr txBox="1">
              <a:spLocks noChangeArrowheads="1"/>
            </p:cNvSpPr>
            <p:nvPr/>
          </p:nvSpPr>
          <p:spPr bwMode="auto">
            <a:xfrm>
              <a:off x="3551" y="3476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  <a:latin typeface="Arial Black" pitchFamily="34" charset="0"/>
                </a:rPr>
                <a:t>I.</a:t>
              </a:r>
              <a:endParaRPr lang="cs-CZ" sz="2400">
                <a:solidFill>
                  <a:schemeClr val="accent2"/>
                </a:solidFill>
                <a:latin typeface="Arial Black" pitchFamily="34" charset="0"/>
              </a:endParaRPr>
            </a:p>
          </p:txBody>
        </p:sp>
        <p:sp>
          <p:nvSpPr>
            <p:cNvPr id="22539" name="Line 10"/>
            <p:cNvSpPr>
              <a:spLocks noChangeShapeType="1"/>
            </p:cNvSpPr>
            <p:nvPr/>
          </p:nvSpPr>
          <p:spPr bwMode="auto">
            <a:xfrm>
              <a:off x="3972" y="2149"/>
              <a:ext cx="1" cy="930"/>
            </a:xfrm>
            <a:prstGeom prst="line">
              <a:avLst/>
            </a:pr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540" name="Text Box 11"/>
            <p:cNvSpPr txBox="1">
              <a:spLocks noChangeArrowheads="1"/>
            </p:cNvSpPr>
            <p:nvPr/>
          </p:nvSpPr>
          <p:spPr bwMode="auto">
            <a:xfrm>
              <a:off x="3972" y="2480"/>
              <a:ext cx="3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3399FF"/>
                  </a:solidFill>
                  <a:latin typeface="Arial Black" pitchFamily="34" charset="0"/>
                </a:rPr>
                <a:t>II.</a:t>
              </a:r>
              <a:endParaRPr lang="cs-CZ" sz="2400">
                <a:solidFill>
                  <a:srgbClr val="3399FF"/>
                </a:solidFill>
                <a:latin typeface="Arial Black" pitchFamily="34" charset="0"/>
              </a:endParaRPr>
            </a:p>
          </p:txBody>
        </p:sp>
        <p:sp>
          <p:nvSpPr>
            <p:cNvPr id="22541" name="Line 12"/>
            <p:cNvSpPr>
              <a:spLocks noChangeShapeType="1"/>
            </p:cNvSpPr>
            <p:nvPr/>
          </p:nvSpPr>
          <p:spPr bwMode="auto">
            <a:xfrm>
              <a:off x="4447" y="2149"/>
              <a:ext cx="0" cy="1718"/>
            </a:xfrm>
            <a:prstGeom prst="line">
              <a:avLst/>
            </a:prstGeom>
            <a:noFill/>
            <a:ln w="76200">
              <a:solidFill>
                <a:srgbClr val="33CC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542" name="Text Box 13"/>
            <p:cNvSpPr txBox="1">
              <a:spLocks noChangeArrowheads="1"/>
            </p:cNvSpPr>
            <p:nvPr/>
          </p:nvSpPr>
          <p:spPr bwMode="auto">
            <a:xfrm>
              <a:off x="4447" y="2865"/>
              <a:ext cx="40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33CCFF"/>
                  </a:solidFill>
                  <a:latin typeface="Arial Black" pitchFamily="34" charset="0"/>
                </a:rPr>
                <a:t>III.</a:t>
              </a:r>
              <a:endParaRPr lang="cs-CZ" sz="2400">
                <a:solidFill>
                  <a:srgbClr val="33CCFF"/>
                </a:solidFill>
                <a:latin typeface="Arial Black" pitchFamily="34" charset="0"/>
              </a:endParaRPr>
            </a:p>
          </p:txBody>
        </p:sp>
      </p:grp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568325" y="1123950"/>
            <a:ext cx="113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>
                <a:sym typeface="Symbol" pitchFamily="18" charset="2"/>
              </a:rPr>
              <a:t>3 fáze</a:t>
            </a:r>
            <a:r>
              <a:rPr lang="en-US" sz="2400" b="0" dirty="0">
                <a:sym typeface="Symbol" pitchFamily="18" charset="2"/>
              </a:rPr>
              <a:t>:</a:t>
            </a:r>
            <a:endParaRPr lang="cs-CZ" sz="2400" b="0" dirty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build="p"/>
      <p:bldP spid="2459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4"/>
          <p:cNvSpPr txBox="1">
            <a:spLocks noChangeArrowheads="1"/>
          </p:cNvSpPr>
          <p:nvPr/>
        </p:nvSpPr>
        <p:spPr bwMode="auto">
          <a:xfrm>
            <a:off x="1992313" y="320675"/>
            <a:ext cx="4551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dirty="0">
                <a:solidFill>
                  <a:srgbClr val="E60000"/>
                </a:solidFill>
                <a:sym typeface="Symbol" pitchFamily="18" charset="2"/>
              </a:rPr>
              <a:t>Pro</a:t>
            </a:r>
            <a:r>
              <a:rPr lang="cs-CZ" sz="2400" b="0" dirty="0" err="1">
                <a:solidFill>
                  <a:srgbClr val="E60000"/>
                </a:solidFill>
                <a:sym typeface="Symbol" pitchFamily="18" charset="2"/>
              </a:rPr>
              <a:t>blém</a:t>
            </a:r>
            <a:r>
              <a:rPr lang="cs-CZ" sz="2400" b="0" dirty="0">
                <a:solidFill>
                  <a:srgbClr val="E60000"/>
                </a:solidFill>
                <a:sym typeface="Symbol" pitchFamily="18" charset="2"/>
              </a:rPr>
              <a:t> pro</a:t>
            </a:r>
            <a:r>
              <a:rPr lang="en-US" sz="2400" b="0" dirty="0" err="1">
                <a:solidFill>
                  <a:srgbClr val="E60000"/>
                </a:solidFill>
                <a:sym typeface="Symbol" pitchFamily="18" charset="2"/>
              </a:rPr>
              <a:t>gre</a:t>
            </a:r>
            <a:r>
              <a:rPr lang="cs-CZ" sz="2400" b="0" dirty="0">
                <a:solidFill>
                  <a:srgbClr val="E60000"/>
                </a:solidFill>
                <a:sym typeface="Symbol" pitchFamily="18" charset="2"/>
              </a:rPr>
              <a:t>s</a:t>
            </a:r>
            <a:r>
              <a:rPr lang="en-US" sz="2400" b="0" dirty="0">
                <a:solidFill>
                  <a:srgbClr val="E60000"/>
                </a:solidFill>
                <a:sym typeface="Symbol" pitchFamily="18" charset="2"/>
              </a:rPr>
              <a:t>iv</a:t>
            </a:r>
            <a:r>
              <a:rPr lang="cs-CZ" sz="2400" b="0" dirty="0" err="1">
                <a:solidFill>
                  <a:srgbClr val="E60000"/>
                </a:solidFill>
                <a:sym typeface="Symbol" pitchFamily="18" charset="2"/>
              </a:rPr>
              <a:t>ního</a:t>
            </a:r>
            <a:r>
              <a:rPr lang="cs-CZ" sz="2400" b="0" dirty="0">
                <a:solidFill>
                  <a:srgbClr val="E60000"/>
                </a:solidFill>
                <a:sym typeface="Symbol" pitchFamily="18" charset="2"/>
              </a:rPr>
              <a:t> seřazení</a:t>
            </a:r>
          </a:p>
        </p:txBody>
      </p:sp>
      <p:sp>
        <p:nvSpPr>
          <p:cNvPr id="23555" name="Text Box 16"/>
          <p:cNvSpPr txBox="1">
            <a:spLocks noChangeArrowheads="1"/>
          </p:cNvSpPr>
          <p:nvPr/>
        </p:nvSpPr>
        <p:spPr bwMode="auto">
          <a:xfrm>
            <a:off x="1392238" y="1671638"/>
            <a:ext cx="27749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latin typeface="Courier New" pitchFamily="49" charset="0"/>
              </a:rPr>
              <a:t>gorila	AGGTT</a:t>
            </a:r>
          </a:p>
          <a:p>
            <a:r>
              <a:rPr lang="cs-CZ" sz="2000">
                <a:latin typeface="Courier New" pitchFamily="49" charset="0"/>
              </a:rPr>
              <a:t>kůň		AG-TT</a:t>
            </a:r>
          </a:p>
          <a:p>
            <a:r>
              <a:rPr lang="cs-CZ" sz="2000">
                <a:latin typeface="Courier New" pitchFamily="49" charset="0"/>
              </a:rPr>
              <a:t>panda		AG-TT</a:t>
            </a:r>
          </a:p>
        </p:txBody>
      </p:sp>
      <p:sp>
        <p:nvSpPr>
          <p:cNvPr id="23556" name="Text Box 17"/>
          <p:cNvSpPr txBox="1">
            <a:spLocks noChangeArrowheads="1"/>
          </p:cNvSpPr>
          <p:nvPr/>
        </p:nvSpPr>
        <p:spPr bwMode="auto">
          <a:xfrm>
            <a:off x="3867150" y="1017588"/>
            <a:ext cx="13147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/>
              <a:t>6 druhů:</a:t>
            </a:r>
          </a:p>
        </p:txBody>
      </p:sp>
      <p:sp>
        <p:nvSpPr>
          <p:cNvPr id="23557" name="Text Box 18"/>
          <p:cNvSpPr txBox="1">
            <a:spLocks noChangeArrowheads="1"/>
          </p:cNvSpPr>
          <p:nvPr/>
        </p:nvSpPr>
        <p:spPr bwMode="auto">
          <a:xfrm>
            <a:off x="4927600" y="1671638"/>
            <a:ext cx="27749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latin typeface="Courier New" pitchFamily="49" charset="0"/>
              </a:rPr>
              <a:t>tučňák	A-GTT</a:t>
            </a:r>
          </a:p>
          <a:p>
            <a:r>
              <a:rPr lang="cs-CZ" sz="2000">
                <a:latin typeface="Courier New" pitchFamily="49" charset="0"/>
              </a:rPr>
              <a:t>kuře		A-GTT</a:t>
            </a:r>
          </a:p>
          <a:p>
            <a:r>
              <a:rPr lang="cs-CZ" sz="2000">
                <a:latin typeface="Courier New" pitchFamily="49" charset="0"/>
              </a:rPr>
              <a:t>pštros	AGGTT</a:t>
            </a:r>
          </a:p>
        </p:txBody>
      </p:sp>
      <p:sp>
        <p:nvSpPr>
          <p:cNvPr id="113683" name="Text Box 19"/>
          <p:cNvSpPr txBox="1">
            <a:spLocks noChangeArrowheads="1"/>
          </p:cNvSpPr>
          <p:nvPr/>
        </p:nvSpPr>
        <p:spPr bwMode="auto">
          <a:xfrm>
            <a:off x="3109913" y="3997325"/>
            <a:ext cx="27749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latin typeface="Courier New" pitchFamily="49" charset="0"/>
              </a:rPr>
              <a:t>gorila	AGGTT</a:t>
            </a:r>
          </a:p>
          <a:p>
            <a:r>
              <a:rPr lang="cs-CZ" sz="2000">
                <a:latin typeface="Courier New" pitchFamily="49" charset="0"/>
              </a:rPr>
              <a:t>kůň		AG-TT</a:t>
            </a:r>
          </a:p>
          <a:p>
            <a:r>
              <a:rPr lang="cs-CZ" sz="2000">
                <a:latin typeface="Courier New" pitchFamily="49" charset="0"/>
              </a:rPr>
              <a:t>panda		AG-TT</a:t>
            </a:r>
          </a:p>
          <a:p>
            <a:r>
              <a:rPr lang="cs-CZ" sz="2000">
                <a:latin typeface="Courier New" pitchFamily="49" charset="0"/>
              </a:rPr>
              <a:t>tučňák	A-GTT</a:t>
            </a:r>
          </a:p>
          <a:p>
            <a:r>
              <a:rPr lang="cs-CZ" sz="2000">
                <a:latin typeface="Courier New" pitchFamily="49" charset="0"/>
              </a:rPr>
              <a:t>kuře		A-GTT</a:t>
            </a:r>
          </a:p>
          <a:p>
            <a:r>
              <a:rPr lang="cs-CZ" sz="2000">
                <a:latin typeface="Courier New" pitchFamily="49" charset="0"/>
              </a:rPr>
              <a:t>pštros	AGGTT</a:t>
            </a:r>
          </a:p>
        </p:txBody>
      </p:sp>
      <p:sp>
        <p:nvSpPr>
          <p:cNvPr id="113684" name="AutoShape 20"/>
          <p:cNvSpPr>
            <a:spLocks noChangeArrowheads="1"/>
          </p:cNvSpPr>
          <p:nvPr/>
        </p:nvSpPr>
        <p:spPr bwMode="auto">
          <a:xfrm>
            <a:off x="4227513" y="2871788"/>
            <a:ext cx="452437" cy="569912"/>
          </a:xfrm>
          <a:prstGeom prst="downArrow">
            <a:avLst>
              <a:gd name="adj1" fmla="val 50000"/>
              <a:gd name="adj2" fmla="val 31491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3687" name="Text Box 23"/>
          <p:cNvSpPr txBox="1">
            <a:spLocks noChangeArrowheads="1"/>
          </p:cNvSpPr>
          <p:nvPr/>
        </p:nvSpPr>
        <p:spPr bwMode="auto">
          <a:xfrm>
            <a:off x="584200" y="3997325"/>
            <a:ext cx="9461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latin typeface="Courier New" pitchFamily="49" charset="0"/>
              </a:rPr>
              <a:t>AGGTT</a:t>
            </a:r>
          </a:p>
          <a:p>
            <a:r>
              <a:rPr lang="cs-CZ" sz="2000">
                <a:latin typeface="Courier New" pitchFamily="49" charset="0"/>
              </a:rPr>
              <a:t>AG-TT</a:t>
            </a:r>
          </a:p>
          <a:p>
            <a:r>
              <a:rPr lang="cs-CZ" sz="2000">
                <a:latin typeface="Courier New" pitchFamily="49" charset="0"/>
              </a:rPr>
              <a:t>AG-TT</a:t>
            </a:r>
          </a:p>
          <a:p>
            <a:r>
              <a:rPr lang="cs-CZ" sz="2000">
                <a:latin typeface="Courier New" pitchFamily="49" charset="0"/>
              </a:rPr>
              <a:t>AG-TT</a:t>
            </a:r>
          </a:p>
          <a:p>
            <a:r>
              <a:rPr lang="cs-CZ" sz="2000">
                <a:latin typeface="Courier New" pitchFamily="49" charset="0"/>
              </a:rPr>
              <a:t>AG-TT</a:t>
            </a:r>
          </a:p>
          <a:p>
            <a:r>
              <a:rPr lang="cs-CZ" sz="2000">
                <a:latin typeface="Courier New" pitchFamily="49" charset="0"/>
              </a:rPr>
              <a:t>AGGTT</a:t>
            </a:r>
          </a:p>
        </p:txBody>
      </p:sp>
      <p:sp>
        <p:nvSpPr>
          <p:cNvPr id="113688" name="Text Box 24"/>
          <p:cNvSpPr txBox="1">
            <a:spLocks noChangeArrowheads="1"/>
          </p:cNvSpPr>
          <p:nvPr/>
        </p:nvSpPr>
        <p:spPr bwMode="auto">
          <a:xfrm>
            <a:off x="7466013" y="3997325"/>
            <a:ext cx="9461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latin typeface="Courier New" pitchFamily="49" charset="0"/>
              </a:rPr>
              <a:t>AGGTT</a:t>
            </a:r>
          </a:p>
          <a:p>
            <a:r>
              <a:rPr lang="cs-CZ" sz="2000">
                <a:latin typeface="Courier New" pitchFamily="49" charset="0"/>
              </a:rPr>
              <a:t>A-GTT</a:t>
            </a:r>
          </a:p>
          <a:p>
            <a:r>
              <a:rPr lang="cs-CZ" sz="2000">
                <a:latin typeface="Courier New" pitchFamily="49" charset="0"/>
              </a:rPr>
              <a:t>A-GTT</a:t>
            </a:r>
          </a:p>
          <a:p>
            <a:r>
              <a:rPr lang="cs-CZ" sz="2000">
                <a:latin typeface="Courier New" pitchFamily="49" charset="0"/>
              </a:rPr>
              <a:t>A-GTT</a:t>
            </a:r>
          </a:p>
          <a:p>
            <a:r>
              <a:rPr lang="cs-CZ" sz="2000">
                <a:latin typeface="Courier New" pitchFamily="49" charset="0"/>
              </a:rPr>
              <a:t>A-GTT</a:t>
            </a:r>
          </a:p>
          <a:p>
            <a:r>
              <a:rPr lang="cs-CZ" sz="2000">
                <a:latin typeface="Courier New" pitchFamily="49" charset="0"/>
              </a:rPr>
              <a:t>AGGTT</a:t>
            </a:r>
          </a:p>
        </p:txBody>
      </p:sp>
      <p:sp>
        <p:nvSpPr>
          <p:cNvPr id="113689" name="AutoShape 25"/>
          <p:cNvSpPr>
            <a:spLocks noChangeArrowheads="1"/>
          </p:cNvSpPr>
          <p:nvPr/>
        </p:nvSpPr>
        <p:spPr bwMode="auto">
          <a:xfrm>
            <a:off x="1968500" y="4799013"/>
            <a:ext cx="452438" cy="334962"/>
          </a:xfrm>
          <a:prstGeom prst="leftArrow">
            <a:avLst>
              <a:gd name="adj1" fmla="val 50000"/>
              <a:gd name="adj2" fmla="val 33768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3690" name="AutoShape 26"/>
          <p:cNvSpPr>
            <a:spLocks noChangeArrowheads="1"/>
          </p:cNvSpPr>
          <p:nvPr/>
        </p:nvSpPr>
        <p:spPr bwMode="auto">
          <a:xfrm flipH="1">
            <a:off x="6483350" y="4799013"/>
            <a:ext cx="452438" cy="334962"/>
          </a:xfrm>
          <a:prstGeom prst="leftArrow">
            <a:avLst>
              <a:gd name="adj1" fmla="val 50000"/>
              <a:gd name="adj2" fmla="val 33768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83" grpId="0"/>
      <p:bldP spid="113684" grpId="0" animBg="1"/>
      <p:bldP spid="113687" grpId="0"/>
      <p:bldP spid="113688" grpId="0"/>
      <p:bldP spid="113689" grpId="0" animBg="1"/>
      <p:bldP spid="11369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>
            <a:extLst>
              <a:ext uri="{FF2B5EF4-FFF2-40B4-BE49-F238E27FC236}">
                <a16:creationId xmlns:a16="http://schemas.microsoft.com/office/drawing/2014/main" xmlns="" id="{A1A63E46-89C4-4FC7-8B7B-68FED3311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4237" y="309563"/>
            <a:ext cx="43588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>
                <a:solidFill>
                  <a:srgbClr val="E60000"/>
                </a:solidFill>
                <a:sym typeface="Symbol" pitchFamily="18" charset="2"/>
              </a:rPr>
              <a:t>Existují i metody </a:t>
            </a:r>
            <a:r>
              <a:rPr lang="cs-CZ" sz="2400" b="0">
                <a:solidFill>
                  <a:srgbClr val="E60000"/>
                </a:solidFill>
                <a:sym typeface="Symbol" pitchFamily="18" charset="2"/>
              </a:rPr>
              <a:t>bez seřazení:</a:t>
            </a:r>
            <a:endParaRPr lang="cs-CZ" sz="2400" b="0" dirty="0">
              <a:solidFill>
                <a:srgbClr val="E60000"/>
              </a:solidFill>
              <a:sym typeface="Symbol" pitchFamily="18" charset="2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24D8BCBA-2A69-43CB-B90D-03301B7260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4064" y="1191509"/>
            <a:ext cx="6595872" cy="494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73708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625600" y="1244600"/>
            <a:ext cx="5592763" cy="5221288"/>
            <a:chOff x="1024" y="784"/>
            <a:chExt cx="3523" cy="3289"/>
          </a:xfrm>
        </p:grpSpPr>
        <p:grpSp>
          <p:nvGrpSpPr>
            <p:cNvPr id="24580" name="Group 2"/>
            <p:cNvGrpSpPr>
              <a:grpSpLocks noChangeAspect="1"/>
            </p:cNvGrpSpPr>
            <p:nvPr/>
          </p:nvGrpSpPr>
          <p:grpSpPr bwMode="auto">
            <a:xfrm>
              <a:off x="1857" y="1402"/>
              <a:ext cx="2690" cy="2671"/>
              <a:chOff x="1590" y="2328"/>
              <a:chExt cx="1590" cy="1410"/>
            </a:xfrm>
          </p:grpSpPr>
          <p:grpSp>
            <p:nvGrpSpPr>
              <p:cNvPr id="24590" name="Group 3"/>
              <p:cNvGrpSpPr>
                <a:grpSpLocks noChangeAspect="1"/>
              </p:cNvGrpSpPr>
              <p:nvPr/>
            </p:nvGrpSpPr>
            <p:grpSpPr bwMode="auto">
              <a:xfrm>
                <a:off x="1590" y="2328"/>
                <a:ext cx="1590" cy="1410"/>
                <a:chOff x="1590" y="2328"/>
                <a:chExt cx="1590" cy="1410"/>
              </a:xfrm>
            </p:grpSpPr>
            <p:sp>
              <p:nvSpPr>
                <p:cNvPr id="24592" name="Rectangle 4"/>
                <p:cNvSpPr>
                  <a:spLocks noChangeAspect="1" noChangeArrowheads="1"/>
                </p:cNvSpPr>
                <p:nvPr/>
              </p:nvSpPr>
              <p:spPr bwMode="auto">
                <a:xfrm>
                  <a:off x="1590" y="2328"/>
                  <a:ext cx="1590" cy="141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4593" name="Line 5"/>
                <p:cNvSpPr>
                  <a:spLocks noChangeAspect="1" noChangeShapeType="1"/>
                </p:cNvSpPr>
                <p:nvPr/>
              </p:nvSpPr>
              <p:spPr bwMode="auto">
                <a:xfrm>
                  <a:off x="2382" y="2328"/>
                  <a:ext cx="0" cy="140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24591" name="Line 6"/>
              <p:cNvSpPr>
                <a:spLocks noChangeAspect="1" noChangeShapeType="1"/>
              </p:cNvSpPr>
              <p:nvPr/>
            </p:nvSpPr>
            <p:spPr bwMode="auto">
              <a:xfrm>
                <a:off x="1590" y="3036"/>
                <a:ext cx="159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24581" name="Text Box 7"/>
            <p:cNvSpPr txBox="1">
              <a:spLocks noChangeAspect="1" noChangeArrowheads="1"/>
            </p:cNvSpPr>
            <p:nvPr/>
          </p:nvSpPr>
          <p:spPr bwMode="auto">
            <a:xfrm>
              <a:off x="2105" y="1692"/>
              <a:ext cx="843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b="0" dirty="0"/>
                <a:t> </a:t>
              </a:r>
              <a:r>
                <a:rPr lang="cs-CZ" sz="2000" b="0" dirty="0"/>
                <a:t>UPGMA</a:t>
              </a:r>
            </a:p>
            <a:p>
              <a:pPr algn="ctr" eaLnBrk="0" hangingPunct="0"/>
              <a:endParaRPr lang="cs-CZ" sz="2000" b="0" dirty="0"/>
            </a:p>
            <a:p>
              <a:pPr algn="ctr" eaLnBrk="0" hangingPunct="0"/>
              <a:r>
                <a:rPr lang="en-US" sz="2000" b="0" dirty="0"/>
                <a:t> </a:t>
              </a:r>
              <a:r>
                <a:rPr lang="cs-CZ" sz="2000" b="0" dirty="0" err="1"/>
                <a:t>neighbor</a:t>
              </a:r>
              <a:r>
                <a:rPr lang="cs-CZ" sz="2000" b="0" dirty="0"/>
                <a:t>-</a:t>
              </a:r>
              <a:endParaRPr lang="en-US" sz="2000" b="0" dirty="0"/>
            </a:p>
            <a:p>
              <a:pPr algn="ctr" eaLnBrk="0" hangingPunct="0"/>
              <a:r>
                <a:rPr lang="cs-CZ" sz="2000" b="0" dirty="0" err="1"/>
                <a:t>joining</a:t>
              </a:r>
              <a:endParaRPr lang="cs-CZ" sz="2000" b="0" dirty="0"/>
            </a:p>
          </p:txBody>
        </p:sp>
        <p:sp>
          <p:nvSpPr>
            <p:cNvPr id="24582" name="Text Box 8"/>
            <p:cNvSpPr txBox="1">
              <a:spLocks noChangeAspect="1" noChangeArrowheads="1"/>
            </p:cNvSpPr>
            <p:nvPr/>
          </p:nvSpPr>
          <p:spPr bwMode="auto">
            <a:xfrm>
              <a:off x="2034" y="2881"/>
              <a:ext cx="907" cy="1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b="0" dirty="0"/>
                <a:t> </a:t>
              </a:r>
              <a:r>
                <a:rPr lang="cs-CZ" sz="2000" b="0" dirty="0" err="1"/>
                <a:t>Fitch</a:t>
              </a:r>
              <a:r>
                <a:rPr lang="cs-CZ" sz="2000" b="0" dirty="0"/>
                <a:t>-</a:t>
              </a:r>
            </a:p>
            <a:p>
              <a:pPr algn="ctr" eaLnBrk="0" hangingPunct="0"/>
              <a:r>
                <a:rPr lang="cs-CZ" sz="2000" b="0" dirty="0" err="1"/>
                <a:t>Margoliash</a:t>
              </a:r>
              <a:endParaRPr lang="cs-CZ" sz="2000" b="0" dirty="0"/>
            </a:p>
            <a:p>
              <a:pPr algn="ctr" eaLnBrk="0" hangingPunct="0"/>
              <a:endParaRPr lang="cs-CZ" sz="2000" b="0" dirty="0"/>
            </a:p>
            <a:p>
              <a:pPr algn="ctr" eaLnBrk="0" hangingPunct="0"/>
              <a:r>
                <a:rPr lang="en-US" sz="2000" b="0" dirty="0"/>
                <a:t> </a:t>
              </a:r>
              <a:r>
                <a:rPr lang="cs-CZ" sz="2000" b="0" dirty="0"/>
                <a:t>minim</a:t>
              </a:r>
              <a:r>
                <a:rPr lang="en-US" sz="2000" b="0" dirty="0"/>
                <a:t>um</a:t>
              </a:r>
              <a:r>
                <a:rPr lang="cs-CZ" sz="2000" b="0" dirty="0"/>
                <a:t/>
              </a:r>
              <a:br>
                <a:rPr lang="cs-CZ" sz="2000" b="0" dirty="0"/>
              </a:br>
              <a:r>
                <a:rPr lang="cs-CZ" sz="2000" b="0" dirty="0" err="1"/>
                <a:t>evolu</a:t>
              </a:r>
              <a:r>
                <a:rPr lang="en-US" sz="2000" b="0" dirty="0" err="1"/>
                <a:t>tion</a:t>
              </a:r>
              <a:endParaRPr lang="cs-CZ" sz="2000" b="0" dirty="0"/>
            </a:p>
          </p:txBody>
        </p:sp>
        <p:sp>
          <p:nvSpPr>
            <p:cNvPr id="24583" name="Text Box 9"/>
            <p:cNvSpPr txBox="1">
              <a:spLocks noChangeAspect="1" noChangeArrowheads="1"/>
            </p:cNvSpPr>
            <p:nvPr/>
          </p:nvSpPr>
          <p:spPr bwMode="auto">
            <a:xfrm>
              <a:off x="3369" y="2881"/>
              <a:ext cx="1005" cy="1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b="0"/>
                <a:t> </a:t>
              </a:r>
              <a:r>
                <a:rPr lang="cs-CZ" sz="2000" b="0"/>
                <a:t>maxim</a:t>
              </a:r>
              <a:r>
                <a:rPr lang="en-US" sz="2000" b="0"/>
                <a:t>um</a:t>
              </a:r>
              <a:r>
                <a:rPr lang="cs-CZ" sz="2000" b="0"/>
                <a:t/>
              </a:r>
              <a:br>
                <a:rPr lang="cs-CZ" sz="2000" b="0"/>
              </a:br>
              <a:r>
                <a:rPr lang="en-US" sz="2000" b="0"/>
                <a:t>parsimony</a:t>
              </a:r>
              <a:endParaRPr lang="cs-CZ" sz="2000" b="0"/>
            </a:p>
            <a:p>
              <a:pPr algn="ctr" eaLnBrk="0" hangingPunct="0"/>
              <a:r>
                <a:rPr lang="en-US" sz="2000" b="0"/>
                <a:t> </a:t>
              </a:r>
              <a:r>
                <a:rPr lang="cs-CZ" sz="2000" b="0"/>
                <a:t>maxim</a:t>
              </a:r>
              <a:r>
                <a:rPr lang="en-US" sz="2000" b="0"/>
                <a:t>um</a:t>
              </a:r>
              <a:endParaRPr lang="cs-CZ" sz="2000" b="0"/>
            </a:p>
            <a:p>
              <a:pPr algn="ctr" eaLnBrk="0" hangingPunct="0"/>
              <a:r>
                <a:rPr lang="en-US" sz="2000" b="0"/>
                <a:t>likelihood</a:t>
              </a:r>
            </a:p>
            <a:p>
              <a:pPr algn="ctr" eaLnBrk="0" hangingPunct="0"/>
              <a:r>
                <a:rPr lang="en-US" sz="2000" b="0"/>
                <a:t> Bayesian a.</a:t>
              </a:r>
              <a:endParaRPr lang="cs-CZ" sz="2000" b="0"/>
            </a:p>
          </p:txBody>
        </p:sp>
        <p:sp>
          <p:nvSpPr>
            <p:cNvPr id="24584" name="Text Box 10"/>
            <p:cNvSpPr txBox="1">
              <a:spLocks noChangeAspect="1" noChangeArrowheads="1"/>
            </p:cNvSpPr>
            <p:nvPr/>
          </p:nvSpPr>
          <p:spPr bwMode="auto">
            <a:xfrm>
              <a:off x="2163" y="1097"/>
              <a:ext cx="76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cs-CZ" sz="2000">
                  <a:solidFill>
                    <a:schemeClr val="accent2"/>
                  </a:solidFill>
                </a:rPr>
                <a:t>distance</a:t>
              </a:r>
            </a:p>
          </p:txBody>
        </p:sp>
        <p:sp>
          <p:nvSpPr>
            <p:cNvPr id="24585" name="Text Box 11"/>
            <p:cNvSpPr txBox="1">
              <a:spLocks noChangeAspect="1" noChangeArrowheads="1"/>
            </p:cNvSpPr>
            <p:nvPr/>
          </p:nvSpPr>
          <p:spPr bwMode="auto">
            <a:xfrm>
              <a:off x="3575" y="1098"/>
              <a:ext cx="5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cs-CZ" sz="2000">
                  <a:solidFill>
                    <a:schemeClr val="accent2"/>
                  </a:solidFill>
                </a:rPr>
                <a:t>znaky</a:t>
              </a:r>
            </a:p>
          </p:txBody>
        </p:sp>
        <p:sp>
          <p:nvSpPr>
            <p:cNvPr id="24586" name="Text Box 12"/>
            <p:cNvSpPr txBox="1">
              <a:spLocks noChangeAspect="1" noChangeArrowheads="1"/>
            </p:cNvSpPr>
            <p:nvPr/>
          </p:nvSpPr>
          <p:spPr bwMode="auto">
            <a:xfrm>
              <a:off x="2737" y="784"/>
              <a:ext cx="90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cs-CZ" sz="2400">
                  <a:solidFill>
                    <a:schemeClr val="accent2"/>
                  </a:solidFill>
                </a:rPr>
                <a:t>Typy dat</a:t>
              </a:r>
            </a:p>
          </p:txBody>
        </p:sp>
        <p:sp>
          <p:nvSpPr>
            <p:cNvPr id="24587" name="Text Box 13"/>
            <p:cNvSpPr txBox="1">
              <a:spLocks noChangeAspect="1" noChangeArrowheads="1"/>
            </p:cNvSpPr>
            <p:nvPr/>
          </p:nvSpPr>
          <p:spPr bwMode="auto">
            <a:xfrm rot="-5400000">
              <a:off x="1085" y="1932"/>
              <a:ext cx="9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cs-CZ" sz="2000">
                  <a:solidFill>
                    <a:schemeClr val="accent2"/>
                  </a:solidFill>
                </a:rPr>
                <a:t>algorit</a:t>
              </a:r>
              <a:r>
                <a:rPr lang="en-US" sz="2000">
                  <a:solidFill>
                    <a:schemeClr val="accent2"/>
                  </a:solidFill>
                </a:rPr>
                <a:t>h</a:t>
              </a:r>
              <a:r>
                <a:rPr lang="cs-CZ" sz="2000">
                  <a:solidFill>
                    <a:schemeClr val="accent2"/>
                  </a:solidFill>
                </a:rPr>
                <a:t>ms</a:t>
              </a:r>
            </a:p>
          </p:txBody>
        </p:sp>
        <p:sp>
          <p:nvSpPr>
            <p:cNvPr id="24588" name="Text Box 14"/>
            <p:cNvSpPr txBox="1">
              <a:spLocks noChangeAspect="1" noChangeArrowheads="1"/>
            </p:cNvSpPr>
            <p:nvPr/>
          </p:nvSpPr>
          <p:spPr bwMode="auto">
            <a:xfrm rot="-5400000">
              <a:off x="1116" y="3158"/>
              <a:ext cx="87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cs-CZ" sz="2000">
                  <a:solidFill>
                    <a:schemeClr val="accent2"/>
                  </a:solidFill>
                </a:rPr>
                <a:t>kritérium</a:t>
              </a:r>
            </a:p>
            <a:p>
              <a:pPr algn="ctr" eaLnBrk="0" hangingPunct="0"/>
              <a:r>
                <a:rPr lang="en-US" sz="2000">
                  <a:solidFill>
                    <a:schemeClr val="accent2"/>
                  </a:solidFill>
                </a:rPr>
                <a:t>optimality</a:t>
              </a:r>
              <a:endParaRPr lang="cs-CZ" sz="2000">
                <a:solidFill>
                  <a:schemeClr val="accent2"/>
                </a:solidFill>
              </a:endParaRPr>
            </a:p>
          </p:txBody>
        </p:sp>
        <p:sp>
          <p:nvSpPr>
            <p:cNvPr id="24589" name="Text Box 15"/>
            <p:cNvSpPr txBox="1">
              <a:spLocks noChangeAspect="1" noChangeArrowheads="1"/>
            </p:cNvSpPr>
            <p:nvPr/>
          </p:nvSpPr>
          <p:spPr bwMode="auto">
            <a:xfrm rot="-5400000">
              <a:off x="-117" y="2511"/>
              <a:ext cx="257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cs-CZ" sz="2400">
                  <a:solidFill>
                    <a:schemeClr val="accent2"/>
                  </a:solidFill>
                </a:rPr>
                <a:t>Metody</a:t>
              </a:r>
              <a:r>
                <a:rPr lang="en-US" sz="2400">
                  <a:solidFill>
                    <a:schemeClr val="accent2"/>
                  </a:solidFill>
                </a:rPr>
                <a:t> </a:t>
              </a:r>
              <a:r>
                <a:rPr lang="cs-CZ" sz="2400">
                  <a:solidFill>
                    <a:schemeClr val="accent2"/>
                  </a:solidFill>
                </a:rPr>
                <a:t>k</a:t>
              </a:r>
              <a:r>
                <a:rPr lang="en-US" sz="2400">
                  <a:solidFill>
                    <a:schemeClr val="accent2"/>
                  </a:solidFill>
                </a:rPr>
                <a:t>onstru</a:t>
              </a:r>
              <a:r>
                <a:rPr lang="cs-CZ" sz="2400">
                  <a:solidFill>
                    <a:schemeClr val="accent2"/>
                  </a:solidFill>
                </a:rPr>
                <a:t>kce stromů</a:t>
              </a:r>
            </a:p>
          </p:txBody>
        </p:sp>
      </p:grpSp>
      <p:sp>
        <p:nvSpPr>
          <p:cNvPr id="24579" name="Text Box 16"/>
          <p:cNvSpPr txBox="1">
            <a:spLocks noChangeArrowheads="1"/>
          </p:cNvSpPr>
          <p:nvPr/>
        </p:nvSpPr>
        <p:spPr bwMode="auto">
          <a:xfrm>
            <a:off x="2847975" y="233363"/>
            <a:ext cx="3060700" cy="523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Rozdělení metod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47663" y="1785938"/>
            <a:ext cx="8245475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0" u="sng" dirty="0">
                <a:solidFill>
                  <a:srgbClr val="F00000"/>
                </a:solidFill>
              </a:rPr>
              <a:t>výkonnost (</a:t>
            </a:r>
            <a:r>
              <a:rPr lang="cs-CZ" sz="2400" b="0" u="sng" dirty="0" err="1">
                <a:solidFill>
                  <a:srgbClr val="F00000"/>
                </a:solidFill>
              </a:rPr>
              <a:t>efficiency</a:t>
            </a:r>
            <a:r>
              <a:rPr lang="cs-CZ" sz="2400" b="0" u="sng" dirty="0">
                <a:solidFill>
                  <a:srgbClr val="F00000"/>
                </a:solidFill>
              </a:rPr>
              <a:t>)</a:t>
            </a:r>
            <a:r>
              <a:rPr lang="en-US" sz="2400" b="0" dirty="0">
                <a:solidFill>
                  <a:srgbClr val="F00000"/>
                </a:solidFill>
              </a:rPr>
              <a:t>:</a:t>
            </a:r>
            <a:r>
              <a:rPr lang="en-US" sz="2000" dirty="0">
                <a:solidFill>
                  <a:schemeClr val="accent2"/>
                </a:solidFill>
              </a:rPr>
              <a:t>	</a:t>
            </a:r>
            <a:r>
              <a:rPr lang="cs-CZ" sz="2000" dirty="0">
                <a:solidFill>
                  <a:schemeClr val="accent2"/>
                </a:solidFill>
              </a:rPr>
              <a:t>	</a:t>
            </a:r>
            <a:r>
              <a:rPr lang="cs-CZ" sz="2000" b="0" dirty="0"/>
              <a:t>jak rychlá je</a:t>
            </a:r>
            <a:r>
              <a:rPr lang="en-US" sz="2000" b="0" dirty="0">
                <a:cs typeface="Arial" charset="0"/>
              </a:rPr>
              <a:t> </a:t>
            </a:r>
            <a:r>
              <a:rPr lang="en-US" sz="2000" b="0" dirty="0" err="1">
                <a:cs typeface="Arial" charset="0"/>
              </a:rPr>
              <a:t>metod</a:t>
            </a:r>
            <a:r>
              <a:rPr lang="cs-CZ" sz="2000" b="0" dirty="0">
                <a:cs typeface="Arial" charset="0"/>
              </a:rPr>
              <a:t>a</a:t>
            </a:r>
            <a:r>
              <a:rPr lang="en-US" sz="2000" b="0" dirty="0">
                <a:cs typeface="Arial" charset="0"/>
              </a:rPr>
              <a:t>?</a:t>
            </a:r>
            <a:r>
              <a:rPr lang="en-US" sz="2000" b="0" dirty="0">
                <a:solidFill>
                  <a:schemeClr val="accent2"/>
                </a:solidFill>
                <a:cs typeface="Arial" charset="0"/>
              </a:rPr>
              <a:t/>
            </a:r>
            <a:br>
              <a:rPr lang="en-US" sz="2000" b="0" dirty="0">
                <a:solidFill>
                  <a:schemeClr val="accent2"/>
                </a:solidFill>
                <a:cs typeface="Arial" charset="0"/>
              </a:rPr>
            </a:br>
            <a:endParaRPr lang="en-US" sz="2000" b="0" dirty="0">
              <a:solidFill>
                <a:schemeClr val="accent2"/>
              </a:solidFill>
              <a:cs typeface="Arial" charset="0"/>
            </a:endParaRPr>
          </a:p>
          <a:p>
            <a:r>
              <a:rPr lang="cs-CZ" sz="2400" b="0" u="sng" dirty="0">
                <a:solidFill>
                  <a:srgbClr val="F00000"/>
                </a:solidFill>
              </a:rPr>
              <a:t>síla (</a:t>
            </a:r>
            <a:r>
              <a:rPr lang="cs-CZ" sz="2400" b="0" u="sng" dirty="0" err="1">
                <a:solidFill>
                  <a:srgbClr val="F00000"/>
                </a:solidFill>
              </a:rPr>
              <a:t>power</a:t>
            </a:r>
            <a:r>
              <a:rPr lang="cs-CZ" sz="2400" b="0" u="sng" dirty="0">
                <a:solidFill>
                  <a:srgbClr val="F00000"/>
                </a:solidFill>
              </a:rPr>
              <a:t>)</a:t>
            </a:r>
            <a:r>
              <a:rPr lang="en-US" sz="2400" b="0" dirty="0">
                <a:solidFill>
                  <a:srgbClr val="F00000"/>
                </a:solidFill>
              </a:rPr>
              <a:t>:	</a:t>
            </a:r>
            <a:r>
              <a:rPr lang="en-US" sz="2000" dirty="0">
                <a:solidFill>
                  <a:schemeClr val="accent2"/>
                </a:solidFill>
              </a:rPr>
              <a:t>	</a:t>
            </a:r>
            <a:r>
              <a:rPr lang="cs-CZ" sz="2000" dirty="0">
                <a:solidFill>
                  <a:schemeClr val="accent2"/>
                </a:solidFill>
              </a:rPr>
              <a:t>		</a:t>
            </a:r>
            <a:r>
              <a:rPr lang="cs-CZ" sz="2000" b="0" dirty="0"/>
              <a:t>kolik znaků je třeba?</a:t>
            </a:r>
            <a:r>
              <a:rPr lang="en-US" sz="2000" b="0" dirty="0">
                <a:solidFill>
                  <a:schemeClr val="accent2"/>
                </a:solidFill>
              </a:rPr>
              <a:t/>
            </a:r>
            <a:br>
              <a:rPr lang="en-US" sz="2000" b="0" dirty="0">
                <a:solidFill>
                  <a:schemeClr val="accent2"/>
                </a:solidFill>
              </a:rPr>
            </a:br>
            <a:endParaRPr lang="en-US" sz="2000" b="0" dirty="0">
              <a:solidFill>
                <a:schemeClr val="accent2"/>
              </a:solidFill>
            </a:endParaRPr>
          </a:p>
          <a:p>
            <a:r>
              <a:rPr lang="cs-CZ" sz="2400" b="0" u="sng" dirty="0">
                <a:solidFill>
                  <a:srgbClr val="F00000"/>
                </a:solidFill>
              </a:rPr>
              <a:t>konzistence (</a:t>
            </a:r>
            <a:r>
              <a:rPr lang="cs-CZ" sz="2400" b="0" u="sng" dirty="0" err="1">
                <a:solidFill>
                  <a:srgbClr val="F00000"/>
                </a:solidFill>
              </a:rPr>
              <a:t>consistency</a:t>
            </a:r>
            <a:r>
              <a:rPr lang="cs-CZ" sz="2400" b="0" u="sng" dirty="0">
                <a:solidFill>
                  <a:srgbClr val="F00000"/>
                </a:solidFill>
              </a:rPr>
              <a:t>)</a:t>
            </a:r>
            <a:r>
              <a:rPr lang="en-US" sz="2400" b="0" dirty="0">
                <a:solidFill>
                  <a:srgbClr val="F00000"/>
                </a:solidFill>
              </a:rPr>
              <a:t>: </a:t>
            </a:r>
            <a:r>
              <a:rPr lang="en-US" sz="2000" dirty="0">
                <a:solidFill>
                  <a:schemeClr val="accent2"/>
                </a:solidFill>
              </a:rPr>
              <a:t>	</a:t>
            </a:r>
            <a:r>
              <a:rPr lang="cs-CZ" sz="2000" b="0" dirty="0"/>
              <a:t>vede zvyšující se počet znaků</a:t>
            </a:r>
            <a:br>
              <a:rPr lang="cs-CZ" sz="2000" b="0" dirty="0"/>
            </a:br>
            <a:r>
              <a:rPr lang="cs-CZ" sz="2000" b="0" dirty="0"/>
              <a:t>					ke správnému stromu</a:t>
            </a:r>
            <a:r>
              <a:rPr lang="en-US" sz="2000" b="0" dirty="0"/>
              <a:t>?</a:t>
            </a:r>
            <a:r>
              <a:rPr lang="en-US" sz="2000" dirty="0">
                <a:solidFill>
                  <a:schemeClr val="accent2"/>
                </a:solidFill>
              </a:rPr>
              <a:t/>
            </a:r>
            <a:br>
              <a:rPr lang="en-US" sz="2000" dirty="0">
                <a:solidFill>
                  <a:schemeClr val="accent2"/>
                </a:solidFill>
              </a:rPr>
            </a:br>
            <a:endParaRPr lang="en-US" sz="2000" dirty="0">
              <a:solidFill>
                <a:schemeClr val="accent2"/>
              </a:solidFill>
            </a:endParaRPr>
          </a:p>
          <a:p>
            <a:r>
              <a:rPr lang="cs-CZ" sz="2400" b="0" u="sng" dirty="0">
                <a:solidFill>
                  <a:srgbClr val="F00000"/>
                </a:solidFill>
                <a:sym typeface="Symbol" pitchFamily="18" charset="2"/>
              </a:rPr>
              <a:t>robustnost (</a:t>
            </a:r>
            <a:r>
              <a:rPr lang="cs-CZ" sz="2400" b="0" u="sng" dirty="0" err="1">
                <a:solidFill>
                  <a:srgbClr val="F00000"/>
                </a:solidFill>
                <a:sym typeface="Symbol" pitchFamily="18" charset="2"/>
              </a:rPr>
              <a:t>robustness</a:t>
            </a:r>
            <a:r>
              <a:rPr lang="cs-CZ" sz="2400" b="0" u="sng" dirty="0">
                <a:solidFill>
                  <a:srgbClr val="F00000"/>
                </a:solidFill>
                <a:sym typeface="Symbol" pitchFamily="18" charset="2"/>
              </a:rPr>
              <a:t>)</a:t>
            </a:r>
            <a:r>
              <a:rPr lang="en-US" sz="2400" b="0" dirty="0">
                <a:solidFill>
                  <a:srgbClr val="F00000"/>
                </a:solidFill>
                <a:sym typeface="Symbol" pitchFamily="18" charset="2"/>
              </a:rPr>
              <a:t>:</a:t>
            </a:r>
            <a:r>
              <a:rPr lang="cs-CZ" sz="2000" dirty="0">
                <a:solidFill>
                  <a:srgbClr val="FF0000"/>
                </a:solidFill>
                <a:sym typeface="Symbol" pitchFamily="18" charset="2"/>
              </a:rPr>
              <a:t>		</a:t>
            </a:r>
            <a:r>
              <a:rPr lang="cs-CZ" sz="2000" b="0" dirty="0">
                <a:sym typeface="Symbol" pitchFamily="18" charset="2"/>
              </a:rPr>
              <a:t>jak metoda funguje při 					</a:t>
            </a:r>
            <a:r>
              <a:rPr lang="en-US" sz="2000" b="0" dirty="0">
                <a:sym typeface="Symbol" pitchFamily="18" charset="2"/>
              </a:rPr>
              <a:t>	</a:t>
            </a:r>
            <a:r>
              <a:rPr lang="cs-CZ" sz="2000" b="0" dirty="0">
                <a:sym typeface="Symbol" pitchFamily="18" charset="2"/>
              </a:rPr>
              <a:t>neplatnosti předpokladů?</a:t>
            </a:r>
            <a:r>
              <a:rPr lang="en-US" sz="2000" dirty="0">
                <a:solidFill>
                  <a:schemeClr val="accent2"/>
                </a:solidFill>
                <a:sym typeface="Symbol" pitchFamily="18" charset="2"/>
              </a:rPr>
              <a:t/>
            </a:r>
            <a:br>
              <a:rPr lang="en-US" sz="2000" dirty="0">
                <a:solidFill>
                  <a:schemeClr val="accent2"/>
                </a:solidFill>
                <a:sym typeface="Symbol" pitchFamily="18" charset="2"/>
              </a:rPr>
            </a:br>
            <a:endParaRPr lang="en-US" sz="2000" dirty="0">
              <a:solidFill>
                <a:schemeClr val="accent2"/>
              </a:solidFill>
              <a:sym typeface="Symbol" pitchFamily="18" charset="2"/>
            </a:endParaRPr>
          </a:p>
          <a:p>
            <a:r>
              <a:rPr lang="cs-CZ" sz="2400" b="0" u="sng" dirty="0">
                <a:solidFill>
                  <a:srgbClr val="F00000"/>
                </a:solidFill>
                <a:sym typeface="Symbol" pitchFamily="18" charset="2"/>
              </a:rPr>
              <a:t>falzifikovatelnost (</a:t>
            </a:r>
            <a:r>
              <a:rPr lang="cs-CZ" sz="2400" b="0" u="sng" dirty="0" err="1">
                <a:solidFill>
                  <a:srgbClr val="F00000"/>
                </a:solidFill>
                <a:sym typeface="Symbol" pitchFamily="18" charset="2"/>
              </a:rPr>
              <a:t>falsifiability</a:t>
            </a:r>
            <a:r>
              <a:rPr lang="cs-CZ" sz="2400" b="0" u="sng" dirty="0">
                <a:solidFill>
                  <a:srgbClr val="F00000"/>
                </a:solidFill>
                <a:sym typeface="Symbol" pitchFamily="18" charset="2"/>
              </a:rPr>
              <a:t>)</a:t>
            </a:r>
            <a:r>
              <a:rPr lang="en-US" sz="2400" b="0" dirty="0">
                <a:solidFill>
                  <a:srgbClr val="F00000"/>
                </a:solidFill>
                <a:sym typeface="Symbol" pitchFamily="18" charset="2"/>
              </a:rPr>
              <a:t>:</a:t>
            </a:r>
            <a:r>
              <a:rPr lang="cs-CZ" sz="2000" dirty="0">
                <a:solidFill>
                  <a:srgbClr val="FF0000"/>
                </a:solidFill>
                <a:sym typeface="Symbol" pitchFamily="18" charset="2"/>
              </a:rPr>
              <a:t>	</a:t>
            </a:r>
            <a:r>
              <a:rPr lang="cs-CZ" sz="2000" b="0" dirty="0">
                <a:sym typeface="Symbol" pitchFamily="18" charset="2"/>
              </a:rPr>
              <a:t>umožňuje testování platnosti 					předpokladů?</a:t>
            </a: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1604963" y="531813"/>
            <a:ext cx="52245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0" dirty="0">
                <a:solidFill>
                  <a:srgbClr val="E60000"/>
                </a:solidFill>
              </a:rPr>
              <a:t>Jak hodnotit jednotlivé metody</a:t>
            </a:r>
            <a:r>
              <a:rPr lang="en-US" sz="2800" b="0" dirty="0">
                <a:solidFill>
                  <a:srgbClr val="E60000"/>
                </a:solidFill>
              </a:rPr>
              <a:t>?</a:t>
            </a:r>
            <a:endParaRPr lang="cs-CZ" sz="2800" b="0" dirty="0">
              <a:solidFill>
                <a:srgbClr val="E6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2247900" y="142875"/>
            <a:ext cx="4711700" cy="9461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cap="all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Maxim</a:t>
            </a:r>
            <a:r>
              <a:rPr lang="cs-CZ" sz="2800" cap="all" dirty="0" err="1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ální</a:t>
            </a:r>
            <a:r>
              <a:rPr lang="cs-CZ" sz="2800" cap="all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úspornost</a:t>
            </a:r>
            <a:r>
              <a:rPr lang="cs-CZ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cs-CZ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cs-CZ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cs-CZ" sz="2800" i="1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maximum </a:t>
            </a:r>
            <a:r>
              <a:rPr lang="en-US" sz="2800" i="1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parsimony</a:t>
            </a:r>
            <a:r>
              <a:rPr lang="cs-CZ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</a:t>
            </a:r>
            <a:r>
              <a:rPr lang="en-US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MP)</a:t>
            </a:r>
            <a:endParaRPr lang="cs-CZ" sz="2800" dirty="0">
              <a:solidFill>
                <a:srgbClr val="E6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749300" y="18224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b="0"/>
          </a:p>
        </p:txBody>
      </p:sp>
      <p:graphicFrame>
        <p:nvGraphicFramePr>
          <p:cNvPr id="15524" name="Group 164"/>
          <p:cNvGraphicFramePr>
            <a:graphicFrameLocks noGrp="1"/>
          </p:cNvGraphicFramePr>
          <p:nvPr/>
        </p:nvGraphicFramePr>
        <p:xfrm>
          <a:off x="6840538" y="1254125"/>
          <a:ext cx="1973263" cy="2377440"/>
        </p:xfrm>
        <a:graphic>
          <a:graphicData uri="http://schemas.openxmlformats.org/drawingml/2006/table">
            <a:tbl>
              <a:tblPr/>
              <a:tblGrid>
                <a:gridCol w="4937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37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37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II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III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pSp>
        <p:nvGrpSpPr>
          <p:cNvPr id="2" name="Group 168"/>
          <p:cNvGrpSpPr>
            <a:grpSpLocks/>
          </p:cNvGrpSpPr>
          <p:nvPr/>
        </p:nvGrpSpPr>
        <p:grpSpPr bwMode="auto">
          <a:xfrm>
            <a:off x="409575" y="4125913"/>
            <a:ext cx="8456613" cy="2357437"/>
            <a:chOff x="299" y="2469"/>
            <a:chExt cx="5327" cy="1485"/>
          </a:xfrm>
        </p:grpSpPr>
        <p:pic>
          <p:nvPicPr>
            <p:cNvPr id="26661" name="Picture 4" descr="Parsimoni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9" y="2469"/>
              <a:ext cx="5327" cy="1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62" name="Text Box 165"/>
            <p:cNvSpPr txBox="1">
              <a:spLocks noChangeArrowheads="1"/>
            </p:cNvSpPr>
            <p:nvPr/>
          </p:nvSpPr>
          <p:spPr bwMode="auto">
            <a:xfrm>
              <a:off x="390" y="3519"/>
              <a:ext cx="6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 dirty="0"/>
                <a:t>2 </a:t>
              </a:r>
              <a:r>
                <a:rPr lang="cs-CZ" sz="2000" b="0" dirty="0"/>
                <a:t>kroky</a:t>
              </a:r>
            </a:p>
          </p:txBody>
        </p:sp>
        <p:sp>
          <p:nvSpPr>
            <p:cNvPr id="26663" name="Text Box 166"/>
            <p:cNvSpPr txBox="1">
              <a:spLocks noChangeArrowheads="1"/>
            </p:cNvSpPr>
            <p:nvPr/>
          </p:nvSpPr>
          <p:spPr bwMode="auto">
            <a:xfrm>
              <a:off x="2181" y="3519"/>
              <a:ext cx="55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/>
                <a:t>1 </a:t>
              </a:r>
              <a:r>
                <a:rPr lang="cs-CZ" sz="2000" b="0"/>
                <a:t>krok</a:t>
              </a:r>
            </a:p>
          </p:txBody>
        </p:sp>
        <p:sp>
          <p:nvSpPr>
            <p:cNvPr id="26664" name="Text Box 167"/>
            <p:cNvSpPr txBox="1">
              <a:spLocks noChangeArrowheads="1"/>
            </p:cNvSpPr>
            <p:nvPr/>
          </p:nvSpPr>
          <p:spPr bwMode="auto">
            <a:xfrm>
              <a:off x="3918" y="3519"/>
              <a:ext cx="6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/>
                <a:t>2 </a:t>
              </a:r>
              <a:r>
                <a:rPr lang="cs-CZ" sz="2000" b="0"/>
                <a:t>kroky</a:t>
              </a:r>
            </a:p>
          </p:txBody>
        </p:sp>
      </p:grpSp>
      <p:sp>
        <p:nvSpPr>
          <p:cNvPr id="15530" name="Text Box 170"/>
          <p:cNvSpPr txBox="1">
            <a:spLocks noChangeArrowheads="1"/>
          </p:cNvSpPr>
          <p:nvPr/>
        </p:nvSpPr>
        <p:spPr bwMode="auto">
          <a:xfrm>
            <a:off x="3209925" y="3060700"/>
            <a:ext cx="36814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/>
              <a:t>minim</a:t>
            </a:r>
            <a:r>
              <a:rPr lang="cs-CZ" sz="2000" b="0"/>
              <a:t>ální počet kroků</a:t>
            </a:r>
            <a:r>
              <a:rPr lang="en-US" sz="2000" b="0"/>
              <a:t> = 3</a:t>
            </a:r>
          </a:p>
          <a:p>
            <a:r>
              <a:rPr lang="cs-CZ" sz="2000" b="0"/>
              <a:t>skutečný počet kroků</a:t>
            </a:r>
            <a:r>
              <a:rPr lang="en-US" sz="2000" b="0"/>
              <a:t> = 5</a:t>
            </a:r>
          </a:p>
          <a:p>
            <a:r>
              <a:rPr lang="en-US" sz="2000" b="0">
                <a:sym typeface="Symbol" pitchFamily="18" charset="2"/>
              </a:rPr>
              <a:t> 2 extra </a:t>
            </a:r>
            <a:r>
              <a:rPr lang="cs-CZ" sz="2000" b="0">
                <a:sym typeface="Symbol" pitchFamily="18" charset="2"/>
              </a:rPr>
              <a:t>kroky</a:t>
            </a:r>
            <a:r>
              <a:rPr lang="en-US" sz="2000" b="0">
                <a:sym typeface="Symbol" pitchFamily="18" charset="2"/>
              </a:rPr>
              <a:t>  </a:t>
            </a:r>
            <a:r>
              <a:rPr lang="en-US" sz="2000" b="0" u="sng">
                <a:solidFill>
                  <a:srgbClr val="E60000"/>
                </a:solidFill>
                <a:sym typeface="Symbol" pitchFamily="18" charset="2"/>
              </a:rPr>
              <a:t>homoplas</a:t>
            </a:r>
            <a:r>
              <a:rPr lang="cs-CZ" sz="2000" b="0" u="sng">
                <a:solidFill>
                  <a:srgbClr val="E60000"/>
                </a:solidFill>
                <a:sym typeface="Symbol" pitchFamily="18" charset="2"/>
              </a:rPr>
              <a:t>ie</a:t>
            </a:r>
            <a:endParaRPr lang="en-US" sz="2000" b="0" u="sng">
              <a:solidFill>
                <a:srgbClr val="E60000"/>
              </a:solidFill>
              <a:sym typeface="Symbol" pitchFamily="18" charset="2"/>
            </a:endParaRPr>
          </a:p>
        </p:txBody>
      </p:sp>
      <p:pic>
        <p:nvPicPr>
          <p:cNvPr id="26660" name="Picture 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6238" y="1773918"/>
            <a:ext cx="2112963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12"/>
          <p:cNvSpPr txBox="1"/>
          <p:nvPr/>
        </p:nvSpPr>
        <p:spPr>
          <a:xfrm>
            <a:off x="376238" y="1219201"/>
            <a:ext cx="42562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2000" b="0" dirty="0"/>
              <a:t>William </a:t>
            </a:r>
            <a:r>
              <a:rPr lang="cs-CZ" sz="2000" b="0" dirty="0" err="1"/>
              <a:t>of</a:t>
            </a:r>
            <a:r>
              <a:rPr lang="cs-CZ" sz="2000" b="0" dirty="0"/>
              <a:t> </a:t>
            </a:r>
            <a:r>
              <a:rPr lang="cs-CZ" sz="2000" b="0" dirty="0" err="1"/>
              <a:t>Ockham</a:t>
            </a:r>
            <a:r>
              <a:rPr lang="cs-CZ" sz="2000" b="0" dirty="0"/>
              <a:t> (</a:t>
            </a:r>
            <a:r>
              <a:rPr lang="cs-CZ" sz="2000" b="0" dirty="0" err="1"/>
              <a:t>c</a:t>
            </a:r>
            <a:r>
              <a:rPr lang="cs-CZ" sz="2000" b="0" dirty="0"/>
              <a:t>. 1287 – 1347)</a:t>
            </a:r>
          </a:p>
          <a:p>
            <a:pPr algn="r"/>
            <a:r>
              <a:rPr lang="cs-CZ" sz="2000" b="0" dirty="0" err="1"/>
              <a:t>Occamova</a:t>
            </a:r>
            <a:r>
              <a:rPr lang="cs-CZ" sz="2000" b="0" dirty="0"/>
              <a:t> břitva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3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7" descr="MP1"/>
          <p:cNvPicPr>
            <a:picLocks noChangeAspect="1" noChangeArrowheads="1"/>
          </p:cNvPicPr>
          <p:nvPr/>
        </p:nvPicPr>
        <p:blipFill>
          <a:blip r:embed="rId3" cstate="print"/>
          <a:srcRect r="43808" b="66756"/>
          <a:stretch>
            <a:fillRect/>
          </a:stretch>
        </p:blipFill>
        <p:spPr bwMode="auto">
          <a:xfrm>
            <a:off x="0" y="882650"/>
            <a:ext cx="3482975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733550" y="258763"/>
            <a:ext cx="5456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 b="0">
                <a:solidFill>
                  <a:srgbClr val="E60000"/>
                </a:solidFill>
              </a:rPr>
              <a:t>Odhad počtu kroků: </a:t>
            </a:r>
            <a:r>
              <a:rPr lang="en-US" sz="2400" b="0">
                <a:solidFill>
                  <a:srgbClr val="E60000"/>
                </a:solidFill>
              </a:rPr>
              <a:t>Fitch</a:t>
            </a:r>
            <a:r>
              <a:rPr lang="cs-CZ" sz="2400" b="0">
                <a:solidFill>
                  <a:srgbClr val="E60000"/>
                </a:solidFill>
              </a:rPr>
              <a:t>ův</a:t>
            </a:r>
            <a:r>
              <a:rPr lang="en-US" sz="2400" b="0">
                <a:solidFill>
                  <a:srgbClr val="E60000"/>
                </a:solidFill>
              </a:rPr>
              <a:t> algoritm</a:t>
            </a:r>
            <a:r>
              <a:rPr lang="cs-CZ" sz="2400" b="0">
                <a:solidFill>
                  <a:srgbClr val="E60000"/>
                </a:solidFill>
              </a:rPr>
              <a:t>us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600825" y="1058863"/>
            <a:ext cx="2266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cs-CZ" sz="2000" b="0"/>
              <a:t>1.	arbitrární kořen</a:t>
            </a:r>
            <a:endParaRPr lang="en-US" sz="20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1_1"/>
          <p:cNvPicPr>
            <a:picLocks noChangeAspect="1" noChangeArrowheads="1"/>
          </p:cNvPicPr>
          <p:nvPr/>
        </p:nvPicPr>
        <p:blipFill>
          <a:blip r:embed="rId3" cstate="print"/>
          <a:srcRect t="31730" b="45845"/>
          <a:stretch>
            <a:fillRect/>
          </a:stretch>
        </p:blipFill>
        <p:spPr bwMode="auto">
          <a:xfrm>
            <a:off x="376238" y="2734468"/>
            <a:ext cx="8178090" cy="2195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9"/>
          <p:cNvSpPr txBox="1">
            <a:spLocks noChangeArrowheads="1"/>
          </p:cNvSpPr>
          <p:nvPr/>
        </p:nvSpPr>
        <p:spPr bwMode="auto">
          <a:xfrm>
            <a:off x="2103538" y="4795210"/>
            <a:ext cx="9733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>
                <a:solidFill>
                  <a:srgbClr val="E60000"/>
                </a:solidFill>
              </a:rPr>
              <a:t>dráha</a:t>
            </a:r>
          </a:p>
        </p:txBody>
      </p:sp>
      <p:sp>
        <p:nvSpPr>
          <p:cNvPr id="7174" name="Text Box 10"/>
          <p:cNvSpPr txBox="1">
            <a:spLocks noChangeArrowheads="1"/>
          </p:cNvSpPr>
          <p:nvPr/>
        </p:nvSpPr>
        <p:spPr bwMode="auto">
          <a:xfrm>
            <a:off x="6106760" y="4795210"/>
            <a:ext cx="7344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>
                <a:solidFill>
                  <a:srgbClr val="E60000"/>
                </a:solidFill>
              </a:rPr>
              <a:t>linie</a:t>
            </a:r>
          </a:p>
        </p:txBody>
      </p:sp>
      <p:sp>
        <p:nvSpPr>
          <p:cNvPr id="7" name="Obdélníkový popisek 6"/>
          <p:cNvSpPr/>
          <p:nvPr/>
        </p:nvSpPr>
        <p:spPr bwMode="auto">
          <a:xfrm>
            <a:off x="2242458" y="1915885"/>
            <a:ext cx="1752600" cy="707572"/>
          </a:xfrm>
          <a:prstGeom prst="wedgeRectCallout">
            <a:avLst>
              <a:gd name="adj1" fmla="val -18970"/>
              <a:gd name="adj2" fmla="val 108654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spojuje dva terminální uzly</a:t>
            </a:r>
          </a:p>
        </p:txBody>
      </p:sp>
      <p:sp>
        <p:nvSpPr>
          <p:cNvPr id="8" name="Obdélníkový popisek 7"/>
          <p:cNvSpPr/>
          <p:nvPr/>
        </p:nvSpPr>
        <p:spPr bwMode="auto">
          <a:xfrm>
            <a:off x="5910944" y="1730830"/>
            <a:ext cx="1752600" cy="979714"/>
          </a:xfrm>
          <a:prstGeom prst="wedgeRectCallout">
            <a:avLst>
              <a:gd name="adj1" fmla="val -18970"/>
              <a:gd name="adj2" fmla="val 108654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spojuje terminální uzel s kořenem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941513" y="207963"/>
            <a:ext cx="44839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 dirty="0" err="1">
                <a:solidFill>
                  <a:srgbClr val="E60000"/>
                </a:solidFill>
              </a:rPr>
              <a:t>Defini</a:t>
            </a:r>
            <a:r>
              <a:rPr lang="cs-CZ" sz="2800" b="0" dirty="0" err="1">
                <a:solidFill>
                  <a:srgbClr val="E60000"/>
                </a:solidFill>
              </a:rPr>
              <a:t>ce</a:t>
            </a:r>
            <a:r>
              <a:rPr lang="cs-CZ" sz="2800" b="0" dirty="0">
                <a:solidFill>
                  <a:srgbClr val="E60000"/>
                </a:solidFill>
              </a:rPr>
              <a:t> základních pojmů: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7" descr="MP1"/>
          <p:cNvPicPr>
            <a:picLocks noChangeAspect="1" noChangeArrowheads="1"/>
          </p:cNvPicPr>
          <p:nvPr/>
        </p:nvPicPr>
        <p:blipFill>
          <a:blip r:embed="rId3" cstate="print"/>
          <a:srcRect b="67024"/>
          <a:stretch>
            <a:fillRect/>
          </a:stretch>
        </p:blipFill>
        <p:spPr bwMode="auto">
          <a:xfrm>
            <a:off x="0" y="882650"/>
            <a:ext cx="6199188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6600825" y="1058863"/>
            <a:ext cx="226695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cs-CZ" sz="2000" b="0"/>
              <a:t>1.	arbitrární kořen</a:t>
            </a:r>
            <a:endParaRPr lang="en-US" sz="2000" b="0"/>
          </a:p>
          <a:p>
            <a:pPr marL="342900" indent="-342900"/>
            <a:endParaRPr lang="cs-CZ" sz="2000" b="0"/>
          </a:p>
          <a:p>
            <a:pPr marL="342900" indent="-342900"/>
            <a:r>
              <a:rPr lang="cs-CZ" sz="2000" b="0"/>
              <a:t>2.	Shora dolů:</a:t>
            </a:r>
            <a:endParaRPr lang="en-US" sz="2000" b="0">
              <a:sym typeface="Symbol" pitchFamily="18" charset="2"/>
            </a:endParaRPr>
          </a:p>
          <a:p>
            <a:pPr marL="342900" indent="-342900"/>
            <a:r>
              <a:rPr lang="cs-CZ" sz="2000" b="0">
                <a:solidFill>
                  <a:schemeClr val="accent2"/>
                </a:solidFill>
              </a:rPr>
              <a:t>	</a:t>
            </a:r>
            <a:r>
              <a:rPr lang="en-US" sz="2000" b="0" i="1"/>
              <a:t>w</a:t>
            </a:r>
            <a:r>
              <a:rPr lang="en-US" sz="2000" b="0"/>
              <a:t> =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en-US" sz="2000" b="0">
                <a:solidFill>
                  <a:srgbClr val="FF0000"/>
                </a:solidFill>
              </a:rPr>
              <a:t>C</a:t>
            </a:r>
            <a:r>
              <a:rPr lang="cs-CZ" sz="2000" b="0"/>
              <a:t>,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cs-CZ" sz="2000" b="0"/>
              <a:t>nebo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en-US" sz="2000" b="0">
                <a:solidFill>
                  <a:srgbClr val="FF0000"/>
                </a:solidFill>
              </a:rPr>
              <a:t>T</a:t>
            </a:r>
          </a:p>
          <a:p>
            <a:pPr marL="342900" indent="-342900"/>
            <a:r>
              <a:rPr lang="cs-CZ" sz="2000" b="0">
                <a:solidFill>
                  <a:schemeClr val="accent2"/>
                </a:solidFill>
              </a:rPr>
              <a:t>	</a:t>
            </a:r>
            <a:r>
              <a:rPr lang="en-US" sz="2000" b="0" i="1"/>
              <a:t>x</a:t>
            </a:r>
            <a:r>
              <a:rPr lang="en-US" sz="2000" b="0"/>
              <a:t> =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en-US" sz="2000" b="0">
                <a:solidFill>
                  <a:srgbClr val="FF0000"/>
                </a:solidFill>
              </a:rPr>
              <a:t>T</a:t>
            </a:r>
          </a:p>
          <a:p>
            <a:pPr marL="342900" indent="-342900"/>
            <a:r>
              <a:rPr lang="cs-CZ" sz="2000" b="0">
                <a:solidFill>
                  <a:schemeClr val="accent2"/>
                </a:solidFill>
              </a:rPr>
              <a:t>	</a:t>
            </a:r>
            <a:r>
              <a:rPr lang="en-US" sz="2000" b="0" i="1"/>
              <a:t>y</a:t>
            </a:r>
            <a:r>
              <a:rPr lang="en-US" sz="2000" b="0"/>
              <a:t> = </a:t>
            </a:r>
            <a:r>
              <a:rPr lang="en-US" sz="2000" b="0">
                <a:solidFill>
                  <a:srgbClr val="FF0000"/>
                </a:solidFill>
              </a:rPr>
              <a:t>A</a:t>
            </a:r>
            <a:r>
              <a:rPr lang="cs-CZ" sz="2000" b="0"/>
              <a:t>,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cs-CZ" sz="2000" b="0"/>
              <a:t>nebo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en-US" sz="2000" b="0">
                <a:solidFill>
                  <a:srgbClr val="FF0000"/>
                </a:solidFill>
              </a:rPr>
              <a:t>T</a:t>
            </a:r>
          </a:p>
          <a:p>
            <a:pPr marL="342900" indent="-342900"/>
            <a:r>
              <a:rPr lang="cs-CZ" sz="2000" b="0">
                <a:solidFill>
                  <a:schemeClr val="accent2"/>
                </a:solidFill>
              </a:rPr>
              <a:t>	</a:t>
            </a:r>
            <a:r>
              <a:rPr lang="en-US" sz="2000" b="0" i="1"/>
              <a:t>z</a:t>
            </a:r>
            <a:r>
              <a:rPr lang="en-US" sz="2000" b="0"/>
              <a:t> = </a:t>
            </a:r>
            <a:r>
              <a:rPr lang="en-US" sz="2000" b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1733550" y="258763"/>
            <a:ext cx="5456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 b="0">
                <a:solidFill>
                  <a:srgbClr val="E60000"/>
                </a:solidFill>
              </a:rPr>
              <a:t>Odhad počtu kroků: </a:t>
            </a:r>
            <a:r>
              <a:rPr lang="en-US" sz="2400" b="0">
                <a:solidFill>
                  <a:srgbClr val="E60000"/>
                </a:solidFill>
              </a:rPr>
              <a:t>Fitch</a:t>
            </a:r>
            <a:r>
              <a:rPr lang="cs-CZ" sz="2400" b="0">
                <a:solidFill>
                  <a:srgbClr val="E60000"/>
                </a:solidFill>
              </a:rPr>
              <a:t>ův</a:t>
            </a:r>
            <a:r>
              <a:rPr lang="en-US" sz="2400" b="0">
                <a:solidFill>
                  <a:srgbClr val="E60000"/>
                </a:solidFill>
              </a:rPr>
              <a:t> algoritm</a:t>
            </a:r>
            <a:r>
              <a:rPr lang="cs-CZ" sz="2400" b="0">
                <a:solidFill>
                  <a:srgbClr val="E60000"/>
                </a:solidFill>
              </a:rPr>
              <a:t>us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7" descr="MP1"/>
          <p:cNvPicPr>
            <a:picLocks noChangeAspect="1" noChangeArrowheads="1"/>
          </p:cNvPicPr>
          <p:nvPr/>
        </p:nvPicPr>
        <p:blipFill>
          <a:blip r:embed="rId3" cstate="print"/>
          <a:srcRect b="34373"/>
          <a:stretch>
            <a:fillRect/>
          </a:stretch>
        </p:blipFill>
        <p:spPr bwMode="auto">
          <a:xfrm>
            <a:off x="0" y="882650"/>
            <a:ext cx="6199188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6600825" y="1058863"/>
            <a:ext cx="226695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cs-CZ" sz="2000" b="0"/>
              <a:t>1.	arbitrární kořen</a:t>
            </a:r>
            <a:endParaRPr lang="en-US" sz="2000" b="0"/>
          </a:p>
          <a:p>
            <a:pPr marL="342900" indent="-342900"/>
            <a:endParaRPr lang="cs-CZ" sz="2000" b="0"/>
          </a:p>
          <a:p>
            <a:pPr marL="342900" indent="-342900"/>
            <a:r>
              <a:rPr lang="cs-CZ" sz="2000" b="0"/>
              <a:t>2.	Shora dolů:</a:t>
            </a:r>
            <a:endParaRPr lang="en-US" sz="2000" b="0">
              <a:sym typeface="Symbol" pitchFamily="18" charset="2"/>
            </a:endParaRPr>
          </a:p>
          <a:p>
            <a:pPr marL="342900" indent="-342900"/>
            <a:r>
              <a:rPr lang="cs-CZ" sz="2000" b="0">
                <a:solidFill>
                  <a:schemeClr val="accent2"/>
                </a:solidFill>
              </a:rPr>
              <a:t>	</a:t>
            </a:r>
            <a:r>
              <a:rPr lang="en-US" sz="2000" b="0" i="1"/>
              <a:t>w</a:t>
            </a:r>
            <a:r>
              <a:rPr lang="en-US" sz="2000" b="0"/>
              <a:t> =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en-US" sz="2000" b="0">
                <a:solidFill>
                  <a:srgbClr val="E60000"/>
                </a:solidFill>
              </a:rPr>
              <a:t>C</a:t>
            </a:r>
            <a:r>
              <a:rPr lang="cs-CZ" sz="2000" b="0"/>
              <a:t>,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cs-CZ" sz="2000" b="0"/>
              <a:t>nebo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en-US" sz="2000" b="0">
                <a:solidFill>
                  <a:srgbClr val="E60000"/>
                </a:solidFill>
              </a:rPr>
              <a:t>T</a:t>
            </a:r>
          </a:p>
          <a:p>
            <a:pPr marL="342900" indent="-342900"/>
            <a:r>
              <a:rPr lang="cs-CZ" sz="2000" b="0">
                <a:solidFill>
                  <a:schemeClr val="accent2"/>
                </a:solidFill>
              </a:rPr>
              <a:t>	</a:t>
            </a:r>
            <a:r>
              <a:rPr lang="en-US" sz="2000" b="0" i="1"/>
              <a:t>x</a:t>
            </a:r>
            <a:r>
              <a:rPr lang="en-US" sz="2000" b="0"/>
              <a:t> =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en-US" sz="2000" b="0">
                <a:solidFill>
                  <a:srgbClr val="E60000"/>
                </a:solidFill>
              </a:rPr>
              <a:t>T</a:t>
            </a:r>
          </a:p>
          <a:p>
            <a:pPr marL="342900" indent="-342900"/>
            <a:r>
              <a:rPr lang="cs-CZ" sz="2000" b="0">
                <a:solidFill>
                  <a:schemeClr val="accent2"/>
                </a:solidFill>
              </a:rPr>
              <a:t>	</a:t>
            </a:r>
            <a:r>
              <a:rPr lang="en-US" sz="2000" b="0" i="1"/>
              <a:t>y</a:t>
            </a:r>
            <a:r>
              <a:rPr lang="en-US" sz="2000" b="0"/>
              <a:t> = </a:t>
            </a:r>
            <a:r>
              <a:rPr lang="en-US" sz="2000" b="0">
                <a:solidFill>
                  <a:srgbClr val="E60000"/>
                </a:solidFill>
              </a:rPr>
              <a:t>A</a:t>
            </a:r>
            <a:r>
              <a:rPr lang="cs-CZ" sz="2000" b="0"/>
              <a:t>,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cs-CZ" sz="2000" b="0"/>
              <a:t>nebo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en-US" sz="2000" b="0">
                <a:solidFill>
                  <a:srgbClr val="E60000"/>
                </a:solidFill>
              </a:rPr>
              <a:t>T</a:t>
            </a:r>
          </a:p>
          <a:p>
            <a:pPr marL="342900" indent="-342900"/>
            <a:r>
              <a:rPr lang="cs-CZ" sz="2000" b="0">
                <a:solidFill>
                  <a:schemeClr val="accent2"/>
                </a:solidFill>
              </a:rPr>
              <a:t>	</a:t>
            </a:r>
            <a:r>
              <a:rPr lang="en-US" sz="2000" b="0" i="1"/>
              <a:t>z</a:t>
            </a:r>
            <a:r>
              <a:rPr lang="en-US" sz="2000" b="0"/>
              <a:t> = </a:t>
            </a:r>
            <a:r>
              <a:rPr lang="en-US" sz="2000" b="0">
                <a:solidFill>
                  <a:srgbClr val="E60000"/>
                </a:solidFill>
              </a:rPr>
              <a:t>T</a:t>
            </a:r>
          </a:p>
          <a:p>
            <a:pPr marL="342900" indent="-342900"/>
            <a:endParaRPr lang="en-US" sz="2000" b="0">
              <a:solidFill>
                <a:schemeClr val="accent2"/>
              </a:solidFill>
            </a:endParaRPr>
          </a:p>
          <a:p>
            <a:pPr marL="342900" indent="-342900"/>
            <a:r>
              <a:rPr lang="cs-CZ" sz="2000" b="0"/>
              <a:t>3.	Zdola nahoru</a:t>
            </a:r>
            <a:r>
              <a:rPr lang="en-US" sz="2000" b="0">
                <a:sym typeface="Symbol" pitchFamily="18" charset="2"/>
              </a:rPr>
              <a:t>:</a:t>
            </a:r>
            <a:endParaRPr lang="en-US" sz="2000" b="0"/>
          </a:p>
          <a:p>
            <a:pPr marL="342900" indent="-342900"/>
            <a:r>
              <a:rPr lang="cs-CZ" sz="2000" b="0"/>
              <a:t>	</a:t>
            </a:r>
            <a:r>
              <a:rPr lang="en-US" sz="2000" b="0" i="1"/>
              <a:t>z</a:t>
            </a:r>
            <a:r>
              <a:rPr lang="en-US" sz="2000" b="0"/>
              <a:t> = </a:t>
            </a:r>
            <a:r>
              <a:rPr lang="en-US" sz="2000" b="0">
                <a:solidFill>
                  <a:srgbClr val="E60000"/>
                </a:solidFill>
              </a:rPr>
              <a:t>T</a:t>
            </a:r>
            <a:r>
              <a:rPr lang="cs-CZ" sz="2000" b="0"/>
              <a:t>,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cs-CZ" sz="2000" b="0"/>
              <a:t>nebo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en-US" sz="2000" b="0">
                <a:solidFill>
                  <a:srgbClr val="E60000"/>
                </a:solidFill>
              </a:rPr>
              <a:t>A</a:t>
            </a:r>
            <a:endParaRPr lang="cs-CZ" sz="2000" b="0">
              <a:solidFill>
                <a:srgbClr val="E60000"/>
              </a:solidFill>
            </a:endParaRP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6686550" y="4737100"/>
            <a:ext cx="2171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>
                <a:solidFill>
                  <a:srgbClr val="E60000"/>
                </a:solidFill>
              </a:rPr>
              <a:t>celková délka</a:t>
            </a:r>
            <a:r>
              <a:rPr lang="en-US" sz="2000" b="0">
                <a:solidFill>
                  <a:srgbClr val="E60000"/>
                </a:solidFill>
              </a:rPr>
              <a:t> = 3</a:t>
            </a:r>
            <a:endParaRPr lang="cs-CZ" sz="2000" b="0">
              <a:solidFill>
                <a:srgbClr val="E60000"/>
              </a:solidFill>
            </a:endParaRPr>
          </a:p>
        </p:txBody>
      </p:sp>
      <p:sp>
        <p:nvSpPr>
          <p:cNvPr id="29701" name="Text Box 3"/>
          <p:cNvSpPr txBox="1">
            <a:spLocks noChangeArrowheads="1"/>
          </p:cNvSpPr>
          <p:nvPr/>
        </p:nvSpPr>
        <p:spPr bwMode="auto">
          <a:xfrm>
            <a:off x="1733550" y="258763"/>
            <a:ext cx="5456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 b="0">
                <a:solidFill>
                  <a:srgbClr val="E60000"/>
                </a:solidFill>
              </a:rPr>
              <a:t>Odhad počtu kroků: </a:t>
            </a:r>
            <a:r>
              <a:rPr lang="en-US" sz="2400" b="0">
                <a:solidFill>
                  <a:srgbClr val="E60000"/>
                </a:solidFill>
              </a:rPr>
              <a:t>Fitch</a:t>
            </a:r>
            <a:r>
              <a:rPr lang="cs-CZ" sz="2400" b="0">
                <a:solidFill>
                  <a:srgbClr val="E60000"/>
                </a:solidFill>
              </a:rPr>
              <a:t>ův</a:t>
            </a:r>
            <a:r>
              <a:rPr lang="en-US" sz="2400" b="0">
                <a:solidFill>
                  <a:srgbClr val="E60000"/>
                </a:solidFill>
              </a:rPr>
              <a:t> algoritm</a:t>
            </a:r>
            <a:r>
              <a:rPr lang="cs-CZ" sz="2400" b="0">
                <a:solidFill>
                  <a:srgbClr val="E60000"/>
                </a:solidFill>
              </a:rPr>
              <a:t>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7" descr="MP1"/>
          <p:cNvPicPr>
            <a:picLocks noChangeAspect="1" noChangeArrowheads="1"/>
          </p:cNvPicPr>
          <p:nvPr/>
        </p:nvPicPr>
        <p:blipFill>
          <a:blip r:embed="rId3" cstate="print"/>
          <a:srcRect b="34373"/>
          <a:stretch>
            <a:fillRect/>
          </a:stretch>
        </p:blipFill>
        <p:spPr bwMode="auto">
          <a:xfrm>
            <a:off x="0" y="882650"/>
            <a:ext cx="6199188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6600825" y="1058863"/>
            <a:ext cx="226695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cs-CZ" sz="2000" b="0"/>
              <a:t>1.	arbitrární kořen</a:t>
            </a:r>
            <a:endParaRPr lang="en-US" sz="2000" b="0"/>
          </a:p>
          <a:p>
            <a:pPr marL="342900" indent="-342900"/>
            <a:endParaRPr lang="cs-CZ" sz="2000" b="0"/>
          </a:p>
          <a:p>
            <a:pPr marL="342900" indent="-342900"/>
            <a:r>
              <a:rPr lang="cs-CZ" sz="2000" b="0"/>
              <a:t>2.	Shora dolů:</a:t>
            </a:r>
            <a:endParaRPr lang="en-US" sz="2000" b="0">
              <a:sym typeface="Symbol" pitchFamily="18" charset="2"/>
            </a:endParaRPr>
          </a:p>
          <a:p>
            <a:pPr marL="342900" indent="-342900"/>
            <a:r>
              <a:rPr lang="cs-CZ" sz="2000" b="0">
                <a:solidFill>
                  <a:schemeClr val="accent2"/>
                </a:solidFill>
              </a:rPr>
              <a:t>	</a:t>
            </a:r>
            <a:r>
              <a:rPr lang="en-US" sz="2000" b="0" i="1"/>
              <a:t>w</a:t>
            </a:r>
            <a:r>
              <a:rPr lang="en-US" sz="2000" b="0"/>
              <a:t> =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en-US" sz="2000" b="0">
                <a:solidFill>
                  <a:srgbClr val="FF0000"/>
                </a:solidFill>
              </a:rPr>
              <a:t>C</a:t>
            </a:r>
            <a:r>
              <a:rPr lang="cs-CZ" sz="2000" b="0"/>
              <a:t>,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cs-CZ" sz="2000" b="0"/>
              <a:t>nebo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en-US" sz="2000" b="0">
                <a:solidFill>
                  <a:srgbClr val="FF0000"/>
                </a:solidFill>
              </a:rPr>
              <a:t>T</a:t>
            </a:r>
          </a:p>
          <a:p>
            <a:pPr marL="342900" indent="-342900"/>
            <a:r>
              <a:rPr lang="cs-CZ" sz="2000" b="0">
                <a:solidFill>
                  <a:schemeClr val="accent2"/>
                </a:solidFill>
              </a:rPr>
              <a:t>	</a:t>
            </a:r>
            <a:r>
              <a:rPr lang="en-US" sz="2000" b="0" i="1"/>
              <a:t>x</a:t>
            </a:r>
            <a:r>
              <a:rPr lang="en-US" sz="2000" b="0"/>
              <a:t> =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en-US" sz="2000" b="0">
                <a:solidFill>
                  <a:srgbClr val="FF0000"/>
                </a:solidFill>
              </a:rPr>
              <a:t>T</a:t>
            </a:r>
          </a:p>
          <a:p>
            <a:pPr marL="342900" indent="-342900"/>
            <a:r>
              <a:rPr lang="cs-CZ" sz="2000" b="0">
                <a:solidFill>
                  <a:schemeClr val="accent2"/>
                </a:solidFill>
              </a:rPr>
              <a:t>	</a:t>
            </a:r>
            <a:r>
              <a:rPr lang="en-US" sz="2000" b="0" i="1"/>
              <a:t>y</a:t>
            </a:r>
            <a:r>
              <a:rPr lang="en-US" sz="2000" b="0"/>
              <a:t> = </a:t>
            </a:r>
            <a:r>
              <a:rPr lang="en-US" sz="2000" b="0">
                <a:solidFill>
                  <a:srgbClr val="FF0000"/>
                </a:solidFill>
              </a:rPr>
              <a:t>A</a:t>
            </a:r>
            <a:r>
              <a:rPr lang="cs-CZ" sz="2000" b="0"/>
              <a:t>,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cs-CZ" sz="2000" b="0"/>
              <a:t>nebo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en-US" sz="2000" b="0">
                <a:solidFill>
                  <a:srgbClr val="FF0000"/>
                </a:solidFill>
              </a:rPr>
              <a:t>T</a:t>
            </a:r>
          </a:p>
          <a:p>
            <a:pPr marL="342900" indent="-342900"/>
            <a:r>
              <a:rPr lang="cs-CZ" sz="2000" b="0">
                <a:solidFill>
                  <a:schemeClr val="accent2"/>
                </a:solidFill>
              </a:rPr>
              <a:t>	</a:t>
            </a:r>
            <a:r>
              <a:rPr lang="en-US" sz="2000" b="0" i="1"/>
              <a:t>z</a:t>
            </a:r>
            <a:r>
              <a:rPr lang="en-US" sz="2000" b="0"/>
              <a:t> = </a:t>
            </a:r>
            <a:r>
              <a:rPr lang="en-US" sz="2000" b="0">
                <a:solidFill>
                  <a:srgbClr val="FF0000"/>
                </a:solidFill>
              </a:rPr>
              <a:t>T</a:t>
            </a:r>
          </a:p>
          <a:p>
            <a:pPr marL="342900" indent="-342900"/>
            <a:endParaRPr lang="en-US" sz="2000" b="0">
              <a:solidFill>
                <a:schemeClr val="accent2"/>
              </a:solidFill>
            </a:endParaRPr>
          </a:p>
          <a:p>
            <a:pPr marL="342900" indent="-342900"/>
            <a:r>
              <a:rPr lang="cs-CZ" sz="2000" b="0"/>
              <a:t>3.	Zdola nahoru</a:t>
            </a:r>
            <a:r>
              <a:rPr lang="en-US" sz="2000" b="0">
                <a:sym typeface="Symbol" pitchFamily="18" charset="2"/>
              </a:rPr>
              <a:t>:</a:t>
            </a:r>
            <a:endParaRPr lang="en-US" sz="2000" b="0"/>
          </a:p>
          <a:p>
            <a:pPr marL="342900" indent="-342900"/>
            <a:r>
              <a:rPr lang="cs-CZ" sz="2000" b="0"/>
              <a:t>	</a:t>
            </a:r>
            <a:r>
              <a:rPr lang="en-US" sz="2000" b="0" i="1"/>
              <a:t>z</a:t>
            </a:r>
            <a:r>
              <a:rPr lang="en-US" sz="2000" b="0"/>
              <a:t> = </a:t>
            </a:r>
            <a:r>
              <a:rPr lang="en-US" sz="2000" b="0">
                <a:solidFill>
                  <a:srgbClr val="FF0000"/>
                </a:solidFill>
              </a:rPr>
              <a:t>T</a:t>
            </a:r>
            <a:r>
              <a:rPr lang="cs-CZ" sz="2000" b="0"/>
              <a:t>,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cs-CZ" sz="2000" b="0"/>
              <a:t>nebo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en-US" sz="2000" b="0">
                <a:solidFill>
                  <a:srgbClr val="FF0000"/>
                </a:solidFill>
              </a:rPr>
              <a:t>A</a:t>
            </a:r>
            <a:endParaRPr lang="cs-CZ" sz="2000" b="0">
              <a:solidFill>
                <a:srgbClr val="FF0000"/>
              </a:solidFill>
            </a:endParaRPr>
          </a:p>
        </p:txBody>
      </p:sp>
      <p:sp>
        <p:nvSpPr>
          <p:cNvPr id="30724" name="Text Box 7"/>
          <p:cNvSpPr txBox="1">
            <a:spLocks noChangeArrowheads="1"/>
          </p:cNvSpPr>
          <p:nvPr/>
        </p:nvSpPr>
        <p:spPr bwMode="auto">
          <a:xfrm>
            <a:off x="1803400" y="5835650"/>
            <a:ext cx="28575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E60000"/>
                </a:solidFill>
              </a:rPr>
              <a:t>DELTRAN</a:t>
            </a:r>
          </a:p>
          <a:p>
            <a:pPr algn="ctr"/>
            <a:r>
              <a:rPr lang="en-US" sz="1600"/>
              <a:t>(</a:t>
            </a:r>
            <a:r>
              <a:rPr lang="en-US" sz="1600">
                <a:solidFill>
                  <a:srgbClr val="E60000"/>
                </a:solidFill>
              </a:rPr>
              <a:t>DEL</a:t>
            </a:r>
            <a:r>
              <a:rPr lang="en-US" sz="1600"/>
              <a:t>ayed </a:t>
            </a:r>
            <a:r>
              <a:rPr lang="en-US" sz="1600">
                <a:solidFill>
                  <a:srgbClr val="E60000"/>
                </a:solidFill>
              </a:rPr>
              <a:t>TRAN</a:t>
            </a:r>
            <a:r>
              <a:rPr lang="en-US" sz="1600"/>
              <a:t>sformation)</a:t>
            </a:r>
            <a:endParaRPr lang="cs-CZ" sz="1600"/>
          </a:p>
        </p:txBody>
      </p:sp>
      <p:sp>
        <p:nvSpPr>
          <p:cNvPr id="30725" name="Text Box 8"/>
          <p:cNvSpPr txBox="1">
            <a:spLocks noChangeArrowheads="1"/>
          </p:cNvSpPr>
          <p:nvPr/>
        </p:nvSpPr>
        <p:spPr bwMode="auto">
          <a:xfrm>
            <a:off x="5372100" y="5835650"/>
            <a:ext cx="3208338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E60000"/>
                </a:solidFill>
              </a:rPr>
              <a:t>ACCTRAN</a:t>
            </a:r>
          </a:p>
          <a:p>
            <a:pPr algn="ctr"/>
            <a:r>
              <a:rPr lang="en-US" sz="1600"/>
              <a:t>(</a:t>
            </a:r>
            <a:r>
              <a:rPr lang="en-US" sz="1600">
                <a:solidFill>
                  <a:srgbClr val="E60000"/>
                </a:solidFill>
              </a:rPr>
              <a:t>ACC</a:t>
            </a:r>
            <a:r>
              <a:rPr lang="en-US" sz="1600"/>
              <a:t>elerated </a:t>
            </a:r>
            <a:r>
              <a:rPr lang="en-US" sz="1600">
                <a:solidFill>
                  <a:srgbClr val="E60000"/>
                </a:solidFill>
              </a:rPr>
              <a:t>TRAN</a:t>
            </a:r>
            <a:r>
              <a:rPr lang="en-US" sz="1600"/>
              <a:t>sformation)</a:t>
            </a:r>
            <a:endParaRPr lang="cs-CZ" sz="1600"/>
          </a:p>
        </p:txBody>
      </p:sp>
      <p:sp>
        <p:nvSpPr>
          <p:cNvPr id="30726" name="Text Box 9"/>
          <p:cNvSpPr txBox="1">
            <a:spLocks noChangeArrowheads="1"/>
          </p:cNvSpPr>
          <p:nvPr/>
        </p:nvSpPr>
        <p:spPr bwMode="auto">
          <a:xfrm>
            <a:off x="6686550" y="4737100"/>
            <a:ext cx="2171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>
                <a:solidFill>
                  <a:srgbClr val="FF0000"/>
                </a:solidFill>
              </a:rPr>
              <a:t>celková délka</a:t>
            </a:r>
            <a:r>
              <a:rPr lang="en-US" sz="2000" b="0">
                <a:solidFill>
                  <a:srgbClr val="FF0000"/>
                </a:solidFill>
              </a:rPr>
              <a:t> = 3</a:t>
            </a:r>
            <a:endParaRPr lang="cs-CZ" sz="2000" b="0">
              <a:solidFill>
                <a:srgbClr val="FF0000"/>
              </a:solidFill>
            </a:endParaRPr>
          </a:p>
        </p:txBody>
      </p:sp>
      <p:sp>
        <p:nvSpPr>
          <p:cNvPr id="30727" name="Text Box 3"/>
          <p:cNvSpPr txBox="1">
            <a:spLocks noChangeArrowheads="1"/>
          </p:cNvSpPr>
          <p:nvPr/>
        </p:nvSpPr>
        <p:spPr bwMode="auto">
          <a:xfrm>
            <a:off x="1733550" y="258763"/>
            <a:ext cx="5456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 b="0">
                <a:solidFill>
                  <a:srgbClr val="E60000"/>
                </a:solidFill>
              </a:rPr>
              <a:t>Odhad počtu kroků: </a:t>
            </a:r>
            <a:r>
              <a:rPr lang="en-US" sz="2400" b="0">
                <a:solidFill>
                  <a:srgbClr val="E60000"/>
                </a:solidFill>
              </a:rPr>
              <a:t>Fitch</a:t>
            </a:r>
            <a:r>
              <a:rPr lang="cs-CZ" sz="2400" b="0">
                <a:solidFill>
                  <a:srgbClr val="E60000"/>
                </a:solidFill>
              </a:rPr>
              <a:t>ův</a:t>
            </a:r>
            <a:r>
              <a:rPr lang="en-US" sz="2400" b="0">
                <a:solidFill>
                  <a:srgbClr val="E60000"/>
                </a:solidFill>
              </a:rPr>
              <a:t> algoritm</a:t>
            </a:r>
            <a:r>
              <a:rPr lang="cs-CZ" sz="2400" b="0">
                <a:solidFill>
                  <a:srgbClr val="E60000"/>
                </a:solidFill>
              </a:rPr>
              <a:t>us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9"/>
          <p:cNvSpPr txBox="1">
            <a:spLocks noChangeArrowheads="1"/>
          </p:cNvSpPr>
          <p:nvPr/>
        </p:nvSpPr>
        <p:spPr bwMode="auto">
          <a:xfrm>
            <a:off x="376238" y="1308100"/>
            <a:ext cx="723582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/>
              <a:t>parsimony-informative and non-informative characters (sites)</a:t>
            </a:r>
            <a:br>
              <a:rPr lang="en-US" sz="2000" b="0" dirty="0"/>
            </a:br>
            <a:r>
              <a:rPr lang="en-US" sz="2000" b="0" dirty="0"/>
              <a:t>  - invariant sites (</a:t>
            </a:r>
            <a:r>
              <a:rPr lang="en-US" sz="2000" b="0" dirty="0" err="1"/>
              <a:t>symplesiomorphies</a:t>
            </a:r>
            <a:r>
              <a:rPr lang="en-US" sz="2000" b="0" dirty="0"/>
              <a:t>)</a:t>
            </a:r>
            <a:br>
              <a:rPr lang="en-US" sz="2000" b="0" dirty="0"/>
            </a:br>
            <a:r>
              <a:rPr lang="en-US" sz="2000" b="0" dirty="0"/>
              <a:t>  - singletons (</a:t>
            </a:r>
            <a:r>
              <a:rPr lang="en-US" sz="2000" b="0" dirty="0" err="1"/>
              <a:t>autapomorphies</a:t>
            </a:r>
            <a:r>
              <a:rPr lang="en-US" sz="2000" b="0" dirty="0"/>
              <a:t>)</a:t>
            </a:r>
          </a:p>
          <a:p>
            <a:pPr>
              <a:buFontTx/>
              <a:buChar char="•"/>
            </a:pPr>
            <a:endParaRPr lang="en-US" sz="2000" b="0" dirty="0"/>
          </a:p>
          <a:p>
            <a:pPr>
              <a:buFontTx/>
              <a:buChar char="•"/>
            </a:pPr>
            <a:endParaRPr lang="en-US" sz="2000" b="0" dirty="0">
              <a:solidFill>
                <a:schemeClr val="accent2"/>
              </a:solidFill>
            </a:endParaRPr>
          </a:p>
          <a:p>
            <a:r>
              <a:rPr lang="cs-CZ" sz="2000" b="0" dirty="0">
                <a:solidFill>
                  <a:srgbClr val="F00000"/>
                </a:solidFill>
              </a:rPr>
              <a:t>index konzistence (</a:t>
            </a:r>
            <a:r>
              <a:rPr lang="en-US" sz="2000" b="0" dirty="0">
                <a:solidFill>
                  <a:srgbClr val="F00000"/>
                </a:solidFill>
              </a:rPr>
              <a:t>consistency </a:t>
            </a:r>
            <a:r>
              <a:rPr lang="en-US" sz="2000" b="0" dirty="0" err="1">
                <a:solidFill>
                  <a:srgbClr val="F00000"/>
                </a:solidFill>
              </a:rPr>
              <a:t>i</a:t>
            </a:r>
            <a:r>
              <a:rPr lang="cs-CZ" sz="2000" b="0" dirty="0">
                <a:solidFill>
                  <a:srgbClr val="F00000"/>
                </a:solidFill>
              </a:rPr>
              <a:t>., </a:t>
            </a:r>
            <a:r>
              <a:rPr lang="en-US" sz="2000" b="0" dirty="0">
                <a:solidFill>
                  <a:srgbClr val="F00000"/>
                </a:solidFill>
              </a:rPr>
              <a:t>CI)</a:t>
            </a:r>
          </a:p>
          <a:p>
            <a:r>
              <a:rPr lang="cs-CZ" sz="2000" b="0" dirty="0">
                <a:solidFill>
                  <a:srgbClr val="F00000"/>
                </a:solidFill>
              </a:rPr>
              <a:t>retenční index (</a:t>
            </a:r>
            <a:r>
              <a:rPr lang="en-US" sz="2000" b="0" dirty="0">
                <a:solidFill>
                  <a:srgbClr val="F00000"/>
                </a:solidFill>
              </a:rPr>
              <a:t>retention </a:t>
            </a:r>
            <a:r>
              <a:rPr lang="en-US" sz="2000" b="0" dirty="0" err="1">
                <a:solidFill>
                  <a:srgbClr val="F00000"/>
                </a:solidFill>
              </a:rPr>
              <a:t>i</a:t>
            </a:r>
            <a:r>
              <a:rPr lang="cs-CZ" sz="2000" b="0" dirty="0">
                <a:solidFill>
                  <a:srgbClr val="F00000"/>
                </a:solidFill>
              </a:rPr>
              <a:t>., </a:t>
            </a:r>
            <a:r>
              <a:rPr lang="en-US" sz="2000" b="0" dirty="0">
                <a:solidFill>
                  <a:srgbClr val="F00000"/>
                </a:solidFill>
              </a:rPr>
              <a:t>RI)</a:t>
            </a:r>
          </a:p>
          <a:p>
            <a:r>
              <a:rPr lang="cs-CZ" sz="2000" b="0" dirty="0">
                <a:solidFill>
                  <a:srgbClr val="F00000"/>
                </a:solidFill>
              </a:rPr>
              <a:t>upravený </a:t>
            </a:r>
            <a:r>
              <a:rPr lang="en-US" sz="2000" b="0" dirty="0">
                <a:solidFill>
                  <a:srgbClr val="F00000"/>
                </a:solidFill>
              </a:rPr>
              <a:t>CI (</a:t>
            </a:r>
            <a:r>
              <a:rPr lang="cs-CZ" sz="2000" b="0" dirty="0" err="1">
                <a:solidFill>
                  <a:srgbClr val="F00000"/>
                </a:solidFill>
              </a:rPr>
              <a:t>rescaled</a:t>
            </a:r>
            <a:r>
              <a:rPr lang="cs-CZ" sz="2000" b="0" dirty="0">
                <a:solidFill>
                  <a:srgbClr val="F00000"/>
                </a:solidFill>
              </a:rPr>
              <a:t> CI, </a:t>
            </a:r>
            <a:r>
              <a:rPr lang="en-US" sz="2000" b="0" dirty="0">
                <a:solidFill>
                  <a:srgbClr val="F00000"/>
                </a:solidFill>
              </a:rPr>
              <a:t>RC)</a:t>
            </a:r>
          </a:p>
          <a:p>
            <a:r>
              <a:rPr lang="cs-CZ" sz="2000" b="0" dirty="0">
                <a:solidFill>
                  <a:srgbClr val="F00000"/>
                </a:solidFill>
              </a:rPr>
              <a:t>index </a:t>
            </a:r>
            <a:r>
              <a:rPr lang="cs-CZ" sz="2000" b="0" dirty="0" err="1">
                <a:solidFill>
                  <a:srgbClr val="F00000"/>
                </a:solidFill>
              </a:rPr>
              <a:t>homoplasie</a:t>
            </a:r>
            <a:r>
              <a:rPr lang="cs-CZ" sz="2000" b="0" dirty="0">
                <a:solidFill>
                  <a:srgbClr val="F00000"/>
                </a:solidFill>
              </a:rPr>
              <a:t> (</a:t>
            </a:r>
            <a:r>
              <a:rPr lang="en-US" sz="2000" b="0" dirty="0" err="1">
                <a:solidFill>
                  <a:srgbClr val="F00000"/>
                </a:solidFill>
              </a:rPr>
              <a:t>homoplasy</a:t>
            </a:r>
            <a:r>
              <a:rPr lang="en-US" sz="2000" b="0" dirty="0">
                <a:solidFill>
                  <a:srgbClr val="F00000"/>
                </a:solidFill>
              </a:rPr>
              <a:t> </a:t>
            </a:r>
            <a:r>
              <a:rPr lang="en-US" sz="2000" b="0" dirty="0" err="1">
                <a:solidFill>
                  <a:srgbClr val="F00000"/>
                </a:solidFill>
              </a:rPr>
              <a:t>i</a:t>
            </a:r>
            <a:r>
              <a:rPr lang="cs-CZ" sz="2000" b="0" dirty="0">
                <a:solidFill>
                  <a:srgbClr val="F00000"/>
                </a:solidFill>
              </a:rPr>
              <a:t>., </a:t>
            </a:r>
            <a:r>
              <a:rPr lang="en-US" sz="2000" b="0" dirty="0">
                <a:solidFill>
                  <a:srgbClr val="F00000"/>
                </a:solidFill>
              </a:rPr>
              <a:t>HI)</a:t>
            </a:r>
            <a:endParaRPr lang="cs-CZ" sz="2000" b="0" dirty="0">
              <a:solidFill>
                <a:srgbClr val="F00000"/>
              </a:solidFill>
            </a:endParaRPr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5659438" y="3046413"/>
          <a:ext cx="1065212" cy="990600"/>
        </p:xfrm>
        <a:graphic>
          <a:graphicData uri="http://schemas.openxmlformats.org/presentationml/2006/ole">
            <p:oleObj spid="_x0000_s3076" name="Equation" r:id="rId4" imgW="17068800" imgH="15849600" progId="">
              <p:embed/>
            </p:oleObj>
          </a:graphicData>
        </a:graphic>
      </p:graphicFrame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3075" name="Object 5"/>
          <p:cNvGraphicFramePr>
            <a:graphicFrameLocks noChangeAspect="1"/>
          </p:cNvGraphicFramePr>
          <p:nvPr/>
        </p:nvGraphicFramePr>
        <p:xfrm>
          <a:off x="6899275" y="3046413"/>
          <a:ext cx="1733550" cy="990600"/>
        </p:xfrm>
        <a:graphic>
          <a:graphicData uri="http://schemas.openxmlformats.org/presentationml/2006/ole">
            <p:oleObj spid="_x0000_s3077" name="Equation" r:id="rId5" imgW="27736800" imgH="15849600" progId="">
              <p:embed/>
            </p:oleObj>
          </a:graphicData>
        </a:graphic>
      </p:graphicFrame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054100" y="4810125"/>
            <a:ext cx="16557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2000">
                <a:latin typeface="Times New Roman" pitchFamily="18" charset="0"/>
              </a:rPr>
              <a:t>RC = CI </a:t>
            </a:r>
            <a:r>
              <a:rPr lang="cs-CZ" sz="2000">
                <a:latin typeface="Times New Roman" pitchFamily="18" charset="0"/>
                <a:sym typeface="Symbol" pitchFamily="18" charset="2"/>
              </a:rPr>
              <a:t></a:t>
            </a:r>
            <a:r>
              <a:rPr lang="cs-CZ" sz="2000">
                <a:latin typeface="Times New Roman" pitchFamily="18" charset="0"/>
              </a:rPr>
              <a:t> RI</a:t>
            </a:r>
            <a:endParaRPr lang="en-US" sz="2000">
              <a:latin typeface="Times New Roman" pitchFamily="18" charset="0"/>
            </a:endParaRPr>
          </a:p>
          <a:p>
            <a:r>
              <a:rPr lang="en-US" sz="2000">
                <a:latin typeface="Times New Roman" pitchFamily="18" charset="0"/>
              </a:rPr>
              <a:t>HI = 1 - CI</a:t>
            </a:r>
            <a:r>
              <a:rPr lang="cs-CZ" sz="2000">
                <a:latin typeface="Times New Roman" pitchFamily="18" charset="0"/>
                <a:sym typeface="Symbol" pitchFamily="18" charset="2"/>
              </a:rPr>
              <a:t> 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754313" y="425904"/>
            <a:ext cx="30796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dirty="0" err="1">
                <a:solidFill>
                  <a:srgbClr val="F00000"/>
                </a:solidFill>
              </a:rPr>
              <a:t>Probl</a:t>
            </a:r>
            <a:r>
              <a:rPr lang="cs-CZ" sz="2400" b="0" dirty="0">
                <a:solidFill>
                  <a:srgbClr val="F00000"/>
                </a:solidFill>
              </a:rPr>
              <a:t>é</a:t>
            </a:r>
            <a:r>
              <a:rPr lang="en-US" sz="2400" b="0" dirty="0">
                <a:solidFill>
                  <a:srgbClr val="F00000"/>
                </a:solidFill>
              </a:rPr>
              <a:t>m </a:t>
            </a:r>
            <a:r>
              <a:rPr lang="en-US" sz="2400" b="0" dirty="0" err="1">
                <a:solidFill>
                  <a:srgbClr val="F00000"/>
                </a:solidFill>
              </a:rPr>
              <a:t>homoplas</a:t>
            </a:r>
            <a:r>
              <a:rPr lang="cs-CZ" sz="2400" b="0" dirty="0" err="1">
                <a:solidFill>
                  <a:srgbClr val="F00000"/>
                </a:solidFill>
              </a:rPr>
              <a:t>ie</a:t>
            </a:r>
            <a:r>
              <a:rPr lang="en-US" sz="2400" b="0" dirty="0">
                <a:solidFill>
                  <a:srgbClr val="F00000"/>
                </a:solidFill>
              </a:rPr>
              <a:t>:</a:t>
            </a:r>
            <a:endParaRPr lang="cs-CZ" sz="2400" b="0" dirty="0">
              <a:solidFill>
                <a:srgbClr val="F00000"/>
              </a:solidFill>
            </a:endParaRPr>
          </a:p>
        </p:txBody>
      </p:sp>
      <p:sp>
        <p:nvSpPr>
          <p:cNvPr id="3081" name="Text Box 10"/>
          <p:cNvSpPr txBox="1">
            <a:spLocks noChangeArrowheads="1"/>
          </p:cNvSpPr>
          <p:nvPr/>
        </p:nvSpPr>
        <p:spPr bwMode="auto">
          <a:xfrm>
            <a:off x="3971925" y="4695825"/>
            <a:ext cx="45005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/>
              <a:t>m</a:t>
            </a:r>
            <a:r>
              <a:rPr lang="en-US" b="0"/>
              <a:t> = min. no. of possible steps</a:t>
            </a:r>
          </a:p>
          <a:p>
            <a:r>
              <a:rPr lang="en-US" b="0" i="1"/>
              <a:t>s</a:t>
            </a:r>
            <a:r>
              <a:rPr lang="en-US" b="0"/>
              <a:t> = min. no. needed for explaining the tree</a:t>
            </a:r>
          </a:p>
          <a:p>
            <a:r>
              <a:rPr lang="en-US" b="0" i="1"/>
              <a:t>g</a:t>
            </a:r>
            <a:r>
              <a:rPr lang="en-US" b="0"/>
              <a:t> = max. no. of steps for any tree</a:t>
            </a:r>
            <a:endParaRPr lang="cs-CZ" b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2877685" y="329067"/>
            <a:ext cx="28729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dirty="0" err="1">
                <a:solidFill>
                  <a:srgbClr val="F00000"/>
                </a:solidFill>
              </a:rPr>
              <a:t>Metod</a:t>
            </a:r>
            <a:r>
              <a:rPr lang="cs-CZ" sz="2400" b="0" dirty="0">
                <a:solidFill>
                  <a:srgbClr val="F00000"/>
                </a:solidFill>
              </a:rPr>
              <a:t>y</a:t>
            </a:r>
            <a:r>
              <a:rPr lang="en-US" sz="2400" b="0" dirty="0">
                <a:solidFill>
                  <a:srgbClr val="F00000"/>
                </a:solidFill>
              </a:rPr>
              <a:t> </a:t>
            </a:r>
            <a:r>
              <a:rPr lang="en-US" sz="2400" b="0" dirty="0" err="1">
                <a:solidFill>
                  <a:srgbClr val="F00000"/>
                </a:solidFill>
              </a:rPr>
              <a:t>parsimon</a:t>
            </a:r>
            <a:r>
              <a:rPr lang="cs-CZ" sz="2400" b="0" dirty="0" err="1">
                <a:solidFill>
                  <a:srgbClr val="F00000"/>
                </a:solidFill>
              </a:rPr>
              <a:t>ie</a:t>
            </a:r>
            <a:r>
              <a:rPr lang="cs-CZ" sz="2400" b="0" dirty="0">
                <a:solidFill>
                  <a:srgbClr val="F00000"/>
                </a:solidFill>
              </a:rPr>
              <a:t>:</a:t>
            </a: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384175" y="1054100"/>
            <a:ext cx="69825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F00000"/>
                </a:solidFill>
              </a:rPr>
              <a:t>Fitch</a:t>
            </a:r>
            <a:r>
              <a:rPr lang="cs-CZ" sz="2000" b="0" dirty="0" err="1">
                <a:solidFill>
                  <a:srgbClr val="F00000"/>
                </a:solidFill>
              </a:rPr>
              <a:t>ova</a:t>
            </a:r>
            <a:r>
              <a:rPr lang="en-US" sz="2000" b="0" dirty="0">
                <a:solidFill>
                  <a:srgbClr val="F00000"/>
                </a:solidFill>
              </a:rPr>
              <a:t>: </a:t>
            </a:r>
            <a:r>
              <a:rPr lang="en-US" sz="2000" b="0" dirty="0">
                <a:solidFill>
                  <a:schemeClr val="accent2"/>
                </a:solidFill>
              </a:rPr>
              <a:t>	</a:t>
            </a:r>
            <a:r>
              <a:rPr lang="en-US" sz="2000" b="0" dirty="0"/>
              <a:t>X </a:t>
            </a:r>
            <a:r>
              <a:rPr lang="en-US" sz="2000" b="0" dirty="0">
                <a:sym typeface="Symbol" pitchFamily="18" charset="2"/>
              </a:rPr>
              <a:t> Y a Y  X</a:t>
            </a:r>
            <a:br>
              <a:rPr lang="en-US" sz="2000" b="0" dirty="0">
                <a:sym typeface="Symbol" pitchFamily="18" charset="2"/>
              </a:rPr>
            </a:br>
            <a:r>
              <a:rPr lang="en-US" sz="2000" b="0" dirty="0">
                <a:sym typeface="Symbol" pitchFamily="18" charset="2"/>
              </a:rPr>
              <a:t>		</a:t>
            </a:r>
            <a:r>
              <a:rPr lang="cs-CZ" sz="2000" b="0" dirty="0">
                <a:sym typeface="Symbol" pitchFamily="18" charset="2"/>
              </a:rPr>
              <a:t>neseřazené znaky</a:t>
            </a:r>
            <a:r>
              <a:rPr lang="en-US" sz="2000" b="0" dirty="0">
                <a:sym typeface="Symbol" pitchFamily="18" charset="2"/>
              </a:rPr>
              <a:t> (A  T </a:t>
            </a:r>
            <a:r>
              <a:rPr lang="cs-CZ" sz="2000" b="0" dirty="0">
                <a:sym typeface="Symbol" pitchFamily="18" charset="2"/>
              </a:rPr>
              <a:t>nebo</a:t>
            </a:r>
            <a:r>
              <a:rPr lang="en-US" sz="2000" b="0" dirty="0">
                <a:sym typeface="Symbol" pitchFamily="18" charset="2"/>
              </a:rPr>
              <a:t> A  G etc.)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84175" y="1879600"/>
            <a:ext cx="528381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F00000"/>
                </a:solidFill>
              </a:rPr>
              <a:t>Wagner</a:t>
            </a:r>
            <a:r>
              <a:rPr lang="cs-CZ" sz="2000" b="0" dirty="0" err="1">
                <a:solidFill>
                  <a:srgbClr val="F00000"/>
                </a:solidFill>
              </a:rPr>
              <a:t>ova</a:t>
            </a:r>
            <a:r>
              <a:rPr lang="en-US" sz="2000" b="0" dirty="0">
                <a:solidFill>
                  <a:srgbClr val="F00000"/>
                </a:solidFill>
              </a:rPr>
              <a:t>: </a:t>
            </a:r>
            <a:r>
              <a:rPr lang="en-US" sz="2000" b="0" dirty="0">
                <a:solidFill>
                  <a:schemeClr val="accent2"/>
                </a:solidFill>
              </a:rPr>
              <a:t>	</a:t>
            </a:r>
            <a:r>
              <a:rPr lang="en-US" sz="2000" b="0" dirty="0"/>
              <a:t>X </a:t>
            </a:r>
            <a:r>
              <a:rPr lang="en-US" sz="2000" b="0" dirty="0">
                <a:sym typeface="Symbol" pitchFamily="18" charset="2"/>
              </a:rPr>
              <a:t> Y a Y  X</a:t>
            </a:r>
            <a:br>
              <a:rPr lang="en-US" sz="2000" b="0" dirty="0">
                <a:sym typeface="Symbol" pitchFamily="18" charset="2"/>
              </a:rPr>
            </a:br>
            <a:r>
              <a:rPr lang="en-US" sz="2000" b="0" dirty="0">
                <a:sym typeface="Symbol" pitchFamily="18" charset="2"/>
              </a:rPr>
              <a:t>		</a:t>
            </a:r>
            <a:r>
              <a:rPr lang="cs-CZ" sz="2000" b="0" dirty="0">
                <a:sym typeface="Symbol" pitchFamily="18" charset="2"/>
              </a:rPr>
              <a:t>seřazené znaky</a:t>
            </a:r>
            <a:r>
              <a:rPr lang="en-US" sz="2000" b="0" dirty="0">
                <a:sym typeface="Symbol" pitchFamily="18" charset="2"/>
              </a:rPr>
              <a:t> (1  2  3)</a:t>
            </a:r>
          </a:p>
        </p:txBody>
      </p:sp>
      <p:pic>
        <p:nvPicPr>
          <p:cNvPr id="29700" name="Picture 4" descr="Dol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5013" y="3176588"/>
            <a:ext cx="4398962" cy="19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384175" y="2720975"/>
            <a:ext cx="611193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 err="1">
                <a:solidFill>
                  <a:srgbClr val="F00000"/>
                </a:solidFill>
              </a:rPr>
              <a:t>Dollo</a:t>
            </a:r>
            <a:r>
              <a:rPr lang="cs-CZ" sz="2000" b="0" dirty="0" err="1">
                <a:solidFill>
                  <a:srgbClr val="F00000"/>
                </a:solidFill>
              </a:rPr>
              <a:t>va</a:t>
            </a:r>
            <a:r>
              <a:rPr lang="en-US" sz="2000" b="0" dirty="0">
                <a:solidFill>
                  <a:srgbClr val="F00000"/>
                </a:solidFill>
              </a:rPr>
              <a:t>: </a:t>
            </a:r>
            <a:r>
              <a:rPr lang="en-US" sz="2000" b="0" dirty="0">
                <a:solidFill>
                  <a:schemeClr val="accent2"/>
                </a:solidFill>
              </a:rPr>
              <a:t>	</a:t>
            </a:r>
            <a:r>
              <a:rPr lang="en-US" sz="2000" b="0" dirty="0"/>
              <a:t>X </a:t>
            </a:r>
            <a:r>
              <a:rPr lang="en-US" sz="2000" b="0" dirty="0">
                <a:sym typeface="Symbol" pitchFamily="18" charset="2"/>
              </a:rPr>
              <a:t> Y a Y  X, </a:t>
            </a:r>
            <a:r>
              <a:rPr lang="cs-CZ" sz="2000" b="0" dirty="0">
                <a:sym typeface="Symbol" pitchFamily="18" charset="2"/>
              </a:rPr>
              <a:t>potom nelze</a:t>
            </a:r>
            <a:r>
              <a:rPr lang="en-US" sz="2000" b="0" dirty="0">
                <a:sym typeface="Symbol" pitchFamily="18" charset="2"/>
              </a:rPr>
              <a:t> X  Y</a:t>
            </a:r>
            <a:br>
              <a:rPr lang="en-US" sz="2000" b="0" dirty="0">
                <a:sym typeface="Symbol" pitchFamily="18" charset="2"/>
              </a:rPr>
            </a:br>
            <a:r>
              <a:rPr lang="en-US" b="0" dirty="0">
                <a:sym typeface="Symbol" pitchFamily="18" charset="2"/>
              </a:rPr>
              <a:t>  </a:t>
            </a:r>
          </a:p>
          <a:p>
            <a:r>
              <a:rPr lang="en-US" b="0" dirty="0">
                <a:sym typeface="Symbol" pitchFamily="18" charset="2"/>
              </a:rPr>
              <a:t>  … </a:t>
            </a:r>
            <a:r>
              <a:rPr lang="en-US" b="0" i="1" dirty="0">
                <a:sym typeface="Symbol" pitchFamily="18" charset="2"/>
              </a:rPr>
              <a:t>restriction-site and </a:t>
            </a:r>
            <a:br>
              <a:rPr lang="en-US" b="0" i="1" dirty="0">
                <a:sym typeface="Symbol" pitchFamily="18" charset="2"/>
              </a:rPr>
            </a:br>
            <a:r>
              <a:rPr lang="en-US" b="0" i="1" dirty="0">
                <a:sym typeface="Symbol" pitchFamily="18" charset="2"/>
              </a:rPr>
              <a:t>  restriction-fragment data 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384175" y="4092575"/>
            <a:ext cx="4181475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 err="1">
                <a:solidFill>
                  <a:srgbClr val="F00000"/>
                </a:solidFill>
              </a:rPr>
              <a:t>Camin</a:t>
            </a:r>
            <a:r>
              <a:rPr lang="cs-CZ" sz="2000" b="0" dirty="0" err="1">
                <a:solidFill>
                  <a:srgbClr val="F00000"/>
                </a:solidFill>
              </a:rPr>
              <a:t>ova</a:t>
            </a:r>
            <a:r>
              <a:rPr lang="en-US" sz="2000" b="0" dirty="0">
                <a:solidFill>
                  <a:srgbClr val="F00000"/>
                </a:solidFill>
              </a:rPr>
              <a:t>-</a:t>
            </a:r>
            <a:r>
              <a:rPr lang="en-US" sz="2000" b="0" dirty="0" err="1">
                <a:solidFill>
                  <a:srgbClr val="F00000"/>
                </a:solidFill>
              </a:rPr>
              <a:t>Sokal</a:t>
            </a:r>
            <a:r>
              <a:rPr lang="cs-CZ" sz="2000" b="0" dirty="0" err="1">
                <a:solidFill>
                  <a:srgbClr val="F00000"/>
                </a:solidFill>
              </a:rPr>
              <a:t>ova</a:t>
            </a:r>
            <a:r>
              <a:rPr lang="en-US" sz="2000" b="0" dirty="0">
                <a:solidFill>
                  <a:srgbClr val="F00000"/>
                </a:solidFill>
              </a:rPr>
              <a:t>: </a:t>
            </a:r>
            <a:r>
              <a:rPr lang="en-US" sz="2000" b="0" dirty="0">
                <a:solidFill>
                  <a:schemeClr val="accent2"/>
                </a:solidFill>
              </a:rPr>
              <a:t>	</a:t>
            </a:r>
            <a:r>
              <a:rPr lang="en-US" sz="2000" b="0" dirty="0"/>
              <a:t>X </a:t>
            </a:r>
            <a:r>
              <a:rPr lang="en-US" sz="2000" b="0" dirty="0">
                <a:sym typeface="Symbol" pitchFamily="18" charset="2"/>
              </a:rPr>
              <a:t> Y, </a:t>
            </a:r>
            <a:br>
              <a:rPr lang="en-US" sz="2000" b="0" dirty="0">
                <a:sym typeface="Symbol" pitchFamily="18" charset="2"/>
              </a:rPr>
            </a:br>
            <a:r>
              <a:rPr lang="en-US" sz="2000" b="0" dirty="0">
                <a:sym typeface="Symbol" pitchFamily="18" charset="2"/>
              </a:rPr>
              <a:t>			n</a:t>
            </a:r>
            <a:r>
              <a:rPr lang="cs-CZ" sz="2000" b="0" dirty="0">
                <a:sym typeface="Symbol" pitchFamily="18" charset="2"/>
              </a:rPr>
              <a:t>e</a:t>
            </a:r>
            <a:r>
              <a:rPr lang="en-US" sz="2000" b="0" dirty="0">
                <a:sym typeface="Symbol" pitchFamily="18" charset="2"/>
              </a:rPr>
              <a:t> Y  X</a:t>
            </a:r>
            <a:r>
              <a:rPr lang="en-US" sz="2000" b="0" dirty="0">
                <a:solidFill>
                  <a:schemeClr val="accent2"/>
                </a:solidFill>
                <a:sym typeface="Symbol" pitchFamily="18" charset="2"/>
              </a:rPr>
              <a:t/>
            </a:r>
            <a:br>
              <a:rPr lang="en-US" sz="2000" b="0" dirty="0">
                <a:solidFill>
                  <a:schemeClr val="accent2"/>
                </a:solidFill>
                <a:sym typeface="Symbol" pitchFamily="18" charset="2"/>
              </a:rPr>
            </a:br>
            <a:r>
              <a:rPr lang="en-US" b="0" dirty="0">
                <a:sym typeface="Symbol" pitchFamily="18" charset="2"/>
              </a:rPr>
              <a:t>  … SINE, LINE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384175" y="5195888"/>
            <a:ext cx="38170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 dirty="0">
                <a:solidFill>
                  <a:srgbClr val="F00000"/>
                </a:solidFill>
              </a:rPr>
              <a:t>vážená (</a:t>
            </a:r>
            <a:r>
              <a:rPr lang="cs-CZ" sz="2000" b="0" i="1" dirty="0">
                <a:solidFill>
                  <a:srgbClr val="F00000"/>
                </a:solidFill>
              </a:rPr>
              <a:t>w</a:t>
            </a:r>
            <a:r>
              <a:rPr lang="en-US" sz="2000" b="0" i="1" dirty="0" err="1">
                <a:solidFill>
                  <a:srgbClr val="F00000"/>
                </a:solidFill>
              </a:rPr>
              <a:t>eighed</a:t>
            </a:r>
            <a:r>
              <a:rPr lang="cs-CZ" sz="2000" b="0" dirty="0">
                <a:solidFill>
                  <a:srgbClr val="F00000"/>
                </a:solidFill>
              </a:rPr>
              <a:t>,</a:t>
            </a:r>
            <a:r>
              <a:rPr lang="en-US" sz="2000" b="0" dirty="0">
                <a:solidFill>
                  <a:srgbClr val="F00000"/>
                </a:solidFill>
              </a:rPr>
              <a:t> </a:t>
            </a:r>
            <a:r>
              <a:rPr lang="en-US" sz="2000" b="0" i="1" dirty="0" err="1">
                <a:solidFill>
                  <a:srgbClr val="F00000"/>
                </a:solidFill>
              </a:rPr>
              <a:t>transversion</a:t>
            </a:r>
            <a:r>
              <a:rPr lang="en-US" sz="2000" b="0" dirty="0">
                <a:solidFill>
                  <a:srgbClr val="F00000"/>
                </a:solidFill>
              </a:rPr>
              <a:t>)</a:t>
            </a:r>
            <a:r>
              <a:rPr lang="cs-CZ" sz="2000" b="0" dirty="0">
                <a:solidFill>
                  <a:srgbClr val="F00000"/>
                </a:solidFill>
              </a:rPr>
              <a:t>:</a:t>
            </a:r>
            <a:endParaRPr lang="en-US" sz="2000" b="0" dirty="0">
              <a:solidFill>
                <a:srgbClr val="F00000"/>
              </a:solidFill>
              <a:sym typeface="Symbol" pitchFamily="18" charset="2"/>
            </a:endParaRP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384175" y="5764213"/>
            <a:ext cx="87046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 err="1">
                <a:solidFill>
                  <a:srgbClr val="F00000"/>
                </a:solidFill>
              </a:rPr>
              <a:t>generaliz</a:t>
            </a:r>
            <a:r>
              <a:rPr lang="cs-CZ" sz="2000" b="0" dirty="0" err="1">
                <a:solidFill>
                  <a:srgbClr val="F00000"/>
                </a:solidFill>
              </a:rPr>
              <a:t>ovaná</a:t>
            </a:r>
            <a:r>
              <a:rPr lang="en-US" sz="2000" b="0" dirty="0">
                <a:solidFill>
                  <a:srgbClr val="F00000"/>
                </a:solidFill>
              </a:rPr>
              <a:t>: </a:t>
            </a:r>
            <a:r>
              <a:rPr lang="cs-CZ" sz="2000" b="0" dirty="0">
                <a:solidFill>
                  <a:srgbClr val="F00000"/>
                </a:solidFill>
              </a:rPr>
              <a:t>matice nákladů (</a:t>
            </a:r>
            <a:r>
              <a:rPr lang="en-US" sz="2000" b="0" i="1" dirty="0">
                <a:solidFill>
                  <a:srgbClr val="F00000"/>
                </a:solidFill>
              </a:rPr>
              <a:t>cost matrix</a:t>
            </a:r>
            <a:r>
              <a:rPr lang="cs-CZ" sz="2000" b="0" dirty="0">
                <a:solidFill>
                  <a:srgbClr val="F00000"/>
                </a:solidFill>
              </a:rPr>
              <a:t>) = kroková matice </a:t>
            </a:r>
            <a:r>
              <a:rPr lang="en-US" sz="2000" b="0" dirty="0">
                <a:solidFill>
                  <a:srgbClr val="F00000"/>
                </a:solidFill>
              </a:rPr>
              <a:t>(</a:t>
            </a:r>
            <a:r>
              <a:rPr lang="en-US" sz="2000" b="0" i="1" dirty="0">
                <a:solidFill>
                  <a:srgbClr val="F00000"/>
                </a:solidFill>
              </a:rPr>
              <a:t>step matrix</a:t>
            </a:r>
            <a:r>
              <a:rPr lang="en-US" sz="2000" b="0" dirty="0">
                <a:solidFill>
                  <a:srgbClr val="F00000"/>
                </a:solidFill>
              </a:rPr>
              <a:t>)</a:t>
            </a:r>
            <a:endParaRPr lang="en-US" sz="2000" b="0" dirty="0">
              <a:solidFill>
                <a:srgbClr val="F00000"/>
              </a:solidFill>
              <a:sym typeface="Symbol" pitchFamily="18" charset="2"/>
            </a:endParaRP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5526088" y="5218113"/>
            <a:ext cx="25701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/>
              <a:t>“</a:t>
            </a:r>
            <a:r>
              <a:rPr lang="en-US" b="0" i="1" dirty="0"/>
              <a:t>relaxed </a:t>
            </a:r>
            <a:r>
              <a:rPr lang="en-US" b="0" i="1" dirty="0" err="1"/>
              <a:t>Dollo</a:t>
            </a:r>
            <a:r>
              <a:rPr lang="en-US" b="0" i="1" dirty="0"/>
              <a:t> criterion</a:t>
            </a:r>
            <a:r>
              <a:rPr lang="en-US" b="0" dirty="0"/>
              <a:t>”</a:t>
            </a:r>
            <a:endParaRPr lang="cs-CZ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  <p:bldP spid="29704" grpId="0"/>
      <p:bldP spid="29706" grpId="0"/>
      <p:bldP spid="29707" grpId="0"/>
      <p:bldP spid="29708" grpId="0"/>
      <p:bldP spid="297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2.5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5021" y="881333"/>
            <a:ext cx="6650736" cy="437388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97513" y="6035161"/>
            <a:ext cx="78149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600" b="0" dirty="0"/>
              <a:t>*) </a:t>
            </a:r>
            <a:r>
              <a:rPr lang="cs-CZ" sz="1600" b="0" i="1" dirty="0"/>
              <a:t>M</a:t>
            </a:r>
            <a:r>
              <a:rPr lang="cs-CZ" sz="1600" b="0" dirty="0"/>
              <a:t> je libovolně velké číslo zaručující, že bude povolena pouze jedna transformace </a:t>
            </a:r>
          </a:p>
          <a:p>
            <a:pPr algn="ctr"/>
            <a:r>
              <a:rPr lang="cs-CZ" sz="1600" b="0" dirty="0"/>
              <a:t>do každého odvozeného stavu.</a:t>
            </a:r>
          </a:p>
        </p:txBody>
      </p:sp>
      <p:sp>
        <p:nvSpPr>
          <p:cNvPr id="6" name="Obdélníkový popisek 5"/>
          <p:cNvSpPr/>
          <p:nvPr/>
        </p:nvSpPr>
        <p:spPr bwMode="auto">
          <a:xfrm>
            <a:off x="788566" y="302004"/>
            <a:ext cx="1400961" cy="478172"/>
          </a:xfrm>
          <a:prstGeom prst="wedgeRectCallout">
            <a:avLst>
              <a:gd name="adj1" fmla="val 43838"/>
              <a:gd name="adj2" fmla="val 102851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Wagnerova</a:t>
            </a:r>
          </a:p>
        </p:txBody>
      </p:sp>
      <p:sp>
        <p:nvSpPr>
          <p:cNvPr id="7" name="Obdélníkový popisek 6"/>
          <p:cNvSpPr/>
          <p:nvPr/>
        </p:nvSpPr>
        <p:spPr bwMode="auto">
          <a:xfrm>
            <a:off x="6511255" y="336958"/>
            <a:ext cx="1114337" cy="478172"/>
          </a:xfrm>
          <a:prstGeom prst="wedgeRectCallout">
            <a:avLst>
              <a:gd name="adj1" fmla="val -26927"/>
              <a:gd name="adj2" fmla="val 94079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Fitchova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bdélníkový popisek 7"/>
          <p:cNvSpPr/>
          <p:nvPr/>
        </p:nvSpPr>
        <p:spPr bwMode="auto">
          <a:xfrm>
            <a:off x="1536585" y="5361964"/>
            <a:ext cx="1038836" cy="478172"/>
          </a:xfrm>
          <a:prstGeom prst="wedgeRectCallout">
            <a:avLst>
              <a:gd name="adj1" fmla="val 38185"/>
              <a:gd name="adj2" fmla="val -111184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Dollova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bdélníkový popisek 8"/>
          <p:cNvSpPr/>
          <p:nvPr/>
        </p:nvSpPr>
        <p:spPr bwMode="auto">
          <a:xfrm>
            <a:off x="7183772" y="5234730"/>
            <a:ext cx="1557555" cy="737702"/>
          </a:xfrm>
          <a:prstGeom prst="wedgeRectCallout">
            <a:avLst>
              <a:gd name="adj1" fmla="val -37758"/>
              <a:gd name="adj2" fmla="val -85322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vážená (</a:t>
            </a:r>
            <a:r>
              <a:rPr kumimoji="0" 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transverzní</a:t>
            </a: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835479" y="360274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0" dirty="0"/>
              <a:t>*)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2362200" y="342900"/>
            <a:ext cx="42835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E60000"/>
                </a:solidFill>
              </a:rPr>
              <a:t>Parsimon</a:t>
            </a:r>
            <a:r>
              <a:rPr lang="cs-CZ" sz="2800" b="0">
                <a:solidFill>
                  <a:srgbClr val="E60000"/>
                </a:solidFill>
              </a:rPr>
              <a:t>ie</a:t>
            </a:r>
            <a:r>
              <a:rPr lang="en-US" sz="2800" b="0">
                <a:solidFill>
                  <a:srgbClr val="E60000"/>
                </a:solidFill>
              </a:rPr>
              <a:t> a </a:t>
            </a:r>
            <a:r>
              <a:rPr lang="cs-CZ" sz="2800" b="0">
                <a:solidFill>
                  <a:srgbClr val="E60000"/>
                </a:solidFill>
              </a:rPr>
              <a:t>k</a:t>
            </a:r>
            <a:r>
              <a:rPr lang="en-US" sz="2800" b="0">
                <a:solidFill>
                  <a:srgbClr val="E60000"/>
                </a:solidFill>
              </a:rPr>
              <a:t>on</a:t>
            </a:r>
            <a:r>
              <a:rPr lang="cs-CZ" sz="2800" b="0">
                <a:solidFill>
                  <a:srgbClr val="E60000"/>
                </a:solidFill>
              </a:rPr>
              <a:t>z</a:t>
            </a:r>
            <a:r>
              <a:rPr lang="en-US" sz="2800" b="0">
                <a:solidFill>
                  <a:srgbClr val="E60000"/>
                </a:solidFill>
              </a:rPr>
              <a:t>istenc</a:t>
            </a:r>
            <a:r>
              <a:rPr lang="cs-CZ" sz="2800" b="0">
                <a:solidFill>
                  <a:srgbClr val="E60000"/>
                </a:solidFill>
              </a:rPr>
              <a:t>e</a:t>
            </a:r>
          </a:p>
        </p:txBody>
      </p:sp>
      <p:sp>
        <p:nvSpPr>
          <p:cNvPr id="30730" name="AutoShape 10"/>
          <p:cNvSpPr>
            <a:spLocks noChangeArrowheads="1"/>
          </p:cNvSpPr>
          <p:nvPr/>
        </p:nvSpPr>
        <p:spPr bwMode="auto">
          <a:xfrm>
            <a:off x="4625975" y="2935288"/>
            <a:ext cx="638175" cy="566737"/>
          </a:xfrm>
          <a:prstGeom prst="rightArrow">
            <a:avLst>
              <a:gd name="adj1" fmla="val 50000"/>
              <a:gd name="adj2" fmla="val 28151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grpSp>
        <p:nvGrpSpPr>
          <p:cNvPr id="32772" name="Skupina 19"/>
          <p:cNvGrpSpPr>
            <a:grpSpLocks/>
          </p:cNvGrpSpPr>
          <p:nvPr/>
        </p:nvGrpSpPr>
        <p:grpSpPr bwMode="auto">
          <a:xfrm>
            <a:off x="625475" y="1963738"/>
            <a:ext cx="3459163" cy="2907359"/>
            <a:chOff x="626157" y="1963965"/>
            <a:chExt cx="3459163" cy="2907359"/>
          </a:xfrm>
        </p:grpSpPr>
        <p:pic>
          <p:nvPicPr>
            <p:cNvPr id="32778" name="Picture 4" descr="Konzistence_ta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6157" y="1963965"/>
              <a:ext cx="3459163" cy="2255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9" name="Text Box 8"/>
            <p:cNvSpPr txBox="1">
              <a:spLocks noChangeArrowheads="1"/>
            </p:cNvSpPr>
            <p:nvPr/>
          </p:nvSpPr>
          <p:spPr bwMode="auto">
            <a:xfrm>
              <a:off x="1422300" y="4409659"/>
              <a:ext cx="191110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0" dirty="0"/>
                <a:t>((A,B),(C,D))</a:t>
              </a:r>
              <a:endParaRPr lang="cs-CZ" sz="2400" b="0" dirty="0"/>
            </a:p>
          </p:txBody>
        </p:sp>
        <p:sp>
          <p:nvSpPr>
            <p:cNvPr id="32780" name="Text Box 9"/>
            <p:cNvSpPr txBox="1">
              <a:spLocks noChangeArrowheads="1"/>
            </p:cNvSpPr>
            <p:nvPr/>
          </p:nvSpPr>
          <p:spPr bwMode="auto">
            <a:xfrm>
              <a:off x="3295535" y="3070453"/>
              <a:ext cx="780055" cy="427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 i="1">
                  <a:latin typeface="Times New Roman" pitchFamily="18" charset="0"/>
                </a:rPr>
                <a:t>p</a:t>
              </a:r>
              <a:r>
                <a:rPr lang="en-US" sz="2200">
                  <a:latin typeface="Times New Roman" pitchFamily="18" charset="0"/>
                </a:rPr>
                <a:t>&gt;&gt;</a:t>
              </a:r>
              <a:r>
                <a:rPr lang="en-US" sz="2200" i="1">
                  <a:latin typeface="Times New Roman" pitchFamily="18" charset="0"/>
                </a:rPr>
                <a:t>q</a:t>
              </a:r>
              <a:endParaRPr lang="cs-CZ" sz="2200" i="1">
                <a:latin typeface="Times New Roman" pitchFamily="18" charset="0"/>
              </a:endParaRPr>
            </a:p>
          </p:txBody>
        </p:sp>
      </p:grpSp>
      <p:sp>
        <p:nvSpPr>
          <p:cNvPr id="32773" name="Text Box 14"/>
          <p:cNvSpPr txBox="1">
            <a:spLocks noChangeArrowheads="1"/>
          </p:cNvSpPr>
          <p:nvPr/>
        </p:nvSpPr>
        <p:spPr bwMode="auto">
          <a:xfrm>
            <a:off x="1685699" y="1993900"/>
            <a:ext cx="14686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dirty="0">
                <a:solidFill>
                  <a:srgbClr val="E60000"/>
                </a:solidFill>
              </a:rPr>
              <a:t>“</a:t>
            </a:r>
            <a:r>
              <a:rPr lang="cs-CZ" sz="2400" b="0" dirty="0">
                <a:solidFill>
                  <a:srgbClr val="E60000"/>
                </a:solidFill>
              </a:rPr>
              <a:t>správný</a:t>
            </a:r>
            <a:r>
              <a:rPr lang="en-US" sz="2400" b="0" dirty="0">
                <a:solidFill>
                  <a:srgbClr val="E60000"/>
                </a:solidFill>
              </a:rPr>
              <a:t>”</a:t>
            </a:r>
            <a:endParaRPr lang="cs-CZ" sz="2400" b="0" dirty="0">
              <a:solidFill>
                <a:srgbClr val="E60000"/>
              </a:solidFill>
            </a:endParaRPr>
          </a:p>
        </p:txBody>
      </p:sp>
      <p:grpSp>
        <p:nvGrpSpPr>
          <p:cNvPr id="3" name="Skupina 20"/>
          <p:cNvGrpSpPr>
            <a:grpSpLocks/>
          </p:cNvGrpSpPr>
          <p:nvPr/>
        </p:nvGrpSpPr>
        <p:grpSpPr bwMode="auto">
          <a:xfrm>
            <a:off x="5759450" y="1963738"/>
            <a:ext cx="2789238" cy="3303933"/>
            <a:chOff x="5760131" y="1963964"/>
            <a:chExt cx="2789237" cy="3303934"/>
          </a:xfrm>
        </p:grpSpPr>
        <p:pic>
          <p:nvPicPr>
            <p:cNvPr id="32776" name="Picture 6" descr="Konzistence_tab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60131" y="1963964"/>
              <a:ext cx="2789237" cy="266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7" name="Text Box 11"/>
            <p:cNvSpPr txBox="1">
              <a:spLocks noChangeArrowheads="1"/>
            </p:cNvSpPr>
            <p:nvPr/>
          </p:nvSpPr>
          <p:spPr bwMode="auto">
            <a:xfrm>
              <a:off x="6238225" y="4806233"/>
              <a:ext cx="19111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0" dirty="0"/>
                <a:t>((A,C),(B,D))</a:t>
              </a:r>
              <a:endParaRPr lang="cs-CZ" sz="2400" b="0" dirty="0"/>
            </a:p>
          </p:txBody>
        </p:sp>
      </p:grpSp>
      <p:sp>
        <p:nvSpPr>
          <p:cNvPr id="29708" name="Text Box 15"/>
          <p:cNvSpPr txBox="1">
            <a:spLocks noChangeArrowheads="1"/>
          </p:cNvSpPr>
          <p:nvPr/>
        </p:nvSpPr>
        <p:spPr bwMode="auto">
          <a:xfrm>
            <a:off x="6570436" y="1993900"/>
            <a:ext cx="13660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chemeClr val="accent2"/>
                </a:solidFill>
              </a:rPr>
              <a:t>“</a:t>
            </a:r>
            <a:r>
              <a:rPr lang="cs-CZ" sz="2400" b="0">
                <a:solidFill>
                  <a:schemeClr val="accent2"/>
                </a:solidFill>
              </a:rPr>
              <a:t>chybný</a:t>
            </a:r>
            <a:r>
              <a:rPr lang="en-US" sz="2400" b="0">
                <a:solidFill>
                  <a:schemeClr val="accent2"/>
                </a:solidFill>
              </a:rPr>
              <a:t>”</a:t>
            </a:r>
            <a:endParaRPr lang="cs-CZ" sz="2400" b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0" grpId="0" animBg="1"/>
      <p:bldP spid="2970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Konzistence_ob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1462088"/>
            <a:ext cx="5083175" cy="423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bdélníkový popisek 18"/>
          <p:cNvSpPr>
            <a:spLocks noChangeArrowheads="1"/>
          </p:cNvSpPr>
          <p:nvPr/>
        </p:nvSpPr>
        <p:spPr bwMode="auto">
          <a:xfrm>
            <a:off x="3211513" y="1252538"/>
            <a:ext cx="2122487" cy="827087"/>
          </a:xfrm>
          <a:prstGeom prst="wedgeRectCallout">
            <a:avLst>
              <a:gd name="adj1" fmla="val -49037"/>
              <a:gd name="adj2" fmla="val 133551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cs-CZ" sz="2000" b="0"/>
              <a:t>„Felsensteinova</a:t>
            </a:r>
          </a:p>
          <a:p>
            <a:pPr algn="ctr"/>
            <a:r>
              <a:rPr lang="cs-CZ" sz="2000" b="0"/>
              <a:t>zóna“</a:t>
            </a:r>
          </a:p>
        </p:txBody>
      </p:sp>
      <p:sp>
        <p:nvSpPr>
          <p:cNvPr id="20" name="TextovéPole 19"/>
          <p:cNvSpPr txBox="1">
            <a:spLocks noChangeArrowheads="1"/>
          </p:cNvSpPr>
          <p:nvPr/>
        </p:nvSpPr>
        <p:spPr bwMode="auto">
          <a:xfrm>
            <a:off x="811427" y="5997832"/>
            <a:ext cx="7445375" cy="4603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/>
              <a:t>Ve Felsensteinově zóně je parsimonie nekonzistentní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362200" y="342900"/>
            <a:ext cx="42835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E60000"/>
                </a:solidFill>
              </a:rPr>
              <a:t>Parsimon</a:t>
            </a:r>
            <a:r>
              <a:rPr lang="cs-CZ" sz="2800" b="0">
                <a:solidFill>
                  <a:srgbClr val="E60000"/>
                </a:solidFill>
              </a:rPr>
              <a:t>ie</a:t>
            </a:r>
            <a:r>
              <a:rPr lang="en-US" sz="2800" b="0">
                <a:solidFill>
                  <a:srgbClr val="E60000"/>
                </a:solidFill>
              </a:rPr>
              <a:t> a </a:t>
            </a:r>
            <a:r>
              <a:rPr lang="cs-CZ" sz="2800" b="0">
                <a:solidFill>
                  <a:srgbClr val="E60000"/>
                </a:solidFill>
              </a:rPr>
              <a:t>k</a:t>
            </a:r>
            <a:r>
              <a:rPr lang="en-US" sz="2800" b="0">
                <a:solidFill>
                  <a:srgbClr val="E60000"/>
                </a:solidFill>
              </a:rPr>
              <a:t>on</a:t>
            </a:r>
            <a:r>
              <a:rPr lang="cs-CZ" sz="2800" b="0">
                <a:solidFill>
                  <a:srgbClr val="E60000"/>
                </a:solidFill>
              </a:rPr>
              <a:t>z</a:t>
            </a:r>
            <a:r>
              <a:rPr lang="en-US" sz="2800" b="0">
                <a:solidFill>
                  <a:srgbClr val="E60000"/>
                </a:solidFill>
              </a:rPr>
              <a:t>istenc</a:t>
            </a:r>
            <a:r>
              <a:rPr lang="cs-CZ" sz="2800" b="0">
                <a:solidFill>
                  <a:srgbClr val="E60000"/>
                </a:solidFill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56" name="Picture 16" descr="Simulation"/>
          <p:cNvPicPr>
            <a:picLocks noChangeAspect="1" noChangeArrowheads="1"/>
          </p:cNvPicPr>
          <p:nvPr/>
        </p:nvPicPr>
        <p:blipFill>
          <a:blip r:embed="rId3" cstate="print"/>
          <a:srcRect r="59485"/>
          <a:stretch>
            <a:fillRect/>
          </a:stretch>
        </p:blipFill>
        <p:spPr bwMode="auto">
          <a:xfrm>
            <a:off x="1300163" y="1270000"/>
            <a:ext cx="6945913" cy="500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362200" y="342900"/>
            <a:ext cx="42835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E60000"/>
                </a:solidFill>
              </a:rPr>
              <a:t>Parsimon</a:t>
            </a:r>
            <a:r>
              <a:rPr lang="cs-CZ" sz="2800" b="0">
                <a:solidFill>
                  <a:srgbClr val="E60000"/>
                </a:solidFill>
              </a:rPr>
              <a:t>ie</a:t>
            </a:r>
            <a:r>
              <a:rPr lang="en-US" sz="2800" b="0">
                <a:solidFill>
                  <a:srgbClr val="E60000"/>
                </a:solidFill>
              </a:rPr>
              <a:t> a </a:t>
            </a:r>
            <a:r>
              <a:rPr lang="cs-CZ" sz="2800" b="0">
                <a:solidFill>
                  <a:srgbClr val="E60000"/>
                </a:solidFill>
              </a:rPr>
              <a:t>k</a:t>
            </a:r>
            <a:r>
              <a:rPr lang="en-US" sz="2800" b="0">
                <a:solidFill>
                  <a:srgbClr val="E60000"/>
                </a:solidFill>
              </a:rPr>
              <a:t>on</a:t>
            </a:r>
            <a:r>
              <a:rPr lang="cs-CZ" sz="2800" b="0">
                <a:solidFill>
                  <a:srgbClr val="E60000"/>
                </a:solidFill>
              </a:rPr>
              <a:t>z</a:t>
            </a:r>
            <a:r>
              <a:rPr lang="en-US" sz="2800" b="0">
                <a:solidFill>
                  <a:srgbClr val="E60000"/>
                </a:solidFill>
              </a:rPr>
              <a:t>istenc</a:t>
            </a:r>
            <a:r>
              <a:rPr lang="cs-CZ" sz="2800" b="0">
                <a:solidFill>
                  <a:srgbClr val="E60000"/>
                </a:solidFill>
              </a:rPr>
              <a:t>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71" name="Picture 27" descr="LB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650" y="1108075"/>
            <a:ext cx="4154488" cy="544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72" name="AutoShape 28"/>
          <p:cNvSpPr>
            <a:spLocks noChangeArrowheads="1"/>
          </p:cNvSpPr>
          <p:nvPr/>
        </p:nvSpPr>
        <p:spPr bwMode="auto">
          <a:xfrm>
            <a:off x="4860925" y="4425950"/>
            <a:ext cx="581025" cy="58102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4513263" y="1320800"/>
            <a:ext cx="3286125" cy="2160588"/>
            <a:chOff x="2843" y="832"/>
            <a:chExt cx="2070" cy="1361"/>
          </a:xfrm>
        </p:grpSpPr>
        <p:sp>
          <p:nvSpPr>
            <p:cNvPr id="35848" name="Text Box 29"/>
            <p:cNvSpPr txBox="1">
              <a:spLocks noChangeArrowheads="1"/>
            </p:cNvSpPr>
            <p:nvPr/>
          </p:nvSpPr>
          <p:spPr bwMode="auto">
            <a:xfrm>
              <a:off x="3819" y="1003"/>
              <a:ext cx="10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000">
                  <a:solidFill>
                    <a:schemeClr val="accent2"/>
                  </a:solidFill>
                </a:rPr>
                <a:t>dlouhé větve</a:t>
              </a:r>
            </a:p>
          </p:txBody>
        </p:sp>
        <p:sp>
          <p:nvSpPr>
            <p:cNvPr id="35849" name="Line 30"/>
            <p:cNvSpPr>
              <a:spLocks noChangeShapeType="1"/>
            </p:cNvSpPr>
            <p:nvPr/>
          </p:nvSpPr>
          <p:spPr bwMode="auto">
            <a:xfrm flipH="1" flipV="1">
              <a:off x="2880" y="832"/>
              <a:ext cx="887" cy="247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850" name="Line 31"/>
            <p:cNvSpPr>
              <a:spLocks noChangeShapeType="1"/>
            </p:cNvSpPr>
            <p:nvPr/>
          </p:nvSpPr>
          <p:spPr bwMode="auto">
            <a:xfrm flipH="1">
              <a:off x="2843" y="1241"/>
              <a:ext cx="1023" cy="952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</p:grpSp>
      <p:pic>
        <p:nvPicPr>
          <p:cNvPr id="31767" name="Picture 23" descr="Konzistence_tab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1963" y="3505200"/>
            <a:ext cx="3184525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76" name="Text Box 32"/>
          <p:cNvSpPr txBox="1">
            <a:spLocks noChangeArrowheads="1"/>
          </p:cNvSpPr>
          <p:nvPr/>
        </p:nvSpPr>
        <p:spPr bwMode="auto">
          <a:xfrm>
            <a:off x="5375275" y="2741613"/>
            <a:ext cx="34591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000" b="0" dirty="0">
                <a:solidFill>
                  <a:srgbClr val="E60000"/>
                </a:solidFill>
              </a:rPr>
              <a:t>„přitažlivost dlouhých větví“</a:t>
            </a:r>
          </a:p>
          <a:p>
            <a:pPr algn="ctr"/>
            <a:r>
              <a:rPr lang="cs-CZ" sz="2000" b="0" dirty="0">
                <a:solidFill>
                  <a:srgbClr val="E60000"/>
                </a:solidFill>
              </a:rPr>
              <a:t>(</a:t>
            </a:r>
            <a:r>
              <a:rPr lang="en-US" sz="2000" b="0" i="1" dirty="0">
                <a:solidFill>
                  <a:srgbClr val="E60000"/>
                </a:solidFill>
              </a:rPr>
              <a:t>long-branch attraction</a:t>
            </a:r>
            <a:r>
              <a:rPr lang="cs-CZ" sz="2000" b="0" dirty="0">
                <a:solidFill>
                  <a:srgbClr val="E60000"/>
                </a:solidFill>
              </a:rPr>
              <a:t>, </a:t>
            </a:r>
            <a:r>
              <a:rPr lang="en-US" sz="2000" b="0" dirty="0">
                <a:solidFill>
                  <a:srgbClr val="E60000"/>
                </a:solidFill>
              </a:rPr>
              <a:t>LBA)</a:t>
            </a:r>
            <a:endParaRPr lang="cs-CZ" sz="2000" b="0" dirty="0">
              <a:solidFill>
                <a:srgbClr val="E60000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362200" y="342900"/>
            <a:ext cx="42835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E60000"/>
                </a:solidFill>
              </a:rPr>
              <a:t>Parsimon</a:t>
            </a:r>
            <a:r>
              <a:rPr lang="cs-CZ" sz="2800" b="0">
                <a:solidFill>
                  <a:srgbClr val="E60000"/>
                </a:solidFill>
              </a:rPr>
              <a:t>ie</a:t>
            </a:r>
            <a:r>
              <a:rPr lang="en-US" sz="2800" b="0">
                <a:solidFill>
                  <a:srgbClr val="E60000"/>
                </a:solidFill>
              </a:rPr>
              <a:t> a </a:t>
            </a:r>
            <a:r>
              <a:rPr lang="cs-CZ" sz="2800" b="0">
                <a:solidFill>
                  <a:srgbClr val="E60000"/>
                </a:solidFill>
              </a:rPr>
              <a:t>k</a:t>
            </a:r>
            <a:r>
              <a:rPr lang="en-US" sz="2800" b="0">
                <a:solidFill>
                  <a:srgbClr val="E60000"/>
                </a:solidFill>
              </a:rPr>
              <a:t>on</a:t>
            </a:r>
            <a:r>
              <a:rPr lang="cs-CZ" sz="2800" b="0">
                <a:solidFill>
                  <a:srgbClr val="E60000"/>
                </a:solidFill>
              </a:rPr>
              <a:t>z</a:t>
            </a:r>
            <a:r>
              <a:rPr lang="en-US" sz="2800" b="0">
                <a:solidFill>
                  <a:srgbClr val="E60000"/>
                </a:solidFill>
              </a:rPr>
              <a:t>istenc</a:t>
            </a:r>
            <a:r>
              <a:rPr lang="cs-CZ" sz="2800" b="0">
                <a:solidFill>
                  <a:srgbClr val="E60000"/>
                </a:solidFill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2" grpId="0" animBg="1"/>
      <p:bldP spid="317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2"/>
          <p:cNvGrpSpPr>
            <a:grpSpLocks/>
          </p:cNvGrpSpPr>
          <p:nvPr/>
        </p:nvGrpSpPr>
        <p:grpSpPr bwMode="auto">
          <a:xfrm>
            <a:off x="906463" y="2671763"/>
            <a:ext cx="7464425" cy="4078287"/>
            <a:chOff x="907111" y="2672179"/>
            <a:chExt cx="7464532" cy="4077173"/>
          </a:xfrm>
        </p:grpSpPr>
        <p:pic>
          <p:nvPicPr>
            <p:cNvPr id="8197" name="Picture 3" descr="1_1"/>
            <p:cNvPicPr>
              <a:picLocks noChangeAspect="1" noChangeArrowheads="1"/>
            </p:cNvPicPr>
            <p:nvPr/>
          </p:nvPicPr>
          <p:blipFill>
            <a:blip r:embed="rId3" cstate="print"/>
            <a:srcRect t="55746"/>
            <a:stretch>
              <a:fillRect/>
            </a:stretch>
          </p:blipFill>
          <p:spPr bwMode="auto">
            <a:xfrm>
              <a:off x="907111" y="2795744"/>
              <a:ext cx="7464532" cy="3953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8" name="Obdélník 9"/>
            <p:cNvSpPr>
              <a:spLocks noChangeArrowheads="1"/>
            </p:cNvSpPr>
            <p:nvPr/>
          </p:nvSpPr>
          <p:spPr bwMode="auto">
            <a:xfrm>
              <a:off x="1145219" y="2672179"/>
              <a:ext cx="399496" cy="50602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199" name="Obdélník 10"/>
            <p:cNvSpPr>
              <a:spLocks noChangeArrowheads="1"/>
            </p:cNvSpPr>
            <p:nvPr/>
          </p:nvSpPr>
          <p:spPr bwMode="auto">
            <a:xfrm>
              <a:off x="1102309" y="4629704"/>
              <a:ext cx="399496" cy="50602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200" name="Obdélník 11"/>
            <p:cNvSpPr>
              <a:spLocks noChangeArrowheads="1"/>
            </p:cNvSpPr>
            <p:nvPr/>
          </p:nvSpPr>
          <p:spPr bwMode="auto">
            <a:xfrm>
              <a:off x="5692065" y="4751388"/>
              <a:ext cx="399496" cy="50602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pic>
        <p:nvPicPr>
          <p:cNvPr id="8195" name="Picture 2" descr="1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5550" y="1087438"/>
            <a:ext cx="63373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941513" y="207963"/>
            <a:ext cx="44839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 dirty="0" err="1">
                <a:solidFill>
                  <a:srgbClr val="E60000"/>
                </a:solidFill>
              </a:rPr>
              <a:t>Defini</a:t>
            </a:r>
            <a:r>
              <a:rPr lang="cs-CZ" sz="2800" b="0" dirty="0" err="1">
                <a:solidFill>
                  <a:srgbClr val="E60000"/>
                </a:solidFill>
              </a:rPr>
              <a:t>ce</a:t>
            </a:r>
            <a:r>
              <a:rPr lang="cs-CZ" sz="2800" b="0" dirty="0">
                <a:solidFill>
                  <a:srgbClr val="E60000"/>
                </a:solidFill>
              </a:rPr>
              <a:t> základních pojmů: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796142" y="266700"/>
            <a:ext cx="5257799" cy="52322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Hledání optimálního stromu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60375" y="1881867"/>
            <a:ext cx="6573916" cy="169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360000">
              <a:spcBef>
                <a:spcPts val="0"/>
              </a:spcBef>
              <a:spcAft>
                <a:spcPts val="1000"/>
              </a:spcAft>
              <a:buFontTx/>
              <a:buAutoNum type="arabicPeriod"/>
            </a:pPr>
            <a:r>
              <a:rPr lang="en-US" sz="2400" b="0" dirty="0" err="1">
                <a:solidFill>
                  <a:srgbClr val="E60000"/>
                </a:solidFill>
              </a:rPr>
              <a:t>Exa</a:t>
            </a:r>
            <a:r>
              <a:rPr lang="cs-CZ" sz="2400" b="0" dirty="0">
                <a:solidFill>
                  <a:srgbClr val="E60000"/>
                </a:solidFill>
              </a:rPr>
              <a:t>k</a:t>
            </a:r>
            <a:r>
              <a:rPr lang="en-US" sz="2400" b="0" dirty="0">
                <a:solidFill>
                  <a:srgbClr val="E60000"/>
                </a:solidFill>
              </a:rPr>
              <a:t>t</a:t>
            </a:r>
            <a:r>
              <a:rPr lang="cs-CZ" sz="2400" b="0" dirty="0">
                <a:solidFill>
                  <a:srgbClr val="E60000"/>
                </a:solidFill>
              </a:rPr>
              <a:t>ní</a:t>
            </a:r>
            <a:r>
              <a:rPr lang="en-US" sz="2400" b="0" dirty="0">
                <a:solidFill>
                  <a:srgbClr val="E60000"/>
                </a:solidFill>
              </a:rPr>
              <a:t> </a:t>
            </a:r>
            <a:r>
              <a:rPr lang="en-US" sz="2400" b="0" dirty="0" err="1">
                <a:solidFill>
                  <a:srgbClr val="E60000"/>
                </a:solidFill>
              </a:rPr>
              <a:t>metod</a:t>
            </a:r>
            <a:r>
              <a:rPr lang="cs-CZ" sz="2400" b="0" dirty="0">
                <a:solidFill>
                  <a:srgbClr val="E60000"/>
                </a:solidFill>
              </a:rPr>
              <a:t>y</a:t>
            </a:r>
            <a:r>
              <a:rPr lang="en-US" sz="2400" b="0" dirty="0">
                <a:solidFill>
                  <a:srgbClr val="E60000"/>
                </a:solidFill>
              </a:rPr>
              <a:t>:</a:t>
            </a:r>
            <a:r>
              <a:rPr lang="cs-CZ" sz="2400" b="0" dirty="0">
                <a:solidFill>
                  <a:srgbClr val="E60000"/>
                </a:solidFill>
              </a:rPr>
              <a:t/>
            </a:r>
            <a:br>
              <a:rPr lang="cs-CZ" sz="2400" b="0" dirty="0">
                <a:solidFill>
                  <a:srgbClr val="E60000"/>
                </a:solidFill>
              </a:rPr>
            </a:br>
            <a:r>
              <a:rPr lang="cs-CZ" sz="2400" b="0" dirty="0">
                <a:solidFill>
                  <a:srgbClr val="E60000"/>
                </a:solidFill>
              </a:rPr>
              <a:t/>
            </a:r>
            <a:br>
              <a:rPr lang="cs-CZ" sz="2400" b="0" dirty="0">
                <a:solidFill>
                  <a:srgbClr val="E60000"/>
                </a:solidFill>
              </a:rPr>
            </a:br>
            <a:r>
              <a:rPr lang="en-US" sz="2400" b="0" dirty="0">
                <a:solidFill>
                  <a:srgbClr val="E60000"/>
                </a:solidFill>
              </a:rPr>
              <a:t>	a) </a:t>
            </a:r>
            <a:r>
              <a:rPr lang="cs-CZ" sz="2400" b="0" dirty="0">
                <a:solidFill>
                  <a:srgbClr val="E60000"/>
                </a:solidFill>
              </a:rPr>
              <a:t>vyčerpávající hledání (</a:t>
            </a:r>
            <a:r>
              <a:rPr lang="en-US" sz="2400" b="0" i="1" dirty="0">
                <a:solidFill>
                  <a:srgbClr val="E60000"/>
                </a:solidFill>
              </a:rPr>
              <a:t>exhaustive search</a:t>
            </a:r>
            <a:r>
              <a:rPr lang="cs-CZ" sz="2400" b="0" dirty="0">
                <a:solidFill>
                  <a:srgbClr val="E60000"/>
                </a:solidFill>
              </a:rPr>
              <a:t>)</a:t>
            </a:r>
          </a:p>
          <a:p>
            <a:pPr marL="342900" indent="-342900" defTabSz="360000">
              <a:spcBef>
                <a:spcPts val="0"/>
              </a:spcBef>
              <a:spcAft>
                <a:spcPts val="1000"/>
              </a:spcAft>
            </a:pPr>
            <a:r>
              <a:rPr lang="cs-CZ" sz="2400" b="0" dirty="0">
                <a:solidFill>
                  <a:srgbClr val="E60000"/>
                </a:solidFill>
              </a:rPr>
              <a:t>	</a:t>
            </a:r>
            <a:r>
              <a:rPr lang="en-US" sz="2400" b="0" dirty="0">
                <a:solidFill>
                  <a:srgbClr val="E60000"/>
                </a:solidFill>
              </a:rPr>
              <a:t>b) </a:t>
            </a:r>
            <a:r>
              <a:rPr lang="en-US" sz="2400" b="0" i="1" dirty="0">
                <a:solidFill>
                  <a:srgbClr val="E60000"/>
                </a:solidFill>
              </a:rPr>
              <a:t>branch-and-bound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 descr="BaB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2190" y="1038452"/>
            <a:ext cx="5961063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ový popisek 5"/>
          <p:cNvSpPr/>
          <p:nvPr/>
        </p:nvSpPr>
        <p:spPr bwMode="auto">
          <a:xfrm>
            <a:off x="6367690" y="1581377"/>
            <a:ext cx="2198688" cy="704850"/>
          </a:xfrm>
          <a:prstGeom prst="wedgeRectCallout">
            <a:avLst>
              <a:gd name="adj1" fmla="val -73850"/>
              <a:gd name="adj2" fmla="val 11436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sz="1600" b="0" dirty="0"/>
              <a:t>na začátku 3 taxony, postupné přidávání</a:t>
            </a: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665515" y="4191227"/>
            <a:ext cx="1871663" cy="1033462"/>
          </a:xfrm>
          <a:prstGeom prst="rect">
            <a:avLst/>
          </a:prstGeom>
          <a:solidFill>
            <a:srgbClr val="FFFF66">
              <a:alpha val="50195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" name="Obdélníkový popisek 4"/>
          <p:cNvSpPr/>
          <p:nvPr/>
        </p:nvSpPr>
        <p:spPr bwMode="auto">
          <a:xfrm>
            <a:off x="751115" y="5356452"/>
            <a:ext cx="3581400" cy="706437"/>
          </a:xfrm>
          <a:prstGeom prst="wedgeRectCallout">
            <a:avLst>
              <a:gd name="adj1" fmla="val -5838"/>
              <a:gd name="adj2" fmla="val -113224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sz="1600" b="0" dirty="0"/>
              <a:t>je-li strom delší než náhodně vybraný, algoritmus dál nepokračuje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60375" y="266700"/>
            <a:ext cx="27045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360000">
              <a:spcBef>
                <a:spcPts val="0"/>
              </a:spcBef>
              <a:spcAft>
                <a:spcPts val="1000"/>
              </a:spcAft>
            </a:pPr>
            <a:r>
              <a:rPr lang="en-US" sz="2400" b="0" i="1" dirty="0">
                <a:solidFill>
                  <a:srgbClr val="E60000"/>
                </a:solidFill>
              </a:rPr>
              <a:t>branch-and-bound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9" name="Picture 3" descr="Bayes1"/>
          <p:cNvPicPr>
            <a:picLocks noChangeAspect="1" noChangeArrowheads="1"/>
          </p:cNvPicPr>
          <p:nvPr/>
        </p:nvPicPr>
        <p:blipFill>
          <a:blip r:embed="rId3" cstate="print"/>
          <a:srcRect b="56746"/>
          <a:stretch>
            <a:fillRect/>
          </a:stretch>
        </p:blipFill>
        <p:spPr bwMode="auto">
          <a:xfrm>
            <a:off x="1790700" y="2033588"/>
            <a:ext cx="5100638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ový popisek 5"/>
          <p:cNvSpPr/>
          <p:nvPr/>
        </p:nvSpPr>
        <p:spPr bwMode="auto">
          <a:xfrm>
            <a:off x="4953000" y="3995738"/>
            <a:ext cx="2525713" cy="511175"/>
          </a:xfrm>
          <a:prstGeom prst="wedgeRectCallout">
            <a:avLst>
              <a:gd name="adj1" fmla="val -58333"/>
              <a:gd name="adj2" fmla="val -201330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b="0" dirty="0"/>
              <a:t>všechny možné stromy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68313" y="309563"/>
            <a:ext cx="31470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cs-CZ" sz="2400" b="0" dirty="0">
                <a:solidFill>
                  <a:srgbClr val="E60000"/>
                </a:solidFill>
              </a:rPr>
              <a:t>2. </a:t>
            </a:r>
            <a:r>
              <a:rPr lang="en-US" sz="2400" b="0" dirty="0">
                <a:solidFill>
                  <a:srgbClr val="E60000"/>
                </a:solidFill>
              </a:rPr>
              <a:t>Heuristic</a:t>
            </a:r>
            <a:r>
              <a:rPr lang="cs-CZ" sz="2400" b="0" dirty="0" err="1">
                <a:solidFill>
                  <a:srgbClr val="E60000"/>
                </a:solidFill>
              </a:rPr>
              <a:t>ké</a:t>
            </a:r>
            <a:r>
              <a:rPr lang="cs-CZ" sz="2400" b="0" dirty="0">
                <a:solidFill>
                  <a:srgbClr val="E60000"/>
                </a:solidFill>
              </a:rPr>
              <a:t> hledání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68313" y="309563"/>
            <a:ext cx="287290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400" b="0" i="1" dirty="0"/>
              <a:t>stepwise addition</a:t>
            </a:r>
            <a:endParaRPr lang="cs-CZ" sz="2400" b="0" i="1" dirty="0"/>
          </a:p>
          <a:p>
            <a:pPr marL="342900" indent="-342900"/>
            <a:r>
              <a:rPr lang="en-US" sz="2400" b="0" i="1" dirty="0"/>
              <a:t>star deco</a:t>
            </a:r>
            <a:r>
              <a:rPr lang="cs-CZ" sz="2400" b="0" i="1" dirty="0"/>
              <a:t>m</a:t>
            </a:r>
            <a:r>
              <a:rPr lang="en-US" sz="2400" b="0" i="1" dirty="0"/>
              <a:t>position</a:t>
            </a:r>
            <a:endParaRPr lang="cs-CZ" sz="2400" b="0" i="1" dirty="0"/>
          </a:p>
          <a:p>
            <a:pPr marL="342900" indent="-342900"/>
            <a:r>
              <a:rPr lang="en-US" sz="2400" b="0" i="1" dirty="0"/>
              <a:t>branch swapping</a:t>
            </a:r>
            <a:endParaRPr lang="cs-CZ" sz="2400" b="0" i="1" dirty="0"/>
          </a:p>
        </p:txBody>
      </p:sp>
      <p:pic>
        <p:nvPicPr>
          <p:cNvPr id="18435" name="Picture 3" descr="Baye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0700" y="2033588"/>
            <a:ext cx="5100638" cy="44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Freeform 4"/>
          <p:cNvSpPr>
            <a:spLocks/>
          </p:cNvSpPr>
          <p:nvPr/>
        </p:nvSpPr>
        <p:spPr bwMode="auto">
          <a:xfrm>
            <a:off x="3148013" y="4886325"/>
            <a:ext cx="2043112" cy="995363"/>
          </a:xfrm>
          <a:custGeom>
            <a:avLst/>
            <a:gdLst>
              <a:gd name="T0" fmla="*/ 0 w 1167"/>
              <a:gd name="T1" fmla="*/ 2147483647 h 570"/>
              <a:gd name="T2" fmla="*/ 2147483647 w 1167"/>
              <a:gd name="T3" fmla="*/ 2147483647 h 570"/>
              <a:gd name="T4" fmla="*/ 2147483647 w 1167"/>
              <a:gd name="T5" fmla="*/ 2147483647 h 570"/>
              <a:gd name="T6" fmla="*/ 2147483647 w 1167"/>
              <a:gd name="T7" fmla="*/ 2147483647 h 570"/>
              <a:gd name="T8" fmla="*/ 2147483647 w 1167"/>
              <a:gd name="T9" fmla="*/ 2147483647 h 570"/>
              <a:gd name="T10" fmla="*/ 2147483647 w 1167"/>
              <a:gd name="T11" fmla="*/ 2147483647 h 570"/>
              <a:gd name="T12" fmla="*/ 2147483647 w 1167"/>
              <a:gd name="T13" fmla="*/ 2147483647 h 570"/>
              <a:gd name="T14" fmla="*/ 2147483647 w 1167"/>
              <a:gd name="T15" fmla="*/ 2147483647 h 570"/>
              <a:gd name="T16" fmla="*/ 2147483647 w 1167"/>
              <a:gd name="T17" fmla="*/ 2147483647 h 570"/>
              <a:gd name="T18" fmla="*/ 2147483647 w 1167"/>
              <a:gd name="T19" fmla="*/ 2147483647 h 570"/>
              <a:gd name="T20" fmla="*/ 2147483647 w 1167"/>
              <a:gd name="T21" fmla="*/ 2147483647 h 570"/>
              <a:gd name="T22" fmla="*/ 2147483647 w 1167"/>
              <a:gd name="T23" fmla="*/ 2147483647 h 570"/>
              <a:gd name="T24" fmla="*/ 2147483647 w 1167"/>
              <a:gd name="T25" fmla="*/ 2147483647 h 570"/>
              <a:gd name="T26" fmla="*/ 2147483647 w 1167"/>
              <a:gd name="T27" fmla="*/ 2147483647 h 570"/>
              <a:gd name="T28" fmla="*/ 2147483647 w 1167"/>
              <a:gd name="T29" fmla="*/ 2147483647 h 570"/>
              <a:gd name="T30" fmla="*/ 2147483647 w 1167"/>
              <a:gd name="T31" fmla="*/ 2147483647 h 570"/>
              <a:gd name="T32" fmla="*/ 2147483647 w 1167"/>
              <a:gd name="T33" fmla="*/ 2147483647 h 570"/>
              <a:gd name="T34" fmla="*/ 2147483647 w 1167"/>
              <a:gd name="T35" fmla="*/ 2147483647 h 570"/>
              <a:gd name="T36" fmla="*/ 2147483647 w 1167"/>
              <a:gd name="T37" fmla="*/ 2147483647 h 570"/>
              <a:gd name="T38" fmla="*/ 2147483647 w 1167"/>
              <a:gd name="T39" fmla="*/ 2147483647 h 570"/>
              <a:gd name="T40" fmla="*/ 2147483647 w 1167"/>
              <a:gd name="T41" fmla="*/ 2147483647 h 570"/>
              <a:gd name="T42" fmla="*/ 2147483647 w 1167"/>
              <a:gd name="T43" fmla="*/ 2147483647 h 570"/>
              <a:gd name="T44" fmla="*/ 2147483647 w 1167"/>
              <a:gd name="T45" fmla="*/ 2147483647 h 570"/>
              <a:gd name="T46" fmla="*/ 2147483647 w 1167"/>
              <a:gd name="T47" fmla="*/ 0 h 570"/>
              <a:gd name="T48" fmla="*/ 2147483647 w 1167"/>
              <a:gd name="T49" fmla="*/ 2147483647 h 57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67"/>
              <a:gd name="T76" fmla="*/ 0 h 570"/>
              <a:gd name="T77" fmla="*/ 1167 w 1167"/>
              <a:gd name="T78" fmla="*/ 570 h 57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67" h="570">
                <a:moveTo>
                  <a:pt x="0" y="570"/>
                </a:moveTo>
                <a:lnTo>
                  <a:pt x="105" y="558"/>
                </a:lnTo>
                <a:lnTo>
                  <a:pt x="201" y="540"/>
                </a:lnTo>
                <a:lnTo>
                  <a:pt x="267" y="552"/>
                </a:lnTo>
                <a:lnTo>
                  <a:pt x="330" y="564"/>
                </a:lnTo>
                <a:lnTo>
                  <a:pt x="381" y="513"/>
                </a:lnTo>
                <a:lnTo>
                  <a:pt x="456" y="522"/>
                </a:lnTo>
                <a:lnTo>
                  <a:pt x="516" y="528"/>
                </a:lnTo>
                <a:lnTo>
                  <a:pt x="612" y="474"/>
                </a:lnTo>
                <a:lnTo>
                  <a:pt x="690" y="480"/>
                </a:lnTo>
                <a:lnTo>
                  <a:pt x="762" y="492"/>
                </a:lnTo>
                <a:lnTo>
                  <a:pt x="798" y="408"/>
                </a:lnTo>
                <a:lnTo>
                  <a:pt x="861" y="414"/>
                </a:lnTo>
                <a:lnTo>
                  <a:pt x="897" y="309"/>
                </a:lnTo>
                <a:lnTo>
                  <a:pt x="822" y="300"/>
                </a:lnTo>
                <a:lnTo>
                  <a:pt x="984" y="240"/>
                </a:lnTo>
                <a:lnTo>
                  <a:pt x="1083" y="186"/>
                </a:lnTo>
                <a:lnTo>
                  <a:pt x="1167" y="141"/>
                </a:lnTo>
                <a:lnTo>
                  <a:pt x="1092" y="120"/>
                </a:lnTo>
                <a:lnTo>
                  <a:pt x="1020" y="102"/>
                </a:lnTo>
                <a:lnTo>
                  <a:pt x="1035" y="57"/>
                </a:lnTo>
                <a:lnTo>
                  <a:pt x="945" y="48"/>
                </a:lnTo>
                <a:lnTo>
                  <a:pt x="891" y="30"/>
                </a:lnTo>
                <a:lnTo>
                  <a:pt x="867" y="0"/>
                </a:lnTo>
                <a:lnTo>
                  <a:pt x="789" y="3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" name="Obdélníkový popisek 4"/>
          <p:cNvSpPr/>
          <p:nvPr/>
        </p:nvSpPr>
        <p:spPr bwMode="auto">
          <a:xfrm>
            <a:off x="6062663" y="4157663"/>
            <a:ext cx="2308225" cy="512762"/>
          </a:xfrm>
          <a:prstGeom prst="wedgeRectCallout">
            <a:avLst>
              <a:gd name="adj1" fmla="val -88050"/>
              <a:gd name="adj2" fmla="val 141223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b="0" dirty="0"/>
              <a:t>heuristické hledání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w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2917" y="266700"/>
            <a:ext cx="4930775" cy="626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346" name="Text Box 2"/>
          <p:cNvSpPr txBox="1">
            <a:spLocks noChangeArrowheads="1"/>
          </p:cNvSpPr>
          <p:nvPr/>
        </p:nvSpPr>
        <p:spPr bwMode="auto">
          <a:xfrm>
            <a:off x="460375" y="435429"/>
            <a:ext cx="27703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400" b="0" i="1" dirty="0"/>
              <a:t>nearest-neighbor</a:t>
            </a:r>
            <a:r>
              <a:rPr lang="cs-CZ" sz="2400" b="0" i="1" dirty="0"/>
              <a:t> </a:t>
            </a:r>
          </a:p>
          <a:p>
            <a:pPr marL="342900" indent="-342900"/>
            <a:r>
              <a:rPr lang="en-US" sz="2400" b="0" i="1" dirty="0"/>
              <a:t>interchanges </a:t>
            </a:r>
            <a:r>
              <a:rPr lang="en-US" sz="2400" b="0" dirty="0"/>
              <a:t>(NNI)</a:t>
            </a:r>
            <a:endParaRPr lang="cs-CZ" sz="2400" b="0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60375" y="2503715"/>
            <a:ext cx="300915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400" b="0" i="1" dirty="0" err="1"/>
              <a:t>subtree</a:t>
            </a:r>
            <a:r>
              <a:rPr lang="en-US" sz="2400" b="0" i="1" dirty="0"/>
              <a:t> </a:t>
            </a:r>
            <a:r>
              <a:rPr lang="en-US" sz="2400" b="0" i="1" dirty="0" err="1"/>
              <a:t>prunning</a:t>
            </a:r>
            <a:endParaRPr lang="cs-CZ" sz="2400" b="0" i="1" dirty="0"/>
          </a:p>
          <a:p>
            <a:pPr marL="342900" indent="-342900"/>
            <a:r>
              <a:rPr lang="en-US" sz="2400" b="0" i="1" dirty="0"/>
              <a:t>and </a:t>
            </a:r>
            <a:r>
              <a:rPr lang="en-US" sz="2400" b="0" i="1" dirty="0" err="1"/>
              <a:t>regrafting</a:t>
            </a:r>
            <a:r>
              <a:rPr lang="en-US" sz="2400" b="0" i="1" dirty="0"/>
              <a:t> </a:t>
            </a:r>
            <a:r>
              <a:rPr lang="en-US" sz="2400" b="0" dirty="0"/>
              <a:t>(SPR)</a:t>
            </a:r>
            <a:endParaRPr lang="cs-CZ" sz="2400" b="0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60375" y="4867985"/>
            <a:ext cx="285526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400" b="0" i="1" dirty="0"/>
              <a:t>tree bisection and</a:t>
            </a:r>
            <a:r>
              <a:rPr lang="cs-CZ" sz="2400" b="0" i="1" dirty="0"/>
              <a:t> </a:t>
            </a:r>
          </a:p>
          <a:p>
            <a:pPr marL="342900" indent="-342900"/>
            <a:r>
              <a:rPr lang="en-US" sz="2400" b="0" i="1" dirty="0"/>
              <a:t>reconnection (TBR)</a:t>
            </a:r>
            <a:endParaRPr lang="cs-CZ" sz="2400" b="0" i="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162050" y="5299075"/>
            <a:ext cx="6184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E60000"/>
                </a:solidFill>
              </a:rPr>
              <a:t>Jukes-Cantor (JC):</a:t>
            </a:r>
            <a:r>
              <a:rPr lang="en-US" sz="2000">
                <a:solidFill>
                  <a:srgbClr val="F00000"/>
                </a:solidFill>
              </a:rPr>
              <a:t>	</a:t>
            </a:r>
            <a:r>
              <a:rPr lang="cs-CZ" sz="2000" b="0"/>
              <a:t>stejné </a:t>
            </a:r>
            <a:r>
              <a:rPr lang="en-US" sz="2000" b="0"/>
              <a:t>fre</a:t>
            </a:r>
            <a:r>
              <a:rPr lang="cs-CZ" sz="2000" b="0"/>
              <a:t>kv</a:t>
            </a:r>
            <a:r>
              <a:rPr lang="en-US" sz="2000" b="0"/>
              <a:t>ence</a:t>
            </a:r>
            <a:r>
              <a:rPr lang="cs-CZ" sz="2000" b="0"/>
              <a:t> bází</a:t>
            </a:r>
            <a:r>
              <a:rPr lang="en-US" sz="2000" b="0"/>
              <a:t/>
            </a:r>
            <a:br>
              <a:rPr lang="en-US" sz="2000" b="0"/>
            </a:br>
            <a:r>
              <a:rPr lang="en-US" sz="2000" b="0"/>
              <a:t>			</a:t>
            </a:r>
            <a:r>
              <a:rPr lang="cs-CZ" sz="2000" b="0"/>
              <a:t>stejné </a:t>
            </a:r>
            <a:r>
              <a:rPr lang="en-US" sz="2000" b="0"/>
              <a:t>fre</a:t>
            </a:r>
            <a:r>
              <a:rPr lang="cs-CZ" sz="2000" b="0"/>
              <a:t>kv</a:t>
            </a:r>
            <a:r>
              <a:rPr lang="en-US" sz="2000" b="0"/>
              <a:t>ence substitu</a:t>
            </a:r>
            <a:r>
              <a:rPr lang="cs-CZ" sz="2000" b="0"/>
              <a:t>cí</a:t>
            </a:r>
            <a:endParaRPr lang="en-US" sz="2000" b="0"/>
          </a:p>
        </p:txBody>
      </p:sp>
      <p:sp>
        <p:nvSpPr>
          <p:cNvPr id="36867" name="Text Box 6"/>
          <p:cNvSpPr txBox="1">
            <a:spLocks noChangeArrowheads="1"/>
          </p:cNvSpPr>
          <p:nvPr/>
        </p:nvSpPr>
        <p:spPr bwMode="auto">
          <a:xfrm>
            <a:off x="1452563" y="263525"/>
            <a:ext cx="6335712" cy="519113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8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Evoluční modely a distanční metody</a:t>
            </a:r>
          </a:p>
        </p:txBody>
      </p:sp>
      <p:sp>
        <p:nvSpPr>
          <p:cNvPr id="36868" name="Rectangle 7"/>
          <p:cNvSpPr>
            <a:spLocks noChangeArrowheads="1"/>
          </p:cNvSpPr>
          <p:nvPr/>
        </p:nvSpPr>
        <p:spPr bwMode="auto">
          <a:xfrm>
            <a:off x="242888" y="1060450"/>
            <a:ext cx="74993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2000" b="0"/>
              <a:t>				 Báze po substituci</a:t>
            </a:r>
          </a:p>
          <a:p>
            <a:r>
              <a:rPr lang="cs-CZ" sz="2000" b="0"/>
              <a:t>				A	C	G	T</a:t>
            </a:r>
          </a:p>
          <a:p>
            <a:r>
              <a:rPr lang="cs-CZ" sz="2000" b="0"/>
              <a:t>			A	-¾	¼	¼	¼	</a:t>
            </a:r>
          </a:p>
          <a:p>
            <a:r>
              <a:rPr lang="cs-CZ" sz="2000" b="0"/>
              <a:t>	Původní báze	C	¼	-¾	¼	¼</a:t>
            </a:r>
          </a:p>
          <a:p>
            <a:r>
              <a:rPr lang="cs-CZ" sz="2000" b="0"/>
              <a:t>			G	¼	¼	-¾	¼</a:t>
            </a:r>
          </a:p>
          <a:p>
            <a:r>
              <a:rPr lang="cs-CZ" sz="2000" b="0"/>
              <a:t>			T	¼	¼	¼	-¾ </a:t>
            </a:r>
          </a:p>
        </p:txBody>
      </p:sp>
      <p:sp>
        <p:nvSpPr>
          <p:cNvPr id="36869" name="Rectangle 12"/>
          <p:cNvSpPr>
            <a:spLocks noChangeArrowheads="1"/>
          </p:cNvSpPr>
          <p:nvPr/>
        </p:nvSpPr>
        <p:spPr bwMode="auto">
          <a:xfrm>
            <a:off x="0" y="262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b="0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209800" y="3262313"/>
            <a:ext cx="4259263" cy="1516062"/>
            <a:chOff x="1392" y="2055"/>
            <a:chExt cx="2683" cy="955"/>
          </a:xfrm>
        </p:grpSpPr>
        <p:sp>
          <p:nvSpPr>
            <p:cNvPr id="36871" name="Text Box 15"/>
            <p:cNvSpPr txBox="1">
              <a:spLocks noChangeArrowheads="1"/>
            </p:cNvSpPr>
            <p:nvPr/>
          </p:nvSpPr>
          <p:spPr bwMode="auto">
            <a:xfrm>
              <a:off x="1955" y="2106"/>
              <a:ext cx="2120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Symbol" pitchFamily="18" charset="2"/>
                <a:buNone/>
              </a:pPr>
              <a:r>
                <a:rPr lang="cs-CZ" sz="2000">
                  <a:sym typeface="Symbol" pitchFamily="18" charset="2"/>
                </a:rPr>
                <a:t>	 	 	 </a:t>
              </a:r>
            </a:p>
            <a:p>
              <a:pPr>
                <a:buFont typeface="Symbol" pitchFamily="18" charset="2"/>
                <a:buNone/>
              </a:pPr>
              <a:r>
                <a:rPr lang="cs-CZ" sz="2000">
                  <a:sym typeface="Symbol" pitchFamily="18" charset="2"/>
                </a:rPr>
                <a:t>	 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	 </a:t>
              </a:r>
            </a:p>
            <a:p>
              <a:pPr>
                <a:buFont typeface="Symbol" pitchFamily="18" charset="2"/>
                <a:buNone/>
              </a:pPr>
              <a:r>
                <a:rPr lang="cs-CZ" sz="2000">
                  <a:sym typeface="Symbol" pitchFamily="18" charset="2"/>
                </a:rPr>
                <a:t>	 	 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</a:t>
              </a:r>
              <a:br>
                <a:rPr lang="cs-CZ" sz="2000">
                  <a:sym typeface="Symbol" pitchFamily="18" charset="2"/>
                </a:rPr>
              </a:br>
              <a:r>
                <a:rPr lang="cs-CZ" sz="2000">
                  <a:sym typeface="Symbol" pitchFamily="18" charset="2"/>
                </a:rPr>
                <a:t>	 	 	 </a:t>
              </a:r>
            </a:p>
          </p:txBody>
        </p:sp>
        <p:sp>
          <p:nvSpPr>
            <p:cNvPr id="36872" name="AutoShape 16"/>
            <p:cNvSpPr>
              <a:spLocks/>
            </p:cNvSpPr>
            <p:nvPr/>
          </p:nvSpPr>
          <p:spPr bwMode="auto">
            <a:xfrm>
              <a:off x="1884" y="2055"/>
              <a:ext cx="56" cy="955"/>
            </a:xfrm>
            <a:prstGeom prst="leftBracket">
              <a:avLst>
                <a:gd name="adj" fmla="val 1421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>
                <a:latin typeface="Times New Roman" pitchFamily="18" charset="0"/>
              </a:endParaRPr>
            </a:p>
          </p:txBody>
        </p:sp>
        <p:sp>
          <p:nvSpPr>
            <p:cNvPr id="36873" name="AutoShape 17"/>
            <p:cNvSpPr>
              <a:spLocks/>
            </p:cNvSpPr>
            <p:nvPr/>
          </p:nvSpPr>
          <p:spPr bwMode="auto">
            <a:xfrm flipH="1">
              <a:off x="3936" y="2055"/>
              <a:ext cx="56" cy="955"/>
            </a:xfrm>
            <a:prstGeom prst="leftBracket">
              <a:avLst>
                <a:gd name="adj" fmla="val 1421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>
                <a:latin typeface="Times New Roman" pitchFamily="18" charset="0"/>
              </a:endParaRPr>
            </a:p>
          </p:txBody>
        </p:sp>
        <p:sp>
          <p:nvSpPr>
            <p:cNvPr id="36874" name="Text Box 18"/>
            <p:cNvSpPr txBox="1">
              <a:spLocks noChangeArrowheads="1"/>
            </p:cNvSpPr>
            <p:nvPr/>
          </p:nvSpPr>
          <p:spPr bwMode="auto">
            <a:xfrm>
              <a:off x="1392" y="2377"/>
              <a:ext cx="3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000"/>
                <a:t>Q =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220788" y="473075"/>
            <a:ext cx="5991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E60000"/>
                </a:solidFill>
              </a:rPr>
              <a:t>Kimura 2-parameter (K2P): </a:t>
            </a:r>
            <a:r>
              <a:rPr lang="en-US" sz="2000" b="0"/>
              <a:t>transi</a:t>
            </a:r>
            <a:r>
              <a:rPr lang="cs-CZ" sz="2000" b="0"/>
              <a:t>ce</a:t>
            </a:r>
            <a:r>
              <a:rPr lang="en-US" sz="2000" b="0"/>
              <a:t> </a:t>
            </a:r>
            <a:r>
              <a:rPr lang="en-US" sz="2000" b="0">
                <a:cs typeface="Arial" charset="0"/>
              </a:rPr>
              <a:t>≠ transver</a:t>
            </a:r>
            <a:r>
              <a:rPr lang="cs-CZ" sz="2000" b="0">
                <a:cs typeface="Arial" charset="0"/>
              </a:rPr>
              <a:t>ze</a:t>
            </a:r>
            <a:endParaRPr lang="en-US" sz="2000" b="0">
              <a:cs typeface="Arial" charset="0"/>
            </a:endParaRPr>
          </a:p>
        </p:txBody>
      </p:sp>
      <p:pic>
        <p:nvPicPr>
          <p:cNvPr id="115715" name="Picture 3" descr="TsT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9675" y="1133475"/>
            <a:ext cx="412115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220913" y="4348163"/>
            <a:ext cx="4259262" cy="1516062"/>
            <a:chOff x="1392" y="2055"/>
            <a:chExt cx="2683" cy="955"/>
          </a:xfrm>
        </p:grpSpPr>
        <p:sp>
          <p:nvSpPr>
            <p:cNvPr id="37894" name="Text Box 12"/>
            <p:cNvSpPr txBox="1">
              <a:spLocks noChangeArrowheads="1"/>
            </p:cNvSpPr>
            <p:nvPr/>
          </p:nvSpPr>
          <p:spPr bwMode="auto">
            <a:xfrm>
              <a:off x="1955" y="2106"/>
              <a:ext cx="2120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Symbol" pitchFamily="18" charset="2"/>
                <a:buNone/>
              </a:pPr>
              <a:r>
                <a:rPr lang="cs-CZ" sz="2000">
                  <a:sym typeface="Symbol" pitchFamily="18" charset="2"/>
                </a:rPr>
                <a:t>	 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	 </a:t>
              </a:r>
            </a:p>
            <a:p>
              <a:pPr>
                <a:buFont typeface="Symbol" pitchFamily="18" charset="2"/>
                <a:buNone/>
              </a:pPr>
              <a:r>
                <a:rPr lang="cs-CZ" sz="2000">
                  <a:sym typeface="Symbol" pitchFamily="18" charset="2"/>
                </a:rPr>
                <a:t>	 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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</a:t>
              </a:r>
            </a:p>
            <a:p>
              <a:pPr>
                <a:buFont typeface="Symbol" pitchFamily="18" charset="2"/>
                <a:buNone/>
              </a:pPr>
              <a:r>
                <a:rPr lang="cs-CZ" sz="2000">
                  <a:sym typeface="Symbol" pitchFamily="18" charset="2"/>
                </a:rPr>
                <a:t>	 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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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/>
              </a:r>
              <a:br>
                <a:rPr lang="cs-CZ" sz="2000">
                  <a:sym typeface="Symbol" pitchFamily="18" charset="2"/>
                </a:rPr>
              </a:br>
              <a:r>
                <a:rPr lang="cs-CZ" sz="2000">
                  <a:sym typeface="Symbol" pitchFamily="18" charset="2"/>
                </a:rPr>
                <a:t>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	 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</a:t>
              </a:r>
            </a:p>
          </p:txBody>
        </p:sp>
        <p:sp>
          <p:nvSpPr>
            <p:cNvPr id="37895" name="AutoShape 13"/>
            <p:cNvSpPr>
              <a:spLocks/>
            </p:cNvSpPr>
            <p:nvPr/>
          </p:nvSpPr>
          <p:spPr bwMode="auto">
            <a:xfrm>
              <a:off x="1884" y="2055"/>
              <a:ext cx="56" cy="955"/>
            </a:xfrm>
            <a:prstGeom prst="leftBracket">
              <a:avLst>
                <a:gd name="adj" fmla="val 1421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>
                <a:latin typeface="Times New Roman" pitchFamily="18" charset="0"/>
              </a:endParaRPr>
            </a:p>
          </p:txBody>
        </p:sp>
        <p:sp>
          <p:nvSpPr>
            <p:cNvPr id="37896" name="AutoShape 14"/>
            <p:cNvSpPr>
              <a:spLocks/>
            </p:cNvSpPr>
            <p:nvPr/>
          </p:nvSpPr>
          <p:spPr bwMode="auto">
            <a:xfrm flipH="1">
              <a:off x="3936" y="2055"/>
              <a:ext cx="56" cy="955"/>
            </a:xfrm>
            <a:prstGeom prst="leftBracket">
              <a:avLst>
                <a:gd name="adj" fmla="val 1421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>
                <a:latin typeface="Times New Roman" pitchFamily="18" charset="0"/>
              </a:endParaRPr>
            </a:p>
          </p:txBody>
        </p:sp>
        <p:sp>
          <p:nvSpPr>
            <p:cNvPr id="37897" name="Text Box 15"/>
            <p:cNvSpPr txBox="1">
              <a:spLocks noChangeArrowheads="1"/>
            </p:cNvSpPr>
            <p:nvPr/>
          </p:nvSpPr>
          <p:spPr bwMode="auto">
            <a:xfrm>
              <a:off x="1392" y="2377"/>
              <a:ext cx="3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000"/>
                <a:t>Q =</a:t>
              </a:r>
            </a:p>
          </p:txBody>
        </p:sp>
      </p:grpSp>
      <p:sp>
        <p:nvSpPr>
          <p:cNvPr id="115728" name="Text Box 16"/>
          <p:cNvSpPr txBox="1">
            <a:spLocks noChangeArrowheads="1"/>
          </p:cNvSpPr>
          <p:nvPr/>
        </p:nvSpPr>
        <p:spPr bwMode="auto">
          <a:xfrm>
            <a:off x="3198813" y="6072188"/>
            <a:ext cx="3005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 dirty="0">
                <a:solidFill>
                  <a:schemeClr val="accent2"/>
                </a:solidFill>
              </a:rPr>
              <a:t>Jestliže </a:t>
            </a:r>
            <a:r>
              <a:rPr lang="cs-CZ" sz="2000" b="0" dirty="0">
                <a:solidFill>
                  <a:schemeClr val="accent2"/>
                </a:solidFill>
                <a:sym typeface="Symbol" pitchFamily="18" charset="2"/>
              </a:rPr>
              <a:t></a:t>
            </a:r>
            <a:r>
              <a:rPr lang="en-US" sz="2000" b="0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cs-CZ" sz="2000" b="0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= , K2P = JC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2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286000" y="3729038"/>
            <a:ext cx="4378325" cy="1517650"/>
            <a:chOff x="1535" y="692"/>
            <a:chExt cx="2758" cy="956"/>
          </a:xfrm>
        </p:grpSpPr>
        <p:sp>
          <p:nvSpPr>
            <p:cNvPr id="38924" name="Text Box 6"/>
            <p:cNvSpPr txBox="1">
              <a:spLocks noChangeArrowheads="1"/>
            </p:cNvSpPr>
            <p:nvPr/>
          </p:nvSpPr>
          <p:spPr bwMode="auto">
            <a:xfrm>
              <a:off x="2098" y="716"/>
              <a:ext cx="2195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Symbol" pitchFamily="18" charset="2"/>
                <a:buNone/>
              </a:pPr>
              <a:r>
                <a:rPr lang="cs-CZ" sz="2000">
                  <a:sym typeface="Symbol" pitchFamily="18" charset="2"/>
                </a:rPr>
                <a:t> 	 </a:t>
              </a:r>
              <a:r>
                <a:rPr lang="cs-CZ" sz="2000" baseline="-25000">
                  <a:sym typeface="Symbol" pitchFamily="18" charset="2"/>
                </a:rPr>
                <a:t>C</a:t>
              </a:r>
              <a:r>
                <a:rPr lang="cs-CZ" sz="2000">
                  <a:sym typeface="Symbol" pitchFamily="18" charset="2"/>
                </a:rPr>
                <a:t>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</a:t>
              </a:r>
              <a:r>
                <a:rPr lang="cs-CZ" sz="2000" baseline="-25000">
                  <a:sym typeface="Symbol" pitchFamily="18" charset="2"/>
                </a:rPr>
                <a:t>G</a:t>
              </a:r>
              <a:r>
                <a:rPr lang="cs-CZ" sz="2000">
                  <a:sym typeface="Symbol" pitchFamily="18" charset="2"/>
                </a:rPr>
                <a:t>	 </a:t>
              </a:r>
              <a:r>
                <a:rPr lang="cs-CZ" sz="2000" baseline="-25000">
                  <a:sym typeface="Symbol" pitchFamily="18" charset="2"/>
                </a:rPr>
                <a:t>T</a:t>
              </a:r>
              <a:r>
                <a:rPr lang="cs-CZ" sz="2000">
                  <a:sym typeface="Symbol" pitchFamily="18" charset="2"/>
                </a:rPr>
                <a:t></a:t>
              </a:r>
            </a:p>
            <a:p>
              <a:pPr>
                <a:buFont typeface="Symbol" pitchFamily="18" charset="2"/>
                <a:buNone/>
              </a:pPr>
              <a:r>
                <a:rPr lang="cs-CZ" sz="2000">
                  <a:sym typeface="Symbol" pitchFamily="18" charset="2"/>
                </a:rPr>
                <a:t></a:t>
              </a:r>
              <a:r>
                <a:rPr lang="cs-CZ" sz="2000" baseline="-25000">
                  <a:sym typeface="Symbol" pitchFamily="18" charset="2"/>
                </a:rPr>
                <a:t>A</a:t>
              </a:r>
              <a:r>
                <a:rPr lang="cs-CZ" sz="2000">
                  <a:sym typeface="Symbol" pitchFamily="18" charset="2"/>
                </a:rPr>
                <a:t>	  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</a:t>
              </a:r>
              <a:r>
                <a:rPr lang="cs-CZ" sz="2000" baseline="-25000">
                  <a:sym typeface="Symbol" pitchFamily="18" charset="2"/>
                </a:rPr>
                <a:t>G</a:t>
              </a:r>
              <a:r>
                <a:rPr lang="cs-CZ" sz="2000">
                  <a:sym typeface="Symbol" pitchFamily="18" charset="2"/>
                </a:rPr>
                <a:t>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</a:t>
              </a:r>
              <a:r>
                <a:rPr lang="cs-CZ" sz="2000" baseline="-25000">
                  <a:sym typeface="Symbol" pitchFamily="18" charset="2"/>
                </a:rPr>
                <a:t>T</a:t>
              </a:r>
              <a:r>
                <a:rPr lang="cs-CZ" sz="2000">
                  <a:sym typeface="Symbol" pitchFamily="18" charset="2"/>
                </a:rPr>
                <a:t></a:t>
              </a:r>
            </a:p>
            <a:p>
              <a:pPr>
                <a:buFont typeface="Symbol" pitchFamily="18" charset="2"/>
                <a:buNone/>
              </a:pPr>
              <a:r>
                <a:rPr lang="cs-CZ" sz="2000">
                  <a:sym typeface="Symbol" pitchFamily="18" charset="2"/>
                </a:rPr>
                <a:t></a:t>
              </a:r>
              <a:r>
                <a:rPr lang="cs-CZ" sz="2000" baseline="-25000">
                  <a:sym typeface="Symbol" pitchFamily="18" charset="2"/>
                </a:rPr>
                <a:t>A</a:t>
              </a:r>
              <a:r>
                <a:rPr lang="cs-CZ" sz="2000">
                  <a:sym typeface="Symbol" pitchFamily="18" charset="2"/>
                </a:rPr>
                <a:t>	 </a:t>
              </a:r>
              <a:r>
                <a:rPr lang="cs-CZ" sz="2000" baseline="-25000">
                  <a:sym typeface="Symbol" pitchFamily="18" charset="2"/>
                </a:rPr>
                <a:t>C</a:t>
              </a:r>
              <a:r>
                <a:rPr lang="cs-CZ" sz="2000">
                  <a:sym typeface="Symbol" pitchFamily="18" charset="2"/>
                </a:rPr>
                <a:t>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 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</a:t>
              </a:r>
              <a:r>
                <a:rPr lang="cs-CZ" sz="2000" baseline="-25000">
                  <a:sym typeface="Symbol" pitchFamily="18" charset="2"/>
                </a:rPr>
                <a:t>T</a:t>
              </a:r>
              <a:r>
                <a:rPr lang="cs-CZ" sz="2000">
                  <a:sym typeface="Symbol" pitchFamily="18" charset="2"/>
                </a:rPr>
                <a:t>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/>
              </a:r>
              <a:br>
                <a:rPr lang="cs-CZ" sz="2000">
                  <a:sym typeface="Symbol" pitchFamily="18" charset="2"/>
                </a:rPr>
              </a:br>
              <a:r>
                <a:rPr lang="cs-CZ" sz="2000">
                  <a:sym typeface="Symbol" pitchFamily="18" charset="2"/>
                </a:rPr>
                <a:t></a:t>
              </a:r>
              <a:r>
                <a:rPr lang="cs-CZ" sz="2000" baseline="-25000">
                  <a:sym typeface="Symbol" pitchFamily="18" charset="2"/>
                </a:rPr>
                <a:t>A</a:t>
              </a:r>
              <a:r>
                <a:rPr lang="cs-CZ" sz="2000">
                  <a:sym typeface="Symbol" pitchFamily="18" charset="2"/>
                </a:rPr>
                <a:t>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</a:t>
              </a:r>
              <a:r>
                <a:rPr lang="cs-CZ" sz="2000" baseline="-25000">
                  <a:sym typeface="Symbol" pitchFamily="18" charset="2"/>
                </a:rPr>
                <a:t>C</a:t>
              </a:r>
              <a:r>
                <a:rPr lang="cs-CZ" sz="2000">
                  <a:sym typeface="Symbol" pitchFamily="18" charset="2"/>
                </a:rPr>
                <a:t>	 </a:t>
              </a:r>
              <a:r>
                <a:rPr lang="cs-CZ" sz="2000" baseline="-25000">
                  <a:sym typeface="Symbol" pitchFamily="18" charset="2"/>
                </a:rPr>
                <a:t>G</a:t>
              </a:r>
              <a:r>
                <a:rPr lang="cs-CZ" sz="2000">
                  <a:sym typeface="Symbol" pitchFamily="18" charset="2"/>
                </a:rPr>
                <a:t>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 </a:t>
              </a:r>
            </a:p>
          </p:txBody>
        </p:sp>
        <p:sp>
          <p:nvSpPr>
            <p:cNvPr id="38925" name="AutoShape 7"/>
            <p:cNvSpPr>
              <a:spLocks/>
            </p:cNvSpPr>
            <p:nvPr/>
          </p:nvSpPr>
          <p:spPr bwMode="auto">
            <a:xfrm>
              <a:off x="2027" y="692"/>
              <a:ext cx="56" cy="955"/>
            </a:xfrm>
            <a:prstGeom prst="leftBracket">
              <a:avLst>
                <a:gd name="adj" fmla="val 1421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>
                <a:latin typeface="Times New Roman" pitchFamily="18" charset="0"/>
              </a:endParaRPr>
            </a:p>
          </p:txBody>
        </p:sp>
        <p:sp>
          <p:nvSpPr>
            <p:cNvPr id="38926" name="AutoShape 8"/>
            <p:cNvSpPr>
              <a:spLocks/>
            </p:cNvSpPr>
            <p:nvPr/>
          </p:nvSpPr>
          <p:spPr bwMode="auto">
            <a:xfrm flipH="1">
              <a:off x="4235" y="693"/>
              <a:ext cx="56" cy="955"/>
            </a:xfrm>
            <a:prstGeom prst="leftBracket">
              <a:avLst>
                <a:gd name="adj" fmla="val 1421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>
                <a:latin typeface="Times New Roman" pitchFamily="18" charset="0"/>
              </a:endParaRPr>
            </a:p>
          </p:txBody>
        </p:sp>
        <p:sp>
          <p:nvSpPr>
            <p:cNvPr id="38927" name="Text Box 9"/>
            <p:cNvSpPr txBox="1">
              <a:spLocks noChangeArrowheads="1"/>
            </p:cNvSpPr>
            <p:nvPr/>
          </p:nvSpPr>
          <p:spPr bwMode="auto">
            <a:xfrm>
              <a:off x="1535" y="987"/>
              <a:ext cx="3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000"/>
                <a:t>Q =</a:t>
              </a:r>
            </a:p>
          </p:txBody>
        </p:sp>
      </p:grpSp>
      <p:sp>
        <p:nvSpPr>
          <p:cNvPr id="119818" name="Text Box 10"/>
          <p:cNvSpPr txBox="1">
            <a:spLocks noChangeArrowheads="1"/>
          </p:cNvSpPr>
          <p:nvPr/>
        </p:nvSpPr>
        <p:spPr bwMode="auto">
          <a:xfrm>
            <a:off x="2408410" y="2408238"/>
            <a:ext cx="45069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 dirty="0">
                <a:solidFill>
                  <a:schemeClr val="accent2"/>
                </a:solidFill>
              </a:rPr>
              <a:t>Jestliže </a:t>
            </a:r>
            <a:r>
              <a:rPr lang="cs-CZ" sz="2000" b="0" dirty="0">
                <a:solidFill>
                  <a:schemeClr val="accent2"/>
                </a:solidFill>
                <a:sym typeface="Symbol" pitchFamily="18" charset="2"/>
              </a:rPr>
              <a:t>A</a:t>
            </a:r>
            <a:r>
              <a:rPr lang="en-US" sz="2000" b="0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cs-CZ" sz="2000" b="0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= </a:t>
            </a:r>
            <a:r>
              <a:rPr lang="cs-CZ" sz="2000" b="0" dirty="0">
                <a:solidFill>
                  <a:schemeClr val="accent2"/>
                </a:solidFill>
                <a:sym typeface="Symbol" pitchFamily="18" charset="2"/>
              </a:rPr>
              <a:t>C = G = T</a:t>
            </a:r>
            <a:r>
              <a:rPr lang="cs-CZ" sz="2000" b="0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, F81 = JC</a:t>
            </a:r>
          </a:p>
        </p:txBody>
      </p:sp>
      <p:sp>
        <p:nvSpPr>
          <p:cNvPr id="38916" name="Rectangle 11"/>
          <p:cNvSpPr>
            <a:spLocks noChangeArrowheads="1"/>
          </p:cNvSpPr>
          <p:nvPr/>
        </p:nvSpPr>
        <p:spPr bwMode="auto">
          <a:xfrm>
            <a:off x="2116138" y="293688"/>
            <a:ext cx="4908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E60000"/>
                </a:solidFill>
              </a:rPr>
              <a:t>Felsenstein (F81): </a:t>
            </a:r>
            <a:r>
              <a:rPr lang="cs-CZ" sz="2000" b="0"/>
              <a:t>různé</a:t>
            </a:r>
            <a:r>
              <a:rPr lang="en-US" sz="2000" b="0"/>
              <a:t> fre</a:t>
            </a:r>
            <a:r>
              <a:rPr lang="cs-CZ" sz="2000" b="0"/>
              <a:t>kv</a:t>
            </a:r>
            <a:r>
              <a:rPr lang="en-US" sz="2000" b="0"/>
              <a:t>ence</a:t>
            </a:r>
            <a:r>
              <a:rPr lang="cs-CZ" sz="2000" b="0"/>
              <a:t> bází</a:t>
            </a:r>
            <a:endParaRPr lang="en-US" sz="2000" b="0"/>
          </a:p>
        </p:txBody>
      </p:sp>
      <p:grpSp>
        <p:nvGrpSpPr>
          <p:cNvPr id="38917" name="Group 13"/>
          <p:cNvGrpSpPr>
            <a:grpSpLocks/>
          </p:cNvGrpSpPr>
          <p:nvPr/>
        </p:nvGrpSpPr>
        <p:grpSpPr bwMode="auto">
          <a:xfrm>
            <a:off x="2297113" y="787400"/>
            <a:ext cx="4378325" cy="1517650"/>
            <a:chOff x="1535" y="692"/>
            <a:chExt cx="2758" cy="956"/>
          </a:xfrm>
        </p:grpSpPr>
        <p:sp>
          <p:nvSpPr>
            <p:cNvPr id="38920" name="Text Box 14"/>
            <p:cNvSpPr txBox="1">
              <a:spLocks noChangeArrowheads="1"/>
            </p:cNvSpPr>
            <p:nvPr/>
          </p:nvSpPr>
          <p:spPr bwMode="auto">
            <a:xfrm>
              <a:off x="2098" y="716"/>
              <a:ext cx="2195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Symbol" pitchFamily="18" charset="2"/>
                <a:buNone/>
              </a:pPr>
              <a:r>
                <a:rPr lang="cs-CZ" sz="2000">
                  <a:sym typeface="Symbol" pitchFamily="18" charset="2"/>
                </a:rPr>
                <a:t> 	 </a:t>
              </a:r>
              <a:r>
                <a:rPr lang="cs-CZ" sz="2000" baseline="-25000">
                  <a:sym typeface="Symbol" pitchFamily="18" charset="2"/>
                </a:rPr>
                <a:t>C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</a:t>
              </a:r>
              <a:r>
                <a:rPr lang="cs-CZ" sz="2000" baseline="-25000">
                  <a:sym typeface="Symbol" pitchFamily="18" charset="2"/>
                </a:rPr>
                <a:t>G</a:t>
              </a:r>
              <a:r>
                <a:rPr lang="cs-CZ" sz="2000">
                  <a:sym typeface="Symbol" pitchFamily="18" charset="2"/>
                </a:rPr>
                <a:t>	 </a:t>
              </a:r>
              <a:r>
                <a:rPr lang="cs-CZ" sz="2000" baseline="-25000">
                  <a:sym typeface="Symbol" pitchFamily="18" charset="2"/>
                </a:rPr>
                <a:t>T</a:t>
              </a:r>
              <a:endParaRPr lang="cs-CZ" sz="2000">
                <a:sym typeface="Symbol" pitchFamily="18" charset="2"/>
              </a:endParaRPr>
            </a:p>
            <a:p>
              <a:pPr>
                <a:buFont typeface="Symbol" pitchFamily="18" charset="2"/>
                <a:buNone/>
              </a:pPr>
              <a:r>
                <a:rPr lang="cs-CZ" sz="2000">
                  <a:sym typeface="Symbol" pitchFamily="18" charset="2"/>
                </a:rPr>
                <a:t></a:t>
              </a:r>
              <a:r>
                <a:rPr lang="cs-CZ" sz="2000" baseline="-25000">
                  <a:sym typeface="Symbol" pitchFamily="18" charset="2"/>
                </a:rPr>
                <a:t>A</a:t>
              </a:r>
              <a:r>
                <a:rPr lang="cs-CZ" sz="2000">
                  <a:sym typeface="Symbol" pitchFamily="18" charset="2"/>
                </a:rPr>
                <a:t>	  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</a:t>
              </a:r>
              <a:r>
                <a:rPr lang="cs-CZ" sz="2000" baseline="-25000">
                  <a:sym typeface="Symbol" pitchFamily="18" charset="2"/>
                </a:rPr>
                <a:t>G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</a:t>
              </a:r>
              <a:r>
                <a:rPr lang="cs-CZ" sz="2000" baseline="-25000">
                  <a:sym typeface="Symbol" pitchFamily="18" charset="2"/>
                </a:rPr>
                <a:t>T</a:t>
              </a:r>
              <a:endParaRPr lang="cs-CZ" sz="2000">
                <a:sym typeface="Symbol" pitchFamily="18" charset="2"/>
              </a:endParaRPr>
            </a:p>
            <a:p>
              <a:pPr>
                <a:buFont typeface="Symbol" pitchFamily="18" charset="2"/>
                <a:buNone/>
              </a:pPr>
              <a:r>
                <a:rPr lang="cs-CZ" sz="2000">
                  <a:sym typeface="Symbol" pitchFamily="18" charset="2"/>
                </a:rPr>
                <a:t></a:t>
              </a:r>
              <a:r>
                <a:rPr lang="cs-CZ" sz="2000" baseline="-25000">
                  <a:sym typeface="Symbol" pitchFamily="18" charset="2"/>
                </a:rPr>
                <a:t>A</a:t>
              </a:r>
              <a:r>
                <a:rPr lang="cs-CZ" sz="2000">
                  <a:sym typeface="Symbol" pitchFamily="18" charset="2"/>
                </a:rPr>
                <a:t>	 </a:t>
              </a:r>
              <a:r>
                <a:rPr lang="cs-CZ" sz="2000" baseline="-25000">
                  <a:sym typeface="Symbol" pitchFamily="18" charset="2"/>
                </a:rPr>
                <a:t>C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 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</a:t>
              </a:r>
              <a:r>
                <a:rPr lang="cs-CZ" sz="2000" baseline="-25000">
                  <a:sym typeface="Symbol" pitchFamily="18" charset="2"/>
                </a:rPr>
                <a:t>T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/>
              </a:r>
              <a:br>
                <a:rPr lang="cs-CZ" sz="2000">
                  <a:sym typeface="Symbol" pitchFamily="18" charset="2"/>
                </a:rPr>
              </a:br>
              <a:r>
                <a:rPr lang="cs-CZ" sz="2000">
                  <a:sym typeface="Symbol" pitchFamily="18" charset="2"/>
                </a:rPr>
                <a:t></a:t>
              </a:r>
              <a:r>
                <a:rPr lang="cs-CZ" sz="2000" baseline="-25000">
                  <a:sym typeface="Symbol" pitchFamily="18" charset="2"/>
                </a:rPr>
                <a:t>A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</a:t>
              </a:r>
              <a:r>
                <a:rPr lang="cs-CZ" sz="2000" baseline="-25000">
                  <a:sym typeface="Symbol" pitchFamily="18" charset="2"/>
                </a:rPr>
                <a:t>C</a:t>
              </a:r>
              <a:r>
                <a:rPr lang="cs-CZ" sz="2000">
                  <a:sym typeface="Symbol" pitchFamily="18" charset="2"/>
                </a:rPr>
                <a:t>	 </a:t>
              </a:r>
              <a:r>
                <a:rPr lang="cs-CZ" sz="2000" baseline="-25000">
                  <a:sym typeface="Symbol" pitchFamily="18" charset="2"/>
                </a:rPr>
                <a:t>G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 </a:t>
              </a:r>
            </a:p>
          </p:txBody>
        </p:sp>
        <p:sp>
          <p:nvSpPr>
            <p:cNvPr id="38921" name="AutoShape 15"/>
            <p:cNvSpPr>
              <a:spLocks/>
            </p:cNvSpPr>
            <p:nvPr/>
          </p:nvSpPr>
          <p:spPr bwMode="auto">
            <a:xfrm>
              <a:off x="2027" y="692"/>
              <a:ext cx="56" cy="955"/>
            </a:xfrm>
            <a:prstGeom prst="leftBracket">
              <a:avLst>
                <a:gd name="adj" fmla="val 1421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>
                <a:latin typeface="Times New Roman" pitchFamily="18" charset="0"/>
              </a:endParaRPr>
            </a:p>
          </p:txBody>
        </p:sp>
        <p:sp>
          <p:nvSpPr>
            <p:cNvPr id="38922" name="AutoShape 16"/>
            <p:cNvSpPr>
              <a:spLocks/>
            </p:cNvSpPr>
            <p:nvPr/>
          </p:nvSpPr>
          <p:spPr bwMode="auto">
            <a:xfrm flipH="1">
              <a:off x="4235" y="693"/>
              <a:ext cx="56" cy="955"/>
            </a:xfrm>
            <a:prstGeom prst="leftBracket">
              <a:avLst>
                <a:gd name="adj" fmla="val 1421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>
                <a:latin typeface="Times New Roman" pitchFamily="18" charset="0"/>
              </a:endParaRPr>
            </a:p>
          </p:txBody>
        </p:sp>
        <p:sp>
          <p:nvSpPr>
            <p:cNvPr id="38923" name="Text Box 17"/>
            <p:cNvSpPr txBox="1">
              <a:spLocks noChangeArrowheads="1"/>
            </p:cNvSpPr>
            <p:nvPr/>
          </p:nvSpPr>
          <p:spPr bwMode="auto">
            <a:xfrm>
              <a:off x="1535" y="987"/>
              <a:ext cx="3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000"/>
                <a:t>Q =</a:t>
              </a:r>
            </a:p>
          </p:txBody>
        </p:sp>
      </p:grpSp>
      <p:sp>
        <p:nvSpPr>
          <p:cNvPr id="119826" name="Rectangle 18"/>
          <p:cNvSpPr>
            <a:spLocks noChangeArrowheads="1"/>
          </p:cNvSpPr>
          <p:nvPr/>
        </p:nvSpPr>
        <p:spPr bwMode="auto">
          <a:xfrm>
            <a:off x="920750" y="2949575"/>
            <a:ext cx="72786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E60000"/>
                </a:solidFill>
              </a:rPr>
              <a:t>Hasegawa-Kishino-Yano (HKY): </a:t>
            </a:r>
            <a:r>
              <a:rPr lang="en-US" sz="2000"/>
              <a:t>	</a:t>
            </a:r>
            <a:r>
              <a:rPr lang="cs-CZ" sz="2000" b="0"/>
              <a:t>různé</a:t>
            </a:r>
            <a:r>
              <a:rPr lang="en-US" sz="2000" b="0"/>
              <a:t> fre</a:t>
            </a:r>
            <a:r>
              <a:rPr lang="cs-CZ" sz="2000" b="0"/>
              <a:t>kv</a:t>
            </a:r>
            <a:r>
              <a:rPr lang="en-US" sz="2000" b="0"/>
              <a:t>ence</a:t>
            </a:r>
            <a:r>
              <a:rPr lang="cs-CZ" sz="2000" b="0"/>
              <a:t> bází</a:t>
            </a:r>
            <a:r>
              <a:rPr lang="en-US" sz="2000" b="0"/>
              <a:t/>
            </a:r>
            <a:br>
              <a:rPr lang="en-US" sz="2000" b="0"/>
            </a:br>
            <a:r>
              <a:rPr lang="en-US" sz="2000" b="0"/>
              <a:t>					transi</a:t>
            </a:r>
            <a:r>
              <a:rPr lang="cs-CZ" sz="2000" b="0"/>
              <a:t>ce</a:t>
            </a:r>
            <a:r>
              <a:rPr lang="en-US" sz="2000" b="0"/>
              <a:t> ≠ transver</a:t>
            </a:r>
            <a:r>
              <a:rPr lang="cs-CZ" sz="2000" b="0"/>
              <a:t>ze</a:t>
            </a:r>
          </a:p>
        </p:txBody>
      </p:sp>
      <p:sp>
        <p:nvSpPr>
          <p:cNvPr id="119827" name="Text Box 19"/>
          <p:cNvSpPr txBox="1">
            <a:spLocks noChangeArrowheads="1"/>
          </p:cNvSpPr>
          <p:nvPr/>
        </p:nvSpPr>
        <p:spPr bwMode="auto">
          <a:xfrm>
            <a:off x="376238" y="5598513"/>
            <a:ext cx="85908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E60000"/>
                </a:solidFill>
              </a:rPr>
              <a:t>General time-reversible (GTR, REV):</a:t>
            </a:r>
            <a:r>
              <a:rPr lang="en-US" sz="2000" dirty="0">
                <a:solidFill>
                  <a:srgbClr val="F00000"/>
                </a:solidFill>
              </a:rPr>
              <a:t>	</a:t>
            </a:r>
            <a:r>
              <a:rPr lang="cs-CZ" sz="2000" b="0" dirty="0"/>
              <a:t>různé</a:t>
            </a:r>
            <a:r>
              <a:rPr lang="en-US" sz="2000" b="0" dirty="0"/>
              <a:t> </a:t>
            </a:r>
            <a:r>
              <a:rPr lang="en-US" sz="2000" b="0" dirty="0" err="1"/>
              <a:t>fre</a:t>
            </a:r>
            <a:r>
              <a:rPr lang="cs-CZ" sz="2000" b="0" dirty="0" err="1"/>
              <a:t>kv</a:t>
            </a:r>
            <a:r>
              <a:rPr lang="en-US" sz="2000" b="0" dirty="0"/>
              <a:t>enc</a:t>
            </a:r>
            <a:r>
              <a:rPr lang="cs-CZ" sz="2000" b="0" dirty="0"/>
              <a:t>e bází</a:t>
            </a:r>
            <a:r>
              <a:rPr lang="en-US" sz="2000" b="0" dirty="0"/>
              <a:t/>
            </a:r>
            <a:br>
              <a:rPr lang="en-US" sz="2000" b="0" dirty="0"/>
            </a:br>
            <a:r>
              <a:rPr lang="en-US" sz="2000" b="0" dirty="0"/>
              <a:t>					</a:t>
            </a:r>
            <a:r>
              <a:rPr lang="cs-CZ" sz="2000" b="0" dirty="0"/>
              <a:t>různé frekvence jednotlivých typů</a:t>
            </a:r>
            <a:br>
              <a:rPr lang="cs-CZ" sz="2000" b="0" dirty="0"/>
            </a:br>
            <a:r>
              <a:rPr lang="cs-CZ" sz="2000" b="0" dirty="0"/>
              <a:t>					    s</a:t>
            </a:r>
            <a:r>
              <a:rPr lang="en-US" sz="2000" b="0" dirty="0" err="1"/>
              <a:t>ubstitu</a:t>
            </a:r>
            <a:r>
              <a:rPr lang="cs-CZ" sz="2000" b="0" dirty="0" err="1"/>
              <a:t>cí</a:t>
            </a:r>
            <a:endParaRPr lang="en-US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8" grpId="0"/>
      <p:bldP spid="119826" grpId="0"/>
      <p:bldP spid="119827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3"/>
          <p:cNvSpPr txBox="1">
            <a:spLocks noChangeAspect="1" noChangeArrowheads="1"/>
          </p:cNvSpPr>
          <p:nvPr/>
        </p:nvSpPr>
        <p:spPr bwMode="auto">
          <a:xfrm>
            <a:off x="3770313" y="488950"/>
            <a:ext cx="2005012" cy="601663"/>
          </a:xfrm>
          <a:prstGeom prst="rect">
            <a:avLst/>
          </a:prstGeom>
          <a:solidFill>
            <a:srgbClr val="FDEE7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1200"/>
              <a:t>Jukes-Cantor (JC)</a:t>
            </a:r>
          </a:p>
          <a:p>
            <a:pPr algn="ctr"/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A</a:t>
            </a:r>
            <a:r>
              <a:rPr lang="cs-CZ" sz="1200"/>
              <a:t>=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C</a:t>
            </a:r>
            <a:r>
              <a:rPr lang="cs-CZ" sz="1200"/>
              <a:t>=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G</a:t>
            </a:r>
            <a:r>
              <a:rPr lang="cs-CZ" sz="1200"/>
              <a:t>=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T</a:t>
            </a:r>
            <a:endParaRPr lang="en-US" sz="1200"/>
          </a:p>
          <a:p>
            <a:pPr algn="ctr"/>
            <a:r>
              <a:rPr lang="cs-CZ" sz="1200" i="1">
                <a:sym typeface="Symbol" pitchFamily="18" charset="2"/>
              </a:rPr>
              <a:t></a:t>
            </a:r>
            <a:r>
              <a:rPr lang="cs-CZ" sz="1200" i="1"/>
              <a:t>=</a:t>
            </a:r>
            <a:r>
              <a:rPr lang="cs-CZ" sz="1200" i="1">
                <a:sym typeface="Symbol" pitchFamily="18" charset="2"/>
              </a:rPr>
              <a:t></a:t>
            </a:r>
            <a:endParaRPr lang="cs-CZ" sz="1200"/>
          </a:p>
          <a:p>
            <a:endParaRPr lang="cs-CZ" sz="1200"/>
          </a:p>
        </p:txBody>
      </p:sp>
      <p:sp>
        <p:nvSpPr>
          <p:cNvPr id="39939" name="Text Box 4"/>
          <p:cNvSpPr txBox="1">
            <a:spLocks noChangeAspect="1" noChangeArrowheads="1"/>
          </p:cNvSpPr>
          <p:nvPr/>
        </p:nvSpPr>
        <p:spPr bwMode="auto">
          <a:xfrm>
            <a:off x="2835275" y="1558925"/>
            <a:ext cx="1201738" cy="819150"/>
          </a:xfrm>
          <a:prstGeom prst="rect">
            <a:avLst/>
          </a:prstGeom>
          <a:solidFill>
            <a:srgbClr val="FDEE7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1200"/>
              <a:t>Felsenstein (F81)</a:t>
            </a:r>
          </a:p>
          <a:p>
            <a:pPr algn="ctr"/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A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C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G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T</a:t>
            </a:r>
            <a:endParaRPr lang="cs-CZ" sz="1200"/>
          </a:p>
          <a:p>
            <a:pPr algn="ctr"/>
            <a:r>
              <a:rPr lang="cs-CZ" sz="1200" i="1">
                <a:sym typeface="Symbol" pitchFamily="18" charset="2"/>
              </a:rPr>
              <a:t></a:t>
            </a:r>
            <a:r>
              <a:rPr lang="cs-CZ" sz="1200" i="1"/>
              <a:t>=</a:t>
            </a:r>
            <a:r>
              <a:rPr lang="cs-CZ" sz="1200" i="1">
                <a:sym typeface="Symbol" pitchFamily="18" charset="2"/>
              </a:rPr>
              <a:t></a:t>
            </a:r>
            <a:endParaRPr lang="cs-CZ" sz="1200"/>
          </a:p>
        </p:txBody>
      </p:sp>
      <p:sp>
        <p:nvSpPr>
          <p:cNvPr id="39940" name="Text Box 5"/>
          <p:cNvSpPr txBox="1">
            <a:spLocks noChangeAspect="1" noChangeArrowheads="1"/>
          </p:cNvSpPr>
          <p:nvPr/>
        </p:nvSpPr>
        <p:spPr bwMode="auto">
          <a:xfrm>
            <a:off x="4905375" y="1558925"/>
            <a:ext cx="1803400" cy="819150"/>
          </a:xfrm>
          <a:prstGeom prst="rect">
            <a:avLst/>
          </a:prstGeom>
          <a:solidFill>
            <a:srgbClr val="FDEE7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1200"/>
              <a:t>Kimura‘s two-parameter (K2P)</a:t>
            </a:r>
          </a:p>
          <a:p>
            <a:pPr algn="ctr"/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A</a:t>
            </a:r>
            <a:r>
              <a:rPr lang="cs-CZ" sz="1200"/>
              <a:t>=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C</a:t>
            </a:r>
            <a:r>
              <a:rPr lang="cs-CZ" sz="1200"/>
              <a:t>=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G</a:t>
            </a:r>
            <a:r>
              <a:rPr lang="cs-CZ" sz="1200"/>
              <a:t>=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T</a:t>
            </a:r>
            <a:endParaRPr lang="cs-CZ" sz="1200"/>
          </a:p>
          <a:p>
            <a:pPr algn="ctr"/>
            <a:r>
              <a:rPr lang="cs-CZ" sz="1200" i="1">
                <a:sym typeface="Symbol" pitchFamily="18" charset="2"/>
              </a:rPr>
              <a:t>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</a:t>
            </a:r>
            <a:endParaRPr lang="cs-CZ" sz="1200"/>
          </a:p>
        </p:txBody>
      </p:sp>
      <p:sp>
        <p:nvSpPr>
          <p:cNvPr id="39941" name="Text Box 6"/>
          <p:cNvSpPr txBox="1">
            <a:spLocks noChangeAspect="1" noChangeArrowheads="1"/>
          </p:cNvSpPr>
          <p:nvPr/>
        </p:nvSpPr>
        <p:spPr bwMode="auto">
          <a:xfrm>
            <a:off x="3636963" y="2693988"/>
            <a:ext cx="2003425" cy="839787"/>
          </a:xfrm>
          <a:prstGeom prst="rect">
            <a:avLst/>
          </a:prstGeom>
          <a:solidFill>
            <a:srgbClr val="FDEE7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1200"/>
              <a:t>Hasegawa-Kishino-Yano (HKY)</a:t>
            </a:r>
          </a:p>
          <a:p>
            <a:pPr algn="ctr"/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A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C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G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T</a:t>
            </a:r>
            <a:endParaRPr lang="cs-CZ" sz="1200"/>
          </a:p>
          <a:p>
            <a:pPr algn="ctr"/>
            <a:r>
              <a:rPr lang="cs-CZ" sz="1200" i="1">
                <a:sym typeface="Symbol" pitchFamily="18" charset="2"/>
              </a:rPr>
              <a:t>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</a:t>
            </a:r>
            <a:endParaRPr lang="cs-CZ" sz="1200"/>
          </a:p>
        </p:txBody>
      </p:sp>
      <p:sp>
        <p:nvSpPr>
          <p:cNvPr id="39942" name="Text Box 7"/>
          <p:cNvSpPr txBox="1">
            <a:spLocks noChangeAspect="1" noChangeArrowheads="1"/>
          </p:cNvSpPr>
          <p:nvPr/>
        </p:nvSpPr>
        <p:spPr bwMode="auto">
          <a:xfrm>
            <a:off x="1408113" y="2686050"/>
            <a:ext cx="2003425" cy="1011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1200"/>
              <a:t>Felsenstein (F84)</a:t>
            </a:r>
          </a:p>
          <a:p>
            <a:pPr algn="ctr"/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A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C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G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T</a:t>
            </a:r>
            <a:endParaRPr lang="cs-CZ" sz="1200"/>
          </a:p>
          <a:p>
            <a:pPr algn="ctr"/>
            <a:r>
              <a:rPr lang="cs-CZ" sz="1200" i="1"/>
              <a:t>a=c=d=f</a:t>
            </a:r>
            <a:r>
              <a:rPr lang="cs-CZ" sz="1200"/>
              <a:t>=1, </a:t>
            </a:r>
            <a:r>
              <a:rPr lang="cs-CZ" sz="1200" i="1"/>
              <a:t>b</a:t>
            </a:r>
            <a:r>
              <a:rPr lang="cs-CZ" sz="1200"/>
              <a:t>=(1+</a:t>
            </a:r>
            <a:r>
              <a:rPr lang="cs-CZ" sz="1200" i="1"/>
              <a:t>K</a:t>
            </a:r>
            <a:r>
              <a:rPr lang="cs-CZ" sz="1200"/>
              <a:t>/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R</a:t>
            </a:r>
            <a:r>
              <a:rPr lang="cs-CZ" sz="1200"/>
              <a:t>), </a:t>
            </a:r>
            <a:r>
              <a:rPr lang="cs-CZ" sz="1200" i="1"/>
              <a:t>e</a:t>
            </a:r>
            <a:r>
              <a:rPr lang="cs-CZ" sz="1200"/>
              <a:t>=(1+</a:t>
            </a:r>
            <a:r>
              <a:rPr lang="cs-CZ" sz="1200" i="1"/>
              <a:t>K</a:t>
            </a:r>
            <a:r>
              <a:rPr lang="cs-CZ" sz="1200"/>
              <a:t>/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Y</a:t>
            </a:r>
            <a:r>
              <a:rPr lang="cs-CZ" sz="1200"/>
              <a:t>), kde 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R</a:t>
            </a:r>
            <a:r>
              <a:rPr lang="cs-CZ" sz="1200"/>
              <a:t>=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A</a:t>
            </a:r>
            <a:r>
              <a:rPr lang="cs-CZ" sz="1200"/>
              <a:t>+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G</a:t>
            </a:r>
            <a:r>
              <a:rPr lang="cs-CZ" sz="1200"/>
              <a:t> 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Y</a:t>
            </a:r>
            <a:r>
              <a:rPr lang="cs-CZ" sz="1200"/>
              <a:t>=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C</a:t>
            </a:r>
            <a:r>
              <a:rPr lang="cs-CZ" sz="1200"/>
              <a:t>+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T</a:t>
            </a:r>
            <a:endParaRPr lang="cs-CZ" sz="1200"/>
          </a:p>
          <a:p>
            <a:endParaRPr lang="cs-CZ"/>
          </a:p>
        </p:txBody>
      </p:sp>
      <p:sp>
        <p:nvSpPr>
          <p:cNvPr id="39943" name="Text Box 8"/>
          <p:cNvSpPr txBox="1">
            <a:spLocks noChangeAspect="1" noChangeArrowheads="1"/>
          </p:cNvSpPr>
          <p:nvPr/>
        </p:nvSpPr>
        <p:spPr bwMode="auto">
          <a:xfrm>
            <a:off x="5173663" y="4230688"/>
            <a:ext cx="1670050" cy="9921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1200"/>
              <a:t>Kimura</a:t>
            </a:r>
            <a:r>
              <a:rPr lang="en-GB" sz="1200"/>
              <a:t>’s</a:t>
            </a:r>
            <a:r>
              <a:rPr lang="cs-CZ" sz="1200"/>
              <a:t> three-substitution-type (K3ST)</a:t>
            </a:r>
          </a:p>
          <a:p>
            <a:pPr algn="ctr"/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A</a:t>
            </a:r>
            <a:r>
              <a:rPr lang="cs-CZ" sz="1200"/>
              <a:t>=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C</a:t>
            </a:r>
            <a:r>
              <a:rPr lang="cs-CZ" sz="1200"/>
              <a:t>=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G</a:t>
            </a:r>
            <a:r>
              <a:rPr lang="cs-CZ" sz="1200"/>
              <a:t>=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T</a:t>
            </a:r>
            <a:endParaRPr lang="cs-CZ" sz="1200"/>
          </a:p>
          <a:p>
            <a:pPr algn="ctr"/>
            <a:r>
              <a:rPr lang="cs-CZ" sz="1200" i="1">
                <a:sym typeface="Symbol" pitchFamily="18" charset="2"/>
              </a:rPr>
              <a:t>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</a:t>
            </a:r>
            <a:endParaRPr lang="cs-CZ"/>
          </a:p>
        </p:txBody>
      </p:sp>
      <p:sp>
        <p:nvSpPr>
          <p:cNvPr id="39944" name="Text Box 9"/>
          <p:cNvSpPr txBox="1">
            <a:spLocks noChangeAspect="1" noChangeArrowheads="1"/>
          </p:cNvSpPr>
          <p:nvPr/>
        </p:nvSpPr>
        <p:spPr bwMode="auto">
          <a:xfrm>
            <a:off x="2157413" y="4175125"/>
            <a:ext cx="2071687" cy="676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1200"/>
              <a:t>Tamura-Nei (TrN)</a:t>
            </a:r>
          </a:p>
          <a:p>
            <a:pPr algn="ctr"/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A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C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G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T</a:t>
            </a:r>
            <a:endParaRPr lang="cs-CZ" sz="1200"/>
          </a:p>
          <a:p>
            <a:pPr algn="ctr"/>
            <a:r>
              <a:rPr lang="cs-CZ" sz="1200" i="1">
                <a:sym typeface="Symbol" pitchFamily="18" charset="2"/>
              </a:rPr>
              <a:t>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</a:t>
            </a:r>
            <a:r>
              <a:rPr lang="cs-CZ" sz="1200"/>
              <a:t> </a:t>
            </a:r>
          </a:p>
          <a:p>
            <a:endParaRPr lang="cs-CZ"/>
          </a:p>
        </p:txBody>
      </p:sp>
      <p:sp>
        <p:nvSpPr>
          <p:cNvPr id="39945" name="Text Box 10"/>
          <p:cNvSpPr txBox="1">
            <a:spLocks noChangeAspect="1" noChangeArrowheads="1"/>
          </p:cNvSpPr>
          <p:nvPr/>
        </p:nvSpPr>
        <p:spPr bwMode="auto">
          <a:xfrm>
            <a:off x="3636963" y="5567363"/>
            <a:ext cx="1936750" cy="830262"/>
          </a:xfrm>
          <a:prstGeom prst="rect">
            <a:avLst/>
          </a:prstGeom>
          <a:solidFill>
            <a:srgbClr val="FDEE7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1200"/>
              <a:t>General-time reversible (GTR)</a:t>
            </a:r>
          </a:p>
          <a:p>
            <a:pPr algn="ctr"/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A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C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G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T</a:t>
            </a:r>
            <a:endParaRPr lang="cs-CZ" sz="1200"/>
          </a:p>
          <a:p>
            <a:pPr algn="ctr"/>
            <a:r>
              <a:rPr lang="cs-CZ" sz="1200" i="1"/>
              <a:t>a</a:t>
            </a:r>
            <a:r>
              <a:rPr lang="cs-CZ" sz="1200"/>
              <a:t>, </a:t>
            </a:r>
            <a:r>
              <a:rPr lang="cs-CZ" sz="1200" i="1"/>
              <a:t>b</a:t>
            </a:r>
            <a:r>
              <a:rPr lang="cs-CZ" sz="1200"/>
              <a:t>, </a:t>
            </a:r>
            <a:r>
              <a:rPr lang="cs-CZ" sz="1200" i="1"/>
              <a:t>c</a:t>
            </a:r>
            <a:r>
              <a:rPr lang="cs-CZ" sz="1200"/>
              <a:t>, </a:t>
            </a:r>
            <a:r>
              <a:rPr lang="cs-CZ" sz="1200" i="1"/>
              <a:t>d</a:t>
            </a:r>
            <a:r>
              <a:rPr lang="cs-CZ" sz="1200"/>
              <a:t>, </a:t>
            </a:r>
            <a:r>
              <a:rPr lang="cs-CZ" sz="1200" i="1"/>
              <a:t>e</a:t>
            </a:r>
            <a:r>
              <a:rPr lang="cs-CZ" sz="1200"/>
              <a:t>, </a:t>
            </a:r>
            <a:r>
              <a:rPr lang="cs-CZ" sz="1200" i="1"/>
              <a:t>f</a:t>
            </a:r>
            <a:endParaRPr lang="cs-CZ" sz="1200"/>
          </a:p>
        </p:txBody>
      </p:sp>
      <p:sp>
        <p:nvSpPr>
          <p:cNvPr id="39946" name="Freeform 11"/>
          <p:cNvSpPr>
            <a:spLocks noChangeAspect="1"/>
          </p:cNvSpPr>
          <p:nvPr/>
        </p:nvSpPr>
        <p:spPr bwMode="auto">
          <a:xfrm>
            <a:off x="3444875" y="1157288"/>
            <a:ext cx="1193800" cy="388937"/>
          </a:xfrm>
          <a:custGeom>
            <a:avLst/>
            <a:gdLst>
              <a:gd name="T0" fmla="*/ 2147483647 w 2572"/>
              <a:gd name="T1" fmla="*/ 0 h 837"/>
              <a:gd name="T2" fmla="*/ 0 w 2572"/>
              <a:gd name="T3" fmla="*/ 2147483647 h 837"/>
              <a:gd name="T4" fmla="*/ 0 60000 65536"/>
              <a:gd name="T5" fmla="*/ 0 60000 65536"/>
              <a:gd name="T6" fmla="*/ 0 w 2572"/>
              <a:gd name="T7" fmla="*/ 0 h 837"/>
              <a:gd name="T8" fmla="*/ 2572 w 2572"/>
              <a:gd name="T9" fmla="*/ 837 h 8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72" h="837">
                <a:moveTo>
                  <a:pt x="2572" y="0"/>
                </a:moveTo>
                <a:lnTo>
                  <a:pt x="0" y="83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47" name="Freeform 12"/>
          <p:cNvSpPr>
            <a:spLocks noChangeAspect="1"/>
          </p:cNvSpPr>
          <p:nvPr/>
        </p:nvSpPr>
        <p:spPr bwMode="auto">
          <a:xfrm>
            <a:off x="4705350" y="1157288"/>
            <a:ext cx="1149350" cy="388937"/>
          </a:xfrm>
          <a:custGeom>
            <a:avLst/>
            <a:gdLst>
              <a:gd name="T0" fmla="*/ 0 w 2475"/>
              <a:gd name="T1" fmla="*/ 0 h 837"/>
              <a:gd name="T2" fmla="*/ 2147483647 w 2475"/>
              <a:gd name="T3" fmla="*/ 2147483647 h 837"/>
              <a:gd name="T4" fmla="*/ 0 60000 65536"/>
              <a:gd name="T5" fmla="*/ 0 60000 65536"/>
              <a:gd name="T6" fmla="*/ 0 w 2475"/>
              <a:gd name="T7" fmla="*/ 0 h 837"/>
              <a:gd name="T8" fmla="*/ 2475 w 2475"/>
              <a:gd name="T9" fmla="*/ 837 h 8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75" h="837">
                <a:moveTo>
                  <a:pt x="0" y="0"/>
                </a:moveTo>
                <a:lnTo>
                  <a:pt x="2475" y="83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grpSp>
        <p:nvGrpSpPr>
          <p:cNvPr id="39948" name="Group 13"/>
          <p:cNvGrpSpPr>
            <a:grpSpLocks noChangeAspect="1"/>
          </p:cNvGrpSpPr>
          <p:nvPr/>
        </p:nvGrpSpPr>
        <p:grpSpPr bwMode="auto">
          <a:xfrm>
            <a:off x="4044950" y="2092325"/>
            <a:ext cx="849313" cy="582613"/>
            <a:chOff x="3312" y="5760"/>
            <a:chExt cx="5094" cy="1256"/>
          </a:xfrm>
        </p:grpSpPr>
        <p:sp>
          <p:nvSpPr>
            <p:cNvPr id="39957" name="Freeform 14"/>
            <p:cNvSpPr>
              <a:spLocks noChangeAspect="1"/>
            </p:cNvSpPr>
            <p:nvPr/>
          </p:nvSpPr>
          <p:spPr bwMode="auto">
            <a:xfrm>
              <a:off x="3312" y="5760"/>
              <a:ext cx="2448" cy="1256"/>
            </a:xfrm>
            <a:custGeom>
              <a:avLst/>
              <a:gdLst>
                <a:gd name="T0" fmla="*/ 0 w 2448"/>
                <a:gd name="T1" fmla="*/ 0 h 1256"/>
                <a:gd name="T2" fmla="*/ 2448 w 2448"/>
                <a:gd name="T3" fmla="*/ 500 h 1256"/>
                <a:gd name="T4" fmla="*/ 2448 w 2448"/>
                <a:gd name="T5" fmla="*/ 1256 h 1256"/>
                <a:gd name="T6" fmla="*/ 0 60000 65536"/>
                <a:gd name="T7" fmla="*/ 0 60000 65536"/>
                <a:gd name="T8" fmla="*/ 0 60000 65536"/>
                <a:gd name="T9" fmla="*/ 0 w 2448"/>
                <a:gd name="T10" fmla="*/ 0 h 1256"/>
                <a:gd name="T11" fmla="*/ 2448 w 2448"/>
                <a:gd name="T12" fmla="*/ 1256 h 1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48" h="1256">
                  <a:moveTo>
                    <a:pt x="0" y="0"/>
                  </a:moveTo>
                  <a:lnTo>
                    <a:pt x="2448" y="500"/>
                  </a:lnTo>
                  <a:lnTo>
                    <a:pt x="2448" y="125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9958" name="Freeform 15"/>
            <p:cNvSpPr>
              <a:spLocks noChangeAspect="1"/>
            </p:cNvSpPr>
            <p:nvPr/>
          </p:nvSpPr>
          <p:spPr bwMode="auto">
            <a:xfrm>
              <a:off x="5753" y="5760"/>
              <a:ext cx="2653" cy="503"/>
            </a:xfrm>
            <a:custGeom>
              <a:avLst/>
              <a:gdLst>
                <a:gd name="T0" fmla="*/ 0 w 2653"/>
                <a:gd name="T1" fmla="*/ 503 h 503"/>
                <a:gd name="T2" fmla="*/ 2653 w 2653"/>
                <a:gd name="T3" fmla="*/ 0 h 503"/>
                <a:gd name="T4" fmla="*/ 0 60000 65536"/>
                <a:gd name="T5" fmla="*/ 0 60000 65536"/>
                <a:gd name="T6" fmla="*/ 0 w 2653"/>
                <a:gd name="T7" fmla="*/ 0 h 503"/>
                <a:gd name="T8" fmla="*/ 2653 w 2653"/>
                <a:gd name="T9" fmla="*/ 503 h 50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53" h="503">
                  <a:moveTo>
                    <a:pt x="0" y="503"/>
                  </a:moveTo>
                  <a:lnTo>
                    <a:pt x="2653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9949" name="Text Box 21"/>
          <p:cNvSpPr txBox="1">
            <a:spLocks noChangeAspect="1" noChangeArrowheads="1"/>
          </p:cNvSpPr>
          <p:nvPr/>
        </p:nvSpPr>
        <p:spPr bwMode="auto">
          <a:xfrm>
            <a:off x="2468563" y="774700"/>
            <a:ext cx="10985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1400">
                <a:solidFill>
                  <a:schemeClr val="accent2"/>
                </a:solidFill>
              </a:rPr>
              <a:t>nestejné frekvence bází</a:t>
            </a:r>
          </a:p>
        </p:txBody>
      </p:sp>
      <p:sp>
        <p:nvSpPr>
          <p:cNvPr id="39950" name="Text Box 22"/>
          <p:cNvSpPr txBox="1">
            <a:spLocks noChangeAspect="1" noChangeArrowheads="1"/>
          </p:cNvSpPr>
          <p:nvPr/>
        </p:nvSpPr>
        <p:spPr bwMode="auto">
          <a:xfrm>
            <a:off x="5868988" y="765175"/>
            <a:ext cx="10699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1400">
                <a:solidFill>
                  <a:schemeClr val="accent2"/>
                </a:solidFill>
              </a:rPr>
              <a:t>více než 1 typ substituce</a:t>
            </a:r>
          </a:p>
        </p:txBody>
      </p:sp>
      <p:sp>
        <p:nvSpPr>
          <p:cNvPr id="39951" name="Line 27"/>
          <p:cNvSpPr>
            <a:spLocks noChangeShapeType="1"/>
          </p:cNvSpPr>
          <p:nvPr/>
        </p:nvSpPr>
        <p:spPr bwMode="auto">
          <a:xfrm>
            <a:off x="6099175" y="2433638"/>
            <a:ext cx="0" cy="1733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52" name="Line 28"/>
          <p:cNvSpPr>
            <a:spLocks noChangeShapeType="1"/>
          </p:cNvSpPr>
          <p:nvPr/>
        </p:nvSpPr>
        <p:spPr bwMode="auto">
          <a:xfrm>
            <a:off x="3394075" y="3119438"/>
            <a:ext cx="238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53" name="Line 29"/>
          <p:cNvSpPr>
            <a:spLocks noChangeShapeType="1"/>
          </p:cNvSpPr>
          <p:nvPr/>
        </p:nvSpPr>
        <p:spPr bwMode="auto">
          <a:xfrm>
            <a:off x="3508375" y="3119438"/>
            <a:ext cx="0" cy="1047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54" name="Line 30"/>
          <p:cNvSpPr>
            <a:spLocks noChangeShapeType="1"/>
          </p:cNvSpPr>
          <p:nvPr/>
        </p:nvSpPr>
        <p:spPr bwMode="auto">
          <a:xfrm>
            <a:off x="3479800" y="4843463"/>
            <a:ext cx="904875" cy="723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55" name="Line 31"/>
          <p:cNvSpPr>
            <a:spLocks noChangeShapeType="1"/>
          </p:cNvSpPr>
          <p:nvPr/>
        </p:nvSpPr>
        <p:spPr bwMode="auto">
          <a:xfrm flipH="1">
            <a:off x="4870450" y="5224463"/>
            <a:ext cx="85725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56" name="Text Box 36"/>
          <p:cNvSpPr txBox="1">
            <a:spLocks noChangeArrowheads="1"/>
          </p:cNvSpPr>
          <p:nvPr/>
        </p:nvSpPr>
        <p:spPr bwMode="auto">
          <a:xfrm>
            <a:off x="587375" y="4344988"/>
            <a:ext cx="1374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>
                <a:solidFill>
                  <a:schemeClr val="accent2"/>
                </a:solidFill>
              </a:rPr>
              <a:t>2 typy transicí</a:t>
            </a:r>
            <a:endParaRPr lang="en-US" sz="1400">
              <a:solidFill>
                <a:schemeClr val="accent2"/>
              </a:solidFill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1708150" y="298450"/>
            <a:ext cx="5603875" cy="830263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</a:t>
            </a:r>
            <a:r>
              <a:rPr lang="en-US" sz="24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eterogenit</a:t>
            </a:r>
            <a:r>
              <a:rPr lang="cs-CZ" sz="24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 substitučních rychlostí </a:t>
            </a:r>
          </a:p>
          <a:p>
            <a:pPr algn="ctr"/>
            <a:r>
              <a:rPr lang="cs-CZ" sz="24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 různých částech sekvence</a:t>
            </a:r>
          </a:p>
        </p:txBody>
      </p:sp>
      <p:pic>
        <p:nvPicPr>
          <p:cNvPr id="34820" name="Picture 4" descr="Ga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4700" y="2062163"/>
            <a:ext cx="5219700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468313" y="1730419"/>
            <a:ext cx="2459328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E60000"/>
                </a:solidFill>
              </a:rPr>
              <a:t>Gama (</a:t>
            </a:r>
            <a:r>
              <a:rPr lang="el-GR" sz="2000" b="0" dirty="0">
                <a:solidFill>
                  <a:srgbClr val="E60000"/>
                </a:solidFill>
                <a:cs typeface="Arial" charset="0"/>
              </a:rPr>
              <a:t>Γ</a:t>
            </a:r>
            <a:r>
              <a:rPr lang="en-US" sz="2000" b="0" dirty="0">
                <a:solidFill>
                  <a:srgbClr val="E60000"/>
                </a:solidFill>
                <a:cs typeface="Arial" charset="0"/>
              </a:rPr>
              <a:t>) </a:t>
            </a:r>
            <a:r>
              <a:rPr lang="cs-CZ" sz="2000" b="0" dirty="0">
                <a:solidFill>
                  <a:srgbClr val="E60000"/>
                </a:solidFill>
                <a:cs typeface="Arial" charset="0"/>
              </a:rPr>
              <a:t>rozdělení</a:t>
            </a:r>
            <a:r>
              <a:rPr lang="en-US" sz="2000" b="0" dirty="0">
                <a:solidFill>
                  <a:srgbClr val="E60000"/>
                </a:solidFill>
              </a:rPr>
              <a:t>:</a:t>
            </a:r>
            <a:br>
              <a:rPr lang="en-US" sz="2000" b="0" dirty="0">
                <a:solidFill>
                  <a:srgbClr val="E60000"/>
                </a:solidFill>
              </a:rPr>
            </a:br>
            <a:endParaRPr lang="en-US" sz="2000" b="0" dirty="0">
              <a:solidFill>
                <a:srgbClr val="E60000"/>
              </a:solidFill>
            </a:endParaRPr>
          </a:p>
          <a:p>
            <a:r>
              <a:rPr lang="en-US" b="0" dirty="0" err="1"/>
              <a:t>parametr</a:t>
            </a:r>
            <a:r>
              <a:rPr lang="cs-CZ" b="0" dirty="0"/>
              <a:t> tvaru</a:t>
            </a:r>
            <a:r>
              <a:rPr lang="en-US" b="0" dirty="0"/>
              <a:t> </a:t>
            </a:r>
            <a:r>
              <a:rPr lang="el-GR" b="0" dirty="0">
                <a:cs typeface="Arial" charset="0"/>
              </a:rPr>
              <a:t>α</a:t>
            </a:r>
            <a:r>
              <a:rPr lang="cs-CZ" b="0" dirty="0">
                <a:cs typeface="Arial" charset="0"/>
              </a:rPr>
              <a:t/>
            </a:r>
            <a:br>
              <a:rPr lang="cs-CZ" b="0" dirty="0">
                <a:cs typeface="Arial" charset="0"/>
              </a:rPr>
            </a:br>
            <a:endParaRPr lang="en-US" b="0" dirty="0">
              <a:cs typeface="Arial" charset="0"/>
            </a:endParaRPr>
          </a:p>
          <a:p>
            <a:r>
              <a:rPr lang="en-US" b="0" dirty="0" err="1">
                <a:cs typeface="Arial" charset="0"/>
              </a:rPr>
              <a:t>dis</a:t>
            </a:r>
            <a:r>
              <a:rPr lang="cs-CZ" b="0" dirty="0">
                <a:cs typeface="Arial" charset="0"/>
              </a:rPr>
              <a:t>k</a:t>
            </a:r>
            <a:r>
              <a:rPr lang="en-US" b="0" dirty="0">
                <a:cs typeface="Arial" charset="0"/>
              </a:rPr>
              <a:t>r</a:t>
            </a:r>
            <a:r>
              <a:rPr lang="cs-CZ" b="0" dirty="0" err="1">
                <a:cs typeface="Arial" charset="0"/>
              </a:rPr>
              <a:t>étní</a:t>
            </a:r>
            <a:r>
              <a:rPr lang="en-US" b="0" dirty="0">
                <a:cs typeface="Arial" charset="0"/>
              </a:rPr>
              <a:t> </a:t>
            </a:r>
            <a:r>
              <a:rPr lang="en-US" b="0" dirty="0" err="1">
                <a:cs typeface="Arial" charset="0"/>
              </a:rPr>
              <a:t>gama</a:t>
            </a:r>
            <a:r>
              <a:rPr lang="cs-CZ" b="0" dirty="0">
                <a:cs typeface="Arial" charset="0"/>
              </a:rPr>
              <a:t> model</a:t>
            </a:r>
            <a:br>
              <a:rPr lang="cs-CZ" b="0" dirty="0">
                <a:cs typeface="Arial" charset="0"/>
              </a:rPr>
            </a:br>
            <a:endParaRPr lang="en-US" b="0" dirty="0">
              <a:cs typeface="Arial" charset="0"/>
            </a:endParaRPr>
          </a:p>
          <a:p>
            <a:r>
              <a:rPr lang="en-US" b="0" dirty="0">
                <a:cs typeface="Arial" charset="0"/>
              </a:rPr>
              <a:t>invariant</a:t>
            </a:r>
            <a:r>
              <a:rPr lang="cs-CZ" b="0" dirty="0">
                <a:cs typeface="Arial" charset="0"/>
              </a:rPr>
              <a:t>ní</a:t>
            </a:r>
            <a:r>
              <a:rPr lang="en-US" b="0" dirty="0">
                <a:cs typeface="Arial" charset="0"/>
              </a:rPr>
              <a:t> </a:t>
            </a:r>
            <a:r>
              <a:rPr lang="cs-CZ" b="0" dirty="0">
                <a:cs typeface="Arial" charset="0"/>
              </a:rPr>
              <a:t>pozice</a:t>
            </a:r>
            <a:br>
              <a:rPr lang="cs-CZ" b="0" dirty="0">
                <a:cs typeface="Arial" charset="0"/>
              </a:rPr>
            </a:br>
            <a:r>
              <a:rPr lang="cs-CZ" b="0" dirty="0">
                <a:cs typeface="Arial" charset="0"/>
              </a:rPr>
              <a:t>   </a:t>
            </a:r>
            <a:r>
              <a:rPr lang="en-US" b="0" dirty="0">
                <a:cs typeface="Arial" charset="0"/>
                <a:sym typeface="Symbol" pitchFamily="18" charset="2"/>
              </a:rPr>
              <a:t></a:t>
            </a:r>
            <a:r>
              <a:rPr lang="cs-CZ" b="0" dirty="0">
                <a:cs typeface="Arial" charset="0"/>
                <a:sym typeface="Symbol" pitchFamily="18" charset="2"/>
              </a:rPr>
              <a:t> </a:t>
            </a:r>
            <a:r>
              <a:rPr lang="en-US" b="0" dirty="0">
                <a:cs typeface="Arial" charset="0"/>
                <a:sym typeface="Symbol" pitchFamily="18" charset="2"/>
              </a:rPr>
              <a:t>GTR+ </a:t>
            </a:r>
            <a:r>
              <a:rPr lang="el-GR" b="0" dirty="0"/>
              <a:t>Γ</a:t>
            </a:r>
            <a:r>
              <a:rPr lang="en-US" b="0" dirty="0"/>
              <a:t>+I</a:t>
            </a:r>
          </a:p>
        </p:txBody>
      </p:sp>
      <p:sp>
        <p:nvSpPr>
          <p:cNvPr id="6" name="Obdélníkový popisek 5"/>
          <p:cNvSpPr>
            <a:spLocks noChangeArrowheads="1"/>
          </p:cNvSpPr>
          <p:nvPr/>
        </p:nvSpPr>
        <p:spPr bwMode="auto">
          <a:xfrm>
            <a:off x="4702175" y="1458913"/>
            <a:ext cx="4278313" cy="827087"/>
          </a:xfrm>
          <a:prstGeom prst="wedgeRectCallout">
            <a:avLst>
              <a:gd name="adj1" fmla="val -15449"/>
              <a:gd name="adj2" fmla="val 173028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cs-CZ" sz="2000" b="0"/>
              <a:t>čím je </a:t>
            </a:r>
            <a:r>
              <a:rPr lang="cs-CZ" sz="2000" b="0">
                <a:sym typeface="Symbol" pitchFamily="18" charset="2"/>
              </a:rPr>
              <a:t> vyšší, tím jsou frekvence substitucí homogennější</a:t>
            </a:r>
            <a:endParaRPr lang="cs-CZ" sz="20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http://www.almob.org/content/figures/1748-7188-2-8-1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5" y="309563"/>
            <a:ext cx="4904174" cy="3093717"/>
          </a:xfrm>
          <a:prstGeom prst="rect">
            <a:avLst/>
          </a:prstGeom>
          <a:noFill/>
        </p:spPr>
      </p:pic>
      <p:pic>
        <p:nvPicPr>
          <p:cNvPr id="106500" name="Picture 4" descr="http://www.vizachero.com/R1b1/R1bSplit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7642" y="3472894"/>
            <a:ext cx="5000453" cy="3030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3091978" y="310335"/>
            <a:ext cx="27703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>
                <a:solidFill>
                  <a:srgbClr val="E60000"/>
                </a:solidFill>
              </a:rPr>
              <a:t>Porovnání </a:t>
            </a:r>
            <a:r>
              <a:rPr lang="en-US" sz="2400" b="0" dirty="0">
                <a:solidFill>
                  <a:srgbClr val="E60000"/>
                </a:solidFill>
              </a:rPr>
              <a:t>model</a:t>
            </a:r>
            <a:r>
              <a:rPr lang="cs-CZ" sz="2400" b="0" dirty="0">
                <a:solidFill>
                  <a:srgbClr val="E60000"/>
                </a:solidFill>
              </a:rPr>
              <a:t>ů: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549275" y="1083663"/>
            <a:ext cx="6522619" cy="524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600"/>
              </a:spcAft>
            </a:pPr>
            <a:r>
              <a:rPr lang="en-US" sz="2400" b="0" dirty="0">
                <a:solidFill>
                  <a:srgbClr val="E60000"/>
                </a:solidFill>
              </a:rPr>
              <a:t>Likelihood ratio test (LRT): </a:t>
            </a:r>
            <a:r>
              <a:rPr lang="en-US" sz="2000" dirty="0"/>
              <a:t>	</a:t>
            </a:r>
            <a:endParaRPr lang="cs-CZ" sz="2000" dirty="0"/>
          </a:p>
          <a:p>
            <a:pPr defTabSz="360000">
              <a:spcAft>
                <a:spcPts val="600"/>
              </a:spcAft>
            </a:pPr>
            <a:r>
              <a:rPr lang="cs-CZ" sz="2000" b="0" dirty="0"/>
              <a:t>	zahnízděné modely (</a:t>
            </a:r>
            <a:r>
              <a:rPr lang="cs-CZ" sz="2000" b="0" i="1" dirty="0" err="1"/>
              <a:t>nested</a:t>
            </a:r>
            <a:r>
              <a:rPr lang="cs-CZ" sz="2000" b="0" i="1" dirty="0"/>
              <a:t> </a:t>
            </a:r>
            <a:r>
              <a:rPr lang="cs-CZ" sz="2000" b="0" i="1" dirty="0" err="1"/>
              <a:t>models</a:t>
            </a:r>
            <a:r>
              <a:rPr lang="cs-CZ" sz="2000" b="0" dirty="0"/>
              <a:t>)</a:t>
            </a:r>
          </a:p>
          <a:p>
            <a:pPr defTabSz="360000">
              <a:spcAft>
                <a:spcPts val="600"/>
              </a:spcAft>
            </a:pPr>
            <a:r>
              <a:rPr lang="cs-CZ" sz="2000" b="0" i="1" dirty="0"/>
              <a:t>	</a:t>
            </a:r>
            <a:r>
              <a:rPr lang="en-US" sz="2000" b="0" i="1" dirty="0"/>
              <a:t>LR</a:t>
            </a:r>
            <a:r>
              <a:rPr lang="en-US" sz="2000" b="0" dirty="0"/>
              <a:t> = 2(ln</a:t>
            </a:r>
            <a:r>
              <a:rPr lang="en-US" sz="2000" b="0" i="1" dirty="0"/>
              <a:t>L</a:t>
            </a:r>
            <a:r>
              <a:rPr lang="en-US" sz="2000" b="0" dirty="0"/>
              <a:t>2 – ln</a:t>
            </a:r>
            <a:r>
              <a:rPr lang="en-US" sz="2000" b="0" i="1" dirty="0"/>
              <a:t>L</a:t>
            </a:r>
            <a:r>
              <a:rPr lang="en-US" sz="2000" b="0" dirty="0"/>
              <a:t>1) </a:t>
            </a:r>
            <a:endParaRPr lang="cs-CZ" sz="2000" b="0" dirty="0"/>
          </a:p>
          <a:p>
            <a:pPr defTabSz="360000">
              <a:spcAft>
                <a:spcPts val="600"/>
              </a:spcAft>
            </a:pPr>
            <a:r>
              <a:rPr lang="cs-CZ" sz="2000" b="0" dirty="0">
                <a:sym typeface="Symbol"/>
              </a:rPr>
              <a:t>	</a:t>
            </a:r>
            <a:r>
              <a:rPr lang="en-US" sz="2000" b="0" dirty="0">
                <a:sym typeface="Symbol"/>
              </a:rPr>
              <a:t></a:t>
            </a:r>
            <a:r>
              <a:rPr lang="cs-CZ" sz="2000" b="0" baseline="30000" dirty="0">
                <a:sym typeface="Symbol"/>
              </a:rPr>
              <a:t>2 </a:t>
            </a:r>
            <a:r>
              <a:rPr lang="cs-CZ" sz="2000" b="0" dirty="0">
                <a:sym typeface="Symbol"/>
              </a:rPr>
              <a:t>rozdělení</a:t>
            </a:r>
            <a:r>
              <a:rPr lang="en-US" sz="2000" b="0" dirty="0"/>
              <a:t>, p2 – p1 </a:t>
            </a:r>
            <a:r>
              <a:rPr lang="cs-CZ" sz="2000" b="0" dirty="0"/>
              <a:t>stupňů volnosti</a:t>
            </a:r>
            <a:r>
              <a:rPr lang="en-US" sz="2000" b="0" dirty="0"/>
              <a:t/>
            </a:r>
            <a:br>
              <a:rPr lang="en-US" sz="2000" b="0" dirty="0"/>
            </a:br>
            <a:endParaRPr lang="en-US" sz="2000" b="0" dirty="0">
              <a:solidFill>
                <a:srgbClr val="E60000"/>
              </a:solidFill>
            </a:endParaRPr>
          </a:p>
          <a:p>
            <a:pPr defTabSz="360000">
              <a:spcAft>
                <a:spcPts val="600"/>
              </a:spcAft>
            </a:pPr>
            <a:r>
              <a:rPr lang="en-US" sz="2400" b="0" dirty="0" err="1">
                <a:solidFill>
                  <a:srgbClr val="E60000"/>
                </a:solidFill>
              </a:rPr>
              <a:t>Akaike</a:t>
            </a:r>
            <a:r>
              <a:rPr lang="en-US" sz="2400" b="0" dirty="0">
                <a:solidFill>
                  <a:srgbClr val="E60000"/>
                </a:solidFill>
              </a:rPr>
              <a:t> information criterion (AIC):</a:t>
            </a:r>
            <a:r>
              <a:rPr lang="cs-CZ" sz="2400" b="0" dirty="0">
                <a:solidFill>
                  <a:srgbClr val="E60000"/>
                </a:solidFill>
              </a:rPr>
              <a:t>  </a:t>
            </a:r>
          </a:p>
          <a:p>
            <a:pPr defTabSz="360000">
              <a:spcAft>
                <a:spcPts val="600"/>
              </a:spcAft>
            </a:pPr>
            <a:r>
              <a:rPr lang="cs-CZ" sz="2400" b="0" dirty="0">
                <a:solidFill>
                  <a:srgbClr val="E60000"/>
                </a:solidFill>
              </a:rPr>
              <a:t>	</a:t>
            </a:r>
            <a:r>
              <a:rPr lang="cs-CZ" sz="2000" b="0" i="1" dirty="0" err="1"/>
              <a:t>nonnested</a:t>
            </a:r>
            <a:r>
              <a:rPr lang="en-US" sz="2000" b="0" i="1" dirty="0"/>
              <a:t> </a:t>
            </a:r>
            <a:r>
              <a:rPr lang="cs-CZ" sz="2000" b="0" i="1" dirty="0" err="1"/>
              <a:t>models</a:t>
            </a:r>
            <a:r>
              <a:rPr lang="en-US" sz="2000" b="0" i="1" dirty="0"/>
              <a:t>	</a:t>
            </a:r>
            <a:endParaRPr lang="cs-CZ" sz="2000" b="0" i="1" dirty="0"/>
          </a:p>
          <a:p>
            <a:pPr defTabSz="360000">
              <a:spcAft>
                <a:spcPts val="600"/>
              </a:spcAft>
            </a:pPr>
            <a:r>
              <a:rPr lang="cs-CZ" sz="2000" b="0" i="1" dirty="0"/>
              <a:t>	</a:t>
            </a:r>
            <a:r>
              <a:rPr lang="en-US" sz="2000" b="0" i="1" dirty="0"/>
              <a:t>AIC</a:t>
            </a:r>
            <a:r>
              <a:rPr lang="en-US" sz="2000" b="0" dirty="0"/>
              <a:t> = -2ln</a:t>
            </a:r>
            <a:r>
              <a:rPr lang="en-US" sz="2000" b="0" i="1" dirty="0"/>
              <a:t>L</a:t>
            </a:r>
            <a:r>
              <a:rPr lang="en-US" sz="2000" b="0" dirty="0"/>
              <a:t> + 2</a:t>
            </a:r>
            <a:r>
              <a:rPr lang="en-US" sz="2000" b="0" i="1" dirty="0"/>
              <a:t>p</a:t>
            </a:r>
            <a:r>
              <a:rPr lang="en-US" sz="2000" b="0" dirty="0"/>
              <a:t>, </a:t>
            </a:r>
            <a:r>
              <a:rPr lang="cs-CZ" sz="2000" b="0" dirty="0"/>
              <a:t>kde </a:t>
            </a:r>
            <a:r>
              <a:rPr lang="en-US" sz="2000" b="0" i="1" dirty="0"/>
              <a:t>p</a:t>
            </a:r>
            <a:r>
              <a:rPr lang="en-US" sz="2000" b="0" dirty="0"/>
              <a:t> = </a:t>
            </a:r>
            <a:r>
              <a:rPr lang="cs-CZ" sz="2000" b="0" dirty="0"/>
              <a:t>počet volných parametrů</a:t>
            </a:r>
          </a:p>
          <a:p>
            <a:pPr defTabSz="360000">
              <a:spcAft>
                <a:spcPts val="600"/>
              </a:spcAft>
            </a:pPr>
            <a:r>
              <a:rPr lang="cs-CZ" sz="2000" b="0" dirty="0"/>
              <a:t>	lepší model</a:t>
            </a:r>
            <a:r>
              <a:rPr lang="en-US" sz="2000" b="0" dirty="0"/>
              <a:t> </a:t>
            </a:r>
            <a:r>
              <a:rPr lang="en-US" sz="2000" b="0" dirty="0">
                <a:sym typeface="Symbol" pitchFamily="18" charset="2"/>
              </a:rPr>
              <a:t></a:t>
            </a:r>
            <a:r>
              <a:rPr lang="en-US" sz="2000" b="0" dirty="0"/>
              <a:t> </a:t>
            </a:r>
            <a:r>
              <a:rPr lang="cs-CZ" sz="2000" b="0" dirty="0"/>
              <a:t>nižší</a:t>
            </a:r>
            <a:r>
              <a:rPr lang="en-US" sz="2000" b="0" dirty="0"/>
              <a:t> </a:t>
            </a:r>
            <a:r>
              <a:rPr lang="en-US" sz="2000" b="0" i="1" dirty="0"/>
              <a:t>AIC</a:t>
            </a:r>
            <a:endParaRPr lang="cs-CZ" sz="2000" b="0" i="1" dirty="0"/>
          </a:p>
          <a:p>
            <a:pPr defTabSz="360000">
              <a:spcAft>
                <a:spcPts val="600"/>
              </a:spcAft>
            </a:pPr>
            <a:endParaRPr lang="cs-CZ" sz="2000" dirty="0">
              <a:solidFill>
                <a:srgbClr val="E60000"/>
              </a:solidFill>
            </a:endParaRPr>
          </a:p>
          <a:p>
            <a:pPr defTabSz="360000">
              <a:spcAft>
                <a:spcPts val="600"/>
              </a:spcAft>
            </a:pPr>
            <a:r>
              <a:rPr lang="cs-CZ" sz="2400" b="0" dirty="0" err="1">
                <a:solidFill>
                  <a:srgbClr val="E60000"/>
                </a:solidFill>
              </a:rPr>
              <a:t>Bayesian</a:t>
            </a:r>
            <a:r>
              <a:rPr lang="cs-CZ" sz="2400" b="0" dirty="0">
                <a:solidFill>
                  <a:srgbClr val="E60000"/>
                </a:solidFill>
              </a:rPr>
              <a:t> </a:t>
            </a:r>
            <a:r>
              <a:rPr lang="cs-CZ" sz="2400" b="0" dirty="0" err="1">
                <a:solidFill>
                  <a:srgbClr val="E60000"/>
                </a:solidFill>
              </a:rPr>
              <a:t>information</a:t>
            </a:r>
            <a:r>
              <a:rPr lang="cs-CZ" sz="2400" b="0" dirty="0">
                <a:solidFill>
                  <a:srgbClr val="E60000"/>
                </a:solidFill>
              </a:rPr>
              <a:t> </a:t>
            </a:r>
            <a:r>
              <a:rPr lang="cs-CZ" sz="2400" b="0" dirty="0" err="1">
                <a:solidFill>
                  <a:srgbClr val="E60000"/>
                </a:solidFill>
              </a:rPr>
              <a:t>criterion</a:t>
            </a:r>
            <a:r>
              <a:rPr lang="cs-CZ" sz="2400" b="0" dirty="0">
                <a:solidFill>
                  <a:srgbClr val="E60000"/>
                </a:solidFill>
              </a:rPr>
              <a:t> (BIC): </a:t>
            </a:r>
          </a:p>
          <a:p>
            <a:pPr defTabSz="360000">
              <a:spcAft>
                <a:spcPts val="600"/>
              </a:spcAft>
            </a:pPr>
            <a:r>
              <a:rPr lang="cs-CZ" sz="2400" b="0" dirty="0">
                <a:solidFill>
                  <a:srgbClr val="E60000"/>
                </a:solidFill>
              </a:rPr>
              <a:t>	</a:t>
            </a:r>
            <a:r>
              <a:rPr lang="cs-CZ" sz="2000" b="0" i="1" dirty="0" err="1"/>
              <a:t>nonested</a:t>
            </a:r>
            <a:r>
              <a:rPr lang="cs-CZ" sz="2000" b="0" i="1" dirty="0"/>
              <a:t> </a:t>
            </a:r>
            <a:r>
              <a:rPr lang="cs-CZ" sz="2000" b="0" i="1" dirty="0" err="1"/>
              <a:t>models</a:t>
            </a:r>
            <a:endParaRPr lang="cs-CZ" sz="2000" b="0" i="1" dirty="0"/>
          </a:p>
          <a:p>
            <a:pPr defTabSz="360000">
              <a:spcAft>
                <a:spcPts val="600"/>
              </a:spcAft>
            </a:pPr>
            <a:r>
              <a:rPr lang="cs-CZ" sz="2000" b="0" i="1" dirty="0"/>
              <a:t>	BIC</a:t>
            </a:r>
            <a:r>
              <a:rPr lang="cs-CZ" sz="2000" b="0" dirty="0"/>
              <a:t> = -2ln</a:t>
            </a:r>
            <a:r>
              <a:rPr lang="cs-CZ" sz="2000" b="0" i="1" dirty="0"/>
              <a:t>L</a:t>
            </a:r>
            <a:r>
              <a:rPr lang="cs-CZ" sz="2000" b="0" dirty="0"/>
              <a:t> + </a:t>
            </a:r>
            <a:r>
              <a:rPr lang="cs-CZ" sz="2000" b="0" i="1" dirty="0" err="1"/>
              <a:t>p</a:t>
            </a:r>
            <a:r>
              <a:rPr lang="cs-CZ" sz="2000" b="0" dirty="0" err="1"/>
              <a:t>ln</a:t>
            </a:r>
            <a:r>
              <a:rPr lang="cs-CZ" sz="2000" b="0" i="1" dirty="0" err="1"/>
              <a:t>N</a:t>
            </a:r>
            <a:r>
              <a:rPr lang="cs-CZ" sz="2000" b="0" dirty="0"/>
              <a:t>, kde </a:t>
            </a:r>
            <a:r>
              <a:rPr lang="cs-CZ" sz="2000" b="0" i="1" dirty="0"/>
              <a:t>N</a:t>
            </a:r>
            <a:r>
              <a:rPr lang="cs-CZ" sz="2000" b="0" dirty="0"/>
              <a:t> = velikost vzorku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9"/>
          <p:cNvPicPr>
            <a:picLocks noChangeAspect="1" noChangeArrowheads="1"/>
          </p:cNvPicPr>
          <p:nvPr/>
        </p:nvPicPr>
        <p:blipFill>
          <a:blip r:embed="rId3" cstate="print"/>
          <a:srcRect r="1154"/>
          <a:stretch>
            <a:fillRect/>
          </a:stretch>
        </p:blipFill>
        <p:spPr bwMode="auto">
          <a:xfrm>
            <a:off x="328613" y="1760538"/>
            <a:ext cx="8434387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 Box 10"/>
          <p:cNvSpPr txBox="1">
            <a:spLocks noChangeArrowheads="1"/>
          </p:cNvSpPr>
          <p:nvPr/>
        </p:nvSpPr>
        <p:spPr bwMode="auto">
          <a:xfrm>
            <a:off x="749300" y="1017588"/>
            <a:ext cx="61903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 dirty="0"/>
              <a:t>hierarchický LRT – </a:t>
            </a:r>
            <a:r>
              <a:rPr lang="cs-CZ" sz="2000" b="0" dirty="0" err="1"/>
              <a:t>ModelTest</a:t>
            </a:r>
            <a:r>
              <a:rPr lang="cs-CZ" sz="2000" b="0" dirty="0"/>
              <a:t> (</a:t>
            </a:r>
            <a:r>
              <a:rPr lang="cs-CZ" sz="2000" b="0" dirty="0" err="1"/>
              <a:t>Crandall</a:t>
            </a:r>
            <a:r>
              <a:rPr lang="cs-CZ" sz="2000" b="0" dirty="0"/>
              <a:t> </a:t>
            </a:r>
            <a:r>
              <a:rPr lang="cs-CZ" sz="2000" b="0" dirty="0" err="1"/>
              <a:t>and</a:t>
            </a:r>
            <a:r>
              <a:rPr lang="cs-CZ" sz="2000" b="0" dirty="0"/>
              <a:t> Posada)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091978" y="310335"/>
            <a:ext cx="27703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>
                <a:solidFill>
                  <a:srgbClr val="E60000"/>
                </a:solidFill>
              </a:rPr>
              <a:t>Porovnání </a:t>
            </a:r>
            <a:r>
              <a:rPr lang="en-US" sz="2400" b="0" dirty="0">
                <a:solidFill>
                  <a:srgbClr val="E60000"/>
                </a:solidFill>
              </a:rPr>
              <a:t>model</a:t>
            </a:r>
            <a:r>
              <a:rPr lang="cs-CZ" sz="2400" b="0" dirty="0">
                <a:solidFill>
                  <a:srgbClr val="E60000"/>
                </a:solidFill>
              </a:rPr>
              <a:t>ů: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5"/>
          <p:cNvSpPr txBox="1">
            <a:spLocks noChangeArrowheads="1"/>
          </p:cNvSpPr>
          <p:nvPr/>
        </p:nvSpPr>
        <p:spPr bwMode="auto">
          <a:xfrm>
            <a:off x="749300" y="1017588"/>
            <a:ext cx="19902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 dirty="0"/>
              <a:t>dynamický LRT:</a:t>
            </a:r>
          </a:p>
        </p:txBody>
      </p:sp>
      <p:pic>
        <p:nvPicPr>
          <p:cNvPr id="44035" name="Picture 6" descr="L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725" y="1381125"/>
            <a:ext cx="748188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091978" y="310335"/>
            <a:ext cx="27703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>
                <a:solidFill>
                  <a:srgbClr val="E60000"/>
                </a:solidFill>
              </a:rPr>
              <a:t>Porovnání </a:t>
            </a:r>
            <a:r>
              <a:rPr lang="en-US" sz="2400" b="0" dirty="0">
                <a:solidFill>
                  <a:srgbClr val="E60000"/>
                </a:solidFill>
              </a:rPr>
              <a:t>model</a:t>
            </a:r>
            <a:r>
              <a:rPr lang="cs-CZ" sz="2400" b="0" dirty="0">
                <a:solidFill>
                  <a:srgbClr val="E60000"/>
                </a:solidFill>
              </a:rPr>
              <a:t>ů: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omparis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" y="1246188"/>
            <a:ext cx="7967663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549275" y="4319845"/>
            <a:ext cx="73231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/>
              <a:t>Více parametrů </a:t>
            </a:r>
            <a:r>
              <a:rPr lang="cs-CZ" sz="2000" b="0">
                <a:sym typeface="Symbol" pitchFamily="18" charset="2"/>
              </a:rPr>
              <a:t> více realismu, ale …</a:t>
            </a:r>
          </a:p>
          <a:p>
            <a:pPr>
              <a:buFontTx/>
              <a:buChar char="•"/>
            </a:pPr>
            <a:endParaRPr lang="cs-CZ" sz="2000" b="0">
              <a:sym typeface="Symbol" pitchFamily="18" charset="2"/>
            </a:endParaRPr>
          </a:p>
          <a:p>
            <a:r>
              <a:rPr lang="cs-CZ" sz="2000" b="0">
                <a:sym typeface="Symbol" pitchFamily="18" charset="2"/>
              </a:rPr>
              <a:t>… také více neurčitosti, protože jsou odhadovány ze stejného</a:t>
            </a:r>
            <a:br>
              <a:rPr lang="cs-CZ" sz="2000" b="0">
                <a:sym typeface="Symbol" pitchFamily="18" charset="2"/>
              </a:rPr>
            </a:br>
            <a:r>
              <a:rPr lang="cs-CZ" sz="2000" b="0">
                <a:sym typeface="Symbol" pitchFamily="18" charset="2"/>
              </a:rPr>
              <a:t>  množství dat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091978" y="310335"/>
            <a:ext cx="27703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>
                <a:solidFill>
                  <a:srgbClr val="E60000"/>
                </a:solidFill>
              </a:rPr>
              <a:t>Porovnání </a:t>
            </a:r>
            <a:r>
              <a:rPr lang="en-US" sz="2400" b="0" dirty="0">
                <a:solidFill>
                  <a:srgbClr val="E60000"/>
                </a:solidFill>
              </a:rPr>
              <a:t>model</a:t>
            </a:r>
            <a:r>
              <a:rPr lang="cs-CZ" sz="2400" b="0" dirty="0">
                <a:solidFill>
                  <a:srgbClr val="E60000"/>
                </a:solidFill>
              </a:rPr>
              <a:t>ů:</a:t>
            </a:r>
          </a:p>
        </p:txBody>
      </p:sp>
      <p:grpSp>
        <p:nvGrpSpPr>
          <p:cNvPr id="10" name="Skupina 9"/>
          <p:cNvGrpSpPr/>
          <p:nvPr/>
        </p:nvGrpSpPr>
        <p:grpSpPr>
          <a:xfrm>
            <a:off x="5552303" y="2479589"/>
            <a:ext cx="1589902" cy="1635786"/>
            <a:chOff x="5552303" y="2479589"/>
            <a:chExt cx="1589902" cy="1635786"/>
          </a:xfrm>
        </p:grpSpPr>
        <p:cxnSp>
          <p:nvCxnSpPr>
            <p:cNvPr id="8" name="Přímá spojovací šipka 7"/>
            <p:cNvCxnSpPr/>
            <p:nvPr/>
          </p:nvCxnSpPr>
          <p:spPr bwMode="auto">
            <a:xfrm flipV="1">
              <a:off x="6153665" y="2479589"/>
              <a:ext cx="988540" cy="1153297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E6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TextovéPole 8"/>
            <p:cNvSpPr txBox="1"/>
            <p:nvPr/>
          </p:nvSpPr>
          <p:spPr>
            <a:xfrm>
              <a:off x="5552303" y="3715265"/>
              <a:ext cx="9396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b="0" dirty="0"/>
                <a:t>chyba!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6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3"/>
          <p:cNvSpPr txBox="1">
            <a:spLocks noChangeArrowheads="1"/>
          </p:cNvSpPr>
          <p:nvPr/>
        </p:nvSpPr>
        <p:spPr bwMode="auto">
          <a:xfrm>
            <a:off x="3558446" y="309563"/>
            <a:ext cx="1670050" cy="519113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Distance</a:t>
            </a:r>
            <a:endParaRPr lang="cs-CZ" sz="2800">
              <a:solidFill>
                <a:srgbClr val="E6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6083" name="Text Box 12"/>
          <p:cNvSpPr txBox="1">
            <a:spLocks noChangeArrowheads="1"/>
          </p:cNvSpPr>
          <p:nvPr/>
        </p:nvSpPr>
        <p:spPr bwMode="auto">
          <a:xfrm>
            <a:off x="468313" y="1572998"/>
            <a:ext cx="7974012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/>
            <a:r>
              <a:rPr lang="cs-CZ" sz="2000" b="0" dirty="0"/>
              <a:t>počítány pro každý pár taxonů, z matice distancí (nebo podobností)</a:t>
            </a:r>
            <a:br>
              <a:rPr lang="cs-CZ" sz="2000" b="0" dirty="0"/>
            </a:br>
            <a:r>
              <a:rPr lang="en-US" sz="2000" b="0" dirty="0"/>
              <a:t>	</a:t>
            </a:r>
            <a:r>
              <a:rPr lang="cs-CZ" sz="2000" b="0" dirty="0"/>
              <a:t>konstruován strom</a:t>
            </a:r>
          </a:p>
          <a:p>
            <a:pPr defTabSz="360000"/>
            <a:endParaRPr lang="cs-CZ" sz="2000" b="0" dirty="0"/>
          </a:p>
          <a:p>
            <a:pPr defTabSz="360000"/>
            <a:r>
              <a:rPr lang="cs-CZ" sz="2000" b="0" dirty="0"/>
              <a:t>distanční metody založeny na předpokladu, že pokud bychom znali</a:t>
            </a:r>
            <a:br>
              <a:rPr lang="cs-CZ" sz="2000" b="0" dirty="0"/>
            </a:br>
            <a:r>
              <a:rPr lang="en-US" sz="2000" b="0" dirty="0"/>
              <a:t>	</a:t>
            </a:r>
            <a:r>
              <a:rPr lang="cs-CZ" sz="2000" b="0" dirty="0"/>
              <a:t>skutečné distance mezi všemi studovanými taxony, mohli bychom</a:t>
            </a:r>
            <a:br>
              <a:rPr lang="cs-CZ" sz="2000" b="0" dirty="0"/>
            </a:br>
            <a:r>
              <a:rPr lang="en-US" sz="2000" b="0" dirty="0"/>
              <a:t>	</a:t>
            </a:r>
            <a:r>
              <a:rPr lang="cs-CZ" sz="2000" b="0" dirty="0"/>
              <a:t>velmi jednoduše rekonstruovat správnou </a:t>
            </a:r>
            <a:r>
              <a:rPr lang="cs-CZ" sz="2000" b="0" dirty="0" err="1"/>
              <a:t>fylogenii</a:t>
            </a:r>
            <a:endParaRPr lang="cs-CZ" sz="2000" b="0" dirty="0"/>
          </a:p>
          <a:p>
            <a:pPr defTabSz="360000">
              <a:buFontTx/>
              <a:buChar char="•"/>
            </a:pPr>
            <a:endParaRPr lang="cs-CZ" sz="2000" b="0" dirty="0"/>
          </a:p>
          <a:p>
            <a:pPr defTabSz="360000"/>
            <a:r>
              <a:rPr lang="cs-CZ" sz="2000" b="0" dirty="0"/>
              <a:t>výhoda: velmi rychlé a jednoduché (lze i na kalkulačce)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037926" y="550906"/>
            <a:ext cx="70405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/>
              <a:t>                            1                        10                          20                          30</a:t>
            </a:r>
          </a:p>
          <a:p>
            <a:r>
              <a:rPr lang="en-US" sz="2000" b="0">
                <a:solidFill>
                  <a:schemeClr val="accent2"/>
                </a:solidFill>
              </a:rPr>
              <a:t>sekvence 1:</a:t>
            </a:r>
            <a:r>
              <a:rPr lang="en-US" sz="2000" b="0"/>
              <a:t>   ACCCGTTA</a:t>
            </a:r>
            <a:r>
              <a:rPr lang="en-US" sz="2000" b="0">
                <a:solidFill>
                  <a:srgbClr val="E60000"/>
                </a:solidFill>
              </a:rPr>
              <a:t>A</a:t>
            </a:r>
            <a:r>
              <a:rPr lang="en-US" sz="2000" b="0"/>
              <a:t>GCTTAA</a:t>
            </a:r>
            <a:r>
              <a:rPr lang="en-US" sz="2000" b="0">
                <a:solidFill>
                  <a:srgbClr val="E60000"/>
                </a:solidFill>
              </a:rPr>
              <a:t>C</a:t>
            </a:r>
            <a:r>
              <a:rPr lang="en-US" sz="2000" b="0"/>
              <a:t>GTAC</a:t>
            </a:r>
            <a:r>
              <a:rPr lang="en-US" sz="2000" b="0">
                <a:solidFill>
                  <a:srgbClr val="E60000"/>
                </a:solidFill>
              </a:rPr>
              <a:t>T</a:t>
            </a:r>
            <a:r>
              <a:rPr lang="en-US" sz="2000" b="0"/>
              <a:t>TGGATCGAT</a:t>
            </a:r>
          </a:p>
          <a:p>
            <a:r>
              <a:rPr lang="en-US" sz="2000" b="0">
                <a:solidFill>
                  <a:schemeClr val="accent2"/>
                </a:solidFill>
              </a:rPr>
              <a:t>sekvence 2:</a:t>
            </a:r>
            <a:r>
              <a:rPr lang="en-US" sz="2000" b="0"/>
              <a:t>   ACCCGTTA</a:t>
            </a:r>
            <a:r>
              <a:rPr lang="en-US" sz="2000" b="0">
                <a:solidFill>
                  <a:srgbClr val="E60000"/>
                </a:solidFill>
              </a:rPr>
              <a:t>G</a:t>
            </a:r>
            <a:r>
              <a:rPr lang="en-US" sz="2000" b="0"/>
              <a:t>GCTTAA</a:t>
            </a:r>
            <a:r>
              <a:rPr lang="en-US" sz="2000" b="0">
                <a:solidFill>
                  <a:srgbClr val="E60000"/>
                </a:solidFill>
              </a:rPr>
              <a:t>T</a:t>
            </a:r>
            <a:r>
              <a:rPr lang="en-US" sz="2000" b="0"/>
              <a:t>GTAC</a:t>
            </a:r>
            <a:r>
              <a:rPr lang="en-US" sz="2000" b="0">
                <a:solidFill>
                  <a:srgbClr val="E60000"/>
                </a:solidFill>
              </a:rPr>
              <a:t>G</a:t>
            </a:r>
            <a:r>
              <a:rPr lang="en-US" sz="2000" b="0"/>
              <a:t>TGGATCGAT</a:t>
            </a:r>
            <a:endParaRPr lang="cs-CZ" sz="2000" b="0"/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155526" y="1692319"/>
            <a:ext cx="4049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i="1" dirty="0">
                <a:solidFill>
                  <a:srgbClr val="E60000"/>
                </a:solidFill>
              </a:rPr>
              <a:t>p</a:t>
            </a:r>
            <a:r>
              <a:rPr lang="en-US" sz="2000" b="0" dirty="0">
                <a:solidFill>
                  <a:srgbClr val="E60000"/>
                </a:solidFill>
              </a:rPr>
              <a:t>-distance:  </a:t>
            </a:r>
            <a:r>
              <a:rPr lang="en-US" sz="2000" b="0" i="1" dirty="0"/>
              <a:t>p</a:t>
            </a:r>
            <a:r>
              <a:rPr lang="en-US" sz="2000" b="0" dirty="0"/>
              <a:t> = </a:t>
            </a:r>
            <a:r>
              <a:rPr lang="en-US" sz="2000" b="0" i="1" dirty="0"/>
              <a:t>k</a:t>
            </a:r>
            <a:r>
              <a:rPr lang="en-US" sz="2000" b="0" dirty="0"/>
              <a:t>/</a:t>
            </a:r>
            <a:r>
              <a:rPr lang="en-US" sz="2000" b="0" i="1" dirty="0"/>
              <a:t>n</a:t>
            </a:r>
            <a:r>
              <a:rPr lang="en-US" sz="2000" b="0" dirty="0"/>
              <a:t> = 3/30 = 0,10</a:t>
            </a:r>
            <a:endParaRPr lang="cs-CZ" sz="2000" b="0" dirty="0"/>
          </a:p>
        </p:txBody>
      </p:sp>
      <p:pic>
        <p:nvPicPr>
          <p:cNvPr id="132101" name="Picture 5" descr="Di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88" y="2380734"/>
            <a:ext cx="5288760" cy="415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102" name="Text Box 6"/>
          <p:cNvSpPr txBox="1">
            <a:spLocks noChangeArrowheads="1"/>
          </p:cNvSpPr>
          <p:nvPr/>
        </p:nvSpPr>
        <p:spPr bwMode="auto">
          <a:xfrm>
            <a:off x="738188" y="3241675"/>
            <a:ext cx="1238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/>
              <a:t>probl</a:t>
            </a:r>
            <a:r>
              <a:rPr lang="cs-CZ" sz="2000" b="0"/>
              <a:t>é</a:t>
            </a:r>
            <a:r>
              <a:rPr lang="en-US" sz="2000" b="0"/>
              <a:t>m</a:t>
            </a:r>
          </a:p>
          <a:p>
            <a:r>
              <a:rPr lang="en-US" sz="2000" b="0"/>
              <a:t>satura</a:t>
            </a:r>
            <a:r>
              <a:rPr lang="cs-CZ" sz="2000" b="0"/>
              <a:t>ce: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2413000" y="295275"/>
            <a:ext cx="41905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E60000"/>
                </a:solidFill>
              </a:rPr>
              <a:t>Distance</a:t>
            </a:r>
            <a:r>
              <a:rPr lang="cs-CZ" sz="2400" b="0">
                <a:solidFill>
                  <a:srgbClr val="E60000"/>
                </a:solidFill>
              </a:rPr>
              <a:t> pro některé modely</a:t>
            </a:r>
            <a:r>
              <a:rPr lang="en-US" sz="2400" b="0">
                <a:solidFill>
                  <a:srgbClr val="E60000"/>
                </a:solidFill>
              </a:rPr>
              <a:t>:</a:t>
            </a:r>
            <a:endParaRPr lang="cs-CZ" sz="2400" b="0">
              <a:solidFill>
                <a:srgbClr val="E60000"/>
              </a:solidFill>
            </a:endParaRPr>
          </a:p>
        </p:txBody>
      </p:sp>
      <p:graphicFrame>
        <p:nvGraphicFramePr>
          <p:cNvPr id="4098" name="Object 6"/>
          <p:cNvGraphicFramePr>
            <a:graphicFrameLocks noChangeAspect="1"/>
          </p:cNvGraphicFramePr>
          <p:nvPr/>
        </p:nvGraphicFramePr>
        <p:xfrm>
          <a:off x="758825" y="1460500"/>
          <a:ext cx="7569200" cy="4108450"/>
        </p:xfrm>
        <a:graphic>
          <a:graphicData uri="http://schemas.openxmlformats.org/presentationml/2006/ole">
            <p:oleObj spid="_x0000_s4099" name="Dokument" r:id="rId4" imgW="5854301" imgH="3177991" progId="">
              <p:embed/>
            </p:oleObj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 descr="Dis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0225" y="804863"/>
            <a:ext cx="5667375" cy="559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15" name="Rectangle 35"/>
          <p:cNvSpPr>
            <a:spLocks noChangeArrowheads="1"/>
          </p:cNvSpPr>
          <p:nvPr/>
        </p:nvSpPr>
        <p:spPr bwMode="auto">
          <a:xfrm>
            <a:off x="3198813" y="2049892"/>
            <a:ext cx="1687512" cy="73183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915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49157" name="Rectangle 8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49158" name="Rectangle 10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49159" name="Text Box 14"/>
          <p:cNvSpPr txBox="1">
            <a:spLocks noChangeArrowheads="1"/>
          </p:cNvSpPr>
          <p:nvPr/>
        </p:nvSpPr>
        <p:spPr bwMode="auto">
          <a:xfrm>
            <a:off x="2549525" y="309563"/>
            <a:ext cx="4129088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Shluková </a:t>
            </a:r>
            <a:r>
              <a:rPr lang="en-US" sz="24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anal</a:t>
            </a:r>
            <a:r>
              <a:rPr lang="cs-CZ" sz="24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ýza - UPGMA</a:t>
            </a:r>
          </a:p>
        </p:txBody>
      </p:sp>
      <p:sp>
        <p:nvSpPr>
          <p:cNvPr id="46105" name="Text Box 25"/>
          <p:cNvSpPr txBox="1">
            <a:spLocks noChangeArrowheads="1"/>
          </p:cNvSpPr>
          <p:nvPr/>
        </p:nvSpPr>
        <p:spPr bwMode="auto">
          <a:xfrm>
            <a:off x="549275" y="3746071"/>
            <a:ext cx="5716052" cy="117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Aft>
                <a:spcPts val="1000"/>
              </a:spcAft>
              <a:buFontTx/>
              <a:buAutoNum type="arabicPeriod"/>
            </a:pPr>
            <a:r>
              <a:rPr lang="cs-CZ" b="0" dirty="0"/>
              <a:t>Najdi</a:t>
            </a:r>
            <a:r>
              <a:rPr lang="en-US" b="0" dirty="0"/>
              <a:t> min </a:t>
            </a:r>
            <a:r>
              <a:rPr lang="en-US" b="0" i="1" dirty="0"/>
              <a:t>d</a:t>
            </a:r>
            <a:r>
              <a:rPr lang="en-US" b="0" dirty="0"/>
              <a:t>(</a:t>
            </a:r>
            <a:r>
              <a:rPr lang="en-US" b="0" i="1" dirty="0" err="1"/>
              <a:t>ij</a:t>
            </a:r>
            <a:r>
              <a:rPr lang="en-US" b="0" dirty="0"/>
              <a:t>)</a:t>
            </a:r>
          </a:p>
          <a:p>
            <a:pPr marL="342900" indent="-342900">
              <a:spcAft>
                <a:spcPts val="1000"/>
              </a:spcAft>
              <a:buFontTx/>
              <a:buAutoNum type="arabicPeriod"/>
            </a:pPr>
            <a:r>
              <a:rPr lang="cs-CZ" b="0" dirty="0"/>
              <a:t>Vypočítej novou matici: </a:t>
            </a:r>
            <a:r>
              <a:rPr lang="en-US" b="0" i="1" dirty="0"/>
              <a:t>d</a:t>
            </a:r>
            <a:r>
              <a:rPr lang="en-US" b="0" dirty="0"/>
              <a:t>(</a:t>
            </a:r>
            <a:r>
              <a:rPr lang="cs-CZ" b="0" dirty="0"/>
              <a:t>Š</a:t>
            </a:r>
            <a:r>
              <a:rPr lang="en-US" b="0" dirty="0"/>
              <a:t>B</a:t>
            </a:r>
            <a:r>
              <a:rPr lang="cs-CZ" b="0" dirty="0"/>
              <a:t>-</a:t>
            </a:r>
            <a:r>
              <a:rPr lang="en-US" b="0" i="1" dirty="0"/>
              <a:t>k</a:t>
            </a:r>
            <a:r>
              <a:rPr lang="en-US" b="0" dirty="0"/>
              <a:t>) = [</a:t>
            </a:r>
            <a:r>
              <a:rPr lang="en-US" b="0" i="1" dirty="0"/>
              <a:t>d</a:t>
            </a:r>
            <a:r>
              <a:rPr lang="en-US" b="0" dirty="0"/>
              <a:t>(B</a:t>
            </a:r>
            <a:r>
              <a:rPr lang="cs-CZ" b="0" dirty="0"/>
              <a:t>-</a:t>
            </a:r>
            <a:r>
              <a:rPr lang="en-US" b="0" i="1" dirty="0"/>
              <a:t>k</a:t>
            </a:r>
            <a:r>
              <a:rPr lang="en-US" b="0" dirty="0"/>
              <a:t>)+</a:t>
            </a:r>
            <a:r>
              <a:rPr lang="en-US" b="0" i="1" dirty="0"/>
              <a:t>d</a:t>
            </a:r>
            <a:r>
              <a:rPr lang="en-US" b="0" dirty="0"/>
              <a:t>(</a:t>
            </a:r>
            <a:r>
              <a:rPr lang="cs-CZ" b="0" dirty="0"/>
              <a:t>Š-</a:t>
            </a:r>
            <a:r>
              <a:rPr lang="en-US" b="0" i="1" dirty="0"/>
              <a:t>k</a:t>
            </a:r>
            <a:r>
              <a:rPr lang="en-US" b="0" dirty="0"/>
              <a:t>)]/2</a:t>
            </a:r>
          </a:p>
          <a:p>
            <a:pPr marL="342900" indent="-342900">
              <a:spcAft>
                <a:spcPts val="1000"/>
              </a:spcAft>
              <a:buFontTx/>
              <a:buAutoNum type="arabicPeriod"/>
            </a:pPr>
            <a:r>
              <a:rPr lang="cs-CZ" b="0" dirty="0"/>
              <a:t>Opakuj</a:t>
            </a:r>
            <a:r>
              <a:rPr lang="en-US" b="0" dirty="0"/>
              <a:t> </a:t>
            </a:r>
            <a:r>
              <a:rPr lang="cs-CZ" b="0" dirty="0"/>
              <a:t>1 a </a:t>
            </a:r>
            <a:r>
              <a:rPr lang="en-US" b="0" dirty="0"/>
              <a:t>2.</a:t>
            </a:r>
            <a:endParaRPr lang="cs-CZ" b="0" dirty="0"/>
          </a:p>
        </p:txBody>
      </p:sp>
      <p:sp>
        <p:nvSpPr>
          <p:cNvPr id="49163" name="Text Box 32"/>
          <p:cNvSpPr txBox="1">
            <a:spLocks noChangeArrowheads="1"/>
          </p:cNvSpPr>
          <p:nvPr/>
        </p:nvSpPr>
        <p:spPr bwMode="auto">
          <a:xfrm>
            <a:off x="1397000" y="1221217"/>
            <a:ext cx="6229350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0">
                <a:latin typeface="Times New Roman" pitchFamily="18" charset="0"/>
              </a:rPr>
              <a:t>		šimp.	bonobo	gorila	člověk</a:t>
            </a:r>
            <a:r>
              <a:rPr lang="cs-CZ" b="0"/>
              <a:t> </a:t>
            </a:r>
            <a:r>
              <a:rPr lang="cs-CZ" sz="1600" b="0">
                <a:latin typeface="Times New Roman" pitchFamily="18" charset="0"/>
              </a:rPr>
              <a:t>	orang.</a:t>
            </a:r>
          </a:p>
          <a:p>
            <a:r>
              <a:rPr lang="cs-CZ" sz="1600" b="0">
                <a:latin typeface="Times New Roman" pitchFamily="18" charset="0"/>
              </a:rPr>
              <a:t>šimpanz (Š)	   --</a:t>
            </a:r>
          </a:p>
          <a:p>
            <a:r>
              <a:rPr lang="cs-CZ" sz="1600" b="0">
                <a:latin typeface="Times New Roman" pitchFamily="18" charset="0"/>
              </a:rPr>
              <a:t>bonobo (B)	0,0118	   --</a:t>
            </a:r>
          </a:p>
          <a:p>
            <a:r>
              <a:rPr lang="cs-CZ" sz="1600" b="0">
                <a:latin typeface="Times New Roman" pitchFamily="18" charset="0"/>
              </a:rPr>
              <a:t>gorila (G)		0,0427	0,0416	   --</a:t>
            </a:r>
          </a:p>
          <a:p>
            <a:r>
              <a:rPr lang="cs-CZ" sz="1600" b="0">
                <a:latin typeface="Times New Roman" pitchFamily="18" charset="0"/>
              </a:rPr>
              <a:t>člověk (Č)		0,0382	0,0327	0,0371	   --</a:t>
            </a:r>
          </a:p>
          <a:p>
            <a:r>
              <a:rPr lang="cs-CZ" sz="1600" b="0">
                <a:latin typeface="Times New Roman" pitchFamily="18" charset="0"/>
              </a:rPr>
              <a:t>orangutan (O)	0,0953	0,0916	0,0965	0,0928	   --</a:t>
            </a:r>
          </a:p>
        </p:txBody>
      </p:sp>
      <p:sp>
        <p:nvSpPr>
          <p:cNvPr id="46113" name="Rectangle 33"/>
          <p:cNvSpPr>
            <a:spLocks noChangeArrowheads="1"/>
          </p:cNvSpPr>
          <p:nvPr/>
        </p:nvSpPr>
        <p:spPr bwMode="auto">
          <a:xfrm>
            <a:off x="3208338" y="1780017"/>
            <a:ext cx="785812" cy="2682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46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15" grpId="0" animBg="1"/>
      <p:bldP spid="46105" grpId="0" build="p"/>
      <p:bldP spid="4611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17" name="Rectangle 37"/>
          <p:cNvSpPr>
            <a:spLocks noChangeArrowheads="1"/>
          </p:cNvSpPr>
          <p:nvPr/>
        </p:nvSpPr>
        <p:spPr bwMode="auto">
          <a:xfrm>
            <a:off x="3457190" y="814388"/>
            <a:ext cx="774700" cy="785812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915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49157" name="Rectangle 8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49158" name="Rectangle 10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6231273" y="3011265"/>
            <a:ext cx="2333625" cy="3133725"/>
            <a:chOff x="4154" y="2100"/>
            <a:chExt cx="1470" cy="1974"/>
          </a:xfrm>
        </p:grpSpPr>
        <p:pic>
          <p:nvPicPr>
            <p:cNvPr id="49166" name="Picture 18" descr="tre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54" y="2100"/>
              <a:ext cx="1301" cy="1974"/>
            </a:xfrm>
            <a:prstGeom prst="rect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</p:pic>
        <p:sp>
          <p:nvSpPr>
            <p:cNvPr id="49167" name="Text Box 19"/>
            <p:cNvSpPr txBox="1">
              <a:spLocks noChangeArrowheads="1"/>
            </p:cNvSpPr>
            <p:nvPr/>
          </p:nvSpPr>
          <p:spPr bwMode="auto">
            <a:xfrm>
              <a:off x="5396" y="2111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/>
                <a:t>Š</a:t>
              </a:r>
            </a:p>
          </p:txBody>
        </p:sp>
        <p:sp>
          <p:nvSpPr>
            <p:cNvPr id="49168" name="Text Box 20"/>
            <p:cNvSpPr txBox="1">
              <a:spLocks noChangeArrowheads="1"/>
            </p:cNvSpPr>
            <p:nvPr/>
          </p:nvSpPr>
          <p:spPr bwMode="auto">
            <a:xfrm>
              <a:off x="5396" y="2536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  <a:endParaRPr lang="cs-CZ"/>
            </a:p>
          </p:txBody>
        </p:sp>
        <p:sp>
          <p:nvSpPr>
            <p:cNvPr id="49169" name="Text Box 21"/>
            <p:cNvSpPr txBox="1">
              <a:spLocks noChangeArrowheads="1"/>
            </p:cNvSpPr>
            <p:nvPr/>
          </p:nvSpPr>
          <p:spPr bwMode="auto">
            <a:xfrm>
              <a:off x="5396" y="2986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/>
                <a:t>Č</a:t>
              </a:r>
            </a:p>
          </p:txBody>
        </p:sp>
        <p:sp>
          <p:nvSpPr>
            <p:cNvPr id="49170" name="Text Box 22"/>
            <p:cNvSpPr txBox="1">
              <a:spLocks noChangeArrowheads="1"/>
            </p:cNvSpPr>
            <p:nvPr/>
          </p:nvSpPr>
          <p:spPr bwMode="auto">
            <a:xfrm>
              <a:off x="5396" y="3412"/>
              <a:ext cx="2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G</a:t>
              </a:r>
              <a:endParaRPr lang="cs-CZ"/>
            </a:p>
          </p:txBody>
        </p:sp>
        <p:sp>
          <p:nvSpPr>
            <p:cNvPr id="49171" name="Text Box 23"/>
            <p:cNvSpPr txBox="1">
              <a:spLocks noChangeArrowheads="1"/>
            </p:cNvSpPr>
            <p:nvPr/>
          </p:nvSpPr>
          <p:spPr bwMode="auto">
            <a:xfrm>
              <a:off x="5392" y="3838"/>
              <a:ext cx="2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</a:t>
              </a:r>
              <a:endParaRPr lang="cs-CZ"/>
            </a:p>
          </p:txBody>
        </p:sp>
      </p:grpSp>
      <p:sp>
        <p:nvSpPr>
          <p:cNvPr id="46108" name="Text Box 28"/>
          <p:cNvSpPr txBox="1">
            <a:spLocks noChangeArrowheads="1"/>
          </p:cNvSpPr>
          <p:nvPr/>
        </p:nvSpPr>
        <p:spPr bwMode="auto">
          <a:xfrm>
            <a:off x="468313" y="2330831"/>
            <a:ext cx="7741671" cy="2682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en-US" sz="2000" b="0" dirty="0"/>
              <a:t>UPGMA</a:t>
            </a:r>
            <a:r>
              <a:rPr lang="cs-CZ" sz="2000" b="0" dirty="0"/>
              <a:t> (</a:t>
            </a:r>
            <a:r>
              <a:rPr lang="cs-CZ" sz="2000" b="0" i="1" dirty="0" err="1"/>
              <a:t>unweighted</a:t>
            </a:r>
            <a:r>
              <a:rPr lang="cs-CZ" sz="2000" b="0" i="1" dirty="0"/>
              <a:t> pair-</a:t>
            </a:r>
            <a:r>
              <a:rPr lang="cs-CZ" sz="2000" b="0" i="1" dirty="0" err="1"/>
              <a:t>group</a:t>
            </a:r>
            <a:r>
              <a:rPr lang="cs-CZ" sz="2000" b="0" i="1" dirty="0"/>
              <a:t> </a:t>
            </a:r>
            <a:r>
              <a:rPr lang="cs-CZ" sz="2000" b="0" i="1" dirty="0" err="1"/>
              <a:t>method</a:t>
            </a:r>
            <a:r>
              <a:rPr lang="cs-CZ" sz="2000" b="0" i="1" dirty="0"/>
              <a:t> </a:t>
            </a:r>
            <a:r>
              <a:rPr lang="cs-CZ" sz="2000" b="0" i="1" dirty="0" err="1"/>
              <a:t>using</a:t>
            </a:r>
            <a:r>
              <a:rPr lang="cs-CZ" sz="2000" b="0" i="1" dirty="0"/>
              <a:t> </a:t>
            </a:r>
            <a:r>
              <a:rPr lang="cs-CZ" sz="2000" b="0" i="1" dirty="0" err="1"/>
              <a:t>arithmetic</a:t>
            </a:r>
            <a:r>
              <a:rPr lang="cs-CZ" sz="2000" b="0" i="1" dirty="0"/>
              <a:t> </a:t>
            </a:r>
            <a:r>
              <a:rPr lang="cs-CZ" sz="2000" b="0" i="1" dirty="0" err="1"/>
              <a:t>means</a:t>
            </a:r>
            <a:r>
              <a:rPr lang="cs-CZ" sz="2000" b="0" dirty="0"/>
              <a:t>)</a:t>
            </a:r>
            <a:r>
              <a:rPr lang="en-US" sz="2000" b="0" dirty="0"/>
              <a:t>:  </a:t>
            </a:r>
            <a:endParaRPr lang="cs-CZ" sz="2000" b="0" dirty="0"/>
          </a:p>
          <a:p>
            <a:pPr defTabSz="360000">
              <a:spcAft>
                <a:spcPts val="1000"/>
              </a:spcAft>
            </a:pPr>
            <a:r>
              <a:rPr lang="en-US" sz="2000" b="0" dirty="0"/>
              <a:t>	d[(B</a:t>
            </a:r>
            <a:r>
              <a:rPr lang="cs-CZ" sz="2000" b="0" dirty="0"/>
              <a:t>ŠČ</a:t>
            </a:r>
            <a:r>
              <a:rPr lang="en-US" sz="2000" b="0" dirty="0"/>
              <a:t>)G] = {d(BG)+d(</a:t>
            </a:r>
            <a:r>
              <a:rPr lang="cs-CZ" sz="2000" b="0" dirty="0"/>
              <a:t>Š</a:t>
            </a:r>
            <a:r>
              <a:rPr lang="en-US" sz="2000" b="0" dirty="0"/>
              <a:t>G)+d(</a:t>
            </a:r>
            <a:r>
              <a:rPr lang="cs-CZ" sz="2000" b="0" dirty="0"/>
              <a:t>Č</a:t>
            </a:r>
            <a:r>
              <a:rPr lang="en-US" sz="2000" b="0" dirty="0"/>
              <a:t>G)}/3</a:t>
            </a:r>
            <a:br>
              <a:rPr lang="en-US" sz="2000" b="0" dirty="0"/>
            </a:br>
            <a:r>
              <a:rPr lang="en-US" sz="2000" b="0" dirty="0"/>
              <a:t/>
            </a:r>
            <a:br>
              <a:rPr lang="en-US" sz="2000" b="0" dirty="0"/>
            </a:br>
            <a:r>
              <a:rPr lang="en-US" sz="2000" b="0" dirty="0"/>
              <a:t>WPGMA: d[(B</a:t>
            </a:r>
            <a:r>
              <a:rPr lang="cs-CZ" sz="2000" b="0" dirty="0"/>
              <a:t>ŠČ</a:t>
            </a:r>
            <a:r>
              <a:rPr lang="en-US" sz="2000" b="0" dirty="0"/>
              <a:t>)G] = {d[(B</a:t>
            </a:r>
            <a:r>
              <a:rPr lang="cs-CZ" sz="2000" b="0" dirty="0"/>
              <a:t>Š</a:t>
            </a:r>
            <a:r>
              <a:rPr lang="en-US" sz="2000" b="0" dirty="0"/>
              <a:t>)G] + d(</a:t>
            </a:r>
            <a:r>
              <a:rPr lang="cs-CZ" sz="2000" b="0" dirty="0"/>
              <a:t>Č</a:t>
            </a:r>
            <a:r>
              <a:rPr lang="en-US" sz="2000" b="0" dirty="0"/>
              <a:t>G)}/2</a:t>
            </a:r>
            <a:br>
              <a:rPr lang="en-US" sz="2000" b="0" dirty="0"/>
            </a:br>
            <a:r>
              <a:rPr lang="en-US" sz="2000" b="0" dirty="0"/>
              <a:t/>
            </a:r>
            <a:br>
              <a:rPr lang="en-US" sz="2000" b="0" dirty="0"/>
            </a:br>
            <a:r>
              <a:rPr lang="en-US" sz="2000" b="0" i="1" dirty="0"/>
              <a:t>single-linkage</a:t>
            </a:r>
            <a:r>
              <a:rPr lang="cs-CZ" sz="2000" b="0" dirty="0"/>
              <a:t> (metoda nejbližšího souseda)</a:t>
            </a:r>
            <a:r>
              <a:rPr lang="en-US" sz="2000" b="0" i="1" dirty="0"/>
              <a:t/>
            </a:r>
            <a:br>
              <a:rPr lang="en-US" sz="2000" b="0" i="1" dirty="0"/>
            </a:br>
            <a:r>
              <a:rPr lang="en-US" sz="2000" b="0" i="1" dirty="0"/>
              <a:t/>
            </a:r>
            <a:br>
              <a:rPr lang="en-US" sz="2000" b="0" i="1" dirty="0"/>
            </a:br>
            <a:r>
              <a:rPr lang="en-US" sz="2000" b="0" i="1" dirty="0"/>
              <a:t>complete-linkage</a:t>
            </a:r>
            <a:r>
              <a:rPr lang="cs-CZ" sz="2000" b="0" dirty="0"/>
              <a:t> (m. nejvzdálenějšího souseda)</a:t>
            </a:r>
            <a:endParaRPr lang="cs-CZ" sz="2000" b="0" i="1" dirty="0"/>
          </a:p>
        </p:txBody>
      </p:sp>
      <p:sp>
        <p:nvSpPr>
          <p:cNvPr id="46114" name="Text Box 34"/>
          <p:cNvSpPr txBox="1">
            <a:spLocks noChangeArrowheads="1"/>
          </p:cNvSpPr>
          <p:nvPr/>
        </p:nvSpPr>
        <p:spPr bwMode="auto">
          <a:xfrm>
            <a:off x="1642677" y="309563"/>
            <a:ext cx="53149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0">
                <a:latin typeface="Times New Roman" pitchFamily="18" charset="0"/>
              </a:rPr>
              <a:t>		  ŠB	gorila	člověk 	orang.</a:t>
            </a:r>
          </a:p>
          <a:p>
            <a:r>
              <a:rPr lang="cs-CZ" sz="1600" b="0">
                <a:latin typeface="Times New Roman" pitchFamily="18" charset="0"/>
              </a:rPr>
              <a:t>ŠB		   --</a:t>
            </a:r>
          </a:p>
          <a:p>
            <a:r>
              <a:rPr lang="cs-CZ" sz="1600" b="0">
                <a:latin typeface="Times New Roman" pitchFamily="18" charset="0"/>
              </a:rPr>
              <a:t>gorila (G)		0,0422	   --</a:t>
            </a:r>
          </a:p>
          <a:p>
            <a:r>
              <a:rPr lang="cs-CZ" sz="1600" b="0">
                <a:latin typeface="Times New Roman" pitchFamily="18" charset="0"/>
              </a:rPr>
              <a:t>člověk (Č)		0,0355	0,0371	   --</a:t>
            </a:r>
          </a:p>
          <a:p>
            <a:r>
              <a:rPr lang="cs-CZ" sz="1600" b="0">
                <a:latin typeface="Times New Roman" pitchFamily="18" charset="0"/>
              </a:rPr>
              <a:t>orangutan (O)	0,0935	0,0965	0,0928	   --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3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651940" y="3764603"/>
          <a:ext cx="2369342" cy="1326357"/>
        </p:xfrm>
        <a:graphic>
          <a:graphicData uri="http://schemas.openxmlformats.org/presentationml/2006/ole">
            <p:oleObj spid="_x0000_s1028" name="Equation" r:id="rId4" imgW="19202400" imgH="10668000" progId="">
              <p:embed/>
            </p:oleObj>
          </a:graphicData>
        </a:graphic>
      </p:graphicFrame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5501629" y="3764603"/>
          <a:ext cx="2369341" cy="1326357"/>
        </p:xfrm>
        <a:graphic>
          <a:graphicData uri="http://schemas.openxmlformats.org/presentationml/2006/ole">
            <p:oleObj spid="_x0000_s1029" name="Equation" r:id="rId5" imgW="19202400" imgH="10668000" progId="">
              <p:embed/>
            </p:oleObj>
          </a:graphicData>
        </a:graphic>
      </p:graphicFrame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2620105" y="309563"/>
            <a:ext cx="36824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0" dirty="0">
                <a:solidFill>
                  <a:srgbClr val="E60000"/>
                </a:solidFill>
              </a:rPr>
              <a:t>Kolik existuje stromů</a:t>
            </a:r>
            <a:r>
              <a:rPr lang="en-US" sz="2800" b="0" dirty="0">
                <a:solidFill>
                  <a:srgbClr val="E60000"/>
                </a:solidFill>
              </a:rPr>
              <a:t>?</a:t>
            </a:r>
            <a:endParaRPr lang="cs-CZ" sz="2800" b="0" dirty="0">
              <a:solidFill>
                <a:srgbClr val="E60000"/>
              </a:solidFill>
            </a:endParaRPr>
          </a:p>
        </p:txBody>
      </p:sp>
      <p:grpSp>
        <p:nvGrpSpPr>
          <p:cNvPr id="1032" name="Group 16"/>
          <p:cNvGrpSpPr>
            <a:grpSpLocks noChangeAspect="1"/>
          </p:cNvGrpSpPr>
          <p:nvPr/>
        </p:nvGrpSpPr>
        <p:grpSpPr bwMode="auto">
          <a:xfrm>
            <a:off x="5214070" y="1919883"/>
            <a:ext cx="2869005" cy="1410495"/>
            <a:chOff x="652" y="450"/>
            <a:chExt cx="814" cy="437"/>
          </a:xfrm>
        </p:grpSpPr>
        <p:sp>
          <p:nvSpPr>
            <p:cNvPr id="1040" name="Freeform 12"/>
            <p:cNvSpPr>
              <a:spLocks/>
            </p:cNvSpPr>
            <p:nvPr/>
          </p:nvSpPr>
          <p:spPr bwMode="auto">
            <a:xfrm>
              <a:off x="652" y="450"/>
              <a:ext cx="814" cy="437"/>
            </a:xfrm>
            <a:custGeom>
              <a:avLst/>
              <a:gdLst>
                <a:gd name="T0" fmla="*/ 0 w 814"/>
                <a:gd name="T1" fmla="*/ 0 h 437"/>
                <a:gd name="T2" fmla="*/ 420 w 814"/>
                <a:gd name="T3" fmla="*/ 437 h 437"/>
                <a:gd name="T4" fmla="*/ 814 w 814"/>
                <a:gd name="T5" fmla="*/ 1 h 437"/>
                <a:gd name="T6" fmla="*/ 0 60000 65536"/>
                <a:gd name="T7" fmla="*/ 0 60000 65536"/>
                <a:gd name="T8" fmla="*/ 0 60000 65536"/>
                <a:gd name="T9" fmla="*/ 0 w 814"/>
                <a:gd name="T10" fmla="*/ 0 h 437"/>
                <a:gd name="T11" fmla="*/ 814 w 814"/>
                <a:gd name="T12" fmla="*/ 437 h 4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4" h="437">
                  <a:moveTo>
                    <a:pt x="0" y="0"/>
                  </a:moveTo>
                  <a:lnTo>
                    <a:pt x="420" y="437"/>
                  </a:lnTo>
                  <a:lnTo>
                    <a:pt x="814" y="1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41" name="Line 13"/>
            <p:cNvSpPr>
              <a:spLocks noChangeShapeType="1"/>
            </p:cNvSpPr>
            <p:nvPr/>
          </p:nvSpPr>
          <p:spPr bwMode="auto">
            <a:xfrm flipV="1">
              <a:off x="850" y="450"/>
              <a:ext cx="214" cy="2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42" name="Line 14"/>
            <p:cNvSpPr>
              <a:spLocks noChangeShapeType="1"/>
            </p:cNvSpPr>
            <p:nvPr/>
          </p:nvSpPr>
          <p:spPr bwMode="auto">
            <a:xfrm flipH="1" flipV="1">
              <a:off x="1224" y="450"/>
              <a:ext cx="120" cy="1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43" name="Line 15"/>
            <p:cNvSpPr>
              <a:spLocks noChangeShapeType="1"/>
            </p:cNvSpPr>
            <p:nvPr/>
          </p:nvSpPr>
          <p:spPr bwMode="auto">
            <a:xfrm flipV="1">
              <a:off x="768" y="450"/>
              <a:ext cx="118" cy="1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033" name="Group 20"/>
          <p:cNvGrpSpPr>
            <a:grpSpLocks noChangeAspect="1"/>
          </p:cNvGrpSpPr>
          <p:nvPr/>
        </p:nvGrpSpPr>
        <p:grpSpPr bwMode="auto">
          <a:xfrm>
            <a:off x="1588219" y="1919879"/>
            <a:ext cx="2259756" cy="1480656"/>
            <a:chOff x="750" y="596"/>
            <a:chExt cx="612" cy="401"/>
          </a:xfrm>
        </p:grpSpPr>
        <p:sp>
          <p:nvSpPr>
            <p:cNvPr id="1037" name="Freeform 17"/>
            <p:cNvSpPr>
              <a:spLocks/>
            </p:cNvSpPr>
            <p:nvPr/>
          </p:nvSpPr>
          <p:spPr bwMode="auto">
            <a:xfrm>
              <a:off x="750" y="596"/>
              <a:ext cx="154" cy="401"/>
            </a:xfrm>
            <a:custGeom>
              <a:avLst/>
              <a:gdLst>
                <a:gd name="T0" fmla="*/ 1 w 154"/>
                <a:gd name="T1" fmla="*/ 0 h 401"/>
                <a:gd name="T2" fmla="*/ 154 w 154"/>
                <a:gd name="T3" fmla="*/ 208 h 401"/>
                <a:gd name="T4" fmla="*/ 0 w 154"/>
                <a:gd name="T5" fmla="*/ 401 h 401"/>
                <a:gd name="T6" fmla="*/ 0 60000 65536"/>
                <a:gd name="T7" fmla="*/ 0 60000 65536"/>
                <a:gd name="T8" fmla="*/ 0 60000 65536"/>
                <a:gd name="T9" fmla="*/ 0 w 154"/>
                <a:gd name="T10" fmla="*/ 0 h 401"/>
                <a:gd name="T11" fmla="*/ 154 w 154"/>
                <a:gd name="T12" fmla="*/ 401 h 4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" h="401">
                  <a:moveTo>
                    <a:pt x="1" y="0"/>
                  </a:moveTo>
                  <a:lnTo>
                    <a:pt x="154" y="208"/>
                  </a:lnTo>
                  <a:lnTo>
                    <a:pt x="0" y="401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38" name="Freeform 18"/>
            <p:cNvSpPr>
              <a:spLocks/>
            </p:cNvSpPr>
            <p:nvPr/>
          </p:nvSpPr>
          <p:spPr bwMode="auto">
            <a:xfrm flipH="1">
              <a:off x="1208" y="596"/>
              <a:ext cx="154" cy="401"/>
            </a:xfrm>
            <a:custGeom>
              <a:avLst/>
              <a:gdLst>
                <a:gd name="T0" fmla="*/ 1 w 154"/>
                <a:gd name="T1" fmla="*/ 0 h 401"/>
                <a:gd name="T2" fmla="*/ 154 w 154"/>
                <a:gd name="T3" fmla="*/ 208 h 401"/>
                <a:gd name="T4" fmla="*/ 0 w 154"/>
                <a:gd name="T5" fmla="*/ 401 h 401"/>
                <a:gd name="T6" fmla="*/ 0 60000 65536"/>
                <a:gd name="T7" fmla="*/ 0 60000 65536"/>
                <a:gd name="T8" fmla="*/ 0 60000 65536"/>
                <a:gd name="T9" fmla="*/ 0 w 154"/>
                <a:gd name="T10" fmla="*/ 0 h 401"/>
                <a:gd name="T11" fmla="*/ 154 w 154"/>
                <a:gd name="T12" fmla="*/ 401 h 4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" h="401">
                  <a:moveTo>
                    <a:pt x="1" y="0"/>
                  </a:moveTo>
                  <a:lnTo>
                    <a:pt x="154" y="208"/>
                  </a:lnTo>
                  <a:lnTo>
                    <a:pt x="0" y="401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39" name="Line 19"/>
            <p:cNvSpPr>
              <a:spLocks noChangeShapeType="1"/>
            </p:cNvSpPr>
            <p:nvPr/>
          </p:nvSpPr>
          <p:spPr bwMode="auto">
            <a:xfrm>
              <a:off x="902" y="802"/>
              <a:ext cx="30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3"/>
          <p:cNvSpPr txBox="1">
            <a:spLocks noChangeArrowheads="1"/>
          </p:cNvSpPr>
          <p:nvPr/>
        </p:nvSpPr>
        <p:spPr bwMode="auto">
          <a:xfrm>
            <a:off x="2693988" y="323850"/>
            <a:ext cx="37796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 dirty="0">
                <a:solidFill>
                  <a:srgbClr val="E60000"/>
                </a:solidFill>
              </a:rPr>
              <a:t>UPGMA</a:t>
            </a:r>
            <a:r>
              <a:rPr lang="cs-CZ" sz="2800" b="0" dirty="0">
                <a:solidFill>
                  <a:srgbClr val="E60000"/>
                </a:solidFill>
              </a:rPr>
              <a:t> a konzistence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549275" y="1136736"/>
            <a:ext cx="6011582" cy="17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sz="2000" b="0" dirty="0">
                <a:solidFill>
                  <a:srgbClr val="E60000"/>
                </a:solidFill>
              </a:rPr>
              <a:t>aditivní distance:</a:t>
            </a:r>
            <a:r>
              <a:rPr lang="cs-CZ" b="0" dirty="0"/>
              <a:t> </a:t>
            </a:r>
            <a:r>
              <a:rPr lang="cs-CZ" b="0" i="1" dirty="0" err="1"/>
              <a:t>d</a:t>
            </a:r>
            <a:r>
              <a:rPr lang="cs-CZ" b="0" baseline="-25000" dirty="0" err="1"/>
              <a:t>AB</a:t>
            </a:r>
            <a:r>
              <a:rPr lang="cs-CZ" b="0" baseline="-25000" dirty="0"/>
              <a:t> </a:t>
            </a:r>
            <a:r>
              <a:rPr lang="cs-CZ" b="0" dirty="0"/>
              <a:t>+ </a:t>
            </a:r>
            <a:r>
              <a:rPr lang="cs-CZ" b="0" i="1" dirty="0" err="1"/>
              <a:t>d</a:t>
            </a:r>
            <a:r>
              <a:rPr lang="cs-CZ" b="0" baseline="-25000" dirty="0" err="1"/>
              <a:t>CD</a:t>
            </a:r>
            <a:r>
              <a:rPr lang="cs-CZ" b="0" dirty="0"/>
              <a:t> </a:t>
            </a:r>
            <a:r>
              <a:rPr lang="cs-CZ" b="0" dirty="0">
                <a:sym typeface="Symbol" pitchFamily="18" charset="2"/>
              </a:rPr>
              <a:t> </a:t>
            </a:r>
            <a:r>
              <a:rPr lang="cs-CZ" b="0" dirty="0" err="1">
                <a:sym typeface="Symbol" pitchFamily="18" charset="2"/>
              </a:rPr>
              <a:t>max</a:t>
            </a:r>
            <a:r>
              <a:rPr lang="cs-CZ" b="0" dirty="0">
                <a:sym typeface="Symbol" pitchFamily="18" charset="2"/>
              </a:rPr>
              <a:t> (</a:t>
            </a:r>
            <a:r>
              <a:rPr lang="cs-CZ" b="0" i="1" dirty="0" err="1">
                <a:sym typeface="Symbol" pitchFamily="18" charset="2"/>
              </a:rPr>
              <a:t>d</a:t>
            </a:r>
            <a:r>
              <a:rPr lang="cs-CZ" b="0" baseline="-25000" dirty="0" err="1">
                <a:sym typeface="Symbol" pitchFamily="18" charset="2"/>
              </a:rPr>
              <a:t>AC</a:t>
            </a:r>
            <a:r>
              <a:rPr lang="cs-CZ" b="0" dirty="0">
                <a:sym typeface="Symbol" pitchFamily="18" charset="2"/>
              </a:rPr>
              <a:t> + </a:t>
            </a:r>
            <a:r>
              <a:rPr lang="cs-CZ" b="0" i="1" dirty="0" err="1">
                <a:sym typeface="Symbol" pitchFamily="18" charset="2"/>
              </a:rPr>
              <a:t>d</a:t>
            </a:r>
            <a:r>
              <a:rPr lang="cs-CZ" b="0" baseline="-25000" dirty="0" err="1">
                <a:sym typeface="Symbol" pitchFamily="18" charset="2"/>
              </a:rPr>
              <a:t>BD</a:t>
            </a:r>
            <a:r>
              <a:rPr lang="cs-CZ" b="0" dirty="0">
                <a:sym typeface="Symbol" pitchFamily="18" charset="2"/>
              </a:rPr>
              <a:t>, </a:t>
            </a:r>
            <a:r>
              <a:rPr lang="cs-CZ" b="0" i="1" dirty="0" err="1">
                <a:sym typeface="Symbol" pitchFamily="18" charset="2"/>
              </a:rPr>
              <a:t>d</a:t>
            </a:r>
            <a:r>
              <a:rPr lang="cs-CZ" b="0" baseline="-25000" dirty="0" err="1">
                <a:sym typeface="Symbol" pitchFamily="18" charset="2"/>
              </a:rPr>
              <a:t>AD</a:t>
            </a:r>
            <a:r>
              <a:rPr lang="cs-CZ" b="0" dirty="0">
                <a:sym typeface="Symbol" pitchFamily="18" charset="2"/>
              </a:rPr>
              <a:t> + </a:t>
            </a:r>
            <a:r>
              <a:rPr lang="cs-CZ" b="0" i="1" dirty="0" err="1">
                <a:sym typeface="Symbol" pitchFamily="18" charset="2"/>
              </a:rPr>
              <a:t>d</a:t>
            </a:r>
            <a:r>
              <a:rPr lang="cs-CZ" b="0" baseline="-25000" dirty="0" err="1">
                <a:sym typeface="Symbol" pitchFamily="18" charset="2"/>
              </a:rPr>
              <a:t>BC</a:t>
            </a:r>
            <a:r>
              <a:rPr lang="cs-CZ" b="0" dirty="0">
                <a:sym typeface="Symbol" pitchFamily="18" charset="2"/>
              </a:rPr>
              <a:t>)</a:t>
            </a:r>
          </a:p>
          <a:p>
            <a:pPr defTabSz="360000">
              <a:spcAft>
                <a:spcPts val="1000"/>
              </a:spcAft>
            </a:pPr>
            <a:r>
              <a:rPr lang="cs-CZ" b="0" dirty="0">
                <a:sym typeface="Symbol" pitchFamily="18" charset="2"/>
              </a:rPr>
              <a:t>	tj. vzdálenost mezi 2 taxony je rovna součtu větví,</a:t>
            </a:r>
            <a:br>
              <a:rPr lang="cs-CZ" b="0" dirty="0">
                <a:sym typeface="Symbol" pitchFamily="18" charset="2"/>
              </a:rPr>
            </a:br>
            <a:r>
              <a:rPr lang="cs-CZ" b="0" dirty="0">
                <a:sym typeface="Symbol" pitchFamily="18" charset="2"/>
              </a:rPr>
              <a:t>  	které je spojují</a:t>
            </a:r>
            <a:br>
              <a:rPr lang="cs-CZ" b="0" dirty="0">
                <a:sym typeface="Symbol" pitchFamily="18" charset="2"/>
              </a:rPr>
            </a:br>
            <a:endParaRPr lang="cs-CZ" b="0" dirty="0">
              <a:sym typeface="Symbol" pitchFamily="18" charset="2"/>
            </a:endParaRPr>
          </a:p>
          <a:p>
            <a:pPr defTabSz="360000">
              <a:spcAft>
                <a:spcPts val="1000"/>
              </a:spcAft>
            </a:pPr>
            <a:r>
              <a:rPr lang="cs-CZ" sz="2000" b="0" dirty="0" err="1">
                <a:solidFill>
                  <a:srgbClr val="E60000"/>
                </a:solidFill>
                <a:sym typeface="Symbol" pitchFamily="18" charset="2"/>
              </a:rPr>
              <a:t>ultrametrické</a:t>
            </a:r>
            <a:r>
              <a:rPr lang="cs-CZ" sz="2000" b="0" dirty="0">
                <a:solidFill>
                  <a:srgbClr val="E60000"/>
                </a:solidFill>
                <a:sym typeface="Symbol" pitchFamily="18" charset="2"/>
              </a:rPr>
              <a:t> distance:</a:t>
            </a:r>
            <a:r>
              <a:rPr lang="cs-CZ" b="0" dirty="0">
                <a:solidFill>
                  <a:srgbClr val="E60000"/>
                </a:solidFill>
                <a:sym typeface="Symbol" pitchFamily="18" charset="2"/>
              </a:rPr>
              <a:t> </a:t>
            </a:r>
            <a:r>
              <a:rPr lang="cs-CZ" b="0" i="1" dirty="0" err="1">
                <a:sym typeface="Symbol" pitchFamily="18" charset="2"/>
              </a:rPr>
              <a:t>d</a:t>
            </a:r>
            <a:r>
              <a:rPr lang="cs-CZ" b="0" baseline="-25000" dirty="0" err="1">
                <a:sym typeface="Symbol" pitchFamily="18" charset="2"/>
              </a:rPr>
              <a:t>AC</a:t>
            </a:r>
            <a:r>
              <a:rPr lang="cs-CZ" b="0" dirty="0">
                <a:sym typeface="Symbol" pitchFamily="18" charset="2"/>
              </a:rPr>
              <a:t>  </a:t>
            </a:r>
            <a:r>
              <a:rPr lang="cs-CZ" b="0" dirty="0" err="1">
                <a:sym typeface="Symbol" pitchFamily="18" charset="2"/>
              </a:rPr>
              <a:t>max</a:t>
            </a:r>
            <a:r>
              <a:rPr lang="cs-CZ" b="0" dirty="0">
                <a:sym typeface="Symbol" pitchFamily="18" charset="2"/>
              </a:rPr>
              <a:t> (</a:t>
            </a:r>
            <a:r>
              <a:rPr lang="cs-CZ" b="0" i="1" dirty="0" err="1">
                <a:sym typeface="Symbol" pitchFamily="18" charset="2"/>
              </a:rPr>
              <a:t>d</a:t>
            </a:r>
            <a:r>
              <a:rPr lang="cs-CZ" b="0" baseline="-25000" dirty="0" err="1">
                <a:sym typeface="Symbol" pitchFamily="18" charset="2"/>
              </a:rPr>
              <a:t>AB</a:t>
            </a:r>
            <a:r>
              <a:rPr lang="cs-CZ" b="0" dirty="0">
                <a:sym typeface="Symbol" pitchFamily="18" charset="2"/>
              </a:rPr>
              <a:t>, </a:t>
            </a:r>
            <a:r>
              <a:rPr lang="cs-CZ" b="0" i="1" dirty="0" err="1">
                <a:sym typeface="Symbol" pitchFamily="18" charset="2"/>
              </a:rPr>
              <a:t>d</a:t>
            </a:r>
            <a:r>
              <a:rPr lang="cs-CZ" b="0" baseline="-25000" dirty="0" err="1">
                <a:sym typeface="Symbol" pitchFamily="18" charset="2"/>
              </a:rPr>
              <a:t>BC</a:t>
            </a:r>
            <a:r>
              <a:rPr lang="cs-CZ" b="0" dirty="0">
                <a:sym typeface="Symbol" pitchFamily="18" charset="2"/>
              </a:rPr>
              <a:t>)</a:t>
            </a:r>
          </a:p>
        </p:txBody>
      </p:sp>
      <p:grpSp>
        <p:nvGrpSpPr>
          <p:cNvPr id="50180" name="Group 36"/>
          <p:cNvGrpSpPr>
            <a:grpSpLocks/>
          </p:cNvGrpSpPr>
          <p:nvPr/>
        </p:nvGrpSpPr>
        <p:grpSpPr bwMode="auto">
          <a:xfrm>
            <a:off x="7283450" y="1281113"/>
            <a:ext cx="1482725" cy="992187"/>
            <a:chOff x="4636" y="488"/>
            <a:chExt cx="934" cy="625"/>
          </a:xfrm>
        </p:grpSpPr>
        <p:sp>
          <p:nvSpPr>
            <p:cNvPr id="50203" name="Oval 7"/>
            <p:cNvSpPr>
              <a:spLocks noChangeAspect="1" noChangeArrowheads="1"/>
            </p:cNvSpPr>
            <p:nvPr/>
          </p:nvSpPr>
          <p:spPr bwMode="auto">
            <a:xfrm>
              <a:off x="4906" y="585"/>
              <a:ext cx="62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0204" name="Oval 8"/>
            <p:cNvSpPr>
              <a:spLocks noChangeAspect="1" noChangeArrowheads="1"/>
            </p:cNvSpPr>
            <p:nvPr/>
          </p:nvSpPr>
          <p:spPr bwMode="auto">
            <a:xfrm>
              <a:off x="5235" y="585"/>
              <a:ext cx="62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0205" name="Oval 9"/>
            <p:cNvSpPr>
              <a:spLocks noChangeAspect="1" noChangeArrowheads="1"/>
            </p:cNvSpPr>
            <p:nvPr/>
          </p:nvSpPr>
          <p:spPr bwMode="auto">
            <a:xfrm>
              <a:off x="5235" y="930"/>
              <a:ext cx="62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0206" name="Oval 10"/>
            <p:cNvSpPr>
              <a:spLocks noChangeAspect="1" noChangeArrowheads="1"/>
            </p:cNvSpPr>
            <p:nvPr/>
          </p:nvSpPr>
          <p:spPr bwMode="auto">
            <a:xfrm>
              <a:off x="4909" y="930"/>
              <a:ext cx="62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0207" name="Text Box 11"/>
            <p:cNvSpPr txBox="1">
              <a:spLocks noChangeArrowheads="1"/>
            </p:cNvSpPr>
            <p:nvPr/>
          </p:nvSpPr>
          <p:spPr bwMode="auto">
            <a:xfrm>
              <a:off x="4636" y="497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50208" name="Text Box 12"/>
            <p:cNvSpPr txBox="1">
              <a:spLocks noChangeArrowheads="1"/>
            </p:cNvSpPr>
            <p:nvPr/>
          </p:nvSpPr>
          <p:spPr bwMode="auto">
            <a:xfrm>
              <a:off x="5342" y="488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50209" name="Text Box 13"/>
            <p:cNvSpPr txBox="1">
              <a:spLocks noChangeArrowheads="1"/>
            </p:cNvSpPr>
            <p:nvPr/>
          </p:nvSpPr>
          <p:spPr bwMode="auto">
            <a:xfrm>
              <a:off x="5350" y="882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50210" name="Text Box 14"/>
            <p:cNvSpPr txBox="1">
              <a:spLocks noChangeArrowheads="1"/>
            </p:cNvSpPr>
            <p:nvPr/>
          </p:nvSpPr>
          <p:spPr bwMode="auto">
            <a:xfrm>
              <a:off x="4636" y="882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50211" name="Line 19"/>
            <p:cNvSpPr>
              <a:spLocks noChangeShapeType="1"/>
            </p:cNvSpPr>
            <p:nvPr/>
          </p:nvSpPr>
          <p:spPr bwMode="auto">
            <a:xfrm flipH="1" flipV="1">
              <a:off x="4965" y="642"/>
              <a:ext cx="279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0212" name="Line 20"/>
            <p:cNvSpPr>
              <a:spLocks noChangeShapeType="1"/>
            </p:cNvSpPr>
            <p:nvPr/>
          </p:nvSpPr>
          <p:spPr bwMode="auto">
            <a:xfrm flipV="1">
              <a:off x="4955" y="647"/>
              <a:ext cx="288" cy="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0213" name="Line 21"/>
            <p:cNvSpPr>
              <a:spLocks noChangeShapeType="1"/>
            </p:cNvSpPr>
            <p:nvPr/>
          </p:nvSpPr>
          <p:spPr bwMode="auto">
            <a:xfrm flipV="1">
              <a:off x="4935" y="651"/>
              <a:ext cx="0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0214" name="Line 22"/>
            <p:cNvSpPr>
              <a:spLocks noChangeShapeType="1"/>
            </p:cNvSpPr>
            <p:nvPr/>
          </p:nvSpPr>
          <p:spPr bwMode="auto">
            <a:xfrm flipV="1">
              <a:off x="5264" y="650"/>
              <a:ext cx="0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0215" name="Line 23"/>
            <p:cNvSpPr>
              <a:spLocks noChangeShapeType="1"/>
            </p:cNvSpPr>
            <p:nvPr/>
          </p:nvSpPr>
          <p:spPr bwMode="auto">
            <a:xfrm rot="16200000" flipV="1">
              <a:off x="5099" y="827"/>
              <a:ext cx="0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0216" name="Line 24"/>
            <p:cNvSpPr>
              <a:spLocks noChangeShapeType="1"/>
            </p:cNvSpPr>
            <p:nvPr/>
          </p:nvSpPr>
          <p:spPr bwMode="auto">
            <a:xfrm rot="16200000" flipV="1">
              <a:off x="5102" y="482"/>
              <a:ext cx="0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6134100" y="2139950"/>
            <a:ext cx="1465263" cy="1076325"/>
            <a:chOff x="3801" y="859"/>
            <a:chExt cx="923" cy="678"/>
          </a:xfrm>
        </p:grpSpPr>
        <p:sp>
          <p:nvSpPr>
            <p:cNvPr id="50192" name="Text Box 33"/>
            <p:cNvSpPr txBox="1">
              <a:spLocks noChangeArrowheads="1"/>
            </p:cNvSpPr>
            <p:nvPr/>
          </p:nvSpPr>
          <p:spPr bwMode="auto">
            <a:xfrm>
              <a:off x="4164" y="859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FF0000"/>
                  </a:solidFill>
                </a:rPr>
                <a:t>A</a:t>
              </a:r>
            </a:p>
          </p:txBody>
        </p:sp>
        <p:grpSp>
          <p:nvGrpSpPr>
            <p:cNvPr id="50193" name="Group 37"/>
            <p:cNvGrpSpPr>
              <a:grpSpLocks/>
            </p:cNvGrpSpPr>
            <p:nvPr/>
          </p:nvGrpSpPr>
          <p:grpSpPr bwMode="auto">
            <a:xfrm>
              <a:off x="3801" y="1124"/>
              <a:ext cx="923" cy="413"/>
              <a:chOff x="3861" y="1052"/>
              <a:chExt cx="923" cy="413"/>
            </a:xfrm>
          </p:grpSpPr>
          <p:grpSp>
            <p:nvGrpSpPr>
              <p:cNvPr id="50194" name="Group 32"/>
              <p:cNvGrpSpPr>
                <a:grpSpLocks/>
              </p:cNvGrpSpPr>
              <p:nvPr/>
            </p:nvGrpSpPr>
            <p:grpSpPr bwMode="auto">
              <a:xfrm rot="2677933">
                <a:off x="4125" y="1052"/>
                <a:ext cx="391" cy="413"/>
                <a:chOff x="5019" y="698"/>
                <a:chExt cx="391" cy="413"/>
              </a:xfrm>
            </p:grpSpPr>
            <p:sp>
              <p:nvSpPr>
                <p:cNvPr id="50197" name="Oval 26"/>
                <p:cNvSpPr>
                  <a:spLocks noChangeAspect="1" noChangeArrowheads="1"/>
                </p:cNvSpPr>
                <p:nvPr/>
              </p:nvSpPr>
              <p:spPr bwMode="auto">
                <a:xfrm>
                  <a:off x="5019" y="698"/>
                  <a:ext cx="62" cy="6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0198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5348" y="698"/>
                  <a:ext cx="62" cy="6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0199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5022" y="1043"/>
                  <a:ext cx="62" cy="6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0200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5068" y="760"/>
                  <a:ext cx="288" cy="28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0201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5048" y="764"/>
                  <a:ext cx="0" cy="2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0202" name="Line 31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5215" y="595"/>
                  <a:ext cx="0" cy="2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50195" name="Text Box 34"/>
              <p:cNvSpPr txBox="1">
                <a:spLocks noChangeArrowheads="1"/>
              </p:cNvSpPr>
              <p:nvPr/>
            </p:nvSpPr>
            <p:spPr bwMode="auto">
              <a:xfrm>
                <a:off x="4564" y="1156"/>
                <a:ext cx="22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>
                    <a:solidFill>
                      <a:srgbClr val="FF0000"/>
                    </a:solidFill>
                  </a:rPr>
                  <a:t>B</a:t>
                </a:r>
              </a:p>
            </p:txBody>
          </p:sp>
          <p:sp>
            <p:nvSpPr>
              <p:cNvPr id="50196" name="Text Box 35"/>
              <p:cNvSpPr txBox="1">
                <a:spLocks noChangeArrowheads="1"/>
              </p:cNvSpPr>
              <p:nvPr/>
            </p:nvSpPr>
            <p:spPr bwMode="auto">
              <a:xfrm>
                <a:off x="3861" y="1166"/>
                <a:ext cx="22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>
                    <a:solidFill>
                      <a:srgbClr val="FF0000"/>
                    </a:solidFill>
                  </a:rPr>
                  <a:t>C</a:t>
                </a:r>
              </a:p>
            </p:txBody>
          </p:sp>
        </p:grpSp>
      </p:grpSp>
      <p:grpSp>
        <p:nvGrpSpPr>
          <p:cNvPr id="6" name="Group 50"/>
          <p:cNvGrpSpPr>
            <a:grpSpLocks/>
          </p:cNvGrpSpPr>
          <p:nvPr/>
        </p:nvGrpSpPr>
        <p:grpSpPr bwMode="auto">
          <a:xfrm>
            <a:off x="1697038" y="3603625"/>
            <a:ext cx="5519737" cy="2301875"/>
            <a:chOff x="995" y="2195"/>
            <a:chExt cx="3477" cy="1450"/>
          </a:xfrm>
        </p:grpSpPr>
        <p:grpSp>
          <p:nvGrpSpPr>
            <p:cNvPr id="50183" name="Group 48"/>
            <p:cNvGrpSpPr>
              <a:grpSpLocks/>
            </p:cNvGrpSpPr>
            <p:nvPr/>
          </p:nvGrpSpPr>
          <p:grpSpPr bwMode="auto">
            <a:xfrm>
              <a:off x="995" y="2195"/>
              <a:ext cx="1142" cy="1003"/>
              <a:chOff x="2272" y="1939"/>
              <a:chExt cx="1142" cy="1003"/>
            </a:xfrm>
          </p:grpSpPr>
          <p:sp>
            <p:nvSpPr>
              <p:cNvPr id="50189" name="Freeform 39"/>
              <p:cNvSpPr>
                <a:spLocks/>
              </p:cNvSpPr>
              <p:nvPr/>
            </p:nvSpPr>
            <p:spPr bwMode="auto">
              <a:xfrm>
                <a:off x="3014" y="1939"/>
                <a:ext cx="400" cy="349"/>
              </a:xfrm>
              <a:custGeom>
                <a:avLst/>
                <a:gdLst>
                  <a:gd name="T0" fmla="*/ 193 w 400"/>
                  <a:gd name="T1" fmla="*/ 1 h 349"/>
                  <a:gd name="T2" fmla="*/ 0 w 400"/>
                  <a:gd name="T3" fmla="*/ 0 h 349"/>
                  <a:gd name="T4" fmla="*/ 0 w 400"/>
                  <a:gd name="T5" fmla="*/ 348 h 349"/>
                  <a:gd name="T6" fmla="*/ 400 w 400"/>
                  <a:gd name="T7" fmla="*/ 349 h 34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0"/>
                  <a:gd name="T13" fmla="*/ 0 h 349"/>
                  <a:gd name="T14" fmla="*/ 400 w 400"/>
                  <a:gd name="T15" fmla="*/ 349 h 34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0" h="349">
                    <a:moveTo>
                      <a:pt x="193" y="1"/>
                    </a:moveTo>
                    <a:lnTo>
                      <a:pt x="0" y="0"/>
                    </a:lnTo>
                    <a:lnTo>
                      <a:pt x="0" y="348"/>
                    </a:lnTo>
                    <a:lnTo>
                      <a:pt x="400" y="349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0190" name="Freeform 41"/>
              <p:cNvSpPr>
                <a:spLocks/>
              </p:cNvSpPr>
              <p:nvPr/>
            </p:nvSpPr>
            <p:spPr bwMode="auto">
              <a:xfrm>
                <a:off x="2676" y="2594"/>
                <a:ext cx="738" cy="348"/>
              </a:xfrm>
              <a:custGeom>
                <a:avLst/>
                <a:gdLst>
                  <a:gd name="T0" fmla="*/ 282 w 738"/>
                  <a:gd name="T1" fmla="*/ 0 h 348"/>
                  <a:gd name="T2" fmla="*/ 0 w 738"/>
                  <a:gd name="T3" fmla="*/ 0 h 348"/>
                  <a:gd name="T4" fmla="*/ 0 w 738"/>
                  <a:gd name="T5" fmla="*/ 348 h 348"/>
                  <a:gd name="T6" fmla="*/ 738 w 738"/>
                  <a:gd name="T7" fmla="*/ 348 h 3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8"/>
                  <a:gd name="T13" fmla="*/ 0 h 348"/>
                  <a:gd name="T14" fmla="*/ 738 w 738"/>
                  <a:gd name="T15" fmla="*/ 348 h 3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8" h="348">
                    <a:moveTo>
                      <a:pt x="282" y="0"/>
                    </a:moveTo>
                    <a:lnTo>
                      <a:pt x="0" y="0"/>
                    </a:lnTo>
                    <a:lnTo>
                      <a:pt x="0" y="348"/>
                    </a:lnTo>
                    <a:lnTo>
                      <a:pt x="738" y="348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0191" name="Freeform 42"/>
              <p:cNvSpPr>
                <a:spLocks/>
              </p:cNvSpPr>
              <p:nvPr/>
            </p:nvSpPr>
            <p:spPr bwMode="auto">
              <a:xfrm>
                <a:off x="2272" y="2109"/>
                <a:ext cx="740" cy="644"/>
              </a:xfrm>
              <a:custGeom>
                <a:avLst/>
                <a:gdLst>
                  <a:gd name="T0" fmla="*/ 740 w 740"/>
                  <a:gd name="T1" fmla="*/ 0 h 644"/>
                  <a:gd name="T2" fmla="*/ 0 w 740"/>
                  <a:gd name="T3" fmla="*/ 0 h 644"/>
                  <a:gd name="T4" fmla="*/ 0 w 740"/>
                  <a:gd name="T5" fmla="*/ 644 h 644"/>
                  <a:gd name="T6" fmla="*/ 403 w 740"/>
                  <a:gd name="T7" fmla="*/ 644 h 6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40"/>
                  <a:gd name="T13" fmla="*/ 0 h 644"/>
                  <a:gd name="T14" fmla="*/ 740 w 740"/>
                  <a:gd name="T15" fmla="*/ 644 h 6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40" h="644">
                    <a:moveTo>
                      <a:pt x="740" y="0"/>
                    </a:moveTo>
                    <a:lnTo>
                      <a:pt x="0" y="0"/>
                    </a:lnTo>
                    <a:lnTo>
                      <a:pt x="0" y="644"/>
                    </a:lnTo>
                    <a:lnTo>
                      <a:pt x="403" y="644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50184" name="Group 44"/>
            <p:cNvGrpSpPr>
              <a:grpSpLocks/>
            </p:cNvGrpSpPr>
            <p:nvPr/>
          </p:nvGrpSpPr>
          <p:grpSpPr bwMode="auto">
            <a:xfrm>
              <a:off x="3236" y="2195"/>
              <a:ext cx="1142" cy="1003"/>
              <a:chOff x="3712" y="1939"/>
              <a:chExt cx="1142" cy="1003"/>
            </a:xfrm>
          </p:grpSpPr>
          <p:sp>
            <p:nvSpPr>
              <p:cNvPr id="50186" name="Freeform 45"/>
              <p:cNvSpPr>
                <a:spLocks/>
              </p:cNvSpPr>
              <p:nvPr/>
            </p:nvSpPr>
            <p:spPr bwMode="auto">
              <a:xfrm>
                <a:off x="4454" y="1939"/>
                <a:ext cx="400" cy="349"/>
              </a:xfrm>
              <a:custGeom>
                <a:avLst/>
                <a:gdLst>
                  <a:gd name="T0" fmla="*/ 400 w 400"/>
                  <a:gd name="T1" fmla="*/ 1 h 349"/>
                  <a:gd name="T2" fmla="*/ 0 w 400"/>
                  <a:gd name="T3" fmla="*/ 0 h 349"/>
                  <a:gd name="T4" fmla="*/ 0 w 400"/>
                  <a:gd name="T5" fmla="*/ 348 h 349"/>
                  <a:gd name="T6" fmla="*/ 400 w 400"/>
                  <a:gd name="T7" fmla="*/ 349 h 34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0"/>
                  <a:gd name="T13" fmla="*/ 0 h 349"/>
                  <a:gd name="T14" fmla="*/ 400 w 400"/>
                  <a:gd name="T15" fmla="*/ 349 h 34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0" h="349">
                    <a:moveTo>
                      <a:pt x="400" y="1"/>
                    </a:moveTo>
                    <a:lnTo>
                      <a:pt x="0" y="0"/>
                    </a:lnTo>
                    <a:lnTo>
                      <a:pt x="0" y="348"/>
                    </a:lnTo>
                    <a:lnTo>
                      <a:pt x="400" y="349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0187" name="Freeform 46"/>
              <p:cNvSpPr>
                <a:spLocks/>
              </p:cNvSpPr>
              <p:nvPr/>
            </p:nvSpPr>
            <p:spPr bwMode="auto">
              <a:xfrm>
                <a:off x="4116" y="2594"/>
                <a:ext cx="738" cy="348"/>
              </a:xfrm>
              <a:custGeom>
                <a:avLst/>
                <a:gdLst>
                  <a:gd name="T0" fmla="*/ 738 w 738"/>
                  <a:gd name="T1" fmla="*/ 0 h 348"/>
                  <a:gd name="T2" fmla="*/ 0 w 738"/>
                  <a:gd name="T3" fmla="*/ 0 h 348"/>
                  <a:gd name="T4" fmla="*/ 0 w 738"/>
                  <a:gd name="T5" fmla="*/ 348 h 348"/>
                  <a:gd name="T6" fmla="*/ 738 w 738"/>
                  <a:gd name="T7" fmla="*/ 348 h 3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8"/>
                  <a:gd name="T13" fmla="*/ 0 h 348"/>
                  <a:gd name="T14" fmla="*/ 738 w 738"/>
                  <a:gd name="T15" fmla="*/ 348 h 3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8" h="348">
                    <a:moveTo>
                      <a:pt x="738" y="0"/>
                    </a:moveTo>
                    <a:lnTo>
                      <a:pt x="0" y="0"/>
                    </a:lnTo>
                    <a:lnTo>
                      <a:pt x="0" y="348"/>
                    </a:lnTo>
                    <a:lnTo>
                      <a:pt x="738" y="348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0188" name="Freeform 47"/>
              <p:cNvSpPr>
                <a:spLocks/>
              </p:cNvSpPr>
              <p:nvPr/>
            </p:nvSpPr>
            <p:spPr bwMode="auto">
              <a:xfrm>
                <a:off x="3712" y="2109"/>
                <a:ext cx="740" cy="644"/>
              </a:xfrm>
              <a:custGeom>
                <a:avLst/>
                <a:gdLst>
                  <a:gd name="T0" fmla="*/ 740 w 740"/>
                  <a:gd name="T1" fmla="*/ 0 h 644"/>
                  <a:gd name="T2" fmla="*/ 0 w 740"/>
                  <a:gd name="T3" fmla="*/ 0 h 644"/>
                  <a:gd name="T4" fmla="*/ 0 w 740"/>
                  <a:gd name="T5" fmla="*/ 644 h 644"/>
                  <a:gd name="T6" fmla="*/ 403 w 740"/>
                  <a:gd name="T7" fmla="*/ 644 h 6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40"/>
                  <a:gd name="T13" fmla="*/ 0 h 644"/>
                  <a:gd name="T14" fmla="*/ 740 w 740"/>
                  <a:gd name="T15" fmla="*/ 644 h 6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40" h="644">
                    <a:moveTo>
                      <a:pt x="740" y="0"/>
                    </a:moveTo>
                    <a:lnTo>
                      <a:pt x="0" y="0"/>
                    </a:lnTo>
                    <a:lnTo>
                      <a:pt x="0" y="644"/>
                    </a:lnTo>
                    <a:lnTo>
                      <a:pt x="403" y="644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0185" name="Text Box 49"/>
            <p:cNvSpPr txBox="1">
              <a:spLocks noChangeArrowheads="1"/>
            </p:cNvSpPr>
            <p:nvPr/>
          </p:nvSpPr>
          <p:spPr bwMode="auto">
            <a:xfrm>
              <a:off x="1071" y="3433"/>
              <a:ext cx="340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600">
                  <a:solidFill>
                    <a:schemeClr val="accent2"/>
                  </a:solidFill>
                </a:rPr>
                <a:t>aditivní strom		          ultrametrický strom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3" descr="Simulation"/>
          <p:cNvPicPr>
            <a:picLocks noChangeAspect="1" noChangeArrowheads="1"/>
          </p:cNvPicPr>
          <p:nvPr/>
        </p:nvPicPr>
        <p:blipFill>
          <a:blip r:embed="rId3" cstate="print"/>
          <a:srcRect l="40196" r="29323"/>
          <a:stretch>
            <a:fillRect/>
          </a:stretch>
        </p:blipFill>
        <p:spPr bwMode="auto">
          <a:xfrm>
            <a:off x="1892300" y="1074738"/>
            <a:ext cx="5434013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693988" y="323850"/>
            <a:ext cx="37796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 dirty="0">
                <a:solidFill>
                  <a:srgbClr val="E60000"/>
                </a:solidFill>
              </a:rPr>
              <a:t>UPGMA</a:t>
            </a:r>
            <a:r>
              <a:rPr lang="cs-CZ" sz="2800" b="0" dirty="0">
                <a:solidFill>
                  <a:srgbClr val="E60000"/>
                </a:solidFill>
              </a:rPr>
              <a:t> a konzistence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549275" y="1179899"/>
            <a:ext cx="7293984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Aft>
                <a:spcPts val="1200"/>
              </a:spcAft>
            </a:pPr>
            <a:r>
              <a:rPr lang="cs-CZ" sz="2000" b="0" dirty="0"/>
              <a:t>Algoritmická metoda</a:t>
            </a:r>
          </a:p>
          <a:p>
            <a:pPr marL="342900" indent="-342900">
              <a:spcAft>
                <a:spcPts val="1200"/>
              </a:spcAft>
            </a:pPr>
            <a:r>
              <a:rPr lang="cs-CZ" sz="2000" b="0" dirty="0"/>
              <a:t>Princip minimální evoluce </a:t>
            </a:r>
            <a:r>
              <a:rPr lang="cs-CZ" sz="2000" b="0" dirty="0">
                <a:sym typeface="Symbol" pitchFamily="18" charset="2"/>
              </a:rPr>
              <a:t> minimalizuje součet délek větví </a:t>
            </a:r>
            <a:r>
              <a:rPr lang="cs-CZ" sz="2000" b="0" i="1" dirty="0">
                <a:sym typeface="Symbol" pitchFamily="18" charset="2"/>
              </a:rPr>
              <a:t>S</a:t>
            </a:r>
          </a:p>
          <a:p>
            <a:pPr marL="342900" indent="-342900">
              <a:spcAft>
                <a:spcPts val="1200"/>
              </a:spcAft>
            </a:pPr>
            <a:r>
              <a:rPr lang="cs-CZ" sz="2000" b="0" dirty="0">
                <a:sym typeface="Symbol" pitchFamily="18" charset="2"/>
              </a:rPr>
              <a:t>Každý pár uzlů adjustován na základě divergence od ostatních</a:t>
            </a:r>
          </a:p>
          <a:p>
            <a:pPr marL="342900" indent="-342900">
              <a:spcAft>
                <a:spcPts val="1200"/>
              </a:spcAft>
            </a:pPr>
            <a:r>
              <a:rPr lang="cs-CZ" sz="2000" b="0" dirty="0">
                <a:sym typeface="Symbol" pitchFamily="18" charset="2"/>
              </a:rPr>
              <a:t>Konstrukce jediného aditivního stromu</a:t>
            </a:r>
            <a:endParaRPr lang="en-US" sz="2000" b="0" dirty="0">
              <a:sym typeface="Symbol" pitchFamily="18" charset="2"/>
            </a:endParaRPr>
          </a:p>
        </p:txBody>
      </p:sp>
      <p:sp>
        <p:nvSpPr>
          <p:cNvPr id="52228" name="Text Box 6"/>
          <p:cNvSpPr txBox="1">
            <a:spLocks noChangeArrowheads="1"/>
          </p:cNvSpPr>
          <p:nvPr/>
        </p:nvSpPr>
        <p:spPr bwMode="auto">
          <a:xfrm>
            <a:off x="1738313" y="301625"/>
            <a:ext cx="5864225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Spojení sousedů (n</a:t>
            </a:r>
            <a:r>
              <a:rPr lang="en-US" sz="24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eighbor-joining</a:t>
            </a:r>
            <a:r>
              <a:rPr lang="cs-CZ" sz="24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NJ)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NJ2"/>
          <p:cNvPicPr>
            <a:picLocks noChangeAspect="1" noChangeArrowheads="1"/>
          </p:cNvPicPr>
          <p:nvPr/>
        </p:nvPicPr>
        <p:blipFill>
          <a:blip r:embed="rId3" cstate="print"/>
          <a:srcRect r="73202" b="56029"/>
          <a:stretch>
            <a:fillRect/>
          </a:stretch>
        </p:blipFill>
        <p:spPr bwMode="auto">
          <a:xfrm>
            <a:off x="186791" y="1228811"/>
            <a:ext cx="2301036" cy="2016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bdélníkový popisek 11"/>
          <p:cNvSpPr/>
          <p:nvPr/>
        </p:nvSpPr>
        <p:spPr bwMode="auto">
          <a:xfrm>
            <a:off x="1351006" y="494271"/>
            <a:ext cx="1466335" cy="659027"/>
          </a:xfrm>
          <a:prstGeom prst="wedgeRectCallout">
            <a:avLst>
              <a:gd name="adj1" fmla="val -28136"/>
              <a:gd name="adj2" fmla="val 7750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hvězdicový strom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NJ2"/>
          <p:cNvPicPr>
            <a:picLocks noChangeAspect="1" noChangeArrowheads="1"/>
          </p:cNvPicPr>
          <p:nvPr/>
        </p:nvPicPr>
        <p:blipFill>
          <a:blip r:embed="rId3" cstate="print"/>
          <a:srcRect r="41062" b="56029"/>
          <a:stretch>
            <a:fillRect/>
          </a:stretch>
        </p:blipFill>
        <p:spPr bwMode="auto">
          <a:xfrm>
            <a:off x="186791" y="1228811"/>
            <a:ext cx="5060712" cy="2016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bdélníkový popisek 11"/>
          <p:cNvSpPr/>
          <p:nvPr/>
        </p:nvSpPr>
        <p:spPr bwMode="auto">
          <a:xfrm>
            <a:off x="1351006" y="494271"/>
            <a:ext cx="1466335" cy="659027"/>
          </a:xfrm>
          <a:prstGeom prst="wedgeRectCallout">
            <a:avLst>
              <a:gd name="adj1" fmla="val -28136"/>
              <a:gd name="adj2" fmla="val 7750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hvězdicový strom</a:t>
            </a:r>
          </a:p>
        </p:txBody>
      </p:sp>
      <p:sp>
        <p:nvSpPr>
          <p:cNvPr id="13" name="Obdélníkový popisek 12"/>
          <p:cNvSpPr/>
          <p:nvPr/>
        </p:nvSpPr>
        <p:spPr bwMode="auto">
          <a:xfrm>
            <a:off x="3464012" y="540223"/>
            <a:ext cx="1466335" cy="967302"/>
          </a:xfrm>
          <a:prstGeom prst="wedgeRectCallout">
            <a:avLst>
              <a:gd name="adj1" fmla="val -28136"/>
              <a:gd name="adj2" fmla="val 7750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nalezení nejbližších sousedů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NJ2"/>
          <p:cNvPicPr>
            <a:picLocks noChangeAspect="1" noChangeArrowheads="1"/>
          </p:cNvPicPr>
          <p:nvPr/>
        </p:nvPicPr>
        <p:blipFill>
          <a:blip r:embed="rId3" cstate="print"/>
          <a:srcRect b="50820"/>
          <a:stretch>
            <a:fillRect/>
          </a:stretch>
        </p:blipFill>
        <p:spPr bwMode="auto">
          <a:xfrm>
            <a:off x="186791" y="1228811"/>
            <a:ext cx="8586506" cy="225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bdélníkový popisek 11"/>
          <p:cNvSpPr/>
          <p:nvPr/>
        </p:nvSpPr>
        <p:spPr bwMode="auto">
          <a:xfrm>
            <a:off x="1351006" y="494271"/>
            <a:ext cx="1466335" cy="659027"/>
          </a:xfrm>
          <a:prstGeom prst="wedgeRectCallout">
            <a:avLst>
              <a:gd name="adj1" fmla="val -28136"/>
              <a:gd name="adj2" fmla="val 7750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hvězdicový strom</a:t>
            </a:r>
          </a:p>
        </p:txBody>
      </p:sp>
      <p:sp>
        <p:nvSpPr>
          <p:cNvPr id="13" name="Obdélníkový popisek 12"/>
          <p:cNvSpPr/>
          <p:nvPr/>
        </p:nvSpPr>
        <p:spPr bwMode="auto">
          <a:xfrm>
            <a:off x="3464012" y="540223"/>
            <a:ext cx="1466335" cy="967302"/>
          </a:xfrm>
          <a:prstGeom prst="wedgeRectCallout">
            <a:avLst>
              <a:gd name="adj1" fmla="val -28136"/>
              <a:gd name="adj2" fmla="val 7750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nalezení nejbližších sousedů</a:t>
            </a:r>
          </a:p>
        </p:txBody>
      </p:sp>
      <p:sp>
        <p:nvSpPr>
          <p:cNvPr id="14" name="Obdélníkový popisek 13"/>
          <p:cNvSpPr/>
          <p:nvPr/>
        </p:nvSpPr>
        <p:spPr bwMode="auto">
          <a:xfrm>
            <a:off x="6594390" y="704336"/>
            <a:ext cx="1466335" cy="659027"/>
          </a:xfrm>
          <a:prstGeom prst="wedgeRectCallout">
            <a:avLst>
              <a:gd name="adj1" fmla="val -28136"/>
              <a:gd name="adj2" fmla="val 7750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přepočítání distancí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NJ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791" y="1228811"/>
            <a:ext cx="8586506" cy="458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Skupina 9"/>
          <p:cNvGrpSpPr/>
          <p:nvPr/>
        </p:nvGrpSpPr>
        <p:grpSpPr>
          <a:xfrm>
            <a:off x="1841156" y="3004280"/>
            <a:ext cx="5639149" cy="2693689"/>
            <a:chOff x="1841156" y="3004280"/>
            <a:chExt cx="5639149" cy="2693689"/>
          </a:xfrm>
        </p:grpSpPr>
        <p:sp>
          <p:nvSpPr>
            <p:cNvPr id="49163" name="Text Box 11"/>
            <p:cNvSpPr txBox="1">
              <a:spLocks noChangeArrowheads="1"/>
            </p:cNvSpPr>
            <p:nvPr/>
          </p:nvSpPr>
          <p:spPr bwMode="auto">
            <a:xfrm>
              <a:off x="1841156" y="3083484"/>
              <a:ext cx="1050288" cy="36933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b="0" i="1" dirty="0"/>
                <a:t>S</a:t>
              </a:r>
              <a:r>
                <a:rPr lang="cs-CZ" b="0" dirty="0"/>
                <a:t> = 32,4</a:t>
              </a:r>
            </a:p>
          </p:txBody>
        </p:sp>
        <p:sp>
          <p:nvSpPr>
            <p:cNvPr id="49164" name="Text Box 12"/>
            <p:cNvSpPr txBox="1">
              <a:spLocks noChangeArrowheads="1"/>
            </p:cNvSpPr>
            <p:nvPr/>
          </p:nvSpPr>
          <p:spPr bwMode="auto">
            <a:xfrm>
              <a:off x="5863623" y="3004280"/>
              <a:ext cx="1050288" cy="36933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b="0" i="1"/>
                <a:t>S</a:t>
              </a:r>
              <a:r>
                <a:rPr lang="cs-CZ" b="0"/>
                <a:t> = 29,5</a:t>
              </a:r>
            </a:p>
          </p:txBody>
        </p:sp>
        <p:sp>
          <p:nvSpPr>
            <p:cNvPr id="49165" name="Text Box 13"/>
            <p:cNvSpPr txBox="1">
              <a:spLocks noChangeArrowheads="1"/>
            </p:cNvSpPr>
            <p:nvPr/>
          </p:nvSpPr>
          <p:spPr bwMode="auto">
            <a:xfrm>
              <a:off x="6430017" y="5328637"/>
              <a:ext cx="1050288" cy="36933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b="0" i="1" dirty="0"/>
                <a:t>S</a:t>
              </a:r>
              <a:r>
                <a:rPr lang="cs-CZ" b="0" dirty="0"/>
                <a:t> = 28,0</a:t>
              </a:r>
            </a:p>
          </p:txBody>
        </p:sp>
      </p:grpSp>
      <p:sp>
        <p:nvSpPr>
          <p:cNvPr id="12" name="Obdélníkový popisek 11"/>
          <p:cNvSpPr/>
          <p:nvPr/>
        </p:nvSpPr>
        <p:spPr bwMode="auto">
          <a:xfrm>
            <a:off x="1351006" y="494271"/>
            <a:ext cx="1466335" cy="659027"/>
          </a:xfrm>
          <a:prstGeom prst="wedgeRectCallout">
            <a:avLst>
              <a:gd name="adj1" fmla="val -28136"/>
              <a:gd name="adj2" fmla="val 7750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hvězdicový strom</a:t>
            </a:r>
          </a:p>
        </p:txBody>
      </p:sp>
      <p:sp>
        <p:nvSpPr>
          <p:cNvPr id="13" name="Obdélníkový popisek 12"/>
          <p:cNvSpPr/>
          <p:nvPr/>
        </p:nvSpPr>
        <p:spPr bwMode="auto">
          <a:xfrm>
            <a:off x="3464012" y="540223"/>
            <a:ext cx="1466335" cy="967302"/>
          </a:xfrm>
          <a:prstGeom prst="wedgeRectCallout">
            <a:avLst>
              <a:gd name="adj1" fmla="val -28136"/>
              <a:gd name="adj2" fmla="val 7750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nalezení nejbližších sousedů</a:t>
            </a:r>
          </a:p>
        </p:txBody>
      </p:sp>
      <p:sp>
        <p:nvSpPr>
          <p:cNvPr id="14" name="Obdélníkový popisek 13"/>
          <p:cNvSpPr/>
          <p:nvPr/>
        </p:nvSpPr>
        <p:spPr bwMode="auto">
          <a:xfrm>
            <a:off x="6594390" y="704336"/>
            <a:ext cx="1466335" cy="659027"/>
          </a:xfrm>
          <a:prstGeom prst="wedgeRectCallout">
            <a:avLst>
              <a:gd name="adj1" fmla="val -28136"/>
              <a:gd name="adj2" fmla="val 7750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přepočítání distancí</a:t>
            </a:r>
          </a:p>
        </p:txBody>
      </p:sp>
      <p:sp>
        <p:nvSpPr>
          <p:cNvPr id="15" name="Obdélníkový popisek 14"/>
          <p:cNvSpPr/>
          <p:nvPr/>
        </p:nvSpPr>
        <p:spPr bwMode="auto">
          <a:xfrm>
            <a:off x="3192163" y="5581135"/>
            <a:ext cx="1466335" cy="659027"/>
          </a:xfrm>
          <a:prstGeom prst="wedgeRectCallout">
            <a:avLst>
              <a:gd name="adj1" fmla="val 26358"/>
              <a:gd name="adj2" fmla="val -10375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opakování postupu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4"/>
          <p:cNvSpPr txBox="1">
            <a:spLocks noChangeArrowheads="1"/>
          </p:cNvSpPr>
          <p:nvPr/>
        </p:nvSpPr>
        <p:spPr bwMode="auto">
          <a:xfrm>
            <a:off x="468313" y="572014"/>
            <a:ext cx="74072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400" dirty="0">
                <a:solidFill>
                  <a:srgbClr val="FF0000"/>
                </a:solidFill>
              </a:rPr>
              <a:t>	     </a:t>
            </a:r>
            <a:r>
              <a:rPr lang="cs-CZ" sz="2400" b="0" dirty="0">
                <a:solidFill>
                  <a:srgbClr val="E60000"/>
                </a:solidFill>
              </a:rPr>
              <a:t>Nevýhody</a:t>
            </a:r>
            <a:r>
              <a:rPr lang="en-US" sz="2400" b="0" dirty="0">
                <a:solidFill>
                  <a:srgbClr val="E60000"/>
                </a:solidFill>
              </a:rPr>
              <a:t> </a:t>
            </a:r>
            <a:r>
              <a:rPr lang="en-US" sz="2400" b="0" dirty="0" err="1">
                <a:solidFill>
                  <a:srgbClr val="E60000"/>
                </a:solidFill>
              </a:rPr>
              <a:t>distan</a:t>
            </a:r>
            <a:r>
              <a:rPr lang="cs-CZ" sz="2400" b="0" dirty="0" err="1">
                <a:solidFill>
                  <a:srgbClr val="E60000"/>
                </a:solidFill>
              </a:rPr>
              <a:t>čních</a:t>
            </a:r>
            <a:r>
              <a:rPr lang="cs-CZ" sz="2400" b="0" dirty="0">
                <a:solidFill>
                  <a:srgbClr val="E60000"/>
                </a:solidFill>
              </a:rPr>
              <a:t> dat</a:t>
            </a:r>
            <a:r>
              <a:rPr lang="en-US" sz="2400" b="0" dirty="0">
                <a:solidFill>
                  <a:srgbClr val="E60000"/>
                </a:solidFill>
              </a:rPr>
              <a:t>:</a:t>
            </a:r>
            <a:r>
              <a:rPr lang="cs-CZ" sz="2400" b="0" dirty="0">
                <a:solidFill>
                  <a:srgbClr val="E60000"/>
                </a:solidFill>
              </a:rPr>
              <a:t/>
            </a:r>
            <a:br>
              <a:rPr lang="cs-CZ" sz="2400" b="0" dirty="0">
                <a:solidFill>
                  <a:srgbClr val="E60000"/>
                </a:solidFill>
              </a:rPr>
            </a:br>
            <a:endParaRPr lang="en-US" sz="2400" b="0" dirty="0">
              <a:solidFill>
                <a:srgbClr val="E60000"/>
              </a:solidFill>
            </a:endParaRPr>
          </a:p>
          <a:p>
            <a:pPr marL="342900" indent="-342900"/>
            <a:endParaRPr lang="en-US" sz="2400" b="0" dirty="0"/>
          </a:p>
          <a:p>
            <a:pPr marL="342900" indent="-342900">
              <a:buFontTx/>
              <a:buAutoNum type="arabicPeriod"/>
            </a:pPr>
            <a:r>
              <a:rPr lang="cs-CZ" sz="2000" b="0" dirty="0"/>
              <a:t>ztráta části informace během transformace</a:t>
            </a:r>
            <a:r>
              <a:rPr lang="en-US" sz="2000" b="0" dirty="0"/>
              <a:t/>
            </a:r>
            <a:br>
              <a:rPr lang="en-US" sz="2000" b="0" dirty="0"/>
            </a:br>
            <a:endParaRPr lang="en-US" sz="2000" b="0" dirty="0"/>
          </a:p>
          <a:p>
            <a:pPr marL="342900" indent="-342900">
              <a:buFontTx/>
              <a:buAutoNum type="arabicPeriod"/>
            </a:pPr>
            <a:r>
              <a:rPr lang="cs-CZ" sz="2000" b="0" dirty="0"/>
              <a:t>jakmile data transformována na distance, nelze se vrátit zpět</a:t>
            </a:r>
            <a:r>
              <a:rPr lang="en-US" sz="2000" b="0" dirty="0"/>
              <a:t/>
            </a:r>
            <a:br>
              <a:rPr lang="en-US" sz="2000" b="0" dirty="0"/>
            </a:br>
            <a:r>
              <a:rPr lang="en-US" b="0" dirty="0"/>
              <a:t>(</a:t>
            </a:r>
            <a:r>
              <a:rPr lang="cs-CZ" b="0" dirty="0"/>
              <a:t>odlišné sekvence mohou dát stejné distance</a:t>
            </a:r>
            <a:r>
              <a:rPr lang="en-US" b="0" dirty="0"/>
              <a:t>)</a:t>
            </a:r>
          </a:p>
          <a:p>
            <a:pPr marL="342900" indent="-342900">
              <a:buFontTx/>
              <a:buAutoNum type="arabicPeriod"/>
            </a:pPr>
            <a:endParaRPr lang="en-US" sz="2000" b="0" dirty="0"/>
          </a:p>
          <a:p>
            <a:pPr marL="342900" indent="-342900">
              <a:buFontTx/>
              <a:buAutoNum type="arabicPeriod"/>
            </a:pPr>
            <a:r>
              <a:rPr lang="cs-CZ" sz="2000" b="0" dirty="0"/>
              <a:t>nelze sledovat</a:t>
            </a:r>
            <a:r>
              <a:rPr lang="en-US" sz="2000" b="0" dirty="0"/>
              <a:t> </a:t>
            </a:r>
            <a:r>
              <a:rPr lang="en-US" sz="2000" b="0" dirty="0" err="1"/>
              <a:t>evolu</a:t>
            </a:r>
            <a:r>
              <a:rPr lang="cs-CZ" sz="2000" b="0" dirty="0"/>
              <a:t>c</a:t>
            </a:r>
            <a:r>
              <a:rPr lang="en-US" sz="2000" b="0" dirty="0" err="1"/>
              <a:t>i</a:t>
            </a:r>
            <a:r>
              <a:rPr lang="en-US" sz="2000" b="0" dirty="0"/>
              <a:t> n</a:t>
            </a:r>
            <a:r>
              <a:rPr lang="cs-CZ" sz="2000" b="0" dirty="0"/>
              <a:t>a různých částech sekvence</a:t>
            </a:r>
            <a:endParaRPr lang="en-US" sz="2000" b="0" dirty="0"/>
          </a:p>
          <a:p>
            <a:pPr marL="342900" indent="-342900">
              <a:buFontTx/>
              <a:buAutoNum type="arabicPeriod"/>
            </a:pPr>
            <a:endParaRPr lang="en-US" sz="2000" b="0" dirty="0"/>
          </a:p>
          <a:p>
            <a:pPr marL="342900" indent="-342900">
              <a:buFontTx/>
              <a:buAutoNum type="arabicPeriod"/>
            </a:pPr>
            <a:r>
              <a:rPr lang="cs-CZ" sz="2000" b="0" dirty="0"/>
              <a:t>obtížná biologická interpretace délek větví</a:t>
            </a:r>
            <a:endParaRPr lang="en-US" sz="2000" b="0" dirty="0"/>
          </a:p>
          <a:p>
            <a:pPr marL="342900" indent="-342900">
              <a:buFontTx/>
              <a:buAutoNum type="arabicPeriod"/>
            </a:pPr>
            <a:endParaRPr lang="en-US" sz="2000" b="0" dirty="0"/>
          </a:p>
          <a:p>
            <a:pPr marL="342900" indent="-342900">
              <a:buFontTx/>
              <a:buAutoNum type="arabicPeriod"/>
            </a:pPr>
            <a:r>
              <a:rPr lang="cs-CZ" sz="2000" b="0" dirty="0"/>
              <a:t>nelze kombinovat různé distanční matice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3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525155" y="309563"/>
          <a:ext cx="1105691" cy="618967"/>
        </p:xfrm>
        <a:graphic>
          <a:graphicData uri="http://schemas.openxmlformats.org/presentationml/2006/ole">
            <p:oleObj spid="_x0000_s125957" name="Equation" r:id="rId4" imgW="799753" imgH="444307" progId="">
              <p:embed/>
            </p:oleObj>
          </a:graphicData>
        </a:graphic>
      </p:graphicFrame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6523124" y="309563"/>
          <a:ext cx="1105690" cy="618967"/>
        </p:xfrm>
        <a:graphic>
          <a:graphicData uri="http://schemas.openxmlformats.org/presentationml/2006/ole">
            <p:oleObj spid="_x0000_s125958" name="Equation" r:id="rId5" imgW="799753" imgH="444307" progId="">
              <p:embed/>
            </p:oleObj>
          </a:graphicData>
        </a:graphic>
      </p:graphicFrame>
      <p:graphicFrame>
        <p:nvGraphicFramePr>
          <p:cNvPr id="1028" name="Object 7"/>
          <p:cNvGraphicFramePr>
            <a:graphicFrameLocks noChangeAspect="1"/>
          </p:cNvGraphicFramePr>
          <p:nvPr/>
        </p:nvGraphicFramePr>
        <p:xfrm>
          <a:off x="429225" y="1315737"/>
          <a:ext cx="8316913" cy="5094288"/>
        </p:xfrm>
        <a:graphic>
          <a:graphicData uri="http://schemas.openxmlformats.org/presentationml/2006/ole">
            <p:oleObj spid="_x0000_s125959" name="Dokument" r:id="rId6" imgW="5866898" imgH="3594871" progId="">
              <p:embed/>
            </p:oleObj>
          </a:graphicData>
        </a:graphic>
      </p:graphicFrame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082275" y="309563"/>
            <a:ext cx="1233487" cy="606425"/>
            <a:chOff x="652" y="450"/>
            <a:chExt cx="814" cy="437"/>
          </a:xfrm>
        </p:grpSpPr>
        <p:sp>
          <p:nvSpPr>
            <p:cNvPr id="1040" name="Freeform 12"/>
            <p:cNvSpPr>
              <a:spLocks/>
            </p:cNvSpPr>
            <p:nvPr/>
          </p:nvSpPr>
          <p:spPr bwMode="auto">
            <a:xfrm>
              <a:off x="652" y="450"/>
              <a:ext cx="814" cy="437"/>
            </a:xfrm>
            <a:custGeom>
              <a:avLst/>
              <a:gdLst>
                <a:gd name="T0" fmla="*/ 0 w 814"/>
                <a:gd name="T1" fmla="*/ 0 h 437"/>
                <a:gd name="T2" fmla="*/ 420 w 814"/>
                <a:gd name="T3" fmla="*/ 437 h 437"/>
                <a:gd name="T4" fmla="*/ 814 w 814"/>
                <a:gd name="T5" fmla="*/ 1 h 437"/>
                <a:gd name="T6" fmla="*/ 0 60000 65536"/>
                <a:gd name="T7" fmla="*/ 0 60000 65536"/>
                <a:gd name="T8" fmla="*/ 0 60000 65536"/>
                <a:gd name="T9" fmla="*/ 0 w 814"/>
                <a:gd name="T10" fmla="*/ 0 h 437"/>
                <a:gd name="T11" fmla="*/ 814 w 814"/>
                <a:gd name="T12" fmla="*/ 437 h 4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4" h="437">
                  <a:moveTo>
                    <a:pt x="0" y="0"/>
                  </a:moveTo>
                  <a:lnTo>
                    <a:pt x="420" y="437"/>
                  </a:lnTo>
                  <a:lnTo>
                    <a:pt x="814" y="1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41" name="Line 13"/>
            <p:cNvSpPr>
              <a:spLocks noChangeShapeType="1"/>
            </p:cNvSpPr>
            <p:nvPr/>
          </p:nvSpPr>
          <p:spPr bwMode="auto">
            <a:xfrm flipV="1">
              <a:off x="850" y="450"/>
              <a:ext cx="214" cy="2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42" name="Line 14"/>
            <p:cNvSpPr>
              <a:spLocks noChangeShapeType="1"/>
            </p:cNvSpPr>
            <p:nvPr/>
          </p:nvSpPr>
          <p:spPr bwMode="auto">
            <a:xfrm flipH="1" flipV="1">
              <a:off x="1224" y="450"/>
              <a:ext cx="120" cy="1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43" name="Line 15"/>
            <p:cNvSpPr>
              <a:spLocks noChangeShapeType="1"/>
            </p:cNvSpPr>
            <p:nvPr/>
          </p:nvSpPr>
          <p:spPr bwMode="auto">
            <a:xfrm flipV="1">
              <a:off x="768" y="450"/>
              <a:ext cx="118" cy="1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332857" y="309563"/>
            <a:ext cx="971550" cy="636587"/>
            <a:chOff x="750" y="596"/>
            <a:chExt cx="612" cy="401"/>
          </a:xfrm>
        </p:grpSpPr>
        <p:sp>
          <p:nvSpPr>
            <p:cNvPr id="1037" name="Freeform 17"/>
            <p:cNvSpPr>
              <a:spLocks/>
            </p:cNvSpPr>
            <p:nvPr/>
          </p:nvSpPr>
          <p:spPr bwMode="auto">
            <a:xfrm>
              <a:off x="750" y="596"/>
              <a:ext cx="154" cy="401"/>
            </a:xfrm>
            <a:custGeom>
              <a:avLst/>
              <a:gdLst>
                <a:gd name="T0" fmla="*/ 1 w 154"/>
                <a:gd name="T1" fmla="*/ 0 h 401"/>
                <a:gd name="T2" fmla="*/ 154 w 154"/>
                <a:gd name="T3" fmla="*/ 208 h 401"/>
                <a:gd name="T4" fmla="*/ 0 w 154"/>
                <a:gd name="T5" fmla="*/ 401 h 401"/>
                <a:gd name="T6" fmla="*/ 0 60000 65536"/>
                <a:gd name="T7" fmla="*/ 0 60000 65536"/>
                <a:gd name="T8" fmla="*/ 0 60000 65536"/>
                <a:gd name="T9" fmla="*/ 0 w 154"/>
                <a:gd name="T10" fmla="*/ 0 h 401"/>
                <a:gd name="T11" fmla="*/ 154 w 154"/>
                <a:gd name="T12" fmla="*/ 401 h 4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" h="401">
                  <a:moveTo>
                    <a:pt x="1" y="0"/>
                  </a:moveTo>
                  <a:lnTo>
                    <a:pt x="154" y="208"/>
                  </a:lnTo>
                  <a:lnTo>
                    <a:pt x="0" y="401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38" name="Freeform 18"/>
            <p:cNvSpPr>
              <a:spLocks/>
            </p:cNvSpPr>
            <p:nvPr/>
          </p:nvSpPr>
          <p:spPr bwMode="auto">
            <a:xfrm flipH="1">
              <a:off x="1208" y="596"/>
              <a:ext cx="154" cy="401"/>
            </a:xfrm>
            <a:custGeom>
              <a:avLst/>
              <a:gdLst>
                <a:gd name="T0" fmla="*/ 1 w 154"/>
                <a:gd name="T1" fmla="*/ 0 h 401"/>
                <a:gd name="T2" fmla="*/ 154 w 154"/>
                <a:gd name="T3" fmla="*/ 208 h 401"/>
                <a:gd name="T4" fmla="*/ 0 w 154"/>
                <a:gd name="T5" fmla="*/ 401 h 401"/>
                <a:gd name="T6" fmla="*/ 0 60000 65536"/>
                <a:gd name="T7" fmla="*/ 0 60000 65536"/>
                <a:gd name="T8" fmla="*/ 0 60000 65536"/>
                <a:gd name="T9" fmla="*/ 0 w 154"/>
                <a:gd name="T10" fmla="*/ 0 h 401"/>
                <a:gd name="T11" fmla="*/ 154 w 154"/>
                <a:gd name="T12" fmla="*/ 401 h 4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" h="401">
                  <a:moveTo>
                    <a:pt x="1" y="0"/>
                  </a:moveTo>
                  <a:lnTo>
                    <a:pt x="154" y="208"/>
                  </a:lnTo>
                  <a:lnTo>
                    <a:pt x="0" y="401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39" name="Line 19"/>
            <p:cNvSpPr>
              <a:spLocks noChangeShapeType="1"/>
            </p:cNvSpPr>
            <p:nvPr/>
          </p:nvSpPr>
          <p:spPr bwMode="auto">
            <a:xfrm>
              <a:off x="902" y="802"/>
              <a:ext cx="30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34" name="Line 21"/>
          <p:cNvSpPr>
            <a:spLocks noChangeShapeType="1"/>
          </p:cNvSpPr>
          <p:nvPr/>
        </p:nvSpPr>
        <p:spPr bwMode="auto">
          <a:xfrm>
            <a:off x="872138" y="3895425"/>
            <a:ext cx="4427537" cy="0"/>
          </a:xfrm>
          <a:prstGeom prst="line">
            <a:avLst/>
          </a:prstGeom>
          <a:noFill/>
          <a:ln w="28575" cap="rnd">
            <a:solidFill>
              <a:srgbClr val="0033CC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" name="Obdélníkový popisek 21"/>
          <p:cNvSpPr>
            <a:spLocks noChangeArrowheads="1"/>
          </p:cNvSpPr>
          <p:nvPr/>
        </p:nvSpPr>
        <p:spPr bwMode="auto">
          <a:xfrm>
            <a:off x="5816729" y="5132173"/>
            <a:ext cx="2330493" cy="976613"/>
          </a:xfrm>
          <a:prstGeom prst="wedgeRectCallout">
            <a:avLst>
              <a:gd name="adj1" fmla="val -87722"/>
              <a:gd name="adj2" fmla="val 41727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 dirty="0"/>
              <a:t>počet elektronů ve viditelném vesmíru</a:t>
            </a:r>
          </a:p>
          <a:p>
            <a:pPr algn="ctr"/>
            <a:r>
              <a:rPr lang="cs-CZ" sz="1600" b="0" dirty="0"/>
              <a:t>(</a:t>
            </a:r>
            <a:r>
              <a:rPr lang="cs-CZ" sz="1600" b="0" dirty="0" err="1"/>
              <a:t>Eddingtonovo</a:t>
            </a:r>
            <a:r>
              <a:rPr lang="cs-CZ" sz="1600" b="0" dirty="0"/>
              <a:t> číslo)</a:t>
            </a:r>
          </a:p>
        </p:txBody>
      </p:sp>
      <p:sp>
        <p:nvSpPr>
          <p:cNvPr id="23" name="Obdélníkový popisek 22"/>
          <p:cNvSpPr>
            <a:spLocks noChangeArrowheads="1"/>
          </p:cNvSpPr>
          <p:nvPr/>
        </p:nvSpPr>
        <p:spPr bwMode="auto">
          <a:xfrm>
            <a:off x="1603504" y="4405399"/>
            <a:ext cx="1524000" cy="746125"/>
          </a:xfrm>
          <a:prstGeom prst="wedgeRectCallout">
            <a:avLst>
              <a:gd name="adj1" fmla="val 96181"/>
              <a:gd name="adj2" fmla="val 124009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600" b="0" dirty="0"/>
              <a:t>&gt;</a:t>
            </a:r>
            <a:r>
              <a:rPr lang="cs-CZ" sz="1600" b="0" dirty="0"/>
              <a:t> </a:t>
            </a:r>
            <a:r>
              <a:rPr lang="cs-CZ" sz="1600" b="0" dirty="0" err="1"/>
              <a:t>Avogadrova</a:t>
            </a:r>
            <a:endParaRPr lang="cs-CZ" sz="1600" b="0" dirty="0"/>
          </a:p>
          <a:p>
            <a:pPr algn="ctr"/>
            <a:r>
              <a:rPr lang="cs-CZ" sz="1600" b="0" dirty="0"/>
              <a:t>konstanta*)</a:t>
            </a:r>
            <a:endParaRPr lang="cs-CZ" sz="16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1777018" y="6319564"/>
            <a:ext cx="2371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0" dirty="0"/>
              <a:t>*) </a:t>
            </a:r>
            <a:r>
              <a:rPr lang="it-IT" sz="1400" b="0" dirty="0"/>
              <a:t>6,022 141 79×10</a:t>
            </a:r>
            <a:r>
              <a:rPr lang="it-IT" sz="1400" b="0" baseline="30000" dirty="0"/>
              <a:t>23</a:t>
            </a:r>
            <a:r>
              <a:rPr lang="it-IT" sz="1400" b="0" dirty="0"/>
              <a:t> mol</a:t>
            </a:r>
            <a:r>
              <a:rPr lang="it-IT" sz="1400" b="0" baseline="30000" dirty="0"/>
              <a:t>−1</a:t>
            </a:r>
            <a:r>
              <a:rPr lang="cs-CZ" sz="1400" b="0" dirty="0"/>
              <a:t> </a:t>
            </a:r>
            <a:endParaRPr lang="cs-CZ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1751013" y="284163"/>
            <a:ext cx="5061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0">
                <a:solidFill>
                  <a:srgbClr val="E60000"/>
                </a:solidFill>
              </a:rPr>
              <a:t>Jaké typy</a:t>
            </a:r>
            <a:r>
              <a:rPr lang="en-US" sz="2800" b="0">
                <a:solidFill>
                  <a:srgbClr val="E60000"/>
                </a:solidFill>
              </a:rPr>
              <a:t> dat</a:t>
            </a:r>
            <a:r>
              <a:rPr lang="cs-CZ" sz="2800" b="0">
                <a:solidFill>
                  <a:srgbClr val="E60000"/>
                </a:solidFill>
              </a:rPr>
              <a:t> můžeme použít</a:t>
            </a:r>
            <a:r>
              <a:rPr lang="en-US" sz="2800" b="0">
                <a:solidFill>
                  <a:srgbClr val="E60000"/>
                </a:solidFill>
              </a:rPr>
              <a:t>?</a:t>
            </a:r>
            <a:endParaRPr lang="cs-CZ" sz="2800" b="0">
              <a:solidFill>
                <a:srgbClr val="E60000"/>
              </a:solidFill>
            </a:endParaRPr>
          </a:p>
        </p:txBody>
      </p:sp>
      <p:sp>
        <p:nvSpPr>
          <p:cNvPr id="5136" name="AutoShape 16"/>
          <p:cNvSpPr>
            <a:spLocks noChangeArrowheads="1"/>
          </p:cNvSpPr>
          <p:nvPr/>
        </p:nvSpPr>
        <p:spPr bwMode="auto">
          <a:xfrm>
            <a:off x="3338513" y="1206500"/>
            <a:ext cx="1698625" cy="841375"/>
          </a:xfrm>
          <a:prstGeom prst="flowChartAlternateProcess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DATA</a:t>
            </a: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37" name="AutoShape 17"/>
          <p:cNvSpPr>
            <a:spLocks noChangeArrowheads="1"/>
          </p:cNvSpPr>
          <p:nvPr/>
        </p:nvSpPr>
        <p:spPr bwMode="auto">
          <a:xfrm>
            <a:off x="1114425" y="2557463"/>
            <a:ext cx="1698625" cy="841375"/>
          </a:xfrm>
          <a:prstGeom prst="flowChartAlternateProcess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0" dirty="0"/>
              <a:t>Distance</a:t>
            </a:r>
            <a:endParaRPr lang="cs-CZ" sz="2400" b="0" dirty="0"/>
          </a:p>
        </p:txBody>
      </p:sp>
      <p:sp>
        <p:nvSpPr>
          <p:cNvPr id="5138" name="AutoShape 18"/>
          <p:cNvSpPr>
            <a:spLocks noChangeArrowheads="1"/>
          </p:cNvSpPr>
          <p:nvPr/>
        </p:nvSpPr>
        <p:spPr bwMode="auto">
          <a:xfrm>
            <a:off x="5456238" y="2571750"/>
            <a:ext cx="1698625" cy="841375"/>
          </a:xfrm>
          <a:prstGeom prst="flowChartAlternateProcess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0" dirty="0" err="1"/>
              <a:t>Dis</a:t>
            </a:r>
            <a:r>
              <a:rPr lang="cs-CZ" sz="2400" b="0" dirty="0"/>
              <a:t>k</a:t>
            </a:r>
            <a:r>
              <a:rPr lang="en-US" sz="2400" b="0" dirty="0"/>
              <a:t>r</a:t>
            </a:r>
            <a:r>
              <a:rPr lang="cs-CZ" sz="2400" b="0" dirty="0" err="1"/>
              <a:t>étní</a:t>
            </a:r>
            <a:endParaRPr lang="en-US" sz="2400" b="0" dirty="0"/>
          </a:p>
          <a:p>
            <a:pPr algn="ctr"/>
            <a:r>
              <a:rPr lang="cs-CZ" sz="2400" b="0" dirty="0"/>
              <a:t>znaky</a:t>
            </a: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646113" y="3814763"/>
            <a:ext cx="271145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Aft>
                <a:spcPts val="600"/>
              </a:spcAft>
            </a:pPr>
            <a:r>
              <a:rPr lang="en-US" sz="2000" b="0"/>
              <a:t>Imunolog</a:t>
            </a:r>
            <a:r>
              <a:rPr lang="cs-CZ" sz="2000" b="0"/>
              <a:t>ie</a:t>
            </a:r>
            <a:endParaRPr lang="en-US" sz="2000" b="0"/>
          </a:p>
          <a:p>
            <a:pPr marL="342900" indent="-342900">
              <a:spcAft>
                <a:spcPts val="600"/>
              </a:spcAft>
            </a:pPr>
            <a:r>
              <a:rPr lang="en-US" sz="2000" b="0"/>
              <a:t>DNA-DNA hybridiza</a:t>
            </a:r>
            <a:r>
              <a:rPr lang="cs-CZ" sz="2000" b="0"/>
              <a:t>ce</a:t>
            </a:r>
          </a:p>
        </p:txBody>
      </p:sp>
      <p:sp>
        <p:nvSpPr>
          <p:cNvPr id="5140" name="AutoShape 20"/>
          <p:cNvSpPr>
            <a:spLocks noChangeArrowheads="1"/>
          </p:cNvSpPr>
          <p:nvPr/>
        </p:nvSpPr>
        <p:spPr bwMode="auto">
          <a:xfrm>
            <a:off x="4206875" y="3878263"/>
            <a:ext cx="1698625" cy="652462"/>
          </a:xfrm>
          <a:prstGeom prst="flowChartAlternateProcess">
            <a:avLst/>
          </a:prstGeom>
          <a:solidFill>
            <a:srgbClr val="AAF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0" dirty="0"/>
              <a:t>Bin</a:t>
            </a:r>
            <a:r>
              <a:rPr lang="cs-CZ" sz="2400" b="0" dirty="0" err="1"/>
              <a:t>ární</a:t>
            </a:r>
            <a:endParaRPr lang="cs-CZ" sz="2400" b="0" dirty="0"/>
          </a:p>
        </p:txBody>
      </p:sp>
      <p:sp>
        <p:nvSpPr>
          <p:cNvPr id="5141" name="AutoShape 21"/>
          <p:cNvSpPr>
            <a:spLocks noChangeArrowheads="1"/>
          </p:cNvSpPr>
          <p:nvPr/>
        </p:nvSpPr>
        <p:spPr bwMode="auto">
          <a:xfrm>
            <a:off x="6542088" y="3878263"/>
            <a:ext cx="1984375" cy="652462"/>
          </a:xfrm>
          <a:prstGeom prst="flowChartAlternateProcess">
            <a:avLst/>
          </a:prstGeom>
          <a:solidFill>
            <a:srgbClr val="AAF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2400" b="0" dirty="0" err="1"/>
              <a:t>Vícestavové</a:t>
            </a:r>
            <a:endParaRPr lang="cs-CZ" sz="2400" b="0" dirty="0"/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4495800" y="5662613"/>
            <a:ext cx="1851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/>
              <a:t>neseřazené</a:t>
            </a:r>
            <a:r>
              <a:rPr lang="en-US" sz="2000" b="0"/>
              <a:t/>
            </a:r>
            <a:br>
              <a:rPr lang="en-US" sz="2000" b="0"/>
            </a:br>
            <a:r>
              <a:rPr lang="en-US" sz="2000" b="0"/>
              <a:t>ACGTTAGCT </a:t>
            </a:r>
            <a:endParaRPr lang="cs-CZ" sz="2000" b="0"/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6637338" y="5676900"/>
            <a:ext cx="1447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/>
              <a:t>seřazené</a:t>
            </a:r>
            <a:r>
              <a:rPr lang="en-US" sz="2000" b="0"/>
              <a:t/>
            </a:r>
            <a:br>
              <a:rPr lang="en-US" sz="2000" b="0"/>
            </a:br>
            <a:r>
              <a:rPr lang="en-US" sz="2000" b="0"/>
              <a:t>  A</a:t>
            </a:r>
            <a:r>
              <a:rPr lang="en-US" sz="2000" b="0">
                <a:sym typeface="Symbol" pitchFamily="18" charset="2"/>
              </a:rPr>
              <a:t>BC</a:t>
            </a:r>
            <a:r>
              <a:rPr lang="en-US" sz="2000" b="0"/>
              <a:t> </a:t>
            </a:r>
            <a:endParaRPr lang="cs-CZ" sz="2000" b="0"/>
          </a:p>
        </p:txBody>
      </p:sp>
      <p:sp>
        <p:nvSpPr>
          <p:cNvPr id="5144" name="Line 24"/>
          <p:cNvSpPr>
            <a:spLocks noChangeShapeType="1"/>
          </p:cNvSpPr>
          <p:nvPr/>
        </p:nvSpPr>
        <p:spPr bwMode="auto">
          <a:xfrm flipH="1">
            <a:off x="2032000" y="2047875"/>
            <a:ext cx="1046163" cy="3921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146" name="Line 26"/>
          <p:cNvSpPr>
            <a:spLocks noChangeShapeType="1"/>
          </p:cNvSpPr>
          <p:nvPr/>
        </p:nvSpPr>
        <p:spPr bwMode="auto">
          <a:xfrm>
            <a:off x="5265738" y="2047875"/>
            <a:ext cx="1046162" cy="3921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147" name="Line 27"/>
          <p:cNvSpPr>
            <a:spLocks noChangeShapeType="1"/>
          </p:cNvSpPr>
          <p:nvPr/>
        </p:nvSpPr>
        <p:spPr bwMode="auto">
          <a:xfrm flipH="1">
            <a:off x="5065713" y="3513138"/>
            <a:ext cx="579437" cy="2619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149" name="Line 29"/>
          <p:cNvSpPr>
            <a:spLocks noChangeShapeType="1"/>
          </p:cNvSpPr>
          <p:nvPr/>
        </p:nvSpPr>
        <p:spPr bwMode="auto">
          <a:xfrm>
            <a:off x="6907213" y="3513138"/>
            <a:ext cx="579437" cy="2619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4202113" y="4689475"/>
            <a:ext cx="1738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000" b="0"/>
              <a:t>11010010011</a:t>
            </a:r>
            <a:endParaRPr lang="cs-CZ" sz="2000" b="0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5830888" y="4689475"/>
            <a:ext cx="1176337" cy="838200"/>
            <a:chOff x="3673" y="2954"/>
            <a:chExt cx="741" cy="528"/>
          </a:xfrm>
        </p:grpSpPr>
        <p:sp>
          <p:nvSpPr>
            <p:cNvPr id="9234" name="Line 30"/>
            <p:cNvSpPr>
              <a:spLocks noChangeShapeType="1"/>
            </p:cNvSpPr>
            <p:nvPr/>
          </p:nvSpPr>
          <p:spPr bwMode="auto">
            <a:xfrm>
              <a:off x="4039" y="3223"/>
              <a:ext cx="375" cy="259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235" name="Line 31"/>
            <p:cNvSpPr>
              <a:spLocks noChangeShapeType="1"/>
            </p:cNvSpPr>
            <p:nvPr/>
          </p:nvSpPr>
          <p:spPr bwMode="auto">
            <a:xfrm flipH="1">
              <a:off x="3673" y="3224"/>
              <a:ext cx="354" cy="25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236" name="Line 33"/>
            <p:cNvSpPr>
              <a:spLocks noChangeShapeType="1"/>
            </p:cNvSpPr>
            <p:nvPr/>
          </p:nvSpPr>
          <p:spPr bwMode="auto">
            <a:xfrm flipV="1">
              <a:off x="4032" y="2954"/>
              <a:ext cx="0" cy="29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55" name="Text Box 35"/>
          <p:cNvSpPr txBox="1">
            <a:spLocks noChangeArrowheads="1"/>
          </p:cNvSpPr>
          <p:nvPr/>
        </p:nvSpPr>
        <p:spPr bwMode="auto">
          <a:xfrm>
            <a:off x="6899275" y="4689475"/>
            <a:ext cx="1246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000" b="0"/>
              <a:t>ABCDEF</a:t>
            </a:r>
            <a:endParaRPr lang="cs-CZ" sz="20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6" grpId="0" animBg="1"/>
      <p:bldP spid="5137" grpId="0" animBg="1"/>
      <p:bldP spid="5138" grpId="0" animBg="1"/>
      <p:bldP spid="5139" grpId="0"/>
      <p:bldP spid="5140" grpId="0" animBg="1"/>
      <p:bldP spid="5141" grpId="0" animBg="1"/>
      <p:bldP spid="5142" grpId="0"/>
      <p:bldP spid="5143" grpId="0"/>
      <p:bldP spid="5144" grpId="0" animBg="1"/>
      <p:bldP spid="5146" grpId="0" animBg="1"/>
      <p:bldP spid="5147" grpId="0" animBg="1"/>
      <p:bldP spid="5149" grpId="0" animBg="1"/>
      <p:bldP spid="5152" grpId="0"/>
      <p:bldP spid="5155" grpId="0"/>
      <p:bldP spid="515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3194050" y="298450"/>
            <a:ext cx="1851025" cy="57943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Typ</a:t>
            </a:r>
            <a:r>
              <a:rPr lang="cs-CZ" sz="32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</a:t>
            </a:r>
            <a:r>
              <a:rPr lang="en-US" sz="32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dat</a:t>
            </a:r>
            <a:endParaRPr lang="cs-CZ" sz="3200">
              <a:solidFill>
                <a:srgbClr val="E6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941388" y="1492250"/>
            <a:ext cx="60644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 dirty="0">
                <a:solidFill>
                  <a:srgbClr val="E60000"/>
                </a:solidFill>
              </a:rPr>
              <a:t>Nu</a:t>
            </a:r>
            <a:r>
              <a:rPr lang="cs-CZ" sz="2800" b="0" dirty="0">
                <a:solidFill>
                  <a:srgbClr val="E60000"/>
                </a:solidFill>
              </a:rPr>
              <a:t>k</a:t>
            </a:r>
            <a:r>
              <a:rPr lang="en-US" sz="2800" b="0" dirty="0" err="1">
                <a:solidFill>
                  <a:srgbClr val="E60000"/>
                </a:solidFill>
              </a:rPr>
              <a:t>leotid</a:t>
            </a:r>
            <a:r>
              <a:rPr lang="cs-CZ" sz="2800" b="0" dirty="0" err="1">
                <a:solidFill>
                  <a:srgbClr val="E60000"/>
                </a:solidFill>
              </a:rPr>
              <a:t>ové</a:t>
            </a:r>
            <a:r>
              <a:rPr lang="en-US" sz="2800" b="0" dirty="0">
                <a:solidFill>
                  <a:srgbClr val="E60000"/>
                </a:solidFill>
              </a:rPr>
              <a:t> a protein</a:t>
            </a:r>
            <a:r>
              <a:rPr lang="cs-CZ" sz="2800" b="0" dirty="0" err="1">
                <a:solidFill>
                  <a:srgbClr val="E60000"/>
                </a:solidFill>
              </a:rPr>
              <a:t>ové</a:t>
            </a:r>
            <a:r>
              <a:rPr lang="en-US" sz="2800" b="0" dirty="0">
                <a:solidFill>
                  <a:srgbClr val="E60000"/>
                </a:solidFill>
              </a:rPr>
              <a:t> se</a:t>
            </a:r>
            <a:r>
              <a:rPr lang="cs-CZ" sz="2800" b="0" dirty="0" err="1">
                <a:solidFill>
                  <a:srgbClr val="E60000"/>
                </a:solidFill>
              </a:rPr>
              <a:t>kvence</a:t>
            </a:r>
            <a:r>
              <a:rPr lang="en-US" sz="2800" b="0" dirty="0">
                <a:solidFill>
                  <a:srgbClr val="E60000"/>
                </a:solidFill>
              </a:rPr>
              <a:t>:</a:t>
            </a:r>
            <a:endParaRPr lang="cs-CZ" sz="2800" b="0" dirty="0">
              <a:solidFill>
                <a:srgbClr val="E60000"/>
              </a:solidFill>
            </a:endParaRPr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376238" y="2813050"/>
            <a:ext cx="882173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cs-CZ" sz="2400" b="0" dirty="0">
                <a:latin typeface="+mn-lt"/>
              </a:rPr>
              <a:t>H_sapiens MTPMRKINPLMKLINHSFIDLPTPSNISAWWNFGS</a:t>
            </a:r>
            <a:br>
              <a:rPr lang="cs-CZ" sz="2400" b="0" dirty="0">
                <a:latin typeface="+mn-lt"/>
              </a:rPr>
            </a:br>
            <a:r>
              <a:rPr lang="cs-CZ" sz="2400" b="0" dirty="0">
                <a:latin typeface="+mn-lt"/>
              </a:rPr>
              <a:t/>
            </a:r>
            <a:br>
              <a:rPr lang="cs-CZ" sz="2400" b="0" dirty="0">
                <a:latin typeface="+mn-lt"/>
              </a:rPr>
            </a:br>
            <a:endParaRPr lang="en-US" sz="2400" b="0" dirty="0">
              <a:latin typeface="+mn-lt"/>
            </a:endParaRPr>
          </a:p>
          <a:p>
            <a:pPr>
              <a:defRPr/>
            </a:pPr>
            <a:endParaRPr lang="en-US" sz="2400" b="0" dirty="0">
              <a:latin typeface="+mn-lt"/>
            </a:endParaRPr>
          </a:p>
          <a:p>
            <a:pPr>
              <a:defRPr/>
            </a:pPr>
            <a:r>
              <a:rPr lang="cs-CZ" sz="2400" b="0" dirty="0">
                <a:latin typeface="+mn-lt"/>
              </a:rPr>
              <a:t>P_</a:t>
            </a:r>
            <a:r>
              <a:rPr lang="cs-CZ" sz="2400" b="0" dirty="0" err="1">
                <a:latin typeface="+mn-lt"/>
              </a:rPr>
              <a:t>troglod</a:t>
            </a:r>
            <a:r>
              <a:rPr lang="cs-CZ" sz="2400" b="0" dirty="0">
                <a:latin typeface="+mn-lt"/>
              </a:rPr>
              <a:t> ATGACCCCGACACGCAAAATTAACCCACTAATAAA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294063" y="3976688"/>
            <a:ext cx="2827337" cy="1465262"/>
            <a:chOff x="1991" y="1359"/>
            <a:chExt cx="1781" cy="923"/>
          </a:xfrm>
        </p:grpSpPr>
        <p:sp>
          <p:nvSpPr>
            <p:cNvPr id="10246" name="AutoShape 8"/>
            <p:cNvSpPr>
              <a:spLocks noChangeArrowheads="1"/>
            </p:cNvSpPr>
            <p:nvPr/>
          </p:nvSpPr>
          <p:spPr bwMode="auto">
            <a:xfrm>
              <a:off x="2345" y="1840"/>
              <a:ext cx="265" cy="202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47" name="Text Box 9"/>
            <p:cNvSpPr txBox="1">
              <a:spLocks noChangeArrowheads="1"/>
            </p:cNvSpPr>
            <p:nvPr/>
          </p:nvSpPr>
          <p:spPr bwMode="auto">
            <a:xfrm>
              <a:off x="1991" y="2049"/>
              <a:ext cx="137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b="0" dirty="0">
                  <a:solidFill>
                    <a:srgbClr val="009900"/>
                  </a:solidFill>
                </a:rPr>
                <a:t>pozice (</a:t>
              </a:r>
              <a:r>
                <a:rPr lang="en-US" b="0" dirty="0">
                  <a:solidFill>
                    <a:srgbClr val="009900"/>
                  </a:solidFill>
                </a:rPr>
                <a:t>site</a:t>
              </a:r>
              <a:r>
                <a:rPr lang="cs-CZ" b="0" dirty="0">
                  <a:solidFill>
                    <a:srgbClr val="009900"/>
                  </a:solidFill>
                </a:rPr>
                <a:t>)</a:t>
              </a:r>
              <a:r>
                <a:rPr lang="en-US" b="0" dirty="0">
                  <a:solidFill>
                    <a:srgbClr val="009900"/>
                  </a:solidFill>
                </a:rPr>
                <a:t> = </a:t>
              </a:r>
              <a:r>
                <a:rPr lang="cs-CZ" b="0" dirty="0">
                  <a:solidFill>
                    <a:srgbClr val="009900"/>
                  </a:solidFill>
                </a:rPr>
                <a:t>znak</a:t>
              </a:r>
            </a:p>
          </p:txBody>
        </p:sp>
        <p:sp>
          <p:nvSpPr>
            <p:cNvPr id="10248" name="Rectangle 10"/>
            <p:cNvSpPr>
              <a:spLocks noChangeArrowheads="1"/>
            </p:cNvSpPr>
            <p:nvPr/>
          </p:nvSpPr>
          <p:spPr bwMode="auto">
            <a:xfrm>
              <a:off x="2397" y="1590"/>
              <a:ext cx="168" cy="225"/>
            </a:xfrm>
            <a:prstGeom prst="rect">
              <a:avLst/>
            </a:prstGeom>
            <a:noFill/>
            <a:ln w="38100">
              <a:solidFill>
                <a:srgbClr val="E1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49" name="Text Box 11"/>
            <p:cNvSpPr txBox="1">
              <a:spLocks noChangeArrowheads="1"/>
            </p:cNvSpPr>
            <p:nvPr/>
          </p:nvSpPr>
          <p:spPr bwMode="auto">
            <a:xfrm>
              <a:off x="2436" y="1359"/>
              <a:ext cx="1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>
                  <a:solidFill>
                    <a:srgbClr val="E10000"/>
                  </a:solidFill>
                </a:rPr>
                <a:t>b</a:t>
              </a:r>
              <a:r>
                <a:rPr lang="cs-CZ" b="0" dirty="0" err="1">
                  <a:solidFill>
                    <a:srgbClr val="E10000"/>
                  </a:solidFill>
                </a:rPr>
                <a:t>áze</a:t>
              </a:r>
              <a:r>
                <a:rPr lang="en-US" b="0" dirty="0">
                  <a:solidFill>
                    <a:srgbClr val="E10000"/>
                  </a:solidFill>
                </a:rPr>
                <a:t> = </a:t>
              </a:r>
              <a:r>
                <a:rPr lang="cs-CZ" b="0" dirty="0">
                  <a:solidFill>
                    <a:srgbClr val="E10000"/>
                  </a:solidFill>
                </a:rPr>
                <a:t>stav znaku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4104</TotalTime>
  <Words>1780</Words>
  <Application>Microsoft Office PowerPoint</Application>
  <PresentationFormat>Předvádění na obrazovce (4:3)</PresentationFormat>
  <Paragraphs>633</Paragraphs>
  <Slides>67</Slides>
  <Notes>63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67</vt:i4>
      </vt:variant>
    </vt:vector>
  </HeadingPairs>
  <TitlesOfParts>
    <vt:vector size="70" baseType="lpstr">
      <vt:lpstr>Výchozí návrh</vt:lpstr>
      <vt:lpstr>Equation</vt:lpstr>
      <vt:lpstr>Dokument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  <vt:lpstr>Snímek 39</vt:lpstr>
      <vt:lpstr>Snímek 40</vt:lpstr>
      <vt:lpstr>Snímek 41</vt:lpstr>
      <vt:lpstr>Snímek 42</vt:lpstr>
      <vt:lpstr>Snímek 43</vt:lpstr>
      <vt:lpstr>Snímek 44</vt:lpstr>
      <vt:lpstr>Snímek 45</vt:lpstr>
      <vt:lpstr>Snímek 46</vt:lpstr>
      <vt:lpstr>Snímek 47</vt:lpstr>
      <vt:lpstr>Snímek 48</vt:lpstr>
      <vt:lpstr>Snímek 49</vt:lpstr>
      <vt:lpstr>Snímek 50</vt:lpstr>
      <vt:lpstr>Snímek 51</vt:lpstr>
      <vt:lpstr>Snímek 52</vt:lpstr>
      <vt:lpstr>Snímek 53</vt:lpstr>
      <vt:lpstr>Snímek 54</vt:lpstr>
      <vt:lpstr>Snímek 55</vt:lpstr>
      <vt:lpstr>Snímek 56</vt:lpstr>
      <vt:lpstr>Snímek 57</vt:lpstr>
      <vt:lpstr>Snímek 58</vt:lpstr>
      <vt:lpstr>Snímek 59</vt:lpstr>
      <vt:lpstr>Snímek 60</vt:lpstr>
      <vt:lpstr>Snímek 61</vt:lpstr>
      <vt:lpstr>Snímek 62</vt:lpstr>
      <vt:lpstr>Snímek 63</vt:lpstr>
      <vt:lpstr>Snímek 64</vt:lpstr>
      <vt:lpstr>Snímek 65</vt:lpstr>
      <vt:lpstr>Snímek 66</vt:lpstr>
      <vt:lpstr>Snímek 67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Macholán</dc:creator>
  <cp:lastModifiedBy>Miloš Macholán</cp:lastModifiedBy>
  <cp:revision>181</cp:revision>
  <dcterms:created xsi:type="dcterms:W3CDTF">2004-06-04T17:14:23Z</dcterms:created>
  <dcterms:modified xsi:type="dcterms:W3CDTF">2019-11-13T13:56:39Z</dcterms:modified>
</cp:coreProperties>
</file>