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7" r:id="rId2"/>
    <p:sldId id="335" r:id="rId3"/>
    <p:sldId id="309" r:id="rId4"/>
    <p:sldId id="334" r:id="rId5"/>
    <p:sldId id="322" r:id="rId6"/>
    <p:sldId id="336" r:id="rId7"/>
    <p:sldId id="323" r:id="rId8"/>
    <p:sldId id="324" r:id="rId9"/>
    <p:sldId id="325" r:id="rId10"/>
    <p:sldId id="326" r:id="rId11"/>
    <p:sldId id="327" r:id="rId12"/>
    <p:sldId id="328" r:id="rId13"/>
    <p:sldId id="299" r:id="rId14"/>
    <p:sldId id="31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0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13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26107-6032-448C-B8B9-BF8619EBB217}" type="datetimeFigureOut">
              <a:rPr lang="cs-CZ" smtClean="0"/>
              <a:pPr/>
              <a:t>08.11.2019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7A754-20B0-460D-99A3-6890427A55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18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fld id="{52DBA284-D90B-41D3-81D2-053CFE3DDD66}" type="slidenum">
              <a:rPr lang="en-GB" altLang="cs-CZ" smtClean="0">
                <a:latin typeface="Times New Roman" pitchFamily="18" charset="0"/>
                <a:cs typeface="Lucida Sans Unicode" pitchFamily="34" charset="0"/>
              </a:rPr>
              <a:pPr eaLnBrk="1" hangingPunct="1">
                <a:spcBef>
                  <a:spcPct val="0"/>
                </a:spcBef>
                <a:buFont typeface="Wingdings" pitchFamily="2" charset="2"/>
                <a:buNone/>
              </a:pPr>
              <a:t>14</a:t>
            </a:fld>
            <a:endParaRPr lang="en-GB" altLang="cs-CZ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033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108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FEC3-4A9A-4A32-BA74-051C3F32B22A}" type="datetimeFigureOut">
              <a:rPr lang="cs-CZ" smtClean="0"/>
              <a:pPr/>
              <a:t>08.11.2019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F5C7-1219-48DD-B55F-2B7AAB4631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FEC3-4A9A-4A32-BA74-051C3F32B22A}" type="datetimeFigureOut">
              <a:rPr lang="cs-CZ" smtClean="0"/>
              <a:pPr/>
              <a:t>08.11.2019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F5C7-1219-48DD-B55F-2B7AAB4631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FEC3-4A9A-4A32-BA74-051C3F32B22A}" type="datetimeFigureOut">
              <a:rPr lang="cs-CZ" smtClean="0"/>
              <a:pPr/>
              <a:t>08.11.2019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F5C7-1219-48DD-B55F-2B7AAB4631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0BBE8-3A55-464F-BA0B-4BCB856813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8160" cy="114348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ED6E8-067A-44A9-92BD-8FB13FAD42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FEC3-4A9A-4A32-BA74-051C3F32B22A}" type="datetimeFigureOut">
              <a:rPr lang="cs-CZ" smtClean="0"/>
              <a:pPr/>
              <a:t>08.11.2019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F5C7-1219-48DD-B55F-2B7AAB4631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FEC3-4A9A-4A32-BA74-051C3F32B22A}" type="datetimeFigureOut">
              <a:rPr lang="cs-CZ" smtClean="0"/>
              <a:pPr/>
              <a:t>08.11.2019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F5C7-1219-48DD-B55F-2B7AAB4631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FEC3-4A9A-4A32-BA74-051C3F32B22A}" type="datetimeFigureOut">
              <a:rPr lang="cs-CZ" smtClean="0"/>
              <a:pPr/>
              <a:t>08.11.2019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F5C7-1219-48DD-B55F-2B7AAB4631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FEC3-4A9A-4A32-BA74-051C3F32B22A}" type="datetimeFigureOut">
              <a:rPr lang="cs-CZ" smtClean="0"/>
              <a:pPr/>
              <a:t>08.11.2019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F5C7-1219-48DD-B55F-2B7AAB4631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FEC3-4A9A-4A32-BA74-051C3F32B22A}" type="datetimeFigureOut">
              <a:rPr lang="cs-CZ" smtClean="0"/>
              <a:pPr/>
              <a:t>08.11.2019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F5C7-1219-48DD-B55F-2B7AAB4631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FEC3-4A9A-4A32-BA74-051C3F32B22A}" type="datetimeFigureOut">
              <a:rPr lang="cs-CZ" smtClean="0"/>
              <a:pPr/>
              <a:t>08.11.2019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F5C7-1219-48DD-B55F-2B7AAB4631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FEC3-4A9A-4A32-BA74-051C3F32B22A}" type="datetimeFigureOut">
              <a:rPr lang="cs-CZ" smtClean="0"/>
              <a:pPr/>
              <a:t>08.11.2019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F5C7-1219-48DD-B55F-2B7AAB4631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FEC3-4A9A-4A32-BA74-051C3F32B22A}" type="datetimeFigureOut">
              <a:rPr lang="cs-CZ" smtClean="0"/>
              <a:pPr/>
              <a:t>08.11.2019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F5C7-1219-48DD-B55F-2B7AAB4631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8FEC3-4A9A-4A32-BA74-051C3F32B22A}" type="datetimeFigureOut">
              <a:rPr lang="cs-CZ" smtClean="0"/>
              <a:pPr/>
              <a:t>08.11.2019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BF5C7-1219-48DD-B55F-2B7AAB4631F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72400" cy="1470025"/>
          </a:xfrm>
        </p:spPr>
        <p:txBody>
          <a:bodyPr/>
          <a:lstStyle/>
          <a:p>
            <a:r>
              <a:rPr lang="cs-CZ" dirty="0"/>
              <a:t>d</a:t>
            </a:r>
            <a:r>
              <a:rPr lang="cs-CZ" dirty="0" smtClean="0"/>
              <a:t>oc. RNDr. Alena Žákovská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2162721"/>
            <a:ext cx="6440760" cy="2706439"/>
          </a:xfrm>
        </p:spPr>
        <p:txBody>
          <a:bodyPr>
            <a:normAutofit fontScale="92500" lnSpcReduction="20000"/>
          </a:bodyPr>
          <a:lstStyle/>
          <a:p>
            <a:r>
              <a:rPr lang="cs-CZ" sz="4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Okruhy výzkumné </a:t>
            </a:r>
            <a:r>
              <a:rPr lang="cs-CZ" sz="42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problematky</a:t>
            </a:r>
            <a:endParaRPr lang="cs-CZ" sz="4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cs-CZ" sz="36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Odd. Fyziologie a imunologie živočichů</a:t>
            </a:r>
          </a:p>
          <a:p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cs-CZ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437420" y="4365104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Obory v rámci oddělení vývojová biologie, fyziologie</a:t>
            </a:r>
            <a:r>
              <a:rPr lang="cs-CZ" b="1" dirty="0" smtClean="0">
                <a:solidFill>
                  <a:srgbClr val="11055B"/>
                </a:solidFill>
              </a:rPr>
              <a:t>, </a:t>
            </a:r>
            <a:r>
              <a:rPr lang="cs-CZ" b="1" dirty="0" smtClean="0">
                <a:solidFill>
                  <a:srgbClr val="7030A0"/>
                </a:solidFill>
              </a:rPr>
              <a:t>imunologie</a:t>
            </a:r>
          </a:p>
          <a:p>
            <a:r>
              <a:rPr lang="cs-CZ" b="1" dirty="0" smtClean="0">
                <a:solidFill>
                  <a:srgbClr val="7030A0"/>
                </a:solidFill>
              </a:rPr>
              <a:t>                         Žákovská, Dušková, Nejezchlebová</a:t>
            </a:r>
            <a:endParaRPr lang="cs-CZ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Obrázek 11" descr="getAttachment?session=Q%DD%29%FDC%EC8RD%FE%A5%98%DB%D7a%AA%C2%DFK%A3A%FE%28eC%FB%C2%AA%F0%02%CE%AC%09%7D"/>
          <p:cNvPicPr>
            <a:picLocks noChangeAspect="1" noChangeArrowheads="1"/>
          </p:cNvPicPr>
          <p:nvPr/>
        </p:nvPicPr>
        <p:blipFill>
          <a:blip r:embed="rId2" cstate="print"/>
          <a:srcRect t="23068" r="17369"/>
          <a:stretch>
            <a:fillRect/>
          </a:stretch>
        </p:blipFill>
        <p:spPr bwMode="auto">
          <a:xfrm>
            <a:off x="0" y="0"/>
            <a:ext cx="4500563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Obrázek 12" descr="getAttachment?session=Q%DD%29%FDC%EC8RD%FE%A5%98%DB%D7a%AA%C2%DFK%A3A%FE%28e%24%F7%8E%CD%13%0Dh%89%09%7D"/>
          <p:cNvPicPr>
            <a:picLocks noChangeAspect="1" noChangeArrowheads="1"/>
          </p:cNvPicPr>
          <p:nvPr/>
        </p:nvPicPr>
        <p:blipFill>
          <a:blip r:embed="rId3" cstate="print"/>
          <a:srcRect l="17369" t="23068"/>
          <a:stretch>
            <a:fillRect/>
          </a:stretch>
        </p:blipFill>
        <p:spPr bwMode="auto">
          <a:xfrm>
            <a:off x="4143375" y="2786063"/>
            <a:ext cx="5000625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1259632" y="4509120"/>
            <a:ext cx="1607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Z larev komárů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80569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981075"/>
            <a:ext cx="8640960" cy="5876925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cs-CZ" b="1" dirty="0" smtClean="0"/>
          </a:p>
          <a:p>
            <a:pPr algn="ctr" eaLnBrk="1" hangingPunct="1">
              <a:buFontTx/>
              <a:buNone/>
            </a:pPr>
            <a:r>
              <a:rPr lang="cs-CZ" b="1" dirty="0" smtClean="0"/>
              <a:t>Výstupy se dají aplikovat na praktické cíle.</a:t>
            </a:r>
          </a:p>
          <a:p>
            <a:pPr eaLnBrk="1" hangingPunct="1">
              <a:buClr>
                <a:schemeClr val="hlink"/>
              </a:buClr>
            </a:pP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</a:rPr>
              <a:t>Přispění k informovanosti obyvatelstva (sdělovací </a:t>
            </a:r>
            <a:r>
              <a:rPr lang="cs-CZ" sz="2800" dirty="0" err="1" smtClean="0">
                <a:solidFill>
                  <a:schemeClr val="accent1">
                    <a:lumMod val="75000"/>
                  </a:schemeClr>
                </a:solidFill>
              </a:rPr>
              <a:t>postředky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</a:rPr>
              <a:t>, (</a:t>
            </a:r>
            <a:r>
              <a:rPr lang="cs-CZ" sz="2800" dirty="0" err="1" smtClean="0">
                <a:solidFill>
                  <a:schemeClr val="accent1">
                    <a:lumMod val="75000"/>
                  </a:schemeClr>
                </a:solidFill>
              </a:rPr>
              <a:t>Mf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</a:rPr>
              <a:t> dnes, brněnský a blanenský deník, ČS televize Brno, ČS rozhlas Brno)</a:t>
            </a:r>
          </a:p>
          <a:p>
            <a:pPr>
              <a:buClr>
                <a:schemeClr val="hlink"/>
              </a:buClr>
            </a:pP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</a:rPr>
              <a:t>Spolupráce: orgány hygienické služby </a:t>
            </a:r>
            <a:r>
              <a:rPr lang="cs-CZ" sz="2800" dirty="0" smtClean="0"/>
              <a:t>(</a:t>
            </a:r>
            <a:r>
              <a:rPr lang="cs-CZ" sz="2800" dirty="0" err="1" smtClean="0"/>
              <a:t>jmKHS</a:t>
            </a:r>
            <a:r>
              <a:rPr lang="cs-CZ" sz="2800" dirty="0" smtClean="0"/>
              <a:t>) </a:t>
            </a:r>
            <a:endParaRPr lang="cs-CZ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buClr>
                <a:schemeClr val="hlink"/>
              </a:buClr>
            </a:pP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</a:rPr>
              <a:t>Instituce humánní (</a:t>
            </a:r>
            <a:r>
              <a:rPr lang="cs-CZ" sz="2800" dirty="0" err="1" smtClean="0">
                <a:solidFill>
                  <a:schemeClr val="accent1">
                    <a:lumMod val="75000"/>
                  </a:schemeClr>
                </a:solidFill>
              </a:rPr>
              <a:t>Biovendor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</a:rPr>
              <a:t>, TEST-LINE) a veterinární medicíny </a:t>
            </a:r>
            <a:r>
              <a:rPr lang="cs-CZ" sz="2800" dirty="0" smtClean="0"/>
              <a:t>(VU Brno)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132138" y="260350"/>
            <a:ext cx="3527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4000" b="1" dirty="0"/>
              <a:t>Přínos výzkumu</a:t>
            </a:r>
          </a:p>
        </p:txBody>
      </p:sp>
    </p:spTree>
    <p:extLst>
      <p:ext uri="{BB962C8B-B14F-4D97-AF65-F5344CB8AC3E}">
        <p14:creationId xmlns:p14="http://schemas.microsoft.com/office/powerpoint/2010/main" val="2114790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sz="3100" b="1" dirty="0" smtClean="0"/>
              <a:t>Články v </a:t>
            </a:r>
            <a:r>
              <a:rPr lang="cs-CZ" sz="3100" b="1" dirty="0" err="1" smtClean="0"/>
              <a:t>MFDnes</a:t>
            </a:r>
            <a:r>
              <a:rPr lang="cs-CZ" sz="3100" b="1" dirty="0" smtClean="0"/>
              <a:t/>
            </a:r>
            <a:br>
              <a:rPr lang="cs-CZ" sz="3100" b="1" dirty="0" smtClean="0"/>
            </a:br>
            <a:endParaRPr lang="cs-CZ" sz="3100" b="1" dirty="0" smtClean="0"/>
          </a:p>
        </p:txBody>
      </p:sp>
      <p:pic>
        <p:nvPicPr>
          <p:cNvPr id="38915" name="Picture 2" descr="E:\Nová složka\MF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1208088"/>
            <a:ext cx="3363913" cy="5649912"/>
          </a:xfrm>
        </p:spPr>
      </p:pic>
      <p:pic>
        <p:nvPicPr>
          <p:cNvPr id="38916" name="Picture 2" descr="C:\Users\Hana\Desktop\oreza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5538"/>
            <a:ext cx="1655763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2" descr="E:\Nová složka\MF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316142">
            <a:off x="4252913" y="-101600"/>
            <a:ext cx="27257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570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611561" y="1006711"/>
            <a:ext cx="828092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cs-CZ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Cíl projektů: zjistit </a:t>
            </a:r>
            <a:r>
              <a:rPr lang="cs-CZ" sz="28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změnu hematologických, biochemických a imunologických parametrů u </a:t>
            </a:r>
            <a:r>
              <a:rPr lang="cs-CZ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sportovců (dospělých, dětí) </a:t>
            </a:r>
            <a:r>
              <a:rPr lang="cs-CZ" sz="28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pod vlivem extrémních zátěžových sportovních akcí</a:t>
            </a:r>
            <a:r>
              <a:rPr lang="cs-CZ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ve vztahu k trénovanosti jedince. </a:t>
            </a:r>
          </a:p>
          <a:p>
            <a:pPr algn="just" eaLnBrk="0" hangingPunct="0"/>
            <a:r>
              <a:rPr lang="cs-CZ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Studie tréninkové, </a:t>
            </a:r>
            <a:r>
              <a:rPr lang="cs-CZ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 vybranými fyziologickými </a:t>
            </a:r>
            <a:r>
              <a:rPr lang="cs-CZ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 </a:t>
            </a:r>
            <a:r>
              <a:rPr lang="cs-CZ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imunologickými  parametry u </a:t>
            </a:r>
            <a:r>
              <a:rPr lang="cs-CZ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ultra-vytrvalostních cyklistů na horských kolech (MTB) a běžců. </a:t>
            </a:r>
          </a:p>
          <a:p>
            <a:pPr marL="457200" indent="-457200" algn="just" eaLnBrk="0" hangingPunct="0">
              <a:buAutoNum type="arabicPeriod"/>
            </a:pPr>
            <a:r>
              <a:rPr lang="cs-CZ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Spolupráce </a:t>
            </a:r>
            <a:r>
              <a:rPr lang="cs-CZ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mezi Centrem sportovních aktivit Vysokého učení technického v Brně (zastoupená Mgr. Danielou </a:t>
            </a:r>
            <a:r>
              <a:rPr lang="cs-CZ" sz="20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Chlíbkovou</a:t>
            </a:r>
            <a:r>
              <a:rPr lang="cs-CZ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Ph.D.) </a:t>
            </a:r>
            <a:r>
              <a:rPr lang="cs-CZ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švýcarskou univerzitou v </a:t>
            </a:r>
            <a:r>
              <a:rPr lang="cs-CZ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Z</a:t>
            </a:r>
            <a:r>
              <a:rPr lang="cs-CZ" sz="2000" dirty="0" err="1" smtClean="0">
                <a:latin typeface="Calibri"/>
                <a:ea typeface="Calibri" pitchFamily="34" charset="0"/>
                <a:cs typeface="Calibri"/>
              </a:rPr>
              <a:t>ü</a:t>
            </a:r>
            <a:r>
              <a:rPr lang="cs-CZ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richu</a:t>
            </a:r>
            <a:r>
              <a:rPr lang="cs-CZ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457200" indent="-457200" algn="just" eaLnBrk="0" hangingPunct="0">
              <a:buAutoNum type="arabicPeriod"/>
            </a:pPr>
            <a:r>
              <a:rPr lang="cs-CZ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Fakulta sportovních studií MU Brno</a:t>
            </a:r>
            <a:endParaRPr lang="cs-CZ" sz="20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00113" y="188913"/>
            <a:ext cx="70104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20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Ad1) </a:t>
            </a:r>
            <a:r>
              <a:rPr lang="cs-CZ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fyziologie a imunologie zátěže</a:t>
            </a:r>
            <a:endParaRPr lang="cs-CZ" sz="32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cs-CZ" sz="4000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8640"/>
            <a:ext cx="2917404" cy="236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14338" y="1362075"/>
            <a:ext cx="8502650" cy="4445000"/>
          </a:xfrm>
        </p:spPr>
        <p:txBody>
          <a:bodyPr anchor="ctr"/>
          <a:lstStyle/>
          <a:p>
            <a:pPr marL="0" indent="0" eaLnBrk="1">
              <a:lnSpc>
                <a:spcPct val="117000"/>
              </a:lnSpc>
              <a:buFontTx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endParaRPr lang="en-GB" altLang="cs-CZ" sz="1800" smtClean="0">
              <a:latin typeface="Comic Sans MS" pitchFamily="66" charset="0"/>
            </a:endParaRPr>
          </a:p>
          <a:p>
            <a:pPr marL="0" indent="0" algn="ctr" eaLnBrk="1">
              <a:lnSpc>
                <a:spcPct val="117000"/>
              </a:lnSpc>
              <a:buFontTx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endParaRPr lang="en-GB" altLang="cs-CZ" sz="2500" smtClean="0">
              <a:latin typeface="Comic Sans MS" pitchFamily="66" charset="0"/>
            </a:endParaRPr>
          </a:p>
          <a:p>
            <a:pPr marL="0" indent="0" eaLnBrk="1">
              <a:buFontTx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endParaRPr lang="en-GB" altLang="cs-CZ" sz="2400" smtClean="0"/>
          </a:p>
          <a:p>
            <a:pPr marL="0" indent="0" eaLnBrk="1">
              <a:buFontTx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endParaRPr lang="en-GB" altLang="cs-CZ" sz="2400" smtClean="0"/>
          </a:p>
          <a:p>
            <a:pPr marL="0" indent="0" eaLnBrk="1">
              <a:buFontTx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endParaRPr lang="en-GB" altLang="cs-CZ" sz="2400" smtClean="0"/>
          </a:p>
          <a:p>
            <a:pPr marL="0" indent="0" eaLnBrk="1">
              <a:buFontTx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endParaRPr lang="en-GB" altLang="cs-CZ" sz="2400" smtClean="0"/>
          </a:p>
          <a:p>
            <a:pPr marL="0" indent="0" eaLnBrk="1">
              <a:buFontTx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endParaRPr lang="en-GB" altLang="cs-CZ" sz="2400" smtClean="0"/>
          </a:p>
          <a:p>
            <a:pPr marL="0" indent="0" eaLnBrk="1">
              <a:buFontTx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endParaRPr lang="en-GB" altLang="cs-CZ" sz="2400" smtClean="0"/>
          </a:p>
          <a:p>
            <a:pPr marL="0" indent="0" eaLnBrk="1">
              <a:buFontTx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endParaRPr lang="en-GB" altLang="cs-CZ" sz="2400" smtClean="0"/>
          </a:p>
          <a:p>
            <a:pPr marL="0" indent="0" eaLnBrk="1">
              <a:buFontTx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endParaRPr lang="en-GB" altLang="cs-CZ" sz="2400" smtClean="0"/>
          </a:p>
          <a:p>
            <a:pPr marL="0" indent="0" eaLnBrk="1">
              <a:buFontTx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endParaRPr lang="en-GB" altLang="cs-CZ" sz="2400" smtClean="0"/>
          </a:p>
          <a:p>
            <a:pPr marL="0" indent="0" eaLnBrk="1">
              <a:buFontTx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endParaRPr lang="en-GB" altLang="cs-CZ" sz="2400" smtClean="0"/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4148138"/>
            <a:ext cx="2947988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148138"/>
            <a:ext cx="3109912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10160000" y="414338"/>
            <a:ext cx="165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4344" name="Text Box 7"/>
          <p:cNvSpPr txBox="1">
            <a:spLocks noChangeArrowheads="1"/>
          </p:cNvSpPr>
          <p:nvPr/>
        </p:nvSpPr>
        <p:spPr bwMode="auto">
          <a:xfrm>
            <a:off x="0" y="1036638"/>
            <a:ext cx="4859338" cy="38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eaLnBrk="0" hangingPunct="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7000"/>
              </a:lnSpc>
              <a:spcBef>
                <a:spcPct val="0"/>
              </a:spcBef>
              <a:buFont typeface="Wingdings" pitchFamily="2" charset="2"/>
              <a:buChar char=""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Shromáždění poznatků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 některých </a:t>
            </a:r>
            <a:endParaRPr lang="en-GB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17000"/>
              </a:lnSpc>
              <a:spcBef>
                <a:spcPct val="0"/>
              </a:spcBef>
              <a:buFontTx/>
              <a:buNone/>
            </a:pPr>
            <a:r>
              <a:rPr lang="en-GB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fyziologických</a:t>
            </a:r>
            <a:r>
              <a:rPr lang="en-GB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parametr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n-GB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17000"/>
              </a:lnSpc>
              <a:spcBef>
                <a:spcPct val="0"/>
              </a:spcBef>
              <a:buFontTx/>
              <a:buNone/>
            </a:pPr>
            <a:endParaRPr lang="en-GB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17000"/>
              </a:lnSpc>
              <a:spcBef>
                <a:spcPct val="0"/>
              </a:spcBef>
              <a:buFont typeface="Wingdings" pitchFamily="2" charset="2"/>
              <a:buChar char=""/>
            </a:pPr>
            <a:r>
              <a:rPr lang="en-GB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Porovn</a:t>
            </a: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ání</a:t>
            </a:r>
            <a:r>
              <a:rPr lang="en-GB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 b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ě</a:t>
            </a:r>
            <a:r>
              <a:rPr lang="en-GB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žným</a:t>
            </a:r>
            <a:r>
              <a:rPr lang="en-GB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člov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ě</a:t>
            </a:r>
            <a:r>
              <a:rPr lang="en-GB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  <a:p>
            <a:pPr eaLnBrk="1" hangingPunct="1">
              <a:lnSpc>
                <a:spcPct val="117000"/>
              </a:lnSpc>
              <a:spcBef>
                <a:spcPct val="0"/>
              </a:spcBef>
              <a:buFontTx/>
              <a:buNone/>
            </a:pPr>
            <a:endParaRPr lang="en-GB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17000"/>
              </a:lnSpc>
              <a:spcBef>
                <a:spcPct val="0"/>
              </a:spcBef>
              <a:buFontTx/>
              <a:buNone/>
            </a:pPr>
            <a:endParaRPr lang="en-GB" altLang="cs-CZ" sz="2400" dirty="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117000"/>
              </a:lnSpc>
              <a:spcBef>
                <a:spcPct val="0"/>
              </a:spcBef>
              <a:buFontTx/>
              <a:buNone/>
            </a:pPr>
            <a:endParaRPr lang="en-GB" altLang="cs-CZ" sz="2400" dirty="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117000"/>
              </a:lnSpc>
              <a:spcBef>
                <a:spcPct val="0"/>
              </a:spcBef>
              <a:buFontTx/>
              <a:buNone/>
            </a:pPr>
            <a:endParaRPr lang="en-GB" altLang="cs-CZ" sz="2400" dirty="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117000"/>
              </a:lnSpc>
              <a:spcBef>
                <a:spcPct val="0"/>
              </a:spcBef>
              <a:buFontTx/>
              <a:buNone/>
            </a:pPr>
            <a:endParaRPr lang="en-GB" altLang="cs-CZ" sz="24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4345" name="AutoShape 8"/>
          <p:cNvSpPr>
            <a:spLocks noChangeArrowheads="1"/>
          </p:cNvSpPr>
          <p:nvPr/>
        </p:nvSpPr>
        <p:spPr bwMode="auto">
          <a:xfrm>
            <a:off x="3732213" y="3940175"/>
            <a:ext cx="1244600" cy="830263"/>
          </a:xfrm>
          <a:prstGeom prst="wedgeRectCallout">
            <a:avLst>
              <a:gd name="adj1" fmla="val -76921"/>
              <a:gd name="adj2" fmla="val 110523"/>
            </a:avLst>
          </a:prstGeom>
          <a:noFill/>
          <a:ln w="9525">
            <a:solidFill>
              <a:srgbClr val="00B8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4346" name="Text Box 9"/>
          <p:cNvSpPr txBox="1">
            <a:spLocks noChangeArrowheads="1"/>
          </p:cNvSpPr>
          <p:nvPr/>
        </p:nvSpPr>
        <p:spPr bwMode="auto">
          <a:xfrm>
            <a:off x="3779838" y="3716338"/>
            <a:ext cx="2016125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 hangingPunct="0">
              <a:spcBef>
                <a:spcPct val="20000"/>
              </a:spcBef>
              <a:buChar char="•"/>
              <a:tabLst>
                <a:tab pos="655638" algn="l"/>
                <a:tab pos="13128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655638" algn="l"/>
                <a:tab pos="131286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655638" algn="l"/>
                <a:tab pos="13128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655638" algn="l"/>
                <a:tab pos="13128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655638" algn="l"/>
                <a:tab pos="13128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/>
              <a:t>7 d</a:t>
            </a:r>
            <a:r>
              <a:rPr lang="cs-CZ" altLang="cs-CZ" sz="2000"/>
              <a:t>enní</a:t>
            </a:r>
            <a:r>
              <a:rPr lang="en-GB" altLang="cs-CZ" sz="2000"/>
              <a:t> bežecký maratón</a:t>
            </a:r>
            <a:r>
              <a:rPr lang="cs-CZ" altLang="cs-CZ" sz="2000"/>
              <a:t>, běh na 100km</a:t>
            </a:r>
            <a:endParaRPr lang="en-GB" altLang="cs-CZ" sz="2000"/>
          </a:p>
        </p:txBody>
      </p:sp>
      <p:sp>
        <p:nvSpPr>
          <p:cNvPr id="14347" name="AutoShape 10"/>
          <p:cNvSpPr>
            <a:spLocks noChangeArrowheads="1"/>
          </p:cNvSpPr>
          <p:nvPr/>
        </p:nvSpPr>
        <p:spPr bwMode="auto">
          <a:xfrm>
            <a:off x="4354513" y="4976813"/>
            <a:ext cx="1244600" cy="830262"/>
          </a:xfrm>
          <a:prstGeom prst="wedgeRectCallout">
            <a:avLst>
              <a:gd name="adj1" fmla="val 80199"/>
              <a:gd name="adj2" fmla="val 123236"/>
            </a:avLst>
          </a:prstGeom>
          <a:noFill/>
          <a:ln w="9525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4348" name="Text Box 11"/>
          <p:cNvSpPr txBox="1">
            <a:spLocks noChangeArrowheads="1"/>
          </p:cNvSpPr>
          <p:nvPr/>
        </p:nvSpPr>
        <p:spPr bwMode="auto">
          <a:xfrm>
            <a:off x="3708400" y="4976813"/>
            <a:ext cx="1890713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 hangingPunct="0">
              <a:spcBef>
                <a:spcPct val="20000"/>
              </a:spcBef>
              <a:buChar char="•"/>
              <a:tabLst>
                <a:tab pos="6556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6556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6556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655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655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/>
              <a:t>24h cyklistický maratón</a:t>
            </a:r>
          </a:p>
        </p:txBody>
      </p:sp>
      <p:sp>
        <p:nvSpPr>
          <p:cNvPr id="14349" name="AutoShape 12"/>
          <p:cNvSpPr>
            <a:spLocks noChangeArrowheads="1"/>
          </p:cNvSpPr>
          <p:nvPr/>
        </p:nvSpPr>
        <p:spPr bwMode="auto">
          <a:xfrm>
            <a:off x="5076825" y="404813"/>
            <a:ext cx="1089025" cy="1804987"/>
          </a:xfrm>
          <a:prstGeom prst="wedgeRectCallout">
            <a:avLst>
              <a:gd name="adj1" fmla="val 66764"/>
              <a:gd name="adj2" fmla="val 175602"/>
            </a:avLst>
          </a:prstGeom>
          <a:noFill/>
          <a:ln w="9525">
            <a:solidFill>
              <a:srgbClr val="0047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1639" tIns="40820" rIns="81639" bIns="40820" anchor="ctr"/>
          <a:lstStyle>
            <a:lvl1pPr eaLnBrk="0" hangingPunct="0">
              <a:spcBef>
                <a:spcPct val="20000"/>
              </a:spcBef>
              <a:buChar char="•"/>
              <a:tabLst>
                <a:tab pos="6556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6556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6556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655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655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2000"/>
              <a:t>B</a:t>
            </a:r>
            <a:r>
              <a:rPr lang="cs-CZ" altLang="cs-CZ" sz="2000"/>
              <a:t>ě</a:t>
            </a:r>
            <a:r>
              <a:rPr lang="en-GB" altLang="cs-CZ" sz="2000"/>
              <a:t>žný človek</a:t>
            </a:r>
          </a:p>
        </p:txBody>
      </p:sp>
    </p:spTree>
    <p:extLst>
      <p:ext uri="{BB962C8B-B14F-4D97-AF65-F5344CB8AC3E}">
        <p14:creationId xmlns:p14="http://schemas.microsoft.com/office/powerpoint/2010/main" val="27645329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pPr marL="609600" lvl="0" indent="-609600">
              <a:spcBef>
                <a:spcPts val="0"/>
              </a:spcBef>
              <a:defRPr/>
            </a:pPr>
            <a:r>
              <a:rPr lang="cs-CZ" sz="4000" dirty="0" smtClean="0">
                <a:solidFill>
                  <a:srgbClr val="4BACC6">
                    <a:lumMod val="1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Okruhy </a:t>
            </a:r>
            <a:r>
              <a:rPr lang="cs-CZ" sz="4000" dirty="0">
                <a:solidFill>
                  <a:srgbClr val="4BACC6">
                    <a:lumMod val="1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výzkumné </a:t>
            </a:r>
            <a:r>
              <a:rPr lang="cs-CZ" sz="4000" dirty="0" smtClean="0">
                <a:solidFill>
                  <a:srgbClr val="4BACC6">
                    <a:lumMod val="1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problematiky</a:t>
            </a:r>
            <a:br>
              <a:rPr lang="cs-CZ" sz="4000" dirty="0" smtClean="0">
                <a:solidFill>
                  <a:srgbClr val="4BACC6">
                    <a:lumMod val="1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</a:br>
            <a:r>
              <a:rPr lang="cs-CZ" sz="3200" dirty="0" smtClean="0">
                <a:solidFill>
                  <a:srgbClr val="4BACC6">
                    <a:lumMod val="1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imunologie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9695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cs-CZ" sz="2800" b="1" dirty="0" smtClean="0">
                <a:solidFill>
                  <a:srgbClr val="1F497D"/>
                </a:solidFill>
              </a:rPr>
              <a:t>1. fyziologie </a:t>
            </a:r>
            <a:r>
              <a:rPr lang="cs-CZ" sz="2800" b="1" dirty="0">
                <a:solidFill>
                  <a:srgbClr val="1F497D"/>
                </a:solidFill>
              </a:rPr>
              <a:t>a imunologie zátěže</a:t>
            </a:r>
          </a:p>
          <a:p>
            <a:pPr lvl="0">
              <a:spcBef>
                <a:spcPts val="0"/>
              </a:spcBef>
              <a:defRPr/>
            </a:pPr>
            <a:r>
              <a:rPr lang="cs-CZ" sz="2400" dirty="0">
                <a:solidFill>
                  <a:prstClr val="black"/>
                </a:solidFill>
              </a:rPr>
              <a:t>Změna hematologických, biochemických a imunologických </a:t>
            </a:r>
            <a:r>
              <a:rPr lang="cs-CZ" sz="2400" dirty="0" smtClean="0">
                <a:solidFill>
                  <a:prstClr val="black"/>
                </a:solidFill>
              </a:rPr>
              <a:t>parametrů 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cs-CZ" sz="2400" dirty="0" smtClean="0">
                <a:solidFill>
                  <a:srgbClr val="FFC000"/>
                </a:solidFill>
              </a:rPr>
              <a:t>A</a:t>
            </a:r>
            <a:r>
              <a:rPr lang="cs-CZ" sz="2400" dirty="0" smtClean="0">
                <a:solidFill>
                  <a:prstClr val="black"/>
                </a:solidFill>
              </a:rPr>
              <a:t>) </a:t>
            </a:r>
            <a:r>
              <a:rPr lang="cs-CZ" sz="2400" dirty="0">
                <a:solidFill>
                  <a:prstClr val="black"/>
                </a:solidFill>
              </a:rPr>
              <a:t>S</a:t>
            </a:r>
            <a:r>
              <a:rPr lang="cs-CZ" sz="2400" dirty="0" smtClean="0">
                <a:solidFill>
                  <a:prstClr val="black"/>
                </a:solidFill>
              </a:rPr>
              <a:t>portovců </a:t>
            </a:r>
            <a:r>
              <a:rPr lang="cs-CZ" sz="2400" dirty="0">
                <a:solidFill>
                  <a:prstClr val="black"/>
                </a:solidFill>
              </a:rPr>
              <a:t>pod vlivem extrémních zátěžových </a:t>
            </a:r>
            <a:r>
              <a:rPr lang="cs-CZ" sz="2400" dirty="0" smtClean="0">
                <a:solidFill>
                  <a:prstClr val="black"/>
                </a:solidFill>
              </a:rPr>
              <a:t>podmínek a sportovních </a:t>
            </a:r>
            <a:r>
              <a:rPr lang="cs-CZ" sz="2400" dirty="0">
                <a:solidFill>
                  <a:prstClr val="black"/>
                </a:solidFill>
              </a:rPr>
              <a:t>akcí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cs-CZ" sz="2400" dirty="0" smtClean="0">
                <a:solidFill>
                  <a:srgbClr val="FFC000"/>
                </a:solidFill>
              </a:rPr>
              <a:t>B</a:t>
            </a:r>
            <a:r>
              <a:rPr lang="cs-CZ" sz="2400" dirty="0" smtClean="0">
                <a:solidFill>
                  <a:prstClr val="black"/>
                </a:solidFill>
              </a:rPr>
              <a:t>) Sledování </a:t>
            </a:r>
            <a:r>
              <a:rPr lang="cs-CZ" sz="2400" dirty="0">
                <a:solidFill>
                  <a:prstClr val="black"/>
                </a:solidFill>
              </a:rPr>
              <a:t>polárníků pod vlivem extrémních podmínek antarktického prostředí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4077072"/>
            <a:ext cx="3419872" cy="262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17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8640"/>
            <a:ext cx="17240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99592" y="2228850"/>
            <a:ext cx="7704584" cy="347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chemeClr val="tx2"/>
                </a:solidFill>
              </a:rPr>
              <a:t>2. imunologie, epidemiologie, zoonózy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 smtClean="0"/>
              <a:t>Studium </a:t>
            </a:r>
            <a:r>
              <a:rPr lang="cs-CZ" sz="2400" dirty="0"/>
              <a:t>některých </a:t>
            </a:r>
            <a:r>
              <a:rPr lang="cs-CZ" sz="2400" dirty="0" err="1" smtClean="0"/>
              <a:t>zoonotických</a:t>
            </a:r>
            <a:r>
              <a:rPr lang="cs-CZ" sz="2400" dirty="0" smtClean="0"/>
              <a:t> původců onemocnění (původce, vliv na IS)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 smtClean="0"/>
              <a:t>(LB, </a:t>
            </a:r>
            <a:r>
              <a:rPr lang="cs-CZ" sz="2400" dirty="0" err="1" smtClean="0"/>
              <a:t>anaplasmóza</a:t>
            </a:r>
            <a:r>
              <a:rPr lang="cs-CZ" sz="2400" dirty="0"/>
              <a:t>, lidská </a:t>
            </a:r>
            <a:r>
              <a:rPr lang="cs-CZ" sz="2400" dirty="0" err="1"/>
              <a:t>babesióza</a:t>
            </a:r>
            <a:r>
              <a:rPr lang="cs-CZ" sz="2400" dirty="0"/>
              <a:t>, Q horečka , </a:t>
            </a:r>
            <a:r>
              <a:rPr lang="cs-CZ" sz="2400" dirty="0" smtClean="0"/>
              <a:t>tularémie, </a:t>
            </a:r>
            <a:r>
              <a:rPr lang="cs-CZ" sz="2400" dirty="0" err="1" smtClean="0"/>
              <a:t>riketsióza</a:t>
            </a:r>
            <a:r>
              <a:rPr lang="cs-CZ" sz="2400" dirty="0"/>
              <a:t>, </a:t>
            </a:r>
            <a:r>
              <a:rPr lang="cs-CZ" sz="2400" dirty="0" err="1" smtClean="0"/>
              <a:t>ehrlichióza</a:t>
            </a:r>
            <a:r>
              <a:rPr lang="cs-CZ" sz="2400" dirty="0" smtClean="0"/>
              <a:t>, </a:t>
            </a:r>
            <a:r>
              <a:rPr lang="cs-CZ" sz="2400" dirty="0" err="1" smtClean="0"/>
              <a:t>bartonelóza</a:t>
            </a:r>
            <a:r>
              <a:rPr lang="cs-CZ" sz="2400" dirty="0" smtClean="0"/>
              <a:t> </a:t>
            </a:r>
            <a:r>
              <a:rPr lang="cs-CZ" sz="2400" dirty="0" err="1"/>
              <a:t>atd</a:t>
            </a:r>
            <a:r>
              <a:rPr lang="cs-CZ" sz="2400" dirty="0"/>
              <a:t>), </a:t>
            </a:r>
            <a:r>
              <a:rPr lang="cs-CZ" sz="2400" dirty="0" smtClean="0"/>
              <a:t>(</a:t>
            </a:r>
            <a:r>
              <a:rPr lang="cs-CZ" sz="2400" dirty="0" smtClean="0">
                <a:solidFill>
                  <a:srgbClr val="FFC000"/>
                </a:solidFill>
              </a:rPr>
              <a:t>studijní materiál: </a:t>
            </a:r>
            <a:r>
              <a:rPr lang="cs-CZ" sz="2400" dirty="0" smtClean="0"/>
              <a:t>klíšťata</a:t>
            </a:r>
            <a:r>
              <a:rPr lang="cs-CZ" sz="2400" dirty="0"/>
              <a:t>, hlodavci, </a:t>
            </a:r>
            <a:r>
              <a:rPr lang="cs-CZ" sz="2400" dirty="0" smtClean="0"/>
              <a:t>psi, kočky</a:t>
            </a:r>
            <a:r>
              <a:rPr lang="cs-CZ" sz="2400" dirty="0"/>
              <a:t>, koně</a:t>
            </a:r>
            <a:r>
              <a:rPr lang="cs-CZ" sz="2400" dirty="0" smtClean="0"/>
              <a:t>)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 smtClean="0"/>
              <a:t>Studium některých aspektů onemocnění </a:t>
            </a:r>
            <a:r>
              <a:rPr lang="cs-CZ" sz="2400" dirty="0" err="1" smtClean="0"/>
              <a:t>Lymeská</a:t>
            </a:r>
            <a:r>
              <a:rPr lang="cs-CZ" sz="2400" dirty="0" smtClean="0"/>
              <a:t> borelióza</a:t>
            </a:r>
          </a:p>
          <a:p>
            <a:pPr>
              <a:defRPr/>
            </a:pPr>
            <a:r>
              <a:rPr lang="cs-CZ" sz="2400" dirty="0" smtClean="0"/>
              <a:t>Zaměření na patogen </a:t>
            </a:r>
            <a:r>
              <a:rPr lang="cs-CZ" sz="2400" i="1" dirty="0" err="1" smtClean="0"/>
              <a:t>Borrelia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burgdorferi</a:t>
            </a:r>
            <a:r>
              <a:rPr lang="cs-CZ" sz="2400" i="1" dirty="0" smtClean="0"/>
              <a:t> </a:t>
            </a:r>
            <a:r>
              <a:rPr lang="cs-CZ" sz="2400" dirty="0" err="1" smtClean="0"/>
              <a:t>s.l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sp>
        <p:nvSpPr>
          <p:cNvPr id="3" name="Obdélník 2"/>
          <p:cNvSpPr/>
          <p:nvPr/>
        </p:nvSpPr>
        <p:spPr>
          <a:xfrm>
            <a:off x="1011238" y="361950"/>
            <a:ext cx="640873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cs-CZ" sz="3200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Okruhy výzkumné </a:t>
            </a:r>
            <a:r>
              <a:rPr lang="cs-CZ" sz="3200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problematiky:</a:t>
            </a:r>
          </a:p>
        </p:txBody>
      </p:sp>
    </p:spTree>
    <p:extLst>
      <p:ext uri="{BB962C8B-B14F-4D97-AF65-F5344CB8AC3E}">
        <p14:creationId xmlns:p14="http://schemas.microsoft.com/office/powerpoint/2010/main" val="153414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599046" y="332656"/>
            <a:ext cx="63838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kern="0" dirty="0">
                <a:solidFill>
                  <a:schemeClr val="accent4"/>
                </a:solidFill>
                <a:latin typeface="+mj-lt"/>
                <a:ea typeface="+mj-ea"/>
                <a:cs typeface="Arial"/>
              </a:rPr>
              <a:t>Počet pacientů některých </a:t>
            </a:r>
            <a:r>
              <a:rPr lang="cs-CZ" sz="2800" b="1" kern="0" dirty="0" smtClean="0">
                <a:solidFill>
                  <a:schemeClr val="accent4"/>
                </a:solidFill>
                <a:latin typeface="+mj-lt"/>
                <a:ea typeface="+mj-ea"/>
                <a:cs typeface="Arial"/>
              </a:rPr>
              <a:t>zoonóz</a:t>
            </a:r>
            <a:endParaRPr lang="cs-CZ" sz="2800" b="1" kern="0" dirty="0">
              <a:solidFill>
                <a:schemeClr val="accent4"/>
              </a:solidFill>
              <a:latin typeface="+mj-lt"/>
            </a:endParaRPr>
          </a:p>
        </p:txBody>
      </p:sp>
      <p:graphicFrame>
        <p:nvGraphicFramePr>
          <p:cNvPr id="20483" name="Graf 4"/>
          <p:cNvGraphicFramePr>
            <a:graphicFrameLocks/>
          </p:cNvGraphicFramePr>
          <p:nvPr>
            <p:extLst/>
          </p:nvPr>
        </p:nvGraphicFramePr>
        <p:xfrm>
          <a:off x="2339752" y="4247248"/>
          <a:ext cx="4006850" cy="269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Graf" r:id="rId3" imgW="4011516" imgH="2700762" progId="Excel.Chart.8">
                  <p:embed/>
                </p:oleObj>
              </mc:Choice>
              <mc:Fallback>
                <p:oleObj name="Graf" r:id="rId3" imgW="4011516" imgH="270076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4247248"/>
                        <a:ext cx="4006850" cy="269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967046"/>
              </p:ext>
            </p:extLst>
          </p:nvPr>
        </p:nvGraphicFramePr>
        <p:xfrm>
          <a:off x="971600" y="855878"/>
          <a:ext cx="7039803" cy="33913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14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62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29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93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509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800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6549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6549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6549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6549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6549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9125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637597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effectLst/>
                        </a:rPr>
                        <a:t>Kód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Diagnóza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2008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solidFill>
                            <a:srgbClr val="FF0000"/>
                          </a:solidFill>
                          <a:effectLst/>
                        </a:rPr>
                        <a:t>2009</a:t>
                      </a:r>
                      <a:endParaRPr lang="cs-CZ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solidFill>
                            <a:srgbClr val="FF0000"/>
                          </a:solidFill>
                          <a:effectLst/>
                        </a:rPr>
                        <a:t>2010</a:t>
                      </a:r>
                      <a:endParaRPr lang="cs-CZ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solidFill>
                            <a:srgbClr val="FF0000"/>
                          </a:solidFill>
                          <a:effectLst/>
                        </a:rPr>
                        <a:t>2011</a:t>
                      </a:r>
                      <a:endParaRPr lang="cs-CZ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2012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solidFill>
                            <a:srgbClr val="FF0000"/>
                          </a:solidFill>
                          <a:effectLst/>
                        </a:rPr>
                        <a:t>2013</a:t>
                      </a:r>
                      <a:endParaRPr lang="cs-CZ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solidFill>
                            <a:srgbClr val="FF0000"/>
                          </a:solidFill>
                          <a:effectLst/>
                        </a:rPr>
                        <a:t>2014</a:t>
                      </a:r>
                      <a:endParaRPr lang="cs-CZ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solidFill>
                            <a:srgbClr val="FF0000"/>
                          </a:solidFill>
                          <a:effectLst/>
                        </a:rPr>
                        <a:t>2015</a:t>
                      </a:r>
                      <a:endParaRPr lang="cs-CZ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solidFill>
                            <a:srgbClr val="FF0000"/>
                          </a:solidFill>
                          <a:effectLst/>
                        </a:rPr>
                        <a:t>2016</a:t>
                      </a:r>
                      <a:endParaRPr lang="cs-CZ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2017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8562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A69.2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Lymeská</a:t>
                      </a:r>
                      <a:r>
                        <a:rPr lang="cs-CZ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cs-CZ" sz="12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borrelióza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4 350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3 863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3 597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4 834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3 304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solidFill>
                            <a:srgbClr val="FF0000"/>
                          </a:solidFill>
                          <a:effectLst/>
                        </a:rPr>
                        <a:t>4 646</a:t>
                      </a:r>
                      <a:endParaRPr lang="cs-CZ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3 743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2 913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solidFill>
                            <a:srgbClr val="FF0000"/>
                          </a:solidFill>
                          <a:effectLst/>
                        </a:rPr>
                        <a:t>4 694</a:t>
                      </a:r>
                      <a:endParaRPr lang="cs-CZ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3 939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8562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A84.1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Klíšťová encefalitida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solidFill>
                            <a:srgbClr val="FF0000"/>
                          </a:solidFill>
                          <a:effectLst/>
                        </a:rPr>
                        <a:t>631</a:t>
                      </a:r>
                      <a:endParaRPr lang="cs-CZ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816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589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861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573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625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410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355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solidFill>
                            <a:srgbClr val="FF0000"/>
                          </a:solidFill>
                          <a:effectLst/>
                        </a:rPr>
                        <a:t>565</a:t>
                      </a:r>
                      <a:endParaRPr lang="cs-CZ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solidFill>
                            <a:srgbClr val="FF0000"/>
                          </a:solidFill>
                          <a:effectLst/>
                        </a:rPr>
                        <a:t>687</a:t>
                      </a:r>
                      <a:endParaRPr lang="cs-CZ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8325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A21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Tularémie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solidFill>
                            <a:srgbClr val="FF0000"/>
                          </a:solidFill>
                          <a:effectLst/>
                        </a:rPr>
                        <a:t>113</a:t>
                      </a:r>
                      <a:endParaRPr lang="cs-CZ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solidFill>
                            <a:srgbClr val="FF0000"/>
                          </a:solidFill>
                          <a:effectLst/>
                        </a:rPr>
                        <a:t>65</a:t>
                      </a:r>
                      <a:endParaRPr lang="cs-CZ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solidFill>
                            <a:srgbClr val="FF0000"/>
                          </a:solidFill>
                          <a:effectLst/>
                        </a:rPr>
                        <a:t>53</a:t>
                      </a:r>
                      <a:endParaRPr lang="cs-CZ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solidFill>
                            <a:srgbClr val="FF0000"/>
                          </a:solidFill>
                          <a:effectLst/>
                        </a:rPr>
                        <a:t>58</a:t>
                      </a:r>
                      <a:endParaRPr lang="cs-CZ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solidFill>
                            <a:srgbClr val="FF0000"/>
                          </a:solidFill>
                          <a:effectLst/>
                        </a:rPr>
                        <a:t>44</a:t>
                      </a:r>
                      <a:endParaRPr lang="cs-CZ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solidFill>
                            <a:srgbClr val="FF0000"/>
                          </a:solidFill>
                          <a:effectLst/>
                        </a:rPr>
                        <a:t>36</a:t>
                      </a:r>
                      <a:endParaRPr lang="cs-CZ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49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59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59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51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8325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A27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Leptospiróza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solidFill>
                            <a:srgbClr val="FF0000"/>
                          </a:solidFill>
                          <a:effectLst/>
                        </a:rPr>
                        <a:t>17</a:t>
                      </a:r>
                      <a:endParaRPr lang="cs-CZ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32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solidFill>
                            <a:srgbClr val="FF0000"/>
                          </a:solidFill>
                          <a:effectLst/>
                        </a:rPr>
                        <a:t>41</a:t>
                      </a:r>
                      <a:endParaRPr lang="cs-CZ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solidFill>
                            <a:srgbClr val="FF0000"/>
                          </a:solidFill>
                          <a:effectLst/>
                        </a:rPr>
                        <a:t>31</a:t>
                      </a:r>
                      <a:endParaRPr lang="cs-CZ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  <a:endParaRPr lang="cs-CZ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solidFill>
                            <a:srgbClr val="FF0000"/>
                          </a:solidFill>
                          <a:effectLst/>
                        </a:rPr>
                        <a:t>37</a:t>
                      </a:r>
                      <a:endParaRPr lang="cs-CZ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17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7" marR="5717" marT="5713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8888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4237" y="3429000"/>
            <a:ext cx="2643206" cy="186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9152" y="634380"/>
            <a:ext cx="5544616" cy="558924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cs-CZ" sz="2400" b="1" dirty="0" smtClean="0">
              <a:solidFill>
                <a:srgbClr val="7030A0"/>
              </a:solidFill>
            </a:endParaRPr>
          </a:p>
          <a:p>
            <a:pPr lvl="0"/>
            <a:r>
              <a:rPr lang="cs-CZ" sz="2400" b="1" dirty="0" smtClean="0">
                <a:solidFill>
                  <a:srgbClr val="7030A0"/>
                </a:solidFill>
              </a:rPr>
              <a:t>1. Patogenní agens. </a:t>
            </a:r>
            <a:r>
              <a:rPr lang="cs-CZ" sz="2400" b="1" dirty="0" smtClean="0"/>
              <a:t>studium životního cyklu </a:t>
            </a:r>
            <a:r>
              <a:rPr lang="cs-CZ" sz="2400" b="1" i="1" dirty="0" smtClean="0"/>
              <a:t>Borrelia burgdorferi </a:t>
            </a:r>
            <a:r>
              <a:rPr lang="cs-CZ" sz="2400" b="1" dirty="0" smtClean="0"/>
              <a:t>s. l., </a:t>
            </a:r>
            <a:r>
              <a:rPr lang="cs-CZ" sz="2400" b="1" i="1" dirty="0" err="1" smtClean="0"/>
              <a:t>Coxiella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burnetii</a:t>
            </a:r>
            <a:r>
              <a:rPr lang="cs-CZ" sz="2400" b="1" i="1" dirty="0" smtClean="0"/>
              <a:t>, </a:t>
            </a:r>
            <a:r>
              <a:rPr lang="cs-CZ" sz="2400" b="1" i="1" dirty="0" err="1" smtClean="0"/>
              <a:t>Francisella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tularensis</a:t>
            </a:r>
            <a:r>
              <a:rPr lang="cs-CZ" sz="2400" b="1" i="1" dirty="0" smtClean="0"/>
              <a:t>, </a:t>
            </a:r>
            <a:r>
              <a:rPr lang="cs-CZ" sz="2400" b="1" i="1" dirty="0" err="1" smtClean="0"/>
              <a:t>toxoplasma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gondii</a:t>
            </a:r>
            <a:r>
              <a:rPr lang="cs-CZ" sz="2400" b="1" i="1" dirty="0" smtClean="0"/>
              <a:t>, Leptospira </a:t>
            </a:r>
            <a:r>
              <a:rPr lang="cs-CZ" sz="2400" b="1" i="1" dirty="0" err="1" smtClean="0"/>
              <a:t>interrograns</a:t>
            </a:r>
            <a:r>
              <a:rPr lang="cs-CZ" sz="2400" b="1" i="1" dirty="0" smtClean="0"/>
              <a:t> </a:t>
            </a:r>
            <a:r>
              <a:rPr lang="cs-CZ" sz="2400" b="1" dirty="0" err="1" smtClean="0"/>
              <a:t>s.l</a:t>
            </a:r>
            <a:r>
              <a:rPr lang="cs-CZ" sz="2400" b="1" dirty="0" smtClean="0"/>
              <a:t>.: charakteristika antigenu, vliv na IS</a:t>
            </a:r>
          </a:p>
          <a:p>
            <a:pPr lvl="0"/>
            <a:endParaRPr lang="cs-CZ" sz="2400" b="1" dirty="0" smtClean="0">
              <a:solidFill>
                <a:srgbClr val="7030A0"/>
              </a:solidFill>
            </a:endParaRPr>
          </a:p>
          <a:p>
            <a:pPr lvl="0"/>
            <a:r>
              <a:rPr lang="cs-CZ" sz="2400" b="1" dirty="0" smtClean="0">
                <a:solidFill>
                  <a:srgbClr val="7030A0"/>
                </a:solidFill>
              </a:rPr>
              <a:t>2. Vektor: </a:t>
            </a:r>
            <a:r>
              <a:rPr lang="cs-CZ" sz="2400" b="1" dirty="0" smtClean="0"/>
              <a:t>klíště obecné </a:t>
            </a:r>
            <a:r>
              <a:rPr lang="cs-CZ" sz="2400" b="1" i="1" dirty="0" err="1" smtClean="0"/>
              <a:t>Ixodes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ricinu</a:t>
            </a:r>
            <a:r>
              <a:rPr lang="cs-CZ" sz="2400" b="1" dirty="0" err="1" smtClean="0"/>
              <a:t>s</a:t>
            </a:r>
            <a:r>
              <a:rPr lang="cs-CZ" sz="2400" b="1" dirty="0" smtClean="0"/>
              <a:t>, </a:t>
            </a:r>
            <a:r>
              <a:rPr lang="cs-CZ" sz="2400" b="1" i="1" dirty="0" err="1" smtClean="0"/>
              <a:t>Dermacentor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reticulatus</a:t>
            </a:r>
            <a:r>
              <a:rPr lang="cs-CZ" sz="2400" b="1" i="1" dirty="0" smtClean="0"/>
              <a:t>: </a:t>
            </a:r>
            <a:r>
              <a:rPr lang="cs-CZ" sz="2400" b="1" dirty="0" smtClean="0"/>
              <a:t>lokalita, charakteristika, aktivita, pozitivita</a:t>
            </a:r>
          </a:p>
          <a:p>
            <a:pPr lvl="0"/>
            <a:endParaRPr lang="cs-CZ" sz="2400" b="1" dirty="0" smtClean="0">
              <a:solidFill>
                <a:srgbClr val="7030A0"/>
              </a:solidFill>
            </a:endParaRPr>
          </a:p>
          <a:p>
            <a:pPr lvl="0"/>
            <a:r>
              <a:rPr lang="cs-CZ" sz="2400" b="1" dirty="0" smtClean="0">
                <a:solidFill>
                  <a:srgbClr val="7030A0"/>
                </a:solidFill>
              </a:rPr>
              <a:t>3. Hostitel: </a:t>
            </a:r>
            <a:r>
              <a:rPr lang="cs-CZ" sz="2400" b="1" dirty="0" smtClean="0"/>
              <a:t>drobní hlodavci – myšice lesní, m. </a:t>
            </a:r>
            <a:r>
              <a:rPr lang="cs-CZ" sz="2400" b="1" dirty="0" err="1" smtClean="0"/>
              <a:t>kčovinná</a:t>
            </a:r>
            <a:r>
              <a:rPr lang="cs-CZ" sz="2400" b="1" dirty="0" smtClean="0"/>
              <a:t>, m. </a:t>
            </a:r>
            <a:r>
              <a:rPr lang="cs-CZ" sz="2400" b="1" dirty="0" err="1" smtClean="0"/>
              <a:t>temnopásá</a:t>
            </a:r>
            <a:r>
              <a:rPr lang="cs-CZ" sz="2400" b="1" dirty="0" smtClean="0"/>
              <a:t>…, </a:t>
            </a:r>
            <a:r>
              <a:rPr lang="cs-CZ" sz="2400" b="1" dirty="0" err="1" smtClean="0"/>
              <a:t>odchy</a:t>
            </a:r>
            <a:r>
              <a:rPr lang="cs-CZ" sz="2400" b="1" dirty="0" smtClean="0"/>
              <a:t>, pitva, sběr vzorků, příprava na analýzu</a:t>
            </a:r>
          </a:p>
          <a:p>
            <a:pPr lvl="0"/>
            <a:endParaRPr lang="cs-CZ" sz="2400" b="1" dirty="0" smtClean="0"/>
          </a:p>
        </p:txBody>
      </p:sp>
      <p:sp>
        <p:nvSpPr>
          <p:cNvPr id="4" name="Obdélník 3"/>
          <p:cNvSpPr/>
          <p:nvPr/>
        </p:nvSpPr>
        <p:spPr>
          <a:xfrm>
            <a:off x="107504" y="51882"/>
            <a:ext cx="88099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Okruhy výzkumné problematiky </a:t>
            </a:r>
            <a:br>
              <a:rPr lang="cs-CZ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Ad2)</a:t>
            </a:r>
            <a:r>
              <a:rPr lang="cs-CZ" sz="2800" b="1" dirty="0" smtClean="0">
                <a:solidFill>
                  <a:srgbClr val="1F497D"/>
                </a:solidFill>
              </a:rPr>
              <a:t> </a:t>
            </a:r>
            <a:r>
              <a:rPr lang="cs-CZ" sz="2800" b="1" dirty="0">
                <a:solidFill>
                  <a:srgbClr val="1F497D"/>
                </a:solidFill>
              </a:rPr>
              <a:t>imunologie, epidemiologie, zoonózy </a:t>
            </a:r>
          </a:p>
          <a:p>
            <a:pPr algn="ctr">
              <a:defRPr/>
            </a:pPr>
            <a:endParaRPr lang="cs-CZ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483989"/>
              </p:ext>
            </p:extLst>
          </p:nvPr>
        </p:nvGraphicFramePr>
        <p:xfrm>
          <a:off x="6588224" y="1268760"/>
          <a:ext cx="1727200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Rastrový obrázek" r:id="rId4" imgW="1276190" imgH="1409897" progId="PBrush">
                  <p:embed/>
                </p:oleObj>
              </mc:Choice>
              <mc:Fallback>
                <p:oleObj name="Rastrový obrázek" r:id="rId4" imgW="1276190" imgH="140989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1268760"/>
                        <a:ext cx="1727200" cy="187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795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3" y="2681536"/>
            <a:ext cx="5657850" cy="41624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901" y="2678595"/>
            <a:ext cx="5335798" cy="417940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7030A0"/>
                </a:solidFill>
                <a:ea typeface="+mn-ea"/>
                <a:cs typeface="+mn-cs"/>
              </a:rPr>
              <a:t>Epidemiologie, imunologie, mikrobiologie, molekulární </a:t>
            </a:r>
            <a:r>
              <a:rPr lang="cs-CZ" sz="2400" b="1" dirty="0" smtClean="0">
                <a:solidFill>
                  <a:srgbClr val="7030A0"/>
                </a:solidFill>
                <a:ea typeface="+mn-ea"/>
                <a:cs typeface="+mn-cs"/>
              </a:rPr>
              <a:t>biologie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507288" cy="4525963"/>
          </a:xfrm>
        </p:spPr>
        <p:txBody>
          <a:bodyPr/>
          <a:lstStyle/>
          <a:p>
            <a:pPr lvl="0"/>
            <a:r>
              <a:rPr lang="cs-CZ" sz="2400" b="1" dirty="0" smtClean="0">
                <a:solidFill>
                  <a:schemeClr val="bg1"/>
                </a:solidFill>
              </a:rPr>
              <a:t>studium </a:t>
            </a:r>
            <a:r>
              <a:rPr lang="cs-CZ" sz="2400" b="1" dirty="0" err="1">
                <a:solidFill>
                  <a:schemeClr val="bg1"/>
                </a:solidFill>
              </a:rPr>
              <a:t>promořenosti</a:t>
            </a:r>
            <a:r>
              <a:rPr lang="cs-CZ" sz="2400" b="1" dirty="0">
                <a:solidFill>
                  <a:schemeClr val="bg1"/>
                </a:solidFill>
              </a:rPr>
              <a:t> většiny </a:t>
            </a:r>
            <a:r>
              <a:rPr lang="cs-CZ" sz="2400" b="1" dirty="0" smtClean="0">
                <a:solidFill>
                  <a:schemeClr val="bg1"/>
                </a:solidFill>
              </a:rPr>
              <a:t>vektorů a hostitelů </a:t>
            </a:r>
            <a:r>
              <a:rPr lang="cs-CZ" sz="2400" b="1" dirty="0">
                <a:solidFill>
                  <a:schemeClr val="bg1"/>
                </a:solidFill>
              </a:rPr>
              <a:t>uplatňujících se přímo či nepřímo v životním cyklu </a:t>
            </a:r>
            <a:r>
              <a:rPr lang="cs-CZ" sz="2400" b="1" dirty="0" smtClean="0">
                <a:solidFill>
                  <a:schemeClr val="bg1"/>
                </a:solidFill>
              </a:rPr>
              <a:t>patogenních mikroorganismů (zaměřeno na </a:t>
            </a:r>
            <a:r>
              <a:rPr lang="cs-CZ" sz="2400" b="1" dirty="0" err="1" smtClean="0">
                <a:solidFill>
                  <a:schemeClr val="bg1"/>
                </a:solidFill>
              </a:rPr>
              <a:t>Bbsl</a:t>
            </a:r>
            <a:r>
              <a:rPr lang="cs-CZ" sz="2400" b="1" dirty="0" smtClean="0">
                <a:solidFill>
                  <a:schemeClr val="bg1"/>
                </a:solidFill>
              </a:rPr>
              <a:t>) způsobujících onemocnění člověka a hospod. zvířat, </a:t>
            </a:r>
            <a:r>
              <a:rPr lang="cs-CZ" sz="2400" b="1" dirty="0">
                <a:solidFill>
                  <a:schemeClr val="bg1"/>
                </a:solidFill>
              </a:rPr>
              <a:t>určení ohnisek nákaz (klíšťata, komáři, </a:t>
            </a:r>
            <a:r>
              <a:rPr lang="cs-CZ" sz="2400" b="1" dirty="0" smtClean="0">
                <a:solidFill>
                  <a:schemeClr val="bg1"/>
                </a:solidFill>
              </a:rPr>
              <a:t>hlodavci), (ovce</a:t>
            </a:r>
            <a:r>
              <a:rPr lang="cs-CZ" sz="2400" b="1" dirty="0">
                <a:solidFill>
                  <a:schemeClr val="bg1"/>
                </a:solidFill>
              </a:rPr>
              <a:t>, kozy, kočky, koně)</a:t>
            </a:r>
            <a:endParaRPr lang="cs-CZ" sz="2400" dirty="0">
              <a:solidFill>
                <a:schemeClr val="bg1"/>
              </a:solidFill>
            </a:endParaRPr>
          </a:p>
          <a:p>
            <a:pPr lvl="0"/>
            <a:r>
              <a:rPr lang="cs-CZ" sz="2400" b="1" dirty="0">
                <a:solidFill>
                  <a:schemeClr val="bg1"/>
                </a:solidFill>
              </a:rPr>
              <a:t>kultivace </a:t>
            </a:r>
            <a:r>
              <a:rPr lang="cs-CZ" sz="2400" b="1" dirty="0" err="1">
                <a:solidFill>
                  <a:schemeClr val="bg1"/>
                </a:solidFill>
              </a:rPr>
              <a:t>Bbsl</a:t>
            </a:r>
            <a:r>
              <a:rPr lang="cs-CZ" sz="2400" b="1" dirty="0">
                <a:solidFill>
                  <a:schemeClr val="bg1"/>
                </a:solidFill>
              </a:rPr>
              <a:t>, příprava přirozeného </a:t>
            </a:r>
            <a:r>
              <a:rPr lang="cs-CZ" sz="2400" b="1" dirty="0" err="1">
                <a:solidFill>
                  <a:schemeClr val="bg1"/>
                </a:solidFill>
              </a:rPr>
              <a:t>celobuněčného</a:t>
            </a:r>
            <a:r>
              <a:rPr lang="cs-CZ" sz="2400" b="1" dirty="0">
                <a:solidFill>
                  <a:schemeClr val="bg1"/>
                </a:solidFill>
              </a:rPr>
              <a:t> antigenu, ověření expresního profilu </a:t>
            </a:r>
            <a:r>
              <a:rPr lang="cs-CZ" sz="2400" b="1" dirty="0" err="1">
                <a:solidFill>
                  <a:schemeClr val="bg1"/>
                </a:solidFill>
              </a:rPr>
              <a:t>borrelie</a:t>
            </a:r>
            <a:r>
              <a:rPr lang="cs-CZ" sz="2400" b="1" dirty="0">
                <a:solidFill>
                  <a:schemeClr val="bg1"/>
                </a:solidFill>
              </a:rPr>
              <a:t>, vliv </a:t>
            </a:r>
            <a:r>
              <a:rPr lang="cs-CZ" sz="2400" b="1" dirty="0" err="1">
                <a:solidFill>
                  <a:schemeClr val="bg1"/>
                </a:solidFill>
              </a:rPr>
              <a:t>patogena</a:t>
            </a:r>
            <a:r>
              <a:rPr lang="cs-CZ" sz="2400" b="1" dirty="0">
                <a:solidFill>
                  <a:schemeClr val="bg1"/>
                </a:solidFill>
              </a:rPr>
              <a:t> na IS studovaného organismu</a:t>
            </a:r>
            <a:endParaRPr lang="cs-CZ" sz="2400" dirty="0">
              <a:solidFill>
                <a:schemeClr val="bg1"/>
              </a:solidFill>
            </a:endParaRPr>
          </a:p>
          <a:p>
            <a:pPr lvl="0"/>
            <a:r>
              <a:rPr lang="cs-CZ" sz="2400" b="1" dirty="0">
                <a:solidFill>
                  <a:schemeClr val="bg1"/>
                </a:solidFill>
              </a:rPr>
              <a:t>studium antigenních vlastností (genová a proteinová analýza) </a:t>
            </a:r>
            <a:endParaRPr lang="cs-CZ" sz="2400" dirty="0">
              <a:solidFill>
                <a:schemeClr val="bg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8738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1691680" y="125413"/>
            <a:ext cx="7077670" cy="1016525"/>
          </a:xfrm>
        </p:spPr>
        <p:txBody>
          <a:bodyPr/>
          <a:lstStyle/>
          <a:p>
            <a:pPr eaLnBrk="1" hangingPunct="1"/>
            <a:r>
              <a:rPr lang="cs-CZ" dirty="0" smtClean="0"/>
              <a:t>Použité metody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539750" y="1268413"/>
            <a:ext cx="8229600" cy="5113337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Přímé metody</a:t>
            </a:r>
          </a:p>
          <a:p>
            <a:pPr lvl="1" eaLnBrk="1" hangingPunct="1"/>
            <a:r>
              <a:rPr lang="cs-CZ" b="1" dirty="0" smtClean="0"/>
              <a:t>monitoring klíšťat, odchyt hlodavců, kultivace tkání a orgánů v BSK-H médiu, Izolace a kultivace </a:t>
            </a:r>
            <a:r>
              <a:rPr lang="cs-CZ" b="1" i="1" dirty="0" err="1" smtClean="0"/>
              <a:t>borrelia</a:t>
            </a:r>
            <a:r>
              <a:rPr lang="cs-CZ" b="1" i="1" dirty="0" smtClean="0"/>
              <a:t> </a:t>
            </a:r>
            <a:r>
              <a:rPr lang="cs-CZ" b="1" i="1" dirty="0" err="1" smtClean="0"/>
              <a:t>burgdorferi</a:t>
            </a:r>
            <a:r>
              <a:rPr lang="cs-CZ" b="1" i="1" dirty="0" smtClean="0"/>
              <a:t> </a:t>
            </a:r>
            <a:r>
              <a:rPr lang="cs-CZ" b="1" dirty="0" err="1" smtClean="0"/>
              <a:t>s.l</a:t>
            </a:r>
            <a:r>
              <a:rPr lang="cs-CZ" b="1" dirty="0" smtClean="0"/>
              <a:t>.</a:t>
            </a:r>
          </a:p>
          <a:p>
            <a:pPr lvl="1"/>
            <a:r>
              <a:rPr lang="cs-CZ" b="1" dirty="0" smtClean="0"/>
              <a:t>detekce živých </a:t>
            </a:r>
            <a:r>
              <a:rPr lang="cs-CZ" b="1" dirty="0" err="1" smtClean="0"/>
              <a:t>borrelií</a:t>
            </a:r>
            <a:r>
              <a:rPr lang="cs-CZ" b="1" dirty="0" smtClean="0"/>
              <a:t> - mikroskopie v temném poli (DFM)</a:t>
            </a:r>
          </a:p>
          <a:p>
            <a:pPr lvl="1"/>
            <a:r>
              <a:rPr lang="cs-CZ" b="1" dirty="0" smtClean="0"/>
              <a:t>PCR</a:t>
            </a:r>
            <a:r>
              <a:rPr lang="cs-CZ" b="1" dirty="0"/>
              <a:t>, </a:t>
            </a:r>
            <a:r>
              <a:rPr lang="cs-CZ" b="1" dirty="0" err="1" smtClean="0"/>
              <a:t>sequenace</a:t>
            </a:r>
            <a:endParaRPr lang="cs-CZ" b="1" dirty="0" smtClean="0"/>
          </a:p>
          <a:p>
            <a:pPr eaLnBrk="1" hangingPunct="1"/>
            <a:endParaRPr lang="cs-CZ" sz="2800" b="1" dirty="0" smtClean="0"/>
          </a:p>
          <a:p>
            <a:pPr eaLnBrk="1" hangingPunct="1"/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Nepřímé metody</a:t>
            </a:r>
          </a:p>
          <a:p>
            <a:pPr lvl="1" eaLnBrk="1" hangingPunct="1"/>
            <a:r>
              <a:rPr lang="cs-CZ" b="1" dirty="0" smtClean="0"/>
              <a:t>detekce </a:t>
            </a:r>
            <a:r>
              <a:rPr lang="cs-CZ" b="1" dirty="0" err="1" smtClean="0"/>
              <a:t>antiborreliových</a:t>
            </a:r>
            <a:r>
              <a:rPr lang="cs-CZ" b="1" dirty="0" smtClean="0"/>
              <a:t> protilátek pomocí ELISA </a:t>
            </a:r>
          </a:p>
          <a:p>
            <a:pPr lvl="1" eaLnBrk="1" hangingPunct="1">
              <a:buNone/>
            </a:pPr>
            <a:endParaRPr lang="cs-CZ" sz="2400" dirty="0" smtClean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933056"/>
            <a:ext cx="2152619" cy="151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6955"/>
            <a:ext cx="3033934" cy="110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782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sz="4000" b="1" dirty="0" err="1" smtClean="0"/>
              <a:t>Spirochety</a:t>
            </a:r>
            <a:r>
              <a:rPr lang="cs-CZ" sz="4000" b="1" dirty="0" smtClean="0"/>
              <a:t>,</a:t>
            </a:r>
            <a:r>
              <a:rPr lang="cs-CZ" sz="4000" b="1" i="1" dirty="0" smtClean="0"/>
              <a:t> Borrelia burgdorferi </a:t>
            </a:r>
            <a:r>
              <a:rPr lang="cs-CZ" sz="4000" b="1" dirty="0" smtClean="0"/>
              <a:t>s. l. metoda DFM z klíšťat, ovcí, komárů 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676275"/>
          </a:xfrm>
        </p:spPr>
        <p:txBody>
          <a:bodyPr/>
          <a:lstStyle/>
          <a:p>
            <a:pPr>
              <a:buFontTx/>
              <a:buNone/>
            </a:pPr>
            <a:r>
              <a:rPr lang="cs-CZ" dirty="0" smtClean="0"/>
              <a:t>Mikroskopování v temném poli (DFM)</a:t>
            </a:r>
          </a:p>
        </p:txBody>
      </p:sp>
      <p:pic>
        <p:nvPicPr>
          <p:cNvPr id="10244" name="Obrázek 5" descr="E:\upraveno -borel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207717"/>
            <a:ext cx="5243513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Obrázek 6" descr="E:\upraveno -boreli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48880"/>
            <a:ext cx="51117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053621"/>
            <a:ext cx="2396441" cy="180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2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Dokumenty\bc práce\H Kucerova\fotky klistat spirochet, odchyty\hanka borreli\Klístata 2011\ovce\9 samice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0"/>
            <a:ext cx="4144962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ovéPole 5"/>
          <p:cNvSpPr txBox="1">
            <a:spLocks noChangeArrowheads="1"/>
          </p:cNvSpPr>
          <p:nvPr/>
        </p:nvSpPr>
        <p:spPr bwMode="auto">
          <a:xfrm>
            <a:off x="2195513" y="3213100"/>
            <a:ext cx="7293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/>
              <a:t>Z ovcí</a:t>
            </a:r>
          </a:p>
        </p:txBody>
      </p:sp>
      <p:pic>
        <p:nvPicPr>
          <p:cNvPr id="49157" name="Picture 4" descr="C:\Dokumenty\bc práce\H Kucerova\fotky klistat spirochet, odchyty\hanka borreli\Klístata 2011\171 samec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141663"/>
            <a:ext cx="4144962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TextovéPole 9"/>
          <p:cNvSpPr txBox="1">
            <a:spLocks noChangeArrowheads="1"/>
          </p:cNvSpPr>
          <p:nvPr/>
        </p:nvSpPr>
        <p:spPr bwMode="auto">
          <a:xfrm>
            <a:off x="6156325" y="6396038"/>
            <a:ext cx="1552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dirty="0"/>
              <a:t>Z klíštěte</a:t>
            </a:r>
          </a:p>
        </p:txBody>
      </p:sp>
      <p:pic>
        <p:nvPicPr>
          <p:cNvPr id="49159" name="Picture 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9199225"/>
            <a:ext cx="1493837" cy="6083300"/>
          </a:xfrm>
          <a:prstGeom prst="rect">
            <a:avLst/>
          </a:prstGeom>
          <a:noFill/>
          <a:ln w="127000">
            <a:solidFill>
              <a:srgbClr val="FD8C4D"/>
            </a:solidFill>
            <a:miter lim="800000"/>
            <a:headEnd/>
            <a:tailEnd/>
          </a:ln>
        </p:spPr>
      </p:pic>
      <p:pic>
        <p:nvPicPr>
          <p:cNvPr id="49160" name="Picture 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68975" y="17830800"/>
            <a:ext cx="3024188" cy="12312650"/>
          </a:xfrm>
          <a:prstGeom prst="rect">
            <a:avLst/>
          </a:prstGeom>
          <a:noFill/>
          <a:ln w="127000">
            <a:solidFill>
              <a:srgbClr val="FD8C4D"/>
            </a:solidFill>
            <a:miter lim="800000"/>
            <a:headEnd/>
            <a:tailEnd/>
          </a:ln>
        </p:spPr>
      </p:pic>
      <p:pic>
        <p:nvPicPr>
          <p:cNvPr id="49161" name="Obrázek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141663"/>
            <a:ext cx="804863" cy="3557587"/>
          </a:xfrm>
          <a:prstGeom prst="rect">
            <a:avLst/>
          </a:prstGeom>
          <a:noFill/>
          <a:ln w="127000">
            <a:solidFill>
              <a:srgbClr val="FD8C4D"/>
            </a:solidFill>
            <a:miter lim="800000"/>
            <a:headEnd/>
            <a:tailEnd/>
          </a:ln>
        </p:spPr>
      </p:pic>
      <p:sp>
        <p:nvSpPr>
          <p:cNvPr id="49162" name="TextovéPole 17"/>
          <p:cNvSpPr txBox="1">
            <a:spLocks noChangeArrowheads="1"/>
          </p:cNvSpPr>
          <p:nvPr/>
        </p:nvSpPr>
        <p:spPr bwMode="auto">
          <a:xfrm>
            <a:off x="1619250" y="5013325"/>
            <a:ext cx="1052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/>
              <a:t>Z roztoče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132" y="-127"/>
            <a:ext cx="4145280" cy="31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590</Words>
  <Application>Microsoft Office PowerPoint</Application>
  <PresentationFormat>Předvádění na obrazovce (4:3)</PresentationFormat>
  <Paragraphs>138</Paragraphs>
  <Slides>14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23" baseType="lpstr">
      <vt:lpstr>Arial</vt:lpstr>
      <vt:lpstr>Calibri</vt:lpstr>
      <vt:lpstr>Comic Sans MS</vt:lpstr>
      <vt:lpstr>Lucida Sans Unicode</vt:lpstr>
      <vt:lpstr>Times New Roman</vt:lpstr>
      <vt:lpstr>Wingdings</vt:lpstr>
      <vt:lpstr>Motiv sady Office</vt:lpstr>
      <vt:lpstr>Graf</vt:lpstr>
      <vt:lpstr>Rastrový obrázek</vt:lpstr>
      <vt:lpstr>doc. RNDr. Alena Žákovská</vt:lpstr>
      <vt:lpstr>Okruhy výzkumné problematiky imunologie</vt:lpstr>
      <vt:lpstr>Prezentace aplikace PowerPoint</vt:lpstr>
      <vt:lpstr>Prezentace aplikace PowerPoint</vt:lpstr>
      <vt:lpstr>Prezentace aplikace PowerPoint</vt:lpstr>
      <vt:lpstr>Epidemiologie, imunologie, mikrobiologie, molekulární biologie</vt:lpstr>
      <vt:lpstr>Použité metody</vt:lpstr>
      <vt:lpstr>Spirochety, Borrelia burgdorferi s. l. metoda DFM z klíšťat, ovcí, komárů </vt:lpstr>
      <vt:lpstr>Prezentace aplikace PowerPoint</vt:lpstr>
      <vt:lpstr>Prezentace aplikace PowerPoint</vt:lpstr>
      <vt:lpstr>Prezentace aplikace PowerPoint</vt:lpstr>
      <vt:lpstr>Články v MFDnes </vt:lpstr>
      <vt:lpstr>Prezentace aplikace PowerPoint</vt:lpstr>
      <vt:lpstr>Prezentace aplikace PowerPoint</vt:lpstr>
    </vt:vector>
  </TitlesOfParts>
  <Company>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 ricinus, Pisárky, Brno</dc:title>
  <dc:creator>Alena</dc:creator>
  <cp:lastModifiedBy>Uživatel systému Windows</cp:lastModifiedBy>
  <cp:revision>51</cp:revision>
  <dcterms:created xsi:type="dcterms:W3CDTF">2013-05-03T09:14:38Z</dcterms:created>
  <dcterms:modified xsi:type="dcterms:W3CDTF">2019-11-08T09:19:51Z</dcterms:modified>
</cp:coreProperties>
</file>