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E7F3F4"/>
          </a:solidFill>
        </a:fill>
      </a:tcStyle>
    </a:wholeTbl>
    <a:band2H>
      <a:tcTxStyle/>
      <a:tcStyle>
        <a:tcBdr/>
        <a:fill>
          <a:solidFill>
            <a:srgbClr val="F3F9FA"/>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CCCD9"/>
          </a:solidFill>
        </a:fill>
      </a:tcStyle>
    </a:wholeTbl>
    <a:band2H>
      <a:tcTxStyle/>
      <a:tcStyle>
        <a:tcBdr/>
        <a:fill>
          <a:solidFill>
            <a:srgbClr val="E7E7ED"/>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3">
              <a:lumOff val="44000"/>
            </a:schemeClr>
          </a:solidFill>
        </a:fill>
      </a:tcStyle>
    </a:band2H>
    <a:firstCol>
      <a:tcTxStyle b="on" i="off">
        <a:fontRef idx="major">
          <a:schemeClr val="accent3">
            <a:lumOff val="44000"/>
          </a:schemeClr>
        </a:fontRef>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Ref idx="major">
          <a:schemeClr val="accent3">
            <a:lumOff val="44000"/>
          </a:schemeClr>
        </a:fontRef>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chemeClr val="accent3">
              <a:lumOff val="44000"/>
            </a:schemeClr>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9" d="100"/>
          <a:sy n="119" d="100"/>
        </p:scale>
        <p:origin x="-150" y="-19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62761096"/>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Úvodní snímek">
    <p:spTree>
      <p:nvGrpSpPr>
        <p:cNvPr id="1" name=""/>
        <p:cNvGrpSpPr/>
        <p:nvPr/>
      </p:nvGrpSpPr>
      <p:grpSpPr>
        <a:xfrm>
          <a:off x="0" y="0"/>
          <a:ext cx="0" cy="0"/>
          <a:chOff x="0" y="0"/>
          <a:chExt cx="0" cy="0"/>
        </a:xfrm>
      </p:grpSpPr>
      <p:sp>
        <p:nvSpPr>
          <p:cNvPr id="11" name="Text názvu"/>
          <p:cNvSpPr txBox="1">
            <a:spLocks noGrp="1"/>
          </p:cNvSpPr>
          <p:nvPr>
            <p:ph type="title"/>
          </p:nvPr>
        </p:nvSpPr>
        <p:spPr>
          <a:xfrm>
            <a:off x="1524000" y="1122362"/>
            <a:ext cx="9144000" cy="2387601"/>
          </a:xfrm>
          <a:prstGeom prst="rect">
            <a:avLst/>
          </a:prstGeom>
        </p:spPr>
        <p:txBody>
          <a:bodyPr anchor="b"/>
          <a:lstStyle>
            <a:lvl1pPr>
              <a:defRPr sz="6000"/>
            </a:lvl1pPr>
          </a:lstStyle>
          <a:p>
            <a:r>
              <a:t>Text názvu</a:t>
            </a:r>
          </a:p>
        </p:txBody>
      </p:sp>
      <p:sp>
        <p:nvSpPr>
          <p:cNvPr id="12" name="Text úrovně 1…"/>
          <p:cNvSpPr txBox="1">
            <a:spLocks noGrp="1"/>
          </p:cNvSpPr>
          <p:nvPr>
            <p:ph type="body" sz="quarter" idx="1"/>
          </p:nvPr>
        </p:nvSpPr>
        <p:spPr>
          <a:xfrm>
            <a:off x="1524000" y="3602037"/>
            <a:ext cx="9144000" cy="1655763"/>
          </a:xfrm>
          <a:prstGeom prst="rect">
            <a:avLst/>
          </a:prstGeom>
        </p:spPr>
        <p:txBody>
          <a:bodyPr/>
          <a:lstStyle>
            <a:lvl1pPr marL="0" indent="0" algn="ctr">
              <a:spcBef>
                <a:spcPts val="500"/>
              </a:spcBef>
              <a:buSzTx/>
              <a:buNone/>
              <a:defRPr sz="2400"/>
            </a:lvl1pPr>
            <a:lvl2pPr marL="0" indent="457200" algn="ctr">
              <a:spcBef>
                <a:spcPts val="500"/>
              </a:spcBef>
              <a:buSzTx/>
              <a:buNone/>
              <a:defRPr sz="2400"/>
            </a:lvl2pPr>
            <a:lvl3pPr marL="0" indent="914400" algn="ctr">
              <a:spcBef>
                <a:spcPts val="500"/>
              </a:spcBef>
              <a:buSzTx/>
              <a:buNone/>
              <a:defRPr sz="2400"/>
            </a:lvl3pPr>
            <a:lvl4pPr marL="0" indent="1371600" algn="ctr">
              <a:spcBef>
                <a:spcPts val="500"/>
              </a:spcBef>
              <a:buSzTx/>
              <a:buNone/>
              <a:defRPr sz="2400"/>
            </a:lvl4pPr>
            <a:lvl5pPr marL="0" indent="1828800" algn="ctr">
              <a:spcBef>
                <a:spcPts val="500"/>
              </a:spcBef>
              <a:buSzTx/>
              <a:buNone/>
              <a:defRPr sz="2400"/>
            </a:lvl5pPr>
          </a:lstStyle>
          <a:p>
            <a:r>
              <a:t>Text úrovně 1</a:t>
            </a:r>
          </a:p>
          <a:p>
            <a:pPr lvl="1"/>
            <a:r>
              <a:t>Text úrovně 2</a:t>
            </a:r>
          </a:p>
          <a:p>
            <a:pPr lvl="2"/>
            <a:r>
              <a:t>Text úrovně 3</a:t>
            </a:r>
          </a:p>
          <a:p>
            <a:pPr lvl="3"/>
            <a:r>
              <a:t>Text úrovně 4</a:t>
            </a:r>
          </a:p>
          <a:p>
            <a:pPr lvl="4"/>
            <a:r>
              <a:t>Text úrovně 5</a:t>
            </a:r>
          </a:p>
        </p:txBody>
      </p:sp>
      <p:sp>
        <p:nvSpPr>
          <p:cNvPr id="13"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Nadpis a svislý text">
    <p:spTree>
      <p:nvGrpSpPr>
        <p:cNvPr id="1" name=""/>
        <p:cNvGrpSpPr/>
        <p:nvPr/>
      </p:nvGrpSpPr>
      <p:grpSpPr>
        <a:xfrm>
          <a:off x="0" y="0"/>
          <a:ext cx="0" cy="0"/>
          <a:chOff x="0" y="0"/>
          <a:chExt cx="0" cy="0"/>
        </a:xfrm>
      </p:grpSpPr>
      <p:sp>
        <p:nvSpPr>
          <p:cNvPr id="92" name="Text názvu"/>
          <p:cNvSpPr txBox="1">
            <a:spLocks noGrp="1"/>
          </p:cNvSpPr>
          <p:nvPr>
            <p:ph type="title"/>
          </p:nvPr>
        </p:nvSpPr>
        <p:spPr>
          <a:prstGeom prst="rect">
            <a:avLst/>
          </a:prstGeom>
        </p:spPr>
        <p:txBody>
          <a:bodyPr/>
          <a:lstStyle/>
          <a:p>
            <a:r>
              <a:t>Text názvu</a:t>
            </a:r>
          </a:p>
        </p:txBody>
      </p:sp>
      <p:sp>
        <p:nvSpPr>
          <p:cNvPr id="93" name="Text úrovně 1…"/>
          <p:cNvSpPr txBox="1">
            <a:spLocks noGrp="1"/>
          </p:cNvSpPr>
          <p:nvPr>
            <p:ph type="body" idx="1"/>
          </p:nvPr>
        </p:nvSpPr>
        <p:spPr>
          <a:prstGeom prst="rect">
            <a:avLst/>
          </a:prstGeom>
        </p:spPr>
        <p:txBody>
          <a:bodyPr/>
          <a:lstStyle/>
          <a:p>
            <a:r>
              <a:t>Text úrovně 1</a:t>
            </a:r>
          </a:p>
          <a:p>
            <a:pPr lvl="1"/>
            <a:r>
              <a:t>Text úrovně 2</a:t>
            </a:r>
          </a:p>
          <a:p>
            <a:pPr lvl="2"/>
            <a:r>
              <a:t>Text úrovně 3</a:t>
            </a:r>
          </a:p>
          <a:p>
            <a:pPr lvl="3"/>
            <a:r>
              <a:t>Text úrovně 4</a:t>
            </a:r>
          </a:p>
          <a:p>
            <a:pPr lvl="4"/>
            <a:r>
              <a:t>Text úrovně 5</a:t>
            </a:r>
          </a:p>
        </p:txBody>
      </p:sp>
      <p:sp>
        <p:nvSpPr>
          <p:cNvPr id="94"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Svislý nadpis a text">
    <p:spTree>
      <p:nvGrpSpPr>
        <p:cNvPr id="1" name=""/>
        <p:cNvGrpSpPr/>
        <p:nvPr/>
      </p:nvGrpSpPr>
      <p:grpSpPr>
        <a:xfrm>
          <a:off x="0" y="0"/>
          <a:ext cx="0" cy="0"/>
          <a:chOff x="0" y="0"/>
          <a:chExt cx="0" cy="0"/>
        </a:xfrm>
      </p:grpSpPr>
      <p:sp>
        <p:nvSpPr>
          <p:cNvPr id="101" name="Text názvu"/>
          <p:cNvSpPr txBox="1">
            <a:spLocks noGrp="1"/>
          </p:cNvSpPr>
          <p:nvPr>
            <p:ph type="title"/>
          </p:nvPr>
        </p:nvSpPr>
        <p:spPr>
          <a:xfrm>
            <a:off x="8839200" y="274639"/>
            <a:ext cx="2743200" cy="5851526"/>
          </a:xfrm>
          <a:prstGeom prst="rect">
            <a:avLst/>
          </a:prstGeom>
        </p:spPr>
        <p:txBody>
          <a:bodyPr/>
          <a:lstStyle/>
          <a:p>
            <a:r>
              <a:t>Text názvu</a:t>
            </a:r>
          </a:p>
        </p:txBody>
      </p:sp>
      <p:sp>
        <p:nvSpPr>
          <p:cNvPr id="102" name="Text úrovně 1…"/>
          <p:cNvSpPr txBox="1">
            <a:spLocks noGrp="1"/>
          </p:cNvSpPr>
          <p:nvPr>
            <p:ph type="body" idx="1"/>
          </p:nvPr>
        </p:nvSpPr>
        <p:spPr>
          <a:xfrm>
            <a:off x="609600" y="274639"/>
            <a:ext cx="8026400" cy="5851526"/>
          </a:xfrm>
          <a:prstGeom prst="rect">
            <a:avLst/>
          </a:prstGeom>
        </p:spPr>
        <p:txBody>
          <a:bodyPr/>
          <a:lstStyle/>
          <a:p>
            <a:r>
              <a:t>Text úrovně 1</a:t>
            </a:r>
          </a:p>
          <a:p>
            <a:pPr lvl="1"/>
            <a:r>
              <a:t>Text úrovně 2</a:t>
            </a:r>
          </a:p>
          <a:p>
            <a:pPr lvl="2"/>
            <a:r>
              <a:t>Text úrovně 3</a:t>
            </a:r>
          </a:p>
          <a:p>
            <a:pPr lvl="3"/>
            <a:r>
              <a:t>Text úrovně 4</a:t>
            </a:r>
          </a:p>
          <a:p>
            <a:pPr lvl="4"/>
            <a:r>
              <a:t>Text úrovně 5</a:t>
            </a:r>
          </a:p>
        </p:txBody>
      </p:sp>
      <p:sp>
        <p:nvSpPr>
          <p:cNvPr id="103"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rázdný (kopie)">
    <p:bg>
      <p:bgPr>
        <a:gradFill flip="none" rotWithShape="1">
          <a:gsLst>
            <a:gs pos="0">
              <a:srgbClr val="F5F5F5"/>
            </a:gs>
            <a:gs pos="100000">
              <a:srgbClr val="B4EAEF"/>
            </a:gs>
          </a:gsLst>
          <a:lin ang="5400000" scaled="0"/>
        </a:gradFill>
        <a:effectLst/>
      </p:bgPr>
    </p:bg>
    <p:spTree>
      <p:nvGrpSpPr>
        <p:cNvPr id="1" name=""/>
        <p:cNvGrpSpPr/>
        <p:nvPr/>
      </p:nvGrpSpPr>
      <p:grpSpPr>
        <a:xfrm>
          <a:off x="0" y="0"/>
          <a:ext cx="0" cy="0"/>
          <a:chOff x="0" y="0"/>
          <a:chExt cx="0" cy="0"/>
        </a:xfrm>
      </p:grpSpPr>
      <p:sp>
        <p:nvSpPr>
          <p:cNvPr id="110"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Nadpis a obsah">
    <p:spTree>
      <p:nvGrpSpPr>
        <p:cNvPr id="1" name=""/>
        <p:cNvGrpSpPr/>
        <p:nvPr/>
      </p:nvGrpSpPr>
      <p:grpSpPr>
        <a:xfrm>
          <a:off x="0" y="0"/>
          <a:ext cx="0" cy="0"/>
          <a:chOff x="0" y="0"/>
          <a:chExt cx="0" cy="0"/>
        </a:xfrm>
      </p:grpSpPr>
      <p:sp>
        <p:nvSpPr>
          <p:cNvPr id="20" name="Text názvu"/>
          <p:cNvSpPr txBox="1">
            <a:spLocks noGrp="1"/>
          </p:cNvSpPr>
          <p:nvPr>
            <p:ph type="title"/>
          </p:nvPr>
        </p:nvSpPr>
        <p:spPr>
          <a:prstGeom prst="rect">
            <a:avLst/>
          </a:prstGeom>
        </p:spPr>
        <p:txBody>
          <a:bodyPr/>
          <a:lstStyle/>
          <a:p>
            <a:r>
              <a:t>Text názvu</a:t>
            </a:r>
          </a:p>
        </p:txBody>
      </p:sp>
      <p:sp>
        <p:nvSpPr>
          <p:cNvPr id="21" name="Text úrovně 1…"/>
          <p:cNvSpPr txBox="1">
            <a:spLocks noGrp="1"/>
          </p:cNvSpPr>
          <p:nvPr>
            <p:ph type="body" idx="1"/>
          </p:nvPr>
        </p:nvSpPr>
        <p:spPr>
          <a:prstGeom prst="rect">
            <a:avLst/>
          </a:prstGeom>
        </p:spPr>
        <p:txBody>
          <a:bodyPr/>
          <a:lstStyle/>
          <a:p>
            <a:r>
              <a:t>Text úrovně 1</a:t>
            </a:r>
          </a:p>
          <a:p>
            <a:pPr lvl="1"/>
            <a:r>
              <a:t>Text úrovně 2</a:t>
            </a:r>
          </a:p>
          <a:p>
            <a:pPr lvl="2"/>
            <a:r>
              <a:t>Text úrovně 3</a:t>
            </a:r>
          </a:p>
          <a:p>
            <a:pPr lvl="3"/>
            <a:r>
              <a:t>Text úrovně 4</a:t>
            </a:r>
          </a:p>
          <a:p>
            <a:pPr lvl="4"/>
            <a:r>
              <a:t>Text úrovně 5</a:t>
            </a:r>
          </a:p>
        </p:txBody>
      </p:sp>
      <p:sp>
        <p:nvSpPr>
          <p:cNvPr id="22"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Záhlaví části">
    <p:spTree>
      <p:nvGrpSpPr>
        <p:cNvPr id="1" name=""/>
        <p:cNvGrpSpPr/>
        <p:nvPr/>
      </p:nvGrpSpPr>
      <p:grpSpPr>
        <a:xfrm>
          <a:off x="0" y="0"/>
          <a:ext cx="0" cy="0"/>
          <a:chOff x="0" y="0"/>
          <a:chExt cx="0" cy="0"/>
        </a:xfrm>
      </p:grpSpPr>
      <p:sp>
        <p:nvSpPr>
          <p:cNvPr id="29" name="Text názvu"/>
          <p:cNvSpPr txBox="1">
            <a:spLocks noGrp="1"/>
          </p:cNvSpPr>
          <p:nvPr>
            <p:ph type="title"/>
          </p:nvPr>
        </p:nvSpPr>
        <p:spPr>
          <a:xfrm>
            <a:off x="831850" y="1709739"/>
            <a:ext cx="10515601" cy="2852737"/>
          </a:xfrm>
          <a:prstGeom prst="rect">
            <a:avLst/>
          </a:prstGeom>
        </p:spPr>
        <p:txBody>
          <a:bodyPr anchor="b"/>
          <a:lstStyle>
            <a:lvl1pPr>
              <a:defRPr sz="6000"/>
            </a:lvl1pPr>
          </a:lstStyle>
          <a:p>
            <a:r>
              <a:t>Text názvu</a:t>
            </a:r>
          </a:p>
        </p:txBody>
      </p:sp>
      <p:sp>
        <p:nvSpPr>
          <p:cNvPr id="30" name="Text úrovně 1…"/>
          <p:cNvSpPr txBox="1">
            <a:spLocks noGrp="1"/>
          </p:cNvSpPr>
          <p:nvPr>
            <p:ph type="body" sz="quarter" idx="1"/>
          </p:nvPr>
        </p:nvSpPr>
        <p:spPr>
          <a:xfrm>
            <a:off x="831850" y="4589464"/>
            <a:ext cx="10515601" cy="1500188"/>
          </a:xfrm>
          <a:prstGeom prst="rect">
            <a:avLst/>
          </a:prstGeom>
        </p:spPr>
        <p:txBody>
          <a:bodyPr/>
          <a:lstStyle>
            <a:lvl1pPr marL="0" indent="0">
              <a:spcBef>
                <a:spcPts val="500"/>
              </a:spcBef>
              <a:buSzTx/>
              <a:buNone/>
              <a:defRPr sz="2400"/>
            </a:lvl1pPr>
            <a:lvl2pPr marL="0" indent="457200">
              <a:spcBef>
                <a:spcPts val="500"/>
              </a:spcBef>
              <a:buSzTx/>
              <a:buNone/>
              <a:defRPr sz="2400"/>
            </a:lvl2pPr>
            <a:lvl3pPr marL="0" indent="914400">
              <a:spcBef>
                <a:spcPts val="500"/>
              </a:spcBef>
              <a:buSzTx/>
              <a:buNone/>
              <a:defRPr sz="2400"/>
            </a:lvl3pPr>
            <a:lvl4pPr marL="0" indent="1371600">
              <a:spcBef>
                <a:spcPts val="500"/>
              </a:spcBef>
              <a:buSzTx/>
              <a:buNone/>
              <a:defRPr sz="2400"/>
            </a:lvl4pPr>
            <a:lvl5pPr marL="0" indent="1828800">
              <a:spcBef>
                <a:spcPts val="500"/>
              </a:spcBef>
              <a:buSzTx/>
              <a:buNone/>
              <a:defRPr sz="2400"/>
            </a:lvl5pPr>
          </a:lstStyle>
          <a:p>
            <a:r>
              <a:t>Text úrovně 1</a:t>
            </a:r>
          </a:p>
          <a:p>
            <a:pPr lvl="1"/>
            <a:r>
              <a:t>Text úrovně 2</a:t>
            </a:r>
          </a:p>
          <a:p>
            <a:pPr lvl="2"/>
            <a:r>
              <a:t>Text úrovně 3</a:t>
            </a:r>
          </a:p>
          <a:p>
            <a:pPr lvl="3"/>
            <a:r>
              <a:t>Text úrovně 4</a:t>
            </a:r>
          </a:p>
          <a:p>
            <a:pPr lvl="4"/>
            <a:r>
              <a:t>Text úrovně 5</a:t>
            </a:r>
          </a:p>
        </p:txBody>
      </p:sp>
      <p:sp>
        <p:nvSpPr>
          <p:cNvPr id="31"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va obsahy">
    <p:spTree>
      <p:nvGrpSpPr>
        <p:cNvPr id="1" name=""/>
        <p:cNvGrpSpPr/>
        <p:nvPr/>
      </p:nvGrpSpPr>
      <p:grpSpPr>
        <a:xfrm>
          <a:off x="0" y="0"/>
          <a:ext cx="0" cy="0"/>
          <a:chOff x="0" y="0"/>
          <a:chExt cx="0" cy="0"/>
        </a:xfrm>
      </p:grpSpPr>
      <p:sp>
        <p:nvSpPr>
          <p:cNvPr id="38" name="Text názvu"/>
          <p:cNvSpPr txBox="1">
            <a:spLocks noGrp="1"/>
          </p:cNvSpPr>
          <p:nvPr>
            <p:ph type="title"/>
          </p:nvPr>
        </p:nvSpPr>
        <p:spPr>
          <a:prstGeom prst="rect">
            <a:avLst/>
          </a:prstGeom>
        </p:spPr>
        <p:txBody>
          <a:bodyPr/>
          <a:lstStyle/>
          <a:p>
            <a:r>
              <a:t>Text názvu</a:t>
            </a:r>
          </a:p>
        </p:txBody>
      </p:sp>
      <p:sp>
        <p:nvSpPr>
          <p:cNvPr id="39" name="Text úrovně 1…"/>
          <p:cNvSpPr txBox="1">
            <a:spLocks noGrp="1"/>
          </p:cNvSpPr>
          <p:nvPr>
            <p:ph type="body" sz="half" idx="1"/>
          </p:nvPr>
        </p:nvSpPr>
        <p:spPr>
          <a:xfrm>
            <a:off x="609600" y="1600200"/>
            <a:ext cx="5384800" cy="4525964"/>
          </a:xfrm>
          <a:prstGeom prst="rect">
            <a:avLst/>
          </a:prstGeom>
        </p:spPr>
        <p:txBody>
          <a:bodyPr/>
          <a:lstStyle/>
          <a:p>
            <a:r>
              <a:t>Text úrovně 1</a:t>
            </a:r>
          </a:p>
          <a:p>
            <a:pPr lvl="1"/>
            <a:r>
              <a:t>Text úrovně 2</a:t>
            </a:r>
          </a:p>
          <a:p>
            <a:pPr lvl="2"/>
            <a:r>
              <a:t>Text úrovně 3</a:t>
            </a:r>
          </a:p>
          <a:p>
            <a:pPr lvl="3"/>
            <a:r>
              <a:t>Text úrovně 4</a:t>
            </a:r>
          </a:p>
          <a:p>
            <a:pPr lvl="4"/>
            <a:r>
              <a:t>Text úrovně 5</a:t>
            </a:r>
          </a:p>
        </p:txBody>
      </p:sp>
      <p:sp>
        <p:nvSpPr>
          <p:cNvPr id="40"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orovnání">
    <p:spTree>
      <p:nvGrpSpPr>
        <p:cNvPr id="1" name=""/>
        <p:cNvGrpSpPr/>
        <p:nvPr/>
      </p:nvGrpSpPr>
      <p:grpSpPr>
        <a:xfrm>
          <a:off x="0" y="0"/>
          <a:ext cx="0" cy="0"/>
          <a:chOff x="0" y="0"/>
          <a:chExt cx="0" cy="0"/>
        </a:xfrm>
      </p:grpSpPr>
      <p:sp>
        <p:nvSpPr>
          <p:cNvPr id="47" name="Text názvu"/>
          <p:cNvSpPr txBox="1">
            <a:spLocks noGrp="1"/>
          </p:cNvSpPr>
          <p:nvPr>
            <p:ph type="title"/>
          </p:nvPr>
        </p:nvSpPr>
        <p:spPr>
          <a:xfrm>
            <a:off x="840317" y="365125"/>
            <a:ext cx="10515601" cy="1325564"/>
          </a:xfrm>
          <a:prstGeom prst="rect">
            <a:avLst/>
          </a:prstGeom>
        </p:spPr>
        <p:txBody>
          <a:bodyPr/>
          <a:lstStyle/>
          <a:p>
            <a:r>
              <a:t>Text názvu</a:t>
            </a:r>
          </a:p>
        </p:txBody>
      </p:sp>
      <p:sp>
        <p:nvSpPr>
          <p:cNvPr id="48" name="Text úrovně 1…"/>
          <p:cNvSpPr txBox="1">
            <a:spLocks noGrp="1"/>
          </p:cNvSpPr>
          <p:nvPr>
            <p:ph type="body" sz="quarter" idx="1"/>
          </p:nvPr>
        </p:nvSpPr>
        <p:spPr>
          <a:xfrm>
            <a:off x="840317" y="1681163"/>
            <a:ext cx="5158318" cy="823913"/>
          </a:xfrm>
          <a:prstGeom prst="rect">
            <a:avLst/>
          </a:prstGeom>
        </p:spPr>
        <p:txBody>
          <a:bodyPr anchor="b"/>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Text úrovně 1</a:t>
            </a:r>
          </a:p>
          <a:p>
            <a:pPr lvl="1"/>
            <a:r>
              <a:t>Text úrovně 2</a:t>
            </a:r>
          </a:p>
          <a:p>
            <a:pPr lvl="2"/>
            <a:r>
              <a:t>Text úrovně 3</a:t>
            </a:r>
          </a:p>
          <a:p>
            <a:pPr lvl="3"/>
            <a:r>
              <a:t>Text úrovně 4</a:t>
            </a:r>
          </a:p>
          <a:p>
            <a:pPr lvl="4"/>
            <a:r>
              <a:t>Text úrovně 5</a:t>
            </a:r>
          </a:p>
        </p:txBody>
      </p:sp>
      <p:sp>
        <p:nvSpPr>
          <p:cNvPr id="49" name="Zástupný symbol pro text 4"/>
          <p:cNvSpPr>
            <a:spLocks noGrp="1"/>
          </p:cNvSpPr>
          <p:nvPr>
            <p:ph type="body" sz="quarter" idx="13"/>
          </p:nvPr>
        </p:nvSpPr>
        <p:spPr>
          <a:xfrm>
            <a:off x="6172200" y="1681163"/>
            <a:ext cx="5183717" cy="823913"/>
          </a:xfrm>
          <a:prstGeom prst="rect">
            <a:avLst/>
          </a:prstGeom>
        </p:spPr>
        <p:txBody>
          <a:bodyPr anchor="b"/>
          <a:lstStyle/>
          <a:p>
            <a:pPr marL="0" indent="0">
              <a:spcBef>
                <a:spcPts val="500"/>
              </a:spcBef>
              <a:buSzTx/>
              <a:buNone/>
              <a:defRPr sz="2400" b="1"/>
            </a:pPr>
            <a:endParaRPr/>
          </a:p>
        </p:txBody>
      </p:sp>
      <p:sp>
        <p:nvSpPr>
          <p:cNvPr id="50"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ouze nadpis">
    <p:spTree>
      <p:nvGrpSpPr>
        <p:cNvPr id="1" name=""/>
        <p:cNvGrpSpPr/>
        <p:nvPr/>
      </p:nvGrpSpPr>
      <p:grpSpPr>
        <a:xfrm>
          <a:off x="0" y="0"/>
          <a:ext cx="0" cy="0"/>
          <a:chOff x="0" y="0"/>
          <a:chExt cx="0" cy="0"/>
        </a:xfrm>
      </p:grpSpPr>
      <p:sp>
        <p:nvSpPr>
          <p:cNvPr id="57" name="Text názvu"/>
          <p:cNvSpPr txBox="1">
            <a:spLocks noGrp="1"/>
          </p:cNvSpPr>
          <p:nvPr>
            <p:ph type="title"/>
          </p:nvPr>
        </p:nvSpPr>
        <p:spPr>
          <a:prstGeom prst="rect">
            <a:avLst/>
          </a:prstGeom>
        </p:spPr>
        <p:txBody>
          <a:bodyPr/>
          <a:lstStyle/>
          <a:p>
            <a:r>
              <a:t>Text názvu</a:t>
            </a:r>
          </a:p>
        </p:txBody>
      </p:sp>
      <p:sp>
        <p:nvSpPr>
          <p:cNvPr id="58"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rázdný">
    <p:spTree>
      <p:nvGrpSpPr>
        <p:cNvPr id="1" name=""/>
        <p:cNvGrpSpPr/>
        <p:nvPr/>
      </p:nvGrpSpPr>
      <p:grpSpPr>
        <a:xfrm>
          <a:off x="0" y="0"/>
          <a:ext cx="0" cy="0"/>
          <a:chOff x="0" y="0"/>
          <a:chExt cx="0" cy="0"/>
        </a:xfrm>
      </p:grpSpPr>
      <p:sp>
        <p:nvSpPr>
          <p:cNvPr id="65"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Obsah s titulkem">
    <p:spTree>
      <p:nvGrpSpPr>
        <p:cNvPr id="1" name=""/>
        <p:cNvGrpSpPr/>
        <p:nvPr/>
      </p:nvGrpSpPr>
      <p:grpSpPr>
        <a:xfrm>
          <a:off x="0" y="0"/>
          <a:ext cx="0" cy="0"/>
          <a:chOff x="0" y="0"/>
          <a:chExt cx="0" cy="0"/>
        </a:xfrm>
      </p:grpSpPr>
      <p:sp>
        <p:nvSpPr>
          <p:cNvPr id="72" name="Text názvu"/>
          <p:cNvSpPr txBox="1">
            <a:spLocks noGrp="1"/>
          </p:cNvSpPr>
          <p:nvPr>
            <p:ph type="title"/>
          </p:nvPr>
        </p:nvSpPr>
        <p:spPr>
          <a:xfrm>
            <a:off x="840317" y="457200"/>
            <a:ext cx="3932768" cy="1600200"/>
          </a:xfrm>
          <a:prstGeom prst="rect">
            <a:avLst/>
          </a:prstGeom>
        </p:spPr>
        <p:txBody>
          <a:bodyPr anchor="b"/>
          <a:lstStyle>
            <a:lvl1pPr>
              <a:defRPr sz="3200"/>
            </a:lvl1pPr>
          </a:lstStyle>
          <a:p>
            <a:r>
              <a:t>Text názvu</a:t>
            </a:r>
          </a:p>
        </p:txBody>
      </p:sp>
      <p:sp>
        <p:nvSpPr>
          <p:cNvPr id="73" name="Text úrovně 1…"/>
          <p:cNvSpPr txBox="1">
            <a:spLocks noGrp="1"/>
          </p:cNvSpPr>
          <p:nvPr>
            <p:ph type="body" sz="half" idx="1"/>
          </p:nvPr>
        </p:nvSpPr>
        <p:spPr>
          <a:xfrm>
            <a:off x="5183716" y="987425"/>
            <a:ext cx="6172201" cy="4873626"/>
          </a:xfrm>
          <a:prstGeom prst="rect">
            <a:avLst/>
          </a:prstGeom>
        </p:spPr>
        <p:txBody>
          <a:bodyPr/>
          <a:lstStyle/>
          <a:p>
            <a:r>
              <a:t>Text úrovně 1</a:t>
            </a:r>
          </a:p>
          <a:p>
            <a:pPr lvl="1"/>
            <a:r>
              <a:t>Text úrovně 2</a:t>
            </a:r>
          </a:p>
          <a:p>
            <a:pPr lvl="2"/>
            <a:r>
              <a:t>Text úrovně 3</a:t>
            </a:r>
          </a:p>
          <a:p>
            <a:pPr lvl="3"/>
            <a:r>
              <a:t>Text úrovně 4</a:t>
            </a:r>
          </a:p>
          <a:p>
            <a:pPr lvl="4"/>
            <a:r>
              <a:t>Text úrovně 5</a:t>
            </a:r>
          </a:p>
        </p:txBody>
      </p:sp>
      <p:sp>
        <p:nvSpPr>
          <p:cNvPr id="74" name="Zástupný symbol pro text 3"/>
          <p:cNvSpPr>
            <a:spLocks noGrp="1"/>
          </p:cNvSpPr>
          <p:nvPr>
            <p:ph type="body" sz="quarter" idx="13"/>
          </p:nvPr>
        </p:nvSpPr>
        <p:spPr>
          <a:xfrm>
            <a:off x="840317" y="2057400"/>
            <a:ext cx="3932768" cy="3811588"/>
          </a:xfrm>
          <a:prstGeom prst="rect">
            <a:avLst/>
          </a:prstGeom>
        </p:spPr>
        <p:txBody>
          <a:bodyPr/>
          <a:lstStyle/>
          <a:p>
            <a:pPr marL="0" indent="0">
              <a:spcBef>
                <a:spcPts val="300"/>
              </a:spcBef>
              <a:buSzTx/>
              <a:buNone/>
              <a:defRPr sz="1600"/>
            </a:pPr>
            <a:endParaRPr/>
          </a:p>
        </p:txBody>
      </p:sp>
      <p:sp>
        <p:nvSpPr>
          <p:cNvPr id="75"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Obrázek s titulkem">
    <p:spTree>
      <p:nvGrpSpPr>
        <p:cNvPr id="1" name=""/>
        <p:cNvGrpSpPr/>
        <p:nvPr/>
      </p:nvGrpSpPr>
      <p:grpSpPr>
        <a:xfrm>
          <a:off x="0" y="0"/>
          <a:ext cx="0" cy="0"/>
          <a:chOff x="0" y="0"/>
          <a:chExt cx="0" cy="0"/>
        </a:xfrm>
      </p:grpSpPr>
      <p:sp>
        <p:nvSpPr>
          <p:cNvPr id="82" name="Text názvu"/>
          <p:cNvSpPr txBox="1">
            <a:spLocks noGrp="1"/>
          </p:cNvSpPr>
          <p:nvPr>
            <p:ph type="title"/>
          </p:nvPr>
        </p:nvSpPr>
        <p:spPr>
          <a:xfrm>
            <a:off x="840317" y="457200"/>
            <a:ext cx="3932768" cy="1600200"/>
          </a:xfrm>
          <a:prstGeom prst="rect">
            <a:avLst/>
          </a:prstGeom>
        </p:spPr>
        <p:txBody>
          <a:bodyPr anchor="b"/>
          <a:lstStyle>
            <a:lvl1pPr>
              <a:defRPr sz="3200"/>
            </a:lvl1pPr>
          </a:lstStyle>
          <a:p>
            <a:r>
              <a:t>Text názvu</a:t>
            </a:r>
          </a:p>
        </p:txBody>
      </p:sp>
      <p:sp>
        <p:nvSpPr>
          <p:cNvPr id="83" name="Zástupný symbol pro obrázek 2"/>
          <p:cNvSpPr>
            <a:spLocks noGrp="1"/>
          </p:cNvSpPr>
          <p:nvPr>
            <p:ph type="pic" sz="half" idx="13"/>
          </p:nvPr>
        </p:nvSpPr>
        <p:spPr>
          <a:xfrm>
            <a:off x="5183716" y="987425"/>
            <a:ext cx="6172201" cy="4873626"/>
          </a:xfrm>
          <a:prstGeom prst="rect">
            <a:avLst/>
          </a:prstGeom>
        </p:spPr>
        <p:txBody>
          <a:bodyPr lIns="91439" rIns="91439">
            <a:noAutofit/>
          </a:bodyPr>
          <a:lstStyle/>
          <a:p>
            <a:endParaRPr/>
          </a:p>
        </p:txBody>
      </p:sp>
      <p:sp>
        <p:nvSpPr>
          <p:cNvPr id="84" name="Text úrovně 1…"/>
          <p:cNvSpPr txBox="1">
            <a:spLocks noGrp="1"/>
          </p:cNvSpPr>
          <p:nvPr>
            <p:ph type="body" sz="quarter" idx="1"/>
          </p:nvPr>
        </p:nvSpPr>
        <p:spPr>
          <a:xfrm>
            <a:off x="840317" y="2057400"/>
            <a:ext cx="3932768" cy="3811588"/>
          </a:xfrm>
          <a:prstGeom prst="rect">
            <a:avLst/>
          </a:prstGeom>
        </p:spPr>
        <p:txBody>
          <a:bodyPr/>
          <a:lstStyle>
            <a:lvl1pPr marL="0" indent="0">
              <a:spcBef>
                <a:spcPts val="300"/>
              </a:spcBef>
              <a:buSzTx/>
              <a:buNone/>
              <a:defRPr sz="1600"/>
            </a:lvl1pPr>
            <a:lvl2pPr marL="0" indent="457200">
              <a:spcBef>
                <a:spcPts val="300"/>
              </a:spcBef>
              <a:buSzTx/>
              <a:buNone/>
              <a:defRPr sz="1600"/>
            </a:lvl2pPr>
            <a:lvl3pPr marL="0" indent="914400">
              <a:spcBef>
                <a:spcPts val="300"/>
              </a:spcBef>
              <a:buSzTx/>
              <a:buNone/>
              <a:defRPr sz="1600"/>
            </a:lvl3pPr>
            <a:lvl4pPr marL="0" indent="1371600">
              <a:spcBef>
                <a:spcPts val="300"/>
              </a:spcBef>
              <a:buSzTx/>
              <a:buNone/>
              <a:defRPr sz="1600"/>
            </a:lvl4pPr>
            <a:lvl5pPr marL="0" indent="1828800">
              <a:spcBef>
                <a:spcPts val="300"/>
              </a:spcBef>
              <a:buSzTx/>
              <a:buNone/>
              <a:defRPr sz="1600"/>
            </a:lvl5pPr>
          </a:lstStyle>
          <a:p>
            <a:r>
              <a:t>Text úrovně 1</a:t>
            </a:r>
          </a:p>
          <a:p>
            <a:pPr lvl="1"/>
            <a:r>
              <a:t>Text úrovně 2</a:t>
            </a:r>
          </a:p>
          <a:p>
            <a:pPr lvl="2"/>
            <a:r>
              <a:t>Text úrovně 3</a:t>
            </a:r>
          </a:p>
          <a:p>
            <a:pPr lvl="3"/>
            <a:r>
              <a:t>Text úrovně 4</a:t>
            </a:r>
          </a:p>
          <a:p>
            <a:pPr lvl="4"/>
            <a:r>
              <a:t>Text úrovně 5</a:t>
            </a:r>
          </a:p>
        </p:txBody>
      </p:sp>
      <p:sp>
        <p:nvSpPr>
          <p:cNvPr id="85"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Text názvu"/>
          <p:cNvSpPr txBox="1">
            <a:spLocks noGrp="1"/>
          </p:cNvSpPr>
          <p:nvPr>
            <p:ph type="title"/>
          </p:nvPr>
        </p:nvSpPr>
        <p:spPr>
          <a:xfrm>
            <a:off x="609600" y="274638"/>
            <a:ext cx="10972800"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Text názvu</a:t>
            </a:r>
          </a:p>
        </p:txBody>
      </p:sp>
      <p:sp>
        <p:nvSpPr>
          <p:cNvPr id="3" name="Text úrovně 1…"/>
          <p:cNvSpPr txBox="1">
            <a:spLocks noGrp="1"/>
          </p:cNvSpPr>
          <p:nvPr>
            <p:ph type="body" idx="1"/>
          </p:nvPr>
        </p:nvSpPr>
        <p:spPr>
          <a:xfrm>
            <a:off x="609600" y="1600200"/>
            <a:ext cx="10972800" cy="45259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Text úrovně 1</a:t>
            </a:r>
          </a:p>
          <a:p>
            <a:pPr lvl="1"/>
            <a:r>
              <a:t>Text úrovně 2</a:t>
            </a:r>
          </a:p>
          <a:p>
            <a:pPr lvl="2"/>
            <a:r>
              <a:t>Text úrovně 3</a:t>
            </a:r>
          </a:p>
          <a:p>
            <a:pPr lvl="3"/>
            <a:r>
              <a:t>Text úrovně 4</a:t>
            </a:r>
          </a:p>
          <a:p>
            <a:pPr lvl="4"/>
            <a:r>
              <a:t>Text úrovně 5</a:t>
            </a:r>
          </a:p>
        </p:txBody>
      </p:sp>
      <p:sp>
        <p:nvSpPr>
          <p:cNvPr id="4" name="Číslo snímku"/>
          <p:cNvSpPr txBox="1">
            <a:spLocks noGrp="1"/>
          </p:cNvSpPr>
          <p:nvPr>
            <p:ph type="sldNum" sz="quarter" idx="2"/>
          </p:nvPr>
        </p:nvSpPr>
        <p:spPr>
          <a:xfrm>
            <a:off x="11280492" y="6245225"/>
            <a:ext cx="301909" cy="288824"/>
          </a:xfrm>
          <a:prstGeom prst="rect">
            <a:avLst/>
          </a:prstGeom>
          <a:ln w="12700">
            <a:miter lim="400000"/>
          </a:ln>
        </p:spPr>
        <p:txBody>
          <a:bodyPr wrap="none" lIns="45719" rIns="45719">
            <a:spAutoFit/>
          </a:bodyPr>
          <a:lstStyle>
            <a:lvl1pPr algn="r">
              <a:defRPr sz="1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Arial"/>
        </a:defRPr>
      </a:lvl4pPr>
      <a:lvl5pPr marL="21945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Arial"/>
        </a:defRPr>
      </a:lvl5pPr>
      <a:lvl6pPr marL="2692400" marR="0" indent="-4064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Arial"/>
        </a:defRPr>
      </a:lvl6pPr>
      <a:lvl7pPr marL="3149600" marR="0" indent="-4064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Arial"/>
        </a:defRPr>
      </a:lvl7pPr>
      <a:lvl8pPr marL="3606800" marR="0" indent="-4064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Arial"/>
        </a:defRPr>
      </a:lvl8pPr>
      <a:lvl9pPr marL="4064000" marR="0" indent="-4064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sci.muni.cz/cz/BcMgrStudium/Legislativa" TargetMode="External"/><Relationship Id="rId2" Type="http://schemas.openxmlformats.org/officeDocument/2006/relationships/hyperlink" Target="http://www.sci.muni.cz/UEB/OGMB/informace-pro-studenty/studijni-a-zkusebni-rad/" TargetMode="External"/><Relationship Id="rId1" Type="http://schemas.openxmlformats.org/officeDocument/2006/relationships/slideLayout" Target="../slideLayouts/slideLayout7.xml"/><Relationship Id="rId4" Type="http://schemas.openxmlformats.org/officeDocument/2006/relationships/hyperlink" Target="http://is.muni.cz/help/szr"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sci.muni.cz/cz/Harmonogram/"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ext Box 5"/>
          <p:cNvSpPr txBox="1"/>
          <p:nvPr/>
        </p:nvSpPr>
        <p:spPr>
          <a:xfrm>
            <a:off x="4007768" y="260350"/>
            <a:ext cx="4325497" cy="1577341"/>
          </a:xfrm>
          <a:prstGeom prst="rect">
            <a:avLst/>
          </a:prstGeom>
          <a:solidFill>
            <a:srgbClr val="FFFF99">
              <a:alpha val="89000"/>
            </a:srgbClr>
          </a:solidFill>
          <a:ln w="38100">
            <a:solidFill>
              <a:srgbClr val="FF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200" b="1" u="sng">
                <a:solidFill>
                  <a:srgbClr val="FF0000"/>
                </a:solidFill>
                <a:latin typeface="Comic Sans MS"/>
                <a:ea typeface="Comic Sans MS"/>
                <a:cs typeface="Comic Sans MS"/>
                <a:sym typeface="Comic Sans MS"/>
              </a:defRPr>
            </a:pPr>
            <a:r>
              <a:t>Studijní a zkušební řád (SZŘ) </a:t>
            </a:r>
          </a:p>
          <a:p>
            <a:pPr algn="ctr">
              <a:defRPr sz="2000" b="1">
                <a:solidFill>
                  <a:srgbClr val="663300"/>
                </a:solidFill>
                <a:latin typeface="Comic Sans MS"/>
                <a:ea typeface="Comic Sans MS"/>
                <a:cs typeface="Comic Sans MS"/>
                <a:sym typeface="Comic Sans MS"/>
              </a:defRPr>
            </a:pPr>
            <a:r>
              <a:t>nástrahy studia</a:t>
            </a:r>
          </a:p>
          <a:p>
            <a:pPr algn="ctr">
              <a:defRPr sz="2000" b="1">
                <a:solidFill>
                  <a:srgbClr val="663300"/>
                </a:solidFill>
                <a:latin typeface="Comic Sans MS"/>
                <a:ea typeface="Comic Sans MS"/>
                <a:cs typeface="Comic Sans MS"/>
                <a:sym typeface="Comic Sans MS"/>
              </a:defRPr>
            </a:pPr>
            <a:r>
              <a:t>  aneb </a:t>
            </a:r>
          </a:p>
          <a:p>
            <a:pPr algn="ctr">
              <a:defRPr sz="2000" b="1">
                <a:solidFill>
                  <a:srgbClr val="663300"/>
                </a:solidFill>
                <a:latin typeface="Comic Sans MS"/>
                <a:ea typeface="Comic Sans MS"/>
                <a:cs typeface="Comic Sans MS"/>
                <a:sym typeface="Comic Sans MS"/>
              </a:defRPr>
            </a:pPr>
            <a:r>
              <a:t>podklady k přežití na MU</a:t>
            </a:r>
          </a:p>
        </p:txBody>
      </p:sp>
      <p:pic>
        <p:nvPicPr>
          <p:cNvPr id="120" name="Picture 10" descr="Picture 10"/>
          <p:cNvPicPr>
            <a:picLocks noChangeAspect="1"/>
          </p:cNvPicPr>
          <p:nvPr/>
        </p:nvPicPr>
        <p:blipFill>
          <a:blip r:embed="rId2"/>
          <a:stretch>
            <a:fillRect/>
          </a:stretch>
        </p:blipFill>
        <p:spPr>
          <a:xfrm>
            <a:off x="3575051" y="2924175"/>
            <a:ext cx="3933826" cy="3409950"/>
          </a:xfrm>
          <a:prstGeom prst="rect">
            <a:avLst/>
          </a:prstGeom>
          <a:ln w="12700">
            <a:miter lim="400000"/>
          </a:ln>
        </p:spPr>
      </p:pic>
      <p:grpSp>
        <p:nvGrpSpPr>
          <p:cNvPr id="123" name="Picture 12"/>
          <p:cNvGrpSpPr/>
          <p:nvPr/>
        </p:nvGrpSpPr>
        <p:grpSpPr>
          <a:xfrm>
            <a:off x="1919289" y="1852614"/>
            <a:ext cx="2801938" cy="1576388"/>
            <a:chOff x="0" y="0"/>
            <a:chExt cx="2801937" cy="1576387"/>
          </a:xfrm>
        </p:grpSpPr>
        <p:sp>
          <p:nvSpPr>
            <p:cNvPr id="121" name="Tvar"/>
            <p:cNvSpPr/>
            <p:nvPr/>
          </p:nvSpPr>
          <p:spPr>
            <a:xfrm>
              <a:off x="0" y="-1"/>
              <a:ext cx="2801938" cy="1576389"/>
            </a:xfrm>
            <a:custGeom>
              <a:avLst/>
              <a:gdLst/>
              <a:ahLst/>
              <a:cxnLst>
                <a:cxn ang="0">
                  <a:pos x="wd2" y="hd2"/>
                </a:cxn>
                <a:cxn ang="5400000">
                  <a:pos x="wd2" y="hd2"/>
                </a:cxn>
                <a:cxn ang="10800000">
                  <a:pos x="wd2" y="hd2"/>
                </a:cxn>
                <a:cxn ang="16200000">
                  <a:pos x="wd2" y="hd2"/>
                </a:cxn>
              </a:cxnLst>
              <a:rect l="0" t="0" r="r" b="b"/>
              <a:pathLst>
                <a:path w="21600" h="21600" extrusionOk="0">
                  <a:moveTo>
                    <a:pt x="0" y="1856"/>
                  </a:moveTo>
                  <a:lnTo>
                    <a:pt x="0" y="1856"/>
                  </a:lnTo>
                  <a:cubicBezTo>
                    <a:pt x="0" y="831"/>
                    <a:pt x="468" y="0"/>
                    <a:pt x="1044" y="0"/>
                  </a:cubicBezTo>
                  <a:lnTo>
                    <a:pt x="20556" y="0"/>
                  </a:lnTo>
                  <a:lnTo>
                    <a:pt x="20556" y="0"/>
                  </a:lnTo>
                  <a:cubicBezTo>
                    <a:pt x="21132" y="0"/>
                    <a:pt x="21600" y="831"/>
                    <a:pt x="21600" y="1856"/>
                  </a:cubicBezTo>
                  <a:lnTo>
                    <a:pt x="21600" y="19744"/>
                  </a:lnTo>
                  <a:lnTo>
                    <a:pt x="21600" y="19744"/>
                  </a:lnTo>
                  <a:cubicBezTo>
                    <a:pt x="21600" y="20769"/>
                    <a:pt x="21132" y="21600"/>
                    <a:pt x="20556" y="21600"/>
                  </a:cubicBezTo>
                  <a:lnTo>
                    <a:pt x="1044" y="21600"/>
                  </a:lnTo>
                  <a:lnTo>
                    <a:pt x="1044" y="21600"/>
                  </a:lnTo>
                  <a:cubicBezTo>
                    <a:pt x="468" y="21600"/>
                    <a:pt x="0" y="20769"/>
                    <a:pt x="0" y="19744"/>
                  </a:cubicBezTo>
                  <a:close/>
                </a:path>
              </a:pathLst>
            </a:custGeom>
            <a:solidFill>
              <a:srgbClr val="EDEDED"/>
            </a:solidFill>
            <a:ln w="12700" cap="flat">
              <a:noFill/>
              <a:miter lim="400000"/>
            </a:ln>
            <a:effectLst/>
          </p:spPr>
          <p:txBody>
            <a:bodyPr wrap="square" lIns="45719" tIns="45719" rIns="45719" bIns="45719" numCol="1" anchor="ctr">
              <a:noAutofit/>
            </a:bodyPr>
            <a:lstStyle/>
            <a:p>
              <a:endParaRPr/>
            </a:p>
          </p:txBody>
        </p:sp>
        <p:pic>
          <p:nvPicPr>
            <p:cNvPr id="122" name="image3.jpeg" descr="image3.jpeg"/>
            <p:cNvPicPr>
              <a:picLocks noChangeAspect="1"/>
            </p:cNvPicPr>
            <p:nvPr/>
          </p:nvPicPr>
          <p:blipFill>
            <a:blip r:embed="rId3"/>
            <a:srcRect/>
            <a:stretch>
              <a:fillRect/>
            </a:stretch>
          </p:blipFill>
          <p:spPr>
            <a:xfrm>
              <a:off x="0" y="0"/>
              <a:ext cx="2801938" cy="1576388"/>
            </a:xfrm>
            <a:custGeom>
              <a:avLst/>
              <a:gdLst/>
              <a:ahLst/>
              <a:cxnLst>
                <a:cxn ang="0">
                  <a:pos x="wd2" y="hd2"/>
                </a:cxn>
                <a:cxn ang="5400000">
                  <a:pos x="wd2" y="hd2"/>
                </a:cxn>
                <a:cxn ang="10800000">
                  <a:pos x="wd2" y="hd2"/>
                </a:cxn>
                <a:cxn ang="16200000">
                  <a:pos x="wd2" y="hd2"/>
                </a:cxn>
              </a:cxnLst>
              <a:rect l="0" t="0" r="r" b="b"/>
              <a:pathLst>
                <a:path w="21600" h="21600" extrusionOk="0">
                  <a:moveTo>
                    <a:pt x="1043" y="0"/>
                  </a:moveTo>
                  <a:cubicBezTo>
                    <a:pt x="466" y="0"/>
                    <a:pt x="0" y="829"/>
                    <a:pt x="0" y="1854"/>
                  </a:cubicBezTo>
                  <a:lnTo>
                    <a:pt x="0" y="19746"/>
                  </a:lnTo>
                  <a:cubicBezTo>
                    <a:pt x="0" y="20771"/>
                    <a:pt x="466" y="21600"/>
                    <a:pt x="1043" y="21600"/>
                  </a:cubicBezTo>
                  <a:lnTo>
                    <a:pt x="20557" y="21600"/>
                  </a:lnTo>
                  <a:cubicBezTo>
                    <a:pt x="21134" y="21600"/>
                    <a:pt x="21600" y="20771"/>
                    <a:pt x="21600" y="19746"/>
                  </a:cubicBezTo>
                  <a:lnTo>
                    <a:pt x="21600" y="1854"/>
                  </a:lnTo>
                  <a:cubicBezTo>
                    <a:pt x="21600" y="829"/>
                    <a:pt x="21134" y="0"/>
                    <a:pt x="20557" y="0"/>
                  </a:cubicBezTo>
                  <a:lnTo>
                    <a:pt x="1043" y="0"/>
                  </a:lnTo>
                  <a:close/>
                </a:path>
              </a:pathLst>
            </a:custGeom>
            <a:ln w="12700" cap="flat">
              <a:noFill/>
              <a:miter lim="400000"/>
            </a:ln>
            <a:effectLst>
              <a:reflection stA="38000" endPos="40000" dir="5400000" sy="-100000" algn="bl" rotWithShape="0"/>
            </a:effectLst>
          </p:spPr>
        </p:pic>
      </p:grpSp>
      <p:grpSp>
        <p:nvGrpSpPr>
          <p:cNvPr id="126" name="Picture 14"/>
          <p:cNvGrpSpPr/>
          <p:nvPr/>
        </p:nvGrpSpPr>
        <p:grpSpPr>
          <a:xfrm>
            <a:off x="7608888" y="4291162"/>
            <a:ext cx="2857501" cy="2162176"/>
            <a:chOff x="0" y="0"/>
            <a:chExt cx="2857500" cy="2162175"/>
          </a:xfrm>
        </p:grpSpPr>
        <p:sp>
          <p:nvSpPr>
            <p:cNvPr id="124" name="Tvar"/>
            <p:cNvSpPr/>
            <p:nvPr/>
          </p:nvSpPr>
          <p:spPr>
            <a:xfrm>
              <a:off x="-1" y="-1"/>
              <a:ext cx="2857501" cy="2162176"/>
            </a:xfrm>
            <a:custGeom>
              <a:avLst/>
              <a:gdLst/>
              <a:ahLst/>
              <a:cxnLst>
                <a:cxn ang="0">
                  <a:pos x="wd2" y="hd2"/>
                </a:cxn>
                <a:cxn ang="5400000">
                  <a:pos x="wd2" y="hd2"/>
                </a:cxn>
                <a:cxn ang="10800000">
                  <a:pos x="wd2" y="hd2"/>
                </a:cxn>
                <a:cxn ang="16200000">
                  <a:pos x="wd2" y="hd2"/>
                </a:cxn>
              </a:cxnLst>
              <a:rect l="0" t="0" r="r" b="b"/>
              <a:pathLst>
                <a:path w="21600" h="21600" extrusionOk="0">
                  <a:moveTo>
                    <a:pt x="0" y="1856"/>
                  </a:moveTo>
                  <a:lnTo>
                    <a:pt x="0" y="1856"/>
                  </a:lnTo>
                  <a:cubicBezTo>
                    <a:pt x="0" y="831"/>
                    <a:pt x="629" y="0"/>
                    <a:pt x="1405" y="0"/>
                  </a:cubicBezTo>
                  <a:lnTo>
                    <a:pt x="20195" y="0"/>
                  </a:lnTo>
                  <a:lnTo>
                    <a:pt x="20195" y="0"/>
                  </a:lnTo>
                  <a:cubicBezTo>
                    <a:pt x="20971" y="0"/>
                    <a:pt x="21600" y="831"/>
                    <a:pt x="21600" y="1856"/>
                  </a:cubicBezTo>
                  <a:lnTo>
                    <a:pt x="21600" y="19744"/>
                  </a:lnTo>
                  <a:lnTo>
                    <a:pt x="21600" y="19744"/>
                  </a:lnTo>
                  <a:cubicBezTo>
                    <a:pt x="21600" y="20769"/>
                    <a:pt x="20971" y="21600"/>
                    <a:pt x="20195" y="21600"/>
                  </a:cubicBezTo>
                  <a:lnTo>
                    <a:pt x="1405" y="21600"/>
                  </a:lnTo>
                  <a:lnTo>
                    <a:pt x="1405" y="21600"/>
                  </a:lnTo>
                  <a:cubicBezTo>
                    <a:pt x="629" y="21600"/>
                    <a:pt x="0" y="20769"/>
                    <a:pt x="0" y="19744"/>
                  </a:cubicBezTo>
                  <a:close/>
                </a:path>
              </a:pathLst>
            </a:custGeom>
            <a:solidFill>
              <a:srgbClr val="EDEDED"/>
            </a:solidFill>
            <a:ln w="12700" cap="flat">
              <a:noFill/>
              <a:miter lim="400000"/>
            </a:ln>
            <a:effectLst/>
          </p:spPr>
          <p:txBody>
            <a:bodyPr wrap="square" lIns="45719" tIns="45719" rIns="45719" bIns="45719" numCol="1" anchor="ctr">
              <a:noAutofit/>
            </a:bodyPr>
            <a:lstStyle/>
            <a:p>
              <a:endParaRPr/>
            </a:p>
          </p:txBody>
        </p:sp>
        <p:pic>
          <p:nvPicPr>
            <p:cNvPr id="125" name="image4.jpeg" descr="image4.jpeg"/>
            <p:cNvPicPr>
              <a:picLocks noChangeAspect="1"/>
            </p:cNvPicPr>
            <p:nvPr/>
          </p:nvPicPr>
          <p:blipFill>
            <a:blip r:embed="rId4"/>
            <a:srcRect/>
            <a:stretch>
              <a:fillRect/>
            </a:stretch>
          </p:blipFill>
          <p:spPr>
            <a:xfrm>
              <a:off x="0" y="0"/>
              <a:ext cx="2857500" cy="2162175"/>
            </a:xfrm>
            <a:custGeom>
              <a:avLst/>
              <a:gdLst/>
              <a:ahLst/>
              <a:cxnLst>
                <a:cxn ang="0">
                  <a:pos x="wd2" y="hd2"/>
                </a:cxn>
                <a:cxn ang="5400000">
                  <a:pos x="wd2" y="hd2"/>
                </a:cxn>
                <a:cxn ang="10800000">
                  <a:pos x="wd2" y="hd2"/>
                </a:cxn>
                <a:cxn ang="16200000">
                  <a:pos x="wd2" y="hd2"/>
                </a:cxn>
              </a:cxnLst>
              <a:rect l="0" t="0" r="r" b="b"/>
              <a:pathLst>
                <a:path w="21600" h="21600" extrusionOk="0">
                  <a:moveTo>
                    <a:pt x="1404" y="0"/>
                  </a:moveTo>
                  <a:cubicBezTo>
                    <a:pt x="628" y="0"/>
                    <a:pt x="0" y="830"/>
                    <a:pt x="0" y="1856"/>
                  </a:cubicBezTo>
                  <a:lnTo>
                    <a:pt x="0" y="19744"/>
                  </a:lnTo>
                  <a:cubicBezTo>
                    <a:pt x="0" y="20770"/>
                    <a:pt x="628" y="21600"/>
                    <a:pt x="1404" y="21600"/>
                  </a:cubicBezTo>
                  <a:lnTo>
                    <a:pt x="20196" y="21600"/>
                  </a:lnTo>
                  <a:cubicBezTo>
                    <a:pt x="20972" y="21600"/>
                    <a:pt x="21600" y="20770"/>
                    <a:pt x="21600" y="19744"/>
                  </a:cubicBezTo>
                  <a:lnTo>
                    <a:pt x="21600" y="1856"/>
                  </a:lnTo>
                  <a:cubicBezTo>
                    <a:pt x="21600" y="830"/>
                    <a:pt x="20972" y="0"/>
                    <a:pt x="20196" y="0"/>
                  </a:cubicBezTo>
                  <a:lnTo>
                    <a:pt x="1404" y="0"/>
                  </a:lnTo>
                  <a:close/>
                </a:path>
              </a:pathLst>
            </a:custGeom>
            <a:ln w="12700" cap="flat">
              <a:noFill/>
              <a:miter lim="400000"/>
            </a:ln>
            <a:effectLst>
              <a:reflection stA="38000" endPos="40000" dir="5400000" sy="-100000" algn="bl" rotWithShape="0"/>
            </a:effectLst>
          </p:spPr>
        </p:pic>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ext Box 3"/>
          <p:cNvSpPr txBox="1"/>
          <p:nvPr/>
        </p:nvSpPr>
        <p:spPr>
          <a:xfrm>
            <a:off x="5299144" y="404813"/>
            <a:ext cx="1044437" cy="617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b="1">
                <a:solidFill>
                  <a:srgbClr val="FF0000"/>
                </a:solidFill>
              </a:defRPr>
            </a:pPr>
            <a:r>
              <a:t>Článek 9</a:t>
            </a:r>
            <a:br/>
            <a:r>
              <a:t>Výuka</a:t>
            </a:r>
          </a:p>
        </p:txBody>
      </p:sp>
      <p:sp>
        <p:nvSpPr>
          <p:cNvPr id="163" name="Text Box 4"/>
          <p:cNvSpPr txBox="1"/>
          <p:nvPr/>
        </p:nvSpPr>
        <p:spPr>
          <a:xfrm>
            <a:off x="1682750" y="1196975"/>
            <a:ext cx="8734426" cy="2217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(1) </a:t>
            </a:r>
            <a:r>
              <a:rPr b="1">
                <a:solidFill>
                  <a:srgbClr val="663300"/>
                </a:solidFill>
              </a:rPr>
              <a:t>Výuka</a:t>
            </a:r>
            <a:r>
              <a:t> předmětů na fakultách MU </a:t>
            </a:r>
            <a:r>
              <a:rPr b="1">
                <a:solidFill>
                  <a:srgbClr val="663300"/>
                </a:solidFill>
              </a:rPr>
              <a:t>se uskutečňuje prostřednictvím přednášek, cvičení, seminářů, praktik, laboratorních cvičení</a:t>
            </a:r>
            <a:r>
              <a:t>, praxí, exkurzí, stáží, terénních cvičení, kurzů, </a:t>
            </a:r>
            <a:r>
              <a:rPr b="1">
                <a:solidFill>
                  <a:srgbClr val="663300"/>
                </a:solidFill>
              </a:rPr>
              <a:t>konzultací</a:t>
            </a:r>
            <a:r>
              <a:t> </a:t>
            </a:r>
            <a:r>
              <a:rPr b="1">
                <a:solidFill>
                  <a:srgbClr val="663300"/>
                </a:solidFill>
              </a:rPr>
              <a:t>a přípravy závěrečných prací</a:t>
            </a:r>
            <a:r>
              <a:t>. Výukou v přednáškách jsou pověřování profesoři a docenti, výjimečně odborní asistenti a lektoři. Vedením závěrečných prací jsou pověřování akademičtí pracovníci. Výukou v přednáškách nebo vedením závěrečných prací mohou být pověřeni také odborníci splňující pravidla schválená vědeckou radou fakulty nebo další odborníci schválení vědeckou radou fakulty.</a:t>
            </a:r>
          </a:p>
        </p:txBody>
      </p:sp>
      <p:sp>
        <p:nvSpPr>
          <p:cNvPr id="164" name="Text Box 6"/>
          <p:cNvSpPr txBox="1"/>
          <p:nvPr/>
        </p:nvSpPr>
        <p:spPr>
          <a:xfrm>
            <a:off x="3648076" y="3933825"/>
            <a:ext cx="4745160" cy="1722262"/>
          </a:xfrm>
          <a:prstGeom prst="rect">
            <a:avLst/>
          </a:prstGeom>
          <a:solidFill>
            <a:schemeClr val="accent3">
              <a:lumOff val="44000"/>
            </a:schemeClr>
          </a:solidFill>
          <a:ln w="38100">
            <a:solidFill>
              <a:srgbClr val="FF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b="1" u="sng">
                <a:solidFill>
                  <a:srgbClr val="FF0000"/>
                </a:solidFill>
              </a:defRPr>
            </a:pPr>
            <a:r>
              <a:t>Formy výuky na našem oboru:</a:t>
            </a:r>
          </a:p>
          <a:p>
            <a:pPr marL="457200" lvl="1" indent="0">
              <a:buSzPct val="100000"/>
              <a:buChar char="•"/>
              <a:defRPr b="1">
                <a:solidFill>
                  <a:srgbClr val="FF0000"/>
                </a:solidFill>
              </a:defRPr>
            </a:pPr>
            <a:r>
              <a:t> přednáška</a:t>
            </a:r>
          </a:p>
          <a:p>
            <a:pPr marL="457200" lvl="1" indent="0">
              <a:buSzPct val="100000"/>
              <a:buChar char="•"/>
              <a:defRPr b="1">
                <a:solidFill>
                  <a:srgbClr val="FF0000"/>
                </a:solidFill>
              </a:defRPr>
            </a:pPr>
            <a:r>
              <a:t> cvičení, praktika, laboratorní cvičení</a:t>
            </a:r>
          </a:p>
          <a:p>
            <a:pPr marL="457200" lvl="1" indent="0">
              <a:buSzPct val="100000"/>
              <a:buChar char="•"/>
              <a:defRPr b="1">
                <a:solidFill>
                  <a:srgbClr val="FF0000"/>
                </a:solidFill>
              </a:defRPr>
            </a:pPr>
            <a:r>
              <a:t> semináře</a:t>
            </a:r>
          </a:p>
          <a:p>
            <a:pPr marL="457200" lvl="1" indent="0">
              <a:buSzPct val="100000"/>
              <a:buChar char="•"/>
              <a:defRPr b="1">
                <a:solidFill>
                  <a:srgbClr val="FF0000"/>
                </a:solidFill>
              </a:defRPr>
            </a:pPr>
            <a:r>
              <a:t> konzultace</a:t>
            </a:r>
          </a:p>
          <a:p>
            <a:pPr marL="457200" lvl="1" indent="0">
              <a:buSzPct val="100000"/>
              <a:buChar char="•"/>
              <a:defRPr b="1">
                <a:solidFill>
                  <a:srgbClr val="FF0000"/>
                </a:solidFill>
              </a:defRPr>
            </a:pPr>
            <a:r>
              <a:t> příprava závěrečných prací</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162"/>
                                        </p:tgtEl>
                                        <p:attrNameLst>
                                          <p:attrName>style.visibility</p:attrName>
                                        </p:attrNameLst>
                                      </p:cBhvr>
                                      <p:to>
                                        <p:strVal val="visible"/>
                                      </p:to>
                                    </p:set>
                                    <p:animEffect transition="in" filter="dissolve">
                                      <p:cBhvr>
                                        <p:cTn id="7" dur="500"/>
                                        <p:tgtEl>
                                          <p:spTgt spid="16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163"/>
                                        </p:tgtEl>
                                        <p:attrNameLst>
                                          <p:attrName>style.visibility</p:attrName>
                                        </p:attrNameLst>
                                      </p:cBhvr>
                                      <p:to>
                                        <p:strVal val="visible"/>
                                      </p:to>
                                    </p:set>
                                    <p:animEffect transition="in" filter="dissolve">
                                      <p:cBhvr>
                                        <p:cTn id="12" dur="500"/>
                                        <p:tgtEl>
                                          <p:spTgt spid="163"/>
                                        </p:tgtEl>
                                      </p:cBhvr>
                                    </p:animEffect>
                                  </p:childTnLst>
                                </p:cTn>
                              </p:par>
                            </p:childTnLst>
                          </p:cTn>
                        </p:par>
                        <p:par>
                          <p:cTn id="13" fill="hold">
                            <p:stCondLst>
                              <p:cond delay="500"/>
                            </p:stCondLst>
                            <p:childTnLst>
                              <p:par>
                                <p:cTn id="14" presetID="23" presetClass="entr" presetSubtype="16" fill="hold" grpId="0" nodeType="afterEffect">
                                  <p:stCondLst>
                                    <p:cond delay="0"/>
                                  </p:stCondLst>
                                  <p:iterate>
                                    <p:tmAbs val="0"/>
                                  </p:iterate>
                                  <p:childTnLst>
                                    <p:set>
                                      <p:cBhvr>
                                        <p:cTn id="15" fill="hold"/>
                                        <p:tgtEl>
                                          <p:spTgt spid="164"/>
                                        </p:tgtEl>
                                        <p:attrNameLst>
                                          <p:attrName>style.visibility</p:attrName>
                                        </p:attrNameLst>
                                      </p:cBhvr>
                                      <p:to>
                                        <p:strVal val="visible"/>
                                      </p:to>
                                    </p:set>
                                    <p:anim calcmode="lin" valueType="num">
                                      <p:cBhvr>
                                        <p:cTn id="16" dur="500" fill="hold"/>
                                        <p:tgtEl>
                                          <p:spTgt spid="164"/>
                                        </p:tgtEl>
                                        <p:attrNameLst>
                                          <p:attrName>ppt_w</p:attrName>
                                        </p:attrNameLst>
                                      </p:cBhvr>
                                      <p:tavLst>
                                        <p:tav tm="0">
                                          <p:val>
                                            <p:fltVal val="0"/>
                                          </p:val>
                                        </p:tav>
                                        <p:tav tm="100000">
                                          <p:val>
                                            <p:strVal val="#ppt_w"/>
                                          </p:val>
                                        </p:tav>
                                      </p:tavLst>
                                    </p:anim>
                                    <p:anim calcmode="lin" valueType="num">
                                      <p:cBhvr>
                                        <p:cTn id="17" dur="500" fill="hold"/>
                                        <p:tgtEl>
                                          <p:spTgt spid="16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animBg="1" advAuto="0"/>
      <p:bldP spid="163" grpId="0" animBg="1" advAuto="0"/>
      <p:bldP spid="164"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 Box 3"/>
          <p:cNvSpPr txBox="1"/>
          <p:nvPr/>
        </p:nvSpPr>
        <p:spPr>
          <a:xfrm>
            <a:off x="5299144" y="404813"/>
            <a:ext cx="1044437" cy="617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b="1">
                <a:solidFill>
                  <a:srgbClr val="FF0000"/>
                </a:solidFill>
              </a:defRPr>
            </a:pPr>
            <a:r>
              <a:t>Článek 9</a:t>
            </a:r>
            <a:br/>
            <a:r>
              <a:t>Výuka</a:t>
            </a:r>
          </a:p>
        </p:txBody>
      </p:sp>
      <p:sp>
        <p:nvSpPr>
          <p:cNvPr id="167" name="Text Box 5"/>
          <p:cNvSpPr txBox="1"/>
          <p:nvPr/>
        </p:nvSpPr>
        <p:spPr>
          <a:xfrm>
            <a:off x="1682750" y="1257300"/>
            <a:ext cx="8661400" cy="617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(2) </a:t>
            </a:r>
            <a:r>
              <a:rPr b="1">
                <a:solidFill>
                  <a:srgbClr val="663300"/>
                </a:solidFill>
              </a:rPr>
              <a:t>Účast</a:t>
            </a:r>
            <a:r>
              <a:t> ve výuce </a:t>
            </a:r>
            <a:r>
              <a:rPr b="1">
                <a:solidFill>
                  <a:srgbClr val="663300"/>
                </a:solidFill>
              </a:rPr>
              <a:t>je</a:t>
            </a:r>
            <a:r>
              <a:t> pro studenty prezenční formy studia </a:t>
            </a:r>
            <a:r>
              <a:rPr b="1">
                <a:solidFill>
                  <a:srgbClr val="663300"/>
                </a:solidFill>
              </a:rPr>
              <a:t>povinná</a:t>
            </a:r>
            <a:r>
              <a:t>, </a:t>
            </a:r>
            <a:r>
              <a:rPr b="1">
                <a:solidFill>
                  <a:srgbClr val="663300"/>
                </a:solidFill>
              </a:rPr>
              <a:t>s výjimkou přednášek a konzultací.</a:t>
            </a:r>
            <a:r>
              <a:t> </a:t>
            </a:r>
          </a:p>
        </p:txBody>
      </p:sp>
      <p:sp>
        <p:nvSpPr>
          <p:cNvPr id="168" name="Text Box 6"/>
          <p:cNvSpPr txBox="1"/>
          <p:nvPr/>
        </p:nvSpPr>
        <p:spPr>
          <a:xfrm>
            <a:off x="2050172" y="3646206"/>
            <a:ext cx="8086984" cy="1188862"/>
          </a:xfrm>
          <a:prstGeom prst="rect">
            <a:avLst/>
          </a:prstGeom>
          <a:solidFill>
            <a:schemeClr val="accent3">
              <a:lumOff val="44000"/>
            </a:schemeClr>
          </a:solidFill>
          <a:ln w="38100">
            <a:solidFill>
              <a:srgbClr val="FF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b="1" u="sng">
                <a:solidFill>
                  <a:srgbClr val="FF0000"/>
                </a:solidFill>
              </a:defRPr>
            </a:pPr>
            <a:r>
              <a:t>Účast:</a:t>
            </a:r>
          </a:p>
          <a:p>
            <a:pPr marL="457200" lvl="1" indent="0">
              <a:buSzPct val="100000"/>
              <a:buChar char="•"/>
              <a:defRPr b="1">
                <a:solidFill>
                  <a:srgbClr val="FF0000"/>
                </a:solidFill>
              </a:defRPr>
            </a:pPr>
            <a:r>
              <a:t> na přednáškách a konzultacích je účast nepovinná</a:t>
            </a:r>
          </a:p>
          <a:p>
            <a:pPr marL="457200" lvl="1" indent="0">
              <a:buSzPct val="100000"/>
              <a:buChar char="•"/>
              <a:defRPr b="1">
                <a:solidFill>
                  <a:srgbClr val="FF0000"/>
                </a:solidFill>
              </a:defRPr>
            </a:pPr>
            <a:endParaRPr/>
          </a:p>
          <a:p>
            <a:pPr marL="457200" lvl="1" indent="0">
              <a:buSzPct val="100000"/>
              <a:buChar char="•"/>
              <a:defRPr b="1">
                <a:solidFill>
                  <a:srgbClr val="FF0000"/>
                </a:solidFill>
              </a:defRPr>
            </a:pPr>
            <a:r>
              <a:t> v ostatních typech výuky je účast povinná </a:t>
            </a:r>
            <a:r>
              <a:rPr b="0">
                <a:solidFill>
                  <a:srgbClr val="000066"/>
                </a:solidFill>
              </a:rPr>
              <a:t>(případně náhradní plnění)</a:t>
            </a:r>
          </a:p>
        </p:txBody>
      </p:sp>
      <p:sp>
        <p:nvSpPr>
          <p:cNvPr id="169" name="Obdélník 2"/>
          <p:cNvSpPr txBox="1"/>
          <p:nvPr/>
        </p:nvSpPr>
        <p:spPr>
          <a:xfrm>
            <a:off x="1702776" y="2090237"/>
            <a:ext cx="8857720" cy="11507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(3) </a:t>
            </a:r>
            <a:r>
              <a:rPr b="1">
                <a:solidFill>
                  <a:srgbClr val="663300"/>
                </a:solidFill>
              </a:rPr>
              <a:t>Podmínka účasti v jiných formách výuky</a:t>
            </a:r>
            <a:r>
              <a:t> podle odstavce 1 </a:t>
            </a:r>
            <a:r>
              <a:rPr b="1">
                <a:solidFill>
                  <a:srgbClr val="663300"/>
                </a:solidFill>
              </a:rPr>
              <a:t>může být nahrazena jinými požadavky</a:t>
            </a:r>
            <a:r>
              <a:t> </a:t>
            </a:r>
            <a:r>
              <a:rPr b="1">
                <a:solidFill>
                  <a:srgbClr val="663300"/>
                </a:solidFill>
              </a:rPr>
              <a:t>v případě, že tak stanoví charakteristika předmětu</a:t>
            </a:r>
            <a:r>
              <a:t> (čl. 4 odst. 1 písm. c)). Povinnost účasti ve výuce pro studenty kombinovaného studia vyplývá z charakteristiky programu nebo předmětu.</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167"/>
                                        </p:tgtEl>
                                        <p:attrNameLst>
                                          <p:attrName>style.visibility</p:attrName>
                                        </p:attrNameLst>
                                      </p:cBhvr>
                                      <p:to>
                                        <p:strVal val="visible"/>
                                      </p:to>
                                    </p:set>
                                    <p:animEffect transition="in" filter="dissolve">
                                      <p:cBhvr>
                                        <p:cTn id="7" dur="500"/>
                                        <p:tgtEl>
                                          <p:spTgt spid="167"/>
                                        </p:tgtEl>
                                      </p:cBhvr>
                                    </p:animEffect>
                                  </p:childTnLst>
                                </p:cTn>
                              </p:par>
                            </p:childTnLst>
                          </p:cTn>
                        </p:par>
                        <p:par>
                          <p:cTn id="8" fill="hold">
                            <p:stCondLst>
                              <p:cond delay="500"/>
                            </p:stCondLst>
                            <p:childTnLst>
                              <p:par>
                                <p:cTn id="9" presetID="9" presetClass="entr" fill="hold" grpId="0" nodeType="afterEffect">
                                  <p:stCondLst>
                                    <p:cond delay="0"/>
                                  </p:stCondLst>
                                  <p:iterate>
                                    <p:tmAbs val="0"/>
                                  </p:iterate>
                                  <p:childTnLst>
                                    <p:set>
                                      <p:cBhvr>
                                        <p:cTn id="10" fill="hold"/>
                                        <p:tgtEl>
                                          <p:spTgt spid="169"/>
                                        </p:tgtEl>
                                        <p:attrNameLst>
                                          <p:attrName>style.visibility</p:attrName>
                                        </p:attrNameLst>
                                      </p:cBhvr>
                                      <p:to>
                                        <p:strVal val="visible"/>
                                      </p:to>
                                    </p:set>
                                    <p:animEffect transition="in" filter="dissolve">
                                      <p:cBhvr>
                                        <p:cTn id="11" dur="500"/>
                                        <p:tgtEl>
                                          <p:spTgt spid="169"/>
                                        </p:tgtEl>
                                      </p:cBhvr>
                                    </p:animEffect>
                                  </p:childTnLst>
                                </p:cTn>
                              </p:par>
                            </p:childTnLst>
                          </p:cTn>
                        </p:par>
                        <p:par>
                          <p:cTn id="12" fill="hold">
                            <p:stCondLst>
                              <p:cond delay="1000"/>
                            </p:stCondLst>
                            <p:childTnLst>
                              <p:par>
                                <p:cTn id="13" presetID="23" presetClass="entr" presetSubtype="16" fill="hold" grpId="0" nodeType="afterEffect">
                                  <p:stCondLst>
                                    <p:cond delay="0"/>
                                  </p:stCondLst>
                                  <p:iterate>
                                    <p:tmAbs val="0"/>
                                  </p:iterate>
                                  <p:childTnLst>
                                    <p:set>
                                      <p:cBhvr>
                                        <p:cTn id="14" fill="hold"/>
                                        <p:tgtEl>
                                          <p:spTgt spid="168"/>
                                        </p:tgtEl>
                                        <p:attrNameLst>
                                          <p:attrName>style.visibility</p:attrName>
                                        </p:attrNameLst>
                                      </p:cBhvr>
                                      <p:to>
                                        <p:strVal val="visible"/>
                                      </p:to>
                                    </p:set>
                                    <p:anim calcmode="lin" valueType="num">
                                      <p:cBhvr>
                                        <p:cTn id="15" dur="500" fill="hold"/>
                                        <p:tgtEl>
                                          <p:spTgt spid="168"/>
                                        </p:tgtEl>
                                        <p:attrNameLst>
                                          <p:attrName>ppt_w</p:attrName>
                                        </p:attrNameLst>
                                      </p:cBhvr>
                                      <p:tavLst>
                                        <p:tav tm="0">
                                          <p:val>
                                            <p:fltVal val="0"/>
                                          </p:val>
                                        </p:tav>
                                        <p:tav tm="100000">
                                          <p:val>
                                            <p:strVal val="#ppt_w"/>
                                          </p:val>
                                        </p:tav>
                                      </p:tavLst>
                                    </p:anim>
                                    <p:anim calcmode="lin" valueType="num">
                                      <p:cBhvr>
                                        <p:cTn id="16" dur="500" fill="hold"/>
                                        <p:tgtEl>
                                          <p:spTgt spid="16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advAuto="0"/>
      <p:bldP spid="168" grpId="0" animBg="1" advAuto="0"/>
      <p:bldP spid="169"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ext Box 3"/>
          <p:cNvSpPr txBox="1"/>
          <p:nvPr/>
        </p:nvSpPr>
        <p:spPr>
          <a:xfrm>
            <a:off x="5299144" y="404813"/>
            <a:ext cx="1044437" cy="617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b="1">
                <a:solidFill>
                  <a:srgbClr val="FF0000"/>
                </a:solidFill>
              </a:defRPr>
            </a:pPr>
            <a:r>
              <a:t>Článek 9</a:t>
            </a:r>
            <a:br/>
            <a:r>
              <a:t>Výuka</a:t>
            </a:r>
          </a:p>
        </p:txBody>
      </p:sp>
      <p:sp>
        <p:nvSpPr>
          <p:cNvPr id="172" name="Text Box 4"/>
          <p:cNvSpPr txBox="1"/>
          <p:nvPr/>
        </p:nvSpPr>
        <p:spPr>
          <a:xfrm>
            <a:off x="1682750" y="1216025"/>
            <a:ext cx="8734426" cy="16841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(4) </a:t>
            </a:r>
            <a:r>
              <a:rPr b="1">
                <a:solidFill>
                  <a:srgbClr val="663300"/>
                </a:solidFill>
              </a:rPr>
              <a:t>Výuka v semestru je organizována podle týdenních rozvrhů</a:t>
            </a:r>
            <a:r>
              <a:t>, s výjimkou předmětů, které vyžadují blokovou výuku nebo výuku se zvláštním časovým průběhem a jsou v obsahu programu z tohoto hlediska vyznačeny. Týdenní rozvrh </a:t>
            </a:r>
            <a:r>
              <a:rPr b="1">
                <a:solidFill>
                  <a:srgbClr val="663300"/>
                </a:solidFill>
              </a:rPr>
              <a:t>stanoví fakulta tak, aby respektoval doporučené studijní plány</a:t>
            </a:r>
            <a:r>
              <a:t> programů a oborů </a:t>
            </a:r>
            <a:r>
              <a:rPr b="1">
                <a:solidFill>
                  <a:srgbClr val="663300"/>
                </a:solidFill>
              </a:rPr>
              <a:t>a omezil překrývání výuky předmětů, které si jednotliví studenti současně </a:t>
            </a:r>
            <a:r>
              <a:rPr b="1" u="sng">
                <a:solidFill>
                  <a:srgbClr val="663300"/>
                </a:solidFill>
              </a:rPr>
              <a:t>registrovali</a:t>
            </a:r>
            <a:r>
              <a:rPr b="1">
                <a:solidFill>
                  <a:srgbClr val="663300"/>
                </a:solidFill>
              </a:rPr>
              <a:t>.</a:t>
            </a:r>
            <a:r>
              <a:t> </a:t>
            </a:r>
          </a:p>
        </p:txBody>
      </p:sp>
      <p:sp>
        <p:nvSpPr>
          <p:cNvPr id="173" name="Text Box 5"/>
          <p:cNvSpPr txBox="1"/>
          <p:nvPr/>
        </p:nvSpPr>
        <p:spPr>
          <a:xfrm>
            <a:off x="3719514" y="3500439"/>
            <a:ext cx="4160377" cy="922162"/>
          </a:xfrm>
          <a:prstGeom prst="rect">
            <a:avLst/>
          </a:prstGeom>
          <a:solidFill>
            <a:schemeClr val="accent3">
              <a:lumOff val="44000"/>
            </a:schemeClr>
          </a:solidFill>
          <a:ln w="38100">
            <a:solidFill>
              <a:srgbClr val="FF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buSzPct val="100000"/>
              <a:buChar char="•"/>
              <a:defRPr b="1">
                <a:solidFill>
                  <a:srgbClr val="FF0000"/>
                </a:solidFill>
              </a:defRPr>
            </a:pPr>
            <a:r>
              <a:t> výuka se koná týdně podle rozvrhu</a:t>
            </a:r>
          </a:p>
          <a:p>
            <a:pPr>
              <a:buSzPct val="100000"/>
              <a:buChar char="•"/>
              <a:defRPr b="1">
                <a:solidFill>
                  <a:srgbClr val="FF0000"/>
                </a:solidFill>
              </a:defRPr>
            </a:pPr>
            <a:endParaRPr/>
          </a:p>
          <a:p>
            <a:pPr>
              <a:buSzPct val="100000"/>
              <a:buChar char="•"/>
              <a:defRPr b="1">
                <a:solidFill>
                  <a:srgbClr val="FF0000"/>
                </a:solidFill>
              </a:defRPr>
            </a:pPr>
            <a:r>
              <a:t> výuku končí a zahajuje vyučující</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172"/>
                                        </p:tgtEl>
                                        <p:attrNameLst>
                                          <p:attrName>style.visibility</p:attrName>
                                        </p:attrNameLst>
                                      </p:cBhvr>
                                      <p:to>
                                        <p:strVal val="visible"/>
                                      </p:to>
                                    </p:set>
                                    <p:animEffect transition="in" filter="dissolve">
                                      <p:cBhvr>
                                        <p:cTn id="7" dur="500"/>
                                        <p:tgtEl>
                                          <p:spTgt spid="172"/>
                                        </p:tgtEl>
                                      </p:cBhvr>
                                    </p:animEffect>
                                  </p:childTnLst>
                                </p:cTn>
                              </p:par>
                            </p:childTnLst>
                          </p:cTn>
                        </p:par>
                        <p:par>
                          <p:cTn id="8" fill="hold">
                            <p:stCondLst>
                              <p:cond delay="500"/>
                            </p:stCondLst>
                            <p:childTnLst>
                              <p:par>
                                <p:cTn id="9" presetID="23" presetClass="entr" presetSubtype="16" fill="hold" grpId="0" nodeType="afterEffect">
                                  <p:stCondLst>
                                    <p:cond delay="0"/>
                                  </p:stCondLst>
                                  <p:iterate>
                                    <p:tmAbs val="0"/>
                                  </p:iterate>
                                  <p:childTnLst>
                                    <p:set>
                                      <p:cBhvr>
                                        <p:cTn id="10" fill="hold"/>
                                        <p:tgtEl>
                                          <p:spTgt spid="173"/>
                                        </p:tgtEl>
                                        <p:attrNameLst>
                                          <p:attrName>style.visibility</p:attrName>
                                        </p:attrNameLst>
                                      </p:cBhvr>
                                      <p:to>
                                        <p:strVal val="visible"/>
                                      </p:to>
                                    </p:set>
                                    <p:anim calcmode="lin" valueType="num">
                                      <p:cBhvr>
                                        <p:cTn id="11" dur="500" fill="hold"/>
                                        <p:tgtEl>
                                          <p:spTgt spid="173"/>
                                        </p:tgtEl>
                                        <p:attrNameLst>
                                          <p:attrName>ppt_w</p:attrName>
                                        </p:attrNameLst>
                                      </p:cBhvr>
                                      <p:tavLst>
                                        <p:tav tm="0">
                                          <p:val>
                                            <p:fltVal val="0"/>
                                          </p:val>
                                        </p:tav>
                                        <p:tav tm="100000">
                                          <p:val>
                                            <p:strVal val="#ppt_w"/>
                                          </p:val>
                                        </p:tav>
                                      </p:tavLst>
                                    </p:anim>
                                    <p:anim calcmode="lin" valueType="num">
                                      <p:cBhvr>
                                        <p:cTn id="12" dur="500" fill="hold"/>
                                        <p:tgtEl>
                                          <p:spTgt spid="17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animBg="1" advAuto="0"/>
      <p:bldP spid="173"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 Box 4"/>
          <p:cNvSpPr txBox="1"/>
          <p:nvPr/>
        </p:nvSpPr>
        <p:spPr>
          <a:xfrm>
            <a:off x="5299144" y="404813"/>
            <a:ext cx="1044437" cy="617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b="1">
                <a:solidFill>
                  <a:srgbClr val="FF0000"/>
                </a:solidFill>
              </a:defRPr>
            </a:pPr>
            <a:r>
              <a:t>Článek 9</a:t>
            </a:r>
            <a:br/>
            <a:r>
              <a:t>Výuka</a:t>
            </a:r>
          </a:p>
        </p:txBody>
      </p:sp>
      <p:sp>
        <p:nvSpPr>
          <p:cNvPr id="176" name="Text Box 5"/>
          <p:cNvSpPr txBox="1"/>
          <p:nvPr/>
        </p:nvSpPr>
        <p:spPr>
          <a:xfrm>
            <a:off x="2279575" y="2923003"/>
            <a:ext cx="7789961" cy="655463"/>
          </a:xfrm>
          <a:prstGeom prst="rect">
            <a:avLst/>
          </a:prstGeom>
          <a:solidFill>
            <a:schemeClr val="accent3">
              <a:lumOff val="44000"/>
            </a:schemeClr>
          </a:solidFill>
          <a:ln w="38100">
            <a:solidFill>
              <a:srgbClr val="FF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b="1">
                <a:solidFill>
                  <a:srgbClr val="FF0000"/>
                </a:solidFill>
              </a:defRPr>
            </a:pPr>
            <a:r>
              <a:t>Informace o organizaci výuky musí vyučující zveřejnit na ISu </a:t>
            </a:r>
          </a:p>
          <a:p>
            <a:pPr>
              <a:defRPr b="1">
                <a:solidFill>
                  <a:srgbClr val="FF0000"/>
                </a:solidFill>
              </a:defRPr>
            </a:pPr>
            <a:r>
              <a:t>nejpozději 5 pracovních dnů před zahájením výuky v daném semestru.</a:t>
            </a:r>
          </a:p>
        </p:txBody>
      </p:sp>
      <p:sp>
        <p:nvSpPr>
          <p:cNvPr id="177" name="Obdélník 1"/>
          <p:cNvSpPr txBox="1"/>
          <p:nvPr/>
        </p:nvSpPr>
        <p:spPr>
          <a:xfrm>
            <a:off x="1847527" y="1196752"/>
            <a:ext cx="8589714" cy="11507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(5) </a:t>
            </a:r>
            <a:r>
              <a:rPr b="1">
                <a:solidFill>
                  <a:srgbClr val="663300"/>
                </a:solidFill>
              </a:rPr>
              <a:t>Informace týkající se požadavků na ukončení předmětu </a:t>
            </a:r>
            <a:r>
              <a:t>(například metody hodnocení a způsob ukončení předmětu) </a:t>
            </a:r>
            <a:r>
              <a:rPr b="1">
                <a:solidFill>
                  <a:srgbClr val="663300"/>
                </a:solidFill>
              </a:rPr>
              <a:t>je vyučující povinen studentům zapsaným v předmětu oznámit </a:t>
            </a:r>
            <a:r>
              <a:rPr b="1" u="sng">
                <a:solidFill>
                  <a:srgbClr val="663300"/>
                </a:solidFill>
              </a:rPr>
              <a:t>minimálně 5 pracovních dní před zahájením výuky</a:t>
            </a:r>
            <a:r>
              <a:rPr b="1">
                <a:solidFill>
                  <a:srgbClr val="663300"/>
                </a:solidFill>
              </a:rPr>
              <a:t> </a:t>
            </a:r>
            <a:r>
              <a:rPr b="1"/>
              <a:t>v daném semestru </a:t>
            </a:r>
            <a:r>
              <a:rPr b="1">
                <a:solidFill>
                  <a:srgbClr val="663300"/>
                </a:solidFill>
              </a:rPr>
              <a:t>prostřednictvím příslušné </a:t>
            </a:r>
            <a:r>
              <a:rPr b="1" u="sng">
                <a:solidFill>
                  <a:srgbClr val="663300"/>
                </a:solidFill>
              </a:rPr>
              <a:t>aplikace v IS MU</a:t>
            </a:r>
            <a:r>
              <a:rPr b="1"/>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177"/>
                                        </p:tgtEl>
                                        <p:attrNameLst>
                                          <p:attrName>style.visibility</p:attrName>
                                        </p:attrNameLst>
                                      </p:cBhvr>
                                      <p:to>
                                        <p:strVal val="visible"/>
                                      </p:to>
                                    </p:set>
                                    <p:animEffect transition="in" filter="dissolve">
                                      <p:cBhvr>
                                        <p:cTn id="7" dur="500"/>
                                        <p:tgtEl>
                                          <p:spTgt spid="177"/>
                                        </p:tgtEl>
                                      </p:cBhvr>
                                    </p:animEffect>
                                  </p:childTnLst>
                                </p:cTn>
                              </p:par>
                            </p:childTnLst>
                          </p:cTn>
                        </p:par>
                        <p:par>
                          <p:cTn id="8" fill="hold">
                            <p:stCondLst>
                              <p:cond delay="500"/>
                            </p:stCondLst>
                            <p:childTnLst>
                              <p:par>
                                <p:cTn id="9" presetID="23" presetClass="entr" presetSubtype="16" fill="hold" grpId="0" nodeType="afterEffect">
                                  <p:stCondLst>
                                    <p:cond delay="0"/>
                                  </p:stCondLst>
                                  <p:iterate>
                                    <p:tmAbs val="0"/>
                                  </p:iterate>
                                  <p:childTnLst>
                                    <p:set>
                                      <p:cBhvr>
                                        <p:cTn id="10" fill="hold"/>
                                        <p:tgtEl>
                                          <p:spTgt spid="176"/>
                                        </p:tgtEl>
                                        <p:attrNameLst>
                                          <p:attrName>style.visibility</p:attrName>
                                        </p:attrNameLst>
                                      </p:cBhvr>
                                      <p:to>
                                        <p:strVal val="visible"/>
                                      </p:to>
                                    </p:set>
                                    <p:anim calcmode="lin" valueType="num">
                                      <p:cBhvr>
                                        <p:cTn id="11" dur="500" fill="hold"/>
                                        <p:tgtEl>
                                          <p:spTgt spid="176"/>
                                        </p:tgtEl>
                                        <p:attrNameLst>
                                          <p:attrName>ppt_w</p:attrName>
                                        </p:attrNameLst>
                                      </p:cBhvr>
                                      <p:tavLst>
                                        <p:tav tm="0">
                                          <p:val>
                                            <p:fltVal val="0"/>
                                          </p:val>
                                        </p:tav>
                                        <p:tav tm="100000">
                                          <p:val>
                                            <p:strVal val="#ppt_w"/>
                                          </p:val>
                                        </p:tav>
                                      </p:tavLst>
                                    </p:anim>
                                    <p:anim calcmode="lin" valueType="num">
                                      <p:cBhvr>
                                        <p:cTn id="12" dur="500" fill="hold"/>
                                        <p:tgtEl>
                                          <p:spTgt spid="1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advAuto="0"/>
      <p:bldP spid="177"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Text Box 4"/>
          <p:cNvSpPr txBox="1"/>
          <p:nvPr/>
        </p:nvSpPr>
        <p:spPr>
          <a:xfrm>
            <a:off x="5299144" y="404813"/>
            <a:ext cx="1044437" cy="617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b="1">
                <a:solidFill>
                  <a:srgbClr val="FF0000"/>
                </a:solidFill>
              </a:defRPr>
            </a:pPr>
            <a:r>
              <a:t>Článek 9</a:t>
            </a:r>
            <a:br/>
            <a:r>
              <a:t>Výuka</a:t>
            </a:r>
          </a:p>
        </p:txBody>
      </p:sp>
      <p:sp>
        <p:nvSpPr>
          <p:cNvPr id="180" name="Obdélník 2"/>
          <p:cNvSpPr txBox="1"/>
          <p:nvPr/>
        </p:nvSpPr>
        <p:spPr>
          <a:xfrm>
            <a:off x="1127447" y="1196751"/>
            <a:ext cx="9793090" cy="1684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(6) </a:t>
            </a:r>
            <a:r>
              <a:rPr b="1">
                <a:solidFill>
                  <a:srgbClr val="663300"/>
                </a:solidFill>
              </a:rPr>
              <a:t>Studenti mají během jednoho semestru právo na minimálně jednu neomluvenou absenci v povinné výuce daného předmětu</a:t>
            </a:r>
            <a:r>
              <a:t>; toto neplatí v případě předmětů, které vyžadují blokovou výuku nebo výuku se zvláštním časovým průběhem (čl. 9 odst. 4). </a:t>
            </a:r>
            <a:r>
              <a:rPr b="1">
                <a:solidFill>
                  <a:srgbClr val="663300"/>
                </a:solidFill>
              </a:rPr>
              <a:t>Pokud student využije právo uvedené ve větě první, musí splnit požadavky průběžných kontrol nebo jiné podmínky výuky předmětu, pokud jsou pro daný předmět předepsány. </a:t>
            </a:r>
            <a:r>
              <a:t>Vyučující může stanovit i vyšší počet absencí, pokud to umožňují podmínky výuky a studia daného předmětu.</a:t>
            </a:r>
          </a:p>
        </p:txBody>
      </p:sp>
      <p:sp>
        <p:nvSpPr>
          <p:cNvPr id="181" name="Text Box 5"/>
          <p:cNvSpPr txBox="1"/>
          <p:nvPr/>
        </p:nvSpPr>
        <p:spPr>
          <a:xfrm>
            <a:off x="1465693" y="3861048"/>
            <a:ext cx="9053176" cy="655462"/>
          </a:xfrm>
          <a:prstGeom prst="rect">
            <a:avLst/>
          </a:prstGeom>
          <a:solidFill>
            <a:schemeClr val="accent3">
              <a:lumOff val="44000"/>
            </a:schemeClr>
          </a:solidFill>
          <a:ln w="38100">
            <a:solidFill>
              <a:srgbClr val="FF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marL="285750" indent="-285750">
              <a:buSzPct val="100000"/>
              <a:buFont typeface="Arial"/>
              <a:buChar char="•"/>
              <a:defRPr b="1">
                <a:solidFill>
                  <a:srgbClr val="FF0000"/>
                </a:solidFill>
              </a:defRPr>
            </a:pPr>
            <a:r>
              <a:t>student má právo na minimálně jednu (neomluvenou) absenci v povinné výuce</a:t>
            </a:r>
          </a:p>
          <a:p>
            <a:pPr marL="285750" indent="-285750">
              <a:buSzPct val="100000"/>
              <a:buFont typeface="Arial"/>
              <a:buChar char="•"/>
              <a:defRPr b="1">
                <a:solidFill>
                  <a:srgbClr val="FF0000"/>
                </a:solidFill>
              </a:defRPr>
            </a:pPr>
            <a:r>
              <a:t>absence neomlouvá z plnění úkolů</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180"/>
                                        </p:tgtEl>
                                        <p:attrNameLst>
                                          <p:attrName>style.visibility</p:attrName>
                                        </p:attrNameLst>
                                      </p:cBhvr>
                                      <p:to>
                                        <p:strVal val="visible"/>
                                      </p:to>
                                    </p:set>
                                    <p:animEffect transition="in" filter="dissolve">
                                      <p:cBhvr>
                                        <p:cTn id="7" dur="500"/>
                                        <p:tgtEl>
                                          <p:spTgt spid="180"/>
                                        </p:tgtEl>
                                      </p:cBhvr>
                                    </p:animEffect>
                                  </p:childTnLst>
                                </p:cTn>
                              </p:par>
                            </p:childTnLst>
                          </p:cTn>
                        </p:par>
                        <p:par>
                          <p:cTn id="8" fill="hold">
                            <p:stCondLst>
                              <p:cond delay="500"/>
                            </p:stCondLst>
                            <p:childTnLst>
                              <p:par>
                                <p:cTn id="9" presetID="23" presetClass="entr" presetSubtype="16" fill="hold" grpId="0" nodeType="afterEffect">
                                  <p:stCondLst>
                                    <p:cond delay="0"/>
                                  </p:stCondLst>
                                  <p:iterate>
                                    <p:tmAbs val="0"/>
                                  </p:iterate>
                                  <p:childTnLst>
                                    <p:set>
                                      <p:cBhvr>
                                        <p:cTn id="10" fill="hold"/>
                                        <p:tgtEl>
                                          <p:spTgt spid="181"/>
                                        </p:tgtEl>
                                        <p:attrNameLst>
                                          <p:attrName>style.visibility</p:attrName>
                                        </p:attrNameLst>
                                      </p:cBhvr>
                                      <p:to>
                                        <p:strVal val="visible"/>
                                      </p:to>
                                    </p:set>
                                    <p:anim calcmode="lin" valueType="num">
                                      <p:cBhvr>
                                        <p:cTn id="11" dur="500" fill="hold"/>
                                        <p:tgtEl>
                                          <p:spTgt spid="181"/>
                                        </p:tgtEl>
                                        <p:attrNameLst>
                                          <p:attrName>ppt_w</p:attrName>
                                        </p:attrNameLst>
                                      </p:cBhvr>
                                      <p:tavLst>
                                        <p:tav tm="0">
                                          <p:val>
                                            <p:fltVal val="0"/>
                                          </p:val>
                                        </p:tav>
                                        <p:tav tm="100000">
                                          <p:val>
                                            <p:strVal val="#ppt_w"/>
                                          </p:val>
                                        </p:tav>
                                      </p:tavLst>
                                    </p:anim>
                                    <p:anim calcmode="lin" valueType="num">
                                      <p:cBhvr>
                                        <p:cTn id="12" dur="500" fill="hold"/>
                                        <p:tgtEl>
                                          <p:spTgt spid="18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animBg="1" advAuto="0"/>
      <p:bldP spid="181"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Text Box 4"/>
          <p:cNvSpPr txBox="1"/>
          <p:nvPr/>
        </p:nvSpPr>
        <p:spPr>
          <a:xfrm>
            <a:off x="5299144" y="404813"/>
            <a:ext cx="1044437" cy="617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b="1">
                <a:solidFill>
                  <a:srgbClr val="FF0000"/>
                </a:solidFill>
              </a:defRPr>
            </a:pPr>
            <a:r>
              <a:t>Článek 9</a:t>
            </a:r>
            <a:br/>
            <a:r>
              <a:t>Výuka</a:t>
            </a:r>
          </a:p>
        </p:txBody>
      </p:sp>
      <p:sp>
        <p:nvSpPr>
          <p:cNvPr id="184" name="Obdélník 1"/>
          <p:cNvSpPr txBox="1"/>
          <p:nvPr/>
        </p:nvSpPr>
        <p:spPr>
          <a:xfrm>
            <a:off x="1363976" y="1351258"/>
            <a:ext cx="9325731" cy="617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(7) </a:t>
            </a:r>
            <a:r>
              <a:rPr b="1">
                <a:solidFill>
                  <a:srgbClr val="663300"/>
                </a:solidFill>
              </a:rPr>
              <a:t>Student je povinen písemně omluvit </a:t>
            </a:r>
            <a:r>
              <a:t>na studijním oddělení fakulty </a:t>
            </a:r>
            <a:r>
              <a:rPr b="1">
                <a:solidFill>
                  <a:srgbClr val="663300"/>
                </a:solidFill>
              </a:rPr>
              <a:t>svou neúčast do </a:t>
            </a:r>
            <a:r>
              <a:rPr b="1" u="sng">
                <a:solidFill>
                  <a:srgbClr val="663300"/>
                </a:solidFill>
              </a:rPr>
              <a:t>5 pracovních dnů</a:t>
            </a:r>
            <a:r>
              <a:rPr b="1">
                <a:solidFill>
                  <a:srgbClr val="663300"/>
                </a:solidFill>
              </a:rPr>
              <a:t> od termínu konání výuky, jež je omlouvána</a:t>
            </a:r>
            <a:r>
              <a:t>.</a:t>
            </a:r>
          </a:p>
        </p:txBody>
      </p:sp>
      <p:sp>
        <p:nvSpPr>
          <p:cNvPr id="185" name="Text Box 5"/>
          <p:cNvSpPr txBox="1"/>
          <p:nvPr/>
        </p:nvSpPr>
        <p:spPr>
          <a:xfrm>
            <a:off x="1055440" y="3068959"/>
            <a:ext cx="10259242" cy="655463"/>
          </a:xfrm>
          <a:prstGeom prst="rect">
            <a:avLst/>
          </a:prstGeom>
          <a:solidFill>
            <a:schemeClr val="accent3">
              <a:lumOff val="44000"/>
            </a:schemeClr>
          </a:solidFill>
          <a:ln w="38100">
            <a:solidFill>
              <a:srgbClr val="FF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marL="285750" indent="-285750">
              <a:buSzPct val="100000"/>
              <a:buFont typeface="Arial"/>
              <a:buChar char="•"/>
              <a:defRPr b="1">
                <a:solidFill>
                  <a:srgbClr val="FF0000"/>
                </a:solidFill>
              </a:defRPr>
            </a:pPr>
            <a:r>
              <a:t>platná je omluvenka podaná písemně na Studijní oddělení nejpozději do 5 pracovních dnů</a:t>
            </a:r>
          </a:p>
          <a:p>
            <a:pPr>
              <a:defRPr b="1">
                <a:solidFill>
                  <a:srgbClr val="FF0000"/>
                </a:solidFill>
              </a:defRPr>
            </a:pPr>
            <a:r>
              <a:t>     od konání výuky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184"/>
                                        </p:tgtEl>
                                        <p:attrNameLst>
                                          <p:attrName>style.visibility</p:attrName>
                                        </p:attrNameLst>
                                      </p:cBhvr>
                                      <p:to>
                                        <p:strVal val="visible"/>
                                      </p:to>
                                    </p:set>
                                    <p:animEffect transition="in" filter="dissolve">
                                      <p:cBhvr>
                                        <p:cTn id="7" dur="500"/>
                                        <p:tgtEl>
                                          <p:spTgt spid="184"/>
                                        </p:tgtEl>
                                      </p:cBhvr>
                                    </p:animEffect>
                                  </p:childTnLst>
                                </p:cTn>
                              </p:par>
                            </p:childTnLst>
                          </p:cTn>
                        </p:par>
                        <p:par>
                          <p:cTn id="8" fill="hold">
                            <p:stCondLst>
                              <p:cond delay="500"/>
                            </p:stCondLst>
                            <p:childTnLst>
                              <p:par>
                                <p:cTn id="9" presetID="23" presetClass="entr" presetSubtype="16" fill="hold" grpId="0" nodeType="afterEffect">
                                  <p:stCondLst>
                                    <p:cond delay="0"/>
                                  </p:stCondLst>
                                  <p:iterate>
                                    <p:tmAbs val="0"/>
                                  </p:iterate>
                                  <p:childTnLst>
                                    <p:set>
                                      <p:cBhvr>
                                        <p:cTn id="10" fill="hold"/>
                                        <p:tgtEl>
                                          <p:spTgt spid="185"/>
                                        </p:tgtEl>
                                        <p:attrNameLst>
                                          <p:attrName>style.visibility</p:attrName>
                                        </p:attrNameLst>
                                      </p:cBhvr>
                                      <p:to>
                                        <p:strVal val="visible"/>
                                      </p:to>
                                    </p:set>
                                    <p:anim calcmode="lin" valueType="num">
                                      <p:cBhvr>
                                        <p:cTn id="11" dur="500" fill="hold"/>
                                        <p:tgtEl>
                                          <p:spTgt spid="185"/>
                                        </p:tgtEl>
                                        <p:attrNameLst>
                                          <p:attrName>ppt_w</p:attrName>
                                        </p:attrNameLst>
                                      </p:cBhvr>
                                      <p:tavLst>
                                        <p:tav tm="0">
                                          <p:val>
                                            <p:fltVal val="0"/>
                                          </p:val>
                                        </p:tav>
                                        <p:tav tm="100000">
                                          <p:val>
                                            <p:strVal val="#ppt_w"/>
                                          </p:val>
                                        </p:tav>
                                      </p:tavLst>
                                    </p:anim>
                                    <p:anim calcmode="lin" valueType="num">
                                      <p:cBhvr>
                                        <p:cTn id="12" dur="500" fill="hold"/>
                                        <p:tgtEl>
                                          <p:spTgt spid="18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animBg="1" advAuto="0"/>
      <p:bldP spid="185"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ext Box 3"/>
          <p:cNvSpPr txBox="1"/>
          <p:nvPr/>
        </p:nvSpPr>
        <p:spPr>
          <a:xfrm>
            <a:off x="4324097" y="404813"/>
            <a:ext cx="3204082" cy="617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b="1">
                <a:solidFill>
                  <a:srgbClr val="FF0000"/>
                </a:solidFill>
              </a:defRPr>
            </a:pPr>
            <a:r>
              <a:t>Článek 11</a:t>
            </a:r>
            <a:br/>
            <a:r>
              <a:t>Registrace a zápis předmětů</a:t>
            </a:r>
          </a:p>
        </p:txBody>
      </p:sp>
      <p:sp>
        <p:nvSpPr>
          <p:cNvPr id="188" name="Text Box 7"/>
          <p:cNvSpPr txBox="1"/>
          <p:nvPr/>
        </p:nvSpPr>
        <p:spPr>
          <a:xfrm>
            <a:off x="1882402" y="4221088"/>
            <a:ext cx="8033853" cy="922162"/>
          </a:xfrm>
          <a:prstGeom prst="rect">
            <a:avLst/>
          </a:prstGeom>
          <a:solidFill>
            <a:schemeClr val="accent3">
              <a:lumOff val="44000"/>
            </a:schemeClr>
          </a:solidFill>
          <a:ln w="38100">
            <a:solidFill>
              <a:srgbClr val="FF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b="1" u="sng">
                <a:solidFill>
                  <a:srgbClr val="FF0000"/>
                </a:solidFill>
              </a:defRPr>
            </a:pPr>
            <a:r>
              <a:t>Registrace:</a:t>
            </a:r>
          </a:p>
          <a:p>
            <a:pPr>
              <a:buSzPct val="100000"/>
              <a:buChar char="•"/>
              <a:defRPr b="1">
                <a:solidFill>
                  <a:srgbClr val="FF0000"/>
                </a:solidFill>
              </a:defRPr>
            </a:pPr>
            <a:r>
              <a:t> probíhá před zápisem (během zkouškového období, viz harmonogram)</a:t>
            </a:r>
          </a:p>
          <a:p>
            <a:pPr>
              <a:buSzPct val="100000"/>
              <a:buChar char="•"/>
              <a:defRPr b="1">
                <a:solidFill>
                  <a:srgbClr val="FF0000"/>
                </a:solidFill>
              </a:defRPr>
            </a:pPr>
            <a:r>
              <a:t> jde vlastně o žádost o zápis</a:t>
            </a:r>
          </a:p>
        </p:txBody>
      </p:sp>
      <p:sp>
        <p:nvSpPr>
          <p:cNvPr id="189" name="Obdélník 4"/>
          <p:cNvSpPr txBox="1"/>
          <p:nvPr/>
        </p:nvSpPr>
        <p:spPr>
          <a:xfrm>
            <a:off x="1487488" y="1192214"/>
            <a:ext cx="9885858" cy="11507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(1) </a:t>
            </a:r>
            <a:r>
              <a:rPr b="1">
                <a:solidFill>
                  <a:srgbClr val="663300"/>
                </a:solidFill>
              </a:rPr>
              <a:t>V období stanoveném pro </a:t>
            </a:r>
            <a:r>
              <a:rPr b="1" u="sng">
                <a:solidFill>
                  <a:srgbClr val="663300"/>
                </a:solidFill>
              </a:rPr>
              <a:t>registraci předmětů </a:t>
            </a:r>
            <a:r>
              <a:t>pro následující semestr podle čl. 3 odst. 1 písm. d) </a:t>
            </a:r>
            <a:r>
              <a:rPr b="1" u="sng">
                <a:solidFill>
                  <a:srgbClr val="663300"/>
                </a:solidFill>
              </a:rPr>
              <a:t>provede student </a:t>
            </a:r>
            <a:r>
              <a:rPr b="1">
                <a:solidFill>
                  <a:srgbClr val="663300"/>
                </a:solidFill>
              </a:rPr>
              <a:t>do každého svého studia v IS MU </a:t>
            </a:r>
            <a:r>
              <a:rPr b="1" u="sng">
                <a:solidFill>
                  <a:srgbClr val="663300"/>
                </a:solidFill>
              </a:rPr>
              <a:t>výběr předmětů</a:t>
            </a:r>
            <a:r>
              <a:rPr b="1">
                <a:solidFill>
                  <a:srgbClr val="663300"/>
                </a:solidFill>
              </a:rPr>
              <a:t>, které hodlá v tomto semestru ve studiu absolvovat</a:t>
            </a:r>
            <a:r>
              <a:rPr>
                <a:solidFill>
                  <a:srgbClr val="663300"/>
                </a:solidFill>
              </a:rPr>
              <a:t>.</a:t>
            </a:r>
            <a:r>
              <a:t> Zápis předmětů provede automaticky IS MU, neexistuje-li překážka zápisu předmětu stanovená tímto řádem nebo v souladu s ním.</a:t>
            </a:r>
          </a:p>
        </p:txBody>
      </p:sp>
      <p:sp>
        <p:nvSpPr>
          <p:cNvPr id="190" name="Obdélník 5"/>
          <p:cNvSpPr txBox="1"/>
          <p:nvPr/>
        </p:nvSpPr>
        <p:spPr>
          <a:xfrm>
            <a:off x="1545567" y="2554621"/>
            <a:ext cx="9769700" cy="6173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(2) </a:t>
            </a:r>
            <a:r>
              <a:rPr b="1">
                <a:solidFill>
                  <a:srgbClr val="663300"/>
                </a:solidFill>
              </a:rPr>
              <a:t>Student má právo na </a:t>
            </a:r>
            <a:r>
              <a:rPr b="1" u="sng">
                <a:solidFill>
                  <a:srgbClr val="663300"/>
                </a:solidFill>
              </a:rPr>
              <a:t>registraci</a:t>
            </a:r>
            <a:r>
              <a:rPr b="1">
                <a:solidFill>
                  <a:srgbClr val="663300"/>
                </a:solidFill>
              </a:rPr>
              <a:t> předmětů </a:t>
            </a:r>
            <a:r>
              <a:rPr b="1" u="sng">
                <a:solidFill>
                  <a:srgbClr val="663300"/>
                </a:solidFill>
              </a:rPr>
              <a:t>v maximální hodnotě 60 kreditů</a:t>
            </a:r>
            <a:r>
              <a:rPr b="1">
                <a:solidFill>
                  <a:srgbClr val="663300"/>
                </a:solidFill>
              </a:rPr>
              <a:t> </a:t>
            </a:r>
            <a:r>
              <a:t>v jednom semestru každého svého studia.</a:t>
            </a:r>
          </a:p>
        </p:txBody>
      </p:sp>
      <p:sp>
        <p:nvSpPr>
          <p:cNvPr id="191" name="Text Box 7"/>
          <p:cNvSpPr txBox="1"/>
          <p:nvPr/>
        </p:nvSpPr>
        <p:spPr>
          <a:xfrm>
            <a:off x="1882402" y="5154452"/>
            <a:ext cx="4471045" cy="388762"/>
          </a:xfrm>
          <a:prstGeom prst="rect">
            <a:avLst/>
          </a:prstGeom>
          <a:solidFill>
            <a:schemeClr val="accent3">
              <a:lumOff val="44000"/>
            </a:schemeClr>
          </a:solidFill>
          <a:ln w="38100">
            <a:solidFill>
              <a:srgbClr val="FF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buSzPct val="100000"/>
              <a:buFont typeface="Arial"/>
              <a:buChar char="•"/>
              <a:defRPr b="1">
                <a:solidFill>
                  <a:srgbClr val="FF0000"/>
                </a:solidFill>
              </a:defRPr>
            </a:lvl1pPr>
          </a:lstStyle>
          <a:p>
            <a:r>
              <a:t> maximum registrovaných kreditů je 60</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189"/>
                                        </p:tgtEl>
                                        <p:attrNameLst>
                                          <p:attrName>style.visibility</p:attrName>
                                        </p:attrNameLst>
                                      </p:cBhvr>
                                      <p:to>
                                        <p:strVal val="visible"/>
                                      </p:to>
                                    </p:set>
                                    <p:animEffect transition="in" filter="dissolve">
                                      <p:cBhvr>
                                        <p:cTn id="7" dur="500"/>
                                        <p:tgtEl>
                                          <p:spTgt spid="189"/>
                                        </p:tgtEl>
                                      </p:cBhvr>
                                    </p:animEffect>
                                  </p:childTnLst>
                                </p:cTn>
                              </p:par>
                            </p:childTnLst>
                          </p:cTn>
                        </p:par>
                        <p:par>
                          <p:cTn id="8" fill="hold">
                            <p:stCondLst>
                              <p:cond delay="500"/>
                            </p:stCondLst>
                            <p:childTnLst>
                              <p:par>
                                <p:cTn id="9" presetID="9" presetClass="entr" fill="hold" grpId="0" nodeType="afterEffect">
                                  <p:stCondLst>
                                    <p:cond delay="0"/>
                                  </p:stCondLst>
                                  <p:iterate>
                                    <p:tmAbs val="0"/>
                                  </p:iterate>
                                  <p:childTnLst>
                                    <p:set>
                                      <p:cBhvr>
                                        <p:cTn id="10" fill="hold"/>
                                        <p:tgtEl>
                                          <p:spTgt spid="188"/>
                                        </p:tgtEl>
                                        <p:attrNameLst>
                                          <p:attrName>style.visibility</p:attrName>
                                        </p:attrNameLst>
                                      </p:cBhvr>
                                      <p:to>
                                        <p:strVal val="visible"/>
                                      </p:to>
                                    </p:set>
                                    <p:animEffect transition="in" filter="dissolve">
                                      <p:cBhvr>
                                        <p:cTn id="11" dur="500"/>
                                        <p:tgtEl>
                                          <p:spTgt spid="18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fill="hold" grpId="0" nodeType="clickEffect">
                                  <p:stCondLst>
                                    <p:cond delay="0"/>
                                  </p:stCondLst>
                                  <p:iterate>
                                    <p:tmAbs val="0"/>
                                  </p:iterate>
                                  <p:childTnLst>
                                    <p:set>
                                      <p:cBhvr>
                                        <p:cTn id="15" fill="hold"/>
                                        <p:tgtEl>
                                          <p:spTgt spid="190"/>
                                        </p:tgtEl>
                                        <p:attrNameLst>
                                          <p:attrName>style.visibility</p:attrName>
                                        </p:attrNameLst>
                                      </p:cBhvr>
                                      <p:to>
                                        <p:strVal val="visible"/>
                                      </p:to>
                                    </p:set>
                                    <p:animEffect transition="in" filter="dissolve">
                                      <p:cBhvr>
                                        <p:cTn id="16" dur="500"/>
                                        <p:tgtEl>
                                          <p:spTgt spid="190"/>
                                        </p:tgtEl>
                                      </p:cBhvr>
                                    </p:animEffect>
                                  </p:childTnLst>
                                </p:cTn>
                              </p:par>
                            </p:childTnLst>
                          </p:cTn>
                        </p:par>
                        <p:par>
                          <p:cTn id="17" fill="hold">
                            <p:stCondLst>
                              <p:cond delay="500"/>
                            </p:stCondLst>
                            <p:childTnLst>
                              <p:par>
                                <p:cTn id="18" presetID="9" presetClass="entr" fill="hold" grpId="0" nodeType="afterEffect">
                                  <p:stCondLst>
                                    <p:cond delay="0"/>
                                  </p:stCondLst>
                                  <p:iterate>
                                    <p:tmAbs val="0"/>
                                  </p:iterate>
                                  <p:childTnLst>
                                    <p:set>
                                      <p:cBhvr>
                                        <p:cTn id="19" fill="hold"/>
                                        <p:tgtEl>
                                          <p:spTgt spid="191"/>
                                        </p:tgtEl>
                                        <p:attrNameLst>
                                          <p:attrName>style.visibility</p:attrName>
                                        </p:attrNameLst>
                                      </p:cBhvr>
                                      <p:to>
                                        <p:strVal val="visible"/>
                                      </p:to>
                                    </p:set>
                                    <p:animEffect transition="in" filter="dissolve">
                                      <p:cBhvr>
                                        <p:cTn id="20"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animBg="1" advAuto="0"/>
      <p:bldP spid="189" grpId="0" animBg="1" advAuto="0"/>
      <p:bldP spid="190" grpId="0" animBg="1" advAuto="0"/>
      <p:bldP spid="191"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Text Box 3"/>
          <p:cNvSpPr txBox="1"/>
          <p:nvPr/>
        </p:nvSpPr>
        <p:spPr>
          <a:xfrm>
            <a:off x="4324097" y="404813"/>
            <a:ext cx="3204082" cy="617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b="1">
                <a:solidFill>
                  <a:srgbClr val="FF0000"/>
                </a:solidFill>
              </a:defRPr>
            </a:pPr>
            <a:r>
              <a:t>Článek 11</a:t>
            </a:r>
            <a:br/>
            <a:r>
              <a:t>Registrace a zápis předmětů</a:t>
            </a:r>
          </a:p>
        </p:txBody>
      </p:sp>
      <p:sp>
        <p:nvSpPr>
          <p:cNvPr id="194" name="Text Box 7"/>
          <p:cNvSpPr txBox="1"/>
          <p:nvPr/>
        </p:nvSpPr>
        <p:spPr>
          <a:xfrm>
            <a:off x="2282451" y="5498613"/>
            <a:ext cx="7526981" cy="655463"/>
          </a:xfrm>
          <a:prstGeom prst="rect">
            <a:avLst/>
          </a:prstGeom>
          <a:solidFill>
            <a:schemeClr val="accent3">
              <a:lumOff val="44000"/>
            </a:schemeClr>
          </a:solidFill>
          <a:ln w="38100">
            <a:solidFill>
              <a:srgbClr val="FF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b="1" u="sng">
                <a:solidFill>
                  <a:srgbClr val="FF0000"/>
                </a:solidFill>
              </a:defRPr>
            </a:pPr>
            <a:r>
              <a:t>Registrace:</a:t>
            </a:r>
          </a:p>
          <a:p>
            <a:pPr>
              <a:buSzPct val="100000"/>
              <a:buChar char="•"/>
              <a:defRPr b="1">
                <a:solidFill>
                  <a:srgbClr val="FF0000"/>
                </a:solidFill>
              </a:defRPr>
            </a:pPr>
            <a:r>
              <a:t> na naší fakultě je registrace povinná (tvorba rozvrhu dle registrací)</a:t>
            </a:r>
          </a:p>
        </p:txBody>
      </p:sp>
      <p:sp>
        <p:nvSpPr>
          <p:cNvPr id="195" name="Text Box 8"/>
          <p:cNvSpPr txBox="1"/>
          <p:nvPr/>
        </p:nvSpPr>
        <p:spPr>
          <a:xfrm>
            <a:off x="1775519" y="1103312"/>
            <a:ext cx="8588376" cy="1709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(3) Pro konkrétní předměty </a:t>
            </a:r>
            <a:r>
              <a:rPr b="1">
                <a:solidFill>
                  <a:srgbClr val="663300"/>
                </a:solidFill>
              </a:rPr>
              <a:t>může děkan stanovit povinnost registrace</a:t>
            </a:r>
            <a:r>
              <a:t> v dostatečném předstihu před termínem zápisu předmětů tak, </a:t>
            </a:r>
            <a:r>
              <a:rPr b="1">
                <a:solidFill>
                  <a:srgbClr val="663300"/>
                </a:solidFill>
              </a:rPr>
              <a:t>aby údaje z registrace mohly sloužit jako podklad pro sestavení rozvrhu nebo pro rozhodování o tom, které předměty budou skutečně nabídnuty k zápisu.</a:t>
            </a:r>
            <a:r>
              <a:t> Tato povinnost se netýká registrace předmětů pro semestr </a:t>
            </a:r>
            <a:r>
              <a:rPr sz="2000"/>
              <a:t>bezprostředně</a:t>
            </a:r>
            <a:r>
              <a:t> následující po zápisu, respektive opětovném zápisu do daného studia.</a:t>
            </a:r>
          </a:p>
        </p:txBody>
      </p:sp>
      <p:sp>
        <p:nvSpPr>
          <p:cNvPr id="196" name="Text Box 9"/>
          <p:cNvSpPr txBox="1"/>
          <p:nvPr/>
        </p:nvSpPr>
        <p:spPr>
          <a:xfrm>
            <a:off x="1991544" y="3402865"/>
            <a:ext cx="8516937" cy="1684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b="1">
                <a:solidFill>
                  <a:srgbClr val="FF0000"/>
                </a:solidFill>
              </a:defRPr>
            </a:pPr>
            <a:r>
              <a:t>K článku 11, odst. (3)</a:t>
            </a:r>
          </a:p>
          <a:p>
            <a:pPr>
              <a:defRPr b="1" u="sng">
                <a:solidFill>
                  <a:srgbClr val="663300"/>
                </a:solidFill>
              </a:defRPr>
            </a:pPr>
            <a:r>
              <a:t>Na všechny předměty</a:t>
            </a:r>
            <a:r>
              <a:rPr u="none"/>
              <a:t> se vztahuje </a:t>
            </a:r>
            <a:r>
              <a:t>povinnost registrace</a:t>
            </a:r>
            <a:r>
              <a:rPr b="0" u="none">
                <a:solidFill>
                  <a:srgbClr val="000000"/>
                </a:solidFill>
              </a:rPr>
              <a:t> v období pro registraci předmětů. Pokud tuto povinnost student nesplní, může mu být omezením kapacity předmětu znemožněn jeho zápis. </a:t>
            </a:r>
            <a:r>
              <a:rPr u="none"/>
              <a:t>Volitelný předmět, který si zaregistruje méně než pět studentů, nemusí být nabídnut k zápisu.</a:t>
            </a:r>
            <a:r>
              <a:rPr b="0" u="none">
                <a:solidFill>
                  <a:srgbClr val="000000"/>
                </a:solidFill>
              </a:rPr>
              <a:t> O tom, zda bude předmět vypsán, rozhodne příslušný ředitel ústavu.</a:t>
            </a:r>
          </a:p>
        </p:txBody>
      </p:sp>
      <p:sp>
        <p:nvSpPr>
          <p:cNvPr id="197" name="Text Box 10"/>
          <p:cNvSpPr txBox="1"/>
          <p:nvPr/>
        </p:nvSpPr>
        <p:spPr>
          <a:xfrm>
            <a:off x="1774055" y="3090128"/>
            <a:ext cx="2912304" cy="3506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b="1">
                <a:solidFill>
                  <a:srgbClr val="FF0000"/>
                </a:solidFill>
              </a:defRPr>
            </a:lvl1pPr>
          </a:lstStyle>
          <a:p>
            <a:r>
              <a:t>Opatření děkana č. 1/2018</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195"/>
                                        </p:tgtEl>
                                        <p:attrNameLst>
                                          <p:attrName>style.visibility</p:attrName>
                                        </p:attrNameLst>
                                      </p:cBhvr>
                                      <p:to>
                                        <p:strVal val="visible"/>
                                      </p:to>
                                    </p:set>
                                    <p:animEffect transition="in" filter="dissolve">
                                      <p:cBhvr>
                                        <p:cTn id="7" dur="500"/>
                                        <p:tgtEl>
                                          <p:spTgt spid="195"/>
                                        </p:tgtEl>
                                      </p:cBhvr>
                                    </p:animEffect>
                                  </p:childTnLst>
                                </p:cTn>
                              </p:par>
                            </p:childTnLst>
                          </p:cTn>
                        </p:par>
                        <p:par>
                          <p:cTn id="8" fill="hold">
                            <p:stCondLst>
                              <p:cond delay="500"/>
                            </p:stCondLst>
                            <p:childTnLst>
                              <p:par>
                                <p:cTn id="9" presetID="9" presetClass="entr" fill="hold" grpId="0" nodeType="afterEffect">
                                  <p:stCondLst>
                                    <p:cond delay="0"/>
                                  </p:stCondLst>
                                  <p:iterate>
                                    <p:tmAbs val="0"/>
                                  </p:iterate>
                                  <p:childTnLst>
                                    <p:set>
                                      <p:cBhvr>
                                        <p:cTn id="10" fill="hold"/>
                                        <p:tgtEl>
                                          <p:spTgt spid="194"/>
                                        </p:tgtEl>
                                        <p:attrNameLst>
                                          <p:attrName>style.visibility</p:attrName>
                                        </p:attrNameLst>
                                      </p:cBhvr>
                                      <p:to>
                                        <p:strVal val="visible"/>
                                      </p:to>
                                    </p:set>
                                    <p:animEffect transition="in" filter="dissolve">
                                      <p:cBhvr>
                                        <p:cTn id="11" dur="500"/>
                                        <p:tgtEl>
                                          <p:spTgt spid="194"/>
                                        </p:tgtEl>
                                      </p:cBhvr>
                                    </p:animEffect>
                                  </p:childTnLst>
                                </p:cTn>
                              </p:par>
                            </p:childTnLst>
                          </p:cTn>
                        </p:par>
                        <p:par>
                          <p:cTn id="12" fill="hold">
                            <p:stCondLst>
                              <p:cond delay="1000"/>
                            </p:stCondLst>
                            <p:childTnLst>
                              <p:par>
                                <p:cTn id="13" presetID="9" presetClass="entr" fill="hold" grpId="0" nodeType="afterEffect">
                                  <p:stCondLst>
                                    <p:cond delay="0"/>
                                  </p:stCondLst>
                                  <p:iterate>
                                    <p:tmAbs val="0"/>
                                  </p:iterate>
                                  <p:childTnLst>
                                    <p:set>
                                      <p:cBhvr>
                                        <p:cTn id="14" fill="hold"/>
                                        <p:tgtEl>
                                          <p:spTgt spid="197"/>
                                        </p:tgtEl>
                                        <p:attrNameLst>
                                          <p:attrName>style.visibility</p:attrName>
                                        </p:attrNameLst>
                                      </p:cBhvr>
                                      <p:to>
                                        <p:strVal val="visible"/>
                                      </p:to>
                                    </p:set>
                                    <p:animEffect transition="in" filter="dissolve">
                                      <p:cBhvr>
                                        <p:cTn id="15" dur="500"/>
                                        <p:tgtEl>
                                          <p:spTgt spid="197"/>
                                        </p:tgtEl>
                                      </p:cBhvr>
                                    </p:animEffect>
                                  </p:childTnLst>
                                </p:cTn>
                              </p:par>
                            </p:childTnLst>
                          </p:cTn>
                        </p:par>
                        <p:par>
                          <p:cTn id="16" fill="hold">
                            <p:stCondLst>
                              <p:cond delay="1500"/>
                            </p:stCondLst>
                            <p:childTnLst>
                              <p:par>
                                <p:cTn id="17" presetID="9" presetClass="entr" fill="hold" grpId="0" nodeType="afterEffect">
                                  <p:stCondLst>
                                    <p:cond delay="0"/>
                                  </p:stCondLst>
                                  <p:iterate>
                                    <p:tmAbs val="0"/>
                                  </p:iterate>
                                  <p:childTnLst>
                                    <p:set>
                                      <p:cBhvr>
                                        <p:cTn id="18" fill="hold"/>
                                        <p:tgtEl>
                                          <p:spTgt spid="196"/>
                                        </p:tgtEl>
                                        <p:attrNameLst>
                                          <p:attrName>style.visibility</p:attrName>
                                        </p:attrNameLst>
                                      </p:cBhvr>
                                      <p:to>
                                        <p:strVal val="visible"/>
                                      </p:to>
                                    </p:set>
                                    <p:animEffect transition="in" filter="dissolve">
                                      <p:cBhvr>
                                        <p:cTn id="19" dur="5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advAuto="0"/>
      <p:bldP spid="195" grpId="0" animBg="1" advAuto="0"/>
      <p:bldP spid="196" grpId="0" animBg="1" advAuto="0"/>
      <p:bldP spid="197"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ext Box 3"/>
          <p:cNvSpPr txBox="1"/>
          <p:nvPr/>
        </p:nvSpPr>
        <p:spPr>
          <a:xfrm>
            <a:off x="4324097" y="404813"/>
            <a:ext cx="3204082" cy="617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b="1">
                <a:solidFill>
                  <a:srgbClr val="FF0000"/>
                </a:solidFill>
              </a:defRPr>
            </a:pPr>
            <a:r>
              <a:t>Článek 11</a:t>
            </a:r>
            <a:br/>
            <a:r>
              <a:t>Registrace a zápis předmětů</a:t>
            </a:r>
          </a:p>
        </p:txBody>
      </p:sp>
      <p:sp>
        <p:nvSpPr>
          <p:cNvPr id="200" name="Text Box 4"/>
          <p:cNvSpPr txBox="1"/>
          <p:nvPr/>
        </p:nvSpPr>
        <p:spPr>
          <a:xfrm>
            <a:off x="1700415" y="1224414"/>
            <a:ext cx="8661401" cy="14174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(9)  </a:t>
            </a:r>
            <a:r>
              <a:rPr b="1">
                <a:solidFill>
                  <a:srgbClr val="663300"/>
                </a:solidFill>
              </a:rPr>
              <a:t>Děkan je oprávněn zrušit konání předmětu, pokud se do něj zapsalo nebo registrovalo méně studentů než činí předem stanovený počet.</a:t>
            </a:r>
            <a:r>
              <a:t> Tento limit stanoví děkan před zahájením období registrace. Studentům, kterým byl takto zápis předmětu zrušen, vzniká </a:t>
            </a:r>
            <a:r>
              <a:rPr b="1">
                <a:solidFill>
                  <a:srgbClr val="663300"/>
                </a:solidFill>
              </a:rPr>
              <a:t>právo dodatečného zápisu předmětů v příslušné kreditové hodnotě. </a:t>
            </a:r>
          </a:p>
        </p:txBody>
      </p:sp>
      <p:sp>
        <p:nvSpPr>
          <p:cNvPr id="201" name="Text Box 5"/>
          <p:cNvSpPr txBox="1"/>
          <p:nvPr/>
        </p:nvSpPr>
        <p:spPr>
          <a:xfrm>
            <a:off x="1639888" y="2966828"/>
            <a:ext cx="3119882" cy="3752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b="1">
                <a:solidFill>
                  <a:srgbClr val="FF0000"/>
                </a:solidFill>
              </a:defRPr>
            </a:pPr>
            <a:r>
              <a:t>Opatření</a:t>
            </a:r>
            <a:r>
              <a:rPr sz="2000"/>
              <a:t> děkana č. 1/2018</a:t>
            </a:r>
          </a:p>
        </p:txBody>
      </p:sp>
      <p:sp>
        <p:nvSpPr>
          <p:cNvPr id="202" name="Text Box 7"/>
          <p:cNvSpPr txBox="1"/>
          <p:nvPr/>
        </p:nvSpPr>
        <p:spPr>
          <a:xfrm>
            <a:off x="1824629" y="5474418"/>
            <a:ext cx="8453883" cy="655462"/>
          </a:xfrm>
          <a:prstGeom prst="rect">
            <a:avLst/>
          </a:prstGeom>
          <a:solidFill>
            <a:schemeClr val="accent3">
              <a:lumOff val="44000"/>
            </a:schemeClr>
          </a:solidFill>
          <a:ln w="38100">
            <a:solidFill>
              <a:srgbClr val="FF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b="1" u="sng">
                <a:solidFill>
                  <a:srgbClr val="FF0000"/>
                </a:solidFill>
              </a:defRPr>
            </a:pPr>
            <a:r>
              <a:t>Registrace:</a:t>
            </a:r>
          </a:p>
          <a:p>
            <a:pPr>
              <a:buSzPct val="100000"/>
              <a:buChar char="•"/>
              <a:defRPr b="1">
                <a:solidFill>
                  <a:srgbClr val="FF0000"/>
                </a:solidFill>
              </a:defRPr>
            </a:pPr>
            <a:r>
              <a:t> u volitelných předmětů pokud je méně než 5 osob, může být výuka zrušena</a:t>
            </a:r>
          </a:p>
        </p:txBody>
      </p:sp>
      <p:sp>
        <p:nvSpPr>
          <p:cNvPr id="203" name="TextovéPole 1"/>
          <p:cNvSpPr txBox="1"/>
          <p:nvPr/>
        </p:nvSpPr>
        <p:spPr>
          <a:xfrm>
            <a:off x="11712623" y="6581000"/>
            <a:ext cx="315998" cy="264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200"/>
            </a:lvl1pPr>
          </a:lstStyle>
          <a:p>
            <a:r>
              <a:t>1/2</a:t>
            </a:r>
          </a:p>
        </p:txBody>
      </p:sp>
      <p:sp>
        <p:nvSpPr>
          <p:cNvPr id="204" name="K článku 11, odst. (9)…"/>
          <p:cNvSpPr txBox="1"/>
          <p:nvPr/>
        </p:nvSpPr>
        <p:spPr>
          <a:xfrm>
            <a:off x="1639876" y="3149586"/>
            <a:ext cx="10479292" cy="22175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endParaRPr/>
          </a:p>
          <a:p>
            <a:pPr>
              <a:defRPr b="1">
                <a:solidFill>
                  <a:srgbClr val="FF0000"/>
                </a:solidFill>
              </a:defRPr>
            </a:pPr>
            <a:r>
              <a:t>K článku 11, odst. (9)</a:t>
            </a:r>
          </a:p>
          <a:p>
            <a:r>
              <a:t>Na Přírodovědecké fakultě je </a:t>
            </a:r>
            <a:r>
              <a:rPr b="1">
                <a:solidFill>
                  <a:srgbClr val="583300"/>
                </a:solidFill>
              </a:rPr>
              <a:t>minimální limit počtu studentů stanoven u volitelných předmětů na pět osob</a:t>
            </a:r>
            <a:r>
              <a:t>. Rozhodnutím o zrušení konání volitelných předmětů pověřuje děkan ředitele příslušného ústavu. Rozhodnutí ředitele ústavu může přezkoumat a případně zrušit děkan. </a:t>
            </a:r>
            <a:r>
              <a:rPr b="1">
                <a:solidFill>
                  <a:srgbClr val="583300"/>
                </a:solidFill>
              </a:rPr>
              <a:t>Výuku povinných a povinně volitelných předmětů zrušit nelze.</a:t>
            </a:r>
            <a:r>
              <a:t> Rušit výuku lze nejpozději v období pro změny zápisu předmětů. </a:t>
            </a:r>
            <a:r>
              <a:rPr b="1" u="sng">
                <a:solidFill>
                  <a:srgbClr val="583300"/>
                </a:solidFill>
              </a:rPr>
              <a:t>Vyučující je povinen o zrušení výuky neprodleně informovat studenty</a:t>
            </a:r>
            <a:r>
              <a:rPr b="1">
                <a:solidFill>
                  <a:srgbClr val="583300"/>
                </a:solidFill>
              </a:rP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200"/>
                                        </p:tgtEl>
                                        <p:attrNameLst>
                                          <p:attrName>style.visibility</p:attrName>
                                        </p:attrNameLst>
                                      </p:cBhvr>
                                      <p:to>
                                        <p:strVal val="visible"/>
                                      </p:to>
                                    </p:set>
                                    <p:animEffect transition="in" filter="dissolve">
                                      <p:cBhvr>
                                        <p:cTn id="7" dur="500"/>
                                        <p:tgtEl>
                                          <p:spTgt spid="200"/>
                                        </p:tgtEl>
                                      </p:cBhvr>
                                    </p:animEffect>
                                  </p:childTnLst>
                                </p:cTn>
                              </p:par>
                            </p:childTnLst>
                          </p:cTn>
                        </p:par>
                        <p:par>
                          <p:cTn id="8" fill="hold">
                            <p:stCondLst>
                              <p:cond delay="500"/>
                            </p:stCondLst>
                            <p:childTnLst>
                              <p:par>
                                <p:cTn id="9" presetID="9" presetClass="entr" fill="hold" grpId="0" nodeType="afterEffect">
                                  <p:stCondLst>
                                    <p:cond delay="0"/>
                                  </p:stCondLst>
                                  <p:iterate>
                                    <p:tmAbs val="0"/>
                                  </p:iterate>
                                  <p:childTnLst>
                                    <p:set>
                                      <p:cBhvr>
                                        <p:cTn id="10" fill="hold"/>
                                        <p:tgtEl>
                                          <p:spTgt spid="201"/>
                                        </p:tgtEl>
                                        <p:attrNameLst>
                                          <p:attrName>style.visibility</p:attrName>
                                        </p:attrNameLst>
                                      </p:cBhvr>
                                      <p:to>
                                        <p:strVal val="visible"/>
                                      </p:to>
                                    </p:set>
                                    <p:animEffect transition="in" filter="dissolve">
                                      <p:cBhvr>
                                        <p:cTn id="11" dur="500"/>
                                        <p:tgtEl>
                                          <p:spTgt spid="201"/>
                                        </p:tgtEl>
                                      </p:cBhvr>
                                    </p:animEffect>
                                  </p:childTnLst>
                                </p:cTn>
                              </p:par>
                            </p:childTnLst>
                          </p:cTn>
                        </p:par>
                        <p:par>
                          <p:cTn id="12" fill="hold">
                            <p:stCondLst>
                              <p:cond delay="1000"/>
                            </p:stCondLst>
                            <p:childTnLst>
                              <p:par>
                                <p:cTn id="13" presetID="9" presetClass="entr" fill="hold" grpId="0" nodeType="afterEffect">
                                  <p:stCondLst>
                                    <p:cond delay="0"/>
                                  </p:stCondLst>
                                  <p:iterate>
                                    <p:tmAbs val="0"/>
                                  </p:iterate>
                                  <p:childTnLst>
                                    <p:set>
                                      <p:cBhvr>
                                        <p:cTn id="14" fill="hold"/>
                                        <p:tgtEl>
                                          <p:spTgt spid="204"/>
                                        </p:tgtEl>
                                        <p:attrNameLst>
                                          <p:attrName>style.visibility</p:attrName>
                                        </p:attrNameLst>
                                      </p:cBhvr>
                                      <p:to>
                                        <p:strVal val="visible"/>
                                      </p:to>
                                    </p:set>
                                    <p:animEffect transition="in" filter="dissolve">
                                      <p:cBhvr>
                                        <p:cTn id="15" dur="1000"/>
                                        <p:tgtEl>
                                          <p:spTgt spid="204"/>
                                        </p:tgtEl>
                                      </p:cBhvr>
                                    </p:animEffect>
                                  </p:childTnLst>
                                </p:cTn>
                              </p:par>
                            </p:childTnLst>
                          </p:cTn>
                        </p:par>
                        <p:par>
                          <p:cTn id="16" fill="hold">
                            <p:stCondLst>
                              <p:cond delay="2000"/>
                            </p:stCondLst>
                            <p:childTnLst>
                              <p:par>
                                <p:cTn id="17" presetID="23" presetClass="entr" presetSubtype="16" fill="hold" grpId="0" nodeType="afterEffect">
                                  <p:stCondLst>
                                    <p:cond delay="0"/>
                                  </p:stCondLst>
                                  <p:iterate>
                                    <p:tmAbs val="0"/>
                                  </p:iterate>
                                  <p:childTnLst>
                                    <p:set>
                                      <p:cBhvr>
                                        <p:cTn id="18" fill="hold"/>
                                        <p:tgtEl>
                                          <p:spTgt spid="202"/>
                                        </p:tgtEl>
                                        <p:attrNameLst>
                                          <p:attrName>style.visibility</p:attrName>
                                        </p:attrNameLst>
                                      </p:cBhvr>
                                      <p:to>
                                        <p:strVal val="visible"/>
                                      </p:to>
                                    </p:set>
                                    <p:anim calcmode="lin" valueType="num">
                                      <p:cBhvr>
                                        <p:cTn id="19" dur="500" fill="hold"/>
                                        <p:tgtEl>
                                          <p:spTgt spid="202"/>
                                        </p:tgtEl>
                                        <p:attrNameLst>
                                          <p:attrName>ppt_w</p:attrName>
                                        </p:attrNameLst>
                                      </p:cBhvr>
                                      <p:tavLst>
                                        <p:tav tm="0">
                                          <p:val>
                                            <p:fltVal val="0"/>
                                          </p:val>
                                        </p:tav>
                                        <p:tav tm="100000">
                                          <p:val>
                                            <p:strVal val="#ppt_w"/>
                                          </p:val>
                                        </p:tav>
                                      </p:tavLst>
                                    </p:anim>
                                    <p:anim calcmode="lin" valueType="num">
                                      <p:cBhvr>
                                        <p:cTn id="20" dur="500" fill="hold"/>
                                        <p:tgtEl>
                                          <p:spTgt spid="20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advAuto="0"/>
      <p:bldP spid="201" grpId="0" animBg="1" advAuto="0"/>
      <p:bldP spid="202" grpId="0" animBg="1" advAuto="0"/>
      <p:bldP spid="204"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ext Box 3"/>
          <p:cNvSpPr txBox="1"/>
          <p:nvPr/>
        </p:nvSpPr>
        <p:spPr>
          <a:xfrm>
            <a:off x="4324097" y="404813"/>
            <a:ext cx="3204082" cy="617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b="1">
                <a:solidFill>
                  <a:srgbClr val="FF0000"/>
                </a:solidFill>
              </a:defRPr>
            </a:pPr>
            <a:r>
              <a:t>Článek 11</a:t>
            </a:r>
            <a:br/>
            <a:r>
              <a:t>Registrace a zápis předmětů</a:t>
            </a:r>
          </a:p>
        </p:txBody>
      </p:sp>
      <p:sp>
        <p:nvSpPr>
          <p:cNvPr id="224" name="Text Box 5"/>
          <p:cNvSpPr txBox="1"/>
          <p:nvPr/>
        </p:nvSpPr>
        <p:spPr>
          <a:xfrm>
            <a:off x="1669670" y="2352252"/>
            <a:ext cx="2912305" cy="350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b="1">
                <a:solidFill>
                  <a:srgbClr val="FF0000"/>
                </a:solidFill>
              </a:defRPr>
            </a:lvl1pPr>
          </a:lstStyle>
          <a:p>
            <a:r>
              <a:t>Opatření děkana č. 1/2018</a:t>
            </a:r>
          </a:p>
        </p:txBody>
      </p:sp>
      <p:sp>
        <p:nvSpPr>
          <p:cNvPr id="225" name="Text Box 6"/>
          <p:cNvSpPr txBox="1"/>
          <p:nvPr/>
        </p:nvSpPr>
        <p:spPr>
          <a:xfrm>
            <a:off x="1898650" y="2635789"/>
            <a:ext cx="8589964" cy="2217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b="1">
                <a:solidFill>
                  <a:srgbClr val="FF0000"/>
                </a:solidFill>
              </a:defRPr>
            </a:pPr>
            <a:r>
              <a:t>K článku 11, odst. (1)</a:t>
            </a:r>
          </a:p>
          <a:p>
            <a:pPr>
              <a:defRPr b="1">
                <a:solidFill>
                  <a:srgbClr val="663300"/>
                </a:solidFill>
              </a:defRPr>
            </a:pPr>
            <a:r>
              <a:t>V každém z prvních dvou semestrů studia v bakalářských programech jsou studenti</a:t>
            </a:r>
            <a:r>
              <a:rPr b="0">
                <a:solidFill>
                  <a:srgbClr val="000000"/>
                </a:solidFill>
              </a:rPr>
              <a:t> Přírodovědecké fakulty </a:t>
            </a:r>
            <a:r>
              <a:t>povinni zapisovat povinné</a:t>
            </a:r>
            <a:r>
              <a:rPr b="0">
                <a:solidFill>
                  <a:srgbClr val="000000"/>
                </a:solidFill>
              </a:rPr>
              <a:t> a povinně volitelné </a:t>
            </a:r>
            <a:r>
              <a:t>předměty</a:t>
            </a:r>
            <a:r>
              <a:rPr b="0">
                <a:solidFill>
                  <a:srgbClr val="000000"/>
                </a:solidFill>
              </a:rPr>
              <a:t> </a:t>
            </a:r>
            <a:r>
              <a:t>podle doporučeného studijního plánu</a:t>
            </a:r>
            <a:r>
              <a:rPr b="0">
                <a:solidFill>
                  <a:srgbClr val="000000"/>
                </a:solidFill>
              </a:rPr>
              <a:t>. Pokud student tuto povinnost nenaplní, budou mu zmíněné předměty zapsány studijním oddělením. Ve druhém semestru tato povinnost neplatí, pokud studentovi zápis daného předmětu znemožňuje nesplnění prerekvizity předmětu ze semestru prvního. Právo na zápis dalších předmětů dle vlastního uvážení studentů není tímto ustanovením dotčeno.</a:t>
            </a:r>
          </a:p>
        </p:txBody>
      </p:sp>
      <p:sp>
        <p:nvSpPr>
          <p:cNvPr id="226" name="Text Box 7"/>
          <p:cNvSpPr txBox="1"/>
          <p:nvPr/>
        </p:nvSpPr>
        <p:spPr>
          <a:xfrm>
            <a:off x="2096068" y="4894560"/>
            <a:ext cx="7601879" cy="1188862"/>
          </a:xfrm>
          <a:prstGeom prst="rect">
            <a:avLst/>
          </a:prstGeom>
          <a:solidFill>
            <a:schemeClr val="accent3">
              <a:lumOff val="44000"/>
            </a:schemeClr>
          </a:solidFill>
          <a:ln w="38100">
            <a:solidFill>
              <a:srgbClr val="FF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b="1" u="sng">
                <a:solidFill>
                  <a:srgbClr val="FF0000"/>
                </a:solidFill>
              </a:defRPr>
            </a:pPr>
            <a:r>
              <a:t>Zápis předmětů:</a:t>
            </a:r>
          </a:p>
          <a:p>
            <a:pPr marL="457200" lvl="1" indent="0">
              <a:buSzPct val="100000"/>
              <a:buChar char="•"/>
              <a:defRPr b="1">
                <a:solidFill>
                  <a:srgbClr val="FF0000"/>
                </a:solidFill>
              </a:defRPr>
            </a:pPr>
            <a:r>
              <a:t> před semestrem v období pro zápis (viz harmonogram období)</a:t>
            </a:r>
          </a:p>
          <a:p>
            <a:pPr marL="457200" lvl="1" indent="0">
              <a:buSzPct val="100000"/>
              <a:buChar char="•"/>
              <a:defRPr b="1">
                <a:solidFill>
                  <a:srgbClr val="FF0000"/>
                </a:solidFill>
              </a:defRPr>
            </a:pPr>
            <a:r>
              <a:t> student si zapíše předměty v ISu do každého svého studia</a:t>
            </a:r>
          </a:p>
          <a:p>
            <a:pPr marL="457200" lvl="1" indent="0">
              <a:buSzPct val="100000"/>
              <a:buChar char="•"/>
              <a:defRPr b="1">
                <a:solidFill>
                  <a:srgbClr val="FF0000"/>
                </a:solidFill>
              </a:defRPr>
            </a:pPr>
            <a:r>
              <a:t> při zapisování je povinnost řídit se studijním plánem</a:t>
            </a:r>
          </a:p>
        </p:txBody>
      </p:sp>
      <p:sp>
        <p:nvSpPr>
          <p:cNvPr id="227" name="Obdélník 1"/>
          <p:cNvSpPr txBox="1"/>
          <p:nvPr/>
        </p:nvSpPr>
        <p:spPr>
          <a:xfrm>
            <a:off x="1467714" y="1124744"/>
            <a:ext cx="9451835" cy="11507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(5) </a:t>
            </a:r>
            <a:r>
              <a:rPr b="1">
                <a:solidFill>
                  <a:srgbClr val="663300"/>
                </a:solidFill>
              </a:rPr>
              <a:t>Při </a:t>
            </a:r>
            <a:r>
              <a:rPr b="1">
                <a:solidFill>
                  <a:srgbClr val="FF0000"/>
                </a:solidFill>
              </a:rPr>
              <a:t>zápisu</a:t>
            </a:r>
            <a:r>
              <a:rPr b="1">
                <a:solidFill>
                  <a:srgbClr val="663300"/>
                </a:solidFill>
              </a:rPr>
              <a:t> předmětů je student povinen řídit se pravidly pro sestavování studijních plánů v programu (oboru). </a:t>
            </a:r>
            <a:r>
              <a:t>Zápis registrovaných předmětů lze podmínit předchozím úspěšným absolvováním jiných předmětů podle pravidel vyplývajících z charakteristiky programu.</a:t>
            </a:r>
          </a:p>
        </p:txBody>
      </p:sp>
      <p:sp>
        <p:nvSpPr>
          <p:cNvPr id="228" name="Text Box 7"/>
          <p:cNvSpPr txBox="1"/>
          <p:nvPr/>
        </p:nvSpPr>
        <p:spPr>
          <a:xfrm>
            <a:off x="2096316" y="6145688"/>
            <a:ext cx="7672093" cy="655463"/>
          </a:xfrm>
          <a:prstGeom prst="rect">
            <a:avLst/>
          </a:prstGeom>
          <a:solidFill>
            <a:schemeClr val="accent3">
              <a:lumOff val="44000"/>
            </a:schemeClr>
          </a:solidFill>
          <a:ln w="38100">
            <a:solidFill>
              <a:srgbClr val="FF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457200" lvl="2" indent="0">
              <a:buSzPct val="100000"/>
              <a:buFont typeface="Arial"/>
              <a:buChar char="•"/>
              <a:defRPr b="1">
                <a:solidFill>
                  <a:srgbClr val="FF0000"/>
                </a:solidFill>
              </a:defRPr>
            </a:pPr>
            <a:r>
              <a:t> v prvních dvou semestrech v Bc studiu se zapisují všechny </a:t>
            </a:r>
          </a:p>
          <a:p>
            <a:pPr lvl="2" indent="457200">
              <a:defRPr b="1">
                <a:solidFill>
                  <a:srgbClr val="FF0000"/>
                </a:solidFill>
              </a:defRPr>
            </a:pPr>
            <a:r>
              <a:t>   povinné předměty dle doporučeného studijního plánu</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227"/>
                                        </p:tgtEl>
                                        <p:attrNameLst>
                                          <p:attrName>style.visibility</p:attrName>
                                        </p:attrNameLst>
                                      </p:cBhvr>
                                      <p:to>
                                        <p:strVal val="visible"/>
                                      </p:to>
                                    </p:set>
                                    <p:animEffect transition="in" filter="dissolve">
                                      <p:cBhvr>
                                        <p:cTn id="7" dur="500"/>
                                        <p:tgtEl>
                                          <p:spTgt spid="227"/>
                                        </p:tgtEl>
                                      </p:cBhvr>
                                    </p:animEffect>
                                  </p:childTnLst>
                                </p:cTn>
                              </p:par>
                            </p:childTnLst>
                          </p:cTn>
                        </p:par>
                        <p:par>
                          <p:cTn id="8" fill="hold">
                            <p:stCondLst>
                              <p:cond delay="500"/>
                            </p:stCondLst>
                            <p:childTnLst>
                              <p:par>
                                <p:cTn id="9" presetID="23" presetClass="entr" presetSubtype="16" fill="hold" grpId="0" nodeType="afterEffect">
                                  <p:stCondLst>
                                    <p:cond delay="0"/>
                                  </p:stCondLst>
                                  <p:iterate>
                                    <p:tmAbs val="0"/>
                                  </p:iterate>
                                  <p:childTnLst>
                                    <p:set>
                                      <p:cBhvr>
                                        <p:cTn id="10" fill="hold"/>
                                        <p:tgtEl>
                                          <p:spTgt spid="226"/>
                                        </p:tgtEl>
                                        <p:attrNameLst>
                                          <p:attrName>style.visibility</p:attrName>
                                        </p:attrNameLst>
                                      </p:cBhvr>
                                      <p:to>
                                        <p:strVal val="visible"/>
                                      </p:to>
                                    </p:set>
                                    <p:anim calcmode="lin" valueType="num">
                                      <p:cBhvr>
                                        <p:cTn id="11" dur="500" fill="hold"/>
                                        <p:tgtEl>
                                          <p:spTgt spid="226"/>
                                        </p:tgtEl>
                                        <p:attrNameLst>
                                          <p:attrName>ppt_w</p:attrName>
                                        </p:attrNameLst>
                                      </p:cBhvr>
                                      <p:tavLst>
                                        <p:tav tm="0">
                                          <p:val>
                                            <p:fltVal val="0"/>
                                          </p:val>
                                        </p:tav>
                                        <p:tav tm="100000">
                                          <p:val>
                                            <p:strVal val="#ppt_w"/>
                                          </p:val>
                                        </p:tav>
                                      </p:tavLst>
                                    </p:anim>
                                    <p:anim calcmode="lin" valueType="num">
                                      <p:cBhvr>
                                        <p:cTn id="12" dur="500" fill="hold"/>
                                        <p:tgtEl>
                                          <p:spTgt spid="226"/>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fill="hold" grpId="0" nodeType="clickEffect">
                                  <p:stCondLst>
                                    <p:cond delay="0"/>
                                  </p:stCondLst>
                                  <p:iterate>
                                    <p:tmAbs val="0"/>
                                  </p:iterate>
                                  <p:childTnLst>
                                    <p:set>
                                      <p:cBhvr>
                                        <p:cTn id="16" fill="hold"/>
                                        <p:tgtEl>
                                          <p:spTgt spid="224"/>
                                        </p:tgtEl>
                                        <p:attrNameLst>
                                          <p:attrName>style.visibility</p:attrName>
                                        </p:attrNameLst>
                                      </p:cBhvr>
                                      <p:to>
                                        <p:strVal val="visible"/>
                                      </p:to>
                                    </p:set>
                                    <p:animEffect transition="in" filter="dissolve">
                                      <p:cBhvr>
                                        <p:cTn id="17" dur="500"/>
                                        <p:tgtEl>
                                          <p:spTgt spid="224"/>
                                        </p:tgtEl>
                                      </p:cBhvr>
                                    </p:animEffect>
                                  </p:childTnLst>
                                </p:cTn>
                              </p:par>
                            </p:childTnLst>
                          </p:cTn>
                        </p:par>
                        <p:par>
                          <p:cTn id="18" fill="hold">
                            <p:stCondLst>
                              <p:cond delay="500"/>
                            </p:stCondLst>
                            <p:childTnLst>
                              <p:par>
                                <p:cTn id="19" presetID="9" presetClass="entr" fill="hold" grpId="0" nodeType="afterEffect">
                                  <p:stCondLst>
                                    <p:cond delay="0"/>
                                  </p:stCondLst>
                                  <p:iterate>
                                    <p:tmAbs val="0"/>
                                  </p:iterate>
                                  <p:childTnLst>
                                    <p:set>
                                      <p:cBhvr>
                                        <p:cTn id="20" fill="hold"/>
                                        <p:tgtEl>
                                          <p:spTgt spid="225"/>
                                        </p:tgtEl>
                                        <p:attrNameLst>
                                          <p:attrName>style.visibility</p:attrName>
                                        </p:attrNameLst>
                                      </p:cBhvr>
                                      <p:to>
                                        <p:strVal val="visible"/>
                                      </p:to>
                                    </p:set>
                                    <p:animEffect transition="in" filter="dissolve">
                                      <p:cBhvr>
                                        <p:cTn id="21" dur="500"/>
                                        <p:tgtEl>
                                          <p:spTgt spid="225"/>
                                        </p:tgtEl>
                                      </p:cBhvr>
                                    </p:animEffect>
                                  </p:childTnLst>
                                </p:cTn>
                              </p:par>
                            </p:childTnLst>
                          </p:cTn>
                        </p:par>
                        <p:par>
                          <p:cTn id="22" fill="hold">
                            <p:stCondLst>
                              <p:cond delay="1000"/>
                            </p:stCondLst>
                            <p:childTnLst>
                              <p:par>
                                <p:cTn id="23" presetID="23" presetClass="entr" presetSubtype="16" fill="hold" grpId="0" nodeType="afterEffect">
                                  <p:stCondLst>
                                    <p:cond delay="0"/>
                                  </p:stCondLst>
                                  <p:iterate>
                                    <p:tmAbs val="0"/>
                                  </p:iterate>
                                  <p:childTnLst>
                                    <p:set>
                                      <p:cBhvr>
                                        <p:cTn id="24" fill="hold"/>
                                        <p:tgtEl>
                                          <p:spTgt spid="228"/>
                                        </p:tgtEl>
                                        <p:attrNameLst>
                                          <p:attrName>style.visibility</p:attrName>
                                        </p:attrNameLst>
                                      </p:cBhvr>
                                      <p:to>
                                        <p:strVal val="visible"/>
                                      </p:to>
                                    </p:set>
                                    <p:anim calcmode="lin" valueType="num">
                                      <p:cBhvr>
                                        <p:cTn id="25" dur="500" fill="hold"/>
                                        <p:tgtEl>
                                          <p:spTgt spid="228"/>
                                        </p:tgtEl>
                                        <p:attrNameLst>
                                          <p:attrName>ppt_w</p:attrName>
                                        </p:attrNameLst>
                                      </p:cBhvr>
                                      <p:tavLst>
                                        <p:tav tm="0">
                                          <p:val>
                                            <p:fltVal val="0"/>
                                          </p:val>
                                        </p:tav>
                                        <p:tav tm="100000">
                                          <p:val>
                                            <p:strVal val="#ppt_w"/>
                                          </p:val>
                                        </p:tav>
                                      </p:tavLst>
                                    </p:anim>
                                    <p:anim calcmode="lin" valueType="num">
                                      <p:cBhvr>
                                        <p:cTn id="26" dur="500" fill="hold"/>
                                        <p:tgtEl>
                                          <p:spTgt spid="2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advAuto="0"/>
      <p:bldP spid="225" grpId="0" animBg="1" advAuto="0"/>
      <p:bldP spid="226" grpId="0" animBg="1" advAuto="0"/>
      <p:bldP spid="227" grpId="0" animBg="1" advAuto="0"/>
      <p:bldP spid="228"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ext Box 2"/>
          <p:cNvSpPr txBox="1"/>
          <p:nvPr/>
        </p:nvSpPr>
        <p:spPr>
          <a:xfrm>
            <a:off x="2855913" y="333375"/>
            <a:ext cx="6768480" cy="510540"/>
          </a:xfrm>
          <a:prstGeom prst="rect">
            <a:avLst/>
          </a:prstGeom>
          <a:ln w="38100">
            <a:solidFill>
              <a:srgbClr val="FF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200" b="1">
                <a:solidFill>
                  <a:srgbClr val="FF0000"/>
                </a:solidFill>
                <a:latin typeface="Comic Sans MS"/>
                <a:ea typeface="Comic Sans MS"/>
                <a:cs typeface="Comic Sans MS"/>
                <a:sym typeface="Comic Sans MS"/>
              </a:defRPr>
            </a:lvl1pPr>
          </a:lstStyle>
          <a:p>
            <a:r>
              <a:t>Studijní a zkušební řád (SZŘ) - nástrahy studia</a:t>
            </a:r>
          </a:p>
        </p:txBody>
      </p:sp>
      <p:sp>
        <p:nvSpPr>
          <p:cNvPr id="129" name="Text Box 3"/>
          <p:cNvSpPr txBox="1"/>
          <p:nvPr/>
        </p:nvSpPr>
        <p:spPr>
          <a:xfrm>
            <a:off x="1415033" y="1195686"/>
            <a:ext cx="7592353" cy="24842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buSzPct val="100000"/>
              <a:buChar char="•"/>
            </a:pPr>
            <a:r>
              <a:t> jsou </a:t>
            </a:r>
            <a:r>
              <a:rPr b="1">
                <a:solidFill>
                  <a:srgbClr val="000066"/>
                </a:solidFill>
              </a:rPr>
              <a:t>uvedeny</a:t>
            </a:r>
            <a:r>
              <a:t> pouze ty </a:t>
            </a:r>
            <a:r>
              <a:rPr b="1">
                <a:solidFill>
                  <a:srgbClr val="000066"/>
                </a:solidFill>
              </a:rPr>
              <a:t>nejvýznamnější části</a:t>
            </a:r>
            <a:r>
              <a:t> důležité v průběhu studia</a:t>
            </a:r>
          </a:p>
          <a:p>
            <a:pPr>
              <a:buSzPct val="100000"/>
              <a:buChar char="•"/>
            </a:pPr>
            <a:endParaRPr/>
          </a:p>
          <a:p>
            <a:pPr>
              <a:buSzPct val="100000"/>
              <a:buChar char="•"/>
            </a:pPr>
            <a:r>
              <a:t> v případě potřeby je </a:t>
            </a:r>
            <a:r>
              <a:rPr b="1">
                <a:solidFill>
                  <a:srgbClr val="000066"/>
                </a:solidFill>
              </a:rPr>
              <a:t>vhodné nahlédnout do úplné verze SZŘ</a:t>
            </a:r>
            <a:r>
              <a:t>:</a:t>
            </a:r>
          </a:p>
          <a:p>
            <a:pPr>
              <a:buSzPct val="100000"/>
              <a:buChar char="•"/>
            </a:pPr>
            <a:endParaRPr/>
          </a:p>
          <a:p>
            <a:pPr marL="457200" lvl="1" indent="0">
              <a:buSzPct val="100000"/>
              <a:buChar char="•"/>
            </a:pPr>
            <a:r>
              <a:t> např. na stránkách OGMB - odkaz</a:t>
            </a:r>
          </a:p>
          <a:p>
            <a:pPr lvl="1"/>
            <a:r>
              <a:t>       Informace pro studenty / </a:t>
            </a:r>
            <a:r>
              <a:rPr u="sng">
                <a:solidFill>
                  <a:srgbClr val="009999"/>
                </a:solidFill>
                <a:uFill>
                  <a:solidFill>
                    <a:srgbClr val="009999"/>
                  </a:solidFill>
                </a:uFill>
                <a:hlinkClick r:id="rId2"/>
              </a:rPr>
              <a:t>Studijní a zkušební řád</a:t>
            </a:r>
            <a:r>
              <a:t> </a:t>
            </a:r>
          </a:p>
          <a:p>
            <a:pPr lvl="1"/>
            <a:endParaRPr/>
          </a:p>
          <a:p>
            <a:pPr marL="457200" lvl="1" indent="0">
              <a:buSzPct val="100000"/>
              <a:buChar char="•"/>
            </a:pPr>
            <a:r>
              <a:t> nebo na stránkách fakulty – odkaz</a:t>
            </a:r>
          </a:p>
          <a:p>
            <a:pPr lvl="1"/>
            <a:r>
              <a:t>       Studium / Bakalářské a magisterské studium / </a:t>
            </a:r>
            <a:r>
              <a:rPr u="sng">
                <a:solidFill>
                  <a:srgbClr val="009999"/>
                </a:solidFill>
                <a:uFill>
                  <a:solidFill>
                    <a:srgbClr val="009999"/>
                  </a:solidFill>
                </a:uFill>
                <a:hlinkClick r:id="rId3"/>
              </a:rPr>
              <a:t>Legislativa</a:t>
            </a:r>
          </a:p>
        </p:txBody>
      </p:sp>
      <p:sp>
        <p:nvSpPr>
          <p:cNvPr id="130" name="Text Box 4"/>
          <p:cNvSpPr txBox="1"/>
          <p:nvPr/>
        </p:nvSpPr>
        <p:spPr>
          <a:xfrm>
            <a:off x="1507107" y="4003973"/>
            <a:ext cx="9310739" cy="617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buSzPct val="100000"/>
              <a:buChar char="•"/>
            </a:pPr>
            <a:r>
              <a:t> než se půjdete někoho ptát, podívejte se na </a:t>
            </a:r>
            <a:r>
              <a:rPr b="1">
                <a:solidFill>
                  <a:srgbClr val="000066"/>
                </a:solidFill>
              </a:rPr>
              <a:t>Výklad Studijního a zkušebního řádu pro </a:t>
            </a:r>
          </a:p>
          <a:p>
            <a:pPr>
              <a:defRPr b="1">
                <a:solidFill>
                  <a:srgbClr val="000066"/>
                </a:solidFill>
              </a:defRPr>
            </a:pPr>
            <a:r>
              <a:t>   studenty </a:t>
            </a:r>
            <a:r>
              <a:rPr u="sng">
                <a:solidFill>
                  <a:srgbClr val="009999"/>
                </a:solidFill>
                <a:uFill>
                  <a:solidFill>
                    <a:srgbClr val="009999"/>
                  </a:solidFill>
                </a:uFill>
                <a:hlinkClick r:id="rId4"/>
              </a:rPr>
              <a:t>zde</a:t>
            </a:r>
          </a:p>
        </p:txBody>
      </p:sp>
      <p:sp>
        <p:nvSpPr>
          <p:cNvPr id="131" name="Text Box 5"/>
          <p:cNvSpPr txBox="1"/>
          <p:nvPr/>
        </p:nvSpPr>
        <p:spPr>
          <a:xfrm>
            <a:off x="1559495" y="4869160"/>
            <a:ext cx="6880323" cy="16841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buSzPct val="100000"/>
              <a:buChar char="•"/>
            </a:pPr>
            <a:r>
              <a:t> </a:t>
            </a:r>
            <a:r>
              <a:rPr b="1">
                <a:solidFill>
                  <a:srgbClr val="000066"/>
                </a:solidFill>
              </a:rPr>
              <a:t>pokud se potřebujete poradit</a:t>
            </a:r>
            <a:r>
              <a:t>, pak se můžete obrátit na:</a:t>
            </a:r>
          </a:p>
          <a:p>
            <a:pPr marL="457200" lvl="1" indent="0">
              <a:buSzPct val="100000"/>
              <a:buChar char="•"/>
            </a:pPr>
            <a:r>
              <a:t> osobu pověřenou kontaktem se studenty (dr. Lízal pro MBG)</a:t>
            </a:r>
          </a:p>
          <a:p>
            <a:pPr marL="457200" lvl="1" indent="0">
              <a:buSzPct val="100000"/>
              <a:buChar char="•"/>
            </a:pPr>
            <a:r>
              <a:t> pedagogického zástupce ústavu</a:t>
            </a:r>
          </a:p>
          <a:p>
            <a:pPr marL="457200" lvl="1" indent="0">
              <a:buSzPct val="100000"/>
              <a:buChar char="•"/>
            </a:pPr>
            <a:r>
              <a:t> studijní oddělení</a:t>
            </a:r>
          </a:p>
          <a:p>
            <a:pPr marL="457200" lvl="1" indent="0">
              <a:buSzPct val="100000"/>
              <a:buChar char="•"/>
            </a:pPr>
            <a:endParaRPr/>
          </a:p>
          <a:p>
            <a:pPr marL="457200" lvl="1" indent="0">
              <a:buSzPct val="100000"/>
              <a:buChar char="•"/>
            </a:pPr>
            <a:r>
              <a:t> studentské poradce (http://poradci.muni.cz/)</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129">
                                            <p:bg/>
                                          </p:spTgt>
                                        </p:tgtEl>
                                        <p:attrNameLst>
                                          <p:attrName>style.visibility</p:attrName>
                                        </p:attrNameLst>
                                      </p:cBhvr>
                                      <p:to>
                                        <p:strVal val="visible"/>
                                      </p:to>
                                    </p:set>
                                    <p:animEffect transition="in" filter="dissolve">
                                      <p:cBhvr>
                                        <p:cTn id="7" dur="500"/>
                                        <p:tgtEl>
                                          <p:spTgt spid="129">
                                            <p:bg/>
                                          </p:spTgt>
                                        </p:tgtEl>
                                      </p:cBhvr>
                                    </p:animEffect>
                                  </p:childTnLst>
                                </p:cTn>
                              </p:par>
                              <p:par>
                                <p:cTn id="8" presetID="9" presetClass="entr" presetSubtype="0" fill="hold" grpId="0" nodeType="withEffect">
                                  <p:stCondLst>
                                    <p:cond delay="0"/>
                                  </p:stCondLst>
                                  <p:iterate>
                                    <p:tmAbs val="0"/>
                                  </p:iterate>
                                  <p:childTnLst>
                                    <p:set>
                                      <p:cBhvr>
                                        <p:cTn id="9" fill="hold"/>
                                        <p:tgtEl>
                                          <p:spTgt spid="129">
                                            <p:txEl>
                                              <p:pRg st="0" end="0"/>
                                            </p:txEl>
                                          </p:spTgt>
                                        </p:tgtEl>
                                        <p:attrNameLst>
                                          <p:attrName>style.visibility</p:attrName>
                                        </p:attrNameLst>
                                      </p:cBhvr>
                                      <p:to>
                                        <p:strVal val="visible"/>
                                      </p:to>
                                    </p:set>
                                    <p:animEffect transition="in" filter="dissolve">
                                      <p:cBhvr>
                                        <p:cTn id="10" dur="500"/>
                                        <p:tgtEl>
                                          <p:spTgt spid="129">
                                            <p:txEl>
                                              <p:pRg st="0" end="0"/>
                                            </p:txEl>
                                          </p:spTgt>
                                        </p:tgtEl>
                                      </p:cBhvr>
                                    </p:animEffect>
                                  </p:childTnLst>
                                </p:cTn>
                              </p:par>
                            </p:childTnLst>
                          </p:cTn>
                        </p:par>
                        <p:par>
                          <p:cTn id="11" fill="hold">
                            <p:stCondLst>
                              <p:cond delay="500"/>
                            </p:stCondLst>
                            <p:childTnLst>
                              <p:par>
                                <p:cTn id="12" presetID="9" presetClass="entr" fill="hold" grpId="0" nodeType="afterEffect">
                                  <p:stCondLst>
                                    <p:cond delay="0"/>
                                  </p:stCondLst>
                                  <p:iterate>
                                    <p:tmAbs val="0"/>
                                  </p:iterate>
                                  <p:childTnLst>
                                    <p:set>
                                      <p:cBhvr>
                                        <p:cTn id="13" fill="hold"/>
                                        <p:tgtEl>
                                          <p:spTgt spid="129">
                                            <p:txEl>
                                              <p:pRg st="1" end="1"/>
                                            </p:txEl>
                                          </p:spTgt>
                                        </p:tgtEl>
                                        <p:attrNameLst>
                                          <p:attrName>style.visibility</p:attrName>
                                        </p:attrNameLst>
                                      </p:cBhvr>
                                      <p:to>
                                        <p:strVal val="visible"/>
                                      </p:to>
                                    </p:set>
                                    <p:animEffect transition="in" filter="dissolve">
                                      <p:cBhvr>
                                        <p:cTn id="14" dur="500"/>
                                        <p:tgtEl>
                                          <p:spTgt spid="12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fill="hold" grpId="0" nodeType="clickEffect">
                                  <p:stCondLst>
                                    <p:cond delay="0"/>
                                  </p:stCondLst>
                                  <p:iterate>
                                    <p:tmAbs val="0"/>
                                  </p:iterate>
                                  <p:childTnLst>
                                    <p:set>
                                      <p:cBhvr>
                                        <p:cTn id="18" fill="hold"/>
                                        <p:tgtEl>
                                          <p:spTgt spid="129">
                                            <p:txEl>
                                              <p:pRg st="2" end="2"/>
                                            </p:txEl>
                                          </p:spTgt>
                                        </p:tgtEl>
                                        <p:attrNameLst>
                                          <p:attrName>style.visibility</p:attrName>
                                        </p:attrNameLst>
                                      </p:cBhvr>
                                      <p:to>
                                        <p:strVal val="visible"/>
                                      </p:to>
                                    </p:set>
                                    <p:animEffect transition="in" filter="dissolve">
                                      <p:cBhvr>
                                        <p:cTn id="19" dur="500"/>
                                        <p:tgtEl>
                                          <p:spTgt spid="129">
                                            <p:txEl>
                                              <p:pRg st="2" end="2"/>
                                            </p:txEl>
                                          </p:spTgt>
                                        </p:tgtEl>
                                      </p:cBhvr>
                                    </p:animEffect>
                                  </p:childTnLst>
                                </p:cTn>
                              </p:par>
                            </p:childTnLst>
                          </p:cTn>
                        </p:par>
                        <p:par>
                          <p:cTn id="20" fill="hold">
                            <p:stCondLst>
                              <p:cond delay="500"/>
                            </p:stCondLst>
                            <p:childTnLst>
                              <p:par>
                                <p:cTn id="21" presetID="9" presetClass="entr" fill="hold" grpId="0" nodeType="afterEffect">
                                  <p:stCondLst>
                                    <p:cond delay="0"/>
                                  </p:stCondLst>
                                  <p:iterate>
                                    <p:tmAbs val="0"/>
                                  </p:iterate>
                                  <p:childTnLst>
                                    <p:set>
                                      <p:cBhvr>
                                        <p:cTn id="22" fill="hold"/>
                                        <p:tgtEl>
                                          <p:spTgt spid="129">
                                            <p:txEl>
                                              <p:pRg st="3" end="3"/>
                                            </p:txEl>
                                          </p:spTgt>
                                        </p:tgtEl>
                                        <p:attrNameLst>
                                          <p:attrName>style.visibility</p:attrName>
                                        </p:attrNameLst>
                                      </p:cBhvr>
                                      <p:to>
                                        <p:strVal val="visible"/>
                                      </p:to>
                                    </p:set>
                                    <p:animEffect transition="in" filter="dissolve">
                                      <p:cBhvr>
                                        <p:cTn id="23" dur="500"/>
                                        <p:tgtEl>
                                          <p:spTgt spid="12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fill="hold" grpId="0" nodeType="clickEffect">
                                  <p:stCondLst>
                                    <p:cond delay="0"/>
                                  </p:stCondLst>
                                  <p:iterate>
                                    <p:tmAbs val="0"/>
                                  </p:iterate>
                                  <p:childTnLst>
                                    <p:set>
                                      <p:cBhvr>
                                        <p:cTn id="27" fill="hold"/>
                                        <p:tgtEl>
                                          <p:spTgt spid="129">
                                            <p:txEl>
                                              <p:pRg st="4" end="4"/>
                                            </p:txEl>
                                          </p:spTgt>
                                        </p:tgtEl>
                                        <p:attrNameLst>
                                          <p:attrName>style.visibility</p:attrName>
                                        </p:attrNameLst>
                                      </p:cBhvr>
                                      <p:to>
                                        <p:strVal val="visible"/>
                                      </p:to>
                                    </p:set>
                                    <p:animEffect transition="in" filter="dissolve">
                                      <p:cBhvr>
                                        <p:cTn id="28" dur="500"/>
                                        <p:tgtEl>
                                          <p:spTgt spid="129">
                                            <p:txEl>
                                              <p:pRg st="4" end="4"/>
                                            </p:txEl>
                                          </p:spTgt>
                                        </p:tgtEl>
                                      </p:cBhvr>
                                    </p:animEffect>
                                  </p:childTnLst>
                                </p:cTn>
                              </p:par>
                            </p:childTnLst>
                          </p:cTn>
                        </p:par>
                        <p:par>
                          <p:cTn id="29" fill="hold">
                            <p:stCondLst>
                              <p:cond delay="500"/>
                            </p:stCondLst>
                            <p:childTnLst>
                              <p:par>
                                <p:cTn id="30" presetID="9" presetClass="entr" fill="hold" grpId="0" nodeType="afterEffect">
                                  <p:stCondLst>
                                    <p:cond delay="0"/>
                                  </p:stCondLst>
                                  <p:iterate>
                                    <p:tmAbs val="0"/>
                                  </p:iterate>
                                  <p:childTnLst>
                                    <p:set>
                                      <p:cBhvr>
                                        <p:cTn id="31" fill="hold"/>
                                        <p:tgtEl>
                                          <p:spTgt spid="129">
                                            <p:txEl>
                                              <p:pRg st="5" end="5"/>
                                            </p:txEl>
                                          </p:spTgt>
                                        </p:tgtEl>
                                        <p:attrNameLst>
                                          <p:attrName>style.visibility</p:attrName>
                                        </p:attrNameLst>
                                      </p:cBhvr>
                                      <p:to>
                                        <p:strVal val="visible"/>
                                      </p:to>
                                    </p:set>
                                    <p:animEffect transition="in" filter="dissolve">
                                      <p:cBhvr>
                                        <p:cTn id="32" dur="500"/>
                                        <p:tgtEl>
                                          <p:spTgt spid="129">
                                            <p:txEl>
                                              <p:pRg st="5" end="5"/>
                                            </p:txEl>
                                          </p:spTgt>
                                        </p:tgtEl>
                                      </p:cBhvr>
                                    </p:animEffect>
                                  </p:childTnLst>
                                </p:cTn>
                              </p:par>
                            </p:childTnLst>
                          </p:cTn>
                        </p:par>
                        <p:par>
                          <p:cTn id="33" fill="hold">
                            <p:stCondLst>
                              <p:cond delay="1000"/>
                            </p:stCondLst>
                            <p:childTnLst>
                              <p:par>
                                <p:cTn id="34" presetID="9" presetClass="entr" fill="hold" grpId="0" nodeType="afterEffect">
                                  <p:stCondLst>
                                    <p:cond delay="0"/>
                                  </p:stCondLst>
                                  <p:iterate>
                                    <p:tmAbs val="0"/>
                                  </p:iterate>
                                  <p:childTnLst>
                                    <p:set>
                                      <p:cBhvr>
                                        <p:cTn id="35" fill="hold"/>
                                        <p:tgtEl>
                                          <p:spTgt spid="129">
                                            <p:txEl>
                                              <p:pRg st="6" end="6"/>
                                            </p:txEl>
                                          </p:spTgt>
                                        </p:tgtEl>
                                        <p:attrNameLst>
                                          <p:attrName>style.visibility</p:attrName>
                                        </p:attrNameLst>
                                      </p:cBhvr>
                                      <p:to>
                                        <p:strVal val="visible"/>
                                      </p:to>
                                    </p:set>
                                    <p:animEffect transition="in" filter="dissolve">
                                      <p:cBhvr>
                                        <p:cTn id="36" dur="500"/>
                                        <p:tgtEl>
                                          <p:spTgt spid="129">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fill="hold" grpId="0" nodeType="clickEffect">
                                  <p:stCondLst>
                                    <p:cond delay="0"/>
                                  </p:stCondLst>
                                  <p:iterate>
                                    <p:tmAbs val="0"/>
                                  </p:iterate>
                                  <p:childTnLst>
                                    <p:set>
                                      <p:cBhvr>
                                        <p:cTn id="40" fill="hold"/>
                                        <p:tgtEl>
                                          <p:spTgt spid="129">
                                            <p:txEl>
                                              <p:pRg st="7" end="7"/>
                                            </p:txEl>
                                          </p:spTgt>
                                        </p:tgtEl>
                                        <p:attrNameLst>
                                          <p:attrName>style.visibility</p:attrName>
                                        </p:attrNameLst>
                                      </p:cBhvr>
                                      <p:to>
                                        <p:strVal val="visible"/>
                                      </p:to>
                                    </p:set>
                                    <p:animEffect transition="in" filter="dissolve">
                                      <p:cBhvr>
                                        <p:cTn id="41" dur="500"/>
                                        <p:tgtEl>
                                          <p:spTgt spid="129">
                                            <p:txEl>
                                              <p:pRg st="7" end="7"/>
                                            </p:txEl>
                                          </p:spTgt>
                                        </p:tgtEl>
                                      </p:cBhvr>
                                    </p:animEffect>
                                  </p:childTnLst>
                                </p:cTn>
                              </p:par>
                            </p:childTnLst>
                          </p:cTn>
                        </p:par>
                        <p:par>
                          <p:cTn id="42" fill="hold">
                            <p:stCondLst>
                              <p:cond delay="500"/>
                            </p:stCondLst>
                            <p:childTnLst>
                              <p:par>
                                <p:cTn id="43" presetID="9" presetClass="entr" fill="hold" grpId="0" nodeType="afterEffect">
                                  <p:stCondLst>
                                    <p:cond delay="0"/>
                                  </p:stCondLst>
                                  <p:iterate>
                                    <p:tmAbs val="0"/>
                                  </p:iterate>
                                  <p:childTnLst>
                                    <p:set>
                                      <p:cBhvr>
                                        <p:cTn id="44" fill="hold"/>
                                        <p:tgtEl>
                                          <p:spTgt spid="129">
                                            <p:txEl>
                                              <p:pRg st="8" end="8"/>
                                            </p:txEl>
                                          </p:spTgt>
                                        </p:tgtEl>
                                        <p:attrNameLst>
                                          <p:attrName>style.visibility</p:attrName>
                                        </p:attrNameLst>
                                      </p:cBhvr>
                                      <p:to>
                                        <p:strVal val="visible"/>
                                      </p:to>
                                    </p:set>
                                    <p:animEffect transition="in" filter="dissolve">
                                      <p:cBhvr>
                                        <p:cTn id="45" dur="500"/>
                                        <p:tgtEl>
                                          <p:spTgt spid="129">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fill="hold" grpId="0" nodeType="clickEffect">
                                  <p:stCondLst>
                                    <p:cond delay="0"/>
                                  </p:stCondLst>
                                  <p:iterate>
                                    <p:tmAbs val="0"/>
                                  </p:iterate>
                                  <p:childTnLst>
                                    <p:set>
                                      <p:cBhvr>
                                        <p:cTn id="49" fill="hold"/>
                                        <p:tgtEl>
                                          <p:spTgt spid="130"/>
                                        </p:tgtEl>
                                        <p:attrNameLst>
                                          <p:attrName>style.visibility</p:attrName>
                                        </p:attrNameLst>
                                      </p:cBhvr>
                                      <p:to>
                                        <p:strVal val="visible"/>
                                      </p:to>
                                    </p:set>
                                    <p:animEffect transition="in" filter="dissolve">
                                      <p:cBhvr>
                                        <p:cTn id="50" dur="500"/>
                                        <p:tgtEl>
                                          <p:spTgt spid="130"/>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fill="hold" grpId="0" nodeType="clickEffect">
                                  <p:stCondLst>
                                    <p:cond delay="0"/>
                                  </p:stCondLst>
                                  <p:iterate>
                                    <p:tmAbs val="0"/>
                                  </p:iterate>
                                  <p:childTnLst>
                                    <p:set>
                                      <p:cBhvr>
                                        <p:cTn id="54" fill="hold"/>
                                        <p:tgtEl>
                                          <p:spTgt spid="131">
                                            <p:bg/>
                                          </p:spTgt>
                                        </p:tgtEl>
                                        <p:attrNameLst>
                                          <p:attrName>style.visibility</p:attrName>
                                        </p:attrNameLst>
                                      </p:cBhvr>
                                      <p:to>
                                        <p:strVal val="visible"/>
                                      </p:to>
                                    </p:set>
                                    <p:animEffect transition="in" filter="dissolve">
                                      <p:cBhvr>
                                        <p:cTn id="55" dur="500"/>
                                        <p:tgtEl>
                                          <p:spTgt spid="131">
                                            <p:bg/>
                                          </p:spTgt>
                                        </p:tgtEl>
                                      </p:cBhvr>
                                    </p:animEffect>
                                  </p:childTnLst>
                                </p:cTn>
                              </p:par>
                              <p:par>
                                <p:cTn id="56" presetID="9" presetClass="entr" presetSubtype="0" fill="hold" grpId="0" nodeType="withEffect">
                                  <p:stCondLst>
                                    <p:cond delay="0"/>
                                  </p:stCondLst>
                                  <p:iterate>
                                    <p:tmAbs val="0"/>
                                  </p:iterate>
                                  <p:childTnLst>
                                    <p:set>
                                      <p:cBhvr>
                                        <p:cTn id="57" fill="hold"/>
                                        <p:tgtEl>
                                          <p:spTgt spid="131">
                                            <p:txEl>
                                              <p:pRg st="0" end="0"/>
                                            </p:txEl>
                                          </p:spTgt>
                                        </p:tgtEl>
                                        <p:attrNameLst>
                                          <p:attrName>style.visibility</p:attrName>
                                        </p:attrNameLst>
                                      </p:cBhvr>
                                      <p:to>
                                        <p:strVal val="visible"/>
                                      </p:to>
                                    </p:set>
                                    <p:animEffect transition="in" filter="dissolve">
                                      <p:cBhvr>
                                        <p:cTn id="58" dur="500"/>
                                        <p:tgtEl>
                                          <p:spTgt spid="131">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fill="hold" grpId="0" nodeType="clickEffect">
                                  <p:stCondLst>
                                    <p:cond delay="0"/>
                                  </p:stCondLst>
                                  <p:iterate>
                                    <p:tmAbs val="0"/>
                                  </p:iterate>
                                  <p:childTnLst>
                                    <p:set>
                                      <p:cBhvr>
                                        <p:cTn id="62" fill="hold"/>
                                        <p:tgtEl>
                                          <p:spTgt spid="131">
                                            <p:txEl>
                                              <p:pRg st="1" end="1"/>
                                            </p:txEl>
                                          </p:spTgt>
                                        </p:tgtEl>
                                        <p:attrNameLst>
                                          <p:attrName>style.visibility</p:attrName>
                                        </p:attrNameLst>
                                      </p:cBhvr>
                                      <p:to>
                                        <p:strVal val="visible"/>
                                      </p:to>
                                    </p:set>
                                    <p:animEffect transition="in" filter="dissolve">
                                      <p:cBhvr>
                                        <p:cTn id="63" dur="500"/>
                                        <p:tgtEl>
                                          <p:spTgt spid="131">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fill="hold" grpId="0" nodeType="clickEffect">
                                  <p:stCondLst>
                                    <p:cond delay="0"/>
                                  </p:stCondLst>
                                  <p:iterate>
                                    <p:tmAbs val="0"/>
                                  </p:iterate>
                                  <p:childTnLst>
                                    <p:set>
                                      <p:cBhvr>
                                        <p:cTn id="67" fill="hold"/>
                                        <p:tgtEl>
                                          <p:spTgt spid="131">
                                            <p:txEl>
                                              <p:pRg st="2" end="2"/>
                                            </p:txEl>
                                          </p:spTgt>
                                        </p:tgtEl>
                                        <p:attrNameLst>
                                          <p:attrName>style.visibility</p:attrName>
                                        </p:attrNameLst>
                                      </p:cBhvr>
                                      <p:to>
                                        <p:strVal val="visible"/>
                                      </p:to>
                                    </p:set>
                                    <p:animEffect transition="in" filter="dissolve">
                                      <p:cBhvr>
                                        <p:cTn id="68" dur="500"/>
                                        <p:tgtEl>
                                          <p:spTgt spid="131">
                                            <p:txEl>
                                              <p:pRg st="2" end="2"/>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fill="hold" grpId="0" nodeType="clickEffect">
                                  <p:stCondLst>
                                    <p:cond delay="0"/>
                                  </p:stCondLst>
                                  <p:iterate>
                                    <p:tmAbs val="0"/>
                                  </p:iterate>
                                  <p:childTnLst>
                                    <p:set>
                                      <p:cBhvr>
                                        <p:cTn id="72" fill="hold"/>
                                        <p:tgtEl>
                                          <p:spTgt spid="131">
                                            <p:txEl>
                                              <p:pRg st="3" end="3"/>
                                            </p:txEl>
                                          </p:spTgt>
                                        </p:tgtEl>
                                        <p:attrNameLst>
                                          <p:attrName>style.visibility</p:attrName>
                                        </p:attrNameLst>
                                      </p:cBhvr>
                                      <p:to>
                                        <p:strVal val="visible"/>
                                      </p:to>
                                    </p:set>
                                    <p:animEffect transition="in" filter="dissolve">
                                      <p:cBhvr>
                                        <p:cTn id="73" dur="500"/>
                                        <p:tgtEl>
                                          <p:spTgt spid="131">
                                            <p:txEl>
                                              <p:pRg st="3" end="3"/>
                                            </p:txEl>
                                          </p:spTgt>
                                        </p:tgtEl>
                                      </p:cBhvr>
                                    </p:animEffect>
                                  </p:childTnLst>
                                </p:cTn>
                              </p:par>
                            </p:childTnLst>
                          </p:cTn>
                        </p:par>
                        <p:par>
                          <p:cTn id="74" fill="hold">
                            <p:stCondLst>
                              <p:cond delay="500"/>
                            </p:stCondLst>
                            <p:childTnLst>
                              <p:par>
                                <p:cTn id="75" presetID="9" presetClass="entr" fill="hold" grpId="0" nodeType="afterEffect">
                                  <p:stCondLst>
                                    <p:cond delay="0"/>
                                  </p:stCondLst>
                                  <p:iterate>
                                    <p:tmAbs val="0"/>
                                  </p:iterate>
                                  <p:childTnLst>
                                    <p:set>
                                      <p:cBhvr>
                                        <p:cTn id="76" fill="hold"/>
                                        <p:tgtEl>
                                          <p:spTgt spid="131">
                                            <p:txEl>
                                              <p:pRg st="4" end="4"/>
                                            </p:txEl>
                                          </p:spTgt>
                                        </p:tgtEl>
                                        <p:attrNameLst>
                                          <p:attrName>style.visibility</p:attrName>
                                        </p:attrNameLst>
                                      </p:cBhvr>
                                      <p:to>
                                        <p:strVal val="visible"/>
                                      </p:to>
                                    </p:set>
                                    <p:animEffect transition="in" filter="dissolve">
                                      <p:cBhvr>
                                        <p:cTn id="77" dur="500"/>
                                        <p:tgtEl>
                                          <p:spTgt spid="131">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fill="hold" grpId="0" nodeType="clickEffect">
                                  <p:stCondLst>
                                    <p:cond delay="0"/>
                                  </p:stCondLst>
                                  <p:iterate>
                                    <p:tmAbs val="0"/>
                                  </p:iterate>
                                  <p:childTnLst>
                                    <p:set>
                                      <p:cBhvr>
                                        <p:cTn id="81" fill="hold"/>
                                        <p:tgtEl>
                                          <p:spTgt spid="131">
                                            <p:txEl>
                                              <p:pRg st="5" end="5"/>
                                            </p:txEl>
                                          </p:spTgt>
                                        </p:tgtEl>
                                        <p:attrNameLst>
                                          <p:attrName>style.visibility</p:attrName>
                                        </p:attrNameLst>
                                      </p:cBhvr>
                                      <p:to>
                                        <p:strVal val="visible"/>
                                      </p:to>
                                    </p:set>
                                    <p:animEffect transition="in" filter="dissolve">
                                      <p:cBhvr>
                                        <p:cTn id="82" dur="500"/>
                                        <p:tgtEl>
                                          <p:spTgt spid="1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build="p" bldLvl="5" animBg="1" advAuto="0"/>
      <p:bldP spid="130" grpId="0" animBg="1" advAuto="0"/>
      <p:bldP spid="131" grpId="0" build="p" bldLvl="5"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Text Box 4"/>
          <p:cNvSpPr txBox="1"/>
          <p:nvPr/>
        </p:nvSpPr>
        <p:spPr>
          <a:xfrm>
            <a:off x="4324097" y="404813"/>
            <a:ext cx="3204082" cy="617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b="1">
                <a:solidFill>
                  <a:srgbClr val="FF0000"/>
                </a:solidFill>
              </a:defRPr>
            </a:pPr>
            <a:r>
              <a:t>Článek 11</a:t>
            </a:r>
            <a:br/>
            <a:r>
              <a:t>Registrace a zápis předmětů</a:t>
            </a:r>
          </a:p>
        </p:txBody>
      </p:sp>
      <p:sp>
        <p:nvSpPr>
          <p:cNvPr id="231" name="Text Box 5"/>
          <p:cNvSpPr txBox="1"/>
          <p:nvPr/>
        </p:nvSpPr>
        <p:spPr>
          <a:xfrm>
            <a:off x="1456644" y="2491051"/>
            <a:ext cx="8734426" cy="8840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(7) </a:t>
            </a:r>
            <a:r>
              <a:rPr b="1">
                <a:solidFill>
                  <a:srgbClr val="663300"/>
                </a:solidFill>
              </a:rPr>
              <a:t>Studentovi</a:t>
            </a:r>
            <a:r>
              <a:t> zapsanému v daném semestru </a:t>
            </a:r>
            <a:r>
              <a:rPr b="1">
                <a:solidFill>
                  <a:srgbClr val="663300"/>
                </a:solidFill>
              </a:rPr>
              <a:t>vzniká zápisem předmětu právo účastnit se všech součástí jeho výuky a dalších studijních aktivit potřebných pro jeho absolvování. </a:t>
            </a:r>
            <a:r>
              <a:t>Student do semestru nezapsaný toto právo nemá.</a:t>
            </a:r>
          </a:p>
        </p:txBody>
      </p:sp>
      <p:sp>
        <p:nvSpPr>
          <p:cNvPr id="232" name="Text Box 6"/>
          <p:cNvSpPr txBox="1"/>
          <p:nvPr/>
        </p:nvSpPr>
        <p:spPr>
          <a:xfrm>
            <a:off x="1456643" y="3573016"/>
            <a:ext cx="8805865" cy="11507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(8)  </a:t>
            </a:r>
            <a:r>
              <a:rPr b="1">
                <a:solidFill>
                  <a:srgbClr val="663300"/>
                </a:solidFill>
              </a:rPr>
              <a:t>Student může zápis předmětu změnit pouze v období stanoveném pro zápis a změnu zápisu předmětů</a:t>
            </a:r>
            <a:r>
              <a:t>, s výjimkou zápisu předmětů s blokovou výukou nebo zvláštním časovým režimem, pro něž stanoví zvláštní pravidla děkan fakulty, která je uskutečňuje. </a:t>
            </a:r>
          </a:p>
        </p:txBody>
      </p:sp>
      <p:sp>
        <p:nvSpPr>
          <p:cNvPr id="233" name="Text Box 7"/>
          <p:cNvSpPr txBox="1"/>
          <p:nvPr/>
        </p:nvSpPr>
        <p:spPr>
          <a:xfrm>
            <a:off x="1860724" y="5153409"/>
            <a:ext cx="9707885" cy="388762"/>
          </a:xfrm>
          <a:prstGeom prst="rect">
            <a:avLst/>
          </a:prstGeom>
          <a:solidFill>
            <a:schemeClr val="accent3">
              <a:lumOff val="44000"/>
            </a:schemeClr>
          </a:solidFill>
          <a:ln w="38100">
            <a:solidFill>
              <a:srgbClr val="FF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buSzPct val="100000"/>
              <a:buChar char="•"/>
              <a:defRPr b="1">
                <a:solidFill>
                  <a:srgbClr val="FF0000"/>
                </a:solidFill>
              </a:defRPr>
            </a:lvl1pPr>
          </a:lstStyle>
          <a:p>
            <a:r>
              <a:t> zápis může být podmíněn úspěšným absolvováním jiného předmětu (tzv. prerekvizita)</a:t>
            </a:r>
          </a:p>
        </p:txBody>
      </p:sp>
      <p:sp>
        <p:nvSpPr>
          <p:cNvPr id="234" name="Obdélník 7"/>
          <p:cNvSpPr txBox="1"/>
          <p:nvPr/>
        </p:nvSpPr>
        <p:spPr>
          <a:xfrm>
            <a:off x="1467714" y="1124744"/>
            <a:ext cx="9451835" cy="11507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(5) </a:t>
            </a:r>
            <a:r>
              <a:rPr b="1">
                <a:solidFill>
                  <a:srgbClr val="808080"/>
                </a:solidFill>
              </a:rPr>
              <a:t>Při zápisu předmětů je student povinen řídit se pravidly pro sestavování studijních plánů v programu (oboru). </a:t>
            </a:r>
            <a:r>
              <a:rPr b="1">
                <a:solidFill>
                  <a:srgbClr val="663300"/>
                </a:solidFill>
              </a:rPr>
              <a:t>Zápis registrovaných předmětů lze podmínit předchozím úspěšným absolvováním jiných předmětů </a:t>
            </a:r>
            <a:r>
              <a:t>podle pravidel vyplývajících z charakteristiky programu.</a:t>
            </a:r>
          </a:p>
        </p:txBody>
      </p:sp>
      <p:sp>
        <p:nvSpPr>
          <p:cNvPr id="235" name="Text Box 7"/>
          <p:cNvSpPr txBox="1"/>
          <p:nvPr/>
        </p:nvSpPr>
        <p:spPr>
          <a:xfrm>
            <a:off x="1860724" y="6131095"/>
            <a:ext cx="7946006" cy="388762"/>
          </a:xfrm>
          <a:prstGeom prst="rect">
            <a:avLst/>
          </a:prstGeom>
          <a:solidFill>
            <a:schemeClr val="accent3">
              <a:lumOff val="44000"/>
            </a:schemeClr>
          </a:solidFill>
          <a:ln w="38100">
            <a:solidFill>
              <a:srgbClr val="FF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buSzPct val="100000"/>
              <a:buChar char="•"/>
              <a:defRPr b="1">
                <a:solidFill>
                  <a:srgbClr val="FF0000"/>
                </a:solidFill>
              </a:defRPr>
            </a:lvl1pPr>
          </a:lstStyle>
          <a:p>
            <a:r>
              <a:t> zápis lze změnit (obvykle první dva týdny semestru, viz harmonogram)</a:t>
            </a:r>
          </a:p>
        </p:txBody>
      </p:sp>
      <p:sp>
        <p:nvSpPr>
          <p:cNvPr id="236" name="Text Box 7"/>
          <p:cNvSpPr txBox="1"/>
          <p:nvPr/>
        </p:nvSpPr>
        <p:spPr>
          <a:xfrm>
            <a:off x="1853811" y="5642252"/>
            <a:ext cx="7223260" cy="388762"/>
          </a:xfrm>
          <a:prstGeom prst="rect">
            <a:avLst/>
          </a:prstGeom>
          <a:solidFill>
            <a:schemeClr val="accent3">
              <a:lumOff val="44000"/>
            </a:schemeClr>
          </a:solidFill>
          <a:ln w="38100">
            <a:solidFill>
              <a:srgbClr val="FF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buSzPct val="100000"/>
              <a:buChar char="•"/>
              <a:defRPr b="1">
                <a:solidFill>
                  <a:srgbClr val="FF0000"/>
                </a:solidFill>
              </a:defRPr>
            </a:lvl1pPr>
          </a:lstStyle>
          <a:p>
            <a:r>
              <a:t> zápisem vzniká právo účastnit se všech součástí výuky a aktivit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p:tmAbs val="0"/>
                                  </p:iterate>
                                  <p:childTnLst>
                                    <p:set>
                                      <p:cBhvr>
                                        <p:cTn id="6" fill="hold"/>
                                        <p:tgtEl>
                                          <p:spTgt spid="233"/>
                                        </p:tgtEl>
                                        <p:attrNameLst>
                                          <p:attrName>style.visibility</p:attrName>
                                        </p:attrNameLst>
                                      </p:cBhvr>
                                      <p:to>
                                        <p:strVal val="visible"/>
                                      </p:to>
                                    </p:set>
                                    <p:anim calcmode="lin" valueType="num">
                                      <p:cBhvr>
                                        <p:cTn id="7" dur="500" fill="hold"/>
                                        <p:tgtEl>
                                          <p:spTgt spid="233"/>
                                        </p:tgtEl>
                                        <p:attrNameLst>
                                          <p:attrName>ppt_w</p:attrName>
                                        </p:attrNameLst>
                                      </p:cBhvr>
                                      <p:tavLst>
                                        <p:tav tm="0">
                                          <p:val>
                                            <p:fltVal val="0"/>
                                          </p:val>
                                        </p:tav>
                                        <p:tav tm="100000">
                                          <p:val>
                                            <p:strVal val="#ppt_w"/>
                                          </p:val>
                                        </p:tav>
                                      </p:tavLst>
                                    </p:anim>
                                    <p:anim calcmode="lin" valueType="num">
                                      <p:cBhvr>
                                        <p:cTn id="8" dur="500" fill="hold"/>
                                        <p:tgtEl>
                                          <p:spTgt spid="23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9" presetClass="entr" fill="hold" grpId="0" nodeType="afterEffect">
                                  <p:stCondLst>
                                    <p:cond delay="0"/>
                                  </p:stCondLst>
                                  <p:iterate>
                                    <p:tmAbs val="0"/>
                                  </p:iterate>
                                  <p:childTnLst>
                                    <p:set>
                                      <p:cBhvr>
                                        <p:cTn id="11" fill="hold"/>
                                        <p:tgtEl>
                                          <p:spTgt spid="234"/>
                                        </p:tgtEl>
                                        <p:attrNameLst>
                                          <p:attrName>style.visibility</p:attrName>
                                        </p:attrNameLst>
                                      </p:cBhvr>
                                      <p:to>
                                        <p:strVal val="visible"/>
                                      </p:to>
                                    </p:set>
                                    <p:animEffect transition="in" filter="dissolve">
                                      <p:cBhvr>
                                        <p:cTn id="12" dur="500"/>
                                        <p:tgtEl>
                                          <p:spTgt spid="23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0" nodeType="clickEffect">
                                  <p:stCondLst>
                                    <p:cond delay="0"/>
                                  </p:stCondLst>
                                  <p:iterate>
                                    <p:tmAbs val="0"/>
                                  </p:iterate>
                                  <p:childTnLst>
                                    <p:set>
                                      <p:cBhvr>
                                        <p:cTn id="16" fill="hold"/>
                                        <p:tgtEl>
                                          <p:spTgt spid="231"/>
                                        </p:tgtEl>
                                        <p:attrNameLst>
                                          <p:attrName>style.visibility</p:attrName>
                                        </p:attrNameLst>
                                      </p:cBhvr>
                                      <p:to>
                                        <p:strVal val="visible"/>
                                      </p:to>
                                    </p:set>
                                    <p:animEffect transition="in" filter="dissolve">
                                      <p:cBhvr>
                                        <p:cTn id="17" dur="500"/>
                                        <p:tgtEl>
                                          <p:spTgt spid="231"/>
                                        </p:tgtEl>
                                      </p:cBhvr>
                                    </p:animEffect>
                                  </p:childTnLst>
                                </p:cTn>
                              </p:par>
                            </p:childTnLst>
                          </p:cTn>
                        </p:par>
                        <p:par>
                          <p:cTn id="18" fill="hold">
                            <p:stCondLst>
                              <p:cond delay="500"/>
                            </p:stCondLst>
                            <p:childTnLst>
                              <p:par>
                                <p:cTn id="19" presetID="23" presetClass="entr" presetSubtype="16" fill="hold" grpId="0" nodeType="afterEffect">
                                  <p:stCondLst>
                                    <p:cond delay="0"/>
                                  </p:stCondLst>
                                  <p:iterate>
                                    <p:tmAbs val="0"/>
                                  </p:iterate>
                                  <p:childTnLst>
                                    <p:set>
                                      <p:cBhvr>
                                        <p:cTn id="20" fill="hold"/>
                                        <p:tgtEl>
                                          <p:spTgt spid="236"/>
                                        </p:tgtEl>
                                        <p:attrNameLst>
                                          <p:attrName>style.visibility</p:attrName>
                                        </p:attrNameLst>
                                      </p:cBhvr>
                                      <p:to>
                                        <p:strVal val="visible"/>
                                      </p:to>
                                    </p:set>
                                    <p:anim calcmode="lin" valueType="num">
                                      <p:cBhvr>
                                        <p:cTn id="21" dur="500" fill="hold"/>
                                        <p:tgtEl>
                                          <p:spTgt spid="236"/>
                                        </p:tgtEl>
                                        <p:attrNameLst>
                                          <p:attrName>ppt_w</p:attrName>
                                        </p:attrNameLst>
                                      </p:cBhvr>
                                      <p:tavLst>
                                        <p:tav tm="0">
                                          <p:val>
                                            <p:fltVal val="0"/>
                                          </p:val>
                                        </p:tav>
                                        <p:tav tm="100000">
                                          <p:val>
                                            <p:strVal val="#ppt_w"/>
                                          </p:val>
                                        </p:tav>
                                      </p:tavLst>
                                    </p:anim>
                                    <p:anim calcmode="lin" valueType="num">
                                      <p:cBhvr>
                                        <p:cTn id="22" dur="500" fill="hold"/>
                                        <p:tgtEl>
                                          <p:spTgt spid="236"/>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fill="hold" grpId="0" nodeType="clickEffect">
                                  <p:stCondLst>
                                    <p:cond delay="0"/>
                                  </p:stCondLst>
                                  <p:iterate>
                                    <p:tmAbs val="0"/>
                                  </p:iterate>
                                  <p:childTnLst>
                                    <p:set>
                                      <p:cBhvr>
                                        <p:cTn id="26" fill="hold"/>
                                        <p:tgtEl>
                                          <p:spTgt spid="232"/>
                                        </p:tgtEl>
                                        <p:attrNameLst>
                                          <p:attrName>style.visibility</p:attrName>
                                        </p:attrNameLst>
                                      </p:cBhvr>
                                      <p:to>
                                        <p:strVal val="visible"/>
                                      </p:to>
                                    </p:set>
                                    <p:animEffect transition="in" filter="dissolve">
                                      <p:cBhvr>
                                        <p:cTn id="27" dur="500"/>
                                        <p:tgtEl>
                                          <p:spTgt spid="232"/>
                                        </p:tgtEl>
                                      </p:cBhvr>
                                    </p:animEffect>
                                  </p:childTnLst>
                                </p:cTn>
                              </p:par>
                            </p:childTnLst>
                          </p:cTn>
                        </p:par>
                        <p:par>
                          <p:cTn id="28" fill="hold">
                            <p:stCondLst>
                              <p:cond delay="500"/>
                            </p:stCondLst>
                            <p:childTnLst>
                              <p:par>
                                <p:cTn id="29" presetID="23" presetClass="entr" presetSubtype="16" fill="hold" grpId="0" nodeType="afterEffect">
                                  <p:stCondLst>
                                    <p:cond delay="0"/>
                                  </p:stCondLst>
                                  <p:iterate>
                                    <p:tmAbs val="0"/>
                                  </p:iterate>
                                  <p:childTnLst>
                                    <p:set>
                                      <p:cBhvr>
                                        <p:cTn id="30" fill="hold"/>
                                        <p:tgtEl>
                                          <p:spTgt spid="235"/>
                                        </p:tgtEl>
                                        <p:attrNameLst>
                                          <p:attrName>style.visibility</p:attrName>
                                        </p:attrNameLst>
                                      </p:cBhvr>
                                      <p:to>
                                        <p:strVal val="visible"/>
                                      </p:to>
                                    </p:set>
                                    <p:anim calcmode="lin" valueType="num">
                                      <p:cBhvr>
                                        <p:cTn id="31" dur="500" fill="hold"/>
                                        <p:tgtEl>
                                          <p:spTgt spid="235"/>
                                        </p:tgtEl>
                                        <p:attrNameLst>
                                          <p:attrName>ppt_w</p:attrName>
                                        </p:attrNameLst>
                                      </p:cBhvr>
                                      <p:tavLst>
                                        <p:tav tm="0">
                                          <p:val>
                                            <p:fltVal val="0"/>
                                          </p:val>
                                        </p:tav>
                                        <p:tav tm="100000">
                                          <p:val>
                                            <p:strVal val="#ppt_w"/>
                                          </p:val>
                                        </p:tav>
                                      </p:tavLst>
                                    </p:anim>
                                    <p:anim calcmode="lin" valueType="num">
                                      <p:cBhvr>
                                        <p:cTn id="32" dur="500" fill="hold"/>
                                        <p:tgtEl>
                                          <p:spTgt spid="2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 grpId="0" animBg="1" advAuto="0"/>
      <p:bldP spid="232" grpId="0" animBg="1" advAuto="0"/>
      <p:bldP spid="233" grpId="0" animBg="1" advAuto="0"/>
      <p:bldP spid="234" grpId="0" animBg="1" advAuto="0"/>
      <p:bldP spid="235" grpId="0" animBg="1" advAuto="0"/>
      <p:bldP spid="236"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Text Box 3"/>
          <p:cNvSpPr txBox="1"/>
          <p:nvPr/>
        </p:nvSpPr>
        <p:spPr>
          <a:xfrm>
            <a:off x="4840307" y="404813"/>
            <a:ext cx="2124036" cy="617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b="1">
                <a:solidFill>
                  <a:srgbClr val="FF0000"/>
                </a:solidFill>
              </a:defRPr>
            </a:pPr>
            <a:r>
              <a:t>Článek 12</a:t>
            </a:r>
            <a:br/>
            <a:r>
              <a:t>Zápis do </a:t>
            </a:r>
            <a:r>
              <a:rPr i="1"/>
              <a:t>semestru</a:t>
            </a:r>
          </a:p>
        </p:txBody>
      </p:sp>
      <p:sp>
        <p:nvSpPr>
          <p:cNvPr id="239" name="Text Box 4"/>
          <p:cNvSpPr txBox="1"/>
          <p:nvPr/>
        </p:nvSpPr>
        <p:spPr>
          <a:xfrm>
            <a:off x="1755774" y="1370012"/>
            <a:ext cx="8516940" cy="19508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(1)  </a:t>
            </a:r>
            <a:r>
              <a:rPr b="1">
                <a:solidFill>
                  <a:srgbClr val="663300"/>
                </a:solidFill>
              </a:rPr>
              <a:t>Student </a:t>
            </a:r>
            <a:r>
              <a:t>bakalářského nebo magisterského programu </a:t>
            </a:r>
            <a:r>
              <a:rPr b="1">
                <a:solidFill>
                  <a:srgbClr val="663300"/>
                </a:solidFill>
              </a:rPr>
              <a:t>získává právo na zápis do následujícího semestru v daném studiu</a:t>
            </a:r>
            <a:r>
              <a:t>, </a:t>
            </a:r>
            <a:r>
              <a:rPr b="1">
                <a:solidFill>
                  <a:srgbClr val="663300"/>
                </a:solidFill>
              </a:rPr>
              <a:t>jestliže současně</a:t>
            </a:r>
          </a:p>
          <a:p>
            <a:endParaRPr b="1">
              <a:solidFill>
                <a:srgbClr val="663300"/>
              </a:solidFill>
            </a:endParaRPr>
          </a:p>
          <a:p>
            <a:r>
              <a:t>a)  </a:t>
            </a:r>
            <a:r>
              <a:rPr b="1">
                <a:solidFill>
                  <a:srgbClr val="663300"/>
                </a:solidFill>
              </a:rPr>
              <a:t>úspěšně ukončil všechny </a:t>
            </a:r>
            <a:r>
              <a:rPr b="1" u="sng">
                <a:solidFill>
                  <a:srgbClr val="663300"/>
                </a:solidFill>
              </a:rPr>
              <a:t>opakované</a:t>
            </a:r>
            <a:r>
              <a:rPr b="1">
                <a:solidFill>
                  <a:srgbClr val="663300"/>
                </a:solidFill>
              </a:rPr>
              <a:t> předměty</a:t>
            </a:r>
            <a:r>
              <a:t> (čl. 20 odst. 1) zapsané  </a:t>
            </a:r>
          </a:p>
          <a:p>
            <a:r>
              <a:t>     v aktuálním semestru </a:t>
            </a:r>
          </a:p>
          <a:p>
            <a:endParaRPr/>
          </a:p>
          <a:p>
            <a:r>
              <a:t>b)  </a:t>
            </a:r>
            <a:r>
              <a:rPr b="1">
                <a:solidFill>
                  <a:srgbClr val="663300"/>
                </a:solidFill>
              </a:rPr>
              <a:t>splnil podmínku zápisu do následujícího semestru podle odstavce 2.</a:t>
            </a:r>
          </a:p>
        </p:txBody>
      </p:sp>
      <p:sp>
        <p:nvSpPr>
          <p:cNvPr id="240" name="Text Box 5"/>
          <p:cNvSpPr txBox="1"/>
          <p:nvPr/>
        </p:nvSpPr>
        <p:spPr>
          <a:xfrm>
            <a:off x="1913732" y="5373215"/>
            <a:ext cx="6726211" cy="922163"/>
          </a:xfrm>
          <a:prstGeom prst="rect">
            <a:avLst/>
          </a:prstGeom>
          <a:solidFill>
            <a:schemeClr val="accent3">
              <a:lumOff val="44000"/>
            </a:schemeClr>
          </a:solidFill>
          <a:ln w="38100">
            <a:solidFill>
              <a:srgbClr val="FF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b="1" u="sng">
                <a:solidFill>
                  <a:srgbClr val="FF0000"/>
                </a:solidFill>
              </a:defRPr>
            </a:pPr>
            <a:r>
              <a:t>Zápis do dalšího </a:t>
            </a:r>
            <a:r>
              <a:rPr i="1"/>
              <a:t>semestru</a:t>
            </a:r>
            <a:r>
              <a:t>:</a:t>
            </a:r>
          </a:p>
          <a:p>
            <a:pPr>
              <a:buSzPct val="100000"/>
              <a:buChar char="•"/>
              <a:defRPr b="1">
                <a:solidFill>
                  <a:srgbClr val="FF0000"/>
                </a:solidFill>
              </a:defRPr>
            </a:pPr>
            <a:r>
              <a:t> jen v případě úspěšného ukončení opakovaných předmětů</a:t>
            </a:r>
          </a:p>
          <a:p>
            <a:pPr>
              <a:defRPr b="1">
                <a:solidFill>
                  <a:srgbClr val="FF0000"/>
                </a:solidFill>
              </a:defRPr>
            </a:pPr>
            <a:r>
              <a:t>                                           a současně</a:t>
            </a:r>
          </a:p>
        </p:txBody>
      </p:sp>
      <p:sp>
        <p:nvSpPr>
          <p:cNvPr id="241" name="Obdélník 1"/>
          <p:cNvSpPr txBox="1"/>
          <p:nvPr/>
        </p:nvSpPr>
        <p:spPr>
          <a:xfrm>
            <a:off x="1755775" y="3645024"/>
            <a:ext cx="8592481" cy="3506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c) </a:t>
            </a:r>
            <a:r>
              <a:rPr b="1">
                <a:solidFill>
                  <a:srgbClr val="663300"/>
                </a:solidFill>
              </a:rPr>
              <a:t>nepřekročil dvojnásobek standardní doby studia </a:t>
            </a:r>
            <a:r>
              <a:t>určené pro tento program.</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238"/>
                                        </p:tgtEl>
                                        <p:attrNameLst>
                                          <p:attrName>style.visibility</p:attrName>
                                        </p:attrNameLst>
                                      </p:cBhvr>
                                      <p:to>
                                        <p:strVal val="visible"/>
                                      </p:to>
                                    </p:set>
                                    <p:animEffect transition="in" filter="dissolve">
                                      <p:cBhvr>
                                        <p:cTn id="7" dur="500"/>
                                        <p:tgtEl>
                                          <p:spTgt spid="23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239"/>
                                        </p:tgtEl>
                                        <p:attrNameLst>
                                          <p:attrName>style.visibility</p:attrName>
                                        </p:attrNameLst>
                                      </p:cBhvr>
                                      <p:to>
                                        <p:strVal val="visible"/>
                                      </p:to>
                                    </p:set>
                                    <p:animEffect transition="in" filter="dissolve">
                                      <p:cBhvr>
                                        <p:cTn id="12" dur="500"/>
                                        <p:tgtEl>
                                          <p:spTgt spid="239"/>
                                        </p:tgtEl>
                                      </p:cBhvr>
                                    </p:animEffect>
                                  </p:childTnLst>
                                </p:cTn>
                              </p:par>
                            </p:childTnLst>
                          </p:cTn>
                        </p:par>
                        <p:par>
                          <p:cTn id="13" fill="hold">
                            <p:stCondLst>
                              <p:cond delay="500"/>
                            </p:stCondLst>
                            <p:childTnLst>
                              <p:par>
                                <p:cTn id="14" presetID="9" presetClass="entr" fill="hold" grpId="0" nodeType="afterEffect">
                                  <p:stCondLst>
                                    <p:cond delay="0"/>
                                  </p:stCondLst>
                                  <p:iterate>
                                    <p:tmAbs val="0"/>
                                  </p:iterate>
                                  <p:childTnLst>
                                    <p:set>
                                      <p:cBhvr>
                                        <p:cTn id="15" fill="hold"/>
                                        <p:tgtEl>
                                          <p:spTgt spid="241"/>
                                        </p:tgtEl>
                                        <p:attrNameLst>
                                          <p:attrName>style.visibility</p:attrName>
                                        </p:attrNameLst>
                                      </p:cBhvr>
                                      <p:to>
                                        <p:strVal val="visible"/>
                                      </p:to>
                                    </p:set>
                                    <p:animEffect transition="in" filter="dissolve">
                                      <p:cBhvr>
                                        <p:cTn id="16" dur="500"/>
                                        <p:tgtEl>
                                          <p:spTgt spid="241"/>
                                        </p:tgtEl>
                                      </p:cBhvr>
                                    </p:animEffect>
                                  </p:childTnLst>
                                </p:cTn>
                              </p:par>
                            </p:childTnLst>
                          </p:cTn>
                        </p:par>
                        <p:par>
                          <p:cTn id="17" fill="hold">
                            <p:stCondLst>
                              <p:cond delay="1000"/>
                            </p:stCondLst>
                            <p:childTnLst>
                              <p:par>
                                <p:cTn id="18" presetID="23" presetClass="entr" presetSubtype="16" fill="hold" grpId="0" nodeType="afterEffect">
                                  <p:stCondLst>
                                    <p:cond delay="0"/>
                                  </p:stCondLst>
                                  <p:iterate>
                                    <p:tmAbs val="0"/>
                                  </p:iterate>
                                  <p:childTnLst>
                                    <p:set>
                                      <p:cBhvr>
                                        <p:cTn id="19" fill="hold"/>
                                        <p:tgtEl>
                                          <p:spTgt spid="240"/>
                                        </p:tgtEl>
                                        <p:attrNameLst>
                                          <p:attrName>style.visibility</p:attrName>
                                        </p:attrNameLst>
                                      </p:cBhvr>
                                      <p:to>
                                        <p:strVal val="visible"/>
                                      </p:to>
                                    </p:set>
                                    <p:anim calcmode="lin" valueType="num">
                                      <p:cBhvr>
                                        <p:cTn id="20" dur="500" fill="hold"/>
                                        <p:tgtEl>
                                          <p:spTgt spid="240"/>
                                        </p:tgtEl>
                                        <p:attrNameLst>
                                          <p:attrName>ppt_w</p:attrName>
                                        </p:attrNameLst>
                                      </p:cBhvr>
                                      <p:tavLst>
                                        <p:tav tm="0">
                                          <p:val>
                                            <p:fltVal val="0"/>
                                          </p:val>
                                        </p:tav>
                                        <p:tav tm="100000">
                                          <p:val>
                                            <p:strVal val="#ppt_w"/>
                                          </p:val>
                                        </p:tav>
                                      </p:tavLst>
                                    </p:anim>
                                    <p:anim calcmode="lin" valueType="num">
                                      <p:cBhvr>
                                        <p:cTn id="21" dur="500" fill="hold"/>
                                        <p:tgtEl>
                                          <p:spTgt spid="2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animBg="1" advAuto="0"/>
      <p:bldP spid="239" grpId="0" animBg="1" advAuto="0"/>
      <p:bldP spid="240" grpId="0" animBg="1" advAuto="0"/>
      <p:bldP spid="241" grpId="0"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Text Box 3"/>
          <p:cNvSpPr txBox="1"/>
          <p:nvPr/>
        </p:nvSpPr>
        <p:spPr>
          <a:xfrm>
            <a:off x="4840307" y="404813"/>
            <a:ext cx="2124036" cy="617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b="1">
                <a:solidFill>
                  <a:srgbClr val="FF0000"/>
                </a:solidFill>
              </a:defRPr>
            </a:pPr>
            <a:r>
              <a:t>Článek 12</a:t>
            </a:r>
            <a:br/>
            <a:r>
              <a:t>Zápis do semestru</a:t>
            </a:r>
          </a:p>
        </p:txBody>
      </p:sp>
      <p:sp>
        <p:nvSpPr>
          <p:cNvPr id="244" name="Text Box 4"/>
          <p:cNvSpPr txBox="1"/>
          <p:nvPr/>
        </p:nvSpPr>
        <p:spPr>
          <a:xfrm>
            <a:off x="1755774" y="1125538"/>
            <a:ext cx="8516940" cy="3017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(2) </a:t>
            </a:r>
            <a:r>
              <a:rPr b="1">
                <a:solidFill>
                  <a:srgbClr val="663300"/>
                </a:solidFill>
              </a:rPr>
              <a:t>Podmínku pro zápis do následujícího semestru</a:t>
            </a:r>
            <a:r>
              <a:t> ve smyslu odstavce 1 písm. b) </a:t>
            </a:r>
            <a:r>
              <a:rPr b="1">
                <a:solidFill>
                  <a:srgbClr val="663300"/>
                </a:solidFill>
              </a:rPr>
              <a:t>splňuje student</a:t>
            </a:r>
            <a:r>
              <a:t>, který splňuje </a:t>
            </a:r>
            <a:r>
              <a:rPr b="1">
                <a:solidFill>
                  <a:srgbClr val="663300"/>
                </a:solidFill>
              </a:rPr>
              <a:t>některou z těchto podmínek</a:t>
            </a:r>
            <a:r>
              <a:t>:</a:t>
            </a:r>
          </a:p>
          <a:p>
            <a:endParaRPr/>
          </a:p>
          <a:p>
            <a:r>
              <a:t>a) </a:t>
            </a:r>
            <a:r>
              <a:rPr b="1">
                <a:solidFill>
                  <a:srgbClr val="663300"/>
                </a:solidFill>
              </a:rPr>
              <a:t>získal </a:t>
            </a:r>
            <a:r>
              <a:rPr b="1" u="sng">
                <a:solidFill>
                  <a:srgbClr val="663300"/>
                </a:solidFill>
              </a:rPr>
              <a:t>v daném studiu</a:t>
            </a:r>
            <a:r>
              <a:rPr b="1">
                <a:solidFill>
                  <a:srgbClr val="663300"/>
                </a:solidFill>
              </a:rPr>
              <a:t> alespoň </a:t>
            </a:r>
            <a:r>
              <a:rPr b="1" u="sng">
                <a:solidFill>
                  <a:srgbClr val="663300"/>
                </a:solidFill>
              </a:rPr>
              <a:t>20 kreditů</a:t>
            </a:r>
            <a:r>
              <a:rPr b="1">
                <a:solidFill>
                  <a:srgbClr val="663300"/>
                </a:solidFill>
              </a:rPr>
              <a:t> za předměty zapsané </a:t>
            </a:r>
            <a:r>
              <a:rPr b="1" u="sng">
                <a:solidFill>
                  <a:srgbClr val="663300"/>
                </a:solidFill>
              </a:rPr>
              <a:t>v aktuálním semestru</a:t>
            </a:r>
            <a:r>
              <a:t>, přičemž kredity získané za týž předmět zapsaný ve více souběžných studií se pro účely splnění této podmínky započítávají do všech takových studií,</a:t>
            </a:r>
          </a:p>
          <a:p>
            <a:endParaRPr/>
          </a:p>
          <a:p>
            <a:r>
              <a:t>b) </a:t>
            </a:r>
            <a:r>
              <a:rPr b="1">
                <a:solidFill>
                  <a:srgbClr val="663300"/>
                </a:solidFill>
              </a:rPr>
              <a:t>získal </a:t>
            </a:r>
            <a:r>
              <a:rPr b="1" u="sng">
                <a:solidFill>
                  <a:srgbClr val="663300"/>
                </a:solidFill>
              </a:rPr>
              <a:t>v daném studiu</a:t>
            </a:r>
            <a:r>
              <a:rPr b="1">
                <a:solidFill>
                  <a:srgbClr val="663300"/>
                </a:solidFill>
              </a:rPr>
              <a:t> alespoň </a:t>
            </a:r>
            <a:r>
              <a:rPr b="1" u="sng">
                <a:solidFill>
                  <a:srgbClr val="663300"/>
                </a:solidFill>
              </a:rPr>
              <a:t>45 kreditů</a:t>
            </a:r>
            <a:r>
              <a:rPr b="1">
                <a:solidFill>
                  <a:srgbClr val="663300"/>
                </a:solidFill>
              </a:rPr>
              <a:t> za předměty zapsané </a:t>
            </a:r>
            <a:r>
              <a:rPr b="1" u="sng">
                <a:solidFill>
                  <a:srgbClr val="663300"/>
                </a:solidFill>
              </a:rPr>
              <a:t>v bezprostředně předcházejícím a aktuálním semestru</a:t>
            </a:r>
            <a:r>
              <a:t>, přičemž kredity získané za týž předmět zapsaný ve více souběžných studií se pro účely splnění této podmínky započítávají do všech takových studií</a:t>
            </a:r>
          </a:p>
        </p:txBody>
      </p:sp>
      <p:sp>
        <p:nvSpPr>
          <p:cNvPr id="245" name="Text Box 5"/>
          <p:cNvSpPr txBox="1"/>
          <p:nvPr/>
        </p:nvSpPr>
        <p:spPr>
          <a:xfrm>
            <a:off x="1992314" y="4868862"/>
            <a:ext cx="6726211" cy="1722263"/>
          </a:xfrm>
          <a:prstGeom prst="rect">
            <a:avLst/>
          </a:prstGeom>
          <a:solidFill>
            <a:schemeClr val="accent3">
              <a:lumOff val="44000"/>
            </a:schemeClr>
          </a:solidFill>
          <a:ln w="38100">
            <a:solidFill>
              <a:srgbClr val="FF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b="1" u="sng">
                <a:solidFill>
                  <a:srgbClr val="FF0000"/>
                </a:solidFill>
              </a:defRPr>
            </a:pPr>
            <a:r>
              <a:t>Zápis do dalšího semestru:</a:t>
            </a:r>
          </a:p>
          <a:p>
            <a:pPr>
              <a:buSzPct val="100000"/>
              <a:buChar char="•"/>
              <a:defRPr b="1">
                <a:solidFill>
                  <a:srgbClr val="FF0000"/>
                </a:solidFill>
              </a:defRPr>
            </a:pPr>
            <a:r>
              <a:t> </a:t>
            </a:r>
            <a:r>
              <a:rPr>
                <a:solidFill>
                  <a:srgbClr val="808080"/>
                </a:solidFill>
              </a:rPr>
              <a:t>jen v případě úspěšného ukončení opakovaných předmětů</a:t>
            </a:r>
          </a:p>
          <a:p>
            <a:pPr>
              <a:defRPr b="1">
                <a:solidFill>
                  <a:srgbClr val="FF0000"/>
                </a:solidFill>
              </a:defRPr>
            </a:pPr>
            <a:r>
              <a:t>                                           a současně</a:t>
            </a:r>
          </a:p>
          <a:p>
            <a:pPr>
              <a:buSzPct val="100000"/>
              <a:buChar char="•"/>
              <a:defRPr b="1">
                <a:solidFill>
                  <a:srgbClr val="FF0000"/>
                </a:solidFill>
              </a:defRPr>
            </a:pPr>
            <a:r>
              <a:t> při zisku 20 kreditů v aktuálním semestru</a:t>
            </a:r>
          </a:p>
          <a:p>
            <a:pPr>
              <a:defRPr b="1">
                <a:solidFill>
                  <a:srgbClr val="FF0000"/>
                </a:solidFill>
              </a:defRPr>
            </a:pPr>
            <a:r>
              <a:t>                                              nebo</a:t>
            </a:r>
          </a:p>
          <a:p>
            <a:pPr>
              <a:buSzPct val="100000"/>
              <a:buChar char="•"/>
              <a:defRPr b="1">
                <a:solidFill>
                  <a:srgbClr val="FF0000"/>
                </a:solidFill>
              </a:defRPr>
            </a:pPr>
            <a:r>
              <a:t> při zisku 45 kreditů v předcházejícím a aktuálním semestru</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244">
                                            <p:txEl>
                                              <p:pRg st="2" end="2"/>
                                            </p:txEl>
                                          </p:spTgt>
                                        </p:tgtEl>
                                        <p:attrNameLst>
                                          <p:attrName>style.visibility</p:attrName>
                                        </p:attrNameLst>
                                      </p:cBhvr>
                                      <p:to>
                                        <p:strVal val="visible"/>
                                      </p:to>
                                    </p:set>
                                    <p:animEffect transition="in" filter="dissolve">
                                      <p:cBhvr>
                                        <p:cTn id="7" dur="500"/>
                                        <p:tgtEl>
                                          <p:spTgt spid="244">
                                            <p:txEl>
                                              <p:pRg st="2" end="2"/>
                                            </p:txEl>
                                          </p:spTgt>
                                        </p:tgtEl>
                                      </p:cBhvr>
                                    </p:animEffect>
                                  </p:childTnLst>
                                </p:cTn>
                              </p:par>
                            </p:childTnLst>
                          </p:cTn>
                        </p:par>
                        <p:par>
                          <p:cTn id="8" fill="hold">
                            <p:stCondLst>
                              <p:cond delay="500"/>
                            </p:stCondLst>
                            <p:childTnLst>
                              <p:par>
                                <p:cTn id="9" presetID="9" presetClass="entr" fill="hold" grpId="0" nodeType="afterEffect">
                                  <p:stCondLst>
                                    <p:cond delay="0"/>
                                  </p:stCondLst>
                                  <p:iterate>
                                    <p:tmAbs val="0"/>
                                  </p:iterate>
                                  <p:childTnLst>
                                    <p:set>
                                      <p:cBhvr>
                                        <p:cTn id="10" fill="hold"/>
                                        <p:tgtEl>
                                          <p:spTgt spid="245">
                                            <p:txEl>
                                              <p:pRg st="3" end="3"/>
                                            </p:txEl>
                                          </p:spTgt>
                                        </p:tgtEl>
                                        <p:attrNameLst>
                                          <p:attrName>style.visibility</p:attrName>
                                        </p:attrNameLst>
                                      </p:cBhvr>
                                      <p:to>
                                        <p:strVal val="visible"/>
                                      </p:to>
                                    </p:set>
                                    <p:animEffect transition="in" filter="dissolve">
                                      <p:cBhvr>
                                        <p:cTn id="11" dur="500"/>
                                        <p:tgtEl>
                                          <p:spTgt spid="245">
                                            <p:txEl>
                                              <p:pRg st="3" end="3"/>
                                            </p:txEl>
                                          </p:spTgt>
                                        </p:tgtEl>
                                      </p:cBhvr>
                                    </p:animEffect>
                                  </p:childTnLst>
                                </p:cTn>
                              </p:par>
                            </p:childTnLst>
                          </p:cTn>
                        </p:par>
                        <p:par>
                          <p:cTn id="12" fill="hold">
                            <p:stCondLst>
                              <p:cond delay="1000"/>
                            </p:stCondLst>
                            <p:childTnLst>
                              <p:par>
                                <p:cTn id="13" presetID="9" presetClass="entr" fill="hold" grpId="0" nodeType="afterEffect">
                                  <p:stCondLst>
                                    <p:cond delay="0"/>
                                  </p:stCondLst>
                                  <p:iterate>
                                    <p:tmAbs val="0"/>
                                  </p:iterate>
                                  <p:childTnLst>
                                    <p:set>
                                      <p:cBhvr>
                                        <p:cTn id="14" fill="hold"/>
                                        <p:tgtEl>
                                          <p:spTgt spid="245">
                                            <p:txEl>
                                              <p:pRg st="4" end="4"/>
                                            </p:txEl>
                                          </p:spTgt>
                                        </p:tgtEl>
                                        <p:attrNameLst>
                                          <p:attrName>style.visibility</p:attrName>
                                        </p:attrNameLst>
                                      </p:cBhvr>
                                      <p:to>
                                        <p:strVal val="visible"/>
                                      </p:to>
                                    </p:set>
                                    <p:animEffect transition="in" filter="dissolve">
                                      <p:cBhvr>
                                        <p:cTn id="15" dur="500"/>
                                        <p:tgtEl>
                                          <p:spTgt spid="245">
                                            <p:txEl>
                                              <p:pRg st="4" end="4"/>
                                            </p:txEl>
                                          </p:spTgt>
                                        </p:tgtEl>
                                      </p:cBhvr>
                                    </p:animEffect>
                                  </p:childTnLst>
                                </p:cTn>
                              </p:par>
                            </p:childTnLst>
                          </p:cTn>
                        </p:par>
                        <p:par>
                          <p:cTn id="16" fill="hold">
                            <p:stCondLst>
                              <p:cond delay="1500"/>
                            </p:stCondLst>
                            <p:childTnLst>
                              <p:par>
                                <p:cTn id="17" presetID="9" presetClass="entr" fill="hold" grpId="0" nodeType="afterEffect">
                                  <p:stCondLst>
                                    <p:cond delay="0"/>
                                  </p:stCondLst>
                                  <p:iterate>
                                    <p:tmAbs val="0"/>
                                  </p:iterate>
                                  <p:childTnLst>
                                    <p:set>
                                      <p:cBhvr>
                                        <p:cTn id="18" fill="hold"/>
                                        <p:tgtEl>
                                          <p:spTgt spid="244">
                                            <p:txEl>
                                              <p:pRg st="3" end="3"/>
                                            </p:txEl>
                                          </p:spTgt>
                                        </p:tgtEl>
                                        <p:attrNameLst>
                                          <p:attrName>style.visibility</p:attrName>
                                        </p:attrNameLst>
                                      </p:cBhvr>
                                      <p:to>
                                        <p:strVal val="visible"/>
                                      </p:to>
                                    </p:set>
                                    <p:animEffect transition="in" filter="dissolve">
                                      <p:cBhvr>
                                        <p:cTn id="19" dur="500"/>
                                        <p:tgtEl>
                                          <p:spTgt spid="24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fill="hold" grpId="0" nodeType="clickEffect">
                                  <p:stCondLst>
                                    <p:cond delay="0"/>
                                  </p:stCondLst>
                                  <p:iterate>
                                    <p:tmAbs val="0"/>
                                  </p:iterate>
                                  <p:childTnLst>
                                    <p:set>
                                      <p:cBhvr>
                                        <p:cTn id="23" fill="hold"/>
                                        <p:tgtEl>
                                          <p:spTgt spid="244">
                                            <p:txEl>
                                              <p:pRg st="4" end="4"/>
                                            </p:txEl>
                                          </p:spTgt>
                                        </p:tgtEl>
                                        <p:attrNameLst>
                                          <p:attrName>style.visibility</p:attrName>
                                        </p:attrNameLst>
                                      </p:cBhvr>
                                      <p:to>
                                        <p:strVal val="visible"/>
                                      </p:to>
                                    </p:set>
                                    <p:animEffect transition="in" filter="dissolve">
                                      <p:cBhvr>
                                        <p:cTn id="24" dur="500"/>
                                        <p:tgtEl>
                                          <p:spTgt spid="244">
                                            <p:txEl>
                                              <p:pRg st="4" end="4"/>
                                            </p:txEl>
                                          </p:spTgt>
                                        </p:tgtEl>
                                      </p:cBhvr>
                                    </p:animEffect>
                                  </p:childTnLst>
                                </p:cTn>
                              </p:par>
                            </p:childTnLst>
                          </p:cTn>
                        </p:par>
                        <p:par>
                          <p:cTn id="25" fill="hold">
                            <p:stCondLst>
                              <p:cond delay="500"/>
                            </p:stCondLst>
                            <p:childTnLst>
                              <p:par>
                                <p:cTn id="26" presetID="9" presetClass="entr" fill="hold" grpId="0" nodeType="afterEffect">
                                  <p:stCondLst>
                                    <p:cond delay="0"/>
                                  </p:stCondLst>
                                  <p:iterate>
                                    <p:tmAbs val="0"/>
                                  </p:iterate>
                                  <p:childTnLst>
                                    <p:set>
                                      <p:cBhvr>
                                        <p:cTn id="27" fill="hold"/>
                                        <p:tgtEl>
                                          <p:spTgt spid="245">
                                            <p:txEl>
                                              <p:pRg st="5" end="5"/>
                                            </p:txEl>
                                          </p:spTgt>
                                        </p:tgtEl>
                                        <p:attrNameLst>
                                          <p:attrName>style.visibility</p:attrName>
                                        </p:attrNameLst>
                                      </p:cBhvr>
                                      <p:to>
                                        <p:strVal val="visible"/>
                                      </p:to>
                                    </p:set>
                                    <p:animEffect transition="in" filter="dissolve">
                                      <p:cBhvr>
                                        <p:cTn id="28" dur="500"/>
                                        <p:tgtEl>
                                          <p:spTgt spid="24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build="p" bldLvl="5" animBg="1" advAuto="0"/>
      <p:bldP spid="245" grpId="0" build="p" bldLvl="5"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Text Box 3"/>
          <p:cNvSpPr txBox="1"/>
          <p:nvPr/>
        </p:nvSpPr>
        <p:spPr>
          <a:xfrm>
            <a:off x="4840307" y="404813"/>
            <a:ext cx="2124036" cy="617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b="1">
                <a:solidFill>
                  <a:srgbClr val="FF0000"/>
                </a:solidFill>
              </a:defRPr>
            </a:pPr>
            <a:r>
              <a:t>Článek 12</a:t>
            </a:r>
            <a:br/>
            <a:r>
              <a:t>Zápis do semestru</a:t>
            </a:r>
          </a:p>
        </p:txBody>
      </p:sp>
      <p:sp>
        <p:nvSpPr>
          <p:cNvPr id="248" name="Text Box 4"/>
          <p:cNvSpPr txBox="1"/>
          <p:nvPr/>
        </p:nvSpPr>
        <p:spPr>
          <a:xfrm>
            <a:off x="1755774" y="1268413"/>
            <a:ext cx="8516940" cy="11507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c) </a:t>
            </a:r>
            <a:r>
              <a:rPr b="1">
                <a:solidFill>
                  <a:srgbClr val="663300"/>
                </a:solidFill>
              </a:rPr>
              <a:t>dovršil minimální kreditovou hodnotu daného studia </a:t>
            </a:r>
            <a:r>
              <a:rPr b="1" u="sng">
                <a:solidFill>
                  <a:srgbClr val="663300"/>
                </a:solidFill>
              </a:rPr>
              <a:t>a doba studia nepřesáhla jeho standardní dobu</a:t>
            </a:r>
            <a:r>
              <a:t>, přičemž do celkového počtu kreditů získaných v daném studiu se započítávají kredity získané za všechny předměty v tomto studiu absolvované, uznané nebo automaticky zaznamenané,</a:t>
            </a:r>
          </a:p>
        </p:txBody>
      </p:sp>
      <p:sp>
        <p:nvSpPr>
          <p:cNvPr id="249" name="Text Box 5"/>
          <p:cNvSpPr txBox="1"/>
          <p:nvPr/>
        </p:nvSpPr>
        <p:spPr>
          <a:xfrm>
            <a:off x="2262189" y="2708275"/>
            <a:ext cx="6726211" cy="2789062"/>
          </a:xfrm>
          <a:prstGeom prst="rect">
            <a:avLst/>
          </a:prstGeom>
          <a:solidFill>
            <a:schemeClr val="accent3">
              <a:lumOff val="44000"/>
            </a:schemeClr>
          </a:solidFill>
          <a:ln w="38100">
            <a:solidFill>
              <a:srgbClr val="FF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b="1" u="sng">
                <a:solidFill>
                  <a:srgbClr val="FF0000"/>
                </a:solidFill>
              </a:defRPr>
            </a:pPr>
            <a:r>
              <a:t>Zápis do dalšího semestru:</a:t>
            </a:r>
          </a:p>
          <a:p>
            <a:pPr>
              <a:buSzPct val="100000"/>
              <a:buChar char="•"/>
              <a:defRPr b="1">
                <a:solidFill>
                  <a:srgbClr val="FF0000"/>
                </a:solidFill>
              </a:defRPr>
            </a:pPr>
            <a:r>
              <a:t> jen v případě úspěšného ukončení opakovaných předmětů</a:t>
            </a:r>
          </a:p>
          <a:p>
            <a:pPr>
              <a:defRPr b="1">
                <a:solidFill>
                  <a:srgbClr val="FF0000"/>
                </a:solidFill>
              </a:defRPr>
            </a:pPr>
            <a:r>
              <a:t>                                           a současně</a:t>
            </a:r>
          </a:p>
          <a:p>
            <a:pPr>
              <a:buSzPct val="100000"/>
              <a:buChar char="•"/>
              <a:defRPr b="1">
                <a:solidFill>
                  <a:srgbClr val="808080"/>
                </a:solidFill>
              </a:defRPr>
            </a:pPr>
            <a:r>
              <a:t> zisku 20 kreditů v aktuálním semestru</a:t>
            </a:r>
          </a:p>
          <a:p>
            <a:pPr>
              <a:defRPr b="1">
                <a:solidFill>
                  <a:srgbClr val="808080"/>
                </a:solidFill>
              </a:defRPr>
            </a:pPr>
            <a:r>
              <a:t>                                              nebo</a:t>
            </a:r>
          </a:p>
          <a:p>
            <a:pPr>
              <a:buSzPct val="100000"/>
              <a:buChar char="•"/>
              <a:defRPr b="1">
                <a:solidFill>
                  <a:srgbClr val="808080"/>
                </a:solidFill>
              </a:defRPr>
            </a:pPr>
            <a:r>
              <a:t> zisku 45 kreditů v předcházejícím a aktuálním semestru</a:t>
            </a:r>
          </a:p>
          <a:p>
            <a:pPr>
              <a:defRPr b="1">
                <a:solidFill>
                  <a:srgbClr val="808080"/>
                </a:solidFill>
              </a:defRPr>
            </a:pPr>
            <a:r>
              <a:t>                                              </a:t>
            </a:r>
            <a:r>
              <a:rPr>
                <a:solidFill>
                  <a:srgbClr val="FF0000"/>
                </a:solidFill>
              </a:rPr>
              <a:t>nebo</a:t>
            </a:r>
          </a:p>
          <a:p>
            <a:pPr>
              <a:buSzPct val="100000"/>
              <a:buChar char="•"/>
              <a:defRPr b="1">
                <a:solidFill>
                  <a:srgbClr val="FF0000"/>
                </a:solidFill>
              </a:defRPr>
            </a:pPr>
            <a:r>
              <a:t> dovršením minimální kreditové hodnoty daného studia při </a:t>
            </a:r>
          </a:p>
          <a:p>
            <a:pPr>
              <a:defRPr b="1">
                <a:solidFill>
                  <a:srgbClr val="FF0000"/>
                </a:solidFill>
              </a:defRPr>
            </a:pPr>
            <a:r>
              <a:t>    nepřekročení standardní doby studia</a:t>
            </a:r>
          </a:p>
          <a:p>
            <a:pPr>
              <a:defRPr>
                <a:solidFill>
                  <a:srgbClr val="000066"/>
                </a:solidFill>
              </a:defRPr>
            </a:pPr>
            <a:r>
              <a:t>    </a:t>
            </a:r>
            <a:r>
              <a:rPr sz="1600"/>
              <a:t>(např. 5. semestr končím se 180 kredity)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248"/>
                                        </p:tgtEl>
                                        <p:attrNameLst>
                                          <p:attrName>style.visibility</p:attrName>
                                        </p:attrNameLst>
                                      </p:cBhvr>
                                      <p:to>
                                        <p:strVal val="visible"/>
                                      </p:to>
                                    </p:set>
                                    <p:animEffect transition="in" filter="dissolve">
                                      <p:cBhvr>
                                        <p:cTn id="7" dur="500"/>
                                        <p:tgtEl>
                                          <p:spTgt spid="248"/>
                                        </p:tgtEl>
                                      </p:cBhvr>
                                    </p:animEffect>
                                  </p:childTnLst>
                                </p:cTn>
                              </p:par>
                            </p:childTnLst>
                          </p:cTn>
                        </p:par>
                        <p:par>
                          <p:cTn id="8" fill="hold">
                            <p:stCondLst>
                              <p:cond delay="500"/>
                            </p:stCondLst>
                            <p:childTnLst>
                              <p:par>
                                <p:cTn id="9" presetID="9" presetClass="entr" fill="hold" grpId="0" nodeType="afterEffect">
                                  <p:stCondLst>
                                    <p:cond delay="0"/>
                                  </p:stCondLst>
                                  <p:iterate>
                                    <p:tmAbs val="0"/>
                                  </p:iterate>
                                  <p:childTnLst>
                                    <p:set>
                                      <p:cBhvr>
                                        <p:cTn id="10" fill="hold"/>
                                        <p:tgtEl>
                                          <p:spTgt spid="249">
                                            <p:txEl>
                                              <p:pRg st="6" end="6"/>
                                            </p:txEl>
                                          </p:spTgt>
                                        </p:tgtEl>
                                        <p:attrNameLst>
                                          <p:attrName>style.visibility</p:attrName>
                                        </p:attrNameLst>
                                      </p:cBhvr>
                                      <p:to>
                                        <p:strVal val="visible"/>
                                      </p:to>
                                    </p:set>
                                    <p:animEffect transition="in" filter="dissolve">
                                      <p:cBhvr>
                                        <p:cTn id="11" dur="500"/>
                                        <p:tgtEl>
                                          <p:spTgt spid="249">
                                            <p:txEl>
                                              <p:pRg st="6" end="6"/>
                                            </p:txEl>
                                          </p:spTgt>
                                        </p:tgtEl>
                                      </p:cBhvr>
                                    </p:animEffect>
                                  </p:childTnLst>
                                </p:cTn>
                              </p:par>
                            </p:childTnLst>
                          </p:cTn>
                        </p:par>
                        <p:par>
                          <p:cTn id="12" fill="hold">
                            <p:stCondLst>
                              <p:cond delay="1000"/>
                            </p:stCondLst>
                            <p:childTnLst>
                              <p:par>
                                <p:cTn id="13" presetID="9" presetClass="entr" fill="hold" grpId="0" nodeType="afterEffect">
                                  <p:stCondLst>
                                    <p:cond delay="0"/>
                                  </p:stCondLst>
                                  <p:iterate>
                                    <p:tmAbs val="0"/>
                                  </p:iterate>
                                  <p:childTnLst>
                                    <p:set>
                                      <p:cBhvr>
                                        <p:cTn id="14" fill="hold"/>
                                        <p:tgtEl>
                                          <p:spTgt spid="249">
                                            <p:txEl>
                                              <p:pRg st="7" end="7"/>
                                            </p:txEl>
                                          </p:spTgt>
                                        </p:tgtEl>
                                        <p:attrNameLst>
                                          <p:attrName>style.visibility</p:attrName>
                                        </p:attrNameLst>
                                      </p:cBhvr>
                                      <p:to>
                                        <p:strVal val="visible"/>
                                      </p:to>
                                    </p:set>
                                    <p:animEffect transition="in" filter="dissolve">
                                      <p:cBhvr>
                                        <p:cTn id="15" dur="500"/>
                                        <p:tgtEl>
                                          <p:spTgt spid="249">
                                            <p:txEl>
                                              <p:pRg st="7" end="7"/>
                                            </p:txEl>
                                          </p:spTgt>
                                        </p:tgtEl>
                                      </p:cBhvr>
                                    </p:animEffect>
                                  </p:childTnLst>
                                </p:cTn>
                              </p:par>
                            </p:childTnLst>
                          </p:cTn>
                        </p:par>
                        <p:par>
                          <p:cTn id="16" fill="hold">
                            <p:stCondLst>
                              <p:cond delay="1500"/>
                            </p:stCondLst>
                            <p:childTnLst>
                              <p:par>
                                <p:cTn id="17" presetID="9" presetClass="entr" fill="hold" grpId="0" nodeType="afterEffect">
                                  <p:stCondLst>
                                    <p:cond delay="0"/>
                                  </p:stCondLst>
                                  <p:iterate>
                                    <p:tmAbs val="0"/>
                                  </p:iterate>
                                  <p:childTnLst>
                                    <p:set>
                                      <p:cBhvr>
                                        <p:cTn id="18" fill="hold"/>
                                        <p:tgtEl>
                                          <p:spTgt spid="249">
                                            <p:txEl>
                                              <p:pRg st="8" end="8"/>
                                            </p:txEl>
                                          </p:spTgt>
                                        </p:tgtEl>
                                        <p:attrNameLst>
                                          <p:attrName>style.visibility</p:attrName>
                                        </p:attrNameLst>
                                      </p:cBhvr>
                                      <p:to>
                                        <p:strVal val="visible"/>
                                      </p:to>
                                    </p:set>
                                    <p:animEffect transition="in" filter="dissolve">
                                      <p:cBhvr>
                                        <p:cTn id="19" dur="500"/>
                                        <p:tgtEl>
                                          <p:spTgt spid="249">
                                            <p:txEl>
                                              <p:pRg st="8" end="8"/>
                                            </p:txEl>
                                          </p:spTgt>
                                        </p:tgtEl>
                                      </p:cBhvr>
                                    </p:animEffect>
                                  </p:childTnLst>
                                </p:cTn>
                              </p:par>
                            </p:childTnLst>
                          </p:cTn>
                        </p:par>
                        <p:par>
                          <p:cTn id="20" fill="hold">
                            <p:stCondLst>
                              <p:cond delay="2000"/>
                            </p:stCondLst>
                            <p:childTnLst>
                              <p:par>
                                <p:cTn id="21" presetID="9" presetClass="entr" fill="hold" grpId="0" nodeType="afterEffect">
                                  <p:stCondLst>
                                    <p:cond delay="0"/>
                                  </p:stCondLst>
                                  <p:iterate>
                                    <p:tmAbs val="0"/>
                                  </p:iterate>
                                  <p:childTnLst>
                                    <p:set>
                                      <p:cBhvr>
                                        <p:cTn id="22" fill="hold"/>
                                        <p:tgtEl>
                                          <p:spTgt spid="249">
                                            <p:txEl>
                                              <p:pRg st="9" end="9"/>
                                            </p:txEl>
                                          </p:spTgt>
                                        </p:tgtEl>
                                        <p:attrNameLst>
                                          <p:attrName>style.visibility</p:attrName>
                                        </p:attrNameLst>
                                      </p:cBhvr>
                                      <p:to>
                                        <p:strVal val="visible"/>
                                      </p:to>
                                    </p:set>
                                    <p:animEffect transition="in" filter="dissolve">
                                      <p:cBhvr>
                                        <p:cTn id="23" dur="500"/>
                                        <p:tgtEl>
                                          <p:spTgt spid="24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 grpId="0" animBg="1" advAuto="0"/>
      <p:bldP spid="249" grpId="0" build="p" bldLvl="5"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 Box 3"/>
          <p:cNvSpPr txBox="1"/>
          <p:nvPr/>
        </p:nvSpPr>
        <p:spPr>
          <a:xfrm>
            <a:off x="1943101" y="795337"/>
            <a:ext cx="8228012" cy="14174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d) </a:t>
            </a:r>
            <a:r>
              <a:rPr b="1" u="sng">
                <a:solidFill>
                  <a:srgbClr val="663300"/>
                </a:solidFill>
              </a:rPr>
              <a:t>získal</a:t>
            </a:r>
            <a:r>
              <a:rPr b="1">
                <a:solidFill>
                  <a:srgbClr val="663300"/>
                </a:solidFill>
              </a:rPr>
              <a:t> </a:t>
            </a:r>
            <a:r>
              <a:rPr b="1" u="sng">
                <a:solidFill>
                  <a:srgbClr val="663300"/>
                </a:solidFill>
              </a:rPr>
              <a:t>počet kreditů</a:t>
            </a:r>
            <a:r>
              <a:rPr b="1">
                <a:solidFill>
                  <a:srgbClr val="663300"/>
                </a:solidFill>
              </a:rPr>
              <a:t> odpovídající alespoň </a:t>
            </a:r>
            <a:r>
              <a:rPr b="1" u="sng">
                <a:solidFill>
                  <a:srgbClr val="663300"/>
                </a:solidFill>
              </a:rPr>
              <a:t>třicetinásobku </a:t>
            </a:r>
            <a:r>
              <a:rPr b="1">
                <a:solidFill>
                  <a:srgbClr val="663300"/>
                </a:solidFill>
              </a:rPr>
              <a:t>počtu již absolvovaných semestrů</a:t>
            </a:r>
            <a:r>
              <a:t> </a:t>
            </a:r>
            <a:r>
              <a:rPr b="1">
                <a:solidFill>
                  <a:srgbClr val="663300"/>
                </a:solidFill>
              </a:rPr>
              <a:t>daného studia </a:t>
            </a:r>
            <a:r>
              <a:rPr b="1" u="sng">
                <a:solidFill>
                  <a:srgbClr val="663300"/>
                </a:solidFill>
              </a:rPr>
              <a:t>a doba studia nepřesáhla standardní dobu</a:t>
            </a:r>
            <a:r>
              <a:t>, přičemž </a:t>
            </a:r>
            <a:r>
              <a:rPr b="1">
                <a:solidFill>
                  <a:srgbClr val="FF0000"/>
                </a:solidFill>
              </a:rPr>
              <a:t>do celkového počtu kreditů </a:t>
            </a:r>
            <a:r>
              <a:t>získaných v daném studiu </a:t>
            </a:r>
            <a:r>
              <a:rPr>
                <a:solidFill>
                  <a:srgbClr val="663300"/>
                </a:solidFill>
              </a:rPr>
              <a:t>se započítávají </a:t>
            </a:r>
            <a:r>
              <a:rPr b="1">
                <a:solidFill>
                  <a:srgbClr val="FF0000"/>
                </a:solidFill>
              </a:rPr>
              <a:t>kredity</a:t>
            </a:r>
            <a:r>
              <a:rPr>
                <a:solidFill>
                  <a:srgbClr val="663300"/>
                </a:solidFill>
              </a:rPr>
              <a:t> získané </a:t>
            </a:r>
            <a:r>
              <a:rPr b="1">
                <a:solidFill>
                  <a:srgbClr val="FF0000"/>
                </a:solidFill>
              </a:rPr>
              <a:t>za</a:t>
            </a:r>
            <a:r>
              <a:rPr>
                <a:solidFill>
                  <a:srgbClr val="FF0000"/>
                </a:solidFill>
              </a:rPr>
              <a:t> </a:t>
            </a:r>
            <a:r>
              <a:rPr>
                <a:solidFill>
                  <a:srgbClr val="663300"/>
                </a:solidFill>
              </a:rPr>
              <a:t>všechny </a:t>
            </a:r>
            <a:r>
              <a:rPr b="1">
                <a:solidFill>
                  <a:srgbClr val="FF0000"/>
                </a:solidFill>
              </a:rPr>
              <a:t>předměty</a:t>
            </a:r>
            <a:r>
              <a:rPr>
                <a:solidFill>
                  <a:srgbClr val="FF0000"/>
                </a:solidFill>
              </a:rPr>
              <a:t> </a:t>
            </a:r>
            <a:r>
              <a:rPr>
                <a:solidFill>
                  <a:srgbClr val="663300"/>
                </a:solidFill>
              </a:rPr>
              <a:t>v tomto studiu </a:t>
            </a:r>
            <a:r>
              <a:rPr b="1">
                <a:solidFill>
                  <a:srgbClr val="FF0000"/>
                </a:solidFill>
              </a:rPr>
              <a:t>absolvované</a:t>
            </a:r>
            <a:r>
              <a:t>, </a:t>
            </a:r>
            <a:r>
              <a:rPr u="sng">
                <a:solidFill>
                  <a:srgbClr val="FF0000"/>
                </a:solidFill>
              </a:rPr>
              <a:t>nikoliv</a:t>
            </a:r>
            <a:r>
              <a:rPr>
                <a:solidFill>
                  <a:srgbClr val="FF0000"/>
                </a:solidFill>
              </a:rPr>
              <a:t> uznané* a automaticky zaznamenané</a:t>
            </a:r>
            <a:r>
              <a:t>.</a:t>
            </a:r>
          </a:p>
        </p:txBody>
      </p:sp>
      <p:sp>
        <p:nvSpPr>
          <p:cNvPr id="252" name="Text Box 4"/>
          <p:cNvSpPr txBox="1"/>
          <p:nvPr/>
        </p:nvSpPr>
        <p:spPr>
          <a:xfrm>
            <a:off x="2262189" y="2708275"/>
            <a:ext cx="7895553" cy="3551893"/>
          </a:xfrm>
          <a:prstGeom prst="rect">
            <a:avLst/>
          </a:prstGeom>
          <a:solidFill>
            <a:schemeClr val="accent3">
              <a:lumOff val="44000"/>
            </a:schemeClr>
          </a:solidFill>
          <a:ln w="38100">
            <a:solidFill>
              <a:srgbClr val="FF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b="1" u="sng">
                <a:solidFill>
                  <a:srgbClr val="FF0000"/>
                </a:solidFill>
              </a:defRPr>
            </a:pPr>
            <a:r>
              <a:t>Zápis do dalšího semestru:</a:t>
            </a:r>
          </a:p>
          <a:p>
            <a:pPr>
              <a:buSzPct val="100000"/>
              <a:buChar char="•"/>
              <a:defRPr b="1">
                <a:solidFill>
                  <a:srgbClr val="FF0000"/>
                </a:solidFill>
              </a:defRPr>
            </a:pPr>
            <a:r>
              <a:t> jen v případě úspěšného ukončení opakovaných předmětů</a:t>
            </a:r>
          </a:p>
          <a:p>
            <a:pPr>
              <a:defRPr b="1">
                <a:solidFill>
                  <a:srgbClr val="FF0000"/>
                </a:solidFill>
              </a:defRPr>
            </a:pPr>
            <a:r>
              <a:t>                                           a současně</a:t>
            </a:r>
          </a:p>
          <a:p>
            <a:pPr>
              <a:buSzPct val="100000"/>
              <a:buChar char="•"/>
              <a:defRPr b="1">
                <a:solidFill>
                  <a:srgbClr val="808080"/>
                </a:solidFill>
              </a:defRPr>
            </a:pPr>
            <a:r>
              <a:t> zisku 20 kreditů v bezprostředně předcházejícím semestru</a:t>
            </a:r>
          </a:p>
          <a:p>
            <a:pPr>
              <a:defRPr b="1">
                <a:solidFill>
                  <a:srgbClr val="808080"/>
                </a:solidFill>
              </a:defRPr>
            </a:pPr>
            <a:r>
              <a:t>                                              nebo</a:t>
            </a:r>
          </a:p>
          <a:p>
            <a:pPr>
              <a:buSzPct val="100000"/>
              <a:buChar char="•"/>
              <a:defRPr b="1">
                <a:solidFill>
                  <a:srgbClr val="808080"/>
                </a:solidFill>
              </a:defRPr>
            </a:pPr>
            <a:r>
              <a:t> zisku 45 kreditů ve 2 bezprostředně předcházejících semestrech</a:t>
            </a:r>
          </a:p>
          <a:p>
            <a:pPr>
              <a:defRPr b="1">
                <a:solidFill>
                  <a:srgbClr val="808080"/>
                </a:solidFill>
              </a:defRPr>
            </a:pPr>
            <a:r>
              <a:t>                                              nebo</a:t>
            </a:r>
          </a:p>
          <a:p>
            <a:pPr>
              <a:buSzPct val="100000"/>
              <a:buChar char="•"/>
              <a:defRPr b="1">
                <a:solidFill>
                  <a:srgbClr val="808080"/>
                </a:solidFill>
              </a:defRPr>
            </a:pPr>
            <a:r>
              <a:t> dovršením minimální kreditové hodnoty daného studia při </a:t>
            </a:r>
          </a:p>
          <a:p>
            <a:pPr>
              <a:defRPr b="1">
                <a:solidFill>
                  <a:srgbClr val="808080"/>
                </a:solidFill>
              </a:defRPr>
            </a:pPr>
            <a:r>
              <a:t>    nepřekročení standardní doby studia</a:t>
            </a:r>
          </a:p>
          <a:p>
            <a:pPr>
              <a:defRPr b="1">
                <a:solidFill>
                  <a:srgbClr val="FF0000"/>
                </a:solidFill>
              </a:defRPr>
            </a:pPr>
            <a:r>
              <a:t>                                               nebo</a:t>
            </a:r>
          </a:p>
          <a:p>
            <a:pPr>
              <a:buSzPct val="100000"/>
              <a:buChar char="•"/>
              <a:defRPr b="1">
                <a:solidFill>
                  <a:srgbClr val="FF0000"/>
                </a:solidFill>
              </a:defRPr>
            </a:pPr>
            <a:r>
              <a:t> dovršením kreditů v rozsahu 30-násobku již absolvovaných semestrů</a:t>
            </a:r>
          </a:p>
          <a:p>
            <a:pPr>
              <a:defRPr b="1">
                <a:solidFill>
                  <a:srgbClr val="FF0000"/>
                </a:solidFill>
              </a:defRPr>
            </a:pPr>
            <a:r>
              <a:t>   daného studia při nepřekročení standardní doby studia</a:t>
            </a:r>
          </a:p>
          <a:p>
            <a:pPr>
              <a:defRPr sz="1600">
                <a:solidFill>
                  <a:srgbClr val="000066"/>
                </a:solidFill>
              </a:defRPr>
            </a:pPr>
            <a:r>
              <a:t>     (např. 5. semestr končím se 150 kredity, !!!nepočítají se kredity uznané!!!)</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251"/>
                                        </p:tgtEl>
                                        <p:attrNameLst>
                                          <p:attrName>style.visibility</p:attrName>
                                        </p:attrNameLst>
                                      </p:cBhvr>
                                      <p:to>
                                        <p:strVal val="visible"/>
                                      </p:to>
                                    </p:set>
                                    <p:animEffect transition="in" filter="dissolve">
                                      <p:cBhvr>
                                        <p:cTn id="7" dur="500"/>
                                        <p:tgtEl>
                                          <p:spTgt spid="251"/>
                                        </p:tgtEl>
                                      </p:cBhvr>
                                    </p:animEffect>
                                  </p:childTnLst>
                                </p:cTn>
                              </p:par>
                            </p:childTnLst>
                          </p:cTn>
                        </p:par>
                        <p:par>
                          <p:cTn id="8" fill="hold">
                            <p:stCondLst>
                              <p:cond delay="500"/>
                            </p:stCondLst>
                            <p:childTnLst>
                              <p:par>
                                <p:cTn id="9" presetID="9" presetClass="entr" fill="hold" grpId="0" nodeType="afterEffect">
                                  <p:stCondLst>
                                    <p:cond delay="0"/>
                                  </p:stCondLst>
                                  <p:iterate>
                                    <p:tmAbs val="0"/>
                                  </p:iterate>
                                  <p:childTnLst>
                                    <p:set>
                                      <p:cBhvr>
                                        <p:cTn id="10" fill="hold"/>
                                        <p:tgtEl>
                                          <p:spTgt spid="252">
                                            <p:txEl>
                                              <p:pRg st="9" end="9"/>
                                            </p:txEl>
                                          </p:spTgt>
                                        </p:tgtEl>
                                        <p:attrNameLst>
                                          <p:attrName>style.visibility</p:attrName>
                                        </p:attrNameLst>
                                      </p:cBhvr>
                                      <p:to>
                                        <p:strVal val="visible"/>
                                      </p:to>
                                    </p:set>
                                    <p:animEffect transition="in" filter="dissolve">
                                      <p:cBhvr>
                                        <p:cTn id="11" dur="500"/>
                                        <p:tgtEl>
                                          <p:spTgt spid="252">
                                            <p:txEl>
                                              <p:pRg st="9" end="9"/>
                                            </p:txEl>
                                          </p:spTgt>
                                        </p:tgtEl>
                                      </p:cBhvr>
                                    </p:animEffect>
                                  </p:childTnLst>
                                </p:cTn>
                              </p:par>
                            </p:childTnLst>
                          </p:cTn>
                        </p:par>
                        <p:par>
                          <p:cTn id="12" fill="hold">
                            <p:stCondLst>
                              <p:cond delay="1000"/>
                            </p:stCondLst>
                            <p:childTnLst>
                              <p:par>
                                <p:cTn id="13" presetID="9" presetClass="entr" fill="hold" grpId="0" nodeType="afterEffect">
                                  <p:stCondLst>
                                    <p:cond delay="0"/>
                                  </p:stCondLst>
                                  <p:iterate>
                                    <p:tmAbs val="0"/>
                                  </p:iterate>
                                  <p:childTnLst>
                                    <p:set>
                                      <p:cBhvr>
                                        <p:cTn id="14" fill="hold"/>
                                        <p:tgtEl>
                                          <p:spTgt spid="252">
                                            <p:txEl>
                                              <p:pRg st="10" end="10"/>
                                            </p:txEl>
                                          </p:spTgt>
                                        </p:tgtEl>
                                        <p:attrNameLst>
                                          <p:attrName>style.visibility</p:attrName>
                                        </p:attrNameLst>
                                      </p:cBhvr>
                                      <p:to>
                                        <p:strVal val="visible"/>
                                      </p:to>
                                    </p:set>
                                    <p:animEffect transition="in" filter="dissolve">
                                      <p:cBhvr>
                                        <p:cTn id="15" dur="500"/>
                                        <p:tgtEl>
                                          <p:spTgt spid="252">
                                            <p:txEl>
                                              <p:pRg st="10" end="10"/>
                                            </p:txEl>
                                          </p:spTgt>
                                        </p:tgtEl>
                                      </p:cBhvr>
                                    </p:animEffect>
                                  </p:childTnLst>
                                </p:cTn>
                              </p:par>
                            </p:childTnLst>
                          </p:cTn>
                        </p:par>
                        <p:par>
                          <p:cTn id="16" fill="hold">
                            <p:stCondLst>
                              <p:cond delay="1500"/>
                            </p:stCondLst>
                            <p:childTnLst>
                              <p:par>
                                <p:cTn id="17" presetID="9" presetClass="entr" fill="hold" grpId="0" nodeType="afterEffect">
                                  <p:stCondLst>
                                    <p:cond delay="0"/>
                                  </p:stCondLst>
                                  <p:iterate>
                                    <p:tmAbs val="0"/>
                                  </p:iterate>
                                  <p:childTnLst>
                                    <p:set>
                                      <p:cBhvr>
                                        <p:cTn id="18" fill="hold"/>
                                        <p:tgtEl>
                                          <p:spTgt spid="252">
                                            <p:txEl>
                                              <p:pRg st="11" end="11"/>
                                            </p:txEl>
                                          </p:spTgt>
                                        </p:tgtEl>
                                        <p:attrNameLst>
                                          <p:attrName>style.visibility</p:attrName>
                                        </p:attrNameLst>
                                      </p:cBhvr>
                                      <p:to>
                                        <p:strVal val="visible"/>
                                      </p:to>
                                    </p:set>
                                    <p:animEffect transition="in" filter="dissolve">
                                      <p:cBhvr>
                                        <p:cTn id="19" dur="500"/>
                                        <p:tgtEl>
                                          <p:spTgt spid="252">
                                            <p:txEl>
                                              <p:pRg st="11" end="11"/>
                                            </p:txEl>
                                          </p:spTgt>
                                        </p:tgtEl>
                                      </p:cBhvr>
                                    </p:animEffect>
                                  </p:childTnLst>
                                </p:cTn>
                              </p:par>
                            </p:childTnLst>
                          </p:cTn>
                        </p:par>
                        <p:par>
                          <p:cTn id="20" fill="hold">
                            <p:stCondLst>
                              <p:cond delay="2000"/>
                            </p:stCondLst>
                            <p:childTnLst>
                              <p:par>
                                <p:cTn id="21" presetID="9" presetClass="entr" fill="hold" grpId="0" nodeType="afterEffect">
                                  <p:stCondLst>
                                    <p:cond delay="0"/>
                                  </p:stCondLst>
                                  <p:iterate>
                                    <p:tmAbs val="0"/>
                                  </p:iterate>
                                  <p:childTnLst>
                                    <p:set>
                                      <p:cBhvr>
                                        <p:cTn id="22" fill="hold"/>
                                        <p:tgtEl>
                                          <p:spTgt spid="252">
                                            <p:txEl>
                                              <p:pRg st="12" end="12"/>
                                            </p:txEl>
                                          </p:spTgt>
                                        </p:tgtEl>
                                        <p:attrNameLst>
                                          <p:attrName>style.visibility</p:attrName>
                                        </p:attrNameLst>
                                      </p:cBhvr>
                                      <p:to>
                                        <p:strVal val="visible"/>
                                      </p:to>
                                    </p:set>
                                    <p:animEffect transition="in" filter="dissolve">
                                      <p:cBhvr>
                                        <p:cTn id="23" dur="500"/>
                                        <p:tgtEl>
                                          <p:spTgt spid="25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 grpId="0" animBg="1" advAuto="0"/>
      <p:bldP spid="252" grpId="0" build="p" bldLvl="5"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Text Box 4"/>
          <p:cNvSpPr txBox="1"/>
          <p:nvPr/>
        </p:nvSpPr>
        <p:spPr>
          <a:xfrm>
            <a:off x="4840307" y="404813"/>
            <a:ext cx="2124036" cy="617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b="1">
                <a:solidFill>
                  <a:srgbClr val="FF0000"/>
                </a:solidFill>
              </a:defRPr>
            </a:pPr>
            <a:r>
              <a:t>Článek 12</a:t>
            </a:r>
            <a:br/>
            <a:r>
              <a:t>Zápis do semestru</a:t>
            </a:r>
          </a:p>
        </p:txBody>
      </p:sp>
      <p:sp>
        <p:nvSpPr>
          <p:cNvPr id="255" name="Text Box 6"/>
          <p:cNvSpPr txBox="1"/>
          <p:nvPr/>
        </p:nvSpPr>
        <p:spPr>
          <a:xfrm>
            <a:off x="1657286" y="1256179"/>
            <a:ext cx="9668818" cy="617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(4)  </a:t>
            </a:r>
            <a:r>
              <a:rPr b="1">
                <a:solidFill>
                  <a:srgbClr val="663300"/>
                </a:solidFill>
              </a:rPr>
              <a:t>Student se zapisuje elektronicky do následujícího semestru prostřednictvím IS MU</a:t>
            </a:r>
            <a:r>
              <a:t> a v termínech daných harmonogramem akademického roku fakulty.</a:t>
            </a:r>
          </a:p>
        </p:txBody>
      </p:sp>
      <p:sp>
        <p:nvSpPr>
          <p:cNvPr id="256" name="Text Box 10"/>
          <p:cNvSpPr txBox="1"/>
          <p:nvPr/>
        </p:nvSpPr>
        <p:spPr>
          <a:xfrm>
            <a:off x="1919535" y="4437112"/>
            <a:ext cx="8199498" cy="1988962"/>
          </a:xfrm>
          <a:prstGeom prst="rect">
            <a:avLst/>
          </a:prstGeom>
          <a:solidFill>
            <a:schemeClr val="accent3">
              <a:lumOff val="44000"/>
            </a:schemeClr>
          </a:solidFill>
          <a:ln w="38100">
            <a:solidFill>
              <a:srgbClr val="FF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buSzPct val="100000"/>
              <a:buChar char="•"/>
              <a:defRPr b="1">
                <a:solidFill>
                  <a:srgbClr val="FF0000"/>
                </a:solidFill>
              </a:defRPr>
            </a:pPr>
            <a:r>
              <a:t> </a:t>
            </a:r>
            <a:r>
              <a:rPr u="sng"/>
              <a:t>pokud</a:t>
            </a:r>
            <a:r>
              <a:t> v daném studiu </a:t>
            </a:r>
            <a:r>
              <a:rPr u="sng"/>
              <a:t>zápis do dalšího semestru</a:t>
            </a:r>
            <a:r>
              <a:t>:</a:t>
            </a:r>
          </a:p>
          <a:p>
            <a:pPr marL="457200" lvl="1" indent="0">
              <a:buSzPct val="100000"/>
              <a:buChar char="•"/>
              <a:defRPr b="1">
                <a:solidFill>
                  <a:srgbClr val="FF0000"/>
                </a:solidFill>
              </a:defRPr>
            </a:pPr>
            <a:r>
              <a:t> student </a:t>
            </a:r>
            <a:r>
              <a:rPr u="sng"/>
              <a:t>neprovede</a:t>
            </a:r>
            <a:r>
              <a:t> v daném termínu</a:t>
            </a:r>
          </a:p>
          <a:p>
            <a:pPr marL="457200" lvl="1" indent="0">
              <a:buSzPct val="100000"/>
              <a:buChar char="•"/>
              <a:defRPr b="1">
                <a:solidFill>
                  <a:srgbClr val="FF0000"/>
                </a:solidFill>
              </a:defRPr>
            </a:pPr>
            <a:r>
              <a:t> </a:t>
            </a:r>
            <a:r>
              <a:rPr u="sng"/>
              <a:t>nepožádá</a:t>
            </a:r>
            <a:r>
              <a:t> včas o zápis </a:t>
            </a:r>
            <a:r>
              <a:rPr u="sng"/>
              <a:t>v náhradním termínu</a:t>
            </a:r>
          </a:p>
          <a:p>
            <a:pPr marL="457200" lvl="1" indent="0">
              <a:buSzPct val="100000"/>
              <a:buChar char="•"/>
              <a:defRPr b="1">
                <a:solidFill>
                  <a:srgbClr val="FF0000"/>
                </a:solidFill>
              </a:defRPr>
            </a:pPr>
            <a:r>
              <a:t> </a:t>
            </a:r>
            <a:r>
              <a:rPr u="sng"/>
              <a:t>nevyužije</a:t>
            </a:r>
            <a:r>
              <a:t> možnosti v poskytnutém </a:t>
            </a:r>
            <a:r>
              <a:rPr u="sng"/>
              <a:t>náhradním termínu</a:t>
            </a:r>
          </a:p>
          <a:p>
            <a:pPr lvl="1">
              <a:defRPr b="1">
                <a:solidFill>
                  <a:srgbClr val="FF0000"/>
                </a:solidFill>
              </a:defRPr>
            </a:pPr>
            <a:r>
              <a:t>   = </a:t>
            </a:r>
            <a:r>
              <a:rPr i="1"/>
              <a:t>studium je úředně ukončeno</a:t>
            </a:r>
          </a:p>
          <a:p>
            <a:pPr lvl="1">
              <a:defRPr b="1">
                <a:solidFill>
                  <a:srgbClr val="FF0000"/>
                </a:solidFill>
              </a:defRPr>
            </a:pPr>
            <a:endParaRPr i="1"/>
          </a:p>
          <a:p>
            <a:pPr>
              <a:buSzPct val="100000"/>
              <a:buChar char="•"/>
              <a:defRPr b="1">
                <a:solidFill>
                  <a:srgbClr val="FF0000"/>
                </a:solidFill>
              </a:defRPr>
            </a:pPr>
            <a:r>
              <a:t> při nesplnění podmínek (opravy + kredity) = studium je úředně ukončeno</a:t>
            </a:r>
          </a:p>
        </p:txBody>
      </p:sp>
      <p:sp>
        <p:nvSpPr>
          <p:cNvPr id="257" name="Obdélník 2"/>
          <p:cNvSpPr txBox="1"/>
          <p:nvPr/>
        </p:nvSpPr>
        <p:spPr>
          <a:xfrm>
            <a:off x="1677003" y="2147296"/>
            <a:ext cx="9527977" cy="8840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(6) </a:t>
            </a:r>
            <a:r>
              <a:rPr b="1">
                <a:solidFill>
                  <a:srgbClr val="663300"/>
                </a:solidFill>
              </a:rPr>
              <a:t>Studentovi, jemuž </a:t>
            </a:r>
            <a:r>
              <a:t>v daném studiu </a:t>
            </a:r>
            <a:r>
              <a:rPr b="1">
                <a:solidFill>
                  <a:srgbClr val="663300"/>
                </a:solidFill>
              </a:rPr>
              <a:t>nevzniklo právo na zápis</a:t>
            </a:r>
            <a:r>
              <a:t> podle odstavců 1 až 3 do následujícího semestru </a:t>
            </a:r>
            <a:r>
              <a:rPr b="1">
                <a:solidFill>
                  <a:srgbClr val="663300"/>
                </a:solidFill>
              </a:rPr>
              <a:t>k poslednímu dni termínu pro tento zápis</a:t>
            </a:r>
            <a:r>
              <a:t>, </a:t>
            </a:r>
            <a:r>
              <a:rPr b="1">
                <a:solidFill>
                  <a:srgbClr val="663300"/>
                </a:solidFill>
              </a:rPr>
              <a:t>je ukončeno studium</a:t>
            </a:r>
            <a:r>
              <a:t> podle § 56 odst. 1 písm. b) zákona.</a:t>
            </a:r>
          </a:p>
        </p:txBody>
      </p:sp>
      <p:sp>
        <p:nvSpPr>
          <p:cNvPr id="258" name="Text Box 10"/>
          <p:cNvSpPr txBox="1"/>
          <p:nvPr/>
        </p:nvSpPr>
        <p:spPr>
          <a:xfrm>
            <a:off x="1919535" y="3717032"/>
            <a:ext cx="3165499" cy="655462"/>
          </a:xfrm>
          <a:prstGeom prst="rect">
            <a:avLst/>
          </a:prstGeom>
          <a:solidFill>
            <a:schemeClr val="accent3">
              <a:lumOff val="44000"/>
            </a:schemeClr>
          </a:solidFill>
          <a:ln w="38100">
            <a:solidFill>
              <a:srgbClr val="FF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b="1" u="sng">
                <a:solidFill>
                  <a:srgbClr val="FF0000"/>
                </a:solidFill>
              </a:defRPr>
            </a:pPr>
            <a:r>
              <a:t>Zápis do dalšího semestru:</a:t>
            </a:r>
          </a:p>
          <a:p>
            <a:pPr>
              <a:buSzPct val="100000"/>
              <a:buChar char="•"/>
              <a:defRPr b="1">
                <a:solidFill>
                  <a:srgbClr val="FF0000"/>
                </a:solidFill>
              </a:defRPr>
            </a:pPr>
            <a:r>
              <a:t> se provádí pomocí IS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255"/>
                                        </p:tgtEl>
                                        <p:attrNameLst>
                                          <p:attrName>style.visibility</p:attrName>
                                        </p:attrNameLst>
                                      </p:cBhvr>
                                      <p:to>
                                        <p:strVal val="visible"/>
                                      </p:to>
                                    </p:set>
                                    <p:animEffect transition="in" filter="dissolve">
                                      <p:cBhvr>
                                        <p:cTn id="7" dur="500"/>
                                        <p:tgtEl>
                                          <p:spTgt spid="255"/>
                                        </p:tgtEl>
                                      </p:cBhvr>
                                    </p:animEffect>
                                  </p:childTnLst>
                                </p:cTn>
                              </p:par>
                            </p:childTnLst>
                          </p:cTn>
                        </p:par>
                        <p:par>
                          <p:cTn id="8" fill="hold">
                            <p:stCondLst>
                              <p:cond delay="500"/>
                            </p:stCondLst>
                            <p:childTnLst>
                              <p:par>
                                <p:cTn id="9" presetID="23" presetClass="entr" presetSubtype="16" fill="hold" grpId="0" nodeType="afterEffect">
                                  <p:stCondLst>
                                    <p:cond delay="0"/>
                                  </p:stCondLst>
                                  <p:iterate>
                                    <p:tmAbs val="0"/>
                                  </p:iterate>
                                  <p:childTnLst>
                                    <p:set>
                                      <p:cBhvr>
                                        <p:cTn id="10" fill="hold"/>
                                        <p:tgtEl>
                                          <p:spTgt spid="258"/>
                                        </p:tgtEl>
                                        <p:attrNameLst>
                                          <p:attrName>style.visibility</p:attrName>
                                        </p:attrNameLst>
                                      </p:cBhvr>
                                      <p:to>
                                        <p:strVal val="visible"/>
                                      </p:to>
                                    </p:set>
                                    <p:anim calcmode="lin" valueType="num">
                                      <p:cBhvr>
                                        <p:cTn id="11" dur="500" fill="hold"/>
                                        <p:tgtEl>
                                          <p:spTgt spid="258"/>
                                        </p:tgtEl>
                                        <p:attrNameLst>
                                          <p:attrName>ppt_w</p:attrName>
                                        </p:attrNameLst>
                                      </p:cBhvr>
                                      <p:tavLst>
                                        <p:tav tm="0">
                                          <p:val>
                                            <p:fltVal val="0"/>
                                          </p:val>
                                        </p:tav>
                                        <p:tav tm="100000">
                                          <p:val>
                                            <p:strVal val="#ppt_w"/>
                                          </p:val>
                                        </p:tav>
                                      </p:tavLst>
                                    </p:anim>
                                    <p:anim calcmode="lin" valueType="num">
                                      <p:cBhvr>
                                        <p:cTn id="12" dur="500" fill="hold"/>
                                        <p:tgtEl>
                                          <p:spTgt spid="258"/>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fill="hold" grpId="0" nodeType="clickEffect">
                                  <p:stCondLst>
                                    <p:cond delay="0"/>
                                  </p:stCondLst>
                                  <p:iterate>
                                    <p:tmAbs val="0"/>
                                  </p:iterate>
                                  <p:childTnLst>
                                    <p:set>
                                      <p:cBhvr>
                                        <p:cTn id="16" fill="hold"/>
                                        <p:tgtEl>
                                          <p:spTgt spid="257"/>
                                        </p:tgtEl>
                                        <p:attrNameLst>
                                          <p:attrName>style.visibility</p:attrName>
                                        </p:attrNameLst>
                                      </p:cBhvr>
                                      <p:to>
                                        <p:strVal val="visible"/>
                                      </p:to>
                                    </p:set>
                                    <p:animEffect transition="in" filter="dissolve">
                                      <p:cBhvr>
                                        <p:cTn id="17" dur="500"/>
                                        <p:tgtEl>
                                          <p:spTgt spid="257"/>
                                        </p:tgtEl>
                                      </p:cBhvr>
                                    </p:animEffect>
                                  </p:childTnLst>
                                </p:cTn>
                              </p:par>
                            </p:childTnLst>
                          </p:cTn>
                        </p:par>
                        <p:par>
                          <p:cTn id="18" fill="hold">
                            <p:stCondLst>
                              <p:cond delay="500"/>
                            </p:stCondLst>
                            <p:childTnLst>
                              <p:par>
                                <p:cTn id="19" presetID="23" presetClass="entr" presetSubtype="16" fill="hold" grpId="0" nodeType="afterEffect">
                                  <p:stCondLst>
                                    <p:cond delay="0"/>
                                  </p:stCondLst>
                                  <p:iterate>
                                    <p:tmAbs val="0"/>
                                  </p:iterate>
                                  <p:childTnLst>
                                    <p:set>
                                      <p:cBhvr>
                                        <p:cTn id="20" fill="hold"/>
                                        <p:tgtEl>
                                          <p:spTgt spid="256"/>
                                        </p:tgtEl>
                                        <p:attrNameLst>
                                          <p:attrName>style.visibility</p:attrName>
                                        </p:attrNameLst>
                                      </p:cBhvr>
                                      <p:to>
                                        <p:strVal val="visible"/>
                                      </p:to>
                                    </p:set>
                                    <p:anim calcmode="lin" valueType="num">
                                      <p:cBhvr>
                                        <p:cTn id="21" dur="500" fill="hold"/>
                                        <p:tgtEl>
                                          <p:spTgt spid="256"/>
                                        </p:tgtEl>
                                        <p:attrNameLst>
                                          <p:attrName>ppt_w</p:attrName>
                                        </p:attrNameLst>
                                      </p:cBhvr>
                                      <p:tavLst>
                                        <p:tav tm="0">
                                          <p:val>
                                            <p:fltVal val="0"/>
                                          </p:val>
                                        </p:tav>
                                        <p:tav tm="100000">
                                          <p:val>
                                            <p:strVal val="#ppt_w"/>
                                          </p:val>
                                        </p:tav>
                                      </p:tavLst>
                                    </p:anim>
                                    <p:anim calcmode="lin" valueType="num">
                                      <p:cBhvr>
                                        <p:cTn id="22" dur="500" fill="hold"/>
                                        <p:tgtEl>
                                          <p:spTgt spid="2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 grpId="0" animBg="1" advAuto="0"/>
      <p:bldP spid="256" grpId="0" animBg="1" advAuto="0"/>
      <p:bldP spid="257" grpId="0" animBg="1" advAuto="0"/>
      <p:bldP spid="258" grpId="0"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Text Box 3"/>
          <p:cNvSpPr txBox="1"/>
          <p:nvPr/>
        </p:nvSpPr>
        <p:spPr>
          <a:xfrm>
            <a:off x="4695845" y="404813"/>
            <a:ext cx="1895436" cy="617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b="1">
                <a:solidFill>
                  <a:srgbClr val="FF0000"/>
                </a:solidFill>
              </a:defRPr>
            </a:pPr>
            <a:r>
              <a:t>Článek 13</a:t>
            </a:r>
            <a:br/>
            <a:r>
              <a:t>Přerušení studia</a:t>
            </a:r>
          </a:p>
        </p:txBody>
      </p:sp>
      <p:sp>
        <p:nvSpPr>
          <p:cNvPr id="261" name="Text Box 4"/>
          <p:cNvSpPr txBox="1"/>
          <p:nvPr/>
        </p:nvSpPr>
        <p:spPr>
          <a:xfrm>
            <a:off x="1271463" y="1043650"/>
            <a:ext cx="9793090" cy="38177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(1) </a:t>
            </a:r>
            <a:r>
              <a:rPr b="1">
                <a:solidFill>
                  <a:srgbClr val="663300"/>
                </a:solidFill>
              </a:rPr>
              <a:t>Studentovi lze </a:t>
            </a:r>
            <a:r>
              <a:rPr b="1" u="sng">
                <a:solidFill>
                  <a:srgbClr val="663300"/>
                </a:solidFill>
              </a:rPr>
              <a:t>na jeho žádost</a:t>
            </a:r>
            <a:r>
              <a:rPr b="1">
                <a:solidFill>
                  <a:srgbClr val="663300"/>
                </a:solidFill>
              </a:rPr>
              <a:t> přerušit studium.</a:t>
            </a:r>
            <a:r>
              <a:t> </a:t>
            </a:r>
            <a:r>
              <a:rPr b="1">
                <a:solidFill>
                  <a:srgbClr val="663300"/>
                </a:solidFill>
              </a:rPr>
              <a:t>Děkan žádosti vyhoví, </a:t>
            </a:r>
          </a:p>
          <a:p>
            <a:pPr>
              <a:defRPr b="1">
                <a:solidFill>
                  <a:srgbClr val="663300"/>
                </a:solidFill>
              </a:defRPr>
            </a:pPr>
            <a:endParaRPr b="1">
              <a:solidFill>
                <a:srgbClr val="663300"/>
              </a:solidFill>
            </a:endParaRPr>
          </a:p>
          <a:p>
            <a:pPr marL="342900" indent="-342900">
              <a:buSzPct val="100000"/>
              <a:buAutoNum type="alphaLcParenR"/>
              <a:defRPr b="1">
                <a:solidFill>
                  <a:srgbClr val="663300"/>
                </a:solidFill>
              </a:defRPr>
            </a:pPr>
            <a:r>
              <a:t>splnil-li student podmínky pro zápis do následujícího semestru</a:t>
            </a:r>
            <a:r>
              <a:rPr b="0">
                <a:solidFill>
                  <a:srgbClr val="000000"/>
                </a:solidFill>
              </a:rPr>
              <a:t> (čl. 12 odst. 1 a 2) </a:t>
            </a:r>
            <a:r>
              <a:t>a úspěšně ukončil alespoň jeden semestr studia</a:t>
            </a:r>
          </a:p>
          <a:p>
            <a:r>
              <a:t>   nebo</a:t>
            </a:r>
          </a:p>
          <a:p>
            <a:r>
              <a:t>b) je-li období, na něž se žádost vztahuje, částí uznané doby rodičovství studenta (§ 21 odst. 1 písm. f) zákona a § 54 odst. 2 zákona).</a:t>
            </a:r>
          </a:p>
          <a:p>
            <a:pPr>
              <a:defRPr b="1">
                <a:solidFill>
                  <a:srgbClr val="663300"/>
                </a:solidFill>
              </a:defRPr>
            </a:pPr>
            <a:endParaRPr/>
          </a:p>
          <a:p>
            <a:r>
              <a:t>V jiných případech rozhodne děkan na základě posouzení odůvodnění žádosti. Rozhodne-li děkan o žádosti kladně, stanoví současně datum začátku a ukončení přerušení. Děkan také může stanovit další podmínky pro zápis do semestru bezprostředně následujícího po opětovném zápisu do studia. Děkan vyhoví žádosti osoby v uznané době rodičovství o opětovný zápis do studia i v dřívějším termínu, než uplyne doba, na kterou bylo toto studium přerušeno.</a:t>
            </a:r>
          </a:p>
        </p:txBody>
      </p:sp>
      <p:sp>
        <p:nvSpPr>
          <p:cNvPr id="262" name="Text Box 8"/>
          <p:cNvSpPr txBox="1"/>
          <p:nvPr/>
        </p:nvSpPr>
        <p:spPr>
          <a:xfrm>
            <a:off x="1847527" y="5080000"/>
            <a:ext cx="7843650" cy="922162"/>
          </a:xfrm>
          <a:prstGeom prst="rect">
            <a:avLst/>
          </a:prstGeom>
          <a:solidFill>
            <a:schemeClr val="accent3">
              <a:lumOff val="44000"/>
            </a:schemeClr>
          </a:solidFill>
          <a:ln w="38100">
            <a:solidFill>
              <a:srgbClr val="FF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b="1" u="sng">
                <a:solidFill>
                  <a:srgbClr val="FF0000"/>
                </a:solidFill>
              </a:defRPr>
            </a:pPr>
            <a:r>
              <a:t>Přerušení studia:</a:t>
            </a:r>
          </a:p>
          <a:p>
            <a:pPr>
              <a:buSzPct val="100000"/>
              <a:buChar char="•"/>
              <a:defRPr b="1">
                <a:solidFill>
                  <a:srgbClr val="FF0000"/>
                </a:solidFill>
              </a:defRPr>
            </a:pPr>
            <a:r>
              <a:t> žádost děkanovi nejpozději poslední den zápisu do dalšího semestru</a:t>
            </a:r>
          </a:p>
          <a:p>
            <a:pPr marL="457200" lvl="1" indent="0">
              <a:buSzPct val="100000"/>
              <a:buChar char="•"/>
              <a:defRPr b="1">
                <a:solidFill>
                  <a:srgbClr val="FF0000"/>
                </a:solidFill>
              </a:defRPr>
            </a:pPr>
            <a:r>
              <a:t> pokud jsou splněny podmínky pro zápis do dalšího semestru</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260"/>
                                        </p:tgtEl>
                                        <p:attrNameLst>
                                          <p:attrName>style.visibility</p:attrName>
                                        </p:attrNameLst>
                                      </p:cBhvr>
                                      <p:to>
                                        <p:strVal val="visible"/>
                                      </p:to>
                                    </p:set>
                                    <p:animEffect transition="in" filter="dissolve">
                                      <p:cBhvr>
                                        <p:cTn id="7" dur="500"/>
                                        <p:tgtEl>
                                          <p:spTgt spid="26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261"/>
                                        </p:tgtEl>
                                        <p:attrNameLst>
                                          <p:attrName>style.visibility</p:attrName>
                                        </p:attrNameLst>
                                      </p:cBhvr>
                                      <p:to>
                                        <p:strVal val="visible"/>
                                      </p:to>
                                    </p:set>
                                    <p:animEffect transition="in" filter="dissolve">
                                      <p:cBhvr>
                                        <p:cTn id="12" dur="500"/>
                                        <p:tgtEl>
                                          <p:spTgt spid="261"/>
                                        </p:tgtEl>
                                      </p:cBhvr>
                                    </p:animEffect>
                                  </p:childTnLst>
                                </p:cTn>
                              </p:par>
                            </p:childTnLst>
                          </p:cTn>
                        </p:par>
                        <p:par>
                          <p:cTn id="13" fill="hold">
                            <p:stCondLst>
                              <p:cond delay="500"/>
                            </p:stCondLst>
                            <p:childTnLst>
                              <p:par>
                                <p:cTn id="14" presetID="23" presetClass="entr" presetSubtype="16" fill="hold" grpId="0" nodeType="afterEffect">
                                  <p:stCondLst>
                                    <p:cond delay="0"/>
                                  </p:stCondLst>
                                  <p:iterate>
                                    <p:tmAbs val="0"/>
                                  </p:iterate>
                                  <p:childTnLst>
                                    <p:set>
                                      <p:cBhvr>
                                        <p:cTn id="15" fill="hold"/>
                                        <p:tgtEl>
                                          <p:spTgt spid="262"/>
                                        </p:tgtEl>
                                        <p:attrNameLst>
                                          <p:attrName>style.visibility</p:attrName>
                                        </p:attrNameLst>
                                      </p:cBhvr>
                                      <p:to>
                                        <p:strVal val="visible"/>
                                      </p:to>
                                    </p:set>
                                    <p:anim calcmode="lin" valueType="num">
                                      <p:cBhvr>
                                        <p:cTn id="16" dur="500" fill="hold"/>
                                        <p:tgtEl>
                                          <p:spTgt spid="262"/>
                                        </p:tgtEl>
                                        <p:attrNameLst>
                                          <p:attrName>ppt_w</p:attrName>
                                        </p:attrNameLst>
                                      </p:cBhvr>
                                      <p:tavLst>
                                        <p:tav tm="0">
                                          <p:val>
                                            <p:fltVal val="0"/>
                                          </p:val>
                                        </p:tav>
                                        <p:tav tm="100000">
                                          <p:val>
                                            <p:strVal val="#ppt_w"/>
                                          </p:val>
                                        </p:tav>
                                      </p:tavLst>
                                    </p:anim>
                                    <p:anim calcmode="lin" valueType="num">
                                      <p:cBhvr>
                                        <p:cTn id="17" dur="500" fill="hold"/>
                                        <p:tgtEl>
                                          <p:spTgt spid="2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animBg="1" advAuto="0"/>
      <p:bldP spid="261" grpId="0" animBg="1" advAuto="0"/>
      <p:bldP spid="262" grpId="0"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Text Box 3"/>
          <p:cNvSpPr txBox="1"/>
          <p:nvPr/>
        </p:nvSpPr>
        <p:spPr>
          <a:xfrm>
            <a:off x="4695845" y="404813"/>
            <a:ext cx="1895436" cy="617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b="1">
                <a:solidFill>
                  <a:srgbClr val="FF0000"/>
                </a:solidFill>
              </a:defRPr>
            </a:pPr>
            <a:r>
              <a:t>Článek 13</a:t>
            </a:r>
            <a:br/>
            <a:r>
              <a:t>Přerušení studia</a:t>
            </a:r>
          </a:p>
        </p:txBody>
      </p:sp>
      <p:sp>
        <p:nvSpPr>
          <p:cNvPr id="265" name="Text Box 6"/>
          <p:cNvSpPr txBox="1"/>
          <p:nvPr/>
        </p:nvSpPr>
        <p:spPr>
          <a:xfrm>
            <a:off x="1631503" y="1700808"/>
            <a:ext cx="9505057" cy="11507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b="1">
                <a:solidFill>
                  <a:srgbClr val="FF0000"/>
                </a:solidFill>
              </a:defRPr>
            </a:pPr>
            <a:r>
              <a:t>K článku. 13 odst. (1)</a:t>
            </a:r>
          </a:p>
          <a:p>
            <a:r>
              <a:t>O přerušení studia bez udání důvodu je možné požádat nejpozději poslední den období pro zápis do následujícího semestru. </a:t>
            </a:r>
            <a:r>
              <a:rPr b="1">
                <a:solidFill>
                  <a:srgbClr val="663300"/>
                </a:solidFill>
              </a:rPr>
              <a:t>V průběhu semestru je možné požádat o přerušení pouze ze závažných zdravotních a nebo rodinných důvodů. </a:t>
            </a:r>
          </a:p>
        </p:txBody>
      </p:sp>
      <p:sp>
        <p:nvSpPr>
          <p:cNvPr id="266" name="Text Box 7"/>
          <p:cNvSpPr txBox="1"/>
          <p:nvPr/>
        </p:nvSpPr>
        <p:spPr>
          <a:xfrm>
            <a:off x="1631503" y="1411883"/>
            <a:ext cx="2912305" cy="3506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b="1">
                <a:solidFill>
                  <a:srgbClr val="FF0000"/>
                </a:solidFill>
              </a:defRPr>
            </a:lvl1pPr>
          </a:lstStyle>
          <a:p>
            <a:r>
              <a:t>Opatření děkana č. 1/2018</a:t>
            </a:r>
          </a:p>
        </p:txBody>
      </p:sp>
      <p:sp>
        <p:nvSpPr>
          <p:cNvPr id="267" name="Text Box 8"/>
          <p:cNvSpPr txBox="1"/>
          <p:nvPr/>
        </p:nvSpPr>
        <p:spPr>
          <a:xfrm>
            <a:off x="2639616" y="3429000"/>
            <a:ext cx="6163975" cy="1188862"/>
          </a:xfrm>
          <a:prstGeom prst="rect">
            <a:avLst/>
          </a:prstGeom>
          <a:solidFill>
            <a:schemeClr val="accent3">
              <a:lumOff val="44000"/>
            </a:schemeClr>
          </a:solidFill>
          <a:ln w="38100">
            <a:solidFill>
              <a:srgbClr val="FF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b="1" u="sng">
                <a:solidFill>
                  <a:srgbClr val="FF0000"/>
                </a:solidFill>
              </a:defRPr>
            </a:pPr>
            <a:r>
              <a:t>Přerušení studia:</a:t>
            </a:r>
          </a:p>
          <a:p>
            <a:pPr>
              <a:buSzPct val="100000"/>
              <a:buChar char="•"/>
              <a:defRPr b="1">
                <a:solidFill>
                  <a:srgbClr val="FF0000"/>
                </a:solidFill>
              </a:defRPr>
            </a:pPr>
            <a:r>
              <a:t> žádost děkanovi v průběhu semestru</a:t>
            </a:r>
          </a:p>
          <a:p>
            <a:pPr marL="457200" lvl="1" indent="0">
              <a:buSzPct val="100000"/>
              <a:buChar char="•"/>
              <a:defRPr b="1">
                <a:solidFill>
                  <a:srgbClr val="FF0000"/>
                </a:solidFill>
              </a:defRPr>
            </a:pPr>
            <a:r>
              <a:t> při závažných zdravotních a rodinných důvodech</a:t>
            </a:r>
          </a:p>
          <a:p>
            <a:pPr>
              <a:defRPr b="1" i="1">
                <a:solidFill>
                  <a:srgbClr val="0000FF"/>
                </a:solidFill>
              </a:defRPr>
            </a:pPr>
            <a:r>
              <a:t>              Při přerušení studia prostudujte celý článek 13.</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264"/>
                                        </p:tgtEl>
                                        <p:attrNameLst>
                                          <p:attrName>style.visibility</p:attrName>
                                        </p:attrNameLst>
                                      </p:cBhvr>
                                      <p:to>
                                        <p:strVal val="visible"/>
                                      </p:to>
                                    </p:set>
                                    <p:animEffect transition="in" filter="dissolve">
                                      <p:cBhvr>
                                        <p:cTn id="7" dur="500"/>
                                        <p:tgtEl>
                                          <p:spTgt spid="264"/>
                                        </p:tgtEl>
                                      </p:cBhvr>
                                    </p:animEffect>
                                  </p:childTnLst>
                                </p:cTn>
                              </p:par>
                            </p:childTnLst>
                          </p:cTn>
                        </p:par>
                        <p:par>
                          <p:cTn id="8" fill="hold">
                            <p:stCondLst>
                              <p:cond delay="500"/>
                            </p:stCondLst>
                            <p:childTnLst>
                              <p:par>
                                <p:cTn id="9" presetID="9" presetClass="entr" fill="hold" grpId="0" nodeType="afterEffect">
                                  <p:stCondLst>
                                    <p:cond delay="0"/>
                                  </p:stCondLst>
                                  <p:iterate>
                                    <p:tmAbs val="0"/>
                                  </p:iterate>
                                  <p:childTnLst>
                                    <p:set>
                                      <p:cBhvr>
                                        <p:cTn id="10" fill="hold"/>
                                        <p:tgtEl>
                                          <p:spTgt spid="265"/>
                                        </p:tgtEl>
                                        <p:attrNameLst>
                                          <p:attrName>style.visibility</p:attrName>
                                        </p:attrNameLst>
                                      </p:cBhvr>
                                      <p:to>
                                        <p:strVal val="visible"/>
                                      </p:to>
                                    </p:set>
                                    <p:animEffect transition="in" filter="dissolve">
                                      <p:cBhvr>
                                        <p:cTn id="11" dur="500"/>
                                        <p:tgtEl>
                                          <p:spTgt spid="265"/>
                                        </p:tgtEl>
                                      </p:cBhvr>
                                    </p:animEffect>
                                  </p:childTnLst>
                                </p:cTn>
                              </p:par>
                            </p:childTnLst>
                          </p:cTn>
                        </p:par>
                        <p:par>
                          <p:cTn id="12" fill="hold">
                            <p:stCondLst>
                              <p:cond delay="1000"/>
                            </p:stCondLst>
                            <p:childTnLst>
                              <p:par>
                                <p:cTn id="13" presetID="9" presetClass="entr" fill="hold" grpId="0" nodeType="afterEffect">
                                  <p:stCondLst>
                                    <p:cond delay="0"/>
                                  </p:stCondLst>
                                  <p:iterate>
                                    <p:tmAbs val="0"/>
                                  </p:iterate>
                                  <p:childTnLst>
                                    <p:set>
                                      <p:cBhvr>
                                        <p:cTn id="14" fill="hold"/>
                                        <p:tgtEl>
                                          <p:spTgt spid="266"/>
                                        </p:tgtEl>
                                        <p:attrNameLst>
                                          <p:attrName>style.visibility</p:attrName>
                                        </p:attrNameLst>
                                      </p:cBhvr>
                                      <p:to>
                                        <p:strVal val="visible"/>
                                      </p:to>
                                    </p:set>
                                    <p:animEffect transition="in" filter="dissolve">
                                      <p:cBhvr>
                                        <p:cTn id="15" dur="500"/>
                                        <p:tgtEl>
                                          <p:spTgt spid="266"/>
                                        </p:tgtEl>
                                      </p:cBhvr>
                                    </p:animEffect>
                                  </p:childTnLst>
                                </p:cTn>
                              </p:par>
                            </p:childTnLst>
                          </p:cTn>
                        </p:par>
                        <p:par>
                          <p:cTn id="16" fill="hold">
                            <p:stCondLst>
                              <p:cond delay="1500"/>
                            </p:stCondLst>
                            <p:childTnLst>
                              <p:par>
                                <p:cTn id="17" presetID="23" presetClass="entr" presetSubtype="16" fill="hold" grpId="0" nodeType="afterEffect">
                                  <p:stCondLst>
                                    <p:cond delay="0"/>
                                  </p:stCondLst>
                                  <p:iterate>
                                    <p:tmAbs val="0"/>
                                  </p:iterate>
                                  <p:childTnLst>
                                    <p:set>
                                      <p:cBhvr>
                                        <p:cTn id="18" fill="hold"/>
                                        <p:tgtEl>
                                          <p:spTgt spid="267"/>
                                        </p:tgtEl>
                                        <p:attrNameLst>
                                          <p:attrName>style.visibility</p:attrName>
                                        </p:attrNameLst>
                                      </p:cBhvr>
                                      <p:to>
                                        <p:strVal val="visible"/>
                                      </p:to>
                                    </p:set>
                                    <p:anim calcmode="lin" valueType="num">
                                      <p:cBhvr>
                                        <p:cTn id="19" dur="500" fill="hold"/>
                                        <p:tgtEl>
                                          <p:spTgt spid="267"/>
                                        </p:tgtEl>
                                        <p:attrNameLst>
                                          <p:attrName>ppt_w</p:attrName>
                                        </p:attrNameLst>
                                      </p:cBhvr>
                                      <p:tavLst>
                                        <p:tav tm="0">
                                          <p:val>
                                            <p:fltVal val="0"/>
                                          </p:val>
                                        </p:tav>
                                        <p:tav tm="100000">
                                          <p:val>
                                            <p:strVal val="#ppt_w"/>
                                          </p:val>
                                        </p:tav>
                                      </p:tavLst>
                                    </p:anim>
                                    <p:anim calcmode="lin" valueType="num">
                                      <p:cBhvr>
                                        <p:cTn id="20" dur="500" fill="hold"/>
                                        <p:tgtEl>
                                          <p:spTgt spid="2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animBg="1" advAuto="0"/>
      <p:bldP spid="265" grpId="0" animBg="1" advAuto="0"/>
      <p:bldP spid="266" grpId="0" animBg="1" advAuto="0"/>
      <p:bldP spid="267" grpId="0"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Text Box 3"/>
          <p:cNvSpPr txBox="1"/>
          <p:nvPr/>
        </p:nvSpPr>
        <p:spPr>
          <a:xfrm>
            <a:off x="4911881" y="404813"/>
            <a:ext cx="1869764" cy="617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b="1">
                <a:solidFill>
                  <a:srgbClr val="FF0000"/>
                </a:solidFill>
              </a:defRPr>
            </a:pPr>
            <a:r>
              <a:t>Článek 15</a:t>
            </a:r>
            <a:br/>
            <a:r>
              <a:t>Ukončení studia</a:t>
            </a:r>
          </a:p>
        </p:txBody>
      </p:sp>
      <p:sp>
        <p:nvSpPr>
          <p:cNvPr id="270" name="Text Box 4"/>
          <p:cNvSpPr txBox="1"/>
          <p:nvPr/>
        </p:nvSpPr>
        <p:spPr>
          <a:xfrm>
            <a:off x="1682750" y="1289050"/>
            <a:ext cx="8477509" cy="16841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t>(1) </a:t>
            </a:r>
            <a:r>
              <a:rPr b="1">
                <a:solidFill>
                  <a:srgbClr val="FF0000"/>
                </a:solidFill>
              </a:rPr>
              <a:t>Studium se ukončuje</a:t>
            </a:r>
          </a:p>
          <a:p>
            <a:pPr lvl="1"/>
            <a:r>
              <a:t>a) úspěšným složením státní závěrečné zkoušky……….</a:t>
            </a:r>
          </a:p>
          <a:p>
            <a:pPr lvl="1"/>
            <a:r>
              <a:t>b) nevzniknutím práva zápisu ………</a:t>
            </a:r>
          </a:p>
          <a:p>
            <a:pPr lvl="1"/>
            <a:r>
              <a:t>c) zanecháním studia ………</a:t>
            </a:r>
          </a:p>
          <a:p>
            <a:pPr lvl="1"/>
            <a:r>
              <a:t>d) vyloučením ze studia ………….</a:t>
            </a:r>
          </a:p>
          <a:p>
            <a:pPr lvl="1"/>
            <a:r>
              <a:t>e) na základě důvodů souvisejících s oprávněním uskutečňovat program …….</a:t>
            </a:r>
          </a:p>
        </p:txBody>
      </p:sp>
      <p:sp>
        <p:nvSpPr>
          <p:cNvPr id="271" name="Text Box 5"/>
          <p:cNvSpPr txBox="1"/>
          <p:nvPr/>
        </p:nvSpPr>
        <p:spPr>
          <a:xfrm>
            <a:off x="1765300" y="3232150"/>
            <a:ext cx="8781676" cy="19508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t>(2) </a:t>
            </a:r>
            <a:r>
              <a:rPr b="1">
                <a:solidFill>
                  <a:srgbClr val="FF0000"/>
                </a:solidFill>
              </a:rPr>
              <a:t>Dnem ukončení studia</a:t>
            </a:r>
          </a:p>
          <a:p>
            <a:pPr lvl="1"/>
            <a:r>
              <a:t>a) podle odstavce 1 písm. a) </a:t>
            </a:r>
            <a:r>
              <a:rPr b="1">
                <a:solidFill>
                  <a:srgbClr val="663300"/>
                </a:solidFill>
              </a:rPr>
              <a:t>je den vykonání poslední části státní závěrečné </a:t>
            </a:r>
          </a:p>
          <a:p>
            <a:pPr>
              <a:defRPr b="1">
                <a:solidFill>
                  <a:srgbClr val="663300"/>
                </a:solidFill>
              </a:defRPr>
            </a:pPr>
            <a:r>
              <a:t>           zkoušky</a:t>
            </a:r>
            <a:r>
              <a:rPr b="0">
                <a:solidFill>
                  <a:srgbClr val="000000"/>
                </a:solidFill>
              </a:rPr>
              <a:t>, …………</a:t>
            </a:r>
          </a:p>
          <a:p>
            <a:pPr lvl="1"/>
            <a:r>
              <a:t>b) podle odstavce 1 písm. b) nebo d) </a:t>
            </a:r>
            <a:r>
              <a:rPr b="1">
                <a:solidFill>
                  <a:srgbClr val="663300"/>
                </a:solidFill>
              </a:rPr>
              <a:t>je den, kdy příslušné rozhodnutí nabylo </a:t>
            </a:r>
          </a:p>
          <a:p>
            <a:pPr lvl="1">
              <a:defRPr b="1">
                <a:solidFill>
                  <a:srgbClr val="663300"/>
                </a:solidFill>
              </a:defRPr>
            </a:pPr>
            <a:r>
              <a:t>    právní moci</a:t>
            </a:r>
            <a:r>
              <a:rPr b="0">
                <a:solidFill>
                  <a:srgbClr val="000000"/>
                </a:solidFill>
              </a:rPr>
              <a:t>, </a:t>
            </a:r>
          </a:p>
          <a:p>
            <a:pPr lvl="1"/>
            <a:r>
              <a:t>c) podle odstavce 1 písm. c) </a:t>
            </a:r>
            <a:r>
              <a:rPr b="1">
                <a:solidFill>
                  <a:srgbClr val="663300"/>
                </a:solidFill>
              </a:rPr>
              <a:t>je den doručení písemného oznámení o </a:t>
            </a:r>
          </a:p>
          <a:p>
            <a:pPr lvl="1">
              <a:defRPr b="1">
                <a:solidFill>
                  <a:srgbClr val="663300"/>
                </a:solidFill>
              </a:defRPr>
            </a:pPr>
            <a:r>
              <a:t>    zanechání studia fakultě</a:t>
            </a:r>
            <a:r>
              <a:rPr b="0">
                <a:solidFill>
                  <a:srgbClr val="000000"/>
                </a:solidFill>
              </a:rPr>
              <a:t>, </a:t>
            </a:r>
          </a:p>
        </p:txBody>
      </p:sp>
      <p:sp>
        <p:nvSpPr>
          <p:cNvPr id="272" name="Text Box 6"/>
          <p:cNvSpPr txBox="1"/>
          <p:nvPr/>
        </p:nvSpPr>
        <p:spPr>
          <a:xfrm>
            <a:off x="1755775" y="5465762"/>
            <a:ext cx="8588376" cy="6173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(3) </a:t>
            </a:r>
            <a:r>
              <a:rPr b="1">
                <a:solidFill>
                  <a:srgbClr val="663300"/>
                </a:solidFill>
              </a:rPr>
              <a:t>Dnem ukončení svého studia</a:t>
            </a:r>
            <a:r>
              <a:t>, nebo dnem ukončení posledního ze svých souběžných studií, </a:t>
            </a:r>
            <a:r>
              <a:rPr b="1">
                <a:solidFill>
                  <a:srgbClr val="663300"/>
                </a:solidFill>
              </a:rPr>
              <a:t>přestává být osoba studentem MU</a:t>
            </a:r>
            <a:r>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269"/>
                                        </p:tgtEl>
                                        <p:attrNameLst>
                                          <p:attrName>style.visibility</p:attrName>
                                        </p:attrNameLst>
                                      </p:cBhvr>
                                      <p:to>
                                        <p:strVal val="visible"/>
                                      </p:to>
                                    </p:set>
                                    <p:animEffect transition="in" filter="dissolve">
                                      <p:cBhvr>
                                        <p:cTn id="7" dur="500"/>
                                        <p:tgtEl>
                                          <p:spTgt spid="26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270"/>
                                        </p:tgtEl>
                                        <p:attrNameLst>
                                          <p:attrName>style.visibility</p:attrName>
                                        </p:attrNameLst>
                                      </p:cBhvr>
                                      <p:to>
                                        <p:strVal val="visible"/>
                                      </p:to>
                                    </p:set>
                                    <p:animEffect transition="in" filter="dissolve">
                                      <p:cBhvr>
                                        <p:cTn id="12" dur="500"/>
                                        <p:tgtEl>
                                          <p:spTgt spid="27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0" nodeType="clickEffect">
                                  <p:stCondLst>
                                    <p:cond delay="0"/>
                                  </p:stCondLst>
                                  <p:iterate>
                                    <p:tmAbs val="0"/>
                                  </p:iterate>
                                  <p:childTnLst>
                                    <p:set>
                                      <p:cBhvr>
                                        <p:cTn id="16" fill="hold"/>
                                        <p:tgtEl>
                                          <p:spTgt spid="271"/>
                                        </p:tgtEl>
                                        <p:attrNameLst>
                                          <p:attrName>style.visibility</p:attrName>
                                        </p:attrNameLst>
                                      </p:cBhvr>
                                      <p:to>
                                        <p:strVal val="visible"/>
                                      </p:to>
                                    </p:set>
                                    <p:animEffect transition="in" filter="dissolve">
                                      <p:cBhvr>
                                        <p:cTn id="17" dur="500"/>
                                        <p:tgtEl>
                                          <p:spTgt spid="27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0" nodeType="clickEffect">
                                  <p:stCondLst>
                                    <p:cond delay="0"/>
                                  </p:stCondLst>
                                  <p:iterate>
                                    <p:tmAbs val="0"/>
                                  </p:iterate>
                                  <p:childTnLst>
                                    <p:set>
                                      <p:cBhvr>
                                        <p:cTn id="21" fill="hold"/>
                                        <p:tgtEl>
                                          <p:spTgt spid="272"/>
                                        </p:tgtEl>
                                        <p:attrNameLst>
                                          <p:attrName>style.visibility</p:attrName>
                                        </p:attrNameLst>
                                      </p:cBhvr>
                                      <p:to>
                                        <p:strVal val="visible"/>
                                      </p:to>
                                    </p:set>
                                    <p:animEffect transition="in" filter="dissolve">
                                      <p:cBhvr>
                                        <p:cTn id="22" dur="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 grpId="0" animBg="1" advAuto="0"/>
      <p:bldP spid="270" grpId="0" animBg="1" advAuto="0"/>
      <p:bldP spid="271" grpId="0" animBg="1" advAuto="0"/>
      <p:bldP spid="272" grpId="0"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Text Box 3"/>
          <p:cNvSpPr txBox="1"/>
          <p:nvPr/>
        </p:nvSpPr>
        <p:spPr>
          <a:xfrm>
            <a:off x="4695956" y="476250"/>
            <a:ext cx="2238113" cy="617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b="1">
                <a:solidFill>
                  <a:srgbClr val="FF0000"/>
                </a:solidFill>
              </a:defRPr>
            </a:pPr>
            <a:r>
              <a:t>Článek 16</a:t>
            </a:r>
            <a:br/>
            <a:r>
              <a:t>Ukončení předmětu</a:t>
            </a:r>
          </a:p>
        </p:txBody>
      </p:sp>
      <p:sp>
        <p:nvSpPr>
          <p:cNvPr id="275" name="Text Box 4"/>
          <p:cNvSpPr txBox="1"/>
          <p:nvPr/>
        </p:nvSpPr>
        <p:spPr>
          <a:xfrm>
            <a:off x="1631950" y="1387476"/>
            <a:ext cx="9049008" cy="11507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t>(1)  </a:t>
            </a:r>
            <a:r>
              <a:rPr b="1">
                <a:solidFill>
                  <a:srgbClr val="FF0000"/>
                </a:solidFill>
              </a:rPr>
              <a:t>Ukončením předmětu</a:t>
            </a:r>
            <a:r>
              <a:rPr>
                <a:solidFill>
                  <a:srgbClr val="FF0000"/>
                </a:solidFill>
              </a:rPr>
              <a:t> </a:t>
            </a:r>
            <a:r>
              <a:t>se rozumí splnění jeho požadavků jedním z těchto způsobů:</a:t>
            </a:r>
          </a:p>
          <a:p>
            <a:r>
              <a:t>a)  zápočtem,</a:t>
            </a:r>
          </a:p>
          <a:p>
            <a:r>
              <a:t>b)  kolokviem,</a:t>
            </a:r>
          </a:p>
          <a:p>
            <a:r>
              <a:t>c)  zkouškou.</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274"/>
                                        </p:tgtEl>
                                        <p:attrNameLst>
                                          <p:attrName>style.visibility</p:attrName>
                                        </p:attrNameLst>
                                      </p:cBhvr>
                                      <p:to>
                                        <p:strVal val="visible"/>
                                      </p:to>
                                    </p:set>
                                    <p:animEffect transition="in" filter="dissolve">
                                      <p:cBhvr>
                                        <p:cTn id="7" dur="500"/>
                                        <p:tgtEl>
                                          <p:spTgt spid="27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275"/>
                                        </p:tgtEl>
                                        <p:attrNameLst>
                                          <p:attrName>style.visibility</p:attrName>
                                        </p:attrNameLst>
                                      </p:cBhvr>
                                      <p:to>
                                        <p:strVal val="visible"/>
                                      </p:to>
                                    </p:set>
                                    <p:animEffect transition="in" filter="dissolve">
                                      <p:cBhvr>
                                        <p:cTn id="12" dur="5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animBg="1" advAuto="0"/>
      <p:bldP spid="275"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ext Box 3"/>
          <p:cNvSpPr txBox="1"/>
          <p:nvPr/>
        </p:nvSpPr>
        <p:spPr>
          <a:xfrm>
            <a:off x="1774825" y="1412875"/>
            <a:ext cx="8642350" cy="1417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(1) </a:t>
            </a:r>
            <a:r>
              <a:rPr b="1">
                <a:solidFill>
                  <a:srgbClr val="663300"/>
                </a:solidFill>
              </a:rPr>
              <a:t>Akademický rok</a:t>
            </a:r>
            <a:r>
              <a:t> trvá dvanáct měsíců a </a:t>
            </a:r>
            <a:r>
              <a:rPr b="1">
                <a:solidFill>
                  <a:srgbClr val="663300"/>
                </a:solidFill>
              </a:rPr>
              <a:t>člení</a:t>
            </a:r>
            <a:r>
              <a:t> se </a:t>
            </a:r>
            <a:r>
              <a:rPr b="1">
                <a:solidFill>
                  <a:srgbClr val="663300"/>
                </a:solidFill>
              </a:rPr>
              <a:t>na podzimní a jarní semestr</a:t>
            </a:r>
            <a:r>
              <a:t> se začátky 1. září a 1. února. Semestr zahrnuje nejméně jeden týden období stanoveného pro zápis do semestru, nejméně tři týdny období pro zápis předmětů, </a:t>
            </a:r>
            <a:r>
              <a:rPr b="1">
                <a:solidFill>
                  <a:srgbClr val="663300"/>
                </a:solidFill>
              </a:rPr>
              <a:t>nejméně dvanáct a nejvýše patnáct týdnů výuky a nejméně šest týdnů zkouškového období</a:t>
            </a:r>
            <a:r>
              <a:t> tak, aby ……</a:t>
            </a:r>
          </a:p>
        </p:txBody>
      </p:sp>
      <p:sp>
        <p:nvSpPr>
          <p:cNvPr id="134" name="Text Box 6"/>
          <p:cNvSpPr txBox="1"/>
          <p:nvPr/>
        </p:nvSpPr>
        <p:spPr>
          <a:xfrm>
            <a:off x="3818987" y="549275"/>
            <a:ext cx="4182552" cy="617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b="1">
                <a:solidFill>
                  <a:srgbClr val="FF0000"/>
                </a:solidFill>
              </a:defRPr>
            </a:pPr>
            <a:r>
              <a:t>Článek 3</a:t>
            </a:r>
            <a:br/>
            <a:r>
              <a:t>Časové rozvržení akademického roku</a:t>
            </a:r>
          </a:p>
        </p:txBody>
      </p:sp>
      <p:sp>
        <p:nvSpPr>
          <p:cNvPr id="135" name="Text Box 8"/>
          <p:cNvSpPr txBox="1"/>
          <p:nvPr/>
        </p:nvSpPr>
        <p:spPr>
          <a:xfrm>
            <a:off x="2566989" y="3284539"/>
            <a:ext cx="6180384" cy="922162"/>
          </a:xfrm>
          <a:prstGeom prst="rect">
            <a:avLst/>
          </a:prstGeom>
          <a:solidFill>
            <a:schemeClr val="accent3">
              <a:lumOff val="44000"/>
            </a:schemeClr>
          </a:solidFill>
          <a:ln w="38100">
            <a:solidFill>
              <a:srgbClr val="FF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buSzPct val="100000"/>
              <a:buChar char="•"/>
              <a:defRPr b="1">
                <a:solidFill>
                  <a:srgbClr val="FF0000"/>
                </a:solidFill>
              </a:defRPr>
            </a:pPr>
            <a:r>
              <a:t> akademický rok má 2 semestry – podzimní a jarní</a:t>
            </a:r>
          </a:p>
          <a:p>
            <a:pPr>
              <a:buSzPct val="100000"/>
              <a:buChar char="•"/>
              <a:defRPr b="1">
                <a:solidFill>
                  <a:srgbClr val="FF0000"/>
                </a:solidFill>
              </a:defRPr>
            </a:pPr>
            <a:r>
              <a:t> semestr má 12 – 15 týdnů</a:t>
            </a:r>
          </a:p>
          <a:p>
            <a:pPr>
              <a:buSzPct val="100000"/>
              <a:buChar char="•"/>
              <a:defRPr b="1">
                <a:solidFill>
                  <a:srgbClr val="FF0000"/>
                </a:solidFill>
              </a:defRPr>
            </a:pPr>
            <a:r>
              <a:t> zkouškové období mezi semestry má nejméně 6 týdnů</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134"/>
                                        </p:tgtEl>
                                        <p:attrNameLst>
                                          <p:attrName>style.visibility</p:attrName>
                                        </p:attrNameLst>
                                      </p:cBhvr>
                                      <p:to>
                                        <p:strVal val="visible"/>
                                      </p:to>
                                    </p:set>
                                    <p:animEffect transition="in" filter="dissolve">
                                      <p:cBhvr>
                                        <p:cTn id="7" dur="500"/>
                                        <p:tgtEl>
                                          <p:spTgt spid="13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133"/>
                                        </p:tgtEl>
                                        <p:attrNameLst>
                                          <p:attrName>style.visibility</p:attrName>
                                        </p:attrNameLst>
                                      </p:cBhvr>
                                      <p:to>
                                        <p:strVal val="visible"/>
                                      </p:to>
                                    </p:set>
                                    <p:animEffect transition="in" filter="dissolve">
                                      <p:cBhvr>
                                        <p:cTn id="12" dur="500"/>
                                        <p:tgtEl>
                                          <p:spTgt spid="133"/>
                                        </p:tgtEl>
                                      </p:cBhvr>
                                    </p:animEffect>
                                  </p:childTnLst>
                                </p:cTn>
                              </p:par>
                            </p:childTnLst>
                          </p:cTn>
                        </p:par>
                        <p:par>
                          <p:cTn id="13" fill="hold">
                            <p:stCondLst>
                              <p:cond delay="500"/>
                            </p:stCondLst>
                            <p:childTnLst>
                              <p:par>
                                <p:cTn id="14" presetID="23" presetClass="entr" presetSubtype="16" fill="hold" grpId="0" nodeType="afterEffect">
                                  <p:stCondLst>
                                    <p:cond delay="0"/>
                                  </p:stCondLst>
                                  <p:iterate>
                                    <p:tmAbs val="0"/>
                                  </p:iterate>
                                  <p:childTnLst>
                                    <p:set>
                                      <p:cBhvr>
                                        <p:cTn id="15" fill="hold"/>
                                        <p:tgtEl>
                                          <p:spTgt spid="135"/>
                                        </p:tgtEl>
                                        <p:attrNameLst>
                                          <p:attrName>style.visibility</p:attrName>
                                        </p:attrNameLst>
                                      </p:cBhvr>
                                      <p:to>
                                        <p:strVal val="visible"/>
                                      </p:to>
                                    </p:set>
                                    <p:anim calcmode="lin" valueType="num">
                                      <p:cBhvr>
                                        <p:cTn id="16" dur="500" fill="hold"/>
                                        <p:tgtEl>
                                          <p:spTgt spid="135"/>
                                        </p:tgtEl>
                                        <p:attrNameLst>
                                          <p:attrName>ppt_w</p:attrName>
                                        </p:attrNameLst>
                                      </p:cBhvr>
                                      <p:tavLst>
                                        <p:tav tm="0">
                                          <p:val>
                                            <p:fltVal val="0"/>
                                          </p:val>
                                        </p:tav>
                                        <p:tav tm="100000">
                                          <p:val>
                                            <p:strVal val="#ppt_w"/>
                                          </p:val>
                                        </p:tav>
                                      </p:tavLst>
                                    </p:anim>
                                    <p:anim calcmode="lin" valueType="num">
                                      <p:cBhvr>
                                        <p:cTn id="17" dur="500" fill="hold"/>
                                        <p:tgtEl>
                                          <p:spTgt spid="1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advAuto="0"/>
      <p:bldP spid="134" grpId="0" animBg="1" advAuto="0"/>
      <p:bldP spid="135" grpId="0"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Text Box 3"/>
          <p:cNvSpPr txBox="1"/>
          <p:nvPr/>
        </p:nvSpPr>
        <p:spPr>
          <a:xfrm>
            <a:off x="4695956" y="476250"/>
            <a:ext cx="2238113" cy="617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b="1">
                <a:solidFill>
                  <a:srgbClr val="FF0000"/>
                </a:solidFill>
              </a:defRPr>
            </a:pPr>
            <a:r>
              <a:t>Článek 16</a:t>
            </a:r>
            <a:br/>
            <a:r>
              <a:t>Ukončení předmětu</a:t>
            </a:r>
          </a:p>
        </p:txBody>
      </p:sp>
      <p:sp>
        <p:nvSpPr>
          <p:cNvPr id="278" name="Text Box 5"/>
          <p:cNvSpPr txBox="1"/>
          <p:nvPr/>
        </p:nvSpPr>
        <p:spPr>
          <a:xfrm>
            <a:off x="1631950" y="1284288"/>
            <a:ext cx="9432602" cy="19508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(3) </a:t>
            </a:r>
            <a:r>
              <a:rPr b="1">
                <a:solidFill>
                  <a:srgbClr val="663300"/>
                </a:solidFill>
              </a:rPr>
              <a:t>Termíny pro ukončení předmětů </a:t>
            </a:r>
            <a:r>
              <a:t>podle odstavce 1 </a:t>
            </a:r>
            <a:r>
              <a:rPr b="1">
                <a:solidFill>
                  <a:srgbClr val="663300"/>
                </a:solidFill>
              </a:rPr>
              <a:t>zveřejňuje zkoušející </a:t>
            </a:r>
            <a:r>
              <a:t>nebo jiný zaměstnanec uvedený v IS MU. Počet řádných a opravných termínů pro ukončení předmětu musí odpovídat formě ukončení předmětu, počtu zapsaných studentů a charakteristice předmětu vyplývající z požadavků pro jeho ukončení. </a:t>
            </a:r>
            <a:r>
              <a:rPr b="1">
                <a:solidFill>
                  <a:srgbClr val="663300"/>
                </a:solidFill>
              </a:rPr>
              <a:t>Řádné termíny a opravné termíny</a:t>
            </a:r>
            <a:r>
              <a:t>, které musí být vypsány tak, aby umožňovaly naplnit ustanovení čl. 18. odst. 2, čl. 19 odst. 2, </a:t>
            </a:r>
            <a:r>
              <a:rPr b="1">
                <a:solidFill>
                  <a:srgbClr val="663300"/>
                </a:solidFill>
              </a:rPr>
              <a:t>jsou zveřejněny vyučujícím </a:t>
            </a:r>
            <a:r>
              <a:rPr b="1" u="sng">
                <a:solidFill>
                  <a:srgbClr val="663300"/>
                </a:solidFill>
              </a:rPr>
              <a:t>nejméně 2 týdny před zahájením zkouškového období v IS MU</a:t>
            </a:r>
            <a:r>
              <a:t>.</a:t>
            </a:r>
          </a:p>
        </p:txBody>
      </p:sp>
      <p:sp>
        <p:nvSpPr>
          <p:cNvPr id="279" name="Text Box 6"/>
          <p:cNvSpPr txBox="1"/>
          <p:nvPr/>
        </p:nvSpPr>
        <p:spPr>
          <a:xfrm>
            <a:off x="1487487" y="4230787"/>
            <a:ext cx="9433050" cy="388763"/>
          </a:xfrm>
          <a:prstGeom prst="rect">
            <a:avLst/>
          </a:prstGeom>
          <a:solidFill>
            <a:schemeClr val="accent3">
              <a:lumOff val="44000"/>
            </a:schemeClr>
          </a:solidFill>
          <a:ln w="38100">
            <a:solidFill>
              <a:srgbClr val="FF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b="1">
                <a:solidFill>
                  <a:srgbClr val="FF0000"/>
                </a:solidFill>
              </a:defRPr>
            </a:lvl1pPr>
          </a:lstStyle>
          <a:p>
            <a:r>
              <a:t>Termíny mají být zveřejněny nejpozději 2 týdny před začátkem zkouškového období.</a:t>
            </a:r>
          </a:p>
        </p:txBody>
      </p:sp>
      <p:sp>
        <p:nvSpPr>
          <p:cNvPr id="280" name="Text Box 6"/>
          <p:cNvSpPr txBox="1"/>
          <p:nvPr/>
        </p:nvSpPr>
        <p:spPr>
          <a:xfrm>
            <a:off x="1487487" y="4797152"/>
            <a:ext cx="9433050" cy="655462"/>
          </a:xfrm>
          <a:prstGeom prst="rect">
            <a:avLst/>
          </a:prstGeom>
          <a:solidFill>
            <a:schemeClr val="accent3">
              <a:lumOff val="44000"/>
            </a:schemeClr>
          </a:solidFill>
          <a:ln w="38100">
            <a:solidFill>
              <a:srgbClr val="FF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b="1">
                <a:solidFill>
                  <a:srgbClr val="FF0000"/>
                </a:solidFill>
              </a:defRPr>
            </a:lvl1pPr>
          </a:lstStyle>
          <a:p>
            <a:r>
              <a:t>Počet řádných a opravných termínů musí být dostatečný (odpovídá formě ukončení, počtu studentů)</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278"/>
                                        </p:tgtEl>
                                        <p:attrNameLst>
                                          <p:attrName>style.visibility</p:attrName>
                                        </p:attrNameLst>
                                      </p:cBhvr>
                                      <p:to>
                                        <p:strVal val="visible"/>
                                      </p:to>
                                    </p:set>
                                    <p:animEffect transition="in" filter="dissolve">
                                      <p:cBhvr>
                                        <p:cTn id="7" dur="500"/>
                                        <p:tgtEl>
                                          <p:spTgt spid="278"/>
                                        </p:tgtEl>
                                      </p:cBhvr>
                                    </p:animEffect>
                                  </p:childTnLst>
                                </p:cTn>
                              </p:par>
                            </p:childTnLst>
                          </p:cTn>
                        </p:par>
                        <p:par>
                          <p:cTn id="8" fill="hold">
                            <p:stCondLst>
                              <p:cond delay="500"/>
                            </p:stCondLst>
                            <p:childTnLst>
                              <p:par>
                                <p:cTn id="9" presetID="23" presetClass="entr" presetSubtype="16" fill="hold" grpId="0" nodeType="afterEffect">
                                  <p:stCondLst>
                                    <p:cond delay="0"/>
                                  </p:stCondLst>
                                  <p:iterate>
                                    <p:tmAbs val="0"/>
                                  </p:iterate>
                                  <p:childTnLst>
                                    <p:set>
                                      <p:cBhvr>
                                        <p:cTn id="10" fill="hold"/>
                                        <p:tgtEl>
                                          <p:spTgt spid="279"/>
                                        </p:tgtEl>
                                        <p:attrNameLst>
                                          <p:attrName>style.visibility</p:attrName>
                                        </p:attrNameLst>
                                      </p:cBhvr>
                                      <p:to>
                                        <p:strVal val="visible"/>
                                      </p:to>
                                    </p:set>
                                    <p:anim calcmode="lin" valueType="num">
                                      <p:cBhvr>
                                        <p:cTn id="11" dur="500" fill="hold"/>
                                        <p:tgtEl>
                                          <p:spTgt spid="279"/>
                                        </p:tgtEl>
                                        <p:attrNameLst>
                                          <p:attrName>ppt_w</p:attrName>
                                        </p:attrNameLst>
                                      </p:cBhvr>
                                      <p:tavLst>
                                        <p:tav tm="0">
                                          <p:val>
                                            <p:fltVal val="0"/>
                                          </p:val>
                                        </p:tav>
                                        <p:tav tm="100000">
                                          <p:val>
                                            <p:strVal val="#ppt_w"/>
                                          </p:val>
                                        </p:tav>
                                      </p:tavLst>
                                    </p:anim>
                                    <p:anim calcmode="lin" valueType="num">
                                      <p:cBhvr>
                                        <p:cTn id="12" dur="500" fill="hold"/>
                                        <p:tgtEl>
                                          <p:spTgt spid="279"/>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0" nodeType="afterEffect">
                                  <p:stCondLst>
                                    <p:cond delay="0"/>
                                  </p:stCondLst>
                                  <p:iterate>
                                    <p:tmAbs val="0"/>
                                  </p:iterate>
                                  <p:childTnLst>
                                    <p:set>
                                      <p:cBhvr>
                                        <p:cTn id="15" fill="hold"/>
                                        <p:tgtEl>
                                          <p:spTgt spid="280"/>
                                        </p:tgtEl>
                                        <p:attrNameLst>
                                          <p:attrName>style.visibility</p:attrName>
                                        </p:attrNameLst>
                                      </p:cBhvr>
                                      <p:to>
                                        <p:strVal val="visible"/>
                                      </p:to>
                                    </p:set>
                                    <p:anim calcmode="lin" valueType="num">
                                      <p:cBhvr>
                                        <p:cTn id="16" dur="500" fill="hold"/>
                                        <p:tgtEl>
                                          <p:spTgt spid="280"/>
                                        </p:tgtEl>
                                        <p:attrNameLst>
                                          <p:attrName>ppt_w</p:attrName>
                                        </p:attrNameLst>
                                      </p:cBhvr>
                                      <p:tavLst>
                                        <p:tav tm="0">
                                          <p:val>
                                            <p:fltVal val="0"/>
                                          </p:val>
                                        </p:tav>
                                        <p:tav tm="100000">
                                          <p:val>
                                            <p:strVal val="#ppt_w"/>
                                          </p:val>
                                        </p:tav>
                                      </p:tavLst>
                                    </p:anim>
                                    <p:anim calcmode="lin" valueType="num">
                                      <p:cBhvr>
                                        <p:cTn id="17" dur="500" fill="hold"/>
                                        <p:tgtEl>
                                          <p:spTgt spid="2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 grpId="0" animBg="1" advAuto="0"/>
      <p:bldP spid="279" grpId="0" animBg="1" advAuto="0"/>
      <p:bldP spid="280" grpId="0"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Text Box 3"/>
          <p:cNvSpPr txBox="1"/>
          <p:nvPr/>
        </p:nvSpPr>
        <p:spPr>
          <a:xfrm>
            <a:off x="4695956" y="476250"/>
            <a:ext cx="2238113" cy="617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b="1">
                <a:solidFill>
                  <a:srgbClr val="FF0000"/>
                </a:solidFill>
              </a:defRPr>
            </a:pPr>
            <a:r>
              <a:t>Článek 16</a:t>
            </a:r>
            <a:br/>
            <a:r>
              <a:t>Ukončení předmětu</a:t>
            </a:r>
          </a:p>
        </p:txBody>
      </p:sp>
      <p:sp>
        <p:nvSpPr>
          <p:cNvPr id="283" name="Text Box 4"/>
          <p:cNvSpPr txBox="1"/>
          <p:nvPr/>
        </p:nvSpPr>
        <p:spPr>
          <a:xfrm>
            <a:off x="1682750" y="1216025"/>
            <a:ext cx="8734426" cy="19508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(4)  </a:t>
            </a:r>
            <a:r>
              <a:rPr b="1">
                <a:solidFill>
                  <a:srgbClr val="663300"/>
                </a:solidFill>
              </a:rPr>
              <a:t>Řádné termíny pro ukončení předmětů jsou zařazovány </a:t>
            </a:r>
            <a:r>
              <a:rPr b="1" u="sng">
                <a:solidFill>
                  <a:srgbClr val="663300"/>
                </a:solidFill>
              </a:rPr>
              <a:t>do zkouškového období</a:t>
            </a:r>
            <a:r>
              <a:rPr b="1">
                <a:solidFill>
                  <a:srgbClr val="663300"/>
                </a:solidFill>
              </a:rPr>
              <a:t>, případně i </a:t>
            </a:r>
            <a:r>
              <a:rPr b="1" u="sng">
                <a:solidFill>
                  <a:srgbClr val="663300"/>
                </a:solidFill>
              </a:rPr>
              <a:t>do posledních dvou týdnů semestrální výuky</a:t>
            </a:r>
            <a:r>
              <a:t>. Výjimku tvoří předměty s blokovou výukou a předměty se zvláštním časovým režimem, jejichž řádné termíny ukončení mohou být vypisovány již v průběhu semestrální výuky. </a:t>
            </a:r>
          </a:p>
          <a:p>
            <a:pPr>
              <a:defRPr b="1">
                <a:solidFill>
                  <a:srgbClr val="663300"/>
                </a:solidFill>
              </a:defRPr>
            </a:pPr>
            <a:r>
              <a:t>Řádný termín </a:t>
            </a:r>
            <a:r>
              <a:rPr u="sng"/>
              <a:t>zápočtu</a:t>
            </a:r>
            <a:r>
              <a:t> lze na žádost studenta vypsat </a:t>
            </a:r>
            <a:r>
              <a:rPr u="sng"/>
              <a:t>kdykoli</a:t>
            </a:r>
            <a:r>
              <a:t> v průběhu výuky předmětu, </a:t>
            </a:r>
            <a:r>
              <a:rPr u="sng"/>
              <a:t>pokud student splnil požadavky</a:t>
            </a:r>
            <a:r>
              <a:t> pro jeho ukončení</a:t>
            </a:r>
            <a:r>
              <a:rPr b="0"/>
              <a:t>.</a:t>
            </a:r>
            <a:r>
              <a:rPr b="0">
                <a:solidFill>
                  <a:srgbClr val="000000"/>
                </a:solidFill>
              </a:rPr>
              <a:t> </a:t>
            </a:r>
            <a:r>
              <a:t>Opravné termíny jsou zařazovány do zkouškového období.</a:t>
            </a:r>
            <a:r>
              <a:rPr b="0">
                <a:solidFill>
                  <a:srgbClr val="000000"/>
                </a:solidFill>
              </a:rPr>
              <a:t> </a:t>
            </a:r>
          </a:p>
        </p:txBody>
      </p:sp>
      <p:sp>
        <p:nvSpPr>
          <p:cNvPr id="284" name="Text Box 6"/>
          <p:cNvSpPr txBox="1"/>
          <p:nvPr/>
        </p:nvSpPr>
        <p:spPr>
          <a:xfrm>
            <a:off x="1774825" y="3789362"/>
            <a:ext cx="8677348" cy="1722263"/>
          </a:xfrm>
          <a:prstGeom prst="rect">
            <a:avLst/>
          </a:prstGeom>
          <a:solidFill>
            <a:schemeClr val="accent3">
              <a:lumOff val="44000"/>
            </a:schemeClr>
          </a:solidFill>
          <a:ln w="38100">
            <a:solidFill>
              <a:srgbClr val="FF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buSzPct val="100000"/>
              <a:buChar char="•"/>
              <a:defRPr b="1">
                <a:solidFill>
                  <a:srgbClr val="FF0000"/>
                </a:solidFill>
              </a:defRPr>
            </a:pPr>
            <a:r>
              <a:t> </a:t>
            </a:r>
            <a:r>
              <a:rPr u="sng"/>
              <a:t>řádné termíny </a:t>
            </a:r>
            <a:r>
              <a:rPr i="1" u="sng"/>
              <a:t>zkoušky</a:t>
            </a:r>
            <a:r>
              <a:rPr u="sng"/>
              <a:t>:</a:t>
            </a:r>
          </a:p>
          <a:p>
            <a:pPr marL="457200" lvl="1" indent="0">
              <a:buSzPct val="100000"/>
              <a:buChar char="•"/>
              <a:defRPr b="1">
                <a:solidFill>
                  <a:srgbClr val="FF0000"/>
                </a:solidFill>
              </a:defRPr>
            </a:pPr>
            <a:r>
              <a:t> mohou být vypsány už do posledních 2 týdnů semestru (tzv. předtermín)</a:t>
            </a:r>
          </a:p>
          <a:p>
            <a:pPr marL="457200" lvl="1" indent="0">
              <a:buSzPct val="100000"/>
              <a:buChar char="•"/>
              <a:defRPr b="1">
                <a:solidFill>
                  <a:srgbClr val="FF0000"/>
                </a:solidFill>
              </a:defRPr>
            </a:pPr>
            <a:r>
              <a:t> se konají ve zkouškovém období</a:t>
            </a:r>
          </a:p>
          <a:p>
            <a:pPr marL="457200" lvl="1" indent="0">
              <a:buSzPct val="100000"/>
              <a:buChar char="•"/>
              <a:defRPr b="1">
                <a:solidFill>
                  <a:srgbClr val="FF0000"/>
                </a:solidFill>
              </a:defRPr>
            </a:pPr>
            <a:endParaRPr/>
          </a:p>
          <a:p>
            <a:pPr>
              <a:buSzPct val="100000"/>
              <a:buChar char="•"/>
              <a:defRPr b="1">
                <a:solidFill>
                  <a:srgbClr val="FF0000"/>
                </a:solidFill>
              </a:defRPr>
            </a:pPr>
            <a:r>
              <a:t> </a:t>
            </a:r>
            <a:r>
              <a:rPr u="sng"/>
              <a:t>řádný termín </a:t>
            </a:r>
            <a:r>
              <a:rPr i="1" u="sng"/>
              <a:t>zápočtu</a:t>
            </a:r>
            <a:r>
              <a:t> může být vypsán na žádost studenta i v průběhu </a:t>
            </a:r>
          </a:p>
          <a:p>
            <a:pPr>
              <a:defRPr b="1">
                <a:solidFill>
                  <a:srgbClr val="FF0000"/>
                </a:solidFill>
              </a:defRPr>
            </a:pPr>
            <a:r>
              <a:t>    semestru, pokud student splnil podmínky pro ukončení předmětu</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283"/>
                                        </p:tgtEl>
                                        <p:attrNameLst>
                                          <p:attrName>style.visibility</p:attrName>
                                        </p:attrNameLst>
                                      </p:cBhvr>
                                      <p:to>
                                        <p:strVal val="visible"/>
                                      </p:to>
                                    </p:set>
                                    <p:animEffect transition="in" filter="dissolve">
                                      <p:cBhvr>
                                        <p:cTn id="7" dur="500"/>
                                        <p:tgtEl>
                                          <p:spTgt spid="283"/>
                                        </p:tgtEl>
                                      </p:cBhvr>
                                    </p:animEffect>
                                  </p:childTnLst>
                                </p:cTn>
                              </p:par>
                            </p:childTnLst>
                          </p:cTn>
                        </p:par>
                        <p:par>
                          <p:cTn id="8" fill="hold">
                            <p:stCondLst>
                              <p:cond delay="500"/>
                            </p:stCondLst>
                            <p:childTnLst>
                              <p:par>
                                <p:cTn id="9" presetID="23" presetClass="entr" presetSubtype="16" fill="hold" grpId="0" nodeType="afterEffect">
                                  <p:stCondLst>
                                    <p:cond delay="0"/>
                                  </p:stCondLst>
                                  <p:iterate>
                                    <p:tmAbs val="0"/>
                                  </p:iterate>
                                  <p:childTnLst>
                                    <p:set>
                                      <p:cBhvr>
                                        <p:cTn id="10" fill="hold"/>
                                        <p:tgtEl>
                                          <p:spTgt spid="284"/>
                                        </p:tgtEl>
                                        <p:attrNameLst>
                                          <p:attrName>style.visibility</p:attrName>
                                        </p:attrNameLst>
                                      </p:cBhvr>
                                      <p:to>
                                        <p:strVal val="visible"/>
                                      </p:to>
                                    </p:set>
                                    <p:anim calcmode="lin" valueType="num">
                                      <p:cBhvr>
                                        <p:cTn id="11" dur="500" fill="hold"/>
                                        <p:tgtEl>
                                          <p:spTgt spid="284"/>
                                        </p:tgtEl>
                                        <p:attrNameLst>
                                          <p:attrName>ppt_w</p:attrName>
                                        </p:attrNameLst>
                                      </p:cBhvr>
                                      <p:tavLst>
                                        <p:tav tm="0">
                                          <p:val>
                                            <p:fltVal val="0"/>
                                          </p:val>
                                        </p:tav>
                                        <p:tav tm="100000">
                                          <p:val>
                                            <p:strVal val="#ppt_w"/>
                                          </p:val>
                                        </p:tav>
                                      </p:tavLst>
                                    </p:anim>
                                    <p:anim calcmode="lin" valueType="num">
                                      <p:cBhvr>
                                        <p:cTn id="12" dur="500" fill="hold"/>
                                        <p:tgtEl>
                                          <p:spTgt spid="2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 grpId="0" animBg="1" advAuto="0"/>
      <p:bldP spid="284" grpId="0"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Text Box 3"/>
          <p:cNvSpPr txBox="1"/>
          <p:nvPr/>
        </p:nvSpPr>
        <p:spPr>
          <a:xfrm>
            <a:off x="4695956" y="476250"/>
            <a:ext cx="2238113" cy="617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b="1">
                <a:solidFill>
                  <a:srgbClr val="FF0000"/>
                </a:solidFill>
              </a:defRPr>
            </a:pPr>
            <a:r>
              <a:t>Článek 16</a:t>
            </a:r>
            <a:br/>
            <a:r>
              <a:t>Ukončení předmětu</a:t>
            </a:r>
          </a:p>
        </p:txBody>
      </p:sp>
      <p:sp>
        <p:nvSpPr>
          <p:cNvPr id="287" name="Text Box 4"/>
          <p:cNvSpPr txBox="1"/>
          <p:nvPr/>
        </p:nvSpPr>
        <p:spPr>
          <a:xfrm>
            <a:off x="1682750" y="1216025"/>
            <a:ext cx="8734426" cy="19508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b="1">
                <a:solidFill>
                  <a:srgbClr val="663300"/>
                </a:solidFill>
              </a:defRPr>
            </a:pPr>
            <a:r>
              <a:t>U </a:t>
            </a:r>
            <a:r>
              <a:rPr u="sng"/>
              <a:t>kolokvia</a:t>
            </a:r>
            <a:r>
              <a:t> nebo </a:t>
            </a:r>
            <a:r>
              <a:rPr u="sng"/>
              <a:t>zkoušky</a:t>
            </a:r>
            <a:r>
              <a:t> může zkoušející stanovit </a:t>
            </a:r>
            <a:r>
              <a:rPr u="sng"/>
              <a:t>opravné</a:t>
            </a:r>
            <a:r>
              <a:t> termíny také</a:t>
            </a:r>
          </a:p>
          <a:p>
            <a:pPr lvl="1"/>
            <a:r>
              <a:t>a)  </a:t>
            </a:r>
            <a:r>
              <a:rPr b="1">
                <a:solidFill>
                  <a:srgbClr val="663300"/>
                </a:solidFill>
              </a:rPr>
              <a:t>na období výuky v následujícím semestru, </a:t>
            </a:r>
            <a:r>
              <a:rPr b="1" u="sng">
                <a:solidFill>
                  <a:srgbClr val="663300"/>
                </a:solidFill>
              </a:rPr>
              <a:t>nejpozději však na třináctý kalendářní den po dni zahájení výuky</a:t>
            </a:r>
            <a:r>
              <a:t>, tyto </a:t>
            </a:r>
            <a:r>
              <a:rPr b="1">
                <a:solidFill>
                  <a:srgbClr val="663300"/>
                </a:solidFill>
              </a:rPr>
              <a:t>termíny mohou využít pouze studenti, kteří splnili podmínku zápisu do dalšího semestru</a:t>
            </a:r>
            <a:r>
              <a:t>,</a:t>
            </a:r>
          </a:p>
          <a:p>
            <a:pPr lvl="1"/>
            <a:r>
              <a:t>b)  </a:t>
            </a:r>
            <a:r>
              <a:rPr b="1">
                <a:solidFill>
                  <a:srgbClr val="663300"/>
                </a:solidFill>
              </a:rPr>
              <a:t>na zkouškové období následujícího semestru</a:t>
            </a:r>
            <a:r>
              <a:t>, pokud toto období předchází zahájení výuky téhož předmětu; </a:t>
            </a:r>
            <a:r>
              <a:rPr b="1">
                <a:solidFill>
                  <a:srgbClr val="663300"/>
                </a:solidFill>
              </a:rPr>
              <a:t>této možnosti může student využít pouze u předmětů zapsaných poprvé</a:t>
            </a:r>
            <a:r>
              <a:t>.</a:t>
            </a:r>
          </a:p>
        </p:txBody>
      </p:sp>
      <p:sp>
        <p:nvSpPr>
          <p:cNvPr id="288" name="Text Box 5"/>
          <p:cNvSpPr txBox="1"/>
          <p:nvPr/>
        </p:nvSpPr>
        <p:spPr>
          <a:xfrm>
            <a:off x="1415479" y="3573016"/>
            <a:ext cx="9999612" cy="1722262"/>
          </a:xfrm>
          <a:prstGeom prst="rect">
            <a:avLst/>
          </a:prstGeom>
          <a:solidFill>
            <a:schemeClr val="accent3">
              <a:lumOff val="44000"/>
            </a:schemeClr>
          </a:solidFill>
          <a:ln w="38100">
            <a:solidFill>
              <a:srgbClr val="FF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buSzPct val="100000"/>
              <a:buChar char="•"/>
              <a:defRPr b="1">
                <a:solidFill>
                  <a:srgbClr val="FF0000"/>
                </a:solidFill>
              </a:defRPr>
            </a:pPr>
            <a:r>
              <a:t> </a:t>
            </a:r>
            <a:r>
              <a:rPr u="sng"/>
              <a:t>opravné termíny</a:t>
            </a:r>
          </a:p>
          <a:p>
            <a:pPr marL="457200" lvl="1" indent="0">
              <a:buSzPct val="100000"/>
              <a:buChar char="•"/>
              <a:defRPr b="1">
                <a:solidFill>
                  <a:srgbClr val="FF0000"/>
                </a:solidFill>
              </a:defRPr>
            </a:pPr>
            <a:r>
              <a:t> se konají ve zkouškovém období</a:t>
            </a:r>
          </a:p>
          <a:p>
            <a:pPr marL="457200" lvl="1" indent="0">
              <a:buSzPct val="100000"/>
              <a:buChar char="•"/>
              <a:defRPr b="1">
                <a:solidFill>
                  <a:srgbClr val="FF0000"/>
                </a:solidFill>
              </a:defRPr>
            </a:pPr>
            <a:endParaRPr/>
          </a:p>
          <a:p>
            <a:pPr>
              <a:buSzPct val="100000"/>
              <a:buChar char="•"/>
              <a:defRPr b="1">
                <a:solidFill>
                  <a:srgbClr val="FF0000"/>
                </a:solidFill>
              </a:defRPr>
            </a:pPr>
            <a:r>
              <a:t> </a:t>
            </a:r>
            <a:r>
              <a:rPr u="sng"/>
              <a:t>opravné termíny zkoušky</a:t>
            </a:r>
            <a:r>
              <a:t> mohou být:</a:t>
            </a:r>
          </a:p>
          <a:p>
            <a:pPr marL="457200" lvl="1" indent="0">
              <a:buSzPct val="100000"/>
              <a:buChar char="•"/>
              <a:defRPr b="1">
                <a:solidFill>
                  <a:srgbClr val="FF0000"/>
                </a:solidFill>
              </a:defRPr>
            </a:pPr>
            <a:r>
              <a:t> i v následujícím semestru v době výuky, nejpozději však do 13. </a:t>
            </a:r>
          </a:p>
          <a:p>
            <a:pPr lvl="1">
              <a:defRPr b="1">
                <a:solidFill>
                  <a:srgbClr val="FF0000"/>
                </a:solidFill>
              </a:defRPr>
            </a:pPr>
            <a:r>
              <a:t>   kalendářního dne od začátku semestru (!!!jen studenti s právem zápisu do semestru)</a:t>
            </a:r>
          </a:p>
        </p:txBody>
      </p:sp>
      <p:sp>
        <p:nvSpPr>
          <p:cNvPr id="289" name="Text Box 5"/>
          <p:cNvSpPr txBox="1"/>
          <p:nvPr/>
        </p:nvSpPr>
        <p:spPr>
          <a:xfrm>
            <a:off x="1816716" y="5317896"/>
            <a:ext cx="7615273" cy="1188863"/>
          </a:xfrm>
          <a:prstGeom prst="rect">
            <a:avLst/>
          </a:prstGeom>
          <a:solidFill>
            <a:schemeClr val="accent3">
              <a:lumOff val="44000"/>
            </a:schemeClr>
          </a:solidFill>
          <a:ln w="38100">
            <a:solidFill>
              <a:srgbClr val="FF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buSzPct val="100000"/>
              <a:buChar char="•"/>
              <a:defRPr b="1">
                <a:solidFill>
                  <a:srgbClr val="FF0000"/>
                </a:solidFill>
              </a:defRPr>
            </a:pPr>
            <a:r>
              <a:t> i ve zkouškovém období následujícího semestru (pokud předchází </a:t>
            </a:r>
          </a:p>
          <a:p>
            <a:pPr lvl="1">
              <a:defRPr b="1">
                <a:solidFill>
                  <a:srgbClr val="FF0000"/>
                </a:solidFill>
              </a:defRPr>
            </a:pPr>
            <a:r>
              <a:t>   semestru, ve kterém se předmět vyučuje)</a:t>
            </a:r>
          </a:p>
          <a:p>
            <a:pPr lvl="1">
              <a:defRPr b="1">
                <a:solidFill>
                  <a:srgbClr val="0000FF"/>
                </a:solidFill>
              </a:defRPr>
            </a:pPr>
            <a:r>
              <a:t>        = platí pouze u poprvé zapsaných předmětů</a:t>
            </a:r>
          </a:p>
          <a:p>
            <a:pPr lvl="1">
              <a:defRPr b="1">
                <a:solidFill>
                  <a:srgbClr val="0000FF"/>
                </a:solidFill>
              </a:defRPr>
            </a:pPr>
            <a:r>
              <a:t>        = opakovaný předmět musí být ukončen v daném semestru</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287"/>
                                        </p:tgtEl>
                                        <p:attrNameLst>
                                          <p:attrName>style.visibility</p:attrName>
                                        </p:attrNameLst>
                                      </p:cBhvr>
                                      <p:to>
                                        <p:strVal val="visible"/>
                                      </p:to>
                                    </p:set>
                                    <p:animEffect transition="in" filter="dissolve">
                                      <p:cBhvr>
                                        <p:cTn id="7" dur="500"/>
                                        <p:tgtEl>
                                          <p:spTgt spid="287"/>
                                        </p:tgtEl>
                                      </p:cBhvr>
                                    </p:animEffect>
                                  </p:childTnLst>
                                </p:cTn>
                              </p:par>
                            </p:childTnLst>
                          </p:cTn>
                        </p:par>
                        <p:par>
                          <p:cTn id="8" fill="hold">
                            <p:stCondLst>
                              <p:cond delay="500"/>
                            </p:stCondLst>
                            <p:childTnLst>
                              <p:par>
                                <p:cTn id="9" presetID="23" presetClass="entr" presetSubtype="16" fill="hold" grpId="0" nodeType="afterEffect">
                                  <p:stCondLst>
                                    <p:cond delay="0"/>
                                  </p:stCondLst>
                                  <p:iterate>
                                    <p:tmAbs val="0"/>
                                  </p:iterate>
                                  <p:childTnLst>
                                    <p:set>
                                      <p:cBhvr>
                                        <p:cTn id="10" fill="hold"/>
                                        <p:tgtEl>
                                          <p:spTgt spid="288"/>
                                        </p:tgtEl>
                                        <p:attrNameLst>
                                          <p:attrName>style.visibility</p:attrName>
                                        </p:attrNameLst>
                                      </p:cBhvr>
                                      <p:to>
                                        <p:strVal val="visible"/>
                                      </p:to>
                                    </p:set>
                                    <p:anim calcmode="lin" valueType="num">
                                      <p:cBhvr>
                                        <p:cTn id="11" dur="500" fill="hold"/>
                                        <p:tgtEl>
                                          <p:spTgt spid="288"/>
                                        </p:tgtEl>
                                        <p:attrNameLst>
                                          <p:attrName>ppt_w</p:attrName>
                                        </p:attrNameLst>
                                      </p:cBhvr>
                                      <p:tavLst>
                                        <p:tav tm="0">
                                          <p:val>
                                            <p:fltVal val="0"/>
                                          </p:val>
                                        </p:tav>
                                        <p:tav tm="100000">
                                          <p:val>
                                            <p:strVal val="#ppt_w"/>
                                          </p:val>
                                        </p:tav>
                                      </p:tavLst>
                                    </p:anim>
                                    <p:anim calcmode="lin" valueType="num">
                                      <p:cBhvr>
                                        <p:cTn id="12" dur="500" fill="hold"/>
                                        <p:tgtEl>
                                          <p:spTgt spid="288"/>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iterate>
                                    <p:tmAbs val="0"/>
                                  </p:iterate>
                                  <p:childTnLst>
                                    <p:set>
                                      <p:cBhvr>
                                        <p:cTn id="16" fill="hold"/>
                                        <p:tgtEl>
                                          <p:spTgt spid="289"/>
                                        </p:tgtEl>
                                        <p:attrNameLst>
                                          <p:attrName>style.visibility</p:attrName>
                                        </p:attrNameLst>
                                      </p:cBhvr>
                                      <p:to>
                                        <p:strVal val="visible"/>
                                      </p:to>
                                    </p:set>
                                    <p:anim calcmode="lin" valueType="num">
                                      <p:cBhvr>
                                        <p:cTn id="17" dur="500" fill="hold"/>
                                        <p:tgtEl>
                                          <p:spTgt spid="289"/>
                                        </p:tgtEl>
                                        <p:attrNameLst>
                                          <p:attrName>ppt_w</p:attrName>
                                        </p:attrNameLst>
                                      </p:cBhvr>
                                      <p:tavLst>
                                        <p:tav tm="0">
                                          <p:val>
                                            <p:fltVal val="0"/>
                                          </p:val>
                                        </p:tav>
                                        <p:tav tm="100000">
                                          <p:val>
                                            <p:strVal val="#ppt_w"/>
                                          </p:val>
                                        </p:tav>
                                      </p:tavLst>
                                    </p:anim>
                                    <p:anim calcmode="lin" valueType="num">
                                      <p:cBhvr>
                                        <p:cTn id="18" dur="500" fill="hold"/>
                                        <p:tgtEl>
                                          <p:spTgt spid="28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 grpId="0" animBg="1" advAuto="0"/>
      <p:bldP spid="288" grpId="0" animBg="1" advAuto="0"/>
      <p:bldP spid="289" grpId="0"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Text Box 3"/>
          <p:cNvSpPr txBox="1"/>
          <p:nvPr/>
        </p:nvSpPr>
        <p:spPr>
          <a:xfrm>
            <a:off x="1827213" y="1230313"/>
            <a:ext cx="8445501" cy="11507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(6) </a:t>
            </a:r>
            <a:r>
              <a:rPr b="1">
                <a:solidFill>
                  <a:srgbClr val="663300"/>
                </a:solidFill>
              </a:rPr>
              <a:t>K termínům ukončení předmětů kolokviem nebo zkouškou</a:t>
            </a:r>
            <a:r>
              <a:t> </a:t>
            </a:r>
            <a:r>
              <a:rPr b="1">
                <a:solidFill>
                  <a:srgbClr val="663300"/>
                </a:solidFill>
              </a:rPr>
              <a:t>je student </a:t>
            </a:r>
            <a:r>
              <a:rPr b="1" u="sng">
                <a:solidFill>
                  <a:srgbClr val="663300"/>
                </a:solidFill>
              </a:rPr>
              <a:t>povinen</a:t>
            </a:r>
            <a:r>
              <a:rPr b="1">
                <a:solidFill>
                  <a:srgbClr val="663300"/>
                </a:solidFill>
              </a:rPr>
              <a:t> </a:t>
            </a:r>
            <a:r>
              <a:rPr b="1" u="sng">
                <a:solidFill>
                  <a:srgbClr val="663300"/>
                </a:solidFill>
              </a:rPr>
              <a:t>se přihlásit</a:t>
            </a:r>
            <a:r>
              <a:rPr b="1">
                <a:solidFill>
                  <a:srgbClr val="663300"/>
                </a:solidFill>
              </a:rPr>
              <a:t> prostřednictvím IS MU</a:t>
            </a:r>
            <a:r>
              <a:t>. </a:t>
            </a:r>
            <a:r>
              <a:rPr b="1">
                <a:solidFill>
                  <a:srgbClr val="663300"/>
                </a:solidFill>
              </a:rPr>
              <a:t>Děkan stanoví postup</a:t>
            </a:r>
            <a:r>
              <a:t> (zpravidla zařazení studenta na určitý termín) pro případ, </a:t>
            </a:r>
            <a:r>
              <a:rPr b="1">
                <a:solidFill>
                  <a:srgbClr val="663300"/>
                </a:solidFill>
              </a:rPr>
              <a:t>kdy student tuto povinnost ve stanoveném termínu nesplní</a:t>
            </a:r>
            <a:r>
              <a:rPr b="1">
                <a:solidFill>
                  <a:srgbClr val="006600"/>
                </a:solidFill>
              </a:rPr>
              <a:t>*</a:t>
            </a:r>
            <a:r>
              <a:t>. </a:t>
            </a:r>
          </a:p>
        </p:txBody>
      </p:sp>
      <p:sp>
        <p:nvSpPr>
          <p:cNvPr id="292" name="Text Box 4"/>
          <p:cNvSpPr txBox="1"/>
          <p:nvPr/>
        </p:nvSpPr>
        <p:spPr>
          <a:xfrm>
            <a:off x="4695956" y="476250"/>
            <a:ext cx="2238113" cy="617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b="1">
                <a:solidFill>
                  <a:srgbClr val="FF0000"/>
                </a:solidFill>
              </a:defRPr>
            </a:pPr>
            <a:r>
              <a:t>Článek 16</a:t>
            </a:r>
            <a:br/>
            <a:r>
              <a:t>Ukončení předmětu</a:t>
            </a:r>
          </a:p>
        </p:txBody>
      </p:sp>
      <p:sp>
        <p:nvSpPr>
          <p:cNvPr id="293" name="Text Box 8"/>
          <p:cNvSpPr txBox="1"/>
          <p:nvPr/>
        </p:nvSpPr>
        <p:spPr>
          <a:xfrm>
            <a:off x="2208213" y="5084764"/>
            <a:ext cx="7618175" cy="1188862"/>
          </a:xfrm>
          <a:prstGeom prst="rect">
            <a:avLst/>
          </a:prstGeom>
          <a:solidFill>
            <a:schemeClr val="accent3">
              <a:lumOff val="44000"/>
            </a:schemeClr>
          </a:solidFill>
          <a:ln w="38100">
            <a:solidFill>
              <a:srgbClr val="FF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buSzPct val="100000"/>
              <a:buChar char="•"/>
              <a:defRPr b="1">
                <a:solidFill>
                  <a:srgbClr val="FF0000"/>
                </a:solidFill>
              </a:defRPr>
            </a:pPr>
            <a:r>
              <a:t> k řádnému termínu se musíte přihlásit</a:t>
            </a:r>
          </a:p>
          <a:p>
            <a:pPr>
              <a:buSzPct val="100000"/>
              <a:buChar char="•"/>
              <a:defRPr b="1">
                <a:solidFill>
                  <a:srgbClr val="FF0000"/>
                </a:solidFill>
              </a:defRPr>
            </a:pPr>
            <a:r>
              <a:t> jinak budete hodnoceni „-“ (nepřítomnost u posledního možného </a:t>
            </a:r>
          </a:p>
          <a:p>
            <a:pPr>
              <a:defRPr b="1">
                <a:solidFill>
                  <a:srgbClr val="FF0000"/>
                </a:solidFill>
              </a:defRPr>
            </a:pPr>
            <a:r>
              <a:t>     řádného termínu“) = klasifikace „F“, tedy známka „4“ do průměru</a:t>
            </a:r>
          </a:p>
          <a:p>
            <a:pPr>
              <a:buSzPct val="100000"/>
              <a:buChar char="•"/>
              <a:defRPr b="1">
                <a:solidFill>
                  <a:srgbClr val="FF0000"/>
                </a:solidFill>
              </a:defRPr>
            </a:pPr>
            <a:r>
              <a:t> za neuskutečněný opravný termín se „-“ neuděluje</a:t>
            </a:r>
          </a:p>
        </p:txBody>
      </p:sp>
      <p:sp>
        <p:nvSpPr>
          <p:cNvPr id="294" name="Text Box 9"/>
          <p:cNvSpPr txBox="1"/>
          <p:nvPr/>
        </p:nvSpPr>
        <p:spPr>
          <a:xfrm>
            <a:off x="1774825" y="2565400"/>
            <a:ext cx="2912304" cy="350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b="1">
                <a:solidFill>
                  <a:srgbClr val="FF0000"/>
                </a:solidFill>
              </a:defRPr>
            </a:lvl1pPr>
          </a:lstStyle>
          <a:p>
            <a:r>
              <a:t>Opatření děkana č. 1/2018</a:t>
            </a:r>
          </a:p>
        </p:txBody>
      </p:sp>
      <p:sp>
        <p:nvSpPr>
          <p:cNvPr id="295" name="Text Box 10"/>
          <p:cNvSpPr txBox="1"/>
          <p:nvPr/>
        </p:nvSpPr>
        <p:spPr>
          <a:xfrm>
            <a:off x="1774825" y="2852738"/>
            <a:ext cx="8642350" cy="16841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b="1">
                <a:solidFill>
                  <a:srgbClr val="FF0000"/>
                </a:solidFill>
              </a:defRPr>
            </a:pPr>
            <a:r>
              <a:t>K článku. 16, odst. (6)</a:t>
            </a:r>
          </a:p>
          <a:p>
            <a:pPr>
              <a:defRPr b="1">
                <a:solidFill>
                  <a:srgbClr val="006600"/>
                </a:solidFill>
              </a:defRPr>
            </a:pPr>
            <a:r>
              <a:t>Student, který se nepřihlásí k žádnému z vypsaných řádných termínů ukončení předmětu, bude posuzován, jako kdyby u řádného termínu neuspěl. Do IS MU bude zapsáno hodnocení „ - „ a v případě, že jde o klasifikovaný předmět, bude do studijního průměru započtena hodnota 4 odpovídající klasifikaci „F".</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291"/>
                                        </p:tgtEl>
                                        <p:attrNameLst>
                                          <p:attrName>style.visibility</p:attrName>
                                        </p:attrNameLst>
                                      </p:cBhvr>
                                      <p:to>
                                        <p:strVal val="visible"/>
                                      </p:to>
                                    </p:set>
                                    <p:animEffect transition="in" filter="dissolve">
                                      <p:cBhvr>
                                        <p:cTn id="7" dur="500"/>
                                        <p:tgtEl>
                                          <p:spTgt spid="291"/>
                                        </p:tgtEl>
                                      </p:cBhvr>
                                    </p:animEffect>
                                  </p:childTnLst>
                                </p:cTn>
                              </p:par>
                            </p:childTnLst>
                          </p:cTn>
                        </p:par>
                        <p:par>
                          <p:cTn id="8" fill="hold">
                            <p:stCondLst>
                              <p:cond delay="500"/>
                            </p:stCondLst>
                            <p:childTnLst>
                              <p:par>
                                <p:cTn id="9" presetID="23" presetClass="entr" presetSubtype="16" fill="hold" grpId="0" nodeType="afterEffect">
                                  <p:stCondLst>
                                    <p:cond delay="0"/>
                                  </p:stCondLst>
                                  <p:iterate>
                                    <p:tmAbs val="0"/>
                                  </p:iterate>
                                  <p:childTnLst>
                                    <p:set>
                                      <p:cBhvr>
                                        <p:cTn id="10" fill="hold"/>
                                        <p:tgtEl>
                                          <p:spTgt spid="293"/>
                                        </p:tgtEl>
                                        <p:attrNameLst>
                                          <p:attrName>style.visibility</p:attrName>
                                        </p:attrNameLst>
                                      </p:cBhvr>
                                      <p:to>
                                        <p:strVal val="visible"/>
                                      </p:to>
                                    </p:set>
                                    <p:anim calcmode="lin" valueType="num">
                                      <p:cBhvr>
                                        <p:cTn id="11" dur="500" fill="hold"/>
                                        <p:tgtEl>
                                          <p:spTgt spid="293"/>
                                        </p:tgtEl>
                                        <p:attrNameLst>
                                          <p:attrName>ppt_w</p:attrName>
                                        </p:attrNameLst>
                                      </p:cBhvr>
                                      <p:tavLst>
                                        <p:tav tm="0">
                                          <p:val>
                                            <p:fltVal val="0"/>
                                          </p:val>
                                        </p:tav>
                                        <p:tav tm="100000">
                                          <p:val>
                                            <p:strVal val="#ppt_w"/>
                                          </p:val>
                                        </p:tav>
                                      </p:tavLst>
                                    </p:anim>
                                    <p:anim calcmode="lin" valueType="num">
                                      <p:cBhvr>
                                        <p:cTn id="12" dur="500" fill="hold"/>
                                        <p:tgtEl>
                                          <p:spTgt spid="293"/>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9" presetClass="entr" fill="hold" grpId="0" nodeType="afterEffect">
                                  <p:stCondLst>
                                    <p:cond delay="0"/>
                                  </p:stCondLst>
                                  <p:iterate>
                                    <p:tmAbs val="0"/>
                                  </p:iterate>
                                  <p:childTnLst>
                                    <p:set>
                                      <p:cBhvr>
                                        <p:cTn id="15" fill="hold"/>
                                        <p:tgtEl>
                                          <p:spTgt spid="294"/>
                                        </p:tgtEl>
                                        <p:attrNameLst>
                                          <p:attrName>style.visibility</p:attrName>
                                        </p:attrNameLst>
                                      </p:cBhvr>
                                      <p:to>
                                        <p:strVal val="visible"/>
                                      </p:to>
                                    </p:set>
                                    <p:animEffect transition="in" filter="dissolve">
                                      <p:cBhvr>
                                        <p:cTn id="16" dur="500"/>
                                        <p:tgtEl>
                                          <p:spTgt spid="294"/>
                                        </p:tgtEl>
                                      </p:cBhvr>
                                    </p:animEffect>
                                  </p:childTnLst>
                                </p:cTn>
                              </p:par>
                            </p:childTnLst>
                          </p:cTn>
                        </p:par>
                        <p:par>
                          <p:cTn id="17" fill="hold">
                            <p:stCondLst>
                              <p:cond delay="1500"/>
                            </p:stCondLst>
                            <p:childTnLst>
                              <p:par>
                                <p:cTn id="18" presetID="9" presetClass="entr" fill="hold" grpId="0" nodeType="afterEffect">
                                  <p:stCondLst>
                                    <p:cond delay="0"/>
                                  </p:stCondLst>
                                  <p:iterate>
                                    <p:tmAbs val="0"/>
                                  </p:iterate>
                                  <p:childTnLst>
                                    <p:set>
                                      <p:cBhvr>
                                        <p:cTn id="19" fill="hold"/>
                                        <p:tgtEl>
                                          <p:spTgt spid="295"/>
                                        </p:tgtEl>
                                        <p:attrNameLst>
                                          <p:attrName>style.visibility</p:attrName>
                                        </p:attrNameLst>
                                      </p:cBhvr>
                                      <p:to>
                                        <p:strVal val="visible"/>
                                      </p:to>
                                    </p:set>
                                    <p:animEffect transition="in" filter="dissolve">
                                      <p:cBhvr>
                                        <p:cTn id="20" dur="5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 grpId="0" animBg="1" advAuto="0"/>
      <p:bldP spid="293" grpId="0" animBg="1" advAuto="0"/>
      <p:bldP spid="294" grpId="0" animBg="1" advAuto="0"/>
      <p:bldP spid="295" grpId="0"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ext Box 4"/>
          <p:cNvSpPr txBox="1"/>
          <p:nvPr/>
        </p:nvSpPr>
        <p:spPr>
          <a:xfrm>
            <a:off x="4695956" y="476250"/>
            <a:ext cx="2238113" cy="617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b="1">
                <a:solidFill>
                  <a:srgbClr val="FF0000"/>
                </a:solidFill>
              </a:defRPr>
            </a:pPr>
            <a:r>
              <a:t>Článek 16</a:t>
            </a:r>
            <a:br/>
            <a:r>
              <a:t>Ukončení předmětu</a:t>
            </a:r>
          </a:p>
        </p:txBody>
      </p:sp>
      <p:sp>
        <p:nvSpPr>
          <p:cNvPr id="298" name="Text Box 5"/>
          <p:cNvSpPr txBox="1"/>
          <p:nvPr/>
        </p:nvSpPr>
        <p:spPr>
          <a:xfrm>
            <a:off x="1774825" y="1268413"/>
            <a:ext cx="8661400" cy="1417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(7) </a:t>
            </a:r>
            <a:r>
              <a:rPr b="1">
                <a:solidFill>
                  <a:srgbClr val="663300"/>
                </a:solidFill>
              </a:rPr>
              <a:t>Nedostaví-li se student k ukončení</a:t>
            </a:r>
            <a:r>
              <a:t> nebo k některé z částí ukončení předmětu </a:t>
            </a:r>
            <a:r>
              <a:rPr b="1">
                <a:solidFill>
                  <a:srgbClr val="663300"/>
                </a:solidFill>
              </a:rPr>
              <a:t>v termínu, na který je přihlášen nebo zařazen</a:t>
            </a:r>
            <a:r>
              <a:t> (odstavec 6), </a:t>
            </a:r>
            <a:r>
              <a:rPr b="1">
                <a:solidFill>
                  <a:srgbClr val="663300"/>
                </a:solidFill>
              </a:rPr>
              <a:t>a neomluví-li řádně svou neúčast do 5 pracovních dnů po uplynutí termínu, je hodnocen, jako by u ukončení předmětu neuspěl</a:t>
            </a:r>
            <a:r>
              <a:t> </a:t>
            </a:r>
            <a:r>
              <a:rPr b="1">
                <a:solidFill>
                  <a:srgbClr val="663300"/>
                </a:solidFill>
              </a:rPr>
              <a:t>a byl hodnocen stupněm „nevyhovující” </a:t>
            </a:r>
            <a:r>
              <a:t>(čl. 17 odst. 1). </a:t>
            </a:r>
          </a:p>
        </p:txBody>
      </p:sp>
      <p:sp>
        <p:nvSpPr>
          <p:cNvPr id="299" name="Text Box 8"/>
          <p:cNvSpPr txBox="1"/>
          <p:nvPr/>
        </p:nvSpPr>
        <p:spPr>
          <a:xfrm>
            <a:off x="1919288" y="2924175"/>
            <a:ext cx="8455222" cy="1188863"/>
          </a:xfrm>
          <a:prstGeom prst="rect">
            <a:avLst/>
          </a:prstGeom>
          <a:solidFill>
            <a:schemeClr val="accent3">
              <a:lumOff val="44000"/>
            </a:schemeClr>
          </a:solidFill>
          <a:ln w="38100">
            <a:solidFill>
              <a:srgbClr val="FF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buSzPct val="100000"/>
              <a:buChar char="•"/>
              <a:defRPr b="1">
                <a:solidFill>
                  <a:srgbClr val="FF0000"/>
                </a:solidFill>
              </a:defRPr>
            </a:pPr>
            <a:r>
              <a:t> při nedostavení se na zapsaný termín je potřeba se omluvit </a:t>
            </a:r>
          </a:p>
          <a:p>
            <a:pPr>
              <a:defRPr b="1">
                <a:solidFill>
                  <a:srgbClr val="FF0000"/>
                </a:solidFill>
              </a:defRPr>
            </a:pPr>
            <a:r>
              <a:t>    = omluvenku doručit na studijní oddělení nejpozději do 5 pracovních dnů </a:t>
            </a:r>
          </a:p>
          <a:p>
            <a:pPr>
              <a:defRPr b="1">
                <a:solidFill>
                  <a:srgbClr val="FF0000"/>
                </a:solidFill>
              </a:defRPr>
            </a:pPr>
            <a:r>
              <a:t>        po termínu</a:t>
            </a:r>
          </a:p>
          <a:p>
            <a:pPr>
              <a:buSzPct val="100000"/>
              <a:buChar char="•"/>
              <a:defRPr b="1">
                <a:solidFill>
                  <a:srgbClr val="FF0000"/>
                </a:solidFill>
              </a:defRPr>
            </a:pPr>
            <a:r>
              <a:t> při neomluvení nebo pozdním omluvení = hodnocení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298"/>
                                        </p:tgtEl>
                                        <p:attrNameLst>
                                          <p:attrName>style.visibility</p:attrName>
                                        </p:attrNameLst>
                                      </p:cBhvr>
                                      <p:to>
                                        <p:strVal val="visible"/>
                                      </p:to>
                                    </p:set>
                                    <p:animEffect transition="in" filter="dissolve">
                                      <p:cBhvr>
                                        <p:cTn id="7" dur="500"/>
                                        <p:tgtEl>
                                          <p:spTgt spid="298"/>
                                        </p:tgtEl>
                                      </p:cBhvr>
                                    </p:animEffect>
                                  </p:childTnLst>
                                </p:cTn>
                              </p:par>
                            </p:childTnLst>
                          </p:cTn>
                        </p:par>
                        <p:par>
                          <p:cTn id="8" fill="hold">
                            <p:stCondLst>
                              <p:cond delay="500"/>
                            </p:stCondLst>
                            <p:childTnLst>
                              <p:par>
                                <p:cTn id="9" presetID="23" presetClass="entr" presetSubtype="16" fill="hold" grpId="0" nodeType="afterEffect">
                                  <p:stCondLst>
                                    <p:cond delay="0"/>
                                  </p:stCondLst>
                                  <p:iterate>
                                    <p:tmAbs val="0"/>
                                  </p:iterate>
                                  <p:childTnLst>
                                    <p:set>
                                      <p:cBhvr>
                                        <p:cTn id="10" fill="hold"/>
                                        <p:tgtEl>
                                          <p:spTgt spid="299"/>
                                        </p:tgtEl>
                                        <p:attrNameLst>
                                          <p:attrName>style.visibility</p:attrName>
                                        </p:attrNameLst>
                                      </p:cBhvr>
                                      <p:to>
                                        <p:strVal val="visible"/>
                                      </p:to>
                                    </p:set>
                                    <p:anim calcmode="lin" valueType="num">
                                      <p:cBhvr>
                                        <p:cTn id="11" dur="500" fill="hold"/>
                                        <p:tgtEl>
                                          <p:spTgt spid="299"/>
                                        </p:tgtEl>
                                        <p:attrNameLst>
                                          <p:attrName>ppt_w</p:attrName>
                                        </p:attrNameLst>
                                      </p:cBhvr>
                                      <p:tavLst>
                                        <p:tav tm="0">
                                          <p:val>
                                            <p:fltVal val="0"/>
                                          </p:val>
                                        </p:tav>
                                        <p:tav tm="100000">
                                          <p:val>
                                            <p:strVal val="#ppt_w"/>
                                          </p:val>
                                        </p:tav>
                                      </p:tavLst>
                                    </p:anim>
                                    <p:anim calcmode="lin" valueType="num">
                                      <p:cBhvr>
                                        <p:cTn id="12" dur="500" fill="hold"/>
                                        <p:tgtEl>
                                          <p:spTgt spid="29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 grpId="0" animBg="1" advAuto="0"/>
      <p:bldP spid="299" grpId="0"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Text Box 4"/>
          <p:cNvSpPr txBox="1"/>
          <p:nvPr/>
        </p:nvSpPr>
        <p:spPr>
          <a:xfrm>
            <a:off x="4695956" y="476250"/>
            <a:ext cx="2238113" cy="617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b="1">
                <a:solidFill>
                  <a:srgbClr val="FF0000"/>
                </a:solidFill>
              </a:defRPr>
            </a:pPr>
            <a:r>
              <a:t>Článek 16</a:t>
            </a:r>
            <a:br/>
            <a:r>
              <a:t>Ukončení předmětu</a:t>
            </a:r>
          </a:p>
        </p:txBody>
      </p:sp>
      <p:sp>
        <p:nvSpPr>
          <p:cNvPr id="302" name="Obdélník 1"/>
          <p:cNvSpPr txBox="1"/>
          <p:nvPr/>
        </p:nvSpPr>
        <p:spPr>
          <a:xfrm>
            <a:off x="1415479" y="1340768"/>
            <a:ext cx="10009114" cy="11507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(8) </a:t>
            </a:r>
            <a:r>
              <a:rPr b="1">
                <a:solidFill>
                  <a:srgbClr val="E22400"/>
                </a:solidFill>
              </a:rPr>
              <a:t>Jsou-li pro ukončení předmětu předepsány v semestru </a:t>
            </a:r>
            <a:r>
              <a:rPr b="1" u="sng">
                <a:solidFill>
                  <a:srgbClr val="E22400"/>
                </a:solidFill>
              </a:rPr>
              <a:t>průběžné kontroly</a:t>
            </a:r>
            <a:r>
              <a:rPr>
                <a:solidFill>
                  <a:srgbClr val="E22400"/>
                </a:solidFill>
              </a:rPr>
              <a:t>, </a:t>
            </a:r>
            <a:r>
              <a:rPr b="1">
                <a:solidFill>
                  <a:srgbClr val="E22400"/>
                </a:solidFill>
              </a:rPr>
              <a:t>jejichž výsledky jsou započítávány do závěrečného hodnocení, </a:t>
            </a:r>
            <a:r>
              <a:rPr b="1" u="sng">
                <a:solidFill>
                  <a:srgbClr val="E22400"/>
                </a:solidFill>
              </a:rPr>
              <a:t>nemusí být stanoveny opravné možnosti</a:t>
            </a:r>
            <a:r>
              <a:rPr b="1">
                <a:solidFill>
                  <a:srgbClr val="E22400"/>
                </a:solidFill>
              </a:rPr>
              <a:t> plnění těchto kontrol</a:t>
            </a:r>
            <a:r>
              <a:t> s výjimkou opravných termínů splnění průběžných kontrol pro řádně omluvené studenty.</a:t>
            </a:r>
          </a:p>
        </p:txBody>
      </p:sp>
      <p:sp>
        <p:nvSpPr>
          <p:cNvPr id="303" name="Obdélník 2"/>
          <p:cNvSpPr txBox="1"/>
          <p:nvPr/>
        </p:nvSpPr>
        <p:spPr>
          <a:xfrm>
            <a:off x="1415479" y="2991435"/>
            <a:ext cx="9793090" cy="8840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(9) </a:t>
            </a:r>
            <a:r>
              <a:rPr>
                <a:solidFill>
                  <a:srgbClr val="E22400"/>
                </a:solidFill>
              </a:rPr>
              <a:t>Vyučující je povinen</a:t>
            </a:r>
            <a:r>
              <a:rPr>
                <a:solidFill>
                  <a:srgbClr val="663300"/>
                </a:solidFill>
              </a:rPr>
              <a:t> studentovi </a:t>
            </a:r>
            <a:r>
              <a:rPr>
                <a:solidFill>
                  <a:srgbClr val="E22400"/>
                </a:solidFill>
              </a:rPr>
              <a:t>sdělit</a:t>
            </a:r>
            <a:r>
              <a:rPr>
                <a:solidFill>
                  <a:srgbClr val="663300"/>
                </a:solidFill>
              </a:rPr>
              <a:t> </a:t>
            </a:r>
            <a:r>
              <a:rPr b="1">
                <a:solidFill>
                  <a:srgbClr val="E22400"/>
                </a:solidFill>
              </a:rPr>
              <a:t>výsledky nebo hodnocení průběžných kontrol do 10 pracovních dnů</a:t>
            </a:r>
            <a:r>
              <a:rPr>
                <a:solidFill>
                  <a:srgbClr val="663300"/>
                </a:solidFill>
              </a:rPr>
              <a:t> od konání takové průběžné kontroly a </a:t>
            </a:r>
            <a:r>
              <a:rPr b="1">
                <a:solidFill>
                  <a:srgbClr val="E22400"/>
                </a:solidFill>
              </a:rPr>
              <a:t>nejpozději do posledního dne, který předchází začátku zkouškového období.</a:t>
            </a:r>
          </a:p>
        </p:txBody>
      </p:sp>
      <p:sp>
        <p:nvSpPr>
          <p:cNvPr id="304" name="Obdélník 3"/>
          <p:cNvSpPr txBox="1"/>
          <p:nvPr/>
        </p:nvSpPr>
        <p:spPr>
          <a:xfrm>
            <a:off x="1399678" y="4365104"/>
            <a:ext cx="9806907" cy="11507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(10) </a:t>
            </a:r>
            <a:r>
              <a:rPr b="1">
                <a:solidFill>
                  <a:srgbClr val="E22400"/>
                </a:solidFill>
              </a:rPr>
              <a:t>Pokud se student nedostaví bez omluvy k plnění průběžných kontrol nebo tyto kontroly nesplní nebo nenaplní požadavky v průběhu semestrální výuky, vyučující zaznamená do IS MU </a:t>
            </a:r>
            <a:r>
              <a:rPr b="1" u="sng">
                <a:solidFill>
                  <a:srgbClr val="E22400"/>
                </a:solidFill>
              </a:rPr>
              <a:t>hodnocení X</a:t>
            </a:r>
            <a:r>
              <a:rPr b="1">
                <a:solidFill>
                  <a:srgbClr val="E22400"/>
                </a:solidFill>
              </a:rPr>
              <a:t>.</a:t>
            </a:r>
            <a:r>
              <a:rPr>
                <a:solidFill>
                  <a:srgbClr val="E22400"/>
                </a:solidFill>
              </a:rPr>
              <a:t> </a:t>
            </a:r>
            <a:r>
              <a:rPr b="1">
                <a:solidFill>
                  <a:srgbClr val="E22400"/>
                </a:solidFill>
              </a:rPr>
              <a:t>Toto hodnocení znemožňuje studentovi přihlášení k </a:t>
            </a:r>
            <a:r>
              <a:rPr b="1" u="sng">
                <a:solidFill>
                  <a:srgbClr val="E22400"/>
                </a:solidFill>
              </a:rPr>
              <a:t>ukončení předmětu</a:t>
            </a:r>
            <a:r>
              <a:rPr b="1">
                <a:solidFill>
                  <a:srgbClr val="E22400"/>
                </a:solidFill>
              </a:rP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302"/>
                                        </p:tgtEl>
                                        <p:attrNameLst>
                                          <p:attrName>style.visibility</p:attrName>
                                        </p:attrNameLst>
                                      </p:cBhvr>
                                      <p:to>
                                        <p:strVal val="visible"/>
                                      </p:to>
                                    </p:set>
                                    <p:animEffect transition="in" filter="dissolve">
                                      <p:cBhvr>
                                        <p:cTn id="7" dur="500"/>
                                        <p:tgtEl>
                                          <p:spTgt spid="30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303"/>
                                        </p:tgtEl>
                                        <p:attrNameLst>
                                          <p:attrName>style.visibility</p:attrName>
                                        </p:attrNameLst>
                                      </p:cBhvr>
                                      <p:to>
                                        <p:strVal val="visible"/>
                                      </p:to>
                                    </p:set>
                                    <p:animEffect transition="in" filter="dissolve">
                                      <p:cBhvr>
                                        <p:cTn id="12" dur="500"/>
                                        <p:tgtEl>
                                          <p:spTgt spid="30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0" nodeType="clickEffect">
                                  <p:stCondLst>
                                    <p:cond delay="0"/>
                                  </p:stCondLst>
                                  <p:iterate>
                                    <p:tmAbs val="0"/>
                                  </p:iterate>
                                  <p:childTnLst>
                                    <p:set>
                                      <p:cBhvr>
                                        <p:cTn id="16" fill="hold"/>
                                        <p:tgtEl>
                                          <p:spTgt spid="304"/>
                                        </p:tgtEl>
                                        <p:attrNameLst>
                                          <p:attrName>style.visibility</p:attrName>
                                        </p:attrNameLst>
                                      </p:cBhvr>
                                      <p:to>
                                        <p:strVal val="visible"/>
                                      </p:to>
                                    </p:set>
                                    <p:animEffect transition="in" filter="dissolve">
                                      <p:cBhvr>
                                        <p:cTn id="17" dur="500"/>
                                        <p:tgtEl>
                                          <p:spTgt spid="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 grpId="0" animBg="1" advAuto="0"/>
      <p:bldP spid="303" grpId="0" animBg="1" advAuto="0"/>
      <p:bldP spid="304" grpId="0"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Text Box 3"/>
          <p:cNvSpPr txBox="1"/>
          <p:nvPr/>
        </p:nvSpPr>
        <p:spPr>
          <a:xfrm>
            <a:off x="4695956" y="476250"/>
            <a:ext cx="2238113" cy="617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b="1">
                <a:solidFill>
                  <a:srgbClr val="FF0000"/>
                </a:solidFill>
              </a:defRPr>
            </a:pPr>
            <a:r>
              <a:t>Článek 16</a:t>
            </a:r>
            <a:br/>
            <a:r>
              <a:t>Ukončení předmětu</a:t>
            </a:r>
          </a:p>
        </p:txBody>
      </p:sp>
      <p:sp>
        <p:nvSpPr>
          <p:cNvPr id="307" name="Text Box 5"/>
          <p:cNvSpPr txBox="1"/>
          <p:nvPr/>
        </p:nvSpPr>
        <p:spPr>
          <a:xfrm>
            <a:off x="1847849" y="1268414"/>
            <a:ext cx="8516940" cy="11507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(11) </a:t>
            </a:r>
            <a:r>
              <a:rPr b="1">
                <a:solidFill>
                  <a:srgbClr val="663300"/>
                </a:solidFill>
              </a:rPr>
              <a:t>Student má právo nahlédnout do hodnocení písemných prací a elektronických testů</a:t>
            </a:r>
            <a:r>
              <a:t> rozhodných pro ukončení předmětu, </a:t>
            </a:r>
            <a:r>
              <a:rPr b="1">
                <a:solidFill>
                  <a:srgbClr val="663300"/>
                </a:solidFill>
              </a:rPr>
              <a:t>a to do 15 pracovních dnů od data sdělení hodnocení písemné práce, respektive elektronického testu. </a:t>
            </a:r>
          </a:p>
        </p:txBody>
      </p:sp>
      <p:sp>
        <p:nvSpPr>
          <p:cNvPr id="308" name="Text Box 6"/>
          <p:cNvSpPr txBox="1"/>
          <p:nvPr/>
        </p:nvSpPr>
        <p:spPr>
          <a:xfrm>
            <a:off x="1631504" y="3068959"/>
            <a:ext cx="8504446" cy="388763"/>
          </a:xfrm>
          <a:prstGeom prst="rect">
            <a:avLst/>
          </a:prstGeom>
          <a:solidFill>
            <a:schemeClr val="accent3">
              <a:lumOff val="44000"/>
            </a:schemeClr>
          </a:solidFill>
          <a:ln w="38100">
            <a:solidFill>
              <a:srgbClr val="FF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buSzPct val="100000"/>
              <a:buChar char="•"/>
              <a:defRPr b="1">
                <a:solidFill>
                  <a:srgbClr val="FF0000"/>
                </a:solidFill>
              </a:defRPr>
            </a:lvl1pPr>
          </a:lstStyle>
          <a:p>
            <a:r>
              <a:t> do 15 dnů od oznámení výsledku písemky je možné do písemky nahlédnout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307"/>
                                        </p:tgtEl>
                                        <p:attrNameLst>
                                          <p:attrName>style.visibility</p:attrName>
                                        </p:attrNameLst>
                                      </p:cBhvr>
                                      <p:to>
                                        <p:strVal val="visible"/>
                                      </p:to>
                                    </p:set>
                                    <p:animEffect transition="in" filter="dissolve">
                                      <p:cBhvr>
                                        <p:cTn id="7" dur="500"/>
                                        <p:tgtEl>
                                          <p:spTgt spid="307"/>
                                        </p:tgtEl>
                                      </p:cBhvr>
                                    </p:animEffect>
                                  </p:childTnLst>
                                </p:cTn>
                              </p:par>
                            </p:childTnLst>
                          </p:cTn>
                        </p:par>
                        <p:par>
                          <p:cTn id="8" fill="hold">
                            <p:stCondLst>
                              <p:cond delay="500"/>
                            </p:stCondLst>
                            <p:childTnLst>
                              <p:par>
                                <p:cTn id="9" presetID="23" presetClass="entr" presetSubtype="16" fill="hold" grpId="0" nodeType="afterEffect">
                                  <p:stCondLst>
                                    <p:cond delay="0"/>
                                  </p:stCondLst>
                                  <p:iterate>
                                    <p:tmAbs val="0"/>
                                  </p:iterate>
                                  <p:childTnLst>
                                    <p:set>
                                      <p:cBhvr>
                                        <p:cTn id="10" fill="hold"/>
                                        <p:tgtEl>
                                          <p:spTgt spid="308"/>
                                        </p:tgtEl>
                                        <p:attrNameLst>
                                          <p:attrName>style.visibility</p:attrName>
                                        </p:attrNameLst>
                                      </p:cBhvr>
                                      <p:to>
                                        <p:strVal val="visible"/>
                                      </p:to>
                                    </p:set>
                                    <p:anim calcmode="lin" valueType="num">
                                      <p:cBhvr>
                                        <p:cTn id="11" dur="500" fill="hold"/>
                                        <p:tgtEl>
                                          <p:spTgt spid="308"/>
                                        </p:tgtEl>
                                        <p:attrNameLst>
                                          <p:attrName>ppt_w</p:attrName>
                                        </p:attrNameLst>
                                      </p:cBhvr>
                                      <p:tavLst>
                                        <p:tav tm="0">
                                          <p:val>
                                            <p:fltVal val="0"/>
                                          </p:val>
                                        </p:tav>
                                        <p:tav tm="100000">
                                          <p:val>
                                            <p:strVal val="#ppt_w"/>
                                          </p:val>
                                        </p:tav>
                                      </p:tavLst>
                                    </p:anim>
                                    <p:anim calcmode="lin" valueType="num">
                                      <p:cBhvr>
                                        <p:cTn id="12" dur="500" fill="hold"/>
                                        <p:tgtEl>
                                          <p:spTgt spid="3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 grpId="0" animBg="1" advAuto="0"/>
      <p:bldP spid="308" grpId="0"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ext Box 4"/>
          <p:cNvSpPr txBox="1"/>
          <p:nvPr/>
        </p:nvSpPr>
        <p:spPr>
          <a:xfrm>
            <a:off x="4686239" y="404813"/>
            <a:ext cx="2378198" cy="617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b="1">
                <a:solidFill>
                  <a:srgbClr val="FF0000"/>
                </a:solidFill>
              </a:defRPr>
            </a:pPr>
            <a:r>
              <a:t>Článek 17</a:t>
            </a:r>
            <a:br/>
            <a:r>
              <a:t>Klasifikační stupnice</a:t>
            </a:r>
          </a:p>
        </p:txBody>
      </p:sp>
      <p:sp>
        <p:nvSpPr>
          <p:cNvPr id="311" name="Text Box 5"/>
          <p:cNvSpPr txBox="1"/>
          <p:nvPr/>
        </p:nvSpPr>
        <p:spPr>
          <a:xfrm>
            <a:off x="1682750" y="1196975"/>
            <a:ext cx="7333615" cy="350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t>(1)  </a:t>
            </a:r>
            <a:r>
              <a:rPr b="1">
                <a:solidFill>
                  <a:srgbClr val="663300"/>
                </a:solidFill>
              </a:rPr>
              <a:t>Klasifikační stupnice</a:t>
            </a:r>
            <a:r>
              <a:t> odpovídá zásadám ECTS a má tyto stupně: </a:t>
            </a:r>
          </a:p>
        </p:txBody>
      </p:sp>
      <p:sp>
        <p:nvSpPr>
          <p:cNvPr id="312" name="Text Box 7"/>
          <p:cNvSpPr txBox="1"/>
          <p:nvPr/>
        </p:nvSpPr>
        <p:spPr>
          <a:xfrm>
            <a:off x="1989203" y="4979984"/>
            <a:ext cx="8416926" cy="11507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Klasifikace se zaznamenává do IS MU písmenným označením. Číselná hodnota slouží pro stanovení průměrné klasifikace. Zkoušející má povinnost zaznamenat do IS MU hodnocení „-„ (pomlčka) v případě čl. 16 odst. 7. Při stanovení průměrné klasifikace má </a:t>
            </a:r>
            <a:r>
              <a:rPr b="1">
                <a:solidFill>
                  <a:srgbClr val="663300"/>
                </a:solidFill>
              </a:rPr>
              <a:t>pomlčka hodnotu 4</a:t>
            </a:r>
            <a:r>
              <a:t>. </a:t>
            </a:r>
          </a:p>
        </p:txBody>
      </p:sp>
      <p:pic>
        <p:nvPicPr>
          <p:cNvPr id="313" name="Obrázek 1" descr="Obrázek 1"/>
          <p:cNvPicPr>
            <a:picLocks noChangeAspect="1"/>
          </p:cNvPicPr>
          <p:nvPr/>
        </p:nvPicPr>
        <p:blipFill>
          <a:blip r:embed="rId2"/>
          <a:srcRect l="57261" t="17714" r="17687" b="54733"/>
          <a:stretch>
            <a:fillRect/>
          </a:stretch>
        </p:blipFill>
        <p:spPr>
          <a:xfrm>
            <a:off x="2135559" y="1955056"/>
            <a:ext cx="7700946" cy="2566983"/>
          </a:xfrm>
          <a:prstGeom prst="rect">
            <a:avLst/>
          </a:prstGeom>
          <a:ln w="12700">
            <a:solidFill>
              <a:srgbClr val="002060"/>
            </a:solidFill>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310"/>
                                        </p:tgtEl>
                                        <p:attrNameLst>
                                          <p:attrName>style.visibility</p:attrName>
                                        </p:attrNameLst>
                                      </p:cBhvr>
                                      <p:to>
                                        <p:strVal val="visible"/>
                                      </p:to>
                                    </p:set>
                                    <p:animEffect transition="in" filter="dissolve">
                                      <p:cBhvr>
                                        <p:cTn id="7" dur="500"/>
                                        <p:tgtEl>
                                          <p:spTgt spid="3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311"/>
                                        </p:tgtEl>
                                        <p:attrNameLst>
                                          <p:attrName>style.visibility</p:attrName>
                                        </p:attrNameLst>
                                      </p:cBhvr>
                                      <p:to>
                                        <p:strVal val="visible"/>
                                      </p:to>
                                    </p:set>
                                    <p:animEffect transition="in" filter="dissolve">
                                      <p:cBhvr>
                                        <p:cTn id="12" dur="500"/>
                                        <p:tgtEl>
                                          <p:spTgt spid="311"/>
                                        </p:tgtEl>
                                      </p:cBhvr>
                                    </p:animEffect>
                                  </p:childTnLst>
                                </p:cTn>
                              </p:par>
                            </p:childTnLst>
                          </p:cTn>
                        </p:par>
                        <p:par>
                          <p:cTn id="13" fill="hold">
                            <p:stCondLst>
                              <p:cond delay="500"/>
                            </p:stCondLst>
                            <p:childTnLst>
                              <p:par>
                                <p:cTn id="14" presetID="23" presetClass="entr" presetSubtype="16" fill="hold" grpId="0" nodeType="afterEffect">
                                  <p:stCondLst>
                                    <p:cond delay="0"/>
                                  </p:stCondLst>
                                  <p:iterate>
                                    <p:tmAbs val="0"/>
                                  </p:iterate>
                                  <p:childTnLst>
                                    <p:set>
                                      <p:cBhvr>
                                        <p:cTn id="15" fill="hold"/>
                                        <p:tgtEl>
                                          <p:spTgt spid="313"/>
                                        </p:tgtEl>
                                        <p:attrNameLst>
                                          <p:attrName>style.visibility</p:attrName>
                                        </p:attrNameLst>
                                      </p:cBhvr>
                                      <p:to>
                                        <p:strVal val="visible"/>
                                      </p:to>
                                    </p:set>
                                    <p:anim calcmode="lin" valueType="num">
                                      <p:cBhvr>
                                        <p:cTn id="16" dur="500" fill="hold"/>
                                        <p:tgtEl>
                                          <p:spTgt spid="313"/>
                                        </p:tgtEl>
                                        <p:attrNameLst>
                                          <p:attrName>ppt_w</p:attrName>
                                        </p:attrNameLst>
                                      </p:cBhvr>
                                      <p:tavLst>
                                        <p:tav tm="0">
                                          <p:val>
                                            <p:fltVal val="0"/>
                                          </p:val>
                                        </p:tav>
                                        <p:tav tm="100000">
                                          <p:val>
                                            <p:strVal val="#ppt_w"/>
                                          </p:val>
                                        </p:tav>
                                      </p:tavLst>
                                    </p:anim>
                                    <p:anim calcmode="lin" valueType="num">
                                      <p:cBhvr>
                                        <p:cTn id="17" dur="500" fill="hold"/>
                                        <p:tgtEl>
                                          <p:spTgt spid="313"/>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9" presetClass="entr" fill="hold" grpId="0" nodeType="clickEffect">
                                  <p:stCondLst>
                                    <p:cond delay="0"/>
                                  </p:stCondLst>
                                  <p:iterate>
                                    <p:tmAbs val="0"/>
                                  </p:iterate>
                                  <p:childTnLst>
                                    <p:set>
                                      <p:cBhvr>
                                        <p:cTn id="21" fill="hold"/>
                                        <p:tgtEl>
                                          <p:spTgt spid="312"/>
                                        </p:tgtEl>
                                        <p:attrNameLst>
                                          <p:attrName>style.visibility</p:attrName>
                                        </p:attrNameLst>
                                      </p:cBhvr>
                                      <p:to>
                                        <p:strVal val="visible"/>
                                      </p:to>
                                    </p:set>
                                    <p:animEffect transition="in" filter="dissolve">
                                      <p:cBhvr>
                                        <p:cTn id="22" dur="500"/>
                                        <p:tgtEl>
                                          <p:spTgt spid="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 grpId="0" animBg="1" advAuto="0"/>
      <p:bldP spid="311" grpId="0" animBg="1" advAuto="0"/>
      <p:bldP spid="312" grpId="0" animBg="1" advAuto="0"/>
      <p:bldP spid="313" grpId="0"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Text Box 4"/>
          <p:cNvSpPr txBox="1"/>
          <p:nvPr/>
        </p:nvSpPr>
        <p:spPr>
          <a:xfrm>
            <a:off x="4686239" y="404813"/>
            <a:ext cx="2378198" cy="617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b="1">
                <a:solidFill>
                  <a:srgbClr val="FF0000"/>
                </a:solidFill>
              </a:defRPr>
            </a:pPr>
            <a:r>
              <a:t>Článek 17</a:t>
            </a:r>
            <a:br/>
            <a:r>
              <a:t>Klasifikační stupnice</a:t>
            </a:r>
          </a:p>
        </p:txBody>
      </p:sp>
      <p:sp>
        <p:nvSpPr>
          <p:cNvPr id="316" name="Obdélník 2"/>
          <p:cNvSpPr txBox="1"/>
          <p:nvPr/>
        </p:nvSpPr>
        <p:spPr>
          <a:xfrm>
            <a:off x="1199455" y="1484783"/>
            <a:ext cx="10225138" cy="6173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(3) </a:t>
            </a:r>
            <a:r>
              <a:rPr b="1">
                <a:solidFill>
                  <a:srgbClr val="663300"/>
                </a:solidFill>
              </a:rPr>
              <a:t>Hodnocení předmětů, u nichž je povoleno je neopakovat </a:t>
            </a:r>
            <a:r>
              <a:t>v daném studiu, </a:t>
            </a:r>
            <a:r>
              <a:rPr b="1">
                <a:solidFill>
                  <a:srgbClr val="663300"/>
                </a:solidFill>
              </a:rPr>
              <a:t>se nezapočítává do průměrné klasifikace</a:t>
            </a:r>
            <a:r>
              <a:t> (čl. 20 odst. 3).</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316"/>
                                        </p:tgtEl>
                                        <p:attrNameLst>
                                          <p:attrName>style.visibility</p:attrName>
                                        </p:attrNameLst>
                                      </p:cBhvr>
                                      <p:to>
                                        <p:strVal val="visible"/>
                                      </p:to>
                                    </p:set>
                                    <p:animEffect transition="in" filter="dissolve">
                                      <p:cBhvr>
                                        <p:cTn id="7" dur="500"/>
                                        <p:tgtEl>
                                          <p:spTgt spid="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 grpId="0"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Text Box 3"/>
          <p:cNvSpPr txBox="1"/>
          <p:nvPr/>
        </p:nvSpPr>
        <p:spPr>
          <a:xfrm>
            <a:off x="5254627" y="404813"/>
            <a:ext cx="1171573" cy="617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b="1">
                <a:solidFill>
                  <a:srgbClr val="FF0000"/>
                </a:solidFill>
              </a:defRPr>
            </a:pPr>
            <a:r>
              <a:t>Článek 18</a:t>
            </a:r>
            <a:br/>
            <a:r>
              <a:t>Zápočet</a:t>
            </a:r>
          </a:p>
        </p:txBody>
      </p:sp>
      <p:sp>
        <p:nvSpPr>
          <p:cNvPr id="319" name="Text Box 4"/>
          <p:cNvSpPr txBox="1"/>
          <p:nvPr/>
        </p:nvSpPr>
        <p:spPr>
          <a:xfrm>
            <a:off x="1774825" y="1268412"/>
            <a:ext cx="8661400" cy="1417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(1)  </a:t>
            </a:r>
            <a:r>
              <a:rPr b="1">
                <a:solidFill>
                  <a:srgbClr val="663300"/>
                </a:solidFill>
              </a:rPr>
              <a:t>Zápočtem se ukončují předměty, jejichž požadavky jsou plněny průběžně</a:t>
            </a:r>
            <a:r>
              <a:t> především v době jejich výuky stanovené týdenním nebo blokovým rozvrhem. </a:t>
            </a:r>
            <a:r>
              <a:rPr b="1">
                <a:solidFill>
                  <a:srgbClr val="663300"/>
                </a:solidFill>
              </a:rPr>
              <a:t>Zkoušející je povinen zveřejnit požadavky pro ukončení předmětu nejméně 5 pracovních dnů před zahájením </a:t>
            </a:r>
            <a:r>
              <a:t>týdenní</a:t>
            </a:r>
            <a:r>
              <a:rPr b="1">
                <a:solidFill>
                  <a:srgbClr val="663300"/>
                </a:solidFill>
              </a:rPr>
              <a:t> výuky</a:t>
            </a:r>
            <a:r>
              <a:t>, nebo před zahájením blokové výuky. </a:t>
            </a:r>
          </a:p>
        </p:txBody>
      </p:sp>
      <p:sp>
        <p:nvSpPr>
          <p:cNvPr id="320" name="Text Box 9"/>
          <p:cNvSpPr txBox="1"/>
          <p:nvPr/>
        </p:nvSpPr>
        <p:spPr>
          <a:xfrm>
            <a:off x="2208214" y="2997200"/>
            <a:ext cx="7564485" cy="1188863"/>
          </a:xfrm>
          <a:prstGeom prst="rect">
            <a:avLst/>
          </a:prstGeom>
          <a:solidFill>
            <a:schemeClr val="accent3">
              <a:lumOff val="44000"/>
            </a:schemeClr>
          </a:solidFill>
          <a:ln w="38100">
            <a:solidFill>
              <a:srgbClr val="FF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buSzPct val="100000"/>
              <a:buChar char="•"/>
              <a:defRPr b="1">
                <a:solidFill>
                  <a:srgbClr val="FF0000"/>
                </a:solidFill>
              </a:defRPr>
            </a:pPr>
            <a:r>
              <a:t> </a:t>
            </a:r>
            <a:r>
              <a:rPr u="sng"/>
              <a:t>zápočet</a:t>
            </a:r>
            <a:r>
              <a:t> – obvykle za průběžně plněné úkoly</a:t>
            </a:r>
          </a:p>
          <a:p>
            <a:pPr>
              <a:buSzPct val="100000"/>
              <a:buChar char="•"/>
              <a:defRPr b="1">
                <a:solidFill>
                  <a:srgbClr val="FF0000"/>
                </a:solidFill>
              </a:defRPr>
            </a:pPr>
            <a:endParaRPr/>
          </a:p>
          <a:p>
            <a:pPr>
              <a:buSzPct val="100000"/>
              <a:buChar char="•"/>
              <a:defRPr b="1">
                <a:solidFill>
                  <a:srgbClr val="FF0000"/>
                </a:solidFill>
              </a:defRPr>
            </a:pPr>
            <a:r>
              <a:t> požadavky/podmínky pro ukončení předmětu je vyučující povinen </a:t>
            </a:r>
          </a:p>
          <a:p>
            <a:pPr>
              <a:defRPr b="1">
                <a:solidFill>
                  <a:srgbClr val="FF0000"/>
                </a:solidFill>
              </a:defRPr>
            </a:pPr>
            <a:r>
              <a:t>    zveřejnit nejméně 5 pracovních dnů před zahájením výuky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318"/>
                                        </p:tgtEl>
                                        <p:attrNameLst>
                                          <p:attrName>style.visibility</p:attrName>
                                        </p:attrNameLst>
                                      </p:cBhvr>
                                      <p:to>
                                        <p:strVal val="visible"/>
                                      </p:to>
                                    </p:set>
                                    <p:animEffect transition="in" filter="dissolve">
                                      <p:cBhvr>
                                        <p:cTn id="7" dur="500"/>
                                        <p:tgtEl>
                                          <p:spTgt spid="3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319"/>
                                        </p:tgtEl>
                                        <p:attrNameLst>
                                          <p:attrName>style.visibility</p:attrName>
                                        </p:attrNameLst>
                                      </p:cBhvr>
                                      <p:to>
                                        <p:strVal val="visible"/>
                                      </p:to>
                                    </p:set>
                                    <p:animEffect transition="in" filter="dissolve">
                                      <p:cBhvr>
                                        <p:cTn id="12" dur="500"/>
                                        <p:tgtEl>
                                          <p:spTgt spid="319"/>
                                        </p:tgtEl>
                                      </p:cBhvr>
                                    </p:animEffect>
                                  </p:childTnLst>
                                </p:cTn>
                              </p:par>
                            </p:childTnLst>
                          </p:cTn>
                        </p:par>
                        <p:par>
                          <p:cTn id="13" fill="hold">
                            <p:stCondLst>
                              <p:cond delay="500"/>
                            </p:stCondLst>
                            <p:childTnLst>
                              <p:par>
                                <p:cTn id="14" presetID="23" presetClass="entr" presetSubtype="16" fill="hold" grpId="0" nodeType="afterEffect">
                                  <p:stCondLst>
                                    <p:cond delay="0"/>
                                  </p:stCondLst>
                                  <p:iterate>
                                    <p:tmAbs val="0"/>
                                  </p:iterate>
                                  <p:childTnLst>
                                    <p:set>
                                      <p:cBhvr>
                                        <p:cTn id="15" fill="hold"/>
                                        <p:tgtEl>
                                          <p:spTgt spid="320"/>
                                        </p:tgtEl>
                                        <p:attrNameLst>
                                          <p:attrName>style.visibility</p:attrName>
                                        </p:attrNameLst>
                                      </p:cBhvr>
                                      <p:to>
                                        <p:strVal val="visible"/>
                                      </p:to>
                                    </p:set>
                                    <p:anim calcmode="lin" valueType="num">
                                      <p:cBhvr>
                                        <p:cTn id="16" dur="500" fill="hold"/>
                                        <p:tgtEl>
                                          <p:spTgt spid="320"/>
                                        </p:tgtEl>
                                        <p:attrNameLst>
                                          <p:attrName>ppt_w</p:attrName>
                                        </p:attrNameLst>
                                      </p:cBhvr>
                                      <p:tavLst>
                                        <p:tav tm="0">
                                          <p:val>
                                            <p:fltVal val="0"/>
                                          </p:val>
                                        </p:tav>
                                        <p:tav tm="100000">
                                          <p:val>
                                            <p:strVal val="#ppt_w"/>
                                          </p:val>
                                        </p:tav>
                                      </p:tavLst>
                                    </p:anim>
                                    <p:anim calcmode="lin" valueType="num">
                                      <p:cBhvr>
                                        <p:cTn id="17" dur="500" fill="hold"/>
                                        <p:tgtEl>
                                          <p:spTgt spid="3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 grpId="0" animBg="1" advAuto="0"/>
      <p:bldP spid="319" grpId="0" animBg="1" advAuto="0"/>
      <p:bldP spid="320"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 Box 4"/>
          <p:cNvSpPr txBox="1"/>
          <p:nvPr/>
        </p:nvSpPr>
        <p:spPr>
          <a:xfrm>
            <a:off x="1774825" y="1257300"/>
            <a:ext cx="8642350" cy="16841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(2) </a:t>
            </a:r>
            <a:r>
              <a:rPr b="1">
                <a:solidFill>
                  <a:srgbClr val="FF0000"/>
                </a:solidFill>
              </a:rPr>
              <a:t>Časové rozvržení akademického roku </a:t>
            </a:r>
            <a:r>
              <a:rPr b="1">
                <a:solidFill>
                  <a:srgbClr val="663300"/>
                </a:solidFill>
              </a:rPr>
              <a:t>je dáno harmonogramy MU a fakult.</a:t>
            </a:r>
            <a:r>
              <a:t> Harmonogramy stanoví rektor po projednání s děkany tak, aby výuka v semestru byla na všech fakultách zahájena k témuž datu, aby zápis do studia v semestru začínal na všech fakultách k témuž datu a aby byl zajištěn nejméně třítýdenní souběh zkouškových období na všech fakultách. Harmonogramy musí obsahovat vymezení semestrálních období registrace předmětů (čl. 11). </a:t>
            </a:r>
          </a:p>
        </p:txBody>
      </p:sp>
      <p:pic>
        <p:nvPicPr>
          <p:cNvPr id="138" name="Picture 5" descr="Picture 5"/>
          <p:cNvPicPr>
            <a:picLocks noChangeAspect="1"/>
          </p:cNvPicPr>
          <p:nvPr/>
        </p:nvPicPr>
        <p:blipFill>
          <a:blip r:embed="rId2"/>
          <a:stretch>
            <a:fillRect/>
          </a:stretch>
        </p:blipFill>
        <p:spPr>
          <a:xfrm>
            <a:off x="1992313" y="3068638"/>
            <a:ext cx="7848601" cy="3332163"/>
          </a:xfrm>
          <a:prstGeom prst="rect">
            <a:avLst/>
          </a:prstGeom>
          <a:ln>
            <a:solidFill>
              <a:srgbClr val="000000"/>
            </a:solidFill>
            <a:miter/>
          </a:ln>
          <a:effectLst>
            <a:outerShdw blurRad="292100" dist="139700" dir="2700000" rotWithShape="0">
              <a:srgbClr val="333333">
                <a:alpha val="64999"/>
              </a:srgbClr>
            </a:outerShdw>
          </a:effectLst>
        </p:spPr>
      </p:pic>
      <p:sp>
        <p:nvSpPr>
          <p:cNvPr id="139" name="Rectangle 6">
            <a:hlinkClick r:id="rId3"/>
          </p:cNvPr>
          <p:cNvSpPr/>
          <p:nvPr/>
        </p:nvSpPr>
        <p:spPr>
          <a:xfrm>
            <a:off x="6959600" y="4005262"/>
            <a:ext cx="649289" cy="215901"/>
          </a:xfrm>
          <a:prstGeom prst="rect">
            <a:avLst/>
          </a:prstGeom>
          <a:ln w="57150">
            <a:solidFill>
              <a:srgbClr val="FF0000"/>
            </a:solidFill>
            <a:miter/>
          </a:ln>
        </p:spPr>
        <p:txBody>
          <a:bodyPr lIns="45719" rIns="45719" anchor="ctr"/>
          <a:lstStyle/>
          <a:p>
            <a:endParaRPr/>
          </a:p>
        </p:txBody>
      </p:sp>
      <p:sp>
        <p:nvSpPr>
          <p:cNvPr id="140" name="Text Box 7"/>
          <p:cNvSpPr txBox="1"/>
          <p:nvPr/>
        </p:nvSpPr>
        <p:spPr>
          <a:xfrm>
            <a:off x="3818987" y="549275"/>
            <a:ext cx="4182552" cy="617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b="1">
                <a:solidFill>
                  <a:srgbClr val="FF0000"/>
                </a:solidFill>
              </a:defRPr>
            </a:pPr>
            <a:r>
              <a:t>Článek 3</a:t>
            </a:r>
            <a:br/>
            <a:r>
              <a:t>Časové rozvržení akademického roku</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137"/>
                                        </p:tgtEl>
                                        <p:attrNameLst>
                                          <p:attrName>style.visibility</p:attrName>
                                        </p:attrNameLst>
                                      </p:cBhvr>
                                      <p:to>
                                        <p:strVal val="visible"/>
                                      </p:to>
                                    </p:set>
                                    <p:animEffect transition="in" filter="dissolve">
                                      <p:cBhvr>
                                        <p:cTn id="7" dur="500"/>
                                        <p:tgtEl>
                                          <p:spTgt spid="137"/>
                                        </p:tgtEl>
                                      </p:cBhvr>
                                    </p:animEffect>
                                  </p:childTnLst>
                                </p:cTn>
                              </p:par>
                            </p:childTnLst>
                          </p:cTn>
                        </p:par>
                        <p:par>
                          <p:cTn id="8" fill="hold">
                            <p:stCondLst>
                              <p:cond delay="500"/>
                            </p:stCondLst>
                            <p:childTnLst>
                              <p:par>
                                <p:cTn id="9" presetID="23" presetClass="entr" presetSubtype="16" fill="hold" grpId="0" nodeType="afterEffect">
                                  <p:stCondLst>
                                    <p:cond delay="0"/>
                                  </p:stCondLst>
                                  <p:iterate>
                                    <p:tmAbs val="0"/>
                                  </p:iterate>
                                  <p:childTnLst>
                                    <p:set>
                                      <p:cBhvr>
                                        <p:cTn id="10" fill="hold"/>
                                        <p:tgtEl>
                                          <p:spTgt spid="138"/>
                                        </p:tgtEl>
                                        <p:attrNameLst>
                                          <p:attrName>style.visibility</p:attrName>
                                        </p:attrNameLst>
                                      </p:cBhvr>
                                      <p:to>
                                        <p:strVal val="visible"/>
                                      </p:to>
                                    </p:set>
                                    <p:anim calcmode="lin" valueType="num">
                                      <p:cBhvr>
                                        <p:cTn id="11" dur="500" fill="hold"/>
                                        <p:tgtEl>
                                          <p:spTgt spid="138"/>
                                        </p:tgtEl>
                                        <p:attrNameLst>
                                          <p:attrName>ppt_w</p:attrName>
                                        </p:attrNameLst>
                                      </p:cBhvr>
                                      <p:tavLst>
                                        <p:tav tm="0">
                                          <p:val>
                                            <p:fltVal val="0"/>
                                          </p:val>
                                        </p:tav>
                                        <p:tav tm="100000">
                                          <p:val>
                                            <p:strVal val="#ppt_w"/>
                                          </p:val>
                                        </p:tav>
                                      </p:tavLst>
                                    </p:anim>
                                    <p:anim calcmode="lin" valueType="num">
                                      <p:cBhvr>
                                        <p:cTn id="12" dur="500" fill="hold"/>
                                        <p:tgtEl>
                                          <p:spTgt spid="13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0" nodeType="afterEffect">
                                  <p:stCondLst>
                                    <p:cond delay="0"/>
                                  </p:stCondLst>
                                  <p:iterate>
                                    <p:tmAbs val="0"/>
                                  </p:iterate>
                                  <p:childTnLst>
                                    <p:set>
                                      <p:cBhvr>
                                        <p:cTn id="15" fill="hold"/>
                                        <p:tgtEl>
                                          <p:spTgt spid="139"/>
                                        </p:tgtEl>
                                        <p:attrNameLst>
                                          <p:attrName>style.visibility</p:attrName>
                                        </p:attrNameLst>
                                      </p:cBhvr>
                                      <p:to>
                                        <p:strVal val="visible"/>
                                      </p:to>
                                    </p:set>
                                    <p:anim calcmode="lin" valueType="num">
                                      <p:cBhvr>
                                        <p:cTn id="16" dur="500" fill="hold"/>
                                        <p:tgtEl>
                                          <p:spTgt spid="139"/>
                                        </p:tgtEl>
                                        <p:attrNameLst>
                                          <p:attrName>ppt_w</p:attrName>
                                        </p:attrNameLst>
                                      </p:cBhvr>
                                      <p:tavLst>
                                        <p:tav tm="0">
                                          <p:val>
                                            <p:fltVal val="0"/>
                                          </p:val>
                                        </p:tav>
                                        <p:tav tm="100000">
                                          <p:val>
                                            <p:strVal val="#ppt_w"/>
                                          </p:val>
                                        </p:tav>
                                      </p:tavLst>
                                    </p:anim>
                                    <p:anim calcmode="lin" valueType="num">
                                      <p:cBhvr>
                                        <p:cTn id="17" dur="500" fill="hold"/>
                                        <p:tgtEl>
                                          <p:spTgt spid="13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advAuto="0"/>
      <p:bldP spid="138" grpId="0" animBg="1" advAuto="0"/>
      <p:bldP spid="139" grpId="0" animBg="1"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Text Box 3"/>
          <p:cNvSpPr txBox="1"/>
          <p:nvPr/>
        </p:nvSpPr>
        <p:spPr>
          <a:xfrm>
            <a:off x="5254627" y="404813"/>
            <a:ext cx="1171573" cy="617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b="1">
                <a:solidFill>
                  <a:srgbClr val="FF0000"/>
                </a:solidFill>
              </a:defRPr>
            </a:pPr>
            <a:r>
              <a:t>Článek 18</a:t>
            </a:r>
            <a:br/>
            <a:r>
              <a:t>Zápočet</a:t>
            </a:r>
          </a:p>
        </p:txBody>
      </p:sp>
      <p:sp>
        <p:nvSpPr>
          <p:cNvPr id="323" name="Text Box 5"/>
          <p:cNvSpPr txBox="1"/>
          <p:nvPr/>
        </p:nvSpPr>
        <p:spPr>
          <a:xfrm>
            <a:off x="1774825" y="1125538"/>
            <a:ext cx="8589965" cy="11507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(2) </a:t>
            </a:r>
            <a:r>
              <a:rPr b="1">
                <a:solidFill>
                  <a:srgbClr val="663300"/>
                </a:solidFill>
              </a:rPr>
              <a:t>Nesplní-li student v řádném termínu požadavky zápočtu</a:t>
            </a:r>
            <a:r>
              <a:t>, </a:t>
            </a:r>
            <a:r>
              <a:rPr b="1">
                <a:solidFill>
                  <a:srgbClr val="663300"/>
                </a:solidFill>
              </a:rPr>
              <a:t>má právo splnit je v opravném termínu vypsaném ve zkouškovém období téhož semestru</a:t>
            </a:r>
            <a:r>
              <a:rPr>
                <a:solidFill>
                  <a:srgbClr val="663300"/>
                </a:solidFill>
              </a:rPr>
              <a:t>, </a:t>
            </a:r>
            <a:r>
              <a:rPr b="1">
                <a:solidFill>
                  <a:srgbClr val="663300"/>
                </a:solidFill>
              </a:rPr>
              <a:t>a to nejvýše dvakrát v případě předmětu zapsaného poprvé, nejvýše jednou v případě opakovaného předmětu</a:t>
            </a:r>
            <a:r>
              <a:t> (čl. 20). </a:t>
            </a:r>
          </a:p>
        </p:txBody>
      </p:sp>
      <p:sp>
        <p:nvSpPr>
          <p:cNvPr id="324" name="Text Box 9"/>
          <p:cNvSpPr txBox="1"/>
          <p:nvPr/>
        </p:nvSpPr>
        <p:spPr>
          <a:xfrm>
            <a:off x="2351089" y="2997200"/>
            <a:ext cx="7412011" cy="1722262"/>
          </a:xfrm>
          <a:prstGeom prst="rect">
            <a:avLst/>
          </a:prstGeom>
          <a:solidFill>
            <a:schemeClr val="accent3">
              <a:lumOff val="44000"/>
            </a:schemeClr>
          </a:solidFill>
          <a:ln w="38100">
            <a:solidFill>
              <a:srgbClr val="FF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b="1" u="sng">
                <a:solidFill>
                  <a:srgbClr val="FF0000"/>
                </a:solidFill>
              </a:defRPr>
            </a:pPr>
            <a:r>
              <a:t>Opravné termíny </a:t>
            </a:r>
            <a:r>
              <a:rPr i="1"/>
              <a:t>zápočtu</a:t>
            </a:r>
            <a:r>
              <a:t>:</a:t>
            </a:r>
          </a:p>
          <a:p>
            <a:pPr marL="457200" lvl="1" indent="0">
              <a:buSzPct val="100000"/>
              <a:buChar char="•"/>
              <a:defRPr b="1">
                <a:solidFill>
                  <a:srgbClr val="FF0000"/>
                </a:solidFill>
              </a:defRPr>
            </a:pPr>
            <a:r>
              <a:t> při neúspěchu u řádného termínu</a:t>
            </a:r>
          </a:p>
          <a:p>
            <a:pPr marL="457200" lvl="1" indent="0">
              <a:buSzPct val="100000"/>
              <a:buChar char="•"/>
              <a:defRPr b="1">
                <a:solidFill>
                  <a:srgbClr val="FF0000"/>
                </a:solidFill>
              </a:defRPr>
            </a:pPr>
            <a:endParaRPr/>
          </a:p>
          <a:p>
            <a:pPr marL="457200" lvl="1" indent="0">
              <a:buSzPct val="100000"/>
              <a:buChar char="•"/>
              <a:defRPr b="1">
                <a:solidFill>
                  <a:srgbClr val="FF0000"/>
                </a:solidFill>
              </a:defRPr>
            </a:pPr>
            <a:r>
              <a:t> při prvním zápisu jsou 2 opravné termíny</a:t>
            </a:r>
          </a:p>
          <a:p>
            <a:pPr marL="457200" lvl="1" indent="0">
              <a:buSzPct val="100000"/>
              <a:buChar char="•"/>
              <a:defRPr b="1">
                <a:solidFill>
                  <a:srgbClr val="FF0000"/>
                </a:solidFill>
              </a:defRPr>
            </a:pPr>
            <a:endParaRPr/>
          </a:p>
          <a:p>
            <a:pPr marL="457200" lvl="1" indent="0">
              <a:buSzPct val="100000"/>
              <a:buChar char="•"/>
              <a:defRPr b="1">
                <a:solidFill>
                  <a:srgbClr val="FF0000"/>
                </a:solidFill>
              </a:defRPr>
            </a:pPr>
            <a:r>
              <a:t> v případě opakování předmětu je opravný termín pouze jeden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322"/>
                                        </p:tgtEl>
                                        <p:attrNameLst>
                                          <p:attrName>style.visibility</p:attrName>
                                        </p:attrNameLst>
                                      </p:cBhvr>
                                      <p:to>
                                        <p:strVal val="visible"/>
                                      </p:to>
                                    </p:set>
                                    <p:animEffect transition="in" filter="dissolve">
                                      <p:cBhvr>
                                        <p:cTn id="7" dur="500"/>
                                        <p:tgtEl>
                                          <p:spTgt spid="322"/>
                                        </p:tgtEl>
                                      </p:cBhvr>
                                    </p:animEffect>
                                  </p:childTnLst>
                                </p:cTn>
                              </p:par>
                            </p:childTnLst>
                          </p:cTn>
                        </p:par>
                        <p:par>
                          <p:cTn id="8" fill="hold">
                            <p:stCondLst>
                              <p:cond delay="500"/>
                            </p:stCondLst>
                            <p:childTnLst>
                              <p:par>
                                <p:cTn id="9" presetID="9" presetClass="entr" fill="hold" grpId="0" nodeType="afterEffect">
                                  <p:stCondLst>
                                    <p:cond delay="0"/>
                                  </p:stCondLst>
                                  <p:iterate>
                                    <p:tmAbs val="0"/>
                                  </p:iterate>
                                  <p:childTnLst>
                                    <p:set>
                                      <p:cBhvr>
                                        <p:cTn id="10" fill="hold"/>
                                        <p:tgtEl>
                                          <p:spTgt spid="323"/>
                                        </p:tgtEl>
                                        <p:attrNameLst>
                                          <p:attrName>style.visibility</p:attrName>
                                        </p:attrNameLst>
                                      </p:cBhvr>
                                      <p:to>
                                        <p:strVal val="visible"/>
                                      </p:to>
                                    </p:set>
                                    <p:animEffect transition="in" filter="dissolve">
                                      <p:cBhvr>
                                        <p:cTn id="11" dur="500"/>
                                        <p:tgtEl>
                                          <p:spTgt spid="323"/>
                                        </p:tgtEl>
                                      </p:cBhvr>
                                    </p:animEffect>
                                  </p:childTnLst>
                                </p:cTn>
                              </p:par>
                            </p:childTnLst>
                          </p:cTn>
                        </p:par>
                        <p:par>
                          <p:cTn id="12" fill="hold">
                            <p:stCondLst>
                              <p:cond delay="1000"/>
                            </p:stCondLst>
                            <p:childTnLst>
                              <p:par>
                                <p:cTn id="13" presetID="23" presetClass="entr" presetSubtype="16" fill="hold" grpId="0" nodeType="afterEffect">
                                  <p:stCondLst>
                                    <p:cond delay="0"/>
                                  </p:stCondLst>
                                  <p:iterate>
                                    <p:tmAbs val="0"/>
                                  </p:iterate>
                                  <p:childTnLst>
                                    <p:set>
                                      <p:cBhvr>
                                        <p:cTn id="14" fill="hold"/>
                                        <p:tgtEl>
                                          <p:spTgt spid="324"/>
                                        </p:tgtEl>
                                        <p:attrNameLst>
                                          <p:attrName>style.visibility</p:attrName>
                                        </p:attrNameLst>
                                      </p:cBhvr>
                                      <p:to>
                                        <p:strVal val="visible"/>
                                      </p:to>
                                    </p:set>
                                    <p:anim calcmode="lin" valueType="num">
                                      <p:cBhvr>
                                        <p:cTn id="15" dur="500" fill="hold"/>
                                        <p:tgtEl>
                                          <p:spTgt spid="324"/>
                                        </p:tgtEl>
                                        <p:attrNameLst>
                                          <p:attrName>ppt_w</p:attrName>
                                        </p:attrNameLst>
                                      </p:cBhvr>
                                      <p:tavLst>
                                        <p:tav tm="0">
                                          <p:val>
                                            <p:fltVal val="0"/>
                                          </p:val>
                                        </p:tav>
                                        <p:tav tm="100000">
                                          <p:val>
                                            <p:strVal val="#ppt_w"/>
                                          </p:val>
                                        </p:tav>
                                      </p:tavLst>
                                    </p:anim>
                                    <p:anim calcmode="lin" valueType="num">
                                      <p:cBhvr>
                                        <p:cTn id="16" dur="500" fill="hold"/>
                                        <p:tgtEl>
                                          <p:spTgt spid="3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 grpId="0" animBg="1" advAuto="0"/>
      <p:bldP spid="323" grpId="0" animBg="1" advAuto="0"/>
      <p:bldP spid="324" grpId="0" animBg="1"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Text Box 3"/>
          <p:cNvSpPr txBox="1"/>
          <p:nvPr/>
        </p:nvSpPr>
        <p:spPr>
          <a:xfrm>
            <a:off x="5254627" y="404813"/>
            <a:ext cx="1171573" cy="617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b="1">
                <a:solidFill>
                  <a:srgbClr val="FF0000"/>
                </a:solidFill>
              </a:defRPr>
            </a:pPr>
            <a:r>
              <a:t>Článek 18</a:t>
            </a:r>
            <a:br/>
            <a:r>
              <a:t>Zápočet</a:t>
            </a:r>
          </a:p>
        </p:txBody>
      </p:sp>
      <p:sp>
        <p:nvSpPr>
          <p:cNvPr id="327" name="Text Box 8"/>
          <p:cNvSpPr txBox="1"/>
          <p:nvPr/>
        </p:nvSpPr>
        <p:spPr>
          <a:xfrm>
            <a:off x="1774825" y="1217613"/>
            <a:ext cx="8661400" cy="6173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(3)  </a:t>
            </a:r>
            <a:r>
              <a:rPr b="1">
                <a:solidFill>
                  <a:srgbClr val="FF0000"/>
                </a:solidFill>
              </a:rPr>
              <a:t>Zápočet</a:t>
            </a:r>
            <a:r>
              <a:rPr b="1">
                <a:solidFill>
                  <a:srgbClr val="663300"/>
                </a:solidFill>
              </a:rPr>
              <a:t> se hodnotí slovy ”započteno”, nebo ”nezapočteno” (v IS MU písmeny Z, nebo N).</a:t>
            </a:r>
            <a:r>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327"/>
                                        </p:tgtEl>
                                        <p:attrNameLst>
                                          <p:attrName>style.visibility</p:attrName>
                                        </p:attrNameLst>
                                      </p:cBhvr>
                                      <p:to>
                                        <p:strVal val="visible"/>
                                      </p:to>
                                    </p:set>
                                    <p:animEffect transition="in" filter="dissolve">
                                      <p:cBhvr>
                                        <p:cTn id="7" dur="500"/>
                                        <p:tgtEl>
                                          <p:spTgt spid="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0" animBg="1" advAuto="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Text Box 3"/>
          <p:cNvSpPr txBox="1"/>
          <p:nvPr/>
        </p:nvSpPr>
        <p:spPr>
          <a:xfrm>
            <a:off x="4748157" y="352425"/>
            <a:ext cx="2428986" cy="617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b="1">
                <a:solidFill>
                  <a:srgbClr val="FF0000"/>
                </a:solidFill>
              </a:defRPr>
            </a:pPr>
            <a:r>
              <a:t>Článek 19</a:t>
            </a:r>
            <a:br/>
            <a:r>
              <a:t>Kolokvium a zkouška</a:t>
            </a:r>
          </a:p>
        </p:txBody>
      </p:sp>
      <p:sp>
        <p:nvSpPr>
          <p:cNvPr id="330" name="Text Box 4"/>
          <p:cNvSpPr txBox="1"/>
          <p:nvPr/>
        </p:nvSpPr>
        <p:spPr>
          <a:xfrm>
            <a:off x="1682750" y="1144587"/>
            <a:ext cx="8734426" cy="1417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(1)  </a:t>
            </a:r>
            <a:r>
              <a:rPr b="1">
                <a:solidFill>
                  <a:srgbClr val="663300"/>
                </a:solidFill>
              </a:rPr>
              <a:t>Kolokviem nebo zkouškou se ukončují předměty, u nichž je podstatná část zátěže studenta soustředěna mimo dobu jejich výuky</a:t>
            </a:r>
            <a:r>
              <a:t> stanovenou týdenním nebo blokovým rozvrhem. </a:t>
            </a:r>
            <a:r>
              <a:rPr b="1">
                <a:solidFill>
                  <a:srgbClr val="663300"/>
                </a:solidFill>
              </a:rPr>
              <a:t>Zkoušející je povinen zveřejnit požadavky pro ukončení předmětu minimálně 5 pracovních dnů před zahájením</a:t>
            </a:r>
            <a:r>
              <a:t> týdenní </a:t>
            </a:r>
            <a:r>
              <a:rPr b="1">
                <a:solidFill>
                  <a:srgbClr val="663300"/>
                </a:solidFill>
              </a:rPr>
              <a:t>výuky</a:t>
            </a:r>
            <a:r>
              <a:t>, nebo před zahájením blokové výuky. </a:t>
            </a:r>
          </a:p>
        </p:txBody>
      </p:sp>
      <p:sp>
        <p:nvSpPr>
          <p:cNvPr id="331" name="Text Box 9"/>
          <p:cNvSpPr txBox="1"/>
          <p:nvPr/>
        </p:nvSpPr>
        <p:spPr>
          <a:xfrm>
            <a:off x="1297820" y="3068959"/>
            <a:ext cx="9504286" cy="1188863"/>
          </a:xfrm>
          <a:prstGeom prst="rect">
            <a:avLst/>
          </a:prstGeom>
          <a:solidFill>
            <a:schemeClr val="accent3">
              <a:lumOff val="44000"/>
            </a:schemeClr>
          </a:solidFill>
          <a:ln w="38100">
            <a:solidFill>
              <a:srgbClr val="FF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buSzPct val="100000"/>
              <a:buChar char="•"/>
              <a:defRPr b="1">
                <a:solidFill>
                  <a:srgbClr val="FF0000"/>
                </a:solidFill>
              </a:defRPr>
            </a:pPr>
            <a:r>
              <a:t> </a:t>
            </a:r>
            <a:r>
              <a:rPr u="sng"/>
              <a:t>zkouška</a:t>
            </a:r>
            <a:r>
              <a:t> – plnění mimo dobu výuky</a:t>
            </a:r>
          </a:p>
          <a:p>
            <a:pPr>
              <a:buSzPct val="100000"/>
              <a:buChar char="•"/>
              <a:defRPr b="1">
                <a:solidFill>
                  <a:srgbClr val="FF0000"/>
                </a:solidFill>
              </a:defRPr>
            </a:pPr>
            <a:endParaRPr/>
          </a:p>
          <a:p>
            <a:pPr>
              <a:buSzPct val="100000"/>
              <a:buChar char="•"/>
              <a:defRPr b="1">
                <a:solidFill>
                  <a:srgbClr val="FF0000"/>
                </a:solidFill>
              </a:defRPr>
            </a:pPr>
            <a:r>
              <a:t> požadavky/podmínky zkoušky je vyučující povinen zveřejnit minimálně 5 pracovních </a:t>
            </a:r>
          </a:p>
          <a:p>
            <a:pPr>
              <a:defRPr b="1">
                <a:solidFill>
                  <a:srgbClr val="FF0000"/>
                </a:solidFill>
              </a:defRPr>
            </a:pPr>
            <a:r>
              <a:t>  dnů před zahájením výuky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329"/>
                                        </p:tgtEl>
                                        <p:attrNameLst>
                                          <p:attrName>style.visibility</p:attrName>
                                        </p:attrNameLst>
                                      </p:cBhvr>
                                      <p:to>
                                        <p:strVal val="visible"/>
                                      </p:to>
                                    </p:set>
                                    <p:animEffect transition="in" filter="dissolve">
                                      <p:cBhvr>
                                        <p:cTn id="7" dur="500"/>
                                        <p:tgtEl>
                                          <p:spTgt spid="32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330"/>
                                        </p:tgtEl>
                                        <p:attrNameLst>
                                          <p:attrName>style.visibility</p:attrName>
                                        </p:attrNameLst>
                                      </p:cBhvr>
                                      <p:to>
                                        <p:strVal val="visible"/>
                                      </p:to>
                                    </p:set>
                                    <p:animEffect transition="in" filter="dissolve">
                                      <p:cBhvr>
                                        <p:cTn id="12" dur="500"/>
                                        <p:tgtEl>
                                          <p:spTgt spid="330"/>
                                        </p:tgtEl>
                                      </p:cBhvr>
                                    </p:animEffect>
                                  </p:childTnLst>
                                </p:cTn>
                              </p:par>
                            </p:childTnLst>
                          </p:cTn>
                        </p:par>
                        <p:par>
                          <p:cTn id="13" fill="hold">
                            <p:stCondLst>
                              <p:cond delay="500"/>
                            </p:stCondLst>
                            <p:childTnLst>
                              <p:par>
                                <p:cTn id="14" presetID="23" presetClass="entr" presetSubtype="16" fill="hold" grpId="0" nodeType="afterEffect">
                                  <p:stCondLst>
                                    <p:cond delay="0"/>
                                  </p:stCondLst>
                                  <p:iterate>
                                    <p:tmAbs val="0"/>
                                  </p:iterate>
                                  <p:childTnLst>
                                    <p:set>
                                      <p:cBhvr>
                                        <p:cTn id="15" fill="hold"/>
                                        <p:tgtEl>
                                          <p:spTgt spid="331"/>
                                        </p:tgtEl>
                                        <p:attrNameLst>
                                          <p:attrName>style.visibility</p:attrName>
                                        </p:attrNameLst>
                                      </p:cBhvr>
                                      <p:to>
                                        <p:strVal val="visible"/>
                                      </p:to>
                                    </p:set>
                                    <p:anim calcmode="lin" valueType="num">
                                      <p:cBhvr>
                                        <p:cTn id="16" dur="500" fill="hold"/>
                                        <p:tgtEl>
                                          <p:spTgt spid="331"/>
                                        </p:tgtEl>
                                        <p:attrNameLst>
                                          <p:attrName>ppt_w</p:attrName>
                                        </p:attrNameLst>
                                      </p:cBhvr>
                                      <p:tavLst>
                                        <p:tav tm="0">
                                          <p:val>
                                            <p:fltVal val="0"/>
                                          </p:val>
                                        </p:tav>
                                        <p:tav tm="100000">
                                          <p:val>
                                            <p:strVal val="#ppt_w"/>
                                          </p:val>
                                        </p:tav>
                                      </p:tavLst>
                                    </p:anim>
                                    <p:anim calcmode="lin" valueType="num">
                                      <p:cBhvr>
                                        <p:cTn id="17" dur="500" fill="hold"/>
                                        <p:tgtEl>
                                          <p:spTgt spid="3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 grpId="0" animBg="1" advAuto="0"/>
      <p:bldP spid="330" grpId="0" animBg="1" advAuto="0"/>
      <p:bldP spid="331" grpId="0" animBg="1"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Text Box 3"/>
          <p:cNvSpPr txBox="1"/>
          <p:nvPr/>
        </p:nvSpPr>
        <p:spPr>
          <a:xfrm>
            <a:off x="4748157" y="352425"/>
            <a:ext cx="2428986" cy="617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b="1">
                <a:solidFill>
                  <a:srgbClr val="FF0000"/>
                </a:solidFill>
              </a:defRPr>
            </a:pPr>
            <a:r>
              <a:t>Článek 19</a:t>
            </a:r>
            <a:br/>
            <a:r>
              <a:t>Kolokvium a zkouška</a:t>
            </a:r>
          </a:p>
        </p:txBody>
      </p:sp>
      <p:sp>
        <p:nvSpPr>
          <p:cNvPr id="334" name="Text Box 6"/>
          <p:cNvSpPr txBox="1"/>
          <p:nvPr/>
        </p:nvSpPr>
        <p:spPr>
          <a:xfrm>
            <a:off x="1774825" y="1196975"/>
            <a:ext cx="8661400" cy="11507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(2) </a:t>
            </a:r>
            <a:r>
              <a:rPr b="1">
                <a:solidFill>
                  <a:srgbClr val="663300"/>
                </a:solidFill>
              </a:rPr>
              <a:t>Neuspěje-li student </a:t>
            </a:r>
            <a:r>
              <a:t>u kolokvia nebo zkoušky </a:t>
            </a:r>
            <a:r>
              <a:rPr b="1">
                <a:solidFill>
                  <a:srgbClr val="663300"/>
                </a:solidFill>
              </a:rPr>
              <a:t>v řádném termínu</a:t>
            </a:r>
            <a:r>
              <a:t>, </a:t>
            </a:r>
            <a:r>
              <a:rPr b="1">
                <a:solidFill>
                  <a:srgbClr val="663300"/>
                </a:solidFill>
              </a:rPr>
              <a:t>může ji opakovat v opravném termínu </a:t>
            </a:r>
            <a:r>
              <a:t>podle ustanovení čl. 16 odst. 5, </a:t>
            </a:r>
            <a:r>
              <a:rPr b="1">
                <a:solidFill>
                  <a:srgbClr val="663300"/>
                </a:solidFill>
              </a:rPr>
              <a:t>a to nejvýše dvakrát v případě předmětu zapsaného poprvé, nejvýše jednou v případě opakovaného předmětu</a:t>
            </a:r>
            <a:r>
              <a:t> (čl. 20). </a:t>
            </a:r>
          </a:p>
        </p:txBody>
      </p:sp>
      <p:sp>
        <p:nvSpPr>
          <p:cNvPr id="335" name="Text Box 7"/>
          <p:cNvSpPr txBox="1"/>
          <p:nvPr/>
        </p:nvSpPr>
        <p:spPr>
          <a:xfrm>
            <a:off x="2208214" y="2781300"/>
            <a:ext cx="7412011" cy="1722262"/>
          </a:xfrm>
          <a:prstGeom prst="rect">
            <a:avLst/>
          </a:prstGeom>
          <a:solidFill>
            <a:schemeClr val="accent3">
              <a:lumOff val="44000"/>
            </a:schemeClr>
          </a:solidFill>
          <a:ln w="38100">
            <a:solidFill>
              <a:srgbClr val="FF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b="1" u="sng">
                <a:solidFill>
                  <a:srgbClr val="FF0000"/>
                </a:solidFill>
              </a:defRPr>
            </a:pPr>
            <a:r>
              <a:t>Opravné termíny </a:t>
            </a:r>
            <a:r>
              <a:rPr i="1"/>
              <a:t>zkoušky</a:t>
            </a:r>
            <a:r>
              <a:t>:</a:t>
            </a:r>
          </a:p>
          <a:p>
            <a:pPr marL="457200" lvl="1" indent="0">
              <a:buSzPct val="100000"/>
              <a:buChar char="•"/>
              <a:defRPr b="1">
                <a:solidFill>
                  <a:srgbClr val="FF0000"/>
                </a:solidFill>
              </a:defRPr>
            </a:pPr>
            <a:r>
              <a:t> při neúspěchu v řádném termínu</a:t>
            </a:r>
          </a:p>
          <a:p>
            <a:pPr marL="457200" lvl="1" indent="0">
              <a:buSzPct val="100000"/>
              <a:buChar char="•"/>
              <a:defRPr b="1">
                <a:solidFill>
                  <a:srgbClr val="FF0000"/>
                </a:solidFill>
              </a:defRPr>
            </a:pPr>
            <a:endParaRPr/>
          </a:p>
          <a:p>
            <a:pPr marL="457200" lvl="1" indent="0">
              <a:buSzPct val="100000"/>
              <a:buChar char="•"/>
              <a:defRPr b="1">
                <a:solidFill>
                  <a:srgbClr val="FF0000"/>
                </a:solidFill>
              </a:defRPr>
            </a:pPr>
            <a:r>
              <a:t> při prvním zápisu jsou 2 opravné termíny</a:t>
            </a:r>
          </a:p>
          <a:p>
            <a:pPr marL="457200" lvl="1" indent="0">
              <a:buSzPct val="100000"/>
              <a:buChar char="•"/>
              <a:defRPr b="1">
                <a:solidFill>
                  <a:srgbClr val="FF0000"/>
                </a:solidFill>
              </a:defRPr>
            </a:pPr>
            <a:endParaRPr/>
          </a:p>
          <a:p>
            <a:pPr marL="457200" lvl="1" indent="0">
              <a:buSzPct val="100000"/>
              <a:buChar char="•"/>
              <a:defRPr b="1">
                <a:solidFill>
                  <a:srgbClr val="FF0000"/>
                </a:solidFill>
              </a:defRPr>
            </a:pPr>
            <a:r>
              <a:t> v případě opakování předmětu je opravný termín pouze jeden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334"/>
                                        </p:tgtEl>
                                        <p:attrNameLst>
                                          <p:attrName>style.visibility</p:attrName>
                                        </p:attrNameLst>
                                      </p:cBhvr>
                                      <p:to>
                                        <p:strVal val="visible"/>
                                      </p:to>
                                    </p:set>
                                    <p:animEffect transition="in" filter="dissolve">
                                      <p:cBhvr>
                                        <p:cTn id="7" dur="500"/>
                                        <p:tgtEl>
                                          <p:spTgt spid="334"/>
                                        </p:tgtEl>
                                      </p:cBhvr>
                                    </p:animEffect>
                                  </p:childTnLst>
                                </p:cTn>
                              </p:par>
                            </p:childTnLst>
                          </p:cTn>
                        </p:par>
                        <p:par>
                          <p:cTn id="8" fill="hold">
                            <p:stCondLst>
                              <p:cond delay="500"/>
                            </p:stCondLst>
                            <p:childTnLst>
                              <p:par>
                                <p:cTn id="9" presetID="23" presetClass="entr" presetSubtype="16" fill="hold" grpId="0" nodeType="afterEffect">
                                  <p:stCondLst>
                                    <p:cond delay="0"/>
                                  </p:stCondLst>
                                  <p:iterate>
                                    <p:tmAbs val="0"/>
                                  </p:iterate>
                                  <p:childTnLst>
                                    <p:set>
                                      <p:cBhvr>
                                        <p:cTn id="10" fill="hold"/>
                                        <p:tgtEl>
                                          <p:spTgt spid="335"/>
                                        </p:tgtEl>
                                        <p:attrNameLst>
                                          <p:attrName>style.visibility</p:attrName>
                                        </p:attrNameLst>
                                      </p:cBhvr>
                                      <p:to>
                                        <p:strVal val="visible"/>
                                      </p:to>
                                    </p:set>
                                    <p:anim calcmode="lin" valueType="num">
                                      <p:cBhvr>
                                        <p:cTn id="11" dur="500" fill="hold"/>
                                        <p:tgtEl>
                                          <p:spTgt spid="335"/>
                                        </p:tgtEl>
                                        <p:attrNameLst>
                                          <p:attrName>ppt_w</p:attrName>
                                        </p:attrNameLst>
                                      </p:cBhvr>
                                      <p:tavLst>
                                        <p:tav tm="0">
                                          <p:val>
                                            <p:fltVal val="0"/>
                                          </p:val>
                                        </p:tav>
                                        <p:tav tm="100000">
                                          <p:val>
                                            <p:strVal val="#ppt_w"/>
                                          </p:val>
                                        </p:tav>
                                      </p:tavLst>
                                    </p:anim>
                                    <p:anim calcmode="lin" valueType="num">
                                      <p:cBhvr>
                                        <p:cTn id="12" dur="500" fill="hold"/>
                                        <p:tgtEl>
                                          <p:spTgt spid="3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 grpId="0" animBg="1" advAuto="0"/>
      <p:bldP spid="335" grpId="0"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Text Box 3"/>
          <p:cNvSpPr txBox="1"/>
          <p:nvPr/>
        </p:nvSpPr>
        <p:spPr>
          <a:xfrm>
            <a:off x="1682750" y="1085850"/>
            <a:ext cx="8805865" cy="11507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(3) </a:t>
            </a:r>
            <a:r>
              <a:rPr b="1">
                <a:solidFill>
                  <a:srgbClr val="663300"/>
                </a:solidFill>
              </a:rPr>
              <a:t> Podmínkou přihlášky ke</a:t>
            </a:r>
            <a:r>
              <a:t> kolokviu nebo </a:t>
            </a:r>
            <a:r>
              <a:rPr b="1">
                <a:solidFill>
                  <a:srgbClr val="663300"/>
                </a:solidFill>
              </a:rPr>
              <a:t>zkoušce</a:t>
            </a:r>
            <a:r>
              <a:t> </a:t>
            </a:r>
            <a:r>
              <a:rPr b="1" u="sng">
                <a:solidFill>
                  <a:srgbClr val="663300"/>
                </a:solidFill>
              </a:rPr>
              <a:t>může</a:t>
            </a:r>
            <a:r>
              <a:rPr b="1">
                <a:solidFill>
                  <a:srgbClr val="663300"/>
                </a:solidFill>
              </a:rPr>
              <a:t> být splnění požadavků v průběhu semestrální výuky.</a:t>
            </a:r>
            <a:r>
              <a:t> </a:t>
            </a:r>
            <a:r>
              <a:rPr b="1">
                <a:solidFill>
                  <a:srgbClr val="663300"/>
                </a:solidFill>
              </a:rPr>
              <a:t>Výsledky hodnocení průběžných kontrol mohou být zahrnuty do hodnocení zkoušky</a:t>
            </a:r>
            <a:r>
              <a:t>. Pro zveřejnění takových požadavků platí ustanovení odstavce 1. </a:t>
            </a:r>
          </a:p>
        </p:txBody>
      </p:sp>
      <p:sp>
        <p:nvSpPr>
          <p:cNvPr id="338" name="Text Box 4"/>
          <p:cNvSpPr txBox="1"/>
          <p:nvPr/>
        </p:nvSpPr>
        <p:spPr>
          <a:xfrm>
            <a:off x="4748157" y="352425"/>
            <a:ext cx="2428986" cy="617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b="1">
                <a:solidFill>
                  <a:srgbClr val="FF0000"/>
                </a:solidFill>
              </a:defRPr>
            </a:pPr>
            <a:r>
              <a:t>Článek 19</a:t>
            </a:r>
            <a:br/>
            <a:r>
              <a:t>Kolokvium a zkouška</a:t>
            </a:r>
          </a:p>
        </p:txBody>
      </p:sp>
      <p:sp>
        <p:nvSpPr>
          <p:cNvPr id="339" name="Text Box 7"/>
          <p:cNvSpPr txBox="1"/>
          <p:nvPr/>
        </p:nvSpPr>
        <p:spPr>
          <a:xfrm>
            <a:off x="1919289" y="2781300"/>
            <a:ext cx="8390035" cy="1188863"/>
          </a:xfrm>
          <a:prstGeom prst="rect">
            <a:avLst/>
          </a:prstGeom>
          <a:solidFill>
            <a:schemeClr val="accent3">
              <a:lumOff val="44000"/>
            </a:schemeClr>
          </a:solidFill>
          <a:ln w="38100">
            <a:solidFill>
              <a:srgbClr val="FF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buSzPct val="100000"/>
              <a:buChar char="•"/>
              <a:defRPr b="1">
                <a:solidFill>
                  <a:srgbClr val="FF0000"/>
                </a:solidFill>
              </a:defRPr>
            </a:pPr>
            <a:r>
              <a:t> podmínkou přihlášky ke zkoušce může být splnění požadavků v rámci </a:t>
            </a:r>
          </a:p>
          <a:p>
            <a:pPr>
              <a:defRPr b="1">
                <a:solidFill>
                  <a:srgbClr val="FF0000"/>
                </a:solidFill>
              </a:defRPr>
            </a:pPr>
            <a:r>
              <a:t>    semestru</a:t>
            </a:r>
          </a:p>
          <a:p>
            <a:pPr>
              <a:defRPr b="1">
                <a:solidFill>
                  <a:srgbClr val="FF0000"/>
                </a:solidFill>
              </a:defRPr>
            </a:pPr>
            <a:endParaRPr/>
          </a:p>
          <a:p>
            <a:pPr>
              <a:buSzPct val="100000"/>
              <a:buChar char="•"/>
              <a:defRPr b="1">
                <a:solidFill>
                  <a:srgbClr val="FF0000"/>
                </a:solidFill>
              </a:defRPr>
            </a:pPr>
            <a:r>
              <a:t> výsledky plnění těchto požadavků mohou být součástí hodnocení zkoušky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337"/>
                                        </p:tgtEl>
                                        <p:attrNameLst>
                                          <p:attrName>style.visibility</p:attrName>
                                        </p:attrNameLst>
                                      </p:cBhvr>
                                      <p:to>
                                        <p:strVal val="visible"/>
                                      </p:to>
                                    </p:set>
                                    <p:animEffect transition="in" filter="dissolve">
                                      <p:cBhvr>
                                        <p:cTn id="7" dur="500"/>
                                        <p:tgtEl>
                                          <p:spTgt spid="337"/>
                                        </p:tgtEl>
                                      </p:cBhvr>
                                    </p:animEffect>
                                  </p:childTnLst>
                                </p:cTn>
                              </p:par>
                            </p:childTnLst>
                          </p:cTn>
                        </p:par>
                        <p:par>
                          <p:cTn id="8" fill="hold">
                            <p:stCondLst>
                              <p:cond delay="500"/>
                            </p:stCondLst>
                            <p:childTnLst>
                              <p:par>
                                <p:cTn id="9" presetID="23" presetClass="entr" presetSubtype="16" fill="hold" grpId="0" nodeType="afterEffect">
                                  <p:stCondLst>
                                    <p:cond delay="0"/>
                                  </p:stCondLst>
                                  <p:iterate>
                                    <p:tmAbs val="0"/>
                                  </p:iterate>
                                  <p:childTnLst>
                                    <p:set>
                                      <p:cBhvr>
                                        <p:cTn id="10" fill="hold"/>
                                        <p:tgtEl>
                                          <p:spTgt spid="339"/>
                                        </p:tgtEl>
                                        <p:attrNameLst>
                                          <p:attrName>style.visibility</p:attrName>
                                        </p:attrNameLst>
                                      </p:cBhvr>
                                      <p:to>
                                        <p:strVal val="visible"/>
                                      </p:to>
                                    </p:set>
                                    <p:anim calcmode="lin" valueType="num">
                                      <p:cBhvr>
                                        <p:cTn id="11" dur="500" fill="hold"/>
                                        <p:tgtEl>
                                          <p:spTgt spid="339"/>
                                        </p:tgtEl>
                                        <p:attrNameLst>
                                          <p:attrName>ppt_w</p:attrName>
                                        </p:attrNameLst>
                                      </p:cBhvr>
                                      <p:tavLst>
                                        <p:tav tm="0">
                                          <p:val>
                                            <p:fltVal val="0"/>
                                          </p:val>
                                        </p:tav>
                                        <p:tav tm="100000">
                                          <p:val>
                                            <p:strVal val="#ppt_w"/>
                                          </p:val>
                                        </p:tav>
                                      </p:tavLst>
                                    </p:anim>
                                    <p:anim calcmode="lin" valueType="num">
                                      <p:cBhvr>
                                        <p:cTn id="12" dur="500" fill="hold"/>
                                        <p:tgtEl>
                                          <p:spTgt spid="33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 grpId="0" animBg="1" advAuto="0"/>
      <p:bldP spid="339" grpId="0" animBg="1" advAuto="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Text Box 4"/>
          <p:cNvSpPr txBox="1"/>
          <p:nvPr/>
        </p:nvSpPr>
        <p:spPr>
          <a:xfrm>
            <a:off x="4748157" y="352425"/>
            <a:ext cx="2428986" cy="617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b="1">
                <a:solidFill>
                  <a:srgbClr val="FF0000"/>
                </a:solidFill>
              </a:defRPr>
            </a:pPr>
            <a:r>
              <a:t>Článek 19</a:t>
            </a:r>
            <a:br/>
            <a:r>
              <a:t>Kolokvium a zkouška</a:t>
            </a:r>
          </a:p>
        </p:txBody>
      </p:sp>
      <p:sp>
        <p:nvSpPr>
          <p:cNvPr id="342" name="Text Box 5"/>
          <p:cNvSpPr txBox="1"/>
          <p:nvPr/>
        </p:nvSpPr>
        <p:spPr>
          <a:xfrm>
            <a:off x="1755775" y="1125538"/>
            <a:ext cx="8661400" cy="11507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(4)  </a:t>
            </a:r>
            <a:r>
              <a:rPr b="1">
                <a:solidFill>
                  <a:srgbClr val="FF0000"/>
                </a:solidFill>
              </a:rPr>
              <a:t>Kolokviem</a:t>
            </a:r>
            <a:r>
              <a:rPr>
                <a:solidFill>
                  <a:srgbClr val="FF0000"/>
                </a:solidFill>
              </a:rPr>
              <a:t> </a:t>
            </a:r>
            <a:r>
              <a:t>se rozumí ukončení předmětu </a:t>
            </a:r>
            <a:r>
              <a:rPr b="1">
                <a:solidFill>
                  <a:srgbClr val="E22400"/>
                </a:solidFill>
              </a:rPr>
              <a:t>rozpravou o problematice</a:t>
            </a:r>
            <a:r>
              <a:rPr b="1">
                <a:solidFill>
                  <a:srgbClr val="663300"/>
                </a:solidFill>
              </a:rPr>
              <a:t> předmětu</a:t>
            </a:r>
            <a:r>
              <a:t> </a:t>
            </a:r>
            <a:r>
              <a:rPr b="1">
                <a:solidFill>
                  <a:srgbClr val="663300"/>
                </a:solidFill>
              </a:rPr>
              <a:t>nebo </a:t>
            </a:r>
            <a:r>
              <a:rPr b="1">
                <a:solidFill>
                  <a:srgbClr val="E22400"/>
                </a:solidFill>
              </a:rPr>
              <a:t>vypracováním písemné práce</a:t>
            </a:r>
            <a:r>
              <a:t> zabývající se dílčí tématikou předmětu, případně obojím způsobem. Kolokvium </a:t>
            </a:r>
            <a:r>
              <a:rPr b="1">
                <a:solidFill>
                  <a:srgbClr val="663300"/>
                </a:solidFill>
              </a:rPr>
              <a:t>se hodnotí slovy ”prospěl(a)”, nebo ”neprospěl(a)” (v IS MU písmeno P, nebo 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342"/>
                                        </p:tgtEl>
                                        <p:attrNameLst>
                                          <p:attrName>style.visibility</p:attrName>
                                        </p:attrNameLst>
                                      </p:cBhvr>
                                      <p:to>
                                        <p:strVal val="visible"/>
                                      </p:to>
                                    </p:set>
                                    <p:animEffect transition="in" filter="dissolve">
                                      <p:cBhvr>
                                        <p:cTn id="7"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0" animBg="1"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Text Box 4"/>
          <p:cNvSpPr txBox="1"/>
          <p:nvPr/>
        </p:nvSpPr>
        <p:spPr>
          <a:xfrm>
            <a:off x="4748157" y="352425"/>
            <a:ext cx="2428986" cy="617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b="1">
                <a:solidFill>
                  <a:srgbClr val="FF0000"/>
                </a:solidFill>
              </a:defRPr>
            </a:pPr>
            <a:r>
              <a:t>Článek 19</a:t>
            </a:r>
            <a:br/>
            <a:r>
              <a:t>Kolokvium a zkouška</a:t>
            </a:r>
          </a:p>
        </p:txBody>
      </p:sp>
      <p:sp>
        <p:nvSpPr>
          <p:cNvPr id="345" name="Text Box 6"/>
          <p:cNvSpPr txBox="1"/>
          <p:nvPr/>
        </p:nvSpPr>
        <p:spPr>
          <a:xfrm>
            <a:off x="1755774" y="1230313"/>
            <a:ext cx="8732840" cy="11507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(5)  </a:t>
            </a:r>
            <a:r>
              <a:rPr b="1">
                <a:solidFill>
                  <a:srgbClr val="663300"/>
                </a:solidFill>
              </a:rPr>
              <a:t>Zkouška může být písemná, nebo ústní, popřípadě písemná a ústní</a:t>
            </a:r>
            <a:r>
              <a:t>. Všechny části zkoušky se konají zpravidla v jednom dni, v opačném případě musí být data všech částí předem zveřejněna. </a:t>
            </a:r>
            <a:r>
              <a:rPr b="1">
                <a:solidFill>
                  <a:srgbClr val="663300"/>
                </a:solidFill>
              </a:rPr>
              <a:t>Výsledek zkoušky se hodnotí podle klasifikační stupnice</a:t>
            </a:r>
            <a:r>
              <a:t> (čl. 17 odst. 1). </a:t>
            </a:r>
          </a:p>
        </p:txBody>
      </p:sp>
      <p:sp>
        <p:nvSpPr>
          <p:cNvPr id="346" name="Text Box 7"/>
          <p:cNvSpPr txBox="1"/>
          <p:nvPr/>
        </p:nvSpPr>
        <p:spPr>
          <a:xfrm>
            <a:off x="1919289" y="2781300"/>
            <a:ext cx="8161993" cy="1188863"/>
          </a:xfrm>
          <a:prstGeom prst="rect">
            <a:avLst/>
          </a:prstGeom>
          <a:solidFill>
            <a:schemeClr val="accent3">
              <a:lumOff val="44000"/>
            </a:schemeClr>
          </a:solidFill>
          <a:ln w="38100">
            <a:solidFill>
              <a:srgbClr val="FF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b="1" u="sng">
                <a:solidFill>
                  <a:srgbClr val="FF0000"/>
                </a:solidFill>
              </a:defRPr>
            </a:pPr>
            <a:r>
              <a:t>Druhy zkoušek:</a:t>
            </a:r>
          </a:p>
          <a:p>
            <a:pPr marL="457200" lvl="1" indent="0">
              <a:buSzPct val="100000"/>
              <a:buChar char="•"/>
              <a:defRPr b="1">
                <a:solidFill>
                  <a:srgbClr val="FF0000"/>
                </a:solidFill>
              </a:defRPr>
            </a:pPr>
            <a:r>
              <a:t> ústní</a:t>
            </a:r>
          </a:p>
          <a:p>
            <a:pPr marL="457200" lvl="1" indent="0">
              <a:buSzPct val="100000"/>
              <a:buChar char="•"/>
              <a:defRPr b="1">
                <a:solidFill>
                  <a:srgbClr val="FF0000"/>
                </a:solidFill>
              </a:defRPr>
            </a:pPr>
            <a:r>
              <a:t> písemná</a:t>
            </a:r>
          </a:p>
          <a:p>
            <a:pPr marL="457200" lvl="1" indent="0">
              <a:buSzPct val="100000"/>
              <a:buChar char="•"/>
              <a:defRPr b="1">
                <a:solidFill>
                  <a:srgbClr val="FF0000"/>
                </a:solidFill>
              </a:defRPr>
            </a:pPr>
            <a:r>
              <a:t> písemná a ústní (při rozdílných termínech musí být včas zveřejněny)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345"/>
                                        </p:tgtEl>
                                        <p:attrNameLst>
                                          <p:attrName>style.visibility</p:attrName>
                                        </p:attrNameLst>
                                      </p:cBhvr>
                                      <p:to>
                                        <p:strVal val="visible"/>
                                      </p:to>
                                    </p:set>
                                    <p:animEffect transition="in" filter="dissolve">
                                      <p:cBhvr>
                                        <p:cTn id="7" dur="500"/>
                                        <p:tgtEl>
                                          <p:spTgt spid="345"/>
                                        </p:tgtEl>
                                      </p:cBhvr>
                                    </p:animEffect>
                                  </p:childTnLst>
                                </p:cTn>
                              </p:par>
                            </p:childTnLst>
                          </p:cTn>
                        </p:par>
                        <p:par>
                          <p:cTn id="8" fill="hold">
                            <p:stCondLst>
                              <p:cond delay="500"/>
                            </p:stCondLst>
                            <p:childTnLst>
                              <p:par>
                                <p:cTn id="9" presetID="23" presetClass="entr" presetSubtype="16" fill="hold" grpId="0" nodeType="afterEffect">
                                  <p:stCondLst>
                                    <p:cond delay="0"/>
                                  </p:stCondLst>
                                  <p:iterate>
                                    <p:tmAbs val="0"/>
                                  </p:iterate>
                                  <p:childTnLst>
                                    <p:set>
                                      <p:cBhvr>
                                        <p:cTn id="10" fill="hold"/>
                                        <p:tgtEl>
                                          <p:spTgt spid="346"/>
                                        </p:tgtEl>
                                        <p:attrNameLst>
                                          <p:attrName>style.visibility</p:attrName>
                                        </p:attrNameLst>
                                      </p:cBhvr>
                                      <p:to>
                                        <p:strVal val="visible"/>
                                      </p:to>
                                    </p:set>
                                    <p:anim calcmode="lin" valueType="num">
                                      <p:cBhvr>
                                        <p:cTn id="11" dur="500" fill="hold"/>
                                        <p:tgtEl>
                                          <p:spTgt spid="346"/>
                                        </p:tgtEl>
                                        <p:attrNameLst>
                                          <p:attrName>ppt_w</p:attrName>
                                        </p:attrNameLst>
                                      </p:cBhvr>
                                      <p:tavLst>
                                        <p:tav tm="0">
                                          <p:val>
                                            <p:fltVal val="0"/>
                                          </p:val>
                                        </p:tav>
                                        <p:tav tm="100000">
                                          <p:val>
                                            <p:strVal val="#ppt_w"/>
                                          </p:val>
                                        </p:tav>
                                      </p:tavLst>
                                    </p:anim>
                                    <p:anim calcmode="lin" valueType="num">
                                      <p:cBhvr>
                                        <p:cTn id="12" dur="500" fill="hold"/>
                                        <p:tgtEl>
                                          <p:spTgt spid="3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 grpId="0" animBg="1" advAuto="0"/>
      <p:bldP spid="346" grpId="0" animBg="1" advAuto="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Text Box 3"/>
          <p:cNvSpPr txBox="1"/>
          <p:nvPr/>
        </p:nvSpPr>
        <p:spPr>
          <a:xfrm>
            <a:off x="4830813" y="333375"/>
            <a:ext cx="2377974" cy="617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b="1">
                <a:solidFill>
                  <a:srgbClr val="FF0000"/>
                </a:solidFill>
              </a:defRPr>
            </a:pPr>
            <a:r>
              <a:t>Článek 20</a:t>
            </a:r>
            <a:br/>
            <a:r>
              <a:t>Opakování předmětů</a:t>
            </a:r>
          </a:p>
        </p:txBody>
      </p:sp>
      <p:sp>
        <p:nvSpPr>
          <p:cNvPr id="349" name="Text Box 4"/>
          <p:cNvSpPr txBox="1"/>
          <p:nvPr/>
        </p:nvSpPr>
        <p:spPr>
          <a:xfrm>
            <a:off x="1412179" y="2414800"/>
            <a:ext cx="8588376" cy="8840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(2) </a:t>
            </a:r>
            <a:r>
              <a:rPr b="1">
                <a:solidFill>
                  <a:srgbClr val="663300"/>
                </a:solidFill>
              </a:rPr>
              <a:t>Studentovi, který</a:t>
            </a:r>
            <a:r>
              <a:t> ani po vyčerpání možností podle čl. 18 odst. 2, respektive čl. 19 odst. 2 </a:t>
            </a:r>
            <a:r>
              <a:rPr b="1">
                <a:solidFill>
                  <a:srgbClr val="663300"/>
                </a:solidFill>
              </a:rPr>
              <a:t>neukončil opakovaný předmět úspěšně</a:t>
            </a:r>
            <a:r>
              <a:t>, </a:t>
            </a:r>
            <a:r>
              <a:rPr b="1">
                <a:solidFill>
                  <a:srgbClr val="663300"/>
                </a:solidFill>
              </a:rPr>
              <a:t>nevzniká právo zápisu do následujícího semestru</a:t>
            </a:r>
            <a:r>
              <a:t> (čl. 12). </a:t>
            </a:r>
          </a:p>
        </p:txBody>
      </p:sp>
      <p:sp>
        <p:nvSpPr>
          <p:cNvPr id="350" name="Text Box 6"/>
          <p:cNvSpPr txBox="1"/>
          <p:nvPr/>
        </p:nvSpPr>
        <p:spPr>
          <a:xfrm>
            <a:off x="1807666" y="3789040"/>
            <a:ext cx="8149157" cy="1455562"/>
          </a:xfrm>
          <a:prstGeom prst="rect">
            <a:avLst/>
          </a:prstGeom>
          <a:solidFill>
            <a:schemeClr val="accent3">
              <a:lumOff val="44000"/>
            </a:schemeClr>
          </a:solidFill>
          <a:ln w="38100">
            <a:solidFill>
              <a:srgbClr val="FF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b="1" u="sng">
                <a:solidFill>
                  <a:srgbClr val="FF0000"/>
                </a:solidFill>
              </a:defRPr>
            </a:pPr>
            <a:r>
              <a:t>Při neúspěchu u opravných termínu:</a:t>
            </a:r>
          </a:p>
          <a:p>
            <a:pPr marL="457200" lvl="1" indent="0">
              <a:buSzPct val="100000"/>
              <a:buChar char="•"/>
              <a:defRPr b="1">
                <a:solidFill>
                  <a:srgbClr val="FF0000"/>
                </a:solidFill>
              </a:defRPr>
            </a:pPr>
            <a:r>
              <a:t> povinnost opakovaného zápisu v nejbližším semestru, kdy se koná </a:t>
            </a:r>
          </a:p>
          <a:p>
            <a:pPr lvl="1">
              <a:defRPr b="1">
                <a:solidFill>
                  <a:srgbClr val="FF0000"/>
                </a:solidFill>
              </a:defRPr>
            </a:pPr>
            <a:r>
              <a:t>    jeho výuka</a:t>
            </a:r>
          </a:p>
          <a:p>
            <a:pPr lvl="1">
              <a:defRPr b="1">
                <a:solidFill>
                  <a:srgbClr val="FF0000"/>
                </a:solidFill>
              </a:defRPr>
            </a:pPr>
            <a:endParaRPr/>
          </a:p>
          <a:p>
            <a:pPr marL="457200" lvl="1" indent="0">
              <a:buSzPct val="100000"/>
              <a:buChar char="•"/>
              <a:defRPr b="1">
                <a:solidFill>
                  <a:srgbClr val="FF0000"/>
                </a:solidFill>
              </a:defRPr>
            </a:pPr>
            <a:r>
              <a:t> k dispozici 1 řádný a 1 opravný termín</a:t>
            </a:r>
          </a:p>
        </p:txBody>
      </p:sp>
      <p:sp>
        <p:nvSpPr>
          <p:cNvPr id="351" name="Obdélník 1"/>
          <p:cNvSpPr txBox="1"/>
          <p:nvPr/>
        </p:nvSpPr>
        <p:spPr>
          <a:xfrm>
            <a:off x="1412180" y="1232480"/>
            <a:ext cx="8953898" cy="8840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(1) </a:t>
            </a:r>
            <a:r>
              <a:rPr b="1">
                <a:solidFill>
                  <a:srgbClr val="663300"/>
                </a:solidFill>
              </a:rPr>
              <a:t>Jestliže student neukončil zapsaný předmět úspěšně, je mu tento automaticky zapsán v nejbližším semestru, kdy se uskuteční jeho výuka </a:t>
            </a:r>
            <a:r>
              <a:t>(dále jen ”opakovaný předmět”).</a:t>
            </a:r>
          </a:p>
        </p:txBody>
      </p:sp>
      <p:sp>
        <p:nvSpPr>
          <p:cNvPr id="352" name="Text Box 6"/>
          <p:cNvSpPr txBox="1"/>
          <p:nvPr/>
        </p:nvSpPr>
        <p:spPr>
          <a:xfrm>
            <a:off x="1807666" y="5268595"/>
            <a:ext cx="4095988" cy="388763"/>
          </a:xfrm>
          <a:prstGeom prst="rect">
            <a:avLst/>
          </a:prstGeom>
          <a:solidFill>
            <a:schemeClr val="accent3">
              <a:lumOff val="44000"/>
            </a:schemeClr>
          </a:solidFill>
          <a:ln w="38100">
            <a:solidFill>
              <a:srgbClr val="FF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457200" lvl="1" indent="0">
              <a:buSzPct val="100000"/>
              <a:buChar char="•"/>
              <a:defRPr b="1">
                <a:solidFill>
                  <a:srgbClr val="FF0000"/>
                </a:solidFill>
              </a:defRPr>
            </a:pPr>
            <a:r>
              <a:t> při neúspěchu končí studium</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348"/>
                                        </p:tgtEl>
                                        <p:attrNameLst>
                                          <p:attrName>style.visibility</p:attrName>
                                        </p:attrNameLst>
                                      </p:cBhvr>
                                      <p:to>
                                        <p:strVal val="visible"/>
                                      </p:to>
                                    </p:set>
                                    <p:animEffect transition="in" filter="dissolve">
                                      <p:cBhvr>
                                        <p:cTn id="7" dur="500"/>
                                        <p:tgtEl>
                                          <p:spTgt spid="34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351"/>
                                        </p:tgtEl>
                                        <p:attrNameLst>
                                          <p:attrName>style.visibility</p:attrName>
                                        </p:attrNameLst>
                                      </p:cBhvr>
                                      <p:to>
                                        <p:strVal val="visible"/>
                                      </p:to>
                                    </p:set>
                                    <p:animEffect transition="in" filter="dissolve">
                                      <p:cBhvr>
                                        <p:cTn id="12" dur="500"/>
                                        <p:tgtEl>
                                          <p:spTgt spid="351"/>
                                        </p:tgtEl>
                                      </p:cBhvr>
                                    </p:animEffect>
                                  </p:childTnLst>
                                </p:cTn>
                              </p:par>
                            </p:childTnLst>
                          </p:cTn>
                        </p:par>
                        <p:par>
                          <p:cTn id="13" fill="hold">
                            <p:stCondLst>
                              <p:cond delay="500"/>
                            </p:stCondLst>
                            <p:childTnLst>
                              <p:par>
                                <p:cTn id="14" presetID="23" presetClass="entr" presetSubtype="16" fill="hold" grpId="0" nodeType="afterEffect">
                                  <p:stCondLst>
                                    <p:cond delay="0"/>
                                  </p:stCondLst>
                                  <p:iterate>
                                    <p:tmAbs val="0"/>
                                  </p:iterate>
                                  <p:childTnLst>
                                    <p:set>
                                      <p:cBhvr>
                                        <p:cTn id="15" fill="hold"/>
                                        <p:tgtEl>
                                          <p:spTgt spid="350"/>
                                        </p:tgtEl>
                                        <p:attrNameLst>
                                          <p:attrName>style.visibility</p:attrName>
                                        </p:attrNameLst>
                                      </p:cBhvr>
                                      <p:to>
                                        <p:strVal val="visible"/>
                                      </p:to>
                                    </p:set>
                                    <p:anim calcmode="lin" valueType="num">
                                      <p:cBhvr>
                                        <p:cTn id="16" dur="500" fill="hold"/>
                                        <p:tgtEl>
                                          <p:spTgt spid="350"/>
                                        </p:tgtEl>
                                        <p:attrNameLst>
                                          <p:attrName>ppt_w</p:attrName>
                                        </p:attrNameLst>
                                      </p:cBhvr>
                                      <p:tavLst>
                                        <p:tav tm="0">
                                          <p:val>
                                            <p:fltVal val="0"/>
                                          </p:val>
                                        </p:tav>
                                        <p:tav tm="100000">
                                          <p:val>
                                            <p:strVal val="#ppt_w"/>
                                          </p:val>
                                        </p:tav>
                                      </p:tavLst>
                                    </p:anim>
                                    <p:anim calcmode="lin" valueType="num">
                                      <p:cBhvr>
                                        <p:cTn id="17" dur="500" fill="hold"/>
                                        <p:tgtEl>
                                          <p:spTgt spid="350"/>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9" presetClass="entr" fill="hold" grpId="0" nodeType="clickEffect">
                                  <p:stCondLst>
                                    <p:cond delay="0"/>
                                  </p:stCondLst>
                                  <p:iterate>
                                    <p:tmAbs val="0"/>
                                  </p:iterate>
                                  <p:childTnLst>
                                    <p:set>
                                      <p:cBhvr>
                                        <p:cTn id="21" fill="hold"/>
                                        <p:tgtEl>
                                          <p:spTgt spid="349"/>
                                        </p:tgtEl>
                                        <p:attrNameLst>
                                          <p:attrName>style.visibility</p:attrName>
                                        </p:attrNameLst>
                                      </p:cBhvr>
                                      <p:to>
                                        <p:strVal val="visible"/>
                                      </p:to>
                                    </p:set>
                                    <p:animEffect transition="in" filter="dissolve">
                                      <p:cBhvr>
                                        <p:cTn id="22" dur="500"/>
                                        <p:tgtEl>
                                          <p:spTgt spid="349"/>
                                        </p:tgtEl>
                                      </p:cBhvr>
                                    </p:animEffect>
                                  </p:childTnLst>
                                </p:cTn>
                              </p:par>
                            </p:childTnLst>
                          </p:cTn>
                        </p:par>
                        <p:par>
                          <p:cTn id="23" fill="hold">
                            <p:stCondLst>
                              <p:cond delay="500"/>
                            </p:stCondLst>
                            <p:childTnLst>
                              <p:par>
                                <p:cTn id="24" presetID="23" presetClass="entr" presetSubtype="16" fill="hold" grpId="0" nodeType="afterEffect">
                                  <p:stCondLst>
                                    <p:cond delay="0"/>
                                  </p:stCondLst>
                                  <p:iterate>
                                    <p:tmAbs val="0"/>
                                  </p:iterate>
                                  <p:childTnLst>
                                    <p:set>
                                      <p:cBhvr>
                                        <p:cTn id="25" fill="hold"/>
                                        <p:tgtEl>
                                          <p:spTgt spid="352"/>
                                        </p:tgtEl>
                                        <p:attrNameLst>
                                          <p:attrName>style.visibility</p:attrName>
                                        </p:attrNameLst>
                                      </p:cBhvr>
                                      <p:to>
                                        <p:strVal val="visible"/>
                                      </p:to>
                                    </p:set>
                                    <p:anim calcmode="lin" valueType="num">
                                      <p:cBhvr>
                                        <p:cTn id="26" dur="500" fill="hold"/>
                                        <p:tgtEl>
                                          <p:spTgt spid="352"/>
                                        </p:tgtEl>
                                        <p:attrNameLst>
                                          <p:attrName>ppt_w</p:attrName>
                                        </p:attrNameLst>
                                      </p:cBhvr>
                                      <p:tavLst>
                                        <p:tav tm="0">
                                          <p:val>
                                            <p:fltVal val="0"/>
                                          </p:val>
                                        </p:tav>
                                        <p:tav tm="100000">
                                          <p:val>
                                            <p:strVal val="#ppt_w"/>
                                          </p:val>
                                        </p:tav>
                                      </p:tavLst>
                                    </p:anim>
                                    <p:anim calcmode="lin" valueType="num">
                                      <p:cBhvr>
                                        <p:cTn id="27" dur="500" fill="hold"/>
                                        <p:tgtEl>
                                          <p:spTgt spid="3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advAuto="0"/>
      <p:bldP spid="349" grpId="0" animBg="1" advAuto="0"/>
      <p:bldP spid="350" grpId="0" animBg="1" advAuto="0"/>
      <p:bldP spid="351" grpId="0" animBg="1" advAuto="0"/>
      <p:bldP spid="352" grpId="0" animBg="1" advAuto="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Text Box 3"/>
          <p:cNvSpPr txBox="1"/>
          <p:nvPr/>
        </p:nvSpPr>
        <p:spPr>
          <a:xfrm>
            <a:off x="4830813" y="333375"/>
            <a:ext cx="2377974" cy="617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b="1">
                <a:solidFill>
                  <a:srgbClr val="FF0000"/>
                </a:solidFill>
              </a:defRPr>
            </a:pPr>
            <a:r>
              <a:t>Článek 20</a:t>
            </a:r>
            <a:br/>
            <a:r>
              <a:t>Opakování předmětů</a:t>
            </a:r>
          </a:p>
        </p:txBody>
      </p:sp>
      <p:sp>
        <p:nvSpPr>
          <p:cNvPr id="355" name="Text Box 5"/>
          <p:cNvSpPr txBox="1"/>
          <p:nvPr/>
        </p:nvSpPr>
        <p:spPr>
          <a:xfrm>
            <a:off x="1827213" y="1125537"/>
            <a:ext cx="8661401" cy="1417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(3) </a:t>
            </a:r>
            <a:r>
              <a:rPr b="1">
                <a:solidFill>
                  <a:srgbClr val="663300"/>
                </a:solidFill>
              </a:rPr>
              <a:t> Povinnost opakování</a:t>
            </a:r>
            <a:r>
              <a:t> podle odstavce 1 </a:t>
            </a:r>
            <a:r>
              <a:rPr b="1">
                <a:solidFill>
                  <a:srgbClr val="663300"/>
                </a:solidFill>
              </a:rPr>
              <a:t>může student z vlastního rozhodnutí nenaplnit u předmětů, které jsou</a:t>
            </a:r>
            <a:r>
              <a:t> ve vztahu k danému studiu </a:t>
            </a:r>
            <a:r>
              <a:rPr b="1">
                <a:solidFill>
                  <a:srgbClr val="663300"/>
                </a:solidFill>
              </a:rPr>
              <a:t>volitelné</a:t>
            </a:r>
            <a:r>
              <a:t>, </a:t>
            </a:r>
            <a:r>
              <a:rPr b="1">
                <a:solidFill>
                  <a:srgbClr val="663300"/>
                </a:solidFill>
              </a:rPr>
              <a:t>a to nejvýše v celkovém rozsahu jedné desetiny minimální kreditové hodnoty tohoto studia</a:t>
            </a:r>
            <a:r>
              <a:t>. Po splnění požadavků povinného bloku se další zapisované předměty tohoto bloku posuzují jako volitelné. </a:t>
            </a:r>
          </a:p>
        </p:txBody>
      </p:sp>
      <p:sp>
        <p:nvSpPr>
          <p:cNvPr id="356" name="Text Box 6"/>
          <p:cNvSpPr txBox="1"/>
          <p:nvPr/>
        </p:nvSpPr>
        <p:spPr>
          <a:xfrm>
            <a:off x="1774825" y="2852935"/>
            <a:ext cx="8630244" cy="1455563"/>
          </a:xfrm>
          <a:prstGeom prst="rect">
            <a:avLst/>
          </a:prstGeom>
          <a:solidFill>
            <a:schemeClr val="accent3">
              <a:lumOff val="44000"/>
            </a:schemeClr>
          </a:solidFill>
          <a:ln w="38100">
            <a:solidFill>
              <a:srgbClr val="FF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b="1" u="sng">
                <a:solidFill>
                  <a:srgbClr val="FF0000"/>
                </a:solidFill>
              </a:defRPr>
            </a:pPr>
            <a:r>
              <a:t>Předmět </a:t>
            </a:r>
            <a:r>
              <a:rPr i="1"/>
              <a:t>ne</a:t>
            </a:r>
            <a:r>
              <a:t>musí být opakován pokud:</a:t>
            </a:r>
          </a:p>
          <a:p>
            <a:pPr marL="457200" lvl="1" indent="0">
              <a:buSzPct val="100000"/>
              <a:buChar char="•"/>
              <a:defRPr b="1">
                <a:solidFill>
                  <a:srgbClr val="FF0000"/>
                </a:solidFill>
              </a:defRPr>
            </a:pPr>
            <a:r>
              <a:t> je předmět volitelný (nutno podat žádost o zrušení povinnosti opakovat)</a:t>
            </a:r>
          </a:p>
          <a:p>
            <a:pPr marL="457200" lvl="1" indent="0">
              <a:buSzPct val="100000"/>
              <a:buChar char="•"/>
              <a:defRPr b="1">
                <a:solidFill>
                  <a:srgbClr val="FF0000"/>
                </a:solidFill>
              </a:defRPr>
            </a:pPr>
            <a:endParaRPr/>
          </a:p>
          <a:p>
            <a:pPr marL="457200" lvl="1" indent="0">
              <a:buSzPct val="100000"/>
              <a:buChar char="•"/>
              <a:defRPr b="1">
                <a:solidFill>
                  <a:srgbClr val="FF0000"/>
                </a:solidFill>
              </a:defRPr>
            </a:pPr>
            <a:r>
              <a:t> avšak maximálně do 1/10 minimální kreditové hodnoty studia (max. 18</a:t>
            </a:r>
          </a:p>
          <a:p>
            <a:pPr lvl="1">
              <a:defRPr b="1">
                <a:solidFill>
                  <a:srgbClr val="FF0000"/>
                </a:solidFill>
              </a:defRPr>
            </a:pPr>
            <a:r>
              <a:t>    kreditů v Bc. stupni, 12 kreditů v NMgr)</a:t>
            </a:r>
          </a:p>
        </p:txBody>
      </p:sp>
      <p:sp>
        <p:nvSpPr>
          <p:cNvPr id="357" name="Text Box 9"/>
          <p:cNvSpPr txBox="1"/>
          <p:nvPr/>
        </p:nvSpPr>
        <p:spPr>
          <a:xfrm>
            <a:off x="1748666" y="4736144"/>
            <a:ext cx="2912304" cy="3506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b="1">
                <a:solidFill>
                  <a:srgbClr val="FF0000"/>
                </a:solidFill>
              </a:defRPr>
            </a:lvl1pPr>
          </a:lstStyle>
          <a:p>
            <a:r>
              <a:t>Opatření děkana č. 1/2018</a:t>
            </a:r>
          </a:p>
        </p:txBody>
      </p:sp>
      <p:sp>
        <p:nvSpPr>
          <p:cNvPr id="358" name="K článku. 20, odst. (3)…"/>
          <p:cNvSpPr txBox="1"/>
          <p:nvPr/>
        </p:nvSpPr>
        <p:spPr>
          <a:xfrm>
            <a:off x="1859877" y="5081416"/>
            <a:ext cx="8836374" cy="14174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b="1">
                <a:solidFill>
                  <a:srgbClr val="FF0000"/>
                </a:solidFill>
              </a:defRPr>
            </a:pPr>
            <a:r>
              <a:t>K článku. 20, odst. (3)</a:t>
            </a:r>
          </a:p>
          <a:p>
            <a:r>
              <a:t>Pokud student neukončí úspěšně </a:t>
            </a:r>
            <a:r>
              <a:rPr b="1">
                <a:solidFill>
                  <a:srgbClr val="38571A"/>
                </a:solidFill>
              </a:rPr>
              <a:t>volitelný předmět</a:t>
            </a:r>
            <a:r>
              <a:t>, pak </a:t>
            </a:r>
            <a:r>
              <a:rPr b="1">
                <a:solidFill>
                  <a:srgbClr val="E22400"/>
                </a:solidFill>
              </a:rPr>
              <a:t>v případě, kdy student splnil všechny podmínky přístupu ke státní závěrečné zkoušce</a:t>
            </a:r>
            <a:r>
              <a:t> a přihlásil se k její poslední části, </a:t>
            </a:r>
            <a:r>
              <a:rPr b="1">
                <a:solidFill>
                  <a:srgbClr val="E22400"/>
                </a:solidFill>
              </a:rPr>
              <a:t>může požádat o neopakování předmětu</a:t>
            </a:r>
            <a:r>
              <a:t> </a:t>
            </a:r>
            <a:r>
              <a:rPr>
                <a:solidFill>
                  <a:srgbClr val="E22400"/>
                </a:solidFill>
              </a:rPr>
              <a:t>i tehdy, pokud překročil limit</a:t>
            </a:r>
            <a:r>
              <a:t> počtu kreditů stanovený v článku 20, odst. (3).</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355"/>
                                        </p:tgtEl>
                                        <p:attrNameLst>
                                          <p:attrName>style.visibility</p:attrName>
                                        </p:attrNameLst>
                                      </p:cBhvr>
                                      <p:to>
                                        <p:strVal val="visible"/>
                                      </p:to>
                                    </p:set>
                                    <p:animEffect transition="in" filter="dissolve">
                                      <p:cBhvr>
                                        <p:cTn id="7" dur="500"/>
                                        <p:tgtEl>
                                          <p:spTgt spid="355"/>
                                        </p:tgtEl>
                                      </p:cBhvr>
                                    </p:animEffect>
                                  </p:childTnLst>
                                </p:cTn>
                              </p:par>
                            </p:childTnLst>
                          </p:cTn>
                        </p:par>
                        <p:par>
                          <p:cTn id="8" fill="hold">
                            <p:stCondLst>
                              <p:cond delay="500"/>
                            </p:stCondLst>
                            <p:childTnLst>
                              <p:par>
                                <p:cTn id="9" presetID="23" presetClass="entr" presetSubtype="16" fill="hold" grpId="0" nodeType="afterEffect">
                                  <p:stCondLst>
                                    <p:cond delay="0"/>
                                  </p:stCondLst>
                                  <p:iterate>
                                    <p:tmAbs val="0"/>
                                  </p:iterate>
                                  <p:childTnLst>
                                    <p:set>
                                      <p:cBhvr>
                                        <p:cTn id="10" fill="hold"/>
                                        <p:tgtEl>
                                          <p:spTgt spid="356"/>
                                        </p:tgtEl>
                                        <p:attrNameLst>
                                          <p:attrName>style.visibility</p:attrName>
                                        </p:attrNameLst>
                                      </p:cBhvr>
                                      <p:to>
                                        <p:strVal val="visible"/>
                                      </p:to>
                                    </p:set>
                                    <p:anim calcmode="lin" valueType="num">
                                      <p:cBhvr>
                                        <p:cTn id="11" dur="500" fill="hold"/>
                                        <p:tgtEl>
                                          <p:spTgt spid="356"/>
                                        </p:tgtEl>
                                        <p:attrNameLst>
                                          <p:attrName>ppt_w</p:attrName>
                                        </p:attrNameLst>
                                      </p:cBhvr>
                                      <p:tavLst>
                                        <p:tav tm="0">
                                          <p:val>
                                            <p:fltVal val="0"/>
                                          </p:val>
                                        </p:tav>
                                        <p:tav tm="100000">
                                          <p:val>
                                            <p:strVal val="#ppt_w"/>
                                          </p:val>
                                        </p:tav>
                                      </p:tavLst>
                                    </p:anim>
                                    <p:anim calcmode="lin" valueType="num">
                                      <p:cBhvr>
                                        <p:cTn id="12" dur="500" fill="hold"/>
                                        <p:tgtEl>
                                          <p:spTgt spid="356"/>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fill="hold" grpId="0" nodeType="clickEffect">
                                  <p:stCondLst>
                                    <p:cond delay="0"/>
                                  </p:stCondLst>
                                  <p:iterate>
                                    <p:tmAbs val="0"/>
                                  </p:iterate>
                                  <p:childTnLst>
                                    <p:set>
                                      <p:cBhvr>
                                        <p:cTn id="16" fill="hold"/>
                                        <p:tgtEl>
                                          <p:spTgt spid="357"/>
                                        </p:tgtEl>
                                        <p:attrNameLst>
                                          <p:attrName>style.visibility</p:attrName>
                                        </p:attrNameLst>
                                      </p:cBhvr>
                                      <p:to>
                                        <p:strVal val="visible"/>
                                      </p:to>
                                    </p:set>
                                    <p:animEffect transition="in" filter="dissolve">
                                      <p:cBhvr>
                                        <p:cTn id="17" dur="500"/>
                                        <p:tgtEl>
                                          <p:spTgt spid="357"/>
                                        </p:tgtEl>
                                      </p:cBhvr>
                                    </p:animEffect>
                                  </p:childTnLst>
                                </p:cTn>
                              </p:par>
                            </p:childTnLst>
                          </p:cTn>
                        </p:par>
                        <p:par>
                          <p:cTn id="18" fill="hold">
                            <p:stCondLst>
                              <p:cond delay="500"/>
                            </p:stCondLst>
                            <p:childTnLst>
                              <p:par>
                                <p:cTn id="19" presetID="9" presetClass="entr" fill="hold" grpId="0" nodeType="afterEffect">
                                  <p:stCondLst>
                                    <p:cond delay="0"/>
                                  </p:stCondLst>
                                  <p:iterate>
                                    <p:tmAbs val="0"/>
                                  </p:iterate>
                                  <p:childTnLst>
                                    <p:set>
                                      <p:cBhvr>
                                        <p:cTn id="20" fill="hold"/>
                                        <p:tgtEl>
                                          <p:spTgt spid="358"/>
                                        </p:tgtEl>
                                        <p:attrNameLst>
                                          <p:attrName>style.visibility</p:attrName>
                                        </p:attrNameLst>
                                      </p:cBhvr>
                                      <p:to>
                                        <p:strVal val="visible"/>
                                      </p:to>
                                    </p:set>
                                    <p:animEffect transition="in" filter="dissolve">
                                      <p:cBhvr>
                                        <p:cTn id="21" dur="1000"/>
                                        <p:tgtEl>
                                          <p:spTgt spid="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 grpId="0" animBg="1" advAuto="0"/>
      <p:bldP spid="356" grpId="0" animBg="1" advAuto="0"/>
      <p:bldP spid="357" grpId="0" animBg="1" advAuto="0"/>
      <p:bldP spid="358" grpId="0" animBg="1" advAuto="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Text Box 3"/>
          <p:cNvSpPr txBox="1"/>
          <p:nvPr/>
        </p:nvSpPr>
        <p:spPr>
          <a:xfrm>
            <a:off x="3138065" y="347663"/>
            <a:ext cx="5553371" cy="617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b="1">
                <a:solidFill>
                  <a:srgbClr val="FF0000"/>
                </a:solidFill>
              </a:defRPr>
            </a:pPr>
            <a:r>
              <a:t>Článek 21</a:t>
            </a:r>
            <a:br/>
            <a:r>
              <a:t>Oprava úspěšného hodnocení ukončení předmětu</a:t>
            </a:r>
          </a:p>
        </p:txBody>
      </p:sp>
      <p:sp>
        <p:nvSpPr>
          <p:cNvPr id="361" name="Text Box 6"/>
          <p:cNvSpPr txBox="1"/>
          <p:nvPr/>
        </p:nvSpPr>
        <p:spPr>
          <a:xfrm>
            <a:off x="2279575" y="3573016"/>
            <a:ext cx="7557566" cy="1188862"/>
          </a:xfrm>
          <a:prstGeom prst="rect">
            <a:avLst/>
          </a:prstGeom>
          <a:solidFill>
            <a:schemeClr val="accent3">
              <a:lumOff val="44000"/>
            </a:schemeClr>
          </a:solidFill>
          <a:ln w="38100">
            <a:solidFill>
              <a:srgbClr val="FF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marL="285750">
              <a:buSzPct val="100000"/>
              <a:buFont typeface="Arial"/>
              <a:buChar char="•"/>
              <a:defRPr b="1">
                <a:solidFill>
                  <a:srgbClr val="FF0000"/>
                </a:solidFill>
              </a:defRPr>
            </a:pPr>
            <a:r>
              <a:t> nejsem spokojen s hodnocením – můžu známku opravit avšak:</a:t>
            </a:r>
          </a:p>
          <a:p>
            <a:pPr marL="742950" lvl="1" indent="0">
              <a:buSzPct val="100000"/>
              <a:buFont typeface="Arial"/>
              <a:buChar char="•"/>
              <a:defRPr b="1">
                <a:solidFill>
                  <a:srgbClr val="FF0000"/>
                </a:solidFill>
              </a:defRPr>
            </a:pPr>
            <a:r>
              <a:t> lze využít pouze 1x za semestr</a:t>
            </a:r>
          </a:p>
          <a:p>
            <a:pPr marL="742950" lvl="1" indent="0">
              <a:buSzPct val="100000"/>
              <a:buFont typeface="Arial"/>
              <a:buChar char="•"/>
              <a:defRPr b="1">
                <a:solidFill>
                  <a:srgbClr val="FF0000"/>
                </a:solidFill>
              </a:defRPr>
            </a:pPr>
            <a:r>
              <a:t> vyznačením v ISu (dojde ke smazání původního hodnocení)</a:t>
            </a:r>
          </a:p>
          <a:p>
            <a:pPr marL="742950" lvl="1" indent="0">
              <a:buSzPct val="100000"/>
              <a:buFont typeface="Arial"/>
              <a:buChar char="•"/>
              <a:defRPr b="1">
                <a:solidFill>
                  <a:srgbClr val="FF0000"/>
                </a:solidFill>
              </a:defRPr>
            </a:pPr>
            <a:r>
              <a:t> přijímám riziko, že si známku můžu i zhoršit</a:t>
            </a:r>
          </a:p>
        </p:txBody>
      </p:sp>
      <p:sp>
        <p:nvSpPr>
          <p:cNvPr id="362" name="Obdélník 1"/>
          <p:cNvSpPr txBox="1"/>
          <p:nvPr/>
        </p:nvSpPr>
        <p:spPr>
          <a:xfrm>
            <a:off x="1548892" y="1267472"/>
            <a:ext cx="9793090" cy="11507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(1) </a:t>
            </a:r>
            <a:r>
              <a:rPr b="1">
                <a:solidFill>
                  <a:srgbClr val="663300"/>
                </a:solidFill>
              </a:rPr>
              <a:t>Student má právo využít možnosti opravy úspěšného hodnocení ukončení předmětu pouze jednou za semestr u jednoho vybraného předmětu.</a:t>
            </a:r>
            <a:r>
              <a:t> V případě využití možnosti opravy je student povinen využít stávající nabídku zkušebních termínů a </a:t>
            </a:r>
            <a:r>
              <a:rPr b="1">
                <a:solidFill>
                  <a:srgbClr val="663300"/>
                </a:solidFill>
              </a:rPr>
              <a:t>přebírá riziko za případné horší hodnocení, než jakého dosáhl původně.</a:t>
            </a:r>
          </a:p>
        </p:txBody>
      </p:sp>
      <p:sp>
        <p:nvSpPr>
          <p:cNvPr id="363" name="Obdélník 2"/>
          <p:cNvSpPr txBox="1"/>
          <p:nvPr/>
        </p:nvSpPr>
        <p:spPr>
          <a:xfrm>
            <a:off x="1555815" y="2564903"/>
            <a:ext cx="9653766" cy="6173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(2) </a:t>
            </a:r>
            <a:r>
              <a:rPr b="1">
                <a:solidFill>
                  <a:srgbClr val="663300"/>
                </a:solidFill>
              </a:rPr>
              <a:t>Hodnocení</a:t>
            </a:r>
            <a:r>
              <a:t>, k jehož opravě student přistoupil, </a:t>
            </a:r>
            <a:r>
              <a:rPr b="1">
                <a:solidFill>
                  <a:srgbClr val="663300"/>
                </a:solidFill>
              </a:rPr>
              <a:t>je</a:t>
            </a:r>
            <a:r>
              <a:rPr>
                <a:solidFill>
                  <a:srgbClr val="663300"/>
                </a:solidFill>
              </a:rPr>
              <a:t> </a:t>
            </a:r>
            <a:r>
              <a:t>z evidence IS MU </a:t>
            </a:r>
            <a:r>
              <a:rPr b="1">
                <a:solidFill>
                  <a:srgbClr val="663300"/>
                </a:solidFill>
              </a:rPr>
              <a:t>smazáno</a:t>
            </a:r>
            <a:r>
              <a:rPr>
                <a:solidFill>
                  <a:srgbClr val="663300"/>
                </a:solidFill>
              </a:rPr>
              <a:t> </a:t>
            </a:r>
            <a:r>
              <a:t>k okamžiku přihlášení ke zkušebnímu termínu </a:t>
            </a:r>
            <a:r>
              <a:rPr b="1">
                <a:solidFill>
                  <a:srgbClr val="663300"/>
                </a:solidFill>
              </a:rPr>
              <a:t>a není možné žádat o jeho znovuobnovení</a:t>
            </a:r>
            <a:r>
              <a:t>.</a:t>
            </a:r>
          </a:p>
        </p:txBody>
      </p:sp>
      <p:sp>
        <p:nvSpPr>
          <p:cNvPr id="364" name="Obdélník 3"/>
          <p:cNvSpPr txBox="1"/>
          <p:nvPr/>
        </p:nvSpPr>
        <p:spPr>
          <a:xfrm>
            <a:off x="1631503" y="5135126"/>
            <a:ext cx="9361041" cy="617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(3) V případě, že se </a:t>
            </a:r>
            <a:r>
              <a:rPr>
                <a:solidFill>
                  <a:srgbClr val="FF0000"/>
                </a:solidFill>
              </a:rPr>
              <a:t>student </a:t>
            </a:r>
            <a:r>
              <a:rPr b="1">
                <a:solidFill>
                  <a:srgbClr val="FF0000"/>
                </a:solidFill>
              </a:rPr>
              <a:t>k opravě hodnocení nedostaví, je hodnocen pomlčkou </a:t>
            </a:r>
            <a:r>
              <a:t>(čl. 16 odst. 7)</a:t>
            </a:r>
          </a:p>
        </p:txBody>
      </p:sp>
      <p:sp>
        <p:nvSpPr>
          <p:cNvPr id="365" name="Obdélník 4"/>
          <p:cNvSpPr txBox="1"/>
          <p:nvPr/>
        </p:nvSpPr>
        <p:spPr>
          <a:xfrm>
            <a:off x="1626579" y="5949279"/>
            <a:ext cx="9865098" cy="6173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(4) </a:t>
            </a:r>
            <a:r>
              <a:rPr b="1">
                <a:solidFill>
                  <a:srgbClr val="FF0000"/>
                </a:solidFill>
              </a:rPr>
              <a:t>Oprava úspěšného hodnocení součásti státní závěrečné zkoušky </a:t>
            </a:r>
            <a:r>
              <a:t>a státní doktorské zkoušky </a:t>
            </a:r>
            <a:r>
              <a:rPr b="1">
                <a:solidFill>
                  <a:srgbClr val="FF0000"/>
                </a:solidFill>
              </a:rPr>
              <a:t>není povolena</a:t>
            </a:r>
            <a: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p:tmAbs val="0"/>
                                  </p:iterate>
                                  <p:childTnLst>
                                    <p:set>
                                      <p:cBhvr>
                                        <p:cTn id="6" fill="hold"/>
                                        <p:tgtEl>
                                          <p:spTgt spid="360"/>
                                        </p:tgtEl>
                                        <p:attrNameLst>
                                          <p:attrName>style.visibility</p:attrName>
                                        </p:attrNameLst>
                                      </p:cBhvr>
                                      <p:to>
                                        <p:strVal val="visible"/>
                                      </p:to>
                                    </p:set>
                                    <p:anim calcmode="lin" valueType="num">
                                      <p:cBhvr>
                                        <p:cTn id="7" dur="500" fill="hold"/>
                                        <p:tgtEl>
                                          <p:spTgt spid="360"/>
                                        </p:tgtEl>
                                        <p:attrNameLst>
                                          <p:attrName>ppt_w</p:attrName>
                                        </p:attrNameLst>
                                      </p:cBhvr>
                                      <p:tavLst>
                                        <p:tav tm="0">
                                          <p:val>
                                            <p:fltVal val="0"/>
                                          </p:val>
                                        </p:tav>
                                        <p:tav tm="100000">
                                          <p:val>
                                            <p:strVal val="#ppt_w"/>
                                          </p:val>
                                        </p:tav>
                                      </p:tavLst>
                                    </p:anim>
                                    <p:anim calcmode="lin" valueType="num">
                                      <p:cBhvr>
                                        <p:cTn id="8" dur="500" fill="hold"/>
                                        <p:tgtEl>
                                          <p:spTgt spid="36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0" nodeType="clickEffect">
                                  <p:stCondLst>
                                    <p:cond delay="0"/>
                                  </p:stCondLst>
                                  <p:iterate>
                                    <p:tmAbs val="0"/>
                                  </p:iterate>
                                  <p:childTnLst>
                                    <p:set>
                                      <p:cBhvr>
                                        <p:cTn id="12" fill="hold"/>
                                        <p:tgtEl>
                                          <p:spTgt spid="362"/>
                                        </p:tgtEl>
                                        <p:attrNameLst>
                                          <p:attrName>style.visibility</p:attrName>
                                        </p:attrNameLst>
                                      </p:cBhvr>
                                      <p:to>
                                        <p:strVal val="visible"/>
                                      </p:to>
                                    </p:set>
                                    <p:animEffect transition="in" filter="dissolve">
                                      <p:cBhvr>
                                        <p:cTn id="13" dur="500"/>
                                        <p:tgtEl>
                                          <p:spTgt spid="362"/>
                                        </p:tgtEl>
                                      </p:cBhvr>
                                    </p:animEffect>
                                  </p:childTnLst>
                                </p:cTn>
                              </p:par>
                            </p:childTnLst>
                          </p:cTn>
                        </p:par>
                        <p:par>
                          <p:cTn id="14" fill="hold">
                            <p:stCondLst>
                              <p:cond delay="500"/>
                            </p:stCondLst>
                            <p:childTnLst>
                              <p:par>
                                <p:cTn id="15" presetID="9" presetClass="entr" fill="hold" grpId="0" nodeType="afterEffect">
                                  <p:stCondLst>
                                    <p:cond delay="0"/>
                                  </p:stCondLst>
                                  <p:iterate>
                                    <p:tmAbs val="0"/>
                                  </p:iterate>
                                  <p:childTnLst>
                                    <p:set>
                                      <p:cBhvr>
                                        <p:cTn id="16" fill="hold"/>
                                        <p:tgtEl>
                                          <p:spTgt spid="363"/>
                                        </p:tgtEl>
                                        <p:attrNameLst>
                                          <p:attrName>style.visibility</p:attrName>
                                        </p:attrNameLst>
                                      </p:cBhvr>
                                      <p:to>
                                        <p:strVal val="visible"/>
                                      </p:to>
                                    </p:set>
                                    <p:animEffect transition="in" filter="dissolve">
                                      <p:cBhvr>
                                        <p:cTn id="17" dur="500"/>
                                        <p:tgtEl>
                                          <p:spTgt spid="363"/>
                                        </p:tgtEl>
                                      </p:cBhvr>
                                    </p:animEffect>
                                  </p:childTnLst>
                                </p:cTn>
                              </p:par>
                            </p:childTnLst>
                          </p:cTn>
                        </p:par>
                        <p:par>
                          <p:cTn id="18" fill="hold">
                            <p:stCondLst>
                              <p:cond delay="1000"/>
                            </p:stCondLst>
                            <p:childTnLst>
                              <p:par>
                                <p:cTn id="19" presetID="9" presetClass="entr" fill="hold" grpId="0" nodeType="afterEffect">
                                  <p:stCondLst>
                                    <p:cond delay="0"/>
                                  </p:stCondLst>
                                  <p:iterate>
                                    <p:tmAbs val="0"/>
                                  </p:iterate>
                                  <p:childTnLst>
                                    <p:set>
                                      <p:cBhvr>
                                        <p:cTn id="20" fill="hold"/>
                                        <p:tgtEl>
                                          <p:spTgt spid="361"/>
                                        </p:tgtEl>
                                        <p:attrNameLst>
                                          <p:attrName>style.visibility</p:attrName>
                                        </p:attrNameLst>
                                      </p:cBhvr>
                                      <p:to>
                                        <p:strVal val="visible"/>
                                      </p:to>
                                    </p:set>
                                    <p:animEffect transition="in" filter="dissolve">
                                      <p:cBhvr>
                                        <p:cTn id="21" dur="500"/>
                                        <p:tgtEl>
                                          <p:spTgt spid="361"/>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fill="hold" grpId="0" nodeType="clickEffect">
                                  <p:stCondLst>
                                    <p:cond delay="0"/>
                                  </p:stCondLst>
                                  <p:iterate>
                                    <p:tmAbs val="0"/>
                                  </p:iterate>
                                  <p:childTnLst>
                                    <p:set>
                                      <p:cBhvr>
                                        <p:cTn id="25" fill="hold"/>
                                        <p:tgtEl>
                                          <p:spTgt spid="364"/>
                                        </p:tgtEl>
                                        <p:attrNameLst>
                                          <p:attrName>style.visibility</p:attrName>
                                        </p:attrNameLst>
                                      </p:cBhvr>
                                      <p:to>
                                        <p:strVal val="visible"/>
                                      </p:to>
                                    </p:set>
                                    <p:animEffect transition="in" filter="dissolve">
                                      <p:cBhvr>
                                        <p:cTn id="26" dur="500"/>
                                        <p:tgtEl>
                                          <p:spTgt spid="36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fill="hold" grpId="0" nodeType="clickEffect">
                                  <p:stCondLst>
                                    <p:cond delay="0"/>
                                  </p:stCondLst>
                                  <p:iterate>
                                    <p:tmAbs val="0"/>
                                  </p:iterate>
                                  <p:childTnLst>
                                    <p:set>
                                      <p:cBhvr>
                                        <p:cTn id="30" fill="hold"/>
                                        <p:tgtEl>
                                          <p:spTgt spid="365"/>
                                        </p:tgtEl>
                                        <p:attrNameLst>
                                          <p:attrName>style.visibility</p:attrName>
                                        </p:attrNameLst>
                                      </p:cBhvr>
                                      <p:to>
                                        <p:strVal val="visible"/>
                                      </p:to>
                                    </p:set>
                                    <p:animEffect transition="in" filter="dissolve">
                                      <p:cBhvr>
                                        <p:cTn id="31" dur="500"/>
                                        <p:tgtEl>
                                          <p:spTgt spid="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 grpId="0" animBg="1" advAuto="0"/>
      <p:bldP spid="361" grpId="0" animBg="1" advAuto="0"/>
      <p:bldP spid="362" grpId="0" animBg="1" advAuto="0"/>
      <p:bldP spid="363" grpId="0" animBg="1" advAuto="0"/>
      <p:bldP spid="364" grpId="0" animBg="1" advAuto="0"/>
      <p:bldP spid="365"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 Box 3"/>
          <p:cNvSpPr txBox="1"/>
          <p:nvPr/>
        </p:nvSpPr>
        <p:spPr>
          <a:xfrm>
            <a:off x="1682750" y="1230262"/>
            <a:ext cx="8734426" cy="11507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(3) </a:t>
            </a:r>
            <a:r>
              <a:rPr b="1">
                <a:solidFill>
                  <a:srgbClr val="663300"/>
                </a:solidFill>
              </a:rPr>
              <a:t>Týdenní rozvrh</a:t>
            </a:r>
            <a:r>
              <a:t> zveřejní fakulta před prvním dnem období pro zápis předmětů příslušného semestru. Rozvrhy pro </a:t>
            </a:r>
            <a:r>
              <a:rPr b="1">
                <a:solidFill>
                  <a:srgbClr val="663300"/>
                </a:solidFill>
              </a:rPr>
              <a:t>blokovou výuku a výuku se zvláštním časovým rozvrhem</a:t>
            </a:r>
            <a:r>
              <a:t> zveřejní fakulta nejméně s týdenním předstihem před konáním této výuky.</a:t>
            </a:r>
          </a:p>
        </p:txBody>
      </p:sp>
      <p:sp>
        <p:nvSpPr>
          <p:cNvPr id="143" name="Text Box 5"/>
          <p:cNvSpPr txBox="1"/>
          <p:nvPr/>
        </p:nvSpPr>
        <p:spPr>
          <a:xfrm>
            <a:off x="2495550" y="2636839"/>
            <a:ext cx="6968095" cy="922162"/>
          </a:xfrm>
          <a:prstGeom prst="rect">
            <a:avLst/>
          </a:prstGeom>
          <a:solidFill>
            <a:schemeClr val="accent3">
              <a:lumOff val="44000"/>
            </a:schemeClr>
          </a:solidFill>
          <a:ln w="38100">
            <a:solidFill>
              <a:srgbClr val="FF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buSzPct val="100000"/>
              <a:buChar char="•"/>
              <a:defRPr b="1">
                <a:solidFill>
                  <a:srgbClr val="FF0000"/>
                </a:solidFill>
              </a:defRPr>
            </a:pPr>
            <a:r>
              <a:t> rozvrh je zveřejněn týden před zápisem předmětů</a:t>
            </a:r>
          </a:p>
          <a:p>
            <a:pPr>
              <a:buSzPct val="100000"/>
              <a:buChar char="•"/>
              <a:defRPr b="1">
                <a:solidFill>
                  <a:srgbClr val="FF0000"/>
                </a:solidFill>
              </a:defRPr>
            </a:pPr>
            <a:endParaRPr/>
          </a:p>
          <a:p>
            <a:pPr>
              <a:buSzPct val="100000"/>
              <a:buChar char="•"/>
              <a:defRPr b="1">
                <a:solidFill>
                  <a:srgbClr val="FF0000"/>
                </a:solidFill>
              </a:defRPr>
            </a:pPr>
            <a:r>
              <a:t> rozvrh blokové výuky zveřejněn nejméně týden před konáním</a:t>
            </a:r>
          </a:p>
        </p:txBody>
      </p:sp>
      <p:sp>
        <p:nvSpPr>
          <p:cNvPr id="144" name="Text Box 7"/>
          <p:cNvSpPr txBox="1"/>
          <p:nvPr/>
        </p:nvSpPr>
        <p:spPr>
          <a:xfrm>
            <a:off x="3818987" y="549275"/>
            <a:ext cx="4182552" cy="617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b="1">
                <a:solidFill>
                  <a:srgbClr val="FF0000"/>
                </a:solidFill>
              </a:defRPr>
            </a:pPr>
            <a:r>
              <a:t>Článek 3</a:t>
            </a:r>
            <a:br/>
            <a:r>
              <a:t>Časové rozvržení akademického roku</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142"/>
                                        </p:tgtEl>
                                        <p:attrNameLst>
                                          <p:attrName>style.visibility</p:attrName>
                                        </p:attrNameLst>
                                      </p:cBhvr>
                                      <p:to>
                                        <p:strVal val="visible"/>
                                      </p:to>
                                    </p:set>
                                    <p:animEffect transition="in" filter="dissolve">
                                      <p:cBhvr>
                                        <p:cTn id="7" dur="500"/>
                                        <p:tgtEl>
                                          <p:spTgt spid="142"/>
                                        </p:tgtEl>
                                      </p:cBhvr>
                                    </p:animEffect>
                                  </p:childTnLst>
                                </p:cTn>
                              </p:par>
                            </p:childTnLst>
                          </p:cTn>
                        </p:par>
                        <p:par>
                          <p:cTn id="8" fill="hold">
                            <p:stCondLst>
                              <p:cond delay="500"/>
                            </p:stCondLst>
                            <p:childTnLst>
                              <p:par>
                                <p:cTn id="9" presetID="23" presetClass="entr" presetSubtype="16" fill="hold" grpId="0" nodeType="afterEffect">
                                  <p:stCondLst>
                                    <p:cond delay="0"/>
                                  </p:stCondLst>
                                  <p:iterate>
                                    <p:tmAbs val="0"/>
                                  </p:iterate>
                                  <p:childTnLst>
                                    <p:set>
                                      <p:cBhvr>
                                        <p:cTn id="10" fill="hold"/>
                                        <p:tgtEl>
                                          <p:spTgt spid="143"/>
                                        </p:tgtEl>
                                        <p:attrNameLst>
                                          <p:attrName>style.visibility</p:attrName>
                                        </p:attrNameLst>
                                      </p:cBhvr>
                                      <p:to>
                                        <p:strVal val="visible"/>
                                      </p:to>
                                    </p:set>
                                    <p:anim calcmode="lin" valueType="num">
                                      <p:cBhvr>
                                        <p:cTn id="11" dur="500" fill="hold"/>
                                        <p:tgtEl>
                                          <p:spTgt spid="143"/>
                                        </p:tgtEl>
                                        <p:attrNameLst>
                                          <p:attrName>ppt_w</p:attrName>
                                        </p:attrNameLst>
                                      </p:cBhvr>
                                      <p:tavLst>
                                        <p:tav tm="0">
                                          <p:val>
                                            <p:fltVal val="0"/>
                                          </p:val>
                                        </p:tav>
                                        <p:tav tm="100000">
                                          <p:val>
                                            <p:strVal val="#ppt_w"/>
                                          </p:val>
                                        </p:tav>
                                      </p:tavLst>
                                    </p:anim>
                                    <p:anim calcmode="lin" valueType="num">
                                      <p:cBhvr>
                                        <p:cTn id="12" dur="500" fill="hold"/>
                                        <p:tgtEl>
                                          <p:spTgt spid="14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advAuto="0"/>
      <p:bldP spid="143" grpId="0" animBg="1" advAuto="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Text Box 3"/>
          <p:cNvSpPr txBox="1"/>
          <p:nvPr/>
        </p:nvSpPr>
        <p:spPr>
          <a:xfrm>
            <a:off x="3903273" y="404813"/>
            <a:ext cx="4144154" cy="617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b="1">
                <a:solidFill>
                  <a:srgbClr val="FF0000"/>
                </a:solidFill>
              </a:defRPr>
            </a:pPr>
            <a:r>
              <a:t>Článek 14</a:t>
            </a:r>
            <a:br/>
            <a:r>
              <a:t>Uznávání absolvovaných částí studia</a:t>
            </a:r>
          </a:p>
        </p:txBody>
      </p:sp>
      <p:sp>
        <p:nvSpPr>
          <p:cNvPr id="368" name="TextovéPole 1"/>
          <p:cNvSpPr txBox="1"/>
          <p:nvPr/>
        </p:nvSpPr>
        <p:spPr>
          <a:xfrm>
            <a:off x="3959412" y="1988840"/>
            <a:ext cx="4245061" cy="3506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b="1">
                <a:solidFill>
                  <a:srgbClr val="0000FF"/>
                </a:solidFill>
              </a:defRPr>
            </a:lvl1pPr>
          </a:lstStyle>
          <a:p>
            <a:r>
              <a:t>Podrobněji v pdf v Interaktivní osnově</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367"/>
                                        </p:tgtEl>
                                        <p:attrNameLst>
                                          <p:attrName>style.visibility</p:attrName>
                                        </p:attrNameLst>
                                      </p:cBhvr>
                                      <p:to>
                                        <p:strVal val="visible"/>
                                      </p:to>
                                    </p:set>
                                    <p:animEffect transition="in" filter="dissolve">
                                      <p:cBhvr>
                                        <p:cTn id="7" dur="500"/>
                                        <p:tgtEl>
                                          <p:spTgt spid="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 grpId="0" animBg="1" advAuto="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0" name="Obrázek 1" descr="Obrázek 1"/>
          <p:cNvPicPr>
            <a:picLocks noChangeAspect="1"/>
          </p:cNvPicPr>
          <p:nvPr/>
        </p:nvPicPr>
        <p:blipFill>
          <a:blip r:embed="rId2"/>
          <a:stretch>
            <a:fillRect/>
          </a:stretch>
        </p:blipFill>
        <p:spPr>
          <a:xfrm>
            <a:off x="4079776" y="2204864"/>
            <a:ext cx="4095694" cy="3096345"/>
          </a:xfrm>
          <a:prstGeom prst="rect">
            <a:avLst/>
          </a:prstGeom>
          <a:ln>
            <a:solidFill>
              <a:schemeClr val="accent6"/>
            </a:solidFill>
          </a:ln>
          <a:effectLst>
            <a:outerShdw blurRad="292100" dist="139700" dir="2700000" rotWithShape="0">
              <a:srgbClr val="333333">
                <a:alpha val="64999"/>
              </a:srgbClr>
            </a:outerShdw>
          </a:effectLst>
        </p:spPr>
      </p:pic>
      <p:sp>
        <p:nvSpPr>
          <p:cNvPr id="371" name="TextovéPole 2"/>
          <p:cNvSpPr txBox="1"/>
          <p:nvPr/>
        </p:nvSpPr>
        <p:spPr>
          <a:xfrm>
            <a:off x="5363631" y="980728"/>
            <a:ext cx="1436450" cy="5480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3200" b="1" i="1">
                <a:solidFill>
                  <a:srgbClr val="FF0000"/>
                </a:solidFill>
              </a:defRPr>
            </a:lvl1pPr>
          </a:lstStyle>
          <a:p>
            <a:r>
              <a:t>Dotazy</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ext Box 3"/>
          <p:cNvSpPr txBox="1"/>
          <p:nvPr/>
        </p:nvSpPr>
        <p:spPr>
          <a:xfrm>
            <a:off x="4637089" y="411162"/>
            <a:ext cx="2395537" cy="6173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b="1">
                <a:solidFill>
                  <a:srgbClr val="FF0000"/>
                </a:solidFill>
              </a:defRPr>
            </a:pPr>
            <a:r>
              <a:t>Článek 6</a:t>
            </a:r>
            <a:br/>
            <a:r>
              <a:t>Kreditový systém</a:t>
            </a:r>
          </a:p>
        </p:txBody>
      </p:sp>
      <p:sp>
        <p:nvSpPr>
          <p:cNvPr id="147" name="Text Box 4"/>
          <p:cNvSpPr txBox="1"/>
          <p:nvPr/>
        </p:nvSpPr>
        <p:spPr>
          <a:xfrm>
            <a:off x="1755774" y="1125539"/>
            <a:ext cx="8732840" cy="11507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(4) </a:t>
            </a:r>
            <a:r>
              <a:rPr b="1" u="sng">
                <a:solidFill>
                  <a:srgbClr val="663300"/>
                </a:solidFill>
              </a:rPr>
              <a:t>Podmínkou absolvování studia</a:t>
            </a:r>
            <a:r>
              <a:rPr u="sng"/>
              <a:t> </a:t>
            </a:r>
            <a:r>
              <a:t>v každém programu nebo oboru </a:t>
            </a:r>
            <a:r>
              <a:rPr b="1" u="sng">
                <a:solidFill>
                  <a:srgbClr val="663300"/>
                </a:solidFill>
              </a:rPr>
              <a:t>je získání kreditů</a:t>
            </a:r>
            <a:r>
              <a:rPr b="1">
                <a:solidFill>
                  <a:srgbClr val="663300"/>
                </a:solidFill>
              </a:rPr>
              <a:t> za absolvování předmětů podle studijního plánu v celkové hodnotě představující alespoň minimální kreditovou hodnotu studia, </a:t>
            </a:r>
            <a:r>
              <a:rPr b="1" u="sng">
                <a:solidFill>
                  <a:srgbClr val="663300"/>
                </a:solidFill>
              </a:rPr>
              <a:t>která činí</a:t>
            </a:r>
            <a:r>
              <a:rPr b="1">
                <a:solidFill>
                  <a:srgbClr val="663300"/>
                </a:solidFill>
              </a:rPr>
              <a:t> </a:t>
            </a:r>
            <a:r>
              <a:rPr b="1" u="sng">
                <a:solidFill>
                  <a:srgbClr val="663300"/>
                </a:solidFill>
              </a:rPr>
              <a:t>třicetinásobek standardní doby studia</a:t>
            </a:r>
            <a:r>
              <a:rPr b="1">
                <a:solidFill>
                  <a:srgbClr val="663300"/>
                </a:solidFill>
              </a:rPr>
              <a:t> v programu </a:t>
            </a:r>
            <a:r>
              <a:rPr b="1" u="sng">
                <a:solidFill>
                  <a:srgbClr val="663300"/>
                </a:solidFill>
              </a:rPr>
              <a:t>vyjádřené v semestrech</a:t>
            </a:r>
            <a:r>
              <a:rPr b="1">
                <a:solidFill>
                  <a:srgbClr val="663300"/>
                </a:solidFill>
              </a:rPr>
              <a:t>.</a:t>
            </a:r>
          </a:p>
        </p:txBody>
      </p:sp>
      <p:sp>
        <p:nvSpPr>
          <p:cNvPr id="148" name="Text Box 6"/>
          <p:cNvSpPr txBox="1"/>
          <p:nvPr/>
        </p:nvSpPr>
        <p:spPr>
          <a:xfrm>
            <a:off x="2063551" y="2924943"/>
            <a:ext cx="7906716" cy="922163"/>
          </a:xfrm>
          <a:prstGeom prst="rect">
            <a:avLst/>
          </a:prstGeom>
          <a:solidFill>
            <a:schemeClr val="accent3">
              <a:lumOff val="44000"/>
            </a:schemeClr>
          </a:solidFill>
          <a:ln w="38100">
            <a:solidFill>
              <a:srgbClr val="FF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buSzPct val="100000"/>
              <a:buChar char="•"/>
              <a:defRPr b="1">
                <a:solidFill>
                  <a:srgbClr val="FF0000"/>
                </a:solidFill>
              </a:defRPr>
            </a:pPr>
            <a:r>
              <a:t> pro úspěšné absolvování studia nutno splnit minimální počet kreditů:</a:t>
            </a:r>
          </a:p>
          <a:p>
            <a:pPr marL="457200" lvl="1" indent="0">
              <a:buSzPct val="100000"/>
              <a:buChar char="•"/>
              <a:defRPr b="1">
                <a:solidFill>
                  <a:srgbClr val="FF0000"/>
                </a:solidFill>
              </a:defRPr>
            </a:pPr>
            <a:r>
              <a:t> bakalářské studium = 180 kreditů</a:t>
            </a:r>
          </a:p>
          <a:p>
            <a:pPr marL="457200" lvl="1" indent="0">
              <a:buSzPct val="100000"/>
              <a:buChar char="•"/>
              <a:defRPr b="1">
                <a:solidFill>
                  <a:srgbClr val="FF0000"/>
                </a:solidFill>
              </a:defRPr>
            </a:pPr>
            <a:r>
              <a:t> navazující magisterské = 120 kreditů</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146"/>
                                        </p:tgtEl>
                                        <p:attrNameLst>
                                          <p:attrName>style.visibility</p:attrName>
                                        </p:attrNameLst>
                                      </p:cBhvr>
                                      <p:to>
                                        <p:strVal val="visible"/>
                                      </p:to>
                                    </p:set>
                                    <p:animEffect transition="in" filter="dissolve">
                                      <p:cBhvr>
                                        <p:cTn id="7" dur="500"/>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147"/>
                                        </p:tgtEl>
                                        <p:attrNameLst>
                                          <p:attrName>style.visibility</p:attrName>
                                        </p:attrNameLst>
                                      </p:cBhvr>
                                      <p:to>
                                        <p:strVal val="visible"/>
                                      </p:to>
                                    </p:set>
                                    <p:animEffect transition="in" filter="dissolve">
                                      <p:cBhvr>
                                        <p:cTn id="12" dur="500"/>
                                        <p:tgtEl>
                                          <p:spTgt spid="14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0" nodeType="clickEffect">
                                  <p:stCondLst>
                                    <p:cond delay="0"/>
                                  </p:stCondLst>
                                  <p:iterate>
                                    <p:tmAbs val="0"/>
                                  </p:iterate>
                                  <p:childTnLst>
                                    <p:set>
                                      <p:cBhvr>
                                        <p:cTn id="16" fill="hold"/>
                                        <p:tgtEl>
                                          <p:spTgt spid="148"/>
                                        </p:tgtEl>
                                        <p:attrNameLst>
                                          <p:attrName>style.visibility</p:attrName>
                                        </p:attrNameLst>
                                      </p:cBhvr>
                                      <p:to>
                                        <p:strVal val="visible"/>
                                      </p:to>
                                    </p:set>
                                    <p:animEffect transition="in" filter="dissolve">
                                      <p:cBhvr>
                                        <p:cTn id="17"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advAuto="0"/>
      <p:bldP spid="147" grpId="0" animBg="1" advAuto="0"/>
      <p:bldP spid="148"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ext Box 3"/>
          <p:cNvSpPr txBox="1"/>
          <p:nvPr/>
        </p:nvSpPr>
        <p:spPr>
          <a:xfrm>
            <a:off x="1703388" y="1360488"/>
            <a:ext cx="8661401" cy="19508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(3) </a:t>
            </a:r>
            <a:r>
              <a:rPr b="1">
                <a:solidFill>
                  <a:srgbClr val="663300"/>
                </a:solidFill>
              </a:rPr>
              <a:t>Zkoušející</a:t>
            </a:r>
            <a:r>
              <a:t> (čl. 16 odst. 2) nebo předseda zkušební komise (čl. 25 odst. 1), nebo jiná pověřená osoba, </a:t>
            </a:r>
            <a:r>
              <a:rPr b="1">
                <a:solidFill>
                  <a:srgbClr val="663300"/>
                </a:solidFill>
              </a:rPr>
              <a:t>zodpovídá za to, že výsledek ukončení předmětu každého studenta byl zaznamenán do IS MU nejpozději </a:t>
            </a:r>
            <a:r>
              <a:rPr b="1" u="sng">
                <a:solidFill>
                  <a:srgbClr val="663300"/>
                </a:solidFill>
              </a:rPr>
              <a:t>do sedmi pracovních dnů</a:t>
            </a:r>
            <a:r>
              <a:rPr b="1">
                <a:solidFill>
                  <a:srgbClr val="663300"/>
                </a:solidFill>
              </a:rPr>
              <a:t> po termínu ukončení</a:t>
            </a:r>
            <a:r>
              <a:t> </a:t>
            </a:r>
            <a:r>
              <a:rPr b="1">
                <a:solidFill>
                  <a:srgbClr val="663300"/>
                </a:solidFill>
              </a:rPr>
              <a:t>v případě, a to v případě, že ukončení předmětu </a:t>
            </a:r>
            <a:r>
              <a:rPr b="1" u="sng">
                <a:solidFill>
                  <a:srgbClr val="663300"/>
                </a:solidFill>
              </a:rPr>
              <a:t>obsahuje písemnou část</a:t>
            </a:r>
            <a:r>
              <a:t>, která je poslední součástí ukončení předmětu, nebo je-li formou výuky předmětu kurz (čl. 9 odst. 1). </a:t>
            </a:r>
            <a:r>
              <a:rPr b="1">
                <a:solidFill>
                  <a:srgbClr val="663300"/>
                </a:solidFill>
              </a:rPr>
              <a:t>V případě </a:t>
            </a:r>
            <a:r>
              <a:rPr b="1" u="sng">
                <a:solidFill>
                  <a:srgbClr val="663300"/>
                </a:solidFill>
              </a:rPr>
              <a:t>ústní zkoušky</a:t>
            </a:r>
            <a:r>
              <a:rPr b="1">
                <a:solidFill>
                  <a:srgbClr val="663300"/>
                </a:solidFill>
              </a:rPr>
              <a:t> </a:t>
            </a:r>
            <a:r>
              <a:rPr b="1"/>
              <a:t>je </a:t>
            </a:r>
            <a:r>
              <a:rPr b="1">
                <a:solidFill>
                  <a:srgbClr val="663300"/>
                </a:solidFill>
              </a:rPr>
              <a:t>výsledek hodnocení </a:t>
            </a:r>
            <a:r>
              <a:rPr b="1" u="sng">
                <a:solidFill>
                  <a:srgbClr val="663300"/>
                </a:solidFill>
              </a:rPr>
              <a:t>zaznamenán nejpozději v pracovní den následující po dni ukončení</a:t>
            </a:r>
            <a:r>
              <a:t>.</a:t>
            </a:r>
          </a:p>
        </p:txBody>
      </p:sp>
      <p:sp>
        <p:nvSpPr>
          <p:cNvPr id="151" name="Text Box 4"/>
          <p:cNvSpPr txBox="1"/>
          <p:nvPr/>
        </p:nvSpPr>
        <p:spPr>
          <a:xfrm>
            <a:off x="4911739" y="549275"/>
            <a:ext cx="1844648" cy="617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b="1">
                <a:solidFill>
                  <a:srgbClr val="FF0000"/>
                </a:solidFill>
              </a:defRPr>
            </a:pPr>
            <a:r>
              <a:t>Článek 7</a:t>
            </a:r>
            <a:br/>
            <a:r>
              <a:t>Evidence studia</a:t>
            </a:r>
          </a:p>
        </p:txBody>
      </p:sp>
      <p:sp>
        <p:nvSpPr>
          <p:cNvPr id="152" name="Text Box 6"/>
          <p:cNvSpPr txBox="1"/>
          <p:nvPr/>
        </p:nvSpPr>
        <p:spPr>
          <a:xfrm>
            <a:off x="2063750" y="4005262"/>
            <a:ext cx="8111541" cy="1455563"/>
          </a:xfrm>
          <a:prstGeom prst="rect">
            <a:avLst/>
          </a:prstGeom>
          <a:solidFill>
            <a:schemeClr val="accent3">
              <a:lumOff val="44000"/>
            </a:schemeClr>
          </a:solidFill>
          <a:ln w="38100">
            <a:solidFill>
              <a:srgbClr val="FF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buSzPct val="100000"/>
              <a:buChar char="•"/>
              <a:defRPr b="1">
                <a:solidFill>
                  <a:srgbClr val="FF0000"/>
                </a:solidFill>
              </a:defRPr>
            </a:pPr>
            <a:r>
              <a:t> výsledek </a:t>
            </a:r>
            <a:r>
              <a:rPr u="sng"/>
              <a:t>ústní zkoušky</a:t>
            </a:r>
            <a:r>
              <a:t> musí být zveřejněn v ISu nejpozději následující </a:t>
            </a:r>
          </a:p>
          <a:p>
            <a:pPr>
              <a:defRPr b="1">
                <a:solidFill>
                  <a:srgbClr val="FF0000"/>
                </a:solidFill>
              </a:defRPr>
            </a:pPr>
            <a:r>
              <a:t>    pracovní den po ústní zkoušce</a:t>
            </a:r>
          </a:p>
          <a:p>
            <a:pPr>
              <a:defRPr b="1">
                <a:solidFill>
                  <a:srgbClr val="FF0000"/>
                </a:solidFill>
              </a:defRPr>
            </a:pPr>
            <a:endParaRPr/>
          </a:p>
          <a:p>
            <a:pPr>
              <a:buSzPct val="100000"/>
              <a:buChar char="•"/>
              <a:defRPr b="1">
                <a:solidFill>
                  <a:srgbClr val="FF0000"/>
                </a:solidFill>
              </a:defRPr>
            </a:pPr>
            <a:r>
              <a:t> výsledek </a:t>
            </a:r>
            <a:r>
              <a:rPr u="sng"/>
              <a:t>písemky</a:t>
            </a:r>
            <a:r>
              <a:t> musí být zveřejněn v ISu nejpozději do 7 pracovních </a:t>
            </a:r>
          </a:p>
          <a:p>
            <a:pPr>
              <a:defRPr b="1">
                <a:solidFill>
                  <a:srgbClr val="FF0000"/>
                </a:solidFill>
              </a:defRPr>
            </a:pPr>
            <a:r>
              <a:t>    dnů po termínu písemky</a:t>
            </a:r>
            <a:r>
              <a:rPr b="0">
                <a:solidFill>
                  <a:srgbClr val="000000"/>
                </a:solidFill>
              </a:rPr>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151"/>
                                        </p:tgtEl>
                                        <p:attrNameLst>
                                          <p:attrName>style.visibility</p:attrName>
                                        </p:attrNameLst>
                                      </p:cBhvr>
                                      <p:to>
                                        <p:strVal val="visible"/>
                                      </p:to>
                                    </p:set>
                                    <p:animEffect transition="in" filter="dissolve">
                                      <p:cBhvr>
                                        <p:cTn id="7" dur="500"/>
                                        <p:tgtEl>
                                          <p:spTgt spid="15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150"/>
                                        </p:tgtEl>
                                        <p:attrNameLst>
                                          <p:attrName>style.visibility</p:attrName>
                                        </p:attrNameLst>
                                      </p:cBhvr>
                                      <p:to>
                                        <p:strVal val="visible"/>
                                      </p:to>
                                    </p:set>
                                    <p:animEffect transition="in" filter="dissolve">
                                      <p:cBhvr>
                                        <p:cTn id="12" dur="500"/>
                                        <p:tgtEl>
                                          <p:spTgt spid="150"/>
                                        </p:tgtEl>
                                      </p:cBhvr>
                                    </p:animEffect>
                                  </p:childTnLst>
                                </p:cTn>
                              </p:par>
                            </p:childTnLst>
                          </p:cTn>
                        </p:par>
                        <p:par>
                          <p:cTn id="13" fill="hold">
                            <p:stCondLst>
                              <p:cond delay="500"/>
                            </p:stCondLst>
                            <p:childTnLst>
                              <p:par>
                                <p:cTn id="14" presetID="23" presetClass="entr" presetSubtype="16" fill="hold" grpId="0" nodeType="afterEffect">
                                  <p:stCondLst>
                                    <p:cond delay="0"/>
                                  </p:stCondLst>
                                  <p:iterate>
                                    <p:tmAbs val="0"/>
                                  </p:iterate>
                                  <p:childTnLst>
                                    <p:set>
                                      <p:cBhvr>
                                        <p:cTn id="15" fill="hold"/>
                                        <p:tgtEl>
                                          <p:spTgt spid="152"/>
                                        </p:tgtEl>
                                        <p:attrNameLst>
                                          <p:attrName>style.visibility</p:attrName>
                                        </p:attrNameLst>
                                      </p:cBhvr>
                                      <p:to>
                                        <p:strVal val="visible"/>
                                      </p:to>
                                    </p:set>
                                    <p:anim calcmode="lin" valueType="num">
                                      <p:cBhvr>
                                        <p:cTn id="16" dur="500" fill="hold"/>
                                        <p:tgtEl>
                                          <p:spTgt spid="152"/>
                                        </p:tgtEl>
                                        <p:attrNameLst>
                                          <p:attrName>ppt_w</p:attrName>
                                        </p:attrNameLst>
                                      </p:cBhvr>
                                      <p:tavLst>
                                        <p:tav tm="0">
                                          <p:val>
                                            <p:fltVal val="0"/>
                                          </p:val>
                                        </p:tav>
                                        <p:tav tm="100000">
                                          <p:val>
                                            <p:strVal val="#ppt_w"/>
                                          </p:val>
                                        </p:tav>
                                      </p:tavLst>
                                    </p:anim>
                                    <p:anim calcmode="lin" valueType="num">
                                      <p:cBhvr>
                                        <p:cTn id="17" dur="500" fill="hold"/>
                                        <p:tgtEl>
                                          <p:spTgt spid="1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advAuto="0"/>
      <p:bldP spid="151" grpId="0" animBg="1" advAuto="0"/>
      <p:bldP spid="152"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ext Box 3"/>
          <p:cNvSpPr txBox="1"/>
          <p:nvPr/>
        </p:nvSpPr>
        <p:spPr>
          <a:xfrm>
            <a:off x="4563852" y="476250"/>
            <a:ext cx="2645196" cy="617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b="1">
                <a:solidFill>
                  <a:srgbClr val="FF0000"/>
                </a:solidFill>
              </a:defRPr>
            </a:pPr>
            <a:r>
              <a:t>Článek 8</a:t>
            </a:r>
            <a:br/>
            <a:r>
              <a:t>Předměty a jejich bloky</a:t>
            </a:r>
          </a:p>
        </p:txBody>
      </p:sp>
      <p:sp>
        <p:nvSpPr>
          <p:cNvPr id="155" name="Text Box 4"/>
          <p:cNvSpPr txBox="1"/>
          <p:nvPr/>
        </p:nvSpPr>
        <p:spPr>
          <a:xfrm>
            <a:off x="1682750" y="1341437"/>
            <a:ext cx="8734426" cy="1417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(1)  Pro účely tohoto Řádu se </a:t>
            </a:r>
            <a:r>
              <a:rPr b="1">
                <a:solidFill>
                  <a:srgbClr val="663300"/>
                </a:solidFill>
              </a:rPr>
              <a:t>předměty</a:t>
            </a:r>
            <a:r>
              <a:t> a jejich bloky, které jsou součástí programů uskutečňovaných na MU a fakultách, </a:t>
            </a:r>
            <a:r>
              <a:rPr b="1">
                <a:solidFill>
                  <a:srgbClr val="663300"/>
                </a:solidFill>
              </a:rPr>
              <a:t>dělí na povinné, povinně volitelné a volitelné</a:t>
            </a:r>
            <a:r>
              <a:t>. Tato vlastnost se předmětu nebo bloku přisuzuje vždy ve vztahu ke konkrétnímu studiu (čl. 7 odst. 1). Předměty vypisované na fakultách nebo vysokoškolských ústavech nad rámec programů jsou volitelné. </a:t>
            </a:r>
          </a:p>
        </p:txBody>
      </p:sp>
      <p:sp>
        <p:nvSpPr>
          <p:cNvPr id="156" name="Text Box 6"/>
          <p:cNvSpPr txBox="1"/>
          <p:nvPr/>
        </p:nvSpPr>
        <p:spPr>
          <a:xfrm>
            <a:off x="3143250" y="3213100"/>
            <a:ext cx="5494473" cy="1188863"/>
          </a:xfrm>
          <a:prstGeom prst="rect">
            <a:avLst/>
          </a:prstGeom>
          <a:solidFill>
            <a:schemeClr val="accent3">
              <a:lumOff val="44000"/>
            </a:schemeClr>
          </a:solidFill>
          <a:ln w="38100">
            <a:solidFill>
              <a:srgbClr val="FF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b="1" u="sng">
                <a:solidFill>
                  <a:srgbClr val="FF0000"/>
                </a:solidFill>
              </a:defRPr>
            </a:pPr>
            <a:r>
              <a:t>Předměty jsou</a:t>
            </a:r>
            <a:r>
              <a:rPr u="none"/>
              <a:t>:</a:t>
            </a:r>
          </a:p>
          <a:p>
            <a:pPr marL="457200" lvl="1" indent="0">
              <a:buSzPct val="100000"/>
              <a:buChar char="•"/>
              <a:defRPr b="1">
                <a:solidFill>
                  <a:srgbClr val="FF0000"/>
                </a:solidFill>
              </a:defRPr>
            </a:pPr>
            <a:r>
              <a:t> povinné</a:t>
            </a:r>
          </a:p>
          <a:p>
            <a:pPr marL="457200" lvl="1" indent="0">
              <a:buSzPct val="100000"/>
              <a:buChar char="•"/>
              <a:defRPr b="1">
                <a:solidFill>
                  <a:srgbClr val="FF0000"/>
                </a:solidFill>
              </a:defRPr>
            </a:pPr>
            <a:r>
              <a:t> povinně volitelné </a:t>
            </a:r>
            <a:r>
              <a:rPr b="0">
                <a:solidFill>
                  <a:srgbClr val="000066"/>
                </a:solidFill>
              </a:rPr>
              <a:t>(na našem oboru nemáme)</a:t>
            </a:r>
          </a:p>
          <a:p>
            <a:pPr marL="457200" lvl="1" indent="0">
              <a:buSzPct val="100000"/>
              <a:buChar char="•"/>
              <a:defRPr b="1">
                <a:solidFill>
                  <a:srgbClr val="FF0000"/>
                </a:solidFill>
              </a:defRPr>
            </a:pPr>
            <a:r>
              <a:t> volitelné</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154"/>
                                        </p:tgtEl>
                                        <p:attrNameLst>
                                          <p:attrName>style.visibility</p:attrName>
                                        </p:attrNameLst>
                                      </p:cBhvr>
                                      <p:to>
                                        <p:strVal val="visible"/>
                                      </p:to>
                                    </p:set>
                                    <p:animEffect transition="in" filter="dissolve">
                                      <p:cBhvr>
                                        <p:cTn id="7" dur="500"/>
                                        <p:tgtEl>
                                          <p:spTgt spid="15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155"/>
                                        </p:tgtEl>
                                        <p:attrNameLst>
                                          <p:attrName>style.visibility</p:attrName>
                                        </p:attrNameLst>
                                      </p:cBhvr>
                                      <p:to>
                                        <p:strVal val="visible"/>
                                      </p:to>
                                    </p:set>
                                    <p:animEffect transition="in" filter="dissolve">
                                      <p:cBhvr>
                                        <p:cTn id="12" dur="500"/>
                                        <p:tgtEl>
                                          <p:spTgt spid="155"/>
                                        </p:tgtEl>
                                      </p:cBhvr>
                                    </p:animEffect>
                                  </p:childTnLst>
                                </p:cTn>
                              </p:par>
                            </p:childTnLst>
                          </p:cTn>
                        </p:par>
                        <p:par>
                          <p:cTn id="13" fill="hold">
                            <p:stCondLst>
                              <p:cond delay="500"/>
                            </p:stCondLst>
                            <p:childTnLst>
                              <p:par>
                                <p:cTn id="14" presetID="23" presetClass="entr" presetSubtype="16" fill="hold" grpId="0" nodeType="afterEffect">
                                  <p:stCondLst>
                                    <p:cond delay="0"/>
                                  </p:stCondLst>
                                  <p:iterate>
                                    <p:tmAbs val="0"/>
                                  </p:iterate>
                                  <p:childTnLst>
                                    <p:set>
                                      <p:cBhvr>
                                        <p:cTn id="15" fill="hold"/>
                                        <p:tgtEl>
                                          <p:spTgt spid="156"/>
                                        </p:tgtEl>
                                        <p:attrNameLst>
                                          <p:attrName>style.visibility</p:attrName>
                                        </p:attrNameLst>
                                      </p:cBhvr>
                                      <p:to>
                                        <p:strVal val="visible"/>
                                      </p:to>
                                    </p:set>
                                    <p:anim calcmode="lin" valueType="num">
                                      <p:cBhvr>
                                        <p:cTn id="16" dur="500" fill="hold"/>
                                        <p:tgtEl>
                                          <p:spTgt spid="156"/>
                                        </p:tgtEl>
                                        <p:attrNameLst>
                                          <p:attrName>ppt_w</p:attrName>
                                        </p:attrNameLst>
                                      </p:cBhvr>
                                      <p:tavLst>
                                        <p:tav tm="0">
                                          <p:val>
                                            <p:fltVal val="0"/>
                                          </p:val>
                                        </p:tav>
                                        <p:tav tm="100000">
                                          <p:val>
                                            <p:strVal val="#ppt_w"/>
                                          </p:val>
                                        </p:tav>
                                      </p:tavLst>
                                    </p:anim>
                                    <p:anim calcmode="lin" valueType="num">
                                      <p:cBhvr>
                                        <p:cTn id="17" dur="500" fill="hold"/>
                                        <p:tgtEl>
                                          <p:spTgt spid="1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advAuto="0"/>
      <p:bldP spid="155" grpId="0" animBg="1" advAuto="0"/>
      <p:bldP spid="156"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ext Box 3"/>
          <p:cNvSpPr txBox="1"/>
          <p:nvPr/>
        </p:nvSpPr>
        <p:spPr>
          <a:xfrm>
            <a:off x="4563852" y="476250"/>
            <a:ext cx="2645196" cy="617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b="1">
                <a:solidFill>
                  <a:srgbClr val="FF0000"/>
                </a:solidFill>
              </a:defRPr>
            </a:pPr>
            <a:r>
              <a:t>Článek 8</a:t>
            </a:r>
            <a:br/>
            <a:r>
              <a:t>Předměty a jejich bloky</a:t>
            </a:r>
          </a:p>
        </p:txBody>
      </p:sp>
      <p:sp>
        <p:nvSpPr>
          <p:cNvPr id="159" name="Text Box 5"/>
          <p:cNvSpPr txBox="1"/>
          <p:nvPr/>
        </p:nvSpPr>
        <p:spPr>
          <a:xfrm>
            <a:off x="1755775" y="1196975"/>
            <a:ext cx="8661400" cy="16841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(3)  </a:t>
            </a:r>
            <a:r>
              <a:rPr b="1">
                <a:solidFill>
                  <a:srgbClr val="663300"/>
                </a:solidFill>
              </a:rPr>
              <a:t>Povinným</a:t>
            </a:r>
            <a:r>
              <a:t> se rozumí předmět, jehož </a:t>
            </a:r>
            <a:r>
              <a:rPr b="1" u="sng">
                <a:solidFill>
                  <a:srgbClr val="663300"/>
                </a:solidFill>
              </a:rPr>
              <a:t>absolvování</a:t>
            </a:r>
            <a:r>
              <a:rPr b="1">
                <a:solidFill>
                  <a:srgbClr val="663300"/>
                </a:solidFill>
              </a:rPr>
              <a:t>, včetně předepsaného způsobu ukončení, </a:t>
            </a:r>
            <a:r>
              <a:rPr b="1" u="sng">
                <a:solidFill>
                  <a:srgbClr val="663300"/>
                </a:solidFill>
              </a:rPr>
              <a:t>je</a:t>
            </a:r>
            <a:r>
              <a:rPr b="1">
                <a:solidFill>
                  <a:srgbClr val="663300"/>
                </a:solidFill>
              </a:rPr>
              <a:t> pro studium </a:t>
            </a:r>
            <a:r>
              <a:rPr b="1" u="sng">
                <a:solidFill>
                  <a:srgbClr val="663300"/>
                </a:solidFill>
              </a:rPr>
              <a:t>závazné</a:t>
            </a:r>
            <a:r>
              <a:t>. Povinně volitelným se rozumí předmět, který je součástí povinného bloku. Povinným blokem se rozumí soubor předmětů, z něhož je závazně předepsáno absolvování minimálního počtu předmětů, včetně předepsaného způsobu ukončení, případně minimálního počtu kreditů. Ostatní předměty jsou ve vztahu ke studiu volitelné. </a:t>
            </a:r>
          </a:p>
        </p:txBody>
      </p:sp>
      <p:sp>
        <p:nvSpPr>
          <p:cNvPr id="160" name="Text Box 6"/>
          <p:cNvSpPr txBox="1"/>
          <p:nvPr/>
        </p:nvSpPr>
        <p:spPr>
          <a:xfrm>
            <a:off x="2279650" y="3284539"/>
            <a:ext cx="7450744" cy="922162"/>
          </a:xfrm>
          <a:prstGeom prst="rect">
            <a:avLst/>
          </a:prstGeom>
          <a:solidFill>
            <a:schemeClr val="accent3">
              <a:lumOff val="44000"/>
            </a:schemeClr>
          </a:solidFill>
          <a:ln w="38100">
            <a:solidFill>
              <a:srgbClr val="FF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buSzPct val="100000"/>
              <a:buChar char="•"/>
              <a:defRPr b="1">
                <a:solidFill>
                  <a:srgbClr val="FF0000"/>
                </a:solidFill>
              </a:defRPr>
            </a:pPr>
            <a:r>
              <a:t> předměty povinné – absolvování a ukončení předmětu je závazné</a:t>
            </a:r>
          </a:p>
          <a:p>
            <a:pPr>
              <a:buSzPct val="100000"/>
              <a:buChar char="•"/>
              <a:defRPr b="1">
                <a:solidFill>
                  <a:srgbClr val="FF0000"/>
                </a:solidFill>
              </a:defRPr>
            </a:pPr>
            <a:endParaRPr/>
          </a:p>
          <a:p>
            <a:pPr>
              <a:buSzPct val="100000"/>
              <a:buChar char="•"/>
              <a:defRPr b="1">
                <a:solidFill>
                  <a:srgbClr val="FF0000"/>
                </a:solidFill>
              </a:defRPr>
            </a:pPr>
            <a:r>
              <a:t> ostatní předměty jsou volitelné</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158"/>
                                        </p:tgtEl>
                                        <p:attrNameLst>
                                          <p:attrName>style.visibility</p:attrName>
                                        </p:attrNameLst>
                                      </p:cBhvr>
                                      <p:to>
                                        <p:strVal val="visible"/>
                                      </p:to>
                                    </p:set>
                                    <p:animEffect transition="in" filter="dissolve">
                                      <p:cBhvr>
                                        <p:cTn id="7" dur="500"/>
                                        <p:tgtEl>
                                          <p:spTgt spid="158"/>
                                        </p:tgtEl>
                                      </p:cBhvr>
                                    </p:animEffect>
                                  </p:childTnLst>
                                </p:cTn>
                              </p:par>
                            </p:childTnLst>
                          </p:cTn>
                        </p:par>
                        <p:par>
                          <p:cTn id="8" fill="hold">
                            <p:stCondLst>
                              <p:cond delay="500"/>
                            </p:stCondLst>
                            <p:childTnLst>
                              <p:par>
                                <p:cTn id="9" presetID="9" presetClass="entr" fill="hold" grpId="0" nodeType="afterEffect">
                                  <p:stCondLst>
                                    <p:cond delay="0"/>
                                  </p:stCondLst>
                                  <p:iterate>
                                    <p:tmAbs val="0"/>
                                  </p:iterate>
                                  <p:childTnLst>
                                    <p:set>
                                      <p:cBhvr>
                                        <p:cTn id="10" fill="hold"/>
                                        <p:tgtEl>
                                          <p:spTgt spid="159"/>
                                        </p:tgtEl>
                                        <p:attrNameLst>
                                          <p:attrName>style.visibility</p:attrName>
                                        </p:attrNameLst>
                                      </p:cBhvr>
                                      <p:to>
                                        <p:strVal val="visible"/>
                                      </p:to>
                                    </p:set>
                                    <p:animEffect transition="in" filter="dissolve">
                                      <p:cBhvr>
                                        <p:cTn id="11" dur="500"/>
                                        <p:tgtEl>
                                          <p:spTgt spid="159"/>
                                        </p:tgtEl>
                                      </p:cBhvr>
                                    </p:animEffect>
                                  </p:childTnLst>
                                </p:cTn>
                              </p:par>
                            </p:childTnLst>
                          </p:cTn>
                        </p:par>
                        <p:par>
                          <p:cTn id="12" fill="hold">
                            <p:stCondLst>
                              <p:cond delay="1000"/>
                            </p:stCondLst>
                            <p:childTnLst>
                              <p:par>
                                <p:cTn id="13" presetID="23" presetClass="entr" presetSubtype="16" fill="hold" grpId="0" nodeType="afterEffect">
                                  <p:stCondLst>
                                    <p:cond delay="0"/>
                                  </p:stCondLst>
                                  <p:iterate>
                                    <p:tmAbs val="0"/>
                                  </p:iterate>
                                  <p:childTnLst>
                                    <p:set>
                                      <p:cBhvr>
                                        <p:cTn id="14" fill="hold"/>
                                        <p:tgtEl>
                                          <p:spTgt spid="160"/>
                                        </p:tgtEl>
                                        <p:attrNameLst>
                                          <p:attrName>style.visibility</p:attrName>
                                        </p:attrNameLst>
                                      </p:cBhvr>
                                      <p:to>
                                        <p:strVal val="visible"/>
                                      </p:to>
                                    </p:set>
                                    <p:anim calcmode="lin" valueType="num">
                                      <p:cBhvr>
                                        <p:cTn id="15" dur="500" fill="hold"/>
                                        <p:tgtEl>
                                          <p:spTgt spid="160"/>
                                        </p:tgtEl>
                                        <p:attrNameLst>
                                          <p:attrName>ppt_w</p:attrName>
                                        </p:attrNameLst>
                                      </p:cBhvr>
                                      <p:tavLst>
                                        <p:tav tm="0">
                                          <p:val>
                                            <p:fltVal val="0"/>
                                          </p:val>
                                        </p:tav>
                                        <p:tav tm="100000">
                                          <p:val>
                                            <p:strVal val="#ppt_w"/>
                                          </p:val>
                                        </p:tav>
                                      </p:tavLst>
                                    </p:anim>
                                    <p:anim calcmode="lin" valueType="num">
                                      <p:cBhvr>
                                        <p:cTn id="16" dur="500" fill="hold"/>
                                        <p:tgtEl>
                                          <p:spTgt spid="1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advAuto="0"/>
      <p:bldP spid="159" grpId="0" animBg="1" advAuto="0"/>
      <p:bldP spid="160" grpId="0" animBg="1" advAuto="0"/>
    </p:bldLst>
  </p:timing>
</p:sld>
</file>

<file path=ppt/theme/theme1.xml><?xml version="1.0" encoding="utf-8"?>
<a:theme xmlns:a="http://schemas.openxmlformats.org/drawingml/2006/main" name="Výchozí návrh">
  <a:themeElements>
    <a:clrScheme name="Výchozí návrh">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Výchozí návrh">
      <a:majorFont>
        <a:latin typeface="Arial"/>
        <a:ea typeface="Arial"/>
        <a:cs typeface="Arial"/>
      </a:majorFont>
      <a:minorFont>
        <a:latin typeface="Helvetica"/>
        <a:ea typeface="Helvetica"/>
        <a:cs typeface="Helvetica"/>
      </a:minorFont>
    </a:fontScheme>
    <a:fmtScheme name="Výchozí návrh">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Výchozí návrh">
  <a:themeElements>
    <a:clrScheme name="Výchozí návrh">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Výchozí návrh">
      <a:majorFont>
        <a:latin typeface="Arial"/>
        <a:ea typeface="Arial"/>
        <a:cs typeface="Arial"/>
      </a:majorFont>
      <a:minorFont>
        <a:latin typeface="Helvetica"/>
        <a:ea typeface="Helvetica"/>
        <a:cs typeface="Helvetica"/>
      </a:minorFont>
    </a:fontScheme>
    <a:fmtScheme name="Výchozí návrh">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2551</Words>
  <Application>Microsoft Office PowerPoint</Application>
  <PresentationFormat>Vlastní</PresentationFormat>
  <Paragraphs>359</Paragraphs>
  <Slides>51</Slides>
  <Notes>0</Notes>
  <HiddenSlides>0</HiddenSlides>
  <MMClips>0</MMClips>
  <ScaleCrop>false</ScaleCrop>
  <HeadingPairs>
    <vt:vector size="4" baseType="variant">
      <vt:variant>
        <vt:lpstr>Motiv</vt:lpstr>
      </vt:variant>
      <vt:variant>
        <vt:i4>1</vt:i4>
      </vt:variant>
      <vt:variant>
        <vt:lpstr>Nadpisy snímků</vt:lpstr>
      </vt:variant>
      <vt:variant>
        <vt:i4>51</vt:i4>
      </vt:variant>
    </vt:vector>
  </HeadingPairs>
  <TitlesOfParts>
    <vt:vector size="52" baseType="lpstr">
      <vt:lpstr>Výchozí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Uživatel</dc:creator>
  <cp:lastModifiedBy>Uživatel</cp:lastModifiedBy>
  <cp:revision>2</cp:revision>
  <dcterms:modified xsi:type="dcterms:W3CDTF">2019-09-30T07:41:49Z</dcterms:modified>
</cp:coreProperties>
</file>