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7" r:id="rId2"/>
    <p:sldId id="262" r:id="rId3"/>
    <p:sldId id="265" r:id="rId4"/>
    <p:sldId id="263" r:id="rId5"/>
    <p:sldId id="264" r:id="rId6"/>
    <p:sldId id="272" r:id="rId7"/>
    <p:sldId id="268" r:id="rId8"/>
    <p:sldId id="274" r:id="rId9"/>
    <p:sldId id="275" r:id="rId10"/>
    <p:sldId id="276" r:id="rId11"/>
    <p:sldId id="273" r:id="rId12"/>
    <p:sldId id="285" r:id="rId13"/>
    <p:sldId id="282" r:id="rId14"/>
    <p:sldId id="277" r:id="rId15"/>
    <p:sldId id="278" r:id="rId16"/>
    <p:sldId id="284" r:id="rId17"/>
    <p:sldId id="290" r:id="rId18"/>
    <p:sldId id="269" r:id="rId19"/>
    <p:sldId id="279" r:id="rId20"/>
    <p:sldId id="286" r:id="rId21"/>
    <p:sldId id="287" r:id="rId22"/>
    <p:sldId id="288" r:id="rId23"/>
    <p:sldId id="289" r:id="rId24"/>
    <p:sldId id="280" r:id="rId25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4B96-2189-4385-88E7-0B2B366553CA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F714-4571-46CE-BB9A-675E9FEE78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10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26.8.2019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cearasy.cz/134/Oscillatoriales" TargetMode="External"/><Relationship Id="rId7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hyperlink" Target="http://www.sinicearasy.cz/134/Chroococca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sinicearasy.cz/134/Stigonematales" TargetMode="External"/><Relationship Id="rId4" Type="http://schemas.openxmlformats.org/officeDocument/2006/relationships/hyperlink" Target="http://www.sinicearasy.cz/134/Nostocal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sinice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Akinety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Starší název </a:t>
            </a:r>
            <a:r>
              <a:rPr lang="cs-CZ" altLang="cs-CZ" sz="2400" dirty="0" err="1"/>
              <a:t>a</a:t>
            </a:r>
            <a:r>
              <a:rPr lang="cs-CZ" altLang="cs-CZ" sz="2400" dirty="0" err="1" smtClean="0"/>
              <a:t>rthrospory</a:t>
            </a:r>
            <a:endParaRPr lang="cs-CZ" altLang="cs-CZ" sz="2400" dirty="0" smtClean="0"/>
          </a:p>
          <a:p>
            <a:r>
              <a:rPr lang="cs-CZ" altLang="cs-CZ" sz="2400" dirty="0" smtClean="0"/>
              <a:t>Větší než </a:t>
            </a:r>
            <a:r>
              <a:rPr lang="cs-CZ" altLang="cs-CZ" sz="2400" dirty="0" err="1" smtClean="0"/>
              <a:t>heterocyty</a:t>
            </a:r>
            <a:endParaRPr lang="cs-CZ" altLang="cs-CZ" sz="2400" dirty="0" smtClean="0"/>
          </a:p>
          <a:p>
            <a:r>
              <a:rPr lang="cs-CZ" altLang="cs-CZ" sz="2400" dirty="0" smtClean="0"/>
              <a:t>Trvale odpočívající buňky</a:t>
            </a:r>
          </a:p>
          <a:p>
            <a:r>
              <a:rPr lang="cs-CZ" altLang="cs-CZ" sz="2400" dirty="0" smtClean="0"/>
              <a:t>Přežití nepříznivých podmínek</a:t>
            </a:r>
          </a:p>
          <a:p>
            <a:r>
              <a:rPr lang="cs-CZ" altLang="cs-CZ" sz="2400" dirty="0" smtClean="0"/>
              <a:t>Vznik z vegetativních buněk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Chromatická adaptace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err="1" smtClean="0"/>
              <a:t>Fykobiliny</a:t>
            </a:r>
            <a:r>
              <a:rPr lang="cs-CZ" sz="2400" dirty="0" smtClean="0"/>
              <a:t>: modré c- </a:t>
            </a:r>
            <a:r>
              <a:rPr lang="cs-CZ" sz="2400" dirty="0" err="1" smtClean="0"/>
              <a:t>fykocyanin</a:t>
            </a:r>
            <a:r>
              <a:rPr lang="cs-CZ" sz="2400" dirty="0" smtClean="0"/>
              <a:t>, </a:t>
            </a:r>
            <a:r>
              <a:rPr lang="cs-CZ" sz="2400" dirty="0" err="1" smtClean="0"/>
              <a:t>allofykocyanin</a:t>
            </a:r>
            <a:r>
              <a:rPr lang="cs-CZ" sz="2400" dirty="0" smtClean="0"/>
              <a:t>, červený c- </a:t>
            </a:r>
            <a:r>
              <a:rPr lang="cs-CZ" sz="2400" dirty="0" err="1" smtClean="0"/>
              <a:t>fykoerythrin</a:t>
            </a:r>
            <a:r>
              <a:rPr lang="cs-CZ" sz="2400" dirty="0" smtClean="0"/>
              <a:t>- </a:t>
            </a:r>
            <a:r>
              <a:rPr lang="cs-CZ" sz="2400" dirty="0" err="1" smtClean="0"/>
              <a:t>fce</a:t>
            </a:r>
            <a:r>
              <a:rPr lang="cs-CZ" sz="2400" dirty="0" smtClean="0"/>
              <a:t> světlo sběrné antény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itlivost tohoto typu světlo sběrné antény umožnuje fotosyntézu sinic při velmi nízké hladině osvětlení (hluboko pod hladinou vody, v půdě, uvnitř kamenů, v jeskyních)</a:t>
            </a:r>
            <a:endParaRPr lang="cs-CZ" altLang="cs-CZ" sz="2400" dirty="0" smtClean="0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8903" y="6173195"/>
            <a:ext cx="335059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Struktura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fykobilisomu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dle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Pankratz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&amp; </a:t>
            </a:r>
            <a:r>
              <a:rPr kumimoji="0" lang="cs-CZ" altLang="cs-CZ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Bowen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1963</a:t>
            </a:r>
          </a:p>
        </p:txBody>
      </p:sp>
      <p:pic>
        <p:nvPicPr>
          <p:cNvPr id="11266" name="Picture 2" descr="Struktura fykobilisomu dle Pankratz &amp; Bowen 1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6622"/>
            <a:ext cx="4004884" cy="2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Typy stélek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Jednobuněčné: </a:t>
            </a:r>
            <a:r>
              <a:rPr lang="cs-CZ" altLang="cs-CZ" sz="2400" dirty="0" smtClean="0"/>
              <a:t>často obalené slizem, sdružování do kolonií</a:t>
            </a:r>
          </a:p>
          <a:p>
            <a:pPr marL="0" indent="0">
              <a:buNone/>
            </a:pPr>
            <a:r>
              <a:rPr lang="cs-CZ" altLang="cs-CZ" sz="2400" dirty="0" smtClean="0"/>
              <a:t>     (</a:t>
            </a:r>
            <a:r>
              <a:rPr lang="cs-CZ" altLang="cs-CZ" sz="2400" i="1" dirty="0" err="1" smtClean="0"/>
              <a:t>Chroococcus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Merismopedia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Microcystis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>
                <a:solidFill>
                  <a:srgbClr val="00B050"/>
                </a:solidFill>
              </a:rPr>
              <a:t>Vláknité:</a:t>
            </a:r>
          </a:p>
          <a:p>
            <a:pPr marL="0" indent="0">
              <a:buNone/>
            </a:pPr>
            <a:r>
              <a:rPr lang="cs-CZ" altLang="cs-CZ" sz="2400" dirty="0" smtClean="0"/>
              <a:t>Vláknité nevětvené (</a:t>
            </a:r>
            <a:r>
              <a:rPr lang="cs-CZ" altLang="cs-CZ" sz="2400" i="1" dirty="0" err="1" smtClean="0"/>
              <a:t>Oscillatoria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Phormidium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Leptolyngbya</a:t>
            </a:r>
            <a:r>
              <a:rPr lang="cs-CZ" altLang="cs-CZ" sz="2400" dirty="0" smtClean="0"/>
              <a:t>)</a:t>
            </a:r>
          </a:p>
          <a:p>
            <a:pPr marL="0" indent="0">
              <a:buNone/>
            </a:pPr>
            <a:r>
              <a:rPr lang="cs-CZ" altLang="cs-CZ" sz="2400" dirty="0" smtClean="0"/>
              <a:t>Vláknité s nepravým větvením (</a:t>
            </a:r>
            <a:r>
              <a:rPr lang="cs-CZ" altLang="cs-CZ" sz="2400" i="1" dirty="0" err="1" smtClean="0"/>
              <a:t>Scytonema</a:t>
            </a:r>
            <a:r>
              <a:rPr lang="cs-CZ" altLang="cs-CZ" sz="2400" dirty="0"/>
              <a:t>)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Vláknité s pravým větvením (</a:t>
            </a:r>
            <a:r>
              <a:rPr lang="cs-CZ" altLang="cs-CZ" sz="2400" i="1" dirty="0" err="1" smtClean="0"/>
              <a:t>Stigonema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Mastigocladus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 smtClean="0"/>
              <a:t>Pravé větvení: vzniká fyziologicky, při nepravém větvení jsou vlákna spojená jen slizovou pochvou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inicearasy.cz/sites/default/files/Cyanobacteria_stelk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5888"/>
            <a:ext cx="43926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Rozmnožování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Pouze vegetativní (nepohlavní)</a:t>
            </a:r>
          </a:p>
          <a:p>
            <a:r>
              <a:rPr lang="cs-CZ" altLang="cs-CZ" sz="2400" dirty="0" smtClean="0"/>
              <a:t>Pohlavní rozmnožování není známo</a:t>
            </a:r>
          </a:p>
          <a:p>
            <a:r>
              <a:rPr lang="cs-CZ" altLang="cs-CZ" sz="2400" dirty="0" smtClean="0"/>
              <a:t>Rozmnožovací útvary: hormogonie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ra\Desktop\Cyanobacteria_deleni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6" y="2772508"/>
            <a:ext cx="8826227" cy="20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Ekologie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Téměř všechny biotopy – i extrémní</a:t>
            </a:r>
          </a:p>
          <a:p>
            <a:r>
              <a:rPr lang="cs-CZ" sz="2400" dirty="0" smtClean="0"/>
              <a:t>Pionýrské organismy</a:t>
            </a:r>
          </a:p>
          <a:p>
            <a:r>
              <a:rPr lang="cs-CZ" sz="2400" dirty="0" smtClean="0"/>
              <a:t>Eutrofizace- vodní květ</a:t>
            </a:r>
          </a:p>
          <a:p>
            <a:r>
              <a:rPr lang="cs-CZ" sz="2400" dirty="0" err="1" smtClean="0"/>
              <a:t>Cyanotoxiny</a:t>
            </a:r>
            <a:endParaRPr lang="cs-CZ" sz="2400" dirty="0" smtClean="0"/>
          </a:p>
          <a:p>
            <a:r>
              <a:rPr lang="cs-CZ" sz="2400" dirty="0" smtClean="0"/>
              <a:t>Symbióza</a:t>
            </a:r>
          </a:p>
          <a:p>
            <a:r>
              <a:rPr lang="cs-CZ" sz="2400" dirty="0" smtClean="0"/>
              <a:t>Stromatolity: útvary vzniklé usazováním uhličitanu vápenatého v slizových pochvách sinic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Symbiotické vztahy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 ve stélkách lišejníků- rody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, </a:t>
            </a:r>
            <a:r>
              <a:rPr lang="cs-CZ" sz="2400" i="1" dirty="0" err="1"/>
              <a:t>Gloeocapsa</a:t>
            </a:r>
            <a:r>
              <a:rPr lang="cs-CZ" sz="2400" i="1" dirty="0"/>
              <a:t>, </a:t>
            </a:r>
            <a:r>
              <a:rPr lang="cs-CZ" sz="2400" i="1" dirty="0" err="1" smtClean="0"/>
              <a:t>Chroococcus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Stigonema</a:t>
            </a:r>
            <a:endParaRPr lang="cs-CZ" sz="2400" i="1" dirty="0" smtClean="0"/>
          </a:p>
          <a:p>
            <a:r>
              <a:rPr lang="cs-CZ" sz="2400" dirty="0" smtClean="0"/>
              <a:t>Další symbióza s: játrovkami (rod </a:t>
            </a:r>
            <a:r>
              <a:rPr lang="cs-CZ" sz="2400" i="1" dirty="0" err="1" smtClean="0"/>
              <a:t>Blasia</a:t>
            </a:r>
            <a:r>
              <a:rPr lang="cs-CZ" sz="2400" dirty="0"/>
              <a:t>), </a:t>
            </a:r>
            <a:r>
              <a:rPr lang="cs-CZ" sz="2400" dirty="0" err="1"/>
              <a:t>hlevíky</a:t>
            </a:r>
            <a:r>
              <a:rPr lang="cs-CZ" sz="2400" dirty="0"/>
              <a:t> (</a:t>
            </a:r>
            <a:r>
              <a:rPr lang="cs-CZ" sz="2400" i="1" dirty="0" err="1"/>
              <a:t>Anthoceros</a:t>
            </a:r>
            <a:r>
              <a:rPr lang="cs-CZ" sz="2400" dirty="0"/>
              <a:t>), kapradinami (</a:t>
            </a:r>
            <a:r>
              <a:rPr lang="cs-CZ" sz="2400" i="1" dirty="0" err="1" smtClean="0"/>
              <a:t>Azolla</a:t>
            </a:r>
            <a:r>
              <a:rPr lang="cs-CZ" sz="2400" dirty="0" smtClean="0"/>
              <a:t>), </a:t>
            </a:r>
            <a:r>
              <a:rPr lang="cs-CZ" sz="2400" dirty="0"/>
              <a:t>nahosemennými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Cycas</a:t>
            </a:r>
            <a:r>
              <a:rPr lang="cs-CZ" sz="2400" dirty="0" smtClean="0"/>
              <a:t>)</a:t>
            </a:r>
          </a:p>
          <a:p>
            <a:r>
              <a:rPr lang="cs-CZ" altLang="cs-CZ" sz="2400" dirty="0" smtClean="0"/>
              <a:t>Sinice </a:t>
            </a:r>
            <a:r>
              <a:rPr lang="cs-CZ" altLang="cs-CZ" sz="2400" i="1" dirty="0" err="1" smtClean="0"/>
              <a:t>Nostoc</a:t>
            </a:r>
            <a:r>
              <a:rPr lang="cs-CZ" altLang="cs-CZ" sz="2400" dirty="0" smtClean="0"/>
              <a:t> v symbióze s houbou</a:t>
            </a:r>
            <a:r>
              <a:rPr lang="cs-CZ" sz="2400" dirty="0" smtClean="0"/>
              <a:t> </a:t>
            </a:r>
            <a:r>
              <a:rPr lang="cs-CZ" sz="2400" i="1" dirty="0" err="1" smtClean="0"/>
              <a:t>Geosiphon</a:t>
            </a:r>
            <a:r>
              <a:rPr lang="cs-CZ" sz="2400" i="1" dirty="0" smtClean="0"/>
              <a:t> </a:t>
            </a:r>
            <a:r>
              <a:rPr lang="cs-CZ" sz="2400" i="1" dirty="0" err="1"/>
              <a:t>pyriforme</a:t>
            </a:r>
            <a:r>
              <a:rPr lang="cs-CZ" sz="2400" i="1" dirty="0"/>
              <a:t> </a:t>
            </a:r>
            <a:endParaRPr lang="cs-CZ" sz="2400" i="1" dirty="0" smtClean="0"/>
          </a:p>
          <a:p>
            <a:r>
              <a:rPr lang="cs-CZ" altLang="cs-CZ" sz="2400" dirty="0" smtClean="0"/>
              <a:t>+ primární </a:t>
            </a:r>
            <a:r>
              <a:rPr lang="cs-CZ" altLang="cs-CZ" sz="2400" dirty="0" err="1" smtClean="0"/>
              <a:t>endosymbióza</a:t>
            </a:r>
            <a:r>
              <a:rPr lang="cs-CZ" altLang="cs-CZ" sz="2400" dirty="0" smtClean="0"/>
              <a:t>: vznik chloroplastů!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46203" cy="5256584"/>
          </a:xfrm>
        </p:spPr>
      </p:pic>
    </p:spTree>
    <p:extLst>
      <p:ext uri="{BB962C8B-B14F-4D97-AF65-F5344CB8AC3E}">
        <p14:creationId xmlns:p14="http://schemas.microsoft.com/office/powerpoint/2010/main" val="414245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Problematická taxonomie</a:t>
            </a:r>
          </a:p>
          <a:p>
            <a:r>
              <a:rPr lang="cs-CZ" altLang="cs-CZ" sz="2400" dirty="0" smtClean="0"/>
              <a:t>Molekulární metody</a:t>
            </a:r>
          </a:p>
          <a:p>
            <a:r>
              <a:rPr lang="cs-CZ" sz="2400" dirty="0" smtClean="0"/>
              <a:t>popsáno víc než 320 rodů s  2700 druhy</a:t>
            </a:r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Systém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Třída : </a:t>
            </a:r>
            <a:r>
              <a:rPr lang="cs-CZ" sz="2400" dirty="0" err="1" smtClean="0"/>
              <a:t>Cyanobacteria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1. řád </a:t>
            </a:r>
            <a:r>
              <a:rPr lang="cs-CZ" sz="2400" dirty="0" err="1">
                <a:solidFill>
                  <a:srgbClr val="00B050"/>
                </a:solidFill>
                <a:hlinkClick r:id="rId2"/>
              </a:rPr>
              <a:t>Chroococcales</a:t>
            </a:r>
            <a:r>
              <a:rPr lang="cs-CZ" sz="2400" dirty="0">
                <a:solidFill>
                  <a:srgbClr val="00B050"/>
                </a:solidFill>
                <a:hlinkClick r:id="rId2"/>
              </a:rPr>
              <a:t> </a:t>
            </a:r>
            <a:r>
              <a:rPr lang="cs-CZ" sz="2400" dirty="0"/>
              <a:t>- jednobuněční zástupci, kteří žijí buď samostatně nebo se sdružují do kolonií</a:t>
            </a:r>
          </a:p>
          <a:p>
            <a:r>
              <a:rPr lang="cs-CZ" sz="2400" dirty="0"/>
              <a:t>2. řád </a:t>
            </a:r>
            <a:r>
              <a:rPr lang="cs-CZ" sz="2400" dirty="0" err="1">
                <a:hlinkClick r:id="rId3"/>
              </a:rPr>
              <a:t>Oscillatoriales</a:t>
            </a:r>
            <a:r>
              <a:rPr lang="cs-CZ" sz="2400" dirty="0"/>
              <a:t> – jednoduché vláknité sinice</a:t>
            </a:r>
          </a:p>
          <a:p>
            <a:r>
              <a:rPr lang="cs-CZ" sz="2400" dirty="0"/>
              <a:t>3. řád </a:t>
            </a:r>
            <a:r>
              <a:rPr lang="cs-CZ" sz="2400" dirty="0" err="1">
                <a:hlinkClick r:id="rId4"/>
              </a:rPr>
              <a:t>Nostocales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, občas s nepravým, ale nikdy s pravým větvením</a:t>
            </a:r>
          </a:p>
          <a:p>
            <a:r>
              <a:rPr lang="cs-CZ" sz="2400" dirty="0"/>
              <a:t>4. řád </a:t>
            </a:r>
            <a:r>
              <a:rPr lang="cs-CZ" sz="2400" dirty="0" err="1">
                <a:hlinkClick r:id="rId5"/>
              </a:rPr>
              <a:t>Stigonematales</a:t>
            </a:r>
            <a:r>
              <a:rPr lang="cs-CZ" sz="2400" dirty="0"/>
              <a:t> – vláknité sinice s </a:t>
            </a:r>
            <a:r>
              <a:rPr lang="cs-CZ" sz="2400" dirty="0" err="1"/>
              <a:t>heterocyty</a:t>
            </a:r>
            <a:r>
              <a:rPr lang="cs-CZ" sz="2400" dirty="0"/>
              <a:t> a s pravým větvením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1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Chroococcales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02" y="8657841"/>
            <a:ext cx="5606900" cy="13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://cfb.unh.edu/phycokey/Choices/Cyanobacteria/cyano_colonies/CHROOCOCCUS/Chroococcus_04_500x387_turgidus_keweenawalgae.mtu.e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" y="1305928"/>
            <a:ext cx="3383389" cy="26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qu.edu.sa/files2/tiny_mce/plugins/imagemanager/files/4281823/1/Chroococcu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26" y="1305928"/>
            <a:ext cx="3484092" cy="2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fb.unh.edu/phycokey/Choices/Cyanobacteria/cyano_colonies/MERISMOPEDIA/Merismopedia_04_600x443_nostoc.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077072"/>
            <a:ext cx="3395427" cy="25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fb.unh.edu/phycokey/Choices/Cyanobacteria/cyano_colonies/GOMPHOSPHAERIA/Gomphosphaeria_05_600x479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3" y="4066670"/>
            <a:ext cx="3153218" cy="2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1982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Gomphosphaeria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639" y="62124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Merismopedia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25337" y="351369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93898" y="34914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Chroococcus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4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Oscillatoriales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http://protist.i.hosei.ac.jp/pdb/images/prokaryotes/oscillatoriaceae/Microcoleu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275619"/>
            <a:ext cx="2573809" cy="1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it.botany.wisc.edu/botany_130/diversity/bacteria/images/Oscillato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009" y="2268186"/>
            <a:ext cx="2826624" cy="19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33056" y="43719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Oscillatoria</a:t>
            </a:r>
            <a:r>
              <a:rPr lang="cs-CZ" i="1" dirty="0" smtClean="0"/>
              <a:t> </a:t>
            </a:r>
            <a:r>
              <a:rPr lang="cs-CZ" i="1" dirty="0" err="1" smtClean="0"/>
              <a:t>limosa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Microcoleus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Výsledek obrázku pro phormi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3" y="2271638"/>
            <a:ext cx="2835891" cy="180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612023" y="4391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Phormidium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Nostocales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protist.i.hosei.ac.jp/pdb/images/prokaryotes/nostocaceae/nostoc/s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" y="1628800"/>
            <a:ext cx="3923928" cy="322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1.staticflickr.com/3/2570/3960451232_ccc6212d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80" y="1620484"/>
            <a:ext cx="4312486" cy="32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Nostoc</a:t>
            </a:r>
            <a:r>
              <a:rPr lang="cs-CZ" i="1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94480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Scytonema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Řád </a:t>
            </a:r>
            <a:r>
              <a:rPr lang="cs-CZ" sz="3200" dirty="0" err="1" smtClean="0">
                <a:solidFill>
                  <a:srgbClr val="00B050"/>
                </a:solidFill>
              </a:rPr>
              <a:t>Stigonematales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45633" y="440531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://protist.i.hosei.ac.jp/pdb/images/Prokaryotes/Stigonemataceae/sp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3" y="1628800"/>
            <a:ext cx="3980936" cy="32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4958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Stigonema</a:t>
            </a:r>
            <a:r>
              <a:rPr lang="cs-CZ" i="1" dirty="0" smtClean="0"/>
              <a:t> </a:t>
            </a:r>
            <a:r>
              <a:rPr lang="cs-CZ" i="1" dirty="0" err="1" smtClean="0"/>
              <a:t>minutum</a:t>
            </a:r>
            <a:endParaRPr lang="cs-CZ" i="1" dirty="0"/>
          </a:p>
        </p:txBody>
      </p:sp>
      <p:pic>
        <p:nvPicPr>
          <p:cNvPr id="5" name="Picture 4" descr="http://cfb.unh.edu/phycokey/Choices/Cyanobacteria/cyano_filaments/cyano_branched_fil/cyano_true_branches/FISCHERELLA/Fischerella-01_400x325_plantphys.info_Key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624013"/>
            <a:ext cx="4028311" cy="32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470030" y="4958860"/>
            <a:ext cx="29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Mastigocladus</a:t>
            </a:r>
            <a:r>
              <a:rPr lang="cs-CZ" i="1" dirty="0" smtClean="0"/>
              <a:t> </a:t>
            </a:r>
            <a:r>
              <a:rPr lang="cs-CZ" i="1" dirty="0" err="1" smtClean="0"/>
              <a:t>laminosus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624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oidnes.cz/09/043/maxi/KRC2aade2_131215_27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" y="196987"/>
            <a:ext cx="4960381" cy="33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ct24.cz/cache/616x411/article/39/3818/381720.jpg?13438289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753"/>
            <a:ext cx="4960380" cy="279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ek obrÃ¡zku pro joÅ¡t moravskÃ½ soch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94" y="227048"/>
            <a:ext cx="4077376" cy="54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pic>
        <p:nvPicPr>
          <p:cNvPr id="6" name="Picture 2" descr="http://www.sinicearasy.cz/sites/default/files/Juran_Adl20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0" y="777400"/>
            <a:ext cx="4671098" cy="56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Využití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Potrava, krmivo, léčiva a potravinové doplňky (</a:t>
            </a:r>
            <a:r>
              <a:rPr lang="cs-CZ" altLang="cs-CZ" sz="2400" i="1" dirty="0" err="1" smtClean="0"/>
              <a:t>Porphyra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Chlorella</a:t>
            </a:r>
            <a:r>
              <a:rPr lang="cs-CZ" altLang="cs-CZ" sz="2400" dirty="0" smtClean="0"/>
              <a:t>) </a:t>
            </a:r>
          </a:p>
          <a:p>
            <a:r>
              <a:rPr lang="cs-CZ" altLang="cs-CZ" sz="2400" dirty="0" smtClean="0"/>
              <a:t>Kosmetika (mořské chaluhy)</a:t>
            </a:r>
          </a:p>
          <a:p>
            <a:r>
              <a:rPr lang="cs-CZ" altLang="cs-CZ" sz="2400" dirty="0" smtClean="0"/>
              <a:t>Akvaristika (např. </a:t>
            </a:r>
            <a:r>
              <a:rPr lang="cs-CZ" altLang="cs-CZ" sz="2400" i="1" dirty="0" err="1" smtClean="0"/>
              <a:t>Chara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smtClean="0"/>
              <a:t>Výroba agaru (</a:t>
            </a:r>
            <a:r>
              <a:rPr lang="cs-CZ" altLang="cs-CZ" sz="2400" i="1" dirty="0" err="1" smtClean="0"/>
              <a:t>Gelidium</a:t>
            </a:r>
            <a:r>
              <a:rPr lang="cs-CZ" altLang="cs-CZ" sz="2400" dirty="0" smtClean="0"/>
              <a:t>) a karagenu (zahušťovadlo, emulgátor a stabilizátor)</a:t>
            </a:r>
          </a:p>
          <a:p>
            <a:r>
              <a:rPr lang="cs-CZ" altLang="cs-CZ" sz="2400" dirty="0" smtClean="0"/>
              <a:t>Talasoterapie- lázeňství</a:t>
            </a:r>
          </a:p>
          <a:p>
            <a:r>
              <a:rPr lang="cs-CZ" altLang="cs-CZ" sz="2400" dirty="0" smtClean="0"/>
              <a:t>Výroba biopaliv, biotechnologie</a:t>
            </a:r>
          </a:p>
          <a:p>
            <a:r>
              <a:rPr lang="cs-CZ" altLang="cs-CZ" sz="2400" dirty="0" smtClean="0"/>
              <a:t>Modelové organismy (</a:t>
            </a:r>
            <a:r>
              <a:rPr lang="cs-CZ" altLang="cs-CZ" sz="2400" dirty="0" err="1" smtClean="0"/>
              <a:t>nanomateriálové</a:t>
            </a:r>
            <a:r>
              <a:rPr lang="cs-CZ" altLang="cs-CZ" sz="2400" dirty="0" smtClean="0"/>
              <a:t> testy)</a:t>
            </a:r>
          </a:p>
          <a:p>
            <a:r>
              <a:rPr lang="cs-CZ" altLang="cs-CZ" sz="2400" dirty="0" err="1" smtClean="0"/>
              <a:t>Bioindikace</a:t>
            </a:r>
            <a:r>
              <a:rPr lang="cs-CZ" altLang="cs-CZ" sz="2400" dirty="0" smtClean="0"/>
              <a:t>, kriminalistika…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6446vareni-a-stolovanisushi-foto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6" y="73025"/>
            <a:ext cx="13763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sz="2800" dirty="0" err="1">
                <a:solidFill>
                  <a:srgbClr val="00B050"/>
                </a:solidFill>
              </a:rPr>
              <a:t>Cyanobacteria</a:t>
            </a:r>
            <a:r>
              <a:rPr lang="cs-CZ" altLang="cs-CZ" sz="2800" dirty="0">
                <a:solidFill>
                  <a:srgbClr val="00B050"/>
                </a:solidFill>
              </a:rPr>
              <a:t>, </a:t>
            </a:r>
            <a:r>
              <a:rPr lang="cs-CZ" altLang="cs-CZ" sz="2800" dirty="0" err="1">
                <a:solidFill>
                  <a:srgbClr val="00B050"/>
                </a:solidFill>
              </a:rPr>
              <a:t>Cyanophyta</a:t>
            </a:r>
            <a:r>
              <a:rPr lang="cs-CZ" altLang="cs-CZ" sz="2800" dirty="0">
                <a:solidFill>
                  <a:srgbClr val="00B050"/>
                </a:solidFill>
              </a:rPr>
              <a:t> – Sinice</a:t>
            </a:r>
            <a:r>
              <a:rPr lang="cs-CZ" altLang="cs-CZ" sz="3200" dirty="0">
                <a:solidFill>
                  <a:schemeClr val="tx2"/>
                </a:solidFill>
              </a:rPr>
              <a:t/>
            </a:r>
            <a:br>
              <a:rPr lang="cs-CZ" altLang="cs-CZ" sz="3200" dirty="0">
                <a:solidFill>
                  <a:schemeClr val="tx2"/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91270"/>
            <a:ext cx="8229600" cy="4525962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400" dirty="0" err="1" smtClean="0"/>
              <a:t>Prokaryota</a:t>
            </a:r>
            <a:r>
              <a:rPr lang="cs-CZ" altLang="cs-CZ" sz="2400" dirty="0" smtClean="0"/>
              <a:t>/G- bakterie</a:t>
            </a:r>
          </a:p>
          <a:p>
            <a:r>
              <a:rPr lang="cs-CZ" sz="2400" dirty="0" err="1" smtClean="0"/>
              <a:t>Cyanos</a:t>
            </a:r>
            <a:r>
              <a:rPr lang="cs-CZ" sz="2400" dirty="0" smtClean="0"/>
              <a:t> = modrý (</a:t>
            </a:r>
            <a:r>
              <a:rPr lang="cs-CZ" sz="2400" dirty="0" err="1" smtClean="0"/>
              <a:t>sinný</a:t>
            </a:r>
            <a:r>
              <a:rPr lang="cs-CZ" sz="2400" dirty="0" smtClean="0"/>
              <a:t>)</a:t>
            </a:r>
            <a:endParaRPr lang="cs-CZ" altLang="cs-CZ" sz="2400" dirty="0" smtClean="0"/>
          </a:p>
          <a:p>
            <a:r>
              <a:rPr lang="cs-CZ" altLang="cs-CZ" sz="2400" dirty="0" smtClean="0"/>
              <a:t>Evolučně staré (3,5 miliard let)</a:t>
            </a:r>
          </a:p>
          <a:p>
            <a:r>
              <a:rPr lang="cs-CZ" altLang="cs-CZ" sz="2400" dirty="0" smtClean="0"/>
              <a:t>Nemají jádro ani vakuoly</a:t>
            </a:r>
          </a:p>
          <a:p>
            <a:r>
              <a:rPr lang="cs-CZ" altLang="cs-CZ" sz="2400" dirty="0"/>
              <a:t>C</a:t>
            </a:r>
            <a:r>
              <a:rPr lang="cs-CZ" altLang="cs-CZ" sz="2400" dirty="0" smtClean="0"/>
              <a:t>hybí membránové struktury (ER, Golgiho aparát)</a:t>
            </a:r>
          </a:p>
          <a:p>
            <a:r>
              <a:rPr lang="cs-CZ" altLang="cs-CZ" sz="2400" dirty="0" err="1" smtClean="0"/>
              <a:t>Oxygenní</a:t>
            </a:r>
            <a:r>
              <a:rPr lang="cs-CZ" altLang="cs-CZ" sz="2400" dirty="0" smtClean="0"/>
              <a:t> fotosyntéza: vznik před 2,7 miliardami let</a:t>
            </a:r>
          </a:p>
          <a:p>
            <a:r>
              <a:rPr lang="cs-CZ" altLang="cs-CZ" sz="2400" dirty="0" smtClean="0"/>
              <a:t>Rostlinný typ fotosyntézy – chlorofyl a</a:t>
            </a:r>
          </a:p>
          <a:p>
            <a:r>
              <a:rPr lang="cs-CZ" altLang="cs-CZ" sz="2400" dirty="0" err="1" smtClean="0"/>
              <a:t>Heterocyty</a:t>
            </a:r>
            <a:r>
              <a:rPr lang="cs-CZ" altLang="cs-CZ" sz="2400" dirty="0" smtClean="0"/>
              <a:t> (N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-asimilace)</a:t>
            </a:r>
          </a:p>
          <a:p>
            <a:r>
              <a:rPr lang="cs-CZ" altLang="cs-CZ" sz="2400" dirty="0" err="1" smtClean="0"/>
              <a:t>Akinety</a:t>
            </a:r>
            <a:r>
              <a:rPr lang="cs-CZ" altLang="cs-CZ" sz="2400" dirty="0" smtClean="0"/>
              <a:t>/</a:t>
            </a:r>
            <a:r>
              <a:rPr lang="cs-CZ" altLang="cs-CZ" sz="2400" dirty="0" err="1" smtClean="0"/>
              <a:t>Arthrocyty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Aerotopy</a:t>
            </a:r>
            <a:endParaRPr lang="cs-CZ" altLang="cs-CZ" sz="2400" dirty="0" smtClean="0"/>
          </a:p>
          <a:p>
            <a:r>
              <a:rPr lang="cs-CZ" altLang="cs-CZ" sz="2400" dirty="0" smtClean="0"/>
              <a:t>Nepohlavní rozmnožování</a:t>
            </a:r>
          </a:p>
          <a:p>
            <a:r>
              <a:rPr lang="cs-CZ" altLang="cs-CZ" sz="2400" dirty="0" smtClean="0"/>
              <a:t>Hormogonie</a:t>
            </a:r>
          </a:p>
          <a:p>
            <a:r>
              <a:rPr lang="cs-CZ" altLang="cs-CZ" sz="2400" dirty="0" smtClean="0"/>
              <a:t>Téměř všechny biotopy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136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4" descr="Oscillato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9" y="1412776"/>
            <a:ext cx="2247329" cy="16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 descr="algae-poo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2" y="3212976"/>
            <a:ext cx="2278486" cy="156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Volně uložená kruhová DNA </a:t>
            </a:r>
          </a:p>
          <a:p>
            <a:r>
              <a:rPr lang="cs-CZ" altLang="cs-CZ" sz="2400" dirty="0" smtClean="0"/>
              <a:t>Sinicový škrob</a:t>
            </a:r>
          </a:p>
          <a:p>
            <a:r>
              <a:rPr lang="cs-CZ" altLang="cs-CZ" sz="2400" dirty="0" err="1" smtClean="0"/>
              <a:t>Thylakoidy</a:t>
            </a:r>
            <a:r>
              <a:rPr lang="cs-CZ" altLang="cs-CZ" sz="2400" dirty="0" smtClean="0"/>
              <a:t>: membránové váčky s fotosyntetickým aparátem- chlorofyl a (+ betakaroten, xantofyly)</a:t>
            </a:r>
          </a:p>
          <a:p>
            <a:r>
              <a:rPr lang="cs-CZ" altLang="cs-CZ" sz="2400" dirty="0" err="1" smtClean="0"/>
              <a:t>Fykobilizómy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fykobiliproteiny</a:t>
            </a:r>
            <a:endParaRPr lang="cs-CZ" altLang="cs-CZ" sz="2400" dirty="0" smtClean="0"/>
          </a:p>
          <a:p>
            <a:r>
              <a:rPr lang="cs-CZ" altLang="cs-CZ" sz="2400" dirty="0" err="1" smtClean="0"/>
              <a:t>Karboxyzomy</a:t>
            </a:r>
            <a:r>
              <a:rPr lang="cs-CZ" altLang="cs-CZ" sz="2400" dirty="0" smtClean="0"/>
              <a:t>: fixace uhlíku (RUBISCO) analogie </a:t>
            </a:r>
            <a:r>
              <a:rPr lang="cs-CZ" altLang="cs-CZ" sz="2400" dirty="0" err="1" smtClean="0"/>
              <a:t>pyrenoidů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eukaryot</a:t>
            </a:r>
            <a:endParaRPr lang="cs-CZ" altLang="cs-CZ" sz="2400" dirty="0" smtClean="0"/>
          </a:p>
          <a:p>
            <a:r>
              <a:rPr lang="cs-CZ" altLang="cs-CZ" sz="2400" dirty="0" smtClean="0"/>
              <a:t>Ribozomy: translace (syntéza polypeptidů z řetězce RNA)   tvorba bílkovin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inicearasy.cz/sites/default/files/Cyanobacteria_vlakn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3759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B050"/>
                </a:solidFill>
              </a:rPr>
              <a:t>Stavba buňky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Aerotopy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Starý název </a:t>
            </a:r>
            <a:r>
              <a:rPr lang="cs-CZ" altLang="cs-CZ" sz="2400" dirty="0" err="1" smtClean="0"/>
              <a:t>gasvezikuly</a:t>
            </a:r>
            <a:endParaRPr lang="cs-CZ" altLang="cs-CZ" sz="2400" dirty="0"/>
          </a:p>
          <a:p>
            <a:r>
              <a:rPr lang="cs-CZ" altLang="cs-CZ" sz="2400" dirty="0" smtClean="0"/>
              <a:t>Specializované válcovité struktury</a:t>
            </a:r>
          </a:p>
          <a:p>
            <a:r>
              <a:rPr lang="cs-CZ" altLang="cs-CZ" sz="2400" dirty="0" smtClean="0"/>
              <a:t>Pro plyny propustná glykoproteinová stěna</a:t>
            </a:r>
          </a:p>
          <a:p>
            <a:r>
              <a:rPr lang="cs-CZ" altLang="cs-CZ" sz="2400" dirty="0" smtClean="0"/>
              <a:t>Regulace polohy ve vodním sloupci</a:t>
            </a:r>
          </a:p>
          <a:p>
            <a:r>
              <a:rPr lang="cs-CZ" altLang="cs-CZ" sz="2400" dirty="0" smtClean="0"/>
              <a:t>Jejich počet je pohyblivý, sinice si je tvoří v závislosti na abiotických faktorech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B050"/>
                </a:solidFill>
              </a:rPr>
              <a:t>Heterocyty</a:t>
            </a:r>
            <a:endParaRPr lang="cs-CZ" sz="3200" dirty="0">
              <a:solidFill>
                <a:srgbClr val="00B05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Tlustostěnné buňky</a:t>
            </a:r>
          </a:p>
          <a:p>
            <a:r>
              <a:rPr lang="cs-CZ" altLang="cs-CZ" sz="2400" dirty="0" smtClean="0"/>
              <a:t>Větší než vegetativní buňky</a:t>
            </a:r>
          </a:p>
          <a:p>
            <a:r>
              <a:rPr lang="cs-CZ" altLang="cs-CZ" sz="2400" dirty="0" smtClean="0"/>
              <a:t>Vznikají z vegetativních buněk</a:t>
            </a:r>
          </a:p>
          <a:p>
            <a:r>
              <a:rPr lang="cs-CZ" altLang="cs-CZ" sz="2400" dirty="0" smtClean="0"/>
              <a:t>Fixace vzdušného dusíku (enzym </a:t>
            </a:r>
            <a:r>
              <a:rPr lang="cs-CZ" altLang="cs-CZ" sz="2400" dirty="0" err="1" smtClean="0"/>
              <a:t>nitrogenáza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636"/>
            <a:ext cx="9144000" cy="17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1704140" cy="21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fmp.conncoll.edu/Silicasecchidisk/Pics/Other%20Algae/Blue_Green%20jpegs/Nostoc_Key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65" y="3422103"/>
            <a:ext cx="3429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529</Words>
  <Application>Microsoft Office PowerPoint</Application>
  <PresentationFormat>Předvádění na obrazovce (4:3)</PresentationFormat>
  <Paragraphs>119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Motiv systému Office</vt:lpstr>
      <vt:lpstr>Fylogeneze a diverzita řas a hub: řasy a sinice</vt:lpstr>
      <vt:lpstr>Řasy</vt:lpstr>
      <vt:lpstr>Systém</vt:lpstr>
      <vt:lpstr>Využití řas</vt:lpstr>
      <vt:lpstr>Cyanobacteria, Cyanophyta – Sinice </vt:lpstr>
      <vt:lpstr>Stavba buňky</vt:lpstr>
      <vt:lpstr>Stavba buňky</vt:lpstr>
      <vt:lpstr>Aerotopy</vt:lpstr>
      <vt:lpstr>Heterocyty</vt:lpstr>
      <vt:lpstr>Akinety</vt:lpstr>
      <vt:lpstr>Chromatická adaptace</vt:lpstr>
      <vt:lpstr>Typy stélek</vt:lpstr>
      <vt:lpstr>Prezentace aplikace PowerPoint</vt:lpstr>
      <vt:lpstr>Rozmnožování</vt:lpstr>
      <vt:lpstr>Ekologie</vt:lpstr>
      <vt:lpstr>Symbiotické vztahy</vt:lpstr>
      <vt:lpstr>Prezentace aplikace PowerPoint</vt:lpstr>
      <vt:lpstr>Systém</vt:lpstr>
      <vt:lpstr>Systém</vt:lpstr>
      <vt:lpstr>Řád Chroococcales</vt:lpstr>
      <vt:lpstr>Řád Oscillatoriales</vt:lpstr>
      <vt:lpstr>Řád Nostocales</vt:lpstr>
      <vt:lpstr>Řád Stigonematales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37</cp:revision>
  <cp:lastPrinted>2016-09-12T13:25:50Z</cp:lastPrinted>
  <dcterms:created xsi:type="dcterms:W3CDTF">2014-09-11T14:39:24Z</dcterms:created>
  <dcterms:modified xsi:type="dcterms:W3CDTF">2019-08-26T16:07:19Z</dcterms:modified>
</cp:coreProperties>
</file>