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6" r:id="rId3"/>
    <p:sldId id="262" r:id="rId4"/>
    <p:sldId id="258" r:id="rId5"/>
    <p:sldId id="259" r:id="rId6"/>
    <p:sldId id="260" r:id="rId7"/>
    <p:sldId id="263" r:id="rId8"/>
    <p:sldId id="267" r:id="rId9"/>
    <p:sldId id="264" r:id="rId10"/>
    <p:sldId id="265" r:id="rId11"/>
    <p:sldId id="266" r:id="rId12"/>
    <p:sldId id="268" r:id="rId13"/>
    <p:sldId id="261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ilip" initials="F" lastIdx="2" clrIdx="0">
    <p:extLst>
      <p:ext uri="{19B8F6BF-5375-455C-9EA6-DF929625EA0E}">
        <p15:presenceInfo xmlns:p15="http://schemas.microsoft.com/office/powerpoint/2012/main" userId="Fili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10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510274-358C-46BB-9D85-1C199784A0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1456B4F-4579-40B8-9A9A-A59B1E2ED6F4}">
      <dgm:prSet/>
      <dgm:spPr/>
      <dgm:t>
        <a:bodyPr/>
        <a:lstStyle/>
        <a:p>
          <a:r>
            <a:rPr lang="cs-CZ" dirty="0"/>
            <a:t>hloubka ostrosti je rozsah vzdáleností, kde se snímaný předmět musí nacházet,</a:t>
          </a:r>
          <a:br>
            <a:rPr lang="cs-CZ" dirty="0"/>
          </a:br>
          <a:r>
            <a:rPr lang="cs-CZ" dirty="0"/>
            <a:t>aby se na výsledném snímku jevil ostře </a:t>
          </a:r>
        </a:p>
      </dgm:t>
    </dgm:pt>
    <dgm:pt modelId="{23BD31BE-EC60-4F48-80A4-2675956A25F0}" type="parTrans" cxnId="{F39064EF-A7C5-494A-B496-5905FA5DC6E9}">
      <dgm:prSet/>
      <dgm:spPr/>
      <dgm:t>
        <a:bodyPr/>
        <a:lstStyle/>
        <a:p>
          <a:endParaRPr lang="cs-CZ"/>
        </a:p>
      </dgm:t>
    </dgm:pt>
    <dgm:pt modelId="{E484B404-2661-4C5C-9F02-0D351D399A5E}" type="sibTrans" cxnId="{F39064EF-A7C5-494A-B496-5905FA5DC6E9}">
      <dgm:prSet/>
      <dgm:spPr/>
      <dgm:t>
        <a:bodyPr/>
        <a:lstStyle/>
        <a:p>
          <a:endParaRPr lang="cs-CZ"/>
        </a:p>
      </dgm:t>
    </dgm:pt>
    <dgm:pt modelId="{69142ACD-1DDC-4805-9342-A21DD902E47A}">
      <dgm:prSet/>
      <dgm:spPr/>
      <dgm:t>
        <a:bodyPr/>
        <a:lstStyle/>
        <a:p>
          <a:r>
            <a:rPr lang="cs-CZ" dirty="0"/>
            <a:t>rovina zaostření je rovina, v níž ležící objekty se zobrazují dokonale ostře </a:t>
          </a:r>
        </a:p>
      </dgm:t>
    </dgm:pt>
    <dgm:pt modelId="{C90B3415-BA62-4329-A9FB-BE63DB03A0B5}" type="sibTrans" cxnId="{3BCA95A5-0575-4456-87E9-D4A5F0FD263C}">
      <dgm:prSet/>
      <dgm:spPr/>
      <dgm:t>
        <a:bodyPr/>
        <a:lstStyle/>
        <a:p>
          <a:endParaRPr lang="cs-CZ"/>
        </a:p>
      </dgm:t>
    </dgm:pt>
    <dgm:pt modelId="{3E587C89-FED2-45E7-AFB3-08B2A6F97286}" type="parTrans" cxnId="{3BCA95A5-0575-4456-87E9-D4A5F0FD263C}">
      <dgm:prSet/>
      <dgm:spPr/>
      <dgm:t>
        <a:bodyPr/>
        <a:lstStyle/>
        <a:p>
          <a:endParaRPr lang="cs-CZ"/>
        </a:p>
      </dgm:t>
    </dgm:pt>
    <dgm:pt modelId="{553574D9-EE33-4CE3-BF7B-0870B2985CF9}">
      <dgm:prSet/>
      <dgm:spPr/>
      <dgm:t>
        <a:bodyPr/>
        <a:lstStyle/>
        <a:p>
          <a:r>
            <a:rPr lang="cs-CZ" dirty="0"/>
            <a:t>hloubku ostrosti ovlivňuje clona, vzdálenost fotografovaného objektu, ohnisko objektivu, velikost senzoru, vzdálenost pozorovatele velikost výsledné fotografie </a:t>
          </a:r>
        </a:p>
      </dgm:t>
    </dgm:pt>
    <dgm:pt modelId="{5B78C47B-5DE1-46CB-9153-66C59143E4D9}" type="parTrans" cxnId="{6CAE0BA9-9FA2-422E-9F0C-E60FE64E9172}">
      <dgm:prSet/>
      <dgm:spPr/>
      <dgm:t>
        <a:bodyPr/>
        <a:lstStyle/>
        <a:p>
          <a:endParaRPr lang="cs-CZ"/>
        </a:p>
      </dgm:t>
    </dgm:pt>
    <dgm:pt modelId="{16C8117B-B08C-46E1-A4CF-66CC4BD0AEFD}" type="sibTrans" cxnId="{6CAE0BA9-9FA2-422E-9F0C-E60FE64E9172}">
      <dgm:prSet/>
      <dgm:spPr/>
      <dgm:t>
        <a:bodyPr/>
        <a:lstStyle/>
        <a:p>
          <a:endParaRPr lang="cs-CZ"/>
        </a:p>
      </dgm:t>
    </dgm:pt>
    <dgm:pt modelId="{41176A2D-6078-4E85-B087-D7DCBD427CEB}">
      <dgm:prSet/>
      <dgm:spPr/>
      <dgm:t>
        <a:bodyPr/>
        <a:lstStyle/>
        <a:p>
          <a:r>
            <a:rPr lang="cs-CZ" dirty="0"/>
            <a:t>rozlišovací schopnost oka – 0,2 mm</a:t>
          </a:r>
        </a:p>
      </dgm:t>
    </dgm:pt>
    <dgm:pt modelId="{54F4F4E1-8D25-4B99-9F9E-1EAE5BFD927E}" type="parTrans" cxnId="{9EF7B82F-FC02-4D52-BEE1-31EF70FAA525}">
      <dgm:prSet/>
      <dgm:spPr/>
      <dgm:t>
        <a:bodyPr/>
        <a:lstStyle/>
        <a:p>
          <a:endParaRPr lang="cs-CZ"/>
        </a:p>
      </dgm:t>
    </dgm:pt>
    <dgm:pt modelId="{ECAF50F0-96C5-499A-8011-2EED61769E53}" type="sibTrans" cxnId="{9EF7B82F-FC02-4D52-BEE1-31EF70FAA525}">
      <dgm:prSet/>
      <dgm:spPr/>
      <dgm:t>
        <a:bodyPr/>
        <a:lstStyle/>
        <a:p>
          <a:endParaRPr lang="cs-CZ"/>
        </a:p>
      </dgm:t>
    </dgm:pt>
    <dgm:pt modelId="{708069D3-7B0F-4D6C-8ED3-87DB1D8293C0}" type="pres">
      <dgm:prSet presAssocID="{72510274-358C-46BB-9D85-1C199784A08D}" presName="linear" presStyleCnt="0">
        <dgm:presLayoutVars>
          <dgm:animLvl val="lvl"/>
          <dgm:resizeHandles val="exact"/>
        </dgm:presLayoutVars>
      </dgm:prSet>
      <dgm:spPr/>
    </dgm:pt>
    <dgm:pt modelId="{62A2B131-606A-4EAC-8BFC-9615EF054566}" type="pres">
      <dgm:prSet presAssocID="{B1456B4F-4579-40B8-9A9A-A59B1E2ED6F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02BD83B-4F38-49D8-BC9D-7AEA2D977273}" type="pres">
      <dgm:prSet presAssocID="{E484B404-2661-4C5C-9F02-0D351D399A5E}" presName="spacer" presStyleCnt="0"/>
      <dgm:spPr/>
    </dgm:pt>
    <dgm:pt modelId="{DBCBE51A-6D4B-4AE2-8A86-B359BC74D425}" type="pres">
      <dgm:prSet presAssocID="{69142ACD-1DDC-4805-9342-A21DD902E47A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552F1B1-6CF1-47F2-8F0E-DBA5DD8261D0}" type="pres">
      <dgm:prSet presAssocID="{C90B3415-BA62-4329-A9FB-BE63DB03A0B5}" presName="spacer" presStyleCnt="0"/>
      <dgm:spPr/>
    </dgm:pt>
    <dgm:pt modelId="{97D9CDB0-B04F-4FBA-A089-9D17C6508C6F}" type="pres">
      <dgm:prSet presAssocID="{41176A2D-6078-4E85-B087-D7DCBD427CE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9CDF157F-3BA3-46ED-9792-9E5BBED3682E}" type="pres">
      <dgm:prSet presAssocID="{ECAF50F0-96C5-499A-8011-2EED61769E53}" presName="spacer" presStyleCnt="0"/>
      <dgm:spPr/>
    </dgm:pt>
    <dgm:pt modelId="{476261AB-B872-432E-9063-D302D64C8E17}" type="pres">
      <dgm:prSet presAssocID="{553574D9-EE33-4CE3-BF7B-0870B2985CF9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9EF7B82F-FC02-4D52-BEE1-31EF70FAA525}" srcId="{72510274-358C-46BB-9D85-1C199784A08D}" destId="{41176A2D-6078-4E85-B087-D7DCBD427CEB}" srcOrd="2" destOrd="0" parTransId="{54F4F4E1-8D25-4B99-9F9E-1EAE5BFD927E}" sibTransId="{ECAF50F0-96C5-499A-8011-2EED61769E53}"/>
    <dgm:cxn modelId="{B2F19E39-BF1A-444D-8AF3-E6543F8174EB}" type="presOf" srcId="{72510274-358C-46BB-9D85-1C199784A08D}" destId="{708069D3-7B0F-4D6C-8ED3-87DB1D8293C0}" srcOrd="0" destOrd="0" presId="urn:microsoft.com/office/officeart/2005/8/layout/vList2"/>
    <dgm:cxn modelId="{20D8B65C-D66A-4068-BA64-E6DEE632BDD2}" type="presOf" srcId="{553574D9-EE33-4CE3-BF7B-0870B2985CF9}" destId="{476261AB-B872-432E-9063-D302D64C8E17}" srcOrd="0" destOrd="0" presId="urn:microsoft.com/office/officeart/2005/8/layout/vList2"/>
    <dgm:cxn modelId="{642E7192-478B-4562-A7B6-01D3DE4626B8}" type="presOf" srcId="{B1456B4F-4579-40B8-9A9A-A59B1E2ED6F4}" destId="{62A2B131-606A-4EAC-8BFC-9615EF054566}" srcOrd="0" destOrd="0" presId="urn:microsoft.com/office/officeart/2005/8/layout/vList2"/>
    <dgm:cxn modelId="{3BCA95A5-0575-4456-87E9-D4A5F0FD263C}" srcId="{72510274-358C-46BB-9D85-1C199784A08D}" destId="{69142ACD-1DDC-4805-9342-A21DD902E47A}" srcOrd="1" destOrd="0" parTransId="{3E587C89-FED2-45E7-AFB3-08B2A6F97286}" sibTransId="{C90B3415-BA62-4329-A9FB-BE63DB03A0B5}"/>
    <dgm:cxn modelId="{6CAE0BA9-9FA2-422E-9F0C-E60FE64E9172}" srcId="{72510274-358C-46BB-9D85-1C199784A08D}" destId="{553574D9-EE33-4CE3-BF7B-0870B2985CF9}" srcOrd="3" destOrd="0" parTransId="{5B78C47B-5DE1-46CB-9153-66C59143E4D9}" sibTransId="{16C8117B-B08C-46E1-A4CF-66CC4BD0AEFD}"/>
    <dgm:cxn modelId="{AF4259AB-B0F4-473E-B5FC-4E4D18BEC99D}" type="presOf" srcId="{69142ACD-1DDC-4805-9342-A21DD902E47A}" destId="{DBCBE51A-6D4B-4AE2-8A86-B359BC74D425}" srcOrd="0" destOrd="0" presId="urn:microsoft.com/office/officeart/2005/8/layout/vList2"/>
    <dgm:cxn modelId="{F39064EF-A7C5-494A-B496-5905FA5DC6E9}" srcId="{72510274-358C-46BB-9D85-1C199784A08D}" destId="{B1456B4F-4579-40B8-9A9A-A59B1E2ED6F4}" srcOrd="0" destOrd="0" parTransId="{23BD31BE-EC60-4F48-80A4-2675956A25F0}" sibTransId="{E484B404-2661-4C5C-9F02-0D351D399A5E}"/>
    <dgm:cxn modelId="{84396CF2-C13A-4982-B686-398715327E6C}" type="presOf" srcId="{41176A2D-6078-4E85-B087-D7DCBD427CEB}" destId="{97D9CDB0-B04F-4FBA-A089-9D17C6508C6F}" srcOrd="0" destOrd="0" presId="urn:microsoft.com/office/officeart/2005/8/layout/vList2"/>
    <dgm:cxn modelId="{28211205-84FC-42B7-B64D-415F160FC791}" type="presParOf" srcId="{708069D3-7B0F-4D6C-8ED3-87DB1D8293C0}" destId="{62A2B131-606A-4EAC-8BFC-9615EF054566}" srcOrd="0" destOrd="0" presId="urn:microsoft.com/office/officeart/2005/8/layout/vList2"/>
    <dgm:cxn modelId="{8815A434-69CE-4CE7-B958-6C120CD92E78}" type="presParOf" srcId="{708069D3-7B0F-4D6C-8ED3-87DB1D8293C0}" destId="{802BD83B-4F38-49D8-BC9D-7AEA2D977273}" srcOrd="1" destOrd="0" presId="urn:microsoft.com/office/officeart/2005/8/layout/vList2"/>
    <dgm:cxn modelId="{7FA5EA43-BD8F-4B57-B207-7E6A5C121BDE}" type="presParOf" srcId="{708069D3-7B0F-4D6C-8ED3-87DB1D8293C0}" destId="{DBCBE51A-6D4B-4AE2-8A86-B359BC74D425}" srcOrd="2" destOrd="0" presId="urn:microsoft.com/office/officeart/2005/8/layout/vList2"/>
    <dgm:cxn modelId="{C28B080F-236A-4FDB-A02F-6B5884DCF402}" type="presParOf" srcId="{708069D3-7B0F-4D6C-8ED3-87DB1D8293C0}" destId="{7552F1B1-6CF1-47F2-8F0E-DBA5DD8261D0}" srcOrd="3" destOrd="0" presId="urn:microsoft.com/office/officeart/2005/8/layout/vList2"/>
    <dgm:cxn modelId="{72E1486F-229F-4A64-8D89-24C0AAEF5F36}" type="presParOf" srcId="{708069D3-7B0F-4D6C-8ED3-87DB1D8293C0}" destId="{97D9CDB0-B04F-4FBA-A089-9D17C6508C6F}" srcOrd="4" destOrd="0" presId="urn:microsoft.com/office/officeart/2005/8/layout/vList2"/>
    <dgm:cxn modelId="{FF548462-2364-440D-A415-91873F4B6C19}" type="presParOf" srcId="{708069D3-7B0F-4D6C-8ED3-87DB1D8293C0}" destId="{9CDF157F-3BA3-46ED-9792-9E5BBED3682E}" srcOrd="5" destOrd="0" presId="urn:microsoft.com/office/officeart/2005/8/layout/vList2"/>
    <dgm:cxn modelId="{242E0EEB-6C1C-4CED-B3A8-DCBED44A79E5}" type="presParOf" srcId="{708069D3-7B0F-4D6C-8ED3-87DB1D8293C0}" destId="{476261AB-B872-432E-9063-D302D64C8E1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A2B131-606A-4EAC-8BFC-9615EF054566}">
      <dsp:nvSpPr>
        <dsp:cNvPr id="0" name=""/>
        <dsp:cNvSpPr/>
      </dsp:nvSpPr>
      <dsp:spPr>
        <a:xfrm>
          <a:off x="0" y="65746"/>
          <a:ext cx="9093345" cy="7558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hloubka ostrosti je rozsah vzdáleností, kde se snímaný předmět musí nacházet,</a:t>
          </a:r>
          <a:br>
            <a:rPr lang="cs-CZ" sz="1900" kern="1200" dirty="0"/>
          </a:br>
          <a:r>
            <a:rPr lang="cs-CZ" sz="1900" kern="1200" dirty="0"/>
            <a:t>aby se na výsledném snímku jevil ostře </a:t>
          </a:r>
        </a:p>
      </dsp:txBody>
      <dsp:txXfrm>
        <a:off x="36896" y="102642"/>
        <a:ext cx="9019553" cy="682028"/>
      </dsp:txXfrm>
    </dsp:sp>
    <dsp:sp modelId="{DBCBE51A-6D4B-4AE2-8A86-B359BC74D425}">
      <dsp:nvSpPr>
        <dsp:cNvPr id="0" name=""/>
        <dsp:cNvSpPr/>
      </dsp:nvSpPr>
      <dsp:spPr>
        <a:xfrm>
          <a:off x="0" y="876286"/>
          <a:ext cx="9093345" cy="7558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rovina zaostření je rovina, v níž ležící objekty se zobrazují dokonale ostře </a:t>
          </a:r>
        </a:p>
      </dsp:txBody>
      <dsp:txXfrm>
        <a:off x="36896" y="913182"/>
        <a:ext cx="9019553" cy="682028"/>
      </dsp:txXfrm>
    </dsp:sp>
    <dsp:sp modelId="{97D9CDB0-B04F-4FBA-A089-9D17C6508C6F}">
      <dsp:nvSpPr>
        <dsp:cNvPr id="0" name=""/>
        <dsp:cNvSpPr/>
      </dsp:nvSpPr>
      <dsp:spPr>
        <a:xfrm>
          <a:off x="0" y="1686826"/>
          <a:ext cx="9093345" cy="7558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rozlišovací schopnost oka – 0,2 mm</a:t>
          </a:r>
        </a:p>
      </dsp:txBody>
      <dsp:txXfrm>
        <a:off x="36896" y="1723722"/>
        <a:ext cx="9019553" cy="682028"/>
      </dsp:txXfrm>
    </dsp:sp>
    <dsp:sp modelId="{476261AB-B872-432E-9063-D302D64C8E17}">
      <dsp:nvSpPr>
        <dsp:cNvPr id="0" name=""/>
        <dsp:cNvSpPr/>
      </dsp:nvSpPr>
      <dsp:spPr>
        <a:xfrm>
          <a:off x="0" y="2497366"/>
          <a:ext cx="9093345" cy="7558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hloubku ostrosti ovlivňuje clona, vzdálenost fotografovaného objektu, ohnisko objektivu, velikost senzoru, vzdálenost pozorovatele velikost výsledné fotografie </a:t>
          </a:r>
        </a:p>
      </dsp:txBody>
      <dsp:txXfrm>
        <a:off x="36896" y="2534262"/>
        <a:ext cx="9019553" cy="6820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9DBB6D9-E66D-45B4-BC82-B3F2619755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5E6E1B3-F7AC-4996-9398-69981A3F84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88543B3-9935-4DB1-94FB-8F00BC9A0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3E75462-8EE4-43D7-80E3-A37AA921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2976437-D1E3-4427-9070-DE1D6632F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9859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58AE0B4-4770-45B8-874E-E75036F21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58DE739-0229-43A2-92D1-1E83671913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202E015-1DDC-4B4A-B93A-F65C5291F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B735BA9-B449-4061-8704-39A241274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3C9E277-2B03-4AF2-BA7E-08B8A9999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9346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3CA9DC3E-C1F8-47C1-B1BA-B206A5DE87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12832E85-3A96-45F6-A301-F0713D73EE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00A95FB-0808-4863-934F-D6014DF45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07DC43B-F357-47CD-A20A-4948049D6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F810903-6783-41BF-AC60-F03A37E29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6387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6336808-C663-4E17-9119-4F4B0DAB6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5ABF7E8-2DC6-40EF-8DE1-20B9ACD408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EE34D7B-089D-4F74-B895-BFFAD9B4A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18A435E-FD4C-4B45-9AC1-801C80F86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C34C3DB-9123-46BC-B7CE-313323B2E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1846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7CB7FA6-06BB-417A-8AF1-3BC477820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F692C37-C92E-4A30-BD58-F9F8E3020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84A647F-3AD4-45B3-A819-53D1AB337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C4E101A-65CC-4379-B53E-00AAAB665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D413FC9-8C77-4FBA-963D-D8F9B5009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0946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8CAF2F-A31C-403C-92C5-C64E2820B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3B0D8DB-BC4E-4B15-BDEE-7675402600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88C1A4D-1996-4C36-8FD2-EF5FCCE9E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068EE60-0FFF-4145-AA2E-61CDFEE3F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62FF197-AA6B-4805-AEF5-3B12A2444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7554722-546D-4D01-B410-614A72DF5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7652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3DDBBF-F705-4AC4-BB77-37DEF2F84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8BE5411-CCDD-45CE-A102-BA12C88048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9AEE6C1-9495-45AF-B511-B93E2A7ACF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D17BECE-07A7-4780-886C-AAE0B5F66D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20CCD2A-122A-4669-9FC3-552D188EB2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AD64056-C003-4AC9-B207-98E5A7F33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9923C3D2-24AF-44C5-93A1-947B2ED8A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E10B45DA-5986-46CF-BCC2-0C00DA861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0690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69F1CF-47BF-4033-8E41-D57E6CAC5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02112D9-40FE-49BF-BA04-0E08BEF56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98F9323-4FD5-4BD9-A0A2-D6F6EACDC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1E92DD4-D757-4C95-93EB-3B8F0F31C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4043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978F566-7307-4202-828E-E1569572C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2BE31C5-643C-448E-88E3-4E52565D3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84F95DB-FEAF-4F24-80A2-ECE4938F4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71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8A191B-B39E-4D3D-8A58-511EC6A92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7509287-38B7-49F5-B48F-3FEACD1EA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195EE81-8FA8-4523-8B2C-43785006C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5345B2E-D7D9-4201-AA80-ECA4DF7CE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F3E22C2-AAB2-455B-9567-A22834494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912FB58-DA59-4B09-9DB4-52391397E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8290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D2D025-2894-4C84-BF03-7F0443E0F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376BCDB-79A9-4E01-B827-7A29C9126D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B3F12BD-6A6E-4BA9-B523-DF0FE9F347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929C417-A5B7-44F4-B3BD-F17015915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F6A9FD4-EE8A-4FF1-8A99-89B907CEB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BA17A25-D15D-416D-90D7-5D8B00967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6693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EA01ED07-A427-4AA8-882C-2D2E2BE69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24960E7-E060-46AE-82B9-8C7188D2D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0F30EEF-40E4-4DE4-97A0-F6267CEBD9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F19E7-D7F0-49D9-AB51-CA9435484EE5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1878CE8-16C5-4BE0-8EFB-0AD9CDEE8A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3FAAE11-B045-4A98-8EF6-1BABCDAF1E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AC767-2EBD-4E5B-A0DD-4FC74F9B3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5782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B6B609-567F-4AD9-B5E7-3423FB4A8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868557"/>
          </a:xfrm>
        </p:spPr>
        <p:txBody>
          <a:bodyPr>
            <a:normAutofit fontScale="90000"/>
          </a:bodyPr>
          <a:lstStyle/>
          <a:p>
            <a:r>
              <a:rPr lang="cs-CZ" dirty="0">
                <a:latin typeface="Arial Black" panose="020B0A04020102020204" pitchFamily="34" charset="0"/>
              </a:rPr>
              <a:t>Hloubka ostrosti ve fotografii,</a:t>
            </a:r>
            <a:br>
              <a:rPr lang="cs-CZ" dirty="0">
                <a:latin typeface="Arial Black" panose="020B0A04020102020204" pitchFamily="34" charset="0"/>
              </a:rPr>
            </a:br>
            <a:r>
              <a:rPr lang="cs-CZ" dirty="0">
                <a:latin typeface="Arial Black" panose="020B0A04020102020204" pitchFamily="34" charset="0"/>
              </a:rPr>
              <a:t>DOF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6002114-D89A-4B16-A892-8AC9FA70D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835117"/>
            <a:ext cx="5576663" cy="401730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4070AA9-ED91-4C4D-8A96-BB3DDBB413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340" y="2840699"/>
            <a:ext cx="5586122" cy="4017301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864B7043-E594-452A-915F-6FB03A4252D2}"/>
              </a:ext>
            </a:extLst>
          </p:cNvPr>
          <p:cNvSpPr txBox="1"/>
          <p:nvPr/>
        </p:nvSpPr>
        <p:spPr>
          <a:xfrm>
            <a:off x="8611262" y="1868557"/>
            <a:ext cx="1944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 Black" panose="020B0A04020102020204" pitchFamily="34" charset="0"/>
                <a:cs typeface="Arial" panose="020B0604020202020204" pitchFamily="34" charset="0"/>
              </a:rPr>
              <a:t>Filip Kesner</a:t>
            </a:r>
          </a:p>
        </p:txBody>
      </p:sp>
    </p:spTree>
    <p:extLst>
      <p:ext uri="{BB962C8B-B14F-4D97-AF65-F5344CB8AC3E}">
        <p14:creationId xmlns:p14="http://schemas.microsoft.com/office/powerpoint/2010/main" val="2574419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9DA9DFD-2FFC-4302-80F7-453B09134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200" y="1495425"/>
            <a:ext cx="10515600" cy="4351338"/>
          </a:xfrm>
        </p:spPr>
        <p:txBody>
          <a:bodyPr/>
          <a:lstStyle/>
          <a:p>
            <a:r>
              <a:rPr lang="cs-CZ" dirty="0" err="1"/>
              <a:t>hyperfokální</a:t>
            </a:r>
            <a:r>
              <a:rPr lang="cs-CZ" dirty="0"/>
              <a:t> vzdálenost je ostřící vzdálenost, pří níž je ostré jak</a:t>
            </a:r>
            <a:br>
              <a:rPr lang="cs-CZ" dirty="0"/>
            </a:br>
            <a:r>
              <a:rPr lang="cs-CZ" dirty="0"/>
              <a:t>popředí snímku, tak i nejvzdálenější objekty</a:t>
            </a:r>
          </a:p>
          <a:p>
            <a:r>
              <a:rPr lang="cs-CZ" dirty="0"/>
              <a:t>ostří se přibližně do 1/3 vzdálenosti</a:t>
            </a:r>
          </a:p>
          <a:p>
            <a:r>
              <a:rPr lang="cs-CZ" dirty="0"/>
              <a:t>často se kombinuje s vysokým clonovým číslem</a:t>
            </a:r>
          </a:p>
          <a:p>
            <a:r>
              <a:rPr lang="cs-CZ" dirty="0"/>
              <a:t>existují mobilní DOF aplikace, které umožňují výpočet hloubky ostrosti</a:t>
            </a:r>
          </a:p>
          <a:p>
            <a:r>
              <a:rPr lang="cs-CZ" dirty="0"/>
              <a:t>do aplikace se zadá model fotoaparátu, objektiv, ohnisko, clonu </a:t>
            </a:r>
            <a:br>
              <a:rPr lang="cs-CZ" dirty="0"/>
            </a:br>
            <a:r>
              <a:rPr lang="cs-CZ" dirty="0"/>
              <a:t>a vzdálenost foceného objektu</a:t>
            </a:r>
          </a:p>
          <a:p>
            <a:r>
              <a:rPr lang="cs-CZ" dirty="0"/>
              <a:t>např. aplikace </a:t>
            </a:r>
            <a:r>
              <a:rPr lang="cs-CZ" dirty="0" err="1"/>
              <a:t>FotoTool-Photographer</a:t>
            </a:r>
            <a:r>
              <a:rPr lang="cs-CZ" dirty="0"/>
              <a:t> </a:t>
            </a:r>
            <a:r>
              <a:rPr lang="cs-CZ" dirty="0" err="1"/>
              <a:t>Tools</a:t>
            </a:r>
            <a:r>
              <a:rPr lang="cs-CZ" dirty="0"/>
              <a:t>, </a:t>
            </a:r>
            <a:r>
              <a:rPr lang="cs-CZ" b="1" dirty="0" err="1"/>
              <a:t>Hyperfocal</a:t>
            </a:r>
            <a:r>
              <a:rPr lang="cs-CZ" b="1" dirty="0"/>
              <a:t> and DOF free</a:t>
            </a:r>
            <a:r>
              <a:rPr lang="cs-CZ" dirty="0"/>
              <a:t>,</a:t>
            </a:r>
            <a:br>
              <a:rPr lang="cs-CZ" dirty="0"/>
            </a:br>
            <a:r>
              <a:rPr lang="cs-CZ" dirty="0"/>
              <a:t>DOF </a:t>
            </a:r>
            <a:r>
              <a:rPr lang="cs-CZ" dirty="0" err="1"/>
              <a:t>calculator</a:t>
            </a:r>
            <a:endParaRPr lang="cs-CZ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2DD5A4EB-D358-4D1A-BF72-FC40ED6CEAC8}"/>
              </a:ext>
            </a:extLst>
          </p:cNvPr>
          <p:cNvSpPr txBox="1">
            <a:spLocks/>
          </p:cNvSpPr>
          <p:nvPr/>
        </p:nvSpPr>
        <p:spPr>
          <a:xfrm>
            <a:off x="-1" y="228600"/>
            <a:ext cx="12162367" cy="1008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dirty="0" err="1">
                <a:latin typeface="Arial Black" panose="020B0A04020102020204" pitchFamily="34" charset="0"/>
              </a:rPr>
              <a:t>Hyperfokální</a:t>
            </a:r>
            <a:r>
              <a:rPr lang="cs-CZ" sz="4400" dirty="0">
                <a:latin typeface="Arial Black" panose="020B0A04020102020204" pitchFamily="34" charset="0"/>
              </a:rPr>
              <a:t> vzdálenost</a:t>
            </a:r>
          </a:p>
        </p:txBody>
      </p:sp>
    </p:spTree>
    <p:extLst>
      <p:ext uri="{BB962C8B-B14F-4D97-AF65-F5344CB8AC3E}">
        <p14:creationId xmlns:p14="http://schemas.microsoft.com/office/powerpoint/2010/main" val="2498882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591F868E-21C8-4EF3-80CB-8E43C8070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489" y="1452310"/>
            <a:ext cx="7565022" cy="5046950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183C5830-F469-41C5-854F-C978D1C545FD}"/>
              </a:ext>
            </a:extLst>
          </p:cNvPr>
          <p:cNvSpPr txBox="1">
            <a:spLocks/>
          </p:cNvSpPr>
          <p:nvPr/>
        </p:nvSpPr>
        <p:spPr>
          <a:xfrm>
            <a:off x="-1" y="228600"/>
            <a:ext cx="12162367" cy="1008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dirty="0">
                <a:latin typeface="Arial Black" panose="020B0A04020102020204" pitchFamily="34" charset="0"/>
              </a:rPr>
              <a:t>Pohádka o </a:t>
            </a:r>
            <a:r>
              <a:rPr lang="cs-CZ" sz="4400" dirty="0" err="1">
                <a:latin typeface="Arial Black" panose="020B0A04020102020204" pitchFamily="34" charset="0"/>
              </a:rPr>
              <a:t>hyperfokální</a:t>
            </a:r>
            <a:r>
              <a:rPr lang="cs-CZ" sz="4400" dirty="0">
                <a:latin typeface="Arial Black" panose="020B0A04020102020204" pitchFamily="34" charset="0"/>
              </a:rPr>
              <a:t> vzdálenosti</a:t>
            </a:r>
          </a:p>
        </p:txBody>
      </p:sp>
    </p:spTree>
    <p:extLst>
      <p:ext uri="{BB962C8B-B14F-4D97-AF65-F5344CB8AC3E}">
        <p14:creationId xmlns:p14="http://schemas.microsoft.com/office/powerpoint/2010/main" val="282291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5C9226DB-FF2D-40A7-9548-A597A31FC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83" y="1057211"/>
            <a:ext cx="3009941" cy="535100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8A7C174A-3D14-4292-A84A-C5D941B25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376" y="1085114"/>
            <a:ext cx="3009941" cy="535100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CE63C20D-F933-41CE-9700-2666198E2F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369" y="1085114"/>
            <a:ext cx="3009941" cy="5351006"/>
          </a:xfrm>
          <a:prstGeom prst="rect">
            <a:avLst/>
          </a:prstGeom>
        </p:spPr>
      </p:pic>
      <p:sp>
        <p:nvSpPr>
          <p:cNvPr id="9" name="Nadpis 1">
            <a:extLst>
              <a:ext uri="{FF2B5EF4-FFF2-40B4-BE49-F238E27FC236}">
                <a16:creationId xmlns:a16="http://schemas.microsoft.com/office/drawing/2014/main" id="{CD0C8804-CA96-4112-BA29-CB2477A7DC99}"/>
              </a:ext>
            </a:extLst>
          </p:cNvPr>
          <p:cNvSpPr txBox="1">
            <a:spLocks/>
          </p:cNvSpPr>
          <p:nvPr/>
        </p:nvSpPr>
        <p:spPr>
          <a:xfrm>
            <a:off x="14816" y="76527"/>
            <a:ext cx="12162367" cy="7515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000" dirty="0">
                <a:latin typeface="Arial Black" panose="020B0A04020102020204" pitchFamily="34" charset="0"/>
              </a:rPr>
              <a:t>DOF aplikace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DBBA42B0-4CE9-4571-B2D3-510DCB78B6FC}"/>
              </a:ext>
            </a:extLst>
          </p:cNvPr>
          <p:cNvSpPr txBox="1"/>
          <p:nvPr/>
        </p:nvSpPr>
        <p:spPr>
          <a:xfrm>
            <a:off x="1195230" y="6436120"/>
            <a:ext cx="1314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výchozí stav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FCA5F305-D1DB-44F6-8FF5-6B72D32AB092}"/>
              </a:ext>
            </a:extLst>
          </p:cNvPr>
          <p:cNvSpPr txBox="1"/>
          <p:nvPr/>
        </p:nvSpPr>
        <p:spPr>
          <a:xfrm>
            <a:off x="4130141" y="6408217"/>
            <a:ext cx="36944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zvýšení clony, zvýšení hloubky ostrosti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4CA3F27F-4F85-4426-9336-1CB2B90AD9C3}"/>
              </a:ext>
            </a:extLst>
          </p:cNvPr>
          <p:cNvSpPr txBox="1"/>
          <p:nvPr/>
        </p:nvSpPr>
        <p:spPr>
          <a:xfrm>
            <a:off x="8080522" y="6408217"/>
            <a:ext cx="39036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zvýšení ohniska, snížení hloubky ostrosti</a:t>
            </a:r>
          </a:p>
        </p:txBody>
      </p:sp>
    </p:spTree>
    <p:extLst>
      <p:ext uri="{BB962C8B-B14F-4D97-AF65-F5344CB8AC3E}">
        <p14:creationId xmlns:p14="http://schemas.microsoft.com/office/powerpoint/2010/main" val="2632630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B6B609-567F-4AD9-B5E7-3423FB4A8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56705"/>
            <a:ext cx="12192000" cy="2387600"/>
          </a:xfrm>
        </p:spPr>
        <p:txBody>
          <a:bodyPr>
            <a:normAutofit/>
          </a:bodyPr>
          <a:lstStyle/>
          <a:p>
            <a:r>
              <a:rPr lang="cs-CZ" dirty="0">
                <a:latin typeface="Arial Black" panose="020B0A04020102020204" pitchFamily="34" charset="0"/>
              </a:rPr>
              <a:t>Děkuji za pozornost</a:t>
            </a:r>
            <a:br>
              <a:rPr lang="cs-CZ" dirty="0">
                <a:latin typeface="Arial Black" panose="020B0A04020102020204" pitchFamily="34" charset="0"/>
              </a:rPr>
            </a:br>
            <a:endParaRPr lang="cs-CZ" dirty="0">
              <a:latin typeface="Arial Black" panose="020B0A040201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F45D402-BE01-472F-8BE9-CB928DFE3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776" y="2870420"/>
            <a:ext cx="5986448" cy="336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76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B6B609-567F-4AD9-B5E7-3423FB4A8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6967" y="937155"/>
            <a:ext cx="5744633" cy="1008587"/>
          </a:xfrm>
        </p:spPr>
        <p:txBody>
          <a:bodyPr>
            <a:normAutofit/>
          </a:bodyPr>
          <a:lstStyle/>
          <a:p>
            <a:r>
              <a:rPr lang="cs-CZ" sz="4400" dirty="0">
                <a:latin typeface="Arial Black" panose="020B0A04020102020204" pitchFamily="34" charset="0"/>
              </a:rPr>
              <a:t>Hloubka ostrosti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060A219-FE2E-4A38-A94B-AD4B41A2EA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3501460"/>
              </p:ext>
            </p:extLst>
          </p:nvPr>
        </p:nvGraphicFramePr>
        <p:xfrm>
          <a:off x="59120" y="3094566"/>
          <a:ext cx="9093345" cy="3318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Obrázek 11">
            <a:extLst>
              <a:ext uri="{FF2B5EF4-FFF2-40B4-BE49-F238E27FC236}">
                <a16:creationId xmlns:a16="http://schemas.microsoft.com/office/drawing/2014/main" id="{4CB7AD14-C3B2-4CD0-9A5D-52ABA06BDE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068" y="1"/>
            <a:ext cx="5027788" cy="306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387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D4724062-E368-42CC-A8CE-964690CF6B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277"/>
            <a:ext cx="12192000" cy="589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8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89C45EA7-47BD-4E5B-9618-2852A5C914E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917950" cy="1008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dirty="0">
                <a:latin typeface="Arial Black" panose="020B0A04020102020204" pitchFamily="34" charset="0"/>
              </a:rPr>
              <a:t>Clona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AAF48B11-03B9-4D43-A403-5F667BB47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5090"/>
            <a:ext cx="6273093" cy="470482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43B727C9-F430-4673-9AB0-914861004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739" y="0"/>
            <a:ext cx="3488261" cy="2325508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8349213E-5733-43EC-AF78-FFCBFF5A9A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739" y="2266244"/>
            <a:ext cx="3488261" cy="2325508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BCB1BEDF-2FF7-4362-A43C-3035C2ABFB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736" y="4532490"/>
            <a:ext cx="3488264" cy="2325509"/>
          </a:xfrm>
          <a:prstGeom prst="rect">
            <a:avLst/>
          </a:prstGeom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C847169D-B9F0-4C43-8547-EB04C3854D85}"/>
              </a:ext>
            </a:extLst>
          </p:cNvPr>
          <p:cNvSpPr txBox="1"/>
          <p:nvPr/>
        </p:nvSpPr>
        <p:spPr>
          <a:xfrm>
            <a:off x="7849378" y="890222"/>
            <a:ext cx="664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F/1.4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D7E32F65-9888-46BD-B459-4884B24A8AB3}"/>
              </a:ext>
            </a:extLst>
          </p:cNvPr>
          <p:cNvSpPr txBox="1"/>
          <p:nvPr/>
        </p:nvSpPr>
        <p:spPr>
          <a:xfrm>
            <a:off x="7878233" y="3200400"/>
            <a:ext cx="489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F/4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EEDE2735-1898-4E1D-83C5-367C0DECB337}"/>
              </a:ext>
            </a:extLst>
          </p:cNvPr>
          <p:cNvSpPr txBox="1"/>
          <p:nvPr/>
        </p:nvSpPr>
        <p:spPr>
          <a:xfrm>
            <a:off x="7878233" y="5510578"/>
            <a:ext cx="606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F/22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CCA26921-2CF2-4973-A111-9B6E64B2CD92}"/>
              </a:ext>
            </a:extLst>
          </p:cNvPr>
          <p:cNvSpPr txBox="1"/>
          <p:nvPr/>
        </p:nvSpPr>
        <p:spPr>
          <a:xfrm>
            <a:off x="127000" y="5985934"/>
            <a:ext cx="5134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zvýšení clonového čísla hloubku ostrosti zvyšuje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snížení clonového čísla hloubku ostrosti snižuje</a:t>
            </a:r>
          </a:p>
        </p:txBody>
      </p:sp>
    </p:spTree>
    <p:extLst>
      <p:ext uri="{BB962C8B-B14F-4D97-AF65-F5344CB8AC3E}">
        <p14:creationId xmlns:p14="http://schemas.microsoft.com/office/powerpoint/2010/main" val="1446602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EFA7796F-E465-4615-9241-7F1FF9663793}"/>
              </a:ext>
            </a:extLst>
          </p:cNvPr>
          <p:cNvSpPr txBox="1">
            <a:spLocks/>
          </p:cNvSpPr>
          <p:nvPr/>
        </p:nvSpPr>
        <p:spPr>
          <a:xfrm>
            <a:off x="-1" y="0"/>
            <a:ext cx="12192001" cy="1008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dirty="0">
                <a:latin typeface="Arial Black" panose="020B0A04020102020204" pitchFamily="34" charset="0"/>
              </a:rPr>
              <a:t>Vzdálenost fotografovaného objektu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5274A6DB-81D8-4C60-88F4-2E38BCABAAEF}"/>
              </a:ext>
            </a:extLst>
          </p:cNvPr>
          <p:cNvSpPr txBox="1"/>
          <p:nvPr/>
        </p:nvSpPr>
        <p:spPr>
          <a:xfrm>
            <a:off x="6663266" y="5548867"/>
            <a:ext cx="4993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u mikrofotografie je velmi malá hloubka ostrosti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8B21982-C4B1-4934-B798-C8D82D3C8D18}"/>
              </a:ext>
            </a:extLst>
          </p:cNvPr>
          <p:cNvSpPr txBox="1"/>
          <p:nvPr/>
        </p:nvSpPr>
        <p:spPr>
          <a:xfrm>
            <a:off x="232833" y="5774267"/>
            <a:ext cx="4083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čím vzdálenější objekty se fotografují,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tím je vyšší hloubka ostrosti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18BFD546-46C2-4C5C-8593-CE8D0E7EB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35" y="1518176"/>
            <a:ext cx="5828365" cy="3890434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BD60B030-F42A-49FE-B217-E86FE3B22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33" y="1567348"/>
            <a:ext cx="5477464" cy="379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776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ek 12">
            <a:extLst>
              <a:ext uri="{FF2B5EF4-FFF2-40B4-BE49-F238E27FC236}">
                <a16:creationId xmlns:a16="http://schemas.microsoft.com/office/drawing/2014/main" id="{328AB2C5-1BC1-413A-B29F-CB5FF432A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0" y="2830337"/>
            <a:ext cx="8402637" cy="3154933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BF485C12-AA11-4A04-90BF-B47E43BB38E3}"/>
              </a:ext>
            </a:extLst>
          </p:cNvPr>
          <p:cNvSpPr txBox="1">
            <a:spLocks/>
          </p:cNvSpPr>
          <p:nvPr/>
        </p:nvSpPr>
        <p:spPr>
          <a:xfrm>
            <a:off x="-93134" y="498480"/>
            <a:ext cx="7755468" cy="1008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dirty="0">
                <a:latin typeface="Arial Black" panose="020B0A04020102020204" pitchFamily="34" charset="0"/>
              </a:rPr>
              <a:t>Vliv ohniska objektivu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97D2373E-59CC-4B16-B21C-2B8CD0D987EE}"/>
              </a:ext>
            </a:extLst>
          </p:cNvPr>
          <p:cNvSpPr txBox="1"/>
          <p:nvPr/>
        </p:nvSpPr>
        <p:spPr>
          <a:xfrm>
            <a:off x="5776447" y="5520279"/>
            <a:ext cx="1560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1/1000 s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F 5.6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ISO 200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f = 250 mm</a:t>
            </a: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98D6C6B7-9396-43C7-B53C-BF635E955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423" y="3221872"/>
            <a:ext cx="4848578" cy="3635961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4BCF7F14-BF9D-4CA8-B182-2E4D9D8419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303" y="0"/>
            <a:ext cx="4854697" cy="3014134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7CCEB37B-A404-4B3C-A50C-6CFA636CB1BF}"/>
              </a:ext>
            </a:extLst>
          </p:cNvPr>
          <p:cNvSpPr txBox="1"/>
          <p:nvPr/>
        </p:nvSpPr>
        <p:spPr>
          <a:xfrm>
            <a:off x="433250" y="2152854"/>
            <a:ext cx="4647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čím delším ohniskem se bude fotografovat, 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tím menší bude hloubka ostrosti</a:t>
            </a:r>
          </a:p>
        </p:txBody>
      </p:sp>
    </p:spTree>
    <p:extLst>
      <p:ext uri="{BB962C8B-B14F-4D97-AF65-F5344CB8AC3E}">
        <p14:creationId xmlns:p14="http://schemas.microsoft.com/office/powerpoint/2010/main" val="1957615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4482F740-018F-4EDE-88A7-04BC95D1D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133" y="3372199"/>
            <a:ext cx="3462867" cy="3462867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87185C0-FDD4-40C8-87EC-B286CCD74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32601"/>
            <a:ext cx="10824633" cy="2471208"/>
          </a:xfrm>
        </p:spPr>
        <p:txBody>
          <a:bodyPr/>
          <a:lstStyle/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malý senzor snižuje hloubku ostrosti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u mobilních telefonů a kompaktních fotoaparátů </a:t>
            </a:r>
            <a:b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jsou sice malé senzory, ale hloubka ostrosti je přesto velká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je to způsobeno velmi krátkou ohniskovou vzdáleností objektivu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rozostřeného pozadí se u mobilů dosahuje softwarově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C382A0EF-E2F8-4DCE-A21F-517A5B585112}"/>
              </a:ext>
            </a:extLst>
          </p:cNvPr>
          <p:cNvSpPr txBox="1">
            <a:spLocks/>
          </p:cNvSpPr>
          <p:nvPr/>
        </p:nvSpPr>
        <p:spPr>
          <a:xfrm>
            <a:off x="-262467" y="90312"/>
            <a:ext cx="7755468" cy="1008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dirty="0">
                <a:latin typeface="Arial Black" panose="020B0A04020102020204" pitchFamily="34" charset="0"/>
              </a:rPr>
              <a:t>Velikost senzoru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E0462855-CA29-4BB6-8895-CD4794A1DB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134" y="3837511"/>
            <a:ext cx="4375149" cy="291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5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F501DFCF-8CF3-431F-8494-C02A3A955D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20" y="718391"/>
            <a:ext cx="8186146" cy="6139609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9AFE8DF5-8D18-4661-ACB5-8FD09B533CC6}"/>
              </a:ext>
            </a:extLst>
          </p:cNvPr>
          <p:cNvSpPr txBox="1">
            <a:spLocks/>
          </p:cNvSpPr>
          <p:nvPr/>
        </p:nvSpPr>
        <p:spPr>
          <a:xfrm>
            <a:off x="-51017" y="117948"/>
            <a:ext cx="12243017" cy="6004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200" dirty="0">
                <a:latin typeface="Arial Black" panose="020B0A04020102020204" pitchFamily="34" charset="0"/>
              </a:rPr>
              <a:t>obrovská hloubka ostrosti u fotografie z mobilu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4CC113B8-5E7B-4153-87BB-0E08B97DD4D2}"/>
              </a:ext>
            </a:extLst>
          </p:cNvPr>
          <p:cNvSpPr txBox="1"/>
          <p:nvPr/>
        </p:nvSpPr>
        <p:spPr>
          <a:xfrm>
            <a:off x="499513" y="2529216"/>
            <a:ext cx="14406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1/1086 s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F 1.8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ISO 50</a:t>
            </a:r>
          </a:p>
          <a:p>
            <a:r>
              <a:rPr lang="cs-CZ" b="1" u="sng" dirty="0">
                <a:latin typeface="Arial" panose="020B0604020202020204" pitchFamily="34" charset="0"/>
                <a:cs typeface="Arial" panose="020B0604020202020204" pitchFamily="34" charset="0"/>
              </a:rPr>
              <a:t>f = 3,95 mm</a:t>
            </a:r>
          </a:p>
        </p:txBody>
      </p:sp>
    </p:spTree>
    <p:extLst>
      <p:ext uri="{BB962C8B-B14F-4D97-AF65-F5344CB8AC3E}">
        <p14:creationId xmlns:p14="http://schemas.microsoft.com/office/powerpoint/2010/main" val="2159773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97DD1D3-838F-4DF5-925C-A45D9A1200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474258"/>
            <a:ext cx="10515600" cy="4351338"/>
          </a:xfrm>
        </p:spPr>
        <p:txBody>
          <a:bodyPr/>
          <a:lstStyle/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je velký rozdíl pozorovat fotografii z 50 cm nebo z 5 metrů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při pozorování z malé vzdálenosti jsme na hloubku ostrosti mnohem citlivější</a:t>
            </a:r>
          </a:p>
          <a:p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pozorovací vzdálenost a velikost fotografie se často kompenzují</a:t>
            </a:r>
            <a:b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=&gt; velká fotografie se pozoruje z velké vzdálenosti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5515E77B-57BF-4246-89C6-FF79AAFC34E4}"/>
              </a:ext>
            </a:extLst>
          </p:cNvPr>
          <p:cNvSpPr txBox="1">
            <a:spLocks/>
          </p:cNvSpPr>
          <p:nvPr/>
        </p:nvSpPr>
        <p:spPr>
          <a:xfrm>
            <a:off x="-1" y="228600"/>
            <a:ext cx="12162367" cy="100858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dirty="0">
                <a:latin typeface="Arial Black" panose="020B0A04020102020204" pitchFamily="34" charset="0"/>
              </a:rPr>
              <a:t>Vzdálenost pozorovatele, </a:t>
            </a:r>
          </a:p>
          <a:p>
            <a:r>
              <a:rPr lang="cs-CZ" sz="4400" dirty="0">
                <a:latin typeface="Arial Black" panose="020B0A04020102020204" pitchFamily="34" charset="0"/>
              </a:rPr>
              <a:t>velikost fotografie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F64F258-1F43-48F2-BA1B-B00B75A22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" y="3944408"/>
            <a:ext cx="4762500" cy="276225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86175690-F742-4DE0-B85F-B172A835E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934" y="3793066"/>
            <a:ext cx="3884789" cy="291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58332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</TotalTime>
  <Words>340</Words>
  <Application>Microsoft Office PowerPoint</Application>
  <PresentationFormat>Širokoúhlá obrazovka</PresentationFormat>
  <Paragraphs>52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Motiv Office</vt:lpstr>
      <vt:lpstr>Hloubka ostrosti ve fotografii, DOF</vt:lpstr>
      <vt:lpstr>Hloubka ostrosti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Děkuji za pozornost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Hloubka ostrosti</dc:title>
  <dc:creator>Filip</dc:creator>
  <cp:lastModifiedBy>Filip</cp:lastModifiedBy>
  <cp:revision>29</cp:revision>
  <dcterms:created xsi:type="dcterms:W3CDTF">2019-12-04T16:46:48Z</dcterms:created>
  <dcterms:modified xsi:type="dcterms:W3CDTF">2019-12-06T04:23:20Z</dcterms:modified>
</cp:coreProperties>
</file>