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0" r:id="rId1"/>
  </p:sldMasterIdLst>
  <p:notesMasterIdLst>
    <p:notesMasterId r:id="rId11"/>
  </p:notesMasterIdLst>
  <p:sldIdLst>
    <p:sldId id="256" r:id="rId2"/>
    <p:sldId id="257" r:id="rId3"/>
    <p:sldId id="260" r:id="rId4"/>
    <p:sldId id="261" r:id="rId5"/>
    <p:sldId id="258" r:id="rId6"/>
    <p:sldId id="264" r:id="rId7"/>
    <p:sldId id="263" r:id="rId8"/>
    <p:sldId id="262" r:id="rId9"/>
    <p:sldId id="259" r:id="rId10"/>
  </p:sldIdLst>
  <p:sldSz cx="12192000" cy="6858000"/>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9206" autoAdjust="0"/>
  </p:normalViewPr>
  <p:slideViewPr>
    <p:cSldViewPr snapToGrid="0">
      <p:cViewPr varScale="1">
        <p:scale>
          <a:sx n="77" d="100"/>
          <a:sy n="77" d="100"/>
        </p:scale>
        <p:origin x="912" y="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0D7D-2DCC-4A69-98E3-BA5C6BDEA379}" type="datetimeFigureOut">
              <a:rPr lang="cs-CZ" smtClean="0"/>
              <a:t>04.12.2019</a:t>
            </a:fld>
            <a:endParaRPr lang="cs-CZ"/>
          </a:p>
        </p:txBody>
      </p:sp>
      <p:sp>
        <p:nvSpPr>
          <p:cNvPr id="4" name="Zástupný symbol pro obrázek snímku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cs-CZ"/>
              <a:t>Po kliknutí můžete upravovat styly textu v předloze.</a:t>
            </a:r>
          </a:p>
          <a:p>
            <a:pPr lvl="1"/>
            <a:r>
              <a:rPr lang="cs-CZ"/>
              <a:t>Druhá úroveň</a:t>
            </a:r>
          </a:p>
          <a:p>
            <a:pPr lvl="2"/>
            <a:r>
              <a:rPr lang="cs-CZ"/>
              <a:t>Třetí úroveň</a:t>
            </a:r>
          </a:p>
          <a:p>
            <a:pPr lvl="3"/>
            <a:r>
              <a:rPr lang="cs-CZ"/>
              <a:t>Čtvrtá úroveň</a:t>
            </a:r>
          </a:p>
          <a:p>
            <a:pPr lvl="4"/>
            <a:r>
              <a:rPr lang="cs-CZ"/>
              <a:t>Pátá úroveň</a:t>
            </a:r>
          </a:p>
        </p:txBody>
      </p:sp>
      <p:sp>
        <p:nvSpPr>
          <p:cNvPr id="6" name="Zástupný symbol pro zápatí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F51779-6B5D-469B-89BF-AF49B79949EC}" type="slidenum">
              <a:rPr lang="cs-CZ" smtClean="0"/>
              <a:t>‹#›</a:t>
            </a:fld>
            <a:endParaRPr lang="cs-CZ"/>
          </a:p>
        </p:txBody>
      </p:sp>
    </p:spTree>
    <p:extLst>
      <p:ext uri="{BB962C8B-B14F-4D97-AF65-F5344CB8AC3E}">
        <p14:creationId xmlns:p14="http://schemas.microsoft.com/office/powerpoint/2010/main" val="319548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cs-CZ" dirty="0"/>
              <a:t>Za skutečný makro objektiv lze považovat takový, který poskytne </a:t>
            </a:r>
            <a:r>
              <a:rPr lang="cs-CZ" b="1" dirty="0"/>
              <a:t>zvětšení alespoň 1:1</a:t>
            </a:r>
            <a:r>
              <a:rPr lang="cs-CZ" dirty="0"/>
              <a:t> – tzn. velikost foceného předmětu se na snímač (nebo kinofilmové políčko) promítá ve stejné, nebo větší, velikosti jako je skutečná velikost předmětu. Na výsledné fotografii jsou pak zachyceny takové detaily, které lidským okem nelze ani rozeznat.</a:t>
            </a:r>
          </a:p>
          <a:p>
            <a:endParaRPr lang="cs-CZ" dirty="0"/>
          </a:p>
        </p:txBody>
      </p:sp>
      <p:sp>
        <p:nvSpPr>
          <p:cNvPr id="4" name="Zástupný symbol pro číslo snímku 3"/>
          <p:cNvSpPr>
            <a:spLocks noGrp="1"/>
          </p:cNvSpPr>
          <p:nvPr>
            <p:ph type="sldNum" sz="quarter" idx="5"/>
          </p:nvPr>
        </p:nvSpPr>
        <p:spPr/>
        <p:txBody>
          <a:bodyPr/>
          <a:lstStyle/>
          <a:p>
            <a:fld id="{CEF51779-6B5D-469B-89BF-AF49B79949EC}" type="slidenum">
              <a:rPr lang="cs-CZ" smtClean="0"/>
              <a:t>3</a:t>
            </a:fld>
            <a:endParaRPr lang="cs-CZ"/>
          </a:p>
        </p:txBody>
      </p:sp>
    </p:spTree>
    <p:extLst>
      <p:ext uri="{BB962C8B-B14F-4D97-AF65-F5344CB8AC3E}">
        <p14:creationId xmlns:p14="http://schemas.microsoft.com/office/powerpoint/2010/main" val="20131521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r>
              <a:rPr lang="cs-CZ" sz="2400" dirty="0"/>
              <a:t>Přirozené světlo</a:t>
            </a:r>
          </a:p>
          <a:p>
            <a:pPr marL="171450" indent="-171450">
              <a:buFont typeface="Arial" panose="020B0604020202020204" pitchFamily="34" charset="0"/>
              <a:buChar char="•"/>
            </a:pPr>
            <a:r>
              <a:rPr lang="cs-CZ" dirty="0"/>
              <a:t>Nejběžnější způsob je využití stávajícího, přirozeného světla, teda pokud ho máme dost</a:t>
            </a:r>
          </a:p>
          <a:p>
            <a:r>
              <a:rPr lang="cs-CZ" sz="2400" dirty="0"/>
              <a:t>Odrazné desky</a:t>
            </a:r>
          </a:p>
          <a:p>
            <a:pPr marL="171450" indent="-171450">
              <a:buFont typeface="Arial" panose="020B0604020202020204" pitchFamily="34" charset="0"/>
              <a:buChar char="•"/>
            </a:pPr>
            <a:r>
              <a:rPr lang="cs-CZ" dirty="0"/>
              <a:t>I když stávající sluneční světlo bude dostatečně intenzivní, budou odrazné desky ve většině případů nezbytné, neboť vzhledem k velmi malým pracovním vzdálenostem si často budeme snímaný objekt sami stínit objektivem fotoaparátu, nebo vlastním tělem</a:t>
            </a:r>
          </a:p>
          <a:p>
            <a:pPr marL="171450" indent="-171450">
              <a:buFont typeface="Arial" panose="020B0604020202020204" pitchFamily="34" charset="0"/>
              <a:buChar char="•"/>
            </a:pPr>
            <a:r>
              <a:rPr lang="cs-CZ" dirty="0"/>
              <a:t>Pomocí odrazných desek se můžeme zbavit nežádoucích stínu nebo si budeme moci alespoň stín vyjasnit, eventuelně směrovat světlo potřebným směrem a nasvítit potřebné místo</a:t>
            </a:r>
          </a:p>
          <a:p>
            <a:r>
              <a:rPr lang="cs-CZ" sz="2400" dirty="0"/>
              <a:t>Blesky</a:t>
            </a:r>
          </a:p>
          <a:p>
            <a:pPr marL="285750" lvl="0" indent="-285750">
              <a:buFont typeface="Arial" panose="020B0604020202020204" pitchFamily="34" charset="0"/>
              <a:buChar char="•"/>
            </a:pPr>
            <a:r>
              <a:rPr lang="cs-CZ" sz="1600" dirty="0"/>
              <a:t>Vstavěný blesk ve fotoaparátu je při focení makrofotografie téměř nepoužitelný, a to proto že fotoaparát nedokáže dostatečně ztlumit intenzitu záblesku natolik, aby blesk na vzdálenost několika centimetrů scénu nepřesvětlil a nedocházelo tím k </a:t>
            </a:r>
            <a:r>
              <a:rPr lang="cs-CZ" sz="1600" dirty="0" err="1"/>
              <a:t>přepalům</a:t>
            </a:r>
            <a:r>
              <a:rPr lang="cs-CZ" sz="1600" dirty="0"/>
              <a:t> . </a:t>
            </a:r>
          </a:p>
          <a:p>
            <a:pPr marL="285750" lvl="0" indent="-285750">
              <a:buFont typeface="Arial" panose="020B0604020202020204" pitchFamily="34" charset="0"/>
              <a:buChar char="•"/>
            </a:pPr>
            <a:r>
              <a:rPr lang="cs-CZ" sz="1200" kern="1200" dirty="0">
                <a:solidFill>
                  <a:schemeClr val="tx1"/>
                </a:solidFill>
                <a:effectLst/>
                <a:latin typeface="+mn-lt"/>
                <a:ea typeface="+mn-ea"/>
                <a:cs typeface="+mn-cs"/>
              </a:rPr>
              <a:t>Někdy je lepší pomůckou pro osvětlení v makrofotografii  běžně používaný blesk (externí) ne vestavěný. Blesk musíme používat mimo fotoaparát a pomocí kabelu (ty novější už mají třeba řízení TTL jako Canon ) zajistit příslušné automatické funkce a synchronizaci jeho odpálení. </a:t>
            </a:r>
          </a:p>
          <a:p>
            <a:pPr marL="0" lvl="0" indent="0">
              <a:buFont typeface="Arial" panose="020B0604020202020204" pitchFamily="34" charset="0"/>
              <a:buNone/>
            </a:pPr>
            <a:r>
              <a:rPr lang="cs-CZ" sz="1200" kern="1200" dirty="0" err="1">
                <a:solidFill>
                  <a:schemeClr val="tx1"/>
                </a:solidFill>
                <a:effectLst/>
                <a:latin typeface="+mn-lt"/>
                <a:ea typeface="+mn-ea"/>
                <a:cs typeface="+mn-cs"/>
              </a:rPr>
              <a:t>Makroblesky</a:t>
            </a:r>
            <a:endParaRPr lang="cs-CZ" sz="1200" kern="1200" dirty="0">
              <a:solidFill>
                <a:schemeClr val="tx1"/>
              </a:solidFill>
              <a:effectLst/>
              <a:latin typeface="+mn-lt"/>
              <a:ea typeface="+mn-ea"/>
              <a:cs typeface="+mn-cs"/>
            </a:endParaRPr>
          </a:p>
          <a:p>
            <a:pPr marL="285750" lvl="0" indent="-285750">
              <a:buFont typeface="Arial" panose="020B0604020202020204" pitchFamily="34" charset="0"/>
              <a:buChar char="•"/>
            </a:pPr>
            <a:r>
              <a:rPr lang="cs-CZ" sz="1200" kern="1200" dirty="0">
                <a:solidFill>
                  <a:schemeClr val="tx1"/>
                </a:solidFill>
                <a:effectLst/>
                <a:latin typeface="+mn-lt"/>
                <a:ea typeface="+mn-ea"/>
                <a:cs typeface="+mn-cs"/>
              </a:rPr>
              <a:t>Další skvělou pomůckou pro osvětlení v makrofotografii je speciální kruhový blesk který se nasazuje přímo na přední část objektivu a to pomocí držáku našroubovaného do filtrového závitu. Podstatě jde vlastně o blesk s několika výbojkami (nejčastěji jsou 2 nebo 4) umístěnými do kruhu a pomocí celkového tvaru přední části blesku je světlo kruhově směrováno.</a:t>
            </a:r>
          </a:p>
          <a:p>
            <a:pPr marL="285750" lvl="0" indent="-285750">
              <a:buFont typeface="Arial" panose="020B0604020202020204" pitchFamily="34" charset="0"/>
              <a:buChar char="•"/>
            </a:pPr>
            <a:r>
              <a:rPr lang="cs-CZ" sz="1200" kern="1200" dirty="0">
                <a:solidFill>
                  <a:schemeClr val="tx1"/>
                </a:solidFill>
                <a:effectLst/>
                <a:latin typeface="+mn-lt"/>
                <a:ea typeface="+mn-ea"/>
                <a:cs typeface="+mn-cs"/>
              </a:rPr>
              <a:t>Výbojky umístěné do kruhu se obvykle dají na jedné či druhé straně úplně vypnout a nebo se dá omezit výkon na jedné polovině blesku díky čeho je dosaženo variability při osvětlení objektu. </a:t>
            </a:r>
          </a:p>
          <a:p>
            <a:pPr marL="285750" lvl="0" indent="-285750">
              <a:buFont typeface="Arial" panose="020B0604020202020204" pitchFamily="34" charset="0"/>
              <a:buChar char="•"/>
            </a:pPr>
            <a:endParaRPr lang="cs-CZ" dirty="0"/>
          </a:p>
          <a:p>
            <a:endParaRPr lang="cs-CZ" dirty="0"/>
          </a:p>
        </p:txBody>
      </p:sp>
      <p:sp>
        <p:nvSpPr>
          <p:cNvPr id="4" name="Zástupný symbol pro číslo snímku 3"/>
          <p:cNvSpPr>
            <a:spLocks noGrp="1"/>
          </p:cNvSpPr>
          <p:nvPr>
            <p:ph type="sldNum" sz="quarter" idx="5"/>
          </p:nvPr>
        </p:nvSpPr>
        <p:spPr/>
        <p:txBody>
          <a:bodyPr/>
          <a:lstStyle/>
          <a:p>
            <a:fld id="{CEF51779-6B5D-469B-89BF-AF49B79949EC}" type="slidenum">
              <a:rPr lang="cs-CZ" smtClean="0"/>
              <a:t>4</a:t>
            </a:fld>
            <a:endParaRPr lang="cs-CZ"/>
          </a:p>
        </p:txBody>
      </p:sp>
    </p:spTree>
    <p:extLst>
      <p:ext uri="{BB962C8B-B14F-4D97-AF65-F5344CB8AC3E}">
        <p14:creationId xmlns:p14="http://schemas.microsoft.com/office/powerpoint/2010/main" val="5759861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ástupný symbol pro obrázek snímku 1"/>
          <p:cNvSpPr>
            <a:spLocks noGrp="1" noRot="1" noChangeAspect="1"/>
          </p:cNvSpPr>
          <p:nvPr>
            <p:ph type="sldImg"/>
          </p:nvPr>
        </p:nvSpPr>
        <p:spPr/>
      </p:sp>
      <p:sp>
        <p:nvSpPr>
          <p:cNvPr id="3" name="Zástupný symbol pro poznámky 2"/>
          <p:cNvSpPr>
            <a:spLocks noGrp="1"/>
          </p:cNvSpPr>
          <p:nvPr>
            <p:ph type="body" idx="1"/>
          </p:nvPr>
        </p:nvSpPr>
        <p:spPr/>
        <p:txBody>
          <a:bodyPr/>
          <a:lstStyle/>
          <a:p>
            <a:endParaRPr lang="cs-CZ" dirty="0"/>
          </a:p>
        </p:txBody>
      </p:sp>
      <p:sp>
        <p:nvSpPr>
          <p:cNvPr id="4" name="Zástupný symbol pro číslo snímku 3"/>
          <p:cNvSpPr>
            <a:spLocks noGrp="1"/>
          </p:cNvSpPr>
          <p:nvPr>
            <p:ph type="sldNum" sz="quarter" idx="5"/>
          </p:nvPr>
        </p:nvSpPr>
        <p:spPr/>
        <p:txBody>
          <a:bodyPr/>
          <a:lstStyle/>
          <a:p>
            <a:fld id="{CEF51779-6B5D-469B-89BF-AF49B79949EC}" type="slidenum">
              <a:rPr lang="cs-CZ" smtClean="0"/>
              <a:t>5</a:t>
            </a:fld>
            <a:endParaRPr lang="cs-CZ"/>
          </a:p>
        </p:txBody>
      </p:sp>
    </p:spTree>
    <p:extLst>
      <p:ext uri="{BB962C8B-B14F-4D97-AF65-F5344CB8AC3E}">
        <p14:creationId xmlns:p14="http://schemas.microsoft.com/office/powerpoint/2010/main" val="3935829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04DB13E-F722-4ED6-BB00-556651E95281}"/>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0" name="Rectangle 9"/>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11" name="Rectangle 10"/>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15" name="Rectangle 14"/>
          <p:cNvSpPr/>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grpSp>
        <p:nvGrpSpPr>
          <p:cNvPr id="7" name="Group 6">
            <a:extLst>
              <a:ext uri="{FF2B5EF4-FFF2-40B4-BE49-F238E27FC236}">
                <a16:creationId xmlns:a16="http://schemas.microsoft.com/office/drawing/2014/main" id="{E26428D7-C6F3-473D-A360-A3F5C3E8728C}"/>
              </a:ext>
            </a:extLst>
          </p:cNvPr>
          <p:cNvGrpSpPr/>
          <p:nvPr/>
        </p:nvGrpSpPr>
        <p:grpSpPr>
          <a:xfrm>
            <a:off x="5250180" y="1267730"/>
            <a:ext cx="1691640" cy="615934"/>
            <a:chOff x="5250180" y="1267730"/>
            <a:chExt cx="1691640" cy="615934"/>
          </a:xfrm>
        </p:grpSpPr>
        <p:cxnSp>
          <p:nvCxnSpPr>
            <p:cNvPr id="17" name="Straight Connector 16"/>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2" name="Title 1"/>
          <p:cNvSpPr>
            <a:spLocks noGrp="1"/>
          </p:cNvSpPr>
          <p:nvPr>
            <p:ph type="ctrTitle"/>
          </p:nvPr>
        </p:nvSpPr>
        <p:spPr>
          <a:xfrm>
            <a:off x="1629103" y="2244830"/>
            <a:ext cx="8933796" cy="2437232"/>
          </a:xfrm>
        </p:spPr>
        <p:txBody>
          <a:bodyPr tIns="45720" bIns="45720" anchor="ctr">
            <a:normAutofit/>
          </a:bodyPr>
          <a:lstStyle>
            <a:lvl1pPr algn="ctr">
              <a:lnSpc>
                <a:spcPct val="83000"/>
              </a:lnSpc>
              <a:defRPr lang="en-US" sz="6800" b="0" kern="1200" cap="none"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sp>
        <p:nvSpPr>
          <p:cNvPr id="3" name="Subtitle 2"/>
          <p:cNvSpPr>
            <a:spLocks noGrp="1"/>
          </p:cNvSpPr>
          <p:nvPr>
            <p:ph type="subTitle" idx="1"/>
          </p:nvPr>
        </p:nvSpPr>
        <p:spPr>
          <a:xfrm>
            <a:off x="1629101" y="4682062"/>
            <a:ext cx="8936846" cy="457201"/>
          </a:xfrm>
        </p:spPr>
        <p:txBody>
          <a:bodyPr>
            <a:normAutofit/>
          </a:bodyPr>
          <a:lstStyle>
            <a:lvl1pPr marL="0" indent="0" algn="ctr">
              <a:spcBef>
                <a:spcPts val="0"/>
              </a:spcBef>
              <a:buNone/>
              <a:defRPr sz="1800" spc="80" baseline="0">
                <a:solidFill>
                  <a:schemeClr val="tx1">
                    <a:lumMod val="95000"/>
                    <a:lumOff val="5000"/>
                  </a:schemeClr>
                </a:solidFill>
              </a:defRPr>
            </a:lvl1pPr>
            <a:lvl2pPr marL="457200" indent="0" algn="ctr">
              <a:buNone/>
              <a:defRPr sz="1600"/>
            </a:lvl2pPr>
            <a:lvl3pPr marL="914400" indent="0" algn="ctr">
              <a:buNone/>
              <a:defRPr sz="16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20" name="Date Placeholder 19"/>
          <p:cNvSpPr>
            <a:spLocks noGrp="1"/>
          </p:cNvSpPr>
          <p:nvPr>
            <p:ph type="dt" sz="half" idx="10"/>
          </p:nvPr>
        </p:nvSpPr>
        <p:spPr>
          <a:xfrm>
            <a:off x="5318760" y="1341256"/>
            <a:ext cx="1554480" cy="485546"/>
          </a:xfrm>
        </p:spPr>
        <p:txBody>
          <a:bodyPr/>
          <a:lstStyle>
            <a:lvl1pPr algn="ctr">
              <a:defRPr sz="1300" spc="0" baseline="0">
                <a:solidFill>
                  <a:srgbClr val="FFFFFF"/>
                </a:solidFill>
                <a:latin typeface="+mn-lt"/>
              </a:defRPr>
            </a:lvl1pPr>
          </a:lstStyle>
          <a:p>
            <a:fld id="{EA0C0817-A112-4847-8014-A94B7D2A4EA3}" type="datetime1">
              <a:rPr lang="en-US" smtClean="0"/>
              <a:t>12/4/2019</a:t>
            </a:fld>
            <a:endParaRPr lang="en-US" dirty="0"/>
          </a:p>
        </p:txBody>
      </p:sp>
      <p:sp>
        <p:nvSpPr>
          <p:cNvPr id="21" name="Footer Placeholder 20"/>
          <p:cNvSpPr>
            <a:spLocks noGrp="1"/>
          </p:cNvSpPr>
          <p:nvPr>
            <p:ph type="ftr" sz="quarter" idx="11"/>
          </p:nvPr>
        </p:nvSpPr>
        <p:spPr>
          <a:xfrm>
            <a:off x="1629100" y="5177408"/>
            <a:ext cx="5730295" cy="228600"/>
          </a:xfrm>
        </p:spPr>
        <p:txBody>
          <a:bodyPr/>
          <a:lstStyle>
            <a:lvl1pPr algn="l">
              <a:defRPr>
                <a:solidFill>
                  <a:schemeClr val="tx1">
                    <a:lumMod val="85000"/>
                    <a:lumOff val="15000"/>
                  </a:schemeClr>
                </a:solidFill>
              </a:defRPr>
            </a:lvl1pPr>
          </a:lstStyle>
          <a:p>
            <a:endParaRPr lang="en-US" dirty="0"/>
          </a:p>
        </p:txBody>
      </p:sp>
      <p:sp>
        <p:nvSpPr>
          <p:cNvPr id="22" name="Slide Number Placeholder 21"/>
          <p:cNvSpPr>
            <a:spLocks noGrp="1"/>
          </p:cNvSpPr>
          <p:nvPr>
            <p:ph type="sldNum" sz="quarter" idx="12"/>
          </p:nvPr>
        </p:nvSpPr>
        <p:spPr>
          <a:xfrm>
            <a:off x="8606920" y="5177408"/>
            <a:ext cx="1955980"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4529791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34F40B7-36AB-4376-BE14-EF7004D79BB9}"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81952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1600" y="762000"/>
            <a:ext cx="2362200" cy="52578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762000"/>
            <a:ext cx="8077200" cy="5257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FF87CAB8-DCAE-46A5-AADA-B3FAD11A54E0}"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8446143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332B432-ACDA-4023-A761-2BAB76577B62}" type="datetime1">
              <a:rPr lang="en-US" smtClean="0"/>
              <a:t>12/4/2019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2289941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0A4A1889-E37C-4EC3-9E41-9DAD221CF389}"/>
              </a:ext>
            </a:extLst>
          </p:cNvPr>
          <p:cNvSpPr/>
          <p:nvPr/>
        </p:nvSpPr>
        <p:spPr>
          <a:xfrm>
            <a:off x="0" y="0"/>
            <a:ext cx="12192000" cy="6858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23" name="Rectangle 22"/>
          <p:cNvSpPr/>
          <p:nvPr/>
        </p:nvSpPr>
        <p:spPr>
          <a:xfrm>
            <a:off x="1307870" y="1267730"/>
            <a:ext cx="9576262" cy="4307950"/>
          </a:xfrm>
          <a:prstGeom prst="rect">
            <a:avLst/>
          </a:prstGeom>
          <a:ln w="6350" cap="flat" cmpd="sng" algn="ctr">
            <a:noFill/>
            <a:prstDash val="solid"/>
          </a:ln>
          <a:effectLst>
            <a:outerShdw blurRad="50800" algn="ctr" rotWithShape="0">
              <a:prstClr val="black">
                <a:alpha val="66000"/>
              </a:prstClr>
            </a:outerShdw>
            <a:softEdge rad="0"/>
          </a:effectLst>
        </p:spPr>
      </p:sp>
      <p:sp>
        <p:nvSpPr>
          <p:cNvPr id="24" name="Rectangle 23"/>
          <p:cNvSpPr/>
          <p:nvPr/>
        </p:nvSpPr>
        <p:spPr>
          <a:xfrm>
            <a:off x="1447801" y="1411615"/>
            <a:ext cx="9296400" cy="4034770"/>
          </a:xfrm>
          <a:prstGeom prst="rect">
            <a:avLst/>
          </a:prstGeom>
          <a:noFill/>
          <a:ln w="6350" cap="sq" cmpd="sng" algn="ctr">
            <a:solidFill>
              <a:schemeClr val="tx1">
                <a:lumMod val="75000"/>
                <a:lumOff val="25000"/>
              </a:schemeClr>
            </a:solidFill>
            <a:prstDash val="solid"/>
            <a:miter lim="800000"/>
          </a:ln>
          <a:effectLst/>
        </p:spPr>
      </p:sp>
      <p:sp>
        <p:nvSpPr>
          <p:cNvPr id="30" name="Rectangle 29"/>
          <p:cNvSpPr/>
          <p:nvPr/>
        </p:nvSpPr>
        <p:spPr>
          <a:xfrm>
            <a:off x="5135880" y="1267730"/>
            <a:ext cx="1920240" cy="73152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629156" y="2275165"/>
            <a:ext cx="8933688" cy="2406895"/>
          </a:xfrm>
        </p:spPr>
        <p:txBody>
          <a:bodyPr anchor="ctr">
            <a:normAutofit/>
          </a:bodyPr>
          <a:lstStyle>
            <a:lvl1pPr algn="ctr">
              <a:lnSpc>
                <a:spcPct val="83000"/>
              </a:lnSpc>
              <a:defRPr lang="en-US" sz="6800" kern="1200" cap="none" spc="-100" baseline="0" dirty="0">
                <a:solidFill>
                  <a:schemeClr val="tx1">
                    <a:lumMod val="85000"/>
                    <a:lumOff val="15000"/>
                  </a:schemeClr>
                </a:solidFill>
                <a:effectLst/>
                <a:latin typeface="+mj-lt"/>
                <a:ea typeface="+mn-ea"/>
                <a:cs typeface="+mn-cs"/>
              </a:defRPr>
            </a:lvl1pPr>
          </a:lstStyle>
          <a:p>
            <a:r>
              <a:rPr lang="en-US"/>
              <a:t>Click to edit Master title style</a:t>
            </a:r>
            <a:endParaRPr lang="en-US" dirty="0"/>
          </a:p>
        </p:txBody>
      </p:sp>
      <p:grpSp>
        <p:nvGrpSpPr>
          <p:cNvPr id="16" name="Group 15">
            <a:extLst>
              <a:ext uri="{FF2B5EF4-FFF2-40B4-BE49-F238E27FC236}">
                <a16:creationId xmlns:a16="http://schemas.microsoft.com/office/drawing/2014/main" id="{1683EB04-C23E-490C-A1A6-030CF79D23C8}"/>
              </a:ext>
            </a:extLst>
          </p:cNvPr>
          <p:cNvGrpSpPr/>
          <p:nvPr/>
        </p:nvGrpSpPr>
        <p:grpSpPr>
          <a:xfrm>
            <a:off x="5250180" y="1267730"/>
            <a:ext cx="1691640" cy="615934"/>
            <a:chOff x="5250180" y="1267730"/>
            <a:chExt cx="1691640" cy="615934"/>
          </a:xfrm>
        </p:grpSpPr>
        <p:cxnSp>
          <p:nvCxnSpPr>
            <p:cNvPr id="17" name="Straight Connector 16">
              <a:extLst>
                <a:ext uri="{FF2B5EF4-FFF2-40B4-BE49-F238E27FC236}">
                  <a16:creationId xmlns:a16="http://schemas.microsoft.com/office/drawing/2014/main" id="{F8A84C03-E1CA-4A4E-81D6-9BB0C335B7A0}"/>
                </a:ext>
              </a:extLst>
            </p:cNvPr>
            <p:cNvCxnSpPr/>
            <p:nvPr/>
          </p:nvCxnSpPr>
          <p:spPr>
            <a:xfrm>
              <a:off x="525018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4A26FB5A-D5D1-4DAB-AC43-7F51A7F2D197}"/>
                </a:ext>
              </a:extLst>
            </p:cNvPr>
            <p:cNvCxnSpPr/>
            <p:nvPr/>
          </p:nvCxnSpPr>
          <p:spPr>
            <a:xfrm>
              <a:off x="6941820" y="1267730"/>
              <a:ext cx="0" cy="612648"/>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49303F14-E560-4C02-94F4-B4695FE26813}"/>
                </a:ext>
              </a:extLst>
            </p:cNvPr>
            <p:cNvCxnSpPr/>
            <p:nvPr/>
          </p:nvCxnSpPr>
          <p:spPr>
            <a:xfrm>
              <a:off x="5250180" y="1883664"/>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grpSp>
      <p:sp>
        <p:nvSpPr>
          <p:cNvPr id="3" name="Text Placeholder 2"/>
          <p:cNvSpPr>
            <a:spLocks noGrp="1"/>
          </p:cNvSpPr>
          <p:nvPr>
            <p:ph type="body" idx="1"/>
          </p:nvPr>
        </p:nvSpPr>
        <p:spPr>
          <a:xfrm>
            <a:off x="1629156" y="4682062"/>
            <a:ext cx="8939784" cy="457200"/>
          </a:xfrm>
        </p:spPr>
        <p:txBody>
          <a:bodyPr anchor="t">
            <a:normAutofit/>
          </a:bodyPr>
          <a:lstStyle>
            <a:lvl1pPr marL="0" indent="0" algn="ctr">
              <a:buNone/>
              <a:tabLst>
                <a:tab pos="2633663" algn="l"/>
              </a:tabLst>
              <a:defRPr sz="1800">
                <a:solidFill>
                  <a:schemeClr val="tx1">
                    <a:lumMod val="95000"/>
                    <a:lumOff val="5000"/>
                  </a:schemeClr>
                </a:solidFill>
                <a:effectLst/>
              </a:defRPr>
            </a:lvl1pPr>
            <a:lvl2pPr marL="457200" indent="0">
              <a:buNone/>
              <a:defRPr sz="16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5318760" y="1344502"/>
            <a:ext cx="1554480" cy="498781"/>
          </a:xfrm>
        </p:spPr>
        <p:txBody>
          <a:bodyPr/>
          <a:lstStyle>
            <a:lvl1pPr algn="ctr">
              <a:defRPr lang="en-US" sz="1300" kern="1200" spc="0" baseline="0">
                <a:solidFill>
                  <a:srgbClr val="FFFFFF"/>
                </a:solidFill>
                <a:latin typeface="+mn-lt"/>
                <a:ea typeface="+mn-ea"/>
                <a:cs typeface="+mn-cs"/>
              </a:defRPr>
            </a:lvl1pPr>
          </a:lstStyle>
          <a:p>
            <a:fld id="{D9C646AA-F36E-4540-911D-FFFC0A0EF24A}" type="datetime1">
              <a:rPr lang="en-US" smtClean="0"/>
              <a:t>12/4/2019</a:t>
            </a:fld>
            <a:endParaRPr lang="en-US" dirty="0"/>
          </a:p>
        </p:txBody>
      </p:sp>
      <p:sp>
        <p:nvSpPr>
          <p:cNvPr id="5" name="Footer Placeholder 4"/>
          <p:cNvSpPr>
            <a:spLocks noGrp="1"/>
          </p:cNvSpPr>
          <p:nvPr>
            <p:ph type="ftr" sz="quarter" idx="11"/>
          </p:nvPr>
        </p:nvSpPr>
        <p:spPr>
          <a:xfrm>
            <a:off x="1629157" y="5177408"/>
            <a:ext cx="5660134" cy="228600"/>
          </a:xfrm>
        </p:spPr>
        <p:txBody>
          <a:bodyPr/>
          <a:lstStyle>
            <a:lvl1pPr algn="l">
              <a:defRPr>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12"/>
          </p:nvPr>
        </p:nvSpPr>
        <p:spPr>
          <a:xfrm>
            <a:off x="8604504" y="5177408"/>
            <a:ext cx="1958339" cy="22860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dirty="0"/>
          </a:p>
        </p:txBody>
      </p:sp>
    </p:spTree>
    <p:extLst>
      <p:ext uri="{BB962C8B-B14F-4D97-AF65-F5344CB8AC3E}">
        <p14:creationId xmlns:p14="http://schemas.microsoft.com/office/powerpoint/2010/main" val="35513116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06680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461760" y="2103120"/>
            <a:ext cx="4663440" cy="3749040"/>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9186D26-FA5F-4637-B602-B7C2DC34CFD4}" type="datetime1">
              <a:rPr lang="en-US" smtClean="0"/>
              <a:t>12/4/2019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495107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1069848" y="2074334"/>
            <a:ext cx="4663440" cy="640080"/>
          </a:xfrm>
        </p:spPr>
        <p:txBody>
          <a:bodyPr anchor="ctr">
            <a:normAutofit/>
          </a:bodyPr>
          <a:lstStyle>
            <a:lvl1pPr marL="0" indent="0" algn="l">
              <a:spcBef>
                <a:spcPts val="0"/>
              </a:spcBef>
              <a:buNone/>
              <a:defRPr sz="1900" b="1" i="0">
                <a:solidFill>
                  <a:schemeClr val="tx1"/>
                </a:solidFill>
                <a:latin typeface="+mn-lt"/>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1069848" y="2792472"/>
            <a:ext cx="4663440" cy="3163825"/>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458712" y="2074334"/>
            <a:ext cx="4663440" cy="640080"/>
          </a:xfrm>
        </p:spPr>
        <p:txBody>
          <a:bodyPr anchor="ctr">
            <a:normAutofit/>
          </a:bodyPr>
          <a:lstStyle>
            <a:lvl1pPr marL="0" indent="0" algn="l">
              <a:spcBef>
                <a:spcPts val="0"/>
              </a:spcBef>
              <a:buNone/>
              <a:defRPr sz="1900" b="1">
                <a:solidFill>
                  <a:schemeClr val="tx1"/>
                </a:solidFill>
              </a:defRPr>
            </a:lvl1pPr>
            <a:lvl2pPr marL="457200" indent="0">
              <a:buNone/>
              <a:defRPr sz="18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458712" y="2792471"/>
            <a:ext cx="4663440" cy="3164509"/>
          </a:xfrm>
        </p:spPr>
        <p:txBody>
          <a:bodyPr/>
          <a:lstStyle>
            <a:lvl1pPr>
              <a:defRPr sz="18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8A7F15D8-96D1-4781-BC50-CA8A088B2FE4}" type="datetime1">
              <a:rPr lang="en-US" smtClean="0"/>
              <a:t>12/4/2019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3927972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F9A96C99-B8F8-4528-BD05-0E16E943DC09}" type="datetime1">
              <a:rPr lang="en-US" smtClean="0"/>
              <a:t>12/4/2019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39973888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3636942-C211-4B28-8DBD-C953E00AF71B}" type="datetime1">
              <a:rPr lang="en-US" smtClean="0"/>
              <a:t>12/4/2019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4B7E4EF-A1BD-40F4-AB7B-04F084DD991D}" type="slidenum">
              <a:rPr lang="en-US" smtClean="0"/>
              <a:t>‹#›</a:t>
            </a:fld>
            <a:endParaRPr lang="en-US"/>
          </a:p>
        </p:txBody>
      </p:sp>
    </p:spTree>
    <p:extLst>
      <p:ext uri="{BB962C8B-B14F-4D97-AF65-F5344CB8AC3E}">
        <p14:creationId xmlns:p14="http://schemas.microsoft.com/office/powerpoint/2010/main" val="1349627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D5E1BBF9-8BEF-4353-BA68-30AAF9EBD8D8}"/>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5B941C21-2A5D-4912-AB06-1BB0C0EB6AE1}"/>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58200" y="607392"/>
            <a:ext cx="3161963" cy="1645920"/>
          </a:xfrm>
        </p:spPr>
        <p:txBody>
          <a:bodyPr anchor="b">
            <a:normAutofit/>
          </a:bodyPr>
          <a:lstStyle>
            <a:lvl1pPr algn="l" defTabSz="914400" rtl="0" eaLnBrk="1" latinLnBrk="0" hangingPunct="1">
              <a:lnSpc>
                <a:spcPct val="100000"/>
              </a:lnSpc>
              <a:spcBef>
                <a:spcPct val="0"/>
              </a:spcBef>
              <a:buNone/>
              <a:defRPr lang="en-US" sz="3200" b="0" kern="1200" cap="none" spc="0" baseline="0" dirty="0">
                <a:solidFill>
                  <a:schemeClr val="tx1"/>
                </a:solidFill>
                <a:effectLst/>
                <a:latin typeface="+mj-lt"/>
                <a:ea typeface="+mn-ea"/>
                <a:cs typeface="+mn-cs"/>
              </a:defRPr>
            </a:lvl1pPr>
          </a:lstStyle>
          <a:p>
            <a:r>
              <a:rPr lang="en-US"/>
              <a:t>Click to edit Master title style</a:t>
            </a:r>
            <a:endParaRPr lang="en-US" dirty="0"/>
          </a:p>
        </p:txBody>
      </p:sp>
      <p:sp>
        <p:nvSpPr>
          <p:cNvPr id="3" name="Content Placeholder 2"/>
          <p:cNvSpPr>
            <a:spLocks noGrp="1"/>
          </p:cNvSpPr>
          <p:nvPr>
            <p:ph idx="1"/>
          </p:nvPr>
        </p:nvSpPr>
        <p:spPr>
          <a:xfrm>
            <a:off x="685800" y="609600"/>
            <a:ext cx="6858000" cy="5334000"/>
          </a:xfrm>
        </p:spPr>
        <p:txBody>
          <a:bodyPr/>
          <a:lstStyle>
            <a:lvl1pPr>
              <a:defRPr sz="1900"/>
            </a:lvl1pPr>
            <a:lvl2pPr>
              <a:defRPr sz="1600"/>
            </a:lvl2pPr>
            <a:lvl3pPr>
              <a:defRPr sz="14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458200" y="2336800"/>
            <a:ext cx="3161963" cy="3606800"/>
          </a:xfrm>
        </p:spPr>
        <p:txBody>
          <a:bodyPr>
            <a:normAutofit/>
          </a:bodyPr>
          <a:lstStyle>
            <a:lvl1pPr marL="0" indent="0">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8" name="Date Placeholder 7"/>
          <p:cNvSpPr>
            <a:spLocks noGrp="1"/>
          </p:cNvSpPr>
          <p:nvPr>
            <p:ph type="dt" sz="half" idx="10"/>
          </p:nvPr>
        </p:nvSpPr>
        <p:spPr>
          <a:xfrm>
            <a:off x="5588000" y="6035040"/>
            <a:ext cx="1955800" cy="365760"/>
          </a:xfrm>
        </p:spPr>
        <p:txBody>
          <a:bodyPr/>
          <a:lstStyle>
            <a:lvl1pPr>
              <a:defRPr>
                <a:solidFill>
                  <a:schemeClr val="tx1">
                    <a:lumMod val="85000"/>
                    <a:lumOff val="15000"/>
                  </a:schemeClr>
                </a:solidFill>
              </a:defRPr>
            </a:lvl1pPr>
          </a:lstStyle>
          <a:p>
            <a:fld id="{7E8D12A6-918A-48BD-8CB9-CA713993B0EA}" type="datetime1">
              <a:rPr lang="en-US" smtClean="0"/>
              <a:t>12/4/2019</a:t>
            </a:fld>
            <a:endParaRPr lang="en-US"/>
          </a:p>
        </p:txBody>
      </p:sp>
      <p:sp>
        <p:nvSpPr>
          <p:cNvPr id="9" name="Footer Placeholder 8"/>
          <p:cNvSpPr>
            <a:spLocks noGrp="1"/>
          </p:cNvSpPr>
          <p:nvPr>
            <p:ph type="ftr" sz="quarter" idx="11"/>
          </p:nvPr>
        </p:nvSpPr>
        <p:spPr>
          <a:xfrm>
            <a:off x="685801" y="6035040"/>
            <a:ext cx="4584700" cy="365760"/>
          </a:xfrm>
        </p:spPr>
        <p:txBody>
          <a:bodyPr/>
          <a:lstStyle>
            <a:lvl1pPr algn="l">
              <a:defRPr/>
            </a:lvl1pPr>
          </a:lstStyle>
          <a:p>
            <a:endParaRPr lang="en-US"/>
          </a:p>
        </p:txBody>
      </p:sp>
      <p:sp>
        <p:nvSpPr>
          <p:cNvPr id="11" name="Slide Number Placeholder 10"/>
          <p:cNvSpPr>
            <a:spLocks noGrp="1"/>
          </p:cNvSpPr>
          <p:nvPr>
            <p:ph type="sldNum" sz="quarter" idx="12"/>
          </p:nvPr>
        </p:nvSpPr>
        <p:spPr>
          <a:xfrm>
            <a:off x="10396728" y="6035040"/>
            <a:ext cx="1223435" cy="365760"/>
          </a:xfrm>
        </p:spPr>
        <p:txBody>
          <a:bodyPr/>
          <a:lstStyle>
            <a:lvl1pPr>
              <a:defRPr>
                <a:solidFill>
                  <a:schemeClr val="tx1">
                    <a:lumMod val="85000"/>
                    <a:lumOff val="1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1712108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E687CA98-D9C7-497F-A1DA-7D22F8753BCE}"/>
              </a:ext>
            </a:extLst>
          </p:cNvPr>
          <p:cNvSpPr/>
          <p:nvPr/>
        </p:nvSpPr>
        <p:spPr>
          <a:xfrm>
            <a:off x="8119870" y="237744"/>
            <a:ext cx="3826596" cy="6382512"/>
          </a:xfrm>
          <a:prstGeom prst="rect">
            <a:avLst/>
          </a:prstGeom>
          <a:solidFill>
            <a:schemeClr val="bg1">
              <a:lumMod val="8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3" name="Picture Placeholder 2"/>
          <p:cNvSpPr>
            <a:spLocks noGrp="1" noChangeAspect="1"/>
          </p:cNvSpPr>
          <p:nvPr>
            <p:ph type="pic" idx="1"/>
          </p:nvPr>
        </p:nvSpPr>
        <p:spPr>
          <a:xfrm>
            <a:off x="228599" y="237744"/>
            <a:ext cx="7696201" cy="6382512"/>
          </a:xfrm>
          <a:solidFill>
            <a:schemeClr val="accent1">
              <a:lumMod val="60000"/>
              <a:lumOff val="40000"/>
            </a:schemeClr>
          </a:solidFill>
          <a:ln>
            <a:noFill/>
          </a:ln>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5" name="Date Placeholder 4"/>
          <p:cNvSpPr>
            <a:spLocks noGrp="1"/>
          </p:cNvSpPr>
          <p:nvPr>
            <p:ph type="dt" sz="half" idx="10"/>
          </p:nvPr>
        </p:nvSpPr>
        <p:spPr>
          <a:xfrm>
            <a:off x="5662337" y="6035040"/>
            <a:ext cx="2071963" cy="365760"/>
          </a:xfrm>
        </p:spPr>
        <p:txBody>
          <a:bodyPr/>
          <a:lstStyle>
            <a:lvl1pPr>
              <a:defRPr b="1">
                <a:solidFill>
                  <a:srgbClr val="FFFFFF"/>
                </a:solidFill>
                <a:effectLst>
                  <a:outerShdw blurRad="19050" dist="6350" dir="2700000" algn="tl" rotWithShape="0">
                    <a:prstClr val="black">
                      <a:alpha val="40000"/>
                    </a:prstClr>
                  </a:outerShdw>
                </a:effectLst>
              </a:defRPr>
            </a:lvl1pPr>
          </a:lstStyle>
          <a:p>
            <a:fld id="{E778CE86-875F-4587-BCF6-FA054AFC0D53}" type="datetime1">
              <a:rPr lang="en-US" smtClean="0"/>
              <a:pPr/>
              <a:t>12/4/2019</a:t>
            </a:fld>
            <a:endParaRPr lang="en-US" dirty="0"/>
          </a:p>
        </p:txBody>
      </p:sp>
      <p:sp>
        <p:nvSpPr>
          <p:cNvPr id="6" name="Footer Placeholder 5"/>
          <p:cNvSpPr>
            <a:spLocks noGrp="1"/>
          </p:cNvSpPr>
          <p:nvPr>
            <p:ph type="ftr" sz="quarter" idx="11"/>
          </p:nvPr>
        </p:nvSpPr>
        <p:spPr>
          <a:xfrm>
            <a:off x="612648" y="6035040"/>
            <a:ext cx="4588002" cy="365760"/>
          </a:xfrm>
        </p:spPr>
        <p:txBody>
          <a:bodyPr/>
          <a:lstStyle>
            <a:lvl1pPr marL="0" algn="r" defTabSz="914400" rtl="0" eaLnBrk="1" latinLnBrk="0" hangingPunct="1">
              <a:defRPr lang="en-US" sz="1000" b="1" kern="1200" dirty="0">
                <a:solidFill>
                  <a:srgbClr val="FFFFFF"/>
                </a:solidFill>
                <a:effectLst>
                  <a:outerShdw blurRad="19050" dist="6350" dir="2700000" algn="tl" rotWithShape="0">
                    <a:prstClr val="black">
                      <a:alpha val="40000"/>
                    </a:prstClr>
                  </a:outerShdw>
                </a:effectLst>
                <a:latin typeface="+mn-lt"/>
                <a:ea typeface="+mn-ea"/>
                <a:cs typeface="+mn-cs"/>
              </a:defRPr>
            </a:lvl1pPr>
          </a:lstStyle>
          <a:p>
            <a:pPr algn="l"/>
            <a:endParaRPr lang="en-US" dirty="0"/>
          </a:p>
        </p:txBody>
      </p:sp>
      <p:sp>
        <p:nvSpPr>
          <p:cNvPr id="7" name="Slide Number Placeholder 6"/>
          <p:cNvSpPr>
            <a:spLocks noGrp="1"/>
          </p:cNvSpPr>
          <p:nvPr>
            <p:ph type="sldNum" sz="quarter" idx="12"/>
          </p:nvPr>
        </p:nvSpPr>
        <p:spPr>
          <a:xfrm>
            <a:off x="10396728" y="6035040"/>
            <a:ext cx="1225296" cy="365760"/>
          </a:xfrm>
        </p:spPr>
        <p:txBody>
          <a:bodyPr/>
          <a:lstStyle/>
          <a:p>
            <a:fld id="{34B7E4EF-A1BD-40F4-AB7B-04F084DD991D}" type="slidenum">
              <a:rPr lang="en-US" smtClean="0"/>
              <a:t>‹#›</a:t>
            </a:fld>
            <a:endParaRPr lang="en-US"/>
          </a:p>
        </p:txBody>
      </p:sp>
      <p:sp>
        <p:nvSpPr>
          <p:cNvPr id="12" name="Rectangle 11">
            <a:extLst>
              <a:ext uri="{FF2B5EF4-FFF2-40B4-BE49-F238E27FC236}">
                <a16:creationId xmlns:a16="http://schemas.microsoft.com/office/drawing/2014/main" id="{F8B3D8CC-BB13-41A5-8F34-B8E84A4F9534}"/>
              </a:ext>
            </a:extLst>
          </p:cNvPr>
          <p:cNvSpPr/>
          <p:nvPr/>
        </p:nvSpPr>
        <p:spPr>
          <a:xfrm>
            <a:off x="8254660" y="374904"/>
            <a:ext cx="3557016" cy="6108192"/>
          </a:xfrm>
          <a:prstGeom prst="rect">
            <a:avLst/>
          </a:prstGeom>
          <a:noFill/>
          <a:ln w="6350" cap="sq">
            <a:solidFill>
              <a:schemeClr val="tx1">
                <a:lumMod val="75000"/>
                <a:lumOff val="25000"/>
              </a:schemeClr>
            </a:solidFill>
            <a:miter lim="800000"/>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477250" y="603504"/>
            <a:ext cx="3144774" cy="1645920"/>
          </a:xfrm>
        </p:spPr>
        <p:txBody>
          <a:bodyPr anchor="b">
            <a:noAutofit/>
          </a:bodyPr>
          <a:lstStyle>
            <a:lvl1pPr algn="l">
              <a:lnSpc>
                <a:spcPct val="100000"/>
              </a:lnSpc>
              <a:defRPr sz="3200" b="0">
                <a:solidFill>
                  <a:schemeClr val="tx1"/>
                </a:solidFill>
                <a:latin typeface="+mj-lt"/>
              </a:defRPr>
            </a:lvl1pPr>
          </a:lstStyle>
          <a:p>
            <a:r>
              <a:rPr lang="en-US"/>
              <a:t>Click to edit Master title style</a:t>
            </a:r>
            <a:endParaRPr lang="en-US" dirty="0"/>
          </a:p>
        </p:txBody>
      </p:sp>
      <p:sp>
        <p:nvSpPr>
          <p:cNvPr id="4" name="Text Placeholder 3"/>
          <p:cNvSpPr>
            <a:spLocks noGrp="1"/>
          </p:cNvSpPr>
          <p:nvPr>
            <p:ph type="body" sz="half" idx="2"/>
          </p:nvPr>
        </p:nvSpPr>
        <p:spPr>
          <a:xfrm>
            <a:off x="8477250" y="2386584"/>
            <a:ext cx="3144774" cy="3511296"/>
          </a:xfrm>
        </p:spPr>
        <p:txBody>
          <a:bodyPr>
            <a:normAutofit/>
          </a:bodyPr>
          <a:lstStyle>
            <a:lvl1pPr marL="0" indent="0" algn="l">
              <a:lnSpc>
                <a:spcPct val="110000"/>
              </a:lnSpc>
              <a:spcBef>
                <a:spcPts val="800"/>
              </a:spcBef>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2879962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1E94681D-2A4C-4A8D-B9B5-31D440D0328D}"/>
              </a:ext>
            </a:extLst>
          </p:cNvPr>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234696" y="237744"/>
            <a:ext cx="11722608" cy="6382512"/>
          </a:xfrm>
          <a:prstGeom prst="rect">
            <a:avLst/>
          </a:prstGeom>
          <a:solidFill>
            <a:schemeClr val="bg1">
              <a:lumMod val="75000"/>
              <a:alpha val="60000"/>
            </a:schemeClr>
          </a:solidFill>
          <a:ln w="6350" cap="flat" cmpd="sng" algn="ctr">
            <a:noFill/>
            <a:prstDash val="solid"/>
          </a:ln>
          <a:effectLst>
            <a:softEdge rad="0"/>
          </a:effectLst>
        </p:spPr>
      </p:sp>
      <p:sp>
        <p:nvSpPr>
          <p:cNvPr id="8" name="Rectangle 7"/>
          <p:cNvSpPr/>
          <p:nvPr/>
        </p:nvSpPr>
        <p:spPr>
          <a:xfrm>
            <a:off x="371856" y="374904"/>
            <a:ext cx="11448288" cy="6108192"/>
          </a:xfrm>
          <a:prstGeom prst="rect">
            <a:avLst/>
          </a:prstGeom>
          <a:noFill/>
          <a:ln w="6350" cap="sq" cmpd="sng" algn="ctr">
            <a:solidFill>
              <a:schemeClr val="tx1">
                <a:lumMod val="85000"/>
                <a:lumOff val="15000"/>
              </a:schemeClr>
            </a:solidFill>
            <a:prstDash val="solid"/>
            <a:miter lim="800000"/>
          </a:ln>
          <a:effectLst/>
        </p:spPr>
      </p:sp>
      <p:sp>
        <p:nvSpPr>
          <p:cNvPr id="2" name="Title Placeholder 1"/>
          <p:cNvSpPr>
            <a:spLocks noGrp="1"/>
          </p:cNvSpPr>
          <p:nvPr>
            <p:ph type="title"/>
          </p:nvPr>
        </p:nvSpPr>
        <p:spPr>
          <a:xfrm>
            <a:off x="1066800" y="642594"/>
            <a:ext cx="10058400" cy="13716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066800" y="2103120"/>
            <a:ext cx="10058400" cy="384962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56794" y="6035040"/>
            <a:ext cx="2893045"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F6FA2B21-3FCD-4721-B95C-427943F61125}" type="datetime1">
              <a:rPr lang="en-US" smtClean="0"/>
              <a:t>12/4/2019</a:t>
            </a:fld>
            <a:endParaRPr lang="en-US"/>
          </a:p>
        </p:txBody>
      </p:sp>
      <p:sp>
        <p:nvSpPr>
          <p:cNvPr id="5" name="Footer Placeholder 4"/>
          <p:cNvSpPr>
            <a:spLocks noGrp="1"/>
          </p:cNvSpPr>
          <p:nvPr>
            <p:ph type="ftr" sz="quarter" idx="3"/>
          </p:nvPr>
        </p:nvSpPr>
        <p:spPr>
          <a:xfrm>
            <a:off x="1066800" y="6035040"/>
            <a:ext cx="5816600" cy="365760"/>
          </a:xfrm>
          <a:prstGeom prst="rect">
            <a:avLst/>
          </a:prstGeom>
        </p:spPr>
        <p:txBody>
          <a:bodyPr vert="horz" lIns="91440" tIns="45720" rIns="91440" bIns="45720" rtlCol="0" anchor="b"/>
          <a:lstStyle>
            <a:lvl1pPr algn="l">
              <a:defRPr sz="800">
                <a:solidFill>
                  <a:schemeClr val="tx1">
                    <a:lumMod val="85000"/>
                    <a:lumOff val="15000"/>
                  </a:schemeClr>
                </a:solidFill>
              </a:defRPr>
            </a:lvl1pPr>
          </a:lstStyle>
          <a:p>
            <a:endParaRPr lang="en-US" dirty="0"/>
          </a:p>
        </p:txBody>
      </p:sp>
      <p:sp>
        <p:nvSpPr>
          <p:cNvPr id="6" name="Slide Number Placeholder 5"/>
          <p:cNvSpPr>
            <a:spLocks noGrp="1"/>
          </p:cNvSpPr>
          <p:nvPr>
            <p:ph type="sldNum" sz="quarter" idx="4"/>
          </p:nvPr>
        </p:nvSpPr>
        <p:spPr>
          <a:xfrm>
            <a:off x="10287000" y="6035040"/>
            <a:ext cx="838200" cy="365760"/>
          </a:xfrm>
          <a:prstGeom prst="rect">
            <a:avLst/>
          </a:prstGeom>
        </p:spPr>
        <p:txBody>
          <a:bodyPr vert="horz" lIns="91440" tIns="45720" rIns="91440" bIns="45720" rtlCol="0" anchor="b"/>
          <a:lstStyle>
            <a:lvl1pPr algn="r">
              <a:defRPr sz="800">
                <a:solidFill>
                  <a:schemeClr val="tx1">
                    <a:lumMod val="75000"/>
                    <a:lumOff val="25000"/>
                  </a:schemeClr>
                </a:solidFill>
              </a:defRPr>
            </a:lvl1pPr>
          </a:lstStyle>
          <a:p>
            <a:fld id="{34B7E4EF-A1BD-40F4-AB7B-04F084DD991D}" type="slidenum">
              <a:rPr lang="en-US" smtClean="0"/>
              <a:t>‹#›</a:t>
            </a:fld>
            <a:endParaRPr lang="en-US"/>
          </a:p>
        </p:txBody>
      </p:sp>
    </p:spTree>
    <p:extLst>
      <p:ext uri="{BB962C8B-B14F-4D97-AF65-F5344CB8AC3E}">
        <p14:creationId xmlns:p14="http://schemas.microsoft.com/office/powerpoint/2010/main" val="31935669"/>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2" r:id="rId5"/>
    <p:sldLayoutId id="2147483748" r:id="rId6"/>
    <p:sldLayoutId id="2147483749" r:id="rId7"/>
    <p:sldLayoutId id="2147483739" r:id="rId8"/>
    <p:sldLayoutId id="2147483740" r:id="rId9"/>
    <p:sldLayoutId id="2147483741" r:id="rId10"/>
    <p:sldLayoutId id="2147483743" r:id="rId11"/>
  </p:sldLayoutIdLst>
  <p:hf sldNum="0" hdr="0" ftr="0" dt="0"/>
  <p:txStyles>
    <p:titleStyle>
      <a:lvl1pPr algn="l" defTabSz="914400" rtl="0" eaLnBrk="1" latinLnBrk="0" hangingPunct="1">
        <a:lnSpc>
          <a:spcPct val="90000"/>
        </a:lnSpc>
        <a:spcBef>
          <a:spcPct val="0"/>
        </a:spcBef>
        <a:buNone/>
        <a:defRPr lang="en-US" sz="4000" b="1" i="0" kern="1200" cap="none" spc="-70" baseline="0" dirty="0">
          <a:solidFill>
            <a:schemeClr val="tx1">
              <a:lumMod val="85000"/>
              <a:lumOff val="15000"/>
            </a:schemeClr>
          </a:solidFill>
          <a:effectLst/>
          <a:latin typeface="+mj-lt"/>
          <a:ea typeface="+mn-ea"/>
          <a:cs typeface="+mn-cs"/>
        </a:defRPr>
      </a:lvl1pPr>
    </p:titleStyle>
    <p:bodyStyle>
      <a:lvl1pPr marL="182880" indent="-182880" algn="l" defTabSz="914400" rtl="0" eaLnBrk="1" latinLnBrk="0" hangingPunct="1">
        <a:lnSpc>
          <a:spcPct val="110000"/>
        </a:lnSpc>
        <a:spcBef>
          <a:spcPts val="900"/>
        </a:spcBef>
        <a:spcAft>
          <a:spcPts val="0"/>
        </a:spcAft>
        <a:buClr>
          <a:schemeClr val="tx1">
            <a:lumMod val="85000"/>
            <a:lumOff val="15000"/>
          </a:schemeClr>
        </a:buClr>
        <a:buFont typeface="Garamond" pitchFamily="18" charset="0"/>
        <a:buChar char="◦"/>
        <a:defRPr sz="1500" kern="1200">
          <a:solidFill>
            <a:schemeClr val="tx1"/>
          </a:solidFill>
          <a:latin typeface="+mn-lt"/>
          <a:ea typeface="+mn-ea"/>
          <a:cs typeface="+mn-cs"/>
        </a:defRPr>
      </a:lvl1pPr>
      <a:lvl2pPr marL="45720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300" kern="1200">
          <a:solidFill>
            <a:schemeClr val="tx1"/>
          </a:solidFill>
          <a:latin typeface="+mn-lt"/>
          <a:ea typeface="+mn-ea"/>
          <a:cs typeface="+mn-cs"/>
        </a:defRPr>
      </a:lvl2pPr>
      <a:lvl3pPr marL="73152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3pPr>
      <a:lvl4pPr marL="100584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4pPr>
      <a:lvl5pPr marL="1280160" indent="-182880" algn="l" defTabSz="914400" rtl="0" eaLnBrk="1" latinLnBrk="0" hangingPunct="1">
        <a:lnSpc>
          <a:spcPct val="100000"/>
        </a:lnSpc>
        <a:spcBef>
          <a:spcPts val="500"/>
        </a:spcBef>
        <a:buClr>
          <a:schemeClr val="tx1">
            <a:lumMod val="85000"/>
            <a:lumOff val="15000"/>
          </a:schemeClr>
        </a:buClr>
        <a:buFont typeface="Garamond" pitchFamily="18" charset="0"/>
        <a:buChar char="◦"/>
        <a:defRPr sz="1100" kern="1200">
          <a:solidFill>
            <a:schemeClr val="tx1"/>
          </a:solidFill>
          <a:latin typeface="+mn-lt"/>
          <a:ea typeface="+mn-ea"/>
          <a:cs typeface="+mn-cs"/>
        </a:defRPr>
      </a:lvl5pPr>
      <a:lvl6pPr marL="16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6pPr>
      <a:lvl7pPr marL="19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7pPr>
      <a:lvl8pPr marL="22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8pPr>
      <a:lvl9pPr marL="2500000" indent="-228600" algn="l" defTabSz="914400" rtl="0" eaLnBrk="1" latinLnBrk="0" hangingPunct="1">
        <a:lnSpc>
          <a:spcPct val="100000"/>
        </a:lnSpc>
        <a:spcBef>
          <a:spcPts val="500"/>
        </a:spcBef>
        <a:buClr>
          <a:schemeClr val="tx1">
            <a:lumMod val="85000"/>
            <a:lumOff val="15000"/>
          </a:schemeClr>
        </a:buClr>
        <a:buFont typeface="Garamond" pitchFamily="18"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G"/><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8" Type="http://schemas.openxmlformats.org/officeDocument/2006/relationships/image" Target="../media/image14.svg"/><Relationship Id="rId13" Type="http://schemas.openxmlformats.org/officeDocument/2006/relationships/image" Target="../media/image19.png"/><Relationship Id="rId18" Type="http://schemas.openxmlformats.org/officeDocument/2006/relationships/image" Target="../media/image24.svg"/><Relationship Id="rId3" Type="http://schemas.openxmlformats.org/officeDocument/2006/relationships/image" Target="../media/image9.png"/><Relationship Id="rId7" Type="http://schemas.openxmlformats.org/officeDocument/2006/relationships/image" Target="../media/image13.png"/><Relationship Id="rId12" Type="http://schemas.openxmlformats.org/officeDocument/2006/relationships/image" Target="../media/image18.svg"/><Relationship Id="rId17" Type="http://schemas.openxmlformats.org/officeDocument/2006/relationships/image" Target="../media/image23.png"/><Relationship Id="rId2" Type="http://schemas.openxmlformats.org/officeDocument/2006/relationships/notesSlide" Target="../notesSlides/notesSlide1.xml"/><Relationship Id="rId16" Type="http://schemas.openxmlformats.org/officeDocument/2006/relationships/image" Target="../media/image22.svg"/><Relationship Id="rId1" Type="http://schemas.openxmlformats.org/officeDocument/2006/relationships/slideLayout" Target="../slideLayouts/slideLayout2.xml"/><Relationship Id="rId6" Type="http://schemas.openxmlformats.org/officeDocument/2006/relationships/image" Target="../media/image12.svg"/><Relationship Id="rId11" Type="http://schemas.openxmlformats.org/officeDocument/2006/relationships/image" Target="../media/image17.png"/><Relationship Id="rId5" Type="http://schemas.openxmlformats.org/officeDocument/2006/relationships/image" Target="../media/image11.png"/><Relationship Id="rId15" Type="http://schemas.openxmlformats.org/officeDocument/2006/relationships/image" Target="../media/image2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 Id="rId14" Type="http://schemas.openxmlformats.org/officeDocument/2006/relationships/image" Target="../media/image20.svg"/></Relationships>
</file>

<file path=ppt/slides/_rels/slide4.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jpeg"/><Relationship Id="rId7" Type="http://schemas.openxmlformats.org/officeDocument/2006/relationships/image" Target="../media/image29.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jpeg"/></Relationships>
</file>

<file path=ppt/slides/_rels/slide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2.xml"/><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2" Type="http://schemas.openxmlformats.org/officeDocument/2006/relationships/hyperlink" Target="https://www.microscopyu.com/tutorials/kohler"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1" name="Picture 3">
            <a:extLst>
              <a:ext uri="{FF2B5EF4-FFF2-40B4-BE49-F238E27FC236}">
                <a16:creationId xmlns:a16="http://schemas.microsoft.com/office/drawing/2014/main" id="{F3E0A48C-B06F-4721-B473-53B42C8E1892}"/>
              </a:ext>
            </a:extLst>
          </p:cNvPr>
          <p:cNvPicPr>
            <a:picLocks noChangeAspect="1"/>
          </p:cNvPicPr>
          <p:nvPr/>
        </p:nvPicPr>
        <p:blipFill rotWithShape="1">
          <a:blip r:embed="rId2">
            <a:alphaModFix amt="90000"/>
          </a:blip>
          <a:srcRect b="15730"/>
          <a:stretch/>
        </p:blipFill>
        <p:spPr>
          <a:xfrm>
            <a:off x="20" y="-839"/>
            <a:ext cx="12191980" cy="6858000"/>
          </a:xfrm>
          <a:prstGeom prst="rect">
            <a:avLst/>
          </a:prstGeom>
        </p:spPr>
      </p:pic>
      <p:sp>
        <p:nvSpPr>
          <p:cNvPr id="32" name="Rectangle 31">
            <a:extLst>
              <a:ext uri="{FF2B5EF4-FFF2-40B4-BE49-F238E27FC236}">
                <a16:creationId xmlns:a16="http://schemas.microsoft.com/office/drawing/2014/main" id="{DB4A12B6-EF0D-43E8-8C17-4FAD4D2766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07870" y="1267730"/>
            <a:ext cx="9576262" cy="4307950"/>
          </a:xfrm>
          <a:prstGeom prst="rect">
            <a:avLst/>
          </a:prstGeom>
          <a:solidFill>
            <a:schemeClr val="bg1">
              <a:lumMod val="85000"/>
              <a:lumOff val="15000"/>
              <a:alpha val="93000"/>
            </a:schemeClr>
          </a:solidFill>
          <a:ln w="6350" cap="flat" cmpd="sng" algn="ctr">
            <a:noFill/>
            <a:prstDash val="solid"/>
          </a:ln>
          <a:effectLst>
            <a:softEdge rad="0"/>
          </a:effectLst>
        </p:spPr>
      </p:sp>
      <p:sp>
        <p:nvSpPr>
          <p:cNvPr id="34" name="Rectangle 33">
            <a:extLst>
              <a:ext uri="{FF2B5EF4-FFF2-40B4-BE49-F238E27FC236}">
                <a16:creationId xmlns:a16="http://schemas.microsoft.com/office/drawing/2014/main" id="{AE107525-0C02-447F-8A3F-553320A723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447801" y="1411615"/>
            <a:ext cx="9296400" cy="4034770"/>
          </a:xfrm>
          <a:prstGeom prst="rect">
            <a:avLst/>
          </a:prstGeom>
          <a:noFill/>
          <a:ln w="6350" cap="sq" cmpd="sng" algn="ctr">
            <a:solidFill>
              <a:schemeClr val="tx2"/>
            </a:solidFill>
            <a:prstDash val="solid"/>
            <a:miter lim="800000"/>
          </a:ln>
          <a:effectLst/>
        </p:spPr>
      </p:sp>
      <p:sp>
        <p:nvSpPr>
          <p:cNvPr id="2" name="Nadpis 1">
            <a:extLst>
              <a:ext uri="{FF2B5EF4-FFF2-40B4-BE49-F238E27FC236}">
                <a16:creationId xmlns:a16="http://schemas.microsoft.com/office/drawing/2014/main" id="{928ABCAC-E96B-4801-B631-4B8AD6528236}"/>
              </a:ext>
            </a:extLst>
          </p:cNvPr>
          <p:cNvSpPr>
            <a:spLocks noGrp="1"/>
          </p:cNvSpPr>
          <p:nvPr>
            <p:ph type="ctrTitle"/>
          </p:nvPr>
        </p:nvSpPr>
        <p:spPr>
          <a:xfrm>
            <a:off x="1629103" y="2244830"/>
            <a:ext cx="8933796" cy="2437232"/>
          </a:xfrm>
        </p:spPr>
        <p:txBody>
          <a:bodyPr>
            <a:normAutofit/>
          </a:bodyPr>
          <a:lstStyle/>
          <a:p>
            <a:r>
              <a:rPr lang="cs-CZ" dirty="0">
                <a:latin typeface="Century Gothic" panose="020B0502020202020204" pitchFamily="34" charset="0"/>
              </a:rPr>
              <a:t>Osvětlení v makro </a:t>
            </a:r>
            <a:br>
              <a:rPr lang="cs-CZ" dirty="0">
                <a:latin typeface="Century Gothic" panose="020B0502020202020204" pitchFamily="34" charset="0"/>
              </a:rPr>
            </a:br>
            <a:r>
              <a:rPr lang="cs-CZ" dirty="0">
                <a:latin typeface="Century Gothic" panose="020B0502020202020204" pitchFamily="34" charset="0"/>
              </a:rPr>
              <a:t>a mikro fotografii</a:t>
            </a:r>
          </a:p>
        </p:txBody>
      </p:sp>
      <p:sp>
        <p:nvSpPr>
          <p:cNvPr id="3" name="Podnadpis 2">
            <a:extLst>
              <a:ext uri="{FF2B5EF4-FFF2-40B4-BE49-F238E27FC236}">
                <a16:creationId xmlns:a16="http://schemas.microsoft.com/office/drawing/2014/main" id="{BDB78594-5866-4465-8501-9152DB049951}"/>
              </a:ext>
            </a:extLst>
          </p:cNvPr>
          <p:cNvSpPr>
            <a:spLocks noGrp="1"/>
          </p:cNvSpPr>
          <p:nvPr>
            <p:ph type="subTitle" idx="1"/>
          </p:nvPr>
        </p:nvSpPr>
        <p:spPr>
          <a:xfrm>
            <a:off x="1629101" y="4682062"/>
            <a:ext cx="8936846" cy="457201"/>
          </a:xfrm>
        </p:spPr>
        <p:txBody>
          <a:bodyPr>
            <a:normAutofit/>
          </a:bodyPr>
          <a:lstStyle/>
          <a:p>
            <a:r>
              <a:rPr lang="cs-CZ" dirty="0"/>
              <a:t>Martina Coufalová, podzim 2019</a:t>
            </a:r>
          </a:p>
        </p:txBody>
      </p:sp>
      <p:sp>
        <p:nvSpPr>
          <p:cNvPr id="36" name="Rectangle 35">
            <a:extLst>
              <a:ext uri="{FF2B5EF4-FFF2-40B4-BE49-F238E27FC236}">
                <a16:creationId xmlns:a16="http://schemas.microsoft.com/office/drawing/2014/main" id="{AB7A42E3-05D8-4A0B-9D4E-20EF581E57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35880" y="1267730"/>
            <a:ext cx="1920240" cy="73152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cxnSp>
        <p:nvCxnSpPr>
          <p:cNvPr id="38" name="Straight Connector 37">
            <a:extLst>
              <a:ext uri="{FF2B5EF4-FFF2-40B4-BE49-F238E27FC236}">
                <a16:creationId xmlns:a16="http://schemas.microsoft.com/office/drawing/2014/main" id="{6EE9A54B-189D-4645-8254-FDC4210EC6D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511CE48F-D5E4-4520-AF1E-8F85CFBDA59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941820" y="1267730"/>
            <a:ext cx="0" cy="64008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41448851-39AD-4943-BF9C-C50704E0837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250180" y="1913025"/>
            <a:ext cx="1691640" cy="0"/>
          </a:xfrm>
          <a:prstGeom prst="line">
            <a:avLst/>
          </a:prstGeom>
          <a:solidFill>
            <a:schemeClr val="tx1">
              <a:lumMod val="85000"/>
              <a:lumOff val="15000"/>
            </a:schemeClr>
          </a:solidFill>
          <a:ln>
            <a:solidFill>
              <a:srgbClr val="FFFFFF"/>
            </a:solidFill>
            <a:miter lim="800000"/>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248712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B00919B3-AD6B-4DD8-89AA-2744087AEF87}"/>
              </a:ext>
            </a:extLst>
          </p:cNvPr>
          <p:cNvSpPr>
            <a:spLocks noGrp="1"/>
          </p:cNvSpPr>
          <p:nvPr>
            <p:ph type="title"/>
          </p:nvPr>
        </p:nvSpPr>
        <p:spPr>
          <a:xfrm>
            <a:off x="858758" y="890994"/>
            <a:ext cx="4735781" cy="1371600"/>
          </a:xfrm>
        </p:spPr>
        <p:txBody>
          <a:bodyPr/>
          <a:lstStyle/>
          <a:p>
            <a:r>
              <a:rPr lang="cs-CZ" sz="4400" cap="all" dirty="0"/>
              <a:t>Makrofotografie</a:t>
            </a:r>
            <a:endParaRPr lang="cs-CZ" cap="all" dirty="0"/>
          </a:p>
        </p:txBody>
      </p:sp>
      <p:pic>
        <p:nvPicPr>
          <p:cNvPr id="17" name="Zástupný obsah 16">
            <a:extLst>
              <a:ext uri="{FF2B5EF4-FFF2-40B4-BE49-F238E27FC236}">
                <a16:creationId xmlns:a16="http://schemas.microsoft.com/office/drawing/2014/main" id="{45AEC221-A908-4C95-8E87-FE2401F3419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50717" y="2776693"/>
            <a:ext cx="5151864" cy="3433977"/>
          </a:xfrm>
        </p:spPr>
      </p:pic>
      <p:pic>
        <p:nvPicPr>
          <p:cNvPr id="5" name="Obrázek 4" descr="Obsah obrázku skála, exteriér, jídlo, stoh&#10;&#10;Popis byl vytvořen automaticky">
            <a:extLst>
              <a:ext uri="{FF2B5EF4-FFF2-40B4-BE49-F238E27FC236}">
                <a16:creationId xmlns:a16="http://schemas.microsoft.com/office/drawing/2014/main" id="{3862265F-F047-46D4-9EF4-2D31D906F43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99800" y="647332"/>
            <a:ext cx="3240000" cy="2160000"/>
          </a:xfrm>
          <a:prstGeom prst="rect">
            <a:avLst/>
          </a:prstGeom>
        </p:spPr>
      </p:pic>
      <p:pic>
        <p:nvPicPr>
          <p:cNvPr id="7" name="Obrázek 6" descr="Obsah obrázku zelená&#10;&#10;Popis byl vytvořen automaticky">
            <a:extLst>
              <a:ext uri="{FF2B5EF4-FFF2-40B4-BE49-F238E27FC236}">
                <a16:creationId xmlns:a16="http://schemas.microsoft.com/office/drawing/2014/main" id="{4C0D3FC1-11CB-48D6-AA6E-8CCD47EB96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8841283" y="3515406"/>
            <a:ext cx="3240000" cy="2159999"/>
          </a:xfrm>
          <a:prstGeom prst="rect">
            <a:avLst/>
          </a:prstGeom>
        </p:spPr>
      </p:pic>
      <p:pic>
        <p:nvPicPr>
          <p:cNvPr id="11" name="Obrázek 10" descr="Obsah obrázku rostlina, květina, strom&#10;&#10;Popis byl vytvořen automaticky">
            <a:extLst>
              <a:ext uri="{FF2B5EF4-FFF2-40B4-BE49-F238E27FC236}">
                <a16:creationId xmlns:a16="http://schemas.microsoft.com/office/drawing/2014/main" id="{64DA35F5-CE8F-4B90-869B-E99AC7E6F72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71932" y="4050669"/>
            <a:ext cx="3240000" cy="2160000"/>
          </a:xfrm>
          <a:prstGeom prst="rect">
            <a:avLst/>
          </a:prstGeom>
        </p:spPr>
      </p:pic>
      <p:pic>
        <p:nvPicPr>
          <p:cNvPr id="13" name="Obrázek 12" descr="Obsah obrázku vsedě, malé, pták, stojící&#10;&#10;Popis byl vytvořen automaticky">
            <a:extLst>
              <a:ext uri="{FF2B5EF4-FFF2-40B4-BE49-F238E27FC236}">
                <a16:creationId xmlns:a16="http://schemas.microsoft.com/office/drawing/2014/main" id="{ABBFFFF8-330F-4D4B-9CE2-CA12B2151DF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71932" y="642594"/>
            <a:ext cx="2160000" cy="3240000"/>
          </a:xfrm>
          <a:prstGeom prst="rect">
            <a:avLst/>
          </a:prstGeom>
        </p:spPr>
      </p:pic>
      <p:pic>
        <p:nvPicPr>
          <p:cNvPr id="21" name="Obrázek 20" descr="Obsah obrázku budova, vsedě, velké, deštník&#10;&#10;Popis byl vytvořen automaticky">
            <a:extLst>
              <a:ext uri="{FF2B5EF4-FFF2-40B4-BE49-F238E27FC236}">
                <a16:creationId xmlns:a16="http://schemas.microsoft.com/office/drawing/2014/main" id="{CAE53AA0-FCD5-4632-946A-F30CA47C0632}"/>
              </a:ext>
            </a:extLst>
          </p:cNvPr>
          <p:cNvPicPr>
            <a:picLocks noChangeAspect="1"/>
          </p:cNvPicPr>
          <p:nvPr/>
        </p:nvPicPr>
        <p:blipFill rotWithShape="1">
          <a:blip r:embed="rId7">
            <a:extLst>
              <a:ext uri="{28A0092B-C50C-407E-A947-70E740481C1C}">
                <a14:useLocalDpi xmlns:a14="http://schemas.microsoft.com/office/drawing/2010/main" val="0"/>
              </a:ext>
            </a:extLst>
          </a:blip>
          <a:srcRect l="37983" t="23978" r="9077" b="33663"/>
          <a:stretch/>
        </p:blipFill>
        <p:spPr>
          <a:xfrm>
            <a:off x="8280307" y="2975405"/>
            <a:ext cx="931625" cy="931625"/>
          </a:xfrm>
          <a:prstGeom prst="rect">
            <a:avLst/>
          </a:prstGeom>
        </p:spPr>
      </p:pic>
    </p:spTree>
    <p:extLst>
      <p:ext uri="{BB962C8B-B14F-4D97-AF65-F5344CB8AC3E}">
        <p14:creationId xmlns:p14="http://schemas.microsoft.com/office/powerpoint/2010/main" val="1870049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51B7793E-77A2-4D2D-B849-CE1CE6C99D60}"/>
              </a:ext>
            </a:extLst>
          </p:cNvPr>
          <p:cNvSpPr>
            <a:spLocks noGrp="1"/>
          </p:cNvSpPr>
          <p:nvPr>
            <p:ph type="title"/>
          </p:nvPr>
        </p:nvSpPr>
        <p:spPr/>
        <p:txBody>
          <a:bodyPr/>
          <a:lstStyle/>
          <a:p>
            <a:r>
              <a:rPr lang="cs-CZ" dirty="0">
                <a:latin typeface="+mn-lt"/>
              </a:rPr>
              <a:t>Makrofotografická souprava</a:t>
            </a:r>
          </a:p>
        </p:txBody>
      </p:sp>
      <p:sp>
        <p:nvSpPr>
          <p:cNvPr id="3" name="Zástupný obsah 2">
            <a:extLst>
              <a:ext uri="{FF2B5EF4-FFF2-40B4-BE49-F238E27FC236}">
                <a16:creationId xmlns:a16="http://schemas.microsoft.com/office/drawing/2014/main" id="{4FFFBD65-3A18-485A-A33D-D2C2B9483E07}"/>
              </a:ext>
            </a:extLst>
          </p:cNvPr>
          <p:cNvSpPr>
            <a:spLocks noGrp="1"/>
          </p:cNvSpPr>
          <p:nvPr>
            <p:ph idx="1"/>
          </p:nvPr>
        </p:nvSpPr>
        <p:spPr/>
        <p:txBody>
          <a:bodyPr>
            <a:normAutofit/>
          </a:bodyPr>
          <a:lstStyle/>
          <a:p>
            <a:r>
              <a:rPr lang="cs-CZ" sz="2400" dirty="0"/>
              <a:t>Fotoaparát</a:t>
            </a:r>
          </a:p>
          <a:p>
            <a:r>
              <a:rPr lang="cs-CZ" sz="2400" dirty="0" err="1"/>
              <a:t>Makroobjektiv</a:t>
            </a:r>
            <a:r>
              <a:rPr lang="cs-CZ" sz="2400" dirty="0"/>
              <a:t>:</a:t>
            </a:r>
          </a:p>
          <a:p>
            <a:pPr lvl="1"/>
            <a:r>
              <a:rPr lang="cs-CZ" sz="2000" b="1" dirty="0"/>
              <a:t>zvětšení alespoň 1:1</a:t>
            </a:r>
            <a:r>
              <a:rPr lang="cs-CZ" sz="2000" dirty="0"/>
              <a:t> </a:t>
            </a:r>
          </a:p>
          <a:p>
            <a:r>
              <a:rPr lang="cs-CZ" sz="2400" dirty="0"/>
              <a:t>Osvětlení</a:t>
            </a:r>
          </a:p>
        </p:txBody>
      </p:sp>
      <p:pic>
        <p:nvPicPr>
          <p:cNvPr id="5" name="Grafický objekt 4" descr="Kamera">
            <a:extLst>
              <a:ext uri="{FF2B5EF4-FFF2-40B4-BE49-F238E27FC236}">
                <a16:creationId xmlns:a16="http://schemas.microsoft.com/office/drawing/2014/main" id="{123D0361-0CEF-4002-8FC9-F6A76E858D0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159619" y="1528007"/>
            <a:ext cx="2003778" cy="1643802"/>
          </a:xfrm>
          <a:prstGeom prst="rect">
            <a:avLst/>
          </a:prstGeom>
        </p:spPr>
      </p:pic>
      <p:grpSp>
        <p:nvGrpSpPr>
          <p:cNvPr id="27" name="Skupina 26">
            <a:extLst>
              <a:ext uri="{FF2B5EF4-FFF2-40B4-BE49-F238E27FC236}">
                <a16:creationId xmlns:a16="http://schemas.microsoft.com/office/drawing/2014/main" id="{4173FBBE-B4C0-4CF0-A088-B7491CAC3FAE}"/>
              </a:ext>
            </a:extLst>
          </p:cNvPr>
          <p:cNvGrpSpPr/>
          <p:nvPr/>
        </p:nvGrpSpPr>
        <p:grpSpPr>
          <a:xfrm>
            <a:off x="8137041" y="5010995"/>
            <a:ext cx="2253975" cy="1253066"/>
            <a:chOff x="8159619" y="5010995"/>
            <a:chExt cx="2253975" cy="1253066"/>
          </a:xfrm>
        </p:grpSpPr>
        <p:pic>
          <p:nvPicPr>
            <p:cNvPr id="9" name="Grafický objekt 8" descr="Včela">
              <a:extLst>
                <a:ext uri="{FF2B5EF4-FFF2-40B4-BE49-F238E27FC236}">
                  <a16:creationId xmlns:a16="http://schemas.microsoft.com/office/drawing/2014/main" id="{A4D624D9-D613-4E9B-9401-9A2FFB9BAE2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rot="19159361">
              <a:off x="9328995" y="5135821"/>
              <a:ext cx="1084599" cy="1084599"/>
            </a:xfrm>
            <a:prstGeom prst="rect">
              <a:avLst/>
            </a:prstGeom>
          </p:spPr>
        </p:pic>
        <p:pic>
          <p:nvPicPr>
            <p:cNvPr id="11" name="Grafický objekt 10" descr="Kobylka">
              <a:extLst>
                <a:ext uri="{FF2B5EF4-FFF2-40B4-BE49-F238E27FC236}">
                  <a16:creationId xmlns:a16="http://schemas.microsoft.com/office/drawing/2014/main" id="{857BA58D-C1D9-41C4-B64A-C1FCA1B4E21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884885">
              <a:off x="8159619" y="5010995"/>
              <a:ext cx="1253066" cy="1253066"/>
            </a:xfrm>
            <a:prstGeom prst="rect">
              <a:avLst/>
            </a:prstGeom>
          </p:spPr>
        </p:pic>
      </p:grpSp>
      <p:pic>
        <p:nvPicPr>
          <p:cNvPr id="15" name="Grafický objekt 14" descr="Lupa">
            <a:extLst>
              <a:ext uri="{FF2B5EF4-FFF2-40B4-BE49-F238E27FC236}">
                <a16:creationId xmlns:a16="http://schemas.microsoft.com/office/drawing/2014/main" id="{5B8AAAFF-F434-4F36-B40C-B5E8556CBCD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566230" y="3179176"/>
            <a:ext cx="1484066" cy="1484066"/>
          </a:xfrm>
          <a:prstGeom prst="rect">
            <a:avLst/>
          </a:prstGeom>
        </p:spPr>
      </p:pic>
      <p:pic>
        <p:nvPicPr>
          <p:cNvPr id="21" name="Grafický objekt 20" descr="Oči">
            <a:extLst>
              <a:ext uri="{FF2B5EF4-FFF2-40B4-BE49-F238E27FC236}">
                <a16:creationId xmlns:a16="http://schemas.microsoft.com/office/drawing/2014/main" id="{A405A05A-0D57-4311-ABFD-007C9C94449E}"/>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419475" y="619054"/>
            <a:ext cx="1484066" cy="1484066"/>
          </a:xfrm>
          <a:prstGeom prst="rect">
            <a:avLst/>
          </a:prstGeom>
        </p:spPr>
      </p:pic>
      <p:pic>
        <p:nvPicPr>
          <p:cNvPr id="23" name="Grafický objekt 22" descr="Kamera">
            <a:extLst>
              <a:ext uri="{FF2B5EF4-FFF2-40B4-BE49-F238E27FC236}">
                <a16:creationId xmlns:a16="http://schemas.microsoft.com/office/drawing/2014/main" id="{424BADA9-A7F4-4A95-B517-6EC7DF25E8C7}"/>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8159619" y="1528007"/>
            <a:ext cx="2003778" cy="1658536"/>
          </a:xfrm>
          <a:prstGeom prst="rect">
            <a:avLst/>
          </a:prstGeom>
        </p:spPr>
      </p:pic>
      <p:pic>
        <p:nvPicPr>
          <p:cNvPr id="24" name="Grafický objekt 23" descr="Lupa">
            <a:extLst>
              <a:ext uri="{FF2B5EF4-FFF2-40B4-BE49-F238E27FC236}">
                <a16:creationId xmlns:a16="http://schemas.microsoft.com/office/drawing/2014/main" id="{753E158E-A7FF-4F5C-9257-64A1C8818385}"/>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8566230" y="3186543"/>
            <a:ext cx="1484066" cy="1484066"/>
          </a:xfrm>
          <a:prstGeom prst="rect">
            <a:avLst/>
          </a:prstGeom>
        </p:spPr>
      </p:pic>
      <p:pic>
        <p:nvPicPr>
          <p:cNvPr id="26" name="Grafický objekt 25" descr="Lampa">
            <a:extLst>
              <a:ext uri="{FF2B5EF4-FFF2-40B4-BE49-F238E27FC236}">
                <a16:creationId xmlns:a16="http://schemas.microsoft.com/office/drawing/2014/main" id="{FB3FA8A9-1D7F-448E-B03A-0BD63B094205}"/>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6412959" y="3838221"/>
            <a:ext cx="1877152" cy="2303127"/>
          </a:xfrm>
          <a:prstGeom prst="rect">
            <a:avLst/>
          </a:prstGeom>
        </p:spPr>
      </p:pic>
    </p:spTree>
    <p:extLst>
      <p:ext uri="{BB962C8B-B14F-4D97-AF65-F5344CB8AC3E}">
        <p14:creationId xmlns:p14="http://schemas.microsoft.com/office/powerpoint/2010/main" val="629038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500"/>
                                        <p:tgtEl>
                                          <p:spTgt spid="3">
                                            <p:txEl>
                                              <p:pRg st="1" end="1"/>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fade">
                                      <p:cBhvr>
                                        <p:cTn id="18" dur="500"/>
                                        <p:tgtEl>
                                          <p:spTgt spid="3">
                                            <p:txEl>
                                              <p:pRg st="2" end="2"/>
                                            </p:txEl>
                                          </p:spTgt>
                                        </p:tgtEl>
                                      </p:cBhvr>
                                    </p:animEffect>
                                  </p:childTnLst>
                                </p:cTn>
                              </p:par>
                              <p:par>
                                <p:cTn id="19" presetID="1" presetClass="entr" presetSubtype="0" fill="hold" nodeType="with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0"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500"/>
                                        <p:tgtEl>
                                          <p:spTgt spid="3">
                                            <p:txEl>
                                              <p:pRg st="3" end="3"/>
                                            </p:txEl>
                                          </p:spTgt>
                                        </p:tgtEl>
                                      </p:cBhvr>
                                    </p:animEffec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0"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EB691C32-781C-4B92-864B-CD859C000FE3}"/>
              </a:ext>
            </a:extLst>
          </p:cNvPr>
          <p:cNvSpPr>
            <a:spLocks noGrp="1"/>
          </p:cNvSpPr>
          <p:nvPr>
            <p:ph type="title"/>
          </p:nvPr>
        </p:nvSpPr>
        <p:spPr>
          <a:xfrm>
            <a:off x="6569956" y="642594"/>
            <a:ext cx="4555243" cy="1371600"/>
          </a:xfrm>
        </p:spPr>
        <p:txBody>
          <a:bodyPr>
            <a:normAutofit/>
          </a:bodyPr>
          <a:lstStyle/>
          <a:p>
            <a:r>
              <a:rPr lang="cs-CZ" sz="3800" dirty="0">
                <a:latin typeface="+mn-lt"/>
              </a:rPr>
              <a:t>Možnosti osvětlení </a:t>
            </a:r>
            <a:br>
              <a:rPr lang="cs-CZ" sz="3800" dirty="0">
                <a:latin typeface="+mn-lt"/>
              </a:rPr>
            </a:br>
            <a:r>
              <a:rPr lang="cs-CZ" sz="3800" dirty="0">
                <a:latin typeface="+mn-lt"/>
              </a:rPr>
              <a:t>v makrofotografii</a:t>
            </a:r>
          </a:p>
        </p:txBody>
      </p:sp>
      <p:sp>
        <p:nvSpPr>
          <p:cNvPr id="73" name="Round Single Corner Rectangle 8">
            <a:extLst>
              <a:ext uri="{FF2B5EF4-FFF2-40B4-BE49-F238E27FC236}">
                <a16:creationId xmlns:a16="http://schemas.microsoft.com/office/drawing/2014/main" id="{2A77A974-349D-4B74-B0D3-E73790C240E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804973" y="808058"/>
            <a:ext cx="5280353" cy="2536764"/>
          </a:xfrm>
          <a:prstGeom prst="round1Rect">
            <a:avLst>
              <a:gd name="adj"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sp>
        <p:nvSpPr>
          <p:cNvPr id="75" name="Round Diagonal Corner Rectangle 7">
            <a:extLst>
              <a:ext uri="{FF2B5EF4-FFF2-40B4-BE49-F238E27FC236}">
                <a16:creationId xmlns:a16="http://schemas.microsoft.com/office/drawing/2014/main" id="{6DC31DE9-F9FC-408C-827C-074E2BEDFE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98953" y="3505687"/>
            <a:ext cx="2565764" cy="2536763"/>
          </a:xfrm>
          <a:prstGeom prst="round2DiagRect">
            <a:avLst>
              <a:gd name="adj1" fmla="val 0"/>
              <a:gd name="adj2"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pic>
        <p:nvPicPr>
          <p:cNvPr id="1028" name="Picture 4" descr="FOMEI Odrazná deska 5-in-1 80cm ">
            <a:extLst>
              <a:ext uri="{FF2B5EF4-FFF2-40B4-BE49-F238E27FC236}">
                <a16:creationId xmlns:a16="http://schemas.microsoft.com/office/drawing/2014/main" id="{4FC130CC-1698-43D0-981B-F7DF2DB5C6B1}"/>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161457" y="3827664"/>
            <a:ext cx="1840755" cy="1892808"/>
          </a:xfrm>
          <a:prstGeom prst="rect">
            <a:avLst/>
          </a:prstGeom>
          <a:noFill/>
          <a:extLst>
            <a:ext uri="{909E8E84-426E-40DD-AFC4-6F175D3DCCD1}">
              <a14:hiddenFill xmlns:a14="http://schemas.microsoft.com/office/drawing/2010/main">
                <a:solidFill>
                  <a:srgbClr val="FFFFFF"/>
                </a:solidFill>
              </a14:hiddenFill>
            </a:ext>
          </a:extLst>
        </p:spPr>
      </p:pic>
      <p:sp>
        <p:nvSpPr>
          <p:cNvPr id="77" name="Round Single Corner Rectangle 9">
            <a:extLst>
              <a:ext uri="{FF2B5EF4-FFF2-40B4-BE49-F238E27FC236}">
                <a16:creationId xmlns:a16="http://schemas.microsoft.com/office/drawing/2014/main" id="{FA004DE8-B266-4768-B305-766C439E781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3525582" y="3505686"/>
            <a:ext cx="2559743" cy="2536763"/>
          </a:xfrm>
          <a:prstGeom prst="round1Rect">
            <a:avLst>
              <a:gd name="adj" fmla="val 0"/>
            </a:avLst>
          </a:prstGeom>
          <a:solidFill>
            <a:schemeClr val="bg1"/>
          </a:solidFill>
          <a:ln w="6350" cap="flat" cmpd="sng" algn="ctr">
            <a:noFill/>
            <a:prstDash val="solid"/>
          </a:ln>
          <a:effectLst>
            <a:outerShdw blurRad="50800" algn="ctr" rotWithShape="0">
              <a:prstClr val="black">
                <a:alpha val="66000"/>
              </a:prstClr>
            </a:outerShdw>
            <a:softEdge rad="0"/>
          </a:effectLst>
        </p:spPr>
        <p:txBody>
          <a:bodyPr rtlCol="0" anchor="ctr"/>
          <a:lstStyle/>
          <a:p>
            <a:pPr algn="ctr"/>
            <a:endParaRPr lang="en-US">
              <a:solidFill>
                <a:schemeClr val="tx1"/>
              </a:solidFill>
            </a:endParaRPr>
          </a:p>
        </p:txBody>
      </p:sp>
      <p:sp>
        <p:nvSpPr>
          <p:cNvPr id="3" name="Zástupný obsah 2">
            <a:extLst>
              <a:ext uri="{FF2B5EF4-FFF2-40B4-BE49-F238E27FC236}">
                <a16:creationId xmlns:a16="http://schemas.microsoft.com/office/drawing/2014/main" id="{DDCE9DF6-E5DC-4D96-BA8E-0766D0B6C8C2}"/>
              </a:ext>
            </a:extLst>
          </p:cNvPr>
          <p:cNvSpPr>
            <a:spLocks noGrp="1"/>
          </p:cNvSpPr>
          <p:nvPr>
            <p:ph idx="1"/>
          </p:nvPr>
        </p:nvSpPr>
        <p:spPr>
          <a:xfrm>
            <a:off x="6569956" y="2103120"/>
            <a:ext cx="4555244" cy="3931920"/>
          </a:xfrm>
        </p:spPr>
        <p:txBody>
          <a:bodyPr>
            <a:normAutofit/>
          </a:bodyPr>
          <a:lstStyle/>
          <a:p>
            <a:r>
              <a:rPr lang="cs-CZ" sz="2000" dirty="0"/>
              <a:t>Přirozené světlo</a:t>
            </a:r>
          </a:p>
          <a:p>
            <a:r>
              <a:rPr lang="cs-CZ" sz="2000" dirty="0"/>
              <a:t>Odrazné desky</a:t>
            </a:r>
          </a:p>
          <a:p>
            <a:r>
              <a:rPr lang="cs-CZ" sz="2000" dirty="0"/>
              <a:t>Blesky – vestavěné, externí</a:t>
            </a:r>
          </a:p>
          <a:p>
            <a:r>
              <a:rPr lang="cs-CZ" sz="2000" dirty="0" err="1"/>
              <a:t>Makroblesky</a:t>
            </a:r>
            <a:endParaRPr lang="cs-CZ" sz="2000" dirty="0"/>
          </a:p>
          <a:p>
            <a:r>
              <a:rPr lang="cs-CZ" sz="2000" dirty="0"/>
              <a:t>Další vymoženosti: světelný stůl, </a:t>
            </a:r>
            <a:br>
              <a:rPr lang="cs-CZ" sz="2000" dirty="0"/>
            </a:br>
            <a:r>
              <a:rPr lang="cs-CZ" sz="2000" dirty="0"/>
              <a:t>ateliérová světla</a:t>
            </a:r>
          </a:p>
        </p:txBody>
      </p:sp>
      <p:grpSp>
        <p:nvGrpSpPr>
          <p:cNvPr id="10" name="Skupina 9">
            <a:extLst>
              <a:ext uri="{FF2B5EF4-FFF2-40B4-BE49-F238E27FC236}">
                <a16:creationId xmlns:a16="http://schemas.microsoft.com/office/drawing/2014/main" id="{78EFD156-9AAF-4CED-8A97-D04782607946}"/>
              </a:ext>
            </a:extLst>
          </p:cNvPr>
          <p:cNvGrpSpPr/>
          <p:nvPr/>
        </p:nvGrpSpPr>
        <p:grpSpPr>
          <a:xfrm>
            <a:off x="1191274" y="885123"/>
            <a:ext cx="4461038" cy="2290057"/>
            <a:chOff x="1161457" y="815550"/>
            <a:chExt cx="4461038" cy="2290057"/>
          </a:xfrm>
        </p:grpSpPr>
        <p:pic>
          <p:nvPicPr>
            <p:cNvPr id="13" name="Picture 2">
              <a:extLst>
                <a:ext uri="{FF2B5EF4-FFF2-40B4-BE49-F238E27FC236}">
                  <a16:creationId xmlns:a16="http://schemas.microsoft.com/office/drawing/2014/main" id="{734E2C70-A3C7-40E4-A2EF-56B0C31C662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7569"/>
            <a:stretch/>
          </p:blipFill>
          <p:spPr bwMode="auto">
            <a:xfrm>
              <a:off x="1161457" y="962703"/>
              <a:ext cx="1894492" cy="2102981"/>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40DAE78D-F029-47F4-8E7E-8AC6BAFE5B1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1985" r="32413"/>
            <a:stretch/>
          </p:blipFill>
          <p:spPr bwMode="auto">
            <a:xfrm>
              <a:off x="3364717" y="815550"/>
              <a:ext cx="2257778" cy="2290057"/>
            </a:xfrm>
            <a:prstGeom prst="rect">
              <a:avLst/>
            </a:prstGeom>
            <a:noFill/>
            <a:extLst>
              <a:ext uri="{909E8E84-426E-40DD-AFC4-6F175D3DCCD1}">
                <a14:hiddenFill xmlns:a14="http://schemas.microsoft.com/office/drawing/2010/main">
                  <a:solidFill>
                    <a:srgbClr val="FFFFFF"/>
                  </a:solidFill>
                </a14:hiddenFill>
              </a:ext>
            </a:extLst>
          </p:spPr>
        </p:pic>
      </p:grpSp>
      <p:pic>
        <p:nvPicPr>
          <p:cNvPr id="9" name="Grafický objekt 8" descr="Sluneční">
            <a:extLst>
              <a:ext uri="{FF2B5EF4-FFF2-40B4-BE49-F238E27FC236}">
                <a16:creationId xmlns:a16="http://schemas.microsoft.com/office/drawing/2014/main" id="{5FFA5D9D-9D84-49CC-8613-4CEC223F458E}"/>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552679" y="733925"/>
            <a:ext cx="1035240" cy="1035240"/>
          </a:xfrm>
          <a:prstGeom prst="rect">
            <a:avLst/>
          </a:prstGeom>
        </p:spPr>
      </p:pic>
      <p:pic>
        <p:nvPicPr>
          <p:cNvPr id="1032" name="Picture 8">
            <a:extLst>
              <a:ext uri="{FF2B5EF4-FFF2-40B4-BE49-F238E27FC236}">
                <a16:creationId xmlns:a16="http://schemas.microsoft.com/office/drawing/2014/main" id="{EFF6DAE5-81FE-4369-89D2-5B1CA91F285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52018" y="3605952"/>
            <a:ext cx="1506869" cy="233623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E8433CDF-D7CC-4BE6-96E6-AAC7F728A838}"/>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36202" y="3605952"/>
            <a:ext cx="2206440" cy="2336230"/>
          </a:xfrm>
          <a:prstGeom prst="rect">
            <a:avLst/>
          </a:prstGeom>
          <a:noFill/>
          <a:extLst>
            <a:ext uri="{909E8E84-426E-40DD-AFC4-6F175D3DCCD1}">
              <a14:hiddenFill xmlns:a14="http://schemas.microsoft.com/office/drawing/2010/main">
                <a:solidFill>
                  <a:srgbClr val="FFFFFF"/>
                </a:solidFill>
              </a14:hiddenFill>
            </a:ext>
          </a:extLst>
        </p:spPr>
      </p:pic>
      <p:sp>
        <p:nvSpPr>
          <p:cNvPr id="11" name="TextovéPole 10">
            <a:extLst>
              <a:ext uri="{FF2B5EF4-FFF2-40B4-BE49-F238E27FC236}">
                <a16:creationId xmlns:a16="http://schemas.microsoft.com/office/drawing/2014/main" id="{68B4F3CD-C43B-45AC-B863-E9EEAED820A2}"/>
              </a:ext>
            </a:extLst>
          </p:cNvPr>
          <p:cNvSpPr txBox="1"/>
          <p:nvPr/>
        </p:nvSpPr>
        <p:spPr>
          <a:xfrm>
            <a:off x="9601201" y="6123966"/>
            <a:ext cx="3493599" cy="276999"/>
          </a:xfrm>
          <a:prstGeom prst="rect">
            <a:avLst/>
          </a:prstGeom>
          <a:noFill/>
        </p:spPr>
        <p:txBody>
          <a:bodyPr wrap="square" rtlCol="0">
            <a:spAutoFit/>
          </a:bodyPr>
          <a:lstStyle/>
          <a:p>
            <a:r>
              <a:rPr lang="cs-CZ" sz="1200" dirty="0"/>
              <a:t>naturess.net, obrázky fotolab.cz</a:t>
            </a:r>
          </a:p>
        </p:txBody>
      </p:sp>
    </p:spTree>
    <p:extLst>
      <p:ext uri="{BB962C8B-B14F-4D97-AF65-F5344CB8AC3E}">
        <p14:creationId xmlns:p14="http://schemas.microsoft.com/office/powerpoint/2010/main" val="475549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028"/>
                                        </p:tgtEl>
                                        <p:attrNameLst>
                                          <p:attrName>style.visibility</p:attrName>
                                        </p:attrNameLst>
                                      </p:cBhvr>
                                      <p:to>
                                        <p:strVal val="visible"/>
                                      </p:to>
                                    </p:set>
                                    <p:animEffect transition="in" filter="fade">
                                      <p:cBhvr>
                                        <p:cTn id="15" dur="500"/>
                                        <p:tgtEl>
                                          <p:spTgt spid="102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
                                            <p:txEl>
                                              <p:pRg st="2" end="2"/>
                                            </p:txEl>
                                          </p:spTgt>
                                        </p:tgtEl>
                                        <p:attrNameLst>
                                          <p:attrName>style.visibility</p:attrName>
                                        </p:attrNameLst>
                                      </p:cBhvr>
                                      <p:to>
                                        <p:strVal val="visible"/>
                                      </p:to>
                                    </p:set>
                                    <p:animEffect transition="in" filter="fade">
                                      <p:cBhvr>
                                        <p:cTn id="20" dur="500"/>
                                        <p:tgtEl>
                                          <p:spTgt spid="3">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Effect transition="in" filter="fade">
                                      <p:cBhvr>
                                        <p:cTn id="25" dur="500"/>
                                        <p:tgtEl>
                                          <p:spTgt spid="3">
                                            <p:txEl>
                                              <p:pRg st="3" end="3"/>
                                            </p:txEl>
                                          </p:spTgt>
                                        </p:tgtEl>
                                      </p:cBhvr>
                                    </p:animEffect>
                                  </p:childTnLst>
                                </p:cTn>
                              </p:par>
                              <p:par>
                                <p:cTn id="26" presetID="10" presetClass="entr" presetSubtype="0"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500"/>
                                        <p:tgtEl>
                                          <p:spTgt spid="3">
                                            <p:txEl>
                                              <p:pRg st="4" end="4"/>
                                            </p:txEl>
                                          </p:spTgt>
                                        </p:tgtEl>
                                      </p:cBhvr>
                                    </p:animEffect>
                                  </p:childTnLst>
                                </p:cTn>
                              </p:par>
                              <p:par>
                                <p:cTn id="34" presetID="10" presetClass="entr" presetSubtype="0" fill="hold" nodeType="withEffect">
                                  <p:stCondLst>
                                    <p:cond delay="0"/>
                                  </p:stCondLst>
                                  <p:childTnLst>
                                    <p:set>
                                      <p:cBhvr>
                                        <p:cTn id="35" dur="1" fill="hold">
                                          <p:stCondLst>
                                            <p:cond delay="0"/>
                                          </p:stCondLst>
                                        </p:cTn>
                                        <p:tgtEl>
                                          <p:spTgt spid="1032"/>
                                        </p:tgtEl>
                                        <p:attrNameLst>
                                          <p:attrName>style.visibility</p:attrName>
                                        </p:attrNameLst>
                                      </p:cBhvr>
                                      <p:to>
                                        <p:strVal val="visible"/>
                                      </p:to>
                                    </p:set>
                                    <p:animEffect transition="in" filter="fade">
                                      <p:cBhvr>
                                        <p:cTn id="36" dur="500"/>
                                        <p:tgtEl>
                                          <p:spTgt spid="1032"/>
                                        </p:tgtEl>
                                      </p:cBhvr>
                                    </p:animEffect>
                                  </p:childTnLst>
                                </p:cTn>
                              </p:par>
                            </p:childTnLst>
                          </p:cTn>
                        </p:par>
                        <p:par>
                          <p:cTn id="37" fill="hold">
                            <p:stCondLst>
                              <p:cond delay="500"/>
                            </p:stCondLst>
                            <p:childTnLst>
                              <p:par>
                                <p:cTn id="38" presetID="10" presetClass="entr" presetSubtype="0" fill="hold" nodeType="afterEffect">
                                  <p:stCondLst>
                                    <p:cond delay="2000"/>
                                  </p:stCondLst>
                                  <p:childTnLst>
                                    <p:set>
                                      <p:cBhvr>
                                        <p:cTn id="39" dur="1" fill="hold">
                                          <p:stCondLst>
                                            <p:cond delay="0"/>
                                          </p:stCondLst>
                                        </p:cTn>
                                        <p:tgtEl>
                                          <p:spTgt spid="1030"/>
                                        </p:tgtEl>
                                        <p:attrNameLst>
                                          <p:attrName>style.visibility</p:attrName>
                                        </p:attrNameLst>
                                      </p:cBhvr>
                                      <p:to>
                                        <p:strVal val="visible"/>
                                      </p:to>
                                    </p:set>
                                    <p:animEffect transition="in" filter="fade">
                                      <p:cBhvr>
                                        <p:cTn id="40" dur="500"/>
                                        <p:tgtEl>
                                          <p:spTgt spid="10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30E48416-3EB3-412A-935C-053D301952EC}"/>
              </a:ext>
            </a:extLst>
          </p:cNvPr>
          <p:cNvSpPr>
            <a:spLocks noGrp="1"/>
          </p:cNvSpPr>
          <p:nvPr>
            <p:ph type="title"/>
          </p:nvPr>
        </p:nvSpPr>
        <p:spPr/>
        <p:txBody>
          <a:bodyPr/>
          <a:lstStyle/>
          <a:p>
            <a:r>
              <a:rPr lang="cs-CZ" sz="4400" cap="all" dirty="0"/>
              <a:t>Mikrofotografie</a:t>
            </a:r>
          </a:p>
        </p:txBody>
      </p:sp>
      <p:sp>
        <p:nvSpPr>
          <p:cNvPr id="3" name="Zástupný obsah 2">
            <a:extLst>
              <a:ext uri="{FF2B5EF4-FFF2-40B4-BE49-F238E27FC236}">
                <a16:creationId xmlns:a16="http://schemas.microsoft.com/office/drawing/2014/main" id="{9064A39A-EAB1-43B2-9388-688922311D38}"/>
              </a:ext>
            </a:extLst>
          </p:cNvPr>
          <p:cNvSpPr>
            <a:spLocks noGrp="1"/>
          </p:cNvSpPr>
          <p:nvPr>
            <p:ph idx="1"/>
          </p:nvPr>
        </p:nvSpPr>
        <p:spPr>
          <a:xfrm>
            <a:off x="1066800" y="1908313"/>
            <a:ext cx="10058400" cy="4044431"/>
          </a:xfrm>
        </p:spPr>
        <p:txBody>
          <a:bodyPr>
            <a:normAutofit/>
          </a:bodyPr>
          <a:lstStyle/>
          <a:p>
            <a:r>
              <a:rPr lang="cs-CZ" sz="2000" dirty="0"/>
              <a:t>Snímky mikroskopických a submikroskopických objektů</a:t>
            </a:r>
          </a:p>
          <a:p>
            <a:r>
              <a:rPr lang="cs-CZ" sz="2000" dirty="0"/>
              <a:t>Zvětšení zprostředkováno zvětšovacími zařízeními: mikroskopy</a:t>
            </a:r>
          </a:p>
          <a:p>
            <a:r>
              <a:rPr lang="cs-CZ" sz="2000" baseline="0" dirty="0"/>
              <a:t>Köhlerův princip osvětlení</a:t>
            </a:r>
            <a:endParaRPr lang="cs-CZ" sz="2000" dirty="0"/>
          </a:p>
        </p:txBody>
      </p:sp>
      <p:pic>
        <p:nvPicPr>
          <p:cNvPr id="2050" name="Picture 2" descr="Daphnia hrbacek i, nově popsaný druh perloočky z Kokořínska.">
            <a:extLst>
              <a:ext uri="{FF2B5EF4-FFF2-40B4-BE49-F238E27FC236}">
                <a16:creationId xmlns:a16="http://schemas.microsoft.com/office/drawing/2014/main" id="{6F57F659-6734-43DA-88DB-AD2585146E2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33750" y="517957"/>
            <a:ext cx="2559429" cy="341257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a:extLst>
              <a:ext uri="{FF2B5EF4-FFF2-40B4-BE49-F238E27FC236}">
                <a16:creationId xmlns:a16="http://schemas.microsoft.com/office/drawing/2014/main" id="{6F2C9FBD-3749-4948-A8DF-C24BEE6D8A7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33749" y="3995178"/>
            <a:ext cx="2559429" cy="2220228"/>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
        <p:nvSpPr>
          <p:cNvPr id="4" name="TextovéPole 3">
            <a:extLst>
              <a:ext uri="{FF2B5EF4-FFF2-40B4-BE49-F238E27FC236}">
                <a16:creationId xmlns:a16="http://schemas.microsoft.com/office/drawing/2014/main" id="{388C9912-48DF-4D13-BB68-2678CDDA0764}"/>
              </a:ext>
            </a:extLst>
          </p:cNvPr>
          <p:cNvSpPr txBox="1"/>
          <p:nvPr/>
        </p:nvSpPr>
        <p:spPr>
          <a:xfrm>
            <a:off x="10489003" y="6215406"/>
            <a:ext cx="1204176" cy="276999"/>
          </a:xfrm>
          <a:prstGeom prst="rect">
            <a:avLst/>
          </a:prstGeom>
          <a:noFill/>
        </p:spPr>
        <p:txBody>
          <a:bodyPr wrap="none" rtlCol="0">
            <a:spAutoFit/>
          </a:bodyPr>
          <a:lstStyle/>
          <a:p>
            <a:pPr algn="r"/>
            <a:r>
              <a:rPr lang="cs-CZ" sz="1200" dirty="0"/>
              <a:t>Petr Jan Juračka</a:t>
            </a:r>
          </a:p>
        </p:txBody>
      </p:sp>
      <p:pic>
        <p:nvPicPr>
          <p:cNvPr id="2054" name="Picture 6">
            <a:extLst>
              <a:ext uri="{FF2B5EF4-FFF2-40B4-BE49-F238E27FC236}">
                <a16:creationId xmlns:a16="http://schemas.microsoft.com/office/drawing/2014/main" id="{CEDF5458-7B27-4EDD-B1DB-8A53A12460A0}"/>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11394" y="3538330"/>
            <a:ext cx="3565717" cy="2677076"/>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pic>
        <p:nvPicPr>
          <p:cNvPr id="2056" name="Picture 8" descr="Lymphangioleiomyomatose – Wikipedia">
            <a:extLst>
              <a:ext uri="{FF2B5EF4-FFF2-40B4-BE49-F238E27FC236}">
                <a16:creationId xmlns:a16="http://schemas.microsoft.com/office/drawing/2014/main" id="{CD0AB45F-6354-4C72-9AA7-B05A0C5BA0E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39143" y="3538330"/>
            <a:ext cx="4015614" cy="2677076"/>
          </a:xfrm>
          <a:prstGeom prst="rect">
            <a:avLst/>
          </a:prstGeom>
          <a:noFill/>
          <a:ln>
            <a:solidFill>
              <a:schemeClr val="bg1">
                <a:lumMod val="50000"/>
              </a:schemeClr>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46333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EB949D8D-8E17-4DBF-BEA8-13C57BF638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4BC6FC45-D4D9-4025-91DA-272D318D372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84393" y="237744"/>
            <a:ext cx="7652977" cy="6382512"/>
          </a:xfrm>
          <a:prstGeom prst="rect">
            <a:avLst/>
          </a:prstGeom>
          <a:solidFill>
            <a:schemeClr val="bg1">
              <a:lumMod val="7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13" name="Rectangle 12">
            <a:extLst>
              <a:ext uri="{FF2B5EF4-FFF2-40B4-BE49-F238E27FC236}">
                <a16:creationId xmlns:a16="http://schemas.microsoft.com/office/drawing/2014/main" id="{EA284212-C175-4C82-B112-A5208F70CB5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3809" y="393365"/>
            <a:ext cx="7328969" cy="6059273"/>
          </a:xfrm>
          <a:prstGeom prst="rect">
            <a:avLst/>
          </a:prstGeom>
          <a:noFill/>
          <a:ln w="63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Nadpis 1">
            <a:extLst>
              <a:ext uri="{FF2B5EF4-FFF2-40B4-BE49-F238E27FC236}">
                <a16:creationId xmlns:a16="http://schemas.microsoft.com/office/drawing/2014/main" id="{3800FF48-BAB5-43EC-9084-964EA9BCA83D}"/>
              </a:ext>
            </a:extLst>
          </p:cNvPr>
          <p:cNvSpPr>
            <a:spLocks noGrp="1"/>
          </p:cNvSpPr>
          <p:nvPr>
            <p:ph type="title"/>
          </p:nvPr>
        </p:nvSpPr>
        <p:spPr>
          <a:xfrm>
            <a:off x="868680" y="642593"/>
            <a:ext cx="6281928" cy="1744183"/>
          </a:xfrm>
        </p:spPr>
        <p:txBody>
          <a:bodyPr>
            <a:normAutofit/>
          </a:bodyPr>
          <a:lstStyle/>
          <a:p>
            <a:r>
              <a:rPr lang="cs-CZ" dirty="0">
                <a:latin typeface="+mn-lt"/>
              </a:rPr>
              <a:t>Mikroskop – část osvětlovací</a:t>
            </a:r>
          </a:p>
        </p:txBody>
      </p:sp>
      <p:sp>
        <p:nvSpPr>
          <p:cNvPr id="3" name="Zástupný obsah 2">
            <a:extLst>
              <a:ext uri="{FF2B5EF4-FFF2-40B4-BE49-F238E27FC236}">
                <a16:creationId xmlns:a16="http://schemas.microsoft.com/office/drawing/2014/main" id="{CBC8B120-17EB-48B0-B92B-69B8AAA8921F}"/>
              </a:ext>
            </a:extLst>
          </p:cNvPr>
          <p:cNvSpPr>
            <a:spLocks noGrp="1"/>
          </p:cNvSpPr>
          <p:nvPr>
            <p:ph idx="1"/>
          </p:nvPr>
        </p:nvSpPr>
        <p:spPr>
          <a:xfrm>
            <a:off x="868680" y="2386584"/>
            <a:ext cx="6281928" cy="3648456"/>
          </a:xfrm>
        </p:spPr>
        <p:txBody>
          <a:bodyPr>
            <a:normAutofit/>
          </a:bodyPr>
          <a:lstStyle/>
          <a:p>
            <a:r>
              <a:rPr lang="cs-CZ" sz="2000" dirty="0"/>
              <a:t>Pozorování ve světle </a:t>
            </a:r>
            <a:r>
              <a:rPr lang="cs-CZ" sz="2000" b="1" dirty="0"/>
              <a:t>procházejícím</a:t>
            </a:r>
            <a:r>
              <a:rPr lang="cs-CZ" sz="2000" dirty="0"/>
              <a:t> x </a:t>
            </a:r>
            <a:r>
              <a:rPr lang="cs-CZ" sz="2000" b="1" dirty="0"/>
              <a:t>dopadajícím</a:t>
            </a:r>
          </a:p>
          <a:p>
            <a:r>
              <a:rPr lang="cs-CZ" sz="2000" dirty="0"/>
              <a:t>Zdroj světla – wolfram-halogenová lampa </a:t>
            </a:r>
          </a:p>
        </p:txBody>
      </p:sp>
      <p:sp>
        <p:nvSpPr>
          <p:cNvPr id="15" name="Rectangle 14">
            <a:extLst>
              <a:ext uri="{FF2B5EF4-FFF2-40B4-BE49-F238E27FC236}">
                <a16:creationId xmlns:a16="http://schemas.microsoft.com/office/drawing/2014/main" id="{619EC706-8928-4DFD-8084-35D599EB4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37370" y="0"/>
            <a:ext cx="435463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Obrázek 3">
            <a:extLst>
              <a:ext uri="{FF2B5EF4-FFF2-40B4-BE49-F238E27FC236}">
                <a16:creationId xmlns:a16="http://schemas.microsoft.com/office/drawing/2014/main" id="{ECEA7DC9-51A3-42F7-870F-1253CC1CAC01}"/>
              </a:ext>
            </a:extLst>
          </p:cNvPr>
          <p:cNvPicPr>
            <a:picLocks noChangeAspect="1"/>
          </p:cNvPicPr>
          <p:nvPr/>
        </p:nvPicPr>
        <p:blipFill>
          <a:blip r:embed="rId2"/>
          <a:stretch>
            <a:fillRect/>
          </a:stretch>
        </p:blipFill>
        <p:spPr>
          <a:xfrm>
            <a:off x="8021625" y="939272"/>
            <a:ext cx="3985982" cy="4787966"/>
          </a:xfrm>
          <a:prstGeom prst="rect">
            <a:avLst/>
          </a:prstGeom>
        </p:spPr>
      </p:pic>
    </p:spTree>
    <p:extLst>
      <p:ext uri="{BB962C8B-B14F-4D97-AF65-F5344CB8AC3E}">
        <p14:creationId xmlns:p14="http://schemas.microsoft.com/office/powerpoint/2010/main" val="1748982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2DA7BA38-216F-4B90-AA74-A8DCE208D61A}"/>
              </a:ext>
            </a:extLst>
          </p:cNvPr>
          <p:cNvSpPr>
            <a:spLocks noGrp="1"/>
          </p:cNvSpPr>
          <p:nvPr>
            <p:ph type="title"/>
          </p:nvPr>
        </p:nvSpPr>
        <p:spPr/>
        <p:txBody>
          <a:bodyPr/>
          <a:lstStyle/>
          <a:p>
            <a:r>
              <a:rPr lang="cs-CZ" dirty="0">
                <a:latin typeface="+mn-lt"/>
              </a:rPr>
              <a:t>Köhlerův princip osvětlení</a:t>
            </a:r>
          </a:p>
        </p:txBody>
      </p:sp>
      <p:sp>
        <p:nvSpPr>
          <p:cNvPr id="3" name="Zástupný obsah 2">
            <a:extLst>
              <a:ext uri="{FF2B5EF4-FFF2-40B4-BE49-F238E27FC236}">
                <a16:creationId xmlns:a16="http://schemas.microsoft.com/office/drawing/2014/main" id="{CAE84E1C-55E3-4D1E-BDFC-5B440F2E6A57}"/>
              </a:ext>
            </a:extLst>
          </p:cNvPr>
          <p:cNvSpPr>
            <a:spLocks noGrp="1"/>
          </p:cNvSpPr>
          <p:nvPr>
            <p:ph idx="1"/>
          </p:nvPr>
        </p:nvSpPr>
        <p:spPr>
          <a:xfrm>
            <a:off x="1066800" y="2103120"/>
            <a:ext cx="10058400" cy="3849624"/>
          </a:xfrm>
        </p:spPr>
        <p:txBody>
          <a:bodyPr>
            <a:normAutofit/>
          </a:bodyPr>
          <a:lstStyle/>
          <a:p>
            <a:r>
              <a:rPr lang="cs-CZ" sz="2000" dirty="0"/>
              <a:t>Čeho dosáhneme:</a:t>
            </a:r>
          </a:p>
          <a:p>
            <a:pPr lvl="1"/>
            <a:r>
              <a:rPr lang="cs-CZ" sz="1800" dirty="0"/>
              <a:t>rovnoměrného a maximálního osvětlení preparátu</a:t>
            </a:r>
          </a:p>
          <a:p>
            <a:pPr lvl="1"/>
            <a:r>
              <a:rPr lang="cs-CZ" sz="1800" dirty="0"/>
              <a:t>nejlepší kombinace mezi rozlišovací schopností </a:t>
            </a:r>
            <a:br>
              <a:rPr lang="cs-CZ" sz="1800" dirty="0"/>
            </a:br>
            <a:r>
              <a:rPr lang="cs-CZ" sz="1800" dirty="0"/>
              <a:t>a kontrastem</a:t>
            </a:r>
          </a:p>
          <a:p>
            <a:endParaRPr lang="cs-CZ" sz="2000" dirty="0"/>
          </a:p>
          <a:p>
            <a:r>
              <a:rPr lang="cs-CZ" sz="2000" dirty="0"/>
              <a:t>Jak toho dosáhneme?</a:t>
            </a:r>
          </a:p>
          <a:p>
            <a:pPr lvl="1"/>
            <a:r>
              <a:rPr lang="cs-CZ" sz="2000" dirty="0"/>
              <a:t>Nastavujeme do optimální polohy: </a:t>
            </a:r>
          </a:p>
          <a:p>
            <a:pPr lvl="2"/>
            <a:r>
              <a:rPr lang="cs-CZ" sz="1800" dirty="0"/>
              <a:t>clonu osvětlovacího systému, </a:t>
            </a:r>
          </a:p>
          <a:p>
            <a:pPr lvl="2"/>
            <a:r>
              <a:rPr lang="cs-CZ" sz="1800" dirty="0"/>
              <a:t>clonu kondenzoru, </a:t>
            </a:r>
          </a:p>
          <a:p>
            <a:pPr lvl="2"/>
            <a:r>
              <a:rPr lang="cs-CZ" sz="1800" dirty="0"/>
              <a:t>polohu kondenzoru</a:t>
            </a:r>
          </a:p>
          <a:p>
            <a:pPr marL="274320" lvl="1" indent="0">
              <a:buNone/>
            </a:pPr>
            <a:endParaRPr lang="cs-CZ" sz="1800" dirty="0"/>
          </a:p>
        </p:txBody>
      </p:sp>
      <p:pic>
        <p:nvPicPr>
          <p:cNvPr id="4" name="Obrázek 3">
            <a:extLst>
              <a:ext uri="{FF2B5EF4-FFF2-40B4-BE49-F238E27FC236}">
                <a16:creationId xmlns:a16="http://schemas.microsoft.com/office/drawing/2014/main" id="{B4AACE8F-C8B3-4411-B176-BA86C904B4B3}"/>
              </a:ext>
            </a:extLst>
          </p:cNvPr>
          <p:cNvPicPr>
            <a:picLocks noChangeAspect="1"/>
          </p:cNvPicPr>
          <p:nvPr/>
        </p:nvPicPr>
        <p:blipFill>
          <a:blip r:embed="rId2"/>
          <a:stretch>
            <a:fillRect/>
          </a:stretch>
        </p:blipFill>
        <p:spPr>
          <a:xfrm>
            <a:off x="7226381" y="642594"/>
            <a:ext cx="4336762" cy="3104458"/>
          </a:xfrm>
          <a:prstGeom prst="rect">
            <a:avLst/>
          </a:prstGeom>
          <a:ln>
            <a:solidFill>
              <a:schemeClr val="tx1">
                <a:lumMod val="50000"/>
                <a:lumOff val="50000"/>
              </a:schemeClr>
            </a:solidFill>
          </a:ln>
        </p:spPr>
      </p:pic>
      <p:pic>
        <p:nvPicPr>
          <p:cNvPr id="1026" name="Picture 2">
            <a:extLst>
              <a:ext uri="{FF2B5EF4-FFF2-40B4-BE49-F238E27FC236}">
                <a16:creationId xmlns:a16="http://schemas.microsoft.com/office/drawing/2014/main" id="{3BDE622B-C274-449B-ABC2-F048453E23F3}"/>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saturation sat="66000"/>
                    </a14:imgEffect>
                  </a14:imgLayer>
                </a14:imgProps>
              </a:ext>
              <a:ext uri="{28A0092B-C50C-407E-A947-70E740481C1C}">
                <a14:useLocalDpi xmlns:a14="http://schemas.microsoft.com/office/drawing/2010/main" val="0"/>
              </a:ext>
            </a:extLst>
          </a:blip>
          <a:srcRect/>
          <a:stretch>
            <a:fillRect/>
          </a:stretch>
        </p:blipFill>
        <p:spPr bwMode="auto">
          <a:xfrm>
            <a:off x="5563221" y="3835978"/>
            <a:ext cx="5999922" cy="25655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9985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3">
                                            <p:txEl>
                                              <p:pRg st="4" end="4"/>
                                            </p:txEl>
                                          </p:spTgt>
                                        </p:tgtEl>
                                        <p:attrNameLst>
                                          <p:attrName>style.visibility</p:attrName>
                                        </p:attrNameLst>
                                      </p:cBhvr>
                                      <p:to>
                                        <p:strVal val="visible"/>
                                      </p:to>
                                    </p:set>
                                    <p:animEffect transition="in" filter="fade">
                                      <p:cBhvr>
                                        <p:cTn id="18" dur="500"/>
                                        <p:tgtEl>
                                          <p:spTgt spid="3">
                                            <p:txEl>
                                              <p:pRg st="4" end="4"/>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animEffect transition="in" filter="fade">
                                      <p:cBhvr>
                                        <p:cTn id="21" dur="500"/>
                                        <p:tgtEl>
                                          <p:spTgt spid="3">
                                            <p:txEl>
                                              <p:pRg st="5" end="5"/>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6" end="6"/>
                                            </p:txEl>
                                          </p:spTgt>
                                        </p:tgtEl>
                                        <p:attrNameLst>
                                          <p:attrName>style.visibility</p:attrName>
                                        </p:attrNameLst>
                                      </p:cBhvr>
                                      <p:to>
                                        <p:strVal val="visible"/>
                                      </p:to>
                                    </p:set>
                                    <p:animEffect transition="in" filter="fade">
                                      <p:cBhvr>
                                        <p:cTn id="24" dur="500"/>
                                        <p:tgtEl>
                                          <p:spTgt spid="3">
                                            <p:txEl>
                                              <p:pRg st="6" end="6"/>
                                            </p:txEl>
                                          </p:spTgt>
                                        </p:tgtEl>
                                      </p:cBhvr>
                                    </p:animEffect>
                                  </p:childTnLst>
                                </p:cTn>
                              </p:par>
                              <p:par>
                                <p:cTn id="25" presetID="10"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animEffect transition="in" filter="fade">
                                      <p:cBhvr>
                                        <p:cTn id="27" dur="500"/>
                                        <p:tgtEl>
                                          <p:spTgt spid="3">
                                            <p:txEl>
                                              <p:pRg st="7" end="7"/>
                                            </p:txEl>
                                          </p:spTgt>
                                        </p:tgtEl>
                                      </p:cBhvr>
                                    </p:animEffect>
                                  </p:childTnLst>
                                </p:cTn>
                              </p:par>
                              <p:par>
                                <p:cTn id="28" presetID="10" presetClass="entr" presetSubtype="0" fill="hold" nodeType="withEffect">
                                  <p:stCondLst>
                                    <p:cond delay="0"/>
                                  </p:stCondLst>
                                  <p:childTnLst>
                                    <p:set>
                                      <p:cBhvr>
                                        <p:cTn id="29" dur="1" fill="hold">
                                          <p:stCondLst>
                                            <p:cond delay="0"/>
                                          </p:stCondLst>
                                        </p:cTn>
                                        <p:tgtEl>
                                          <p:spTgt spid="3">
                                            <p:txEl>
                                              <p:pRg st="8" end="8"/>
                                            </p:txEl>
                                          </p:spTgt>
                                        </p:tgtEl>
                                        <p:attrNameLst>
                                          <p:attrName>style.visibility</p:attrName>
                                        </p:attrNameLst>
                                      </p:cBhvr>
                                      <p:to>
                                        <p:strVal val="visible"/>
                                      </p:to>
                                    </p:set>
                                    <p:animEffect transition="in" filter="fade">
                                      <p:cBhvr>
                                        <p:cTn id="30" dur="500"/>
                                        <p:tgtEl>
                                          <p:spTgt spid="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a:extLst>
              <a:ext uri="{FF2B5EF4-FFF2-40B4-BE49-F238E27FC236}">
                <a16:creationId xmlns:a16="http://schemas.microsoft.com/office/drawing/2014/main" id="{69EC5F57-4F34-4947-BF29-11BF714B0E1F}"/>
              </a:ext>
            </a:extLst>
          </p:cNvPr>
          <p:cNvSpPr>
            <a:spLocks noGrp="1"/>
          </p:cNvSpPr>
          <p:nvPr>
            <p:ph type="title"/>
          </p:nvPr>
        </p:nvSpPr>
        <p:spPr/>
        <p:txBody>
          <a:bodyPr/>
          <a:lstStyle/>
          <a:p>
            <a:r>
              <a:rPr lang="cs-CZ" dirty="0"/>
              <a:t>Postup pro nastavení mikroskopu:</a:t>
            </a:r>
          </a:p>
        </p:txBody>
      </p:sp>
      <p:sp>
        <p:nvSpPr>
          <p:cNvPr id="3" name="Zástupný obsah 2">
            <a:extLst>
              <a:ext uri="{FF2B5EF4-FFF2-40B4-BE49-F238E27FC236}">
                <a16:creationId xmlns:a16="http://schemas.microsoft.com/office/drawing/2014/main" id="{FF4EA607-8A43-4E22-A7E3-A261F14B652F}"/>
              </a:ext>
            </a:extLst>
          </p:cNvPr>
          <p:cNvSpPr>
            <a:spLocks noGrp="1"/>
          </p:cNvSpPr>
          <p:nvPr>
            <p:ph idx="1"/>
          </p:nvPr>
        </p:nvSpPr>
        <p:spPr/>
        <p:txBody>
          <a:bodyPr>
            <a:normAutofit lnSpcReduction="10000"/>
          </a:bodyPr>
          <a:lstStyle/>
          <a:p>
            <a:pPr marL="342900" lvl="0" indent="-342900">
              <a:buFont typeface="+mj-lt"/>
              <a:buAutoNum type="arabicPeriod"/>
            </a:pPr>
            <a:r>
              <a:rPr lang="cs-CZ" sz="1800" dirty="0"/>
              <a:t>Vložit preparát a zaostřit ho při zvětšení 10x a více</a:t>
            </a:r>
          </a:p>
          <a:p>
            <a:pPr marL="342900" lvl="0" indent="-342900">
              <a:buFont typeface="+mj-lt"/>
              <a:buAutoNum type="arabicPeriod"/>
            </a:pPr>
            <a:r>
              <a:rPr lang="cs-CZ" sz="1800" dirty="0"/>
              <a:t>Zavřít polní clonu</a:t>
            </a:r>
          </a:p>
          <a:p>
            <a:pPr marL="342900" lvl="0" indent="-342900">
              <a:buFont typeface="+mj-lt"/>
              <a:buAutoNum type="arabicPeriod"/>
            </a:pPr>
            <a:r>
              <a:rPr lang="cs-CZ" sz="1800" dirty="0"/>
              <a:t>Kondenzor snižujeme nebo zvyšujeme tak dlouho, až je obraz svítícího pole ostře ohraničený</a:t>
            </a:r>
          </a:p>
          <a:p>
            <a:pPr lvl="1"/>
            <a:r>
              <a:rPr lang="cs-CZ" sz="1600" dirty="0"/>
              <a:t>V úzkém úseku se okolo hran clony vystřídá červený a modrý světelný lem, zaostřete mezi ně. Jeden z nich bude vždy dominovat, lépe je být blíže k modrému.</a:t>
            </a:r>
          </a:p>
          <a:p>
            <a:pPr marL="342900" lvl="0" indent="-342900">
              <a:buFont typeface="+mj-lt"/>
              <a:buAutoNum type="arabicPeriod"/>
            </a:pPr>
            <a:r>
              <a:rPr lang="cs-CZ" sz="1800" dirty="0"/>
              <a:t>Vycentrovat polní clonu horizontálním pohybem kondenzoru</a:t>
            </a:r>
          </a:p>
          <a:p>
            <a:pPr marL="342900" lvl="0" indent="-342900">
              <a:buFont typeface="+mj-lt"/>
              <a:buAutoNum type="arabicPeriod"/>
            </a:pPr>
            <a:r>
              <a:rPr lang="cs-CZ" sz="1800" dirty="0"/>
              <a:t>Otevřít polní clonu, aby právě zmizela za obzorem zorného pole</a:t>
            </a:r>
          </a:p>
          <a:p>
            <a:pPr marL="342900" lvl="0" indent="-342900">
              <a:buFont typeface="+mj-lt"/>
              <a:buAutoNum type="arabicPeriod"/>
            </a:pPr>
            <a:r>
              <a:rPr lang="cs-CZ" sz="1800" dirty="0"/>
              <a:t>Má-li kondenzor stupnici numerické apertury, nastavit na ní hodnotu přibližně ¾ numerické apertury objektivu</a:t>
            </a:r>
          </a:p>
          <a:p>
            <a:pPr lvl="1"/>
            <a:r>
              <a:rPr lang="cs-CZ" sz="1600" dirty="0"/>
              <a:t>Mírou uzavření aperturní clony volíme určitý kompromis mezi kontrastem, hloubkou ostrosti na straně jedné a rozlišením detailů s barevným podáním na straně druhé. </a:t>
            </a:r>
          </a:p>
          <a:p>
            <a:pPr marL="342900" indent="-342900">
              <a:buFont typeface="+mj-lt"/>
              <a:buAutoNum type="arabicPeriod"/>
            </a:pPr>
            <a:endParaRPr lang="cs-CZ" dirty="0"/>
          </a:p>
        </p:txBody>
      </p:sp>
      <p:sp>
        <p:nvSpPr>
          <p:cNvPr id="4" name="Tlačítko akce: Získat informace 3">
            <a:hlinkClick r:id="rId2" highlightClick="1"/>
            <a:extLst>
              <a:ext uri="{FF2B5EF4-FFF2-40B4-BE49-F238E27FC236}">
                <a16:creationId xmlns:a16="http://schemas.microsoft.com/office/drawing/2014/main" id="{4D0A774B-182A-448C-8E0A-012C1456DD94}"/>
              </a:ext>
            </a:extLst>
          </p:cNvPr>
          <p:cNvSpPr/>
          <p:nvPr/>
        </p:nvSpPr>
        <p:spPr>
          <a:xfrm>
            <a:off x="10394674" y="905256"/>
            <a:ext cx="884583" cy="765313"/>
          </a:xfrm>
          <a:prstGeom prst="actionButtonInformation">
            <a:avLst/>
          </a:prstGeom>
        </p:spPr>
        <p:style>
          <a:lnRef idx="1">
            <a:schemeClr val="dk1"/>
          </a:lnRef>
          <a:fillRef idx="3">
            <a:schemeClr val="dk1"/>
          </a:fillRef>
          <a:effectRef idx="2">
            <a:schemeClr val="dk1"/>
          </a:effectRef>
          <a:fontRef idx="minor">
            <a:schemeClr val="lt1"/>
          </a:fontRef>
        </p:style>
        <p:txBody>
          <a:bodyPr rtlCol="0" anchor="ctr"/>
          <a:lstStyle/>
          <a:p>
            <a:pPr algn="ctr"/>
            <a:endParaRPr lang="cs-CZ"/>
          </a:p>
        </p:txBody>
      </p:sp>
    </p:spTree>
    <p:extLst>
      <p:ext uri="{BB962C8B-B14F-4D97-AF65-F5344CB8AC3E}">
        <p14:creationId xmlns:p14="http://schemas.microsoft.com/office/powerpoint/2010/main" val="1374267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par>
                                <p:cTn id="18" presetID="10" presetClass="entr" presetSubtype="0" fill="hold" nodeType="withEffect">
                                  <p:stCondLst>
                                    <p:cond delay="0"/>
                                  </p:stCondLst>
                                  <p:childTnLst>
                                    <p:set>
                                      <p:cBhvr>
                                        <p:cTn id="19" dur="1" fill="hold">
                                          <p:stCondLst>
                                            <p:cond delay="0"/>
                                          </p:stCondLst>
                                        </p:cTn>
                                        <p:tgtEl>
                                          <p:spTgt spid="3">
                                            <p:txEl>
                                              <p:pRg st="3" end="3"/>
                                            </p:txEl>
                                          </p:spTgt>
                                        </p:tgtEl>
                                        <p:attrNameLst>
                                          <p:attrName>style.visibility</p:attrName>
                                        </p:attrNameLst>
                                      </p:cBhvr>
                                      <p:to>
                                        <p:strVal val="visible"/>
                                      </p:to>
                                    </p:set>
                                    <p:animEffect transition="in" filter="fade">
                                      <p:cBhvr>
                                        <p:cTn id="20" dur="500"/>
                                        <p:tgtEl>
                                          <p:spTgt spid="3">
                                            <p:txEl>
                                              <p:pRg st="3" end="3"/>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Effect transition="in" filter="fade">
                                      <p:cBhvr>
                                        <p:cTn id="25" dur="500"/>
                                        <p:tgtEl>
                                          <p:spTgt spid="3">
                                            <p:txEl>
                                              <p:pRg st="4" end="4"/>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Effect transition="in" filter="fade">
                                      <p:cBhvr>
                                        <p:cTn id="30" dur="500"/>
                                        <p:tgtEl>
                                          <p:spTgt spid="3">
                                            <p:txEl>
                                              <p:pRg st="5" end="5"/>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Effect transition="in" filter="fade">
                                      <p:cBhvr>
                                        <p:cTn id="35" dur="500"/>
                                        <p:tgtEl>
                                          <p:spTgt spid="3">
                                            <p:txEl>
                                              <p:pRg st="6" end="6"/>
                                            </p:txEl>
                                          </p:spTgt>
                                        </p:tgtEl>
                                      </p:cBhvr>
                                    </p:animEffect>
                                  </p:childTnLst>
                                </p:cTn>
                              </p:par>
                              <p:par>
                                <p:cTn id="36" presetID="10" presetClass="entr" presetSubtype="0" fill="hold" nodeType="withEffect">
                                  <p:stCondLst>
                                    <p:cond delay="0"/>
                                  </p:stCondLst>
                                  <p:childTnLst>
                                    <p:set>
                                      <p:cBhvr>
                                        <p:cTn id="37" dur="1" fill="hold">
                                          <p:stCondLst>
                                            <p:cond delay="0"/>
                                          </p:stCondLst>
                                        </p:cTn>
                                        <p:tgtEl>
                                          <p:spTgt spid="3">
                                            <p:txEl>
                                              <p:pRg st="7" end="7"/>
                                            </p:txEl>
                                          </p:spTgt>
                                        </p:tgtEl>
                                        <p:attrNameLst>
                                          <p:attrName>style.visibility</p:attrName>
                                        </p:attrNameLst>
                                      </p:cBhvr>
                                      <p:to>
                                        <p:strVal val="visible"/>
                                      </p:to>
                                    </p:set>
                                    <p:animEffect transition="in" filter="fade">
                                      <p:cBhvr>
                                        <p:cTn id="38" dur="500"/>
                                        <p:tgtEl>
                                          <p:spTgt spid="3">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9FC88856-5C40-4F5B-BCD7-CD624FFEBF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Zástupný obsah 4" descr="Obsah obrázku houba, zavřít, pohled, stojící&#10;&#10;Popis byl vytvořen automaticky">
            <a:extLst>
              <a:ext uri="{FF2B5EF4-FFF2-40B4-BE49-F238E27FC236}">
                <a16:creationId xmlns:a16="http://schemas.microsoft.com/office/drawing/2014/main" id="{26D1644E-695E-4425-A4E1-2DEC1E7649B9}"/>
              </a:ext>
            </a:extLst>
          </p:cNvPr>
          <p:cNvPicPr>
            <a:picLocks noChangeAspect="1"/>
          </p:cNvPicPr>
          <p:nvPr/>
        </p:nvPicPr>
        <p:blipFill rotWithShape="1">
          <a:blip r:embed="rId2">
            <a:extLst>
              <a:ext uri="{28A0092B-C50C-407E-A947-70E740481C1C}">
                <a14:useLocalDpi xmlns:a14="http://schemas.microsoft.com/office/drawing/2010/main" val="0"/>
              </a:ext>
            </a:extLst>
          </a:blip>
          <a:srcRect r="1" b="1635"/>
          <a:stretch/>
        </p:blipFill>
        <p:spPr>
          <a:xfrm>
            <a:off x="3" y="10"/>
            <a:ext cx="4653743" cy="6857990"/>
          </a:xfrm>
          <a:prstGeom prst="rect">
            <a:avLst/>
          </a:prstGeom>
        </p:spPr>
      </p:pic>
      <p:pic>
        <p:nvPicPr>
          <p:cNvPr id="7" name="Obrázek 6" descr="Obsah obrázku jídlo, vsedě, dort, zakryté&#10;&#10;Popis byl vytvořen automaticky">
            <a:extLst>
              <a:ext uri="{FF2B5EF4-FFF2-40B4-BE49-F238E27FC236}">
                <a16:creationId xmlns:a16="http://schemas.microsoft.com/office/drawing/2014/main" id="{9D8317DF-BDFF-46BA-BCE1-14D173ACF6BF}"/>
              </a:ext>
            </a:extLst>
          </p:cNvPr>
          <p:cNvPicPr>
            <a:picLocks noChangeAspect="1"/>
          </p:cNvPicPr>
          <p:nvPr/>
        </p:nvPicPr>
        <p:blipFill rotWithShape="1">
          <a:blip r:embed="rId3">
            <a:extLst>
              <a:ext uri="{28A0092B-C50C-407E-A947-70E740481C1C}">
                <a14:useLocalDpi xmlns:a14="http://schemas.microsoft.com/office/drawing/2010/main" val="0"/>
              </a:ext>
            </a:extLst>
          </a:blip>
          <a:srcRect t="11674" b="27595"/>
          <a:stretch/>
        </p:blipFill>
        <p:spPr>
          <a:xfrm>
            <a:off x="4654293" y="10"/>
            <a:ext cx="7537704" cy="6857990"/>
          </a:xfrm>
          <a:prstGeom prst="rect">
            <a:avLst/>
          </a:prstGeom>
        </p:spPr>
      </p:pic>
      <p:sp>
        <p:nvSpPr>
          <p:cNvPr id="40" name="Rectangle 39">
            <a:extLst>
              <a:ext uri="{FF2B5EF4-FFF2-40B4-BE49-F238E27FC236}">
                <a16:creationId xmlns:a16="http://schemas.microsoft.com/office/drawing/2014/main" id="{CD64F326-929E-45E2-B54D-DC7E1720773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90224" y="941695"/>
            <a:ext cx="5452527" cy="4974610"/>
          </a:xfrm>
          <a:prstGeom prst="rect">
            <a:avLst/>
          </a:prstGeom>
          <a:solidFill>
            <a:schemeClr val="bg1">
              <a:lumMod val="85000"/>
              <a:lumOff val="15000"/>
            </a:schemeClr>
          </a:solidFill>
          <a:ln w="6350" cap="sq" cmpd="sng" algn="ctr">
            <a:noFill/>
            <a:prstDash val="solid"/>
            <a:miter lim="800000"/>
          </a:ln>
          <a:effectLst/>
        </p:spPr>
      </p:sp>
      <p:sp>
        <p:nvSpPr>
          <p:cNvPr id="42" name="Rectangle 41">
            <a:extLst>
              <a:ext uri="{FF2B5EF4-FFF2-40B4-BE49-F238E27FC236}">
                <a16:creationId xmlns:a16="http://schemas.microsoft.com/office/drawing/2014/main" id="{7BFCDFD7-7B3B-4ED9-B533-34D0B37244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56167" y="1106424"/>
            <a:ext cx="5120640" cy="4645152"/>
          </a:xfrm>
          <a:prstGeom prst="rect">
            <a:avLst/>
          </a:prstGeom>
          <a:noFill/>
          <a:ln w="6350" cap="sq" cmpd="sng" algn="ctr">
            <a:solidFill>
              <a:schemeClr val="tx1"/>
            </a:solidFill>
            <a:prstDash val="solid"/>
            <a:miter lim="800000"/>
          </a:ln>
          <a:effectLst>
            <a:softEdge rad="0"/>
          </a:effectLst>
        </p:spPr>
      </p:sp>
      <p:sp>
        <p:nvSpPr>
          <p:cNvPr id="2" name="Nadpis 1">
            <a:extLst>
              <a:ext uri="{FF2B5EF4-FFF2-40B4-BE49-F238E27FC236}">
                <a16:creationId xmlns:a16="http://schemas.microsoft.com/office/drawing/2014/main" id="{68870E11-3B1A-47D9-B617-4D52A1F31A25}"/>
              </a:ext>
            </a:extLst>
          </p:cNvPr>
          <p:cNvSpPr>
            <a:spLocks noGrp="1"/>
          </p:cNvSpPr>
          <p:nvPr>
            <p:ph type="title"/>
          </p:nvPr>
        </p:nvSpPr>
        <p:spPr>
          <a:xfrm>
            <a:off x="6199779" y="2296497"/>
            <a:ext cx="4633416" cy="1371600"/>
          </a:xfrm>
        </p:spPr>
        <p:txBody>
          <a:bodyPr>
            <a:normAutofit/>
          </a:bodyPr>
          <a:lstStyle/>
          <a:p>
            <a:pPr algn="ctr"/>
            <a:r>
              <a:rPr lang="cs-CZ" sz="4800" cap="all" dirty="0">
                <a:latin typeface="+mn-lt"/>
              </a:rPr>
              <a:t>Dobré světlo!</a:t>
            </a:r>
          </a:p>
        </p:txBody>
      </p:sp>
    </p:spTree>
    <p:extLst>
      <p:ext uri="{BB962C8B-B14F-4D97-AF65-F5344CB8AC3E}">
        <p14:creationId xmlns:p14="http://schemas.microsoft.com/office/powerpoint/2010/main" val="180429863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avonVTI">
  <a:themeElements>
    <a:clrScheme name="AnalogousFromDarkSeedRightStep">
      <a:dk1>
        <a:srgbClr val="000000"/>
      </a:dk1>
      <a:lt1>
        <a:srgbClr val="FFFFFF"/>
      </a:lt1>
      <a:dk2>
        <a:srgbClr val="412A24"/>
      </a:dk2>
      <a:lt2>
        <a:srgbClr val="E2E8E4"/>
      </a:lt2>
      <a:accent1>
        <a:srgbClr val="C34D97"/>
      </a:accent1>
      <a:accent2>
        <a:srgbClr val="B13B54"/>
      </a:accent2>
      <a:accent3>
        <a:srgbClr val="C3654D"/>
      </a:accent3>
      <a:accent4>
        <a:srgbClr val="B1853B"/>
      </a:accent4>
      <a:accent5>
        <a:srgbClr val="A4A842"/>
      </a:accent5>
      <a:accent6>
        <a:srgbClr val="7BB13B"/>
      </a:accent6>
      <a:hlink>
        <a:srgbClr val="6471CB"/>
      </a:hlink>
      <a:folHlink>
        <a:srgbClr val="7F7F7F"/>
      </a:folHlink>
    </a:clrScheme>
    <a:fontScheme name="Savon">
      <a:majorFont>
        <a:latin typeface="Speak Pro"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Selawik Light" panose="02020404030301010803"/>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avon">
      <a:fillStyleLst>
        <a:solidFill>
          <a:schemeClr val="phClr"/>
        </a:solidFill>
        <a:gradFill rotWithShape="1">
          <a:gsLst>
            <a:gs pos="0">
              <a:schemeClr val="phClr">
                <a:tint val="60000"/>
                <a:satMod val="105000"/>
                <a:lumMod val="105000"/>
              </a:schemeClr>
            </a:gs>
            <a:gs pos="100000">
              <a:schemeClr val="phClr">
                <a:tint val="65000"/>
                <a:satMod val="100000"/>
                <a:lumMod val="100000"/>
              </a:schemeClr>
            </a:gs>
            <a:gs pos="100000">
              <a:schemeClr val="phClr">
                <a:tint val="70000"/>
                <a:satMod val="100000"/>
                <a:lumMod val="100000"/>
              </a:schemeClr>
            </a:gs>
          </a:gsLst>
          <a:lin ang="5400000" scaled="0"/>
        </a:gradFill>
        <a:gradFill rotWithShape="1">
          <a:gsLst>
            <a:gs pos="0">
              <a:schemeClr val="phClr">
                <a:satMod val="100000"/>
                <a:lumMod val="100000"/>
              </a:schemeClr>
            </a:gs>
            <a:gs pos="50000">
              <a:schemeClr val="phClr">
                <a:shade val="99000"/>
                <a:satMod val="105000"/>
                <a:lumMod val="100000"/>
              </a:schemeClr>
            </a:gs>
            <a:gs pos="100000">
              <a:schemeClr val="phClr">
                <a:shade val="98000"/>
                <a:satMod val="105000"/>
                <a:lumMod val="100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38100" dist="12700" dir="5400000" algn="ctr" rotWithShape="0">
              <a:srgbClr val="000000">
                <a:alpha val="63000"/>
              </a:srgbClr>
            </a:outerShdw>
          </a:effectLst>
        </a:effectStyle>
        <a:effectStyle>
          <a:effectLst>
            <a:outerShdw blurRad="57150" dist="19050" dir="5400000" algn="ctr" rotWithShape="0">
              <a:srgbClr val="000000">
                <a:alpha val="63000"/>
              </a:srgbClr>
            </a:outerShdw>
          </a:effectLst>
          <a:scene3d>
            <a:camera prst="orthographicFront">
              <a:rot lat="0" lon="0" rev="0"/>
            </a:camera>
            <a:lightRig rig="flat" dir="tl">
              <a:rot lat="0" lon="0" rev="4200000"/>
            </a:lightRig>
          </a:scene3d>
          <a:sp3d prstMaterial="flat">
            <a:bevelT w="50800" h="63500" prst="riblet"/>
          </a:sp3d>
        </a:effectStyle>
      </a:effectStyleLst>
      <a:bgFillStyleLst>
        <a:solidFill>
          <a:schemeClr val="phClr"/>
        </a:solidFill>
        <a:gradFill rotWithShape="1">
          <a:gsLst>
            <a:gs pos="0">
              <a:schemeClr val="phClr">
                <a:tint val="80000"/>
                <a:shade val="100000"/>
                <a:satMod val="300000"/>
              </a:schemeClr>
            </a:gs>
            <a:gs pos="100000">
              <a:schemeClr val="phClr">
                <a:tint val="100000"/>
                <a:shade val="30000"/>
                <a:satMod val="200000"/>
              </a:schemeClr>
            </a:gs>
          </a:gsLst>
          <a:path path="circle">
            <a:fillToRect l="50000" t="50000" r="50000" b="50000"/>
          </a:path>
        </a:gradFill>
        <a:blipFill rotWithShape="1">
          <a:blip xmlns:r="http://schemas.openxmlformats.org/officeDocument/2006/relationships" r:embed="rId1">
            <a:duotone>
              <a:schemeClr val="phClr">
                <a:tint val="95000"/>
              </a:schemeClr>
              <a:schemeClr val="phClr">
                <a:shade val="92000"/>
                <a:satMod val="115000"/>
              </a:schemeClr>
            </a:duotone>
          </a:blip>
          <a:tile tx="0" ty="0" sx="60000" sy="60000" flip="none" algn="tl"/>
        </a:blipFill>
      </a:bgFillStyleLst>
    </a:fmtScheme>
  </a:themeElements>
  <a:objectDefaults/>
  <a:extraClrSchemeLst/>
  <a:extLst>
    <a:ext uri="{05A4C25C-085E-4340-85A3-A5531E510DB2}">
      <thm15:themeFamily xmlns:thm15="http://schemas.microsoft.com/office/thememl/2012/main" name="SavonVTI" id="{A72E8C35-66DD-49F8-AF66-813F19B983AE}" vid="{93CCBC76-B7A1-4C3D-93EA-5CE34C4670F9}"/>
    </a:ext>
  </a:extLst>
</a:theme>
</file>

<file path=ppt/theme/theme2.xml><?xml version="1.0" encoding="utf-8"?>
<a:theme xmlns:a="http://schemas.openxmlformats.org/drawingml/2006/main" name="Motiv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TotalTime>
  <Words>563</Words>
  <Application>Microsoft Office PowerPoint</Application>
  <PresentationFormat>Širokoúhlá obrazovka</PresentationFormat>
  <Paragraphs>58</Paragraphs>
  <Slides>9</Slides>
  <Notes>3</Notes>
  <HiddenSlides>0</HiddenSlides>
  <MMClips>0</MMClips>
  <ScaleCrop>false</ScaleCrop>
  <HeadingPairs>
    <vt:vector size="6" baseType="variant">
      <vt:variant>
        <vt:lpstr>Použitá písma</vt:lpstr>
      </vt:variant>
      <vt:variant>
        <vt:i4>6</vt:i4>
      </vt:variant>
      <vt:variant>
        <vt:lpstr>Motiv</vt:lpstr>
      </vt:variant>
      <vt:variant>
        <vt:i4>1</vt:i4>
      </vt:variant>
      <vt:variant>
        <vt:lpstr>Nadpisy snímků</vt:lpstr>
      </vt:variant>
      <vt:variant>
        <vt:i4>9</vt:i4>
      </vt:variant>
    </vt:vector>
  </HeadingPairs>
  <TitlesOfParts>
    <vt:vector size="16" baseType="lpstr">
      <vt:lpstr>Arial</vt:lpstr>
      <vt:lpstr>Calibri</vt:lpstr>
      <vt:lpstr>Century Gothic</vt:lpstr>
      <vt:lpstr>Garamond</vt:lpstr>
      <vt:lpstr>Selawik Light</vt:lpstr>
      <vt:lpstr>Speak Pro</vt:lpstr>
      <vt:lpstr>SavonVTI</vt:lpstr>
      <vt:lpstr>Osvětlení v makro  a mikro fotografii</vt:lpstr>
      <vt:lpstr>Makrofotografie</vt:lpstr>
      <vt:lpstr>Makrofotografická souprava</vt:lpstr>
      <vt:lpstr>Možnosti osvětlení  v makrofotografii</vt:lpstr>
      <vt:lpstr>Mikrofotografie</vt:lpstr>
      <vt:lpstr>Mikroskop – část osvětlovací</vt:lpstr>
      <vt:lpstr>Köhlerův princip osvětlení</vt:lpstr>
      <vt:lpstr>Postup pro nastavení mikroskopu:</vt:lpstr>
      <vt:lpstr>Dobré světlo!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Osvětlení v makro  a mikro fotografii</dc:title>
  <dc:creator>MarPC</dc:creator>
  <cp:lastModifiedBy>MarPC</cp:lastModifiedBy>
  <cp:revision>6</cp:revision>
  <dcterms:created xsi:type="dcterms:W3CDTF">2019-11-27T15:48:37Z</dcterms:created>
  <dcterms:modified xsi:type="dcterms:W3CDTF">2019-12-05T15:55:10Z</dcterms:modified>
</cp:coreProperties>
</file>