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58" r:id="rId5"/>
    <p:sldId id="261" r:id="rId6"/>
    <p:sldId id="259" r:id="rId7"/>
    <p:sldId id="262" r:id="rId8"/>
    <p:sldId id="263" r:id="rId9"/>
  </p:sldIdLst>
  <p:sldSz cx="12192000" cy="6858000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6866" autoAdjust="0"/>
  </p:normalViewPr>
  <p:slideViewPr>
    <p:cSldViewPr snapToGrid="0">
      <p:cViewPr varScale="1">
        <p:scale>
          <a:sx n="66" d="100"/>
          <a:sy n="66" d="100"/>
        </p:scale>
        <p:origin x="816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3F9EC-1CE6-4953-B5F8-3FAC2266EA3B}" type="datetimeFigureOut">
              <a:rPr lang="cs-CZ" smtClean="0"/>
              <a:t>06.12.2019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6CA6CE-444A-44C6-A76F-CE0FDC4CF7D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9160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Šedá – </a:t>
            </a:r>
            <a:r>
              <a:rPr lang="cs-CZ" dirty="0" err="1"/>
              <a:t>rovnaký</a:t>
            </a:r>
            <a:r>
              <a:rPr lang="cs-CZ" dirty="0"/>
              <a:t> </a:t>
            </a:r>
            <a:r>
              <a:rPr lang="cs-CZ" dirty="0" err="1"/>
              <a:t>pomer</a:t>
            </a:r>
            <a:r>
              <a:rPr lang="cs-CZ" dirty="0"/>
              <a:t> RGB </a:t>
            </a:r>
            <a:r>
              <a:rPr lang="cs-CZ" dirty="0" err="1"/>
              <a:t>bodov</a:t>
            </a:r>
            <a:r>
              <a:rPr lang="cs-CZ" dirty="0"/>
              <a:t> </a:t>
            </a:r>
            <a:r>
              <a:rPr lang="cs-CZ" dirty="0" err="1"/>
              <a:t>preto</a:t>
            </a:r>
            <a:r>
              <a:rPr lang="cs-CZ" dirty="0"/>
              <a:t> </a:t>
            </a:r>
            <a:r>
              <a:rPr lang="cs-CZ" dirty="0" err="1"/>
              <a:t>sa</a:t>
            </a:r>
            <a:r>
              <a:rPr lang="cs-CZ" dirty="0"/>
              <a:t> </a:t>
            </a:r>
            <a:r>
              <a:rPr lang="cs-CZ" dirty="0" err="1"/>
              <a:t>využívajú</a:t>
            </a:r>
            <a:r>
              <a:rPr lang="cs-CZ" dirty="0"/>
              <a:t> </a:t>
            </a:r>
            <a:r>
              <a:rPr lang="cs-CZ" dirty="0" err="1"/>
              <a:t>rozne</a:t>
            </a:r>
            <a:r>
              <a:rPr lang="cs-CZ" dirty="0"/>
              <a:t> </a:t>
            </a:r>
            <a:r>
              <a:rPr lang="cs-CZ" dirty="0" err="1"/>
              <a:t>odtiene</a:t>
            </a:r>
            <a:r>
              <a:rPr lang="cs-CZ" dirty="0"/>
              <a:t> </a:t>
            </a:r>
            <a:r>
              <a:rPr lang="cs-CZ" dirty="0" err="1"/>
              <a:t>šedej</a:t>
            </a:r>
            <a:r>
              <a:rPr lang="cs-CZ" baseline="0" dirty="0"/>
              <a:t> od </a:t>
            </a:r>
            <a:r>
              <a:rPr lang="cs-CZ" baseline="0" dirty="0" err="1"/>
              <a:t>bielej</a:t>
            </a:r>
            <a:r>
              <a:rPr lang="cs-CZ" baseline="0" dirty="0"/>
              <a:t> až po </a:t>
            </a:r>
            <a:r>
              <a:rPr lang="cs-CZ" baseline="0" dirty="0" err="1"/>
              <a:t>čiernu</a:t>
            </a:r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CA6CE-444A-44C6-A76F-CE0FDC4CF7D3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55898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 err="1"/>
              <a:t>Expodisc</a:t>
            </a:r>
            <a:r>
              <a:rPr lang="cs-CZ" dirty="0"/>
              <a:t> při jednom type </a:t>
            </a:r>
            <a:r>
              <a:rPr lang="cs-CZ" dirty="0" err="1"/>
              <a:t>osvetlenie</a:t>
            </a:r>
            <a:r>
              <a:rPr lang="cs-CZ" dirty="0"/>
              <a:t>, při šedých tabulkách pozor </a:t>
            </a:r>
            <a:r>
              <a:rPr lang="cs-CZ" dirty="0" err="1"/>
              <a:t>niektoré</a:t>
            </a:r>
            <a:r>
              <a:rPr lang="cs-CZ" dirty="0"/>
              <a:t> </a:t>
            </a:r>
            <a:r>
              <a:rPr lang="cs-CZ" dirty="0" err="1"/>
              <a:t>su</a:t>
            </a:r>
            <a:r>
              <a:rPr lang="cs-CZ" dirty="0"/>
              <a:t> určené na </a:t>
            </a:r>
            <a:r>
              <a:rPr lang="cs-CZ" dirty="0" err="1"/>
              <a:t>expozíciu</a:t>
            </a:r>
            <a:r>
              <a:rPr lang="cs-CZ" dirty="0"/>
              <a:t> a </a:t>
            </a:r>
            <a:r>
              <a:rPr lang="cs-CZ" dirty="0" err="1"/>
              <a:t>niektoré</a:t>
            </a:r>
            <a:r>
              <a:rPr lang="cs-CZ" dirty="0"/>
              <a:t> </a:t>
            </a:r>
            <a:r>
              <a:rPr lang="cs-CZ" dirty="0" err="1"/>
              <a:t>vyslovene</a:t>
            </a:r>
            <a:r>
              <a:rPr lang="cs-CZ" dirty="0"/>
              <a:t> na WB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CA6CE-444A-44C6-A76F-CE0FDC4CF7D3}" type="slidenum">
              <a:rPr lang="cs-CZ" smtClean="0"/>
              <a:t>4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799111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6CA6CE-444A-44C6-A76F-CE0FDC4CF7D3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973651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á sním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329023D-0389-4A2A-8806-9519E647163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A3AEC133-ACB4-4044-B88A-420AC26C28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k-SK"/>
              <a:t>Kliknutím upravte štýl predlohy podnadpisu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A59FE77D-CC93-43C2-9E5D-AF212BEFC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69C12C2E-C6B2-4BE7-8583-69745225F6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CA248B46-ACF0-4297-8DDB-6AE80CDE1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70693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z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1164FB1-C222-404E-B00D-7979A812D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zvislý text 2">
            <a:extLst>
              <a:ext uri="{FF2B5EF4-FFF2-40B4-BE49-F238E27FC236}">
                <a16:creationId xmlns:a16="http://schemas.microsoft.com/office/drawing/2014/main" id="{7AF56F1D-3953-47C0-A409-F2DA10B5C8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C3D07D02-A69D-4A8C-BA7A-08FB8CA882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FA665E98-9FA5-4362-863D-9065AEFA88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19BB03AE-4FA5-4755-B2F4-002193922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0502732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Z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vislý nadpis 1">
            <a:extLst>
              <a:ext uri="{FF2B5EF4-FFF2-40B4-BE49-F238E27FC236}">
                <a16:creationId xmlns:a16="http://schemas.microsoft.com/office/drawing/2014/main" id="{FB6977E2-E455-44A9-A86C-508FA624239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zvislý text 2">
            <a:extLst>
              <a:ext uri="{FF2B5EF4-FFF2-40B4-BE49-F238E27FC236}">
                <a16:creationId xmlns:a16="http://schemas.microsoft.com/office/drawing/2014/main" id="{24495C6E-934D-46E2-87E5-FECEEFA96B7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9B36F15A-A887-49C6-A120-DF9B173BC0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A5201424-CFA8-4CA5-8EB4-CA7A140A99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B36740F7-3B26-4878-9C41-785F61EB22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651971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CCE4756-79E6-43A2-B0B0-14D6AD6C57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5969E7E-0AA4-4E67-ABC8-BC3FA08D3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94BA7F10-C4F3-46E2-A4C4-1126735FA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0724765B-289D-42D8-8E01-895DC2EAC2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771C4B79-C6BF-4648-A03E-AB7EE6563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442831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Hlavička sek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A98E7C-3E1F-4E40-989B-8FCD4437D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26F0CC58-66A4-4A0F-A3A7-2A9D8DD54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B9DA1C13-A575-4221-A7E6-D5D520B12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73525AF3-0240-4069-A823-4D04FDB303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AB4DA606-8144-4A32-B681-A46D165034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322349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444653-D4CB-4E3E-8118-A8A093EEA9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4548F729-DCAD-42A6-B5BD-8C64F947691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363AFC04-E98F-47A3-999E-F8464AA27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46880E36-27B0-4B41-8A09-545EE91DB3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55709B34-AD8E-47DB-9D74-AFFA33288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9BFF4CE2-C99C-46D8-9635-EB1BFF04C8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568057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0CBB50-740B-43D7-9A1F-1FFF74CAC0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AE616E04-E905-44BB-BD18-744636B2F8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4" name="Zástupný objekt pre obsah 3">
            <a:extLst>
              <a:ext uri="{FF2B5EF4-FFF2-40B4-BE49-F238E27FC236}">
                <a16:creationId xmlns:a16="http://schemas.microsoft.com/office/drawing/2014/main" id="{1E8856DC-A3BC-4F70-A328-BA27A4AD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5" name="Zástupný objekt pre text 4">
            <a:extLst>
              <a:ext uri="{FF2B5EF4-FFF2-40B4-BE49-F238E27FC236}">
                <a16:creationId xmlns:a16="http://schemas.microsoft.com/office/drawing/2014/main" id="{3CF0F6BC-FDF1-4D80-9CF0-73A77621AC0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6" name="Zástupný objekt pre obsah 5">
            <a:extLst>
              <a:ext uri="{FF2B5EF4-FFF2-40B4-BE49-F238E27FC236}">
                <a16:creationId xmlns:a16="http://schemas.microsoft.com/office/drawing/2014/main" id="{798D346C-68F6-4867-9D2F-930E6BD11C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7" name="Zástupný objekt pre dátum 6">
            <a:extLst>
              <a:ext uri="{FF2B5EF4-FFF2-40B4-BE49-F238E27FC236}">
                <a16:creationId xmlns:a16="http://schemas.microsoft.com/office/drawing/2014/main" id="{5BB45E98-79B9-44A0-A50E-C8B35D661A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8" name="Zástupný objekt pre pätu 7">
            <a:extLst>
              <a:ext uri="{FF2B5EF4-FFF2-40B4-BE49-F238E27FC236}">
                <a16:creationId xmlns:a16="http://schemas.microsoft.com/office/drawing/2014/main" id="{22E4C598-B3DF-4175-8644-C39C31487A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Zástupný objekt pre číslo snímky 8">
            <a:extLst>
              <a:ext uri="{FF2B5EF4-FFF2-40B4-BE49-F238E27FC236}">
                <a16:creationId xmlns:a16="http://schemas.microsoft.com/office/drawing/2014/main" id="{EE90FA8B-E913-4540-92D6-083D556AF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26688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en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D30ED17-2C99-41C3-8E45-F135DC9F93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dátum 2">
            <a:extLst>
              <a:ext uri="{FF2B5EF4-FFF2-40B4-BE49-F238E27FC236}">
                <a16:creationId xmlns:a16="http://schemas.microsoft.com/office/drawing/2014/main" id="{1D3B6175-2FA5-4A50-9D50-2FAC4C836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4" name="Zástupný objekt pre pätu 3">
            <a:extLst>
              <a:ext uri="{FF2B5EF4-FFF2-40B4-BE49-F238E27FC236}">
                <a16:creationId xmlns:a16="http://schemas.microsoft.com/office/drawing/2014/main" id="{F18CCA4F-B035-4561-9B1D-25A70937B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Zástupný objekt pre číslo snímky 4">
            <a:extLst>
              <a:ext uri="{FF2B5EF4-FFF2-40B4-BE49-F238E27FC236}">
                <a16:creationId xmlns:a16="http://schemas.microsoft.com/office/drawing/2014/main" id="{618EBD0A-046E-417A-B4C1-07D22FAD4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936495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dátum 1">
            <a:extLst>
              <a:ext uri="{FF2B5EF4-FFF2-40B4-BE49-F238E27FC236}">
                <a16:creationId xmlns:a16="http://schemas.microsoft.com/office/drawing/2014/main" id="{3B4723B8-34B2-40CA-9B5D-998D6B92CC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3" name="Zástupný objekt pre pätu 2">
            <a:extLst>
              <a:ext uri="{FF2B5EF4-FFF2-40B4-BE49-F238E27FC236}">
                <a16:creationId xmlns:a16="http://schemas.microsoft.com/office/drawing/2014/main" id="{087610D2-8BB1-436D-95E7-048843DD9B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Zástupný objekt pre číslo snímky 3">
            <a:extLst>
              <a:ext uri="{FF2B5EF4-FFF2-40B4-BE49-F238E27FC236}">
                <a16:creationId xmlns:a16="http://schemas.microsoft.com/office/drawing/2014/main" id="{2589CF45-0C16-4ED2-BEA2-39ED50B3CD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69559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7EFB072-0E24-4FF0-8DF4-E2102B65B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C3A38875-59E1-40A4-8F51-6B5172CDBD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text 3">
            <a:extLst>
              <a:ext uri="{FF2B5EF4-FFF2-40B4-BE49-F238E27FC236}">
                <a16:creationId xmlns:a16="http://schemas.microsoft.com/office/drawing/2014/main" id="{E8954DF4-49BE-4421-8360-658486866A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1F52C0AB-ED4F-4F64-BFCF-B3A0FF849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A9443973-9330-40E8-B2BA-AED4971892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2ABB4B66-51B9-4B49-96DB-B686B2E713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998990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ok s p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4A07643-CB75-41D0-9C5F-1AEC606D8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obrázok 2">
            <a:extLst>
              <a:ext uri="{FF2B5EF4-FFF2-40B4-BE49-F238E27FC236}">
                <a16:creationId xmlns:a16="http://schemas.microsoft.com/office/drawing/2014/main" id="{1C48F38B-14CD-4A31-B01C-DCCAC014128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sk-SK"/>
              <a:t>Kliknutím na ikonu pridáte obrázok</a:t>
            </a:r>
          </a:p>
        </p:txBody>
      </p:sp>
      <p:sp>
        <p:nvSpPr>
          <p:cNvPr id="4" name="Zástupný objekt pre text 3">
            <a:extLst>
              <a:ext uri="{FF2B5EF4-FFF2-40B4-BE49-F238E27FC236}">
                <a16:creationId xmlns:a16="http://schemas.microsoft.com/office/drawing/2014/main" id="{C10F9BEE-412C-4463-B2E6-55E05B7447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k-SK"/>
              <a:t>Kliknite sem a upravte štýly predlohy textu</a:t>
            </a:r>
          </a:p>
        </p:txBody>
      </p:sp>
      <p:sp>
        <p:nvSpPr>
          <p:cNvPr id="5" name="Zástupný objekt pre dátum 4">
            <a:extLst>
              <a:ext uri="{FF2B5EF4-FFF2-40B4-BE49-F238E27FC236}">
                <a16:creationId xmlns:a16="http://schemas.microsoft.com/office/drawing/2014/main" id="{38194D40-DACB-4E74-A1D9-DC3BFC01CD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6" name="Zástupný objekt pre pätu 5">
            <a:extLst>
              <a:ext uri="{FF2B5EF4-FFF2-40B4-BE49-F238E27FC236}">
                <a16:creationId xmlns:a16="http://schemas.microsoft.com/office/drawing/2014/main" id="{04D871DF-65CE-4545-A5DD-E2A125AE00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Zástupný objekt pre číslo snímky 6">
            <a:extLst>
              <a:ext uri="{FF2B5EF4-FFF2-40B4-BE49-F238E27FC236}">
                <a16:creationId xmlns:a16="http://schemas.microsoft.com/office/drawing/2014/main" id="{8D64D659-27E5-43BA-818C-C12865F46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993863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objekt pre nadpis 1">
            <a:extLst>
              <a:ext uri="{FF2B5EF4-FFF2-40B4-BE49-F238E27FC236}">
                <a16:creationId xmlns:a16="http://schemas.microsoft.com/office/drawing/2014/main" id="{5ECC5A1B-B822-4436-8D75-4F5D5E9C45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k-SK"/>
              <a:t>Kliknutím upravte štýl predlohy nadpisu</a:t>
            </a:r>
          </a:p>
        </p:txBody>
      </p:sp>
      <p:sp>
        <p:nvSpPr>
          <p:cNvPr id="3" name="Zástupný objekt pre text 2">
            <a:extLst>
              <a:ext uri="{FF2B5EF4-FFF2-40B4-BE49-F238E27FC236}">
                <a16:creationId xmlns:a16="http://schemas.microsoft.com/office/drawing/2014/main" id="{A98AD650-259A-4051-BD7E-6F036F3584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k-SK"/>
              <a:t>Kliknite sem a upravte štýly predlohy textu</a:t>
            </a:r>
          </a:p>
          <a:p>
            <a:pPr lvl="1"/>
            <a:r>
              <a:rPr lang="sk-SK"/>
              <a:t>Druhá úroveň</a:t>
            </a:r>
          </a:p>
          <a:p>
            <a:pPr lvl="2"/>
            <a:r>
              <a:rPr lang="sk-SK"/>
              <a:t>Tretia úroveň</a:t>
            </a:r>
          </a:p>
          <a:p>
            <a:pPr lvl="3"/>
            <a:r>
              <a:rPr lang="sk-SK"/>
              <a:t>Štvrtá úroveň</a:t>
            </a:r>
          </a:p>
          <a:p>
            <a:pPr lvl="4"/>
            <a:r>
              <a:rPr lang="sk-SK"/>
              <a:t>Piata úroveň</a:t>
            </a:r>
          </a:p>
        </p:txBody>
      </p:sp>
      <p:sp>
        <p:nvSpPr>
          <p:cNvPr id="4" name="Zástupný objekt pre dátum 3">
            <a:extLst>
              <a:ext uri="{FF2B5EF4-FFF2-40B4-BE49-F238E27FC236}">
                <a16:creationId xmlns:a16="http://schemas.microsoft.com/office/drawing/2014/main" id="{42483C5A-52EE-4D99-BC28-3C6FA9704E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2B5000-A5B9-468B-A999-A9CA1DFE58CC}" type="datetimeFigureOut">
              <a:rPr lang="sk-SK" smtClean="0"/>
              <a:t>6. 12. 2019</a:t>
            </a:fld>
            <a:endParaRPr lang="sk-SK"/>
          </a:p>
        </p:txBody>
      </p:sp>
      <p:sp>
        <p:nvSpPr>
          <p:cNvPr id="5" name="Zástupný objekt pre pätu 4">
            <a:extLst>
              <a:ext uri="{FF2B5EF4-FFF2-40B4-BE49-F238E27FC236}">
                <a16:creationId xmlns:a16="http://schemas.microsoft.com/office/drawing/2014/main" id="{C808A3E5-F2C6-46B0-A2A7-41C489914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Zástupný objekt pre číslo snímky 5">
            <a:extLst>
              <a:ext uri="{FF2B5EF4-FFF2-40B4-BE49-F238E27FC236}">
                <a16:creationId xmlns:a16="http://schemas.microsoft.com/office/drawing/2014/main" id="{D26780B5-034B-4153-951A-7B35914345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CCCF8-EED9-4567-9D9E-A0259F913F63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936798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jpg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r="-7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D0250C-AE9C-4626-AB4F-C0268F93A61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85955" y="1343783"/>
            <a:ext cx="9144000" cy="2387600"/>
          </a:xfrm>
        </p:spPr>
        <p:txBody>
          <a:bodyPr/>
          <a:lstStyle/>
          <a:p>
            <a:r>
              <a:rPr lang="sk-SK" b="1" dirty="0">
                <a:solidFill>
                  <a:schemeClr val="bg1"/>
                </a:solidFill>
              </a:rPr>
              <a:t>Správa farieb v digitálnej fotografii, kalibrácia farieb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3FFA88A9-E732-4A0D-8A3E-9A1670B684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3999" y="3858455"/>
            <a:ext cx="9144000" cy="1655762"/>
          </a:xfrm>
        </p:spPr>
        <p:txBody>
          <a:bodyPr/>
          <a:lstStyle/>
          <a:p>
            <a:r>
              <a:rPr lang="sk-SK" dirty="0">
                <a:solidFill>
                  <a:schemeClr val="bg1"/>
                </a:solidFill>
              </a:rPr>
              <a:t>Soňa Boriová</a:t>
            </a:r>
          </a:p>
        </p:txBody>
      </p:sp>
      <p:sp>
        <p:nvSpPr>
          <p:cNvPr id="4" name="BlokTextu 3">
            <a:extLst>
              <a:ext uri="{FF2B5EF4-FFF2-40B4-BE49-F238E27FC236}">
                <a16:creationId xmlns:a16="http://schemas.microsoft.com/office/drawing/2014/main" id="{9080E6E6-FFBD-43C9-B2AB-D6D4E18B7FA0}"/>
              </a:ext>
            </a:extLst>
          </p:cNvPr>
          <p:cNvSpPr txBox="1"/>
          <p:nvPr/>
        </p:nvSpPr>
        <p:spPr>
          <a:xfrm>
            <a:off x="3621400" y="1343783"/>
            <a:ext cx="49491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>
                <a:solidFill>
                  <a:schemeClr val="bg1"/>
                </a:solidFill>
              </a:rPr>
              <a:t>Bi4070 Analýza obrazu a mikrofotografie v biologii</a:t>
            </a:r>
          </a:p>
          <a:p>
            <a:endParaRPr lang="sk-SK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6179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E4150ED-593B-42E2-A171-9E8F098A39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0"/>
            <a:ext cx="10515600" cy="1325563"/>
          </a:xfrm>
        </p:spPr>
        <p:txBody>
          <a:bodyPr>
            <a:normAutofit/>
          </a:bodyPr>
          <a:lstStyle/>
          <a:p>
            <a:r>
              <a:rPr lang="sk-SK" sz="3200" dirty="0"/>
              <a:t>Čím je spôsobená farba predmetu na fotografii...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96D2A74A-0A1D-42CB-82F9-638E92174B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1253331"/>
            <a:ext cx="7181306" cy="4351338"/>
          </a:xfrm>
        </p:spPr>
        <p:txBody>
          <a:bodyPr/>
          <a:lstStyle/>
          <a:p>
            <a:r>
              <a:rPr lang="sk-SK" sz="2000" dirty="0">
                <a:latin typeface="+mj-lt"/>
              </a:rPr>
              <a:t>farebnosť samotného predmetu (farba + odrazené svetlo)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farba svetla (spektrálne rozloženie, teplota </a:t>
            </a:r>
            <a:r>
              <a:rPr lang="sk-SK" sz="2000" dirty="0" err="1">
                <a:latin typeface="+mj-lt"/>
              </a:rPr>
              <a:t>chromatičnosti</a:t>
            </a:r>
            <a:r>
              <a:rPr lang="sk-SK" sz="2000" dirty="0">
                <a:latin typeface="+mj-lt"/>
              </a:rPr>
              <a:t>)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farba prostredia (filtrácia zdrojového svetla)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nastavenie fotoaparátu (</a:t>
            </a:r>
            <a:r>
              <a:rPr lang="sk-SK" sz="2000" dirty="0" err="1">
                <a:latin typeface="+mj-lt"/>
              </a:rPr>
              <a:t>colourchecker</a:t>
            </a:r>
            <a:r>
              <a:rPr lang="sk-SK" sz="2000" dirty="0">
                <a:latin typeface="+mj-lt"/>
              </a:rPr>
              <a:t>, neutrálne farebný predmet, šedé tabuľky, </a:t>
            </a:r>
            <a:r>
              <a:rPr lang="sk-SK" sz="2000" dirty="0" err="1">
                <a:latin typeface="+mj-lt"/>
              </a:rPr>
              <a:t>expodisc</a:t>
            </a:r>
            <a:r>
              <a:rPr lang="sk-SK" sz="2000" dirty="0">
                <a:latin typeface="+mj-lt"/>
              </a:rPr>
              <a:t>)</a:t>
            </a:r>
          </a:p>
          <a:p>
            <a:endParaRPr lang="sk-SK" sz="2400" dirty="0">
              <a:latin typeface="+mj-lt"/>
            </a:endParaRPr>
          </a:p>
          <a:p>
            <a:endParaRPr lang="sk-SK" dirty="0">
              <a:latin typeface="+mj-lt"/>
            </a:endParaRPr>
          </a:p>
        </p:txBody>
      </p:sp>
      <p:pic>
        <p:nvPicPr>
          <p:cNvPr id="5" name="Obrázok 4">
            <a:extLst>
              <a:ext uri="{FF2B5EF4-FFF2-40B4-BE49-F238E27FC236}">
                <a16:creationId xmlns:a16="http://schemas.microsoft.com/office/drawing/2014/main" id="{61C966A6-EE7E-4A2F-A459-980F147529E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7872" b="22495"/>
          <a:stretch/>
        </p:blipFill>
        <p:spPr>
          <a:xfrm>
            <a:off x="0" y="4667250"/>
            <a:ext cx="12221652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6060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ok 4">
            <a:extLst>
              <a:ext uri="{FF2B5EF4-FFF2-40B4-BE49-F238E27FC236}">
                <a16:creationId xmlns:a16="http://schemas.microsoft.com/office/drawing/2014/main" id="{1A93F058-026D-4FA3-8953-2B25CE14B45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92" b="17558"/>
          <a:stretch/>
        </p:blipFill>
        <p:spPr>
          <a:xfrm>
            <a:off x="5791444" y="2048451"/>
            <a:ext cx="4377743" cy="2777638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7714ADCD-558B-4B94-A683-58C198909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805" y="18255"/>
            <a:ext cx="11353800" cy="1325563"/>
          </a:xfrm>
        </p:spPr>
        <p:txBody>
          <a:bodyPr>
            <a:normAutofit/>
          </a:bodyPr>
          <a:lstStyle/>
          <a:p>
            <a:r>
              <a:rPr lang="sk-SK" sz="3200" dirty="0"/>
              <a:t>Čo môžeme pre kalibráciu farieb urobiť pred nasnímaním...</a:t>
            </a:r>
          </a:p>
        </p:txBody>
      </p:sp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9F157437-26E3-4CF5-9B73-AF02CAFE7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864" y="1335867"/>
            <a:ext cx="5215146" cy="4921810"/>
          </a:xfrm>
        </p:spPr>
        <p:txBody>
          <a:bodyPr>
            <a:normAutofit fontScale="92500" lnSpcReduction="10000"/>
          </a:bodyPr>
          <a:lstStyle/>
          <a:p>
            <a:r>
              <a:rPr lang="sk-SK" sz="2000" dirty="0">
                <a:latin typeface="+mj-lt"/>
              </a:rPr>
              <a:t>kalibračné škály/terče (súčasť tzv. objektivizačných prvkov)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šedé tabuľky (18%) – určenie svetelných pomerov na scéne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nastavenie fotoaparátu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vizuálne posudzovanie pri neutrálnom bielom rozptýlenom svetle za použitia etalónov, záznam údajov do dokumentácie</a:t>
            </a:r>
          </a:p>
          <a:p>
            <a:endParaRPr lang="sk-SK" sz="2000" dirty="0">
              <a:latin typeface="+mj-lt"/>
            </a:endParaRPr>
          </a:p>
          <a:p>
            <a:pPr marL="0" indent="0">
              <a:buNone/>
            </a:pPr>
            <a:r>
              <a:rPr lang="sk-SK" sz="2000" dirty="0">
                <a:solidFill>
                  <a:srgbClr val="FF0000"/>
                </a:solidFill>
                <a:latin typeface="+mj-lt"/>
              </a:rPr>
              <a:t>!</a:t>
            </a:r>
            <a:r>
              <a:rPr lang="sk-SK" sz="2000" dirty="0">
                <a:latin typeface="+mj-lt"/>
              </a:rPr>
              <a:t> vždy sa jedná len o digitálny prepočet (farebnú interpretáciu) zobrazeného a nie presnú definíciu farieb</a:t>
            </a:r>
          </a:p>
          <a:p>
            <a:endParaRPr lang="sk-SK" sz="2000" dirty="0">
              <a:latin typeface="+mj-lt"/>
            </a:endParaRPr>
          </a:p>
          <a:p>
            <a:endParaRPr lang="sk-SK" sz="2000" dirty="0">
              <a:latin typeface="+mj-lt"/>
            </a:endParaRPr>
          </a:p>
          <a:p>
            <a:endParaRPr lang="sk-SK" sz="2000" dirty="0">
              <a:latin typeface="+mj-lt"/>
            </a:endParaRPr>
          </a:p>
        </p:txBody>
      </p:sp>
      <p:pic>
        <p:nvPicPr>
          <p:cNvPr id="1026" name="Picture 2" descr="Image result for ifrao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980" y="4894800"/>
            <a:ext cx="2060768" cy="831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55" t="46046" r="41026" b="29783"/>
          <a:stretch/>
        </p:blipFill>
        <p:spPr bwMode="auto">
          <a:xfrm>
            <a:off x="6102980" y="5838748"/>
            <a:ext cx="2074463" cy="83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6" t="31392" r="32608" b="18676"/>
          <a:stretch/>
        </p:blipFill>
        <p:spPr bwMode="auto">
          <a:xfrm>
            <a:off x="8724606" y="4807376"/>
            <a:ext cx="3297236" cy="1862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Obráze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61676" y="946532"/>
            <a:ext cx="2615021" cy="2682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84733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D2B64619-58CF-458C-B75B-A18CC2480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805" y="1457326"/>
            <a:ext cx="5669564" cy="4351338"/>
          </a:xfrm>
        </p:spPr>
        <p:txBody>
          <a:bodyPr>
            <a:normAutofit/>
          </a:bodyPr>
          <a:lstStyle/>
          <a:p>
            <a:r>
              <a:rPr lang="sk-SK" sz="2000" dirty="0">
                <a:latin typeface="+mj-lt"/>
              </a:rPr>
              <a:t>vyváženie bielej </a:t>
            </a:r>
            <a:r>
              <a:rPr lang="sk-SK" sz="1050" dirty="0">
                <a:latin typeface="+mj-lt"/>
              </a:rPr>
              <a:t>*</a:t>
            </a:r>
          </a:p>
          <a:p>
            <a:pPr lvl="1"/>
            <a:r>
              <a:rPr lang="sk-SK" sz="1600" dirty="0">
                <a:latin typeface="+mj-lt"/>
              </a:rPr>
              <a:t>nastavenie hodnoty priamo v Kelvinoch</a:t>
            </a:r>
          </a:p>
          <a:p>
            <a:pPr marL="457200" lvl="1" indent="0">
              <a:buNone/>
            </a:pPr>
            <a:endParaRPr lang="sk-SK" sz="1600" dirty="0">
              <a:latin typeface="+mj-lt"/>
            </a:endParaRPr>
          </a:p>
          <a:p>
            <a:pPr lvl="1"/>
            <a:r>
              <a:rPr lang="sk-SK" sz="1600" dirty="0">
                <a:latin typeface="+mj-lt"/>
              </a:rPr>
              <a:t>ručná predvoľba</a:t>
            </a:r>
          </a:p>
          <a:p>
            <a:pPr lvl="1"/>
            <a:endParaRPr lang="sk-SK" sz="1600" dirty="0">
              <a:latin typeface="+mj-lt"/>
            </a:endParaRPr>
          </a:p>
          <a:p>
            <a:pPr lvl="1"/>
            <a:r>
              <a:rPr lang="sk-SK" sz="1600" dirty="0">
                <a:latin typeface="+mj-lt"/>
              </a:rPr>
              <a:t>AWB (úspešnosť 90%)</a:t>
            </a:r>
          </a:p>
          <a:p>
            <a:pPr marL="457200" lvl="1" indent="0">
              <a:buNone/>
            </a:pPr>
            <a:endParaRPr lang="sk-SK" sz="1600" dirty="0">
              <a:latin typeface="+mj-lt"/>
            </a:endParaRPr>
          </a:p>
          <a:p>
            <a:pPr lvl="1"/>
            <a:r>
              <a:rPr lang="sk-SK" sz="1600" dirty="0">
                <a:latin typeface="+mj-lt"/>
              </a:rPr>
              <a:t>korekcia alebo </a:t>
            </a:r>
            <a:r>
              <a:rPr lang="sk-SK" sz="1600" dirty="0" err="1">
                <a:latin typeface="+mj-lt"/>
              </a:rPr>
              <a:t>bracketing</a:t>
            </a:r>
            <a:r>
              <a:rPr lang="sk-SK" sz="1600" dirty="0">
                <a:latin typeface="+mj-lt"/>
              </a:rPr>
              <a:t> WB</a:t>
            </a:r>
          </a:p>
          <a:p>
            <a:pPr lvl="1"/>
            <a:endParaRPr lang="sk-SK" sz="1600" dirty="0">
              <a:latin typeface="+mj-lt"/>
            </a:endParaRPr>
          </a:p>
          <a:p>
            <a:pPr lvl="1"/>
            <a:r>
              <a:rPr lang="sk-SK" sz="1600" dirty="0">
                <a:latin typeface="+mj-lt"/>
              </a:rPr>
              <a:t>presné nastavenie pomocou </a:t>
            </a:r>
            <a:r>
              <a:rPr lang="sk-SK" sz="1600" dirty="0" err="1">
                <a:latin typeface="+mj-lt"/>
              </a:rPr>
              <a:t>expodiscu</a:t>
            </a:r>
            <a:r>
              <a:rPr lang="sk-SK" sz="1600" dirty="0">
                <a:latin typeface="+mj-lt"/>
              </a:rPr>
              <a:t>/šedej tabuľky (neutrálne farebná snímka)</a:t>
            </a:r>
          </a:p>
          <a:p>
            <a:pPr lvl="1"/>
            <a:endParaRPr lang="sk-SK" sz="1600" dirty="0">
              <a:latin typeface="+mj-lt"/>
            </a:endParaRPr>
          </a:p>
          <a:p>
            <a:pPr lvl="1"/>
            <a:r>
              <a:rPr lang="sk-SK" sz="1600" dirty="0">
                <a:latin typeface="+mj-lt"/>
              </a:rPr>
              <a:t>v zložitých situáciách -&gt; úprava vo </a:t>
            </a:r>
            <a:r>
              <a:rPr lang="sk-SK" sz="1600" dirty="0" err="1">
                <a:latin typeface="+mj-lt"/>
              </a:rPr>
              <a:t>fotoeditore</a:t>
            </a:r>
            <a:endParaRPr lang="sk-SK" sz="1600" dirty="0">
              <a:latin typeface="+mj-lt"/>
            </a:endParaRPr>
          </a:p>
          <a:p>
            <a:pPr lvl="1"/>
            <a:endParaRPr lang="sk-SK" sz="1600" dirty="0">
              <a:latin typeface="+mj-lt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B8911579-C56C-4FC4-BD6B-280545799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6805" y="18255"/>
            <a:ext cx="11353800" cy="1325563"/>
          </a:xfrm>
        </p:spPr>
        <p:txBody>
          <a:bodyPr>
            <a:normAutofit/>
          </a:bodyPr>
          <a:lstStyle/>
          <a:p>
            <a:r>
              <a:rPr lang="sk-SK" sz="3200" dirty="0"/>
              <a:t>Nastavenie fotoaparátu...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3619" y="912041"/>
            <a:ext cx="2356734" cy="1844144"/>
          </a:xfrm>
          <a:prstGeom prst="rect">
            <a:avLst/>
          </a:prstGeom>
        </p:spPr>
      </p:pic>
      <p:pic>
        <p:nvPicPr>
          <p:cNvPr id="5" name="Obrázek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242" y="920529"/>
            <a:ext cx="2436223" cy="1827168"/>
          </a:xfrm>
          <a:prstGeom prst="rect">
            <a:avLst/>
          </a:prstGeom>
        </p:spPr>
      </p:pic>
      <p:pic>
        <p:nvPicPr>
          <p:cNvPr id="6" name="Obrázek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3832" y="2579640"/>
            <a:ext cx="2377354" cy="1783014"/>
          </a:xfrm>
          <a:prstGeom prst="rect">
            <a:avLst/>
          </a:prstGeom>
        </p:spPr>
      </p:pic>
      <p:sp>
        <p:nvSpPr>
          <p:cNvPr id="7" name="TextovéPole 6"/>
          <p:cNvSpPr txBox="1"/>
          <p:nvPr/>
        </p:nvSpPr>
        <p:spPr>
          <a:xfrm>
            <a:off x="61993" y="6535659"/>
            <a:ext cx="6665563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k-SK" sz="1000" dirty="0">
                <a:latin typeface="+mj-lt"/>
              </a:rPr>
              <a:t>* kreatívne využitie  pri fotení (atmosféra)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27" t="237" r="7357" b="18397"/>
          <a:stretch/>
        </p:blipFill>
        <p:spPr>
          <a:xfrm>
            <a:off x="9393833" y="4781671"/>
            <a:ext cx="2377354" cy="1666902"/>
          </a:xfrm>
          <a:prstGeom prst="rect">
            <a:avLst/>
          </a:prstGeom>
        </p:spPr>
      </p:pic>
      <p:sp>
        <p:nvSpPr>
          <p:cNvPr id="10" name="Zástupný objekt pre obsah 2">
            <a:extLst>
              <a:ext uri="{FF2B5EF4-FFF2-40B4-BE49-F238E27FC236}">
                <a16:creationId xmlns:a16="http://schemas.microsoft.com/office/drawing/2014/main" id="{D2B64619-58CF-458C-B75B-A18CC2480D49}"/>
              </a:ext>
            </a:extLst>
          </p:cNvPr>
          <p:cNvSpPr txBox="1">
            <a:spLocks/>
          </p:cNvSpPr>
          <p:nvPr/>
        </p:nvSpPr>
        <p:spPr>
          <a:xfrm>
            <a:off x="468270" y="5326771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sz="2000" dirty="0">
                <a:latin typeface="+mj-lt"/>
              </a:rPr>
              <a:t>tvorba ICC profilu fotoaparátu </a:t>
            </a:r>
            <a:r>
              <a:rPr lang="sk-SK" sz="1400" dirty="0">
                <a:latin typeface="+mj-lt"/>
              </a:rPr>
              <a:t>(presné ale </a:t>
            </a:r>
            <a:r>
              <a:rPr lang="sk-SK" sz="1400" dirty="0" err="1">
                <a:latin typeface="+mj-lt"/>
              </a:rPr>
              <a:t>pracné</a:t>
            </a:r>
            <a:r>
              <a:rPr lang="sk-SK" sz="1400" dirty="0">
                <a:latin typeface="+mj-lt"/>
              </a:rPr>
              <a:t>)</a:t>
            </a:r>
          </a:p>
          <a:p>
            <a:pPr lvl="1"/>
            <a:r>
              <a:rPr lang="sk-SK" sz="1600" dirty="0">
                <a:latin typeface="+mj-lt"/>
              </a:rPr>
              <a:t>zlepšenie </a:t>
            </a:r>
            <a:r>
              <a:rPr lang="sk-SK" sz="1600" dirty="0" err="1">
                <a:latin typeface="+mj-lt"/>
              </a:rPr>
              <a:t>linearizácie</a:t>
            </a:r>
            <a:endParaRPr lang="sk-SK" sz="1600" dirty="0">
              <a:latin typeface="+mj-lt"/>
            </a:endParaRPr>
          </a:p>
          <a:p>
            <a:pPr lvl="1"/>
            <a:endParaRPr lang="sk-SK" sz="1600" dirty="0">
              <a:latin typeface="+mj-lt"/>
            </a:endParaRPr>
          </a:p>
        </p:txBody>
      </p:sp>
      <p:pic>
        <p:nvPicPr>
          <p:cNvPr id="11" name="Obrázek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3696" y="4023360"/>
            <a:ext cx="2941591" cy="2353273"/>
          </a:xfrm>
          <a:prstGeom prst="rect">
            <a:avLst/>
          </a:prstGeom>
        </p:spPr>
      </p:pic>
      <p:pic>
        <p:nvPicPr>
          <p:cNvPr id="2050" name="Picture 2" descr="Image result for white balance button nikon¨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3643" y="912041"/>
            <a:ext cx="1282726" cy="1223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1832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1">
            <a:extLst>
              <a:ext uri="{FF2B5EF4-FFF2-40B4-BE49-F238E27FC236}">
                <a16:creationId xmlns:a16="http://schemas.microsoft.com/office/drawing/2014/main" id="{B8911579-C56C-4FC4-BD6B-280545799D46}"/>
              </a:ext>
            </a:extLst>
          </p:cNvPr>
          <p:cNvSpPr txBox="1">
            <a:spLocks/>
          </p:cNvSpPr>
          <p:nvPr/>
        </p:nvSpPr>
        <p:spPr>
          <a:xfrm>
            <a:off x="306805" y="18255"/>
            <a:ext cx="11353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dirty="0"/>
              <a:t>Nastavenie monitoru...</a:t>
            </a:r>
          </a:p>
        </p:txBody>
      </p:sp>
      <p:sp>
        <p:nvSpPr>
          <p:cNvPr id="5" name="Zástupný objekt pre obsah 2">
            <a:extLst>
              <a:ext uri="{FF2B5EF4-FFF2-40B4-BE49-F238E27FC236}">
                <a16:creationId xmlns:a16="http://schemas.microsoft.com/office/drawing/2014/main" id="{D2B64619-58CF-458C-B75B-A18CC2480D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805" y="1457326"/>
            <a:ext cx="5249264" cy="4351338"/>
          </a:xfrm>
        </p:spPr>
        <p:txBody>
          <a:bodyPr>
            <a:normAutofit/>
          </a:bodyPr>
          <a:lstStyle/>
          <a:p>
            <a:r>
              <a:rPr lang="sk-SK" sz="2000" dirty="0">
                <a:latin typeface="+mj-lt"/>
              </a:rPr>
              <a:t>dôležité pre zhodné zobrazenie farieb </a:t>
            </a:r>
          </a:p>
          <a:p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kalibrácia a profilovanie monitoru – uvedenie do žiadúceho stavu vytvorenie ICC profilu a jeho zavedenie do operačného systému </a:t>
            </a:r>
          </a:p>
          <a:p>
            <a:pPr lvl="1"/>
            <a:r>
              <a:rPr lang="sk-SK" sz="1600" dirty="0">
                <a:latin typeface="+mj-lt"/>
              </a:rPr>
              <a:t>manuálna úprava/software</a:t>
            </a:r>
          </a:p>
          <a:p>
            <a:pPr lvl="1"/>
            <a:r>
              <a:rPr lang="sk-SK" sz="1600" dirty="0">
                <a:latin typeface="+mj-lt"/>
              </a:rPr>
              <a:t>kalibračná sonda</a:t>
            </a:r>
          </a:p>
          <a:p>
            <a:pPr lvl="1"/>
            <a:endParaRPr lang="sk-SK" sz="1600" dirty="0">
              <a:latin typeface="+mj-lt"/>
            </a:endParaRPr>
          </a:p>
          <a:p>
            <a:r>
              <a:rPr lang="sk-SK" sz="2000" dirty="0">
                <a:latin typeface="+mj-lt"/>
              </a:rPr>
              <a:t>čierny a biely bod – jas a farba čiernej a bielej (pomer ich jasu nám tvorí kontrast monitoru)</a:t>
            </a:r>
          </a:p>
          <a:p>
            <a:pPr marL="0" indent="0">
              <a:buNone/>
            </a:pPr>
            <a:endParaRPr lang="sk-SK" sz="2000" dirty="0">
              <a:latin typeface="+mj-lt"/>
            </a:endParaRPr>
          </a:p>
          <a:p>
            <a:r>
              <a:rPr lang="sk-SK" sz="2000" dirty="0">
                <a:latin typeface="+mj-lt"/>
              </a:rPr>
              <a:t>kalibrácia tlačiarne</a:t>
            </a:r>
          </a:p>
          <a:p>
            <a:pPr marL="0" indent="0">
              <a:buNone/>
            </a:pPr>
            <a:endParaRPr lang="sk-SK" sz="1600" dirty="0">
              <a:latin typeface="+mj-lt"/>
            </a:endParaRPr>
          </a:p>
          <a:p>
            <a:pPr marL="0" indent="0">
              <a:buNone/>
            </a:pPr>
            <a:endParaRPr lang="sk-SK" sz="1600" dirty="0">
              <a:latin typeface="+mj-lt"/>
            </a:endParaRPr>
          </a:p>
          <a:p>
            <a:pPr lvl="1"/>
            <a:endParaRPr lang="sk-SK" sz="1600" dirty="0">
              <a:latin typeface="+mj-lt"/>
            </a:endParaRP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3" t="19176" r="2762" b="18222"/>
          <a:stretch/>
        </p:blipFill>
        <p:spPr>
          <a:xfrm>
            <a:off x="7733038" y="453254"/>
            <a:ext cx="4032242" cy="2646998"/>
          </a:xfrm>
          <a:prstGeom prst="rect">
            <a:avLst/>
          </a:prstGeom>
        </p:spPr>
      </p:pic>
      <p:pic>
        <p:nvPicPr>
          <p:cNvPr id="7" name="Obrázek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0179" y="4118582"/>
            <a:ext cx="3950426" cy="239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9985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jekt pre obsah 2">
            <a:extLst>
              <a:ext uri="{FF2B5EF4-FFF2-40B4-BE49-F238E27FC236}">
                <a16:creationId xmlns:a16="http://schemas.microsoft.com/office/drawing/2014/main" id="{784BC977-542E-4F65-A30D-50922380CD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1152" y="1025494"/>
            <a:ext cx="6625289" cy="3427236"/>
          </a:xfrm>
        </p:spPr>
        <p:txBody>
          <a:bodyPr>
            <a:normAutofit/>
          </a:bodyPr>
          <a:lstStyle/>
          <a:p>
            <a:r>
              <a:rPr lang="sk-SK" sz="2000" dirty="0">
                <a:latin typeface="+mj-lt"/>
              </a:rPr>
              <a:t>formát fotografie </a:t>
            </a:r>
            <a:r>
              <a:rPr lang="sk-SK" sz="2000" dirty="0">
                <a:solidFill>
                  <a:srgbClr val="FF0000"/>
                </a:solidFill>
                <a:latin typeface="+mj-lt"/>
              </a:rPr>
              <a:t>!</a:t>
            </a:r>
          </a:p>
          <a:p>
            <a:r>
              <a:rPr lang="sk-SK" sz="2000" dirty="0">
                <a:latin typeface="+mj-lt"/>
              </a:rPr>
              <a:t>prevod na čiernobielu fotografiu</a:t>
            </a:r>
          </a:p>
          <a:p>
            <a:r>
              <a:rPr lang="sk-SK" sz="2000" dirty="0">
                <a:latin typeface="+mj-lt"/>
              </a:rPr>
              <a:t>lokálna úprava farieb</a:t>
            </a:r>
          </a:p>
          <a:p>
            <a:r>
              <a:rPr lang="sk-SK" sz="2000" dirty="0">
                <a:latin typeface="+mj-lt"/>
              </a:rPr>
              <a:t>potreba referenčných snímok pre každú zmenu osvetlenia</a:t>
            </a:r>
          </a:p>
          <a:p>
            <a:r>
              <a:rPr lang="sk-SK" sz="2000" dirty="0">
                <a:latin typeface="+mj-lt"/>
              </a:rPr>
              <a:t>využitie RAW konvertoru  -&gt; zostavenie užívateľského farebného profilu podľa referenčnej fotografie kalibračnej farebnej tabuľky v danom prostredí</a:t>
            </a:r>
          </a:p>
          <a:p>
            <a:pPr lvl="1"/>
            <a:r>
              <a:rPr lang="sk-SK" sz="1600" dirty="0">
                <a:latin typeface="+mj-lt"/>
              </a:rPr>
              <a:t>úprava kriviek</a:t>
            </a:r>
          </a:p>
          <a:p>
            <a:pPr lvl="1"/>
            <a:r>
              <a:rPr lang="sk-SK" sz="1800" dirty="0">
                <a:latin typeface="+mj-lt"/>
              </a:rPr>
              <a:t>presné vyváženie farieb vo fotografii</a:t>
            </a: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B8911579-C56C-4FC4-BD6B-280545799D46}"/>
              </a:ext>
            </a:extLst>
          </p:cNvPr>
          <p:cNvSpPr txBox="1">
            <a:spLocks/>
          </p:cNvSpPr>
          <p:nvPr/>
        </p:nvSpPr>
        <p:spPr>
          <a:xfrm>
            <a:off x="306805" y="18255"/>
            <a:ext cx="11353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dirty="0"/>
              <a:t>Úprava vo </a:t>
            </a:r>
            <a:r>
              <a:rPr lang="sk-SK" sz="3200" dirty="0" err="1"/>
              <a:t>fotoeditoroch</a:t>
            </a:r>
            <a:r>
              <a:rPr lang="sk-SK" sz="3200" dirty="0"/>
              <a:t>...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4660" y="0"/>
            <a:ext cx="2677340" cy="6858000"/>
          </a:xfrm>
          <a:prstGeom prst="rect">
            <a:avLst/>
          </a:prstGeom>
        </p:spPr>
      </p:pic>
      <p:sp>
        <p:nvSpPr>
          <p:cNvPr id="6" name="TextovéPole 5"/>
          <p:cNvSpPr txBox="1"/>
          <p:nvPr/>
        </p:nvSpPr>
        <p:spPr>
          <a:xfrm>
            <a:off x="7653578" y="3712595"/>
            <a:ext cx="1759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200" dirty="0">
                <a:latin typeface="+mj-lt"/>
              </a:rPr>
              <a:t>zosvetlenie daného bodu na bielu</a:t>
            </a:r>
          </a:p>
        </p:txBody>
      </p:sp>
      <p:sp>
        <p:nvSpPr>
          <p:cNvPr id="7" name="TextovéPole 6"/>
          <p:cNvSpPr txBox="1"/>
          <p:nvPr/>
        </p:nvSpPr>
        <p:spPr>
          <a:xfrm>
            <a:off x="8001386" y="4789961"/>
            <a:ext cx="1266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200" dirty="0">
                <a:latin typeface="+mj-lt"/>
              </a:rPr>
              <a:t>úprava kontrastu</a:t>
            </a:r>
          </a:p>
        </p:txBody>
      </p:sp>
      <p:sp>
        <p:nvSpPr>
          <p:cNvPr id="8" name="TextovéPole 7"/>
          <p:cNvSpPr txBox="1"/>
          <p:nvPr/>
        </p:nvSpPr>
        <p:spPr>
          <a:xfrm>
            <a:off x="7653579" y="2257347"/>
            <a:ext cx="17590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k-SK" sz="1200" dirty="0">
                <a:latin typeface="+mj-lt"/>
              </a:rPr>
              <a:t>ručné určenie farebne neutrálneho bodu</a:t>
            </a:r>
          </a:p>
        </p:txBody>
      </p:sp>
      <p:cxnSp>
        <p:nvCxnSpPr>
          <p:cNvPr id="10" name="Přímá spojnice se šipkou 9"/>
          <p:cNvCxnSpPr>
            <a:stCxn id="8" idx="3"/>
          </p:cNvCxnSpPr>
          <p:nvPr/>
        </p:nvCxnSpPr>
        <p:spPr>
          <a:xfrm>
            <a:off x="9412636" y="2488180"/>
            <a:ext cx="2247969" cy="510742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se šipkou 11"/>
          <p:cNvCxnSpPr>
            <a:stCxn id="6" idx="3"/>
          </p:cNvCxnSpPr>
          <p:nvPr/>
        </p:nvCxnSpPr>
        <p:spPr>
          <a:xfrm>
            <a:off x="9412635" y="3943428"/>
            <a:ext cx="638016" cy="101630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se šipkou 13"/>
          <p:cNvCxnSpPr>
            <a:stCxn id="7" idx="3"/>
          </p:cNvCxnSpPr>
          <p:nvPr/>
        </p:nvCxnSpPr>
        <p:spPr>
          <a:xfrm>
            <a:off x="9267416" y="4928461"/>
            <a:ext cx="678788" cy="159328"/>
          </a:xfrm>
          <a:prstGeom prst="straightConnector1">
            <a:avLst/>
          </a:prstGeom>
          <a:ln w="28575">
            <a:solidFill>
              <a:srgbClr val="00B0F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Obrázek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9243" y="4421385"/>
            <a:ext cx="3604335" cy="2173864"/>
          </a:xfrm>
          <a:prstGeom prst="rect">
            <a:avLst/>
          </a:prstGeom>
        </p:spPr>
      </p:pic>
      <p:pic>
        <p:nvPicPr>
          <p:cNvPr id="26" name="Obrázek 25"/>
          <p:cNvPicPr>
            <a:picLocks noChangeAspect="1"/>
          </p:cNvPicPr>
          <p:nvPr/>
        </p:nvPicPr>
        <p:blipFill rotWithShape="1">
          <a:blip r:embed="rId4"/>
          <a:srcRect l="6428" t="20571" r="79071" b="13372"/>
          <a:stretch/>
        </p:blipFill>
        <p:spPr>
          <a:xfrm rot="16200000">
            <a:off x="1143211" y="3961586"/>
            <a:ext cx="2173306" cy="3094018"/>
          </a:xfrm>
          <a:prstGeom prst="rect">
            <a:avLst/>
          </a:prstGeom>
        </p:spPr>
      </p:pic>
      <p:pic>
        <p:nvPicPr>
          <p:cNvPr id="3074" name="Picture 2" descr="https://www.ice-graphics.com/Header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35"/>
          <a:stretch/>
        </p:blipFill>
        <p:spPr bwMode="auto">
          <a:xfrm>
            <a:off x="7653579" y="490205"/>
            <a:ext cx="1232452" cy="1193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69307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6805" y="832848"/>
            <a:ext cx="10515600" cy="4351338"/>
          </a:xfrm>
        </p:spPr>
        <p:txBody>
          <a:bodyPr/>
          <a:lstStyle/>
          <a:p>
            <a:endParaRPr lang="cs-CZ" dirty="0"/>
          </a:p>
          <a:p>
            <a:endParaRPr lang="cs-CZ" dirty="0"/>
          </a:p>
          <a:p>
            <a:r>
              <a:rPr lang="cs-CZ" sz="1600" dirty="0">
                <a:latin typeface="+mj-lt"/>
              </a:rPr>
              <a:t>Bezděk L., Frouz M. (2014). </a:t>
            </a:r>
            <a:r>
              <a:rPr lang="cs-CZ" sz="1600" i="1" dirty="0">
                <a:latin typeface="+mj-lt"/>
              </a:rPr>
              <a:t>Digitální a digitalizovaná fotografie pro vědecké účely v praxi památkové péče. </a:t>
            </a:r>
            <a:r>
              <a:rPr lang="cs-CZ" sz="1600" dirty="0">
                <a:latin typeface="+mj-lt"/>
              </a:rPr>
              <a:t>Národní památkový ústav, edice odborné a metodické publikace svazek 46, Praha. ISBN 978-80-7480-017-7.</a:t>
            </a:r>
          </a:p>
          <a:p>
            <a:r>
              <a:rPr lang="cs-CZ" sz="1600" dirty="0">
                <a:latin typeface="+mj-lt"/>
              </a:rPr>
              <a:t>Cerman L. </a:t>
            </a:r>
            <a:r>
              <a:rPr lang="cs-CZ" sz="1600" i="1" dirty="0">
                <a:latin typeface="+mj-lt"/>
              </a:rPr>
              <a:t>Správa barev pro digitální fotografii</a:t>
            </a:r>
            <a:r>
              <a:rPr lang="cs-CZ" sz="1600" dirty="0">
                <a:latin typeface="+mj-lt"/>
              </a:rPr>
              <a:t>. Prezentace k cvičení.</a:t>
            </a:r>
          </a:p>
          <a:p>
            <a:r>
              <a:rPr lang="cs-CZ" sz="1600" dirty="0">
                <a:latin typeface="+mj-lt"/>
              </a:rPr>
              <a:t>Frouz M., Králík M. (2015). </a:t>
            </a:r>
            <a:r>
              <a:rPr lang="cs-CZ" sz="1600" i="1" dirty="0">
                <a:latin typeface="+mj-lt"/>
              </a:rPr>
              <a:t>Fotografie v biologické antropologii</a:t>
            </a:r>
            <a:r>
              <a:rPr lang="cs-CZ" sz="1600" dirty="0">
                <a:latin typeface="+mj-lt"/>
              </a:rPr>
              <a:t>. MU, Brno. ISBN 978-80-210-7753-9.</a:t>
            </a:r>
          </a:p>
          <a:p>
            <a:r>
              <a:rPr lang="cs-CZ" sz="1600" dirty="0" err="1">
                <a:latin typeface="+mj-lt"/>
              </a:rPr>
              <a:t>Reijs</a:t>
            </a:r>
            <a:r>
              <a:rPr lang="cs-CZ" sz="1600" dirty="0">
                <a:latin typeface="+mj-lt"/>
              </a:rPr>
              <a:t>, V. (2017). </a:t>
            </a:r>
            <a:r>
              <a:rPr lang="cs-CZ" sz="1600" i="1" dirty="0" err="1">
                <a:latin typeface="+mj-lt"/>
              </a:rPr>
              <a:t>Color</a:t>
            </a:r>
            <a:r>
              <a:rPr lang="cs-CZ" sz="1600" i="1" dirty="0">
                <a:latin typeface="+mj-lt"/>
              </a:rPr>
              <a:t> </a:t>
            </a:r>
            <a:r>
              <a:rPr lang="cs-CZ" sz="1600" i="1" dirty="0" err="1">
                <a:latin typeface="+mj-lt"/>
              </a:rPr>
              <a:t>optimiation</a:t>
            </a:r>
            <a:r>
              <a:rPr lang="cs-CZ" sz="1600" i="1" dirty="0">
                <a:latin typeface="+mj-lt"/>
              </a:rPr>
              <a:t> </a:t>
            </a:r>
            <a:r>
              <a:rPr lang="cs-CZ" sz="1600" i="1" dirty="0" err="1">
                <a:latin typeface="+mj-lt"/>
              </a:rPr>
              <a:t>of</a:t>
            </a:r>
            <a:r>
              <a:rPr lang="cs-CZ" sz="1600" i="1" dirty="0">
                <a:latin typeface="+mj-lt"/>
              </a:rPr>
              <a:t> </a:t>
            </a:r>
            <a:r>
              <a:rPr lang="cs-CZ" sz="1600" i="1" dirty="0" err="1">
                <a:latin typeface="+mj-lt"/>
              </a:rPr>
              <a:t>pictures</a:t>
            </a:r>
            <a:r>
              <a:rPr lang="cs-CZ" sz="1600" i="1" dirty="0">
                <a:latin typeface="+mj-lt"/>
              </a:rPr>
              <a:t> </a:t>
            </a:r>
            <a:r>
              <a:rPr lang="cs-CZ" sz="1600" i="1" dirty="0" err="1">
                <a:latin typeface="+mj-lt"/>
              </a:rPr>
              <a:t>uding</a:t>
            </a:r>
            <a:r>
              <a:rPr lang="cs-CZ" sz="1600" i="1" dirty="0">
                <a:latin typeface="+mj-lt"/>
              </a:rPr>
              <a:t> a </a:t>
            </a:r>
            <a:r>
              <a:rPr lang="cs-CZ" sz="1600" i="1" dirty="0" err="1">
                <a:latin typeface="+mj-lt"/>
              </a:rPr>
              <a:t>color</a:t>
            </a:r>
            <a:r>
              <a:rPr lang="cs-CZ" sz="1600" i="1" dirty="0">
                <a:latin typeface="+mj-lt"/>
              </a:rPr>
              <a:t> </a:t>
            </a:r>
            <a:r>
              <a:rPr lang="cs-CZ" sz="1600" i="1" dirty="0" err="1">
                <a:latin typeface="+mj-lt"/>
              </a:rPr>
              <a:t>scale</a:t>
            </a:r>
            <a:r>
              <a:rPr lang="cs-CZ" sz="1600" dirty="0">
                <a:latin typeface="+mj-lt"/>
              </a:rPr>
              <a:t>. </a:t>
            </a:r>
          </a:p>
          <a:p>
            <a:r>
              <a:rPr lang="cs-CZ" sz="1600" dirty="0">
                <a:latin typeface="+mj-lt"/>
              </a:rPr>
              <a:t>www.fotografovani.cz</a:t>
            </a:r>
          </a:p>
          <a:p>
            <a:r>
              <a:rPr lang="cs-CZ" sz="1600" dirty="0">
                <a:latin typeface="+mj-lt"/>
              </a:rPr>
              <a:t>www.ice-graphics.com</a:t>
            </a:r>
          </a:p>
          <a:p>
            <a:r>
              <a:rPr lang="cs-CZ" sz="1600" dirty="0">
                <a:latin typeface="+mj-lt"/>
              </a:rPr>
              <a:t>www.megapixel.cz</a:t>
            </a:r>
          </a:p>
          <a:p>
            <a:r>
              <a:rPr lang="cs-CZ" sz="1600" dirty="0">
                <a:latin typeface="+mj-lt"/>
              </a:rPr>
              <a:t>www.milujemefotografii.cz</a:t>
            </a:r>
          </a:p>
          <a:p>
            <a:r>
              <a:rPr lang="cs-CZ" sz="1600" dirty="0">
                <a:latin typeface="+mj-lt"/>
              </a:rPr>
              <a:t>www.onlinefotoskola.cz</a:t>
            </a:r>
          </a:p>
          <a:p>
            <a:endParaRPr lang="cs-CZ" sz="1600" i="1" dirty="0">
              <a:latin typeface="+mj-lt"/>
            </a:endParaRPr>
          </a:p>
        </p:txBody>
      </p:sp>
      <p:sp>
        <p:nvSpPr>
          <p:cNvPr id="4" name="Nadpis 1">
            <a:extLst>
              <a:ext uri="{FF2B5EF4-FFF2-40B4-BE49-F238E27FC236}">
                <a16:creationId xmlns:a16="http://schemas.microsoft.com/office/drawing/2014/main" id="{B8911579-C56C-4FC4-BD6B-280545799D46}"/>
              </a:ext>
            </a:extLst>
          </p:cNvPr>
          <p:cNvSpPr txBox="1">
            <a:spLocks/>
          </p:cNvSpPr>
          <p:nvPr/>
        </p:nvSpPr>
        <p:spPr>
          <a:xfrm>
            <a:off x="306805" y="18255"/>
            <a:ext cx="11353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sk-SK" sz="3200" dirty="0"/>
              <a:t>Použitá literatúra a zdroje...</a:t>
            </a:r>
          </a:p>
        </p:txBody>
      </p:sp>
    </p:spTree>
    <p:extLst>
      <p:ext uri="{BB962C8B-B14F-4D97-AF65-F5344CB8AC3E}">
        <p14:creationId xmlns:p14="http://schemas.microsoft.com/office/powerpoint/2010/main" val="37171115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r="-7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lokTextu 3">
            <a:extLst>
              <a:ext uri="{FF2B5EF4-FFF2-40B4-BE49-F238E27FC236}">
                <a16:creationId xmlns:a16="http://schemas.microsoft.com/office/drawing/2014/main" id="{9080E6E6-FFBD-43C9-B2AB-D6D4E18B7FA0}"/>
              </a:ext>
            </a:extLst>
          </p:cNvPr>
          <p:cNvSpPr txBox="1"/>
          <p:nvPr/>
        </p:nvSpPr>
        <p:spPr>
          <a:xfrm>
            <a:off x="5781126" y="4931714"/>
            <a:ext cx="603640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>
                <a:solidFill>
                  <a:schemeClr val="bg1"/>
                </a:solidFill>
                <a:latin typeface="+mj-lt"/>
              </a:rPr>
              <a:t>Ďakujem za pozornosť</a:t>
            </a:r>
          </a:p>
          <a:p>
            <a:endParaRPr lang="sk-SK" sz="4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29806730"/>
      </p:ext>
    </p:extLst>
  </p:cSld>
  <p:clrMapOvr>
    <a:masterClrMapping/>
  </p:clrMapOvr>
</p:sld>
</file>

<file path=ppt/theme/theme1.xml><?xml version="1.0" encoding="utf-8"?>
<a:theme xmlns:a="http://schemas.openxmlformats.org/drawingml/2006/main" name="Motí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Nová položka PPT Presentation</Template>
  <TotalTime>753</TotalTime>
  <Words>462</Words>
  <Application>Microsoft Office PowerPoint</Application>
  <PresentationFormat>Širokouhlá</PresentationFormat>
  <Paragraphs>78</Paragraphs>
  <Slides>8</Slides>
  <Notes>3</Notes>
  <HiddenSlides>0</HiddenSlides>
  <MMClips>0</MMClips>
  <ScaleCrop>false</ScaleCrop>
  <HeadingPairs>
    <vt:vector size="6" baseType="variant">
      <vt:variant>
        <vt:lpstr>Použité písma</vt:lpstr>
      </vt:variant>
      <vt:variant>
        <vt:i4>3</vt:i4>
      </vt:variant>
      <vt:variant>
        <vt:lpstr>Motív</vt:lpstr>
      </vt:variant>
      <vt:variant>
        <vt:i4>1</vt:i4>
      </vt:variant>
      <vt:variant>
        <vt:lpstr>Nadpisy snímok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Motív Office</vt:lpstr>
      <vt:lpstr>Správa farieb v digitálnej fotografii, kalibrácia farieb</vt:lpstr>
      <vt:lpstr>Čím je spôsobená farba predmetu na fotografii...</vt:lpstr>
      <vt:lpstr>Čo môžeme pre kalibráciu farieb urobiť pred nasnímaním...</vt:lpstr>
      <vt:lpstr>Nastavenie fotoaparátu...</vt:lpstr>
      <vt:lpstr>Prezentácia programu PowerPoint</vt:lpstr>
      <vt:lpstr>Prezentácia programu PowerPoint</vt:lpstr>
      <vt:lpstr>Prezentácia programu PowerPoint</vt:lpstr>
      <vt:lpstr>Prezentácia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Správa farieb v digitálnej fotografii, kalibrácia farieb</dc:title>
  <dc:creator>admin</dc:creator>
  <cp:lastModifiedBy>admin</cp:lastModifiedBy>
  <cp:revision>41</cp:revision>
  <dcterms:created xsi:type="dcterms:W3CDTF">2019-11-30T13:23:07Z</dcterms:created>
  <dcterms:modified xsi:type="dcterms:W3CDTF">2019-12-06T07:47:53Z</dcterms:modified>
</cp:coreProperties>
</file>