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83" r:id="rId3"/>
    <p:sldId id="289" r:id="rId4"/>
    <p:sldId id="291" r:id="rId5"/>
    <p:sldId id="257" r:id="rId6"/>
    <p:sldId id="258" r:id="rId7"/>
    <p:sldId id="284" r:id="rId8"/>
    <p:sldId id="259" r:id="rId9"/>
    <p:sldId id="285" r:id="rId10"/>
    <p:sldId id="260" r:id="rId11"/>
    <p:sldId id="287" r:id="rId12"/>
    <p:sldId id="288" r:id="rId13"/>
    <p:sldId id="263" r:id="rId14"/>
    <p:sldId id="294" r:id="rId15"/>
    <p:sldId id="264" r:id="rId16"/>
    <p:sldId id="293" r:id="rId17"/>
    <p:sldId id="292" r:id="rId18"/>
    <p:sldId id="290" r:id="rId1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DEA9"/>
    <a:srgbClr val="66737C"/>
    <a:srgbClr val="C4CDD6"/>
    <a:srgbClr val="E20000"/>
    <a:srgbClr val="ECC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24" autoAdjust="0"/>
  </p:normalViewPr>
  <p:slideViewPr>
    <p:cSldViewPr>
      <p:cViewPr varScale="1">
        <p:scale>
          <a:sx n="66" d="100"/>
          <a:sy n="66" d="100"/>
        </p:scale>
        <p:origin x="1280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678" y="-8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EB2571B-5ADE-43EE-8B47-0CDCCF0D49D2}" type="datetimeFigureOut">
              <a:rPr lang="cs-CZ"/>
              <a:pPr>
                <a:defRPr/>
              </a:pPr>
              <a:t>18.9.2019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0CB1418-604D-4C4E-B0F0-3113C350ED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354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FE5335D-1893-43C1-93D2-68D2C280126C}" type="datetimeFigureOut">
              <a:rPr lang="cs-CZ"/>
              <a:pPr>
                <a:defRPr/>
              </a:pPr>
              <a:t>18.9.2019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F73AB27-ED66-4BA3-BA4E-15ED4236EB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17803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2355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7DC936C-21B3-4487-9D28-417A97C107E5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974281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3716338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3716338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3716338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24606" y="2130425"/>
            <a:ext cx="7133594" cy="1470025"/>
          </a:xfrm>
          <a:noFill/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886200"/>
            <a:ext cx="7128792" cy="2063080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2"/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12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D231633-3A61-4F4C-881D-C2ACC9CA29E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875B0-89CA-4852-B03F-8C360300CF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93DBF-71F7-4541-B4AF-64EB5268BB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B40ED-8758-4B4A-8851-93077A01A5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4257675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4257675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4257675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24606" y="4406900"/>
            <a:ext cx="7170106" cy="1362075"/>
          </a:xfrm>
        </p:spPr>
        <p:txBody>
          <a:bodyPr anchor="t"/>
          <a:lstStyle>
            <a:lvl1pPr algn="l">
              <a:defRPr sz="3600" b="1" cap="all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24606" y="2906713"/>
            <a:ext cx="7170106" cy="124236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12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  <a:endParaRPr lang="cs-CZ" dirty="0"/>
          </a:p>
        </p:txBody>
      </p:sp>
      <p:sp>
        <p:nvSpPr>
          <p:cNvPr id="1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1CE73-C858-4DE5-9757-957BDFD575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152F1-77AB-4BEF-BD41-265D3443BF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6D135-0E53-4195-8CB1-E6AEADE186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051050" y="65833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E3F50-AC71-4AE3-8E91-5432C55B2B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76C8E-4CF8-44E8-8915-F5C2197F69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191A2-C4DA-4374-AD8B-C23BABF50F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BE0E4-64F3-4DD6-8C2C-5C572FC402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9.jpe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20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6"/>
          <p:cNvPicPr>
            <a:picLocks noChangeAspect="1"/>
          </p:cNvPicPr>
          <p:nvPr userDrawn="1"/>
        </p:nvPicPr>
        <p:blipFill>
          <a:blip r:embed="rId13" cstate="print"/>
          <a:srcRect r="12514"/>
          <a:stretch>
            <a:fillRect/>
          </a:stretch>
        </p:blipFill>
        <p:spPr bwMode="auto">
          <a:xfrm>
            <a:off x="0" y="0"/>
            <a:ext cx="91440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Obrázek 13"/>
          <p:cNvPicPr>
            <a:picLocks noChangeAspect="1"/>
          </p:cNvPicPr>
          <p:nvPr userDrawn="1"/>
        </p:nvPicPr>
        <p:blipFill>
          <a:blip r:embed="rId14" cstate="print"/>
          <a:srcRect r="19193"/>
          <a:stretch>
            <a:fillRect/>
          </a:stretch>
        </p:blipFill>
        <p:spPr bwMode="auto">
          <a:xfrm>
            <a:off x="2843213" y="168275"/>
            <a:ext cx="6300787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Obrázek 12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793750"/>
            <a:ext cx="9144000" cy="574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Obrázek 8"/>
          <p:cNvPicPr>
            <a:picLocks noChangeAspect="1"/>
          </p:cNvPicPr>
          <p:nvPr userDrawn="1"/>
        </p:nvPicPr>
        <p:blipFill>
          <a:blip r:embed="rId16" cstate="print"/>
          <a:srcRect r="12482"/>
          <a:stretch>
            <a:fillRect/>
          </a:stretch>
        </p:blipFill>
        <p:spPr bwMode="auto">
          <a:xfrm>
            <a:off x="0" y="6538913"/>
            <a:ext cx="9144000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59113" y="192088"/>
            <a:ext cx="59055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3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981075"/>
            <a:ext cx="8229600" cy="514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172450" y="6586538"/>
            <a:ext cx="874713" cy="2270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 b="1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95F00B-9352-43A6-840D-59431CBA20E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pic>
        <p:nvPicPr>
          <p:cNvPr id="1033" name="Obrázek 14"/>
          <p:cNvPicPr>
            <a:picLocks noChangeAspect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995363" y="6586538"/>
            <a:ext cx="47625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Obrázek 15"/>
          <p:cNvPicPr>
            <a:picLocks noChangeAspect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93675" y="6589713"/>
            <a:ext cx="192088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Obrázek 16"/>
          <p:cNvPicPr>
            <a:picLocks noChangeAspect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95288" y="6586538"/>
            <a:ext cx="182562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Obrázek 17"/>
          <p:cNvPicPr>
            <a:picLocks noChangeAspect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569913" y="6589713"/>
            <a:ext cx="185737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Obrázek 18"/>
          <p:cNvPicPr>
            <a:picLocks noChangeAspect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55650" y="6586538"/>
            <a:ext cx="190500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/>
          <p:nvPr userDrawn="1"/>
        </p:nvSpPr>
        <p:spPr>
          <a:xfrm>
            <a:off x="1042988" y="6589713"/>
            <a:ext cx="3313112" cy="231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900" dirty="0">
                <a:solidFill>
                  <a:schemeClr val="accent6"/>
                </a:solidFill>
                <a:latin typeface="+mn-lt"/>
                <a:cs typeface="+mn-cs"/>
              </a:rPr>
              <a:t>Autor, Název akce</a:t>
            </a:r>
          </a:p>
        </p:txBody>
      </p:sp>
      <p:sp>
        <p:nvSpPr>
          <p:cNvPr id="21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427538" y="6597650"/>
            <a:ext cx="787400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5219700" y="6597650"/>
            <a:ext cx="2881313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chemeClr val="tx1"/>
          </a:solidFill>
          <a:latin typeface="Trebuchet MS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32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08DC4"/>
        </a:buClr>
        <a:buFont typeface="Wingdings" pitchFamily="2" charset="2"/>
        <a:buChar char="§"/>
        <a:defRPr sz="2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»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gsql.org/pgadmin3/" TargetMode="Externa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portal.matematickabiologie.cz/index.php?pg=zaklady-informatiky-pro-biology--databazove-systemy-v-biomedicine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klimes@iba.muni.cz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1323975" y="2130425"/>
            <a:ext cx="7134225" cy="1470025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en-US" sz="2800" dirty="0" err="1" smtClean="0"/>
              <a:t>Datab</a:t>
            </a:r>
            <a:r>
              <a:rPr lang="cs-CZ" sz="2800" dirty="0" err="1" smtClean="0"/>
              <a:t>ázové</a:t>
            </a:r>
            <a:r>
              <a:rPr lang="cs-CZ" sz="2800" dirty="0" smtClean="0"/>
              <a:t> systémy a SQL</a:t>
            </a:r>
          </a:p>
        </p:txBody>
      </p:sp>
      <p:sp>
        <p:nvSpPr>
          <p:cNvPr id="13315" name="Podnadpis 2"/>
          <p:cNvSpPr>
            <a:spLocks noGrp="1"/>
          </p:cNvSpPr>
          <p:nvPr>
            <p:ph type="subTitle" idx="1"/>
          </p:nvPr>
        </p:nvSpPr>
        <p:spPr>
          <a:xfrm>
            <a:off x="1331913" y="3886200"/>
            <a:ext cx="7127875" cy="2063750"/>
          </a:xfrm>
        </p:spPr>
        <p:txBody>
          <a:bodyPr/>
          <a:lstStyle/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Daniel Klimeš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DDD98C-D439-4B6E-A48C-2D54397373FE}" type="slidenum">
              <a:rPr lang="cs-CZ"/>
              <a:pPr>
                <a:defRPr/>
              </a:pPr>
              <a:t>1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Přístup do databáze/Access to a database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333F8A-ECE9-4B4B-8EB4-2B1500FDCE52}" type="slidenum">
              <a:rPr lang="cs-CZ"/>
              <a:pPr>
                <a:defRPr/>
              </a:pPr>
              <a:t>10</a:t>
            </a:fld>
            <a:endParaRPr lang="cs-CZ"/>
          </a:p>
        </p:txBody>
      </p:sp>
      <p:sp>
        <p:nvSpPr>
          <p:cNvPr id="17413" name="TextovéPole 4"/>
          <p:cNvSpPr txBox="1">
            <a:spLocks noChangeArrowheads="1"/>
          </p:cNvSpPr>
          <p:nvPr/>
        </p:nvSpPr>
        <p:spPr bwMode="auto">
          <a:xfrm>
            <a:off x="755576" y="2420888"/>
            <a:ext cx="806022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 dirty="0" smtClean="0">
                <a:latin typeface="Trebuchet MS" pitchFamily="34" charset="0"/>
              </a:rPr>
              <a:t>Klient/</a:t>
            </a:r>
            <a:r>
              <a:rPr lang="cs-CZ" b="1" dirty="0" err="1" smtClean="0">
                <a:latin typeface="Trebuchet MS" pitchFamily="34" charset="0"/>
              </a:rPr>
              <a:t>client</a:t>
            </a:r>
            <a:r>
              <a:rPr lang="cs-CZ" dirty="0" smtClean="0">
                <a:latin typeface="Trebuchet MS" pitchFamily="34" charset="0"/>
              </a:rPr>
              <a:t> </a:t>
            </a:r>
            <a:r>
              <a:rPr lang="cs-CZ" dirty="0">
                <a:latin typeface="Trebuchet MS" pitchFamily="34" charset="0"/>
              </a:rPr>
              <a:t>= SW umožňující ověření uživatele a spouštění řídících </a:t>
            </a:r>
            <a:r>
              <a:rPr lang="cs-CZ" dirty="0" smtClean="0">
                <a:latin typeface="Trebuchet MS" pitchFamily="34" charset="0"/>
              </a:rPr>
              <a:t>příkazů</a:t>
            </a:r>
          </a:p>
          <a:p>
            <a:r>
              <a:rPr lang="cs-CZ" dirty="0" smtClean="0">
                <a:latin typeface="Trebuchet MS" pitchFamily="34" charset="0"/>
              </a:rPr>
              <a:t>Ovladač/Driver = komponenta klienta </a:t>
            </a:r>
            <a:endParaRPr lang="cs-CZ" dirty="0">
              <a:latin typeface="Trebuchet MS" pitchFamily="34" charset="0"/>
            </a:endParaRPr>
          </a:p>
          <a:p>
            <a:endParaRPr lang="cs-CZ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Řídící </a:t>
            </a:r>
            <a:r>
              <a:rPr lang="cs-CZ" dirty="0" smtClean="0">
                <a:latin typeface="Trebuchet MS" pitchFamily="34" charset="0"/>
              </a:rPr>
              <a:t>příkazy/</a:t>
            </a:r>
            <a:r>
              <a:rPr lang="cs-CZ" dirty="0" err="1" smtClean="0">
                <a:latin typeface="Trebuchet MS" pitchFamily="34" charset="0"/>
              </a:rPr>
              <a:t>commands</a:t>
            </a:r>
            <a:r>
              <a:rPr lang="cs-CZ" dirty="0" smtClean="0">
                <a:latin typeface="Trebuchet MS" pitchFamily="34" charset="0"/>
              </a:rPr>
              <a:t> </a:t>
            </a:r>
            <a:r>
              <a:rPr lang="cs-CZ" dirty="0">
                <a:latin typeface="Trebuchet MS" pitchFamily="34" charset="0"/>
              </a:rPr>
              <a:t>= </a:t>
            </a:r>
            <a:r>
              <a:rPr lang="cs-CZ" dirty="0" err="1">
                <a:latin typeface="Trebuchet MS" pitchFamily="34" charset="0"/>
              </a:rPr>
              <a:t>Structured</a:t>
            </a:r>
            <a:r>
              <a:rPr lang="cs-CZ" dirty="0">
                <a:latin typeface="Trebuchet MS" pitchFamily="34" charset="0"/>
              </a:rPr>
              <a:t> </a:t>
            </a:r>
            <a:r>
              <a:rPr lang="cs-CZ" dirty="0" err="1">
                <a:latin typeface="Trebuchet MS" pitchFamily="34" charset="0"/>
              </a:rPr>
              <a:t>Query</a:t>
            </a:r>
            <a:r>
              <a:rPr lang="cs-CZ" dirty="0">
                <a:latin typeface="Trebuchet MS" pitchFamily="34" charset="0"/>
              </a:rPr>
              <a:t> </a:t>
            </a:r>
            <a:r>
              <a:rPr lang="cs-CZ" dirty="0" err="1">
                <a:latin typeface="Trebuchet MS" pitchFamily="34" charset="0"/>
              </a:rPr>
              <a:t>Language</a:t>
            </a:r>
            <a:r>
              <a:rPr lang="cs-CZ" dirty="0">
                <a:latin typeface="Trebuchet MS" pitchFamily="34" charset="0"/>
              </a:rPr>
              <a:t> – </a:t>
            </a:r>
            <a:r>
              <a:rPr lang="cs-CZ" dirty="0" smtClean="0">
                <a:latin typeface="Trebuchet MS" pitchFamily="34" charset="0"/>
              </a:rPr>
              <a:t>SQL	</a:t>
            </a:r>
            <a:endParaRPr lang="cs-CZ" dirty="0">
              <a:latin typeface="Trebuchet MS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cs-CZ" dirty="0" smtClean="0">
                <a:latin typeface="Trebuchet MS" pitchFamily="34" charset="0"/>
              </a:rPr>
              <a:t> DDL = data </a:t>
            </a:r>
            <a:r>
              <a:rPr lang="cs-CZ" dirty="0" err="1" smtClean="0">
                <a:latin typeface="Trebuchet MS" pitchFamily="34" charset="0"/>
              </a:rPr>
              <a:t>definiton</a:t>
            </a:r>
            <a:r>
              <a:rPr lang="cs-CZ" dirty="0" smtClean="0">
                <a:latin typeface="Trebuchet MS" pitchFamily="34" charset="0"/>
              </a:rPr>
              <a:t> </a:t>
            </a:r>
            <a:r>
              <a:rPr lang="cs-CZ" dirty="0" err="1" smtClean="0">
                <a:latin typeface="Trebuchet MS" pitchFamily="34" charset="0"/>
              </a:rPr>
              <a:t>language</a:t>
            </a:r>
            <a:r>
              <a:rPr lang="cs-CZ" dirty="0" smtClean="0">
                <a:latin typeface="Trebuchet MS" pitchFamily="34" charset="0"/>
              </a:rPr>
              <a:t> </a:t>
            </a:r>
          </a:p>
          <a:p>
            <a:pPr lvl="2">
              <a:buFont typeface="Arial" pitchFamily="34" charset="0"/>
              <a:buChar char="•"/>
            </a:pPr>
            <a:r>
              <a:rPr lang="cs-CZ" dirty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vytváření, změna, rušení objektů (tabulka, index, pohled, …)</a:t>
            </a:r>
            <a:endParaRPr lang="cs-CZ" dirty="0">
              <a:latin typeface="Trebuchet MS" pitchFamily="3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cs-CZ" dirty="0" smtClean="0">
                <a:latin typeface="Trebuchet MS" pitchFamily="34" charset="0"/>
              </a:rPr>
              <a:t> CREATE </a:t>
            </a:r>
            <a:r>
              <a:rPr lang="cs-CZ" dirty="0">
                <a:latin typeface="Trebuchet MS" pitchFamily="34" charset="0"/>
              </a:rPr>
              <a:t>/ </a:t>
            </a:r>
            <a:r>
              <a:rPr lang="cs-CZ" dirty="0" smtClean="0">
                <a:latin typeface="Trebuchet MS" pitchFamily="34" charset="0"/>
              </a:rPr>
              <a:t>ALTER / DROP</a:t>
            </a:r>
            <a:endParaRPr lang="cs-CZ" dirty="0">
              <a:latin typeface="Trebuchet MS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cs-CZ" dirty="0" smtClean="0">
                <a:latin typeface="Trebuchet MS" pitchFamily="34" charset="0"/>
              </a:rPr>
              <a:t> DML  = data </a:t>
            </a:r>
            <a:r>
              <a:rPr lang="cs-CZ" dirty="0" err="1" smtClean="0">
                <a:latin typeface="Trebuchet MS" pitchFamily="34" charset="0"/>
              </a:rPr>
              <a:t>manipulation</a:t>
            </a:r>
            <a:r>
              <a:rPr lang="cs-CZ" dirty="0" smtClean="0">
                <a:latin typeface="Trebuchet MS" pitchFamily="34" charset="0"/>
              </a:rPr>
              <a:t> </a:t>
            </a:r>
            <a:r>
              <a:rPr lang="cs-CZ" dirty="0" err="1" smtClean="0">
                <a:latin typeface="Trebuchet MS" pitchFamily="34" charset="0"/>
              </a:rPr>
              <a:t>language</a:t>
            </a:r>
            <a:endParaRPr lang="cs-CZ" dirty="0">
              <a:latin typeface="Trebuchet MS" pitchFamily="3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cs-CZ" dirty="0" smtClean="0">
                <a:latin typeface="Trebuchet MS" pitchFamily="34" charset="0"/>
              </a:rPr>
              <a:t> SELECT – získávání dat z databáze</a:t>
            </a:r>
            <a:endParaRPr lang="cs-CZ" dirty="0">
              <a:latin typeface="Trebuchet MS" pitchFamily="3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cs-CZ" dirty="0" smtClean="0">
                <a:latin typeface="Trebuchet MS" pitchFamily="34" charset="0"/>
              </a:rPr>
              <a:t> INSERT – vkládání dat do databáze</a:t>
            </a:r>
            <a:endParaRPr lang="cs-CZ" dirty="0">
              <a:latin typeface="Trebuchet MS" pitchFamily="3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cs-CZ" dirty="0" smtClean="0">
                <a:latin typeface="Trebuchet MS" pitchFamily="34" charset="0"/>
              </a:rPr>
              <a:t> DELETE – mazání dat v databázi</a:t>
            </a:r>
            <a:endParaRPr lang="cs-CZ" dirty="0">
              <a:latin typeface="Trebuchet MS" pitchFamily="3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cs-CZ" dirty="0" smtClean="0">
                <a:latin typeface="Trebuchet MS" pitchFamily="34" charset="0"/>
              </a:rPr>
              <a:t> UPDATE – změna/aktualizace dat</a:t>
            </a:r>
            <a:endParaRPr lang="cs-CZ" dirty="0">
              <a:latin typeface="Trebuchet MS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cs-CZ" dirty="0" smtClean="0">
                <a:latin typeface="Trebuchet MS" pitchFamily="34" charset="0"/>
              </a:rPr>
              <a:t> transakční příkazy / </a:t>
            </a:r>
            <a:r>
              <a:rPr lang="cs-CZ" dirty="0" err="1" smtClean="0">
                <a:latin typeface="Trebuchet MS" pitchFamily="34" charset="0"/>
              </a:rPr>
              <a:t>commands</a:t>
            </a:r>
            <a:r>
              <a:rPr lang="cs-CZ" dirty="0" smtClean="0">
                <a:latin typeface="Trebuchet MS" pitchFamily="34" charset="0"/>
              </a:rPr>
              <a:t> </a:t>
            </a:r>
            <a:r>
              <a:rPr lang="cs-CZ" dirty="0" err="1" smtClean="0">
                <a:latin typeface="Trebuchet MS" pitchFamily="34" charset="0"/>
              </a:rPr>
              <a:t>for</a:t>
            </a:r>
            <a:r>
              <a:rPr lang="cs-CZ" dirty="0" smtClean="0">
                <a:latin typeface="Trebuchet MS" pitchFamily="34" charset="0"/>
              </a:rPr>
              <a:t> </a:t>
            </a:r>
            <a:r>
              <a:rPr lang="cs-CZ" dirty="0" err="1" smtClean="0">
                <a:latin typeface="Trebuchet MS" pitchFamily="34" charset="0"/>
              </a:rPr>
              <a:t>transactions</a:t>
            </a:r>
            <a:endParaRPr lang="cs-CZ" dirty="0">
              <a:latin typeface="Trebuchet MS" pitchFamily="3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cs-CZ" dirty="0" smtClean="0">
                <a:latin typeface="Trebuchet MS" pitchFamily="34" charset="0"/>
              </a:rPr>
              <a:t> COMMIT – potvrzení transakce</a:t>
            </a:r>
            <a:endParaRPr lang="cs-CZ" dirty="0">
              <a:latin typeface="Trebuchet MS" pitchFamily="3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cs-CZ" dirty="0" smtClean="0">
                <a:latin typeface="Trebuchet MS" pitchFamily="34" charset="0"/>
              </a:rPr>
              <a:t> ROLLBACK – odvolání transakce</a:t>
            </a:r>
            <a:endParaRPr lang="cs-CZ" dirty="0">
              <a:latin typeface="Trebuchet MS" pitchFamily="34" charset="0"/>
            </a:endParaRPr>
          </a:p>
        </p:txBody>
      </p:sp>
      <p:sp>
        <p:nvSpPr>
          <p:cNvPr id="6" name="laptop"/>
          <p:cNvSpPr>
            <a:spLocks noEditPoints="1" noChangeArrowheads="1"/>
          </p:cNvSpPr>
          <p:nvPr/>
        </p:nvSpPr>
        <p:spPr bwMode="auto">
          <a:xfrm>
            <a:off x="1763688" y="1268760"/>
            <a:ext cx="1225550" cy="774700"/>
          </a:xfrm>
          <a:custGeom>
            <a:avLst/>
            <a:gdLst>
              <a:gd name="T0" fmla="*/ 614087705 w 21600"/>
              <a:gd name="T1" fmla="*/ 0 h 21600"/>
              <a:gd name="T2" fmla="*/ 614087705 w 21600"/>
              <a:gd name="T3" fmla="*/ 330984573 h 21600"/>
              <a:gd name="T4" fmla="*/ 2147483647 w 21600"/>
              <a:gd name="T5" fmla="*/ 0 h 21600"/>
              <a:gd name="T6" fmla="*/ 2147483647 w 21600"/>
              <a:gd name="T7" fmla="*/ 330984573 h 21600"/>
              <a:gd name="T8" fmla="*/ 1972674524 w 21600"/>
              <a:gd name="T9" fmla="*/ 0 h 21600"/>
              <a:gd name="T10" fmla="*/ 1972674524 w 21600"/>
              <a:gd name="T11" fmla="*/ 996691646 h 21600"/>
              <a:gd name="T12" fmla="*/ 0 w 21600"/>
              <a:gd name="T13" fmla="*/ 996691646 h 21600"/>
              <a:gd name="T14" fmla="*/ 2147483647 w 21600"/>
              <a:gd name="T15" fmla="*/ 996691646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4445 w 21600"/>
              <a:gd name="T25" fmla="*/ 1858 h 21600"/>
              <a:gd name="T26" fmla="*/ 17311 w 21600"/>
              <a:gd name="T27" fmla="*/ 12323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7" name="AutoShape 11"/>
          <p:cNvSpPr>
            <a:spLocks noChangeArrowheads="1"/>
          </p:cNvSpPr>
          <p:nvPr/>
        </p:nvSpPr>
        <p:spPr bwMode="auto">
          <a:xfrm>
            <a:off x="3347864" y="1484784"/>
            <a:ext cx="1482725" cy="382587"/>
          </a:xfrm>
          <a:prstGeom prst="rightArrow">
            <a:avLst>
              <a:gd name="adj1" fmla="val 50000"/>
              <a:gd name="adj2" fmla="val 5007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8" name="Vývojový diagram: magnetický disk 7"/>
          <p:cNvSpPr/>
          <p:nvPr/>
        </p:nvSpPr>
        <p:spPr>
          <a:xfrm>
            <a:off x="5148064" y="1052736"/>
            <a:ext cx="1152525" cy="12954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PostgreSQL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107504" y="1196752"/>
            <a:ext cx="4612160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Klient/</a:t>
            </a:r>
            <a:r>
              <a:rPr lang="cs-CZ" dirty="0" err="1" smtClean="0"/>
              <a:t>client</a:t>
            </a: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cs-CZ" b="1" dirty="0" err="1" smtClean="0"/>
              <a:t>pgAdmin</a:t>
            </a:r>
            <a:endParaRPr lang="cs-CZ" b="1" dirty="0" smtClean="0"/>
          </a:p>
          <a:p>
            <a:pPr lvl="1"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Přihlášení k serveru/</a:t>
            </a:r>
            <a:r>
              <a:rPr lang="cs-CZ" dirty="0" err="1" smtClean="0"/>
              <a:t>connection</a:t>
            </a: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Nová databáze/</a:t>
            </a:r>
            <a:r>
              <a:rPr lang="cs-CZ" dirty="0" err="1" smtClean="0"/>
              <a:t>new</a:t>
            </a:r>
            <a:r>
              <a:rPr lang="cs-CZ" dirty="0" smtClean="0"/>
              <a:t> database - </a:t>
            </a:r>
            <a:r>
              <a:rPr lang="cs-CZ" dirty="0" err="1" smtClean="0"/>
              <a:t>matbi</a:t>
            </a: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Schéma/</a:t>
            </a:r>
            <a:r>
              <a:rPr lang="cs-CZ" dirty="0" err="1" smtClean="0"/>
              <a:t>schema</a:t>
            </a:r>
            <a:r>
              <a:rPr lang="cs-CZ" dirty="0" smtClean="0"/>
              <a:t> – public</a:t>
            </a:r>
          </a:p>
          <a:p>
            <a:pPr lvl="1">
              <a:buFont typeface="Arial" pitchFamily="34" charset="0"/>
              <a:buChar char="•"/>
            </a:pP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cs-CZ" b="1" dirty="0" err="1" smtClean="0"/>
              <a:t>psql</a:t>
            </a:r>
            <a:endParaRPr lang="cs-CZ" b="1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ve Windows nutné </a:t>
            </a:r>
          </a:p>
          <a:p>
            <a:pPr lvl="1"/>
            <a:r>
              <a:rPr lang="cs-CZ" dirty="0" smtClean="0"/>
              <a:t>nastavení jazykové sady</a:t>
            </a:r>
          </a:p>
          <a:p>
            <a:pPr lvl="1"/>
            <a:r>
              <a:rPr lang="cs-CZ" dirty="0" smtClean="0"/>
              <a:t>a fontu</a:t>
            </a:r>
          </a:p>
          <a:p>
            <a:pPr lvl="1">
              <a:buFont typeface="Arial" pitchFamily="34" charset="0"/>
              <a:buChar char="•"/>
            </a:pP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692696"/>
            <a:ext cx="3965451" cy="5799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bdélník 5"/>
          <p:cNvSpPr/>
          <p:nvPr/>
        </p:nvSpPr>
        <p:spPr>
          <a:xfrm>
            <a:off x="755576" y="4427607"/>
            <a:ext cx="2388667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server je </a:t>
            </a: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147.251.145.6</a:t>
            </a:r>
            <a:endParaRPr lang="en-US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2000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db:ucebnarcx</a:t>
            </a:r>
            <a:endParaRPr lang="cs-CZ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652726" y="5040768"/>
            <a:ext cx="33134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cs-CZ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studentucebna</a:t>
            </a: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/ RCX2019ucebna</a:t>
            </a:r>
            <a:endParaRPr lang="cs-CZ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336518" y="5806679"/>
            <a:ext cx="3945824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cs-CZ" u="sng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https://www.bigsql.org/pgadmin3/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SQL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827584" y="1556792"/>
            <a:ext cx="7907934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SQL jazyk (</a:t>
            </a:r>
            <a:r>
              <a:rPr lang="cs-CZ" dirty="0" err="1"/>
              <a:t>Structured</a:t>
            </a:r>
            <a:r>
              <a:rPr lang="cs-CZ" dirty="0"/>
              <a:t> </a:t>
            </a:r>
            <a:r>
              <a:rPr lang="cs-CZ" dirty="0" err="1"/>
              <a:t>Query</a:t>
            </a:r>
            <a:r>
              <a:rPr lang="cs-CZ" dirty="0"/>
              <a:t> </a:t>
            </a:r>
            <a:r>
              <a:rPr lang="cs-CZ" dirty="0" err="1"/>
              <a:t>Language</a:t>
            </a:r>
            <a:r>
              <a:rPr lang="cs-CZ" dirty="0"/>
              <a:t>)</a:t>
            </a:r>
            <a:endParaRPr lang="cs-CZ" dirty="0" smtClean="0"/>
          </a:p>
          <a:p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case </a:t>
            </a:r>
            <a:r>
              <a:rPr lang="cs-CZ" dirty="0" err="1" smtClean="0"/>
              <a:t>insensitive</a:t>
            </a: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klíčová slova /</a:t>
            </a:r>
            <a:r>
              <a:rPr lang="cs-CZ" dirty="0" err="1" smtClean="0"/>
              <a:t>keywords</a:t>
            </a:r>
            <a:r>
              <a:rPr lang="cs-CZ" dirty="0" smtClean="0"/>
              <a:t> – pro názornost VELKÝM písmem/</a:t>
            </a:r>
            <a:r>
              <a:rPr lang="cs-CZ" dirty="0" err="1" smtClean="0"/>
              <a:t>uppercase</a:t>
            </a: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názvy objektů (tabulek, sloupců) / </a:t>
            </a:r>
            <a:r>
              <a:rPr lang="cs-CZ" dirty="0" err="1" smtClean="0"/>
              <a:t>name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objects</a:t>
            </a:r>
            <a:r>
              <a:rPr lang="cs-CZ" dirty="0" smtClean="0"/>
              <a:t>  </a:t>
            </a:r>
          </a:p>
          <a:p>
            <a:pPr lvl="2">
              <a:buFont typeface="Arial" pitchFamily="34" charset="0"/>
              <a:buChar char="•"/>
            </a:pPr>
            <a:r>
              <a:rPr lang="cs-CZ" dirty="0" smtClean="0"/>
              <a:t> pouze alfanumerické znaky / </a:t>
            </a:r>
            <a:r>
              <a:rPr lang="cs-CZ" dirty="0" err="1" smtClean="0"/>
              <a:t>only</a:t>
            </a:r>
            <a:r>
              <a:rPr lang="cs-CZ" dirty="0" smtClean="0"/>
              <a:t> </a:t>
            </a:r>
            <a:r>
              <a:rPr lang="cs-CZ" dirty="0" err="1" smtClean="0"/>
              <a:t>alfanumeric</a:t>
            </a:r>
            <a:endParaRPr lang="cs-CZ" dirty="0" smtClean="0"/>
          </a:p>
          <a:p>
            <a:pPr lvl="2">
              <a:buFont typeface="Arial" pitchFamily="34" charset="0"/>
              <a:buChar char="•"/>
            </a:pPr>
            <a:r>
              <a:rPr lang="cs-CZ" dirty="0" smtClean="0"/>
              <a:t> první znak písmeno / </a:t>
            </a:r>
            <a:r>
              <a:rPr lang="cs-CZ" dirty="0" err="1" smtClean="0"/>
              <a:t>first</a:t>
            </a:r>
            <a:r>
              <a:rPr lang="cs-CZ" dirty="0" smtClean="0"/>
              <a:t> </a:t>
            </a:r>
            <a:r>
              <a:rPr lang="cs-CZ" dirty="0" err="1" smtClean="0"/>
              <a:t>letter</a:t>
            </a:r>
            <a:endParaRPr lang="cs-CZ" dirty="0" smtClean="0"/>
          </a:p>
          <a:p>
            <a:pPr lvl="2">
              <a:buFont typeface="Arial" pitchFamily="34" charset="0"/>
              <a:buChar char="•"/>
            </a:pPr>
            <a:r>
              <a:rPr lang="cs-CZ" dirty="0" smtClean="0"/>
              <a:t> omezená délka (ORACLE 32 znaků) / </a:t>
            </a:r>
            <a:r>
              <a:rPr lang="cs-CZ" dirty="0" err="1" smtClean="0"/>
              <a:t>length</a:t>
            </a:r>
            <a:r>
              <a:rPr lang="cs-CZ" dirty="0" smtClean="0"/>
              <a:t> limit  </a:t>
            </a:r>
          </a:p>
          <a:p>
            <a:pPr lvl="1"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operátory / </a:t>
            </a:r>
            <a:r>
              <a:rPr lang="cs-CZ" dirty="0" err="1" smtClean="0"/>
              <a:t>operators</a:t>
            </a: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funkce  / </a:t>
            </a:r>
            <a:r>
              <a:rPr lang="cs-CZ" dirty="0" err="1" smtClean="0"/>
              <a:t>function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různá rozšíření v jednotlivých DB produktech </a:t>
            </a:r>
          </a:p>
          <a:p>
            <a:pPr lvl="1"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SQL příkazy – ve skriptu ukončeny defaultně středníkem (</a:t>
            </a:r>
            <a:r>
              <a:rPr lang="en-US" dirty="0" smtClean="0"/>
              <a:t>;</a:t>
            </a:r>
            <a:r>
              <a:rPr lang="cs-CZ" dirty="0" smtClean="0"/>
              <a:t>)</a:t>
            </a:r>
          </a:p>
          <a:p>
            <a:pPr lvl="1"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komentáře / </a:t>
            </a:r>
            <a:r>
              <a:rPr lang="cs-CZ" dirty="0" err="1" smtClean="0"/>
              <a:t>comments</a:t>
            </a:r>
            <a:r>
              <a:rPr lang="cs-CZ" dirty="0" smtClean="0"/>
              <a:t> odděleny </a:t>
            </a:r>
            <a:r>
              <a:rPr lang="en-US" dirty="0" smtClean="0"/>
              <a:t>- -</a:t>
            </a:r>
            <a:r>
              <a:rPr lang="cs-CZ" dirty="0" smtClean="0"/>
              <a:t> </a:t>
            </a:r>
            <a:r>
              <a:rPr lang="en-US" dirty="0" smtClean="0"/>
              <a:t>  </a:t>
            </a:r>
            <a:r>
              <a:rPr lang="cs-CZ" dirty="0" smtClean="0"/>
              <a:t>nebo v bloku </a:t>
            </a:r>
            <a:r>
              <a:rPr lang="en-US" dirty="0" smtClean="0"/>
              <a:t>/* </a:t>
            </a:r>
            <a:r>
              <a:rPr lang="en-US" dirty="0" err="1" smtClean="0"/>
              <a:t>komentar</a:t>
            </a:r>
            <a:r>
              <a:rPr lang="en-US" dirty="0" smtClean="0"/>
              <a:t> */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SQL - SELECT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8944C6-D275-4231-BEB0-1D028E8892E5}" type="slidenum">
              <a:rPr lang="cs-CZ"/>
              <a:pPr>
                <a:defRPr/>
              </a:pPr>
              <a:t>13</a:t>
            </a:fld>
            <a:endParaRPr lang="cs-CZ"/>
          </a:p>
        </p:txBody>
      </p:sp>
      <p:sp>
        <p:nvSpPr>
          <p:cNvPr id="20485" name="TextovéPole 4"/>
          <p:cNvSpPr txBox="1">
            <a:spLocks noChangeArrowheads="1"/>
          </p:cNvSpPr>
          <p:nvPr/>
        </p:nvSpPr>
        <p:spPr bwMode="auto">
          <a:xfrm>
            <a:off x="611560" y="1196752"/>
            <a:ext cx="8772594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>
                <a:latin typeface="Trebuchet MS" pitchFamily="34" charset="0"/>
              </a:rPr>
              <a:t>SELECT </a:t>
            </a:r>
            <a:r>
              <a:rPr lang="en-US" dirty="0">
                <a:latin typeface="Trebuchet MS" pitchFamily="34" charset="0"/>
              </a:rPr>
              <a:t>* FROM </a:t>
            </a:r>
            <a:r>
              <a:rPr lang="en-US" dirty="0" err="1">
                <a:latin typeface="Trebuchet MS" pitchFamily="34" charset="0"/>
              </a:rPr>
              <a:t>tabulka</a:t>
            </a:r>
            <a:r>
              <a:rPr lang="en-US" dirty="0" smtClean="0">
                <a:latin typeface="Trebuchet MS" pitchFamily="34" charset="0"/>
              </a:rPr>
              <a:t>;</a:t>
            </a:r>
            <a:r>
              <a:rPr lang="cs-CZ" dirty="0" smtClean="0">
                <a:latin typeface="Trebuchet MS" pitchFamily="34" charset="0"/>
              </a:rPr>
              <a:t> -</a:t>
            </a:r>
            <a:r>
              <a:rPr lang="en-US" dirty="0">
                <a:latin typeface="Trebuchet MS" pitchFamily="34" charset="0"/>
              </a:rPr>
              <a:t>-</a:t>
            </a:r>
            <a:r>
              <a:rPr lang="cs-CZ" dirty="0" smtClean="0">
                <a:latin typeface="Trebuchet MS" pitchFamily="34" charset="0"/>
              </a:rPr>
              <a:t> všechny řádky i sloupce tabulky </a:t>
            </a:r>
            <a:r>
              <a:rPr lang="cs-CZ" dirty="0">
                <a:latin typeface="Trebuchet MS" pitchFamily="34" charset="0"/>
              </a:rPr>
              <a:t>/ </a:t>
            </a:r>
            <a:r>
              <a:rPr lang="cs-CZ" dirty="0" err="1">
                <a:latin typeface="Trebuchet MS" pitchFamily="34" charset="0"/>
              </a:rPr>
              <a:t>all</a:t>
            </a:r>
            <a:r>
              <a:rPr lang="cs-CZ" dirty="0">
                <a:latin typeface="Trebuchet MS" pitchFamily="34" charset="0"/>
              </a:rPr>
              <a:t> </a:t>
            </a:r>
            <a:r>
              <a:rPr lang="cs-CZ" dirty="0" err="1">
                <a:latin typeface="Trebuchet MS" pitchFamily="34" charset="0"/>
              </a:rPr>
              <a:t>rows</a:t>
            </a:r>
            <a:r>
              <a:rPr lang="cs-CZ" dirty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, </a:t>
            </a:r>
            <a:r>
              <a:rPr lang="cs-CZ" dirty="0" err="1" smtClean="0">
                <a:latin typeface="Trebuchet MS" pitchFamily="34" charset="0"/>
              </a:rPr>
              <a:t>all</a:t>
            </a:r>
            <a:r>
              <a:rPr lang="cs-CZ" dirty="0" smtClean="0">
                <a:latin typeface="Trebuchet MS" pitchFamily="34" charset="0"/>
              </a:rPr>
              <a:t> </a:t>
            </a:r>
            <a:r>
              <a:rPr lang="cs-CZ" dirty="0" err="1" smtClean="0">
                <a:latin typeface="Trebuchet MS" pitchFamily="34" charset="0"/>
              </a:rPr>
              <a:t>columns</a:t>
            </a:r>
            <a:r>
              <a:rPr lang="cs-CZ" dirty="0" smtClean="0">
                <a:latin typeface="Trebuchet MS" pitchFamily="34" charset="0"/>
              </a:rPr>
              <a:t> </a:t>
            </a:r>
          </a:p>
          <a:p>
            <a:endParaRPr lang="en-US" dirty="0" smtClean="0">
              <a:latin typeface="Trebuchet MS" pitchFamily="34" charset="0"/>
            </a:endParaRPr>
          </a:p>
          <a:p>
            <a:r>
              <a:rPr lang="en-US" dirty="0" smtClean="0">
                <a:latin typeface="Trebuchet MS" pitchFamily="34" charset="0"/>
              </a:rPr>
              <a:t>/* </a:t>
            </a:r>
            <a:r>
              <a:rPr lang="en-US" dirty="0" err="1" smtClean="0">
                <a:latin typeface="Trebuchet MS" pitchFamily="34" charset="0"/>
              </a:rPr>
              <a:t>vybra</a:t>
            </a:r>
            <a:r>
              <a:rPr lang="cs-CZ" dirty="0" err="1" smtClean="0">
                <a:latin typeface="Trebuchet MS" pitchFamily="34" charset="0"/>
              </a:rPr>
              <a:t>né</a:t>
            </a:r>
            <a:r>
              <a:rPr lang="cs-CZ" dirty="0" smtClean="0">
                <a:latin typeface="Trebuchet MS" pitchFamily="34" charset="0"/>
              </a:rPr>
              <a:t> sloupce, všechny řádky /</a:t>
            </a:r>
            <a:r>
              <a:rPr lang="cs-CZ" dirty="0" err="1" smtClean="0">
                <a:latin typeface="Trebuchet MS" pitchFamily="34" charset="0"/>
              </a:rPr>
              <a:t>selected</a:t>
            </a:r>
            <a:r>
              <a:rPr lang="cs-CZ" dirty="0" smtClean="0">
                <a:latin typeface="Trebuchet MS" pitchFamily="34" charset="0"/>
              </a:rPr>
              <a:t> </a:t>
            </a:r>
            <a:r>
              <a:rPr lang="cs-CZ" dirty="0" err="1" smtClean="0">
                <a:latin typeface="Trebuchet MS" pitchFamily="34" charset="0"/>
              </a:rPr>
              <a:t>columns</a:t>
            </a:r>
            <a:r>
              <a:rPr lang="cs-CZ" dirty="0" smtClean="0">
                <a:latin typeface="Trebuchet MS" pitchFamily="34" charset="0"/>
              </a:rPr>
              <a:t> </a:t>
            </a:r>
            <a:r>
              <a:rPr lang="en-US" dirty="0" smtClean="0">
                <a:latin typeface="Trebuchet MS" pitchFamily="34" charset="0"/>
              </a:rPr>
              <a:t> */</a:t>
            </a:r>
          </a:p>
          <a:p>
            <a:r>
              <a:rPr lang="en-US" dirty="0" smtClean="0">
                <a:latin typeface="Trebuchet MS" pitchFamily="34" charset="0"/>
              </a:rPr>
              <a:t>SELECT </a:t>
            </a:r>
            <a:r>
              <a:rPr lang="en-US" dirty="0">
                <a:latin typeface="Trebuchet MS" pitchFamily="34" charset="0"/>
              </a:rPr>
              <a:t>sloupec1, sloupec2, sloupec1 + sloupec2 AS </a:t>
            </a:r>
            <a:r>
              <a:rPr lang="en-US" dirty="0" err="1">
                <a:latin typeface="Trebuchet MS" pitchFamily="34" charset="0"/>
              </a:rPr>
              <a:t>soucet</a:t>
            </a:r>
            <a:r>
              <a:rPr lang="en-US" dirty="0">
                <a:latin typeface="Trebuchet MS" pitchFamily="34" charset="0"/>
              </a:rPr>
              <a:t>  FROM </a:t>
            </a:r>
            <a:r>
              <a:rPr lang="en-US" dirty="0" err="1">
                <a:latin typeface="Trebuchet MS" pitchFamily="34" charset="0"/>
              </a:rPr>
              <a:t>tabulka</a:t>
            </a:r>
            <a:r>
              <a:rPr lang="en-US" dirty="0" smtClean="0">
                <a:latin typeface="Trebuchet MS" pitchFamily="34" charset="0"/>
              </a:rPr>
              <a:t>;</a:t>
            </a:r>
            <a:endParaRPr lang="cs-CZ" dirty="0" smtClean="0">
              <a:latin typeface="Trebuchet MS" pitchFamily="34" charset="0"/>
            </a:endParaRPr>
          </a:p>
          <a:p>
            <a:endParaRPr lang="en-US" dirty="0">
              <a:latin typeface="Trebuchet MS" pitchFamily="34" charset="0"/>
            </a:endParaRPr>
          </a:p>
          <a:p>
            <a:r>
              <a:rPr lang="en-US" dirty="0" smtClean="0">
                <a:latin typeface="Trebuchet MS" pitchFamily="34" charset="0"/>
              </a:rPr>
              <a:t>/* v</a:t>
            </a:r>
            <a:r>
              <a:rPr lang="cs-CZ" dirty="0" err="1" smtClean="0">
                <a:latin typeface="Trebuchet MS" pitchFamily="34" charset="0"/>
              </a:rPr>
              <a:t>šechny</a:t>
            </a:r>
            <a:r>
              <a:rPr lang="cs-CZ" dirty="0" smtClean="0">
                <a:latin typeface="Trebuchet MS" pitchFamily="34" charset="0"/>
              </a:rPr>
              <a:t> sloupce, vybrané řádky / </a:t>
            </a:r>
            <a:r>
              <a:rPr lang="cs-CZ" dirty="0" err="1" smtClean="0">
                <a:latin typeface="Trebuchet MS" pitchFamily="34" charset="0"/>
              </a:rPr>
              <a:t>selected</a:t>
            </a:r>
            <a:r>
              <a:rPr lang="cs-CZ" dirty="0" smtClean="0">
                <a:latin typeface="Trebuchet MS" pitchFamily="34" charset="0"/>
              </a:rPr>
              <a:t> </a:t>
            </a:r>
            <a:r>
              <a:rPr lang="cs-CZ" dirty="0" err="1" smtClean="0">
                <a:latin typeface="Trebuchet MS" pitchFamily="34" charset="0"/>
              </a:rPr>
              <a:t>rows</a:t>
            </a:r>
            <a:r>
              <a:rPr lang="cs-CZ" dirty="0" smtClean="0">
                <a:latin typeface="Trebuchet MS" pitchFamily="34" charset="0"/>
              </a:rPr>
              <a:t>, </a:t>
            </a:r>
            <a:r>
              <a:rPr lang="cs-CZ" dirty="0" err="1" smtClean="0">
                <a:latin typeface="Trebuchet MS" pitchFamily="34" charset="0"/>
              </a:rPr>
              <a:t>all</a:t>
            </a:r>
            <a:r>
              <a:rPr lang="cs-CZ" dirty="0" smtClean="0">
                <a:latin typeface="Trebuchet MS" pitchFamily="34" charset="0"/>
              </a:rPr>
              <a:t> </a:t>
            </a:r>
            <a:r>
              <a:rPr lang="cs-CZ" dirty="0" err="1" smtClean="0">
                <a:latin typeface="Trebuchet MS" pitchFamily="34" charset="0"/>
              </a:rPr>
              <a:t>columns</a:t>
            </a:r>
            <a:r>
              <a:rPr lang="en-US" dirty="0" smtClean="0">
                <a:latin typeface="Trebuchet MS" pitchFamily="34" charset="0"/>
              </a:rPr>
              <a:t> */</a:t>
            </a:r>
          </a:p>
          <a:p>
            <a:endParaRPr lang="en-US" dirty="0" smtClean="0">
              <a:latin typeface="Trebuchet MS" pitchFamily="34" charset="0"/>
            </a:endParaRPr>
          </a:p>
          <a:p>
            <a:r>
              <a:rPr lang="en-US" dirty="0">
                <a:latin typeface="Trebuchet MS" pitchFamily="34" charset="0"/>
              </a:rPr>
              <a:t>SELECT * FROM </a:t>
            </a:r>
            <a:r>
              <a:rPr lang="en-US" dirty="0" err="1">
                <a:latin typeface="Trebuchet MS" pitchFamily="34" charset="0"/>
              </a:rPr>
              <a:t>tabulka</a:t>
            </a:r>
            <a:r>
              <a:rPr lang="en-US" dirty="0">
                <a:latin typeface="Trebuchet MS" pitchFamily="34" charset="0"/>
              </a:rPr>
              <a:t> </a:t>
            </a:r>
            <a:r>
              <a:rPr lang="en-US" dirty="0" smtClean="0">
                <a:latin typeface="Trebuchet MS" pitchFamily="34" charset="0"/>
              </a:rPr>
              <a:t> WHERE sloupec1 </a:t>
            </a:r>
            <a:r>
              <a:rPr lang="en-US" dirty="0">
                <a:latin typeface="Trebuchet MS" pitchFamily="34" charset="0"/>
              </a:rPr>
              <a:t>= </a:t>
            </a:r>
            <a:r>
              <a:rPr lang="en-US" dirty="0" smtClean="0">
                <a:latin typeface="Trebuchet MS" pitchFamily="34" charset="0"/>
              </a:rPr>
              <a:t>1;</a:t>
            </a:r>
          </a:p>
          <a:p>
            <a:endParaRPr lang="en-US" dirty="0" smtClean="0">
              <a:latin typeface="Trebuchet MS" pitchFamily="34" charset="0"/>
            </a:endParaRPr>
          </a:p>
          <a:p>
            <a:r>
              <a:rPr lang="en-US" dirty="0">
                <a:latin typeface="Trebuchet MS" pitchFamily="34" charset="0"/>
              </a:rPr>
              <a:t>SELECT * FROM </a:t>
            </a:r>
            <a:r>
              <a:rPr lang="en-US" dirty="0" err="1">
                <a:latin typeface="Trebuchet MS" pitchFamily="34" charset="0"/>
              </a:rPr>
              <a:t>tabulka</a:t>
            </a:r>
            <a:r>
              <a:rPr lang="en-US" dirty="0">
                <a:latin typeface="Trebuchet MS" pitchFamily="34" charset="0"/>
              </a:rPr>
              <a:t>  WHERE </a:t>
            </a:r>
            <a:r>
              <a:rPr lang="en-US" dirty="0" smtClean="0">
                <a:latin typeface="Trebuchet MS" pitchFamily="34" charset="0"/>
              </a:rPr>
              <a:t>sloupec</a:t>
            </a:r>
            <a:r>
              <a:rPr lang="en-US" dirty="0">
                <a:latin typeface="Trebuchet MS" pitchFamily="34" charset="0"/>
              </a:rPr>
              <a:t>2</a:t>
            </a:r>
            <a:r>
              <a:rPr lang="en-US" dirty="0" smtClean="0">
                <a:latin typeface="Trebuchet MS" pitchFamily="34" charset="0"/>
              </a:rPr>
              <a:t> </a:t>
            </a:r>
            <a:r>
              <a:rPr lang="en-US" dirty="0">
                <a:latin typeface="Trebuchet MS" pitchFamily="34" charset="0"/>
              </a:rPr>
              <a:t>= </a:t>
            </a:r>
            <a:r>
              <a:rPr lang="cs-CZ" dirty="0" smtClean="0">
                <a:latin typeface="Trebuchet MS" pitchFamily="34" charset="0"/>
              </a:rPr>
              <a:t>'Jan'</a:t>
            </a:r>
            <a:r>
              <a:rPr lang="en-US" dirty="0" smtClean="0">
                <a:latin typeface="Trebuchet MS" pitchFamily="34" charset="0"/>
              </a:rPr>
              <a:t> ; -- </a:t>
            </a:r>
            <a:r>
              <a:rPr lang="en-US" dirty="0" smtClean="0">
                <a:solidFill>
                  <a:srgbClr val="FF0000"/>
                </a:solidFill>
                <a:latin typeface="Trebuchet MS" pitchFamily="34" charset="0"/>
              </a:rPr>
              <a:t>text do </a:t>
            </a:r>
            <a:r>
              <a:rPr lang="en-US" dirty="0" err="1" smtClean="0">
                <a:solidFill>
                  <a:srgbClr val="FF0000"/>
                </a:solidFill>
                <a:latin typeface="Trebuchet MS" pitchFamily="34" charset="0"/>
              </a:rPr>
              <a:t>apostrof</a:t>
            </a:r>
            <a:r>
              <a:rPr lang="cs-CZ" dirty="0" smtClean="0">
                <a:solidFill>
                  <a:srgbClr val="FF0000"/>
                </a:solidFill>
                <a:latin typeface="Trebuchet MS" pitchFamily="34" charset="0"/>
              </a:rPr>
              <a:t>ů</a:t>
            </a:r>
            <a:endParaRPr lang="en-US" dirty="0">
              <a:solidFill>
                <a:srgbClr val="FF0000"/>
              </a:solidFill>
              <a:latin typeface="Trebuchet MS" pitchFamily="34" charset="0"/>
            </a:endParaRPr>
          </a:p>
          <a:p>
            <a:endParaRPr lang="en-US" dirty="0" smtClean="0">
              <a:latin typeface="Trebuchet MS" pitchFamily="34" charset="0"/>
            </a:endParaRPr>
          </a:p>
          <a:p>
            <a:r>
              <a:rPr lang="en-US" dirty="0" smtClean="0">
                <a:latin typeface="Trebuchet MS" pitchFamily="34" charset="0"/>
              </a:rPr>
              <a:t>SELECT </a:t>
            </a:r>
            <a:r>
              <a:rPr lang="en-US" dirty="0">
                <a:latin typeface="Trebuchet MS" pitchFamily="34" charset="0"/>
              </a:rPr>
              <a:t>* FROM </a:t>
            </a:r>
            <a:r>
              <a:rPr lang="en-US" dirty="0" err="1">
                <a:latin typeface="Trebuchet MS" pitchFamily="34" charset="0"/>
              </a:rPr>
              <a:t>tabulka</a:t>
            </a:r>
            <a:r>
              <a:rPr lang="en-US" dirty="0">
                <a:latin typeface="Trebuchet MS" pitchFamily="34" charset="0"/>
              </a:rPr>
              <a:t> </a:t>
            </a:r>
          </a:p>
          <a:p>
            <a:r>
              <a:rPr lang="en-US" dirty="0">
                <a:latin typeface="Trebuchet MS" pitchFamily="34" charset="0"/>
              </a:rPr>
              <a:t>	WHERE sloupec1 = 1 AND sloupec2  &gt; 10 AND sloupec3 &lt; </a:t>
            </a:r>
            <a:r>
              <a:rPr lang="en-US" dirty="0" err="1">
                <a:latin typeface="Trebuchet MS" pitchFamily="34" charset="0"/>
              </a:rPr>
              <a:t>sloupec</a:t>
            </a:r>
            <a:r>
              <a:rPr lang="en-US" dirty="0">
                <a:latin typeface="Trebuchet MS" pitchFamily="34" charset="0"/>
              </a:rPr>
              <a:t> 4</a:t>
            </a:r>
          </a:p>
          <a:p>
            <a:endParaRPr lang="en-US" dirty="0">
              <a:latin typeface="Trebuchet MS" pitchFamily="34" charset="0"/>
            </a:endParaRPr>
          </a:p>
          <a:p>
            <a:r>
              <a:rPr lang="cs-CZ" dirty="0" smtClean="0">
                <a:latin typeface="Trebuchet MS" pitchFamily="34" charset="0"/>
              </a:rPr>
              <a:t>--</a:t>
            </a:r>
            <a:r>
              <a:rPr lang="en-US" dirty="0" smtClean="0">
                <a:latin typeface="Trebuchet MS" pitchFamily="34" charset="0"/>
              </a:rPr>
              <a:t>S</a:t>
            </a:r>
            <a:r>
              <a:rPr lang="cs-CZ" dirty="0" err="1" smtClean="0">
                <a:latin typeface="Trebuchet MS" pitchFamily="34" charset="0"/>
              </a:rPr>
              <a:t>etřídění</a:t>
            </a:r>
            <a:r>
              <a:rPr lang="cs-CZ" dirty="0" smtClean="0">
                <a:latin typeface="Trebuchet MS" pitchFamily="34" charset="0"/>
              </a:rPr>
              <a:t> výstupu (ORDER BY)</a:t>
            </a:r>
          </a:p>
          <a:p>
            <a:endParaRPr lang="cs-CZ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SELECT </a:t>
            </a:r>
            <a:r>
              <a:rPr lang="en-US" dirty="0">
                <a:latin typeface="Trebuchet MS" pitchFamily="34" charset="0"/>
              </a:rPr>
              <a:t>* FROM </a:t>
            </a:r>
            <a:r>
              <a:rPr lang="en-US" dirty="0" err="1" smtClean="0">
                <a:latin typeface="Trebuchet MS" pitchFamily="34" charset="0"/>
              </a:rPr>
              <a:t>tabulka</a:t>
            </a:r>
            <a:r>
              <a:rPr lang="cs-CZ" dirty="0" smtClean="0">
                <a:latin typeface="Trebuchet MS" pitchFamily="34" charset="0"/>
              </a:rPr>
              <a:t> ORDER BY sloupec</a:t>
            </a:r>
            <a:r>
              <a:rPr lang="en-US" dirty="0">
                <a:latin typeface="Trebuchet MS" pitchFamily="34" charset="0"/>
              </a:rPr>
              <a:t>1</a:t>
            </a:r>
            <a:r>
              <a:rPr lang="en-US" dirty="0" smtClean="0">
                <a:latin typeface="Trebuchet MS" pitchFamily="34" charset="0"/>
              </a:rPr>
              <a:t>;</a:t>
            </a:r>
            <a:r>
              <a:rPr lang="cs-CZ" dirty="0" smtClean="0">
                <a:latin typeface="Trebuchet MS" pitchFamily="34" charset="0"/>
              </a:rPr>
              <a:t> -- vzestupné třídění /</a:t>
            </a:r>
            <a:r>
              <a:rPr lang="cs-CZ" dirty="0" err="1" smtClean="0">
                <a:latin typeface="Trebuchet MS" pitchFamily="34" charset="0"/>
              </a:rPr>
              <a:t>ascending</a:t>
            </a:r>
            <a:endParaRPr lang="en-US" dirty="0" smtClean="0">
              <a:latin typeface="Trebuchet MS" pitchFamily="34" charset="0"/>
            </a:endParaRPr>
          </a:p>
          <a:p>
            <a:r>
              <a:rPr lang="en-US" dirty="0" smtClean="0">
                <a:latin typeface="Trebuchet MS" pitchFamily="34" charset="0"/>
              </a:rPr>
              <a:t>SELECT * FROM </a:t>
            </a:r>
            <a:r>
              <a:rPr lang="en-US" dirty="0" err="1" smtClean="0">
                <a:latin typeface="Trebuchet MS" pitchFamily="34" charset="0"/>
              </a:rPr>
              <a:t>tabulka</a:t>
            </a:r>
            <a:r>
              <a:rPr lang="en-US" dirty="0" smtClean="0">
                <a:latin typeface="Trebuchet MS" pitchFamily="34" charset="0"/>
              </a:rPr>
              <a:t> ORDER BY sloupec</a:t>
            </a:r>
            <a:r>
              <a:rPr lang="en-US" dirty="0">
                <a:latin typeface="Trebuchet MS" pitchFamily="34" charset="0"/>
              </a:rPr>
              <a:t>2</a:t>
            </a:r>
            <a:r>
              <a:rPr lang="en-US" dirty="0" smtClean="0">
                <a:latin typeface="Trebuchet MS" pitchFamily="34" charset="0"/>
              </a:rPr>
              <a:t> DESC; -- </a:t>
            </a:r>
            <a:r>
              <a:rPr lang="en-US" dirty="0" err="1" smtClean="0">
                <a:latin typeface="Trebuchet MS" pitchFamily="34" charset="0"/>
              </a:rPr>
              <a:t>sestupn</a:t>
            </a:r>
            <a:r>
              <a:rPr lang="cs-CZ" dirty="0" smtClean="0">
                <a:latin typeface="Trebuchet MS" pitchFamily="34" charset="0"/>
              </a:rPr>
              <a:t>é třídění</a:t>
            </a:r>
            <a:r>
              <a:rPr lang="en-US" dirty="0" smtClean="0">
                <a:latin typeface="Trebuchet MS" pitchFamily="34" charset="0"/>
              </a:rPr>
              <a:t> </a:t>
            </a:r>
            <a:r>
              <a:rPr lang="cs-CZ" dirty="0">
                <a:latin typeface="Trebuchet MS" pitchFamily="34" charset="0"/>
              </a:rPr>
              <a:t>/</a:t>
            </a:r>
            <a:r>
              <a:rPr lang="cs-CZ" dirty="0" smtClean="0">
                <a:latin typeface="Trebuchet MS" pitchFamily="34" charset="0"/>
              </a:rPr>
              <a:t> </a:t>
            </a:r>
            <a:r>
              <a:rPr lang="cs-CZ" dirty="0" err="1" smtClean="0">
                <a:latin typeface="Trebuchet MS" pitchFamily="34" charset="0"/>
              </a:rPr>
              <a:t>descending</a:t>
            </a:r>
            <a:endParaRPr lang="en-US" dirty="0">
              <a:latin typeface="Trebuchet MS" pitchFamily="34" charset="0"/>
            </a:endParaRPr>
          </a:p>
          <a:p>
            <a:r>
              <a:rPr lang="cs-CZ" dirty="0" smtClean="0">
                <a:latin typeface="Trebuchet MS" pitchFamily="34" charset="0"/>
              </a:rPr>
              <a:t>SELECT </a:t>
            </a:r>
            <a:r>
              <a:rPr lang="en-US" dirty="0" smtClean="0">
                <a:latin typeface="Trebuchet MS" pitchFamily="34" charset="0"/>
              </a:rPr>
              <a:t>* FROM </a:t>
            </a:r>
            <a:r>
              <a:rPr lang="en-US" dirty="0" err="1" smtClean="0">
                <a:latin typeface="Trebuchet MS" pitchFamily="34" charset="0"/>
              </a:rPr>
              <a:t>tabulka</a:t>
            </a:r>
            <a:r>
              <a:rPr lang="en-US" dirty="0" smtClean="0">
                <a:latin typeface="Trebuchet MS" pitchFamily="34" charset="0"/>
              </a:rPr>
              <a:t> ORDER BY sloupec1, sloupec2 DESC</a:t>
            </a:r>
            <a:r>
              <a:rPr lang="cs-CZ" dirty="0" smtClean="0">
                <a:latin typeface="Trebuchet MS" pitchFamily="34" charset="0"/>
              </a:rPr>
              <a:t> --kombinace</a:t>
            </a:r>
            <a:endParaRPr lang="en-US" dirty="0">
              <a:latin typeface="Trebuchet MS" pitchFamily="34" charset="0"/>
            </a:endParaRPr>
          </a:p>
          <a:p>
            <a:endParaRPr lang="en-US" dirty="0">
              <a:latin typeface="Trebuchet MS" pitchFamily="34" charset="0"/>
            </a:endParaRPr>
          </a:p>
          <a:p>
            <a:endParaRPr lang="en-US" dirty="0">
              <a:solidFill>
                <a:srgbClr val="FF0000"/>
              </a:solidFill>
              <a:latin typeface="Trebuchet MS" pitchFamily="34" charset="0"/>
            </a:endParaRPr>
          </a:p>
          <a:p>
            <a:endParaRPr lang="cs-CZ" dirty="0">
              <a:solidFill>
                <a:srgbClr val="FF0000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SQL - SELECT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8944C6-D275-4231-BEB0-1D028E8892E5}" type="slidenum">
              <a:rPr lang="cs-CZ"/>
              <a:pPr>
                <a:defRPr/>
              </a:pPr>
              <a:t>14</a:t>
            </a:fld>
            <a:endParaRPr lang="cs-CZ"/>
          </a:p>
        </p:txBody>
      </p:sp>
      <p:sp>
        <p:nvSpPr>
          <p:cNvPr id="20485" name="TextovéPole 4"/>
          <p:cNvSpPr txBox="1">
            <a:spLocks noChangeArrowheads="1"/>
          </p:cNvSpPr>
          <p:nvPr/>
        </p:nvSpPr>
        <p:spPr bwMode="auto">
          <a:xfrm>
            <a:off x="611188" y="1412875"/>
            <a:ext cx="7908575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>
              <a:latin typeface="Trebuchet MS" pitchFamily="34" charset="0"/>
            </a:endParaRPr>
          </a:p>
          <a:p>
            <a:r>
              <a:rPr lang="cs-CZ" dirty="0" smtClean="0">
                <a:latin typeface="Trebuchet MS" pitchFamily="34" charset="0"/>
              </a:rPr>
              <a:t>--</a:t>
            </a:r>
            <a:r>
              <a:rPr lang="en-US" dirty="0" smtClean="0">
                <a:latin typeface="Trebuchet MS" pitchFamily="34" charset="0"/>
              </a:rPr>
              <a:t>Sum</a:t>
            </a:r>
            <a:r>
              <a:rPr lang="cs-CZ" dirty="0" err="1">
                <a:latin typeface="Trebuchet MS" pitchFamily="34" charset="0"/>
              </a:rPr>
              <a:t>ární</a:t>
            </a:r>
            <a:r>
              <a:rPr lang="cs-CZ" dirty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výstupy = Agregační funkce</a:t>
            </a:r>
          </a:p>
          <a:p>
            <a:endParaRPr lang="cs-CZ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SELECT COUNT</a:t>
            </a:r>
            <a:r>
              <a:rPr lang="en-US" dirty="0">
                <a:latin typeface="Trebuchet MS" pitchFamily="34" charset="0"/>
              </a:rPr>
              <a:t>(*) FROM </a:t>
            </a:r>
            <a:r>
              <a:rPr lang="en-US" dirty="0" err="1" smtClean="0">
                <a:latin typeface="Trebuchet MS" pitchFamily="34" charset="0"/>
              </a:rPr>
              <a:t>tabulka</a:t>
            </a:r>
            <a:r>
              <a:rPr lang="cs-CZ" dirty="0" smtClean="0">
                <a:latin typeface="Trebuchet MS" pitchFamily="34" charset="0"/>
              </a:rPr>
              <a:t> -- počet řádků v tabulce / </a:t>
            </a:r>
            <a:r>
              <a:rPr lang="cs-CZ" dirty="0" err="1" smtClean="0">
                <a:latin typeface="Trebuchet MS" pitchFamily="34" charset="0"/>
              </a:rPr>
              <a:t>number</a:t>
            </a:r>
            <a:r>
              <a:rPr lang="cs-CZ" dirty="0" smtClean="0">
                <a:latin typeface="Trebuchet MS" pitchFamily="34" charset="0"/>
              </a:rPr>
              <a:t> </a:t>
            </a:r>
            <a:r>
              <a:rPr lang="cs-CZ" dirty="0" err="1" smtClean="0">
                <a:latin typeface="Trebuchet MS" pitchFamily="34" charset="0"/>
              </a:rPr>
              <a:t>of</a:t>
            </a:r>
            <a:r>
              <a:rPr lang="cs-CZ" dirty="0" smtClean="0">
                <a:latin typeface="Trebuchet MS" pitchFamily="34" charset="0"/>
              </a:rPr>
              <a:t> </a:t>
            </a:r>
            <a:r>
              <a:rPr lang="cs-CZ" dirty="0" err="1" smtClean="0">
                <a:latin typeface="Trebuchet MS" pitchFamily="34" charset="0"/>
              </a:rPr>
              <a:t>rows</a:t>
            </a:r>
            <a:endParaRPr lang="en-US" dirty="0">
              <a:latin typeface="Trebuchet MS" pitchFamily="34" charset="0"/>
            </a:endParaRPr>
          </a:p>
          <a:p>
            <a:endParaRPr lang="cs-CZ" dirty="0" smtClean="0">
              <a:latin typeface="Trebuchet MS" pitchFamily="34" charset="0"/>
            </a:endParaRPr>
          </a:p>
          <a:p>
            <a:r>
              <a:rPr lang="cs-CZ" dirty="0" smtClean="0">
                <a:latin typeface="Trebuchet MS" pitchFamily="34" charset="0"/>
              </a:rPr>
              <a:t>/</a:t>
            </a:r>
            <a:r>
              <a:rPr lang="en-US" dirty="0" smtClean="0">
                <a:latin typeface="Trebuchet MS" pitchFamily="34" charset="0"/>
              </a:rPr>
              <a:t>* </a:t>
            </a:r>
            <a:r>
              <a:rPr lang="en-US" dirty="0" err="1" smtClean="0">
                <a:latin typeface="Trebuchet MS" pitchFamily="34" charset="0"/>
              </a:rPr>
              <a:t>suma</a:t>
            </a:r>
            <a:r>
              <a:rPr lang="en-US" dirty="0" smtClean="0">
                <a:latin typeface="Trebuchet MS" pitchFamily="34" charset="0"/>
              </a:rPr>
              <a:t>, </a:t>
            </a:r>
            <a:r>
              <a:rPr lang="en-US" dirty="0" err="1" smtClean="0">
                <a:latin typeface="Trebuchet MS" pitchFamily="34" charset="0"/>
              </a:rPr>
              <a:t>aritmetick</a:t>
            </a:r>
            <a:r>
              <a:rPr lang="cs-CZ" dirty="0" smtClean="0">
                <a:latin typeface="Trebuchet MS" pitchFamily="34" charset="0"/>
              </a:rPr>
              <a:t>ý průměr, minimum, maximum </a:t>
            </a:r>
            <a:r>
              <a:rPr lang="en-US" dirty="0" smtClean="0">
                <a:latin typeface="Trebuchet MS" pitchFamily="34" charset="0"/>
              </a:rPr>
              <a:t>*/</a:t>
            </a:r>
            <a:endParaRPr lang="cs-CZ" dirty="0" smtClean="0">
              <a:latin typeface="Trebuchet MS" pitchFamily="34" charset="0"/>
            </a:endParaRPr>
          </a:p>
          <a:p>
            <a:r>
              <a:rPr lang="en-US" dirty="0" smtClean="0">
                <a:latin typeface="Trebuchet MS" pitchFamily="34" charset="0"/>
              </a:rPr>
              <a:t>SELECT </a:t>
            </a:r>
            <a:r>
              <a:rPr lang="en-US" dirty="0">
                <a:latin typeface="Trebuchet MS" pitchFamily="34" charset="0"/>
              </a:rPr>
              <a:t>SUM(sloupec1), AVG(sloupec2), MIN(sloupec3), MAX(sloupec4)</a:t>
            </a:r>
          </a:p>
          <a:p>
            <a:r>
              <a:rPr lang="en-US" dirty="0">
                <a:latin typeface="Trebuchet MS" pitchFamily="34" charset="0"/>
              </a:rPr>
              <a:t>	FROM </a:t>
            </a:r>
            <a:r>
              <a:rPr lang="en-US" dirty="0" err="1">
                <a:latin typeface="Trebuchet MS" pitchFamily="34" charset="0"/>
              </a:rPr>
              <a:t>tabulka</a:t>
            </a:r>
            <a:endParaRPr lang="en-US" dirty="0">
              <a:latin typeface="Trebuchet MS" pitchFamily="34" charset="0"/>
            </a:endParaRPr>
          </a:p>
          <a:p>
            <a:endParaRPr lang="en-US" dirty="0">
              <a:latin typeface="Trebuchet MS" pitchFamily="34" charset="0"/>
            </a:endParaRPr>
          </a:p>
          <a:p>
            <a:r>
              <a:rPr lang="en-US" dirty="0">
                <a:latin typeface="Trebuchet MS" pitchFamily="34" charset="0"/>
              </a:rPr>
              <a:t>SELECT </a:t>
            </a:r>
            <a:r>
              <a:rPr lang="en-US" dirty="0">
                <a:solidFill>
                  <a:srgbClr val="FF0000"/>
                </a:solidFill>
                <a:latin typeface="Trebuchet MS" pitchFamily="34" charset="0"/>
              </a:rPr>
              <a:t>COUNT(*), sloupec1 </a:t>
            </a:r>
            <a:r>
              <a:rPr lang="en-US" dirty="0">
                <a:latin typeface="Trebuchet MS" pitchFamily="34" charset="0"/>
              </a:rPr>
              <a:t>FROM </a:t>
            </a:r>
            <a:r>
              <a:rPr lang="en-US" dirty="0" err="1">
                <a:latin typeface="Trebuchet MS" pitchFamily="34" charset="0"/>
              </a:rPr>
              <a:t>tabulka</a:t>
            </a:r>
            <a:r>
              <a:rPr lang="en-US" dirty="0">
                <a:latin typeface="Trebuchet MS" pitchFamily="34" charset="0"/>
              </a:rPr>
              <a:t> – </a:t>
            </a:r>
            <a:r>
              <a:rPr lang="en-US" dirty="0" err="1" smtClean="0">
                <a:solidFill>
                  <a:srgbClr val="FF0000"/>
                </a:solidFill>
                <a:latin typeface="Trebuchet MS" pitchFamily="34" charset="0"/>
              </a:rPr>
              <a:t>nelze</a:t>
            </a:r>
            <a:r>
              <a:rPr lang="en-US" dirty="0" smtClean="0">
                <a:solidFill>
                  <a:srgbClr val="FF0000"/>
                </a:solidFill>
                <a:latin typeface="Trebuchet MS" pitchFamily="34" charset="0"/>
              </a:rPr>
              <a:t> / error</a:t>
            </a:r>
            <a:endParaRPr lang="en-US" dirty="0">
              <a:solidFill>
                <a:srgbClr val="FF0000"/>
              </a:solidFill>
              <a:latin typeface="Trebuchet MS" pitchFamily="34" charset="0"/>
            </a:endParaRPr>
          </a:p>
          <a:p>
            <a:endParaRPr lang="en-US" dirty="0">
              <a:solidFill>
                <a:srgbClr val="FF0000"/>
              </a:solidFill>
              <a:latin typeface="Trebuchet MS" pitchFamily="34" charset="0"/>
            </a:endParaRPr>
          </a:p>
          <a:p>
            <a:endParaRPr lang="cs-CZ" dirty="0">
              <a:solidFill>
                <a:srgbClr val="FF0000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2607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Cvi</a:t>
            </a:r>
            <a:r>
              <a:rPr lang="cs-CZ" dirty="0" err="1" smtClean="0"/>
              <a:t>čení</a:t>
            </a:r>
            <a:r>
              <a:rPr lang="cs-CZ" dirty="0" smtClean="0"/>
              <a:t> 1</a:t>
            </a:r>
            <a:r>
              <a:rPr lang="en-US" dirty="0" smtClean="0"/>
              <a:t> / Task 1</a:t>
            </a: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987D10-4F3E-4847-9B50-DA5A2F9842DF}" type="slidenum">
              <a:rPr lang="cs-CZ"/>
              <a:pPr>
                <a:defRPr/>
              </a:pPr>
              <a:t>15</a:t>
            </a:fld>
            <a:endParaRPr lang="cs-CZ"/>
          </a:p>
        </p:txBody>
      </p:sp>
      <p:sp>
        <p:nvSpPr>
          <p:cNvPr id="21509" name="TextovéPole 4"/>
          <p:cNvSpPr txBox="1">
            <a:spLocks noChangeArrowheads="1"/>
          </p:cNvSpPr>
          <p:nvPr/>
        </p:nvSpPr>
        <p:spPr bwMode="auto">
          <a:xfrm>
            <a:off x="251520" y="1189107"/>
            <a:ext cx="901695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err="1" smtClean="0">
                <a:latin typeface="Trebuchet MS" pitchFamily="34" charset="0"/>
              </a:rPr>
              <a:t>PgAdmin</a:t>
            </a:r>
            <a:r>
              <a:rPr lang="en-US" dirty="0" smtClean="0">
                <a:latin typeface="Trebuchet MS" pitchFamily="34" charset="0"/>
              </a:rPr>
              <a:t> - </a:t>
            </a:r>
            <a:r>
              <a:rPr lang="cs-CZ" dirty="0" err="1">
                <a:latin typeface="Trebuchet MS" pitchFamily="34" charset="0"/>
              </a:rPr>
              <a:t>s</a:t>
            </a:r>
            <a:r>
              <a:rPr lang="en-US" dirty="0" err="1" smtClean="0">
                <a:latin typeface="Trebuchet MS" pitchFamily="34" charset="0"/>
              </a:rPr>
              <a:t>pu</a:t>
            </a:r>
            <a:r>
              <a:rPr lang="cs-CZ" dirty="0" err="1" smtClean="0">
                <a:latin typeface="Trebuchet MS" pitchFamily="34" charset="0"/>
              </a:rPr>
              <a:t>štění</a:t>
            </a:r>
            <a:r>
              <a:rPr lang="cs-CZ" dirty="0" smtClean="0">
                <a:latin typeface="Trebuchet MS" pitchFamily="34" charset="0"/>
              </a:rPr>
              <a:t>, přihlášení, otevření databáze</a:t>
            </a:r>
            <a:r>
              <a:rPr lang="en-US" dirty="0">
                <a:latin typeface="Trebuchet MS" pitchFamily="34" charset="0"/>
              </a:rPr>
              <a:t> </a:t>
            </a:r>
            <a:r>
              <a:rPr lang="en-US" dirty="0" smtClean="0">
                <a:latin typeface="Trebuchet MS" pitchFamily="34" charset="0"/>
              </a:rPr>
              <a:t>/ Run client, Login, open database</a:t>
            </a:r>
            <a:endParaRPr lang="cs-CZ" dirty="0" smtClean="0">
              <a:latin typeface="Trebuchet MS" pitchFamily="34" charset="0"/>
            </a:endParaRPr>
          </a:p>
          <a:p>
            <a:endParaRPr lang="en-US" dirty="0" smtClean="0">
              <a:latin typeface="Trebuchet MS" pitchFamily="34" charset="0"/>
            </a:endParaRPr>
          </a:p>
          <a:p>
            <a:endParaRPr lang="en-US" dirty="0">
              <a:latin typeface="Trebuchet MS" pitchFamily="34" charset="0"/>
            </a:endParaRPr>
          </a:p>
          <a:p>
            <a:endParaRPr lang="en-US" dirty="0" smtClean="0">
              <a:latin typeface="Trebuchet MS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284" y="2178328"/>
            <a:ext cx="7815003" cy="2393869"/>
          </a:xfrm>
          <a:prstGeom prst="rect">
            <a:avLst/>
          </a:prstGeom>
        </p:spPr>
      </p:pic>
      <p:sp>
        <p:nvSpPr>
          <p:cNvPr id="5" name="Ovál 4"/>
          <p:cNvSpPr/>
          <p:nvPr/>
        </p:nvSpPr>
        <p:spPr>
          <a:xfrm>
            <a:off x="3563888" y="2564904"/>
            <a:ext cx="864096" cy="862779"/>
          </a:xfrm>
          <a:prstGeom prst="ellipse">
            <a:avLst/>
          </a:prstGeom>
          <a:noFill/>
          <a:ln w="412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608284" y="4968318"/>
            <a:ext cx="4151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Příkazové okno</a:t>
            </a:r>
            <a:r>
              <a:rPr lang="en-US" dirty="0"/>
              <a:t> </a:t>
            </a:r>
            <a:r>
              <a:rPr lang="en-US" dirty="0" smtClean="0"/>
              <a:t>/ SQL editor</a:t>
            </a:r>
            <a:r>
              <a:rPr lang="cs-CZ" dirty="0" smtClean="0"/>
              <a:t> – CTRL-E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Příkazový řádek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2272171"/>
            <a:ext cx="6419850" cy="2705100"/>
          </a:xfrm>
          <a:prstGeom prst="rect">
            <a:avLst/>
          </a:prstGeom>
        </p:spPr>
      </p:pic>
      <p:sp>
        <p:nvSpPr>
          <p:cNvPr id="6" name="Obdélníkový bublinový popisek 5"/>
          <p:cNvSpPr/>
          <p:nvPr/>
        </p:nvSpPr>
        <p:spPr>
          <a:xfrm>
            <a:off x="1043608" y="1162800"/>
            <a:ext cx="1922512" cy="754031"/>
          </a:xfrm>
          <a:prstGeom prst="wedgeRectCallout">
            <a:avLst>
              <a:gd name="adj1" fmla="val 156182"/>
              <a:gd name="adj2" fmla="val 2063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Spuštění jednoho příkazu</a:t>
            </a:r>
            <a:endParaRPr lang="cs-CZ" dirty="0"/>
          </a:p>
        </p:txBody>
      </p:sp>
      <p:sp>
        <p:nvSpPr>
          <p:cNvPr id="7" name="Obdélníkový bublinový popisek 6"/>
          <p:cNvSpPr/>
          <p:nvPr/>
        </p:nvSpPr>
        <p:spPr>
          <a:xfrm>
            <a:off x="5436096" y="1162800"/>
            <a:ext cx="1922512" cy="754031"/>
          </a:xfrm>
          <a:prstGeom prst="wedgeRectCallout">
            <a:avLst>
              <a:gd name="adj1" fmla="val -49923"/>
              <a:gd name="adj2" fmla="val 19922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Spuštění skriptu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1599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Cvi</a:t>
            </a:r>
            <a:r>
              <a:rPr lang="cs-CZ" dirty="0" err="1" smtClean="0"/>
              <a:t>čení</a:t>
            </a:r>
            <a:r>
              <a:rPr lang="cs-CZ" dirty="0" smtClean="0"/>
              <a:t> </a:t>
            </a:r>
            <a:r>
              <a:rPr lang="en-US" dirty="0" smtClean="0"/>
              <a:t>2 / Task 2</a:t>
            </a: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987D10-4F3E-4847-9B50-DA5A2F9842DF}" type="slidenum">
              <a:rPr lang="cs-CZ"/>
              <a:pPr>
                <a:defRPr/>
              </a:pPr>
              <a:t>17</a:t>
            </a:fld>
            <a:endParaRPr lang="cs-CZ"/>
          </a:p>
        </p:txBody>
      </p:sp>
      <p:sp>
        <p:nvSpPr>
          <p:cNvPr id="21509" name="TextovéPole 4"/>
          <p:cNvSpPr txBox="1">
            <a:spLocks noChangeArrowheads="1"/>
          </p:cNvSpPr>
          <p:nvPr/>
        </p:nvSpPr>
        <p:spPr bwMode="auto">
          <a:xfrm>
            <a:off x="899592" y="1268760"/>
            <a:ext cx="8396850" cy="5770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 smtClean="0">
              <a:latin typeface="Trebuchet MS" pitchFamily="34" charset="0"/>
            </a:endParaRPr>
          </a:p>
          <a:p>
            <a:r>
              <a:rPr lang="cs-CZ" dirty="0" smtClean="0">
                <a:latin typeface="Trebuchet MS" pitchFamily="34" charset="0"/>
              </a:rPr>
              <a:t>Spuštění prvního skriptu (skript1.sql)</a:t>
            </a:r>
            <a:r>
              <a:rPr lang="en-US" dirty="0" smtClean="0">
                <a:latin typeface="Trebuchet MS" pitchFamily="34" charset="0"/>
              </a:rPr>
              <a:t> / Run script</a:t>
            </a:r>
            <a:endParaRPr lang="en-US" dirty="0">
              <a:latin typeface="Trebuchet MS" pitchFamily="34" charset="0"/>
            </a:endParaRPr>
          </a:p>
          <a:p>
            <a:endParaRPr lang="en-US" dirty="0" smtClean="0">
              <a:latin typeface="Trebuchet MS" pitchFamily="34" charset="0"/>
            </a:endParaRPr>
          </a:p>
          <a:p>
            <a:r>
              <a:rPr lang="cs-CZ" dirty="0" smtClean="0">
                <a:latin typeface="Trebuchet MS" pitchFamily="34" charset="0"/>
              </a:rPr>
              <a:t>Tabulka</a:t>
            </a:r>
            <a:r>
              <a:rPr lang="en-US" dirty="0" smtClean="0">
                <a:latin typeface="Trebuchet MS" pitchFamily="34" charset="0"/>
              </a:rPr>
              <a:t>/Table</a:t>
            </a:r>
            <a:r>
              <a:rPr lang="cs-CZ" dirty="0" smtClean="0">
                <a:latin typeface="Trebuchet MS" pitchFamily="34" charset="0"/>
              </a:rPr>
              <a:t> </a:t>
            </a:r>
            <a:r>
              <a:rPr lang="en-US" b="1" dirty="0" smtClean="0">
                <a:latin typeface="Trebuchet MS" pitchFamily="34" charset="0"/>
              </a:rPr>
              <a:t>ST</a:t>
            </a:r>
            <a:r>
              <a:rPr lang="cs-CZ" b="1" dirty="0" smtClean="0">
                <a:latin typeface="Trebuchet MS" pitchFamily="34" charset="0"/>
              </a:rPr>
              <a:t>UDENT</a:t>
            </a:r>
          </a:p>
          <a:p>
            <a:endParaRPr lang="cs-CZ" b="1" dirty="0">
              <a:latin typeface="Trebuchet MS" pitchFamily="34" charset="0"/>
            </a:endParaRP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n-US" dirty="0" smtClean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Zobrazte celý o</a:t>
            </a:r>
            <a:r>
              <a:rPr lang="en-US" dirty="0" err="1" smtClean="0">
                <a:latin typeface="Trebuchet MS" pitchFamily="34" charset="0"/>
              </a:rPr>
              <a:t>bsah</a:t>
            </a:r>
            <a:r>
              <a:rPr lang="en-US" dirty="0" smtClean="0">
                <a:latin typeface="Trebuchet MS" pitchFamily="34" charset="0"/>
              </a:rPr>
              <a:t> tabulky  / select all data from table </a:t>
            </a:r>
            <a:endParaRPr lang="cs-CZ" dirty="0" smtClean="0">
              <a:latin typeface="Trebuchet MS" pitchFamily="34" charset="0"/>
            </a:endParaRP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cs-CZ" dirty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Zobrazte jen jméno a příjmení</a:t>
            </a:r>
            <a:r>
              <a:rPr lang="en-US" dirty="0" smtClean="0">
                <a:latin typeface="Trebuchet MS" pitchFamily="34" charset="0"/>
              </a:rPr>
              <a:t> / select only </a:t>
            </a:r>
            <a:r>
              <a:rPr lang="en-US" dirty="0" err="1" smtClean="0">
                <a:latin typeface="Trebuchet MS" pitchFamily="34" charset="0"/>
              </a:rPr>
              <a:t>firstname</a:t>
            </a:r>
            <a:r>
              <a:rPr lang="en-US" dirty="0" smtClean="0">
                <a:latin typeface="Trebuchet MS" pitchFamily="34" charset="0"/>
              </a:rPr>
              <a:t> and </a:t>
            </a:r>
            <a:r>
              <a:rPr lang="en-US" dirty="0" err="1" smtClean="0">
                <a:latin typeface="Trebuchet MS" pitchFamily="34" charset="0"/>
              </a:rPr>
              <a:t>lastname</a:t>
            </a:r>
            <a:r>
              <a:rPr lang="en-US" dirty="0" smtClean="0">
                <a:latin typeface="Trebuchet MS" pitchFamily="34" charset="0"/>
              </a:rPr>
              <a:t> columns </a:t>
            </a:r>
            <a:endParaRPr lang="cs-CZ" dirty="0" smtClean="0">
              <a:latin typeface="Trebuchet MS" pitchFamily="34" charset="0"/>
            </a:endParaRP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cs-CZ" dirty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Setřiďte výstup podle studia, </a:t>
            </a:r>
            <a:r>
              <a:rPr lang="en-US" dirty="0" err="1" smtClean="0">
                <a:latin typeface="Trebuchet MS" pitchFamily="34" charset="0"/>
              </a:rPr>
              <a:t>jm</a:t>
            </a:r>
            <a:r>
              <a:rPr lang="cs-CZ" dirty="0" err="1" smtClean="0">
                <a:latin typeface="Trebuchet MS" pitchFamily="34" charset="0"/>
              </a:rPr>
              <a:t>éna</a:t>
            </a:r>
            <a:r>
              <a:rPr lang="en-US" dirty="0" smtClean="0">
                <a:latin typeface="Trebuchet MS" pitchFamily="34" charset="0"/>
              </a:rPr>
              <a:t> / order by study</a:t>
            </a:r>
            <a:endParaRPr lang="en-US" dirty="0">
              <a:latin typeface="Trebuchet MS" pitchFamily="34" charset="0"/>
            </a:endParaRP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n-US" dirty="0" smtClean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Kolik </a:t>
            </a:r>
            <a:r>
              <a:rPr lang="cs-CZ" dirty="0">
                <a:latin typeface="Trebuchet MS" pitchFamily="34" charset="0"/>
              </a:rPr>
              <a:t>má </a:t>
            </a:r>
            <a:r>
              <a:rPr lang="cs-CZ" dirty="0" smtClean="0">
                <a:latin typeface="Trebuchet MS" pitchFamily="34" charset="0"/>
              </a:rPr>
              <a:t>tabulka řádků?</a:t>
            </a:r>
            <a:r>
              <a:rPr lang="en-US" dirty="0" smtClean="0">
                <a:latin typeface="Trebuchet MS" pitchFamily="34" charset="0"/>
              </a:rPr>
              <a:t> / how many rows are in the table?</a:t>
            </a:r>
            <a:endParaRPr lang="en-US" dirty="0">
              <a:latin typeface="Trebuchet MS" pitchFamily="34" charset="0"/>
            </a:endParaRP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cs-CZ" dirty="0" smtClean="0">
                <a:latin typeface="Trebuchet MS" pitchFamily="34" charset="0"/>
              </a:rPr>
              <a:t> </a:t>
            </a:r>
            <a:r>
              <a:rPr lang="en-US" dirty="0" err="1">
                <a:latin typeface="Trebuchet MS" pitchFamily="34" charset="0"/>
              </a:rPr>
              <a:t>Vyberte</a:t>
            </a:r>
            <a:r>
              <a:rPr lang="en-US" dirty="0">
                <a:latin typeface="Trebuchet MS" pitchFamily="34" charset="0"/>
              </a:rPr>
              <a:t> </a:t>
            </a:r>
            <a:r>
              <a:rPr lang="en-US" dirty="0" err="1">
                <a:latin typeface="Trebuchet MS" pitchFamily="34" charset="0"/>
              </a:rPr>
              <a:t>pouze</a:t>
            </a:r>
            <a:r>
              <a:rPr lang="en-US" dirty="0">
                <a:latin typeface="Trebuchet MS" pitchFamily="34" charset="0"/>
              </a:rPr>
              <a:t> </a:t>
            </a:r>
            <a:r>
              <a:rPr lang="en-US" dirty="0" err="1">
                <a:latin typeface="Trebuchet MS" pitchFamily="34" charset="0"/>
              </a:rPr>
              <a:t>sv</a:t>
            </a:r>
            <a:r>
              <a:rPr lang="cs-CZ" dirty="0" err="1">
                <a:latin typeface="Trebuchet MS" pitchFamily="34" charset="0"/>
              </a:rPr>
              <a:t>ůj</a:t>
            </a:r>
            <a:r>
              <a:rPr lang="cs-CZ" dirty="0">
                <a:latin typeface="Trebuchet MS" pitchFamily="34" charset="0"/>
              </a:rPr>
              <a:t> záznam</a:t>
            </a:r>
            <a:r>
              <a:rPr lang="en-US" dirty="0" smtClean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(své UČO)</a:t>
            </a:r>
            <a:r>
              <a:rPr lang="en-US" dirty="0" smtClean="0">
                <a:latin typeface="Trebuchet MS" pitchFamily="34" charset="0"/>
              </a:rPr>
              <a:t> / select only your UCO row</a:t>
            </a:r>
            <a:endParaRPr lang="cs-CZ" dirty="0" smtClean="0">
              <a:latin typeface="Trebuchet MS" pitchFamily="34" charset="0"/>
            </a:endParaRP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cs-CZ" dirty="0" smtClean="0">
                <a:latin typeface="Trebuchet MS" pitchFamily="34" charset="0"/>
              </a:rPr>
              <a:t> Minimum</a:t>
            </a:r>
            <a:r>
              <a:rPr lang="cs-CZ" dirty="0">
                <a:latin typeface="Trebuchet MS" pitchFamily="34" charset="0"/>
              </a:rPr>
              <a:t>, maximum a průměrná hodnota sloupce </a:t>
            </a:r>
            <a:r>
              <a:rPr lang="en-US" b="1" i="1" dirty="0" smtClean="0">
                <a:latin typeface="Trebuchet MS" pitchFamily="34" charset="0"/>
              </a:rPr>
              <a:t>UCO</a:t>
            </a:r>
            <a:r>
              <a:rPr lang="cs-CZ" dirty="0" smtClean="0">
                <a:latin typeface="Trebuchet MS" pitchFamily="34" charset="0"/>
              </a:rPr>
              <a:t>?</a:t>
            </a:r>
            <a:r>
              <a:rPr lang="en-US" dirty="0" smtClean="0">
                <a:latin typeface="Trebuchet MS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Trebuchet MS" pitchFamily="34" charset="0"/>
              </a:rPr>
              <a:t> </a:t>
            </a:r>
            <a:r>
              <a:rPr lang="en-US" dirty="0" smtClean="0">
                <a:latin typeface="Trebuchet MS" pitchFamily="34" charset="0"/>
              </a:rPr>
              <a:t>                                                                 Min, max , average of UCO</a:t>
            </a:r>
            <a:endParaRPr lang="en-US" dirty="0">
              <a:latin typeface="Trebuchet MS" pitchFamily="34" charset="0"/>
            </a:endParaRP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n-US" dirty="0" smtClean="0">
                <a:latin typeface="Trebuchet MS" pitchFamily="34" charset="0"/>
              </a:rPr>
              <a:t> Minimum, maximum z </a:t>
            </a:r>
            <a:r>
              <a:rPr lang="cs-CZ" dirty="0" smtClean="0">
                <a:latin typeface="Trebuchet MS" pitchFamily="34" charset="0"/>
              </a:rPr>
              <a:t>jména</a:t>
            </a:r>
            <a:r>
              <a:rPr lang="en-US" dirty="0" smtClean="0">
                <a:latin typeface="Trebuchet MS" pitchFamily="34" charset="0"/>
              </a:rPr>
              <a:t> / min, max of </a:t>
            </a:r>
            <a:r>
              <a:rPr lang="en-US" dirty="0" err="1" smtClean="0">
                <a:latin typeface="Trebuchet MS" pitchFamily="34" charset="0"/>
              </a:rPr>
              <a:t>firstname</a:t>
            </a:r>
            <a:endParaRPr lang="cs-CZ" dirty="0" smtClean="0">
              <a:latin typeface="Trebuchet MS" pitchFamily="34" charset="0"/>
            </a:endParaRP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cs-CZ" dirty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Kolik máme v seznamu mužů?</a:t>
            </a:r>
            <a:r>
              <a:rPr lang="en-US" dirty="0" smtClean="0">
                <a:latin typeface="Trebuchet MS" pitchFamily="34" charset="0"/>
              </a:rPr>
              <a:t> / How many men are in the table?</a:t>
            </a:r>
            <a:endParaRPr lang="en-US" dirty="0">
              <a:latin typeface="Trebuchet MS" pitchFamily="34" charset="0"/>
            </a:endParaRPr>
          </a:p>
          <a:p>
            <a:endParaRPr lang="en-US" dirty="0">
              <a:latin typeface="Trebuchet MS" pitchFamily="34" charset="0"/>
            </a:endParaRPr>
          </a:p>
          <a:p>
            <a:pPr>
              <a:buFont typeface="Arial" charset="0"/>
              <a:buChar char="•"/>
            </a:pPr>
            <a:endParaRPr lang="cs-CZ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5517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</a:t>
            </a:r>
            <a:r>
              <a:rPr lang="cs-CZ" dirty="0" err="1" smtClean="0"/>
              <a:t>ácí</a:t>
            </a:r>
            <a:r>
              <a:rPr lang="cs-CZ" dirty="0" smtClean="0"/>
              <a:t> úkol / </a:t>
            </a:r>
            <a:r>
              <a:rPr lang="cs-CZ" smtClean="0"/>
              <a:t>homework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539552" y="1196752"/>
            <a:ext cx="8328380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cs-CZ" dirty="0" smtClean="0"/>
              <a:t>Přečíst kapitolu 1 ve skriptech</a:t>
            </a:r>
            <a:endParaRPr lang="en-US" dirty="0" smtClean="0"/>
          </a:p>
          <a:p>
            <a:pPr marL="342900" indent="-342900"/>
            <a:endParaRPr lang="en-US" dirty="0" smtClean="0"/>
          </a:p>
          <a:p>
            <a:pPr marL="342900" indent="-342900"/>
            <a:r>
              <a:rPr lang="cs-CZ" sz="1100" u="sng" dirty="0" smtClean="0">
                <a:hlinkClick r:id="rId2"/>
              </a:rPr>
              <a:t>http://portal.matematickabiologie.cz/index.php?pg=zaklady-informatiky-pro-biology--databazove-systemy-v-biomedicine</a:t>
            </a:r>
            <a:endParaRPr lang="cs-CZ" dirty="0" smtClean="0"/>
          </a:p>
          <a:p>
            <a:pPr marL="342900" indent="-342900">
              <a:buFont typeface="+mj-lt"/>
              <a:buAutoNum type="arabicPeriod"/>
            </a:pPr>
            <a:endParaRPr lang="cs-CZ" dirty="0" smtClean="0"/>
          </a:p>
          <a:p>
            <a:pPr marL="342900" indent="-342900">
              <a:buFont typeface="+mj-lt"/>
              <a:buAutoNum type="arabicPeriod" startAt="2"/>
            </a:pPr>
            <a:r>
              <a:rPr lang="cs-CZ" dirty="0" smtClean="0"/>
              <a:t>Instalace </a:t>
            </a:r>
            <a:r>
              <a:rPr lang="cs-CZ" dirty="0" err="1" smtClean="0"/>
              <a:t>Postgresql</a:t>
            </a:r>
            <a:r>
              <a:rPr lang="cs-CZ" dirty="0" smtClean="0"/>
              <a:t> / </a:t>
            </a:r>
            <a:r>
              <a:rPr lang="cs-CZ" dirty="0" err="1" smtClean="0"/>
              <a:t>Install</a:t>
            </a:r>
            <a:r>
              <a:rPr lang="cs-CZ" dirty="0" smtClean="0"/>
              <a:t> </a:t>
            </a:r>
            <a:r>
              <a:rPr lang="cs-CZ" dirty="0" err="1" smtClean="0"/>
              <a:t>Postgres</a:t>
            </a:r>
            <a:r>
              <a:rPr lang="cs-CZ" dirty="0" smtClean="0"/>
              <a:t> on </a:t>
            </a:r>
            <a:r>
              <a:rPr lang="cs-CZ" dirty="0" err="1" smtClean="0"/>
              <a:t>your</a:t>
            </a:r>
            <a:r>
              <a:rPr lang="cs-CZ" dirty="0" smtClean="0"/>
              <a:t> laptop</a:t>
            </a:r>
          </a:p>
          <a:p>
            <a:pPr marL="342900" indent="-342900">
              <a:buFont typeface="+mj-lt"/>
              <a:buAutoNum type="arabicPeriod" startAt="2"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me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251520" y="1340768"/>
            <a:ext cx="86868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tabLst/>
              <a:defRPr/>
            </a:pPr>
            <a:r>
              <a:rPr lang="cs-CZ" dirty="0" smtClean="0"/>
              <a:t>Daniel Klimeš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34" charset="0"/>
              <a:buChar char="•"/>
              <a:tabLst/>
              <a:defRPr/>
            </a:pPr>
            <a:endParaRPr lang="cs-CZ" dirty="0" smtClean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cs-CZ" dirty="0" smtClean="0"/>
              <a:t>Vzdělání: Obecná biologie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cs-CZ" dirty="0" smtClean="0"/>
              <a:t>PGS: onkologie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cs-CZ" dirty="0" smtClean="0"/>
              <a:t>Specializace: Screeningové projekty v onkologii, </a:t>
            </a:r>
            <a:r>
              <a:rPr lang="en-US" dirty="0" smtClean="0"/>
              <a:t>N</a:t>
            </a:r>
            <a:r>
              <a:rPr lang="cs-CZ" dirty="0" err="1" smtClean="0"/>
              <a:t>árodní</a:t>
            </a:r>
            <a:r>
              <a:rPr lang="cs-CZ" dirty="0" smtClean="0"/>
              <a:t> zdravotní registry</a:t>
            </a:r>
            <a:endParaRPr lang="en-US" dirty="0" smtClean="0"/>
          </a:p>
          <a:p>
            <a:pPr marL="342900" indent="-342900" eaLnBrk="0" hangingPunct="0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/>
            </a:pPr>
            <a:r>
              <a:rPr lang="en-US" dirty="0" err="1" smtClean="0"/>
              <a:t>Datab</a:t>
            </a:r>
            <a:r>
              <a:rPr lang="cs-CZ" dirty="0" err="1" smtClean="0"/>
              <a:t>áze</a:t>
            </a:r>
            <a:r>
              <a:rPr lang="cs-CZ" dirty="0" smtClean="0"/>
              <a:t> </a:t>
            </a:r>
            <a:r>
              <a:rPr lang="en-US" dirty="0"/>
              <a:t>MS </a:t>
            </a:r>
            <a:r>
              <a:rPr lang="en-US" dirty="0" smtClean="0"/>
              <a:t>SQL, </a:t>
            </a:r>
            <a:r>
              <a:rPr lang="en-US" dirty="0" err="1" smtClean="0"/>
              <a:t>Pos</a:t>
            </a:r>
            <a:r>
              <a:rPr lang="cs-CZ" dirty="0" smtClean="0"/>
              <a:t>t</a:t>
            </a:r>
            <a:r>
              <a:rPr lang="en-US" dirty="0" err="1" smtClean="0"/>
              <a:t>greSQL</a:t>
            </a:r>
            <a:r>
              <a:rPr lang="en-US" dirty="0" smtClean="0"/>
              <a:t>, </a:t>
            </a:r>
            <a:r>
              <a:rPr lang="cs-CZ" dirty="0" smtClean="0"/>
              <a:t>ORACLE</a:t>
            </a:r>
            <a:r>
              <a:rPr lang="en-US" dirty="0" smtClean="0"/>
              <a:t>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cs-CZ" dirty="0" smtClean="0"/>
              <a:t>Zaměstnání: </a:t>
            </a:r>
            <a:r>
              <a:rPr lang="en-US" dirty="0" err="1" smtClean="0"/>
              <a:t>Datov</a:t>
            </a:r>
            <a:r>
              <a:rPr lang="cs-CZ" dirty="0" smtClean="0"/>
              <a:t>é centrum ÚZIS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34" charset="0"/>
              <a:buChar char="•"/>
              <a:tabLst/>
              <a:defRPr/>
            </a:pPr>
            <a:endParaRPr lang="cs-CZ" dirty="0" smtClean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34" charset="0"/>
              <a:buChar char="•"/>
              <a:tabLst/>
              <a:defRPr/>
            </a:pPr>
            <a:endParaRPr lang="cs-CZ" dirty="0" smtClean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cs-CZ" dirty="0" smtClean="0">
                <a:hlinkClick r:id="rId2"/>
              </a:rPr>
              <a:t>klimes</a:t>
            </a:r>
            <a:r>
              <a:rPr lang="en-US" dirty="0" smtClean="0">
                <a:hlinkClick r:id="rId2"/>
              </a:rPr>
              <a:t>@</a:t>
            </a:r>
            <a:r>
              <a:rPr lang="en-US" dirty="0" err="1" smtClean="0">
                <a:hlinkClick r:id="rId2"/>
              </a:rPr>
              <a:t>iba.muni.cz</a:t>
            </a:r>
            <a:endParaRPr lang="cs-CZ" dirty="0" smtClean="0"/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tabLst/>
              <a:defRPr/>
            </a:pPr>
            <a:endParaRPr lang="cs-CZ" dirty="0" smtClean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tabLst/>
              <a:defRPr/>
            </a:pPr>
            <a:endParaRPr lang="cs-CZ" dirty="0" smtClean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charset="0"/>
              <a:buChar char="•"/>
              <a:tabLst/>
              <a:defRPr/>
            </a:pPr>
            <a:endParaRPr kumimoji="0" lang="cs-C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charset="0"/>
              <a:buChar char="•"/>
              <a:tabLst/>
              <a:defRPr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Datab</a:t>
            </a:r>
            <a:r>
              <a:rPr lang="cs-CZ" dirty="0" err="1" smtClean="0"/>
              <a:t>áze</a:t>
            </a:r>
            <a:r>
              <a:rPr lang="cs-CZ" dirty="0" smtClean="0"/>
              <a:t> v biomedicíně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683568" y="1628800"/>
            <a:ext cx="819968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Lectures</a:t>
            </a:r>
          </a:p>
          <a:p>
            <a:r>
              <a:rPr lang="cs-CZ" dirty="0" smtClean="0"/>
              <a:t>Každou střed</a:t>
            </a:r>
            <a:r>
              <a:rPr lang="en-US" dirty="0" smtClean="0"/>
              <a:t>u/</a:t>
            </a:r>
            <a:r>
              <a:rPr lang="en-US" dirty="0" err="1" smtClean="0"/>
              <a:t>wednesday</a:t>
            </a:r>
            <a:r>
              <a:rPr lang="cs-CZ" dirty="0" smtClean="0"/>
              <a:t> od 11:00 – do 12:40</a:t>
            </a:r>
          </a:p>
          <a:p>
            <a:endParaRPr lang="cs-CZ" dirty="0" smtClean="0"/>
          </a:p>
          <a:p>
            <a:r>
              <a:rPr lang="cs-CZ" dirty="0" smtClean="0"/>
              <a:t>Teoretická přednáška –&gt; navazující praktické cvičení</a:t>
            </a:r>
          </a:p>
          <a:p>
            <a:endParaRPr lang="cs-CZ" dirty="0" smtClean="0"/>
          </a:p>
          <a:p>
            <a:r>
              <a:rPr lang="cs-CZ" dirty="0" smtClean="0"/>
              <a:t>Praktická část</a:t>
            </a:r>
            <a:r>
              <a:rPr lang="en-US" dirty="0" smtClean="0"/>
              <a:t>/practical tasks</a:t>
            </a:r>
            <a:r>
              <a:rPr lang="cs-CZ" dirty="0" smtClean="0"/>
              <a:t> :  </a:t>
            </a:r>
            <a:r>
              <a:rPr lang="cs-CZ" dirty="0" err="1" smtClean="0"/>
              <a:t>PostgreSQL</a:t>
            </a:r>
            <a:r>
              <a:rPr lang="cs-CZ" dirty="0" smtClean="0"/>
              <a:t>,</a:t>
            </a:r>
          </a:p>
          <a:p>
            <a:r>
              <a:rPr lang="cs-CZ" dirty="0" smtClean="0"/>
              <a:t>Domácí cvičení</a:t>
            </a:r>
            <a:r>
              <a:rPr lang="en-US" dirty="0" smtClean="0"/>
              <a:t>/homework</a:t>
            </a:r>
            <a:r>
              <a:rPr lang="cs-CZ" dirty="0" smtClean="0"/>
              <a:t>: </a:t>
            </a:r>
            <a:r>
              <a:rPr lang="cs-CZ" dirty="0" err="1" smtClean="0"/>
              <a:t>PostgreSQL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Zakončení: zápočet/</a:t>
            </a:r>
            <a:r>
              <a:rPr lang="cs-CZ" dirty="0" err="1" smtClean="0"/>
              <a:t>credit</a:t>
            </a:r>
            <a:r>
              <a:rPr lang="cs-CZ" dirty="0" smtClean="0"/>
              <a:t> – domácí úkol/</a:t>
            </a:r>
            <a:r>
              <a:rPr lang="cs-CZ" dirty="0" err="1" smtClean="0"/>
              <a:t>homework</a:t>
            </a:r>
            <a:endParaRPr lang="cs-CZ" dirty="0" smtClean="0"/>
          </a:p>
          <a:p>
            <a:r>
              <a:rPr lang="cs-CZ" dirty="0" smtClean="0"/>
              <a:t>	    zkouška/</a:t>
            </a:r>
            <a:r>
              <a:rPr lang="cs-CZ" dirty="0" err="1" smtClean="0"/>
              <a:t>exam</a:t>
            </a:r>
            <a:r>
              <a:rPr lang="cs-CZ" dirty="0" smtClean="0"/>
              <a:t> – praktický </a:t>
            </a:r>
            <a:r>
              <a:rPr lang="cs-CZ" b="1" dirty="0" smtClean="0"/>
              <a:t>test</a:t>
            </a:r>
            <a:r>
              <a:rPr lang="cs-CZ" dirty="0" smtClean="0"/>
              <a:t>, pomůcky bez omezení, časový limit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Kdy</a:t>
            </a:r>
            <a:r>
              <a:rPr lang="en-US" dirty="0" smtClean="0"/>
              <a:t> </a:t>
            </a:r>
            <a:r>
              <a:rPr lang="en-US" dirty="0" err="1" smtClean="0"/>
              <a:t>zpracov</a:t>
            </a:r>
            <a:r>
              <a:rPr lang="cs-CZ" dirty="0" err="1" smtClean="0"/>
              <a:t>ávat</a:t>
            </a:r>
            <a:r>
              <a:rPr lang="cs-CZ" dirty="0" smtClean="0"/>
              <a:t> data v databázi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4294967295"/>
          </p:nvPr>
        </p:nvSpPr>
        <p:spPr>
          <a:xfrm>
            <a:off x="1194273" y="6570733"/>
            <a:ext cx="2881313" cy="26828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cs-CZ" smtClean="0"/>
              <a:t>Daniel Klimeš, Letní škola MATBI 2015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055767" y="1422112"/>
            <a:ext cx="655277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indent="-342900">
              <a:lnSpc>
                <a:spcPct val="150000"/>
              </a:lnSpc>
              <a:buFont typeface="+mj-lt"/>
              <a:buAutoNum type="arabicPeriod"/>
            </a:pPr>
            <a:r>
              <a:rPr lang="cs-CZ" sz="2000" dirty="0">
                <a:latin typeface="Trebuchet MS" pitchFamily="34" charset="0"/>
              </a:rPr>
              <a:t>Data jsou primárně v databázi uložena</a:t>
            </a:r>
          </a:p>
          <a:p>
            <a:pPr lvl="2" indent="-342900">
              <a:lnSpc>
                <a:spcPct val="150000"/>
              </a:lnSpc>
              <a:buFont typeface="+mj-lt"/>
              <a:buAutoNum type="arabicPeriod"/>
            </a:pPr>
            <a:r>
              <a:rPr lang="cs-CZ" sz="2000" dirty="0">
                <a:latin typeface="Trebuchet MS" pitchFamily="34" charset="0"/>
              </a:rPr>
              <a:t>Zpracováváme objemná data v řádu sto tisíc záznamů a více</a:t>
            </a:r>
          </a:p>
          <a:p>
            <a:pPr lvl="2" indent="-342900">
              <a:lnSpc>
                <a:spcPct val="150000"/>
              </a:lnSpc>
              <a:buFont typeface="+mj-lt"/>
              <a:buAutoNum type="arabicPeriod"/>
            </a:pPr>
            <a:r>
              <a:rPr lang="cs-CZ" sz="2000" dirty="0">
                <a:latin typeface="Trebuchet MS" pitchFamily="34" charset="0"/>
              </a:rPr>
              <a:t>Zpracování dat plánujeme provádět opakovaně</a:t>
            </a:r>
          </a:p>
          <a:p>
            <a:pPr lvl="2" indent="-342900">
              <a:lnSpc>
                <a:spcPct val="150000"/>
              </a:lnSpc>
              <a:buFont typeface="+mj-lt"/>
              <a:buAutoNum type="arabicPeriod"/>
            </a:pPr>
            <a:r>
              <a:rPr lang="cs-CZ" sz="2000" dirty="0">
                <a:latin typeface="Trebuchet MS" pitchFamily="34" charset="0"/>
              </a:rPr>
              <a:t>S daty bude pracovat více </a:t>
            </a:r>
            <a:r>
              <a:rPr lang="cs-CZ" sz="2000" dirty="0" smtClean="0">
                <a:latin typeface="Trebuchet MS" pitchFamily="34" charset="0"/>
              </a:rPr>
              <a:t>uživatelů</a:t>
            </a:r>
          </a:p>
          <a:p>
            <a:pPr lvl="2" indent="-342900">
              <a:lnSpc>
                <a:spcPct val="150000"/>
              </a:lnSpc>
              <a:buFont typeface="+mj-lt"/>
              <a:buAutoNum type="arabicPeriod"/>
            </a:pPr>
            <a:r>
              <a:rPr lang="cs-CZ" sz="2000" dirty="0" smtClean="0">
                <a:latin typeface="Trebuchet MS" pitchFamily="34" charset="0"/>
              </a:rPr>
              <a:t>Způsob zpracování potřebujete dokladovat</a:t>
            </a:r>
          </a:p>
          <a:p>
            <a:pPr lvl="2" indent="-342900">
              <a:lnSpc>
                <a:spcPct val="150000"/>
              </a:lnSpc>
              <a:buFont typeface="+mj-lt"/>
              <a:buAutoNum type="arabicPeriod"/>
            </a:pPr>
            <a:r>
              <a:rPr lang="cs-CZ" sz="2000" dirty="0" smtClean="0">
                <a:latin typeface="Trebuchet MS" pitchFamily="34" charset="0"/>
              </a:rPr>
              <a:t>Nechcete se zbláznit z </a:t>
            </a:r>
            <a:r>
              <a:rPr lang="cs-CZ" sz="2000" dirty="0" err="1" smtClean="0">
                <a:latin typeface="Trebuchet MS" pitchFamily="34" charset="0"/>
              </a:rPr>
              <a:t>excelu</a:t>
            </a:r>
            <a:endParaRPr lang="cs-CZ" sz="2000" dirty="0">
              <a:latin typeface="Trebuchet MS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339752" y="5231200"/>
            <a:ext cx="40617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Relační databáze </a:t>
            </a:r>
            <a:r>
              <a:rPr lang="cs-CZ" dirty="0" smtClean="0"/>
              <a:t>x </a:t>
            </a:r>
            <a:r>
              <a:rPr lang="cs-CZ" dirty="0" err="1" smtClean="0"/>
              <a:t>NoSQL</a:t>
            </a:r>
            <a:r>
              <a:rPr lang="cs-CZ" dirty="0" smtClean="0"/>
              <a:t> databáze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385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5"/>
          <p:cNvSpPr>
            <a:spLocks noGrp="1"/>
          </p:cNvSpPr>
          <p:nvPr>
            <p:ph type="title"/>
          </p:nvPr>
        </p:nvSpPr>
        <p:spPr>
          <a:xfrm>
            <a:off x="3059113" y="188913"/>
            <a:ext cx="5905500" cy="433387"/>
          </a:xfrm>
        </p:spPr>
        <p:txBody>
          <a:bodyPr/>
          <a:lstStyle/>
          <a:p>
            <a:pPr eaLnBrk="1" hangingPunct="1"/>
            <a:r>
              <a:rPr lang="cs-CZ" smtClean="0"/>
              <a:t>Význam databáze pro analytika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147F90-A184-4EDD-8905-DE508C275643}" type="slidenum">
              <a:rPr lang="cs-CZ"/>
              <a:pPr>
                <a:defRPr/>
              </a:pPr>
              <a:t>5</a:t>
            </a:fld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>
          <a:xfrm>
            <a:off x="2124075" y="6642100"/>
            <a:ext cx="6121400" cy="215900"/>
          </a:xfrm>
        </p:spPr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4693841" y="4249935"/>
            <a:ext cx="4057521" cy="92333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 b="1" dirty="0" err="1" smtClean="0"/>
              <a:t>Matematicko</a:t>
            </a:r>
            <a:r>
              <a:rPr lang="cs-CZ" b="1" dirty="0" smtClean="0"/>
              <a:t> - statistický </a:t>
            </a:r>
          </a:p>
          <a:p>
            <a:pPr algn="ctr">
              <a:defRPr/>
            </a:pPr>
            <a:r>
              <a:rPr lang="cs-CZ" b="1" dirty="0" err="1" smtClean="0"/>
              <a:t>skriptový</a:t>
            </a:r>
            <a:r>
              <a:rPr lang="cs-CZ" b="1" dirty="0" smtClean="0"/>
              <a:t> SW</a:t>
            </a:r>
            <a:endParaRPr lang="cs-CZ" b="1" dirty="0"/>
          </a:p>
          <a:p>
            <a:pPr algn="ctr">
              <a:defRPr/>
            </a:pPr>
            <a:r>
              <a:rPr lang="cs-CZ" dirty="0" smtClean="0"/>
              <a:t>R, </a:t>
            </a:r>
            <a:r>
              <a:rPr lang="cs-CZ" dirty="0" err="1" smtClean="0"/>
              <a:t>Matlab</a:t>
            </a:r>
            <a:r>
              <a:rPr lang="cs-CZ" dirty="0"/>
              <a:t>, </a:t>
            </a:r>
            <a:r>
              <a:rPr lang="cs-CZ" dirty="0" err="1"/>
              <a:t>Maple</a:t>
            </a:r>
            <a:r>
              <a:rPr lang="cs-CZ" dirty="0" smtClean="0"/>
              <a:t>, programovací </a:t>
            </a:r>
            <a:r>
              <a:rPr lang="cs-CZ" dirty="0"/>
              <a:t>jazyk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443342" y="2312973"/>
            <a:ext cx="2087563" cy="64770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cs-CZ" b="1" dirty="0"/>
              <a:t>Databáze</a:t>
            </a:r>
          </a:p>
          <a:p>
            <a:pPr algn="ctr">
              <a:defRPr/>
            </a:pPr>
            <a:r>
              <a:rPr lang="cs-CZ" dirty="0"/>
              <a:t>SQL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5112100" y="1389643"/>
            <a:ext cx="2877711" cy="92333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 b="1" dirty="0"/>
              <a:t>S</a:t>
            </a:r>
            <a:r>
              <a:rPr lang="cs-CZ" b="1" dirty="0" smtClean="0"/>
              <a:t>tatistický </a:t>
            </a:r>
            <a:r>
              <a:rPr lang="cs-CZ" b="1" dirty="0"/>
              <a:t>SW</a:t>
            </a:r>
          </a:p>
          <a:p>
            <a:pPr algn="ctr">
              <a:defRPr/>
            </a:pPr>
            <a:r>
              <a:rPr lang="cs-CZ" dirty="0"/>
              <a:t>Statistika </a:t>
            </a:r>
            <a:r>
              <a:rPr lang="cs-CZ" dirty="0" err="1"/>
              <a:t>for</a:t>
            </a:r>
            <a:r>
              <a:rPr lang="cs-CZ" dirty="0"/>
              <a:t> Windows</a:t>
            </a:r>
            <a:r>
              <a:rPr lang="cs-CZ" dirty="0" smtClean="0"/>
              <a:t>, R, </a:t>
            </a:r>
            <a:endParaRPr lang="cs-CZ" dirty="0"/>
          </a:p>
          <a:p>
            <a:pPr algn="ctr">
              <a:defRPr/>
            </a:pPr>
            <a:r>
              <a:rPr lang="cs-CZ" dirty="0"/>
              <a:t>SPSS, SAS, MS Excel </a:t>
            </a:r>
          </a:p>
        </p:txBody>
      </p:sp>
      <p:sp>
        <p:nvSpPr>
          <p:cNvPr id="18" name="Šipka dolů 17"/>
          <p:cNvSpPr/>
          <p:nvPr/>
        </p:nvSpPr>
        <p:spPr>
          <a:xfrm rot="18206513" flipH="1">
            <a:off x="3543817" y="3550194"/>
            <a:ext cx="360363" cy="1232320"/>
          </a:xfrm>
          <a:prstGeom prst="downArrow">
            <a:avLst>
              <a:gd name="adj1" fmla="val 50000"/>
              <a:gd name="adj2" fmla="val 770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2" name="Šipka dolů 21"/>
          <p:cNvSpPr/>
          <p:nvPr/>
        </p:nvSpPr>
        <p:spPr>
          <a:xfrm rot="14329725" flipH="1">
            <a:off x="3594509" y="1749138"/>
            <a:ext cx="320017" cy="1262851"/>
          </a:xfrm>
          <a:prstGeom prst="downArrow">
            <a:avLst>
              <a:gd name="adj1" fmla="val 50000"/>
              <a:gd name="adj2" fmla="val 770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9" name="TextovéPole 18"/>
          <p:cNvSpPr txBox="1">
            <a:spLocks noChangeArrowheads="1"/>
          </p:cNvSpPr>
          <p:nvPr/>
        </p:nvSpPr>
        <p:spPr bwMode="auto">
          <a:xfrm>
            <a:off x="250246" y="3073321"/>
            <a:ext cx="2601994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/>
              <a:t>Předzpracování dat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Č</a:t>
            </a:r>
            <a:r>
              <a:rPr lang="cs-CZ" b="1" dirty="0" smtClean="0"/>
              <a:t>ištění dat</a:t>
            </a:r>
            <a:endParaRPr lang="cs-CZ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Popisná analýza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Filtrov</a:t>
            </a:r>
            <a:r>
              <a:rPr lang="cs-CZ" dirty="0" err="1" smtClean="0"/>
              <a:t>ání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Propojení dat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A</a:t>
            </a:r>
            <a:r>
              <a:rPr lang="en-US" dirty="0" err="1" smtClean="0"/>
              <a:t>gregace</a:t>
            </a:r>
            <a:r>
              <a:rPr lang="en-US" dirty="0" smtClean="0"/>
              <a:t> </a:t>
            </a:r>
            <a:r>
              <a:rPr lang="en-US" dirty="0" err="1" smtClean="0"/>
              <a:t>dat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Databázové systémy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1DE59B-5DBE-4DE2-8FE9-D66ECBB25283}" type="slidenum">
              <a:rPr lang="cs-CZ"/>
              <a:pPr>
                <a:defRPr/>
              </a:pPr>
              <a:t>6</a:t>
            </a:fld>
            <a:endParaRPr lang="cs-CZ"/>
          </a:p>
        </p:txBody>
      </p:sp>
      <p:sp>
        <p:nvSpPr>
          <p:cNvPr id="15365" name="TextovéPole 4"/>
          <p:cNvSpPr txBox="1">
            <a:spLocks noChangeArrowheads="1"/>
          </p:cNvSpPr>
          <p:nvPr/>
        </p:nvSpPr>
        <p:spPr bwMode="auto">
          <a:xfrm>
            <a:off x="683568" y="1124744"/>
            <a:ext cx="7320145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>
                <a:latin typeface="Trebuchet MS" pitchFamily="34" charset="0"/>
              </a:rPr>
              <a:t>Relační </a:t>
            </a:r>
            <a:r>
              <a:rPr lang="cs-CZ" dirty="0" smtClean="0">
                <a:latin typeface="Trebuchet MS" pitchFamily="34" charset="0"/>
              </a:rPr>
              <a:t>databáze </a:t>
            </a:r>
            <a:r>
              <a:rPr lang="cs-CZ" dirty="0">
                <a:latin typeface="Trebuchet MS" pitchFamily="34" charset="0"/>
              </a:rPr>
              <a:t>(</a:t>
            </a:r>
            <a:r>
              <a:rPr lang="cs-CZ" dirty="0" err="1">
                <a:latin typeface="Trebuchet MS" pitchFamily="34" charset="0"/>
              </a:rPr>
              <a:t>Relational</a:t>
            </a:r>
            <a:r>
              <a:rPr lang="cs-CZ" dirty="0">
                <a:latin typeface="Trebuchet MS" pitchFamily="34" charset="0"/>
              </a:rPr>
              <a:t> database management </a:t>
            </a:r>
            <a:r>
              <a:rPr lang="cs-CZ" dirty="0" err="1">
                <a:latin typeface="Trebuchet MS" pitchFamily="34" charset="0"/>
              </a:rPr>
              <a:t>system</a:t>
            </a:r>
            <a:r>
              <a:rPr lang="cs-CZ" dirty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 - RDBMS)</a:t>
            </a:r>
          </a:p>
          <a:p>
            <a:r>
              <a:rPr lang="cs-CZ" dirty="0" smtClean="0">
                <a:latin typeface="Trebuchet MS" pitchFamily="34" charset="0"/>
              </a:rPr>
              <a:t>Relace/</a:t>
            </a:r>
            <a:r>
              <a:rPr lang="cs-CZ" dirty="0" err="1" smtClean="0">
                <a:latin typeface="Trebuchet MS" pitchFamily="34" charset="0"/>
              </a:rPr>
              <a:t>relation</a:t>
            </a:r>
            <a:r>
              <a:rPr lang="cs-CZ" dirty="0" smtClean="0">
                <a:latin typeface="Trebuchet MS" pitchFamily="34" charset="0"/>
              </a:rPr>
              <a:t> – termín z relační algebry</a:t>
            </a:r>
            <a:endParaRPr lang="cs-CZ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</a:t>
            </a:r>
            <a:endParaRPr lang="cs-CZ" dirty="0" smtClean="0">
              <a:latin typeface="Trebuchet MS" pitchFamily="34" charset="0"/>
            </a:endParaRPr>
          </a:p>
          <a:p>
            <a:r>
              <a:rPr lang="cs-CZ" dirty="0" smtClean="0">
                <a:latin typeface="Trebuchet MS" pitchFamily="34" charset="0"/>
              </a:rPr>
              <a:t>Základ</a:t>
            </a:r>
            <a:r>
              <a:rPr lang="cs-CZ" dirty="0">
                <a:latin typeface="Trebuchet MS" pitchFamily="34" charset="0"/>
              </a:rPr>
              <a:t>: </a:t>
            </a:r>
            <a:r>
              <a:rPr lang="cs-CZ" b="1" dirty="0" smtClean="0">
                <a:latin typeface="Trebuchet MS" pitchFamily="34" charset="0"/>
              </a:rPr>
              <a:t>tabulka</a:t>
            </a:r>
            <a:r>
              <a:rPr lang="en-US" b="1" dirty="0" smtClean="0">
                <a:latin typeface="Trebuchet MS" pitchFamily="34" charset="0"/>
              </a:rPr>
              <a:t>/table</a:t>
            </a:r>
            <a:endParaRPr lang="cs-CZ" b="1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</a:t>
            </a:r>
            <a:r>
              <a:rPr lang="cs-CZ" dirty="0" smtClean="0">
                <a:latin typeface="Trebuchet MS" pitchFamily="34" charset="0"/>
              </a:rPr>
              <a:t>- sloupec</a:t>
            </a:r>
            <a:r>
              <a:rPr lang="en-US" dirty="0" smtClean="0">
                <a:latin typeface="Trebuchet MS" pitchFamily="34" charset="0"/>
              </a:rPr>
              <a:t>/column</a:t>
            </a:r>
            <a:r>
              <a:rPr lang="cs-CZ" dirty="0" smtClean="0">
                <a:latin typeface="Trebuchet MS" pitchFamily="34" charset="0"/>
              </a:rPr>
              <a:t> </a:t>
            </a:r>
            <a:r>
              <a:rPr lang="cs-CZ" dirty="0">
                <a:latin typeface="Trebuchet MS" pitchFamily="34" charset="0"/>
              </a:rPr>
              <a:t>= atribut/parametr</a:t>
            </a:r>
          </a:p>
          <a:p>
            <a:r>
              <a:rPr lang="cs-CZ" dirty="0">
                <a:latin typeface="Trebuchet MS" pitchFamily="34" charset="0"/>
              </a:rPr>
              <a:t>	</a:t>
            </a:r>
            <a:r>
              <a:rPr lang="cs-CZ" dirty="0" smtClean="0">
                <a:latin typeface="Trebuchet MS" pitchFamily="34" charset="0"/>
              </a:rPr>
              <a:t>- řádek</a:t>
            </a:r>
            <a:r>
              <a:rPr lang="en-US" dirty="0" smtClean="0">
                <a:latin typeface="Trebuchet MS" pitchFamily="34" charset="0"/>
              </a:rPr>
              <a:t>/row</a:t>
            </a:r>
            <a:r>
              <a:rPr lang="cs-CZ" dirty="0" smtClean="0">
                <a:latin typeface="Trebuchet MS" pitchFamily="34" charset="0"/>
              </a:rPr>
              <a:t> </a:t>
            </a:r>
            <a:r>
              <a:rPr lang="cs-CZ" dirty="0">
                <a:latin typeface="Trebuchet MS" pitchFamily="34" charset="0"/>
              </a:rPr>
              <a:t>= popsaný objekt</a:t>
            </a:r>
          </a:p>
          <a:p>
            <a:r>
              <a:rPr lang="cs-CZ" dirty="0">
                <a:latin typeface="Trebuchet MS" pitchFamily="34" charset="0"/>
              </a:rPr>
              <a:t>	</a:t>
            </a:r>
            <a:endParaRPr lang="cs-CZ" dirty="0" smtClean="0">
              <a:latin typeface="Trebuchet MS" pitchFamily="34" charset="0"/>
            </a:endParaRPr>
          </a:p>
          <a:p>
            <a:r>
              <a:rPr lang="cs-CZ" dirty="0" smtClean="0">
                <a:latin typeface="Trebuchet MS" pitchFamily="34" charset="0"/>
              </a:rPr>
              <a:t>Databáze </a:t>
            </a:r>
            <a:r>
              <a:rPr lang="cs-CZ" dirty="0">
                <a:latin typeface="Trebuchet MS" pitchFamily="34" charset="0"/>
              </a:rPr>
              <a:t>= systém provázaných tabulek</a:t>
            </a:r>
          </a:p>
        </p:txBody>
      </p:sp>
      <p:sp>
        <p:nvSpPr>
          <p:cNvPr id="7" name="Vývojový diagram: magnetický disk 6"/>
          <p:cNvSpPr/>
          <p:nvPr/>
        </p:nvSpPr>
        <p:spPr>
          <a:xfrm>
            <a:off x="7431191" y="1530496"/>
            <a:ext cx="1152525" cy="151216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2911588"/>
              </p:ext>
            </p:extLst>
          </p:nvPr>
        </p:nvGraphicFramePr>
        <p:xfrm>
          <a:off x="395536" y="3927072"/>
          <a:ext cx="4032447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149"/>
                <a:gridCol w="1344149"/>
                <a:gridCol w="1344149"/>
              </a:tblGrid>
              <a:tr h="324036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PatientID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FirstName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LastName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Nov</a:t>
                      </a:r>
                      <a:r>
                        <a:rPr lang="cs-CZ" dirty="0" err="1" smtClean="0"/>
                        <a:t>ák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Jana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Nová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Karel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Starý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385647"/>
              </p:ext>
            </p:extLst>
          </p:nvPr>
        </p:nvGraphicFramePr>
        <p:xfrm>
          <a:off x="4615116" y="4509120"/>
          <a:ext cx="4205356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6626"/>
                <a:gridCol w="2027583"/>
                <a:gridCol w="901147"/>
              </a:tblGrid>
              <a:tr h="324036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PatientID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ExaminationDate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Result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12.1.2011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39,5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15.3.2011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36,8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2.2.2011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37,5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Šipka dolů 9"/>
          <p:cNvSpPr/>
          <p:nvPr/>
        </p:nvSpPr>
        <p:spPr>
          <a:xfrm rot="3202314" flipH="1">
            <a:off x="5703876" y="1660195"/>
            <a:ext cx="425512" cy="2927217"/>
          </a:xfrm>
          <a:prstGeom prst="downArrow">
            <a:avLst>
              <a:gd name="adj1" fmla="val 50000"/>
              <a:gd name="adj2" fmla="val 770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1" name="Šipka dolů 10"/>
          <p:cNvSpPr/>
          <p:nvPr/>
        </p:nvSpPr>
        <p:spPr>
          <a:xfrm rot="2052876" flipH="1">
            <a:off x="7010378" y="2968551"/>
            <a:ext cx="396339" cy="1635138"/>
          </a:xfrm>
          <a:prstGeom prst="downArrow">
            <a:avLst>
              <a:gd name="adj1" fmla="val 50000"/>
              <a:gd name="adj2" fmla="val 770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Databázové systémy - Produkty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sp>
        <p:nvSpPr>
          <p:cNvPr id="5" name="TextovéPole 5"/>
          <p:cNvSpPr txBox="1">
            <a:spLocks noChangeArrowheads="1"/>
          </p:cNvSpPr>
          <p:nvPr/>
        </p:nvSpPr>
        <p:spPr bwMode="auto">
          <a:xfrm>
            <a:off x="539552" y="1124744"/>
            <a:ext cx="3235566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 dirty="0" smtClean="0">
                <a:latin typeface="Trebuchet MS" pitchFamily="34" charset="0"/>
              </a:rPr>
              <a:t>Dle dostupnosti</a:t>
            </a:r>
          </a:p>
          <a:p>
            <a:endParaRPr lang="cs-CZ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Komerční</a:t>
            </a:r>
          </a:p>
          <a:p>
            <a:r>
              <a:rPr lang="cs-CZ" dirty="0">
                <a:latin typeface="Trebuchet MS" pitchFamily="34" charset="0"/>
              </a:rPr>
              <a:t>		</a:t>
            </a:r>
            <a:r>
              <a:rPr lang="cs-CZ" dirty="0" smtClean="0">
                <a:latin typeface="Trebuchet MS" pitchFamily="34" charset="0"/>
              </a:rPr>
              <a:t>ORACLE</a:t>
            </a:r>
            <a:r>
              <a:rPr lang="en-US" dirty="0" smtClean="0">
                <a:solidFill>
                  <a:srgbClr val="FF0000"/>
                </a:solidFill>
                <a:latin typeface="Trebuchet MS" pitchFamily="34" charset="0"/>
              </a:rPr>
              <a:t>*</a:t>
            </a:r>
            <a:endParaRPr lang="cs-CZ" dirty="0">
              <a:solidFill>
                <a:srgbClr val="FF0000"/>
              </a:solidFill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	MS </a:t>
            </a:r>
            <a:r>
              <a:rPr lang="cs-CZ" dirty="0" smtClean="0">
                <a:latin typeface="Trebuchet MS" pitchFamily="34" charset="0"/>
              </a:rPr>
              <a:t>SQL</a:t>
            </a:r>
            <a:r>
              <a:rPr lang="en-US" dirty="0" smtClean="0">
                <a:solidFill>
                  <a:srgbClr val="FF0000"/>
                </a:solidFill>
                <a:latin typeface="Trebuchet MS" pitchFamily="34" charset="0"/>
              </a:rPr>
              <a:t>*</a:t>
            </a:r>
            <a:endParaRPr lang="cs-CZ" dirty="0">
              <a:solidFill>
                <a:srgbClr val="FF0000"/>
              </a:solidFill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	DB2</a:t>
            </a:r>
          </a:p>
          <a:p>
            <a:r>
              <a:rPr lang="cs-CZ" dirty="0">
                <a:latin typeface="Trebuchet MS" pitchFamily="34" charset="0"/>
              </a:rPr>
              <a:t>		MS </a:t>
            </a:r>
            <a:r>
              <a:rPr lang="cs-CZ" dirty="0" smtClean="0">
                <a:latin typeface="Trebuchet MS" pitchFamily="34" charset="0"/>
              </a:rPr>
              <a:t>ACCESS</a:t>
            </a:r>
          </a:p>
          <a:p>
            <a:r>
              <a:rPr lang="cs-CZ" dirty="0">
                <a:latin typeface="Trebuchet MS" pitchFamily="34" charset="0"/>
              </a:rPr>
              <a:t>	</a:t>
            </a:r>
            <a:r>
              <a:rPr lang="cs-CZ" dirty="0" smtClean="0">
                <a:latin typeface="Trebuchet MS" pitchFamily="34" charset="0"/>
              </a:rPr>
              <a:t>	FOX PRO</a:t>
            </a:r>
            <a:endParaRPr lang="cs-CZ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Freeware</a:t>
            </a:r>
          </a:p>
          <a:p>
            <a:r>
              <a:rPr lang="cs-CZ" dirty="0">
                <a:latin typeface="Trebuchet MS" pitchFamily="34" charset="0"/>
              </a:rPr>
              <a:t>		</a:t>
            </a:r>
            <a:r>
              <a:rPr lang="cs-CZ" dirty="0" err="1">
                <a:latin typeface="Trebuchet MS" pitchFamily="34" charset="0"/>
              </a:rPr>
              <a:t>MySQL</a:t>
            </a:r>
            <a:endParaRPr lang="cs-CZ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	</a:t>
            </a:r>
            <a:r>
              <a:rPr lang="cs-CZ" b="1" dirty="0" err="1">
                <a:latin typeface="Trebuchet MS" pitchFamily="34" charset="0"/>
              </a:rPr>
              <a:t>Postgre</a:t>
            </a:r>
            <a:r>
              <a:rPr lang="en-US" b="1" dirty="0">
                <a:latin typeface="Trebuchet MS" pitchFamily="34" charset="0"/>
              </a:rPr>
              <a:t>SQL</a:t>
            </a:r>
            <a:endParaRPr lang="cs-CZ" b="1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	</a:t>
            </a:r>
            <a:r>
              <a:rPr lang="cs-CZ" dirty="0" err="1">
                <a:latin typeface="Trebuchet MS" pitchFamily="34" charset="0"/>
              </a:rPr>
              <a:t>Firebird</a:t>
            </a:r>
            <a:endParaRPr lang="cs-CZ" dirty="0">
              <a:latin typeface="Trebuchet MS" pitchFamily="34" charset="0"/>
            </a:endParaRPr>
          </a:p>
          <a:p>
            <a:endParaRPr lang="cs-CZ" dirty="0">
              <a:latin typeface="Trebuchet MS" pitchFamily="34" charset="0"/>
            </a:endParaRPr>
          </a:p>
        </p:txBody>
      </p: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4712922" y="1124744"/>
            <a:ext cx="4104009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 dirty="0" smtClean="0">
                <a:latin typeface="Trebuchet MS" pitchFamily="34" charset="0"/>
              </a:rPr>
              <a:t>Dle počtu uživatelů</a:t>
            </a:r>
            <a:endParaRPr lang="cs-CZ" b="1" dirty="0">
              <a:latin typeface="Trebuchet MS" pitchFamily="34" charset="0"/>
            </a:endParaRPr>
          </a:p>
          <a:p>
            <a:endParaRPr lang="cs-CZ" dirty="0" smtClean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</a:t>
            </a:r>
            <a:r>
              <a:rPr lang="cs-CZ" dirty="0" smtClean="0">
                <a:latin typeface="Trebuchet MS" pitchFamily="34" charset="0"/>
              </a:rPr>
              <a:t>Jednouživatelské/single user</a:t>
            </a:r>
            <a:endParaRPr lang="cs-CZ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	</a:t>
            </a:r>
          </a:p>
          <a:p>
            <a:r>
              <a:rPr lang="cs-CZ" dirty="0">
                <a:latin typeface="Trebuchet MS" pitchFamily="34" charset="0"/>
              </a:rPr>
              <a:t>		MS </a:t>
            </a:r>
            <a:r>
              <a:rPr lang="cs-CZ" dirty="0" smtClean="0">
                <a:latin typeface="Trebuchet MS" pitchFamily="34" charset="0"/>
              </a:rPr>
              <a:t>ACCESS</a:t>
            </a:r>
          </a:p>
          <a:p>
            <a:r>
              <a:rPr lang="cs-CZ" dirty="0">
                <a:latin typeface="Trebuchet MS" pitchFamily="34" charset="0"/>
              </a:rPr>
              <a:t>	</a:t>
            </a:r>
            <a:r>
              <a:rPr lang="cs-CZ" dirty="0" smtClean="0">
                <a:latin typeface="Trebuchet MS" pitchFamily="34" charset="0"/>
              </a:rPr>
              <a:t>	FOX PRO</a:t>
            </a:r>
          </a:p>
          <a:p>
            <a:endParaRPr lang="cs-CZ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</a:t>
            </a:r>
            <a:r>
              <a:rPr lang="cs-CZ" dirty="0" smtClean="0">
                <a:latin typeface="Trebuchet MS" pitchFamily="34" charset="0"/>
              </a:rPr>
              <a:t>Víceuživatelské/</a:t>
            </a:r>
            <a:r>
              <a:rPr lang="cs-CZ" dirty="0" err="1" smtClean="0">
                <a:latin typeface="Trebuchet MS" pitchFamily="34" charset="0"/>
              </a:rPr>
              <a:t>multiuser</a:t>
            </a:r>
            <a:endParaRPr lang="cs-CZ" dirty="0" smtClean="0">
              <a:latin typeface="Trebuchet MS" pitchFamily="34" charset="0"/>
            </a:endParaRPr>
          </a:p>
          <a:p>
            <a:endParaRPr lang="cs-CZ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	</a:t>
            </a:r>
            <a:r>
              <a:rPr lang="cs-CZ" dirty="0" smtClean="0">
                <a:latin typeface="Trebuchet MS" pitchFamily="34" charset="0"/>
              </a:rPr>
              <a:t>ORACLE</a:t>
            </a:r>
          </a:p>
          <a:p>
            <a:r>
              <a:rPr lang="cs-CZ" dirty="0" smtClean="0">
                <a:latin typeface="Trebuchet MS" pitchFamily="34" charset="0"/>
              </a:rPr>
              <a:t>		MS SQL</a:t>
            </a:r>
          </a:p>
          <a:p>
            <a:r>
              <a:rPr lang="cs-CZ" dirty="0" smtClean="0">
                <a:latin typeface="Trebuchet MS" pitchFamily="34" charset="0"/>
              </a:rPr>
              <a:t>		DB2</a:t>
            </a:r>
          </a:p>
          <a:p>
            <a:r>
              <a:rPr lang="cs-CZ" dirty="0">
                <a:latin typeface="Trebuchet MS" pitchFamily="34" charset="0"/>
              </a:rPr>
              <a:t>	</a:t>
            </a:r>
            <a:r>
              <a:rPr lang="cs-CZ" dirty="0" smtClean="0">
                <a:latin typeface="Trebuchet MS" pitchFamily="34" charset="0"/>
              </a:rPr>
              <a:t>	</a:t>
            </a:r>
            <a:r>
              <a:rPr lang="cs-CZ" dirty="0" err="1" smtClean="0">
                <a:latin typeface="Trebuchet MS" pitchFamily="34" charset="0"/>
              </a:rPr>
              <a:t>MySQL</a:t>
            </a:r>
            <a:endParaRPr lang="cs-CZ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	</a:t>
            </a:r>
            <a:r>
              <a:rPr lang="cs-CZ" b="1" dirty="0" err="1">
                <a:latin typeface="Trebuchet MS" pitchFamily="34" charset="0"/>
              </a:rPr>
              <a:t>Postgre</a:t>
            </a:r>
            <a:r>
              <a:rPr lang="en-US" b="1" dirty="0">
                <a:latin typeface="Trebuchet MS" pitchFamily="34" charset="0"/>
              </a:rPr>
              <a:t>SQL</a:t>
            </a:r>
            <a:endParaRPr lang="cs-CZ" b="1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	</a:t>
            </a:r>
            <a:r>
              <a:rPr lang="cs-CZ" dirty="0" err="1">
                <a:latin typeface="Trebuchet MS" pitchFamily="34" charset="0"/>
              </a:rPr>
              <a:t>Firebird</a:t>
            </a:r>
            <a:endParaRPr lang="cs-CZ" dirty="0">
              <a:latin typeface="Trebuchet MS" pitchFamily="34" charset="0"/>
            </a:endParaRPr>
          </a:p>
          <a:p>
            <a:endParaRPr lang="cs-CZ" dirty="0">
              <a:latin typeface="Trebuchet MS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39552" y="4869160"/>
            <a:ext cx="4455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*</a:t>
            </a:r>
            <a:r>
              <a:rPr lang="en-US" dirty="0" smtClean="0"/>
              <a:t> </a:t>
            </a:r>
            <a:r>
              <a:rPr lang="en-US" i="1" dirty="0" err="1" smtClean="0"/>
              <a:t>Okle</a:t>
            </a:r>
            <a:r>
              <a:rPr lang="cs-CZ" i="1" dirty="0" err="1" smtClean="0"/>
              <a:t>štěné</a:t>
            </a:r>
            <a:r>
              <a:rPr lang="cs-CZ" i="1" dirty="0" smtClean="0"/>
              <a:t> verze jsou k dispozici zdarma</a:t>
            </a:r>
            <a:endParaRPr lang="cs-CZ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Tabulka/Table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</a:t>
            </a:r>
            <a:r>
              <a:rPr lang="en-US"/>
              <a:t> </a:t>
            </a:r>
            <a:r>
              <a:rPr lang="cs-CZ"/>
              <a:t>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8577DE-3973-4CDA-ADFC-E7A361A4D676}" type="slidenum">
              <a:rPr lang="cs-CZ"/>
              <a:pPr>
                <a:defRPr/>
              </a:pPr>
              <a:t>8</a:t>
            </a:fld>
            <a:endParaRPr lang="cs-CZ"/>
          </a:p>
        </p:txBody>
      </p:sp>
      <p:sp>
        <p:nvSpPr>
          <p:cNvPr id="16389" name="TextovéPole 4"/>
          <p:cNvSpPr txBox="1">
            <a:spLocks noChangeArrowheads="1"/>
          </p:cNvSpPr>
          <p:nvPr/>
        </p:nvSpPr>
        <p:spPr bwMode="auto">
          <a:xfrm>
            <a:off x="323528" y="1557338"/>
            <a:ext cx="5521063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>
                <a:latin typeface="Trebuchet MS" pitchFamily="34" charset="0"/>
              </a:rPr>
              <a:t>Definovaná struktura, do které se vkládají záznamy</a:t>
            </a:r>
          </a:p>
          <a:p>
            <a:endParaRPr lang="cs-CZ" dirty="0" smtClean="0">
              <a:latin typeface="Trebuchet MS" pitchFamily="34" charset="0"/>
            </a:endParaRPr>
          </a:p>
          <a:p>
            <a:r>
              <a:rPr lang="cs-CZ" dirty="0" smtClean="0">
                <a:latin typeface="Trebuchet MS" pitchFamily="34" charset="0"/>
              </a:rPr>
              <a:t>Definují </a:t>
            </a:r>
            <a:r>
              <a:rPr lang="cs-CZ" dirty="0">
                <a:latin typeface="Trebuchet MS" pitchFamily="34" charset="0"/>
              </a:rPr>
              <a:t>se </a:t>
            </a:r>
            <a:r>
              <a:rPr lang="cs-CZ" b="1" dirty="0" smtClean="0">
                <a:latin typeface="Trebuchet MS" pitchFamily="34" charset="0"/>
              </a:rPr>
              <a:t>sloupce/</a:t>
            </a:r>
            <a:r>
              <a:rPr lang="cs-CZ" b="1" dirty="0" err="1" smtClean="0">
                <a:latin typeface="Trebuchet MS" pitchFamily="34" charset="0"/>
              </a:rPr>
              <a:t>columns</a:t>
            </a:r>
            <a:endParaRPr lang="cs-CZ" b="1" dirty="0">
              <a:latin typeface="Trebuchet MS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cs-CZ" dirty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jméno/</a:t>
            </a:r>
            <a:r>
              <a:rPr lang="cs-CZ" dirty="0" err="1" smtClean="0">
                <a:latin typeface="Trebuchet MS" pitchFamily="34" charset="0"/>
              </a:rPr>
              <a:t>name</a:t>
            </a:r>
            <a:endParaRPr lang="cs-CZ" dirty="0">
              <a:latin typeface="Trebuchet MS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cs-CZ" dirty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datový typ /</a:t>
            </a:r>
            <a:r>
              <a:rPr lang="cs-CZ" dirty="0" err="1" smtClean="0">
                <a:latin typeface="Trebuchet MS" pitchFamily="34" charset="0"/>
              </a:rPr>
              <a:t>datatype</a:t>
            </a:r>
            <a:endParaRPr lang="cs-CZ" dirty="0">
              <a:latin typeface="Trebuchet MS" pitchFamily="3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cs-CZ" dirty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text</a:t>
            </a:r>
            <a:endParaRPr lang="cs-CZ" dirty="0">
              <a:latin typeface="Trebuchet MS" pitchFamily="3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cs-CZ" dirty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číslo/</a:t>
            </a:r>
            <a:r>
              <a:rPr lang="cs-CZ" dirty="0" err="1" smtClean="0">
                <a:latin typeface="Trebuchet MS" pitchFamily="34" charset="0"/>
              </a:rPr>
              <a:t>number</a:t>
            </a:r>
            <a:endParaRPr lang="cs-CZ" dirty="0">
              <a:latin typeface="Trebuchet MS" pitchFamily="3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cs-CZ" dirty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datum/</a:t>
            </a:r>
            <a:r>
              <a:rPr lang="cs-CZ" dirty="0" err="1" smtClean="0">
                <a:latin typeface="Trebuchet MS" pitchFamily="34" charset="0"/>
              </a:rPr>
              <a:t>date</a:t>
            </a:r>
            <a:endParaRPr lang="cs-CZ" dirty="0">
              <a:latin typeface="Trebuchet MS" pitchFamily="3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cs-CZ" dirty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BLOB</a:t>
            </a:r>
            <a:endParaRPr lang="cs-CZ" dirty="0">
              <a:latin typeface="Trebuchet MS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cs-CZ" dirty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doplňující vlastnosti/</a:t>
            </a:r>
            <a:r>
              <a:rPr lang="cs-CZ" dirty="0" err="1" smtClean="0">
                <a:latin typeface="Trebuchet MS" pitchFamily="34" charset="0"/>
              </a:rPr>
              <a:t>other</a:t>
            </a:r>
            <a:r>
              <a:rPr lang="cs-CZ" dirty="0" smtClean="0">
                <a:latin typeface="Trebuchet MS" pitchFamily="34" charset="0"/>
              </a:rPr>
              <a:t> </a:t>
            </a:r>
            <a:r>
              <a:rPr lang="cs-CZ" dirty="0" err="1" smtClean="0">
                <a:latin typeface="Trebuchet MS" pitchFamily="34" charset="0"/>
              </a:rPr>
              <a:t>properties</a:t>
            </a:r>
            <a:endParaRPr lang="cs-CZ" dirty="0">
              <a:latin typeface="Trebuchet MS" pitchFamily="34" charset="0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434941"/>
              </p:ext>
            </p:extLst>
          </p:nvPr>
        </p:nvGraphicFramePr>
        <p:xfrm>
          <a:off x="4788025" y="2132856"/>
          <a:ext cx="4032447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149"/>
                <a:gridCol w="1344149"/>
                <a:gridCol w="1344149"/>
              </a:tblGrid>
              <a:tr h="324036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PatientID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ExaminationDate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Result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12.1.2011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39,5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15.3.2011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36,8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2.2.2011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37,5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Šipka dolů 7"/>
          <p:cNvSpPr/>
          <p:nvPr/>
        </p:nvSpPr>
        <p:spPr>
          <a:xfrm rot="5400000" flipH="1">
            <a:off x="3835227" y="1933525"/>
            <a:ext cx="425512" cy="1112206"/>
          </a:xfrm>
          <a:prstGeom prst="downArrow">
            <a:avLst>
              <a:gd name="adj1" fmla="val 50000"/>
              <a:gd name="adj2" fmla="val 770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1918774" y="5042123"/>
            <a:ext cx="49166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Definice tabulky předchází načtení dat</a:t>
            </a:r>
          </a:p>
          <a:p>
            <a:r>
              <a:rPr lang="cs-CZ" b="1" dirty="0" smtClean="0"/>
              <a:t>A table </a:t>
            </a:r>
            <a:r>
              <a:rPr lang="cs-CZ" b="1" dirty="0" err="1" smtClean="0"/>
              <a:t>must</a:t>
            </a:r>
            <a:r>
              <a:rPr lang="cs-CZ" b="1" dirty="0" smtClean="0"/>
              <a:t> </a:t>
            </a:r>
            <a:r>
              <a:rPr lang="cs-CZ" b="1" dirty="0" err="1" smtClean="0"/>
              <a:t>be</a:t>
            </a:r>
            <a:r>
              <a:rPr lang="cs-CZ" b="1" dirty="0" smtClean="0"/>
              <a:t> </a:t>
            </a:r>
            <a:r>
              <a:rPr lang="cs-CZ" b="1" dirty="0" err="1" smtClean="0"/>
              <a:t>created</a:t>
            </a:r>
            <a:r>
              <a:rPr lang="cs-CZ" b="1" dirty="0" smtClean="0"/>
              <a:t> </a:t>
            </a:r>
            <a:r>
              <a:rPr lang="cs-CZ" b="1" dirty="0" err="1" smtClean="0"/>
              <a:t>before</a:t>
            </a:r>
            <a:r>
              <a:rPr lang="cs-CZ" b="1" dirty="0" smtClean="0"/>
              <a:t> data import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Klíče/</a:t>
            </a:r>
            <a:r>
              <a:rPr lang="cs-CZ" dirty="0" err="1" smtClean="0"/>
              <a:t>keys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3611848"/>
              </p:ext>
            </p:extLst>
          </p:nvPr>
        </p:nvGraphicFramePr>
        <p:xfrm>
          <a:off x="539552" y="3635732"/>
          <a:ext cx="4032447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149"/>
                <a:gridCol w="1344149"/>
                <a:gridCol w="1344149"/>
              </a:tblGrid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ID</a:t>
                      </a:r>
                      <a:r>
                        <a:rPr lang="cs-CZ" baseline="0" dirty="0" smtClean="0"/>
                        <a:t> pacienta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Jmeno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Prijmeni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Nov</a:t>
                      </a:r>
                      <a:r>
                        <a:rPr lang="cs-CZ" dirty="0" err="1" smtClean="0"/>
                        <a:t>ák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Jana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Nová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Karel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Starý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2617634"/>
              </p:ext>
            </p:extLst>
          </p:nvPr>
        </p:nvGraphicFramePr>
        <p:xfrm>
          <a:off x="4788024" y="3635732"/>
          <a:ext cx="4032447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149"/>
                <a:gridCol w="1344149"/>
                <a:gridCol w="1344149"/>
              </a:tblGrid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ID</a:t>
                      </a:r>
                      <a:r>
                        <a:rPr lang="cs-CZ" baseline="0" dirty="0" smtClean="0"/>
                        <a:t> pacienta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Datum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vysetreni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Vysledek</a:t>
                      </a:r>
                      <a:r>
                        <a:rPr lang="cs-CZ" baseline="0" dirty="0" smtClean="0"/>
                        <a:t> vy</a:t>
                      </a:r>
                      <a:r>
                        <a:rPr lang="en-US" baseline="0" dirty="0" err="1" smtClean="0"/>
                        <a:t>setreni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12.1.2011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39,5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15.3.2011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36,8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2.2.2011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37,5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ovéPole 5"/>
          <p:cNvSpPr txBox="1">
            <a:spLocks noChangeArrowheads="1"/>
          </p:cNvSpPr>
          <p:nvPr/>
        </p:nvSpPr>
        <p:spPr bwMode="auto">
          <a:xfrm>
            <a:off x="251520" y="1124744"/>
            <a:ext cx="884569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>
                <a:latin typeface="Trebuchet MS" pitchFamily="34" charset="0"/>
              </a:rPr>
              <a:t>Vybrané sloupce se označují jako </a:t>
            </a:r>
            <a:r>
              <a:rPr lang="cs-CZ" dirty="0" smtClean="0">
                <a:latin typeface="Trebuchet MS" pitchFamily="34" charset="0"/>
              </a:rPr>
              <a:t>klíče (</a:t>
            </a:r>
            <a:r>
              <a:rPr lang="cs-CZ" dirty="0" err="1" smtClean="0">
                <a:latin typeface="Trebuchet MS" pitchFamily="34" charset="0"/>
              </a:rPr>
              <a:t>keys</a:t>
            </a:r>
            <a:r>
              <a:rPr lang="cs-CZ" dirty="0" smtClean="0">
                <a:latin typeface="Trebuchet MS" pitchFamily="34" charset="0"/>
              </a:rPr>
              <a:t>)</a:t>
            </a:r>
            <a:endParaRPr lang="cs-CZ" dirty="0">
              <a:latin typeface="Trebuchet MS" pitchFamily="34" charset="0"/>
            </a:endParaRPr>
          </a:p>
          <a:p>
            <a:r>
              <a:rPr lang="cs-CZ" dirty="0" smtClean="0">
                <a:latin typeface="Trebuchet MS" pitchFamily="34" charset="0"/>
              </a:rPr>
              <a:t>    </a:t>
            </a:r>
            <a:r>
              <a:rPr lang="cs-CZ" b="1" dirty="0" smtClean="0">
                <a:latin typeface="Trebuchet MS" pitchFamily="34" charset="0"/>
              </a:rPr>
              <a:t>Primární </a:t>
            </a:r>
            <a:r>
              <a:rPr lang="cs-CZ" b="1" dirty="0">
                <a:latin typeface="Trebuchet MS" pitchFamily="34" charset="0"/>
              </a:rPr>
              <a:t>klíč </a:t>
            </a:r>
            <a:r>
              <a:rPr lang="cs-CZ" dirty="0" smtClean="0">
                <a:latin typeface="Trebuchet MS" pitchFamily="34" charset="0"/>
              </a:rPr>
              <a:t>(</a:t>
            </a:r>
            <a:r>
              <a:rPr lang="cs-CZ" dirty="0" err="1" smtClean="0">
                <a:latin typeface="Trebuchet MS" pitchFamily="34" charset="0"/>
              </a:rPr>
              <a:t>primary</a:t>
            </a:r>
            <a:r>
              <a:rPr lang="cs-CZ" dirty="0" smtClean="0">
                <a:latin typeface="Trebuchet MS" pitchFamily="34" charset="0"/>
              </a:rPr>
              <a:t> </a:t>
            </a:r>
            <a:r>
              <a:rPr lang="cs-CZ" dirty="0" err="1" smtClean="0">
                <a:latin typeface="Trebuchet MS" pitchFamily="34" charset="0"/>
              </a:rPr>
              <a:t>key</a:t>
            </a:r>
            <a:r>
              <a:rPr lang="cs-CZ" dirty="0" smtClean="0">
                <a:latin typeface="Trebuchet MS" pitchFamily="34" charset="0"/>
              </a:rPr>
              <a:t> - PK)– 1 až </a:t>
            </a:r>
            <a:r>
              <a:rPr lang="cs-CZ" dirty="0">
                <a:latin typeface="Trebuchet MS" pitchFamily="34" charset="0"/>
              </a:rPr>
              <a:t>n sloupců jednoznačně identifikující </a:t>
            </a:r>
            <a:r>
              <a:rPr lang="cs-CZ" dirty="0" smtClean="0">
                <a:latin typeface="Trebuchet MS" pitchFamily="34" charset="0"/>
              </a:rPr>
              <a:t>řádek</a:t>
            </a:r>
          </a:p>
          <a:p>
            <a:r>
              <a:rPr lang="cs-CZ" dirty="0">
                <a:latin typeface="Trebuchet MS" pitchFamily="34" charset="0"/>
              </a:rPr>
              <a:t>	</a:t>
            </a:r>
            <a:r>
              <a:rPr lang="cs-CZ" dirty="0" smtClean="0">
                <a:latin typeface="Trebuchet MS" pitchFamily="34" charset="0"/>
              </a:rPr>
              <a:t>				(</a:t>
            </a:r>
            <a:r>
              <a:rPr lang="cs-CZ" dirty="0" err="1" smtClean="0">
                <a:latin typeface="Trebuchet MS" pitchFamily="34" charset="0"/>
              </a:rPr>
              <a:t>unique</a:t>
            </a:r>
            <a:r>
              <a:rPr lang="cs-CZ" dirty="0" smtClean="0">
                <a:latin typeface="Trebuchet MS" pitchFamily="34" charset="0"/>
              </a:rPr>
              <a:t> </a:t>
            </a:r>
            <a:r>
              <a:rPr lang="cs-CZ" dirty="0" err="1" smtClean="0">
                <a:latin typeface="Trebuchet MS" pitchFamily="34" charset="0"/>
              </a:rPr>
              <a:t>values</a:t>
            </a:r>
            <a:r>
              <a:rPr lang="cs-CZ" dirty="0" smtClean="0">
                <a:latin typeface="Trebuchet MS" pitchFamily="34" charset="0"/>
              </a:rPr>
              <a:t>) </a:t>
            </a:r>
          </a:p>
          <a:p>
            <a:r>
              <a:rPr lang="cs-CZ" dirty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   </a:t>
            </a:r>
            <a:r>
              <a:rPr lang="cs-CZ" b="1" dirty="0" smtClean="0">
                <a:latin typeface="Trebuchet MS" pitchFamily="34" charset="0"/>
              </a:rPr>
              <a:t>Cizí </a:t>
            </a:r>
            <a:r>
              <a:rPr lang="cs-CZ" b="1" dirty="0">
                <a:latin typeface="Trebuchet MS" pitchFamily="34" charset="0"/>
              </a:rPr>
              <a:t>klíč </a:t>
            </a:r>
            <a:r>
              <a:rPr lang="cs-CZ" dirty="0">
                <a:latin typeface="Trebuchet MS" pitchFamily="34" charset="0"/>
              </a:rPr>
              <a:t>(</a:t>
            </a:r>
            <a:r>
              <a:rPr lang="cs-CZ" dirty="0" err="1">
                <a:latin typeface="Trebuchet MS" pitchFamily="34" charset="0"/>
              </a:rPr>
              <a:t>foreign</a:t>
            </a:r>
            <a:r>
              <a:rPr lang="cs-CZ" dirty="0">
                <a:latin typeface="Trebuchet MS" pitchFamily="34" charset="0"/>
              </a:rPr>
              <a:t> </a:t>
            </a:r>
            <a:r>
              <a:rPr lang="cs-CZ" dirty="0" err="1" smtClean="0">
                <a:latin typeface="Trebuchet MS" pitchFamily="34" charset="0"/>
              </a:rPr>
              <a:t>key</a:t>
            </a:r>
            <a:r>
              <a:rPr lang="cs-CZ" dirty="0" smtClean="0">
                <a:latin typeface="Trebuchet MS" pitchFamily="34" charset="0"/>
              </a:rPr>
              <a:t> - FK) </a:t>
            </a:r>
            <a:r>
              <a:rPr lang="cs-CZ" dirty="0">
                <a:latin typeface="Trebuchet MS" pitchFamily="34" charset="0"/>
              </a:rPr>
              <a:t>– identifikuje nadřazený řádek v rodičovské tabulce</a:t>
            </a:r>
          </a:p>
        </p:txBody>
      </p:sp>
      <p:cxnSp>
        <p:nvCxnSpPr>
          <p:cNvPr id="11" name="Pravoúhlá spojovací čára 10"/>
          <p:cNvCxnSpPr/>
          <p:nvPr/>
        </p:nvCxnSpPr>
        <p:spPr>
          <a:xfrm rot="5400000" flipH="1" flipV="1">
            <a:off x="5184068" y="2879648"/>
            <a:ext cx="720080" cy="648072"/>
          </a:xfrm>
          <a:prstGeom prst="bentConnector3">
            <a:avLst>
              <a:gd name="adj1" fmla="val 50000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ravoúhlá spojovací čára 12"/>
          <p:cNvCxnSpPr/>
          <p:nvPr/>
        </p:nvCxnSpPr>
        <p:spPr>
          <a:xfrm rot="16200000" flipV="1">
            <a:off x="6120172" y="2951656"/>
            <a:ext cx="720080" cy="504056"/>
          </a:xfrm>
          <a:prstGeom prst="bentConnector3">
            <a:avLst>
              <a:gd name="adj1" fmla="val 50000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véPole 14"/>
          <p:cNvSpPr txBox="1"/>
          <p:nvPr/>
        </p:nvSpPr>
        <p:spPr>
          <a:xfrm>
            <a:off x="5796136" y="2474312"/>
            <a:ext cx="492443" cy="369332"/>
          </a:xfrm>
          <a:prstGeom prst="rect">
            <a:avLst/>
          </a:prstGeom>
          <a:solidFill>
            <a:schemeClr val="accent1">
              <a:alpha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dirty="0" smtClean="0"/>
              <a:t>PK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971600" y="2627620"/>
            <a:ext cx="492443" cy="369332"/>
          </a:xfrm>
          <a:prstGeom prst="rect">
            <a:avLst/>
          </a:prstGeom>
          <a:solidFill>
            <a:schemeClr val="accent1">
              <a:alpha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dirty="0" smtClean="0"/>
              <a:t>PK</a:t>
            </a:r>
            <a:endParaRPr lang="cs-CZ" dirty="0"/>
          </a:p>
        </p:txBody>
      </p:sp>
      <p:cxnSp>
        <p:nvCxnSpPr>
          <p:cNvPr id="18" name="Přímá spojovací čára 17"/>
          <p:cNvCxnSpPr/>
          <p:nvPr/>
        </p:nvCxnSpPr>
        <p:spPr>
          <a:xfrm rot="5400000">
            <a:off x="935596" y="3311696"/>
            <a:ext cx="50405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čára 19"/>
          <p:cNvCxnSpPr/>
          <p:nvPr/>
        </p:nvCxnSpPr>
        <p:spPr>
          <a:xfrm rot="5400000">
            <a:off x="5004048" y="5723964"/>
            <a:ext cx="576064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ovací čára 21"/>
          <p:cNvCxnSpPr/>
          <p:nvPr/>
        </p:nvCxnSpPr>
        <p:spPr>
          <a:xfrm>
            <a:off x="1187624" y="6228020"/>
            <a:ext cx="3888432" cy="0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ovéPole 22"/>
          <p:cNvSpPr txBox="1"/>
          <p:nvPr/>
        </p:nvSpPr>
        <p:spPr>
          <a:xfrm>
            <a:off x="5076056" y="6011996"/>
            <a:ext cx="479618" cy="369332"/>
          </a:xfrm>
          <a:prstGeom prst="rect">
            <a:avLst/>
          </a:prstGeom>
          <a:solidFill>
            <a:schemeClr val="accent1">
              <a:alpha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dirty="0"/>
              <a:t>F</a:t>
            </a:r>
            <a:r>
              <a:rPr lang="cs-CZ" dirty="0" smtClean="0"/>
              <a:t>K</a:t>
            </a:r>
            <a:endParaRPr lang="cs-CZ" dirty="0"/>
          </a:p>
        </p:txBody>
      </p:sp>
      <p:cxnSp>
        <p:nvCxnSpPr>
          <p:cNvPr id="25" name="Přímá spojovací čára 24"/>
          <p:cNvCxnSpPr/>
          <p:nvPr/>
        </p:nvCxnSpPr>
        <p:spPr>
          <a:xfrm rot="5400000">
            <a:off x="827584" y="5867980"/>
            <a:ext cx="720080" cy="0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iba-colours">
      <a:dk1>
        <a:sysClr val="windowText" lastClr="000000"/>
      </a:dk1>
      <a:lt1>
        <a:sysClr val="window" lastClr="FFFFFF"/>
      </a:lt1>
      <a:dk2>
        <a:srgbClr val="1F497D"/>
      </a:dk2>
      <a:lt2>
        <a:srgbClr val="F0EEE7"/>
      </a:lt2>
      <a:accent1>
        <a:srgbClr val="B36C2D"/>
      </a:accent1>
      <a:accent2>
        <a:srgbClr val="005DA8"/>
      </a:accent2>
      <a:accent3>
        <a:srgbClr val="608DC4"/>
      </a:accent3>
      <a:accent4>
        <a:srgbClr val="B6C4E2"/>
      </a:accent4>
      <a:accent5>
        <a:srgbClr val="CBC4B6"/>
      </a:accent5>
      <a:accent6>
        <a:srgbClr val="87837E"/>
      </a:accent6>
      <a:hlink>
        <a:srgbClr val="B36C2D"/>
      </a:hlink>
      <a:folHlink>
        <a:srgbClr val="608DC4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143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3067</TotalTime>
  <Words>967</Words>
  <Application>Microsoft Office PowerPoint</Application>
  <PresentationFormat>Předvádění na obrazovce (4:3)</PresentationFormat>
  <Paragraphs>312</Paragraphs>
  <Slides>18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4" baseType="lpstr">
      <vt:lpstr>Arial</vt:lpstr>
      <vt:lpstr>Calibri</vt:lpstr>
      <vt:lpstr>Times New Roman</vt:lpstr>
      <vt:lpstr>Trebuchet MS</vt:lpstr>
      <vt:lpstr>Wingdings</vt:lpstr>
      <vt:lpstr>Motiv systému Office</vt:lpstr>
      <vt:lpstr>Databázové systémy a SQL</vt:lpstr>
      <vt:lpstr>About me</vt:lpstr>
      <vt:lpstr>Databáze v biomedicíně</vt:lpstr>
      <vt:lpstr>Kdy zpracovávat data v databázi</vt:lpstr>
      <vt:lpstr>Význam databáze pro analytika</vt:lpstr>
      <vt:lpstr>Databázové systémy</vt:lpstr>
      <vt:lpstr>Databázové systémy - Produkty</vt:lpstr>
      <vt:lpstr>Tabulka/Table</vt:lpstr>
      <vt:lpstr>Klíče/keys</vt:lpstr>
      <vt:lpstr>Přístup do databáze/Access to a database</vt:lpstr>
      <vt:lpstr>PostgreSQL</vt:lpstr>
      <vt:lpstr>SQL</vt:lpstr>
      <vt:lpstr>SQL - SELECT</vt:lpstr>
      <vt:lpstr>SQL - SELECT</vt:lpstr>
      <vt:lpstr>Cvičení 1 / Task 1</vt:lpstr>
      <vt:lpstr>Příkazový řádek</vt:lpstr>
      <vt:lpstr>Cvičení 2 / Task 2</vt:lpstr>
      <vt:lpstr>Domácí úkol / homework</vt:lpstr>
    </vt:vector>
  </TitlesOfParts>
  <Company>ATC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Disertační práce</dc:title>
  <dc:creator>Daniel Klimeš</dc:creator>
  <cp:lastModifiedBy>Daniel Klimes</cp:lastModifiedBy>
  <cp:revision>253</cp:revision>
  <dcterms:created xsi:type="dcterms:W3CDTF">2011-01-19T10:31:11Z</dcterms:created>
  <dcterms:modified xsi:type="dcterms:W3CDTF">2019-09-18T10:37:09Z</dcterms:modified>
</cp:coreProperties>
</file>