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304" r:id="rId6"/>
    <p:sldId id="261" r:id="rId7"/>
    <p:sldId id="274" r:id="rId8"/>
    <p:sldId id="262" r:id="rId9"/>
    <p:sldId id="276" r:id="rId10"/>
    <p:sldId id="277" r:id="rId11"/>
    <p:sldId id="284" r:id="rId12"/>
    <p:sldId id="299" r:id="rId13"/>
    <p:sldId id="300" r:id="rId14"/>
    <p:sldId id="278" r:id="rId15"/>
    <p:sldId id="265" r:id="rId16"/>
    <p:sldId id="267" r:id="rId17"/>
    <p:sldId id="305" r:id="rId18"/>
    <p:sldId id="280" r:id="rId19"/>
    <p:sldId id="285" r:id="rId20"/>
    <p:sldId id="281" r:id="rId21"/>
    <p:sldId id="279" r:id="rId22"/>
    <p:sldId id="330" r:id="rId23"/>
    <p:sldId id="324" r:id="rId24"/>
    <p:sldId id="328" r:id="rId25"/>
    <p:sldId id="329" r:id="rId26"/>
    <p:sldId id="286" r:id="rId27"/>
    <p:sldId id="323" r:id="rId28"/>
    <p:sldId id="302" r:id="rId29"/>
    <p:sldId id="303" r:id="rId30"/>
    <p:sldId id="287" r:id="rId31"/>
    <p:sldId id="288" r:id="rId32"/>
    <p:sldId id="289" r:id="rId33"/>
    <p:sldId id="298" r:id="rId34"/>
    <p:sldId id="291" r:id="rId35"/>
    <p:sldId id="292" r:id="rId36"/>
    <p:sldId id="294" r:id="rId37"/>
    <p:sldId id="295" r:id="rId38"/>
    <p:sldId id="296" r:id="rId39"/>
    <p:sldId id="293" r:id="rId40"/>
    <p:sldId id="297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9B4-8352-4FE5-9745-94071A51D6C0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D829-51FA-46A8-A51E-0BD6792DF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3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9B4-8352-4FE5-9745-94071A51D6C0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D829-51FA-46A8-A51E-0BD6792DF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69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9B4-8352-4FE5-9745-94071A51D6C0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D829-51FA-46A8-A51E-0BD6792DF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15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9B4-8352-4FE5-9745-94071A51D6C0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D829-51FA-46A8-A51E-0BD6792DF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7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9B4-8352-4FE5-9745-94071A51D6C0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D829-51FA-46A8-A51E-0BD6792DF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7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9B4-8352-4FE5-9745-94071A51D6C0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D829-51FA-46A8-A51E-0BD6792DF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17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9B4-8352-4FE5-9745-94071A51D6C0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D829-51FA-46A8-A51E-0BD6792DF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70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9B4-8352-4FE5-9745-94071A51D6C0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D829-51FA-46A8-A51E-0BD6792DF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97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9B4-8352-4FE5-9745-94071A51D6C0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D829-51FA-46A8-A51E-0BD6792DF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98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9B4-8352-4FE5-9745-94071A51D6C0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D829-51FA-46A8-A51E-0BD6792DF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76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9B4-8352-4FE5-9745-94071A51D6C0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D829-51FA-46A8-A51E-0BD6792DF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16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869B4-8352-4FE5-9745-94071A51D6C0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D829-51FA-46A8-A51E-0BD6792DF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92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portals.broadinstitute.org/gpp/public/analysis-tools/sgrna-design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 Analýza proteinových modifikací, proteinových komplexů, manipulace exprese proteinů a </a:t>
            </a:r>
            <a:r>
              <a:rPr lang="cs-CZ" sz="4000" dirty="0" err="1"/>
              <a:t>proteomika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70946"/>
            <a:ext cx="9144000" cy="108685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16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EA186-9D28-4DA2-8FB4-B0DF42FA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Modifikace histonů-histonový k</a:t>
            </a:r>
            <a:r>
              <a:rPr lang="cs-CZ" dirty="0">
                <a:latin typeface="Calibri Light" panose="020F0302020204030204" pitchFamily="34" charset="0"/>
              </a:rPr>
              <a:t>ód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3B624D-C708-4F88-BE38-B8AFC7C66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82200" cy="3076999"/>
          </a:xfrm>
        </p:spPr>
        <p:txBody>
          <a:bodyPr/>
          <a:lstStyle/>
          <a:p>
            <a:r>
              <a:rPr lang="cs-CZ" sz="2000" dirty="0">
                <a:latin typeface="+mj-lt"/>
              </a:rPr>
              <a:t>PTM histonů (metylace, fosforylace, acetylace, </a:t>
            </a:r>
            <a:r>
              <a:rPr lang="cs-CZ" sz="2000" dirty="0" err="1">
                <a:latin typeface="+mj-lt"/>
              </a:rPr>
              <a:t>ubiquitinace</a:t>
            </a:r>
            <a:r>
              <a:rPr lang="cs-CZ" sz="2000" dirty="0">
                <a:latin typeface="+mj-lt"/>
              </a:rPr>
              <a:t> a </a:t>
            </a:r>
            <a:r>
              <a:rPr lang="cs-CZ" sz="2000" dirty="0" err="1">
                <a:latin typeface="+mj-lt"/>
              </a:rPr>
              <a:t>sumoylace</a:t>
            </a:r>
            <a:endParaRPr lang="cs-CZ" sz="2000" dirty="0">
              <a:latin typeface="+mj-lt"/>
            </a:endParaRPr>
          </a:p>
          <a:p>
            <a:r>
              <a:rPr lang="cs-CZ" sz="2000" dirty="0">
                <a:latin typeface="+mj-lt"/>
              </a:rPr>
              <a:t>Ovlivňují náboj a tím mění sílu vazby mezi histony a DNA a interakce mezi histony a regulačními proteiny→ epigenetické regulace přepisu genů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945" y="5124072"/>
            <a:ext cx="6132846" cy="13995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20" y="3218447"/>
            <a:ext cx="4185360" cy="16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7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Detekce modifikace histonů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58156"/>
            <a:ext cx="7383379" cy="4351338"/>
          </a:xfrm>
        </p:spPr>
        <p:txBody>
          <a:bodyPr/>
          <a:lstStyle/>
          <a:p>
            <a:r>
              <a:rPr lang="cs-CZ" sz="2000" dirty="0">
                <a:latin typeface="+mj-lt"/>
              </a:rPr>
              <a:t>Protilátky detekující modifikované formy histonů a následná analýza pomocí WB nebo fluorescenčních metod</a:t>
            </a:r>
          </a:p>
          <a:p>
            <a:r>
              <a:rPr lang="cs-CZ" sz="2000" dirty="0">
                <a:latin typeface="+mj-lt"/>
              </a:rPr>
              <a:t>Chromatinová </a:t>
            </a:r>
            <a:r>
              <a:rPr lang="cs-CZ" sz="2000" dirty="0" err="1">
                <a:latin typeface="+mj-lt"/>
              </a:rPr>
              <a:t>Immunoprecipitace</a:t>
            </a:r>
            <a:r>
              <a:rPr lang="cs-CZ" sz="2000" dirty="0">
                <a:latin typeface="+mj-lt"/>
              </a:rPr>
              <a:t> (</a:t>
            </a:r>
            <a:r>
              <a:rPr lang="cs-CZ" sz="2000" dirty="0" err="1">
                <a:latin typeface="+mj-lt"/>
              </a:rPr>
              <a:t>ChIP</a:t>
            </a:r>
            <a:r>
              <a:rPr lang="cs-CZ" sz="2000" dirty="0">
                <a:latin typeface="+mj-lt"/>
              </a:rPr>
              <a:t>)- izolace proteinu společně s navázanou DNA pomocí specifických protilátek a možnost lokalizace v rámci genomu (modifikace </a:t>
            </a:r>
            <a:r>
              <a:rPr lang="cs-CZ" sz="2000" dirty="0" err="1">
                <a:latin typeface="+mj-lt"/>
              </a:rPr>
              <a:t>Chip</a:t>
            </a:r>
            <a:r>
              <a:rPr lang="cs-CZ" sz="2000" dirty="0">
                <a:latin typeface="+mj-lt"/>
              </a:rPr>
              <a:t> on </a:t>
            </a:r>
            <a:r>
              <a:rPr lang="cs-CZ" sz="2000" dirty="0" err="1">
                <a:latin typeface="+mj-lt"/>
              </a:rPr>
              <a:t>chip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asssay</a:t>
            </a:r>
            <a:endParaRPr lang="cs-CZ" sz="2000" dirty="0">
              <a:latin typeface="+mj-lt"/>
            </a:endParaRPr>
          </a:p>
          <a:p>
            <a:r>
              <a:rPr lang="cs-CZ" sz="2000" dirty="0">
                <a:latin typeface="+mj-lt"/>
              </a:rPr>
              <a:t>Detekce nových modifikací pomocí hmotností spektrometrie- umožňuje detekci, ale i charakterizaci modifikace (př. rozdíl mezi acetylací</a:t>
            </a:r>
            <a:r>
              <a:rPr lang="da-DK" sz="2000" dirty="0">
                <a:latin typeface="+mj-lt"/>
              </a:rPr>
              <a:t>  42.0106 Da </a:t>
            </a:r>
            <a:r>
              <a:rPr lang="cs-CZ" sz="2000" dirty="0">
                <a:latin typeface="+mj-lt"/>
              </a:rPr>
              <a:t>a </a:t>
            </a:r>
            <a:r>
              <a:rPr lang="cs-CZ" sz="2000" dirty="0" err="1">
                <a:latin typeface="+mj-lt"/>
              </a:rPr>
              <a:t>trimetylací</a:t>
            </a:r>
            <a:r>
              <a:rPr lang="cs-CZ" sz="2000" dirty="0">
                <a:latin typeface="+mj-lt"/>
              </a:rPr>
              <a:t> </a:t>
            </a:r>
            <a:r>
              <a:rPr lang="da-DK" sz="2000" dirty="0">
                <a:latin typeface="+mj-lt"/>
              </a:rPr>
              <a:t> 42.0470 Da</a:t>
            </a:r>
            <a:r>
              <a:rPr lang="cs-CZ" sz="2000" dirty="0">
                <a:latin typeface="+mj-lt"/>
              </a:rPr>
              <a:t>) </a:t>
            </a:r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696" y="1543008"/>
            <a:ext cx="1990170" cy="45664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r="660" b="671"/>
          <a:stretch/>
        </p:blipFill>
        <p:spPr>
          <a:xfrm>
            <a:off x="4743952" y="4458617"/>
            <a:ext cx="3280162" cy="207787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388642" y="6290269"/>
            <a:ext cx="1965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Chromatinová </a:t>
            </a:r>
            <a:r>
              <a:rPr lang="cs-CZ" sz="1000" dirty="0" err="1"/>
              <a:t>immunoprecipitace</a:t>
            </a:r>
            <a:endParaRPr lang="en-GB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96000" y="6551864"/>
            <a:ext cx="942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ChIP</a:t>
            </a:r>
            <a:r>
              <a:rPr lang="cs-CZ" sz="1000" dirty="0"/>
              <a:t> on </a:t>
            </a:r>
            <a:r>
              <a:rPr lang="cs-CZ" sz="1000" dirty="0" err="1"/>
              <a:t>chip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61829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093ED-AED9-48D8-9E6B-9A178333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Ubiktvitinace</a:t>
            </a:r>
            <a:endParaRPr lang="en-GB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3CF78E7-CCFD-4D6F-A89E-792DAD700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84951" y="3776308"/>
            <a:ext cx="4352925" cy="1773234"/>
          </a:xfrm>
          <a:prstGeom prst="rect">
            <a:avLst/>
          </a:prstGeo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4F1F3CC-29E9-4BC5-92BC-0FDB6FB14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0361" y="1690688"/>
            <a:ext cx="6504664" cy="4638675"/>
          </a:xfrm>
        </p:spPr>
        <p:txBody>
          <a:bodyPr/>
          <a:lstStyle/>
          <a:p>
            <a:r>
              <a:rPr lang="cs-CZ" dirty="0"/>
              <a:t>Význam </a:t>
            </a:r>
          </a:p>
          <a:p>
            <a:pPr lvl="1"/>
            <a:r>
              <a:rPr lang="cs-CZ" dirty="0"/>
              <a:t>stabilita proteinů</a:t>
            </a:r>
          </a:p>
          <a:p>
            <a:pPr lvl="1"/>
            <a:r>
              <a:rPr lang="cs-CZ" dirty="0"/>
              <a:t>buněčná lokalizace</a:t>
            </a:r>
          </a:p>
          <a:p>
            <a:pPr lvl="1"/>
            <a:r>
              <a:rPr lang="cs-CZ" dirty="0"/>
              <a:t>biologická aktivita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085DD7-11B8-424C-B7A1-F649F2C59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557"/>
          <a:stretch/>
        </p:blipFill>
        <p:spPr>
          <a:xfrm>
            <a:off x="490993" y="2694799"/>
            <a:ext cx="4005719" cy="36480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8F54D5F-B00B-4E6D-95E5-0A22C5946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70"/>
          <a:stretch/>
        </p:blipFill>
        <p:spPr>
          <a:xfrm>
            <a:off x="4496712" y="2782324"/>
            <a:ext cx="2728457" cy="3092868"/>
          </a:xfrm>
          <a:prstGeom prst="rect">
            <a:avLst/>
          </a:prstGeom>
        </p:spPr>
      </p:pic>
      <p:sp>
        <p:nvSpPr>
          <p:cNvPr id="8" name="Zástupný symbol pro obsah 5">
            <a:extLst>
              <a:ext uri="{FF2B5EF4-FFF2-40B4-BE49-F238E27FC236}">
                <a16:creationId xmlns:a16="http://schemas.microsoft.com/office/drawing/2014/main" id="{2D890BFE-3597-4984-8754-6AA30C6B05CC}"/>
              </a:ext>
            </a:extLst>
          </p:cNvPr>
          <p:cNvSpPr txBox="1">
            <a:spLocks/>
          </p:cNvSpPr>
          <p:nvPr/>
        </p:nvSpPr>
        <p:spPr>
          <a:xfrm>
            <a:off x="623101" y="1690689"/>
            <a:ext cx="6504664" cy="4652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Připojení </a:t>
            </a:r>
            <a:r>
              <a:rPr lang="cs-CZ" dirty="0" err="1"/>
              <a:t>ubikvitinu</a:t>
            </a:r>
            <a:r>
              <a:rPr lang="cs-CZ" dirty="0"/>
              <a:t> na lyzin daného proteinu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06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0B9AB-AAFE-4F34-919C-C6644DB7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Detekce </a:t>
            </a:r>
            <a:r>
              <a:rPr lang="cs-CZ" dirty="0" err="1"/>
              <a:t>ubikvitinovaných</a:t>
            </a:r>
            <a:r>
              <a:rPr lang="cs-CZ" dirty="0"/>
              <a:t> proteinů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2A1CE-B847-444A-895C-A44B04622D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Využití anti-</a:t>
            </a:r>
            <a:r>
              <a:rPr lang="cs-CZ" dirty="0" err="1"/>
              <a:t>ubikvitin</a:t>
            </a:r>
            <a:r>
              <a:rPr lang="cs-CZ" dirty="0"/>
              <a:t> protilátek</a:t>
            </a:r>
          </a:p>
          <a:p>
            <a:pPr lvl="1"/>
            <a:r>
              <a:rPr lang="cs-CZ" dirty="0"/>
              <a:t>His-</a:t>
            </a:r>
            <a:r>
              <a:rPr lang="cs-CZ" dirty="0" err="1"/>
              <a:t>ubikvitin</a:t>
            </a:r>
            <a:r>
              <a:rPr lang="cs-CZ" dirty="0"/>
              <a:t> </a:t>
            </a:r>
            <a:r>
              <a:rPr lang="cs-CZ" dirty="0" err="1"/>
              <a:t>pull</a:t>
            </a:r>
            <a:r>
              <a:rPr lang="cs-CZ" dirty="0"/>
              <a:t> </a:t>
            </a:r>
            <a:r>
              <a:rPr lang="cs-CZ" dirty="0" err="1"/>
              <a:t>down</a:t>
            </a:r>
            <a:endParaRPr lang="cs-CZ" dirty="0"/>
          </a:p>
          <a:p>
            <a:pPr lvl="1"/>
            <a:r>
              <a:rPr lang="cs-CZ" dirty="0" err="1"/>
              <a:t>Imunoprecipitace</a:t>
            </a:r>
            <a:r>
              <a:rPr lang="cs-CZ" dirty="0"/>
              <a:t> </a:t>
            </a:r>
            <a:r>
              <a:rPr lang="cs-CZ" dirty="0" err="1"/>
              <a:t>ubikvitinu</a:t>
            </a:r>
            <a:endParaRPr lang="cs-CZ" dirty="0"/>
          </a:p>
          <a:p>
            <a:pPr lvl="1"/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D1983B2-84DB-4C73-BFAF-CB86575BBF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439753-C5EE-45BA-8172-583E82608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1" y="3294374"/>
            <a:ext cx="5429250" cy="33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51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63F9E-D572-4645-BD87-490C7121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Proteiny fungují v komplexech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C6A237-DB82-41A2-9639-7E56930A3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4617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+mj-lt"/>
              </a:rPr>
              <a:t>Proteinové komplexy jsou skupiny proteinů, které spolu interagují v určitém čase a místě a hrají důležitou roli při regulaci buněčných procesů a signálních kaskád</a:t>
            </a:r>
          </a:p>
          <a:p>
            <a:pPr lvl="1"/>
            <a:r>
              <a:rPr lang="cs-CZ" sz="2000" dirty="0">
                <a:latin typeface="+mj-lt"/>
              </a:rPr>
              <a:t>Jsou dané proteiny ve vazbě?</a:t>
            </a:r>
          </a:p>
          <a:p>
            <a:pPr lvl="2"/>
            <a:r>
              <a:rPr lang="cs-CZ" sz="1600" dirty="0" err="1">
                <a:latin typeface="+mj-lt"/>
              </a:rPr>
              <a:t>Immunoprecipitace</a:t>
            </a:r>
            <a:endParaRPr lang="cs-CZ" sz="1600" dirty="0">
              <a:latin typeface="+mj-lt"/>
            </a:endParaRPr>
          </a:p>
          <a:p>
            <a:pPr lvl="2"/>
            <a:r>
              <a:rPr lang="cs-CZ" sz="1600" dirty="0">
                <a:latin typeface="+mj-lt"/>
              </a:rPr>
              <a:t>Hmotností spektrometrie</a:t>
            </a:r>
          </a:p>
          <a:p>
            <a:pPr lvl="2"/>
            <a:r>
              <a:rPr lang="cs-CZ" sz="1600" dirty="0" err="1">
                <a:latin typeface="+mj-lt"/>
              </a:rPr>
              <a:t>BioID</a:t>
            </a:r>
            <a:r>
              <a:rPr lang="cs-CZ" sz="1600" dirty="0">
                <a:latin typeface="+mj-lt"/>
              </a:rPr>
              <a:t> metody</a:t>
            </a:r>
          </a:p>
          <a:p>
            <a:pPr lvl="2"/>
            <a:r>
              <a:rPr lang="cs-CZ" sz="1600" dirty="0">
                <a:latin typeface="+mj-lt"/>
              </a:rPr>
              <a:t>Afinitní chromatografie</a:t>
            </a:r>
          </a:p>
          <a:p>
            <a:pPr lvl="2"/>
            <a:r>
              <a:rPr lang="cs-CZ" sz="1600" dirty="0">
                <a:latin typeface="+mj-lt"/>
              </a:rPr>
              <a:t>Tandemová afinitní chromatografie</a:t>
            </a:r>
          </a:p>
          <a:p>
            <a:pPr lvl="2"/>
            <a:endParaRPr lang="cs-CZ" sz="1600" dirty="0">
              <a:latin typeface="+mj-lt"/>
            </a:endParaRPr>
          </a:p>
          <a:p>
            <a:pPr lvl="1"/>
            <a:r>
              <a:rPr lang="cs-CZ" sz="2000" dirty="0">
                <a:latin typeface="+mj-lt"/>
              </a:rPr>
              <a:t>Jsou proteiny lokalizovány na stejném místě?</a:t>
            </a:r>
          </a:p>
          <a:p>
            <a:pPr lvl="2"/>
            <a:r>
              <a:rPr lang="cs-CZ" sz="1600" dirty="0" err="1">
                <a:latin typeface="+mj-lt"/>
              </a:rPr>
              <a:t>Immunocytochemie</a:t>
            </a:r>
            <a:endParaRPr lang="cs-CZ" sz="1600" dirty="0">
              <a:latin typeface="+mj-lt"/>
            </a:endParaRPr>
          </a:p>
          <a:p>
            <a:pPr lvl="2"/>
            <a:r>
              <a:rPr lang="cs-CZ" sz="1600" dirty="0" err="1">
                <a:latin typeface="+mj-lt"/>
              </a:rPr>
              <a:t>Immunohistochemie</a:t>
            </a:r>
            <a:endParaRPr lang="cs-CZ" sz="1600" dirty="0">
              <a:latin typeface="+mj-lt"/>
            </a:endParaRPr>
          </a:p>
          <a:p>
            <a:pPr lvl="2"/>
            <a:endParaRPr lang="cs-CZ" sz="1600" dirty="0"/>
          </a:p>
          <a:p>
            <a:pPr lvl="1"/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7905499" y="2895600"/>
            <a:ext cx="2987088" cy="3016416"/>
            <a:chOff x="4175710" y="2935704"/>
            <a:chExt cx="3668235" cy="3537786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5710" y="2935704"/>
              <a:ext cx="3668235" cy="3537786"/>
            </a:xfrm>
            <a:prstGeom prst="rect">
              <a:avLst/>
            </a:prstGeom>
          </p:spPr>
        </p:pic>
        <p:sp>
          <p:nvSpPr>
            <p:cNvPr id="5" name="Ovál 4"/>
            <p:cNvSpPr/>
            <p:nvPr/>
          </p:nvSpPr>
          <p:spPr>
            <a:xfrm>
              <a:off x="4243137" y="4764506"/>
              <a:ext cx="1187116" cy="8181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ál 5"/>
            <p:cNvSpPr/>
            <p:nvPr/>
          </p:nvSpPr>
          <p:spPr>
            <a:xfrm>
              <a:off x="6472989" y="4195011"/>
              <a:ext cx="1147011" cy="10908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6652803" y="4542066"/>
            <a:ext cx="1458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accent1">
                    <a:lumMod val="75000"/>
                  </a:schemeClr>
                </a:solidFill>
              </a:rPr>
              <a:t>Destrukční komplex</a:t>
            </a:r>
            <a:endParaRPr lang="en-GB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647233" y="3942573"/>
            <a:ext cx="1458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>
                <a:solidFill>
                  <a:schemeClr val="accent1">
                    <a:lumMod val="75000"/>
                  </a:schemeClr>
                </a:solidFill>
              </a:rPr>
              <a:t>Signalosom</a:t>
            </a:r>
            <a:r>
              <a:rPr lang="cs-CZ" sz="1100" dirty="0">
                <a:solidFill>
                  <a:schemeClr val="accent1">
                    <a:lumMod val="75000"/>
                  </a:schemeClr>
                </a:solidFill>
              </a:rPr>
              <a:t> komplex</a:t>
            </a:r>
            <a:endParaRPr lang="en-GB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 t="12964"/>
          <a:stretch/>
        </p:blipFill>
        <p:spPr>
          <a:xfrm>
            <a:off x="4311199" y="4899421"/>
            <a:ext cx="1357799" cy="142734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251158" y="6308889"/>
            <a:ext cx="1965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/>
              <a:t>Imunocytochemie</a:t>
            </a:r>
            <a:r>
              <a:rPr lang="cs-CZ" sz="800" dirty="0"/>
              <a:t>-proteiny spolu </a:t>
            </a:r>
            <a:r>
              <a:rPr lang="cs-CZ" sz="800" dirty="0" err="1"/>
              <a:t>nekolokalizují</a:t>
            </a:r>
            <a:endParaRPr lang="cs-CZ" sz="800" dirty="0"/>
          </a:p>
          <a:p>
            <a:r>
              <a:rPr lang="cs-CZ" sz="800" dirty="0"/>
              <a:t>červeně </a:t>
            </a:r>
            <a:r>
              <a:rPr lang="cs-CZ" sz="800" dirty="0" err="1"/>
              <a:t>Neuropilin</a:t>
            </a:r>
            <a:r>
              <a:rPr lang="cs-CZ" sz="800" dirty="0"/>
              <a:t>, zeleně </a:t>
            </a:r>
            <a:r>
              <a:rPr lang="cs-CZ" sz="800" dirty="0" err="1"/>
              <a:t>Dishevelled</a:t>
            </a:r>
            <a:r>
              <a:rPr lang="cs-CZ" sz="800" dirty="0"/>
              <a:t>, modře jádro. </a:t>
            </a:r>
            <a:endParaRPr lang="en-GB" sz="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905500" y="5999747"/>
            <a:ext cx="2987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Destrukční komplex </a:t>
            </a:r>
            <a:r>
              <a:rPr lang="cs-CZ" sz="800" dirty="0" err="1"/>
              <a:t>fosforyluje</a:t>
            </a:r>
            <a:r>
              <a:rPr lang="cs-CZ" sz="800" dirty="0"/>
              <a:t> </a:t>
            </a:r>
            <a:r>
              <a:rPr lang="el-GR" sz="800" dirty="0">
                <a:latin typeface="Calibri Light" panose="020F0302020204030204" pitchFamily="34" charset="0"/>
              </a:rPr>
              <a:t>β</a:t>
            </a:r>
            <a:r>
              <a:rPr lang="cs-CZ" sz="800" dirty="0">
                <a:latin typeface="Calibri Light" panose="020F0302020204030204" pitchFamily="34" charset="0"/>
              </a:rPr>
              <a:t>-</a:t>
            </a:r>
            <a:r>
              <a:rPr lang="cs-CZ" sz="800" dirty="0" err="1">
                <a:latin typeface="Calibri Light" panose="020F0302020204030204" pitchFamily="34" charset="0"/>
              </a:rPr>
              <a:t>katenin</a:t>
            </a:r>
            <a:r>
              <a:rPr lang="cs-CZ" sz="800" dirty="0">
                <a:latin typeface="Calibri Light" panose="020F0302020204030204" pitchFamily="34" charset="0"/>
              </a:rPr>
              <a:t>, který je následně rozložen v </a:t>
            </a:r>
            <a:r>
              <a:rPr lang="cs-CZ" sz="800" dirty="0" err="1">
                <a:latin typeface="Calibri Light" panose="020F0302020204030204" pitchFamily="34" charset="0"/>
              </a:rPr>
              <a:t>proteazomu</a:t>
            </a:r>
            <a:r>
              <a:rPr lang="cs-CZ" sz="800" dirty="0">
                <a:latin typeface="Calibri Light" panose="020F0302020204030204" pitchFamily="34" charset="0"/>
              </a:rPr>
              <a:t>. Po aktivace </a:t>
            </a:r>
            <a:r>
              <a:rPr lang="cs-CZ" sz="800" dirty="0" err="1">
                <a:latin typeface="Calibri Light" panose="020F0302020204030204" pitchFamily="34" charset="0"/>
              </a:rPr>
              <a:t>Wnt</a:t>
            </a:r>
            <a:r>
              <a:rPr lang="cs-CZ" sz="800" dirty="0">
                <a:latin typeface="Calibri Light" panose="020F0302020204030204" pitchFamily="34" charset="0"/>
              </a:rPr>
              <a:t> ligandem se destrukční komplex rozpadá a vzniká nový </a:t>
            </a:r>
            <a:r>
              <a:rPr lang="cs-CZ" sz="800" dirty="0" err="1">
                <a:latin typeface="Calibri Light" panose="020F0302020204030204" pitchFamily="34" charset="0"/>
              </a:rPr>
              <a:t>signalosom</a:t>
            </a:r>
            <a:r>
              <a:rPr lang="cs-CZ" sz="800" dirty="0">
                <a:latin typeface="Calibri Light" panose="020F0302020204030204" pitchFamily="34" charset="0"/>
              </a:rPr>
              <a:t> komplex na vnitřní straně membrány. </a:t>
            </a:r>
            <a:r>
              <a:rPr lang="el-GR" sz="800" dirty="0">
                <a:latin typeface="Calibri Light" panose="020F0302020204030204" pitchFamily="34" charset="0"/>
              </a:rPr>
              <a:t>Β</a:t>
            </a:r>
            <a:r>
              <a:rPr lang="cs-CZ" sz="800" dirty="0">
                <a:latin typeface="Calibri Light" panose="020F0302020204030204" pitchFamily="34" charset="0"/>
              </a:rPr>
              <a:t>-</a:t>
            </a:r>
            <a:r>
              <a:rPr lang="cs-CZ" sz="800" dirty="0" err="1">
                <a:latin typeface="Calibri Light" panose="020F0302020204030204" pitchFamily="34" charset="0"/>
              </a:rPr>
              <a:t>katenin</a:t>
            </a:r>
            <a:r>
              <a:rPr lang="cs-CZ" sz="800" dirty="0">
                <a:latin typeface="Calibri Light" panose="020F0302020204030204" pitchFamily="34" charset="0"/>
              </a:rPr>
              <a:t> může být </a:t>
            </a:r>
            <a:r>
              <a:rPr lang="cs-CZ" sz="800" dirty="0" err="1">
                <a:latin typeface="Calibri Light" panose="020F0302020204030204" pitchFamily="34" charset="0"/>
              </a:rPr>
              <a:t>translokován</a:t>
            </a:r>
            <a:r>
              <a:rPr lang="cs-CZ" sz="800" dirty="0">
                <a:latin typeface="Calibri Light" panose="020F0302020204030204" pitchFamily="34" charset="0"/>
              </a:rPr>
              <a:t> do jádra spustit </a:t>
            </a:r>
            <a:r>
              <a:rPr lang="cs-CZ" sz="800" dirty="0" err="1">
                <a:latin typeface="Calibri Light" panose="020F0302020204030204" pitchFamily="34" charset="0"/>
              </a:rPr>
              <a:t>trankripci</a:t>
            </a:r>
            <a:r>
              <a:rPr lang="cs-CZ" sz="800" dirty="0">
                <a:latin typeface="Calibri Light" panose="020F0302020204030204" pitchFamily="34" charset="0"/>
              </a:rPr>
              <a:t> cílových genů.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59873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err="1"/>
              <a:t>Immunoprecipitace</a:t>
            </a:r>
            <a:r>
              <a:rPr lang="sk-SK" sz="3200" dirty="0"/>
              <a:t> (IP)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85" y="2244141"/>
            <a:ext cx="6775562" cy="3411472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199" y="1812758"/>
            <a:ext cx="4375486" cy="461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 err="1">
                <a:latin typeface="+mj-lt"/>
              </a:rPr>
              <a:t>Purifikace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proteinu</a:t>
            </a:r>
            <a:r>
              <a:rPr lang="sk-SK" sz="1800" dirty="0">
                <a:latin typeface="+mj-lt"/>
              </a:rPr>
              <a:t> pomocí protilátky</a:t>
            </a:r>
          </a:p>
          <a:p>
            <a:pPr marL="0" indent="0">
              <a:buNone/>
            </a:pPr>
            <a:endParaRPr lang="sk-SK" sz="18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j-lt"/>
              </a:rPr>
              <a:t>L</a:t>
            </a:r>
            <a:r>
              <a:rPr lang="sk-SK" sz="1800" dirty="0" err="1">
                <a:latin typeface="+mj-lt"/>
              </a:rPr>
              <a:t>yze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bu</a:t>
            </a:r>
            <a:r>
              <a:rPr lang="cs-CZ" sz="1800" dirty="0" err="1">
                <a:latin typeface="+mj-lt"/>
              </a:rPr>
              <a:t>něk</a:t>
            </a:r>
            <a:r>
              <a:rPr lang="en-US" sz="1800" dirty="0">
                <a:latin typeface="+mj-lt"/>
              </a:rPr>
              <a:t> (v </a:t>
            </a:r>
            <a:r>
              <a:rPr lang="en-US" sz="1800" dirty="0" err="1">
                <a:latin typeface="+mj-lt"/>
              </a:rPr>
              <a:t>lyza</a:t>
            </a:r>
            <a:r>
              <a:rPr lang="sk-SK" sz="1800" dirty="0">
                <a:latin typeface="+mj-lt"/>
              </a:rPr>
              <a:t>č</a:t>
            </a:r>
            <a:r>
              <a:rPr lang="cs-CZ" sz="1800" dirty="0">
                <a:latin typeface="+mj-lt"/>
              </a:rPr>
              <a:t>ním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pufr</a:t>
            </a:r>
            <a:r>
              <a:rPr lang="cs-CZ" sz="1800" dirty="0">
                <a:latin typeface="+mj-lt"/>
              </a:rPr>
              <a:t>u</a:t>
            </a:r>
            <a:r>
              <a:rPr lang="en-US" sz="1800" dirty="0">
                <a:latin typeface="+mj-lt"/>
              </a:rPr>
              <a:t>)</a:t>
            </a:r>
            <a:endParaRPr lang="sk-SK" sz="18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800" dirty="0" err="1">
                <a:latin typeface="+mj-lt"/>
              </a:rPr>
              <a:t>Odstranění</a:t>
            </a:r>
            <a:r>
              <a:rPr lang="sk-SK" sz="1800" dirty="0">
                <a:latin typeface="+mj-lt"/>
              </a:rPr>
              <a:t> nerozpustných </a:t>
            </a:r>
            <a:r>
              <a:rPr lang="sk-SK" sz="1800" dirty="0" err="1">
                <a:latin typeface="+mj-lt"/>
              </a:rPr>
              <a:t>častic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centrifugácí</a:t>
            </a:r>
            <a:endParaRPr lang="sk-SK" sz="18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800" dirty="0" err="1">
                <a:latin typeface="+mj-lt"/>
              </a:rPr>
              <a:t>Inkubace</a:t>
            </a:r>
            <a:r>
              <a:rPr lang="sk-SK" sz="1800" dirty="0">
                <a:latin typeface="+mj-lt"/>
              </a:rPr>
              <a:t> s </a:t>
            </a:r>
            <a:r>
              <a:rPr lang="sk-SK" sz="1800" dirty="0" err="1">
                <a:latin typeface="+mj-lt"/>
              </a:rPr>
              <a:t>primárními</a:t>
            </a:r>
            <a:r>
              <a:rPr lang="sk-SK" sz="1800" dirty="0">
                <a:latin typeface="+mj-lt"/>
              </a:rPr>
              <a:t> protilátkami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800" dirty="0" err="1">
                <a:latin typeface="+mj-lt"/>
              </a:rPr>
              <a:t>Inkubace</a:t>
            </a:r>
            <a:r>
              <a:rPr lang="sk-SK" sz="1800" dirty="0">
                <a:latin typeface="+mj-lt"/>
              </a:rPr>
              <a:t> s </a:t>
            </a:r>
            <a:r>
              <a:rPr lang="sk-SK" sz="1800" dirty="0" err="1">
                <a:latin typeface="+mj-lt"/>
              </a:rPr>
              <a:t>kuličkami</a:t>
            </a:r>
            <a:r>
              <a:rPr lang="sk-SK" sz="1800" dirty="0">
                <a:latin typeface="+mj-lt"/>
              </a:rPr>
              <a:t> (</a:t>
            </a:r>
            <a:r>
              <a:rPr lang="sk-SK" sz="1800" dirty="0" err="1">
                <a:latin typeface="+mj-lt"/>
              </a:rPr>
              <a:t>agarózové</a:t>
            </a:r>
            <a:r>
              <a:rPr lang="sk-SK" sz="1800" dirty="0">
                <a:latin typeface="+mj-lt"/>
              </a:rPr>
              <a:t>, </a:t>
            </a:r>
            <a:r>
              <a:rPr lang="sk-SK" sz="1800" dirty="0" err="1">
                <a:latin typeface="+mj-lt"/>
              </a:rPr>
              <a:t>sefarózové</a:t>
            </a:r>
            <a:r>
              <a:rPr lang="sk-SK" sz="1800" dirty="0">
                <a:latin typeface="+mj-lt"/>
              </a:rPr>
              <a:t>, magnetické...), </a:t>
            </a:r>
            <a:r>
              <a:rPr lang="sk-SK" sz="1800" dirty="0" err="1">
                <a:latin typeface="+mj-lt"/>
              </a:rPr>
              <a:t>které</a:t>
            </a:r>
            <a:r>
              <a:rPr lang="sk-SK" sz="1800" dirty="0">
                <a:latin typeface="+mj-lt"/>
              </a:rPr>
              <a:t> na sebe </a:t>
            </a:r>
            <a:r>
              <a:rPr lang="sk-SK" sz="1800" dirty="0" err="1">
                <a:latin typeface="+mj-lt"/>
              </a:rPr>
              <a:t>naváží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primární</a:t>
            </a:r>
            <a:r>
              <a:rPr lang="sk-SK" sz="1800" dirty="0">
                <a:latin typeface="+mj-lt"/>
              </a:rPr>
              <a:t> protilátku (typicky pomocí A/G </a:t>
            </a:r>
            <a:r>
              <a:rPr lang="sk-SK" sz="1800" dirty="0" err="1">
                <a:latin typeface="+mj-lt"/>
              </a:rPr>
              <a:t>proteinu</a:t>
            </a:r>
            <a:r>
              <a:rPr lang="sk-SK" sz="1800" dirty="0">
                <a:latin typeface="+mj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800" dirty="0" err="1">
                <a:latin typeface="+mj-lt"/>
              </a:rPr>
              <a:t>Promývání</a:t>
            </a:r>
            <a:r>
              <a:rPr lang="sk-SK" sz="1800" dirty="0">
                <a:latin typeface="+mj-lt"/>
              </a:rPr>
              <a:t> (</a:t>
            </a:r>
            <a:r>
              <a:rPr lang="sk-SK" sz="1800" dirty="0" err="1">
                <a:latin typeface="+mj-lt"/>
              </a:rPr>
              <a:t>lyzačním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pufrem</a:t>
            </a:r>
            <a:r>
              <a:rPr lang="sk-SK" sz="1800" dirty="0">
                <a:latin typeface="+mj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800" dirty="0" err="1">
                <a:latin typeface="+mj-lt"/>
              </a:rPr>
              <a:t>Eluce</a:t>
            </a:r>
            <a:r>
              <a:rPr lang="sk-SK" sz="1800" dirty="0">
                <a:latin typeface="+mj-lt"/>
              </a:rPr>
              <a:t> (</a:t>
            </a:r>
            <a:r>
              <a:rPr lang="sk-SK" sz="1800" dirty="0" err="1">
                <a:latin typeface="+mj-lt"/>
              </a:rPr>
              <a:t>glycin</a:t>
            </a:r>
            <a:r>
              <a:rPr lang="sk-SK" sz="1800" dirty="0">
                <a:latin typeface="+mj-lt"/>
              </a:rPr>
              <a:t>, SDS nebo močovina)</a:t>
            </a:r>
          </a:p>
          <a:p>
            <a:pPr marL="0" indent="0">
              <a:buNone/>
            </a:pPr>
            <a:endParaRPr lang="sk-SK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17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err="1"/>
              <a:t>Immunoprecipitace</a:t>
            </a:r>
            <a:r>
              <a:rPr lang="sk-SK" sz="3200" dirty="0"/>
              <a:t> </a:t>
            </a:r>
            <a:r>
              <a:rPr lang="sk-SK" sz="3200" dirty="0" err="1"/>
              <a:t>složení</a:t>
            </a:r>
            <a:r>
              <a:rPr lang="sk-SK" sz="3200" dirty="0"/>
              <a:t> </a:t>
            </a:r>
            <a:r>
              <a:rPr lang="sk-SK" sz="3200" dirty="0" err="1"/>
              <a:t>pufrů</a:t>
            </a:r>
            <a:endParaRPr lang="cs-CZ" sz="32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198" y="1812758"/>
            <a:ext cx="11008897" cy="461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+mj-lt"/>
              </a:rPr>
              <a:t>L</a:t>
            </a:r>
            <a:r>
              <a:rPr lang="sk-SK" sz="1800" dirty="0" err="1">
                <a:latin typeface="+mj-lt"/>
              </a:rPr>
              <a:t>yzační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pufr</a:t>
            </a:r>
            <a:r>
              <a:rPr lang="sk-SK" sz="1800" dirty="0">
                <a:latin typeface="+mj-lt"/>
              </a:rPr>
              <a:t>:</a:t>
            </a:r>
          </a:p>
          <a:p>
            <a:r>
              <a:rPr lang="sk-SK" sz="1800" dirty="0" err="1">
                <a:latin typeface="+mj-lt"/>
              </a:rPr>
              <a:t>Pufrovací</a:t>
            </a:r>
            <a:r>
              <a:rPr lang="sk-SK" sz="1800" dirty="0">
                <a:latin typeface="+mj-lt"/>
              </a:rPr>
              <a:t> systém – pro </a:t>
            </a:r>
            <a:r>
              <a:rPr lang="sk-SK" sz="1800" dirty="0" err="1">
                <a:latin typeface="+mj-lt"/>
              </a:rPr>
              <a:t>udržení</a:t>
            </a:r>
            <a:r>
              <a:rPr lang="sk-SK" sz="1800" dirty="0">
                <a:latin typeface="+mj-lt"/>
              </a:rPr>
              <a:t> požadovaného pH (</a:t>
            </a:r>
            <a:r>
              <a:rPr lang="sk-SK" sz="1800" dirty="0" err="1">
                <a:latin typeface="+mj-lt"/>
              </a:rPr>
              <a:t>např</a:t>
            </a:r>
            <a:r>
              <a:rPr lang="sk-SK" sz="1800" dirty="0">
                <a:latin typeface="+mj-lt"/>
              </a:rPr>
              <a:t>. 50mM </a:t>
            </a:r>
            <a:r>
              <a:rPr lang="sk-SK" sz="1800" dirty="0" err="1">
                <a:latin typeface="+mj-lt"/>
              </a:rPr>
              <a:t>Tris</a:t>
            </a:r>
            <a:r>
              <a:rPr lang="sk-SK" sz="1800" dirty="0">
                <a:latin typeface="+mj-lt"/>
              </a:rPr>
              <a:t> pH=8)</a:t>
            </a:r>
          </a:p>
          <a:p>
            <a:r>
              <a:rPr lang="sk-SK" sz="1800" dirty="0">
                <a:latin typeface="+mj-lt"/>
              </a:rPr>
              <a:t>Soli – úprava </a:t>
            </a:r>
            <a:r>
              <a:rPr lang="sk-SK" sz="1800" dirty="0" err="1">
                <a:latin typeface="+mj-lt"/>
              </a:rPr>
              <a:t>iontové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síly</a:t>
            </a:r>
            <a:r>
              <a:rPr lang="sk-SK" sz="1800" dirty="0">
                <a:latin typeface="+mj-lt"/>
              </a:rPr>
              <a:t> (</a:t>
            </a:r>
            <a:r>
              <a:rPr lang="sk-SK" sz="1800" dirty="0" err="1">
                <a:latin typeface="+mj-lt"/>
              </a:rPr>
              <a:t>např</a:t>
            </a:r>
            <a:r>
              <a:rPr lang="sk-SK" sz="1800" dirty="0">
                <a:latin typeface="+mj-lt"/>
              </a:rPr>
              <a:t>. 150mM </a:t>
            </a:r>
            <a:r>
              <a:rPr lang="sk-SK" sz="1800" dirty="0" err="1">
                <a:latin typeface="+mj-lt"/>
              </a:rPr>
              <a:t>NaCl</a:t>
            </a:r>
            <a:r>
              <a:rPr lang="sk-SK" sz="1800" dirty="0">
                <a:latin typeface="+mj-lt"/>
              </a:rPr>
              <a:t>)</a:t>
            </a:r>
          </a:p>
          <a:p>
            <a:r>
              <a:rPr lang="sk-SK" sz="1800" dirty="0">
                <a:latin typeface="+mj-lt"/>
              </a:rPr>
              <a:t>Detergent – rozbití membránových </a:t>
            </a:r>
            <a:r>
              <a:rPr lang="sk-SK" sz="1800" dirty="0" err="1">
                <a:latin typeface="+mj-lt"/>
              </a:rPr>
              <a:t>struktur</a:t>
            </a:r>
            <a:r>
              <a:rPr lang="sk-SK" sz="1800" dirty="0">
                <a:latin typeface="+mj-lt"/>
              </a:rPr>
              <a:t>, </a:t>
            </a:r>
            <a:r>
              <a:rPr lang="sk-SK" sz="1800" dirty="0" err="1">
                <a:latin typeface="+mj-lt"/>
              </a:rPr>
              <a:t>při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zachování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proteinových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komplexů</a:t>
            </a:r>
            <a:r>
              <a:rPr lang="sk-SK" sz="1800" dirty="0">
                <a:latin typeface="+mj-lt"/>
              </a:rPr>
              <a:t> (napr. 0,2% NP-40)</a:t>
            </a:r>
          </a:p>
          <a:p>
            <a:r>
              <a:rPr lang="sk-SK" sz="1800" dirty="0" err="1">
                <a:latin typeface="+mj-lt"/>
              </a:rPr>
              <a:t>Chelatační</a:t>
            </a:r>
            <a:r>
              <a:rPr lang="sk-SK" sz="1800" dirty="0">
                <a:latin typeface="+mj-lt"/>
              </a:rPr>
              <a:t> činidlo – </a:t>
            </a:r>
            <a:r>
              <a:rPr lang="sk-SK" sz="1800" dirty="0" err="1">
                <a:latin typeface="+mj-lt"/>
              </a:rPr>
              <a:t>odstranění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intů</a:t>
            </a:r>
            <a:r>
              <a:rPr lang="sk-SK" sz="1800" dirty="0">
                <a:latin typeface="+mj-lt"/>
              </a:rPr>
              <a:t> (Mg</a:t>
            </a:r>
            <a:r>
              <a:rPr lang="sk-SK" sz="1800" baseline="30000" dirty="0">
                <a:latin typeface="+mj-lt"/>
              </a:rPr>
              <a:t>2+</a:t>
            </a:r>
            <a:r>
              <a:rPr lang="sk-SK" sz="1800" dirty="0">
                <a:latin typeface="+mj-lt"/>
              </a:rPr>
              <a:t>, Ca</a:t>
            </a:r>
            <a:r>
              <a:rPr lang="sk-SK" sz="1800" baseline="30000" dirty="0">
                <a:latin typeface="+mj-lt"/>
              </a:rPr>
              <a:t>2+</a:t>
            </a:r>
            <a:r>
              <a:rPr lang="sk-SK" sz="1800" dirty="0">
                <a:latin typeface="+mj-lt"/>
              </a:rPr>
              <a:t>...), </a:t>
            </a:r>
            <a:r>
              <a:rPr lang="sk-SK" sz="1800" dirty="0" err="1">
                <a:latin typeface="+mj-lt"/>
              </a:rPr>
              <a:t>které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jsou</a:t>
            </a:r>
            <a:r>
              <a:rPr lang="sk-SK" sz="1800" dirty="0">
                <a:latin typeface="+mj-lt"/>
              </a:rPr>
              <a:t> často </a:t>
            </a:r>
            <a:r>
              <a:rPr lang="sk-SK" sz="1800" dirty="0" err="1">
                <a:latin typeface="+mj-lt"/>
              </a:rPr>
              <a:t>kofaktorom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proteáz</a:t>
            </a:r>
            <a:r>
              <a:rPr lang="sk-SK" sz="1800" dirty="0">
                <a:latin typeface="+mj-lt"/>
              </a:rPr>
              <a:t> (</a:t>
            </a:r>
            <a:r>
              <a:rPr lang="sk-SK" sz="1800" dirty="0" err="1">
                <a:latin typeface="+mj-lt"/>
              </a:rPr>
              <a:t>např</a:t>
            </a:r>
            <a:r>
              <a:rPr lang="sk-SK" sz="1800" dirty="0">
                <a:latin typeface="+mj-lt"/>
              </a:rPr>
              <a:t>. 1mM EDTA)</a:t>
            </a:r>
          </a:p>
          <a:p>
            <a:r>
              <a:rPr lang="sk-SK" sz="1800" dirty="0">
                <a:latin typeface="+mj-lt"/>
              </a:rPr>
              <a:t>Redukční činidlo – </a:t>
            </a:r>
            <a:r>
              <a:rPr lang="sk-SK" sz="1800" dirty="0" err="1">
                <a:latin typeface="+mj-lt"/>
              </a:rPr>
              <a:t>prevence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oxidačního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poškození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proteinů</a:t>
            </a:r>
            <a:r>
              <a:rPr lang="sk-SK" sz="1800" dirty="0">
                <a:latin typeface="+mj-lt"/>
              </a:rPr>
              <a:t>, </a:t>
            </a:r>
            <a:r>
              <a:rPr lang="sk-SK" sz="1800" dirty="0" err="1">
                <a:latin typeface="+mj-lt"/>
              </a:rPr>
              <a:t>redukce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disulfidických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vazeb</a:t>
            </a:r>
            <a:r>
              <a:rPr lang="sk-SK" sz="1800" dirty="0">
                <a:latin typeface="+mj-lt"/>
              </a:rPr>
              <a:t> (</a:t>
            </a:r>
            <a:r>
              <a:rPr lang="sk-SK" sz="1800" dirty="0" err="1">
                <a:latin typeface="+mj-lt"/>
              </a:rPr>
              <a:t>např</a:t>
            </a:r>
            <a:r>
              <a:rPr lang="sk-SK" sz="1800" dirty="0">
                <a:latin typeface="+mj-lt"/>
              </a:rPr>
              <a:t>. 1mM DTT)</a:t>
            </a:r>
          </a:p>
          <a:p>
            <a:pPr marL="0" indent="0">
              <a:buNone/>
            </a:pPr>
            <a:endParaRPr lang="sk-SK" sz="1800" dirty="0">
              <a:latin typeface="+mj-lt"/>
            </a:endParaRPr>
          </a:p>
          <a:p>
            <a:pPr marL="0" indent="0">
              <a:buNone/>
            </a:pPr>
            <a:r>
              <a:rPr lang="sk-SK" sz="1800" dirty="0" err="1">
                <a:latin typeface="+mj-lt"/>
              </a:rPr>
              <a:t>Eluční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pufr</a:t>
            </a:r>
            <a:r>
              <a:rPr lang="sk-SK" sz="1800" dirty="0">
                <a:latin typeface="+mj-lt"/>
              </a:rPr>
              <a:t>:</a:t>
            </a:r>
          </a:p>
          <a:p>
            <a:r>
              <a:rPr lang="sk-SK" sz="1800" dirty="0" err="1">
                <a:latin typeface="+mj-lt"/>
              </a:rPr>
              <a:t>Pufrovací</a:t>
            </a:r>
            <a:r>
              <a:rPr lang="sk-SK" sz="1800" dirty="0">
                <a:latin typeface="+mj-lt"/>
              </a:rPr>
              <a:t> systém (50mM </a:t>
            </a:r>
            <a:r>
              <a:rPr lang="sk-SK" sz="1800" dirty="0" err="1">
                <a:latin typeface="+mj-lt"/>
              </a:rPr>
              <a:t>Tris</a:t>
            </a:r>
            <a:r>
              <a:rPr lang="sk-SK" sz="1800" dirty="0">
                <a:latin typeface="+mj-lt"/>
              </a:rPr>
              <a:t> pH=8)</a:t>
            </a:r>
          </a:p>
          <a:p>
            <a:r>
              <a:rPr lang="sk-SK" sz="1800" dirty="0" err="1">
                <a:latin typeface="+mj-lt"/>
              </a:rPr>
              <a:t>Detergent</a:t>
            </a:r>
            <a:r>
              <a:rPr lang="sk-SK" sz="1800" dirty="0">
                <a:latin typeface="+mj-lt"/>
              </a:rPr>
              <a:t>  (2% SDS)</a:t>
            </a:r>
          </a:p>
          <a:p>
            <a:r>
              <a:rPr lang="sk-SK" sz="1800" dirty="0">
                <a:latin typeface="+mj-lt"/>
              </a:rPr>
              <a:t>Redukční činidlo (5% </a:t>
            </a:r>
            <a:r>
              <a:rPr lang="el-GR" sz="1800" dirty="0">
                <a:latin typeface="+mj-lt"/>
              </a:rPr>
              <a:t>β-</a:t>
            </a:r>
            <a:r>
              <a:rPr lang="sk-SK" sz="1800" dirty="0" err="1">
                <a:latin typeface="+mj-lt"/>
              </a:rPr>
              <a:t>Mercaptoethanol</a:t>
            </a:r>
            <a:r>
              <a:rPr lang="sk-SK" sz="1800" dirty="0">
                <a:latin typeface="+mj-lt"/>
              </a:rPr>
              <a:t>)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540844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ChIP</a:t>
            </a:r>
            <a:r>
              <a:rPr lang="cs-CZ" dirty="0"/>
              <a:t> – chromatinová </a:t>
            </a:r>
            <a:r>
              <a:rPr lang="cs-CZ" dirty="0" err="1"/>
              <a:t>imunoprecipitace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58156"/>
            <a:ext cx="7383379" cy="4351338"/>
          </a:xfrm>
        </p:spPr>
        <p:txBody>
          <a:bodyPr/>
          <a:lstStyle/>
          <a:p>
            <a:r>
              <a:rPr lang="cs-CZ" sz="2000" dirty="0">
                <a:latin typeface="+mj-lt"/>
              </a:rPr>
              <a:t>Chromatinová </a:t>
            </a:r>
            <a:r>
              <a:rPr lang="cs-CZ" sz="2000" dirty="0" err="1">
                <a:latin typeface="+mj-lt"/>
              </a:rPr>
              <a:t>Immunoprecipitace</a:t>
            </a:r>
            <a:r>
              <a:rPr lang="cs-CZ" sz="2000" dirty="0">
                <a:latin typeface="+mj-lt"/>
              </a:rPr>
              <a:t> (</a:t>
            </a:r>
            <a:r>
              <a:rPr lang="cs-CZ" sz="2000" dirty="0" err="1">
                <a:latin typeface="+mj-lt"/>
              </a:rPr>
              <a:t>ChIP</a:t>
            </a:r>
            <a:r>
              <a:rPr lang="cs-CZ" sz="2000" dirty="0">
                <a:latin typeface="+mj-lt"/>
              </a:rPr>
              <a:t>)- izolace proteinu společně s navázanou DNA pomocí specifických protilátek a možnost lokalizace v rámci genomu (modifikace </a:t>
            </a:r>
            <a:r>
              <a:rPr lang="cs-CZ" sz="2000" dirty="0" err="1">
                <a:latin typeface="+mj-lt"/>
              </a:rPr>
              <a:t>Chip</a:t>
            </a:r>
            <a:r>
              <a:rPr lang="cs-CZ" sz="2000" dirty="0">
                <a:latin typeface="+mj-lt"/>
              </a:rPr>
              <a:t> on </a:t>
            </a:r>
            <a:r>
              <a:rPr lang="cs-CZ" sz="2000" dirty="0" err="1">
                <a:latin typeface="+mj-lt"/>
              </a:rPr>
              <a:t>chip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asssay</a:t>
            </a:r>
            <a:endParaRPr lang="cs-CZ" sz="2000" dirty="0">
              <a:latin typeface="+mj-lt"/>
            </a:endParaRPr>
          </a:p>
          <a:p>
            <a:r>
              <a:rPr lang="cs-CZ" sz="2000" dirty="0">
                <a:latin typeface="+mj-lt"/>
              </a:rPr>
              <a:t>U proteinů vážících DNA</a:t>
            </a:r>
          </a:p>
          <a:p>
            <a:r>
              <a:rPr lang="cs-CZ" sz="2000" dirty="0">
                <a:latin typeface="+mj-lt"/>
              </a:rPr>
              <a:t>Možno zkombinovat s PTM-specifickýma </a:t>
            </a:r>
            <a:r>
              <a:rPr lang="cs-CZ" sz="2000" dirty="0" err="1">
                <a:latin typeface="+mj-lt"/>
              </a:rPr>
              <a:t>protilátkama</a:t>
            </a:r>
            <a:r>
              <a:rPr lang="cs-CZ" sz="2000" dirty="0">
                <a:latin typeface="+mj-lt"/>
              </a:rPr>
              <a:t> – např. histonový kód</a:t>
            </a:r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696" y="1543008"/>
            <a:ext cx="1990170" cy="45664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r="660" b="671"/>
          <a:stretch/>
        </p:blipFill>
        <p:spPr>
          <a:xfrm>
            <a:off x="2131381" y="4212396"/>
            <a:ext cx="3280162" cy="207787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388642" y="6290269"/>
            <a:ext cx="1965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Chromatinová </a:t>
            </a:r>
            <a:r>
              <a:rPr lang="cs-CZ" sz="1000" dirty="0" err="1"/>
              <a:t>immunoprecipitace</a:t>
            </a:r>
            <a:endParaRPr lang="en-GB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96000" y="6551864"/>
            <a:ext cx="942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ChIP</a:t>
            </a:r>
            <a:r>
              <a:rPr lang="cs-CZ" sz="1000" dirty="0"/>
              <a:t> on </a:t>
            </a:r>
            <a:r>
              <a:rPr lang="cs-CZ" sz="1000" dirty="0" err="1"/>
              <a:t>chip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39798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58C47-7720-42E3-90E4-C9BA5666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Afinitní purifikace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D4D6EF-331F-4777-AD5C-F24B64963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24011" cy="435133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+mj-lt"/>
              </a:rPr>
              <a:t>umožňuje oddělit z komplexní směsi skupinu příbuzných proteinů nebo jeden určitý protein</a:t>
            </a:r>
          </a:p>
          <a:p>
            <a:r>
              <a:rPr lang="cs-CZ" sz="2000" dirty="0">
                <a:latin typeface="+mj-lt"/>
              </a:rPr>
              <a:t>imobilizovaný ligand reagující specificky s proteinem našeho zájmu a tvoří silnou vazbu, zbytek směsi protéká kolonou beze změny, navázaný protein se následně </a:t>
            </a:r>
            <a:r>
              <a:rPr lang="cs-CZ" sz="2000" dirty="0" err="1">
                <a:latin typeface="+mj-lt"/>
              </a:rPr>
              <a:t>eluuje</a:t>
            </a:r>
            <a:r>
              <a:rPr lang="cs-CZ" sz="2000" dirty="0">
                <a:latin typeface="+mj-lt"/>
              </a:rPr>
              <a:t> z imobilizovaného ligandu pomocí vysoce koncentrovaného roztoku solí nebo i roztokem s rozpustnou formou ligandu</a:t>
            </a:r>
          </a:p>
          <a:p>
            <a:r>
              <a:rPr lang="cs-CZ" sz="2000" dirty="0">
                <a:latin typeface="+mj-lt"/>
              </a:rPr>
              <a:t>Časté využití proteinových </a:t>
            </a:r>
            <a:r>
              <a:rPr lang="cs-CZ" sz="2000" dirty="0" err="1">
                <a:latin typeface="+mj-lt"/>
              </a:rPr>
              <a:t>tagů</a:t>
            </a:r>
            <a:endParaRPr lang="cs-CZ" sz="2000" dirty="0">
              <a:latin typeface="+mj-lt"/>
            </a:endParaRPr>
          </a:p>
          <a:p>
            <a:pPr lvl="1"/>
            <a:r>
              <a:rPr lang="en-US" sz="1600" dirty="0" err="1">
                <a:latin typeface="+mj-lt"/>
              </a:rPr>
              <a:t>Peptid</a:t>
            </a:r>
            <a:r>
              <a:rPr lang="cs-CZ" sz="1600" dirty="0" err="1">
                <a:latin typeface="+mj-lt"/>
              </a:rPr>
              <a:t>ové</a:t>
            </a:r>
            <a:r>
              <a:rPr lang="cs-CZ" sz="1600" dirty="0">
                <a:latin typeface="+mj-lt"/>
              </a:rPr>
              <a:t> sekvence přidané k rekombinantním proteinům</a:t>
            </a:r>
          </a:p>
          <a:p>
            <a:pPr lvl="2"/>
            <a:r>
              <a:rPr lang="cs-CZ" sz="1200" dirty="0">
                <a:latin typeface="+mj-lt"/>
              </a:rPr>
              <a:t>Často mohou být z proteinů odstraněny chemicky nebo enzymaticky</a:t>
            </a:r>
          </a:p>
          <a:p>
            <a:pPr marL="914400" lvl="2" indent="0">
              <a:buNone/>
            </a:pPr>
            <a:r>
              <a:rPr lang="en-US" sz="1200" dirty="0"/>
              <a:t> 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381" y="2728579"/>
            <a:ext cx="3405201" cy="25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6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typy </a:t>
            </a:r>
            <a:r>
              <a:rPr lang="cs-CZ" dirty="0" err="1"/>
              <a:t>tagů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8237"/>
          </a:xfrm>
        </p:spPr>
        <p:txBody>
          <a:bodyPr>
            <a:normAutofit fontScale="47500" lnSpcReduction="20000"/>
          </a:bodyPr>
          <a:lstStyle/>
          <a:p>
            <a:r>
              <a:rPr lang="cs-CZ" sz="3800" dirty="0">
                <a:latin typeface="+mj-lt"/>
              </a:rPr>
              <a:t>Afinitní </a:t>
            </a:r>
            <a:r>
              <a:rPr lang="cs-CZ" sz="3800" dirty="0" err="1">
                <a:latin typeface="+mj-lt"/>
              </a:rPr>
              <a:t>tagy</a:t>
            </a:r>
            <a:r>
              <a:rPr lang="cs-CZ" sz="3800" dirty="0">
                <a:latin typeface="+mj-lt"/>
              </a:rPr>
              <a:t>- využívané při AC, proteiny s tímto typem </a:t>
            </a:r>
            <a:r>
              <a:rPr lang="cs-CZ" sz="3800" dirty="0" err="1">
                <a:latin typeface="+mj-lt"/>
              </a:rPr>
              <a:t>tagů</a:t>
            </a:r>
            <a:r>
              <a:rPr lang="cs-CZ" sz="3800" dirty="0">
                <a:latin typeface="+mj-lt"/>
              </a:rPr>
              <a:t> mohou být jednoduše purifikovány pomocí AC</a:t>
            </a:r>
          </a:p>
          <a:p>
            <a:pPr lvl="1"/>
            <a:r>
              <a:rPr lang="en-US" sz="3400" dirty="0">
                <a:latin typeface="+mj-lt"/>
              </a:rPr>
              <a:t>Strep-tag</a:t>
            </a:r>
            <a:r>
              <a:rPr lang="cs-CZ" sz="3400" dirty="0">
                <a:latin typeface="+mj-lt"/>
              </a:rPr>
              <a:t>- (Trp-Ser-His-Pro-</a:t>
            </a:r>
            <a:r>
              <a:rPr lang="cs-CZ" sz="3400" dirty="0" err="1">
                <a:latin typeface="+mj-lt"/>
              </a:rPr>
              <a:t>Gln</a:t>
            </a:r>
            <a:r>
              <a:rPr lang="cs-CZ" sz="3400" dirty="0">
                <a:latin typeface="+mj-lt"/>
              </a:rPr>
              <a:t>-</a:t>
            </a:r>
            <a:r>
              <a:rPr lang="cs-CZ" sz="3400" dirty="0" err="1">
                <a:latin typeface="+mj-lt"/>
              </a:rPr>
              <a:t>Phe-Glu-Lys</a:t>
            </a:r>
            <a:r>
              <a:rPr lang="cs-CZ" sz="3400" dirty="0">
                <a:latin typeface="+mj-lt"/>
              </a:rPr>
              <a:t>)- vazba na Biotin</a:t>
            </a:r>
            <a:endParaRPr lang="cs-CZ" sz="3400" baseline="30000" dirty="0">
              <a:latin typeface="+mj-lt"/>
            </a:endParaRPr>
          </a:p>
          <a:p>
            <a:pPr lvl="1"/>
            <a:r>
              <a:rPr lang="en-US" sz="3400" dirty="0">
                <a:latin typeface="+mj-lt"/>
              </a:rPr>
              <a:t>glutathione-S-transferase (GST)</a:t>
            </a:r>
            <a:r>
              <a:rPr lang="cs-CZ" sz="3400" dirty="0">
                <a:latin typeface="+mj-lt"/>
              </a:rPr>
              <a:t>- vazba na </a:t>
            </a:r>
            <a:r>
              <a:rPr lang="cs-CZ" sz="3400" dirty="0" err="1">
                <a:latin typeface="+mj-lt"/>
              </a:rPr>
              <a:t>glutathion</a:t>
            </a:r>
            <a:endParaRPr lang="cs-CZ" sz="3400" dirty="0">
              <a:latin typeface="+mj-lt"/>
            </a:endParaRPr>
          </a:p>
          <a:p>
            <a:pPr lvl="1"/>
            <a:r>
              <a:rPr lang="en-US" sz="3400" dirty="0">
                <a:latin typeface="+mj-lt"/>
              </a:rPr>
              <a:t>poly(His) tag </a:t>
            </a:r>
            <a:r>
              <a:rPr lang="cs-CZ" sz="3400" dirty="0">
                <a:latin typeface="+mj-lt"/>
              </a:rPr>
              <a:t>–  alespoň 6 His zbytků, afinita ke kovové matrice (př. Nikl)</a:t>
            </a:r>
            <a:r>
              <a:rPr lang="en-US" sz="3400" dirty="0">
                <a:latin typeface="+mj-lt"/>
              </a:rPr>
              <a:t> </a:t>
            </a:r>
          </a:p>
          <a:p>
            <a:r>
              <a:rPr lang="cs-CZ" sz="3800" dirty="0" err="1">
                <a:latin typeface="+mj-lt"/>
              </a:rPr>
              <a:t>Tagy</a:t>
            </a:r>
            <a:r>
              <a:rPr lang="cs-CZ" sz="3800" dirty="0">
                <a:latin typeface="+mj-lt"/>
              </a:rPr>
              <a:t> upravující rozpustnost proteinů- důležité při produkci rekombinantních </a:t>
            </a:r>
            <a:r>
              <a:rPr lang="cs-CZ" sz="3800" dirty="0" err="1">
                <a:latin typeface="+mj-lt"/>
              </a:rPr>
              <a:t>porteinů</a:t>
            </a:r>
            <a:endParaRPr lang="cs-CZ" sz="3800" dirty="0">
              <a:latin typeface="+mj-lt"/>
            </a:endParaRPr>
          </a:p>
          <a:p>
            <a:pPr lvl="1"/>
            <a:r>
              <a:rPr lang="en-US" sz="3400" dirty="0" err="1">
                <a:latin typeface="+mj-lt"/>
              </a:rPr>
              <a:t>thioredoxin</a:t>
            </a:r>
            <a:r>
              <a:rPr lang="en-US" sz="3400" dirty="0">
                <a:latin typeface="+mj-lt"/>
              </a:rPr>
              <a:t> (TRX)</a:t>
            </a:r>
            <a:endParaRPr lang="cs-CZ" sz="3400" dirty="0">
              <a:latin typeface="+mj-lt"/>
            </a:endParaRPr>
          </a:p>
          <a:p>
            <a:r>
              <a:rPr lang="en-US" sz="3800" dirty="0" err="1">
                <a:latin typeface="+mj-lt"/>
              </a:rPr>
              <a:t>Chromatogra</a:t>
            </a:r>
            <a:r>
              <a:rPr lang="cs-CZ" sz="3800" dirty="0" err="1">
                <a:latin typeface="+mj-lt"/>
              </a:rPr>
              <a:t>fické</a:t>
            </a:r>
            <a:r>
              <a:rPr lang="en-US" sz="3800" dirty="0">
                <a:latin typeface="+mj-lt"/>
              </a:rPr>
              <a:t> tag</a:t>
            </a:r>
            <a:r>
              <a:rPr lang="cs-CZ" sz="3800" dirty="0">
                <a:latin typeface="+mj-lt"/>
              </a:rPr>
              <a:t>y- </a:t>
            </a:r>
            <a:r>
              <a:rPr lang="cs-CZ" sz="3800" dirty="0" err="1">
                <a:latin typeface="+mj-lt"/>
              </a:rPr>
              <a:t>využivané</a:t>
            </a:r>
            <a:r>
              <a:rPr lang="cs-CZ" sz="3800" dirty="0">
                <a:latin typeface="+mj-lt"/>
              </a:rPr>
              <a:t> při chromatografických metodách</a:t>
            </a:r>
          </a:p>
          <a:p>
            <a:pPr lvl="1"/>
            <a:r>
              <a:rPr lang="en-US" sz="3400" dirty="0">
                <a:latin typeface="+mj-lt"/>
              </a:rPr>
              <a:t>FLAG-tag</a:t>
            </a:r>
          </a:p>
          <a:p>
            <a:r>
              <a:rPr lang="en-US" sz="3800" dirty="0">
                <a:latin typeface="+mj-lt"/>
              </a:rPr>
              <a:t>Epitope tag</a:t>
            </a:r>
            <a:r>
              <a:rPr lang="cs-CZ" sz="3800" dirty="0">
                <a:latin typeface="+mj-lt"/>
              </a:rPr>
              <a:t>y- jsou krátké peptidové sekvence, které jsou velmi dobře detekovatelné komerčními protilátkami- často odvozené z virových genů, proto jejich silná </a:t>
            </a:r>
            <a:r>
              <a:rPr lang="cs-CZ" sz="3800" dirty="0" err="1">
                <a:latin typeface="+mj-lt"/>
              </a:rPr>
              <a:t>imunoreaktivita</a:t>
            </a:r>
            <a:r>
              <a:rPr lang="cs-CZ" sz="3800" dirty="0">
                <a:latin typeface="+mj-lt"/>
              </a:rPr>
              <a:t>, často využívané při WB a IF metodách</a:t>
            </a:r>
          </a:p>
          <a:p>
            <a:pPr lvl="1"/>
            <a:r>
              <a:rPr lang="en-US" sz="3400" dirty="0">
                <a:latin typeface="+mj-lt"/>
              </a:rPr>
              <a:t>V5-tag</a:t>
            </a:r>
            <a:r>
              <a:rPr lang="cs-CZ" sz="3400" dirty="0">
                <a:latin typeface="+mj-lt"/>
              </a:rPr>
              <a:t>-GKPIPNPLLGLDST	</a:t>
            </a:r>
          </a:p>
          <a:p>
            <a:pPr lvl="1"/>
            <a:r>
              <a:rPr lang="en-US" sz="3400" dirty="0" err="1">
                <a:latin typeface="+mj-lt"/>
              </a:rPr>
              <a:t>Myc</a:t>
            </a:r>
            <a:r>
              <a:rPr lang="en-US" sz="3400" dirty="0">
                <a:latin typeface="+mj-lt"/>
              </a:rPr>
              <a:t>-tag</a:t>
            </a:r>
            <a:r>
              <a:rPr lang="cs-CZ" sz="3400" dirty="0">
                <a:latin typeface="+mj-lt"/>
              </a:rPr>
              <a:t>-EQKLISEEDL</a:t>
            </a:r>
          </a:p>
          <a:p>
            <a:pPr lvl="1"/>
            <a:r>
              <a:rPr lang="en-US" sz="3400" dirty="0">
                <a:latin typeface="+mj-lt"/>
              </a:rPr>
              <a:t>HA-tag</a:t>
            </a:r>
            <a:r>
              <a:rPr lang="cs-CZ" sz="3400" dirty="0">
                <a:latin typeface="+mj-lt"/>
              </a:rPr>
              <a:t>-YPYDVPDYA</a:t>
            </a:r>
          </a:p>
          <a:p>
            <a:pPr lvl="1"/>
            <a:r>
              <a:rPr lang="en-US" sz="3400" dirty="0">
                <a:latin typeface="+mj-lt"/>
              </a:rPr>
              <a:t>FLAG-</a:t>
            </a:r>
            <a:r>
              <a:rPr lang="cs-CZ" sz="3400" dirty="0" err="1">
                <a:latin typeface="+mj-lt"/>
              </a:rPr>
              <a:t>tag</a:t>
            </a:r>
            <a:r>
              <a:rPr lang="cs-CZ" sz="3400" dirty="0">
                <a:latin typeface="+mj-lt"/>
              </a:rPr>
              <a:t> - DYKDDDDK</a:t>
            </a:r>
          </a:p>
          <a:p>
            <a:r>
              <a:rPr lang="cs-CZ" sz="3800" dirty="0">
                <a:latin typeface="+mj-lt"/>
              </a:rPr>
              <a:t>Fluorescenční </a:t>
            </a:r>
            <a:r>
              <a:rPr lang="cs-CZ" sz="3800" dirty="0" err="1">
                <a:latin typeface="+mj-lt"/>
              </a:rPr>
              <a:t>tagy</a:t>
            </a:r>
            <a:endParaRPr lang="cs-CZ" sz="3800" dirty="0">
              <a:latin typeface="+mj-lt"/>
            </a:endParaRPr>
          </a:p>
          <a:p>
            <a:pPr lvl="1"/>
            <a:r>
              <a:rPr lang="cs-CZ" sz="3400" dirty="0">
                <a:latin typeface="+mj-lt"/>
              </a:rPr>
              <a:t>GFP</a:t>
            </a:r>
          </a:p>
          <a:p>
            <a:pPr lvl="1"/>
            <a:r>
              <a:rPr lang="cs-CZ" sz="3400" dirty="0">
                <a:latin typeface="+mj-lt"/>
              </a:rPr>
              <a:t>RFP, BFP a další </a:t>
            </a:r>
            <a:endParaRPr lang="en-US" sz="3400" dirty="0">
              <a:latin typeface="+mj-lt"/>
            </a:endParaRPr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875" y="4428076"/>
            <a:ext cx="3109790" cy="1910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08295" y="6448925"/>
            <a:ext cx="2932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(GFP)-</a:t>
            </a:r>
            <a:r>
              <a:rPr lang="cs-CZ" sz="800" dirty="0" err="1"/>
              <a:t>tagged</a:t>
            </a:r>
            <a:r>
              <a:rPr lang="cs-CZ" sz="800" dirty="0"/>
              <a:t> </a:t>
            </a:r>
            <a:r>
              <a:rPr lang="cs-CZ" sz="800" dirty="0" err="1"/>
              <a:t>microtubules</a:t>
            </a:r>
            <a:r>
              <a:rPr lang="cs-CZ" sz="800" dirty="0"/>
              <a:t> (GFP-MAP4)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6029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Post-</a:t>
            </a:r>
            <a:r>
              <a:rPr lang="en-US" sz="3200" dirty="0" err="1"/>
              <a:t>transla</a:t>
            </a:r>
            <a:r>
              <a:rPr lang="cs-CZ" sz="3200" dirty="0"/>
              <a:t>ční modifikace (PTM) 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431006" cy="4351338"/>
          </a:xfrm>
        </p:spPr>
        <p:txBody>
          <a:bodyPr>
            <a:normAutofit/>
          </a:bodyPr>
          <a:lstStyle/>
          <a:p>
            <a:r>
              <a:rPr lang="cs-CZ" sz="1800" dirty="0"/>
              <a:t>Úpravy proteinů po nebo během jejich syntézy </a:t>
            </a:r>
            <a:r>
              <a:rPr lang="cs-CZ" sz="1800" dirty="0" err="1"/>
              <a:t>ribozómy</a:t>
            </a:r>
            <a:r>
              <a:rPr lang="cs-CZ" sz="1800" dirty="0"/>
              <a:t> (translaci)</a:t>
            </a:r>
          </a:p>
          <a:p>
            <a:r>
              <a:rPr lang="sk-SK" sz="1800" dirty="0" err="1"/>
              <a:t>Katalyzované</a:t>
            </a:r>
            <a:r>
              <a:rPr lang="sk-SK" sz="1800" dirty="0"/>
              <a:t> </a:t>
            </a:r>
            <a:r>
              <a:rPr lang="sk-SK" sz="1800" dirty="0" err="1"/>
              <a:t>enzymy</a:t>
            </a:r>
            <a:endParaRPr lang="sk-SK" sz="1800" dirty="0"/>
          </a:p>
          <a:p>
            <a:r>
              <a:rPr lang="sk-SK" sz="1800" dirty="0" err="1"/>
              <a:t>Většinou</a:t>
            </a:r>
            <a:r>
              <a:rPr lang="sk-SK" sz="1800" dirty="0"/>
              <a:t> </a:t>
            </a:r>
            <a:r>
              <a:rPr lang="sk-SK" sz="1800" dirty="0" err="1"/>
              <a:t>kovalentní</a:t>
            </a:r>
            <a:r>
              <a:rPr lang="sk-SK" sz="1800" dirty="0"/>
              <a:t> </a:t>
            </a:r>
            <a:r>
              <a:rPr lang="sk-SK" sz="1800" dirty="0" err="1"/>
              <a:t>připojení</a:t>
            </a:r>
            <a:r>
              <a:rPr lang="sk-SK" sz="1800" dirty="0"/>
              <a:t> funkční skupiny na postranní </a:t>
            </a:r>
            <a:r>
              <a:rPr lang="sk-SK" sz="1800" dirty="0" err="1"/>
              <a:t>řetězec</a:t>
            </a:r>
            <a:r>
              <a:rPr lang="sk-SK" sz="1800" dirty="0"/>
              <a:t> </a:t>
            </a:r>
            <a:r>
              <a:rPr lang="sk-SK" sz="1800" dirty="0" err="1"/>
              <a:t>aminokyselin</a:t>
            </a:r>
            <a:r>
              <a:rPr lang="sk-SK" sz="1800" dirty="0"/>
              <a:t>, </a:t>
            </a:r>
            <a:r>
              <a:rPr lang="sk-SK" sz="1800" dirty="0" err="1"/>
              <a:t>případně</a:t>
            </a:r>
            <a:r>
              <a:rPr lang="sk-SK" sz="1800" dirty="0"/>
              <a:t> na N- nebo C- </a:t>
            </a:r>
            <a:r>
              <a:rPr lang="sk-SK" sz="1800" dirty="0" err="1"/>
              <a:t>konec</a:t>
            </a:r>
            <a:r>
              <a:rPr lang="sk-SK" sz="1800" dirty="0"/>
              <a:t> </a:t>
            </a:r>
            <a:r>
              <a:rPr lang="sk-SK" sz="1800" dirty="0" err="1"/>
              <a:t>proteinu</a:t>
            </a:r>
            <a:endParaRPr lang="cs-CZ" sz="1800" dirty="0"/>
          </a:p>
          <a:p>
            <a:r>
              <a:rPr lang="sk-SK" sz="1800" dirty="0" err="1"/>
              <a:t>Proteiny</a:t>
            </a:r>
            <a:r>
              <a:rPr lang="sk-SK" sz="1800" dirty="0"/>
              <a:t> </a:t>
            </a:r>
            <a:r>
              <a:rPr lang="sk-SK" sz="1800" dirty="0" err="1"/>
              <a:t>získavají</a:t>
            </a:r>
            <a:r>
              <a:rPr lang="sk-SK" sz="1800" dirty="0"/>
              <a:t> nové vlastnosti (náboj, </a:t>
            </a:r>
            <a:r>
              <a:rPr lang="sk-SK" sz="1800" dirty="0" err="1"/>
              <a:t>konformační</a:t>
            </a:r>
            <a:r>
              <a:rPr lang="sk-SK" sz="1800" dirty="0"/>
              <a:t> </a:t>
            </a:r>
            <a:r>
              <a:rPr lang="sk-SK" sz="1800" dirty="0" err="1"/>
              <a:t>změna</a:t>
            </a:r>
            <a:r>
              <a:rPr lang="sk-SK" sz="1800" dirty="0"/>
              <a:t>...)</a:t>
            </a:r>
            <a:endParaRPr lang="cs-CZ" sz="1800" dirty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13536"/>
            <a:ext cx="7313195" cy="477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6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DCC5E-17BD-4C92-A99F-DB9D8477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Tandemová afinitní purifikace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02673" y="1945698"/>
            <a:ext cx="6444672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Studium protein-proteinových interakcí</a:t>
            </a:r>
          </a:p>
          <a:p>
            <a:r>
              <a:rPr lang="cs-CZ" sz="2400" dirty="0" err="1">
                <a:latin typeface="+mj-lt"/>
              </a:rPr>
              <a:t>Fůzní</a:t>
            </a:r>
            <a:r>
              <a:rPr lang="cs-CZ" sz="2400" dirty="0">
                <a:latin typeface="+mj-lt"/>
              </a:rPr>
              <a:t> protein, který má na svém konci dva </a:t>
            </a:r>
            <a:r>
              <a:rPr lang="cs-CZ" sz="2400" dirty="0" err="1">
                <a:latin typeface="+mj-lt"/>
              </a:rPr>
              <a:t>tagy</a:t>
            </a:r>
            <a:endParaRPr lang="cs-CZ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V prvním kroku purifikace se náš protein </a:t>
            </a:r>
            <a:r>
              <a:rPr lang="cs-CZ" sz="2400" dirty="0" err="1">
                <a:latin typeface="+mj-lt"/>
              </a:rPr>
              <a:t>vypurifikuje</a:t>
            </a:r>
            <a:r>
              <a:rPr lang="cs-CZ" sz="2400" dirty="0">
                <a:latin typeface="+mj-lt"/>
              </a:rPr>
              <a:t> díky prvnímu </a:t>
            </a:r>
            <a:r>
              <a:rPr lang="cs-CZ" sz="2400" dirty="0" err="1">
                <a:latin typeface="+mj-lt"/>
              </a:rPr>
              <a:t>tagu</a:t>
            </a:r>
            <a:r>
              <a:rPr lang="cs-CZ" sz="2400" dirty="0">
                <a:latin typeface="+mj-lt"/>
              </a:rPr>
              <a:t>, který je po eluci enzymaticky odštěpen a následuje druhá purifikace využívající následující </a:t>
            </a:r>
            <a:r>
              <a:rPr lang="cs-CZ" sz="2400" dirty="0" err="1">
                <a:latin typeface="+mj-lt"/>
              </a:rPr>
              <a:t>tag</a:t>
            </a:r>
            <a:endParaRPr lang="en-US" sz="2400" dirty="0">
              <a:latin typeface="+mj-lt"/>
            </a:endParaRPr>
          </a:p>
          <a:p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261" y="3136339"/>
            <a:ext cx="4503739" cy="19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76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46084-8689-448C-849B-B9DA6F7F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BioID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B110A3-27A6-41BE-9E44-25B4C29C4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905"/>
            <a:ext cx="6961094" cy="435133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+mj-lt"/>
              </a:rPr>
              <a:t>Unikátní metoda pro studium fyziologicky relevantních protein-proteinových interakcí v živých buňkách</a:t>
            </a:r>
          </a:p>
          <a:p>
            <a:r>
              <a:rPr lang="cs-CZ" sz="2400" dirty="0">
                <a:latin typeface="+mj-lt"/>
              </a:rPr>
              <a:t>Tvorba fúzního proteinu s promiskuitní bakteriální biotin ligázou (</a:t>
            </a:r>
            <a:r>
              <a:rPr lang="cs-CZ" sz="2400" dirty="0" err="1">
                <a:latin typeface="+mj-lt"/>
              </a:rPr>
              <a:t>BirA</a:t>
            </a:r>
            <a:r>
              <a:rPr lang="cs-CZ" sz="2400" dirty="0">
                <a:latin typeface="+mj-lt"/>
              </a:rPr>
              <a:t>)- </a:t>
            </a:r>
            <a:r>
              <a:rPr lang="cs-CZ" sz="2400" dirty="0" err="1">
                <a:latin typeface="+mj-lt"/>
              </a:rPr>
              <a:t>biotinyluje</a:t>
            </a:r>
            <a:r>
              <a:rPr lang="cs-CZ" sz="2400" dirty="0">
                <a:latin typeface="+mj-lt"/>
              </a:rPr>
              <a:t> všechny proteiny v její bezprostřední blízkosti. Po expresi </a:t>
            </a:r>
            <a:r>
              <a:rPr lang="cs-CZ" sz="2400" dirty="0" err="1">
                <a:latin typeface="+mj-lt"/>
              </a:rPr>
              <a:t>BirA</a:t>
            </a:r>
            <a:r>
              <a:rPr lang="cs-CZ" sz="2400" dirty="0">
                <a:latin typeface="+mj-lt"/>
              </a:rPr>
              <a:t>-fúzního proteinu v buňkách se </a:t>
            </a:r>
            <a:r>
              <a:rPr lang="cs-CZ" sz="2400" dirty="0" err="1">
                <a:latin typeface="+mj-lt"/>
              </a:rPr>
              <a:t>biotinylují</a:t>
            </a:r>
            <a:r>
              <a:rPr lang="cs-CZ" sz="2400" dirty="0">
                <a:latin typeface="+mj-lt"/>
              </a:rPr>
              <a:t> všechny proteiny, které s </a:t>
            </a:r>
            <a:r>
              <a:rPr lang="cs-CZ" sz="2400" dirty="0" err="1">
                <a:latin typeface="+mj-lt"/>
              </a:rPr>
              <a:t>BirA</a:t>
            </a:r>
            <a:r>
              <a:rPr lang="cs-CZ" sz="2400" dirty="0">
                <a:latin typeface="+mj-lt"/>
              </a:rPr>
              <a:t>-fúzním proteinem interagovaly.</a:t>
            </a:r>
            <a:r>
              <a:rPr lang="en-US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Biotinylované</a:t>
            </a:r>
            <a:r>
              <a:rPr lang="cs-CZ" sz="2400" dirty="0">
                <a:latin typeface="+mj-lt"/>
              </a:rPr>
              <a:t> proteiny mají vysokou afinitu, ke </a:t>
            </a:r>
            <a:r>
              <a:rPr lang="cs-CZ" sz="2400" dirty="0" err="1">
                <a:latin typeface="+mj-lt"/>
              </a:rPr>
              <a:t>streptavidinu→detekce</a:t>
            </a:r>
            <a:r>
              <a:rPr lang="cs-CZ" sz="2400" dirty="0">
                <a:latin typeface="+mj-lt"/>
              </a:rPr>
              <a:t> pomocí WB nebo hmotností spektrometrie</a:t>
            </a:r>
          </a:p>
          <a:p>
            <a:r>
              <a:rPr lang="cs-CZ" sz="2400" dirty="0">
                <a:latin typeface="+mj-lt"/>
              </a:rPr>
              <a:t>Detekují se i dynamické vazby mezi proteiny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4" y="1398726"/>
            <a:ext cx="4293821" cy="41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D7BC2-B70A-4FBB-A36F-F76E126E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purifikaci …. následuje detekce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B75F00-AC6F-472A-8861-DEE8C42F2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Western </a:t>
            </a:r>
            <a:r>
              <a:rPr lang="cs-CZ" dirty="0" err="1"/>
              <a:t>blotting</a:t>
            </a:r>
            <a:r>
              <a:rPr lang="cs-CZ" dirty="0"/>
              <a:t> (pokud vím, co chci detekovat a mám na to protilátku)</a:t>
            </a:r>
          </a:p>
          <a:p>
            <a:r>
              <a:rPr lang="cs-CZ" dirty="0"/>
              <a:t>Hmotnostní spektrometrie (MS/MS) – analytický přístup pro určení složení komplexních proteinových směsí</a:t>
            </a:r>
          </a:p>
        </p:txBody>
      </p:sp>
    </p:spTree>
    <p:extLst>
      <p:ext uri="{BB962C8B-B14F-4D97-AF65-F5344CB8AC3E}">
        <p14:creationId xmlns:p14="http://schemas.microsoft.com/office/powerpoint/2010/main" val="569721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>
              <a:lnSpc>
                <a:spcPct val="100000"/>
              </a:lnSpc>
              <a:spcBef>
                <a:spcPts val="0"/>
              </a:spcBef>
            </a:pPr>
            <a:r>
              <a:rPr lang="sk-SK" sz="3200" dirty="0"/>
              <a:t>Hmotnostní </a:t>
            </a:r>
            <a:r>
              <a:rPr lang="sk-SK" sz="3200" dirty="0" err="1"/>
              <a:t>spektrometrie</a:t>
            </a:r>
            <a:r>
              <a:rPr lang="sk-SK" sz="3200" dirty="0"/>
              <a:t> (</a:t>
            </a:r>
            <a:r>
              <a:rPr lang="sk-SK" sz="3200" dirty="0" err="1"/>
              <a:t>Mass</a:t>
            </a:r>
            <a:r>
              <a:rPr lang="sk-SK" sz="3200" dirty="0"/>
              <a:t> </a:t>
            </a:r>
            <a:r>
              <a:rPr lang="sk-SK" sz="3200" dirty="0" err="1"/>
              <a:t>spectrometry</a:t>
            </a:r>
            <a:r>
              <a:rPr lang="sk-SK" sz="3200" dirty="0"/>
              <a:t> MS)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38198" y="1690688"/>
            <a:ext cx="5426244" cy="5103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900" dirty="0">
                <a:latin typeface="+mj-lt"/>
              </a:rPr>
              <a:t>Umožňuje </a:t>
            </a:r>
            <a:r>
              <a:rPr lang="sk-SK" sz="1900" dirty="0" err="1">
                <a:latin typeface="+mj-lt"/>
              </a:rPr>
              <a:t>zanalyzovat</a:t>
            </a:r>
            <a:r>
              <a:rPr lang="sk-SK" sz="1900" dirty="0">
                <a:latin typeface="+mj-lt"/>
              </a:rPr>
              <a:t> </a:t>
            </a:r>
            <a:r>
              <a:rPr lang="sk-SK" sz="1900" dirty="0" err="1">
                <a:latin typeface="+mj-lt"/>
              </a:rPr>
              <a:t>všechny</a:t>
            </a:r>
            <a:r>
              <a:rPr lang="sk-SK" sz="1900" dirty="0">
                <a:latin typeface="+mj-lt"/>
              </a:rPr>
              <a:t> </a:t>
            </a:r>
            <a:r>
              <a:rPr lang="sk-SK" sz="1900" dirty="0" err="1">
                <a:latin typeface="+mj-lt"/>
              </a:rPr>
              <a:t>proteiny</a:t>
            </a:r>
            <a:r>
              <a:rPr lang="sk-SK" sz="1900" dirty="0">
                <a:latin typeface="+mj-lt"/>
              </a:rPr>
              <a:t> a </a:t>
            </a:r>
            <a:r>
              <a:rPr lang="sk-SK" sz="1900" dirty="0" err="1">
                <a:latin typeface="+mj-lt"/>
              </a:rPr>
              <a:t>jejich</a:t>
            </a:r>
            <a:r>
              <a:rPr lang="sk-SK" sz="1900" dirty="0">
                <a:latin typeface="+mj-lt"/>
              </a:rPr>
              <a:t> PTM v </a:t>
            </a:r>
            <a:r>
              <a:rPr lang="sk-SK" sz="1900" dirty="0" err="1">
                <a:latin typeface="+mj-lt"/>
              </a:rPr>
              <a:t>určitém</a:t>
            </a:r>
            <a:r>
              <a:rPr lang="sk-SK" sz="1900" dirty="0">
                <a:latin typeface="+mj-lt"/>
              </a:rPr>
              <a:t> čase a </a:t>
            </a:r>
            <a:r>
              <a:rPr lang="sk-SK" sz="1900" dirty="0" err="1">
                <a:latin typeface="+mj-lt"/>
              </a:rPr>
              <a:t>místě</a:t>
            </a:r>
            <a:endParaRPr lang="cs-CZ" sz="19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k-SK" sz="1800" dirty="0">
              <a:latin typeface="+mj-lt"/>
            </a:endParaRPr>
          </a:p>
          <a:p>
            <a:r>
              <a:rPr lang="sk-SK" sz="1900" dirty="0" err="1">
                <a:latin typeface="+mj-lt"/>
              </a:rPr>
              <a:t>Rozdělení</a:t>
            </a:r>
            <a:r>
              <a:rPr lang="sk-SK" sz="1900" dirty="0">
                <a:latin typeface="+mj-lt"/>
              </a:rPr>
              <a:t> </a:t>
            </a:r>
            <a:r>
              <a:rPr lang="sk-SK" sz="1900" dirty="0" err="1">
                <a:latin typeface="+mj-lt"/>
              </a:rPr>
              <a:t>častic</a:t>
            </a:r>
            <a:r>
              <a:rPr lang="sk-SK" sz="1900" dirty="0">
                <a:latin typeface="+mj-lt"/>
              </a:rPr>
              <a:t> </a:t>
            </a:r>
            <a:r>
              <a:rPr lang="sk-SK" sz="1900" dirty="0" err="1">
                <a:latin typeface="+mj-lt"/>
              </a:rPr>
              <a:t>podle</a:t>
            </a:r>
            <a:r>
              <a:rPr lang="sk-SK" sz="1900" dirty="0">
                <a:latin typeface="+mj-lt"/>
              </a:rPr>
              <a:t> </a:t>
            </a:r>
            <a:r>
              <a:rPr lang="sk-SK" sz="1900" dirty="0" err="1">
                <a:latin typeface="+mj-lt"/>
              </a:rPr>
              <a:t>jejich</a:t>
            </a:r>
            <a:r>
              <a:rPr lang="sk-SK" sz="1900" dirty="0">
                <a:latin typeface="+mj-lt"/>
              </a:rPr>
              <a:t> hmotnosti a náboje (m/z)</a:t>
            </a:r>
          </a:p>
          <a:p>
            <a:endParaRPr lang="sk-SK" sz="18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500" dirty="0" err="1">
                <a:latin typeface="+mj-lt"/>
              </a:rPr>
              <a:t>Příprava</a:t>
            </a:r>
            <a:r>
              <a:rPr lang="sk-SK" sz="1500" dirty="0">
                <a:latin typeface="+mj-lt"/>
              </a:rPr>
              <a:t> </a:t>
            </a:r>
            <a:r>
              <a:rPr lang="sk-SK" sz="1500" dirty="0" err="1">
                <a:latin typeface="+mj-lt"/>
              </a:rPr>
              <a:t>vstupního</a:t>
            </a:r>
            <a:r>
              <a:rPr lang="sk-SK" sz="1500" dirty="0">
                <a:latin typeface="+mj-lt"/>
              </a:rPr>
              <a:t> materiálu (</a:t>
            </a:r>
            <a:r>
              <a:rPr lang="sk-SK" sz="1500" dirty="0" err="1">
                <a:latin typeface="+mj-lt"/>
              </a:rPr>
              <a:t>proteiny</a:t>
            </a:r>
            <a:r>
              <a:rPr lang="sk-SK" sz="1500" dirty="0">
                <a:latin typeface="+mj-lt"/>
              </a:rPr>
              <a:t> po IP, SDS PAGE...)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500" dirty="0" err="1">
                <a:latin typeface="+mj-lt"/>
              </a:rPr>
              <a:t>Štěpení</a:t>
            </a:r>
            <a:r>
              <a:rPr lang="sk-SK" sz="1500" dirty="0">
                <a:latin typeface="+mj-lt"/>
              </a:rPr>
              <a:t> na </a:t>
            </a:r>
            <a:r>
              <a:rPr lang="sk-SK" sz="1500" dirty="0" err="1">
                <a:latin typeface="+mj-lt"/>
              </a:rPr>
              <a:t>oligopeptidy</a:t>
            </a:r>
            <a:r>
              <a:rPr lang="sk-SK" sz="1500" dirty="0">
                <a:latin typeface="+mj-lt"/>
              </a:rPr>
              <a:t> (</a:t>
            </a:r>
            <a:r>
              <a:rPr lang="sk-SK" sz="1500" dirty="0" err="1">
                <a:latin typeface="+mj-lt"/>
              </a:rPr>
              <a:t>např</a:t>
            </a:r>
            <a:r>
              <a:rPr lang="sk-SK" sz="1500" dirty="0">
                <a:latin typeface="+mj-lt"/>
              </a:rPr>
              <a:t>. pomocí </a:t>
            </a:r>
            <a:r>
              <a:rPr lang="sk-SK" sz="1500" dirty="0" err="1">
                <a:latin typeface="+mj-lt"/>
              </a:rPr>
              <a:t>trypsinu</a:t>
            </a:r>
            <a:r>
              <a:rPr lang="sk-SK" sz="1500" dirty="0">
                <a:latin typeface="+mj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500" dirty="0" err="1">
                <a:latin typeface="+mj-lt"/>
              </a:rPr>
              <a:t>Ionizacia</a:t>
            </a:r>
            <a:r>
              <a:rPr lang="sk-SK" sz="1500" dirty="0">
                <a:latin typeface="+mj-lt"/>
              </a:rPr>
              <a:t> </a:t>
            </a:r>
            <a:r>
              <a:rPr lang="sk-SK" sz="1500" dirty="0" err="1">
                <a:latin typeface="+mj-lt"/>
              </a:rPr>
              <a:t>peptidů</a:t>
            </a:r>
            <a:r>
              <a:rPr lang="sk-SK" sz="1500" dirty="0">
                <a:latin typeface="+mj-lt"/>
              </a:rPr>
              <a:t> (</a:t>
            </a:r>
            <a:r>
              <a:rPr lang="sk-SK" sz="1500" dirty="0" err="1">
                <a:latin typeface="+mj-lt"/>
              </a:rPr>
              <a:t>paprsek</a:t>
            </a:r>
            <a:r>
              <a:rPr lang="sk-SK" sz="1500" dirty="0">
                <a:latin typeface="+mj-lt"/>
              </a:rPr>
              <a:t> </a:t>
            </a:r>
            <a:r>
              <a:rPr lang="sk-SK" sz="1500" dirty="0" err="1">
                <a:latin typeface="+mj-lt"/>
              </a:rPr>
              <a:t>elektronů</a:t>
            </a:r>
            <a:r>
              <a:rPr lang="sk-SK" sz="1500" dirty="0">
                <a:latin typeface="+mj-lt"/>
              </a:rPr>
              <a:t>, </a:t>
            </a:r>
            <a:r>
              <a:rPr lang="sk-SK" sz="1500" dirty="0" err="1">
                <a:latin typeface="+mj-lt"/>
              </a:rPr>
              <a:t>elektrosprej</a:t>
            </a:r>
            <a:r>
              <a:rPr lang="sk-SK" sz="1500" dirty="0">
                <a:latin typeface="+mj-lt"/>
              </a:rPr>
              <a:t>, laser...)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500" dirty="0" err="1">
                <a:latin typeface="+mj-lt"/>
              </a:rPr>
              <a:t>Rozdělení</a:t>
            </a:r>
            <a:r>
              <a:rPr lang="sk-SK" sz="1500" dirty="0">
                <a:latin typeface="+mj-lt"/>
              </a:rPr>
              <a:t> </a:t>
            </a:r>
            <a:r>
              <a:rPr lang="sk-SK" sz="1500" dirty="0" err="1">
                <a:latin typeface="+mj-lt"/>
              </a:rPr>
              <a:t>podle</a:t>
            </a:r>
            <a:r>
              <a:rPr lang="sk-SK" sz="1500" dirty="0">
                <a:latin typeface="+mj-lt"/>
              </a:rPr>
              <a:t> m/z (</a:t>
            </a:r>
            <a:r>
              <a:rPr lang="cs-CZ" sz="1500" dirty="0">
                <a:latin typeface="+mj-lt"/>
              </a:rPr>
              <a:t>sektorový magnetický analyzátor, </a:t>
            </a:r>
            <a:r>
              <a:rPr lang="sk-SK" sz="1500" dirty="0" err="1">
                <a:latin typeface="+mj-lt"/>
              </a:rPr>
              <a:t>orbitrap</a:t>
            </a:r>
            <a:r>
              <a:rPr lang="sk-SK" sz="1500" dirty="0">
                <a:latin typeface="+mj-lt"/>
              </a:rPr>
              <a:t>, TOF...)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500" dirty="0">
                <a:latin typeface="+mj-lt"/>
              </a:rPr>
              <a:t>Detektor </a:t>
            </a:r>
            <a:r>
              <a:rPr lang="sk-SK" sz="1500" dirty="0" err="1">
                <a:latin typeface="+mj-lt"/>
              </a:rPr>
              <a:t>částic</a:t>
            </a:r>
            <a:endParaRPr lang="sk-SK" sz="1500" dirty="0">
              <a:latin typeface="+mj-lt"/>
            </a:endParaRPr>
          </a:p>
          <a:p>
            <a:pPr marL="0" indent="0">
              <a:buNone/>
            </a:pPr>
            <a:r>
              <a:rPr lang="sk-SK" sz="1500" dirty="0" err="1">
                <a:latin typeface="+mj-lt"/>
              </a:rPr>
              <a:t>Při</a:t>
            </a:r>
            <a:r>
              <a:rPr lang="sk-SK" sz="1500" dirty="0">
                <a:latin typeface="+mj-lt"/>
              </a:rPr>
              <a:t> MS/MS: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sk-SK" sz="1500" dirty="0" err="1">
                <a:latin typeface="+mj-lt"/>
              </a:rPr>
              <a:t>Fragmentace</a:t>
            </a:r>
            <a:r>
              <a:rPr lang="sk-SK" sz="1500" dirty="0">
                <a:latin typeface="+mj-lt"/>
              </a:rPr>
              <a:t> </a:t>
            </a:r>
            <a:r>
              <a:rPr lang="sk-SK" sz="1500" dirty="0" err="1">
                <a:latin typeface="+mj-lt"/>
              </a:rPr>
              <a:t>peptidů</a:t>
            </a:r>
            <a:endParaRPr lang="sk-SK" sz="1500" dirty="0">
              <a:latin typeface="+mj-lt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sk-SK" sz="1500" dirty="0" err="1">
                <a:latin typeface="+mj-lt"/>
              </a:rPr>
              <a:t>Rozdělení</a:t>
            </a:r>
            <a:r>
              <a:rPr lang="sk-SK" sz="1500" dirty="0">
                <a:latin typeface="+mj-lt"/>
              </a:rPr>
              <a:t> </a:t>
            </a:r>
            <a:r>
              <a:rPr lang="sk-SK" sz="1500" dirty="0" err="1">
                <a:latin typeface="+mj-lt"/>
              </a:rPr>
              <a:t>podla</a:t>
            </a:r>
            <a:r>
              <a:rPr lang="sk-SK" sz="1500" dirty="0">
                <a:latin typeface="+mj-lt"/>
              </a:rPr>
              <a:t> m/z (</a:t>
            </a:r>
            <a:r>
              <a:rPr lang="sk-SK" sz="1500" dirty="0" err="1">
                <a:latin typeface="+mj-lt"/>
              </a:rPr>
              <a:t>orbitrap</a:t>
            </a:r>
            <a:r>
              <a:rPr lang="sk-SK" sz="1500" dirty="0">
                <a:latin typeface="+mj-lt"/>
              </a:rPr>
              <a:t>, TOF...)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sk-SK" sz="1500" dirty="0">
                <a:latin typeface="+mj-lt"/>
              </a:rPr>
              <a:t>Detektor </a:t>
            </a:r>
            <a:r>
              <a:rPr lang="sk-SK" sz="1500" dirty="0" err="1">
                <a:latin typeface="+mj-lt"/>
              </a:rPr>
              <a:t>částic</a:t>
            </a:r>
            <a:endParaRPr lang="sk-SK" sz="1500" dirty="0">
              <a:latin typeface="+mj-lt"/>
            </a:endParaRPr>
          </a:p>
          <a:p>
            <a:pPr marL="342900" indent="-342900">
              <a:buFont typeface="+mj-lt"/>
              <a:buAutoNum type="arabicPeriod" startAt="5"/>
            </a:pPr>
            <a:endParaRPr lang="sk-SK" sz="1800" dirty="0"/>
          </a:p>
          <a:p>
            <a:pPr marL="342900" indent="-342900">
              <a:buFont typeface="+mj-lt"/>
              <a:buAutoNum type="arabicPeriod" startAt="5"/>
            </a:pPr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sk-SK" sz="16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92" y="1586414"/>
            <a:ext cx="4547258" cy="43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3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>
              <a:lnSpc>
                <a:spcPct val="100000"/>
              </a:lnSpc>
              <a:spcBef>
                <a:spcPts val="0"/>
              </a:spcBef>
            </a:pPr>
            <a:r>
              <a:rPr lang="sk-SK" sz="3200" dirty="0"/>
              <a:t>Tandemová hmotnostní </a:t>
            </a:r>
            <a:r>
              <a:rPr lang="sk-SK" sz="3200" dirty="0" err="1"/>
              <a:t>spektrometrie</a:t>
            </a:r>
            <a:r>
              <a:rPr lang="sk-SK" sz="3200" dirty="0"/>
              <a:t> (MS/MS)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38198" y="1690688"/>
            <a:ext cx="5033213" cy="4734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k-SK" sz="1600" dirty="0"/>
          </a:p>
          <a:p>
            <a:r>
              <a:rPr lang="sk-SK" sz="1600" dirty="0">
                <a:latin typeface="+mj-lt"/>
              </a:rPr>
              <a:t>Odseparované častice je možné </a:t>
            </a:r>
            <a:r>
              <a:rPr lang="sk-SK" sz="1600" dirty="0" err="1">
                <a:latin typeface="+mj-lt"/>
              </a:rPr>
              <a:t>použít</a:t>
            </a:r>
            <a:r>
              <a:rPr lang="sk-SK" sz="1600" dirty="0">
                <a:latin typeface="+mj-lt"/>
              </a:rPr>
              <a:t> na „</a:t>
            </a:r>
            <a:r>
              <a:rPr lang="sk-SK" sz="1600" dirty="0" err="1">
                <a:latin typeface="+mj-lt"/>
              </a:rPr>
              <a:t>další</a:t>
            </a:r>
            <a:r>
              <a:rPr lang="sk-SK" sz="1600" dirty="0">
                <a:latin typeface="+mj-lt"/>
              </a:rPr>
              <a:t> kolo“ hmotnostní </a:t>
            </a:r>
            <a:r>
              <a:rPr lang="sk-SK" sz="1600" dirty="0" err="1">
                <a:latin typeface="+mj-lt"/>
              </a:rPr>
              <a:t>spektorometrie</a:t>
            </a:r>
            <a:r>
              <a:rPr lang="sk-SK" sz="1600" dirty="0">
                <a:latin typeface="+mj-lt"/>
              </a:rPr>
              <a:t> </a:t>
            </a:r>
          </a:p>
          <a:p>
            <a:r>
              <a:rPr lang="sk-SK" sz="1600" dirty="0">
                <a:latin typeface="+mj-lt"/>
              </a:rPr>
              <a:t>Separované častice </a:t>
            </a:r>
            <a:r>
              <a:rPr lang="sk-SK" sz="1600" dirty="0" err="1">
                <a:latin typeface="+mj-lt"/>
              </a:rPr>
              <a:t>jsou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fragmentované</a:t>
            </a:r>
            <a:r>
              <a:rPr lang="sk-SK" sz="1600" dirty="0">
                <a:latin typeface="+mj-lt"/>
              </a:rPr>
              <a:t> – </a:t>
            </a:r>
            <a:r>
              <a:rPr lang="sk-SK" sz="1600" dirty="0" err="1">
                <a:latin typeface="+mj-lt"/>
              </a:rPr>
              <a:t>například</a:t>
            </a:r>
            <a:r>
              <a:rPr lang="sk-SK" sz="1600" dirty="0">
                <a:latin typeface="+mj-lt"/>
              </a:rPr>
              <a:t> pomocí </a:t>
            </a:r>
            <a:r>
              <a:rPr lang="sk-SK" sz="1600" dirty="0" err="1">
                <a:latin typeface="+mj-lt"/>
              </a:rPr>
              <a:t>kolize</a:t>
            </a:r>
            <a:r>
              <a:rPr lang="sk-SK" sz="1600" dirty="0">
                <a:latin typeface="+mj-lt"/>
              </a:rPr>
              <a:t> s </a:t>
            </a:r>
            <a:r>
              <a:rPr lang="sk-SK" sz="1600" dirty="0" err="1">
                <a:latin typeface="+mj-lt"/>
              </a:rPr>
              <a:t>neutrálními</a:t>
            </a:r>
            <a:r>
              <a:rPr lang="sk-SK" sz="1600" dirty="0">
                <a:latin typeface="+mj-lt"/>
              </a:rPr>
              <a:t> molekulami (He, N...) po </a:t>
            </a:r>
            <a:r>
              <a:rPr lang="sk-SK" sz="1600" dirty="0" err="1">
                <a:latin typeface="+mj-lt"/>
              </a:rPr>
              <a:t>jejich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urychlení</a:t>
            </a:r>
            <a:r>
              <a:rPr lang="sk-SK" sz="1600" dirty="0">
                <a:latin typeface="+mj-lt"/>
              </a:rPr>
              <a:t> (</a:t>
            </a:r>
            <a:r>
              <a:rPr lang="sk-SK" sz="1600" dirty="0" err="1">
                <a:latin typeface="+mj-lt"/>
              </a:rPr>
              <a:t>Collision-induced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dissociation</a:t>
            </a:r>
            <a:r>
              <a:rPr lang="sk-SK" sz="1600" dirty="0">
                <a:latin typeface="+mj-lt"/>
              </a:rPr>
              <a:t> - CID)</a:t>
            </a:r>
          </a:p>
          <a:p>
            <a:r>
              <a:rPr lang="sk-SK" sz="1600" dirty="0" err="1">
                <a:latin typeface="+mj-lt"/>
              </a:rPr>
              <a:t>Fragmentované</a:t>
            </a:r>
            <a:r>
              <a:rPr lang="sk-SK" sz="1600" dirty="0">
                <a:latin typeface="+mj-lt"/>
              </a:rPr>
              <a:t> častice </a:t>
            </a:r>
            <a:r>
              <a:rPr lang="sk-SK" sz="1600" dirty="0" err="1">
                <a:latin typeface="+mj-lt"/>
              </a:rPr>
              <a:t>jsou</a:t>
            </a:r>
            <a:r>
              <a:rPr lang="sk-SK" sz="1600" dirty="0">
                <a:latin typeface="+mj-lt"/>
              </a:rPr>
              <a:t> znovu separované </a:t>
            </a:r>
            <a:r>
              <a:rPr lang="sk-SK" sz="1600" dirty="0" err="1">
                <a:latin typeface="+mj-lt"/>
              </a:rPr>
              <a:t>podle</a:t>
            </a:r>
            <a:r>
              <a:rPr lang="sk-SK" sz="1600" dirty="0">
                <a:latin typeface="+mj-lt"/>
              </a:rPr>
              <a:t> m/z a </a:t>
            </a:r>
            <a:r>
              <a:rPr lang="sk-SK" sz="1600" dirty="0" err="1">
                <a:latin typeface="+mj-lt"/>
              </a:rPr>
              <a:t>detekované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detektorem</a:t>
            </a:r>
            <a:endParaRPr lang="sk-SK" sz="1600" dirty="0">
              <a:latin typeface="+mj-lt"/>
            </a:endParaRPr>
          </a:p>
          <a:p>
            <a:endParaRPr lang="sk-SK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0" y="5167312"/>
            <a:ext cx="6993605" cy="1609345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199" y="1690688"/>
            <a:ext cx="4503822" cy="4734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1600" dirty="0"/>
          </a:p>
        </p:txBody>
      </p:sp>
      <p:pic>
        <p:nvPicPr>
          <p:cNvPr id="1026" name="Picture 2" descr="VÃ½sledek obrÃ¡zku pro ms/ms fragmentation">
            <a:extLst>
              <a:ext uri="{FF2B5EF4-FFF2-40B4-BE49-F238E27FC236}">
                <a16:creationId xmlns:a16="http://schemas.microsoft.com/office/drawing/2014/main" id="{0B1333E6-8BFB-48CF-B4FC-E7F99FB1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91" y="1607443"/>
            <a:ext cx="5560122" cy="36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63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ct val="100000"/>
              </a:lnSpc>
              <a:spcBef>
                <a:spcPts val="0"/>
              </a:spcBef>
            </a:pPr>
            <a:r>
              <a:rPr lang="sk-SK" sz="3200" dirty="0"/>
              <a:t>Analýza MS spektra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198" y="1690688"/>
            <a:ext cx="5033213" cy="4734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k-SK" sz="1600" dirty="0"/>
          </a:p>
          <a:p>
            <a:endParaRPr lang="sk-SK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89" y="2671554"/>
            <a:ext cx="2846701" cy="23970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856" y="2671554"/>
            <a:ext cx="3621742" cy="24984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30" y="2549471"/>
            <a:ext cx="3255421" cy="274260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263937" y="5467927"/>
            <a:ext cx="124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(Z. Zdráhal)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440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155" y="0"/>
            <a:ext cx="10515600" cy="1325563"/>
          </a:xfrm>
        </p:spPr>
        <p:txBody>
          <a:bodyPr/>
          <a:lstStyle/>
          <a:p>
            <a:r>
              <a:rPr lang="cs-CZ" dirty="0" err="1"/>
              <a:t>BioID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1" y="1098379"/>
            <a:ext cx="3714234" cy="26092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96781" y="3707651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WB analýza </a:t>
            </a:r>
            <a:r>
              <a:rPr lang="cs-CZ" sz="1000" dirty="0" err="1"/>
              <a:t>BioID</a:t>
            </a:r>
            <a:r>
              <a:rPr lang="cs-CZ" sz="1000" dirty="0"/>
              <a:t> experimentu</a:t>
            </a:r>
            <a:endParaRPr lang="en-GB" sz="1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r="34975" b="18568"/>
          <a:stretch/>
        </p:blipFill>
        <p:spPr>
          <a:xfrm>
            <a:off x="4436679" y="1223166"/>
            <a:ext cx="6491177" cy="248448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372024" y="3719477"/>
            <a:ext cx="55162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Výstup z analýzy hmotností spektrometrií </a:t>
            </a:r>
            <a:r>
              <a:rPr lang="cs-CZ" sz="1000" dirty="0" err="1"/>
              <a:t>BioID</a:t>
            </a:r>
            <a:r>
              <a:rPr lang="cs-CZ" sz="1000" dirty="0"/>
              <a:t> experimentu- až několik stovek interakčních partnerů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07448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F1DB08E-3532-4622-8541-22511C62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516"/>
            <a:ext cx="10515600" cy="1325563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UpSet</a:t>
            </a:r>
            <a:r>
              <a:rPr lang="en-US" b="1" dirty="0">
                <a:solidFill>
                  <a:schemeClr val="bg1"/>
                </a:solidFill>
              </a:rPr>
              <a:t> Plot</a:t>
            </a:r>
            <a:r>
              <a:rPr lang="cs-CZ" b="1" dirty="0">
                <a:solidFill>
                  <a:schemeClr val="bg1"/>
                </a:solidFill>
              </a:rPr>
              <a:t>/</a:t>
            </a:r>
            <a:r>
              <a:rPr lang="cs-CZ" b="1" dirty="0" err="1">
                <a:solidFill>
                  <a:schemeClr val="bg1"/>
                </a:solidFill>
              </a:rPr>
              <a:t>Volcano</a:t>
            </a:r>
            <a:r>
              <a:rPr lang="cs-CZ" b="1" dirty="0">
                <a:solidFill>
                  <a:schemeClr val="bg1"/>
                </a:solidFill>
              </a:rPr>
              <a:t> plot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5494CF5-62FB-4984-A662-96510AF3A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4" y="1564079"/>
            <a:ext cx="6808762" cy="53188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FEECF5A-952A-40F6-AB16-1AAC04B73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667" y="1828104"/>
            <a:ext cx="3312940" cy="336781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81C0E4C-3845-4BFB-A6E5-D444100DC614}"/>
              </a:ext>
            </a:extLst>
          </p:cNvPr>
          <p:cNvSpPr txBox="1"/>
          <p:nvPr/>
        </p:nvSpPr>
        <p:spPr>
          <a:xfrm>
            <a:off x="8803342" y="5459944"/>
            <a:ext cx="3388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Statistická analýza:</a:t>
            </a:r>
          </a:p>
          <a:p>
            <a:r>
              <a:rPr lang="cs-CZ" dirty="0"/>
              <a:t>FC – </a:t>
            </a:r>
            <a:r>
              <a:rPr lang="cs-CZ" dirty="0" err="1"/>
              <a:t>fold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  <a:p>
            <a:r>
              <a:rPr lang="cs-CZ" dirty="0"/>
              <a:t>p </a:t>
            </a:r>
            <a:r>
              <a:rPr lang="cs-CZ" dirty="0" err="1"/>
              <a:t>value</a:t>
            </a:r>
            <a:r>
              <a:rPr lang="cs-CZ" dirty="0"/>
              <a:t> – statistická významnost</a:t>
            </a:r>
          </a:p>
        </p:txBody>
      </p:sp>
    </p:spTree>
    <p:extLst>
      <p:ext uri="{BB962C8B-B14F-4D97-AF65-F5344CB8AC3E}">
        <p14:creationId xmlns:p14="http://schemas.microsoft.com/office/powerpoint/2010/main" val="1984013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D85EA66-CCF9-44F5-B402-937F101D4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879" y="2346456"/>
            <a:ext cx="3312072" cy="361619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7C1292-162E-4EAF-B916-003A80CD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FRET (</a:t>
            </a:r>
            <a:r>
              <a:rPr lang="sv-SE" dirty="0"/>
              <a:t>Förster</a:t>
            </a:r>
            <a:r>
              <a:rPr lang="cs-CZ" dirty="0"/>
              <a:t> </a:t>
            </a:r>
            <a:r>
              <a:rPr lang="sv-SE" dirty="0"/>
              <a:t>Resonance</a:t>
            </a:r>
            <a:r>
              <a:rPr lang="cs-CZ" dirty="0"/>
              <a:t> </a:t>
            </a:r>
            <a:r>
              <a:rPr lang="sv-SE" dirty="0"/>
              <a:t>Energy</a:t>
            </a:r>
            <a:r>
              <a:rPr lang="cs-CZ" dirty="0"/>
              <a:t> </a:t>
            </a:r>
            <a:r>
              <a:rPr lang="sv-SE" dirty="0"/>
              <a:t>Transfer)</a:t>
            </a:r>
            <a:br>
              <a:rPr lang="sv-SE" dirty="0"/>
            </a:b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D14DFB-DB12-4CA7-92A9-23AD2F5FEB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Principem je přenos neradiační energie mezi dvěma na světlo senzitivními molekulami</a:t>
            </a:r>
          </a:p>
          <a:p>
            <a:r>
              <a:rPr lang="cs-CZ" dirty="0"/>
              <a:t>Intramolekulární FRET</a:t>
            </a:r>
          </a:p>
          <a:p>
            <a:pPr lvl="1"/>
            <a:r>
              <a:rPr lang="cs-CZ" dirty="0"/>
              <a:t>Měření vzdálenosti mezi dvěma proteiny</a:t>
            </a:r>
          </a:p>
          <a:p>
            <a:r>
              <a:rPr lang="cs-CZ" dirty="0"/>
              <a:t>Intermolekulární FRET</a:t>
            </a:r>
          </a:p>
          <a:p>
            <a:pPr lvl="1"/>
            <a:r>
              <a:rPr lang="cs-CZ" dirty="0"/>
              <a:t>Měření vzdálenosti mezi dvěma místy uvnitř jedné molekuly</a:t>
            </a:r>
            <a:endParaRPr lang="sv-SE" dirty="0"/>
          </a:p>
          <a:p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0D16721-D6DE-4CD7-880A-AC4F94C5D9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96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40E88-FAD9-4A44-A818-1DC5A342B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Experimentální buněčné systému pro studium funkce proteinů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BFA408-CEAA-4911-8E12-1A70BA956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5623"/>
            <a:ext cx="10515600" cy="354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/>
              <a:t>Dva základní principy:</a:t>
            </a: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cs-CZ" dirty="0"/>
              <a:t>1. „</a:t>
            </a:r>
            <a:r>
              <a:rPr lang="cs-CZ" dirty="0" err="1"/>
              <a:t>gain-of-function</a:t>
            </a:r>
            <a:r>
              <a:rPr lang="cs-CZ" dirty="0"/>
              <a:t>“ (GOF)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„</a:t>
            </a:r>
            <a:r>
              <a:rPr lang="cs-CZ" dirty="0" err="1"/>
              <a:t>loss-of-function</a:t>
            </a:r>
            <a:r>
              <a:rPr lang="cs-CZ" dirty="0"/>
              <a:t>“ (LOF)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3. Možno kombinovat v tzv. „</a:t>
            </a:r>
            <a:r>
              <a:rPr lang="cs-CZ" dirty="0" err="1"/>
              <a:t>rescue</a:t>
            </a:r>
            <a:r>
              <a:rPr lang="cs-CZ" dirty="0"/>
              <a:t>“ esejích</a:t>
            </a:r>
          </a:p>
        </p:txBody>
      </p:sp>
    </p:spTree>
    <p:extLst>
      <p:ext uri="{BB962C8B-B14F-4D97-AF65-F5344CB8AC3E}">
        <p14:creationId xmlns:p14="http://schemas.microsoft.com/office/powerpoint/2010/main" val="241649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Post-</a:t>
            </a:r>
            <a:r>
              <a:rPr lang="en-US" sz="3200" dirty="0" err="1"/>
              <a:t>transla</a:t>
            </a:r>
            <a:r>
              <a:rPr lang="cs-CZ" sz="3200" dirty="0"/>
              <a:t>ční modifikace (PTM) proteinů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6308559" cy="1767807"/>
          </a:xfrm>
        </p:spPr>
        <p:txBody>
          <a:bodyPr>
            <a:normAutofit/>
          </a:bodyPr>
          <a:lstStyle/>
          <a:p>
            <a:r>
              <a:rPr lang="sk-SK" sz="1800" dirty="0" err="1"/>
              <a:t>Výrazně</a:t>
            </a:r>
            <a:r>
              <a:rPr lang="sk-SK" sz="1800" dirty="0"/>
              <a:t> </a:t>
            </a:r>
            <a:r>
              <a:rPr lang="sk-SK" sz="1800" dirty="0" err="1"/>
              <a:t>zvyšují</a:t>
            </a:r>
            <a:r>
              <a:rPr lang="sk-SK" sz="1800" dirty="0"/>
              <a:t> </a:t>
            </a:r>
            <a:r>
              <a:rPr lang="sk-SK" sz="1800" dirty="0" err="1"/>
              <a:t>komplexnost</a:t>
            </a:r>
            <a:r>
              <a:rPr lang="sk-SK" sz="1800" dirty="0"/>
              <a:t> </a:t>
            </a:r>
            <a:r>
              <a:rPr lang="sk-SK" sz="1800" dirty="0" err="1"/>
              <a:t>proteomu</a:t>
            </a:r>
            <a:endParaRPr lang="sk-SK" sz="1800" dirty="0"/>
          </a:p>
          <a:p>
            <a:r>
              <a:rPr lang="sk-SK" sz="1800" dirty="0" err="1"/>
              <a:t>Velký</a:t>
            </a:r>
            <a:r>
              <a:rPr lang="sk-SK" sz="1800" dirty="0"/>
              <a:t> význam v </a:t>
            </a:r>
            <a:r>
              <a:rPr lang="sk-SK" sz="1800" dirty="0" err="1"/>
              <a:t>signálních</a:t>
            </a:r>
            <a:r>
              <a:rPr lang="sk-SK" sz="1800" dirty="0"/>
              <a:t> kaskádach (</a:t>
            </a:r>
            <a:r>
              <a:rPr lang="sk-SK" sz="1800" dirty="0" err="1"/>
              <a:t>aktivace</a:t>
            </a:r>
            <a:r>
              <a:rPr lang="sk-SK" sz="1800" dirty="0"/>
              <a:t> </a:t>
            </a:r>
            <a:r>
              <a:rPr lang="sk-SK" sz="1800" dirty="0" err="1"/>
              <a:t>enzymů</a:t>
            </a:r>
            <a:r>
              <a:rPr lang="sk-SK" sz="1800" dirty="0"/>
              <a:t>, </a:t>
            </a:r>
            <a:r>
              <a:rPr lang="sk-SK" sz="1800" dirty="0" err="1"/>
              <a:t>změna</a:t>
            </a:r>
            <a:r>
              <a:rPr lang="sk-SK" sz="1800" dirty="0"/>
              <a:t> </a:t>
            </a:r>
            <a:r>
              <a:rPr lang="sk-SK" sz="1800" dirty="0" err="1"/>
              <a:t>interakčních</a:t>
            </a:r>
            <a:r>
              <a:rPr lang="sk-SK" sz="1800" dirty="0"/>
              <a:t> </a:t>
            </a:r>
            <a:r>
              <a:rPr lang="sk-SK" sz="1800" dirty="0" err="1"/>
              <a:t>partnerů</a:t>
            </a:r>
            <a:r>
              <a:rPr lang="sk-SK" sz="1800" dirty="0"/>
              <a:t>...)</a:t>
            </a:r>
            <a:endParaRPr lang="cs-CZ" sz="1800" dirty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42" y="2947487"/>
            <a:ext cx="61912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12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GOF: Konstitutivní vs. </a:t>
            </a:r>
            <a:r>
              <a:rPr lang="cs-CZ" dirty="0" err="1"/>
              <a:t>inducibilní</a:t>
            </a:r>
            <a:r>
              <a:rPr lang="cs-CZ" dirty="0"/>
              <a:t> exprese</a:t>
            </a:r>
            <a:br>
              <a:rPr lang="cs-CZ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Konstitutivní exprese genu-stálá a průběžná exprese daného genu (přirozeně </a:t>
            </a:r>
            <a:r>
              <a:rPr lang="cs-CZ" dirty="0" err="1">
                <a:latin typeface="+mj-lt"/>
              </a:rPr>
              <a:t>housekeeping</a:t>
            </a:r>
            <a:r>
              <a:rPr lang="cs-CZ" dirty="0">
                <a:latin typeface="+mj-lt"/>
              </a:rPr>
              <a:t> geny), stabilní buněčné linie,  silné promotory: CMV, RSV, SV40, LTR </a:t>
            </a:r>
            <a:r>
              <a:rPr lang="cs-CZ" dirty="0" err="1">
                <a:latin typeface="+mj-lt"/>
              </a:rPr>
              <a:t>MoMULV</a:t>
            </a:r>
            <a:endParaRPr lang="cs-CZ" dirty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  <a:p>
            <a:r>
              <a:rPr lang="cs-CZ" dirty="0" err="1">
                <a:latin typeface="+mj-lt"/>
              </a:rPr>
              <a:t>Inducibilní</a:t>
            </a:r>
            <a:r>
              <a:rPr lang="cs-CZ" dirty="0">
                <a:latin typeface="+mj-lt"/>
              </a:rPr>
              <a:t> exprese genu- exprese genu je aktivovaná pouze za určitých podmínek (světlo, antibiotika, živiny, kyslík atd..), </a:t>
            </a:r>
            <a:r>
              <a:rPr lang="cs-CZ" dirty="0" err="1">
                <a:latin typeface="+mj-lt"/>
              </a:rPr>
              <a:t>inducibilní</a:t>
            </a:r>
            <a:r>
              <a:rPr lang="cs-CZ" dirty="0">
                <a:latin typeface="+mj-lt"/>
              </a:rPr>
              <a:t> buněčné linie</a:t>
            </a: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Tkáňově nebo vývojově specifická exprese genu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463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stabilních buněčných linií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74568" y="1908752"/>
            <a:ext cx="3432643" cy="4351338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1276927" y="1908752"/>
            <a:ext cx="5181600" cy="435133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+mj-lt"/>
              </a:rPr>
              <a:t>Transfekce buněk </a:t>
            </a:r>
            <a:r>
              <a:rPr lang="cs-CZ" sz="2000" dirty="0" err="1">
                <a:latin typeface="+mj-lt"/>
              </a:rPr>
              <a:t>plazmidem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kodující</a:t>
            </a:r>
            <a:r>
              <a:rPr lang="cs-CZ" sz="2000" dirty="0">
                <a:latin typeface="+mj-lt"/>
              </a:rPr>
              <a:t> gen našeho zájmu a obsahující </a:t>
            </a:r>
            <a:r>
              <a:rPr lang="cs-CZ" sz="2000" dirty="0" err="1">
                <a:latin typeface="+mj-lt"/>
              </a:rPr>
              <a:t>antibiotikovou</a:t>
            </a:r>
            <a:r>
              <a:rPr lang="cs-CZ" sz="2000" dirty="0">
                <a:latin typeface="+mj-lt"/>
              </a:rPr>
              <a:t> rezistenci </a:t>
            </a:r>
          </a:p>
          <a:p>
            <a:r>
              <a:rPr lang="cs-CZ" sz="2000" dirty="0">
                <a:latin typeface="+mj-lt"/>
              </a:rPr>
              <a:t>Selekce daným antibiotikem</a:t>
            </a:r>
          </a:p>
          <a:p>
            <a:r>
              <a:rPr lang="cs-CZ" sz="2000" dirty="0">
                <a:latin typeface="+mj-lt"/>
              </a:rPr>
              <a:t>Izolace jednotlivých single cell klonů</a:t>
            </a:r>
          </a:p>
          <a:p>
            <a:r>
              <a:rPr lang="cs-CZ" sz="2000" dirty="0">
                <a:latin typeface="+mj-lt"/>
              </a:rPr>
              <a:t>Napěstovat a ověřit expresi daného genu 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0772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Inducibilních</a:t>
            </a:r>
            <a:r>
              <a:rPr lang="cs-CZ" dirty="0"/>
              <a:t> buněčné linie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TetON</a:t>
            </a:r>
            <a:r>
              <a:rPr lang="cs-CZ" dirty="0"/>
              <a:t> systém</a:t>
            </a:r>
          </a:p>
          <a:p>
            <a:pPr lvl="1"/>
            <a:r>
              <a:rPr lang="cs-CZ" sz="2000" dirty="0">
                <a:latin typeface="+mj-lt"/>
              </a:rPr>
              <a:t>Exprese genu po přidání tetracyklinu do média</a:t>
            </a:r>
          </a:p>
          <a:p>
            <a:pPr lvl="1"/>
            <a:r>
              <a:rPr lang="cs-CZ" sz="2000" dirty="0">
                <a:latin typeface="+mj-lt"/>
              </a:rPr>
              <a:t>přítomnost tetracyklinu na reverse Tet represoru (</a:t>
            </a:r>
            <a:r>
              <a:rPr lang="cs-CZ" sz="2000" dirty="0" err="1">
                <a:latin typeface="+mj-lt"/>
              </a:rPr>
              <a:t>rTre</a:t>
            </a:r>
            <a:r>
              <a:rPr lang="cs-CZ" sz="2000" dirty="0">
                <a:latin typeface="+mj-lt"/>
              </a:rPr>
              <a:t>)→vazba na TRE (Tet Response Element) spouští transkripci genu nacházejícího se za TRE</a:t>
            </a:r>
          </a:p>
          <a:p>
            <a:r>
              <a:rPr lang="cs-CZ" dirty="0" err="1"/>
              <a:t>TetOFF</a:t>
            </a:r>
            <a:r>
              <a:rPr lang="cs-CZ" dirty="0"/>
              <a:t> sytém </a:t>
            </a:r>
          </a:p>
          <a:p>
            <a:pPr lvl="1"/>
            <a:r>
              <a:rPr lang="cs-CZ" sz="1800" dirty="0">
                <a:latin typeface="+mj-lt"/>
              </a:rPr>
              <a:t>Tetracyklin se váže na </a:t>
            </a:r>
            <a:r>
              <a:rPr lang="cs-CZ" sz="1800" dirty="0" err="1">
                <a:latin typeface="+mj-lt"/>
              </a:rPr>
              <a:t>tetracycline-controlled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transactivator</a:t>
            </a:r>
            <a:r>
              <a:rPr lang="cs-CZ" sz="1800" dirty="0">
                <a:latin typeface="+mj-lt"/>
              </a:rPr>
              <a:t> (</a:t>
            </a:r>
            <a:r>
              <a:rPr lang="cs-CZ" sz="1800" dirty="0" err="1">
                <a:latin typeface="+mj-lt"/>
              </a:rPr>
              <a:t>rTA</a:t>
            </a:r>
            <a:r>
              <a:rPr lang="cs-CZ" sz="1800" dirty="0">
                <a:latin typeface="+mj-lt"/>
              </a:rPr>
              <a:t>)→ zánik vazby na TRE → transkripce genu je zastavena</a:t>
            </a:r>
          </a:p>
          <a:p>
            <a:pPr lvl="1"/>
            <a:endParaRPr lang="cs-CZ" sz="2000" dirty="0"/>
          </a:p>
          <a:p>
            <a:pPr lvl="1"/>
            <a:endParaRPr lang="en-GB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961" y="1422820"/>
            <a:ext cx="3144221" cy="15649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361" y="2987817"/>
            <a:ext cx="3144221" cy="171767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672" y="4692313"/>
            <a:ext cx="3055601" cy="18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20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BC1A7-C51A-4D8C-A657-C3716831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495124-5297-483B-99A8-87A914F2F8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52CACFA-3197-4009-83E0-A95EA0C029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23CB3B-AEC1-4A89-8BF0-FFFEE7D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23" y="466725"/>
            <a:ext cx="8632100" cy="571023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6F5D90-9616-4F8C-BF62-C302E856749D}"/>
              </a:ext>
            </a:extLst>
          </p:cNvPr>
          <p:cNvSpPr txBox="1"/>
          <p:nvPr/>
        </p:nvSpPr>
        <p:spPr>
          <a:xfrm>
            <a:off x="9115425" y="6330950"/>
            <a:ext cx="133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(J. </a:t>
            </a:r>
            <a:r>
              <a:rPr lang="cs-CZ" dirty="0" err="1"/>
              <a:t>Doškař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965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</a:t>
            </a:r>
            <a:r>
              <a:rPr lang="cs-CZ" dirty="0" err="1"/>
              <a:t>inducibilních</a:t>
            </a:r>
            <a:r>
              <a:rPr lang="cs-CZ" dirty="0"/>
              <a:t> buněčných linií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>
                <a:latin typeface="+mj-lt"/>
              </a:rPr>
              <a:t>Tvorba </a:t>
            </a:r>
            <a:r>
              <a:rPr lang="cs-CZ" sz="2400" dirty="0" err="1">
                <a:latin typeface="+mj-lt"/>
              </a:rPr>
              <a:t>transgenu</a:t>
            </a:r>
            <a:r>
              <a:rPr lang="cs-CZ" sz="2400" dirty="0">
                <a:latin typeface="+mj-lt"/>
              </a:rPr>
              <a:t> obsahující TRE, gen našeho zájmu a gen pro </a:t>
            </a:r>
            <a:r>
              <a:rPr lang="cs-CZ" sz="2400" dirty="0" err="1">
                <a:latin typeface="+mj-lt"/>
              </a:rPr>
              <a:t>antibotikovou</a:t>
            </a:r>
            <a:r>
              <a:rPr lang="cs-CZ" sz="2400" dirty="0">
                <a:latin typeface="+mj-lt"/>
              </a:rPr>
              <a:t> rezistenci</a:t>
            </a:r>
          </a:p>
          <a:p>
            <a:r>
              <a:rPr lang="cs-CZ" sz="2400" dirty="0">
                <a:latin typeface="+mj-lt"/>
              </a:rPr>
              <a:t>Transfekce buněk </a:t>
            </a:r>
            <a:r>
              <a:rPr lang="cs-CZ" sz="2400" dirty="0" err="1">
                <a:latin typeface="+mj-lt"/>
              </a:rPr>
              <a:t>plazmidem</a:t>
            </a:r>
            <a:r>
              <a:rPr lang="cs-CZ" sz="2400" dirty="0">
                <a:latin typeface="+mj-lt"/>
              </a:rPr>
              <a:t> s </a:t>
            </a:r>
            <a:r>
              <a:rPr lang="cs-CZ" sz="2400" dirty="0" err="1">
                <a:latin typeface="+mj-lt"/>
              </a:rPr>
              <a:t>transgenem</a:t>
            </a:r>
            <a:endParaRPr lang="cs-CZ" sz="2400" dirty="0">
              <a:latin typeface="+mj-lt"/>
            </a:endParaRPr>
          </a:p>
          <a:p>
            <a:r>
              <a:rPr lang="cs-CZ" sz="2400" dirty="0">
                <a:latin typeface="+mj-lt"/>
              </a:rPr>
              <a:t>Selekce daným antibiotikem</a:t>
            </a:r>
          </a:p>
          <a:p>
            <a:r>
              <a:rPr lang="cs-CZ" sz="2400" dirty="0">
                <a:latin typeface="+mj-lt"/>
              </a:rPr>
              <a:t>Izolace jednotlivých single cell klonů</a:t>
            </a:r>
          </a:p>
          <a:p>
            <a:r>
              <a:rPr lang="cs-CZ" sz="2400" dirty="0">
                <a:latin typeface="+mj-lt"/>
              </a:rPr>
              <a:t>Napěstovat a ověřit expresi daného genu </a:t>
            </a:r>
          </a:p>
          <a:p>
            <a:endParaRPr lang="cs-CZ" sz="2400" dirty="0">
              <a:latin typeface="+mj-lt"/>
            </a:endParaRPr>
          </a:p>
          <a:p>
            <a:r>
              <a:rPr lang="cs-CZ" sz="2400" dirty="0">
                <a:latin typeface="+mj-lt"/>
              </a:rPr>
              <a:t>Nebo speciální buněčné linie př. </a:t>
            </a:r>
            <a:r>
              <a:rPr lang="en-US" sz="2400" dirty="0">
                <a:latin typeface="+mj-lt"/>
              </a:rPr>
              <a:t>T-</a:t>
            </a:r>
            <a:r>
              <a:rPr lang="en-US" sz="2400" dirty="0" err="1">
                <a:latin typeface="+mj-lt"/>
              </a:rPr>
              <a:t>REx</a:t>
            </a:r>
            <a:r>
              <a:rPr lang="en-US" sz="2400" dirty="0">
                <a:latin typeface="+mj-lt"/>
              </a:rPr>
              <a:t>™ </a:t>
            </a:r>
            <a:r>
              <a:rPr lang="cs-CZ" sz="2400" dirty="0">
                <a:latin typeface="+mj-lt"/>
              </a:rPr>
              <a:t>buněčné linie stabilně </a:t>
            </a:r>
            <a:r>
              <a:rPr lang="cs-CZ" sz="2400" dirty="0" err="1">
                <a:latin typeface="+mj-lt"/>
              </a:rPr>
              <a:t>exprimující</a:t>
            </a:r>
            <a:r>
              <a:rPr lang="cs-CZ" sz="2400" dirty="0">
                <a:latin typeface="+mj-lt"/>
              </a:rPr>
              <a:t> TRE</a:t>
            </a:r>
            <a:endParaRPr lang="en-GB" dirty="0">
              <a:latin typeface="+mj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055" y="1825625"/>
            <a:ext cx="41243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98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Přechodná vs. stabilní exprese genu</a:t>
            </a:r>
            <a:br>
              <a:rPr lang="cs-CZ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Přechodná (transientní) exprese genu</a:t>
            </a:r>
          </a:p>
          <a:p>
            <a:pPr lvl="1"/>
            <a:r>
              <a:rPr lang="cs-CZ" dirty="0">
                <a:latin typeface="+mj-lt"/>
              </a:rPr>
              <a:t>Gen je exprimován pouze v řádu dnů</a:t>
            </a:r>
          </a:p>
          <a:p>
            <a:pPr lvl="1"/>
            <a:r>
              <a:rPr lang="cs-CZ" dirty="0">
                <a:latin typeface="+mj-lt"/>
              </a:rPr>
              <a:t>Transfekce</a:t>
            </a:r>
          </a:p>
          <a:p>
            <a:pPr lvl="2"/>
            <a:r>
              <a:rPr lang="cs-CZ" dirty="0">
                <a:latin typeface="+mj-lt"/>
              </a:rPr>
              <a:t>PEI transfekce</a:t>
            </a:r>
          </a:p>
          <a:p>
            <a:pPr lvl="2"/>
            <a:r>
              <a:rPr lang="cs-CZ" dirty="0">
                <a:latin typeface="+mj-lt"/>
              </a:rPr>
              <a:t>Transfekce </a:t>
            </a:r>
            <a:r>
              <a:rPr lang="cs-CZ" dirty="0" err="1">
                <a:latin typeface="+mj-lt"/>
              </a:rPr>
              <a:t>lipofektaminem</a:t>
            </a:r>
            <a:endParaRPr lang="cs-CZ" dirty="0">
              <a:latin typeface="+mj-lt"/>
            </a:endParaRPr>
          </a:p>
          <a:p>
            <a:pPr lvl="2"/>
            <a:r>
              <a:rPr lang="cs-CZ" dirty="0" err="1">
                <a:latin typeface="+mj-lt"/>
              </a:rPr>
              <a:t>Nukleofekce</a:t>
            </a:r>
            <a:endParaRPr lang="cs-CZ" dirty="0">
              <a:latin typeface="+mj-lt"/>
            </a:endParaRPr>
          </a:p>
          <a:p>
            <a:pPr lvl="2"/>
            <a:r>
              <a:rPr lang="cs-CZ" dirty="0" err="1">
                <a:latin typeface="+mj-lt"/>
              </a:rPr>
              <a:t>Elektroporace</a:t>
            </a:r>
            <a:endParaRPr lang="cs-CZ" dirty="0">
              <a:latin typeface="+mj-lt"/>
            </a:endParaRPr>
          </a:p>
          <a:p>
            <a:pPr marL="914400" lvl="2" indent="0">
              <a:buNone/>
            </a:pPr>
            <a:endParaRPr lang="cs-CZ" dirty="0">
              <a:latin typeface="+mj-lt"/>
            </a:endParaRPr>
          </a:p>
          <a:p>
            <a:pPr lvl="1"/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Stabilní exprese genu</a:t>
            </a:r>
          </a:p>
          <a:p>
            <a:pPr lvl="1"/>
            <a:r>
              <a:rPr lang="cs-CZ" dirty="0">
                <a:latin typeface="+mj-lt"/>
              </a:rPr>
              <a:t>Gen je neustále průběžně exprimován</a:t>
            </a:r>
          </a:p>
          <a:p>
            <a:pPr lvl="1"/>
            <a:r>
              <a:rPr lang="cs-CZ" dirty="0">
                <a:latin typeface="+mj-lt"/>
              </a:rPr>
              <a:t>Viz. stabilní buněčné linie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3995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LOF: CRISPR/Cas9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+mj-lt"/>
              </a:rPr>
              <a:t>Metoda umožňující jednoduše, rychle a efektivně modifikovat sekvenci jakéhokoliv genu</a:t>
            </a:r>
          </a:p>
          <a:p>
            <a:r>
              <a:rPr lang="cs-CZ" sz="2000" dirty="0">
                <a:latin typeface="+mj-lt"/>
              </a:rPr>
              <a:t>2 komponenty</a:t>
            </a:r>
          </a:p>
          <a:p>
            <a:pPr lvl="1"/>
            <a:r>
              <a:rPr lang="cs-CZ" sz="1800" dirty="0">
                <a:latin typeface="+mj-lt"/>
              </a:rPr>
              <a:t>Cas9- endonukleáza</a:t>
            </a:r>
          </a:p>
          <a:p>
            <a:pPr lvl="1"/>
            <a:r>
              <a:rPr lang="cs-CZ" sz="1800" dirty="0" err="1">
                <a:latin typeface="+mj-lt"/>
              </a:rPr>
              <a:t>gRNA</a:t>
            </a:r>
            <a:r>
              <a:rPr lang="cs-CZ" sz="1800" dirty="0">
                <a:latin typeface="+mj-lt"/>
              </a:rPr>
              <a:t>- RNA komplementární k sekvenci genu, který chceme modifikovat</a:t>
            </a:r>
          </a:p>
          <a:p>
            <a:r>
              <a:rPr lang="cs-CZ" sz="2200" dirty="0">
                <a:latin typeface="+mj-lt"/>
              </a:rPr>
              <a:t>Využití</a:t>
            </a:r>
          </a:p>
          <a:p>
            <a:pPr lvl="1"/>
            <a:r>
              <a:rPr lang="cs-CZ" sz="1800" dirty="0">
                <a:latin typeface="+mj-lt"/>
              </a:rPr>
              <a:t>Delece genu</a:t>
            </a:r>
          </a:p>
          <a:p>
            <a:pPr lvl="1"/>
            <a:r>
              <a:rPr lang="cs-CZ" sz="1800" dirty="0">
                <a:latin typeface="+mj-lt"/>
              </a:rPr>
              <a:t>Změna sekvence genu (př. oprava mutace-využití při léčbě nemocí)</a:t>
            </a:r>
          </a:p>
          <a:p>
            <a:pPr lvl="1"/>
            <a:r>
              <a:rPr lang="cs-CZ" sz="1800" dirty="0">
                <a:latin typeface="+mj-lt"/>
              </a:rPr>
              <a:t>Vložení genu (gene </a:t>
            </a:r>
            <a:r>
              <a:rPr lang="cs-CZ" sz="1800" dirty="0" err="1">
                <a:latin typeface="+mj-lt"/>
              </a:rPr>
              <a:t>knock</a:t>
            </a:r>
            <a:r>
              <a:rPr lang="cs-CZ" sz="1800" dirty="0">
                <a:latin typeface="+mj-lt"/>
              </a:rPr>
              <a:t>-in)</a:t>
            </a:r>
          </a:p>
          <a:p>
            <a:pPr lvl="1"/>
            <a:r>
              <a:rPr lang="cs-CZ" sz="1800" dirty="0">
                <a:latin typeface="+mj-lt"/>
              </a:rPr>
              <a:t>Označení specifické sekvence (dCas9)</a:t>
            </a:r>
          </a:p>
          <a:p>
            <a:pPr lvl="1"/>
            <a:endParaRPr lang="en-GB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285" t="16856" r="17513" b="21848"/>
          <a:stretch/>
        </p:blipFill>
        <p:spPr>
          <a:xfrm>
            <a:off x="7084292" y="1121362"/>
            <a:ext cx="3482110" cy="26101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494" y="3731492"/>
            <a:ext cx="4721306" cy="26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7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CRISPR/Cas9 </a:t>
            </a:r>
            <a:r>
              <a:rPr lang="cs-CZ" dirty="0" err="1"/>
              <a:t>hands</a:t>
            </a:r>
            <a:r>
              <a:rPr lang="cs-CZ" dirty="0"/>
              <a:t> 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900" dirty="0" err="1">
                <a:latin typeface="+mj-lt"/>
              </a:rPr>
              <a:t>All</a:t>
            </a:r>
            <a:r>
              <a:rPr lang="cs-CZ" sz="1900" dirty="0">
                <a:latin typeface="+mj-lt"/>
              </a:rPr>
              <a:t> in </a:t>
            </a:r>
            <a:r>
              <a:rPr lang="cs-CZ" sz="1900" dirty="0" err="1">
                <a:latin typeface="+mj-lt"/>
              </a:rPr>
              <a:t>one</a:t>
            </a:r>
            <a:r>
              <a:rPr lang="cs-CZ" sz="1900" dirty="0">
                <a:latin typeface="+mj-lt"/>
              </a:rPr>
              <a:t> systém (Cas9+ </a:t>
            </a:r>
            <a:r>
              <a:rPr lang="cs-CZ" sz="1900" dirty="0" err="1">
                <a:latin typeface="+mj-lt"/>
              </a:rPr>
              <a:t>gRNA</a:t>
            </a:r>
            <a:r>
              <a:rPr lang="cs-CZ" sz="1900" dirty="0">
                <a:latin typeface="+mj-lt"/>
              </a:rPr>
              <a:t>)</a:t>
            </a:r>
          </a:p>
          <a:p>
            <a:pPr lvl="1"/>
            <a:r>
              <a:rPr lang="cs-CZ" sz="1600" dirty="0" err="1">
                <a:latin typeface="+mj-lt"/>
              </a:rPr>
              <a:t>Plazmid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kodující</a:t>
            </a:r>
            <a:r>
              <a:rPr lang="cs-CZ" sz="1600" dirty="0">
                <a:latin typeface="+mj-lt"/>
              </a:rPr>
              <a:t> Cas9, fluorescenční </a:t>
            </a:r>
            <a:r>
              <a:rPr lang="cs-CZ" sz="1600" dirty="0" err="1">
                <a:latin typeface="+mj-lt"/>
              </a:rPr>
              <a:t>tag</a:t>
            </a:r>
            <a:r>
              <a:rPr lang="cs-CZ" sz="1600" dirty="0">
                <a:latin typeface="+mj-lt"/>
              </a:rPr>
              <a:t> +restrikční místa pro jednoduché </a:t>
            </a:r>
            <a:r>
              <a:rPr lang="cs-CZ" sz="1600" dirty="0" err="1">
                <a:latin typeface="+mj-lt"/>
              </a:rPr>
              <a:t>vkolonování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gRNA</a:t>
            </a:r>
            <a:r>
              <a:rPr lang="cs-CZ" sz="1600" dirty="0">
                <a:latin typeface="+mj-lt"/>
              </a:rPr>
              <a:t> (komerční př. </a:t>
            </a:r>
            <a:r>
              <a:rPr lang="cs-CZ" sz="1600" dirty="0" err="1">
                <a:latin typeface="+mj-lt"/>
              </a:rPr>
              <a:t>Addgene</a:t>
            </a:r>
            <a:r>
              <a:rPr lang="cs-CZ" sz="1600" dirty="0">
                <a:latin typeface="+mj-lt"/>
              </a:rPr>
              <a:t>)</a:t>
            </a:r>
          </a:p>
          <a:p>
            <a:pPr lvl="1"/>
            <a:r>
              <a:rPr lang="cs-CZ" sz="1600" dirty="0">
                <a:latin typeface="+mj-lt"/>
              </a:rPr>
              <a:t>Možnost </a:t>
            </a:r>
            <a:r>
              <a:rPr lang="cs-CZ" sz="1600" dirty="0" err="1">
                <a:latin typeface="+mj-lt"/>
              </a:rPr>
              <a:t>transfekovat</a:t>
            </a:r>
            <a:r>
              <a:rPr lang="cs-CZ" sz="1600" dirty="0">
                <a:latin typeface="+mj-lt"/>
              </a:rPr>
              <a:t> a </a:t>
            </a:r>
            <a:r>
              <a:rPr lang="cs-CZ" sz="1600" dirty="0" err="1">
                <a:latin typeface="+mj-lt"/>
              </a:rPr>
              <a:t>targetovat</a:t>
            </a:r>
            <a:r>
              <a:rPr lang="cs-CZ" sz="1600" dirty="0">
                <a:latin typeface="+mj-lt"/>
              </a:rPr>
              <a:t> několik genu najednou (různé fluorescenční </a:t>
            </a:r>
            <a:r>
              <a:rPr lang="cs-CZ" sz="1600" dirty="0" err="1">
                <a:latin typeface="+mj-lt"/>
              </a:rPr>
              <a:t>tagy</a:t>
            </a:r>
            <a:r>
              <a:rPr lang="cs-CZ" sz="1600" dirty="0">
                <a:latin typeface="+mj-lt"/>
              </a:rPr>
              <a:t>)</a:t>
            </a:r>
          </a:p>
          <a:p>
            <a:pPr lvl="1"/>
            <a:endParaRPr lang="cs-CZ" dirty="0">
              <a:latin typeface="+mj-lt"/>
            </a:endParaRPr>
          </a:p>
          <a:p>
            <a:r>
              <a:rPr lang="cs-CZ" sz="1900" dirty="0">
                <a:latin typeface="+mj-lt"/>
              </a:rPr>
              <a:t>Postup</a:t>
            </a:r>
          </a:p>
          <a:p>
            <a:pPr lvl="1"/>
            <a:r>
              <a:rPr lang="cs-CZ" sz="1500" dirty="0">
                <a:latin typeface="+mj-lt"/>
              </a:rPr>
              <a:t>Design </a:t>
            </a:r>
            <a:r>
              <a:rPr lang="cs-CZ" sz="1500" dirty="0" err="1">
                <a:latin typeface="+mj-lt"/>
              </a:rPr>
              <a:t>gRNA</a:t>
            </a:r>
            <a:r>
              <a:rPr lang="cs-CZ" sz="1500" dirty="0">
                <a:latin typeface="+mj-lt"/>
              </a:rPr>
              <a:t>- </a:t>
            </a:r>
            <a:r>
              <a:rPr lang="en-US" sz="1500" dirty="0">
                <a:latin typeface="+mj-lt"/>
                <a:ea typeface="Times New Roman" panose="02020603050405020304" pitchFamily="18" charset="0"/>
                <a:cs typeface="Segoe UI Light" panose="020B0502040204020203" pitchFamily="34" charset="0"/>
              </a:rPr>
              <a:t>Broad gRNA design tool</a:t>
            </a:r>
            <a:r>
              <a:rPr lang="cs-CZ" sz="1500" dirty="0">
                <a:latin typeface="+mj-lt"/>
                <a:ea typeface="Times New Roman" panose="02020603050405020304" pitchFamily="18" charset="0"/>
                <a:cs typeface="Segoe UI Light" panose="020B0502040204020203" pitchFamily="34" charset="0"/>
              </a:rPr>
              <a:t> navrhne nejlepší </a:t>
            </a:r>
            <a:r>
              <a:rPr lang="cs-CZ" sz="1500" dirty="0" err="1">
                <a:latin typeface="+mj-lt"/>
                <a:ea typeface="Times New Roman" panose="02020603050405020304" pitchFamily="18" charset="0"/>
                <a:cs typeface="Segoe UI Light" panose="020B0502040204020203" pitchFamily="34" charset="0"/>
              </a:rPr>
              <a:t>gRNA</a:t>
            </a:r>
            <a:r>
              <a:rPr lang="cs-CZ" sz="1500" dirty="0">
                <a:latin typeface="+mj-lt"/>
                <a:ea typeface="Times New Roman" panose="02020603050405020304" pitchFamily="18" charset="0"/>
                <a:cs typeface="Segoe UI Light" panose="020B0502040204020203" pitchFamily="34" charset="0"/>
              </a:rPr>
              <a:t> pro námi zvolený protein</a:t>
            </a:r>
            <a:r>
              <a:rPr lang="cs-CZ" sz="1500" b="1" dirty="0">
                <a:latin typeface="+mj-lt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lang="en-US" sz="1500" dirty="0">
                <a:latin typeface="+mj-lt"/>
                <a:cs typeface="Segoe UI Light" panose="020B0502040204020203" pitchFamily="34" charset="0"/>
                <a:hlinkClick r:id="rId2"/>
              </a:rPr>
              <a:t>https://portals.broadinstitute.org/gpp/public/analysis-tools/sgrna-design</a:t>
            </a:r>
            <a:endParaRPr lang="cs-CZ" sz="1500" dirty="0">
              <a:latin typeface="+mj-lt"/>
              <a:cs typeface="Segoe UI Light" panose="020B0502040204020203" pitchFamily="34" charset="0"/>
            </a:endParaRPr>
          </a:p>
          <a:p>
            <a:pPr lvl="1"/>
            <a:r>
              <a:rPr lang="cs-CZ" sz="15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Vklonovaní</a:t>
            </a:r>
            <a:r>
              <a:rPr lang="cs-CZ" sz="15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gRNA</a:t>
            </a:r>
            <a:r>
              <a:rPr lang="cs-CZ" sz="15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do </a:t>
            </a:r>
            <a:r>
              <a:rPr lang="cs-CZ" sz="15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plazmidu</a:t>
            </a:r>
            <a:r>
              <a:rPr lang="cs-CZ" sz="15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-ověření </a:t>
            </a:r>
            <a:r>
              <a:rPr lang="cs-CZ" sz="15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sekvenací</a:t>
            </a:r>
            <a:endParaRPr lang="cs-CZ" sz="15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cs-CZ" sz="15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Transfekce </a:t>
            </a:r>
            <a:r>
              <a:rPr lang="cs-CZ" sz="15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plazmidu</a:t>
            </a:r>
            <a:r>
              <a:rPr lang="cs-CZ" sz="15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s naší </a:t>
            </a:r>
            <a:r>
              <a:rPr lang="cs-CZ" sz="15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gRNA</a:t>
            </a:r>
            <a:r>
              <a:rPr lang="cs-CZ" sz="15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do buněk</a:t>
            </a:r>
          </a:p>
          <a:p>
            <a:pPr lvl="1"/>
            <a:r>
              <a:rPr lang="cs-CZ" sz="15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Další den </a:t>
            </a:r>
            <a:r>
              <a:rPr lang="cs-CZ" sz="15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natrasfekované</a:t>
            </a:r>
            <a:r>
              <a:rPr lang="cs-CZ" sz="15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buňky </a:t>
            </a:r>
            <a:r>
              <a:rPr lang="cs-CZ" sz="15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flouroscenční</a:t>
            </a:r>
            <a:r>
              <a:rPr lang="cs-CZ" sz="15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svítí- </a:t>
            </a:r>
            <a:r>
              <a:rPr lang="cs-CZ" sz="15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sorting</a:t>
            </a:r>
            <a:r>
              <a:rPr lang="cs-CZ" sz="15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jednotlivých </a:t>
            </a:r>
            <a:r>
              <a:rPr lang="cs-CZ" sz="15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natresfekovanách</a:t>
            </a:r>
            <a:r>
              <a:rPr lang="cs-CZ" sz="15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buněk na 96 jamkovou misku</a:t>
            </a:r>
          </a:p>
          <a:p>
            <a:pPr lvl="1"/>
            <a:r>
              <a:rPr lang="cs-CZ" sz="15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Nechat klony růst zhruba dva až tři týdny</a:t>
            </a:r>
          </a:p>
          <a:p>
            <a:pPr lvl="1"/>
            <a:r>
              <a:rPr lang="cs-CZ" sz="15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Otestovat kolonie- WB analýza, RE analýza a </a:t>
            </a:r>
            <a:r>
              <a:rPr lang="cs-CZ" sz="15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sekvenace</a:t>
            </a:r>
            <a:endParaRPr lang="cs-CZ" sz="15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endParaRPr lang="cs-CZ" sz="20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1"/>
            <a:endParaRPr lang="cs-CZ" sz="1100" dirty="0"/>
          </a:p>
          <a:p>
            <a:pPr lvl="2"/>
            <a:endParaRPr lang="en-US" dirty="0"/>
          </a:p>
          <a:p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34" y="1316371"/>
            <a:ext cx="3251202" cy="2958336"/>
          </a:xfrm>
        </p:spPr>
      </p:pic>
      <p:sp>
        <p:nvSpPr>
          <p:cNvPr id="6" name="Pravá složená závorka 5"/>
          <p:cNvSpPr/>
          <p:nvPr/>
        </p:nvSpPr>
        <p:spPr>
          <a:xfrm>
            <a:off x="5698836" y="3713018"/>
            <a:ext cx="184728" cy="9790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6197600" y="4001294"/>
            <a:ext cx="1431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j-lt"/>
              </a:rPr>
              <a:t>3dny+sekvenace</a:t>
            </a:r>
            <a:endParaRPr lang="en-GB" sz="1200" dirty="0">
              <a:latin typeface="+mj-lt"/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6123709" y="4599709"/>
            <a:ext cx="277091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6504709" y="4918409"/>
            <a:ext cx="1431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j-lt"/>
              </a:rPr>
              <a:t>2dny</a:t>
            </a:r>
            <a:endParaRPr lang="en-GB" sz="1200" dirty="0">
              <a:latin typeface="+mj-lt"/>
            </a:endParaRPr>
          </a:p>
        </p:txBody>
      </p:sp>
      <p:sp>
        <p:nvSpPr>
          <p:cNvPr id="10" name="Pravá složená závorka 9"/>
          <p:cNvSpPr/>
          <p:nvPr/>
        </p:nvSpPr>
        <p:spPr>
          <a:xfrm>
            <a:off x="6123709" y="5615709"/>
            <a:ext cx="277091" cy="2198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ovéPole 10"/>
          <p:cNvSpPr txBox="1"/>
          <p:nvPr/>
        </p:nvSpPr>
        <p:spPr>
          <a:xfrm>
            <a:off x="6504709" y="5587117"/>
            <a:ext cx="1431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j-lt"/>
              </a:rPr>
              <a:t>2-3 týdny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955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359" y="18255"/>
            <a:ext cx="10515600" cy="1325563"/>
          </a:xfrm>
        </p:spPr>
        <p:txBody>
          <a:bodyPr/>
          <a:lstStyle/>
          <a:p>
            <a:r>
              <a:rPr lang="cs-CZ" dirty="0"/>
              <a:t>Validace CRISPR/Cas9 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2203" y="1029538"/>
            <a:ext cx="10515600" cy="4351338"/>
          </a:xfrm>
        </p:spPr>
        <p:txBody>
          <a:bodyPr/>
          <a:lstStyle/>
          <a:p>
            <a:r>
              <a:rPr lang="cs-CZ" dirty="0">
                <a:latin typeface="+mj-lt"/>
              </a:rPr>
              <a:t>Tvorba TREX buněk, které jsou </a:t>
            </a:r>
            <a:r>
              <a:rPr lang="cs-CZ" dirty="0" err="1">
                <a:latin typeface="+mj-lt"/>
              </a:rPr>
              <a:t>knockout</a:t>
            </a:r>
            <a:r>
              <a:rPr lang="cs-CZ" dirty="0">
                <a:latin typeface="+mj-lt"/>
              </a:rPr>
              <a:t> pro proteiny DVL1, DVL2 a Dvl3</a:t>
            </a:r>
          </a:p>
          <a:p>
            <a:pPr lvl="1"/>
            <a:r>
              <a:rPr lang="cs-CZ" dirty="0">
                <a:latin typeface="+mj-lt"/>
              </a:rPr>
              <a:t>Vyseto 5x96 jednotlivých buněk</a:t>
            </a:r>
          </a:p>
          <a:p>
            <a:pPr lvl="1"/>
            <a:r>
              <a:rPr lang="cs-CZ" dirty="0">
                <a:latin typeface="+mj-lt"/>
              </a:rPr>
              <a:t>Cca 30 jednotlivých </a:t>
            </a:r>
            <a:r>
              <a:rPr lang="cs-CZ" dirty="0" err="1">
                <a:latin typeface="+mj-lt"/>
              </a:rPr>
              <a:t>kolnů</a:t>
            </a:r>
            <a:r>
              <a:rPr lang="cs-CZ" dirty="0">
                <a:latin typeface="+mj-lt"/>
              </a:rPr>
              <a:t> narostlo</a:t>
            </a:r>
          </a:p>
          <a:p>
            <a:pPr lvl="1"/>
            <a:r>
              <a:rPr lang="cs-CZ" dirty="0">
                <a:latin typeface="+mj-lt"/>
              </a:rPr>
              <a:t>5 klonů LRP5/6 </a:t>
            </a:r>
            <a:r>
              <a:rPr lang="cs-CZ" dirty="0" err="1">
                <a:latin typeface="+mj-lt"/>
              </a:rPr>
              <a:t>dKO</a:t>
            </a:r>
            <a:r>
              <a:rPr lang="cs-CZ" dirty="0">
                <a:latin typeface="+mj-lt"/>
              </a:rPr>
              <a:t> (ověřeno RE a WB) ostatní buď single KO nebo cca 5 klonů WT </a:t>
            </a:r>
            <a:endParaRPr lang="en-GB" dirty="0">
              <a:latin typeface="+mj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b="49361"/>
          <a:stretch/>
        </p:blipFill>
        <p:spPr>
          <a:xfrm>
            <a:off x="2880811" y="2808150"/>
            <a:ext cx="6042602" cy="125286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880811" y="3597758"/>
            <a:ext cx="378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RE</a:t>
            </a:r>
            <a:endParaRPr lang="en-GB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2203" y="3274592"/>
            <a:ext cx="230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Restrikční štěpení</a:t>
            </a:r>
            <a:endParaRPr lang="en-GB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8918" y="4351216"/>
            <a:ext cx="283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Validace Western </a:t>
            </a:r>
            <a:r>
              <a:rPr lang="cs-CZ" dirty="0" err="1">
                <a:latin typeface="+mj-lt"/>
              </a:rPr>
              <a:t>blotting</a:t>
            </a:r>
            <a:endParaRPr lang="en-GB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0F39A87-369F-40A1-9FB1-185C3A6A0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58" y="4765174"/>
            <a:ext cx="4785329" cy="19005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0A8EB26-3BB0-4487-B07F-D38D0346AD39}"/>
              </a:ext>
            </a:extLst>
          </p:cNvPr>
          <p:cNvSpPr txBox="1"/>
          <p:nvPr/>
        </p:nvSpPr>
        <p:spPr>
          <a:xfrm>
            <a:off x="7386917" y="4228427"/>
            <a:ext cx="283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+mj-lt"/>
              </a:rPr>
              <a:t>Sekvenace</a:t>
            </a:r>
            <a:endParaRPr lang="en-GB" dirty="0"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F9164F-FEF1-4917-B30A-3511C4E3B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470" y="4228074"/>
            <a:ext cx="2352444" cy="25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20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Exprese na pozadí endogenních proteinů vs. </a:t>
            </a:r>
            <a:r>
              <a:rPr lang="cs-CZ" dirty="0" err="1"/>
              <a:t>rescue</a:t>
            </a:r>
            <a:r>
              <a:rPr lang="cs-CZ" dirty="0"/>
              <a:t> systém</a:t>
            </a:r>
            <a:br>
              <a:rPr lang="cs-CZ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>
                <a:latin typeface="+mj-lt"/>
              </a:rPr>
              <a:t>Overexpresní</a:t>
            </a:r>
            <a:r>
              <a:rPr lang="cs-CZ" dirty="0">
                <a:latin typeface="+mj-lt"/>
              </a:rPr>
              <a:t> systémy</a:t>
            </a:r>
          </a:p>
          <a:p>
            <a:pPr lvl="1"/>
            <a:r>
              <a:rPr lang="cs-CZ" dirty="0">
                <a:latin typeface="+mj-lt"/>
              </a:rPr>
              <a:t>Exogenní exprese daného genu a jeho následné studium</a:t>
            </a:r>
          </a:p>
          <a:p>
            <a:pPr marL="914400" lvl="2" indent="0">
              <a:buNone/>
            </a:pPr>
            <a:r>
              <a:rPr lang="cs-CZ" sz="1800" dirty="0">
                <a:latin typeface="+mj-lt"/>
              </a:rPr>
              <a:t>+ protein je přirozeně málo </a:t>
            </a:r>
            <a:r>
              <a:rPr lang="cs-CZ" sz="1800" dirty="0" err="1">
                <a:latin typeface="+mj-lt"/>
              </a:rPr>
              <a:t>abundatní</a:t>
            </a:r>
            <a:endParaRPr lang="cs-CZ" sz="1800" dirty="0">
              <a:latin typeface="+mj-lt"/>
            </a:endParaRPr>
          </a:p>
          <a:p>
            <a:pPr marL="914400" lvl="2" indent="0">
              <a:buNone/>
            </a:pPr>
            <a:r>
              <a:rPr lang="cs-CZ" sz="1800" dirty="0">
                <a:latin typeface="+mj-lt"/>
              </a:rPr>
              <a:t>+</a:t>
            </a:r>
            <a:r>
              <a:rPr lang="cs-CZ" sz="1800" dirty="0" err="1">
                <a:latin typeface="+mj-lt"/>
              </a:rPr>
              <a:t>overexprimovaný</a:t>
            </a:r>
            <a:r>
              <a:rPr lang="cs-CZ" sz="1800" dirty="0">
                <a:latin typeface="+mj-lt"/>
              </a:rPr>
              <a:t> protein obsahuje </a:t>
            </a:r>
            <a:r>
              <a:rPr lang="cs-CZ" sz="1800" dirty="0" err="1">
                <a:latin typeface="+mj-lt"/>
              </a:rPr>
              <a:t>tag</a:t>
            </a:r>
            <a:r>
              <a:rPr lang="cs-CZ" sz="1800" dirty="0">
                <a:latin typeface="+mj-lt"/>
              </a:rPr>
              <a:t>-lépe se detekuje a analyzuje</a:t>
            </a:r>
          </a:p>
          <a:p>
            <a:pPr marL="914400" lvl="2" indent="0">
              <a:buNone/>
            </a:pPr>
            <a:r>
              <a:rPr lang="cs-CZ" sz="1800" dirty="0">
                <a:latin typeface="+mj-lt"/>
              </a:rPr>
              <a:t>-interference s </a:t>
            </a:r>
            <a:r>
              <a:rPr lang="cs-CZ" sz="1800" dirty="0" err="1">
                <a:latin typeface="+mj-lt"/>
              </a:rPr>
              <a:t>endogením</a:t>
            </a:r>
            <a:r>
              <a:rPr lang="cs-CZ" sz="1800" dirty="0">
                <a:latin typeface="+mj-lt"/>
              </a:rPr>
              <a:t> proteinem</a:t>
            </a:r>
          </a:p>
          <a:p>
            <a:pPr marL="914400" lvl="2" indent="0">
              <a:buNone/>
            </a:pPr>
            <a:r>
              <a:rPr lang="cs-CZ" sz="1800" dirty="0">
                <a:latin typeface="+mj-lt"/>
              </a:rPr>
              <a:t>-nefyziologické podmínky (to, co funguje v </a:t>
            </a:r>
            <a:r>
              <a:rPr lang="cs-CZ" sz="1800" dirty="0" err="1">
                <a:latin typeface="+mj-lt"/>
              </a:rPr>
              <a:t>overeprimovaném</a:t>
            </a:r>
            <a:r>
              <a:rPr lang="cs-CZ" sz="1800" dirty="0">
                <a:latin typeface="+mj-lt"/>
              </a:rPr>
              <a:t> systému nemusí fungovat za přirozených podmínek) </a:t>
            </a:r>
            <a:endParaRPr lang="en-GB" sz="1800" dirty="0">
              <a:latin typeface="+mj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>
                <a:latin typeface="+mj-lt"/>
              </a:rPr>
              <a:t>Rescue</a:t>
            </a:r>
            <a:r>
              <a:rPr lang="cs-CZ" dirty="0">
                <a:latin typeface="+mj-lt"/>
              </a:rPr>
              <a:t> systémy</a:t>
            </a:r>
          </a:p>
          <a:p>
            <a:pPr lvl="1"/>
            <a:r>
              <a:rPr lang="cs-CZ" dirty="0">
                <a:latin typeface="+mj-lt"/>
              </a:rPr>
              <a:t>Exprese proteinů v systému, kde byl různými metodami (CRISPR, </a:t>
            </a:r>
            <a:r>
              <a:rPr lang="cs-CZ" dirty="0" err="1">
                <a:latin typeface="+mj-lt"/>
              </a:rPr>
              <a:t>siRNA</a:t>
            </a:r>
            <a:r>
              <a:rPr lang="cs-CZ" dirty="0">
                <a:latin typeface="+mj-lt"/>
              </a:rPr>
              <a:t>) gen </a:t>
            </a:r>
            <a:r>
              <a:rPr lang="cs-CZ" dirty="0" err="1">
                <a:latin typeface="+mj-lt"/>
              </a:rPr>
              <a:t>deletován</a:t>
            </a:r>
            <a:r>
              <a:rPr lang="cs-CZ" dirty="0">
                <a:latin typeface="+mj-lt"/>
              </a:rPr>
              <a:t> a jeho následné studium (</a:t>
            </a:r>
            <a:r>
              <a:rPr lang="cs-CZ" dirty="0" err="1">
                <a:latin typeface="+mj-lt"/>
              </a:rPr>
              <a:t>rescue</a:t>
            </a:r>
            <a:r>
              <a:rPr lang="cs-CZ" dirty="0">
                <a:latin typeface="+mj-lt"/>
              </a:rPr>
              <a:t>)</a:t>
            </a:r>
          </a:p>
          <a:p>
            <a:pPr marL="914400" lvl="2" indent="0">
              <a:buNone/>
            </a:pPr>
            <a:r>
              <a:rPr lang="cs-CZ" dirty="0">
                <a:latin typeface="+mj-lt"/>
              </a:rPr>
              <a:t>+ není interference s endogenními proteinem</a:t>
            </a:r>
          </a:p>
          <a:p>
            <a:pPr marL="914400" lvl="2" indent="0">
              <a:buNone/>
            </a:pPr>
            <a:r>
              <a:rPr lang="cs-CZ" dirty="0">
                <a:latin typeface="+mj-lt"/>
              </a:rPr>
              <a:t>+více fyziologické</a:t>
            </a:r>
          </a:p>
          <a:p>
            <a:pPr marL="914400" lvl="2" indent="0">
              <a:buNone/>
            </a:pPr>
            <a:r>
              <a:rPr lang="cs-CZ" dirty="0">
                <a:latin typeface="+mj-lt"/>
              </a:rPr>
              <a:t>-nutnost tvorby KO linie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002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74" y="3440155"/>
            <a:ext cx="3272450" cy="31480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Typy PTM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3437022" cy="4653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 err="1"/>
              <a:t>Připojení</a:t>
            </a:r>
            <a:r>
              <a:rPr lang="sk-SK" sz="1800" dirty="0"/>
              <a:t> chemické skupiny:</a:t>
            </a:r>
          </a:p>
          <a:p>
            <a:pPr marL="182880">
              <a:lnSpc>
                <a:spcPct val="100000"/>
              </a:lnSpc>
              <a:spcBef>
                <a:spcPts val="0"/>
              </a:spcBef>
            </a:pPr>
            <a:r>
              <a:rPr lang="sk-SK" sz="1600" dirty="0" err="1"/>
              <a:t>Fosforylace</a:t>
            </a:r>
            <a:endParaRPr lang="sk-SK" sz="1600" dirty="0"/>
          </a:p>
          <a:p>
            <a:pPr marL="182880">
              <a:lnSpc>
                <a:spcPct val="100000"/>
              </a:lnSpc>
              <a:spcBef>
                <a:spcPts val="0"/>
              </a:spcBef>
            </a:pPr>
            <a:r>
              <a:rPr lang="sk-SK" sz="1600" dirty="0" err="1"/>
              <a:t>Acetylace</a:t>
            </a:r>
            <a:endParaRPr lang="sk-SK" sz="1600" dirty="0"/>
          </a:p>
          <a:p>
            <a:pPr marL="182880">
              <a:lnSpc>
                <a:spcPct val="100000"/>
              </a:lnSpc>
              <a:spcBef>
                <a:spcPts val="0"/>
              </a:spcBef>
            </a:pPr>
            <a:r>
              <a:rPr lang="sk-SK" sz="1600" dirty="0" err="1"/>
              <a:t>Hydroxylace</a:t>
            </a:r>
            <a:endParaRPr lang="sk-SK" sz="1600" dirty="0"/>
          </a:p>
          <a:p>
            <a:pPr marL="182880">
              <a:lnSpc>
                <a:spcPct val="100000"/>
              </a:lnSpc>
              <a:spcBef>
                <a:spcPts val="0"/>
              </a:spcBef>
            </a:pPr>
            <a:r>
              <a:rPr lang="sk-SK" sz="1600" dirty="0" err="1"/>
              <a:t>Metylace</a:t>
            </a:r>
            <a:endParaRPr lang="sk-SK" sz="1600" dirty="0"/>
          </a:p>
          <a:p>
            <a:pPr marL="182880">
              <a:lnSpc>
                <a:spcPct val="100000"/>
              </a:lnSpc>
              <a:spcBef>
                <a:spcPts val="0"/>
              </a:spcBef>
            </a:pPr>
            <a:endParaRPr lang="sk-SK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800" dirty="0" err="1"/>
              <a:t>Připojení</a:t>
            </a:r>
            <a:r>
              <a:rPr lang="sk-SK" sz="1600" dirty="0"/>
              <a:t> </a:t>
            </a:r>
            <a:r>
              <a:rPr lang="sk-SK" sz="1800" dirty="0"/>
              <a:t>komplexní</a:t>
            </a:r>
            <a:r>
              <a:rPr lang="sk-SK" sz="1600" dirty="0"/>
              <a:t> </a:t>
            </a:r>
            <a:r>
              <a:rPr lang="sk-SK" sz="1800" dirty="0"/>
              <a:t>skupiny</a:t>
            </a:r>
            <a:r>
              <a:rPr lang="sk-SK" sz="16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600" dirty="0" err="1"/>
              <a:t>Glykozylace</a:t>
            </a:r>
            <a:endParaRPr lang="sk-SK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600" dirty="0" err="1"/>
              <a:t>Lipidace</a:t>
            </a:r>
            <a:endParaRPr lang="sk-SK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600" dirty="0"/>
              <a:t>GPI kotva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k-SK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800" dirty="0" err="1"/>
              <a:t>Připojení</a:t>
            </a:r>
            <a:r>
              <a:rPr lang="sk-SK" sz="1600" dirty="0"/>
              <a:t> </a:t>
            </a:r>
            <a:r>
              <a:rPr lang="sk-SK" sz="1800" dirty="0" err="1"/>
              <a:t>polypeptidu</a:t>
            </a:r>
            <a:r>
              <a:rPr lang="sk-SK" sz="18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600" dirty="0" err="1"/>
              <a:t>Ubiquitinace</a:t>
            </a:r>
            <a:endParaRPr lang="sk-SK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600" dirty="0" err="1"/>
              <a:t>SUMOylácia</a:t>
            </a:r>
            <a:endParaRPr lang="sk-SK" sz="16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79757" y="1690688"/>
            <a:ext cx="3437022" cy="349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1800" dirty="0" err="1"/>
              <a:t>Změna</a:t>
            </a:r>
            <a:r>
              <a:rPr lang="sk-SK" sz="1800" dirty="0"/>
              <a:t> aminokyseliny:</a:t>
            </a:r>
          </a:p>
          <a:p>
            <a:pPr>
              <a:spcBef>
                <a:spcPts val="0"/>
              </a:spcBef>
            </a:pPr>
            <a:r>
              <a:rPr lang="sk-SK" sz="1600" dirty="0" err="1"/>
              <a:t>Deamidace</a:t>
            </a:r>
            <a:endParaRPr lang="sk-SK" sz="1600" dirty="0"/>
          </a:p>
          <a:p>
            <a:pPr>
              <a:spcBef>
                <a:spcPts val="0"/>
              </a:spcBef>
            </a:pPr>
            <a:endParaRPr lang="sk-SK" sz="1600" dirty="0"/>
          </a:p>
          <a:p>
            <a:pPr marL="0" indent="0">
              <a:spcBef>
                <a:spcPts val="0"/>
              </a:spcBef>
              <a:buNone/>
            </a:pPr>
            <a:r>
              <a:rPr lang="sk-SK" sz="1800" dirty="0" err="1"/>
              <a:t>Vytvoření</a:t>
            </a:r>
            <a:r>
              <a:rPr lang="sk-SK" sz="1800" dirty="0"/>
              <a:t> </a:t>
            </a:r>
            <a:r>
              <a:rPr lang="sk-SK" sz="1800" dirty="0" err="1"/>
              <a:t>disulfidické</a:t>
            </a:r>
            <a:r>
              <a:rPr lang="sk-SK" sz="1800" dirty="0"/>
              <a:t> </a:t>
            </a:r>
            <a:r>
              <a:rPr lang="sk-SK" sz="1800" dirty="0" err="1"/>
              <a:t>vazby</a:t>
            </a:r>
            <a:endParaRPr lang="sk-SK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800" dirty="0" err="1"/>
              <a:t>Štěpení</a:t>
            </a:r>
            <a:r>
              <a:rPr lang="sk-SK" sz="1800" dirty="0"/>
              <a:t> </a:t>
            </a:r>
            <a:r>
              <a:rPr lang="sk-SK" sz="1800" dirty="0" err="1"/>
              <a:t>proteinů</a:t>
            </a:r>
            <a:r>
              <a:rPr lang="sk-SK" sz="18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600" dirty="0" err="1"/>
              <a:t>Proteolýza</a:t>
            </a:r>
            <a:endParaRPr lang="sk-SK" sz="1600" dirty="0"/>
          </a:p>
          <a:p>
            <a:pPr marL="0" indent="0">
              <a:spcBef>
                <a:spcPts val="0"/>
              </a:spcBef>
              <a:buNone/>
            </a:pPr>
            <a:endParaRPr lang="sk-SK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34" y="3690606"/>
            <a:ext cx="2709065" cy="29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0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Exprese na pozadí endogenních proteinů vs. </a:t>
            </a:r>
            <a:r>
              <a:rPr lang="cs-CZ" dirty="0" err="1"/>
              <a:t>rescue</a:t>
            </a:r>
            <a:r>
              <a:rPr lang="cs-CZ" dirty="0"/>
              <a:t> systém</a:t>
            </a:r>
            <a:br>
              <a:rPr lang="cs-CZ" dirty="0"/>
            </a:b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74786" y="1825625"/>
            <a:ext cx="3650673" cy="3134302"/>
          </a:xfrm>
        </p:spPr>
        <p:txBody>
          <a:bodyPr>
            <a:normAutofit/>
          </a:bodyPr>
          <a:lstStyle/>
          <a:p>
            <a:r>
              <a:rPr lang="cs-CZ" sz="1600" dirty="0" err="1"/>
              <a:t>Overexpresní</a:t>
            </a:r>
            <a:r>
              <a:rPr lang="cs-CZ" sz="1600" dirty="0"/>
              <a:t> systém</a:t>
            </a:r>
          </a:p>
          <a:p>
            <a:pPr lvl="1"/>
            <a:r>
              <a:rPr lang="cs-CZ" sz="1400" dirty="0">
                <a:latin typeface="+mj-lt"/>
              </a:rPr>
              <a:t>DEP doména proteinu </a:t>
            </a:r>
            <a:r>
              <a:rPr lang="cs-CZ" sz="1400" dirty="0" err="1">
                <a:latin typeface="+mj-lt"/>
              </a:rPr>
              <a:t>Dishevelled</a:t>
            </a:r>
            <a:r>
              <a:rPr lang="cs-CZ" sz="1400" dirty="0">
                <a:latin typeface="+mj-lt"/>
              </a:rPr>
              <a:t> není potřebná pro </a:t>
            </a:r>
            <a:r>
              <a:rPr lang="cs-CZ" sz="1400" dirty="0" err="1">
                <a:latin typeface="+mj-lt"/>
              </a:rPr>
              <a:t>Wnt</a:t>
            </a:r>
            <a:r>
              <a:rPr lang="cs-CZ" sz="1400" dirty="0">
                <a:latin typeface="+mj-lt"/>
              </a:rPr>
              <a:t>/</a:t>
            </a:r>
            <a:r>
              <a:rPr lang="el-GR" sz="1400" dirty="0">
                <a:latin typeface="+mj-lt"/>
              </a:rPr>
              <a:t>β</a:t>
            </a:r>
            <a:r>
              <a:rPr lang="cs-CZ" sz="1400" dirty="0">
                <a:latin typeface="+mj-lt"/>
              </a:rPr>
              <a:t>-</a:t>
            </a:r>
            <a:r>
              <a:rPr lang="cs-CZ" sz="1400" dirty="0" err="1">
                <a:latin typeface="+mj-lt"/>
              </a:rPr>
              <a:t>cateninovou</a:t>
            </a:r>
            <a:r>
              <a:rPr lang="cs-CZ" sz="1400" dirty="0">
                <a:latin typeface="+mj-lt"/>
              </a:rPr>
              <a:t> signalizaci</a:t>
            </a:r>
          </a:p>
          <a:p>
            <a:pPr marL="457200" lvl="1" indent="0">
              <a:buNone/>
            </a:pPr>
            <a:endParaRPr lang="en-GB" sz="1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641444" y="1807153"/>
            <a:ext cx="4615873" cy="4351338"/>
          </a:xfrm>
        </p:spPr>
        <p:txBody>
          <a:bodyPr/>
          <a:lstStyle/>
          <a:p>
            <a:r>
              <a:rPr lang="cs-CZ" sz="1600" dirty="0" err="1"/>
              <a:t>Rescue</a:t>
            </a:r>
            <a:r>
              <a:rPr lang="cs-CZ" sz="1600" dirty="0"/>
              <a:t> systém</a:t>
            </a:r>
          </a:p>
          <a:p>
            <a:pPr lvl="1"/>
            <a:r>
              <a:rPr lang="cs-CZ" sz="1400" dirty="0">
                <a:latin typeface="+mj-lt"/>
              </a:rPr>
              <a:t>CRISPR/Cas9 editovaná linie Dvl1/2/3 KO HEK </a:t>
            </a:r>
          </a:p>
          <a:p>
            <a:pPr lvl="1"/>
            <a:r>
              <a:rPr lang="cs-CZ" sz="1400" dirty="0">
                <a:latin typeface="+mj-lt"/>
              </a:rPr>
              <a:t>DEP doména je potřebná pro </a:t>
            </a:r>
            <a:r>
              <a:rPr lang="cs-CZ" sz="1400" dirty="0" err="1">
                <a:latin typeface="+mj-lt"/>
              </a:rPr>
              <a:t>Wnt</a:t>
            </a:r>
            <a:r>
              <a:rPr lang="cs-CZ" sz="1400" dirty="0">
                <a:latin typeface="+mj-lt"/>
              </a:rPr>
              <a:t>/</a:t>
            </a:r>
            <a:r>
              <a:rPr lang="el-GR" sz="1400" dirty="0">
                <a:latin typeface="+mj-lt"/>
              </a:rPr>
              <a:t>β</a:t>
            </a:r>
            <a:r>
              <a:rPr lang="cs-CZ" sz="1400" dirty="0">
                <a:latin typeface="+mj-lt"/>
              </a:rPr>
              <a:t>-</a:t>
            </a:r>
            <a:r>
              <a:rPr lang="cs-CZ" sz="1400" dirty="0" err="1">
                <a:latin typeface="+mj-lt"/>
              </a:rPr>
              <a:t>cateninovou</a:t>
            </a:r>
            <a:r>
              <a:rPr lang="cs-CZ" sz="1400" dirty="0">
                <a:latin typeface="+mj-lt"/>
              </a:rPr>
              <a:t> signalizaci</a:t>
            </a:r>
          </a:p>
          <a:p>
            <a:pPr lvl="1"/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lvl="1"/>
            <a:r>
              <a:rPr lang="cs-CZ" sz="1400" dirty="0" err="1">
                <a:latin typeface="+mj-lt"/>
              </a:rPr>
              <a:t>Rescue</a:t>
            </a:r>
            <a:r>
              <a:rPr lang="cs-CZ" sz="1400" dirty="0">
                <a:latin typeface="+mj-lt"/>
              </a:rPr>
              <a:t> jednotlivými formami proteinu DVL- jsou redundantní? (nelze studovat ve WT buňkách-interference s </a:t>
            </a:r>
            <a:r>
              <a:rPr lang="cs-CZ" sz="1400" dirty="0" err="1">
                <a:latin typeface="+mj-lt"/>
              </a:rPr>
              <a:t>endogeně</a:t>
            </a:r>
            <a:r>
              <a:rPr lang="cs-CZ" sz="1400" dirty="0">
                <a:latin typeface="+mj-lt"/>
              </a:rPr>
              <a:t> exprimovanými DVL proteiny, ale </a:t>
            </a:r>
            <a:r>
              <a:rPr lang="cs-CZ" sz="1400" dirty="0" err="1">
                <a:latin typeface="+mj-lt"/>
              </a:rPr>
              <a:t>rescue</a:t>
            </a:r>
            <a:r>
              <a:rPr lang="cs-CZ" sz="1400" dirty="0">
                <a:latin typeface="+mj-lt"/>
              </a:rPr>
              <a:t> musí být, co nejblíže </a:t>
            </a:r>
            <a:r>
              <a:rPr lang="cs-CZ" sz="1400" dirty="0" err="1">
                <a:latin typeface="+mj-lt"/>
              </a:rPr>
              <a:t>endogením</a:t>
            </a:r>
            <a:r>
              <a:rPr lang="cs-CZ" sz="1400" dirty="0">
                <a:latin typeface="+mj-lt"/>
              </a:rPr>
              <a:t> podmínkám</a:t>
            </a:r>
            <a:endParaRPr lang="en-GB" sz="1400" dirty="0">
              <a:latin typeface="+mj-lt"/>
            </a:endParaRP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33" y="2801648"/>
            <a:ext cx="1637238" cy="16195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32" y="2946400"/>
            <a:ext cx="2048559" cy="248790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597" y="5527380"/>
            <a:ext cx="1997075" cy="1262221"/>
          </a:xfrm>
          <a:prstGeom prst="rect">
            <a:avLst/>
          </a:prstGeom>
        </p:spPr>
      </p:pic>
      <p:sp>
        <p:nvSpPr>
          <p:cNvPr id="9" name="Zástupný symbol pro obsah 4"/>
          <p:cNvSpPr txBox="1">
            <a:spLocks/>
          </p:cNvSpPr>
          <p:nvPr/>
        </p:nvSpPr>
        <p:spPr>
          <a:xfrm>
            <a:off x="8116463" y="1902691"/>
            <a:ext cx="3865305" cy="4372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/>
          </a:p>
          <a:p>
            <a:pPr lvl="1"/>
            <a:r>
              <a:rPr lang="cs-CZ" sz="1400" dirty="0">
                <a:latin typeface="+mj-lt"/>
              </a:rPr>
              <a:t>CRISPR/Cas9 editované linie</a:t>
            </a:r>
          </a:p>
          <a:p>
            <a:pPr lvl="1"/>
            <a:r>
              <a:rPr lang="cs-CZ" sz="1400" dirty="0">
                <a:latin typeface="+mj-lt"/>
              </a:rPr>
              <a:t>Vždy dvě ze tří </a:t>
            </a:r>
            <a:r>
              <a:rPr lang="cs-CZ" sz="1400" dirty="0" err="1">
                <a:latin typeface="+mj-lt"/>
              </a:rPr>
              <a:t>isoforem</a:t>
            </a:r>
            <a:r>
              <a:rPr lang="cs-CZ" sz="1400" dirty="0">
                <a:latin typeface="+mj-lt"/>
              </a:rPr>
              <a:t> genu </a:t>
            </a:r>
            <a:r>
              <a:rPr lang="cs-CZ" sz="1400" dirty="0" err="1">
                <a:latin typeface="+mj-lt"/>
              </a:rPr>
              <a:t>Dvl</a:t>
            </a:r>
            <a:r>
              <a:rPr lang="cs-CZ" sz="1400" dirty="0">
                <a:latin typeface="+mj-lt"/>
              </a:rPr>
              <a:t> jsou </a:t>
            </a:r>
            <a:r>
              <a:rPr lang="cs-CZ" sz="1400" dirty="0" err="1">
                <a:latin typeface="+mj-lt"/>
              </a:rPr>
              <a:t>deletované</a:t>
            </a:r>
            <a:r>
              <a:rPr lang="cs-CZ" sz="1400" dirty="0">
                <a:latin typeface="+mj-lt"/>
              </a:rPr>
              <a:t>- </a:t>
            </a:r>
            <a:r>
              <a:rPr lang="cs-CZ" sz="1400" dirty="0" err="1">
                <a:latin typeface="+mj-lt"/>
              </a:rPr>
              <a:t>umožńuje</a:t>
            </a:r>
            <a:r>
              <a:rPr lang="cs-CZ" sz="1400" dirty="0">
                <a:latin typeface="+mj-lt"/>
              </a:rPr>
              <a:t> nejpřirozenější </a:t>
            </a:r>
            <a:r>
              <a:rPr lang="cs-CZ" sz="1400" dirty="0" err="1">
                <a:latin typeface="+mj-lt"/>
              </a:rPr>
              <a:t>možnoou</a:t>
            </a:r>
            <a:r>
              <a:rPr lang="cs-CZ" sz="1400" dirty="0">
                <a:latin typeface="+mj-lt"/>
              </a:rPr>
              <a:t> formu studia jednotlivých </a:t>
            </a:r>
            <a:r>
              <a:rPr lang="cs-CZ" sz="1400" dirty="0" err="1">
                <a:latin typeface="+mj-lt"/>
              </a:rPr>
              <a:t>isoforem</a:t>
            </a:r>
            <a:r>
              <a:rPr lang="cs-CZ" sz="1400" dirty="0">
                <a:latin typeface="+mj-lt"/>
              </a:rPr>
              <a:t> proteinu DVL- žádná interference s endogenními formami DVL </a:t>
            </a:r>
            <a:r>
              <a:rPr lang="cs-CZ" sz="1400" dirty="0" err="1">
                <a:latin typeface="+mj-lt"/>
              </a:rPr>
              <a:t>porteinů</a:t>
            </a:r>
            <a:r>
              <a:rPr lang="cs-CZ" sz="1400" dirty="0">
                <a:latin typeface="+mj-lt"/>
              </a:rPr>
              <a:t> a jednotlivé DVL </a:t>
            </a:r>
            <a:r>
              <a:rPr lang="cs-CZ" sz="1400" dirty="0" err="1">
                <a:latin typeface="+mj-lt"/>
              </a:rPr>
              <a:t>isoformy</a:t>
            </a:r>
            <a:r>
              <a:rPr lang="cs-CZ" sz="1400" dirty="0">
                <a:latin typeface="+mj-lt"/>
              </a:rPr>
              <a:t> jsou exprimovány fyziologicky </a:t>
            </a:r>
          </a:p>
          <a:p>
            <a:pPr lvl="1"/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lvl="1"/>
            <a:endParaRPr lang="cs-CZ" sz="1400" dirty="0">
              <a:latin typeface="+mj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650" y="4418154"/>
            <a:ext cx="3387118" cy="12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7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A005A-231A-415F-9D2D-B494B2E2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F78724-0E4F-4AF6-9211-271B369A4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Detekce modifikací na endogenních proteinech </a:t>
            </a:r>
          </a:p>
          <a:p>
            <a:r>
              <a:rPr lang="cs-CZ" dirty="0"/>
              <a:t>Biochemické principy experimentálních systémů určených pro globální detekci post-translačních modifikací</a:t>
            </a:r>
          </a:p>
          <a:p>
            <a:r>
              <a:rPr lang="cs-CZ" dirty="0"/>
              <a:t>Aplikace těchto postupů na biologické otázky</a:t>
            </a:r>
          </a:p>
          <a:p>
            <a:r>
              <a:rPr lang="cs-CZ" dirty="0"/>
              <a:t>Analýza komplexních proteinových směsí (hmotnostní spektrometrie)</a:t>
            </a:r>
          </a:p>
          <a:p>
            <a:endParaRPr lang="cs-CZ" dirty="0"/>
          </a:p>
          <a:p>
            <a:r>
              <a:rPr lang="cs-CZ" dirty="0"/>
              <a:t>„Vím, co hledám“ vs. „Nevím, co hledám (ale chci to najít)“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62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>
              <a:lnSpc>
                <a:spcPct val="100000"/>
              </a:lnSpc>
              <a:spcBef>
                <a:spcPts val="0"/>
              </a:spcBef>
            </a:pPr>
            <a:r>
              <a:rPr lang="sk-SK" sz="3200" dirty="0" err="1"/>
              <a:t>Fosforylace</a:t>
            </a:r>
            <a:endParaRPr lang="sk-SK" sz="32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17" y="3566965"/>
            <a:ext cx="3168969" cy="2681435"/>
          </a:xfr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838198" y="1690688"/>
            <a:ext cx="5033213" cy="4653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 err="1"/>
              <a:t>Najčastěji</a:t>
            </a:r>
            <a:r>
              <a:rPr lang="sk-SK" sz="1800" dirty="0"/>
              <a:t> : </a:t>
            </a:r>
            <a:r>
              <a:rPr lang="sk-SK" sz="1800" dirty="0" err="1"/>
              <a:t>serin</a:t>
            </a:r>
            <a:r>
              <a:rPr lang="sk-SK" sz="1800" dirty="0"/>
              <a:t>, </a:t>
            </a:r>
            <a:r>
              <a:rPr lang="sk-SK" sz="1800" dirty="0" err="1"/>
              <a:t>treonin</a:t>
            </a:r>
            <a:r>
              <a:rPr lang="sk-SK" sz="1800" dirty="0"/>
              <a:t>, </a:t>
            </a:r>
            <a:r>
              <a:rPr lang="sk-SK" sz="1800" dirty="0" err="1"/>
              <a:t>tyrozin</a:t>
            </a:r>
            <a:r>
              <a:rPr lang="sk-SK" sz="1800" dirty="0"/>
              <a:t> a </a:t>
            </a:r>
            <a:r>
              <a:rPr lang="sk-SK" sz="1800" dirty="0" err="1"/>
              <a:t>histidin</a:t>
            </a:r>
            <a:endParaRPr lang="sk-SK" sz="1800" dirty="0"/>
          </a:p>
          <a:p>
            <a:r>
              <a:rPr lang="sk-SK" sz="1800" dirty="0" err="1"/>
              <a:t>Katalyzovaná</a:t>
            </a:r>
            <a:r>
              <a:rPr lang="sk-SK" sz="1800" dirty="0"/>
              <a:t> </a:t>
            </a:r>
            <a:r>
              <a:rPr lang="sk-SK" sz="1800" dirty="0" err="1"/>
              <a:t>enzymy</a:t>
            </a:r>
            <a:r>
              <a:rPr lang="sk-SK" sz="1800" dirty="0"/>
              <a:t>:</a:t>
            </a:r>
          </a:p>
          <a:p>
            <a:pPr lvl="1"/>
            <a:r>
              <a:rPr lang="sk-SK" sz="1400" dirty="0" err="1">
                <a:solidFill>
                  <a:srgbClr val="FF0000"/>
                </a:solidFill>
              </a:rPr>
              <a:t>Kinázy</a:t>
            </a:r>
            <a:r>
              <a:rPr lang="sk-SK" sz="1400" dirty="0">
                <a:solidFill>
                  <a:srgbClr val="FF0000"/>
                </a:solidFill>
              </a:rPr>
              <a:t> </a:t>
            </a:r>
            <a:r>
              <a:rPr lang="sk-SK" sz="1400" dirty="0" err="1"/>
              <a:t>připojení</a:t>
            </a:r>
            <a:r>
              <a:rPr lang="sk-SK" sz="1400" dirty="0"/>
              <a:t> fosfátu pomocí energie </a:t>
            </a:r>
            <a:r>
              <a:rPr lang="sk-SK" sz="1400" dirty="0" err="1"/>
              <a:t>ze</a:t>
            </a:r>
            <a:r>
              <a:rPr lang="sk-SK" sz="1400" dirty="0"/>
              <a:t> </a:t>
            </a:r>
            <a:r>
              <a:rPr lang="sk-SK" sz="1400" dirty="0" err="1"/>
              <a:t>štěpení</a:t>
            </a:r>
            <a:r>
              <a:rPr lang="sk-SK" sz="1400" dirty="0"/>
              <a:t> ATP na ADP</a:t>
            </a:r>
          </a:p>
          <a:p>
            <a:pPr lvl="1"/>
            <a:r>
              <a:rPr lang="sk-SK" sz="1400" dirty="0" err="1">
                <a:solidFill>
                  <a:srgbClr val="FF0000"/>
                </a:solidFill>
              </a:rPr>
              <a:t>Fosfatázy</a:t>
            </a:r>
            <a:r>
              <a:rPr lang="sk-SK" sz="1400" dirty="0"/>
              <a:t> </a:t>
            </a:r>
            <a:r>
              <a:rPr lang="sk-SK" sz="1400" dirty="0" err="1"/>
              <a:t>odstranění</a:t>
            </a:r>
            <a:r>
              <a:rPr lang="sk-SK" sz="1400" dirty="0"/>
              <a:t> fosfátu (</a:t>
            </a:r>
            <a:r>
              <a:rPr lang="sk-SK" sz="1400" dirty="0" err="1"/>
              <a:t>defosforylace</a:t>
            </a:r>
            <a:r>
              <a:rPr lang="sk-SK" sz="1400" dirty="0"/>
              <a:t>) 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sk-SK" sz="1800" dirty="0"/>
              <a:t>Význam:</a:t>
            </a:r>
          </a:p>
          <a:p>
            <a:r>
              <a:rPr lang="sk-SK" sz="1800" dirty="0" err="1"/>
              <a:t>Regulace</a:t>
            </a:r>
            <a:r>
              <a:rPr lang="sk-SK" sz="1800" dirty="0"/>
              <a:t> </a:t>
            </a:r>
            <a:r>
              <a:rPr lang="sk-SK" sz="1800" dirty="0" err="1"/>
              <a:t>funkce</a:t>
            </a:r>
            <a:r>
              <a:rPr lang="sk-SK" sz="1800" dirty="0"/>
              <a:t> </a:t>
            </a:r>
            <a:r>
              <a:rPr lang="sk-SK" sz="1800" dirty="0" err="1"/>
              <a:t>enzymů</a:t>
            </a:r>
            <a:r>
              <a:rPr lang="sk-SK" sz="1800" dirty="0"/>
              <a:t> (</a:t>
            </a:r>
            <a:r>
              <a:rPr lang="sk-SK" sz="1800" dirty="0" err="1"/>
              <a:t>aktivace</a:t>
            </a:r>
            <a:r>
              <a:rPr lang="sk-SK" sz="1800" dirty="0"/>
              <a:t>/</a:t>
            </a:r>
            <a:r>
              <a:rPr lang="sk-SK" sz="1800" dirty="0" err="1"/>
              <a:t>deaktivace</a:t>
            </a:r>
            <a:r>
              <a:rPr lang="sk-SK" sz="1800" dirty="0"/>
              <a:t>)</a:t>
            </a:r>
          </a:p>
          <a:p>
            <a:r>
              <a:rPr lang="sk-SK" sz="1800" dirty="0" err="1"/>
              <a:t>Nejčastější</a:t>
            </a:r>
            <a:r>
              <a:rPr lang="sk-SK" sz="1800" dirty="0"/>
              <a:t> PTM, až 1/3 – 2/3 </a:t>
            </a:r>
            <a:r>
              <a:rPr lang="sk-SK" sz="1800" dirty="0" err="1"/>
              <a:t>proteomu</a:t>
            </a:r>
            <a:r>
              <a:rPr lang="sk-SK" sz="1800" dirty="0"/>
              <a:t> (u </a:t>
            </a:r>
            <a:r>
              <a:rPr lang="sk-SK" sz="1800" dirty="0" err="1"/>
              <a:t>eukaryot</a:t>
            </a:r>
            <a:r>
              <a:rPr lang="sk-SK" sz="1800" dirty="0"/>
              <a:t>)</a:t>
            </a:r>
          </a:p>
          <a:p>
            <a:r>
              <a:rPr lang="sk-SK" sz="1800" dirty="0"/>
              <a:t>Častá forma </a:t>
            </a:r>
            <a:r>
              <a:rPr lang="sk-SK" sz="1800" dirty="0" err="1"/>
              <a:t>přenosu</a:t>
            </a:r>
            <a:r>
              <a:rPr lang="sk-SK" sz="1800" dirty="0"/>
              <a:t> signálu v </a:t>
            </a:r>
            <a:r>
              <a:rPr lang="sk-SK" sz="1800" dirty="0" err="1"/>
              <a:t>signálních</a:t>
            </a:r>
            <a:r>
              <a:rPr lang="sk-SK" sz="1800" dirty="0"/>
              <a:t> kaskádach</a:t>
            </a:r>
          </a:p>
          <a:p>
            <a:endParaRPr lang="sk-SK" sz="1800" dirty="0"/>
          </a:p>
          <a:p>
            <a:pPr marL="0" indent="0">
              <a:buNone/>
            </a:pPr>
            <a:endParaRPr lang="sk-SK" sz="1600" dirty="0">
              <a:solidFill>
                <a:srgbClr val="FF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71" y="1690688"/>
            <a:ext cx="3357815" cy="17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6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B4077-80FF-4A38-8611-2EEE5527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Fosfo</a:t>
            </a:r>
            <a:r>
              <a:rPr lang="cs-CZ" dirty="0"/>
              <a:t>-specifické protilátky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26" y="1835470"/>
            <a:ext cx="5181600" cy="4229197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37147" y="1774400"/>
            <a:ext cx="5065295" cy="4351338"/>
          </a:xfrm>
        </p:spPr>
        <p:txBody>
          <a:bodyPr/>
          <a:lstStyle/>
          <a:p>
            <a:r>
              <a:rPr lang="cs-CZ" sz="1800" dirty="0"/>
              <a:t>Protilátky detekující proteiny </a:t>
            </a:r>
            <a:r>
              <a:rPr lang="cs-CZ" sz="1800" dirty="0" err="1"/>
              <a:t>fosforylované</a:t>
            </a:r>
            <a:r>
              <a:rPr lang="cs-CZ" sz="1800" dirty="0"/>
              <a:t> na specifickém místě</a:t>
            </a:r>
          </a:p>
          <a:p>
            <a:pPr lvl="1"/>
            <a:r>
              <a:rPr lang="cs-CZ" sz="1400" dirty="0"/>
              <a:t>Studium aktivace signálních drah (pLRP6- aktivace </a:t>
            </a:r>
            <a:r>
              <a:rPr lang="cs-CZ" sz="1400" dirty="0" err="1"/>
              <a:t>Wnt</a:t>
            </a:r>
            <a:r>
              <a:rPr lang="cs-CZ" sz="1400" dirty="0"/>
              <a:t>/</a:t>
            </a:r>
            <a:r>
              <a:rPr lang="el-GR" sz="1400" dirty="0"/>
              <a:t>β</a:t>
            </a:r>
            <a:r>
              <a:rPr lang="cs-CZ" sz="1400" dirty="0"/>
              <a:t>-</a:t>
            </a:r>
            <a:r>
              <a:rPr lang="cs-CZ" sz="1400" dirty="0" err="1"/>
              <a:t>kateninové</a:t>
            </a:r>
            <a:r>
              <a:rPr lang="cs-CZ" sz="1400" dirty="0"/>
              <a:t> dráhy)</a:t>
            </a:r>
          </a:p>
          <a:p>
            <a:pPr lvl="1"/>
            <a:r>
              <a:rPr lang="cs-CZ" sz="1400" dirty="0"/>
              <a:t>Aktivace/inaktivace enzymů (</a:t>
            </a:r>
            <a:r>
              <a:rPr lang="cs-CZ" sz="1400" dirty="0" err="1"/>
              <a:t>fosforylovaná</a:t>
            </a:r>
            <a:r>
              <a:rPr lang="cs-CZ" sz="1400" dirty="0"/>
              <a:t> </a:t>
            </a:r>
            <a:r>
              <a:rPr lang="cs-CZ" sz="1400" dirty="0" err="1"/>
              <a:t>Glycogen</a:t>
            </a:r>
            <a:r>
              <a:rPr lang="cs-CZ" sz="1400" dirty="0"/>
              <a:t> </a:t>
            </a:r>
            <a:r>
              <a:rPr lang="cs-CZ" sz="1400" dirty="0" err="1"/>
              <a:t>syntáz</a:t>
            </a:r>
            <a:r>
              <a:rPr lang="cs-CZ" sz="1400" dirty="0"/>
              <a:t> kináza 3</a:t>
            </a:r>
            <a:r>
              <a:rPr lang="el-GR" sz="1400" dirty="0"/>
              <a:t>β</a:t>
            </a:r>
            <a:r>
              <a:rPr lang="cs-CZ" sz="1400" dirty="0"/>
              <a:t> je neaktivní)</a:t>
            </a:r>
          </a:p>
          <a:p>
            <a:pPr lvl="1"/>
            <a:r>
              <a:rPr lang="cs-CZ" sz="1400" dirty="0"/>
              <a:t>Umožnění vazby na jiné interakční partnery ( proteiny obsahující 14-3-3 doménu se váží na specifické </a:t>
            </a:r>
            <a:r>
              <a:rPr lang="cs-CZ" sz="1400" dirty="0" err="1"/>
              <a:t>fosfoserinové</a:t>
            </a:r>
            <a:r>
              <a:rPr lang="cs-CZ" sz="1400" dirty="0"/>
              <a:t> a </a:t>
            </a:r>
            <a:r>
              <a:rPr lang="cs-CZ" sz="1400" dirty="0" err="1"/>
              <a:t>fosfothreoninové</a:t>
            </a:r>
            <a:r>
              <a:rPr lang="cs-CZ" sz="1400" dirty="0"/>
              <a:t> motivy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128" y="4098541"/>
            <a:ext cx="2445681" cy="117392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56013" y="5664073"/>
            <a:ext cx="178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Fosforylace </a:t>
            </a:r>
            <a:r>
              <a:rPr lang="cs-CZ" sz="800" dirty="0" err="1"/>
              <a:t>koreceptoru</a:t>
            </a:r>
            <a:r>
              <a:rPr lang="cs-CZ" sz="800" dirty="0"/>
              <a:t> LRP6  a proteinu </a:t>
            </a:r>
            <a:r>
              <a:rPr lang="cs-CZ" sz="800" dirty="0" err="1"/>
              <a:t>Dishevelled</a:t>
            </a:r>
            <a:r>
              <a:rPr lang="cs-CZ" sz="800" dirty="0"/>
              <a:t> po aktivaci Wnt3a detekováno WB</a:t>
            </a:r>
            <a:endParaRPr lang="en-GB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48499" y="5410385"/>
            <a:ext cx="2502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Fosforylace </a:t>
            </a:r>
            <a:r>
              <a:rPr lang="cs-CZ" sz="800" dirty="0" err="1"/>
              <a:t>Dishevelled</a:t>
            </a:r>
            <a:r>
              <a:rPr lang="cs-CZ" sz="800" dirty="0"/>
              <a:t> 3 (DVL3) S643 po přidání </a:t>
            </a:r>
            <a:r>
              <a:rPr lang="cs-CZ" sz="800" dirty="0" err="1"/>
              <a:t>Casein</a:t>
            </a:r>
            <a:r>
              <a:rPr lang="cs-CZ" sz="800" dirty="0"/>
              <a:t> kinázy 1</a:t>
            </a:r>
            <a:r>
              <a:rPr lang="el-GR" sz="800" dirty="0">
                <a:latin typeface="Calibri Light" panose="020F0302020204030204" pitchFamily="34" charset="0"/>
              </a:rPr>
              <a:t>ε</a:t>
            </a:r>
            <a:r>
              <a:rPr lang="cs-CZ" sz="800" dirty="0">
                <a:latin typeface="Calibri Light" panose="020F0302020204030204" pitchFamily="34" charset="0"/>
              </a:rPr>
              <a:t> (CK</a:t>
            </a:r>
            <a:r>
              <a:rPr lang="cs-CZ" sz="800" dirty="0"/>
              <a:t> </a:t>
            </a:r>
            <a:r>
              <a:rPr lang="el-GR" sz="800" dirty="0">
                <a:latin typeface="Calibri Light" panose="020F0302020204030204" pitchFamily="34" charset="0"/>
              </a:rPr>
              <a:t>ε</a:t>
            </a:r>
            <a:r>
              <a:rPr lang="cs-CZ" sz="800" dirty="0">
                <a:latin typeface="Calibri Light" panose="020F0302020204030204" pitchFamily="34" charset="0"/>
              </a:rPr>
              <a:t>) </a:t>
            </a:r>
            <a:r>
              <a:rPr lang="cs-CZ" sz="800" dirty="0" err="1">
                <a:latin typeface="Calibri Light" panose="020F0302020204030204" pitchFamily="34" charset="0"/>
              </a:rPr>
              <a:t>detekovano</a:t>
            </a:r>
            <a:r>
              <a:rPr lang="cs-CZ" sz="800" dirty="0">
                <a:latin typeface="Calibri Light" panose="020F0302020204030204" pitchFamily="34" charset="0"/>
              </a:rPr>
              <a:t> Western </a:t>
            </a:r>
            <a:r>
              <a:rPr lang="cs-CZ" sz="800" dirty="0" err="1">
                <a:latin typeface="Calibri Light" panose="020F0302020204030204" pitchFamily="34" charset="0"/>
              </a:rPr>
              <a:t>Blottingem</a:t>
            </a:r>
            <a:endParaRPr lang="en-GB" sz="8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87" y="4099968"/>
            <a:ext cx="1348512" cy="156410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29102" y="4380705"/>
            <a:ext cx="1351357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délník 12"/>
          <p:cNvSpPr/>
          <p:nvPr/>
        </p:nvSpPr>
        <p:spPr>
          <a:xfrm>
            <a:off x="929102" y="5151477"/>
            <a:ext cx="1351357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>
              <a:lnSpc>
                <a:spcPct val="100000"/>
              </a:lnSpc>
              <a:spcBef>
                <a:spcPts val="0"/>
              </a:spcBef>
            </a:pPr>
            <a:r>
              <a:rPr lang="sk-SK" sz="3200" dirty="0" err="1"/>
              <a:t>Acetylace</a:t>
            </a:r>
            <a:endParaRPr lang="sk-SK" sz="32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38198" y="1690688"/>
            <a:ext cx="5033213" cy="4734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/>
              <a:t>N- koncová </a:t>
            </a:r>
            <a:r>
              <a:rPr lang="sk-SK" sz="1800" dirty="0" err="1"/>
              <a:t>acetylace</a:t>
            </a:r>
            <a:endParaRPr lang="sk-SK" sz="1800" dirty="0"/>
          </a:p>
          <a:p>
            <a:pPr lvl="1"/>
            <a:r>
              <a:rPr lang="sk-SK" sz="1400" dirty="0" err="1"/>
              <a:t>Ko-translační</a:t>
            </a:r>
            <a:r>
              <a:rPr lang="sk-SK" sz="1400" dirty="0"/>
              <a:t> </a:t>
            </a:r>
            <a:r>
              <a:rPr lang="sk-SK" sz="1400" dirty="0" err="1"/>
              <a:t>modifikace</a:t>
            </a:r>
            <a:endParaRPr lang="sk-SK" sz="1400" dirty="0"/>
          </a:p>
          <a:p>
            <a:pPr lvl="1"/>
            <a:r>
              <a:rPr lang="sk-SK" sz="1400" dirty="0"/>
              <a:t>Až 85% </a:t>
            </a:r>
            <a:r>
              <a:rPr lang="sk-SK" sz="1400" dirty="0" err="1"/>
              <a:t>lidských</a:t>
            </a:r>
            <a:r>
              <a:rPr lang="sk-SK" sz="1400" dirty="0"/>
              <a:t> </a:t>
            </a:r>
            <a:r>
              <a:rPr lang="sk-SK" sz="1400" dirty="0" err="1"/>
              <a:t>proteinů</a:t>
            </a:r>
            <a:endParaRPr lang="sk-SK" sz="1400" dirty="0"/>
          </a:p>
          <a:p>
            <a:r>
              <a:rPr lang="sk-SK" sz="1800" dirty="0" err="1"/>
              <a:t>Vevnitř</a:t>
            </a:r>
            <a:r>
              <a:rPr lang="sk-SK" sz="1800" dirty="0"/>
              <a:t> </a:t>
            </a:r>
            <a:r>
              <a:rPr lang="sk-SK" sz="1800" dirty="0" err="1"/>
              <a:t>řetězce</a:t>
            </a:r>
            <a:r>
              <a:rPr lang="sk-SK" sz="1800" dirty="0"/>
              <a:t> typicky na </a:t>
            </a:r>
            <a:r>
              <a:rPr lang="sk-SK" sz="1800" dirty="0" err="1"/>
              <a:t>lyzinu</a:t>
            </a:r>
            <a:endParaRPr lang="sk-SK" sz="1800" dirty="0"/>
          </a:p>
          <a:p>
            <a:r>
              <a:rPr lang="sk-SK" sz="1800" dirty="0" err="1"/>
              <a:t>Katalyzovaná</a:t>
            </a:r>
            <a:r>
              <a:rPr lang="sk-SK" sz="1800" dirty="0"/>
              <a:t> </a:t>
            </a:r>
            <a:r>
              <a:rPr lang="sk-SK" sz="1800" dirty="0" err="1"/>
              <a:t>enzymy</a:t>
            </a:r>
            <a:r>
              <a:rPr lang="sk-SK" sz="1800" dirty="0"/>
              <a:t>:</a:t>
            </a:r>
          </a:p>
          <a:p>
            <a:pPr lvl="1"/>
            <a:r>
              <a:rPr lang="sk-SK" sz="1400" dirty="0" err="1">
                <a:solidFill>
                  <a:srgbClr val="FF0000"/>
                </a:solidFill>
              </a:rPr>
              <a:t>Acetyltransferázy</a:t>
            </a:r>
            <a:r>
              <a:rPr lang="sk-SK" sz="1400" dirty="0">
                <a:solidFill>
                  <a:srgbClr val="FF0000"/>
                </a:solidFill>
              </a:rPr>
              <a:t> </a:t>
            </a:r>
            <a:r>
              <a:rPr lang="sk-SK" sz="1400" dirty="0" err="1"/>
              <a:t>připojení</a:t>
            </a:r>
            <a:r>
              <a:rPr lang="sk-SK" sz="1400" dirty="0"/>
              <a:t> </a:t>
            </a:r>
            <a:r>
              <a:rPr lang="sk-SK" sz="1400" dirty="0" err="1"/>
              <a:t>acetylové</a:t>
            </a:r>
            <a:r>
              <a:rPr lang="sk-SK" sz="1400" dirty="0"/>
              <a:t> skupiny (</a:t>
            </a:r>
            <a:r>
              <a:rPr lang="sk-SK" sz="1400" dirty="0" err="1"/>
              <a:t>potřebný</a:t>
            </a:r>
            <a:r>
              <a:rPr lang="sk-SK" sz="1400" dirty="0"/>
              <a:t> </a:t>
            </a:r>
            <a:r>
              <a:rPr lang="sk-SK" sz="1400" dirty="0" err="1"/>
              <a:t>acetyl-koenzým</a:t>
            </a:r>
            <a:r>
              <a:rPr lang="sk-SK" sz="1400" dirty="0"/>
              <a:t> A)</a:t>
            </a:r>
          </a:p>
          <a:p>
            <a:pPr lvl="1"/>
            <a:r>
              <a:rPr lang="sk-SK" sz="1400" dirty="0" err="1">
                <a:solidFill>
                  <a:srgbClr val="FF0000"/>
                </a:solidFill>
              </a:rPr>
              <a:t>Deacetylázy</a:t>
            </a:r>
            <a:r>
              <a:rPr lang="sk-SK" sz="1400" dirty="0"/>
              <a:t> </a:t>
            </a:r>
            <a:r>
              <a:rPr lang="sk-SK" sz="1400" dirty="0" err="1"/>
              <a:t>odstranění</a:t>
            </a:r>
            <a:r>
              <a:rPr lang="sk-SK" sz="1400" dirty="0"/>
              <a:t> </a:t>
            </a:r>
            <a:r>
              <a:rPr lang="sk-SK" sz="1400" dirty="0" err="1"/>
              <a:t>acetylové</a:t>
            </a:r>
            <a:r>
              <a:rPr lang="sk-SK" sz="1400" dirty="0"/>
              <a:t> skupiny</a:t>
            </a:r>
          </a:p>
          <a:p>
            <a:pPr marL="457200" lvl="1" indent="0">
              <a:buNone/>
            </a:pPr>
            <a:endParaRPr lang="sk-SK" sz="1400" dirty="0"/>
          </a:p>
          <a:p>
            <a:pPr marL="0" indent="0">
              <a:buNone/>
            </a:pPr>
            <a:r>
              <a:rPr lang="sk-SK" sz="1800" dirty="0"/>
              <a:t>Význam:</a:t>
            </a:r>
          </a:p>
          <a:p>
            <a:r>
              <a:rPr lang="sk-SK" sz="1800" dirty="0" err="1"/>
              <a:t>Regulace</a:t>
            </a:r>
            <a:r>
              <a:rPr lang="sk-SK" sz="1800" dirty="0"/>
              <a:t> </a:t>
            </a:r>
            <a:r>
              <a:rPr lang="sk-SK" sz="1800" dirty="0" err="1"/>
              <a:t>funkce</a:t>
            </a:r>
            <a:r>
              <a:rPr lang="sk-SK" sz="1800" dirty="0"/>
              <a:t>, stability a lokalizácie </a:t>
            </a:r>
            <a:r>
              <a:rPr lang="sk-SK" sz="1800" dirty="0" err="1"/>
              <a:t>protenů</a:t>
            </a:r>
            <a:endParaRPr lang="sk-SK" sz="1800" dirty="0"/>
          </a:p>
          <a:p>
            <a:r>
              <a:rPr lang="sk-SK" sz="1800" dirty="0" err="1"/>
              <a:t>Remodelace</a:t>
            </a:r>
            <a:r>
              <a:rPr lang="sk-SK" sz="1800" dirty="0"/>
              <a:t> </a:t>
            </a:r>
            <a:r>
              <a:rPr lang="sk-SK" sz="1800" dirty="0" err="1"/>
              <a:t>chomatinu</a:t>
            </a:r>
            <a:r>
              <a:rPr lang="sk-SK" sz="1800" dirty="0"/>
              <a:t> (</a:t>
            </a:r>
            <a:r>
              <a:rPr lang="cs-CZ" sz="1800" dirty="0"/>
              <a:t>H4K16Ac – HAC vs. HDAC</a:t>
            </a:r>
            <a:r>
              <a:rPr lang="sk-SK" sz="1800" dirty="0"/>
              <a:t>)-</a:t>
            </a:r>
            <a:r>
              <a:rPr lang="sk-SK" sz="1800" dirty="0" err="1"/>
              <a:t>histonový</a:t>
            </a:r>
            <a:r>
              <a:rPr lang="sk-SK" sz="1800" dirty="0"/>
              <a:t> kód</a:t>
            </a:r>
          </a:p>
          <a:p>
            <a:r>
              <a:rPr lang="sk-SK" sz="1800" dirty="0" err="1"/>
              <a:t>Regulace</a:t>
            </a:r>
            <a:r>
              <a:rPr lang="sk-SK" sz="1800" dirty="0"/>
              <a:t> </a:t>
            </a:r>
            <a:r>
              <a:rPr lang="sk-SK" sz="1800" dirty="0" err="1"/>
              <a:t>cytoskeletu</a:t>
            </a:r>
            <a:r>
              <a:rPr lang="sk-SK" sz="1800" dirty="0"/>
              <a:t> (</a:t>
            </a:r>
            <a:r>
              <a:rPr lang="sk-SK" sz="1800" dirty="0" err="1"/>
              <a:t>acetylace</a:t>
            </a:r>
            <a:r>
              <a:rPr lang="sk-SK" sz="1800" dirty="0"/>
              <a:t> </a:t>
            </a:r>
            <a:r>
              <a:rPr lang="sk-SK" sz="1800" dirty="0" err="1"/>
              <a:t>tubulinu</a:t>
            </a:r>
            <a:r>
              <a:rPr lang="sk-SK" sz="1800" dirty="0"/>
              <a:t>)</a:t>
            </a:r>
          </a:p>
          <a:p>
            <a:endParaRPr lang="sk-SK" sz="1800" dirty="0"/>
          </a:p>
          <a:p>
            <a:pPr marL="0" indent="0">
              <a:buNone/>
            </a:pPr>
            <a:endParaRPr lang="sk-SK" sz="16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52" y="1606452"/>
            <a:ext cx="4883680" cy="14575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44" y="3677977"/>
            <a:ext cx="4215603" cy="180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8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135EB-6390-4386-AA6B-AE9A3E29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Protilátky proti acetylovaným formám proteinů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58D341-6708-44F2-BED4-AA37E4FCB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27350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Specifické pro acetylované proteinů</a:t>
            </a:r>
          </a:p>
          <a:p>
            <a:pPr lvl="1"/>
            <a:r>
              <a:rPr lang="cs-CZ" dirty="0">
                <a:latin typeface="+mj-lt"/>
              </a:rPr>
              <a:t>Acetylace transkripční faktorů mění jejich schopnost vázat se na DNA (př. acetylovaný p53- v reakci na stres zvýšená vazba na DNA)</a:t>
            </a:r>
          </a:p>
          <a:p>
            <a:pPr lvl="1"/>
            <a:r>
              <a:rPr lang="cs-CZ" dirty="0">
                <a:latin typeface="+mj-lt"/>
              </a:rPr>
              <a:t>Acetylace může umožnit vazbu jiných interakčních partnerů (př. c-Jun) </a:t>
            </a:r>
          </a:p>
          <a:p>
            <a:pPr lvl="1"/>
            <a:r>
              <a:rPr lang="cs-CZ" dirty="0">
                <a:latin typeface="+mj-lt"/>
              </a:rPr>
              <a:t>Acetylace může regulovat lokalizaci proteinů (HNF-4 v jádře)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865" y="4077942"/>
            <a:ext cx="1900766" cy="24126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443" y="4275222"/>
            <a:ext cx="4402506" cy="1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820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2220</Words>
  <Application>Microsoft Office PowerPoint</Application>
  <PresentationFormat>Širokoúhlá obrazovka</PresentationFormat>
  <Paragraphs>324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Motiv Office</vt:lpstr>
      <vt:lpstr> Analýza proteinových modifikací, proteinových komplexů, manipulace exprese proteinů a proteomika</vt:lpstr>
      <vt:lpstr>Post-translační modifikace (PTM) proteinů</vt:lpstr>
      <vt:lpstr>Post-translační modifikace (PTM) proteinů</vt:lpstr>
      <vt:lpstr>Typy PTM</vt:lpstr>
      <vt:lpstr>Osnova:</vt:lpstr>
      <vt:lpstr>Fosforylace</vt:lpstr>
      <vt:lpstr>Fosfo-specifické protilátky</vt:lpstr>
      <vt:lpstr>Acetylace</vt:lpstr>
      <vt:lpstr>Protilátky proti acetylovaným formám proteinů</vt:lpstr>
      <vt:lpstr>Modifikace histonů-histonový kód</vt:lpstr>
      <vt:lpstr>Detekce modifikace histonů</vt:lpstr>
      <vt:lpstr>Ubiktvitinace</vt:lpstr>
      <vt:lpstr>Detekce ubikvitinovaných proteinů</vt:lpstr>
      <vt:lpstr>Proteiny fungují v komplexech</vt:lpstr>
      <vt:lpstr>Immunoprecipitace (IP)</vt:lpstr>
      <vt:lpstr>Immunoprecipitace složení pufrů</vt:lpstr>
      <vt:lpstr>ChIP – chromatinová imunoprecipitace</vt:lpstr>
      <vt:lpstr>Afinitní purifikace</vt:lpstr>
      <vt:lpstr>Hlavní typy tagů</vt:lpstr>
      <vt:lpstr>Tandemová afinitní purifikace</vt:lpstr>
      <vt:lpstr>BioID</vt:lpstr>
      <vt:lpstr>Po purifikaci …. následuje detekce</vt:lpstr>
      <vt:lpstr>Hmotnostní spektrometrie (Mass spectrometry MS)</vt:lpstr>
      <vt:lpstr>Tandemová hmotnostní spektrometrie (MS/MS)</vt:lpstr>
      <vt:lpstr>Prezentace aplikace PowerPoint</vt:lpstr>
      <vt:lpstr>BioID</vt:lpstr>
      <vt:lpstr>UpSet Plot/Volcano plot</vt:lpstr>
      <vt:lpstr>FRET (Förster Resonance Energy Transfer) </vt:lpstr>
      <vt:lpstr>Experimentální buněčné systému pro studium funkce proteinů</vt:lpstr>
      <vt:lpstr>GOF: Konstitutivní vs. inducibilní exprese </vt:lpstr>
      <vt:lpstr>Tvorba stabilních buněčných linií</vt:lpstr>
      <vt:lpstr>Inducibilních buněčné linie</vt:lpstr>
      <vt:lpstr>Prezentace aplikace PowerPoint</vt:lpstr>
      <vt:lpstr>Tvorba inducibilních buněčných linií</vt:lpstr>
      <vt:lpstr>Přechodná vs. stabilní exprese genu </vt:lpstr>
      <vt:lpstr>LOF: CRISPR/Cas9</vt:lpstr>
      <vt:lpstr>CRISPR/Cas9 hands on</vt:lpstr>
      <vt:lpstr>Validace CRISPR/Cas9 </vt:lpstr>
      <vt:lpstr>Exprese na pozadí endogenních proteinů vs. rescue systém </vt:lpstr>
      <vt:lpstr>Exprese na pozadí endogenních proteinů vs. rescue systém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proteinových modifikací, lokalizace proteinů, proteomika (mass spec), manipulace exprese proteinů</dc:title>
  <dc:creator>muni</dc:creator>
  <cp:lastModifiedBy>Vita Bryja</cp:lastModifiedBy>
  <cp:revision>124</cp:revision>
  <dcterms:created xsi:type="dcterms:W3CDTF">2018-10-15T08:14:53Z</dcterms:created>
  <dcterms:modified xsi:type="dcterms:W3CDTF">2019-11-05T15:58:31Z</dcterms:modified>
</cp:coreProperties>
</file>