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0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F157-FE57-4AFC-9444-0E124EF5A650}" type="datetimeFigureOut">
              <a:rPr lang="cs-CZ" smtClean="0"/>
              <a:t>24.4.2019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D42C-BBAB-48FB-A1E0-EC4DE2E20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75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F157-FE57-4AFC-9444-0E124EF5A650}" type="datetimeFigureOut">
              <a:rPr lang="cs-CZ" smtClean="0"/>
              <a:t>24.4.2019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D42C-BBAB-48FB-A1E0-EC4DE2E20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63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F157-FE57-4AFC-9444-0E124EF5A650}" type="datetimeFigureOut">
              <a:rPr lang="cs-CZ" smtClean="0"/>
              <a:t>24.4.2019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D42C-BBAB-48FB-A1E0-EC4DE2E20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77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F157-FE57-4AFC-9444-0E124EF5A650}" type="datetimeFigureOut">
              <a:rPr lang="cs-CZ" smtClean="0"/>
              <a:t>24.4.2019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D42C-BBAB-48FB-A1E0-EC4DE2E20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99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F157-FE57-4AFC-9444-0E124EF5A650}" type="datetimeFigureOut">
              <a:rPr lang="cs-CZ" smtClean="0"/>
              <a:t>24.4.2019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D42C-BBAB-48FB-A1E0-EC4DE2E20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44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F157-FE57-4AFC-9444-0E124EF5A650}" type="datetimeFigureOut">
              <a:rPr lang="cs-CZ" smtClean="0"/>
              <a:t>24.4.2019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D42C-BBAB-48FB-A1E0-EC4DE2E20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61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F157-FE57-4AFC-9444-0E124EF5A650}" type="datetimeFigureOut">
              <a:rPr lang="cs-CZ" smtClean="0"/>
              <a:t>24.4.2019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D42C-BBAB-48FB-A1E0-EC4DE2E20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97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F157-FE57-4AFC-9444-0E124EF5A650}" type="datetimeFigureOut">
              <a:rPr lang="cs-CZ" smtClean="0"/>
              <a:t>24.4.2019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D42C-BBAB-48FB-A1E0-EC4DE2E20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12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F157-FE57-4AFC-9444-0E124EF5A650}" type="datetimeFigureOut">
              <a:rPr lang="cs-CZ" smtClean="0"/>
              <a:t>24.4.2019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D42C-BBAB-48FB-A1E0-EC4DE2E20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86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F157-FE57-4AFC-9444-0E124EF5A650}" type="datetimeFigureOut">
              <a:rPr lang="cs-CZ" smtClean="0"/>
              <a:t>24.4.2019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D42C-BBAB-48FB-A1E0-EC4DE2E20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56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F157-FE57-4AFC-9444-0E124EF5A650}" type="datetimeFigureOut">
              <a:rPr lang="cs-CZ" smtClean="0"/>
              <a:t>24.4.2019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D42C-BBAB-48FB-A1E0-EC4DE2E20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4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8F157-FE57-4AFC-9444-0E124EF5A650}" type="datetimeFigureOut">
              <a:rPr lang="cs-CZ" smtClean="0"/>
              <a:t>24.4.2019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6D42C-BBAB-48FB-A1E0-EC4DE2E20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46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793" y="2372015"/>
            <a:ext cx="5236395" cy="411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94968" y="-332811"/>
            <a:ext cx="9144000" cy="2387600"/>
          </a:xfrm>
        </p:spPr>
        <p:txBody>
          <a:bodyPr/>
          <a:lstStyle/>
          <a:p>
            <a:r>
              <a:rPr lang="cs-CZ" smtClean="0"/>
              <a:t>Plant breeding systems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94968" y="2146864"/>
            <a:ext cx="9144000" cy="1655762"/>
          </a:xfrm>
        </p:spPr>
        <p:txBody>
          <a:bodyPr/>
          <a:lstStyle/>
          <a:p>
            <a:r>
              <a:rPr lang="cs-CZ"/>
              <a:t>a</a:t>
            </a:r>
            <a:r>
              <a:rPr lang="cs-CZ" smtClean="0"/>
              <a:t>nd their evolutionary consequences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00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Skupina 20"/>
          <p:cNvGrpSpPr/>
          <p:nvPr/>
        </p:nvGrpSpPr>
        <p:grpSpPr>
          <a:xfrm>
            <a:off x="4373722" y="1247366"/>
            <a:ext cx="976753" cy="1150533"/>
            <a:chOff x="7769837" y="1864910"/>
            <a:chExt cx="2145946" cy="1913370"/>
          </a:xfrm>
        </p:grpSpPr>
        <p:pic>
          <p:nvPicPr>
            <p:cNvPr id="20" name="Obrázek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40"/>
            <a:stretch/>
          </p:blipFill>
          <p:spPr>
            <a:xfrm>
              <a:off x="9079663" y="1864910"/>
              <a:ext cx="836120" cy="1638300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40"/>
            <a:stretch/>
          </p:blipFill>
          <p:spPr>
            <a:xfrm>
              <a:off x="7769837" y="1878183"/>
              <a:ext cx="836120" cy="1638300"/>
            </a:xfrm>
            <a:prstGeom prst="rect">
              <a:avLst/>
            </a:prstGeom>
          </p:spPr>
        </p:pic>
        <p:sp>
          <p:nvSpPr>
            <p:cNvPr id="19" name="Oblouk 18"/>
            <p:cNvSpPr/>
            <p:nvPr/>
          </p:nvSpPr>
          <p:spPr>
            <a:xfrm>
              <a:off x="8168640" y="3310920"/>
              <a:ext cx="1407979" cy="467360"/>
            </a:xfrm>
            <a:prstGeom prst="arc">
              <a:avLst>
                <a:gd name="adj1" fmla="val 11093946"/>
                <a:gd name="adj2" fmla="val 21133566"/>
              </a:avLst>
            </a:prstGeom>
            <a:ln w="9525">
              <a:solidFill>
                <a:srgbClr val="00A836">
                  <a:alpha val="9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3" name="Skupina 72"/>
          <p:cNvGrpSpPr/>
          <p:nvPr/>
        </p:nvGrpSpPr>
        <p:grpSpPr>
          <a:xfrm>
            <a:off x="1108469" y="911468"/>
            <a:ext cx="633105" cy="1508279"/>
            <a:chOff x="1091173" y="1049561"/>
            <a:chExt cx="1390946" cy="2508312"/>
          </a:xfrm>
        </p:grpSpPr>
        <p:grpSp>
          <p:nvGrpSpPr>
            <p:cNvPr id="23" name="Skupina 22"/>
            <p:cNvGrpSpPr/>
            <p:nvPr/>
          </p:nvGrpSpPr>
          <p:grpSpPr>
            <a:xfrm>
              <a:off x="1091173" y="1049561"/>
              <a:ext cx="865711" cy="2508312"/>
              <a:chOff x="803432" y="1296368"/>
              <a:chExt cx="865711" cy="2508312"/>
            </a:xfrm>
          </p:grpSpPr>
          <p:pic>
            <p:nvPicPr>
              <p:cNvPr id="4" name="Obrázek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8980"/>
              <a:stretch/>
            </p:blipFill>
            <p:spPr>
              <a:xfrm>
                <a:off x="803432" y="2166380"/>
                <a:ext cx="865711" cy="1638300"/>
              </a:xfrm>
              <a:prstGeom prst="rect">
                <a:avLst/>
              </a:prstGeom>
            </p:spPr>
          </p:pic>
          <p:sp>
            <p:nvSpPr>
              <p:cNvPr id="8" name="Zahnutá šipka doleva 7"/>
              <p:cNvSpPr/>
              <p:nvPr/>
            </p:nvSpPr>
            <p:spPr>
              <a:xfrm rot="16200000">
                <a:off x="850109" y="1372234"/>
                <a:ext cx="772358" cy="620626"/>
              </a:xfrm>
              <a:prstGeom prst="curvedLeftArrow">
                <a:avLst>
                  <a:gd name="adj1" fmla="val 12257"/>
                  <a:gd name="adj2" fmla="val 50000"/>
                  <a:gd name="adj3" fmla="val 3858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0" name="Skupina 39"/>
            <p:cNvGrpSpPr/>
            <p:nvPr/>
          </p:nvGrpSpPr>
          <p:grpSpPr>
            <a:xfrm>
              <a:off x="1870432" y="2364027"/>
              <a:ext cx="611687" cy="460344"/>
              <a:chOff x="1934024" y="2359742"/>
              <a:chExt cx="611687" cy="460344"/>
            </a:xfrm>
          </p:grpSpPr>
          <p:sp>
            <p:nvSpPr>
              <p:cNvPr id="41" name="Ovál 40"/>
              <p:cNvSpPr/>
              <p:nvPr/>
            </p:nvSpPr>
            <p:spPr>
              <a:xfrm>
                <a:off x="2082681" y="2381865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Ovál 41"/>
              <p:cNvSpPr/>
              <p:nvPr/>
            </p:nvSpPr>
            <p:spPr>
              <a:xfrm>
                <a:off x="2286000" y="2482645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Ovál 42"/>
              <p:cNvSpPr/>
              <p:nvPr/>
            </p:nvSpPr>
            <p:spPr>
              <a:xfrm>
                <a:off x="2133600" y="2517058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Ovál 43"/>
              <p:cNvSpPr/>
              <p:nvPr/>
            </p:nvSpPr>
            <p:spPr>
              <a:xfrm>
                <a:off x="1934024" y="2359742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5" name="Ovál 44"/>
              <p:cNvSpPr/>
              <p:nvPr/>
            </p:nvSpPr>
            <p:spPr>
              <a:xfrm>
                <a:off x="2263140" y="2612011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6" name="Ovál 45"/>
              <p:cNvSpPr/>
              <p:nvPr/>
            </p:nvSpPr>
            <p:spPr>
              <a:xfrm>
                <a:off x="1988873" y="2482645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Ovál 46"/>
              <p:cNvSpPr/>
              <p:nvPr/>
            </p:nvSpPr>
            <p:spPr>
              <a:xfrm>
                <a:off x="2393966" y="2541710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" name="Ovál 47"/>
              <p:cNvSpPr/>
              <p:nvPr/>
            </p:nvSpPr>
            <p:spPr>
              <a:xfrm>
                <a:off x="2393966" y="2751260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" name="Ovál 48"/>
              <p:cNvSpPr/>
              <p:nvPr/>
            </p:nvSpPr>
            <p:spPr>
              <a:xfrm>
                <a:off x="2499992" y="2669897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" name="Ovál 49"/>
              <p:cNvSpPr/>
              <p:nvPr/>
            </p:nvSpPr>
            <p:spPr>
              <a:xfrm>
                <a:off x="2128400" y="2718619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78" name="Skupina 77"/>
          <p:cNvGrpSpPr/>
          <p:nvPr/>
        </p:nvGrpSpPr>
        <p:grpSpPr>
          <a:xfrm>
            <a:off x="2403732" y="813754"/>
            <a:ext cx="1314095" cy="1576662"/>
            <a:chOff x="3223575" y="1637834"/>
            <a:chExt cx="2887095" cy="2622036"/>
          </a:xfrm>
        </p:grpSpPr>
        <p:pic>
          <p:nvPicPr>
            <p:cNvPr id="77" name="Obrázek 7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980"/>
            <a:stretch/>
          </p:blipFill>
          <p:spPr>
            <a:xfrm>
              <a:off x="4800987" y="2621570"/>
              <a:ext cx="865711" cy="1638300"/>
            </a:xfrm>
            <a:prstGeom prst="rect">
              <a:avLst/>
            </a:prstGeom>
          </p:spPr>
        </p:pic>
        <p:grpSp>
          <p:nvGrpSpPr>
            <p:cNvPr id="74" name="Skupina 73"/>
            <p:cNvGrpSpPr/>
            <p:nvPr/>
          </p:nvGrpSpPr>
          <p:grpSpPr>
            <a:xfrm>
              <a:off x="3223575" y="1637834"/>
              <a:ext cx="2887095" cy="2604144"/>
              <a:chOff x="3863576" y="953729"/>
              <a:chExt cx="2887095" cy="2604144"/>
            </a:xfrm>
          </p:grpSpPr>
          <p:grpSp>
            <p:nvGrpSpPr>
              <p:cNvPr id="28" name="Skupina 27"/>
              <p:cNvGrpSpPr/>
              <p:nvPr/>
            </p:nvGrpSpPr>
            <p:grpSpPr>
              <a:xfrm>
                <a:off x="4361832" y="953729"/>
                <a:ext cx="1695794" cy="2604144"/>
                <a:chOff x="3481143" y="953729"/>
                <a:chExt cx="1695794" cy="2604144"/>
              </a:xfrm>
            </p:grpSpPr>
            <p:pic>
              <p:nvPicPr>
                <p:cNvPr id="5" name="Obrázek 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9537"/>
                <a:stretch/>
              </p:blipFill>
              <p:spPr>
                <a:xfrm>
                  <a:off x="3481143" y="1919573"/>
                  <a:ext cx="850169" cy="1638300"/>
                </a:xfrm>
                <a:prstGeom prst="rect">
                  <a:avLst/>
                </a:prstGeom>
              </p:spPr>
            </p:pic>
            <p:sp>
              <p:nvSpPr>
                <p:cNvPr id="25" name="Ohnutý pruh 24"/>
                <p:cNvSpPr/>
                <p:nvPr/>
              </p:nvSpPr>
              <p:spPr>
                <a:xfrm>
                  <a:off x="3779699" y="953729"/>
                  <a:ext cx="1245200" cy="1034670"/>
                </a:xfrm>
                <a:prstGeom prst="blockArc">
                  <a:avLst>
                    <a:gd name="adj1" fmla="val 10529921"/>
                    <a:gd name="adj2" fmla="val 86190"/>
                    <a:gd name="adj3" fmla="val 7343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Rovnoramenný trojúhelník 25"/>
                <p:cNvSpPr/>
                <p:nvPr/>
              </p:nvSpPr>
              <p:spPr>
                <a:xfrm rot="10800000">
                  <a:off x="3617829" y="1488112"/>
                  <a:ext cx="379346" cy="293442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7" name="Rovnoramenný trojúhelník 26"/>
                <p:cNvSpPr/>
                <p:nvPr/>
              </p:nvSpPr>
              <p:spPr>
                <a:xfrm rot="10800000">
                  <a:off x="4797591" y="1487623"/>
                  <a:ext cx="379346" cy="293442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39" name="Skupina 38"/>
              <p:cNvGrpSpPr/>
              <p:nvPr/>
            </p:nvGrpSpPr>
            <p:grpSpPr>
              <a:xfrm>
                <a:off x="3863576" y="2425232"/>
                <a:ext cx="611687" cy="460344"/>
                <a:chOff x="1934024" y="2359742"/>
                <a:chExt cx="611687" cy="460344"/>
              </a:xfrm>
              <a:scene3d>
                <a:camera prst="orthographicFront">
                  <a:rot lat="0" lon="10799977" rev="0"/>
                </a:camera>
                <a:lightRig rig="threePt" dir="t"/>
              </a:scene3d>
            </p:grpSpPr>
            <p:sp>
              <p:nvSpPr>
                <p:cNvPr id="29" name="Ovál 28"/>
                <p:cNvSpPr/>
                <p:nvPr/>
              </p:nvSpPr>
              <p:spPr>
                <a:xfrm>
                  <a:off x="2082681" y="2381865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0" name="Ovál 29"/>
                <p:cNvSpPr/>
                <p:nvPr/>
              </p:nvSpPr>
              <p:spPr>
                <a:xfrm>
                  <a:off x="2286000" y="2482645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" name="Ovál 30"/>
                <p:cNvSpPr/>
                <p:nvPr/>
              </p:nvSpPr>
              <p:spPr>
                <a:xfrm>
                  <a:off x="2133600" y="2517058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" name="Ovál 31"/>
                <p:cNvSpPr/>
                <p:nvPr/>
              </p:nvSpPr>
              <p:spPr>
                <a:xfrm>
                  <a:off x="1934024" y="2359742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" name="Ovál 32"/>
                <p:cNvSpPr/>
                <p:nvPr/>
              </p:nvSpPr>
              <p:spPr>
                <a:xfrm>
                  <a:off x="2263140" y="2612011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" name="Ovál 33"/>
                <p:cNvSpPr/>
                <p:nvPr/>
              </p:nvSpPr>
              <p:spPr>
                <a:xfrm>
                  <a:off x="1988873" y="2482645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5" name="Ovál 34"/>
                <p:cNvSpPr/>
                <p:nvPr/>
              </p:nvSpPr>
              <p:spPr>
                <a:xfrm>
                  <a:off x="2393966" y="2541710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6" name="Ovál 35"/>
                <p:cNvSpPr/>
                <p:nvPr/>
              </p:nvSpPr>
              <p:spPr>
                <a:xfrm>
                  <a:off x="2393966" y="2751260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7" name="Ovál 36"/>
                <p:cNvSpPr/>
                <p:nvPr/>
              </p:nvSpPr>
              <p:spPr>
                <a:xfrm>
                  <a:off x="2499992" y="2669897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8" name="Ovál 37"/>
                <p:cNvSpPr/>
                <p:nvPr/>
              </p:nvSpPr>
              <p:spPr>
                <a:xfrm>
                  <a:off x="2128400" y="2718619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51" name="Skupina 50"/>
              <p:cNvGrpSpPr/>
              <p:nvPr/>
            </p:nvGrpSpPr>
            <p:grpSpPr>
              <a:xfrm>
                <a:off x="6138984" y="2345696"/>
                <a:ext cx="611687" cy="460344"/>
                <a:chOff x="1934024" y="2359742"/>
                <a:chExt cx="611687" cy="460344"/>
              </a:xfrm>
            </p:grpSpPr>
            <p:sp>
              <p:nvSpPr>
                <p:cNvPr id="52" name="Ovál 51"/>
                <p:cNvSpPr/>
                <p:nvPr/>
              </p:nvSpPr>
              <p:spPr>
                <a:xfrm>
                  <a:off x="2082681" y="2381865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3" name="Ovál 52"/>
                <p:cNvSpPr/>
                <p:nvPr/>
              </p:nvSpPr>
              <p:spPr>
                <a:xfrm>
                  <a:off x="2286000" y="2482645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4" name="Ovál 53"/>
                <p:cNvSpPr/>
                <p:nvPr/>
              </p:nvSpPr>
              <p:spPr>
                <a:xfrm>
                  <a:off x="2133600" y="2517058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5" name="Ovál 54"/>
                <p:cNvSpPr/>
                <p:nvPr/>
              </p:nvSpPr>
              <p:spPr>
                <a:xfrm>
                  <a:off x="1934024" y="2359742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6" name="Ovál 55"/>
                <p:cNvSpPr/>
                <p:nvPr/>
              </p:nvSpPr>
              <p:spPr>
                <a:xfrm>
                  <a:off x="2263140" y="2612011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7" name="Ovál 56"/>
                <p:cNvSpPr/>
                <p:nvPr/>
              </p:nvSpPr>
              <p:spPr>
                <a:xfrm>
                  <a:off x="1988873" y="2482645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8" name="Ovál 57"/>
                <p:cNvSpPr/>
                <p:nvPr/>
              </p:nvSpPr>
              <p:spPr>
                <a:xfrm>
                  <a:off x="2393966" y="2541710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9" name="Ovál 58"/>
                <p:cNvSpPr/>
                <p:nvPr/>
              </p:nvSpPr>
              <p:spPr>
                <a:xfrm>
                  <a:off x="2393966" y="2751260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0" name="Ovál 59"/>
                <p:cNvSpPr/>
                <p:nvPr/>
              </p:nvSpPr>
              <p:spPr>
                <a:xfrm>
                  <a:off x="2499992" y="2669897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1" name="Ovál 60"/>
                <p:cNvSpPr/>
                <p:nvPr/>
              </p:nvSpPr>
              <p:spPr>
                <a:xfrm>
                  <a:off x="2128400" y="2718619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</p:grpSp>
      <p:grpSp>
        <p:nvGrpSpPr>
          <p:cNvPr id="75" name="Skupina 74"/>
          <p:cNvGrpSpPr/>
          <p:nvPr/>
        </p:nvGrpSpPr>
        <p:grpSpPr>
          <a:xfrm>
            <a:off x="6085124" y="1226714"/>
            <a:ext cx="699322" cy="985130"/>
            <a:chOff x="7895276" y="1837140"/>
            <a:chExt cx="1536425" cy="1638300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76"/>
            <a:stretch/>
          </p:blipFill>
          <p:spPr>
            <a:xfrm>
              <a:off x="7895276" y="1837140"/>
              <a:ext cx="893729" cy="1638300"/>
            </a:xfrm>
            <a:prstGeom prst="rect">
              <a:avLst/>
            </a:prstGeom>
          </p:spPr>
        </p:pic>
        <p:grpSp>
          <p:nvGrpSpPr>
            <p:cNvPr id="62" name="Skupina 61"/>
            <p:cNvGrpSpPr/>
            <p:nvPr/>
          </p:nvGrpSpPr>
          <p:grpSpPr>
            <a:xfrm>
              <a:off x="8820014" y="2329614"/>
              <a:ext cx="611687" cy="460344"/>
              <a:chOff x="1934024" y="2359742"/>
              <a:chExt cx="611687" cy="460344"/>
            </a:xfrm>
          </p:grpSpPr>
          <p:sp>
            <p:nvSpPr>
              <p:cNvPr id="63" name="Ovál 62"/>
              <p:cNvSpPr/>
              <p:nvPr/>
            </p:nvSpPr>
            <p:spPr>
              <a:xfrm>
                <a:off x="2082681" y="2381865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Ovál 63"/>
              <p:cNvSpPr/>
              <p:nvPr/>
            </p:nvSpPr>
            <p:spPr>
              <a:xfrm>
                <a:off x="2286000" y="2482645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5" name="Ovál 64"/>
              <p:cNvSpPr/>
              <p:nvPr/>
            </p:nvSpPr>
            <p:spPr>
              <a:xfrm>
                <a:off x="2133600" y="2517058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" name="Ovál 65"/>
              <p:cNvSpPr/>
              <p:nvPr/>
            </p:nvSpPr>
            <p:spPr>
              <a:xfrm>
                <a:off x="1934024" y="2359742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Ovál 66"/>
              <p:cNvSpPr/>
              <p:nvPr/>
            </p:nvSpPr>
            <p:spPr>
              <a:xfrm>
                <a:off x="2263140" y="2612011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" name="Ovál 67"/>
              <p:cNvSpPr/>
              <p:nvPr/>
            </p:nvSpPr>
            <p:spPr>
              <a:xfrm>
                <a:off x="1988873" y="2482645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Ovál 68"/>
              <p:cNvSpPr/>
              <p:nvPr/>
            </p:nvSpPr>
            <p:spPr>
              <a:xfrm>
                <a:off x="2393966" y="2541710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" name="Ovál 69"/>
              <p:cNvSpPr/>
              <p:nvPr/>
            </p:nvSpPr>
            <p:spPr>
              <a:xfrm>
                <a:off x="2393966" y="2751260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" name="Ovál 70"/>
              <p:cNvSpPr/>
              <p:nvPr/>
            </p:nvSpPr>
            <p:spPr>
              <a:xfrm>
                <a:off x="2499992" y="2669897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" name="Ovál 71"/>
              <p:cNvSpPr/>
              <p:nvPr/>
            </p:nvSpPr>
            <p:spPr>
              <a:xfrm>
                <a:off x="2128400" y="2718619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76" name="TextovéPole 75"/>
          <p:cNvSpPr txBox="1"/>
          <p:nvPr/>
        </p:nvSpPr>
        <p:spPr>
          <a:xfrm>
            <a:off x="334201" y="224489"/>
            <a:ext cx="7325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smtClean="0"/>
              <a:t>Sexual and asexual reproduction/propagation</a:t>
            </a:r>
            <a:endParaRPr lang="cs-CZ" sz="2800"/>
          </a:p>
        </p:txBody>
      </p:sp>
      <p:pic>
        <p:nvPicPr>
          <p:cNvPr id="79" name="Obrázek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483" y="2840991"/>
            <a:ext cx="3187791" cy="2867135"/>
          </a:xfrm>
          <a:prstGeom prst="rect">
            <a:avLst/>
          </a:prstGeom>
        </p:spPr>
      </p:pic>
      <p:pic>
        <p:nvPicPr>
          <p:cNvPr id="80" name="Obrázek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251" y="337579"/>
            <a:ext cx="1448224" cy="2351006"/>
          </a:xfrm>
          <a:prstGeom prst="rect">
            <a:avLst/>
          </a:prstGeom>
        </p:spPr>
      </p:pic>
      <p:sp>
        <p:nvSpPr>
          <p:cNvPr id="82" name="TextovéPole 81"/>
          <p:cNvSpPr txBox="1"/>
          <p:nvPr/>
        </p:nvSpPr>
        <p:spPr>
          <a:xfrm>
            <a:off x="159000" y="6053476"/>
            <a:ext cx="7979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Barrett (2002) The evolution of plant sexual diversity. </a:t>
            </a:r>
            <a:r>
              <a:rPr lang="cs-CZ" sz="1200" i="1" smtClean="0"/>
              <a:t>Nature Reviews Genetics</a:t>
            </a:r>
            <a:r>
              <a:rPr lang="cs-CZ" sz="1200" smtClean="0"/>
              <a:t> </a:t>
            </a:r>
            <a:r>
              <a:rPr lang="cs-CZ" sz="1200" b="1" smtClean="0"/>
              <a:t>3</a:t>
            </a:r>
            <a:r>
              <a:rPr lang="cs-CZ" sz="1200" smtClean="0"/>
              <a:t>: 274-284</a:t>
            </a:r>
            <a:r>
              <a:rPr lang="cs-CZ" sz="1200" smtClean="0"/>
              <a:t>.</a:t>
            </a:r>
          </a:p>
          <a:p>
            <a:r>
              <a:rPr lang="cs-CZ" sz="1200" smtClean="0"/>
              <a:t>Igic et al. (2008) Loss of self-incopatibility and its evolutionary consequences. </a:t>
            </a:r>
            <a:r>
              <a:rPr lang="en-US" sz="1200" i="1" smtClean="0"/>
              <a:t>Int J </a:t>
            </a:r>
            <a:r>
              <a:rPr lang="en-US" sz="1200" i="1"/>
              <a:t>Plant </a:t>
            </a:r>
            <a:r>
              <a:rPr lang="en-US" sz="1200" i="1" smtClean="0"/>
              <a:t>Sci</a:t>
            </a:r>
            <a:r>
              <a:rPr lang="en-US" sz="1200" smtClean="0"/>
              <a:t> </a:t>
            </a:r>
            <a:r>
              <a:rPr lang="en-US" sz="1200" b="1" smtClean="0"/>
              <a:t>169</a:t>
            </a:r>
            <a:r>
              <a:rPr lang="en-US" sz="1200" smtClean="0"/>
              <a:t>:</a:t>
            </a:r>
            <a:r>
              <a:rPr lang="cs-CZ" sz="1200" smtClean="0"/>
              <a:t> </a:t>
            </a:r>
            <a:r>
              <a:rPr lang="en-US" sz="1200" smtClean="0"/>
              <a:t>93–104.</a:t>
            </a:r>
            <a:endParaRPr lang="cs-CZ" sz="1200" smtClean="0"/>
          </a:p>
          <a:p>
            <a:r>
              <a:rPr lang="cs-CZ" sz="1200" smtClean="0"/>
              <a:t>Raduski et al. (2011) The expression of self-inkompatibility in angiosperms is bimodal. </a:t>
            </a:r>
            <a:r>
              <a:rPr lang="cs-CZ" sz="1200" i="1" smtClean="0"/>
              <a:t>Evolution </a:t>
            </a:r>
            <a:r>
              <a:rPr lang="cs-CZ" sz="1200" b="1" smtClean="0"/>
              <a:t>66</a:t>
            </a:r>
            <a:r>
              <a:rPr lang="cs-CZ" sz="1200" smtClean="0"/>
              <a:t>: 1275-1283</a:t>
            </a:r>
            <a:r>
              <a:rPr lang="cs-CZ" sz="1200" smtClean="0"/>
              <a:t>.</a:t>
            </a:r>
          </a:p>
          <a:p>
            <a:r>
              <a:rPr lang="cs-CZ" sz="1200" smtClean="0"/>
              <a:t>Huu et al. (2016) </a:t>
            </a:r>
            <a:r>
              <a:rPr lang="en-US" sz="1200"/>
              <a:t>Presence versus absence </a:t>
            </a:r>
            <a:r>
              <a:rPr lang="en-US" sz="1200"/>
              <a:t>of </a:t>
            </a:r>
            <a:r>
              <a:rPr lang="en-US" sz="1200" smtClean="0"/>
              <a:t>CYP734A50</a:t>
            </a:r>
            <a:r>
              <a:rPr lang="cs-CZ" sz="1200" smtClean="0"/>
              <a:t> </a:t>
            </a:r>
            <a:r>
              <a:rPr lang="en-US" sz="1200" smtClean="0"/>
              <a:t>underlies </a:t>
            </a:r>
            <a:r>
              <a:rPr lang="en-US" sz="1200"/>
              <a:t>the style-length </a:t>
            </a:r>
            <a:r>
              <a:rPr lang="en-US" sz="1200"/>
              <a:t>dimorphism </a:t>
            </a:r>
            <a:r>
              <a:rPr lang="en-US" sz="1200" smtClean="0"/>
              <a:t>in</a:t>
            </a:r>
            <a:r>
              <a:rPr lang="cs-CZ" sz="1200" smtClean="0"/>
              <a:t> primroses. </a:t>
            </a:r>
            <a:r>
              <a:rPr lang="cs-CZ" sz="1200" i="1" smtClean="0"/>
              <a:t>eLife </a:t>
            </a:r>
            <a:r>
              <a:rPr lang="cs-CZ" sz="1200" b="1" smtClean="0"/>
              <a:t>5</a:t>
            </a:r>
            <a:r>
              <a:rPr lang="cs-CZ" sz="1200" smtClean="0"/>
              <a:t>:e 17956</a:t>
            </a:r>
            <a:r>
              <a:rPr lang="cs-CZ" sz="1200"/>
              <a:t>.</a:t>
            </a:r>
            <a:r>
              <a:rPr lang="cs-CZ" sz="1200" i="1"/>
              <a:t> </a:t>
            </a:r>
            <a:endParaRPr lang="cs-CZ" sz="1200" i="1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9173" y="0"/>
            <a:ext cx="3105049" cy="6467078"/>
          </a:xfrm>
          <a:prstGeom prst="rect">
            <a:avLst/>
          </a:prstGeom>
        </p:spPr>
      </p:pic>
      <p:pic>
        <p:nvPicPr>
          <p:cNvPr id="81" name="Obrázek 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915" y="2861260"/>
            <a:ext cx="2717892" cy="2653191"/>
          </a:xfrm>
          <a:prstGeom prst="rect">
            <a:avLst/>
          </a:prstGeom>
        </p:spPr>
      </p:pic>
      <p:pic>
        <p:nvPicPr>
          <p:cNvPr id="1026" name="Picture 2" descr="https://iiif.elifesciences.org/lax:20314%2Felife-20314-fig1-v2.tif/full/,1500/0/defaul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66" y="4148953"/>
            <a:ext cx="1718867" cy="177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428" y="2627901"/>
            <a:ext cx="1564967" cy="15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6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338" y="-119991"/>
            <a:ext cx="3718801" cy="6779171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39495" y="6008853"/>
            <a:ext cx="6806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Barringer (2007) Polyploidy and self-fertilization in flowering plants. </a:t>
            </a:r>
            <a:r>
              <a:rPr lang="en-US" sz="1100" i="1"/>
              <a:t>Am J Bot</a:t>
            </a:r>
            <a:r>
              <a:rPr lang="en-US" sz="1100"/>
              <a:t> </a:t>
            </a:r>
            <a:r>
              <a:rPr lang="en-US" sz="1100" b="1"/>
              <a:t>94</a:t>
            </a:r>
            <a:r>
              <a:rPr lang="en-US" sz="1100"/>
              <a:t>: 1527-1533</a:t>
            </a:r>
            <a:r>
              <a:rPr lang="en-US" sz="1100" smtClean="0"/>
              <a:t>.</a:t>
            </a:r>
            <a:endParaRPr lang="cs-CZ" sz="1100" smtClean="0"/>
          </a:p>
          <a:p>
            <a:r>
              <a:rPr lang="cs-CZ" sz="1100" smtClean="0"/>
              <a:t>Grossenbacher et al. (2015) Geographic range size is predicted by plant mating systém. </a:t>
            </a:r>
            <a:r>
              <a:rPr lang="cs-CZ" sz="1100" i="1" smtClean="0"/>
              <a:t>Ecology Letters </a:t>
            </a:r>
            <a:r>
              <a:rPr lang="cs-CZ" sz="1100" b="1" smtClean="0"/>
              <a:t>18</a:t>
            </a:r>
            <a:r>
              <a:rPr lang="cs-CZ" sz="1100" smtClean="0"/>
              <a:t>: 706-713.</a:t>
            </a:r>
          </a:p>
          <a:p>
            <a:r>
              <a:rPr lang="cs-CZ" sz="1100" smtClean="0"/>
              <a:t>Wright et al. (2013) Evolutionary consequences of self-fertilization in plants. </a:t>
            </a:r>
            <a:r>
              <a:rPr lang="cs-CZ" sz="1100" i="1" smtClean="0"/>
              <a:t>Proc Roy Soc B</a:t>
            </a:r>
            <a:r>
              <a:rPr lang="cs-CZ" sz="1100" smtClean="0"/>
              <a:t> </a:t>
            </a:r>
            <a:r>
              <a:rPr lang="cs-CZ" sz="1100" b="1" smtClean="0"/>
              <a:t>280</a:t>
            </a:r>
            <a:r>
              <a:rPr lang="cs-CZ" sz="1100" smtClean="0"/>
              <a:t>: 20130133.</a:t>
            </a:r>
          </a:p>
          <a:p>
            <a:r>
              <a:rPr lang="cs-CZ" sz="1100" smtClean="0"/>
              <a:t>Igic et al. (2006) </a:t>
            </a:r>
            <a:r>
              <a:rPr lang="en-US" sz="1100"/>
              <a:t>Ancient polymorphism reveals </a:t>
            </a:r>
            <a:r>
              <a:rPr lang="en-US" sz="1100" smtClean="0"/>
              <a:t>unidirectional</a:t>
            </a:r>
            <a:r>
              <a:rPr lang="cs-CZ" sz="1100" smtClean="0"/>
              <a:t> </a:t>
            </a:r>
            <a:r>
              <a:rPr lang="en-US" sz="1100" smtClean="0"/>
              <a:t>breeding </a:t>
            </a:r>
            <a:r>
              <a:rPr lang="en-US" sz="1100"/>
              <a:t>system </a:t>
            </a:r>
            <a:r>
              <a:rPr lang="en-US" sz="1100" smtClean="0"/>
              <a:t>shifts</a:t>
            </a:r>
            <a:r>
              <a:rPr lang="cs-CZ" sz="1100" smtClean="0"/>
              <a:t>. </a:t>
            </a:r>
            <a:r>
              <a:rPr lang="cs-CZ" sz="1100" i="1" smtClean="0"/>
              <a:t>PNAS</a:t>
            </a:r>
            <a:r>
              <a:rPr lang="cs-CZ" sz="1100" smtClean="0"/>
              <a:t> </a:t>
            </a:r>
            <a:r>
              <a:rPr lang="cs-CZ" sz="1100" b="1" smtClean="0"/>
              <a:t>31</a:t>
            </a:r>
            <a:r>
              <a:rPr lang="cs-CZ" sz="1100"/>
              <a:t>: </a:t>
            </a:r>
            <a:r>
              <a:rPr lang="cs-CZ" sz="1100" smtClean="0"/>
              <a:t>1359–1363.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97" y="2799124"/>
            <a:ext cx="3843000" cy="31734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705" y="2811190"/>
            <a:ext cx="5060924" cy="3265239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34201" y="224489"/>
            <a:ext cx="7325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smtClean="0"/>
              <a:t>Cons and pros of plant breeding systems</a:t>
            </a:r>
            <a:endParaRPr lang="cs-CZ" sz="2800"/>
          </a:p>
        </p:txBody>
      </p:sp>
      <p:grpSp>
        <p:nvGrpSpPr>
          <p:cNvPr id="11" name="Skupina 10"/>
          <p:cNvGrpSpPr/>
          <p:nvPr/>
        </p:nvGrpSpPr>
        <p:grpSpPr>
          <a:xfrm>
            <a:off x="5019457" y="1254747"/>
            <a:ext cx="1388201" cy="1356672"/>
            <a:chOff x="7769837" y="1864910"/>
            <a:chExt cx="2145946" cy="1913370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40"/>
            <a:stretch/>
          </p:blipFill>
          <p:spPr>
            <a:xfrm>
              <a:off x="9079663" y="1864910"/>
              <a:ext cx="836120" cy="1638300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40"/>
            <a:stretch/>
          </p:blipFill>
          <p:spPr>
            <a:xfrm>
              <a:off x="7769837" y="1878183"/>
              <a:ext cx="836120" cy="1638300"/>
            </a:xfrm>
            <a:prstGeom prst="rect">
              <a:avLst/>
            </a:prstGeom>
          </p:spPr>
        </p:pic>
        <p:sp>
          <p:nvSpPr>
            <p:cNvPr id="14" name="Oblouk 13"/>
            <p:cNvSpPr/>
            <p:nvPr/>
          </p:nvSpPr>
          <p:spPr>
            <a:xfrm>
              <a:off x="8168640" y="3310920"/>
              <a:ext cx="1407979" cy="467360"/>
            </a:xfrm>
            <a:prstGeom prst="arc">
              <a:avLst>
                <a:gd name="adj1" fmla="val 11093946"/>
                <a:gd name="adj2" fmla="val 21133566"/>
              </a:avLst>
            </a:prstGeom>
            <a:ln w="9525">
              <a:solidFill>
                <a:srgbClr val="00A836">
                  <a:alpha val="9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1108469" y="801310"/>
            <a:ext cx="899795" cy="1778515"/>
            <a:chOff x="1091173" y="1049561"/>
            <a:chExt cx="1390946" cy="2508312"/>
          </a:xfrm>
        </p:grpSpPr>
        <p:grpSp>
          <p:nvGrpSpPr>
            <p:cNvPr id="17" name="Skupina 16"/>
            <p:cNvGrpSpPr/>
            <p:nvPr/>
          </p:nvGrpSpPr>
          <p:grpSpPr>
            <a:xfrm>
              <a:off x="1091173" y="1049561"/>
              <a:ext cx="865711" cy="2508312"/>
              <a:chOff x="803432" y="1296368"/>
              <a:chExt cx="865711" cy="2508312"/>
            </a:xfrm>
          </p:grpSpPr>
          <p:pic>
            <p:nvPicPr>
              <p:cNvPr id="29" name="Obrázek 2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8980"/>
              <a:stretch/>
            </p:blipFill>
            <p:spPr>
              <a:xfrm>
                <a:off x="803432" y="2166380"/>
                <a:ext cx="865711" cy="1638300"/>
              </a:xfrm>
              <a:prstGeom prst="rect">
                <a:avLst/>
              </a:prstGeom>
            </p:spPr>
          </p:pic>
          <p:sp>
            <p:nvSpPr>
              <p:cNvPr id="30" name="Zahnutá šipka doleva 29"/>
              <p:cNvSpPr/>
              <p:nvPr/>
            </p:nvSpPr>
            <p:spPr>
              <a:xfrm rot="16200000">
                <a:off x="850109" y="1372234"/>
                <a:ext cx="772357" cy="620626"/>
              </a:xfrm>
              <a:prstGeom prst="curvedLeftArrow">
                <a:avLst>
                  <a:gd name="adj1" fmla="val 12257"/>
                  <a:gd name="adj2" fmla="val 50000"/>
                  <a:gd name="adj3" fmla="val 3858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Skupina 17"/>
            <p:cNvGrpSpPr/>
            <p:nvPr/>
          </p:nvGrpSpPr>
          <p:grpSpPr>
            <a:xfrm>
              <a:off x="1870432" y="2364027"/>
              <a:ext cx="611687" cy="460344"/>
              <a:chOff x="1934024" y="2359742"/>
              <a:chExt cx="611687" cy="460344"/>
            </a:xfrm>
          </p:grpSpPr>
          <p:sp>
            <p:nvSpPr>
              <p:cNvPr id="19" name="Ovál 18"/>
              <p:cNvSpPr/>
              <p:nvPr/>
            </p:nvSpPr>
            <p:spPr>
              <a:xfrm>
                <a:off x="2082681" y="2381865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Ovál 19"/>
              <p:cNvSpPr/>
              <p:nvPr/>
            </p:nvSpPr>
            <p:spPr>
              <a:xfrm>
                <a:off x="2286000" y="2482645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Ovál 20"/>
              <p:cNvSpPr/>
              <p:nvPr/>
            </p:nvSpPr>
            <p:spPr>
              <a:xfrm>
                <a:off x="2133600" y="2517058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Ovál 21"/>
              <p:cNvSpPr/>
              <p:nvPr/>
            </p:nvSpPr>
            <p:spPr>
              <a:xfrm>
                <a:off x="1934024" y="2359742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Ovál 22"/>
              <p:cNvSpPr/>
              <p:nvPr/>
            </p:nvSpPr>
            <p:spPr>
              <a:xfrm>
                <a:off x="2263140" y="2612011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Ovál 23"/>
              <p:cNvSpPr/>
              <p:nvPr/>
            </p:nvSpPr>
            <p:spPr>
              <a:xfrm>
                <a:off x="1988873" y="2482645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Ovál 24"/>
              <p:cNvSpPr/>
              <p:nvPr/>
            </p:nvSpPr>
            <p:spPr>
              <a:xfrm>
                <a:off x="2393966" y="2541710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6" name="Ovál 25"/>
              <p:cNvSpPr/>
              <p:nvPr/>
            </p:nvSpPr>
            <p:spPr>
              <a:xfrm>
                <a:off x="2393966" y="2751260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Ovál 26"/>
              <p:cNvSpPr/>
              <p:nvPr/>
            </p:nvSpPr>
            <p:spPr>
              <a:xfrm>
                <a:off x="2499992" y="2669897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" name="Ovál 27"/>
              <p:cNvSpPr/>
              <p:nvPr/>
            </p:nvSpPr>
            <p:spPr>
              <a:xfrm>
                <a:off x="2128400" y="2718619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31" name="Skupina 30"/>
          <p:cNvGrpSpPr/>
          <p:nvPr/>
        </p:nvGrpSpPr>
        <p:grpSpPr>
          <a:xfrm>
            <a:off x="2403732" y="703596"/>
            <a:ext cx="1867646" cy="1859150"/>
            <a:chOff x="3223575" y="1637834"/>
            <a:chExt cx="2887095" cy="2622036"/>
          </a:xfrm>
        </p:grpSpPr>
        <p:pic>
          <p:nvPicPr>
            <p:cNvPr id="32" name="Obrázek 3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980"/>
            <a:stretch/>
          </p:blipFill>
          <p:spPr>
            <a:xfrm>
              <a:off x="4800987" y="2621570"/>
              <a:ext cx="865711" cy="1638300"/>
            </a:xfrm>
            <a:prstGeom prst="rect">
              <a:avLst/>
            </a:prstGeom>
          </p:spPr>
        </p:pic>
        <p:grpSp>
          <p:nvGrpSpPr>
            <p:cNvPr id="33" name="Skupina 32"/>
            <p:cNvGrpSpPr/>
            <p:nvPr/>
          </p:nvGrpSpPr>
          <p:grpSpPr>
            <a:xfrm>
              <a:off x="3223575" y="1637834"/>
              <a:ext cx="2887095" cy="2604144"/>
              <a:chOff x="3863576" y="953729"/>
              <a:chExt cx="2887095" cy="2604144"/>
            </a:xfrm>
          </p:grpSpPr>
          <p:grpSp>
            <p:nvGrpSpPr>
              <p:cNvPr id="34" name="Skupina 33"/>
              <p:cNvGrpSpPr/>
              <p:nvPr/>
            </p:nvGrpSpPr>
            <p:grpSpPr>
              <a:xfrm>
                <a:off x="4361832" y="953729"/>
                <a:ext cx="1695794" cy="2604144"/>
                <a:chOff x="3481143" y="953729"/>
                <a:chExt cx="1695794" cy="2604144"/>
              </a:xfrm>
            </p:grpSpPr>
            <p:pic>
              <p:nvPicPr>
                <p:cNvPr id="57" name="Obrázek 56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9537"/>
                <a:stretch/>
              </p:blipFill>
              <p:spPr>
                <a:xfrm>
                  <a:off x="3481143" y="1919573"/>
                  <a:ext cx="850169" cy="1638300"/>
                </a:xfrm>
                <a:prstGeom prst="rect">
                  <a:avLst/>
                </a:prstGeom>
              </p:spPr>
            </p:pic>
            <p:sp>
              <p:nvSpPr>
                <p:cNvPr id="58" name="Ohnutý pruh 57"/>
                <p:cNvSpPr/>
                <p:nvPr/>
              </p:nvSpPr>
              <p:spPr>
                <a:xfrm>
                  <a:off x="3779699" y="953729"/>
                  <a:ext cx="1245200" cy="1034670"/>
                </a:xfrm>
                <a:prstGeom prst="blockArc">
                  <a:avLst>
                    <a:gd name="adj1" fmla="val 10529921"/>
                    <a:gd name="adj2" fmla="val 86190"/>
                    <a:gd name="adj3" fmla="val 7343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Rovnoramenný trojúhelník 58"/>
                <p:cNvSpPr/>
                <p:nvPr/>
              </p:nvSpPr>
              <p:spPr>
                <a:xfrm rot="10800000">
                  <a:off x="3617829" y="1488112"/>
                  <a:ext cx="379346" cy="293442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0" name="Rovnoramenný trojúhelník 59"/>
                <p:cNvSpPr/>
                <p:nvPr/>
              </p:nvSpPr>
              <p:spPr>
                <a:xfrm rot="10800000">
                  <a:off x="4797591" y="1487623"/>
                  <a:ext cx="379346" cy="293442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35" name="Skupina 34"/>
              <p:cNvGrpSpPr/>
              <p:nvPr/>
            </p:nvGrpSpPr>
            <p:grpSpPr>
              <a:xfrm>
                <a:off x="3863576" y="2425232"/>
                <a:ext cx="611687" cy="460344"/>
                <a:chOff x="1934024" y="2359742"/>
                <a:chExt cx="611687" cy="460344"/>
              </a:xfrm>
              <a:scene3d>
                <a:camera prst="orthographicFront">
                  <a:rot lat="0" lon="10799977" rev="0"/>
                </a:camera>
                <a:lightRig rig="threePt" dir="t"/>
              </a:scene3d>
            </p:grpSpPr>
            <p:sp>
              <p:nvSpPr>
                <p:cNvPr id="47" name="Ovál 46"/>
                <p:cNvSpPr/>
                <p:nvPr/>
              </p:nvSpPr>
              <p:spPr>
                <a:xfrm>
                  <a:off x="2082681" y="2381865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8" name="Ovál 47"/>
                <p:cNvSpPr/>
                <p:nvPr/>
              </p:nvSpPr>
              <p:spPr>
                <a:xfrm>
                  <a:off x="2286000" y="2482645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9" name="Ovál 48"/>
                <p:cNvSpPr/>
                <p:nvPr/>
              </p:nvSpPr>
              <p:spPr>
                <a:xfrm>
                  <a:off x="2133600" y="2517058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0" name="Ovál 49"/>
                <p:cNvSpPr/>
                <p:nvPr/>
              </p:nvSpPr>
              <p:spPr>
                <a:xfrm>
                  <a:off x="1934024" y="2359742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1" name="Ovál 50"/>
                <p:cNvSpPr/>
                <p:nvPr/>
              </p:nvSpPr>
              <p:spPr>
                <a:xfrm>
                  <a:off x="2263140" y="2612011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2" name="Ovál 51"/>
                <p:cNvSpPr/>
                <p:nvPr/>
              </p:nvSpPr>
              <p:spPr>
                <a:xfrm>
                  <a:off x="1988873" y="2482645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3" name="Ovál 52"/>
                <p:cNvSpPr/>
                <p:nvPr/>
              </p:nvSpPr>
              <p:spPr>
                <a:xfrm>
                  <a:off x="2393966" y="2541710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4" name="Ovál 53"/>
                <p:cNvSpPr/>
                <p:nvPr/>
              </p:nvSpPr>
              <p:spPr>
                <a:xfrm>
                  <a:off x="2393966" y="2751260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5" name="Ovál 54"/>
                <p:cNvSpPr/>
                <p:nvPr/>
              </p:nvSpPr>
              <p:spPr>
                <a:xfrm>
                  <a:off x="2499992" y="2669897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6" name="Ovál 55"/>
                <p:cNvSpPr/>
                <p:nvPr/>
              </p:nvSpPr>
              <p:spPr>
                <a:xfrm>
                  <a:off x="2128400" y="2718619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36" name="Skupina 35"/>
              <p:cNvGrpSpPr/>
              <p:nvPr/>
            </p:nvGrpSpPr>
            <p:grpSpPr>
              <a:xfrm>
                <a:off x="6138984" y="2345696"/>
                <a:ext cx="611687" cy="460344"/>
                <a:chOff x="1934024" y="2359742"/>
                <a:chExt cx="611687" cy="460344"/>
              </a:xfrm>
            </p:grpSpPr>
            <p:sp>
              <p:nvSpPr>
                <p:cNvPr id="37" name="Ovál 36"/>
                <p:cNvSpPr/>
                <p:nvPr/>
              </p:nvSpPr>
              <p:spPr>
                <a:xfrm>
                  <a:off x="2082681" y="2381865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8" name="Ovál 37"/>
                <p:cNvSpPr/>
                <p:nvPr/>
              </p:nvSpPr>
              <p:spPr>
                <a:xfrm>
                  <a:off x="2286000" y="2482645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9" name="Ovál 38"/>
                <p:cNvSpPr/>
                <p:nvPr/>
              </p:nvSpPr>
              <p:spPr>
                <a:xfrm>
                  <a:off x="2133600" y="2517058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0" name="Ovál 39"/>
                <p:cNvSpPr/>
                <p:nvPr/>
              </p:nvSpPr>
              <p:spPr>
                <a:xfrm>
                  <a:off x="1934024" y="2359742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1" name="Ovál 40"/>
                <p:cNvSpPr/>
                <p:nvPr/>
              </p:nvSpPr>
              <p:spPr>
                <a:xfrm>
                  <a:off x="2263140" y="2612011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2" name="Ovál 41"/>
                <p:cNvSpPr/>
                <p:nvPr/>
              </p:nvSpPr>
              <p:spPr>
                <a:xfrm>
                  <a:off x="1988873" y="2482645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3" name="Ovál 42"/>
                <p:cNvSpPr/>
                <p:nvPr/>
              </p:nvSpPr>
              <p:spPr>
                <a:xfrm>
                  <a:off x="2393966" y="2541710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4" name="Ovál 43"/>
                <p:cNvSpPr/>
                <p:nvPr/>
              </p:nvSpPr>
              <p:spPr>
                <a:xfrm>
                  <a:off x="2393966" y="2751260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5" name="Ovál 44"/>
                <p:cNvSpPr/>
                <p:nvPr/>
              </p:nvSpPr>
              <p:spPr>
                <a:xfrm>
                  <a:off x="2499992" y="2669897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6" name="Ovál 45"/>
                <p:cNvSpPr/>
                <p:nvPr/>
              </p:nvSpPr>
              <p:spPr>
                <a:xfrm>
                  <a:off x="2128400" y="2718619"/>
                  <a:ext cx="45719" cy="68826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</p:grpSp>
      <p:grpSp>
        <p:nvGrpSpPr>
          <p:cNvPr id="61" name="Skupina 60"/>
          <p:cNvGrpSpPr/>
          <p:nvPr/>
        </p:nvGrpSpPr>
        <p:grpSpPr>
          <a:xfrm>
            <a:off x="7162725" y="1268297"/>
            <a:ext cx="993905" cy="1161634"/>
            <a:chOff x="7895276" y="1837140"/>
            <a:chExt cx="1536425" cy="1638300"/>
          </a:xfrm>
        </p:grpSpPr>
        <p:pic>
          <p:nvPicPr>
            <p:cNvPr id="62" name="Obrázek 6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76"/>
            <a:stretch/>
          </p:blipFill>
          <p:spPr>
            <a:xfrm>
              <a:off x="7895276" y="1837140"/>
              <a:ext cx="893729" cy="1638300"/>
            </a:xfrm>
            <a:prstGeom prst="rect">
              <a:avLst/>
            </a:prstGeom>
          </p:spPr>
        </p:pic>
        <p:grpSp>
          <p:nvGrpSpPr>
            <p:cNvPr id="63" name="Skupina 62"/>
            <p:cNvGrpSpPr/>
            <p:nvPr/>
          </p:nvGrpSpPr>
          <p:grpSpPr>
            <a:xfrm>
              <a:off x="8820014" y="2329614"/>
              <a:ext cx="611687" cy="460344"/>
              <a:chOff x="1934024" y="2359742"/>
              <a:chExt cx="611687" cy="460344"/>
            </a:xfrm>
          </p:grpSpPr>
          <p:sp>
            <p:nvSpPr>
              <p:cNvPr id="64" name="Ovál 63"/>
              <p:cNvSpPr/>
              <p:nvPr/>
            </p:nvSpPr>
            <p:spPr>
              <a:xfrm>
                <a:off x="2082681" y="2381865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5" name="Ovál 64"/>
              <p:cNvSpPr/>
              <p:nvPr/>
            </p:nvSpPr>
            <p:spPr>
              <a:xfrm>
                <a:off x="2286000" y="2482645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" name="Ovál 65"/>
              <p:cNvSpPr/>
              <p:nvPr/>
            </p:nvSpPr>
            <p:spPr>
              <a:xfrm>
                <a:off x="2133600" y="2517058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Ovál 66"/>
              <p:cNvSpPr/>
              <p:nvPr/>
            </p:nvSpPr>
            <p:spPr>
              <a:xfrm>
                <a:off x="1934024" y="2359742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" name="Ovál 67"/>
              <p:cNvSpPr/>
              <p:nvPr/>
            </p:nvSpPr>
            <p:spPr>
              <a:xfrm>
                <a:off x="2263140" y="2612011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Ovál 68"/>
              <p:cNvSpPr/>
              <p:nvPr/>
            </p:nvSpPr>
            <p:spPr>
              <a:xfrm>
                <a:off x="1988873" y="2482645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" name="Ovál 69"/>
              <p:cNvSpPr/>
              <p:nvPr/>
            </p:nvSpPr>
            <p:spPr>
              <a:xfrm>
                <a:off x="2393966" y="2541710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" name="Ovál 70"/>
              <p:cNvSpPr/>
              <p:nvPr/>
            </p:nvSpPr>
            <p:spPr>
              <a:xfrm>
                <a:off x="2393966" y="2751260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" name="Ovál 71"/>
              <p:cNvSpPr/>
              <p:nvPr/>
            </p:nvSpPr>
            <p:spPr>
              <a:xfrm>
                <a:off x="2499992" y="2669897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3" name="Ovál 72"/>
              <p:cNvSpPr/>
              <p:nvPr/>
            </p:nvSpPr>
            <p:spPr>
              <a:xfrm>
                <a:off x="2128400" y="2718619"/>
                <a:ext cx="45719" cy="6882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592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9361</TotalTime>
  <Words>186</Words>
  <Application>Microsoft Office PowerPoint</Application>
  <PresentationFormat>Širokoúhlá obrazovka</PresentationFormat>
  <Paragraphs>12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Motiv Office</vt:lpstr>
      <vt:lpstr>Plant breeding systems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breeding systems</dc:title>
  <dc:creator>franta</dc:creator>
  <cp:lastModifiedBy>Frantisek Zedek</cp:lastModifiedBy>
  <cp:revision>32</cp:revision>
  <cp:lastPrinted>2019-04-24T12:38:08Z</cp:lastPrinted>
  <dcterms:created xsi:type="dcterms:W3CDTF">2017-04-11T09:42:51Z</dcterms:created>
  <dcterms:modified xsi:type="dcterms:W3CDTF">2019-04-25T08:31:03Z</dcterms:modified>
</cp:coreProperties>
</file>