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5"/>
  </p:notesMasterIdLst>
  <p:handoutMasterIdLst>
    <p:handoutMasterId r:id="rId76"/>
  </p:handoutMasterIdLst>
  <p:sldIdLst>
    <p:sldId id="493" r:id="rId2"/>
    <p:sldId id="573" r:id="rId3"/>
    <p:sldId id="496" r:id="rId4"/>
    <p:sldId id="694" r:id="rId5"/>
    <p:sldId id="497" r:id="rId6"/>
    <p:sldId id="701" r:id="rId7"/>
    <p:sldId id="671" r:id="rId8"/>
    <p:sldId id="438" r:id="rId9"/>
    <p:sldId id="695" r:id="rId10"/>
    <p:sldId id="672" r:id="rId11"/>
    <p:sldId id="673" r:id="rId12"/>
    <p:sldId id="674" r:id="rId13"/>
    <p:sldId id="675" r:id="rId14"/>
    <p:sldId id="676" r:id="rId15"/>
    <p:sldId id="677" r:id="rId16"/>
    <p:sldId id="678" r:id="rId17"/>
    <p:sldId id="708" r:id="rId18"/>
    <p:sldId id="679" r:id="rId19"/>
    <p:sldId id="680" r:id="rId20"/>
    <p:sldId id="641" r:id="rId21"/>
    <p:sldId id="696" r:id="rId22"/>
    <p:sldId id="697" r:id="rId23"/>
    <p:sldId id="518" r:id="rId24"/>
    <p:sldId id="704" r:id="rId25"/>
    <p:sldId id="601" r:id="rId26"/>
    <p:sldId id="700" r:id="rId27"/>
    <p:sldId id="703" r:id="rId28"/>
    <p:sldId id="706" r:id="rId29"/>
    <p:sldId id="705" r:id="rId30"/>
    <p:sldId id="698" r:id="rId31"/>
    <p:sldId id="699" r:id="rId32"/>
    <p:sldId id="707" r:id="rId33"/>
    <p:sldId id="681" r:id="rId34"/>
    <p:sldId id="682" r:id="rId35"/>
    <p:sldId id="651" r:id="rId36"/>
    <p:sldId id="544" r:id="rId37"/>
    <p:sldId id="542" r:id="rId38"/>
    <p:sldId id="574" r:id="rId39"/>
    <p:sldId id="547" r:id="rId40"/>
    <p:sldId id="548" r:id="rId41"/>
    <p:sldId id="550" r:id="rId42"/>
    <p:sldId id="549" r:id="rId43"/>
    <p:sldId id="553" r:id="rId44"/>
    <p:sldId id="568" r:id="rId45"/>
    <p:sldId id="554" r:id="rId46"/>
    <p:sldId id="555" r:id="rId47"/>
    <p:sldId id="556" r:id="rId48"/>
    <p:sldId id="567" r:id="rId49"/>
    <p:sldId id="558" r:id="rId50"/>
    <p:sldId id="559" r:id="rId51"/>
    <p:sldId id="560" r:id="rId52"/>
    <p:sldId id="534" r:id="rId53"/>
    <p:sldId id="532" r:id="rId54"/>
    <p:sldId id="533" r:id="rId55"/>
    <p:sldId id="527" r:id="rId56"/>
    <p:sldId id="711" r:id="rId57"/>
    <p:sldId id="702" r:id="rId58"/>
    <p:sldId id="709" r:id="rId59"/>
    <p:sldId id="712" r:id="rId60"/>
    <p:sldId id="710" r:id="rId61"/>
    <p:sldId id="501" r:id="rId62"/>
    <p:sldId id="498" r:id="rId63"/>
    <p:sldId id="499" r:id="rId64"/>
    <p:sldId id="500" r:id="rId65"/>
    <p:sldId id="502" r:id="rId66"/>
    <p:sldId id="504" r:id="rId67"/>
    <p:sldId id="713" r:id="rId68"/>
    <p:sldId id="714" r:id="rId69"/>
    <p:sldId id="715" r:id="rId70"/>
    <p:sldId id="716" r:id="rId71"/>
    <p:sldId id="514" r:id="rId72"/>
    <p:sldId id="717" r:id="rId73"/>
    <p:sldId id="718" r:id="rId74"/>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43" autoAdjust="0"/>
    <p:restoredTop sz="94660"/>
  </p:normalViewPr>
  <p:slideViewPr>
    <p:cSldViewPr>
      <p:cViewPr varScale="1">
        <p:scale>
          <a:sx n="120" d="100"/>
          <a:sy n="120" d="100"/>
        </p:scale>
        <p:origin x="1632" y="102"/>
      </p:cViewPr>
      <p:guideLst>
        <p:guide orient="horz" pos="2160"/>
        <p:guide pos="2880"/>
      </p:guideLst>
    </p:cSldViewPr>
  </p:slideViewPr>
  <p:notesTextViewPr>
    <p:cViewPr>
      <p:scale>
        <a:sx n="3" d="2"/>
        <a:sy n="3" d="2"/>
      </p:scale>
      <p:origin x="0" y="0"/>
    </p:cViewPr>
  </p:notesTextViewPr>
  <p:sorterViewPr>
    <p:cViewPr>
      <p:scale>
        <a:sx n="68" d="100"/>
        <a:sy n="68" d="100"/>
      </p:scale>
      <p:origin x="0" y="-2952"/>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13.11.2019</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b="1">
                <a:solidFill>
                  <a:schemeClr val="tx1"/>
                </a:solidFill>
                <a:latin typeface="Arial" charset="0"/>
              </a:defRPr>
            </a:lvl1pPr>
            <a:lvl2pPr marL="757066" indent="-291179" eaLnBrk="0" hangingPunct="0">
              <a:defRPr b="1">
                <a:solidFill>
                  <a:schemeClr val="tx1"/>
                </a:solidFill>
                <a:latin typeface="Arial" charset="0"/>
              </a:defRPr>
            </a:lvl2pPr>
            <a:lvl3pPr marL="1164717" indent="-232943" eaLnBrk="0" hangingPunct="0">
              <a:defRPr b="1">
                <a:solidFill>
                  <a:schemeClr val="tx1"/>
                </a:solidFill>
                <a:latin typeface="Arial" charset="0"/>
              </a:defRPr>
            </a:lvl3pPr>
            <a:lvl4pPr marL="1630604" indent="-232943" eaLnBrk="0" hangingPunct="0">
              <a:defRPr b="1">
                <a:solidFill>
                  <a:schemeClr val="tx1"/>
                </a:solidFill>
                <a:latin typeface="Arial" charset="0"/>
              </a:defRPr>
            </a:lvl4pPr>
            <a:lvl5pPr marL="2096491" indent="-232943" eaLnBrk="0" hangingPunct="0">
              <a:defRPr b="1">
                <a:solidFill>
                  <a:schemeClr val="tx1"/>
                </a:solidFill>
                <a:latin typeface="Arial" charset="0"/>
              </a:defRPr>
            </a:lvl5pPr>
            <a:lvl6pPr marL="2562377" indent="-232943" eaLnBrk="0" fontAlgn="base" hangingPunct="0">
              <a:spcBef>
                <a:spcPct val="0"/>
              </a:spcBef>
              <a:spcAft>
                <a:spcPct val="0"/>
              </a:spcAft>
              <a:defRPr b="1">
                <a:solidFill>
                  <a:schemeClr val="tx1"/>
                </a:solidFill>
                <a:latin typeface="Arial" charset="0"/>
              </a:defRPr>
            </a:lvl6pPr>
            <a:lvl7pPr marL="3028264" indent="-232943" eaLnBrk="0" fontAlgn="base" hangingPunct="0">
              <a:spcBef>
                <a:spcPct val="0"/>
              </a:spcBef>
              <a:spcAft>
                <a:spcPct val="0"/>
              </a:spcAft>
              <a:defRPr b="1">
                <a:solidFill>
                  <a:schemeClr val="tx1"/>
                </a:solidFill>
                <a:latin typeface="Arial" charset="0"/>
              </a:defRPr>
            </a:lvl7pPr>
            <a:lvl8pPr marL="3494151" indent="-232943" eaLnBrk="0" fontAlgn="base" hangingPunct="0">
              <a:spcBef>
                <a:spcPct val="0"/>
              </a:spcBef>
              <a:spcAft>
                <a:spcPct val="0"/>
              </a:spcAft>
              <a:defRPr b="1">
                <a:solidFill>
                  <a:schemeClr val="tx1"/>
                </a:solidFill>
                <a:latin typeface="Arial" charset="0"/>
              </a:defRPr>
            </a:lvl8pPr>
            <a:lvl9pPr marL="3960038" indent="-232943" eaLnBrk="0" fontAlgn="base" hangingPunct="0">
              <a:spcBef>
                <a:spcPct val="0"/>
              </a:spcBef>
              <a:spcAft>
                <a:spcPct val="0"/>
              </a:spcAft>
              <a:defRPr b="1">
                <a:solidFill>
                  <a:schemeClr val="tx1"/>
                </a:solidFill>
                <a:latin typeface="Arial" charset="0"/>
              </a:defRPr>
            </a:lvl9pPr>
          </a:lstStyle>
          <a:p>
            <a:pPr eaLnBrk="1" hangingPunct="1"/>
            <a:fld id="{D1ECC0E3-8843-47EE-938F-E782CEB4874B}" type="slidenum">
              <a:rPr lang="cs-CZ" altLang="cs-CZ" b="0" smtClean="0">
                <a:solidFill>
                  <a:prstClr val="black"/>
                </a:solidFill>
              </a:rPr>
              <a:pPr eaLnBrk="1" hangingPunct="1"/>
              <a:t>8</a:t>
            </a:fld>
            <a:endParaRPr lang="cs-CZ" altLang="cs-CZ" b="0">
              <a:solidFill>
                <a:prstClr val="black"/>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cs-CZ" altLang="cs-CZ">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a:t>Kliknutím lze upravit styl.</a:t>
            </a:r>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wmf"/><Relationship Id="rId4" Type="http://schemas.openxmlformats.org/officeDocument/2006/relationships/image" Target="../media/image31.wmf"/></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stembook.org/node/497"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stembook.org/node/497"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w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6.wmf"/><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a:t>Vítězslav Bryja</a:t>
            </a:r>
            <a:br>
              <a:rPr lang="cs-CZ" altLang="cs-CZ" dirty="0"/>
            </a:br>
            <a:endParaRPr lang="cs-CZ" altLang="cs-CZ" dirty="0"/>
          </a:p>
        </p:txBody>
      </p:sp>
      <p:sp>
        <p:nvSpPr>
          <p:cNvPr id="5" name="Podnadpis 4"/>
          <p:cNvSpPr>
            <a:spLocks noGrp="1"/>
          </p:cNvSpPr>
          <p:nvPr>
            <p:ph type="subTitle" idx="1"/>
          </p:nvPr>
        </p:nvSpPr>
        <p:spPr/>
        <p:txBody>
          <a:bodyPr/>
          <a:lstStyle/>
          <a:p>
            <a:r>
              <a:rPr lang="cs-CZ" dirty="0"/>
              <a:t>Buněčné regulace I</a:t>
            </a:r>
          </a:p>
          <a:p>
            <a:r>
              <a:rPr lang="cs-CZ" i="1" dirty="0"/>
              <a:t>Základní morfogenetické dráhy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303040" y="356463"/>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Wnt (</a:t>
            </a:r>
            <a:r>
              <a:rPr lang="cs-CZ" altLang="cs-CZ" sz="2800" b="1" u="sng" kern="0" dirty="0">
                <a:solidFill>
                  <a:schemeClr val="accent1">
                    <a:lumMod val="75000"/>
                  </a:schemeClr>
                </a:solidFill>
                <a:latin typeface="Arial"/>
              </a:rPr>
              <a:t>W</a:t>
            </a:r>
            <a:r>
              <a:rPr lang="cs-CZ" altLang="cs-CZ" sz="2800" b="1" kern="0" dirty="0">
                <a:solidFill>
                  <a:schemeClr val="accent1">
                    <a:lumMod val="75000"/>
                  </a:schemeClr>
                </a:solidFill>
                <a:latin typeface="Arial"/>
              </a:rPr>
              <a:t>ingless/I</a:t>
            </a:r>
            <a:r>
              <a:rPr lang="cs-CZ" altLang="cs-CZ" sz="2800" b="1" u="sng" kern="0" dirty="0">
                <a:solidFill>
                  <a:schemeClr val="accent1">
                    <a:lumMod val="75000"/>
                  </a:schemeClr>
                </a:solidFill>
                <a:latin typeface="Arial"/>
              </a:rPr>
              <a:t>nt</a:t>
            </a:r>
            <a:r>
              <a:rPr lang="cs-CZ" altLang="cs-CZ" sz="2800" b="1" kern="0" dirty="0">
                <a:solidFill>
                  <a:schemeClr val="accent1">
                    <a:lumMod val="75000"/>
                  </a:schemeClr>
                </a:solidFill>
                <a:latin typeface="Arial"/>
              </a:rPr>
              <a:t>)</a:t>
            </a:r>
          </a:p>
        </p:txBody>
      </p:sp>
      <p:sp>
        <p:nvSpPr>
          <p:cNvPr id="11" name="Text Box 3"/>
          <p:cNvSpPr txBox="1">
            <a:spLocks noChangeArrowheads="1"/>
          </p:cNvSpPr>
          <p:nvPr/>
        </p:nvSpPr>
        <p:spPr bwMode="auto">
          <a:xfrm>
            <a:off x="1908001" y="1347733"/>
            <a:ext cx="6984479" cy="2031325"/>
          </a:xfrm>
          <a:prstGeom prst="rect">
            <a:avLst/>
          </a:prstGeom>
          <a:noFill/>
          <a:ln w="9525">
            <a:noFill/>
            <a:miter lim="800000"/>
            <a:headEnd/>
            <a:tailEnd/>
          </a:ln>
          <a:effectLst/>
        </p:spPr>
        <p:txBody>
          <a:bodyPr wrap="square">
            <a:spAutoFit/>
          </a:bodyPr>
          <a:lstStyle/>
          <a:p>
            <a:pPr algn="just">
              <a:spcBef>
                <a:spcPct val="50000"/>
              </a:spcBef>
              <a:buFontTx/>
              <a:buChar char="-"/>
            </a:pPr>
            <a:r>
              <a:rPr lang="cs-CZ" altLang="cs-CZ" dirty="0">
                <a:solidFill>
                  <a:schemeClr val="tx1"/>
                </a:solidFill>
              </a:rPr>
              <a:t> rodina ligandů</a:t>
            </a:r>
          </a:p>
          <a:p>
            <a:pPr algn="just">
              <a:spcBef>
                <a:spcPct val="50000"/>
              </a:spcBef>
              <a:buFontTx/>
              <a:buChar char="-"/>
            </a:pPr>
            <a:r>
              <a:rPr lang="cs-CZ" altLang="cs-CZ" dirty="0">
                <a:solidFill>
                  <a:schemeClr val="tx1"/>
                </a:solidFill>
              </a:rPr>
              <a:t> 19 genů pro proteiny Wnt u člověka a u myši</a:t>
            </a:r>
          </a:p>
          <a:p>
            <a:pPr algn="just">
              <a:spcBef>
                <a:spcPct val="50000"/>
              </a:spcBef>
              <a:buFontTx/>
              <a:buChar char="-"/>
            </a:pPr>
            <a:r>
              <a:rPr lang="cs-CZ" altLang="cs-CZ" dirty="0">
                <a:solidFill>
                  <a:schemeClr val="tx1"/>
                </a:solidFill>
              </a:rPr>
              <a:t> extracelulární proteiny modifikované glykosylací a palmitoylací</a:t>
            </a:r>
          </a:p>
          <a:p>
            <a:pPr algn="just">
              <a:spcBef>
                <a:spcPct val="50000"/>
              </a:spcBef>
              <a:buFontTx/>
              <a:buChar char="-"/>
            </a:pPr>
            <a:r>
              <a:rPr lang="cs-CZ" altLang="cs-CZ" dirty="0">
                <a:solidFill>
                  <a:schemeClr val="tx1"/>
                </a:solidFill>
              </a:rPr>
              <a:t> působí na krátké vzdálenosti, váží se k extracelulární matrix</a:t>
            </a:r>
          </a:p>
          <a:p>
            <a:pPr algn="just">
              <a:spcBef>
                <a:spcPct val="50000"/>
              </a:spcBef>
              <a:buFontTx/>
              <a:buChar char="-"/>
            </a:pPr>
            <a:r>
              <a:rPr lang="cs-CZ" altLang="cs-CZ" dirty="0">
                <a:solidFill>
                  <a:schemeClr val="tx1"/>
                </a:solidFill>
              </a:rPr>
              <a:t> pouze u mnohobuněčných živočichů</a:t>
            </a:r>
          </a:p>
        </p:txBody>
      </p:sp>
      <p:sp>
        <p:nvSpPr>
          <p:cNvPr id="12" name="Text Box 6"/>
          <p:cNvSpPr txBox="1">
            <a:spLocks noChangeArrowheads="1"/>
          </p:cNvSpPr>
          <p:nvPr/>
        </p:nvSpPr>
        <p:spPr bwMode="auto">
          <a:xfrm>
            <a:off x="1331640" y="5301208"/>
            <a:ext cx="4248150" cy="1200329"/>
          </a:xfrm>
          <a:prstGeom prst="rect">
            <a:avLst/>
          </a:prstGeom>
          <a:noFill/>
          <a:ln w="9525">
            <a:noFill/>
            <a:miter lim="800000"/>
            <a:headEnd/>
            <a:tailEnd/>
          </a:ln>
          <a:effectLst/>
        </p:spPr>
        <p:txBody>
          <a:bodyPr>
            <a:spAutoFit/>
          </a:bodyPr>
          <a:lstStyle/>
          <a:p>
            <a:pPr algn="ctr">
              <a:spcBef>
                <a:spcPct val="50000"/>
              </a:spcBef>
            </a:pPr>
            <a:r>
              <a:rPr lang="cs-CZ" altLang="cs-CZ" b="1" dirty="0">
                <a:solidFill>
                  <a:srgbClr val="FF3300"/>
                </a:solidFill>
              </a:rPr>
              <a:t>kanonická dráha </a:t>
            </a:r>
          </a:p>
          <a:p>
            <a:pPr algn="ctr">
              <a:spcBef>
                <a:spcPct val="50000"/>
              </a:spcBef>
            </a:pPr>
            <a:r>
              <a:rPr lang="cs-CZ" altLang="cs-CZ" b="1" dirty="0">
                <a:solidFill>
                  <a:srgbClr val="FF3300"/>
                </a:solidFill>
              </a:rPr>
              <a:t>/závislá na </a:t>
            </a:r>
            <a:r>
              <a:rPr lang="el-GR" altLang="cs-CZ" b="1" dirty="0">
                <a:solidFill>
                  <a:srgbClr val="FF3300"/>
                </a:solidFill>
              </a:rPr>
              <a:t>β</a:t>
            </a:r>
            <a:r>
              <a:rPr lang="cs-CZ" altLang="cs-CZ" b="1" dirty="0">
                <a:solidFill>
                  <a:srgbClr val="FF3300"/>
                </a:solidFill>
              </a:rPr>
              <a:t>-kateninu/ </a:t>
            </a:r>
          </a:p>
          <a:p>
            <a:pPr algn="ctr">
              <a:spcBef>
                <a:spcPct val="50000"/>
              </a:spcBef>
            </a:pPr>
            <a:r>
              <a:rPr lang="cs-CZ" altLang="cs-CZ" b="1" dirty="0">
                <a:solidFill>
                  <a:srgbClr val="FF3300"/>
                </a:solidFill>
              </a:rPr>
              <a:t>(např. Wnt-1 or Wnt-3a)</a:t>
            </a:r>
          </a:p>
        </p:txBody>
      </p:sp>
      <p:sp>
        <p:nvSpPr>
          <p:cNvPr id="13" name="Text Box 8"/>
          <p:cNvSpPr txBox="1">
            <a:spLocks noChangeArrowheads="1"/>
          </p:cNvSpPr>
          <p:nvPr/>
        </p:nvSpPr>
        <p:spPr bwMode="auto">
          <a:xfrm>
            <a:off x="5292080" y="5301208"/>
            <a:ext cx="4032250" cy="1200329"/>
          </a:xfrm>
          <a:prstGeom prst="rect">
            <a:avLst/>
          </a:prstGeom>
          <a:noFill/>
          <a:ln w="9525">
            <a:noFill/>
            <a:miter lim="800000"/>
            <a:headEnd/>
            <a:tailEnd/>
          </a:ln>
          <a:effectLst/>
        </p:spPr>
        <p:txBody>
          <a:bodyPr>
            <a:spAutoFit/>
          </a:bodyPr>
          <a:lstStyle/>
          <a:p>
            <a:pPr algn="ctr">
              <a:spcBef>
                <a:spcPct val="50000"/>
              </a:spcBef>
            </a:pPr>
            <a:r>
              <a:rPr lang="cs-CZ" altLang="cs-CZ" b="1" dirty="0">
                <a:solidFill>
                  <a:schemeClr val="accent1">
                    <a:lumMod val="75000"/>
                  </a:schemeClr>
                </a:solidFill>
              </a:rPr>
              <a:t>nekanonická dráha</a:t>
            </a:r>
          </a:p>
          <a:p>
            <a:pPr algn="ctr">
              <a:spcBef>
                <a:spcPct val="50000"/>
              </a:spcBef>
            </a:pPr>
            <a:r>
              <a:rPr lang="cs-CZ" altLang="cs-CZ" b="1" dirty="0">
                <a:solidFill>
                  <a:schemeClr val="accent1">
                    <a:lumMod val="75000"/>
                  </a:schemeClr>
                </a:solidFill>
              </a:rPr>
              <a:t>/na </a:t>
            </a:r>
            <a:r>
              <a:rPr lang="el-GR" altLang="cs-CZ" b="1" dirty="0">
                <a:solidFill>
                  <a:schemeClr val="accent1">
                    <a:lumMod val="75000"/>
                  </a:schemeClr>
                </a:solidFill>
              </a:rPr>
              <a:t>β</a:t>
            </a:r>
            <a:r>
              <a:rPr lang="cs-CZ" altLang="cs-CZ" b="1" dirty="0">
                <a:solidFill>
                  <a:schemeClr val="accent1">
                    <a:lumMod val="75000"/>
                  </a:schemeClr>
                </a:solidFill>
              </a:rPr>
              <a:t>-kateninu nezávislá/ </a:t>
            </a:r>
          </a:p>
          <a:p>
            <a:pPr algn="ctr">
              <a:spcBef>
                <a:spcPct val="50000"/>
              </a:spcBef>
            </a:pPr>
            <a:r>
              <a:rPr lang="cs-CZ" altLang="cs-CZ" b="1" dirty="0">
                <a:solidFill>
                  <a:schemeClr val="accent1">
                    <a:lumMod val="75000"/>
                  </a:schemeClr>
                </a:solidFill>
              </a:rPr>
              <a:t>(např. Wnt-5a)</a:t>
            </a:r>
          </a:p>
        </p:txBody>
      </p:sp>
      <p:sp>
        <p:nvSpPr>
          <p:cNvPr id="14" name="Line 16"/>
          <p:cNvSpPr>
            <a:spLocks noChangeShapeType="1"/>
          </p:cNvSpPr>
          <p:nvPr/>
        </p:nvSpPr>
        <p:spPr bwMode="auto">
          <a:xfrm flipH="1">
            <a:off x="3995936" y="4149080"/>
            <a:ext cx="1079500" cy="1079500"/>
          </a:xfrm>
          <a:prstGeom prst="line">
            <a:avLst/>
          </a:prstGeom>
          <a:noFill/>
          <a:ln w="57150">
            <a:solidFill>
              <a:srgbClr val="FF3300"/>
            </a:solidFill>
            <a:round/>
            <a:headEnd/>
            <a:tailEnd type="triangle" w="med" len="med"/>
          </a:ln>
          <a:effectLst/>
        </p:spPr>
        <p:txBody>
          <a:bodyPr/>
          <a:lstStyle/>
          <a:p>
            <a:endParaRPr lang="cs-CZ"/>
          </a:p>
        </p:txBody>
      </p:sp>
      <p:sp>
        <p:nvSpPr>
          <p:cNvPr id="17" name="Line 16"/>
          <p:cNvSpPr>
            <a:spLocks noChangeShapeType="1"/>
          </p:cNvSpPr>
          <p:nvPr/>
        </p:nvSpPr>
        <p:spPr bwMode="auto">
          <a:xfrm rot="16200000" flipH="1">
            <a:off x="5796756" y="4149700"/>
            <a:ext cx="1079500" cy="1079500"/>
          </a:xfrm>
          <a:prstGeom prst="line">
            <a:avLst/>
          </a:prstGeom>
          <a:noFill/>
          <a:ln w="57150">
            <a:solidFill>
              <a:schemeClr val="accent1">
                <a:lumMod val="75000"/>
              </a:schemeClr>
            </a:solidFill>
            <a:round/>
            <a:headEnd/>
            <a:tailEnd type="triangle" w="med" len="med"/>
          </a:ln>
          <a:effectLst/>
        </p:spPr>
        <p:txBody>
          <a:bodyPr/>
          <a:lstStyle/>
          <a:p>
            <a:endParaRPr lang="cs-CZ">
              <a:solidFill>
                <a:schemeClr val="accent1">
                  <a:lumMod val="7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331640"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Wnt/</a:t>
            </a:r>
            <a:r>
              <a:rPr lang="el-GR" altLang="cs-CZ" sz="2800" b="1" kern="0" dirty="0">
                <a:solidFill>
                  <a:schemeClr val="accent1">
                    <a:lumMod val="75000"/>
                  </a:schemeClr>
                </a:solidFill>
                <a:latin typeface="Arial"/>
              </a:rPr>
              <a:t>β</a:t>
            </a:r>
            <a:r>
              <a:rPr lang="cs-CZ" altLang="cs-CZ" sz="2800" b="1" kern="0" dirty="0">
                <a:solidFill>
                  <a:schemeClr val="accent1">
                    <a:lumMod val="75000"/>
                  </a:schemeClr>
                </a:solidFill>
                <a:latin typeface="Arial"/>
              </a:rPr>
              <a:t>-kateninová dráha (= kanonická dráha)</a:t>
            </a:r>
          </a:p>
        </p:txBody>
      </p:sp>
      <p:sp>
        <p:nvSpPr>
          <p:cNvPr id="10" name="Text Box 4"/>
          <p:cNvSpPr txBox="1">
            <a:spLocks noChangeArrowheads="1"/>
          </p:cNvSpPr>
          <p:nvPr/>
        </p:nvSpPr>
        <p:spPr bwMode="auto">
          <a:xfrm>
            <a:off x="3131840" y="4869160"/>
            <a:ext cx="4644132" cy="1938992"/>
          </a:xfrm>
          <a:prstGeom prst="rect">
            <a:avLst/>
          </a:prstGeom>
          <a:noFill/>
          <a:ln w="9525">
            <a:noFill/>
            <a:miter lim="800000"/>
            <a:headEnd/>
            <a:tailEnd/>
          </a:ln>
          <a:effectLst/>
        </p:spPr>
        <p:txBody>
          <a:bodyPr wrap="square">
            <a:spAutoFit/>
          </a:bodyPr>
          <a:lstStyle/>
          <a:p>
            <a:pPr>
              <a:spcBef>
                <a:spcPct val="50000"/>
              </a:spcBef>
              <a:buFontTx/>
              <a:buChar char="-"/>
            </a:pPr>
            <a:r>
              <a:rPr lang="cs-CZ" altLang="cs-CZ" sz="1600" dirty="0">
                <a:solidFill>
                  <a:schemeClr val="tx1"/>
                </a:solidFill>
              </a:rPr>
              <a:t> indukuje duplikaci tělní osy u </a:t>
            </a:r>
            <a:r>
              <a:rPr lang="cs-CZ" altLang="cs-CZ" sz="1600" i="1" dirty="0">
                <a:solidFill>
                  <a:schemeClr val="tx1"/>
                </a:solidFill>
              </a:rPr>
              <a:t>Xenopus</a:t>
            </a:r>
          </a:p>
          <a:p>
            <a:pPr>
              <a:spcBef>
                <a:spcPct val="50000"/>
              </a:spcBef>
              <a:buFontTx/>
              <a:buChar char="-"/>
            </a:pPr>
            <a:r>
              <a:rPr lang="cs-CZ" altLang="cs-CZ" sz="1600" dirty="0">
                <a:solidFill>
                  <a:schemeClr val="tx1"/>
                </a:solidFill>
              </a:rPr>
              <a:t> indukuje transformaci buněčné linie odvozené od lidských prsních epiteliálních buněk C57mg</a:t>
            </a:r>
          </a:p>
          <a:p>
            <a:pPr>
              <a:spcBef>
                <a:spcPct val="50000"/>
              </a:spcBef>
              <a:buFontTx/>
              <a:buChar char="-"/>
            </a:pPr>
            <a:r>
              <a:rPr lang="cs-CZ" altLang="cs-CZ" sz="1600" dirty="0">
                <a:solidFill>
                  <a:schemeClr val="tx1"/>
                </a:solidFill>
              </a:rPr>
              <a:t> signál přenášen přes translokaci </a:t>
            </a:r>
            <a:r>
              <a:rPr lang="cs-CZ" altLang="cs-CZ" sz="1600" dirty="0">
                <a:solidFill>
                  <a:schemeClr val="tx1"/>
                </a:solidFill>
                <a:sym typeface="Symbol" pitchFamily="18" charset="2"/>
              </a:rPr>
              <a:t>-kateninu do jádra</a:t>
            </a:r>
            <a:endParaRPr lang="cs-CZ" altLang="cs-CZ" sz="1600" dirty="0">
              <a:solidFill>
                <a:schemeClr val="tx1"/>
              </a:solidFill>
            </a:endParaRPr>
          </a:p>
          <a:p>
            <a:pPr>
              <a:spcBef>
                <a:spcPct val="50000"/>
              </a:spcBef>
              <a:buFontTx/>
              <a:buChar char="-"/>
            </a:pPr>
            <a:endParaRPr lang="cs-CZ" altLang="cs-CZ" sz="1600" dirty="0">
              <a:solidFill>
                <a:schemeClr val="tx1"/>
              </a:solidFill>
              <a:sym typeface="Symbol" pitchFamily="18" charset="2"/>
            </a:endParaRPr>
          </a:p>
        </p:txBody>
      </p:sp>
      <p:pic>
        <p:nvPicPr>
          <p:cNvPr id="15" name="Picture 7" descr="29836_1_two_mind_tadpole_BIL110809"/>
          <p:cNvPicPr>
            <a:picLocks noChangeAspect="1" noChangeArrowheads="1"/>
          </p:cNvPicPr>
          <p:nvPr/>
        </p:nvPicPr>
        <p:blipFill>
          <a:blip r:embed="rId2" cstate="print"/>
          <a:srcRect/>
          <a:stretch>
            <a:fillRect/>
          </a:stretch>
        </p:blipFill>
        <p:spPr bwMode="auto">
          <a:xfrm>
            <a:off x="3491880" y="1628800"/>
            <a:ext cx="3600450" cy="309403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t="79584" r="3100" b="1525"/>
          <a:stretch>
            <a:fillRect/>
          </a:stretch>
        </p:blipFill>
        <p:spPr bwMode="auto">
          <a:xfrm>
            <a:off x="3187439" y="5940869"/>
            <a:ext cx="2771800" cy="81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827584" y="4414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Speciální buněčný aparát pro sekrece </a:t>
            </a:r>
            <a:r>
              <a:rPr lang="cs-CZ" altLang="cs-CZ" sz="2800" b="1" kern="0" dirty="0" err="1">
                <a:solidFill>
                  <a:schemeClr val="accent1">
                    <a:lumMod val="75000"/>
                  </a:schemeClr>
                </a:solidFill>
                <a:latin typeface="Arial"/>
              </a:rPr>
              <a:t>Wnt</a:t>
            </a:r>
            <a:r>
              <a:rPr lang="cs-CZ" altLang="cs-CZ" sz="2800" b="1" kern="0" dirty="0">
                <a:solidFill>
                  <a:schemeClr val="accent1">
                    <a:lumMod val="75000"/>
                  </a:schemeClr>
                </a:solidFill>
                <a:latin typeface="Arial"/>
              </a:rPr>
              <a:t> proteinů </a:t>
            </a:r>
          </a:p>
        </p:txBody>
      </p:sp>
      <p:pic>
        <p:nvPicPr>
          <p:cNvPr id="3" name="Picture 5"/>
          <p:cNvPicPr>
            <a:picLocks noChangeAspect="1" noChangeArrowheads="1"/>
          </p:cNvPicPr>
          <p:nvPr/>
        </p:nvPicPr>
        <p:blipFill>
          <a:blip r:embed="rId2" cstate="print"/>
          <a:srcRect l="2464" t="4780" r="6265" b="24960"/>
          <a:stretch>
            <a:fillRect/>
          </a:stretch>
        </p:blipFill>
        <p:spPr bwMode="auto">
          <a:xfrm>
            <a:off x="1749214" y="1040656"/>
            <a:ext cx="4210025" cy="48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Kanonická signální dráha Wnt</a:t>
            </a:r>
          </a:p>
        </p:txBody>
      </p:sp>
      <p:pic>
        <p:nvPicPr>
          <p:cNvPr id="3" name="Obrázek 1"/>
          <p:cNvPicPr>
            <a:picLocks noChangeAspect="1"/>
          </p:cNvPicPr>
          <p:nvPr/>
        </p:nvPicPr>
        <p:blipFill>
          <a:blip r:embed="rId2" cstate="print"/>
          <a:srcRect l="4494" t="2666" r="4495" b="20001"/>
          <a:stretch>
            <a:fillRect/>
          </a:stretch>
        </p:blipFill>
        <p:spPr bwMode="auto">
          <a:xfrm>
            <a:off x="1620913" y="1484784"/>
            <a:ext cx="7441654" cy="5328592"/>
          </a:xfrm>
          <a:prstGeom prst="rect">
            <a:avLst/>
          </a:prstGeom>
          <a:noFill/>
          <a:ln w="9525">
            <a:noFill/>
            <a:miter lim="800000"/>
            <a:headEnd/>
            <a:tailEnd/>
          </a:ln>
        </p:spPr>
      </p:pic>
      <p:sp>
        <p:nvSpPr>
          <p:cNvPr id="5" name="Oval 12"/>
          <p:cNvSpPr>
            <a:spLocks noChangeArrowheads="1"/>
          </p:cNvSpPr>
          <p:nvPr/>
        </p:nvSpPr>
        <p:spPr bwMode="auto">
          <a:xfrm rot="21427471">
            <a:off x="1752444" y="1483735"/>
            <a:ext cx="1082197" cy="392625"/>
          </a:xfrm>
          <a:prstGeom prst="ellipse">
            <a:avLst/>
          </a:prstGeom>
          <a:noFill/>
          <a:ln w="76200">
            <a:solidFill>
              <a:srgbClr val="FF3300"/>
            </a:solidFill>
            <a:round/>
            <a:headEnd/>
            <a:tailEnd/>
          </a:ln>
          <a:effectLst/>
        </p:spPr>
        <p:txBody>
          <a:bodyPr wrap="none" anchor="ctr"/>
          <a:lstStyle/>
          <a:p>
            <a:endParaRPr lang="cs-CZ" altLang="cs-CZ"/>
          </a:p>
        </p:txBody>
      </p:sp>
      <p:sp>
        <p:nvSpPr>
          <p:cNvPr id="6" name="Oval 12"/>
          <p:cNvSpPr>
            <a:spLocks noChangeArrowheads="1"/>
          </p:cNvSpPr>
          <p:nvPr/>
        </p:nvSpPr>
        <p:spPr bwMode="auto">
          <a:xfrm rot="21427471">
            <a:off x="5735010" y="1483710"/>
            <a:ext cx="1082197" cy="392625"/>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Kanonická signální dráha Wnt</a:t>
            </a:r>
          </a:p>
        </p:txBody>
      </p:sp>
      <p:pic>
        <p:nvPicPr>
          <p:cNvPr id="3" name="Obrázek 1"/>
          <p:cNvPicPr>
            <a:picLocks noChangeAspect="1"/>
          </p:cNvPicPr>
          <p:nvPr/>
        </p:nvPicPr>
        <p:blipFill>
          <a:blip r:embed="rId2" cstate="print"/>
          <a:srcRect l="1366" t="82666" r="393" b="1024"/>
          <a:stretch>
            <a:fillRect/>
          </a:stretch>
        </p:blipFill>
        <p:spPr bwMode="auto">
          <a:xfrm>
            <a:off x="1187624" y="2996951"/>
            <a:ext cx="7921576" cy="1108323"/>
          </a:xfrm>
          <a:prstGeom prst="rect">
            <a:avLst/>
          </a:prstGeom>
          <a:noFill/>
          <a:ln w="9525">
            <a:noFill/>
            <a:miter lim="800000"/>
            <a:headEnd/>
            <a:tailEnd/>
          </a:ln>
        </p:spPr>
      </p:pic>
      <p:sp>
        <p:nvSpPr>
          <p:cNvPr id="4" name="TextBox 3"/>
          <p:cNvSpPr txBox="1"/>
          <p:nvPr/>
        </p:nvSpPr>
        <p:spPr>
          <a:xfrm>
            <a:off x="1187624" y="2348880"/>
            <a:ext cx="5688632" cy="369332"/>
          </a:xfrm>
          <a:prstGeom prst="rect">
            <a:avLst/>
          </a:prstGeom>
          <a:noFill/>
        </p:spPr>
        <p:txBody>
          <a:bodyPr wrap="square" rtlCol="0">
            <a:spAutoFit/>
          </a:bodyPr>
          <a:lstStyle/>
          <a:p>
            <a:r>
              <a:rPr lang="cs-CZ" dirty="0">
                <a:solidFill>
                  <a:schemeClr val="tx1"/>
                </a:solidFill>
              </a:rPr>
              <a:t>- legenda k obrázku: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en-US" altLang="cs-CZ" sz="2800" b="1" kern="0" dirty="0">
                <a:solidFill>
                  <a:schemeClr val="accent1">
                    <a:lumMod val="75000"/>
                  </a:schemeClr>
                </a:solidFill>
                <a:latin typeface="Arial"/>
              </a:rPr>
              <a:t>Frizzled – </a:t>
            </a:r>
            <a:r>
              <a:rPr lang="cs-CZ" altLang="cs-CZ" sz="2800" b="1" kern="0" dirty="0">
                <a:solidFill>
                  <a:schemeClr val="accent1">
                    <a:lumMod val="75000"/>
                  </a:schemeClr>
                </a:solidFill>
                <a:latin typeface="Arial"/>
              </a:rPr>
              <a:t>klíčový receptor signálních drah Wnt</a:t>
            </a:r>
          </a:p>
        </p:txBody>
      </p:sp>
      <p:pic>
        <p:nvPicPr>
          <p:cNvPr id="3" name="Picture 5"/>
          <p:cNvPicPr>
            <a:picLocks noChangeAspect="1" noChangeArrowheads="1"/>
          </p:cNvPicPr>
          <p:nvPr/>
        </p:nvPicPr>
        <p:blipFill>
          <a:blip r:embed="rId2" cstate="print"/>
          <a:srcRect l="3763" t="2655" r="6094" b="26766"/>
          <a:stretch>
            <a:fillRect/>
          </a:stretch>
        </p:blipFill>
        <p:spPr bwMode="auto">
          <a:xfrm>
            <a:off x="2341997" y="1196752"/>
            <a:ext cx="5958788" cy="4392488"/>
          </a:xfrm>
          <a:prstGeom prst="rect">
            <a:avLst/>
          </a:prstGeom>
          <a:noFill/>
          <a:ln w="9525">
            <a:noFill/>
            <a:miter lim="800000"/>
            <a:headEnd/>
            <a:tailEnd/>
          </a:ln>
          <a:effectLst/>
        </p:spPr>
      </p:pic>
      <p:pic>
        <p:nvPicPr>
          <p:cNvPr id="4" name="Picture 5"/>
          <p:cNvPicPr>
            <a:picLocks noChangeAspect="1" noChangeArrowheads="1"/>
          </p:cNvPicPr>
          <p:nvPr/>
        </p:nvPicPr>
        <p:blipFill>
          <a:blip r:embed="rId2" cstate="print"/>
          <a:srcRect t="75798"/>
          <a:stretch>
            <a:fillRect/>
          </a:stretch>
        </p:blipFill>
        <p:spPr bwMode="auto">
          <a:xfrm>
            <a:off x="2339752" y="5684991"/>
            <a:ext cx="5148064" cy="1173009"/>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en-US" altLang="cs-CZ" sz="2800" b="1" kern="0" dirty="0">
                <a:solidFill>
                  <a:schemeClr val="accent1">
                    <a:lumMod val="75000"/>
                  </a:schemeClr>
                </a:solidFill>
                <a:latin typeface="Arial"/>
              </a:rPr>
              <a:t>Lrp5/6 – </a:t>
            </a:r>
            <a:r>
              <a:rPr lang="cs-CZ" altLang="cs-CZ" sz="2800" b="1" kern="0" dirty="0">
                <a:solidFill>
                  <a:schemeClr val="accent1">
                    <a:lumMod val="75000"/>
                  </a:schemeClr>
                </a:solidFill>
                <a:latin typeface="Arial"/>
              </a:rPr>
              <a:t>stěžejní k</a:t>
            </a:r>
            <a:r>
              <a:rPr lang="en-US" altLang="cs-CZ" sz="2800" b="1" kern="0" dirty="0">
                <a:solidFill>
                  <a:schemeClr val="accent1">
                    <a:lumMod val="75000"/>
                  </a:schemeClr>
                </a:solidFill>
                <a:latin typeface="Arial"/>
              </a:rPr>
              <a:t>o-receptor </a:t>
            </a:r>
            <a:r>
              <a:rPr lang="cs-CZ" altLang="cs-CZ" sz="2800" b="1" kern="0" dirty="0">
                <a:solidFill>
                  <a:schemeClr val="accent1">
                    <a:lumMod val="75000"/>
                  </a:schemeClr>
                </a:solidFill>
                <a:latin typeface="Arial"/>
              </a:rPr>
              <a:t>kanonické signální dráhy Wnt</a:t>
            </a:r>
          </a:p>
        </p:txBody>
      </p:sp>
      <p:pic>
        <p:nvPicPr>
          <p:cNvPr id="3" name="Picture 3"/>
          <p:cNvPicPr>
            <a:picLocks noChangeAspect="1" noChangeArrowheads="1"/>
          </p:cNvPicPr>
          <p:nvPr/>
        </p:nvPicPr>
        <p:blipFill>
          <a:blip r:embed="rId2" cstate="print"/>
          <a:srcRect r="4467"/>
          <a:stretch>
            <a:fillRect/>
          </a:stretch>
        </p:blipFill>
        <p:spPr>
          <a:xfrm>
            <a:off x="4499992" y="3447876"/>
            <a:ext cx="4619501" cy="3365500"/>
          </a:xfrm>
          <a:prstGeom prst="rect">
            <a:avLst/>
          </a:prstGeom>
        </p:spPr>
      </p:pic>
      <p:pic>
        <p:nvPicPr>
          <p:cNvPr id="4" name="Picture 4"/>
          <p:cNvPicPr>
            <a:picLocks noChangeAspect="1" noChangeArrowheads="1"/>
          </p:cNvPicPr>
          <p:nvPr/>
        </p:nvPicPr>
        <p:blipFill>
          <a:blip r:embed="rId3" cstate="print"/>
          <a:srcRect l="1923" t="17193"/>
          <a:stretch>
            <a:fillRect/>
          </a:stretch>
        </p:blipFill>
        <p:spPr bwMode="auto">
          <a:xfrm>
            <a:off x="1331640" y="1772816"/>
            <a:ext cx="7344222" cy="138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V="1">
            <a:off x="5362576" y="3028950"/>
            <a:ext cx="2047874" cy="657225"/>
          </a:xfrm>
          <a:prstGeom prst="line">
            <a:avLst/>
          </a:prstGeom>
          <a:noFill/>
          <a:ln w="9525">
            <a:solidFill>
              <a:schemeClr val="tx1"/>
            </a:solidFill>
            <a:round/>
            <a:headEnd/>
            <a:tailEnd/>
          </a:ln>
          <a:effectLst/>
        </p:spPr>
        <p:txBody>
          <a:bodyPr/>
          <a:lstStyle/>
          <a:p>
            <a:endParaRPr lang="cs-CZ"/>
          </a:p>
        </p:txBody>
      </p:sp>
      <p:sp>
        <p:nvSpPr>
          <p:cNvPr id="6" name="Line 6"/>
          <p:cNvSpPr>
            <a:spLocks noChangeShapeType="1"/>
          </p:cNvSpPr>
          <p:nvPr/>
        </p:nvSpPr>
        <p:spPr bwMode="auto">
          <a:xfrm>
            <a:off x="7629525" y="3038475"/>
            <a:ext cx="1323975" cy="679079"/>
          </a:xfrm>
          <a:prstGeom prst="line">
            <a:avLst/>
          </a:prstGeom>
          <a:noFill/>
          <a:ln w="9525">
            <a:solidFill>
              <a:schemeClr val="tx1"/>
            </a:solidFill>
            <a:round/>
            <a:headEnd/>
            <a:tailEnd/>
          </a:ln>
          <a:effectLst/>
        </p:spPr>
        <p:txBody>
          <a:bodyPr/>
          <a:lstStyle/>
          <a:p>
            <a:endParaRPr lang="cs-CZ"/>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en-US" altLang="cs-CZ" sz="2800" b="1" kern="0" dirty="0">
                <a:solidFill>
                  <a:schemeClr val="accent1">
                    <a:lumMod val="75000"/>
                  </a:schemeClr>
                </a:solidFill>
                <a:latin typeface="Arial"/>
              </a:rPr>
              <a:t>Lrp5/6 – </a:t>
            </a:r>
            <a:r>
              <a:rPr lang="cs-CZ" altLang="cs-CZ" sz="2800" b="1" kern="0" dirty="0">
                <a:solidFill>
                  <a:schemeClr val="accent1">
                    <a:lumMod val="75000"/>
                  </a:schemeClr>
                </a:solidFill>
                <a:latin typeface="Arial"/>
              </a:rPr>
              <a:t>stěžejní k</a:t>
            </a:r>
            <a:r>
              <a:rPr lang="en-US" altLang="cs-CZ" sz="2800" b="1" kern="0" dirty="0">
                <a:solidFill>
                  <a:schemeClr val="accent1">
                    <a:lumMod val="75000"/>
                  </a:schemeClr>
                </a:solidFill>
                <a:latin typeface="Arial"/>
              </a:rPr>
              <a:t>o-receptor </a:t>
            </a:r>
            <a:r>
              <a:rPr lang="cs-CZ" altLang="cs-CZ" sz="2800" b="1" kern="0" dirty="0">
                <a:solidFill>
                  <a:schemeClr val="accent1">
                    <a:lumMod val="75000"/>
                  </a:schemeClr>
                </a:solidFill>
                <a:latin typeface="Arial"/>
              </a:rPr>
              <a:t>kanonické signální dráhy Wnt</a:t>
            </a:r>
          </a:p>
        </p:txBody>
      </p:sp>
      <p:pic>
        <p:nvPicPr>
          <p:cNvPr id="6146" name="Picture 2">
            <a:extLst>
              <a:ext uri="{FF2B5EF4-FFF2-40B4-BE49-F238E27FC236}">
                <a16:creationId xmlns:a16="http://schemas.microsoft.com/office/drawing/2014/main" id="{E377E898-A951-4025-8C1C-C1427AB03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196752"/>
            <a:ext cx="5733256"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659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estruction complex"/>
          <p:cNvPicPr>
            <a:picLocks noChangeAspect="1" noChangeArrowheads="1"/>
          </p:cNvPicPr>
          <p:nvPr/>
        </p:nvPicPr>
        <p:blipFill>
          <a:blip r:embed="rId2" cstate="print"/>
          <a:srcRect l="46170" t="65787"/>
          <a:stretch>
            <a:fillRect/>
          </a:stretch>
        </p:blipFill>
        <p:spPr>
          <a:xfrm>
            <a:off x="6228184" y="4077072"/>
            <a:ext cx="2880692" cy="2167633"/>
          </a:xfrm>
          <a:prstGeom prst="rect">
            <a:avLst/>
          </a:prstGeom>
          <a:noFill/>
        </p:spPr>
      </p:pic>
      <p:sp>
        <p:nvSpPr>
          <p:cNvPr id="8" name="Rectangle 3"/>
          <p:cNvSpPr txBox="1">
            <a:spLocks noChangeArrowheads="1"/>
          </p:cNvSpPr>
          <p:nvPr/>
        </p:nvSpPr>
        <p:spPr bwMode="auto">
          <a:xfrm>
            <a:off x="395536" y="215367"/>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Destrukční komplex pro beta-</a:t>
            </a:r>
            <a:r>
              <a:rPr lang="cs-CZ" altLang="cs-CZ" sz="2800" b="1" kern="0" dirty="0" err="1">
                <a:solidFill>
                  <a:schemeClr val="accent1">
                    <a:lumMod val="75000"/>
                  </a:schemeClr>
                </a:solidFill>
                <a:latin typeface="Arial"/>
              </a:rPr>
              <a:t>katenin</a:t>
            </a:r>
            <a:endParaRPr lang="cs-CZ" altLang="cs-CZ" sz="2800" b="1" kern="0" dirty="0">
              <a:solidFill>
                <a:schemeClr val="accent1">
                  <a:lumMod val="75000"/>
                </a:schemeClr>
              </a:solidFill>
              <a:latin typeface="Arial"/>
            </a:endParaRPr>
          </a:p>
        </p:txBody>
      </p:sp>
      <p:pic>
        <p:nvPicPr>
          <p:cNvPr id="3" name="Picture 4" descr="destruction complex"/>
          <p:cNvPicPr>
            <a:picLocks noChangeAspect="1" noChangeArrowheads="1"/>
          </p:cNvPicPr>
          <p:nvPr/>
        </p:nvPicPr>
        <p:blipFill>
          <a:blip r:embed="rId2" cstate="print"/>
          <a:srcRect r="52905" b="69314"/>
          <a:stretch>
            <a:fillRect/>
          </a:stretch>
        </p:blipFill>
        <p:spPr>
          <a:xfrm>
            <a:off x="1259632" y="1616993"/>
            <a:ext cx="2520280" cy="1944216"/>
          </a:xfrm>
          <a:prstGeom prst="rect">
            <a:avLst/>
          </a:prstGeom>
          <a:noFill/>
        </p:spPr>
      </p:pic>
      <p:pic>
        <p:nvPicPr>
          <p:cNvPr id="4" name="Picture 4" descr="destruction complex"/>
          <p:cNvPicPr>
            <a:picLocks noChangeAspect="1" noChangeArrowheads="1"/>
          </p:cNvPicPr>
          <p:nvPr/>
        </p:nvPicPr>
        <p:blipFill>
          <a:blip r:embed="rId2" cstate="print"/>
          <a:srcRect t="32238" r="52905" b="35217"/>
          <a:stretch>
            <a:fillRect/>
          </a:stretch>
        </p:blipFill>
        <p:spPr>
          <a:xfrm>
            <a:off x="6588224" y="1583085"/>
            <a:ext cx="2520280" cy="2061939"/>
          </a:xfrm>
          <a:prstGeom prst="rect">
            <a:avLst/>
          </a:prstGeom>
          <a:noFill/>
        </p:spPr>
      </p:pic>
      <p:pic>
        <p:nvPicPr>
          <p:cNvPr id="6" name="Picture 4" descr="destruction complex"/>
          <p:cNvPicPr>
            <a:picLocks noChangeAspect="1" noChangeArrowheads="1"/>
          </p:cNvPicPr>
          <p:nvPr/>
        </p:nvPicPr>
        <p:blipFill>
          <a:blip r:embed="rId2" cstate="print"/>
          <a:srcRect l="53986" b="69314"/>
          <a:stretch>
            <a:fillRect/>
          </a:stretch>
        </p:blipFill>
        <p:spPr>
          <a:xfrm>
            <a:off x="3765798" y="1614314"/>
            <a:ext cx="2462386" cy="1944216"/>
          </a:xfrm>
          <a:prstGeom prst="rect">
            <a:avLst/>
          </a:prstGeom>
          <a:noFill/>
        </p:spPr>
      </p:pic>
      <p:pic>
        <p:nvPicPr>
          <p:cNvPr id="7" name="Picture 6" descr="destruction complex"/>
          <p:cNvPicPr>
            <a:picLocks noChangeAspect="1" noChangeArrowheads="1"/>
          </p:cNvPicPr>
          <p:nvPr/>
        </p:nvPicPr>
        <p:blipFill>
          <a:blip r:embed="rId2" cstate="print"/>
          <a:srcRect l="52321" t="32388" b="36486"/>
          <a:stretch>
            <a:fillRect/>
          </a:stretch>
        </p:blipFill>
        <p:spPr>
          <a:xfrm>
            <a:off x="1115616" y="4077072"/>
            <a:ext cx="2551534" cy="1972022"/>
          </a:xfrm>
          <a:prstGeom prst="rect">
            <a:avLst/>
          </a:prstGeom>
          <a:noFill/>
        </p:spPr>
      </p:pic>
      <p:pic>
        <p:nvPicPr>
          <p:cNvPr id="9" name="Picture 8" descr="destruction complex"/>
          <p:cNvPicPr>
            <a:picLocks noChangeAspect="1" noChangeArrowheads="1"/>
          </p:cNvPicPr>
          <p:nvPr/>
        </p:nvPicPr>
        <p:blipFill>
          <a:blip r:embed="rId2" cstate="print"/>
          <a:srcRect t="65787" r="53141"/>
          <a:stretch>
            <a:fillRect/>
          </a:stretch>
        </p:blipFill>
        <p:spPr>
          <a:xfrm>
            <a:off x="3707904" y="4077072"/>
            <a:ext cx="2507654" cy="216763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Destrukční komplex</a:t>
            </a:r>
          </a:p>
        </p:txBody>
      </p:sp>
      <p:sp>
        <p:nvSpPr>
          <p:cNvPr id="4" name="Rectangle 3"/>
          <p:cNvSpPr txBox="1">
            <a:spLocks noChangeArrowheads="1"/>
          </p:cNvSpPr>
          <p:nvPr/>
        </p:nvSpPr>
        <p:spPr bwMode="auto">
          <a:xfrm>
            <a:off x="1475656" y="3972197"/>
            <a:ext cx="7211144" cy="147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just" defTabSz="914400" rtl="0" eaLnBrk="1" fontAlgn="base" latinLnBrk="0" hangingPunct="1">
              <a:lnSpc>
                <a:spcPct val="80000"/>
              </a:lnSpc>
              <a:spcBef>
                <a:spcPct val="20000"/>
              </a:spcBef>
              <a:spcAft>
                <a:spcPct val="0"/>
              </a:spcAft>
              <a:buClrTx/>
              <a:buSzTx/>
              <a:buFontTx/>
              <a:buNone/>
              <a:tabLst/>
              <a:defRPr/>
            </a:pP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A working model for the destruction complex. (1) Initially, the destruction complex contains Axin, GSK3, CK1</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and APC (with the 15 aa and 20 aa repeat regions shown). The complex contains other components such as PP2A, which are not shown here. (2)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enters the complex by binding Axin and potentially the APC 15 aa repeats. This positions the N-terminus of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near CK1</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and GSK3. (3) CK1</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phosphorylates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at Ser45. (4) GSK3 phosphorylates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at, successively, Thr41, Ser37 and Ser33. (5) The 20 aa repeats, particularly repeat 3, are phosphorylated by a CK1 (and possibly GSK3) which greatly increases their affinity for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The binding of a phosphorylated 20 aa repeat to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displaces Axin from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(6)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-TRCP1 binds the phosphorylated N-terminus of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causing the ubiquitination of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by an E2 ligase. APC is then either desphosphorylated within the complex, allowing the ubiquitinated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to leave the complex, or the ubiquitinated </a:t>
            </a:r>
            <a:r>
              <a:rPr kumimoji="0" lang="cs-CZ" altLang="cs-CZ" sz="1400" i="1"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1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-catenin bound to APC leaves the complex and is separated from APC at the proteasome. The complex then returns to Step 1 </a:t>
            </a:r>
          </a:p>
        </p:txBody>
      </p:sp>
      <p:sp>
        <p:nvSpPr>
          <p:cNvPr id="5" name="TextBox 4"/>
          <p:cNvSpPr txBox="1"/>
          <p:nvPr/>
        </p:nvSpPr>
        <p:spPr>
          <a:xfrm>
            <a:off x="1187624" y="2348880"/>
            <a:ext cx="5688632" cy="369332"/>
          </a:xfrm>
          <a:prstGeom prst="rect">
            <a:avLst/>
          </a:prstGeom>
          <a:noFill/>
        </p:spPr>
        <p:txBody>
          <a:bodyPr wrap="square" rtlCol="0">
            <a:spAutoFit/>
          </a:bodyPr>
          <a:lstStyle/>
          <a:p>
            <a:r>
              <a:rPr lang="cs-CZ" dirty="0">
                <a:solidFill>
                  <a:schemeClr val="tx1"/>
                </a:solidFill>
              </a:rPr>
              <a:t>- legenda k obrázku destrukčního komplexu: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1FBF5A-AF81-4C41-925D-4BFEDD315920}"/>
              </a:ext>
            </a:extLst>
          </p:cNvPr>
          <p:cNvSpPr>
            <a:spLocks noGrp="1"/>
          </p:cNvSpPr>
          <p:nvPr>
            <p:ph type="title"/>
          </p:nvPr>
        </p:nvSpPr>
        <p:spPr>
          <a:xfrm>
            <a:off x="1799333" y="1412776"/>
            <a:ext cx="7344667" cy="627063"/>
          </a:xfrm>
        </p:spPr>
        <p:txBody>
          <a:bodyPr/>
          <a:lstStyle/>
          <a:p>
            <a:r>
              <a:rPr lang="cs-CZ" dirty="0"/>
              <a:t>Vlastnosti buněk v průběhu embryonálního vývoje</a:t>
            </a:r>
          </a:p>
        </p:txBody>
      </p:sp>
      <p:sp>
        <p:nvSpPr>
          <p:cNvPr id="6" name="Zástupný symbol pro obsah 5">
            <a:extLst>
              <a:ext uri="{FF2B5EF4-FFF2-40B4-BE49-F238E27FC236}">
                <a16:creationId xmlns:a16="http://schemas.microsoft.com/office/drawing/2014/main" id="{B2D969F3-EC76-468D-9C50-CEB305CEBE9F}"/>
              </a:ext>
            </a:extLst>
          </p:cNvPr>
          <p:cNvSpPr>
            <a:spLocks noGrp="1"/>
          </p:cNvSpPr>
          <p:nvPr>
            <p:ph idx="1"/>
          </p:nvPr>
        </p:nvSpPr>
        <p:spPr>
          <a:xfrm>
            <a:off x="1547664" y="2204864"/>
            <a:ext cx="7138987" cy="2088232"/>
          </a:xfrm>
        </p:spPr>
        <p:txBody>
          <a:bodyPr/>
          <a:lstStyle/>
          <a:p>
            <a:r>
              <a:rPr lang="cs-CZ" dirty="0"/>
              <a:t>Rychlé buněčné dělení</a:t>
            </a:r>
          </a:p>
          <a:p>
            <a:r>
              <a:rPr lang="cs-CZ" dirty="0"/>
              <a:t>Dynamické změny diferenciačního stavu (cell </a:t>
            </a:r>
            <a:r>
              <a:rPr lang="cs-CZ" dirty="0" err="1"/>
              <a:t>fate</a:t>
            </a:r>
            <a:r>
              <a:rPr lang="cs-CZ" dirty="0"/>
              <a:t>)</a:t>
            </a:r>
          </a:p>
          <a:p>
            <a:r>
              <a:rPr lang="cs-CZ" dirty="0"/>
              <a:t>Intenzivní migrace </a:t>
            </a:r>
          </a:p>
          <a:p>
            <a:r>
              <a:rPr lang="cs-CZ" dirty="0"/>
              <a:t>Změny tvaru a velikosti buňky</a:t>
            </a:r>
          </a:p>
          <a:p>
            <a:r>
              <a:rPr lang="cs-CZ" dirty="0"/>
              <a:t>Schopnost odpovědi na poškození</a:t>
            </a:r>
          </a:p>
        </p:txBody>
      </p:sp>
      <p:sp>
        <p:nvSpPr>
          <p:cNvPr id="4" name="Nadpis 1">
            <a:extLst>
              <a:ext uri="{FF2B5EF4-FFF2-40B4-BE49-F238E27FC236}">
                <a16:creationId xmlns:a16="http://schemas.microsoft.com/office/drawing/2014/main" id="{0DF3803A-2471-4EBC-86CE-F6FFB1539147}"/>
              </a:ext>
            </a:extLst>
          </p:cNvPr>
          <p:cNvSpPr txBox="1">
            <a:spLocks/>
          </p:cNvSpPr>
          <p:nvPr/>
        </p:nvSpPr>
        <p:spPr bwMode="auto">
          <a:xfrm>
            <a:off x="1619672" y="4581128"/>
            <a:ext cx="734466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dirty="0"/>
              <a:t>= Vlastnosti buněk v průběhu dynamické homeostázy</a:t>
            </a:r>
          </a:p>
        </p:txBody>
      </p:sp>
    </p:spTree>
    <p:extLst>
      <p:ext uri="{BB962C8B-B14F-4D97-AF65-F5344CB8AC3E}">
        <p14:creationId xmlns:p14="http://schemas.microsoft.com/office/powerpoint/2010/main" val="3454979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Wnt pathway in a normal and in a tumour cel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4850" y="1412875"/>
            <a:ext cx="6284913" cy="4713288"/>
          </a:xfrm>
        </p:spPr>
      </p:pic>
      <p:sp>
        <p:nvSpPr>
          <p:cNvPr id="5"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Kanonická signální </a:t>
            </a:r>
            <a:r>
              <a:rPr lang="cs-CZ" altLang="cs-CZ" sz="2800" b="1" kern="0" dirty="0" err="1">
                <a:solidFill>
                  <a:schemeClr val="accent1">
                    <a:lumMod val="75000"/>
                  </a:schemeClr>
                </a:solidFill>
                <a:latin typeface="Arial"/>
              </a:rPr>
              <a:t>Wnt</a:t>
            </a:r>
            <a:r>
              <a:rPr lang="cs-CZ" altLang="cs-CZ" sz="2800" b="1" kern="0" dirty="0">
                <a:solidFill>
                  <a:schemeClr val="accent1">
                    <a:lumMod val="75000"/>
                  </a:schemeClr>
                </a:solidFill>
                <a:latin typeface="Arial"/>
              </a:rPr>
              <a:t> dráha - video</a:t>
            </a:r>
          </a:p>
        </p:txBody>
      </p:sp>
    </p:spTree>
    <p:extLst>
      <p:ext uri="{BB962C8B-B14F-4D97-AF65-F5344CB8AC3E}">
        <p14:creationId xmlns:p14="http://schemas.microsoft.com/office/powerpoint/2010/main" val="2521566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19B9A3-1B5D-4F92-BCED-64A71A08C1CC}"/>
              </a:ext>
            </a:extLst>
          </p:cNvPr>
          <p:cNvSpPr>
            <a:spLocks noGrp="1"/>
          </p:cNvSpPr>
          <p:nvPr>
            <p:ph type="title"/>
          </p:nvPr>
        </p:nvSpPr>
        <p:spPr/>
        <p:txBody>
          <a:bodyPr/>
          <a:lstStyle/>
          <a:p>
            <a:r>
              <a:rPr lang="cs-CZ" dirty="0"/>
              <a:t>Familiární adenomatózní polypóza</a:t>
            </a:r>
          </a:p>
        </p:txBody>
      </p:sp>
      <p:sp>
        <p:nvSpPr>
          <p:cNvPr id="3" name="Zástupný obsah 2">
            <a:extLst>
              <a:ext uri="{FF2B5EF4-FFF2-40B4-BE49-F238E27FC236}">
                <a16:creationId xmlns:a16="http://schemas.microsoft.com/office/drawing/2014/main" id="{CF8A3C86-8DCB-47F9-83A1-6F7F0B284DE7}"/>
              </a:ext>
            </a:extLst>
          </p:cNvPr>
          <p:cNvSpPr>
            <a:spLocks noGrp="1"/>
          </p:cNvSpPr>
          <p:nvPr>
            <p:ph idx="1"/>
          </p:nvPr>
        </p:nvSpPr>
        <p:spPr>
          <a:xfrm>
            <a:off x="1547812" y="1340768"/>
            <a:ext cx="7138987" cy="4713387"/>
          </a:xfrm>
        </p:spPr>
        <p:txBody>
          <a:bodyPr/>
          <a:lstStyle/>
          <a:p>
            <a:r>
              <a:rPr lang="cs-CZ" dirty="0"/>
              <a:t>zkráceně FAP, je autozomálně dominantní dědičné onemocnění tlustého střeva s výskytem četných (tisíce) polypů a adenomů, které později </a:t>
            </a:r>
            <a:r>
              <a:rPr lang="cs-CZ" dirty="0" err="1"/>
              <a:t>malignizují</a:t>
            </a:r>
            <a:r>
              <a:rPr lang="cs-CZ" dirty="0"/>
              <a:t>. Onemocnění způsobuje zmutovaný gen APC </a:t>
            </a:r>
          </a:p>
        </p:txBody>
      </p:sp>
      <p:pic>
        <p:nvPicPr>
          <p:cNvPr id="8194" name="Picture 2" descr="Výsledek obrázku pro familial adenomatous polyposis">
            <a:extLst>
              <a:ext uri="{FF2B5EF4-FFF2-40B4-BE49-F238E27FC236}">
                <a16:creationId xmlns:a16="http://schemas.microsoft.com/office/drawing/2014/main" id="{BC3FA340-5F13-410A-8F08-18E17E40D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425" y="3017575"/>
            <a:ext cx="4091760" cy="340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24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19B9A3-1B5D-4F92-BCED-64A71A08C1CC}"/>
              </a:ext>
            </a:extLst>
          </p:cNvPr>
          <p:cNvSpPr>
            <a:spLocks noGrp="1"/>
          </p:cNvSpPr>
          <p:nvPr>
            <p:ph type="title"/>
          </p:nvPr>
        </p:nvSpPr>
        <p:spPr/>
        <p:txBody>
          <a:bodyPr/>
          <a:lstStyle/>
          <a:p>
            <a:r>
              <a:rPr lang="cs-CZ" dirty="0"/>
              <a:t>Familiární adenomatózní polypóza</a:t>
            </a:r>
          </a:p>
        </p:txBody>
      </p:sp>
      <p:pic>
        <p:nvPicPr>
          <p:cNvPr id="4" name="strevo117_200">
            <a:hlinkClick r:id="" action="ppaction://media"/>
            <a:extLst>
              <a:ext uri="{FF2B5EF4-FFF2-40B4-BE49-F238E27FC236}">
                <a16:creationId xmlns:a16="http://schemas.microsoft.com/office/drawing/2014/main" id="{2EDA53AA-22B1-4D59-B239-DC00A22099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844824"/>
            <a:ext cx="7620000" cy="4419600"/>
          </a:xfrm>
          <a:prstGeom prst="rect">
            <a:avLst/>
          </a:prstGeom>
        </p:spPr>
      </p:pic>
    </p:spTree>
    <p:extLst>
      <p:ext uri="{BB962C8B-B14F-4D97-AF65-F5344CB8AC3E}">
        <p14:creationId xmlns:p14="http://schemas.microsoft.com/office/powerpoint/2010/main" val="410827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cstate="print"/>
          <a:srcRect/>
          <a:stretch>
            <a:fillRect/>
          </a:stretch>
        </p:blipFill>
        <p:spPr bwMode="auto">
          <a:xfrm>
            <a:off x="3851920" y="1196752"/>
            <a:ext cx="3240360" cy="5618207"/>
          </a:xfrm>
          <a:prstGeom prst="rect">
            <a:avLst/>
          </a:prstGeom>
          <a:noFill/>
          <a:ln w="9525">
            <a:noFill/>
            <a:miter lim="800000"/>
            <a:headEnd/>
            <a:tailEnd/>
          </a:ln>
          <a:effectLst/>
        </p:spPr>
      </p:pic>
      <p:sp>
        <p:nvSpPr>
          <p:cNvPr id="8" name="Rectangle 3">
            <a:extLst>
              <a:ext uri="{FF2B5EF4-FFF2-40B4-BE49-F238E27FC236}">
                <a16:creationId xmlns:a16="http://schemas.microsoft.com/office/drawing/2014/main" id="{4B0ECC4E-FB61-4851-968B-2C10DC81F2FA}"/>
              </a:ext>
            </a:extLst>
          </p:cNvPr>
          <p:cNvSpPr txBox="1">
            <a:spLocks noChangeArrowheads="1"/>
          </p:cNvSpPr>
          <p:nvPr/>
        </p:nvSpPr>
        <p:spPr bwMode="auto">
          <a:xfrm>
            <a:off x="467544" y="48801"/>
            <a:ext cx="907300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rPr>
              <a:t>Geny pod kontrolou Wnt dráhy v k</a:t>
            </a:r>
            <a:r>
              <a:rPr lang="cs-CZ" altLang="cs-CZ" sz="2800" b="1" kern="0" dirty="0" err="1">
                <a:solidFill>
                  <a:schemeClr val="accent1">
                    <a:lumMod val="75000"/>
                  </a:schemeClr>
                </a:solidFill>
                <a:latin typeface="Arial"/>
              </a:rPr>
              <a:t>menových</a:t>
            </a:r>
            <a:r>
              <a:rPr lang="cs-CZ" altLang="cs-CZ" sz="2800" b="1" kern="0" dirty="0">
                <a:solidFill>
                  <a:schemeClr val="accent1">
                    <a:lumMod val="75000"/>
                  </a:schemeClr>
                </a:solidFill>
                <a:latin typeface="Arial"/>
              </a:rPr>
              <a:t> buňkách</a:t>
            </a:r>
            <a:endPar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192520" y="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cs-CZ" altLang="cs-CZ" sz="2800" b="1" kern="0" dirty="0">
                <a:solidFill>
                  <a:schemeClr val="accent1"/>
                </a:solidFill>
                <a:latin typeface="Arial"/>
                <a:cs typeface="+mn-cs"/>
              </a:rPr>
              <a:t>Propojení mezi Wnt dráhou a kmenovými buňkami</a:t>
            </a:r>
            <a:endParaRPr kumimoji="0" lang="cs-CZ" altLang="cs-CZ" sz="2800" b="1" i="0" u="none" strike="noStrike" kern="0" cap="none" spc="0" normalizeH="0" baseline="0" noProof="0" dirty="0">
              <a:ln>
                <a:noFill/>
              </a:ln>
              <a:solidFill>
                <a:schemeClr val="accent1"/>
              </a:solidFill>
              <a:effectLst/>
              <a:uLnTx/>
              <a:uFillTx/>
              <a:latin typeface="Arial"/>
              <a:cs typeface="+mn-cs"/>
            </a:endParaRPr>
          </a:p>
        </p:txBody>
      </p:sp>
      <p:sp>
        <p:nvSpPr>
          <p:cNvPr id="2" name="TextovéPole 1">
            <a:extLst>
              <a:ext uri="{FF2B5EF4-FFF2-40B4-BE49-F238E27FC236}">
                <a16:creationId xmlns:a16="http://schemas.microsoft.com/office/drawing/2014/main" id="{DED3DC9D-9911-4E2B-8E17-3E1A3487751E}"/>
              </a:ext>
            </a:extLst>
          </p:cNvPr>
          <p:cNvSpPr txBox="1"/>
          <p:nvPr/>
        </p:nvSpPr>
        <p:spPr>
          <a:xfrm>
            <a:off x="1475656" y="1628800"/>
            <a:ext cx="7274688" cy="132343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cs-CZ" sz="2000" b="1" dirty="0">
                <a:solidFill>
                  <a:srgbClr val="00FF00"/>
                </a:solidFill>
              </a:rPr>
              <a:t>Lgr5 jako cílový gen Wnt dráhy</a:t>
            </a:r>
          </a:p>
          <a:p>
            <a:pPr marL="285750" indent="-285750">
              <a:spcAft>
                <a:spcPts val="1200"/>
              </a:spcAft>
              <a:buFont typeface="Arial" panose="020B0604020202020204" pitchFamily="34" charset="0"/>
              <a:buChar char="•"/>
            </a:pPr>
            <a:endParaRPr lang="cs-CZ" sz="2000" b="1" dirty="0">
              <a:solidFill>
                <a:srgbClr val="FF0000"/>
              </a:solidFill>
            </a:endParaRPr>
          </a:p>
          <a:p>
            <a:pPr marL="285750" indent="-285750">
              <a:spcAft>
                <a:spcPts val="1200"/>
              </a:spcAft>
              <a:buFont typeface="Arial" panose="020B0604020202020204" pitchFamily="34" charset="0"/>
              <a:buChar char="•"/>
            </a:pPr>
            <a:endParaRPr lang="cs-CZ" sz="2000" b="1" dirty="0"/>
          </a:p>
        </p:txBody>
      </p:sp>
    </p:spTree>
    <p:extLst>
      <p:ext uri="{BB962C8B-B14F-4D97-AF65-F5344CB8AC3E}">
        <p14:creationId xmlns:p14="http://schemas.microsoft.com/office/powerpoint/2010/main" val="354222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192520" y="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cs-CZ" altLang="cs-CZ" sz="2800" b="1" kern="0" dirty="0">
                <a:solidFill>
                  <a:schemeClr val="accent1"/>
                </a:solidFill>
                <a:latin typeface="Arial"/>
                <a:cs typeface="+mn-cs"/>
              </a:rPr>
              <a:t>Propojení mezi Wnt dráhou a kmenovými buňkami</a:t>
            </a:r>
            <a:endParaRPr kumimoji="0" lang="cs-CZ" altLang="cs-CZ" sz="2800" b="1" i="0" u="none" strike="noStrike" kern="0" cap="none" spc="0" normalizeH="0" baseline="0" noProof="0" dirty="0">
              <a:ln>
                <a:noFill/>
              </a:ln>
              <a:solidFill>
                <a:schemeClr val="accent1"/>
              </a:solidFill>
              <a:effectLst/>
              <a:uLnTx/>
              <a:uFillTx/>
              <a:latin typeface="Arial"/>
              <a:cs typeface="+mn-cs"/>
            </a:endParaRPr>
          </a:p>
        </p:txBody>
      </p:sp>
      <p:sp>
        <p:nvSpPr>
          <p:cNvPr id="2" name="TextovéPole 1">
            <a:extLst>
              <a:ext uri="{FF2B5EF4-FFF2-40B4-BE49-F238E27FC236}">
                <a16:creationId xmlns:a16="http://schemas.microsoft.com/office/drawing/2014/main" id="{DED3DC9D-9911-4E2B-8E17-3E1A3487751E}"/>
              </a:ext>
            </a:extLst>
          </p:cNvPr>
          <p:cNvSpPr txBox="1"/>
          <p:nvPr/>
        </p:nvSpPr>
        <p:spPr>
          <a:xfrm>
            <a:off x="1475656" y="1628800"/>
            <a:ext cx="7274688" cy="224676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cs-CZ" sz="2000" b="1" dirty="0">
                <a:solidFill>
                  <a:srgbClr val="00FF00"/>
                </a:solidFill>
              </a:rPr>
              <a:t>Lgr5 jako cílový gen Wnt dráhy</a:t>
            </a:r>
          </a:p>
          <a:p>
            <a:pPr marL="285750" indent="-285750">
              <a:spcAft>
                <a:spcPts val="1200"/>
              </a:spcAft>
              <a:buFont typeface="Arial" panose="020B0604020202020204" pitchFamily="34" charset="0"/>
              <a:buChar char="•"/>
            </a:pPr>
            <a:r>
              <a:rPr lang="cs-CZ" sz="2000" b="1" dirty="0">
                <a:solidFill>
                  <a:srgbClr val="FF0000"/>
                </a:solidFill>
              </a:rPr>
              <a:t>Lgr5 jako marker kmenových buněk ve střevě</a:t>
            </a:r>
          </a:p>
          <a:p>
            <a:pPr marL="285750" indent="-285750">
              <a:spcAft>
                <a:spcPts val="1200"/>
              </a:spcAft>
              <a:buFont typeface="Arial" panose="020B0604020202020204" pitchFamily="34" charset="0"/>
              <a:buChar char="•"/>
            </a:pPr>
            <a:r>
              <a:rPr lang="cs-CZ" sz="2000" b="1" dirty="0">
                <a:solidFill>
                  <a:srgbClr val="00FF00"/>
                </a:solidFill>
              </a:rPr>
              <a:t>R-</a:t>
            </a:r>
            <a:r>
              <a:rPr lang="cs-CZ" sz="2000" b="1" dirty="0" err="1">
                <a:solidFill>
                  <a:srgbClr val="00FF00"/>
                </a:solidFill>
              </a:rPr>
              <a:t>spondin</a:t>
            </a:r>
            <a:r>
              <a:rPr lang="cs-CZ" sz="2000" b="1" dirty="0">
                <a:solidFill>
                  <a:srgbClr val="00FF00"/>
                </a:solidFill>
              </a:rPr>
              <a:t> jako ligand Lgr5 a jako aktivátor Wnt dráhy</a:t>
            </a:r>
          </a:p>
          <a:p>
            <a:pPr marL="285750" indent="-285750">
              <a:spcAft>
                <a:spcPts val="1200"/>
              </a:spcAft>
              <a:buFont typeface="Arial" panose="020B0604020202020204" pitchFamily="34" charset="0"/>
              <a:buChar char="•"/>
            </a:pPr>
            <a:endParaRPr lang="cs-CZ" sz="2000" b="1" dirty="0">
              <a:solidFill>
                <a:srgbClr val="FF0000"/>
              </a:solidFill>
            </a:endParaRPr>
          </a:p>
          <a:p>
            <a:pPr marL="285750" indent="-285750">
              <a:spcAft>
                <a:spcPts val="1200"/>
              </a:spcAft>
              <a:buFont typeface="Arial" panose="020B0604020202020204" pitchFamily="34" charset="0"/>
              <a:buChar char="•"/>
            </a:pPr>
            <a:endParaRPr lang="cs-CZ" sz="2000" b="1" dirty="0"/>
          </a:p>
        </p:txBody>
      </p:sp>
    </p:spTree>
    <p:extLst>
      <p:ext uri="{BB962C8B-B14F-4D97-AF65-F5344CB8AC3E}">
        <p14:creationId xmlns:p14="http://schemas.microsoft.com/office/powerpoint/2010/main" val="169729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F1BE21-62B4-4D69-95BA-4477F18C3588}"/>
              </a:ext>
            </a:extLst>
          </p:cNvPr>
          <p:cNvSpPr>
            <a:spLocks noGrp="1"/>
          </p:cNvSpPr>
          <p:nvPr>
            <p:ph type="title"/>
          </p:nvPr>
        </p:nvSpPr>
        <p:spPr>
          <a:xfrm>
            <a:off x="1187624" y="260648"/>
            <a:ext cx="7704856" cy="627063"/>
          </a:xfrm>
        </p:spPr>
        <p:txBody>
          <a:bodyPr/>
          <a:lstStyle/>
          <a:p>
            <a:r>
              <a:rPr lang="cs-CZ" dirty="0">
                <a:solidFill>
                  <a:schemeClr val="accent1"/>
                </a:solidFill>
              </a:rPr>
              <a:t>Vazba R-</a:t>
            </a:r>
            <a:r>
              <a:rPr lang="cs-CZ" dirty="0" err="1">
                <a:solidFill>
                  <a:schemeClr val="accent1"/>
                </a:solidFill>
              </a:rPr>
              <a:t>spondinu</a:t>
            </a:r>
            <a:r>
              <a:rPr lang="cs-CZ" dirty="0">
                <a:solidFill>
                  <a:schemeClr val="accent1"/>
                </a:solidFill>
              </a:rPr>
              <a:t> na LGR5 aktivuje Wnt dráhu</a:t>
            </a:r>
          </a:p>
        </p:txBody>
      </p:sp>
      <p:pic>
        <p:nvPicPr>
          <p:cNvPr id="4098" name="Picture 2" descr="Výsledek obrázku pro lgr5 and rspo">
            <a:extLst>
              <a:ext uri="{FF2B5EF4-FFF2-40B4-BE49-F238E27FC236}">
                <a16:creationId xmlns:a16="http://schemas.microsoft.com/office/drawing/2014/main" id="{4BBADA85-59A0-4865-96D5-930AC6205C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37083" y="1412875"/>
            <a:ext cx="5160446" cy="471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68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192520" y="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cs-CZ" altLang="cs-CZ" sz="2800" b="1" kern="0" dirty="0">
                <a:solidFill>
                  <a:schemeClr val="accent1"/>
                </a:solidFill>
                <a:latin typeface="Arial"/>
                <a:cs typeface="+mn-cs"/>
              </a:rPr>
              <a:t>Propojení mezi Wnt dráhou a kmenovými buňkami</a:t>
            </a:r>
            <a:endParaRPr kumimoji="0" lang="cs-CZ" altLang="cs-CZ" sz="2800" b="1" i="0" u="none" strike="noStrike" kern="0" cap="none" spc="0" normalizeH="0" baseline="0" noProof="0" dirty="0">
              <a:ln>
                <a:noFill/>
              </a:ln>
              <a:solidFill>
                <a:schemeClr val="accent1"/>
              </a:solidFill>
              <a:effectLst/>
              <a:uLnTx/>
              <a:uFillTx/>
              <a:latin typeface="Arial"/>
              <a:cs typeface="+mn-cs"/>
            </a:endParaRPr>
          </a:p>
        </p:txBody>
      </p:sp>
      <p:sp>
        <p:nvSpPr>
          <p:cNvPr id="2" name="TextovéPole 1">
            <a:extLst>
              <a:ext uri="{FF2B5EF4-FFF2-40B4-BE49-F238E27FC236}">
                <a16:creationId xmlns:a16="http://schemas.microsoft.com/office/drawing/2014/main" id="{DED3DC9D-9911-4E2B-8E17-3E1A3487751E}"/>
              </a:ext>
            </a:extLst>
          </p:cNvPr>
          <p:cNvSpPr txBox="1"/>
          <p:nvPr/>
        </p:nvSpPr>
        <p:spPr>
          <a:xfrm>
            <a:off x="1475656" y="1628800"/>
            <a:ext cx="7274688" cy="378565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cs-CZ" sz="2000" b="1" dirty="0">
                <a:solidFill>
                  <a:srgbClr val="00FF00"/>
                </a:solidFill>
              </a:rPr>
              <a:t>Lgr5 jako cílový gen Wnt dráhy</a:t>
            </a:r>
          </a:p>
          <a:p>
            <a:pPr marL="285750" indent="-285750">
              <a:spcAft>
                <a:spcPts val="1200"/>
              </a:spcAft>
              <a:buFont typeface="Arial" panose="020B0604020202020204" pitchFamily="34" charset="0"/>
              <a:buChar char="•"/>
            </a:pPr>
            <a:r>
              <a:rPr lang="cs-CZ" sz="2000" b="1" dirty="0">
                <a:solidFill>
                  <a:srgbClr val="FF0000"/>
                </a:solidFill>
              </a:rPr>
              <a:t>Lgr5 jako marker kmenových buněk ve střevě</a:t>
            </a:r>
          </a:p>
          <a:p>
            <a:pPr marL="285750" indent="-285750">
              <a:spcAft>
                <a:spcPts val="1200"/>
              </a:spcAft>
              <a:buFont typeface="Arial" panose="020B0604020202020204" pitchFamily="34" charset="0"/>
              <a:buChar char="•"/>
            </a:pPr>
            <a:r>
              <a:rPr lang="cs-CZ" sz="2000" b="1" dirty="0">
                <a:solidFill>
                  <a:srgbClr val="00FF00"/>
                </a:solidFill>
              </a:rPr>
              <a:t>R-</a:t>
            </a:r>
            <a:r>
              <a:rPr lang="cs-CZ" sz="2000" b="1" dirty="0" err="1">
                <a:solidFill>
                  <a:srgbClr val="00FF00"/>
                </a:solidFill>
              </a:rPr>
              <a:t>spondin</a:t>
            </a:r>
            <a:r>
              <a:rPr lang="cs-CZ" sz="2000" b="1" dirty="0">
                <a:solidFill>
                  <a:srgbClr val="00FF00"/>
                </a:solidFill>
              </a:rPr>
              <a:t> jako ligand Lgr5 a jako aktivátor Wnt dráhy</a:t>
            </a:r>
          </a:p>
          <a:p>
            <a:pPr marL="285750" indent="-285750">
              <a:spcAft>
                <a:spcPts val="1200"/>
              </a:spcAft>
              <a:buFont typeface="Arial" panose="020B0604020202020204" pitchFamily="34" charset="0"/>
              <a:buChar char="•"/>
            </a:pPr>
            <a:r>
              <a:rPr lang="cs-CZ" sz="2000" b="1" dirty="0">
                <a:solidFill>
                  <a:srgbClr val="FF0000"/>
                </a:solidFill>
              </a:rPr>
              <a:t>Wnt signalizace jako klíčová složka komunikace mezi kmenovými buňkami a jejich nikou</a:t>
            </a:r>
          </a:p>
          <a:p>
            <a:pPr marL="285750" indent="-285750">
              <a:spcAft>
                <a:spcPts val="1200"/>
              </a:spcAft>
              <a:buFont typeface="Arial" panose="020B0604020202020204" pitchFamily="34" charset="0"/>
              <a:buChar char="•"/>
            </a:pPr>
            <a:r>
              <a:rPr lang="cs-CZ" sz="2000" b="1" dirty="0">
                <a:solidFill>
                  <a:srgbClr val="00FF00"/>
                </a:solidFill>
              </a:rPr>
              <a:t>Inhibitory Wnt dráhy - RNF43/Znrf3 – jako cíle kontrolované R-</a:t>
            </a:r>
            <a:r>
              <a:rPr lang="cs-CZ" sz="2000" b="1" dirty="0" err="1">
                <a:solidFill>
                  <a:srgbClr val="00FF00"/>
                </a:solidFill>
              </a:rPr>
              <a:t>spondiny</a:t>
            </a:r>
            <a:endParaRPr lang="cs-CZ" sz="2000" b="1" dirty="0">
              <a:solidFill>
                <a:srgbClr val="00FF00"/>
              </a:solidFill>
            </a:endParaRPr>
          </a:p>
          <a:p>
            <a:pPr marL="285750" indent="-285750">
              <a:spcAft>
                <a:spcPts val="1200"/>
              </a:spcAft>
              <a:buFont typeface="Arial" panose="020B0604020202020204" pitchFamily="34" charset="0"/>
              <a:buChar char="•"/>
            </a:pPr>
            <a:endParaRPr lang="cs-CZ" sz="2000" b="1" dirty="0">
              <a:solidFill>
                <a:srgbClr val="FF0000"/>
              </a:solidFill>
            </a:endParaRPr>
          </a:p>
          <a:p>
            <a:pPr marL="285750" indent="-285750">
              <a:spcAft>
                <a:spcPts val="1200"/>
              </a:spcAft>
              <a:buFont typeface="Arial" panose="020B0604020202020204" pitchFamily="34" charset="0"/>
              <a:buChar char="•"/>
            </a:pPr>
            <a:endParaRPr lang="cs-CZ" sz="2000" b="1" dirty="0"/>
          </a:p>
        </p:txBody>
      </p:sp>
    </p:spTree>
    <p:extLst>
      <p:ext uri="{BB962C8B-B14F-4D97-AF65-F5344CB8AC3E}">
        <p14:creationId xmlns:p14="http://schemas.microsoft.com/office/powerpoint/2010/main" val="13594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F1BE21-62B4-4D69-95BA-4477F18C3588}"/>
              </a:ext>
            </a:extLst>
          </p:cNvPr>
          <p:cNvSpPr>
            <a:spLocks noGrp="1"/>
          </p:cNvSpPr>
          <p:nvPr>
            <p:ph type="title"/>
          </p:nvPr>
        </p:nvSpPr>
        <p:spPr>
          <a:xfrm>
            <a:off x="899592" y="115862"/>
            <a:ext cx="8100392" cy="627063"/>
          </a:xfrm>
        </p:spPr>
        <p:txBody>
          <a:bodyPr/>
          <a:lstStyle/>
          <a:p>
            <a:r>
              <a:rPr lang="cs-CZ" dirty="0">
                <a:solidFill>
                  <a:schemeClr val="accent1"/>
                </a:solidFill>
              </a:rPr>
              <a:t>Vazba R-</a:t>
            </a:r>
            <a:r>
              <a:rPr lang="cs-CZ" dirty="0" err="1">
                <a:solidFill>
                  <a:schemeClr val="accent1"/>
                </a:solidFill>
              </a:rPr>
              <a:t>spondinu</a:t>
            </a:r>
            <a:r>
              <a:rPr lang="cs-CZ" dirty="0">
                <a:solidFill>
                  <a:schemeClr val="accent1"/>
                </a:solidFill>
              </a:rPr>
              <a:t> na LGR5 aktivuje Wnt dráhu …</a:t>
            </a:r>
            <a:br>
              <a:rPr lang="cs-CZ" dirty="0">
                <a:solidFill>
                  <a:schemeClr val="accent1"/>
                </a:solidFill>
              </a:rPr>
            </a:br>
            <a:r>
              <a:rPr lang="cs-CZ" dirty="0">
                <a:solidFill>
                  <a:schemeClr val="accent1"/>
                </a:solidFill>
              </a:rPr>
              <a:t>… díky internalizaci E3-ubikvitin ligáz ZNRF3/RNF43</a:t>
            </a:r>
          </a:p>
        </p:txBody>
      </p:sp>
      <p:pic>
        <p:nvPicPr>
          <p:cNvPr id="4098" name="Picture 2" descr="Výsledek obrázku pro lgr5 and rspo">
            <a:extLst>
              <a:ext uri="{FF2B5EF4-FFF2-40B4-BE49-F238E27FC236}">
                <a16:creationId xmlns:a16="http://schemas.microsoft.com/office/drawing/2014/main" id="{4BBADA85-59A0-4865-96D5-930AC6205C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37083" y="1412875"/>
            <a:ext cx="5160446" cy="4713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D8921DD8-F043-4ED9-A0B9-01A668826C45}"/>
              </a:ext>
            </a:extLst>
          </p:cNvPr>
          <p:cNvSpPr txBox="1"/>
          <p:nvPr/>
        </p:nvSpPr>
        <p:spPr>
          <a:xfrm>
            <a:off x="1907704" y="6309320"/>
            <a:ext cx="6624736" cy="369332"/>
          </a:xfrm>
          <a:prstGeom prst="rect">
            <a:avLst/>
          </a:prstGeom>
          <a:noFill/>
        </p:spPr>
        <p:txBody>
          <a:bodyPr wrap="square" rtlCol="0">
            <a:spAutoFit/>
          </a:bodyPr>
          <a:lstStyle/>
          <a:p>
            <a:r>
              <a:rPr lang="cs-CZ" dirty="0">
                <a:solidFill>
                  <a:schemeClr val="tx1"/>
                </a:solidFill>
              </a:rPr>
              <a:t>RNF43 je specializovaná E3 </a:t>
            </a:r>
            <a:r>
              <a:rPr lang="cs-CZ" dirty="0" err="1">
                <a:solidFill>
                  <a:schemeClr val="tx1"/>
                </a:solidFill>
              </a:rPr>
              <a:t>ubikvitin</a:t>
            </a:r>
            <a:r>
              <a:rPr lang="cs-CZ" dirty="0">
                <a:solidFill>
                  <a:schemeClr val="tx1"/>
                </a:solidFill>
              </a:rPr>
              <a:t> ligáza pro </a:t>
            </a:r>
            <a:r>
              <a:rPr lang="cs-CZ" dirty="0" err="1">
                <a:solidFill>
                  <a:schemeClr val="tx1"/>
                </a:solidFill>
              </a:rPr>
              <a:t>Frizzled</a:t>
            </a:r>
            <a:r>
              <a:rPr lang="cs-CZ" dirty="0">
                <a:solidFill>
                  <a:schemeClr val="tx1"/>
                </a:solidFill>
              </a:rPr>
              <a:t> (FZD) </a:t>
            </a:r>
          </a:p>
        </p:txBody>
      </p:sp>
    </p:spTree>
    <p:extLst>
      <p:ext uri="{BB962C8B-B14F-4D97-AF65-F5344CB8AC3E}">
        <p14:creationId xmlns:p14="http://schemas.microsoft.com/office/powerpoint/2010/main" val="3278828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192520" y="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cs-CZ" altLang="cs-CZ" sz="2800" b="1" kern="0" dirty="0">
                <a:solidFill>
                  <a:schemeClr val="accent1"/>
                </a:solidFill>
                <a:latin typeface="Arial"/>
                <a:cs typeface="+mn-cs"/>
              </a:rPr>
              <a:t>Propojení mezi Wnt dráhou a kmenovými buňkami</a:t>
            </a:r>
            <a:endParaRPr kumimoji="0" lang="cs-CZ" altLang="cs-CZ" sz="2800" b="1" i="0" u="none" strike="noStrike" kern="0" cap="none" spc="0" normalizeH="0" baseline="0" noProof="0" dirty="0">
              <a:ln>
                <a:noFill/>
              </a:ln>
              <a:solidFill>
                <a:schemeClr val="accent1"/>
              </a:solidFill>
              <a:effectLst/>
              <a:uLnTx/>
              <a:uFillTx/>
              <a:latin typeface="Arial"/>
              <a:cs typeface="+mn-cs"/>
            </a:endParaRPr>
          </a:p>
        </p:txBody>
      </p:sp>
      <p:sp>
        <p:nvSpPr>
          <p:cNvPr id="2" name="TextovéPole 1">
            <a:extLst>
              <a:ext uri="{FF2B5EF4-FFF2-40B4-BE49-F238E27FC236}">
                <a16:creationId xmlns:a16="http://schemas.microsoft.com/office/drawing/2014/main" id="{DED3DC9D-9911-4E2B-8E17-3E1A3487751E}"/>
              </a:ext>
            </a:extLst>
          </p:cNvPr>
          <p:cNvSpPr txBox="1"/>
          <p:nvPr/>
        </p:nvSpPr>
        <p:spPr>
          <a:xfrm>
            <a:off x="1475656" y="1628800"/>
            <a:ext cx="7274688" cy="455509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cs-CZ" sz="2000" b="1" dirty="0">
                <a:solidFill>
                  <a:srgbClr val="00FF00"/>
                </a:solidFill>
              </a:rPr>
              <a:t>Lgr5 jako cílový gen Wnt dráhy</a:t>
            </a:r>
          </a:p>
          <a:p>
            <a:pPr marL="285750" indent="-285750">
              <a:spcAft>
                <a:spcPts val="1200"/>
              </a:spcAft>
              <a:buFont typeface="Arial" panose="020B0604020202020204" pitchFamily="34" charset="0"/>
              <a:buChar char="•"/>
            </a:pPr>
            <a:r>
              <a:rPr lang="cs-CZ" sz="2000" b="1" dirty="0">
                <a:solidFill>
                  <a:srgbClr val="FF0000"/>
                </a:solidFill>
              </a:rPr>
              <a:t>Lgr5 jako marker kmenových buněk ve střevě</a:t>
            </a:r>
          </a:p>
          <a:p>
            <a:pPr marL="285750" indent="-285750">
              <a:spcAft>
                <a:spcPts val="1200"/>
              </a:spcAft>
              <a:buFont typeface="Arial" panose="020B0604020202020204" pitchFamily="34" charset="0"/>
              <a:buChar char="•"/>
            </a:pPr>
            <a:r>
              <a:rPr lang="cs-CZ" sz="2000" b="1" dirty="0">
                <a:solidFill>
                  <a:srgbClr val="00FF00"/>
                </a:solidFill>
              </a:rPr>
              <a:t>R-</a:t>
            </a:r>
            <a:r>
              <a:rPr lang="cs-CZ" sz="2000" b="1" dirty="0" err="1">
                <a:solidFill>
                  <a:srgbClr val="00FF00"/>
                </a:solidFill>
              </a:rPr>
              <a:t>spondin</a:t>
            </a:r>
            <a:r>
              <a:rPr lang="cs-CZ" sz="2000" b="1" dirty="0">
                <a:solidFill>
                  <a:srgbClr val="00FF00"/>
                </a:solidFill>
              </a:rPr>
              <a:t> jako ligand Lgr5 a jako aktivátor Wnt dráhy</a:t>
            </a:r>
          </a:p>
          <a:p>
            <a:pPr marL="285750" indent="-285750">
              <a:spcAft>
                <a:spcPts val="1200"/>
              </a:spcAft>
              <a:buFont typeface="Arial" panose="020B0604020202020204" pitchFamily="34" charset="0"/>
              <a:buChar char="•"/>
            </a:pPr>
            <a:r>
              <a:rPr lang="cs-CZ" sz="2000" b="1" dirty="0">
                <a:solidFill>
                  <a:srgbClr val="FF0000"/>
                </a:solidFill>
              </a:rPr>
              <a:t>Wnt signalizace jako klíčová složka komunikace mezi kmenovými buňkami a jejich nikou</a:t>
            </a:r>
          </a:p>
          <a:p>
            <a:pPr marL="285750" indent="-285750">
              <a:spcAft>
                <a:spcPts val="1200"/>
              </a:spcAft>
              <a:buFont typeface="Arial" panose="020B0604020202020204" pitchFamily="34" charset="0"/>
              <a:buChar char="•"/>
            </a:pPr>
            <a:r>
              <a:rPr lang="cs-CZ" sz="2000" b="1" dirty="0">
                <a:solidFill>
                  <a:srgbClr val="00FF00"/>
                </a:solidFill>
              </a:rPr>
              <a:t>Inhibitory Wnt dráhy - RNF43/Znrf3 – jako cíle kontrolované R-</a:t>
            </a:r>
            <a:r>
              <a:rPr lang="cs-CZ" sz="2000" b="1" dirty="0" err="1">
                <a:solidFill>
                  <a:srgbClr val="00FF00"/>
                </a:solidFill>
              </a:rPr>
              <a:t>spondiny</a:t>
            </a:r>
            <a:endParaRPr lang="cs-CZ" sz="2000" b="1" dirty="0">
              <a:solidFill>
                <a:srgbClr val="00FF00"/>
              </a:solidFill>
            </a:endParaRPr>
          </a:p>
          <a:p>
            <a:pPr marL="285750" indent="-285750">
              <a:spcAft>
                <a:spcPts val="1200"/>
              </a:spcAft>
              <a:buFont typeface="Arial" panose="020B0604020202020204" pitchFamily="34" charset="0"/>
              <a:buChar char="•"/>
            </a:pPr>
            <a:r>
              <a:rPr lang="cs-CZ" sz="2000" b="1" dirty="0">
                <a:solidFill>
                  <a:srgbClr val="FF0000"/>
                </a:solidFill>
              </a:rPr>
              <a:t>R-</a:t>
            </a:r>
            <a:r>
              <a:rPr lang="cs-CZ" sz="2000" b="1" dirty="0" err="1">
                <a:solidFill>
                  <a:srgbClr val="FF0000"/>
                </a:solidFill>
              </a:rPr>
              <a:t>spondin</a:t>
            </a:r>
            <a:r>
              <a:rPr lang="cs-CZ" sz="2000" b="1" dirty="0">
                <a:solidFill>
                  <a:srgbClr val="FF0000"/>
                </a:solidFill>
              </a:rPr>
              <a:t> jako klíčový faktor potřebný pro růst organoidů</a:t>
            </a:r>
          </a:p>
          <a:p>
            <a:pPr marL="285750" indent="-285750">
              <a:spcAft>
                <a:spcPts val="1200"/>
              </a:spcAft>
              <a:buFont typeface="Arial" panose="020B0604020202020204" pitchFamily="34" charset="0"/>
              <a:buChar char="•"/>
            </a:pPr>
            <a:endParaRPr lang="cs-CZ" sz="2000" b="1" dirty="0">
              <a:solidFill>
                <a:srgbClr val="FF0000"/>
              </a:solidFill>
            </a:endParaRPr>
          </a:p>
          <a:p>
            <a:pPr marL="285750" indent="-285750">
              <a:spcAft>
                <a:spcPts val="1200"/>
              </a:spcAft>
              <a:buFont typeface="Arial" panose="020B0604020202020204" pitchFamily="34" charset="0"/>
              <a:buChar char="•"/>
            </a:pPr>
            <a:endParaRPr lang="cs-CZ" sz="2000" b="1" dirty="0"/>
          </a:p>
        </p:txBody>
      </p:sp>
    </p:spTree>
    <p:extLst>
      <p:ext uri="{BB962C8B-B14F-4D97-AF65-F5344CB8AC3E}">
        <p14:creationId xmlns:p14="http://schemas.microsoft.com/office/powerpoint/2010/main" val="25486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159431" y="3945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Role signálních drah v regulaci dynamických procesů</a:t>
            </a:r>
          </a:p>
        </p:txBody>
      </p:sp>
      <p:sp>
        <p:nvSpPr>
          <p:cNvPr id="14" name="Rectangle 3"/>
          <p:cNvSpPr txBox="1">
            <a:spLocks noChangeArrowheads="1"/>
          </p:cNvSpPr>
          <p:nvPr/>
        </p:nvSpPr>
        <p:spPr bwMode="auto">
          <a:xfrm>
            <a:off x="2411760" y="2204889"/>
            <a:ext cx="6049963" cy="5762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a) signály z okolního prostředí</a:t>
            </a:r>
          </a:p>
        </p:txBody>
      </p:sp>
      <p:sp>
        <p:nvSpPr>
          <p:cNvPr id="15" name="Rectangle 4"/>
          <p:cNvSpPr>
            <a:spLocks noChangeArrowheads="1"/>
          </p:cNvSpPr>
          <p:nvPr/>
        </p:nvSpPr>
        <p:spPr bwMode="auto">
          <a:xfrm>
            <a:off x="2411760" y="5013176"/>
            <a:ext cx="6049963" cy="576263"/>
          </a:xfrm>
          <a:prstGeom prst="rect">
            <a:avLst/>
          </a:prstGeom>
          <a:noFill/>
          <a:ln w="9525">
            <a:noFill/>
            <a:miter lim="800000"/>
            <a:headEnd/>
            <a:tailEnd/>
          </a:ln>
          <a:effectLst/>
        </p:spPr>
        <p:txBody>
          <a:bodyPr/>
          <a:lstStyle/>
          <a:p>
            <a:pPr marL="342900" marR="0" lvl="0" indent="-342900" defTabSz="914400" eaLnBrk="1" fontAlgn="auto" latinLnBrk="0" hangingPunct="1">
              <a:lnSpc>
                <a:spcPct val="90000"/>
              </a:lnSpc>
              <a:spcBef>
                <a:spcPct val="20000"/>
              </a:spcBef>
              <a:spcAft>
                <a:spcPts val="0"/>
              </a:spcAft>
              <a:buClrTx/>
              <a:buSzTx/>
              <a:buFontTx/>
              <a:buNone/>
              <a:tabLst/>
              <a:defRPr/>
            </a:pPr>
            <a:r>
              <a:rPr kumimoji="0" lang="cs-CZ" altLang="cs-CZ" sz="2800" b="0" i="0" u="none" strike="noStrike" kern="0" cap="none" spc="0" normalizeH="0" baseline="0" noProof="0" dirty="0">
                <a:ln>
                  <a:noFill/>
                </a:ln>
                <a:solidFill>
                  <a:sysClr val="windowText" lastClr="000000"/>
                </a:solidFill>
                <a:effectLst/>
                <a:uLnTx/>
                <a:uFillTx/>
              </a:rPr>
              <a:t>b) transkripční program v jádře</a:t>
            </a:r>
          </a:p>
        </p:txBody>
      </p:sp>
      <p:sp>
        <p:nvSpPr>
          <p:cNvPr id="16" name="Freeform 5"/>
          <p:cNvSpPr>
            <a:spLocks/>
          </p:cNvSpPr>
          <p:nvPr/>
        </p:nvSpPr>
        <p:spPr bwMode="auto">
          <a:xfrm rot="10800000">
            <a:off x="8245823" y="2636689"/>
            <a:ext cx="647700" cy="2520950"/>
          </a:xfrm>
          <a:custGeom>
            <a:avLst/>
            <a:gdLst>
              <a:gd name="T0" fmla="*/ 2147483647 w 408"/>
              <a:gd name="T1" fmla="*/ 0 h 1588"/>
              <a:gd name="T2" fmla="*/ 0 w 408"/>
              <a:gd name="T3" fmla="*/ 2147483647 h 1588"/>
              <a:gd name="T4" fmla="*/ 2147483647 w 408"/>
              <a:gd name="T5" fmla="*/ 2147483647 h 1588"/>
              <a:gd name="T6" fmla="*/ 0 60000 65536"/>
              <a:gd name="T7" fmla="*/ 0 60000 65536"/>
              <a:gd name="T8" fmla="*/ 0 60000 65536"/>
            </a:gdLst>
            <a:ahLst/>
            <a:cxnLst>
              <a:cxn ang="T6">
                <a:pos x="T0" y="T1"/>
              </a:cxn>
              <a:cxn ang="T7">
                <a:pos x="T2" y="T3"/>
              </a:cxn>
              <a:cxn ang="T8">
                <a:pos x="T4" y="T5"/>
              </a:cxn>
            </a:cxnLst>
            <a:rect l="0" t="0" r="r" b="b"/>
            <a:pathLst>
              <a:path w="408" h="1588">
                <a:moveTo>
                  <a:pt x="408" y="0"/>
                </a:moveTo>
                <a:cubicBezTo>
                  <a:pt x="204" y="253"/>
                  <a:pt x="0" y="506"/>
                  <a:pt x="0" y="771"/>
                </a:cubicBezTo>
                <a:cubicBezTo>
                  <a:pt x="0" y="1036"/>
                  <a:pt x="340" y="1452"/>
                  <a:pt x="408" y="1588"/>
                </a:cubicBezTo>
              </a:path>
            </a:pathLst>
          </a:custGeom>
          <a:noFill/>
          <a:ln w="57150" cmpd="sng">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17" name="Freeform 6"/>
          <p:cNvSpPr>
            <a:spLocks/>
          </p:cNvSpPr>
          <p:nvPr/>
        </p:nvSpPr>
        <p:spPr bwMode="auto">
          <a:xfrm>
            <a:off x="1621185" y="2636689"/>
            <a:ext cx="647700" cy="2520950"/>
          </a:xfrm>
          <a:custGeom>
            <a:avLst/>
            <a:gdLst>
              <a:gd name="T0" fmla="*/ 2147483647 w 408"/>
              <a:gd name="T1" fmla="*/ 0 h 1588"/>
              <a:gd name="T2" fmla="*/ 0 w 408"/>
              <a:gd name="T3" fmla="*/ 2147483647 h 1588"/>
              <a:gd name="T4" fmla="*/ 2147483647 w 408"/>
              <a:gd name="T5" fmla="*/ 2147483647 h 1588"/>
              <a:gd name="T6" fmla="*/ 0 60000 65536"/>
              <a:gd name="T7" fmla="*/ 0 60000 65536"/>
              <a:gd name="T8" fmla="*/ 0 60000 65536"/>
            </a:gdLst>
            <a:ahLst/>
            <a:cxnLst>
              <a:cxn ang="T6">
                <a:pos x="T0" y="T1"/>
              </a:cxn>
              <a:cxn ang="T7">
                <a:pos x="T2" y="T3"/>
              </a:cxn>
              <a:cxn ang="T8">
                <a:pos x="T4" y="T5"/>
              </a:cxn>
            </a:cxnLst>
            <a:rect l="0" t="0" r="r" b="b"/>
            <a:pathLst>
              <a:path w="408" h="1588">
                <a:moveTo>
                  <a:pt x="408" y="0"/>
                </a:moveTo>
                <a:cubicBezTo>
                  <a:pt x="204" y="253"/>
                  <a:pt x="0" y="506"/>
                  <a:pt x="0" y="771"/>
                </a:cubicBezTo>
                <a:cubicBezTo>
                  <a:pt x="0" y="1036"/>
                  <a:pt x="340" y="1452"/>
                  <a:pt x="408" y="1588"/>
                </a:cubicBezTo>
              </a:path>
            </a:pathLst>
          </a:custGeom>
          <a:noFill/>
          <a:ln w="57150" cmpd="sng">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18" name="Text Box 7"/>
          <p:cNvSpPr txBox="1">
            <a:spLocks noChangeArrowheads="1"/>
          </p:cNvSpPr>
          <p:nvPr/>
        </p:nvSpPr>
        <p:spPr bwMode="auto">
          <a:xfrm>
            <a:off x="2062784" y="3069159"/>
            <a:ext cx="1439862" cy="181588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600" b="0" i="0" u="none" strike="noStrike" kern="0" cap="none" spc="0" normalizeH="0" baseline="0" noProof="0" dirty="0">
                <a:ln>
                  <a:noFill/>
                </a:ln>
                <a:solidFill>
                  <a:sysClr val="windowText" lastClr="000000"/>
                </a:solidFill>
                <a:effectLst/>
                <a:uLnTx/>
                <a:uFillTx/>
              </a:rPr>
              <a:t>jednotlivé signální dráhy modulují transkripci a strukturu chromatinu</a:t>
            </a:r>
          </a:p>
        </p:txBody>
      </p:sp>
      <p:sp>
        <p:nvSpPr>
          <p:cNvPr id="19" name="Text Box 8"/>
          <p:cNvSpPr txBox="1">
            <a:spLocks noChangeArrowheads="1"/>
          </p:cNvSpPr>
          <p:nvPr/>
        </p:nvSpPr>
        <p:spPr bwMode="auto">
          <a:xfrm>
            <a:off x="6382966" y="2925143"/>
            <a:ext cx="1942654" cy="1815882"/>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600" b="0" i="0" u="none" strike="noStrike" kern="0" cap="none" spc="0" normalizeH="0" baseline="0" noProof="0" dirty="0">
                <a:ln>
                  <a:noFill/>
                </a:ln>
                <a:solidFill>
                  <a:sysClr val="windowText" lastClr="000000"/>
                </a:solidFill>
                <a:effectLst/>
                <a:uLnTx/>
                <a:uFillTx/>
              </a:rPr>
              <a:t>transkripce určuje citlivost buňky k</a:t>
            </a:r>
            <a:r>
              <a:rPr kumimoji="0" lang="cs-CZ" altLang="cs-CZ" sz="1600" b="0" i="0" u="none" strike="noStrike" kern="0" cap="none" spc="0" normalizeH="0" noProof="0" dirty="0">
                <a:ln>
                  <a:noFill/>
                </a:ln>
                <a:solidFill>
                  <a:sysClr val="windowText" lastClr="000000"/>
                </a:solidFill>
                <a:effectLst/>
                <a:uLnTx/>
                <a:uFillTx/>
              </a:rPr>
              <a:t> </a:t>
            </a:r>
            <a:r>
              <a:rPr kumimoji="0" lang="cs-CZ" altLang="cs-CZ" sz="1600" b="0" i="0" u="none" strike="noStrike" kern="0" cap="none" spc="0" normalizeH="0" baseline="0" noProof="0" dirty="0">
                <a:ln>
                  <a:noFill/>
                </a:ln>
                <a:solidFill>
                  <a:sysClr val="windowText" lastClr="000000"/>
                </a:solidFill>
                <a:effectLst/>
                <a:uLnTx/>
                <a:uFillTx/>
              </a:rPr>
              <a:t>vnějším signálům (např. regulací exprese receptorů či komponent přenosu signálu)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B5D6D2-BB36-4E0A-93DB-CCEBDF483254}"/>
              </a:ext>
            </a:extLst>
          </p:cNvPr>
          <p:cNvSpPr>
            <a:spLocks noGrp="1"/>
          </p:cNvSpPr>
          <p:nvPr>
            <p:ph type="title"/>
          </p:nvPr>
        </p:nvSpPr>
        <p:spPr/>
        <p:txBody>
          <a:bodyPr/>
          <a:lstStyle/>
          <a:p>
            <a:endParaRPr lang="cs-CZ"/>
          </a:p>
        </p:txBody>
      </p:sp>
      <p:pic>
        <p:nvPicPr>
          <p:cNvPr id="2050" name="Picture 2" descr="Výsledek obrázku pro wnt in paneth cells">
            <a:extLst>
              <a:ext uri="{FF2B5EF4-FFF2-40B4-BE49-F238E27FC236}">
                <a16:creationId xmlns:a16="http://schemas.microsoft.com/office/drawing/2014/main" id="{B3A790D4-CCB9-40CE-A2D7-17B6E84A2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340768"/>
            <a:ext cx="5184576"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778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EE6588-A1B0-4030-8010-A67A8CF98BED}"/>
              </a:ext>
            </a:extLst>
          </p:cNvPr>
          <p:cNvSpPr>
            <a:spLocks noGrp="1"/>
          </p:cNvSpPr>
          <p:nvPr>
            <p:ph type="title"/>
          </p:nvPr>
        </p:nvSpPr>
        <p:spPr>
          <a:xfrm>
            <a:off x="1547812" y="172611"/>
            <a:ext cx="7138987" cy="627063"/>
          </a:xfrm>
        </p:spPr>
        <p:txBody>
          <a:bodyPr/>
          <a:lstStyle/>
          <a:p>
            <a:endParaRPr lang="cs-CZ" dirty="0"/>
          </a:p>
        </p:txBody>
      </p:sp>
      <p:sp>
        <p:nvSpPr>
          <p:cNvPr id="3" name="Zástupný obsah 2">
            <a:extLst>
              <a:ext uri="{FF2B5EF4-FFF2-40B4-BE49-F238E27FC236}">
                <a16:creationId xmlns:a16="http://schemas.microsoft.com/office/drawing/2014/main" id="{C0458C54-8C57-48DC-A167-F8096DE2F8E0}"/>
              </a:ext>
            </a:extLst>
          </p:cNvPr>
          <p:cNvSpPr>
            <a:spLocks noGrp="1"/>
          </p:cNvSpPr>
          <p:nvPr>
            <p:ph idx="1"/>
          </p:nvPr>
        </p:nvSpPr>
        <p:spPr/>
        <p:txBody>
          <a:bodyPr/>
          <a:lstStyle/>
          <a:p>
            <a:endParaRPr lang="cs-CZ"/>
          </a:p>
        </p:txBody>
      </p:sp>
      <p:pic>
        <p:nvPicPr>
          <p:cNvPr id="3074" name="Picture 2" descr="Výsledek obrázku pro wnt in paneth cells">
            <a:extLst>
              <a:ext uri="{FF2B5EF4-FFF2-40B4-BE49-F238E27FC236}">
                <a16:creationId xmlns:a16="http://schemas.microsoft.com/office/drawing/2014/main" id="{29EA3AAD-7B52-4F23-81E0-850F995A6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101677"/>
            <a:ext cx="5570449" cy="56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05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31247" y="260648"/>
            <a:ext cx="7138987" cy="627063"/>
          </a:xfrm>
        </p:spPr>
        <p:txBody>
          <a:bodyPr/>
          <a:lstStyle/>
          <a:p>
            <a:r>
              <a:rPr lang="cs-CZ" dirty="0" err="1"/>
              <a:t>Epitelo</a:t>
            </a:r>
            <a:r>
              <a:rPr lang="cs-CZ" dirty="0"/>
              <a:t>-mesenchymální přechod (EMT – </a:t>
            </a:r>
            <a:r>
              <a:rPr lang="cs-CZ" dirty="0" err="1"/>
              <a:t>epithelio-mesenchymal</a:t>
            </a:r>
            <a:r>
              <a:rPr lang="cs-CZ" dirty="0"/>
              <a:t> </a:t>
            </a:r>
            <a:r>
              <a:rPr lang="cs-CZ" dirty="0" err="1"/>
              <a:t>transition</a:t>
            </a:r>
            <a:r>
              <a:rPr lang="cs-CZ" dirty="0"/>
              <a:t>)</a:t>
            </a:r>
          </a:p>
        </p:txBody>
      </p:sp>
      <p:pic>
        <p:nvPicPr>
          <p:cNvPr id="9218" name="Picture 2">
            <a:extLst>
              <a:ext uri="{FF2B5EF4-FFF2-40B4-BE49-F238E27FC236}">
                <a16:creationId xmlns:a16="http://schemas.microsoft.com/office/drawing/2014/main" id="{935704FD-3026-4BB1-B020-69C31A415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409825"/>
            <a:ext cx="7829550" cy="2038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6CB5D5E1-F76A-4741-90A6-06BD67F30C7C}"/>
              </a:ext>
            </a:extLst>
          </p:cNvPr>
          <p:cNvSpPr txBox="1"/>
          <p:nvPr/>
        </p:nvSpPr>
        <p:spPr>
          <a:xfrm>
            <a:off x="1979712" y="4892842"/>
            <a:ext cx="6120680" cy="707886"/>
          </a:xfrm>
          <a:prstGeom prst="rect">
            <a:avLst/>
          </a:prstGeom>
          <a:noFill/>
        </p:spPr>
        <p:txBody>
          <a:bodyPr wrap="square" rtlCol="0">
            <a:spAutoFit/>
          </a:bodyPr>
          <a:lstStyle/>
          <a:p>
            <a:r>
              <a:rPr lang="cs-CZ" sz="1000" dirty="0">
                <a:solidFill>
                  <a:schemeClr val="tx1"/>
                </a:solidFill>
              </a:rPr>
              <a:t>Epiteliální - mezenchymální přechod (EMT) je proces, při kterém epitelové buňky ztratí svoji buněčnou polaritu a adhezi buněčných buněk a získají migrační a invazivní vlastnosti, stanou se  mezenchymálními. EMT je nezbytný pro četné vývojové procesy včetně tvorby mezodermu a tvorby neurální lišty. EMT se uplatňuje při hojení ran, při orgánové fibróze a při iniciaci metastáz v progresi rakoviny.</a:t>
            </a:r>
          </a:p>
        </p:txBody>
      </p:sp>
    </p:spTree>
    <p:extLst>
      <p:ext uri="{BB962C8B-B14F-4D97-AF65-F5344CB8AC3E}">
        <p14:creationId xmlns:p14="http://schemas.microsoft.com/office/powerpoint/2010/main" val="332001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191344" y="8002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400" b="1" kern="0" dirty="0">
                <a:solidFill>
                  <a:schemeClr val="accent1">
                    <a:lumMod val="75000"/>
                  </a:schemeClr>
                </a:solidFill>
                <a:latin typeface="Arial"/>
              </a:rPr>
              <a:t>Beta-</a:t>
            </a:r>
            <a:r>
              <a:rPr lang="cs-CZ" altLang="cs-CZ" sz="2400" b="1" kern="0" dirty="0" err="1">
                <a:solidFill>
                  <a:schemeClr val="accent1">
                    <a:lumMod val="75000"/>
                  </a:schemeClr>
                </a:solidFill>
                <a:latin typeface="Arial"/>
              </a:rPr>
              <a:t>catenin</a:t>
            </a:r>
            <a:r>
              <a:rPr lang="cs-CZ" altLang="cs-CZ" sz="2400" b="1" kern="0" dirty="0">
                <a:solidFill>
                  <a:schemeClr val="accent1">
                    <a:lumMod val="75000"/>
                  </a:schemeClr>
                </a:solidFill>
                <a:latin typeface="Arial"/>
              </a:rPr>
              <a:t> se v buňkách vyskytuje ve dvou hlavních „poolech“ – biochemických komplexech</a:t>
            </a:r>
          </a:p>
        </p:txBody>
      </p:sp>
      <p:pic>
        <p:nvPicPr>
          <p:cNvPr id="5" name="Picture 5" descr="9_wnt"/>
          <p:cNvPicPr>
            <a:picLocks noChangeAspect="1" noChangeArrowheads="1"/>
          </p:cNvPicPr>
          <p:nvPr/>
        </p:nvPicPr>
        <p:blipFill>
          <a:blip r:embed="rId2" cstate="print"/>
          <a:srcRect/>
          <a:stretch>
            <a:fillRect/>
          </a:stretch>
        </p:blipFill>
        <p:spPr bwMode="auto">
          <a:xfrm>
            <a:off x="2267744" y="1196752"/>
            <a:ext cx="6553200" cy="4914900"/>
          </a:xfrm>
          <a:prstGeom prst="rect">
            <a:avLst/>
          </a:prstGeom>
          <a:noFill/>
          <a:ln w="9525">
            <a:noFill/>
            <a:miter lim="800000"/>
            <a:headEnd/>
            <a:tailEnd/>
          </a:ln>
          <a:effectLst/>
        </p:spPr>
      </p:pic>
      <p:sp>
        <p:nvSpPr>
          <p:cNvPr id="7" name="Text Box 8">
            <a:extLst>
              <a:ext uri="{FF2B5EF4-FFF2-40B4-BE49-F238E27FC236}">
                <a16:creationId xmlns:a16="http://schemas.microsoft.com/office/drawing/2014/main" id="{243F0EF6-7FE2-48D5-9BFA-6C3424014423}"/>
              </a:ext>
            </a:extLst>
          </p:cNvPr>
          <p:cNvSpPr txBox="1">
            <a:spLocks noChangeArrowheads="1"/>
          </p:cNvSpPr>
          <p:nvPr/>
        </p:nvSpPr>
        <p:spPr bwMode="auto">
          <a:xfrm>
            <a:off x="2299008" y="6165919"/>
            <a:ext cx="2952328" cy="307777"/>
          </a:xfrm>
          <a:prstGeom prst="rect">
            <a:avLst/>
          </a:prstGeom>
          <a:noFill/>
          <a:ln w="9525">
            <a:noFill/>
            <a:miter lim="800000"/>
            <a:headEnd/>
            <a:tailEnd/>
          </a:ln>
          <a:effectLst/>
        </p:spPr>
        <p:txBody>
          <a:bodyPr wrap="square">
            <a:spAutoFit/>
          </a:bodyPr>
          <a:lstStyle/>
          <a:p>
            <a:pPr marR="0" lvl="0" defTabSz="914400" eaLnBrk="1" fontAlgn="auto" latinLnBrk="0" hangingPunct="1">
              <a:lnSpc>
                <a:spcPct val="100000"/>
              </a:lnSpc>
              <a:spcBef>
                <a:spcPct val="50000"/>
              </a:spcBef>
              <a:spcAft>
                <a:spcPts val="0"/>
              </a:spcAft>
              <a:buClrTx/>
              <a:buSzTx/>
              <a:tabLst/>
              <a:defRPr/>
            </a:pPr>
            <a:r>
              <a:rPr lang="cs-CZ" altLang="cs-CZ" sz="1400" kern="0" dirty="0">
                <a:solidFill>
                  <a:sysClr val="windowText" lastClr="000000"/>
                </a:solidFill>
              </a:rPr>
              <a:t>1. Jako součást </a:t>
            </a:r>
            <a:r>
              <a:rPr lang="cs-CZ" altLang="cs-CZ" sz="1400" kern="0" dirty="0" err="1">
                <a:solidFill>
                  <a:sysClr val="windowText" lastClr="000000"/>
                </a:solidFill>
              </a:rPr>
              <a:t>Wnt</a:t>
            </a:r>
            <a:r>
              <a:rPr lang="cs-CZ" altLang="cs-CZ" sz="1400" kern="0" dirty="0">
                <a:solidFill>
                  <a:sysClr val="windowText" lastClr="000000"/>
                </a:solidFill>
              </a:rPr>
              <a:t> signalizace</a:t>
            </a:r>
            <a:endParaRPr kumimoji="0" lang="cs-CZ" altLang="cs-CZ" sz="1400" b="0" i="0" u="none" strike="noStrike" kern="0" cap="none" spc="0" normalizeH="0" baseline="0" noProof="0" dirty="0">
              <a:ln>
                <a:noFill/>
              </a:ln>
              <a:solidFill>
                <a:sysClr val="windowText" lastClr="000000"/>
              </a:solidFill>
              <a:effectLst/>
              <a:uLnTx/>
              <a:uFillTx/>
            </a:endParaRPr>
          </a:p>
        </p:txBody>
      </p:sp>
      <p:sp>
        <p:nvSpPr>
          <p:cNvPr id="9" name="Text Box 8">
            <a:extLst>
              <a:ext uri="{FF2B5EF4-FFF2-40B4-BE49-F238E27FC236}">
                <a16:creationId xmlns:a16="http://schemas.microsoft.com/office/drawing/2014/main" id="{6648F0BB-6530-4263-A0E9-1C3C75D2EC68}"/>
              </a:ext>
            </a:extLst>
          </p:cNvPr>
          <p:cNvSpPr txBox="1">
            <a:spLocks noChangeArrowheads="1"/>
          </p:cNvSpPr>
          <p:nvPr/>
        </p:nvSpPr>
        <p:spPr bwMode="auto">
          <a:xfrm>
            <a:off x="5652121" y="6119336"/>
            <a:ext cx="3159572" cy="523220"/>
          </a:xfrm>
          <a:prstGeom prst="rect">
            <a:avLst/>
          </a:prstGeom>
          <a:noFill/>
          <a:ln w="9525">
            <a:noFill/>
            <a:miter lim="800000"/>
            <a:headEnd/>
            <a:tailEnd/>
          </a:ln>
          <a:effectLst/>
        </p:spPr>
        <p:txBody>
          <a:bodyPr wrap="square">
            <a:spAutoFit/>
          </a:bodyPr>
          <a:lstStyle/>
          <a:p>
            <a:pPr marR="0" lvl="0" defTabSz="914400" eaLnBrk="1" fontAlgn="auto" latinLnBrk="0" hangingPunct="1">
              <a:lnSpc>
                <a:spcPct val="100000"/>
              </a:lnSpc>
              <a:spcBef>
                <a:spcPct val="50000"/>
              </a:spcBef>
              <a:spcAft>
                <a:spcPts val="0"/>
              </a:spcAft>
              <a:buClrTx/>
              <a:buSzTx/>
              <a:tabLst/>
              <a:defRPr/>
            </a:pPr>
            <a:r>
              <a:rPr kumimoji="0" lang="cs-CZ" altLang="cs-CZ" sz="1400" b="0" i="0" u="none" strike="noStrike" kern="0" cap="none" spc="0" normalizeH="0" baseline="0" noProof="0" dirty="0">
                <a:ln>
                  <a:noFill/>
                </a:ln>
                <a:solidFill>
                  <a:sysClr val="windowText" lastClr="000000"/>
                </a:solidFill>
                <a:effectLst/>
                <a:uLnTx/>
                <a:uFillTx/>
              </a:rPr>
              <a:t>2. V komplexu s E-</a:t>
            </a:r>
            <a:r>
              <a:rPr kumimoji="0" lang="cs-CZ" altLang="cs-CZ" sz="1400" b="0" i="0" u="none" strike="noStrike" kern="0" cap="none" spc="0" normalizeH="0" baseline="0" noProof="0" dirty="0" err="1">
                <a:ln>
                  <a:noFill/>
                </a:ln>
                <a:solidFill>
                  <a:sysClr val="windowText" lastClr="000000"/>
                </a:solidFill>
                <a:effectLst/>
                <a:uLnTx/>
                <a:uFillTx/>
              </a:rPr>
              <a:t>cadherinem</a:t>
            </a:r>
            <a:r>
              <a:rPr kumimoji="0" lang="cs-CZ" altLang="cs-CZ" sz="1400" b="0" i="0" u="none" strike="noStrike" kern="0" cap="none" spc="0" normalizeH="0" baseline="0" noProof="0" dirty="0">
                <a:ln>
                  <a:noFill/>
                </a:ln>
                <a:solidFill>
                  <a:sysClr val="windowText" lastClr="000000"/>
                </a:solidFill>
                <a:effectLst/>
                <a:uLnTx/>
                <a:uFillTx/>
              </a:rPr>
              <a:t> jako součást „</a:t>
            </a:r>
            <a:r>
              <a:rPr kumimoji="0" lang="cs-CZ" altLang="cs-CZ" sz="1400" b="0" i="0" u="none" strike="noStrike" kern="0" cap="none" spc="0" normalizeH="0" baseline="0" noProof="0" dirty="0" err="1">
                <a:ln>
                  <a:noFill/>
                </a:ln>
                <a:solidFill>
                  <a:sysClr val="windowText" lastClr="000000"/>
                </a:solidFill>
                <a:effectLst/>
                <a:uLnTx/>
                <a:uFillTx/>
              </a:rPr>
              <a:t>adherens</a:t>
            </a:r>
            <a:r>
              <a:rPr kumimoji="0" lang="cs-CZ" altLang="cs-CZ" sz="1400" b="0" i="0" u="none" strike="noStrike" kern="0" cap="none" spc="0" normalizeH="0" baseline="0" noProof="0" dirty="0">
                <a:ln>
                  <a:noFill/>
                </a:ln>
                <a:solidFill>
                  <a:sysClr val="windowText" lastClr="000000"/>
                </a:solidFill>
                <a:effectLst/>
                <a:uLnTx/>
                <a:uFillTx/>
              </a:rPr>
              <a:t> </a:t>
            </a:r>
            <a:r>
              <a:rPr kumimoji="0" lang="cs-CZ" altLang="cs-CZ" sz="1400" b="0" i="0" u="none" strike="noStrike" kern="0" cap="none" spc="0" normalizeH="0" baseline="0" noProof="0" dirty="0" err="1">
                <a:ln>
                  <a:noFill/>
                </a:ln>
                <a:solidFill>
                  <a:sysClr val="windowText" lastClr="000000"/>
                </a:solidFill>
                <a:effectLst/>
                <a:uLnTx/>
                <a:uFillTx/>
              </a:rPr>
              <a:t>junctions</a:t>
            </a:r>
            <a:r>
              <a:rPr kumimoji="0" lang="cs-CZ" altLang="cs-CZ" sz="1400" b="0" i="0" u="none" strike="noStrike" kern="0" cap="none" spc="0" normalizeH="0" baseline="0" noProof="0" dirty="0">
                <a:ln>
                  <a:noFill/>
                </a:ln>
                <a:solidFill>
                  <a:sysClr val="windowText" lastClr="000000"/>
                </a:solidFill>
                <a:effectLst/>
                <a:uLnTx/>
                <a:uFillTx/>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971600"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Epiteliálně-mezenchymální tranzice (EMT) v nádorech</a:t>
            </a:r>
          </a:p>
        </p:txBody>
      </p:sp>
      <p:pic>
        <p:nvPicPr>
          <p:cNvPr id="4" name="Picture 5"/>
          <p:cNvPicPr>
            <a:picLocks noChangeAspect="1" noChangeArrowheads="1"/>
          </p:cNvPicPr>
          <p:nvPr/>
        </p:nvPicPr>
        <p:blipFill>
          <a:blip r:embed="rId2" cstate="print"/>
          <a:srcRect l="3305" t="2212" r="2020" b="2549"/>
          <a:stretch>
            <a:fillRect/>
          </a:stretch>
        </p:blipFill>
        <p:spPr bwMode="auto">
          <a:xfrm>
            <a:off x="2339752" y="1160823"/>
            <a:ext cx="6768752" cy="565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5148263" y="5516563"/>
            <a:ext cx="3805237" cy="1333500"/>
            <a:chOff x="1046" y="1452"/>
            <a:chExt cx="3395" cy="1203"/>
          </a:xfrm>
        </p:grpSpPr>
        <p:pic>
          <p:nvPicPr>
            <p:cNvPr id="6" name="Picture 5"/>
            <p:cNvPicPr>
              <a:picLocks noChangeAspect="1" noChangeArrowheads="1"/>
            </p:cNvPicPr>
            <p:nvPr/>
          </p:nvPicPr>
          <p:blipFill>
            <a:blip r:embed="rId2" cstate="print"/>
            <a:srcRect/>
            <a:stretch>
              <a:fillRect/>
            </a:stretch>
          </p:blipFill>
          <p:spPr bwMode="auto">
            <a:xfrm>
              <a:off x="1046" y="1452"/>
              <a:ext cx="3395" cy="1063"/>
            </a:xfrm>
            <a:prstGeom prst="rect">
              <a:avLst/>
            </a:prstGeom>
            <a:noFill/>
            <a:ln w="9525">
              <a:noFill/>
              <a:miter lim="800000"/>
              <a:headEnd/>
              <a:tailEnd/>
            </a:ln>
            <a:effectLst/>
          </p:spPr>
        </p:pic>
        <p:pic>
          <p:nvPicPr>
            <p:cNvPr id="7" name="Picture 6"/>
            <p:cNvPicPr>
              <a:picLocks noChangeAspect="1" noChangeArrowheads="1"/>
            </p:cNvPicPr>
            <p:nvPr/>
          </p:nvPicPr>
          <p:blipFill>
            <a:blip r:embed="rId3" cstate="print"/>
            <a:srcRect/>
            <a:stretch>
              <a:fillRect/>
            </a:stretch>
          </p:blipFill>
          <p:spPr bwMode="auto">
            <a:xfrm>
              <a:off x="2426" y="2478"/>
              <a:ext cx="1949" cy="177"/>
            </a:xfrm>
            <a:prstGeom prst="rect">
              <a:avLst/>
            </a:prstGeom>
            <a:noFill/>
            <a:ln w="9525">
              <a:noFill/>
              <a:miter lim="800000"/>
              <a:headEnd/>
              <a:tailEnd/>
            </a:ln>
            <a:effectLst/>
          </p:spPr>
        </p:pic>
      </p:grpSp>
      <p:pic>
        <p:nvPicPr>
          <p:cNvPr id="9" name="Picture 7"/>
          <p:cNvPicPr>
            <a:picLocks noChangeAspect="1" noChangeArrowheads="1"/>
          </p:cNvPicPr>
          <p:nvPr/>
        </p:nvPicPr>
        <p:blipFill>
          <a:blip r:embed="rId4" cstate="print"/>
          <a:srcRect r="3066"/>
          <a:stretch>
            <a:fillRect/>
          </a:stretch>
        </p:blipFill>
        <p:spPr bwMode="auto">
          <a:xfrm>
            <a:off x="7296100" y="3275385"/>
            <a:ext cx="1821979" cy="2011362"/>
          </a:xfrm>
          <a:prstGeom prst="rect">
            <a:avLst/>
          </a:prstGeom>
          <a:noFill/>
          <a:ln w="9525">
            <a:noFill/>
            <a:miter lim="800000"/>
            <a:headEnd/>
            <a:tailEnd/>
          </a:ln>
          <a:effectLst/>
        </p:spPr>
      </p:pic>
      <p:sp>
        <p:nvSpPr>
          <p:cNvPr id="10" name="Rectangle 3"/>
          <p:cNvSpPr txBox="1">
            <a:spLocks noChangeArrowheads="1"/>
          </p:cNvSpPr>
          <p:nvPr/>
        </p:nvSpPr>
        <p:spPr bwMode="auto">
          <a:xfrm>
            <a:off x="684470" y="49141"/>
            <a:ext cx="846809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Wnt signální dráha určuje předozadní osu i při regeneraci u ploštěnky</a:t>
            </a:r>
          </a:p>
        </p:txBody>
      </p:sp>
      <p:pic>
        <p:nvPicPr>
          <p:cNvPr id="3" name="Picture 2"/>
          <p:cNvPicPr>
            <a:picLocks noChangeAspect="1" noChangeArrowheads="1"/>
          </p:cNvPicPr>
          <p:nvPr/>
        </p:nvPicPr>
        <p:blipFill>
          <a:blip r:embed="rId5" cstate="print"/>
          <a:srcRect/>
          <a:stretch>
            <a:fillRect/>
          </a:stretch>
        </p:blipFill>
        <p:spPr bwMode="auto">
          <a:xfrm>
            <a:off x="704502" y="1138895"/>
            <a:ext cx="4011513" cy="5718683"/>
          </a:xfrm>
          <a:prstGeom prst="rect">
            <a:avLst/>
          </a:prstGeom>
          <a:noFill/>
          <a:ln w="9525">
            <a:noFill/>
            <a:miter lim="800000"/>
            <a:headEnd/>
            <a:tailEnd/>
          </a:ln>
          <a:effectLst/>
        </p:spPr>
      </p:pic>
      <p:pic>
        <p:nvPicPr>
          <p:cNvPr id="4" name="Picture 3"/>
          <p:cNvPicPr>
            <a:picLocks noChangeAspect="1" noChangeArrowheads="1"/>
          </p:cNvPicPr>
          <p:nvPr/>
        </p:nvPicPr>
        <p:blipFill>
          <a:blip r:embed="rId6" cstate="print"/>
          <a:srcRect l="382" t="1113" r="21866"/>
          <a:stretch>
            <a:fillRect/>
          </a:stretch>
        </p:blipFill>
        <p:spPr bwMode="auto">
          <a:xfrm>
            <a:off x="4728592" y="1124744"/>
            <a:ext cx="2579712" cy="4161632"/>
          </a:xfrm>
          <a:prstGeom prst="rect">
            <a:avLst/>
          </a:prstGeom>
          <a:noFill/>
          <a:ln w="9525">
            <a:noFill/>
            <a:miter lim="800000"/>
            <a:headEnd/>
            <a:tailEnd/>
          </a:ln>
          <a:effectLst/>
        </p:spPr>
      </p:pic>
      <p:sp>
        <p:nvSpPr>
          <p:cNvPr id="11" name="Rectangle 10"/>
          <p:cNvSpPr/>
          <p:nvPr/>
        </p:nvSpPr>
        <p:spPr>
          <a:xfrm>
            <a:off x="4716016" y="4242445"/>
            <a:ext cx="144016"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0532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511291"/>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15" name="Oval 12"/>
          <p:cNvSpPr>
            <a:spLocks noChangeArrowheads="1"/>
          </p:cNvSpPr>
          <p:nvPr/>
        </p:nvSpPr>
        <p:spPr bwMode="auto">
          <a:xfrm rot="20369568">
            <a:off x="3989738" y="5479916"/>
            <a:ext cx="1585992" cy="664550"/>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altLang="cs-CZ" sz="3200" b="1" kern="0" dirty="0">
                <a:solidFill>
                  <a:schemeClr val="accent1">
                    <a:lumMod val="75000"/>
                  </a:schemeClr>
                </a:solidFill>
                <a:latin typeface="Arial"/>
              </a:rPr>
              <a:t>Hedgehog </a:t>
            </a:r>
            <a:r>
              <a:rPr lang="en-US" altLang="cs-CZ" sz="3200" b="1" kern="0" dirty="0" err="1">
                <a:solidFill>
                  <a:schemeClr val="accent1">
                    <a:lumMod val="75000"/>
                  </a:schemeClr>
                </a:solidFill>
                <a:latin typeface="Arial"/>
              </a:rPr>
              <a:t>dráha</a:t>
            </a:r>
            <a:endParaRPr lang="cs-CZ" altLang="cs-CZ" sz="3200" b="1" kern="0" dirty="0">
              <a:solidFill>
                <a:schemeClr val="accent1">
                  <a:lumMod val="75000"/>
                </a:schemeClr>
              </a:solidFill>
              <a:latin typeface="Arial"/>
            </a:endParaRPr>
          </a:p>
        </p:txBody>
      </p:sp>
      <p:sp>
        <p:nvSpPr>
          <p:cNvPr id="8" name="Rectangle 6"/>
          <p:cNvSpPr txBox="1">
            <a:spLocks noChangeArrowheads="1"/>
          </p:cNvSpPr>
          <p:nvPr/>
        </p:nvSpPr>
        <p:spPr bwMode="auto">
          <a:xfrm>
            <a:off x="1181472" y="1710010"/>
            <a:ext cx="3390528"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0" cap="none" spc="0" normalizeH="0" baseline="0" noProof="0" dirty="0">
                <a:ln>
                  <a:noFill/>
                </a:ln>
                <a:solidFill>
                  <a:srgbClr val="000000"/>
                </a:solidFill>
                <a:effectLst/>
                <a:uLnTx/>
                <a:uFillTx/>
                <a:latin typeface="Arial"/>
                <a:ea typeface="+mn-ea"/>
                <a:cs typeface="+mn-cs"/>
              </a:rPr>
              <a:t>hedgehog (Hh) u octomilky – název „ježek“ podle fenotypu larvy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0" cap="none" spc="0" normalizeH="0" baseline="0" noProof="0" dirty="0">
                <a:ln>
                  <a:noFill/>
                </a:ln>
                <a:solidFill>
                  <a:srgbClr val="000000"/>
                </a:solidFill>
                <a:effectLst/>
                <a:uLnTx/>
                <a:uFillTx/>
                <a:latin typeface="Arial"/>
                <a:ea typeface="+mn-ea"/>
                <a:cs typeface="+mn-cs"/>
              </a:rPr>
              <a:t>u savců jsou tři homology:</a:t>
            </a:r>
          </a:p>
          <a:p>
            <a:pPr marL="628650" marR="0" lvl="0" indent="-342900" algn="l" defTabSz="914400" rtl="0" eaLnBrk="1" fontAlgn="base" latinLnBrk="0" hangingPunct="1">
              <a:lnSpc>
                <a:spcPct val="100000"/>
              </a:lnSpc>
              <a:spcBef>
                <a:spcPct val="20000"/>
              </a:spcBef>
              <a:spcAft>
                <a:spcPct val="0"/>
              </a:spcAft>
              <a:buClrTx/>
              <a:buSzPct val="75000"/>
              <a:buFontTx/>
              <a:buChar char="•"/>
              <a:tabLst/>
              <a:defRPr/>
            </a:pPr>
            <a:r>
              <a:rPr kumimoji="0" lang="cs-CZ" altLang="cs-CZ" sz="2400" b="0" i="0" u="none" strike="noStrike" kern="0" cap="none" spc="0" normalizeH="0" baseline="0" noProof="0" dirty="0">
                <a:ln>
                  <a:noFill/>
                </a:ln>
                <a:solidFill>
                  <a:srgbClr val="000000"/>
                </a:solidFill>
                <a:effectLst/>
                <a:uLnTx/>
                <a:uFillTx/>
                <a:latin typeface="Arial"/>
                <a:ea typeface="+mn-ea"/>
                <a:cs typeface="+mn-cs"/>
              </a:rPr>
              <a:t> sonic hedgehod (Shh)</a:t>
            </a:r>
          </a:p>
          <a:p>
            <a:pPr marL="628650" marR="0" lvl="0" indent="-342900" algn="l" defTabSz="914400" rtl="0" eaLnBrk="1" fontAlgn="base" latinLnBrk="0" hangingPunct="1">
              <a:lnSpc>
                <a:spcPct val="100000"/>
              </a:lnSpc>
              <a:spcBef>
                <a:spcPct val="20000"/>
              </a:spcBef>
              <a:spcAft>
                <a:spcPct val="0"/>
              </a:spcAft>
              <a:buClrTx/>
              <a:buSzPct val="75000"/>
              <a:buFontTx/>
              <a:buChar char="•"/>
              <a:tabLst/>
              <a:defRPr/>
            </a:pPr>
            <a:r>
              <a:rPr kumimoji="0" lang="cs-CZ" altLang="cs-CZ" sz="2400" b="0" i="0" u="none" strike="noStrike" kern="0" cap="none" spc="0" normalizeH="0" baseline="0" noProof="0" dirty="0">
                <a:ln>
                  <a:noFill/>
                </a:ln>
                <a:solidFill>
                  <a:srgbClr val="000000"/>
                </a:solidFill>
                <a:effectLst/>
                <a:uLnTx/>
                <a:uFillTx/>
                <a:latin typeface="Arial"/>
                <a:ea typeface="+mn-ea"/>
                <a:cs typeface="+mn-cs"/>
              </a:rPr>
              <a:t>indian hedgehog (Ihh) </a:t>
            </a:r>
          </a:p>
          <a:p>
            <a:pPr marL="628650" marR="0" lvl="0" indent="-342900" algn="l" defTabSz="914400" rtl="0" eaLnBrk="1" fontAlgn="base" latinLnBrk="0" hangingPunct="1">
              <a:lnSpc>
                <a:spcPct val="100000"/>
              </a:lnSpc>
              <a:spcBef>
                <a:spcPct val="20000"/>
              </a:spcBef>
              <a:spcAft>
                <a:spcPct val="0"/>
              </a:spcAft>
              <a:buClrTx/>
              <a:buSzPct val="75000"/>
              <a:buFontTx/>
              <a:buChar char="•"/>
              <a:tabLst/>
              <a:defRPr/>
            </a:pPr>
            <a:r>
              <a:rPr kumimoji="0" lang="cs-CZ" altLang="cs-CZ" sz="2400" b="0" i="0" u="none" strike="noStrike" kern="0" cap="none" spc="0" normalizeH="0" baseline="0" noProof="0" dirty="0">
                <a:ln>
                  <a:noFill/>
                </a:ln>
                <a:solidFill>
                  <a:srgbClr val="000000"/>
                </a:solidFill>
                <a:effectLst/>
                <a:uLnTx/>
                <a:uFillTx/>
                <a:latin typeface="Arial"/>
                <a:ea typeface="+mn-ea"/>
                <a:cs typeface="+mn-cs"/>
              </a:rPr>
              <a:t>desert hedgehog (Dhh)</a:t>
            </a:r>
          </a:p>
        </p:txBody>
      </p:sp>
      <p:pic>
        <p:nvPicPr>
          <p:cNvPr id="9" name="Picture 4" descr="hedgehog in Drosophila"/>
          <p:cNvPicPr>
            <a:picLocks noChangeAspect="1" noChangeArrowheads="1"/>
          </p:cNvPicPr>
          <p:nvPr/>
        </p:nvPicPr>
        <p:blipFill>
          <a:blip r:embed="rId2" cstate="print"/>
          <a:srcRect/>
          <a:stretch>
            <a:fillRect/>
          </a:stretch>
        </p:blipFill>
        <p:spPr bwMode="auto">
          <a:xfrm>
            <a:off x="4557613" y="1700808"/>
            <a:ext cx="2606675" cy="3829050"/>
          </a:xfrm>
          <a:prstGeom prst="rect">
            <a:avLst/>
          </a:prstGeom>
          <a:noFill/>
          <a:ln w="9525">
            <a:noFill/>
            <a:miter lim="800000"/>
            <a:headEnd/>
            <a:tailEnd/>
          </a:ln>
          <a:effectLst/>
        </p:spPr>
      </p:pic>
      <p:pic>
        <p:nvPicPr>
          <p:cNvPr id="10" name="Picture 8" descr="Sonicrun_2006"/>
          <p:cNvPicPr>
            <a:picLocks noChangeAspect="1" noChangeArrowheads="1"/>
          </p:cNvPicPr>
          <p:nvPr/>
        </p:nvPicPr>
        <p:blipFill>
          <a:blip r:embed="rId3" cstate="print"/>
          <a:srcRect/>
          <a:stretch>
            <a:fillRect/>
          </a:stretch>
        </p:blipFill>
        <p:spPr bwMode="auto">
          <a:xfrm>
            <a:off x="7308304" y="4077072"/>
            <a:ext cx="1670050" cy="2625725"/>
          </a:xfrm>
          <a:prstGeom prst="rect">
            <a:avLst/>
          </a:prstGeom>
          <a:noFill/>
          <a:ln w="9525">
            <a:noFill/>
            <a:miter lim="800000"/>
            <a:headEnd/>
            <a:tailEnd/>
          </a:ln>
          <a:effectLst/>
        </p:spPr>
      </p:pic>
      <p:sp>
        <p:nvSpPr>
          <p:cNvPr id="11" name="Text Box 10"/>
          <p:cNvSpPr txBox="1">
            <a:spLocks noChangeArrowheads="1"/>
          </p:cNvSpPr>
          <p:nvPr/>
        </p:nvSpPr>
        <p:spPr bwMode="auto">
          <a:xfrm>
            <a:off x="6588323" y="6216650"/>
            <a:ext cx="2016125" cy="64135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Sonic the Hedgehog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31BBA341-BFCE-45CE-80C1-DDD88A81F87B}"/>
              </a:ext>
            </a:extLst>
          </p:cNvPr>
          <p:cNvSpPr>
            <a:spLocks noGrp="1"/>
          </p:cNvSpPr>
          <p:nvPr>
            <p:ph idx="1"/>
          </p:nvPr>
        </p:nvSpPr>
        <p:spPr>
          <a:xfrm>
            <a:off x="1547813" y="2276872"/>
            <a:ext cx="7138987" cy="3849291"/>
          </a:xfrm>
        </p:spPr>
        <p:txBody>
          <a:bodyPr/>
          <a:lstStyle/>
          <a:p>
            <a:pPr marL="0" indent="0">
              <a:buNone/>
            </a:pPr>
            <a:r>
              <a:rPr lang="en-US" dirty="0"/>
              <a:t>The hedgehog gene (</a:t>
            </a:r>
            <a:r>
              <a:rPr lang="en-US" dirty="0" err="1"/>
              <a:t>hh</a:t>
            </a:r>
            <a:r>
              <a:rPr lang="en-US" dirty="0"/>
              <a:t>) was first identified in the fruit-fly Drosophila melanogaster in the classic Heidelberg screens of Christiane </a:t>
            </a:r>
            <a:r>
              <a:rPr lang="en-US" dirty="0" err="1"/>
              <a:t>Nüsslein</a:t>
            </a:r>
            <a:r>
              <a:rPr lang="en-US" dirty="0"/>
              <a:t>-Volhard and Eric </a:t>
            </a:r>
            <a:r>
              <a:rPr lang="en-US" dirty="0" err="1"/>
              <a:t>Wieschaus</a:t>
            </a:r>
            <a:r>
              <a:rPr lang="en-US" dirty="0"/>
              <a:t>, as published in 1980. These screens, which led to them winning the Nobel Prize in 1995 along with developmental geneticist Edward B. Lewis, identified genes that control the segmentation pattern of the Drosophila embryos. </a:t>
            </a:r>
            <a:endParaRPr lang="cs-CZ" dirty="0"/>
          </a:p>
        </p:txBody>
      </p:sp>
      <p:sp>
        <p:nvSpPr>
          <p:cNvPr id="4" name="Nadpis 3">
            <a:extLst>
              <a:ext uri="{FF2B5EF4-FFF2-40B4-BE49-F238E27FC236}">
                <a16:creationId xmlns:a16="http://schemas.microsoft.com/office/drawing/2014/main" id="{01797EFE-8289-408C-9ABA-CB7DBF39428F}"/>
              </a:ext>
            </a:extLst>
          </p:cNvPr>
          <p:cNvSpPr>
            <a:spLocks noGrp="1"/>
          </p:cNvSpPr>
          <p:nvPr>
            <p:ph type="title"/>
          </p:nvPr>
        </p:nvSpPr>
        <p:spPr/>
        <p:txBody>
          <a:bodyPr/>
          <a:lstStyle/>
          <a:p>
            <a:endParaRPr lang="cs-CZ"/>
          </a:p>
        </p:txBody>
      </p:sp>
    </p:spTree>
    <p:extLst>
      <p:ext uri="{BB962C8B-B14F-4D97-AF65-F5344CB8AC3E}">
        <p14:creationId xmlns:p14="http://schemas.microsoft.com/office/powerpoint/2010/main" val="2263168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Schéma Shh dráhy</a:t>
            </a:r>
          </a:p>
        </p:txBody>
      </p:sp>
      <p:pic>
        <p:nvPicPr>
          <p:cNvPr id="4" name="Picture 4" descr="Sonic_hedgehog_pathway"/>
          <p:cNvPicPr>
            <a:picLocks noChangeAspect="1" noChangeArrowheads="1"/>
          </p:cNvPicPr>
          <p:nvPr/>
        </p:nvPicPr>
        <p:blipFill>
          <a:blip r:embed="rId2" cstate="print"/>
          <a:srcRect t="2797"/>
          <a:stretch>
            <a:fillRect/>
          </a:stretch>
        </p:blipFill>
        <p:spPr bwMode="auto">
          <a:xfrm>
            <a:off x="2123728" y="1124744"/>
            <a:ext cx="6876256" cy="445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EB32D8E7-26A4-4917-8FA1-32BBF76BB74A}"/>
              </a:ext>
            </a:extLst>
          </p:cNvPr>
          <p:cNvSpPr txBox="1">
            <a:spLocks noChangeArrowheads="1"/>
          </p:cNvSpPr>
          <p:nvPr/>
        </p:nvSpPr>
        <p:spPr bwMode="auto">
          <a:xfrm>
            <a:off x="1691680" y="5445224"/>
            <a:ext cx="7452320" cy="14127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Sonic</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hedgehog</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(SHH) je modifikován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oxysterolem</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a pro sekreci vyžaduje protein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Dispatched</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Disp</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Shh</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váže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Patched</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(PTCH), který je za normálních okolností inhibitorem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Smoothened</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(SMO), po vazbě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Shh</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je tato inhibice přerušena</a:t>
            </a:r>
            <a:endParaRPr lang="cs-CZ" altLang="cs-CZ" sz="1400" kern="0" dirty="0">
              <a:solidFill>
                <a:srgbClr val="000000"/>
              </a:solidFill>
              <a:latin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Uvolnění SMO umožňuje aktivaci transkripčních faktorů z rodiny GLI, které se přesouvají do jádra a spouští transkripci</a:t>
            </a:r>
            <a:endParaRPr lang="cs-CZ" altLang="cs-CZ" sz="1400" kern="0" dirty="0">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E5B0DC-E32B-4322-A511-CD1FC511D9CF}"/>
              </a:ext>
            </a:extLst>
          </p:cNvPr>
          <p:cNvSpPr>
            <a:spLocks noGrp="1"/>
          </p:cNvSpPr>
          <p:nvPr>
            <p:ph type="title"/>
          </p:nvPr>
        </p:nvSpPr>
        <p:spPr/>
        <p:txBody>
          <a:bodyPr/>
          <a:lstStyle/>
          <a:p>
            <a:endParaRPr lang="cs-CZ"/>
          </a:p>
        </p:txBody>
      </p:sp>
      <p:pic>
        <p:nvPicPr>
          <p:cNvPr id="1028" name="Picture 4">
            <a:extLst>
              <a:ext uri="{FF2B5EF4-FFF2-40B4-BE49-F238E27FC236}">
                <a16:creationId xmlns:a16="http://schemas.microsoft.com/office/drawing/2014/main" id="{EC562120-4017-48C0-9ADF-EF1529D0B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204864"/>
            <a:ext cx="5347962" cy="3140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389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txBox="1">
            <a:spLocks noChangeArrowheads="1"/>
          </p:cNvSpPr>
          <p:nvPr/>
        </p:nvSpPr>
        <p:spPr bwMode="auto">
          <a:xfrm>
            <a:off x="1310952" y="1711325"/>
            <a:ext cx="779755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a:ln>
                  <a:noFill/>
                </a:ln>
                <a:solidFill>
                  <a:srgbClr val="000000"/>
                </a:solidFill>
                <a:effectLst/>
                <a:uLnTx/>
                <a:uFillTx/>
                <a:latin typeface="Arial"/>
                <a:ea typeface="+mn-ea"/>
                <a:cs typeface="+mn-cs"/>
              </a:rPr>
              <a:t>legenda k obrázku:</a:t>
            </a:r>
          </a:p>
        </p:txBody>
      </p:sp>
      <p:sp>
        <p:nvSpPr>
          <p:cNvPr id="6" name="Text Box 10"/>
          <p:cNvSpPr txBox="1">
            <a:spLocks noChangeArrowheads="1"/>
          </p:cNvSpPr>
          <p:nvPr/>
        </p:nvSpPr>
        <p:spPr bwMode="auto">
          <a:xfrm>
            <a:off x="1476672" y="2636912"/>
            <a:ext cx="6983760" cy="2246769"/>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altLang="cs-CZ" sz="1000" b="0" i="0" u="none" strike="noStrike" kern="0" cap="none" spc="0" normalizeH="0" baseline="0" noProof="0" dirty="0">
                <a:ln>
                  <a:noFill/>
                </a:ln>
                <a:solidFill>
                  <a:sysClr val="windowText" lastClr="000000"/>
                </a:solidFill>
                <a:effectLst/>
                <a:uLnTx/>
                <a:uFillTx/>
              </a:rPr>
              <a:t>Sonic hedgehog (SHH) is translated as a ~45kDa precursor and undergoes autocatalytic processing to produce an ~20kDa N-terminal signaling domain (referred to as SHH-N) and a ~25kDa C-terminal domain with no known signaling role (1 on figure 5). During the cleavage, a cholesterol molecule is added to the carboxyl end of the N-terminal domain, which is involved in trafficking, secretion and receptor interaction of the ligand. When SHH reaches its target cell, it binds to the Patched-1 (PTCH1) receptor(3). In the absence of ligand, PTCH1 inhibits Smoothened (SMO), a downstream protein in the pathway(4). It has been suggested that SMO is regulated by a small molecule, the cellular localisation of which is controlled by PTCH. PTCH1 has a sterol sensing domain (SSD), which has been shown to be essential for suppression of Smo activity. A current theory of how PTCH regulates SMO is by removing oxysterols from SMO. PTCH acts like a sterol pump and remove oxysterols that have been created by 7-dehydrocholesterol reductase. Upon binding of a Hh protein or a mutation in the SSD of PTCH the pump is turned off allowing oxysterols to accumulate around SMO.This accumulation of sterols allows SMO to become active or stay on the membrane for a longer period of time. The binding of SHH relieves SMO inhibition, leading to activation of the GLI transcription factors(5): the activators Gli1 and Gli2 and the repressor Gli3. The sequence of molecular events that connect SMO to GLIs is poorly understood. Activated GLI accumulates in the nucleus(6) and controls the transcription of hedgehog target genes(7). </a:t>
            </a:r>
          </a:p>
        </p:txBody>
      </p:sp>
      <p:sp>
        <p:nvSpPr>
          <p:cNvPr id="7"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Schéma Shh dráhy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err="1">
                <a:solidFill>
                  <a:schemeClr val="accent1">
                    <a:lumMod val="75000"/>
                  </a:schemeClr>
                </a:solidFill>
                <a:latin typeface="Arial"/>
              </a:rPr>
              <a:t>Shh</a:t>
            </a:r>
            <a:r>
              <a:rPr lang="cs-CZ" altLang="cs-CZ" sz="3200" b="1" kern="0" dirty="0">
                <a:solidFill>
                  <a:schemeClr val="accent1">
                    <a:lumMod val="75000"/>
                  </a:schemeClr>
                </a:solidFill>
                <a:latin typeface="Arial"/>
              </a:rPr>
              <a:t> – učebnicový </a:t>
            </a:r>
            <a:r>
              <a:rPr lang="cs-CZ" altLang="cs-CZ" sz="3200" b="1" kern="0" dirty="0" err="1">
                <a:solidFill>
                  <a:schemeClr val="accent1">
                    <a:lumMod val="75000"/>
                  </a:schemeClr>
                </a:solidFill>
                <a:latin typeface="Arial"/>
              </a:rPr>
              <a:t>morfogen</a:t>
            </a:r>
            <a:endParaRPr lang="cs-CZ" altLang="cs-CZ" sz="3200" b="1" kern="0" dirty="0">
              <a:solidFill>
                <a:schemeClr val="accent1">
                  <a:lumMod val="75000"/>
                </a:schemeClr>
              </a:solidFill>
              <a:latin typeface="Arial"/>
            </a:endParaRPr>
          </a:p>
        </p:txBody>
      </p:sp>
      <p:sp>
        <p:nvSpPr>
          <p:cNvPr id="6" name="Text Box 7"/>
          <p:cNvSpPr txBox="1">
            <a:spLocks noChangeArrowheads="1"/>
          </p:cNvSpPr>
          <p:nvPr/>
        </p:nvSpPr>
        <p:spPr bwMode="auto">
          <a:xfrm>
            <a:off x="2843808" y="6444044"/>
            <a:ext cx="5256584" cy="369332"/>
          </a:xfrm>
          <a:prstGeom prst="rect">
            <a:avLst/>
          </a:prstGeom>
          <a:noFill/>
          <a:ln w="9525">
            <a:noFill/>
            <a:miter lim="800000"/>
            <a:headEnd/>
            <a:tailEnd/>
          </a:ln>
          <a:effectLst/>
        </p:spPr>
        <p:txBody>
          <a:bodyPr wrap="square">
            <a:spAutoFit/>
          </a:bodyPr>
          <a:lstStyle/>
          <a:p>
            <a:pPr>
              <a:spcBef>
                <a:spcPct val="50000"/>
              </a:spcBef>
            </a:pPr>
            <a:r>
              <a:rPr lang="cs-CZ" altLang="cs-CZ" dirty="0">
                <a:solidFill>
                  <a:schemeClr val="tx1"/>
                </a:solidFill>
              </a:rPr>
              <a:t>Např. specifikace jednotlivých prstů končetiny</a:t>
            </a:r>
          </a:p>
        </p:txBody>
      </p:sp>
      <p:pic>
        <p:nvPicPr>
          <p:cNvPr id="2" name="4996_Shh_5492_OPT_Scan_merge.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91880" y="1407250"/>
            <a:ext cx="3352800" cy="411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Shh</a:t>
            </a:r>
          </a:p>
        </p:txBody>
      </p:sp>
      <p:sp>
        <p:nvSpPr>
          <p:cNvPr id="5" name="Rectangle 5"/>
          <p:cNvSpPr txBox="1">
            <a:spLocks noChangeArrowheads="1"/>
          </p:cNvSpPr>
          <p:nvPr/>
        </p:nvSpPr>
        <p:spPr bwMode="auto">
          <a:xfrm>
            <a:off x="1598984" y="1700808"/>
            <a:ext cx="736550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cs-CZ" altLang="cs-CZ" b="0" i="0" u="none" strike="noStrike" kern="0" cap="none" spc="0" normalizeH="0" baseline="0" noProof="0" dirty="0">
                <a:ln>
                  <a:noFill/>
                </a:ln>
                <a:solidFill>
                  <a:srgbClr val="000000"/>
                </a:solidFill>
                <a:effectLst/>
                <a:uLnTx/>
                <a:uFillTx/>
                <a:latin typeface="Arial"/>
                <a:ea typeface="+mj-ea"/>
                <a:cs typeface="+mj-cs"/>
              </a:rPr>
              <a:t>Shh = jeden z nejlépe popsaných klasických morfogenů (tzv. </a:t>
            </a:r>
            <a:r>
              <a:rPr kumimoji="0" lang="cs-CZ" altLang="cs-CZ" b="1" i="0" u="none" strike="noStrike" kern="0" cap="none" spc="0" normalizeH="0" baseline="0" noProof="0" dirty="0">
                <a:ln>
                  <a:noFill/>
                </a:ln>
                <a:solidFill>
                  <a:srgbClr val="000000"/>
                </a:solidFill>
                <a:effectLst/>
                <a:uLnTx/>
                <a:uFillTx/>
                <a:latin typeface="Arial"/>
                <a:ea typeface="+mj-ea"/>
                <a:cs typeface="+mj-cs"/>
              </a:rPr>
              <a:t>model francouzské vlajky</a:t>
            </a:r>
            <a:r>
              <a:rPr kumimoji="0" lang="cs-CZ" altLang="cs-CZ" b="0" i="0" u="none" strike="noStrike" kern="0" cap="none" spc="0" normalizeH="0" baseline="0" noProof="0" dirty="0">
                <a:ln>
                  <a:noFill/>
                </a:ln>
                <a:solidFill>
                  <a:srgbClr val="000000"/>
                </a:solidFill>
                <a:effectLst/>
                <a:uLnTx/>
                <a:uFillTx/>
                <a:latin typeface="Arial"/>
                <a:ea typeface="+mj-ea"/>
                <a:cs typeface="+mj-cs"/>
              </a:rPr>
              <a:t>) – v závislosti na koncentraci morfogenu se spouští odlišné transkripční programy</a:t>
            </a:r>
          </a:p>
        </p:txBody>
      </p:sp>
      <p:pic>
        <p:nvPicPr>
          <p:cNvPr id="6" name="Picture 4" descr="Limb_bud Shh"/>
          <p:cNvPicPr>
            <a:picLocks noChangeAspect="1" noChangeArrowheads="1"/>
          </p:cNvPicPr>
          <p:nvPr/>
        </p:nvPicPr>
        <p:blipFill>
          <a:blip r:embed="rId2" cstate="print"/>
          <a:srcRect/>
          <a:stretch>
            <a:fillRect/>
          </a:stretch>
        </p:blipFill>
        <p:spPr bwMode="auto">
          <a:xfrm>
            <a:off x="3131840" y="2924944"/>
            <a:ext cx="5553897"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2483768" y="6444044"/>
            <a:ext cx="5256584" cy="369332"/>
          </a:xfrm>
          <a:prstGeom prst="rect">
            <a:avLst/>
          </a:prstGeom>
          <a:noFill/>
          <a:ln w="9525">
            <a:noFill/>
            <a:miter lim="800000"/>
            <a:headEnd/>
            <a:tailEnd/>
          </a:ln>
          <a:effectLst/>
        </p:spPr>
        <p:txBody>
          <a:bodyPr wrap="square">
            <a:spAutoFit/>
          </a:bodyPr>
          <a:lstStyle/>
          <a:p>
            <a:pPr>
              <a:spcBef>
                <a:spcPct val="50000"/>
              </a:spcBef>
            </a:pPr>
            <a:r>
              <a:rPr lang="cs-CZ" altLang="cs-CZ" dirty="0">
                <a:solidFill>
                  <a:schemeClr val="tx1"/>
                </a:solidFill>
              </a:rPr>
              <a:t>Např. specifikace jednotlivých prstů končetiny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Přirozené inhibitory Shh dráhy</a:t>
            </a:r>
          </a:p>
        </p:txBody>
      </p:sp>
      <p:pic>
        <p:nvPicPr>
          <p:cNvPr id="4" name="Picture 4" descr="veratrum_album"/>
          <p:cNvPicPr>
            <a:picLocks noChangeAspect="1" noChangeArrowheads="1"/>
          </p:cNvPicPr>
          <p:nvPr/>
        </p:nvPicPr>
        <p:blipFill>
          <a:blip r:embed="rId2" cstate="print"/>
          <a:srcRect/>
          <a:stretch>
            <a:fillRect/>
          </a:stretch>
        </p:blipFill>
        <p:spPr bwMode="auto">
          <a:xfrm>
            <a:off x="1691258" y="1361207"/>
            <a:ext cx="261302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yclopia"/>
          <p:cNvPicPr>
            <a:picLocks noChangeAspect="1" noChangeArrowheads="1"/>
          </p:cNvPicPr>
          <p:nvPr/>
        </p:nvPicPr>
        <p:blipFill>
          <a:blip r:embed="rId3" cstate="print">
            <a:lum contrast="18000"/>
          </a:blip>
          <a:srcRect/>
          <a:stretch>
            <a:fillRect/>
          </a:stretch>
        </p:blipFill>
        <p:spPr>
          <a:xfrm>
            <a:off x="4931345" y="2153369"/>
            <a:ext cx="4038600" cy="3287713"/>
          </a:xfrm>
          <a:prstGeom prst="rect">
            <a:avLst/>
          </a:prstGeom>
          <a:noFill/>
        </p:spPr>
      </p:pic>
      <p:sp>
        <p:nvSpPr>
          <p:cNvPr id="6" name="Text Box 9"/>
          <p:cNvSpPr txBox="1">
            <a:spLocks noChangeArrowheads="1"/>
          </p:cNvSpPr>
          <p:nvPr/>
        </p:nvSpPr>
        <p:spPr bwMode="auto">
          <a:xfrm>
            <a:off x="1619672" y="5609357"/>
            <a:ext cx="7488237" cy="915987"/>
          </a:xfrm>
          <a:prstGeom prst="rect">
            <a:avLst/>
          </a:prstGeom>
          <a:noFill/>
          <a:ln w="9525">
            <a:noFill/>
            <a:miter lim="800000"/>
            <a:headEnd/>
            <a:tailEnd/>
          </a:ln>
          <a:effectLst/>
        </p:spPr>
        <p:txBody>
          <a:bodyPr>
            <a:spAutoFit/>
          </a:bodyPr>
          <a:lstStyle/>
          <a:p>
            <a:pPr>
              <a:spcBef>
                <a:spcPct val="50000"/>
              </a:spcBef>
            </a:pPr>
            <a:r>
              <a:rPr lang="cs-CZ" altLang="cs-CZ" b="1" dirty="0">
                <a:solidFill>
                  <a:schemeClr val="tx1"/>
                </a:solidFill>
              </a:rPr>
              <a:t>cyclopamin</a:t>
            </a:r>
            <a:r>
              <a:rPr lang="cs-CZ" altLang="cs-CZ" dirty="0">
                <a:solidFill>
                  <a:schemeClr val="tx1"/>
                </a:solidFill>
              </a:rPr>
              <a:t> – teratogenní alkaloid z kýchavice (Veratrum californicum), poprvé identifikován jako látku způsobující cyklopii (= 1 oko) a holoprosencephalii u ovcí</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p:nvPr/>
        </p:nvGrpSpPr>
        <p:grpSpPr>
          <a:xfrm>
            <a:off x="1591923" y="980728"/>
            <a:ext cx="6912322" cy="4955893"/>
            <a:chOff x="250825" y="260350"/>
            <a:chExt cx="8785225" cy="6458032"/>
          </a:xfrm>
        </p:grpSpPr>
        <p:pic>
          <p:nvPicPr>
            <p:cNvPr id="166916" name="Picture 4" descr="Shh holoprosencepha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60350"/>
              <a:ext cx="5543550" cy="3506788"/>
            </a:xfrm>
            <a:prstGeom prst="rect">
              <a:avLst/>
            </a:prstGeom>
            <a:noFill/>
            <a:extLst>
              <a:ext uri="{909E8E84-426E-40DD-AFC4-6F175D3DCCD1}">
                <a14:hiddenFill xmlns:a14="http://schemas.microsoft.com/office/drawing/2010/main">
                  <a:solidFill>
                    <a:srgbClr val="FFFFFF"/>
                  </a:solidFill>
                </a14:hiddenFill>
              </a:ext>
            </a:extLst>
          </p:spPr>
        </p:pic>
        <p:pic>
          <p:nvPicPr>
            <p:cNvPr id="166918" name="Picture 6" descr="Shh expression"/>
            <p:cNvPicPr>
              <a:picLocks noChangeAspect="1" noChangeArrowheads="1"/>
            </p:cNvPicPr>
            <p:nvPr/>
          </p:nvPicPr>
          <p:blipFill>
            <a:blip r:embed="rId3">
              <a:extLst>
                <a:ext uri="{28A0092B-C50C-407E-A947-70E740481C1C}">
                  <a14:useLocalDpi xmlns:a14="http://schemas.microsoft.com/office/drawing/2010/main" val="0"/>
                </a:ext>
              </a:extLst>
            </a:blip>
            <a:srcRect r="50516"/>
            <a:stretch>
              <a:fillRect/>
            </a:stretch>
          </p:blipFill>
          <p:spPr bwMode="auto">
            <a:xfrm>
              <a:off x="611188" y="260350"/>
              <a:ext cx="2592387" cy="3429000"/>
            </a:xfrm>
            <a:prstGeom prst="rect">
              <a:avLst/>
            </a:prstGeom>
            <a:noFill/>
            <a:extLst>
              <a:ext uri="{909E8E84-426E-40DD-AFC4-6F175D3DCCD1}">
                <a14:hiddenFill xmlns:a14="http://schemas.microsoft.com/office/drawing/2010/main">
                  <a:solidFill>
                    <a:srgbClr val="FFFFFF"/>
                  </a:solidFill>
                </a14:hiddenFill>
              </a:ext>
            </a:extLst>
          </p:spPr>
        </p:pic>
        <p:sp>
          <p:nvSpPr>
            <p:cNvPr id="166919" name="Text Box 7"/>
            <p:cNvSpPr txBox="1">
              <a:spLocks noChangeArrowheads="1"/>
            </p:cNvSpPr>
            <p:nvPr/>
          </p:nvSpPr>
          <p:spPr bwMode="auto">
            <a:xfrm>
              <a:off x="250825" y="3860800"/>
              <a:ext cx="3313113" cy="285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050" b="1" dirty="0" err="1">
                  <a:solidFill>
                    <a:schemeClr val="tx1"/>
                  </a:solidFill>
                </a:rPr>
                <a:t>Expression</a:t>
              </a:r>
              <a:r>
                <a:rPr lang="cs-CZ" altLang="cs-CZ" sz="1050" b="1" dirty="0">
                  <a:solidFill>
                    <a:schemeClr val="tx1"/>
                  </a:solidFill>
                </a:rPr>
                <a:t> </a:t>
              </a:r>
              <a:r>
                <a:rPr lang="cs-CZ" altLang="cs-CZ" sz="1050" b="1" dirty="0" err="1">
                  <a:solidFill>
                    <a:schemeClr val="tx1"/>
                  </a:solidFill>
                </a:rPr>
                <a:t>of</a:t>
              </a:r>
              <a:r>
                <a:rPr lang="cs-CZ" altLang="cs-CZ" sz="1050" b="1" dirty="0">
                  <a:solidFill>
                    <a:schemeClr val="tx1"/>
                  </a:solidFill>
                </a:rPr>
                <a:t> </a:t>
              </a:r>
              <a:r>
                <a:rPr lang="cs-CZ" altLang="cs-CZ" sz="1050" b="1" dirty="0" err="1">
                  <a:solidFill>
                    <a:schemeClr val="tx1"/>
                  </a:solidFill>
                </a:rPr>
                <a:t>Sonic</a:t>
              </a:r>
              <a:r>
                <a:rPr lang="cs-CZ" altLang="cs-CZ" sz="1050" b="1" dirty="0">
                  <a:solidFill>
                    <a:schemeClr val="tx1"/>
                  </a:solidFill>
                </a:rPr>
                <a:t> </a:t>
              </a:r>
              <a:r>
                <a:rPr lang="cs-CZ" altLang="cs-CZ" sz="1050" b="1" dirty="0" err="1">
                  <a:solidFill>
                    <a:schemeClr val="tx1"/>
                  </a:solidFill>
                </a:rPr>
                <a:t>hedgehog</a:t>
              </a:r>
              <a:r>
                <a:rPr lang="cs-CZ" altLang="cs-CZ" sz="1050" b="1" dirty="0">
                  <a:solidFill>
                    <a:schemeClr val="tx1"/>
                  </a:solidFill>
                </a:rPr>
                <a:t> (</a:t>
              </a:r>
              <a:r>
                <a:rPr lang="cs-CZ" altLang="cs-CZ" sz="1050" b="1" dirty="0" err="1">
                  <a:solidFill>
                    <a:schemeClr val="tx1"/>
                  </a:solidFill>
                </a:rPr>
                <a:t>Shh</a:t>
              </a:r>
              <a:r>
                <a:rPr lang="cs-CZ" altLang="cs-CZ" sz="1050" b="1" dirty="0">
                  <a:solidFill>
                    <a:schemeClr val="tx1"/>
                  </a:solidFill>
                </a:rPr>
                <a:t>) protein and </a:t>
              </a:r>
              <a:r>
                <a:rPr lang="cs-CZ" altLang="cs-CZ" sz="1050" b="1" dirty="0" err="1">
                  <a:solidFill>
                    <a:schemeClr val="tx1"/>
                  </a:solidFill>
                </a:rPr>
                <a:t>the</a:t>
              </a:r>
              <a:r>
                <a:rPr lang="cs-CZ" altLang="cs-CZ" sz="1050" b="1" dirty="0">
                  <a:solidFill>
                    <a:schemeClr val="tx1"/>
                  </a:solidFill>
                </a:rPr>
                <a:t> </a:t>
              </a:r>
              <a:r>
                <a:rPr lang="cs-CZ" altLang="cs-CZ" sz="1050" b="1" dirty="0" err="1">
                  <a:solidFill>
                    <a:schemeClr val="tx1"/>
                  </a:solidFill>
                </a:rPr>
                <a:t>determination</a:t>
              </a:r>
              <a:r>
                <a:rPr lang="cs-CZ" altLang="cs-CZ" sz="1050" b="1" dirty="0">
                  <a:solidFill>
                    <a:schemeClr val="tx1"/>
                  </a:solidFill>
                </a:rPr>
                <a:t> </a:t>
              </a:r>
              <a:r>
                <a:rPr lang="cs-CZ" altLang="cs-CZ" sz="1050" b="1" dirty="0" err="1">
                  <a:solidFill>
                    <a:schemeClr val="tx1"/>
                  </a:solidFill>
                </a:rPr>
                <a:t>of</a:t>
              </a:r>
              <a:r>
                <a:rPr lang="cs-CZ" altLang="cs-CZ" sz="1050" b="1" dirty="0">
                  <a:solidFill>
                    <a:schemeClr val="tx1"/>
                  </a:solidFill>
                </a:rPr>
                <a:t> </a:t>
              </a:r>
              <a:r>
                <a:rPr lang="cs-CZ" altLang="cs-CZ" sz="1050" b="1" dirty="0" err="1">
                  <a:solidFill>
                    <a:schemeClr val="tx1"/>
                  </a:solidFill>
                </a:rPr>
                <a:t>the</a:t>
              </a:r>
              <a:r>
                <a:rPr lang="cs-CZ" altLang="cs-CZ" sz="1050" b="1" dirty="0">
                  <a:solidFill>
                    <a:schemeClr val="tx1"/>
                  </a:solidFill>
                </a:rPr>
                <a:t> </a:t>
              </a:r>
              <a:r>
                <a:rPr lang="cs-CZ" altLang="cs-CZ" sz="1050" b="1" dirty="0" err="1">
                  <a:solidFill>
                    <a:schemeClr val="tx1"/>
                  </a:solidFill>
                </a:rPr>
                <a:t>midline</a:t>
              </a:r>
              <a:r>
                <a:rPr lang="cs-CZ" altLang="cs-CZ" sz="1050" b="1" dirty="0">
                  <a:solidFill>
                    <a:schemeClr val="tx1"/>
                  </a:solidFill>
                </a:rPr>
                <a:t> </a:t>
              </a:r>
              <a:r>
                <a:rPr lang="cs-CZ" altLang="cs-CZ" sz="1050" b="1" dirty="0" err="1">
                  <a:solidFill>
                    <a:schemeClr val="tx1"/>
                  </a:solidFill>
                </a:rPr>
                <a:t>structure</a:t>
              </a:r>
              <a:r>
                <a:rPr lang="cs-CZ" altLang="cs-CZ" sz="1050" b="1" dirty="0">
                  <a:solidFill>
                    <a:schemeClr val="tx1"/>
                  </a:solidFill>
                </a:rPr>
                <a:t> in </a:t>
              </a:r>
              <a:r>
                <a:rPr lang="cs-CZ" altLang="cs-CZ" sz="1050" b="1" dirty="0" err="1">
                  <a:solidFill>
                    <a:schemeClr val="tx1"/>
                  </a:solidFill>
                </a:rPr>
                <a:t>mouse</a:t>
              </a:r>
              <a:r>
                <a:rPr lang="cs-CZ" altLang="cs-CZ" sz="1050" b="1" dirty="0">
                  <a:solidFill>
                    <a:schemeClr val="tx1"/>
                  </a:solidFill>
                </a:rPr>
                <a:t> embryo.</a:t>
              </a:r>
              <a:br>
                <a:rPr lang="cs-CZ" altLang="cs-CZ" sz="1050" b="1" dirty="0">
                  <a:solidFill>
                    <a:schemeClr val="tx1"/>
                  </a:solidFill>
                </a:rPr>
              </a:br>
              <a:r>
                <a:rPr lang="cs-CZ" altLang="cs-CZ" sz="1050" dirty="0" err="1">
                  <a:solidFill>
                    <a:schemeClr val="tx1"/>
                  </a:solidFill>
                </a:rPr>
                <a:t>An</a:t>
              </a:r>
              <a:r>
                <a:rPr lang="cs-CZ" altLang="cs-CZ" sz="1050" dirty="0">
                  <a:solidFill>
                    <a:schemeClr val="tx1"/>
                  </a:solidFill>
                </a:rPr>
                <a:t> SEM </a:t>
              </a:r>
              <a:r>
                <a:rPr lang="cs-CZ" altLang="cs-CZ" sz="1050" dirty="0" err="1">
                  <a:solidFill>
                    <a:schemeClr val="tx1"/>
                  </a:solidFill>
                </a:rPr>
                <a:t>micrograph</a:t>
              </a:r>
              <a:r>
                <a:rPr lang="cs-CZ" altLang="cs-CZ" sz="1050" dirty="0">
                  <a:solidFill>
                    <a:schemeClr val="tx1"/>
                  </a:solidFill>
                </a:rPr>
                <a:t> </a:t>
              </a:r>
              <a:r>
                <a:rPr lang="cs-CZ" altLang="cs-CZ" sz="1050" dirty="0" err="1">
                  <a:solidFill>
                    <a:schemeClr val="tx1"/>
                  </a:solidFill>
                </a:rPr>
                <a:t>of</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frontal</a:t>
              </a:r>
              <a:r>
                <a:rPr lang="cs-CZ" altLang="cs-CZ" sz="1050" dirty="0">
                  <a:solidFill>
                    <a:schemeClr val="tx1"/>
                  </a:solidFill>
                </a:rPr>
                <a:t> </a:t>
              </a:r>
              <a:r>
                <a:rPr lang="cs-CZ" altLang="cs-CZ" sz="1050" dirty="0" err="1">
                  <a:solidFill>
                    <a:schemeClr val="tx1"/>
                  </a:solidFill>
                </a:rPr>
                <a:t>view</a:t>
              </a:r>
              <a:r>
                <a:rPr lang="cs-CZ" altLang="cs-CZ" sz="1050" dirty="0">
                  <a:solidFill>
                    <a:schemeClr val="tx1"/>
                  </a:solidFill>
                </a:rPr>
                <a:t> </a:t>
              </a:r>
              <a:r>
                <a:rPr lang="cs-CZ" altLang="cs-CZ" sz="1050" dirty="0" err="1">
                  <a:solidFill>
                    <a:schemeClr val="tx1"/>
                  </a:solidFill>
                </a:rPr>
                <a:t>of</a:t>
              </a:r>
              <a:r>
                <a:rPr lang="cs-CZ" altLang="cs-CZ" sz="1050" dirty="0">
                  <a:solidFill>
                    <a:schemeClr val="tx1"/>
                  </a:solidFill>
                </a:rPr>
                <a:t> a </a:t>
              </a:r>
              <a:r>
                <a:rPr lang="cs-CZ" altLang="cs-CZ" sz="1050" dirty="0" err="1">
                  <a:solidFill>
                    <a:schemeClr val="tx1"/>
                  </a:solidFill>
                </a:rPr>
                <a:t>mouse</a:t>
              </a:r>
              <a:r>
                <a:rPr lang="cs-CZ" altLang="cs-CZ" sz="1050" dirty="0">
                  <a:solidFill>
                    <a:schemeClr val="tx1"/>
                  </a:solidFill>
                </a:rPr>
                <a:t> embryo (</a:t>
              </a:r>
              <a:r>
                <a:rPr lang="cs-CZ" altLang="cs-CZ" sz="1050" dirty="0" err="1">
                  <a:solidFill>
                    <a:schemeClr val="tx1"/>
                  </a:solidFill>
                </a:rPr>
                <a:t>fetal</a:t>
              </a:r>
              <a:r>
                <a:rPr lang="cs-CZ" altLang="cs-CZ" sz="1050" dirty="0">
                  <a:solidFill>
                    <a:schemeClr val="tx1"/>
                  </a:solidFill>
                </a:rPr>
                <a:t> </a:t>
              </a:r>
              <a:r>
                <a:rPr lang="cs-CZ" altLang="cs-CZ" sz="1050" dirty="0" err="1">
                  <a:solidFill>
                    <a:schemeClr val="tx1"/>
                  </a:solidFill>
                </a:rPr>
                <a:t>age</a:t>
              </a:r>
              <a:r>
                <a:rPr lang="cs-CZ" altLang="cs-CZ" sz="1050" dirty="0">
                  <a:solidFill>
                    <a:schemeClr val="tx1"/>
                  </a:solidFill>
                </a:rPr>
                <a:t> 7.75 </a:t>
              </a:r>
              <a:r>
                <a:rPr lang="cs-CZ" altLang="cs-CZ" sz="1050" dirty="0" err="1">
                  <a:solidFill>
                    <a:schemeClr val="tx1"/>
                  </a:solidFill>
                </a:rPr>
                <a:t>days</a:t>
              </a:r>
              <a:r>
                <a:rPr lang="cs-CZ" altLang="cs-CZ" sz="1050" dirty="0">
                  <a:solidFill>
                    <a:schemeClr val="tx1"/>
                  </a:solidFill>
                </a:rPr>
                <a:t>). </a:t>
              </a:r>
              <a:r>
                <a:rPr lang="cs-CZ" altLang="cs-CZ" sz="1050" dirty="0" err="1">
                  <a:solidFill>
                    <a:schemeClr val="tx1"/>
                  </a:solidFill>
                </a:rPr>
                <a:t>Shh</a:t>
              </a:r>
              <a:r>
                <a:rPr lang="cs-CZ" altLang="cs-CZ" sz="1050" dirty="0">
                  <a:solidFill>
                    <a:schemeClr val="tx1"/>
                  </a:solidFill>
                </a:rPr>
                <a:t> protein </a:t>
              </a:r>
              <a:r>
                <a:rPr lang="cs-CZ" altLang="cs-CZ" sz="1050" dirty="0" err="1">
                  <a:solidFill>
                    <a:schemeClr val="tx1"/>
                  </a:solidFill>
                </a:rPr>
                <a:t>is</a:t>
              </a:r>
              <a:r>
                <a:rPr lang="cs-CZ" altLang="cs-CZ" sz="1050" dirty="0">
                  <a:solidFill>
                    <a:schemeClr val="tx1"/>
                  </a:solidFill>
                </a:rPr>
                <a:t> green.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dotted</a:t>
              </a:r>
              <a:r>
                <a:rPr lang="cs-CZ" altLang="cs-CZ" sz="1050" dirty="0">
                  <a:solidFill>
                    <a:schemeClr val="tx1"/>
                  </a:solidFill>
                </a:rPr>
                <a:t> line in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micrograph</a:t>
              </a:r>
              <a:r>
                <a:rPr lang="cs-CZ" altLang="cs-CZ" sz="1050" dirty="0">
                  <a:solidFill>
                    <a:schemeClr val="tx1"/>
                  </a:solidFill>
                </a:rPr>
                <a:t> </a:t>
              </a:r>
              <a:r>
                <a:rPr lang="cs-CZ" altLang="cs-CZ" sz="1050" dirty="0" err="1">
                  <a:solidFill>
                    <a:schemeClr val="tx1"/>
                  </a:solidFill>
                </a:rPr>
                <a:t>shows</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region: </a:t>
              </a:r>
              <a:r>
                <a:rPr lang="cs-CZ" altLang="cs-CZ" sz="1050" dirty="0" err="1">
                  <a:solidFill>
                    <a:schemeClr val="tx1"/>
                  </a:solidFill>
                </a:rPr>
                <a:t>Shh</a:t>
              </a:r>
              <a:r>
                <a:rPr lang="cs-CZ" altLang="cs-CZ" sz="1050" dirty="0">
                  <a:solidFill>
                    <a:schemeClr val="tx1"/>
                  </a:solidFill>
                </a:rPr>
                <a:t> </a:t>
              </a:r>
              <a:r>
                <a:rPr lang="cs-CZ" altLang="cs-CZ" sz="1050" dirty="0" err="1">
                  <a:solidFill>
                    <a:schemeClr val="tx1"/>
                  </a:solidFill>
                </a:rPr>
                <a:t>antibody</a:t>
              </a:r>
              <a:r>
                <a:rPr lang="cs-CZ" altLang="cs-CZ" sz="1050" dirty="0">
                  <a:solidFill>
                    <a:schemeClr val="tx1"/>
                  </a:solidFill>
                </a:rPr>
                <a:t> </a:t>
              </a:r>
              <a:r>
                <a:rPr lang="cs-CZ" altLang="cs-CZ" sz="1050" dirty="0" err="1">
                  <a:solidFill>
                    <a:schemeClr val="tx1"/>
                  </a:solidFill>
                </a:rPr>
                <a:t>reveals</a:t>
              </a:r>
              <a:r>
                <a:rPr lang="cs-CZ" altLang="cs-CZ" sz="1050" dirty="0">
                  <a:solidFill>
                    <a:schemeClr val="tx1"/>
                  </a:solidFill>
                </a:rPr>
                <a:t> </a:t>
              </a:r>
              <a:r>
                <a:rPr lang="cs-CZ" altLang="cs-CZ" sz="1050" dirty="0" err="1">
                  <a:solidFill>
                    <a:schemeClr val="tx1"/>
                  </a:solidFill>
                </a:rPr>
                <a:t>Shh</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part </a:t>
              </a:r>
              <a:r>
                <a:rPr lang="cs-CZ" altLang="cs-CZ" sz="1050" dirty="0" err="1">
                  <a:solidFill>
                    <a:schemeClr val="tx1"/>
                  </a:solidFill>
                </a:rPr>
                <a:t>that</a:t>
              </a:r>
              <a:r>
                <a:rPr lang="cs-CZ" altLang="cs-CZ" sz="1050" dirty="0">
                  <a:solidFill>
                    <a:schemeClr val="tx1"/>
                  </a:solidFill>
                </a:rPr>
                <a:t> </a:t>
              </a:r>
              <a:r>
                <a:rPr lang="cs-CZ" altLang="cs-CZ" sz="1050" dirty="0" err="1">
                  <a:solidFill>
                    <a:schemeClr val="tx1"/>
                  </a:solidFill>
                </a:rPr>
                <a:t>will</a:t>
              </a:r>
              <a:r>
                <a:rPr lang="cs-CZ" altLang="cs-CZ" sz="1050" dirty="0">
                  <a:solidFill>
                    <a:schemeClr val="tx1"/>
                  </a:solidFill>
                </a:rPr>
                <a:t> </a:t>
              </a:r>
              <a:r>
                <a:rPr lang="cs-CZ" altLang="cs-CZ" sz="1050" dirty="0" err="1">
                  <a:solidFill>
                    <a:schemeClr val="tx1"/>
                  </a:solidFill>
                </a:rPr>
                <a:t>become</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brain (</a:t>
              </a:r>
              <a:r>
                <a:rPr lang="cs-CZ" altLang="cs-CZ" sz="1050" dirty="0" err="1">
                  <a:solidFill>
                    <a:schemeClr val="tx1"/>
                  </a:solidFill>
                </a:rPr>
                <a:t>head</a:t>
              </a:r>
              <a:r>
                <a:rPr lang="cs-CZ" altLang="cs-CZ" sz="1050" dirty="0">
                  <a:solidFill>
                    <a:schemeClr val="tx1"/>
                  </a:solidFill>
                </a:rPr>
                <a:t> </a:t>
              </a:r>
              <a:r>
                <a:rPr lang="cs-CZ" altLang="cs-CZ" sz="1050" dirty="0" err="1">
                  <a:solidFill>
                    <a:schemeClr val="tx1"/>
                  </a:solidFill>
                </a:rPr>
                <a:t>fold</a:t>
              </a:r>
              <a:r>
                <a:rPr lang="cs-CZ" altLang="cs-CZ" sz="1050" dirty="0">
                  <a:solidFill>
                    <a:schemeClr val="tx1"/>
                  </a:solidFill>
                </a:rPr>
                <a:t>) </a:t>
              </a:r>
              <a:r>
                <a:rPr lang="cs-CZ" altLang="cs-CZ" sz="1050" dirty="0" err="1">
                  <a:solidFill>
                    <a:schemeClr val="tx1"/>
                  </a:solidFill>
                </a:rPr>
                <a:t>is</a:t>
              </a:r>
              <a:r>
                <a:rPr lang="cs-CZ" altLang="cs-CZ" sz="1050" dirty="0">
                  <a:solidFill>
                    <a:schemeClr val="tx1"/>
                  </a:solidFill>
                </a:rPr>
                <a:t> </a:t>
              </a:r>
              <a:r>
                <a:rPr lang="cs-CZ" altLang="cs-CZ" sz="1050" dirty="0" err="1">
                  <a:solidFill>
                    <a:schemeClr val="tx1"/>
                  </a:solidFill>
                </a:rPr>
                <a:t>followed</a:t>
              </a:r>
              <a:r>
                <a:rPr lang="cs-CZ" altLang="cs-CZ" sz="1050" dirty="0">
                  <a:solidFill>
                    <a:schemeClr val="tx1"/>
                  </a:solidFill>
                </a:rPr>
                <a:t> by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perchordal</a:t>
              </a:r>
              <a:r>
                <a:rPr lang="cs-CZ" altLang="cs-CZ" sz="1050" dirty="0">
                  <a:solidFill>
                    <a:schemeClr val="tx1"/>
                  </a:solidFill>
                </a:rPr>
                <a:t> plate. </a:t>
              </a:r>
              <a:r>
                <a:rPr lang="cs-CZ" altLang="cs-CZ" sz="1050" dirty="0" err="1">
                  <a:solidFill>
                    <a:schemeClr val="tx1"/>
                  </a:solidFill>
                </a:rPr>
                <a:t>Shh</a:t>
              </a:r>
              <a:r>
                <a:rPr lang="cs-CZ" altLang="cs-CZ" sz="1050" dirty="0">
                  <a:solidFill>
                    <a:schemeClr val="tx1"/>
                  </a:solidFill>
                </a:rPr>
                <a:t> (in green) </a:t>
              </a:r>
              <a:r>
                <a:rPr lang="cs-CZ" altLang="cs-CZ" sz="1050" dirty="0" err="1">
                  <a:solidFill>
                    <a:schemeClr val="tx1"/>
                  </a:solidFill>
                </a:rPr>
                <a:t>that</a:t>
              </a:r>
              <a:r>
                <a:rPr lang="cs-CZ" altLang="cs-CZ" sz="1050" dirty="0">
                  <a:solidFill>
                    <a:schemeClr val="tx1"/>
                  </a:solidFill>
                </a:rPr>
                <a:t> </a:t>
              </a:r>
              <a:r>
                <a:rPr lang="cs-CZ" altLang="cs-CZ" sz="1050" dirty="0" err="1">
                  <a:solidFill>
                    <a:schemeClr val="tx1"/>
                  </a:solidFill>
                </a:rPr>
                <a:t>is</a:t>
              </a:r>
              <a:r>
                <a:rPr lang="cs-CZ" altLang="cs-CZ" sz="1050" dirty="0">
                  <a:solidFill>
                    <a:schemeClr val="tx1"/>
                  </a:solidFill>
                </a:rPr>
                <a:t> </a:t>
              </a:r>
              <a:r>
                <a:rPr lang="cs-CZ" altLang="cs-CZ" sz="1050" dirty="0" err="1">
                  <a:solidFill>
                    <a:schemeClr val="tx1"/>
                  </a:solidFill>
                </a:rPr>
                <a:t>expressed</a:t>
              </a:r>
              <a:r>
                <a:rPr lang="cs-CZ" altLang="cs-CZ" sz="1050" dirty="0">
                  <a:solidFill>
                    <a:schemeClr val="tx1"/>
                  </a:solidFill>
                </a:rPr>
                <a:t> in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prechordal</a:t>
              </a:r>
              <a:r>
                <a:rPr lang="cs-CZ" altLang="cs-CZ" sz="1050" dirty="0">
                  <a:solidFill>
                    <a:schemeClr val="tx1"/>
                  </a:solidFill>
                </a:rPr>
                <a:t> plate </a:t>
              </a:r>
              <a:r>
                <a:rPr lang="cs-CZ" altLang="cs-CZ" sz="1050" dirty="0" err="1">
                  <a:solidFill>
                    <a:schemeClr val="tx1"/>
                  </a:solidFill>
                </a:rPr>
                <a:t>induces</a:t>
              </a:r>
              <a:r>
                <a:rPr lang="cs-CZ" altLang="cs-CZ" sz="1050" dirty="0">
                  <a:solidFill>
                    <a:schemeClr val="tx1"/>
                  </a:solidFill>
                </a:rPr>
                <a:t> </a:t>
              </a:r>
              <a:r>
                <a:rPr lang="cs-CZ" altLang="cs-CZ" sz="1050" dirty="0" err="1">
                  <a:solidFill>
                    <a:schemeClr val="tx1"/>
                  </a:solidFill>
                </a:rPr>
                <a:t>midline</a:t>
              </a:r>
              <a:r>
                <a:rPr lang="cs-CZ" altLang="cs-CZ" sz="1050" dirty="0">
                  <a:solidFill>
                    <a:schemeClr val="tx1"/>
                  </a:solidFill>
                </a:rPr>
                <a:t> </a:t>
              </a:r>
              <a:r>
                <a:rPr lang="cs-CZ" altLang="cs-CZ" sz="1050" dirty="0" err="1">
                  <a:solidFill>
                    <a:schemeClr val="tx1"/>
                  </a:solidFill>
                </a:rPr>
                <a:t>structure</a:t>
              </a:r>
              <a:r>
                <a:rPr lang="cs-CZ" altLang="cs-CZ" sz="1050" dirty="0">
                  <a:solidFill>
                    <a:schemeClr val="tx1"/>
                  </a:solidFill>
                </a:rPr>
                <a:t> </a:t>
              </a:r>
              <a:r>
                <a:rPr lang="cs-CZ" altLang="cs-CZ" sz="1050" dirty="0" err="1">
                  <a:solidFill>
                    <a:schemeClr val="tx1"/>
                  </a:solidFill>
                </a:rPr>
                <a:t>formation</a:t>
              </a:r>
              <a:r>
                <a:rPr lang="cs-CZ" altLang="cs-CZ" sz="1050" dirty="0">
                  <a:solidFill>
                    <a:schemeClr val="tx1"/>
                  </a:solidFill>
                </a:rPr>
                <a:t>. </a:t>
              </a:r>
            </a:p>
          </p:txBody>
        </p:sp>
        <p:sp>
          <p:nvSpPr>
            <p:cNvPr id="166920" name="Text Box 8"/>
            <p:cNvSpPr txBox="1">
              <a:spLocks noChangeArrowheads="1"/>
            </p:cNvSpPr>
            <p:nvPr/>
          </p:nvSpPr>
          <p:spPr bwMode="auto">
            <a:xfrm>
              <a:off x="4427538" y="4076700"/>
              <a:ext cx="3960812" cy="233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050" b="1">
                  <a:solidFill>
                    <a:schemeClr val="tx1"/>
                  </a:solidFill>
                </a:rPr>
                <a:t>Model mice with Holoprosencephaly due to a Sonic Hedgehog (Shh) deficiency.</a:t>
              </a:r>
            </a:p>
            <a:p>
              <a:pPr>
                <a:spcBef>
                  <a:spcPct val="50000"/>
                </a:spcBef>
              </a:pPr>
              <a:r>
                <a:rPr lang="cs-CZ" altLang="cs-CZ" sz="1050">
                  <a:solidFill>
                    <a:schemeClr val="tx1"/>
                  </a:solidFill>
                </a:rPr>
                <a:t> An SEM micrograph of ten-day old mouse embryos (front view of face). The mouse deficient in Shh gene (right) has no midline structure and only one region (eye position shown in green). Note, too, the lack of nostril separation due to no midline structure. The normal embryo (left), by contrast, has both the eyes and nostrils separated to between the two hemispheres. </a:t>
              </a:r>
            </a:p>
          </p:txBody>
        </p:sp>
      </p:grpSp>
    </p:spTree>
    <p:extLst>
      <p:ext uri="{BB962C8B-B14F-4D97-AF65-F5344CB8AC3E}">
        <p14:creationId xmlns:p14="http://schemas.microsoft.com/office/powerpoint/2010/main" val="2699230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446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Hedgehog (Hh) dráha je vázána na primární cilie</a:t>
            </a:r>
          </a:p>
        </p:txBody>
      </p:sp>
      <p:sp>
        <p:nvSpPr>
          <p:cNvPr id="4" name="Zástupný symbol pro obsah 2"/>
          <p:cNvSpPr txBox="1">
            <a:spLocks/>
          </p:cNvSpPr>
          <p:nvPr/>
        </p:nvSpPr>
        <p:spPr bwMode="auto">
          <a:xfrm>
            <a:off x="1382960" y="1887463"/>
            <a:ext cx="750952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Abnormální Hh/Wnt a s nimi spojená onemocnění jsou způsobena defekty ve tvorbě primárních cilií (infertilita, polydaktylie, polycystické ledviny, degenerace retiny).</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Hh je přímo vázán na primární cílie.</a:t>
            </a:r>
          </a:p>
        </p:txBody>
      </p:sp>
      <p:pic>
        <p:nvPicPr>
          <p:cNvPr id="5" name="Picture 4"/>
          <p:cNvPicPr>
            <a:picLocks noChangeAspect="1" noChangeArrowheads="1"/>
          </p:cNvPicPr>
          <p:nvPr/>
        </p:nvPicPr>
        <p:blipFill>
          <a:blip r:embed="rId2" cstate="print"/>
          <a:srcRect/>
          <a:stretch>
            <a:fillRect/>
          </a:stretch>
        </p:blipFill>
        <p:spPr bwMode="auto">
          <a:xfrm>
            <a:off x="1403648" y="3789040"/>
            <a:ext cx="4562765" cy="1640761"/>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6156176" y="3717032"/>
            <a:ext cx="2694230" cy="187220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2800" b="1" kern="0" dirty="0">
                <a:solidFill>
                  <a:schemeClr val="accent1">
                    <a:lumMod val="75000"/>
                  </a:schemeClr>
                </a:solidFill>
                <a:latin typeface="Arial"/>
              </a:rPr>
              <a:t>Primary cilia vs. motile (secondary) cilia</a:t>
            </a:r>
          </a:p>
        </p:txBody>
      </p:sp>
      <p:sp>
        <p:nvSpPr>
          <p:cNvPr id="9" name="Rectangle 3"/>
          <p:cNvSpPr txBox="1">
            <a:spLocks noChangeArrowheads="1"/>
          </p:cNvSpPr>
          <p:nvPr/>
        </p:nvSpPr>
        <p:spPr bwMode="auto">
          <a:xfrm>
            <a:off x="5364088" y="1567334"/>
            <a:ext cx="3672408" cy="17896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a:ln>
                  <a:noFill/>
                </a:ln>
                <a:solidFill>
                  <a:srgbClr val="000000"/>
                </a:solidFill>
                <a:effectLst/>
                <a:uLnTx/>
                <a:uFillTx/>
                <a:latin typeface="Arial"/>
                <a:ea typeface="+mn-ea"/>
                <a:cs typeface="Arial" pitchFamily="34" charset="0"/>
              </a:rPr>
              <a:t>struktura 9+2</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a:ln>
                  <a:noFill/>
                </a:ln>
                <a:solidFill>
                  <a:srgbClr val="000000"/>
                </a:solidFill>
                <a:effectLst/>
                <a:uLnTx/>
                <a:uFillTx/>
                <a:latin typeface="Arial"/>
                <a:ea typeface="+mn-ea"/>
                <a:cs typeface="Arial" pitchFamily="34" charset="0"/>
              </a:rPr>
              <a:t>pohyblivé</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a:ln>
                  <a:noFill/>
                </a:ln>
                <a:solidFill>
                  <a:srgbClr val="000000"/>
                </a:solidFill>
                <a:effectLst/>
                <a:uLnTx/>
                <a:uFillTx/>
                <a:latin typeface="Arial"/>
                <a:ea typeface="+mn-ea"/>
                <a:cs typeface="Arial" pitchFamily="34" charset="0"/>
              </a:rPr>
              <a:t>epitely tracheje, vejcovodů, ependym…</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cs-CZ" altLang="cs-CZ" sz="20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cs-CZ" altLang="cs-CZ" sz="20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Rectangle 5"/>
          <p:cNvSpPr>
            <a:spLocks/>
          </p:cNvSpPr>
          <p:nvPr/>
        </p:nvSpPr>
        <p:spPr bwMode="auto">
          <a:xfrm>
            <a:off x="1764456" y="1567333"/>
            <a:ext cx="4103688" cy="1933675"/>
          </a:xfrm>
          <a:prstGeom prst="rect">
            <a:avLst/>
          </a:prstGeom>
          <a:noFill/>
          <a:ln w="9525">
            <a:noFill/>
            <a:miter lim="800000"/>
            <a:headEnd/>
            <a:tailEnd/>
          </a:ln>
        </p:spPr>
        <p:txBody>
          <a:bodyPr/>
          <a:lstStyle/>
          <a:p>
            <a:pPr marL="342900" indent="-342900">
              <a:spcBef>
                <a:spcPct val="20000"/>
              </a:spcBef>
              <a:buSzPct val="100000"/>
              <a:buFont typeface="Arial" pitchFamily="34" charset="0"/>
              <a:buChar char="•"/>
            </a:pPr>
            <a:r>
              <a:rPr lang="cs-CZ" altLang="cs-CZ" sz="2000" dirty="0">
                <a:solidFill>
                  <a:schemeClr val="tx1"/>
                </a:solidFill>
                <a:cs typeface="Arial" pitchFamily="34" charset="0"/>
              </a:rPr>
              <a:t>struktura 9+0</a:t>
            </a:r>
          </a:p>
          <a:p>
            <a:pPr marL="342900" indent="-342900">
              <a:spcBef>
                <a:spcPct val="20000"/>
              </a:spcBef>
              <a:buSzPct val="100000"/>
              <a:buFont typeface="Arial" pitchFamily="34" charset="0"/>
              <a:buChar char="•"/>
            </a:pPr>
            <a:r>
              <a:rPr lang="cs-CZ" altLang="cs-CZ" sz="2000" dirty="0">
                <a:solidFill>
                  <a:schemeClr val="tx1"/>
                </a:solidFill>
                <a:cs typeface="Arial" pitchFamily="34" charset="0"/>
              </a:rPr>
              <a:t>nepohyblivé</a:t>
            </a:r>
          </a:p>
          <a:p>
            <a:pPr marL="342900" indent="-342900">
              <a:spcBef>
                <a:spcPct val="20000"/>
              </a:spcBef>
              <a:buSzPct val="100000"/>
              <a:buFont typeface="Arial" pitchFamily="34" charset="0"/>
              <a:buChar char="•"/>
            </a:pPr>
            <a:r>
              <a:rPr lang="cs-CZ" altLang="cs-CZ" sz="2000" dirty="0">
                <a:solidFill>
                  <a:schemeClr val="tx1"/>
                </a:solidFill>
                <a:cs typeface="Arial" pitchFamily="34" charset="0"/>
              </a:rPr>
              <a:t>téměř všechny buňky (www.primary–cilium.co.uk)</a:t>
            </a:r>
          </a:p>
          <a:p>
            <a:pPr marL="342900" indent="-342900">
              <a:spcBef>
                <a:spcPct val="20000"/>
              </a:spcBef>
              <a:buSzPct val="100000"/>
              <a:buFont typeface="Arial" pitchFamily="34" charset="0"/>
              <a:buChar char="•"/>
            </a:pPr>
            <a:r>
              <a:rPr lang="cs-CZ" altLang="cs-CZ" sz="2000" dirty="0">
                <a:solidFill>
                  <a:schemeClr val="tx1"/>
                </a:solidFill>
                <a:cs typeface="Arial" pitchFamily="34" charset="0"/>
              </a:rPr>
              <a:t>solitérní</a:t>
            </a:r>
          </a:p>
          <a:p>
            <a:pPr marL="342900" indent="-342900">
              <a:spcBef>
                <a:spcPct val="20000"/>
              </a:spcBef>
              <a:buSzPct val="100000"/>
              <a:buFont typeface="Arial" pitchFamily="34" charset="0"/>
              <a:buChar char="•"/>
            </a:pPr>
            <a:endParaRPr lang="cs-CZ" altLang="cs-CZ" sz="2600" dirty="0">
              <a:solidFill>
                <a:schemeClr val="tx1"/>
              </a:solidFill>
              <a:cs typeface="Arial" pitchFamily="34" charset="0"/>
            </a:endParaRPr>
          </a:p>
        </p:txBody>
      </p:sp>
      <p:pic>
        <p:nvPicPr>
          <p:cNvPr id="12" name="Picture 6" descr="fig006rsc"/>
          <p:cNvPicPr>
            <a:picLocks noChangeAspect="1" noChangeArrowheads="1"/>
          </p:cNvPicPr>
          <p:nvPr/>
        </p:nvPicPr>
        <p:blipFill>
          <a:blip r:embed="rId2" cstate="print"/>
          <a:srcRect l="351" t="346" r="1132" b="1041"/>
          <a:stretch>
            <a:fillRect/>
          </a:stretch>
        </p:blipFill>
        <p:spPr bwMode="auto">
          <a:xfrm>
            <a:off x="2123728" y="3501703"/>
            <a:ext cx="3307552" cy="3356297"/>
          </a:xfrm>
          <a:prstGeom prst="rect">
            <a:avLst/>
          </a:prstGeom>
          <a:noFill/>
          <a:ln w="9525">
            <a:noFill/>
            <a:miter lim="800000"/>
            <a:headEnd/>
            <a:tailEnd/>
          </a:ln>
        </p:spPr>
      </p:pic>
      <p:pic>
        <p:nvPicPr>
          <p:cNvPr id="13" name="Picture 7" descr="505px-Eukaryotic_cilium_diagram_en_svg"/>
          <p:cNvPicPr>
            <a:picLocks noChangeAspect="1" noChangeArrowheads="1"/>
          </p:cNvPicPr>
          <p:nvPr/>
        </p:nvPicPr>
        <p:blipFill>
          <a:blip r:embed="rId3" cstate="print"/>
          <a:srcRect/>
          <a:stretch>
            <a:fillRect/>
          </a:stretch>
        </p:blipFill>
        <p:spPr bwMode="auto">
          <a:xfrm>
            <a:off x="5652120" y="3861048"/>
            <a:ext cx="3200494" cy="2731393"/>
          </a:xfrm>
          <a:prstGeom prst="rect">
            <a:avLst/>
          </a:prstGeom>
          <a:noFill/>
          <a:ln w="9525">
            <a:noFill/>
            <a:miter lim="800000"/>
            <a:headEnd/>
            <a:tailEnd/>
          </a:ln>
        </p:spPr>
      </p:pic>
      <p:sp>
        <p:nvSpPr>
          <p:cNvPr id="14" name="TextBox 13"/>
          <p:cNvSpPr txBox="1"/>
          <p:nvPr/>
        </p:nvSpPr>
        <p:spPr>
          <a:xfrm>
            <a:off x="2699792" y="1196752"/>
            <a:ext cx="2088232" cy="369332"/>
          </a:xfrm>
          <a:prstGeom prst="rect">
            <a:avLst/>
          </a:prstGeom>
          <a:noFill/>
        </p:spPr>
        <p:txBody>
          <a:bodyPr wrap="square" rtlCol="0">
            <a:spAutoFit/>
          </a:bodyPr>
          <a:lstStyle/>
          <a:p>
            <a:r>
              <a:rPr lang="cs-CZ" b="1" dirty="0">
                <a:solidFill>
                  <a:schemeClr val="accent1">
                    <a:lumMod val="75000"/>
                  </a:schemeClr>
                </a:solidFill>
              </a:rPr>
              <a:t>PRIMÁRNÍ</a:t>
            </a:r>
          </a:p>
        </p:txBody>
      </p:sp>
      <p:sp>
        <p:nvSpPr>
          <p:cNvPr id="15" name="TextBox 14"/>
          <p:cNvSpPr txBox="1"/>
          <p:nvPr/>
        </p:nvSpPr>
        <p:spPr>
          <a:xfrm>
            <a:off x="6084168" y="1196752"/>
            <a:ext cx="2088232" cy="369332"/>
          </a:xfrm>
          <a:prstGeom prst="rect">
            <a:avLst/>
          </a:prstGeom>
          <a:noFill/>
        </p:spPr>
        <p:txBody>
          <a:bodyPr wrap="square" rtlCol="0">
            <a:spAutoFit/>
          </a:bodyPr>
          <a:lstStyle/>
          <a:p>
            <a:r>
              <a:rPr lang="cs-CZ" b="1" dirty="0">
                <a:solidFill>
                  <a:schemeClr val="accent1">
                    <a:lumMod val="75000"/>
                  </a:schemeClr>
                </a:solidFill>
              </a:rPr>
              <a:t>SEKUNDÁRNÍ</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Primární cilie - funkce</a:t>
            </a:r>
          </a:p>
        </p:txBody>
      </p:sp>
      <p:sp>
        <p:nvSpPr>
          <p:cNvPr id="7" name="Rectangle 3"/>
          <p:cNvSpPr txBox="1">
            <a:spLocks noChangeArrowheads="1"/>
          </p:cNvSpPr>
          <p:nvPr/>
        </p:nvSpPr>
        <p:spPr bwMode="auto">
          <a:xfrm>
            <a:off x="1382960" y="154047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délka 2-10</a:t>
            </a: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µ</a:t>
            </a:r>
            <a:r>
              <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m, průměr 0.25</a:t>
            </a: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µ</a:t>
            </a:r>
            <a:r>
              <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m</a:t>
            </a: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endPar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chemo- a osmosenzory</a:t>
            </a: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fotoreceptory</a:t>
            </a: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mechanoreceptory</a:t>
            </a: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endPar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komunikace v extracelulární matrix</a:t>
            </a: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endPar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a:ln>
                  <a:noFill/>
                </a:ln>
                <a:solidFill>
                  <a:schemeClr val="tx1"/>
                </a:solidFill>
                <a:uLnTx/>
                <a:uFillTx/>
                <a:latin typeface="Arial" pitchFamily="34" charset="0"/>
                <a:ea typeface="+mn-ea"/>
                <a:cs typeface="Arial" pitchFamily="34" charset="0"/>
              </a:rPr>
              <a:t>nodální </a:t>
            </a:r>
            <a:r>
              <a:rPr kumimoji="0" lang="cs-CZ" sz="2000" b="0" i="0" u="none" strike="noStrike" kern="1200" cap="none" spc="0" normalizeH="0" baseline="0" noProof="0" dirty="0" err="1">
                <a:ln>
                  <a:noFill/>
                </a:ln>
                <a:solidFill>
                  <a:schemeClr val="tx1"/>
                </a:solidFill>
                <a:uLnTx/>
                <a:uFillTx/>
                <a:latin typeface="Arial" pitchFamily="34" charset="0"/>
                <a:ea typeface="+mn-ea"/>
                <a:cs typeface="Arial" pitchFamily="34" charset="0"/>
              </a:rPr>
              <a:t>cilie</a:t>
            </a:r>
            <a:endParaRPr kumimoji="0" lang="cs-CZ" sz="2000" b="0" i="0" u="none" strike="noStrike" kern="1200" cap="none" spc="0" normalizeH="0" baseline="0" noProof="0" dirty="0">
              <a:ln>
                <a:noFill/>
              </a:ln>
              <a:solidFill>
                <a:schemeClr val="tx1"/>
              </a:solidFill>
              <a:uLnTx/>
              <a:uFillTx/>
              <a:latin typeface="Arial" pitchFamily="34" charset="0"/>
              <a:ea typeface="+mn-ea"/>
              <a:cs typeface="Arial" pitchFamily="34" charset="0"/>
            </a:endParaRPr>
          </a:p>
          <a:p>
            <a:pPr marL="541338" marR="0" lvl="1" indent="-274638"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rgbClr val="457326"/>
                </a:solidFill>
                <a:uLnTx/>
                <a:uFillTx/>
                <a:latin typeface="Arial" pitchFamily="34" charset="0"/>
                <a:ea typeface="+mn-ea"/>
                <a:cs typeface="Arial" pitchFamily="34" charset="0"/>
              </a:rPr>
              <a:t>pohyblivá</a:t>
            </a:r>
          </a:p>
          <a:p>
            <a:pPr marL="541338" marR="0" lvl="1" indent="-274638"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rgbClr val="457326"/>
                </a:solidFill>
                <a:uLnTx/>
                <a:uFillTx/>
                <a:latin typeface="Arial" pitchFamily="34" charset="0"/>
                <a:ea typeface="+mn-ea"/>
                <a:cs typeface="Arial" pitchFamily="34" charset="0"/>
              </a:rPr>
              <a:t>blastocysta </a:t>
            </a:r>
          </a:p>
          <a:p>
            <a:pPr marL="541338" marR="0" lvl="1" indent="-274638"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rgbClr val="457326"/>
                </a:solidFill>
                <a:uLnTx/>
                <a:uFillTx/>
                <a:latin typeface="Arial" pitchFamily="34" charset="0"/>
                <a:ea typeface="+mn-ea"/>
                <a:cs typeface="Arial" pitchFamily="34" charset="0"/>
              </a:rPr>
              <a:t>pravolevá souměrnost</a:t>
            </a:r>
          </a:p>
          <a:p>
            <a:pPr marL="541338" marR="0" lvl="1" indent="-274638"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endParaRPr kumimoji="0" lang="cs-CZ" sz="2000" b="0" i="0" u="none" strike="noStrike" kern="1200" cap="none" spc="0" normalizeH="0" baseline="0" noProof="0" dirty="0">
              <a:ln>
                <a:noFill/>
              </a:ln>
              <a:solidFill>
                <a:srgbClr val="457326"/>
              </a:solidFill>
              <a:effectLst>
                <a:outerShdw blurRad="38100" dist="38100" dir="2700000" algn="tl">
                  <a:srgbClr val="C0C0C0"/>
                </a:outerShdw>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80000"/>
              </a:lnSpc>
              <a:spcBef>
                <a:spcPct val="20000"/>
              </a:spcBef>
              <a:spcAft>
                <a:spcPct val="0"/>
              </a:spcAft>
              <a:buClrTx/>
              <a:buSzTx/>
              <a:buFont typeface="Arial" pitchFamily="34" charset="0"/>
              <a:buChar char="•"/>
              <a:tabLst/>
              <a:defRPr/>
            </a:pPr>
            <a:r>
              <a:rPr kumimoji="0" 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model trandukce – receptory iontové kanály, efektorové proteiny, transkripční faktory</a:t>
            </a: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8" name="Picture 9" descr="Primary cilia (blue) emerging from the cells of a mouse embryo (green)."/>
          <p:cNvPicPr>
            <a:picLocks noChangeAspect="1" noChangeArrowheads="1"/>
          </p:cNvPicPr>
          <p:nvPr/>
        </p:nvPicPr>
        <p:blipFill>
          <a:blip r:embed="rId2" cstate="print"/>
          <a:srcRect/>
          <a:stretch>
            <a:fillRect/>
          </a:stretch>
        </p:blipFill>
        <p:spPr bwMode="auto">
          <a:xfrm>
            <a:off x="5929560" y="1630213"/>
            <a:ext cx="3062288" cy="338296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Intraflagelární transport (IFT)</a:t>
            </a:r>
          </a:p>
        </p:txBody>
      </p:sp>
      <p:sp>
        <p:nvSpPr>
          <p:cNvPr id="4" name="Zástupný symbol pro obsah 2"/>
          <p:cNvSpPr txBox="1">
            <a:spLocks/>
          </p:cNvSpPr>
          <p:nvPr/>
        </p:nvSpPr>
        <p:spPr bwMode="auto">
          <a:xfrm>
            <a:off x="1403648" y="1557338"/>
            <a:ext cx="216029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cs-CZ" altLang="cs-CZ" sz="16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Poprvé popsali Kozminski et al. 1993 pomocí DIC mikroskopie</a:t>
            </a:r>
          </a:p>
          <a:p>
            <a:pPr marL="266700" marR="0" lvl="0" indent="-266700" algn="l"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cs-CZ" altLang="cs-CZ" sz="16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Za transport zodpovědný kinesin-II – transport k distálnímu „</a:t>
            </a:r>
            <a:r>
              <a:rPr kumimoji="0" lang="en-US" altLang="cs-CZ" sz="16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a:t>
            </a:r>
            <a:r>
              <a:rPr kumimoji="0" lang="cs-CZ" altLang="cs-CZ" sz="16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konci a dynein zodpovědný za transport k „-“ konci.</a:t>
            </a:r>
          </a:p>
          <a:p>
            <a:pPr marL="266700" marR="0" lvl="0" indent="-266700" algn="l"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cs-CZ" altLang="cs-CZ" sz="16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Kif3A, Kif3B (podjednotky kinesinu) KO buňky netvoří cilie.</a:t>
            </a:r>
          </a:p>
          <a:p>
            <a:pPr marL="266700" marR="0" lvl="0" indent="-266700" algn="l" defTabSz="914400" rtl="0" eaLnBrk="1" fontAlgn="base" latinLnBrk="0" hangingPunct="1">
              <a:lnSpc>
                <a:spcPct val="90000"/>
              </a:lnSpc>
              <a:spcBef>
                <a:spcPct val="20000"/>
              </a:spcBef>
              <a:spcAft>
                <a:spcPct val="0"/>
              </a:spcAft>
              <a:buClrTx/>
              <a:buSzTx/>
              <a:buFont typeface="Arial" pitchFamily="34" charset="0"/>
              <a:buChar char="•"/>
              <a:tabLst/>
              <a:defRPr/>
            </a:pPr>
            <a:r>
              <a:rPr kumimoji="0" lang="cs-CZ" altLang="cs-CZ" sz="16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IFT je zodpovědný za regulaci signálních drah vázaných na primární cilie</a:t>
            </a:r>
          </a:p>
          <a:p>
            <a:pPr marL="266700" marR="0" lvl="0" indent="-266700" algn="l" defTabSz="914400" rtl="0" eaLnBrk="1" fontAlgn="base" latinLnBrk="0" hangingPunct="1">
              <a:lnSpc>
                <a:spcPct val="90000"/>
              </a:lnSpc>
              <a:spcBef>
                <a:spcPct val="20000"/>
              </a:spcBef>
              <a:spcAft>
                <a:spcPct val="0"/>
              </a:spcAft>
              <a:buClrTx/>
              <a:buSzTx/>
              <a:buFont typeface="Arial" pitchFamily="34" charset="0"/>
              <a:buChar char="•"/>
              <a:tabLst/>
              <a:defRPr/>
            </a:pPr>
            <a:endParaRPr kumimoji="0" lang="cs-CZ" altLang="cs-CZ" sz="1600" b="0" i="1"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5" name="Picture 3"/>
          <p:cNvPicPr>
            <a:picLocks noChangeAspect="1" noChangeArrowheads="1"/>
          </p:cNvPicPr>
          <p:nvPr/>
        </p:nvPicPr>
        <p:blipFill>
          <a:blip r:embed="rId2" cstate="print"/>
          <a:srcRect/>
          <a:stretch>
            <a:fillRect/>
          </a:stretch>
        </p:blipFill>
        <p:spPr bwMode="auto">
          <a:xfrm>
            <a:off x="3455987" y="1268413"/>
            <a:ext cx="5724525" cy="5086350"/>
          </a:xfrm>
          <a:prstGeom prst="rect">
            <a:avLst/>
          </a:prstGeom>
          <a:noFill/>
          <a:ln w="9525">
            <a:noFill/>
            <a:miter lim="800000"/>
            <a:headEnd/>
            <a:tailEnd/>
          </a:ln>
        </p:spPr>
      </p:pic>
    </p:spTree>
    <p:extLst>
      <p:ext uri="{BB962C8B-B14F-4D97-AF65-F5344CB8AC3E}">
        <p14:creationId xmlns:p14="http://schemas.microsoft.com/office/powerpoint/2010/main" val="46761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Primární cilie a Hh signalizace</a:t>
            </a:r>
          </a:p>
        </p:txBody>
      </p:sp>
      <p:sp>
        <p:nvSpPr>
          <p:cNvPr id="4" name="Zástupný symbol pro obsah 2"/>
          <p:cNvSpPr txBox="1">
            <a:spLocks/>
          </p:cNvSpPr>
          <p:nvPr/>
        </p:nvSpPr>
        <p:spPr bwMode="auto">
          <a:xfrm>
            <a:off x="1609899" y="4149080"/>
            <a:ext cx="699454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Je spojen s primárními ciliemi</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Ligand se naváže na patch (Ptc) protein, což způsobí zrušení inhibičního efektu Ptc na protein smoothened (Smo), který transdukuje signál přes glioma transkripční faktory (Gli) do jádra, kde řídí expresi Hh genů. (Gli1, Gli2 a Gli3A jsou aktivátory a Gli3R je represor). Hlavním represorem je SuFu. </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IFT hraje klíčovou úlohu ve funkci regulace Hh signální dráhy (spojuje Smo a Gli)</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Mutace Kif3A a Kif3B mají podobné fenotypy v důsledku ztráty </a:t>
            </a:r>
            <a:r>
              <a:rPr kumimoji="0" lang="cs-CZ" altLang="cs-CZ" sz="1400" b="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cilie</a:t>
            </a: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a:t>
            </a:r>
          </a:p>
        </p:txBody>
      </p:sp>
      <p:pic>
        <p:nvPicPr>
          <p:cNvPr id="5" name="Picture 2"/>
          <p:cNvPicPr>
            <a:picLocks noChangeAspect="1" noChangeArrowheads="1"/>
          </p:cNvPicPr>
          <p:nvPr/>
        </p:nvPicPr>
        <p:blipFill>
          <a:blip r:embed="rId2" cstate="print"/>
          <a:srcRect t="4604"/>
          <a:stretch>
            <a:fillRect/>
          </a:stretch>
        </p:blipFill>
        <p:spPr bwMode="auto">
          <a:xfrm>
            <a:off x="2376264" y="1164861"/>
            <a:ext cx="5940152" cy="2984219"/>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227980" y="28255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Hlavní signální dráhy – velká pětka</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24" name="Line 10"/>
          <p:cNvSpPr>
            <a:spLocks noChangeShapeType="1"/>
          </p:cNvSpPr>
          <p:nvPr/>
        </p:nvSpPr>
        <p:spPr bwMode="auto">
          <a:xfrm>
            <a:off x="4788024" y="3501008"/>
            <a:ext cx="1584176" cy="843"/>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5" name="Line 11"/>
          <p:cNvSpPr>
            <a:spLocks noChangeShapeType="1"/>
          </p:cNvSpPr>
          <p:nvPr/>
        </p:nvSpPr>
        <p:spPr bwMode="auto">
          <a:xfrm>
            <a:off x="6012160" y="2420887"/>
            <a:ext cx="792088" cy="792089"/>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6" name="Line 12"/>
          <p:cNvSpPr>
            <a:spLocks noChangeShapeType="1"/>
          </p:cNvSpPr>
          <p:nvPr/>
        </p:nvSpPr>
        <p:spPr bwMode="auto">
          <a:xfrm flipV="1">
            <a:off x="6084168" y="3861197"/>
            <a:ext cx="360040" cy="71859"/>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7" name="Line 13"/>
          <p:cNvSpPr>
            <a:spLocks noChangeShapeType="1"/>
          </p:cNvSpPr>
          <p:nvPr/>
        </p:nvSpPr>
        <p:spPr bwMode="auto">
          <a:xfrm flipV="1">
            <a:off x="5004122" y="4149079"/>
            <a:ext cx="1584102" cy="792634"/>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8" name="Line 14"/>
          <p:cNvSpPr>
            <a:spLocks noChangeShapeType="1"/>
          </p:cNvSpPr>
          <p:nvPr/>
        </p:nvSpPr>
        <p:spPr bwMode="auto">
          <a:xfrm flipV="1">
            <a:off x="5508823" y="4437112"/>
            <a:ext cx="1223417" cy="1152302"/>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29" name="Text Box 15"/>
          <p:cNvSpPr txBox="1">
            <a:spLocks noChangeArrowheads="1"/>
          </p:cNvSpPr>
          <p:nvPr/>
        </p:nvSpPr>
        <p:spPr bwMode="auto">
          <a:xfrm>
            <a:off x="6443612" y="3507730"/>
            <a:ext cx="1728788" cy="641350"/>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Transkripční faktory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Primární cilie a </a:t>
            </a:r>
            <a:r>
              <a:rPr lang="cs-CZ" altLang="cs-CZ" sz="3200" b="1" kern="0" dirty="0" err="1">
                <a:solidFill>
                  <a:schemeClr val="accent1">
                    <a:lumMod val="75000"/>
                  </a:schemeClr>
                </a:solidFill>
                <a:latin typeface="Arial"/>
              </a:rPr>
              <a:t>Hh</a:t>
            </a:r>
            <a:r>
              <a:rPr lang="cs-CZ" altLang="cs-CZ" sz="3200" b="1" kern="0" dirty="0">
                <a:solidFill>
                  <a:schemeClr val="accent1">
                    <a:lumMod val="75000"/>
                  </a:schemeClr>
                </a:solidFill>
                <a:latin typeface="Arial"/>
              </a:rPr>
              <a:t> signalizace: důkaz</a:t>
            </a:r>
          </a:p>
        </p:txBody>
      </p:sp>
      <p:pic>
        <p:nvPicPr>
          <p:cNvPr id="10" name="Picture 4" descr="cilia and hedgehog tumors"/>
          <p:cNvPicPr>
            <a:picLocks noChangeAspect="1" noChangeArrowheads="1"/>
          </p:cNvPicPr>
          <p:nvPr/>
        </p:nvPicPr>
        <p:blipFill>
          <a:blip r:embed="rId2" cstate="print"/>
          <a:srcRect r="51575" b="63463"/>
          <a:stretch>
            <a:fillRect/>
          </a:stretch>
        </p:blipFill>
        <p:spPr bwMode="auto">
          <a:xfrm>
            <a:off x="2987824" y="1700516"/>
            <a:ext cx="4427984" cy="3533775"/>
          </a:xfrm>
          <a:prstGeom prst="rect">
            <a:avLst/>
          </a:prstGeom>
          <a:noFill/>
          <a:ln w="9525">
            <a:noFill/>
            <a:miter lim="800000"/>
            <a:headEnd/>
            <a:tailEnd/>
          </a:ln>
        </p:spPr>
      </p:pic>
      <p:sp>
        <p:nvSpPr>
          <p:cNvPr id="11" name="Text Box 5"/>
          <p:cNvSpPr txBox="1">
            <a:spLocks noChangeArrowheads="1"/>
          </p:cNvSpPr>
          <p:nvPr/>
        </p:nvSpPr>
        <p:spPr bwMode="auto">
          <a:xfrm>
            <a:off x="6732240" y="6553200"/>
            <a:ext cx="2448272" cy="307777"/>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Wong et al., Nat. Med. 2009</a:t>
            </a:r>
          </a:p>
        </p:txBody>
      </p:sp>
      <p:sp>
        <p:nvSpPr>
          <p:cNvPr id="12" name="Text Box 6"/>
          <p:cNvSpPr txBox="1">
            <a:spLocks noChangeArrowheads="1"/>
          </p:cNvSpPr>
          <p:nvPr/>
        </p:nvSpPr>
        <p:spPr bwMode="auto">
          <a:xfrm>
            <a:off x="2411760" y="5588948"/>
            <a:ext cx="5903912" cy="94297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Ker14-Cre: drives expression to the epidermis</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SmoM2 (cond): constitutively active Smoothened (activated by Cre)</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Kif3a Flox: following Cre leads to Kif3a deletion and primary cilia loss</a:t>
            </a:r>
          </a:p>
        </p:txBody>
      </p:sp>
      <p:sp>
        <p:nvSpPr>
          <p:cNvPr id="6" name="Rectangle 3"/>
          <p:cNvSpPr txBox="1">
            <a:spLocks noChangeArrowheads="1"/>
          </p:cNvSpPr>
          <p:nvPr/>
        </p:nvSpPr>
        <p:spPr bwMode="auto">
          <a:xfrm>
            <a:off x="1619672" y="1340768"/>
            <a:ext cx="7840960" cy="4564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1400" b="1" kern="0" dirty="0" err="1">
                <a:solidFill>
                  <a:schemeClr val="accent1">
                    <a:lumMod val="75000"/>
                  </a:schemeClr>
                </a:solidFill>
                <a:latin typeface="Arial"/>
              </a:rPr>
              <a:t>Basal</a:t>
            </a:r>
            <a:r>
              <a:rPr lang="cs-CZ" altLang="cs-CZ" sz="1400" b="1" kern="0" dirty="0">
                <a:solidFill>
                  <a:schemeClr val="accent1">
                    <a:lumMod val="75000"/>
                  </a:schemeClr>
                </a:solidFill>
                <a:latin typeface="Arial"/>
              </a:rPr>
              <a:t> cell </a:t>
            </a:r>
            <a:r>
              <a:rPr lang="cs-CZ" altLang="cs-CZ" sz="1400" b="1" kern="0" dirty="0" err="1">
                <a:solidFill>
                  <a:schemeClr val="accent1">
                    <a:lumMod val="75000"/>
                  </a:schemeClr>
                </a:solidFill>
                <a:latin typeface="Arial"/>
              </a:rPr>
              <a:t>carcinoma</a:t>
            </a:r>
            <a:r>
              <a:rPr lang="cs-CZ" altLang="cs-CZ" sz="1400" b="1" kern="0" dirty="0">
                <a:solidFill>
                  <a:schemeClr val="accent1">
                    <a:lumMod val="75000"/>
                  </a:schemeClr>
                </a:solidFill>
                <a:latin typeface="Arial"/>
              </a:rPr>
              <a:t> </a:t>
            </a:r>
            <a:r>
              <a:rPr lang="cs-CZ" altLang="cs-CZ" sz="1400" kern="0" dirty="0">
                <a:solidFill>
                  <a:schemeClr val="accent1">
                    <a:lumMod val="75000"/>
                  </a:schemeClr>
                </a:solidFill>
                <a:latin typeface="Arial"/>
              </a:rPr>
              <a:t>– způsobena aktivací </a:t>
            </a:r>
            <a:r>
              <a:rPr lang="cs-CZ" altLang="cs-CZ" sz="1400" kern="0" dirty="0" err="1">
                <a:solidFill>
                  <a:schemeClr val="accent1">
                    <a:lumMod val="75000"/>
                  </a:schemeClr>
                </a:solidFill>
                <a:latin typeface="Arial"/>
              </a:rPr>
              <a:t>Smoothened</a:t>
            </a:r>
            <a:endParaRPr lang="cs-CZ" altLang="cs-CZ" sz="1400" b="1" kern="0" dirty="0">
              <a:solidFill>
                <a:schemeClr val="accent1">
                  <a:lumMod val="75000"/>
                </a:schemeClr>
              </a:solidFill>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Primární cilie a </a:t>
            </a:r>
            <a:r>
              <a:rPr lang="cs-CZ" altLang="cs-CZ" sz="3200" b="1" kern="0" dirty="0" err="1">
                <a:solidFill>
                  <a:schemeClr val="accent1">
                    <a:lumMod val="75000"/>
                  </a:schemeClr>
                </a:solidFill>
                <a:latin typeface="Arial"/>
              </a:rPr>
              <a:t>Hh</a:t>
            </a:r>
            <a:r>
              <a:rPr lang="cs-CZ" altLang="cs-CZ" sz="3200" b="1" kern="0" dirty="0">
                <a:solidFill>
                  <a:schemeClr val="accent1">
                    <a:lumMod val="75000"/>
                  </a:schemeClr>
                </a:solidFill>
                <a:latin typeface="Arial"/>
              </a:rPr>
              <a:t> signalizace: důkaz</a:t>
            </a:r>
          </a:p>
        </p:txBody>
      </p:sp>
      <p:pic>
        <p:nvPicPr>
          <p:cNvPr id="4" name="Picture 4" descr="cilia and hedgehog tumors"/>
          <p:cNvPicPr>
            <a:picLocks noChangeAspect="1" noChangeArrowheads="1"/>
          </p:cNvPicPr>
          <p:nvPr/>
        </p:nvPicPr>
        <p:blipFill>
          <a:blip r:embed="rId2" cstate="print"/>
          <a:srcRect l="47638" b="63463"/>
          <a:stretch>
            <a:fillRect/>
          </a:stretch>
        </p:blipFill>
        <p:spPr bwMode="auto">
          <a:xfrm>
            <a:off x="2771800" y="1844824"/>
            <a:ext cx="4788024" cy="3533775"/>
          </a:xfrm>
          <a:prstGeom prst="rect">
            <a:avLst/>
          </a:prstGeom>
          <a:noFill/>
          <a:ln w="9525">
            <a:noFill/>
            <a:miter lim="800000"/>
            <a:headEnd/>
            <a:tailEnd/>
          </a:ln>
        </p:spPr>
      </p:pic>
      <p:sp>
        <p:nvSpPr>
          <p:cNvPr id="5" name="Text Box 7"/>
          <p:cNvSpPr txBox="1">
            <a:spLocks noChangeArrowheads="1"/>
          </p:cNvSpPr>
          <p:nvPr/>
        </p:nvSpPr>
        <p:spPr bwMode="auto">
          <a:xfrm>
            <a:off x="3275162" y="1413024"/>
            <a:ext cx="792162" cy="30480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control</a:t>
            </a:r>
          </a:p>
        </p:txBody>
      </p:sp>
      <p:sp>
        <p:nvSpPr>
          <p:cNvPr id="6" name="Text Box 8"/>
          <p:cNvSpPr txBox="1">
            <a:spLocks noChangeArrowheads="1"/>
          </p:cNvSpPr>
          <p:nvPr/>
        </p:nvSpPr>
        <p:spPr bwMode="auto">
          <a:xfrm>
            <a:off x="4572149" y="1339999"/>
            <a:ext cx="1439863" cy="51752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Shh active, cilia present</a:t>
            </a:r>
          </a:p>
        </p:txBody>
      </p:sp>
      <p:sp>
        <p:nvSpPr>
          <p:cNvPr id="7" name="Text Box 9"/>
          <p:cNvSpPr txBox="1">
            <a:spLocks noChangeArrowheads="1"/>
          </p:cNvSpPr>
          <p:nvPr/>
        </p:nvSpPr>
        <p:spPr bwMode="auto">
          <a:xfrm>
            <a:off x="6119962" y="1339999"/>
            <a:ext cx="1439862" cy="51752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Shh active, cilia absent</a:t>
            </a:r>
          </a:p>
        </p:txBody>
      </p:sp>
      <p:sp>
        <p:nvSpPr>
          <p:cNvPr id="8" name="Text Box 5"/>
          <p:cNvSpPr txBox="1">
            <a:spLocks noChangeArrowheads="1"/>
          </p:cNvSpPr>
          <p:nvPr/>
        </p:nvSpPr>
        <p:spPr bwMode="auto">
          <a:xfrm>
            <a:off x="6732240" y="6553200"/>
            <a:ext cx="2448272" cy="307777"/>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Wong et al., Nat. Med. 2009</a:t>
            </a:r>
          </a:p>
        </p:txBody>
      </p:sp>
      <p:sp>
        <p:nvSpPr>
          <p:cNvPr id="9" name="Text Box 6"/>
          <p:cNvSpPr txBox="1">
            <a:spLocks noChangeArrowheads="1"/>
          </p:cNvSpPr>
          <p:nvPr/>
        </p:nvSpPr>
        <p:spPr bwMode="auto">
          <a:xfrm>
            <a:off x="2411760" y="5582369"/>
            <a:ext cx="5903912" cy="94297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Ker14-Cre: drives expression to the epidermis</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SmoM2 (cond): constitutively active Smoothened (activated by Cre)</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Kif3a Flox: following Cre leads to Kif3a deletion and primary cilia loss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607430" y="550395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15" name="Oval 12"/>
          <p:cNvSpPr>
            <a:spLocks noChangeArrowheads="1"/>
          </p:cNvSpPr>
          <p:nvPr/>
        </p:nvSpPr>
        <p:spPr bwMode="auto">
          <a:xfrm rot="21374377">
            <a:off x="3037931" y="3217213"/>
            <a:ext cx="1585992" cy="664550"/>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Notch</a:t>
            </a:r>
          </a:p>
        </p:txBody>
      </p:sp>
      <p:sp>
        <p:nvSpPr>
          <p:cNvPr id="6" name="Rectangle 3"/>
          <p:cNvSpPr txBox="1">
            <a:spLocks noChangeArrowheads="1"/>
          </p:cNvSpPr>
          <p:nvPr/>
        </p:nvSpPr>
        <p:spPr bwMode="auto">
          <a:xfrm>
            <a:off x="1325488" y="1639341"/>
            <a:ext cx="4038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Notch=zářez – podle prvního fenotypu octomilky se zářezy na křídlech (T.H. Morgan, 1919)</a:t>
            </a:r>
          </a:p>
        </p:txBody>
      </p:sp>
      <p:pic>
        <p:nvPicPr>
          <p:cNvPr id="7" name="Picture 6" descr="notch Drosophila"/>
          <p:cNvPicPr>
            <a:picLocks noChangeAspect="1" noChangeArrowheads="1"/>
          </p:cNvPicPr>
          <p:nvPr/>
        </p:nvPicPr>
        <p:blipFill>
          <a:blip r:embed="rId2" cstate="print"/>
          <a:srcRect/>
          <a:stretch>
            <a:fillRect/>
          </a:stretch>
        </p:blipFill>
        <p:spPr bwMode="auto">
          <a:xfrm>
            <a:off x="5115942" y="1844675"/>
            <a:ext cx="3992562" cy="4213225"/>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l="5264" t="4170" r="2632"/>
          <a:stretch>
            <a:fillRect/>
          </a:stretch>
        </p:blipFill>
        <p:spPr bwMode="auto">
          <a:xfrm>
            <a:off x="1475656" y="1844824"/>
            <a:ext cx="7560840" cy="3456384"/>
          </a:xfrm>
          <a:prstGeom prst="rect">
            <a:avLst/>
          </a:prstGeom>
          <a:noFill/>
          <a:ln w="9525">
            <a:noFill/>
            <a:miter lim="800000"/>
            <a:headEnd/>
            <a:tailEnd/>
          </a:ln>
          <a:effectLst/>
        </p:spPr>
      </p:pic>
      <p:sp>
        <p:nvSpPr>
          <p:cNvPr id="8" name="Text Box 7"/>
          <p:cNvSpPr txBox="1">
            <a:spLocks noChangeArrowheads="1"/>
          </p:cNvSpPr>
          <p:nvPr/>
        </p:nvSpPr>
        <p:spPr bwMode="auto">
          <a:xfrm>
            <a:off x="1763688" y="5661248"/>
            <a:ext cx="3240088" cy="92333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dirty="0" err="1">
                <a:ln>
                  <a:noFill/>
                </a:ln>
                <a:solidFill>
                  <a:sysClr val="windowText" lastClr="000000"/>
                </a:solidFill>
                <a:effectLst/>
                <a:uLnTx/>
                <a:uFillTx/>
              </a:rPr>
              <a:t>Transmembránové</a:t>
            </a:r>
            <a:r>
              <a:rPr kumimoji="0" lang="cs-CZ" altLang="cs-CZ" sz="1800" b="0" i="0" u="none" strike="noStrike" kern="0" cap="none" spc="0" normalizeH="0" baseline="0" noProof="0" dirty="0">
                <a:ln>
                  <a:noFill/>
                </a:ln>
                <a:solidFill>
                  <a:sysClr val="windowText" lastClr="000000"/>
                </a:solidFill>
                <a:effectLst/>
                <a:uLnTx/>
                <a:uFillTx/>
              </a:rPr>
              <a:t> </a:t>
            </a:r>
            <a:r>
              <a:rPr kumimoji="0" lang="cs-CZ" altLang="cs-CZ" sz="1800" b="0" i="0" u="none" strike="noStrike" kern="0" cap="none" spc="0" normalizeH="0" baseline="0" noProof="0" dirty="0" err="1">
                <a:ln>
                  <a:noFill/>
                </a:ln>
                <a:solidFill>
                  <a:sysClr val="windowText" lastClr="000000"/>
                </a:solidFill>
                <a:effectLst/>
                <a:uLnTx/>
                <a:uFillTx/>
              </a:rPr>
              <a:t>heterodimerické</a:t>
            </a:r>
            <a:r>
              <a:rPr kumimoji="0" lang="cs-CZ" altLang="cs-CZ" sz="1800" b="0" i="0" u="none" strike="noStrike" kern="0" cap="none" spc="0" normalizeH="0" baseline="0" noProof="0" dirty="0">
                <a:ln>
                  <a:noFill/>
                </a:ln>
                <a:solidFill>
                  <a:sysClr val="windowText" lastClr="000000"/>
                </a:solidFill>
                <a:effectLst/>
                <a:uLnTx/>
                <a:uFillTx/>
              </a:rPr>
              <a:t> receptory </a:t>
            </a:r>
            <a:r>
              <a:rPr kumimoji="0" lang="cs-CZ" altLang="cs-CZ" sz="1800" b="0" i="0" u="none" strike="noStrike" kern="0" cap="none" spc="0" normalizeH="0" baseline="0" noProof="0" dirty="0" err="1">
                <a:ln>
                  <a:noFill/>
                </a:ln>
                <a:solidFill>
                  <a:sysClr val="windowText" lastClr="000000"/>
                </a:solidFill>
                <a:effectLst/>
                <a:uLnTx/>
                <a:uFillTx/>
              </a:rPr>
              <a:t>Notch</a:t>
            </a:r>
            <a:r>
              <a:rPr kumimoji="0" lang="cs-CZ" altLang="cs-CZ" sz="1800" b="0" i="0" u="none" strike="noStrike" kern="0" cap="none" spc="0" normalizeH="0" baseline="0" noProof="0" dirty="0">
                <a:ln>
                  <a:noFill/>
                </a:ln>
                <a:solidFill>
                  <a:sysClr val="windowText" lastClr="000000"/>
                </a:solidFill>
                <a:effectLst/>
                <a:uLnTx/>
                <a:uFillTx/>
              </a:rPr>
              <a:t> 1-4</a:t>
            </a:r>
          </a:p>
        </p:txBody>
      </p:sp>
      <p:sp>
        <p:nvSpPr>
          <p:cNvPr id="9" name="Text Box 8"/>
          <p:cNvSpPr txBox="1">
            <a:spLocks noChangeArrowheads="1"/>
          </p:cNvSpPr>
          <p:nvPr/>
        </p:nvSpPr>
        <p:spPr bwMode="auto">
          <a:xfrm>
            <a:off x="5796136" y="5445224"/>
            <a:ext cx="3240088" cy="92333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dirty="0">
                <a:ln>
                  <a:noFill/>
                </a:ln>
                <a:solidFill>
                  <a:sysClr val="windowText" lastClr="000000"/>
                </a:solidFill>
                <a:effectLst/>
                <a:uLnTx/>
                <a:uFillTx/>
              </a:rPr>
              <a:t>Notch ligandy </a:t>
            </a:r>
            <a:r>
              <a:rPr kumimoji="0" lang="cs-CZ" altLang="cs-CZ" sz="1800" b="0" i="0" u="none" strike="noStrike" kern="0" cap="none" spc="0" normalizeH="0" baseline="0" noProof="0" dirty="0" err="1">
                <a:ln>
                  <a:noFill/>
                </a:ln>
                <a:solidFill>
                  <a:sysClr val="windowText" lastClr="000000"/>
                </a:solidFill>
                <a:effectLst/>
                <a:uLnTx/>
                <a:uFillTx/>
              </a:rPr>
              <a:t>Jagged</a:t>
            </a:r>
            <a:r>
              <a:rPr kumimoji="0" lang="cs-CZ" altLang="cs-CZ" sz="1800" b="0" i="0" u="none" strike="noStrike" kern="0" cap="none" spc="0" normalizeH="0" baseline="0" noProof="0" dirty="0">
                <a:ln>
                  <a:noFill/>
                </a:ln>
                <a:solidFill>
                  <a:sysClr val="windowText" lastClr="000000"/>
                </a:solidFill>
                <a:effectLst/>
                <a:uLnTx/>
                <a:uFillTx/>
              </a:rPr>
              <a:t> a Delta – jsou vázány na buněčný povrch</a:t>
            </a:r>
          </a:p>
        </p:txBody>
      </p:sp>
      <p:sp>
        <p:nvSpPr>
          <p:cNvPr id="10"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Notch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Notch dráha - overview</a:t>
            </a:r>
          </a:p>
        </p:txBody>
      </p:sp>
      <p:pic>
        <p:nvPicPr>
          <p:cNvPr id="7" name="Picture 5" descr="Notch scheme"/>
          <p:cNvPicPr>
            <a:picLocks noChangeAspect="1" noChangeArrowheads="1"/>
          </p:cNvPicPr>
          <p:nvPr/>
        </p:nvPicPr>
        <p:blipFill>
          <a:blip r:embed="rId2" cstate="print"/>
          <a:srcRect t="2219" r="3093" b="2716"/>
          <a:stretch>
            <a:fillRect/>
          </a:stretch>
        </p:blipFill>
        <p:spPr bwMode="auto">
          <a:xfrm>
            <a:off x="2627784" y="1124744"/>
            <a:ext cx="5904656" cy="439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A736A36-5902-44C8-8225-FE91CFE1B52A}"/>
              </a:ext>
            </a:extLst>
          </p:cNvPr>
          <p:cNvSpPr txBox="1">
            <a:spLocks noChangeArrowheads="1"/>
          </p:cNvSpPr>
          <p:nvPr/>
        </p:nvSpPr>
        <p:spPr bwMode="auto">
          <a:xfrm>
            <a:off x="1691680" y="5301208"/>
            <a:ext cx="7452320" cy="14127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Vazba ligandu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Notch</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receptor aktivuje dvě proteázy (enzymy specificky štěpící protein)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Proteázy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js</a:t>
            </a:r>
            <a:r>
              <a:rPr lang="cs-CZ" altLang="cs-CZ" sz="1400" kern="0" dirty="0">
                <a:solidFill>
                  <a:srgbClr val="000000"/>
                </a:solidFill>
                <a:latin typeface="Arial"/>
              </a:rPr>
              <a:t>ou z rodiny ADAM a </a:t>
            </a:r>
            <a:r>
              <a:rPr lang="cs-CZ" altLang="cs-CZ" sz="1400" kern="0" dirty="0" err="1">
                <a:solidFill>
                  <a:srgbClr val="000000"/>
                </a:solidFill>
                <a:latin typeface="Arial"/>
              </a:rPr>
              <a:t>gamma-sekretáz</a:t>
            </a:r>
            <a:endParaRPr lang="cs-CZ" altLang="cs-CZ" sz="1400" kern="0" dirty="0">
              <a:solidFill>
                <a:srgbClr val="000000"/>
              </a:solidFill>
              <a:latin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Š</a:t>
            </a:r>
            <a:r>
              <a:rPr lang="cs-CZ" altLang="cs-CZ" sz="1400" kern="0" dirty="0" err="1">
                <a:solidFill>
                  <a:srgbClr val="000000"/>
                </a:solidFill>
                <a:latin typeface="Arial"/>
              </a:rPr>
              <a:t>těpení</a:t>
            </a:r>
            <a:r>
              <a:rPr lang="cs-CZ" altLang="cs-CZ" sz="1400" kern="0" dirty="0">
                <a:solidFill>
                  <a:srgbClr val="000000"/>
                </a:solidFill>
                <a:latin typeface="Arial"/>
              </a:rPr>
              <a:t> </a:t>
            </a:r>
            <a:r>
              <a:rPr lang="cs-CZ" altLang="cs-CZ" sz="1400" kern="0" dirty="0" err="1">
                <a:solidFill>
                  <a:srgbClr val="000000"/>
                </a:solidFill>
                <a:latin typeface="Arial"/>
              </a:rPr>
              <a:t>Notch</a:t>
            </a:r>
            <a:r>
              <a:rPr lang="cs-CZ" altLang="cs-CZ" sz="1400" kern="0" dirty="0">
                <a:solidFill>
                  <a:srgbClr val="000000"/>
                </a:solidFill>
                <a:latin typeface="Arial"/>
              </a:rPr>
              <a:t> těmito proteázami uvolňuje tzv. NICD (</a:t>
            </a:r>
            <a:r>
              <a:rPr lang="cs-CZ" altLang="cs-CZ" sz="1400" kern="0" dirty="0" err="1">
                <a:solidFill>
                  <a:srgbClr val="000000"/>
                </a:solidFill>
                <a:latin typeface="Arial"/>
              </a:rPr>
              <a:t>Notch</a:t>
            </a:r>
            <a:r>
              <a:rPr lang="cs-CZ" altLang="cs-CZ" sz="1400" kern="0" dirty="0">
                <a:solidFill>
                  <a:srgbClr val="000000"/>
                </a:solidFill>
                <a:latin typeface="Arial"/>
              </a:rPr>
              <a:t> </a:t>
            </a:r>
            <a:r>
              <a:rPr lang="cs-CZ" altLang="cs-CZ" sz="1400" kern="0" dirty="0" err="1">
                <a:solidFill>
                  <a:srgbClr val="000000"/>
                </a:solidFill>
                <a:latin typeface="Arial"/>
              </a:rPr>
              <a:t>intracellular</a:t>
            </a:r>
            <a:r>
              <a:rPr lang="cs-CZ" altLang="cs-CZ" sz="1400" kern="0" dirty="0">
                <a:solidFill>
                  <a:srgbClr val="000000"/>
                </a:solidFill>
                <a:latin typeface="Arial"/>
              </a:rPr>
              <a:t> </a:t>
            </a:r>
            <a:r>
              <a:rPr lang="cs-CZ" altLang="cs-CZ" sz="1400" kern="0" dirty="0" err="1">
                <a:solidFill>
                  <a:srgbClr val="000000"/>
                </a:solidFill>
                <a:latin typeface="Arial"/>
              </a:rPr>
              <a:t>domain</a:t>
            </a:r>
            <a:r>
              <a:rPr lang="cs-CZ" altLang="cs-CZ" sz="1400" kern="0" dirty="0">
                <a:solidFill>
                  <a:srgbClr val="000000"/>
                </a:solidFill>
                <a:latin typeface="Arial"/>
              </a:rPr>
              <a:t>), který se uvolňuje a do cytoplazmy a následně přesouvá do jádra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NICD přímo interaguje s transkripčními faktory CBF1/</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Mastermind</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a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spouší</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transkripci</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Notch dráha - biologie</a:t>
            </a:r>
          </a:p>
        </p:txBody>
      </p:sp>
      <p:pic>
        <p:nvPicPr>
          <p:cNvPr id="7" name="Picture 5" descr="Notch scheme"/>
          <p:cNvPicPr>
            <a:picLocks noChangeAspect="1" noChangeArrowheads="1"/>
          </p:cNvPicPr>
          <p:nvPr/>
        </p:nvPicPr>
        <p:blipFill>
          <a:blip r:embed="rId2" cstate="print"/>
          <a:srcRect t="2219" r="3093" b="2716"/>
          <a:stretch>
            <a:fillRect/>
          </a:stretch>
        </p:blipFill>
        <p:spPr bwMode="auto">
          <a:xfrm>
            <a:off x="2627784" y="1124744"/>
            <a:ext cx="5904656" cy="439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A736A36-5902-44C8-8225-FE91CFE1B52A}"/>
              </a:ext>
            </a:extLst>
          </p:cNvPr>
          <p:cNvSpPr txBox="1">
            <a:spLocks noChangeArrowheads="1"/>
          </p:cNvSpPr>
          <p:nvPr/>
        </p:nvSpPr>
        <p:spPr bwMode="auto">
          <a:xfrm>
            <a:off x="1691680" y="5733256"/>
            <a:ext cx="7452320" cy="14127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Díky přímému působení má význam zejména při diferenciaci</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Typicky např. </a:t>
            </a:r>
            <a:r>
              <a:rPr lang="cs-CZ" altLang="cs-CZ" sz="1400" kern="0" dirty="0">
                <a:solidFill>
                  <a:srgbClr val="000000"/>
                </a:solidFill>
                <a:latin typeface="Arial"/>
              </a:rPr>
              <a:t>„Binary </a:t>
            </a:r>
            <a:r>
              <a:rPr lang="cs-CZ" altLang="cs-CZ" sz="1400" kern="0" dirty="0" err="1">
                <a:solidFill>
                  <a:srgbClr val="000000"/>
                </a:solidFill>
                <a:latin typeface="Arial"/>
              </a:rPr>
              <a:t>decisions</a:t>
            </a:r>
            <a:r>
              <a:rPr lang="cs-CZ" altLang="cs-CZ" sz="1400" kern="0" dirty="0">
                <a:solidFill>
                  <a:srgbClr val="000000"/>
                </a:solidFill>
                <a:latin typeface="Arial"/>
              </a:rPr>
              <a:t>“ a laterální inhibici</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Role v nikách kmenových buněk nebo při angiogenezi</a:t>
            </a:r>
            <a:endParaRPr lang="cs-CZ" altLang="cs-CZ" sz="1400" kern="0" dirty="0">
              <a:solidFill>
                <a:srgbClr val="000000"/>
              </a:solidFill>
              <a:latin typeface="Arial"/>
            </a:endParaRPr>
          </a:p>
        </p:txBody>
      </p:sp>
    </p:spTree>
    <p:extLst>
      <p:ext uri="{BB962C8B-B14F-4D97-AF65-F5344CB8AC3E}">
        <p14:creationId xmlns:p14="http://schemas.microsoft.com/office/powerpoint/2010/main" val="2038736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5D63D7-4E0D-469D-88F3-201D44650C5B}"/>
              </a:ext>
            </a:extLst>
          </p:cNvPr>
          <p:cNvSpPr>
            <a:spLocks noGrp="1"/>
          </p:cNvSpPr>
          <p:nvPr>
            <p:ph type="title"/>
          </p:nvPr>
        </p:nvSpPr>
        <p:spPr>
          <a:xfrm>
            <a:off x="971600" y="123358"/>
            <a:ext cx="7931223" cy="627063"/>
          </a:xfrm>
        </p:spPr>
        <p:txBody>
          <a:bodyPr/>
          <a:lstStyle/>
          <a:p>
            <a:r>
              <a:rPr lang="cs-CZ" dirty="0">
                <a:solidFill>
                  <a:schemeClr val="accent1"/>
                </a:solidFill>
              </a:rPr>
              <a:t>Nika zárodečných kmenových buněk (</a:t>
            </a:r>
            <a:r>
              <a:rPr lang="cs-CZ" dirty="0" err="1">
                <a:solidFill>
                  <a:schemeClr val="accent1"/>
                </a:solidFill>
              </a:rPr>
              <a:t>Caenorhabditis</a:t>
            </a:r>
            <a:r>
              <a:rPr lang="cs-CZ" dirty="0">
                <a:solidFill>
                  <a:schemeClr val="accent1"/>
                </a:solidFill>
              </a:rPr>
              <a:t> </a:t>
            </a:r>
            <a:r>
              <a:rPr lang="cs-CZ" dirty="0" err="1">
                <a:solidFill>
                  <a:schemeClr val="accent1"/>
                </a:solidFill>
              </a:rPr>
              <a:t>elegans</a:t>
            </a:r>
            <a:r>
              <a:rPr lang="cs-CZ" dirty="0">
                <a:solidFill>
                  <a:schemeClr val="accent1"/>
                </a:solidFill>
              </a:rPr>
              <a:t>)</a:t>
            </a:r>
          </a:p>
        </p:txBody>
      </p:sp>
      <p:sp>
        <p:nvSpPr>
          <p:cNvPr id="3" name="Zástupný obsah 2">
            <a:extLst>
              <a:ext uri="{FF2B5EF4-FFF2-40B4-BE49-F238E27FC236}">
                <a16:creationId xmlns:a16="http://schemas.microsoft.com/office/drawing/2014/main" id="{156A61D7-BFB4-4607-B557-E7E408D31A2D}"/>
              </a:ext>
            </a:extLst>
          </p:cNvPr>
          <p:cNvSpPr>
            <a:spLocks noGrp="1"/>
          </p:cNvSpPr>
          <p:nvPr>
            <p:ph idx="1"/>
          </p:nvPr>
        </p:nvSpPr>
        <p:spPr/>
        <p:txBody>
          <a:bodyPr/>
          <a:lstStyle/>
          <a:p>
            <a:r>
              <a:rPr lang="cs-CZ" dirty="0">
                <a:hlinkClick r:id="rId2"/>
              </a:rPr>
              <a:t>https://www.stembook.org/node/497</a:t>
            </a:r>
            <a:endParaRPr lang="cs-CZ" dirty="0"/>
          </a:p>
        </p:txBody>
      </p:sp>
      <p:pic>
        <p:nvPicPr>
          <p:cNvPr id="10242" name="Picture 2">
            <a:extLst>
              <a:ext uri="{FF2B5EF4-FFF2-40B4-BE49-F238E27FC236}">
                <a16:creationId xmlns:a16="http://schemas.microsoft.com/office/drawing/2014/main" id="{45B0F5BA-2730-423C-B7B7-A6F412FD3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55006"/>
            <a:ext cx="6191250" cy="282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211E208-07D7-4B31-80F5-118A9F0FE664}"/>
              </a:ext>
            </a:extLst>
          </p:cNvPr>
          <p:cNvSpPr txBox="1"/>
          <p:nvPr/>
        </p:nvSpPr>
        <p:spPr>
          <a:xfrm>
            <a:off x="2092970" y="5517232"/>
            <a:ext cx="6048672" cy="646331"/>
          </a:xfrm>
          <a:prstGeom prst="rect">
            <a:avLst/>
          </a:prstGeom>
          <a:noFill/>
        </p:spPr>
        <p:txBody>
          <a:bodyPr wrap="square" rtlCol="0">
            <a:spAutoFit/>
          </a:bodyPr>
          <a:lstStyle/>
          <a:p>
            <a:r>
              <a:rPr lang="cs-CZ" sz="1200" dirty="0">
                <a:solidFill>
                  <a:schemeClr val="tx1"/>
                </a:solidFill>
              </a:rPr>
              <a:t>Laterální inhibice – proces, který zajistí, že dvě sousedící buňky nebudou mít stejnou buněčnou identitu (</a:t>
            </a:r>
            <a:r>
              <a:rPr lang="cs-CZ" sz="1200" dirty="0" err="1">
                <a:solidFill>
                  <a:schemeClr val="tx1"/>
                </a:solidFill>
              </a:rPr>
              <a:t>fate</a:t>
            </a:r>
            <a:r>
              <a:rPr lang="cs-CZ" sz="1200" dirty="0">
                <a:solidFill>
                  <a:schemeClr val="tx1"/>
                </a:solidFill>
              </a:rPr>
              <a:t>); díky signálním drahám (např. </a:t>
            </a:r>
            <a:r>
              <a:rPr lang="cs-CZ" sz="1200" dirty="0" err="1">
                <a:solidFill>
                  <a:schemeClr val="tx1"/>
                </a:solidFill>
              </a:rPr>
              <a:t>Notch</a:t>
            </a:r>
            <a:r>
              <a:rPr lang="cs-CZ" sz="1200" dirty="0">
                <a:solidFill>
                  <a:schemeClr val="tx1"/>
                </a:solidFill>
              </a:rPr>
              <a:t>), které díky přímému kontaktu zajistí odlišnost sousedících buněk</a:t>
            </a:r>
          </a:p>
        </p:txBody>
      </p:sp>
    </p:spTree>
    <p:extLst>
      <p:ext uri="{BB962C8B-B14F-4D97-AF65-F5344CB8AC3E}">
        <p14:creationId xmlns:p14="http://schemas.microsoft.com/office/powerpoint/2010/main" val="2883035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56A61D7-BFB4-4607-B557-E7E408D31A2D}"/>
              </a:ext>
            </a:extLst>
          </p:cNvPr>
          <p:cNvSpPr>
            <a:spLocks noGrp="1"/>
          </p:cNvSpPr>
          <p:nvPr>
            <p:ph idx="1"/>
          </p:nvPr>
        </p:nvSpPr>
        <p:spPr/>
        <p:txBody>
          <a:bodyPr/>
          <a:lstStyle/>
          <a:p>
            <a:r>
              <a:rPr lang="cs-CZ" dirty="0">
                <a:hlinkClick r:id="rId2"/>
              </a:rPr>
              <a:t>https://www.stembook.org/node/497</a:t>
            </a:r>
            <a:endParaRPr lang="cs-CZ" dirty="0"/>
          </a:p>
        </p:txBody>
      </p:sp>
      <p:pic>
        <p:nvPicPr>
          <p:cNvPr id="11266" name="Picture 2">
            <a:extLst>
              <a:ext uri="{FF2B5EF4-FFF2-40B4-BE49-F238E27FC236}">
                <a16:creationId xmlns:a16="http://schemas.microsoft.com/office/drawing/2014/main" id="{F454DF87-61AE-4294-AEA6-D8ABB57B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068960"/>
            <a:ext cx="6191250" cy="2886075"/>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a:extLst>
              <a:ext uri="{FF2B5EF4-FFF2-40B4-BE49-F238E27FC236}">
                <a16:creationId xmlns:a16="http://schemas.microsoft.com/office/drawing/2014/main" id="{0BAD138F-D12B-4815-AAB3-BE77D6A8E746}"/>
              </a:ext>
            </a:extLst>
          </p:cNvPr>
          <p:cNvSpPr>
            <a:spLocks noGrp="1"/>
          </p:cNvSpPr>
          <p:nvPr>
            <p:ph type="title"/>
          </p:nvPr>
        </p:nvSpPr>
        <p:spPr>
          <a:xfrm>
            <a:off x="970816" y="271153"/>
            <a:ext cx="8172400" cy="627063"/>
          </a:xfrm>
        </p:spPr>
        <p:txBody>
          <a:bodyPr/>
          <a:lstStyle/>
          <a:p>
            <a:r>
              <a:rPr lang="cs-CZ" dirty="0">
                <a:solidFill>
                  <a:schemeClr val="accent1"/>
                </a:solidFill>
              </a:rPr>
              <a:t>Nika zárodečných kmenových buněk (</a:t>
            </a:r>
            <a:r>
              <a:rPr lang="cs-CZ" dirty="0" err="1">
                <a:solidFill>
                  <a:schemeClr val="accent1"/>
                </a:solidFill>
              </a:rPr>
              <a:t>Drosophila</a:t>
            </a:r>
            <a:r>
              <a:rPr lang="cs-CZ" dirty="0">
                <a:solidFill>
                  <a:schemeClr val="accent1"/>
                </a:solidFill>
              </a:rPr>
              <a:t> </a:t>
            </a:r>
            <a:r>
              <a:rPr lang="cs-CZ" dirty="0" err="1">
                <a:solidFill>
                  <a:schemeClr val="accent1"/>
                </a:solidFill>
              </a:rPr>
              <a:t>melanogaster</a:t>
            </a:r>
            <a:r>
              <a:rPr lang="cs-CZ" dirty="0">
                <a:solidFill>
                  <a:schemeClr val="accent1"/>
                </a:solidFill>
              </a:rPr>
              <a:t>)</a:t>
            </a:r>
          </a:p>
        </p:txBody>
      </p:sp>
    </p:spTree>
    <p:extLst>
      <p:ext uri="{BB962C8B-B14F-4D97-AF65-F5344CB8AC3E}">
        <p14:creationId xmlns:p14="http://schemas.microsoft.com/office/powerpoint/2010/main" val="2342527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cstate="print"/>
          <a:srcRect/>
          <a:stretch>
            <a:fillRect/>
          </a:stretch>
        </p:blipFill>
        <p:spPr bwMode="auto">
          <a:xfrm>
            <a:off x="1547664" y="1485050"/>
            <a:ext cx="3087791" cy="5353680"/>
          </a:xfrm>
          <a:prstGeom prst="rect">
            <a:avLst/>
          </a:prstGeom>
          <a:noFill/>
          <a:ln w="9525">
            <a:noFill/>
            <a:miter lim="800000"/>
            <a:headEnd/>
            <a:tailEnd/>
          </a:ln>
          <a:effectLst/>
        </p:spPr>
      </p:pic>
      <p:sp>
        <p:nvSpPr>
          <p:cNvPr id="8" name="Rectangle 3">
            <a:extLst>
              <a:ext uri="{FF2B5EF4-FFF2-40B4-BE49-F238E27FC236}">
                <a16:creationId xmlns:a16="http://schemas.microsoft.com/office/drawing/2014/main" id="{4B0ECC4E-FB61-4851-968B-2C10DC81F2FA}"/>
              </a:ext>
            </a:extLst>
          </p:cNvPr>
          <p:cNvSpPr txBox="1">
            <a:spLocks noChangeArrowheads="1"/>
          </p:cNvSpPr>
          <p:nvPr/>
        </p:nvSpPr>
        <p:spPr bwMode="auto">
          <a:xfrm>
            <a:off x="323528" y="188640"/>
            <a:ext cx="907300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rPr>
              <a:t>Nika kmenových </a:t>
            </a:r>
            <a:r>
              <a:rPr lang="cs-CZ" altLang="cs-CZ" sz="2800" b="1" kern="0" dirty="0">
                <a:solidFill>
                  <a:schemeClr val="accent1">
                    <a:lumMod val="75000"/>
                  </a:schemeClr>
                </a:solidFill>
                <a:latin typeface="Arial"/>
              </a:rPr>
              <a:t>buněk ve střevě</a:t>
            </a:r>
            <a:endPar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endParaRPr>
          </a:p>
        </p:txBody>
      </p:sp>
      <p:pic>
        <p:nvPicPr>
          <p:cNvPr id="4" name="Picture 2" descr="Výsledek obrázku pro BMP and intestinal stem cells">
            <a:extLst>
              <a:ext uri="{FF2B5EF4-FFF2-40B4-BE49-F238E27FC236}">
                <a16:creationId xmlns:a16="http://schemas.microsoft.com/office/drawing/2014/main" id="{341F5D43-D7D4-480C-98BA-167ACC0D67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969"/>
          <a:stretch/>
        </p:blipFill>
        <p:spPr bwMode="auto">
          <a:xfrm>
            <a:off x="5004048" y="2540065"/>
            <a:ext cx="3784902" cy="16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50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2D23BF-AEA2-4B74-A669-82FE0DDFD14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EEEB635-860D-437D-8337-6D0129689863}"/>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9255AD17-99A5-405B-A658-6D781DDF8604}"/>
              </a:ext>
            </a:extLst>
          </p:cNvPr>
          <p:cNvPicPr>
            <a:picLocks noChangeAspect="1"/>
          </p:cNvPicPr>
          <p:nvPr/>
        </p:nvPicPr>
        <p:blipFill rotWithShape="1">
          <a:blip r:embed="rId2"/>
          <a:srcRect l="20075" t="10800" r="13775" b="15000"/>
          <a:stretch/>
        </p:blipFill>
        <p:spPr>
          <a:xfrm>
            <a:off x="1019152" y="1412776"/>
            <a:ext cx="8217064" cy="5184576"/>
          </a:xfrm>
          <a:prstGeom prst="rect">
            <a:avLst/>
          </a:prstGeom>
        </p:spPr>
      </p:pic>
    </p:spTree>
    <p:extLst>
      <p:ext uri="{BB962C8B-B14F-4D97-AF65-F5344CB8AC3E}">
        <p14:creationId xmlns:p14="http://schemas.microsoft.com/office/powerpoint/2010/main" val="14391091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Notch dráha – role v angiogenezi</a:t>
            </a:r>
          </a:p>
        </p:txBody>
      </p:sp>
      <p:sp>
        <p:nvSpPr>
          <p:cNvPr id="4" name="Rectangle 3">
            <a:extLst>
              <a:ext uri="{FF2B5EF4-FFF2-40B4-BE49-F238E27FC236}">
                <a16:creationId xmlns:a16="http://schemas.microsoft.com/office/drawing/2014/main" id="{6A736A36-5902-44C8-8225-FE91CFE1B52A}"/>
              </a:ext>
            </a:extLst>
          </p:cNvPr>
          <p:cNvSpPr txBox="1">
            <a:spLocks noChangeArrowheads="1"/>
          </p:cNvSpPr>
          <p:nvPr/>
        </p:nvSpPr>
        <p:spPr bwMode="auto">
          <a:xfrm>
            <a:off x="2411760" y="2722612"/>
            <a:ext cx="6264696" cy="14127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Viz další přednáška</a:t>
            </a:r>
          </a:p>
        </p:txBody>
      </p:sp>
    </p:spTree>
    <p:extLst>
      <p:ext uri="{BB962C8B-B14F-4D97-AF65-F5344CB8AC3E}">
        <p14:creationId xmlns:p14="http://schemas.microsoft.com/office/powerpoint/2010/main" val="671475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15" name="Oval 12"/>
          <p:cNvSpPr>
            <a:spLocks noChangeArrowheads="1"/>
          </p:cNvSpPr>
          <p:nvPr/>
        </p:nvSpPr>
        <p:spPr bwMode="auto">
          <a:xfrm rot="1399111">
            <a:off x="4582029" y="1699449"/>
            <a:ext cx="1242923" cy="767304"/>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3326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600" b="1" i="0" u="none" strike="noStrike" kern="0" cap="none" spc="0" normalizeH="0" baseline="0" noProof="0" dirty="0">
                <a:ln>
                  <a:noFill/>
                </a:ln>
                <a:solidFill>
                  <a:schemeClr val="accent1">
                    <a:lumMod val="75000"/>
                  </a:schemeClr>
                </a:solidFill>
                <a:effectLst/>
                <a:uLnTx/>
                <a:uFillTx/>
                <a:latin typeface="Arial"/>
                <a:ea typeface="+mn-ea"/>
                <a:cs typeface="+mn-cs"/>
              </a:rPr>
              <a:t>TGF/BMP</a:t>
            </a:r>
          </a:p>
        </p:txBody>
      </p:sp>
      <p:sp>
        <p:nvSpPr>
          <p:cNvPr id="3" name="Rectangle 3"/>
          <p:cNvSpPr txBox="1">
            <a:spLocks noChangeArrowheads="1"/>
          </p:cNvSpPr>
          <p:nvPr/>
        </p:nvSpPr>
        <p:spPr bwMode="auto">
          <a:xfrm>
            <a:off x="1187624" y="1700808"/>
            <a:ext cx="7956376" cy="233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1" eaLnBrk="1" hangingPunct="1">
              <a:spcBef>
                <a:spcPct val="20000"/>
              </a:spcBef>
              <a:buFont typeface="Arial" pitchFamily="34" charset="0"/>
              <a:buChar char="•"/>
              <a:defRPr/>
            </a:pP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TGF – </a:t>
            </a:r>
            <a:r>
              <a:rPr kumimoji="0" lang="cs-CZ" altLang="cs-CZ" sz="2400" i="0" u="sng" strike="noStrike" kern="1200" cap="none" spc="0" normalizeH="0" baseline="0" noProof="0" dirty="0">
                <a:ln>
                  <a:noFill/>
                </a:ln>
                <a:solidFill>
                  <a:schemeClr val="tx1"/>
                </a:solidFill>
                <a:effectLst/>
                <a:uLnTx/>
                <a:uFillTx/>
                <a:latin typeface="Arial" pitchFamily="34" charset="0"/>
                <a:ea typeface="+mn-ea"/>
                <a:cs typeface="Arial" pitchFamily="34" charset="0"/>
              </a:rPr>
              <a:t>t</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ransforming </a:t>
            </a:r>
            <a:r>
              <a:rPr kumimoji="0" lang="cs-CZ" altLang="cs-CZ" sz="2400" i="0" u="sng" strike="noStrike" kern="1200" cap="none" spc="0" normalizeH="0" baseline="0" noProof="0" dirty="0" err="1">
                <a:ln>
                  <a:noFill/>
                </a:ln>
                <a:solidFill>
                  <a:schemeClr val="tx1"/>
                </a:solidFill>
                <a:effectLst/>
                <a:uLnTx/>
                <a:uFillTx/>
                <a:latin typeface="Arial" pitchFamily="34" charset="0"/>
                <a:ea typeface="+mn-ea"/>
                <a:cs typeface="Arial" pitchFamily="34" charset="0"/>
              </a:rPr>
              <a:t>g</a:t>
            </a:r>
            <a:r>
              <a:rPr kumimoji="0" lang="cs-CZ" altLang="cs-CZ" sz="240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rowth</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2400" i="0" u="sng" strike="noStrike" kern="1200" cap="none" spc="0" normalizeH="0" baseline="0" noProof="0" dirty="0" err="1">
                <a:ln>
                  <a:noFill/>
                </a:ln>
                <a:solidFill>
                  <a:schemeClr val="tx1"/>
                </a:solidFill>
                <a:effectLst/>
                <a:uLnTx/>
                <a:uFillTx/>
                <a:latin typeface="Arial" pitchFamily="34" charset="0"/>
                <a:ea typeface="+mn-ea"/>
                <a:cs typeface="Arial" pitchFamily="34" charset="0"/>
              </a:rPr>
              <a:t>f</a:t>
            </a:r>
            <a:r>
              <a:rPr kumimoji="0" lang="cs-CZ" altLang="cs-CZ" sz="240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actor</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(transformující růstový faktor)</a:t>
            </a:r>
          </a:p>
          <a:p>
            <a:pPr lvl="1" eaLnBrk="1" hangingPunct="1">
              <a:spcBef>
                <a:spcPct val="20000"/>
              </a:spcBef>
              <a:buFont typeface="Arial" pitchFamily="34" charset="0"/>
              <a:buChar char="•"/>
              <a:defRPr/>
            </a:pPr>
            <a:r>
              <a:rPr lang="cs-CZ" altLang="cs-CZ" sz="2400" dirty="0">
                <a:solidFill>
                  <a:schemeClr val="tx1"/>
                </a:solidFill>
                <a:cs typeface="Arial" pitchFamily="34" charset="0"/>
              </a:rPr>
              <a:t> </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BMP – bone </a:t>
            </a:r>
            <a:r>
              <a:rPr kumimoji="0" lang="cs-CZ" altLang="cs-CZ" sz="240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morphogenetic</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protein (kostní morfogenetický protein)</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patří do TGF</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Symbol" pitchFamily="18" charset="2"/>
              </a:rPr>
              <a:t> nadrodiny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238944" y="2636912"/>
            <a:ext cx="8229600" cy="21887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TGF</a:t>
            </a:r>
            <a:r>
              <a:rPr kumimoji="0" lang="cs-CZ" altLang="cs-CZ" sz="2800" b="0" i="0" u="none" strike="noStrike" kern="0" cap="none" spc="0" normalizeH="0" baseline="0" noProof="0" dirty="0">
                <a:ln>
                  <a:noFill/>
                </a:ln>
                <a:solidFill>
                  <a:srgbClr val="000000"/>
                </a:solidFill>
                <a:effectLst/>
                <a:uLnTx/>
                <a:uFillTx/>
                <a:latin typeface="Arial"/>
                <a:ea typeface="+mn-ea"/>
                <a:cs typeface="+mn-cs"/>
                <a:sym typeface="Symbol" pitchFamily="18" charset="2"/>
              </a:rPr>
              <a:t>1-3</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sym typeface="Symbol" pitchFamily="18" charset="2"/>
              </a:rPr>
              <a:t>BMPs – 20 různých ligandů</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sym typeface="Symbol" pitchFamily="18" charset="2"/>
              </a:rPr>
              <a:t>GDF (growth differentiation factor):  9 ligandů</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sym typeface="Symbol" pitchFamily="18" charset="2"/>
              </a:rPr>
              <a:t>activin/inhibin/nodal</a:t>
            </a:r>
          </a:p>
        </p:txBody>
      </p:sp>
      <p:sp>
        <p:nvSpPr>
          <p:cNvPr id="6" name="Rectangle 2"/>
          <p:cNvSpPr txBox="1">
            <a:spLocks noChangeArrowheads="1"/>
          </p:cNvSpPr>
          <p:nvPr/>
        </p:nvSpPr>
        <p:spPr bwMode="auto">
          <a:xfrm>
            <a:off x="878904" y="156592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2800" b="0" i="0" u="none" strike="noStrike" kern="0" cap="none" spc="0" normalizeH="0" baseline="0" noProof="0" dirty="0">
                <a:ln>
                  <a:noFill/>
                </a:ln>
                <a:solidFill>
                  <a:srgbClr val="000000"/>
                </a:solidFill>
                <a:effectLst/>
                <a:uLnTx/>
                <a:uFillTx/>
                <a:latin typeface="Arial"/>
                <a:ea typeface="+mj-ea"/>
                <a:cs typeface="+mj-cs"/>
              </a:rPr>
              <a:t>TGF</a:t>
            </a:r>
            <a:r>
              <a:rPr kumimoji="0" lang="cs-CZ" altLang="cs-CZ" sz="2800" b="0" i="0" u="none" strike="noStrike" kern="0" cap="none" spc="0" normalizeH="0" baseline="0" noProof="0" dirty="0">
                <a:ln>
                  <a:noFill/>
                </a:ln>
                <a:solidFill>
                  <a:srgbClr val="000000"/>
                </a:solidFill>
                <a:effectLst/>
                <a:uLnTx/>
                <a:uFillTx/>
                <a:latin typeface="Arial"/>
                <a:ea typeface="+mj-ea"/>
                <a:cs typeface="+mj-cs"/>
                <a:sym typeface="Symbol" pitchFamily="18" charset="2"/>
              </a:rPr>
              <a:t> nadrodina má následující podrodiny:</a:t>
            </a:r>
          </a:p>
        </p:txBody>
      </p:sp>
      <p:sp>
        <p:nvSpPr>
          <p:cNvPr id="7" name="Rectangle 3"/>
          <p:cNvSpPr txBox="1">
            <a:spLocks noChangeArrowheads="1"/>
          </p:cNvSpPr>
          <p:nvPr/>
        </p:nvSpPr>
        <p:spPr bwMode="auto">
          <a:xfrm>
            <a:off x="1483568" y="3326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600" b="1" i="0" u="none" strike="noStrike" kern="0" cap="none" spc="0" normalizeH="0" baseline="0" noProof="0" dirty="0">
                <a:ln>
                  <a:noFill/>
                </a:ln>
                <a:solidFill>
                  <a:schemeClr val="accent1">
                    <a:lumMod val="75000"/>
                  </a:schemeClr>
                </a:solidFill>
                <a:effectLst/>
                <a:uLnTx/>
                <a:uFillTx/>
                <a:latin typeface="Arial"/>
                <a:ea typeface="+mn-ea"/>
                <a:cs typeface="+mn-cs"/>
              </a:rPr>
              <a:t>TGF beta </a:t>
            </a:r>
            <a:r>
              <a:rPr kumimoji="0" lang="cs-CZ" altLang="cs-CZ" sz="3600" b="1" i="0" u="none" strike="noStrike" kern="0" cap="none" spc="0" normalizeH="0" baseline="0" noProof="0" dirty="0" err="1">
                <a:ln>
                  <a:noFill/>
                </a:ln>
                <a:solidFill>
                  <a:schemeClr val="accent1">
                    <a:lumMod val="75000"/>
                  </a:schemeClr>
                </a:solidFill>
                <a:effectLst/>
                <a:uLnTx/>
                <a:uFillTx/>
                <a:latin typeface="Arial"/>
                <a:ea typeface="+mn-ea"/>
                <a:cs typeface="+mn-cs"/>
              </a:rPr>
              <a:t>nadrodina</a:t>
            </a:r>
            <a:r>
              <a:rPr kumimoji="0" lang="cs-CZ" altLang="cs-CZ" sz="3600" b="1" i="0" u="none" strike="noStrike" kern="0" cap="none" spc="0" normalizeH="0" baseline="0" noProof="0" dirty="0">
                <a:ln>
                  <a:noFill/>
                </a:ln>
                <a:solidFill>
                  <a:schemeClr val="accent1">
                    <a:lumMod val="75000"/>
                  </a:schemeClr>
                </a:solidFill>
                <a:effectLst/>
                <a:uLnTx/>
                <a:uFillTx/>
                <a:latin typeface="Arial"/>
                <a:ea typeface="+mn-ea"/>
                <a:cs typeface="+mn-cs"/>
              </a:rPr>
              <a:t>:</a:t>
            </a:r>
          </a:p>
        </p:txBody>
      </p:sp>
      <p:sp>
        <p:nvSpPr>
          <p:cNvPr id="10" name="Text Box 4"/>
          <p:cNvSpPr txBox="1">
            <a:spLocks noChangeArrowheads="1"/>
          </p:cNvSpPr>
          <p:nvPr/>
        </p:nvSpPr>
        <p:spPr bwMode="auto">
          <a:xfrm>
            <a:off x="1403648" y="5157192"/>
            <a:ext cx="7740352" cy="1466850"/>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chemeClr val="accent1">
                    <a:lumMod val="75000"/>
                  </a:schemeClr>
                </a:solidFill>
                <a:effectLst/>
                <a:uLnTx/>
                <a:uFillTx/>
              </a:rPr>
              <a:t>Společným znakem je signalizace přes:</a:t>
            </a:r>
          </a:p>
          <a:p>
            <a:pPr marL="0" marR="0" lvl="0" indent="0" defTabSz="914400" eaLnBrk="1" fontAlgn="auto" latinLnBrk="0" hangingPunct="1">
              <a:lnSpc>
                <a:spcPct val="100000"/>
              </a:lnSpc>
              <a:spcBef>
                <a:spcPct val="50000"/>
              </a:spcBef>
              <a:spcAft>
                <a:spcPts val="0"/>
              </a:spcAft>
              <a:buClrTx/>
              <a:buSzTx/>
              <a:buFontTx/>
              <a:buChar char="-"/>
              <a:tabLst/>
              <a:defRPr/>
            </a:pPr>
            <a:r>
              <a:rPr kumimoji="0" lang="cs-CZ" altLang="cs-CZ" sz="1800" b="0" i="0" u="none" strike="noStrike" kern="0" cap="none" spc="0" normalizeH="0" baseline="0" noProof="0" dirty="0">
                <a:ln>
                  <a:noFill/>
                </a:ln>
                <a:solidFill>
                  <a:sysClr val="windowText" lastClr="000000"/>
                </a:solidFill>
                <a:effectLst/>
                <a:uLnTx/>
                <a:uFillTx/>
              </a:rPr>
              <a:t> konzervativní rodinu Ser/Thr kinázových receptorů – jsou dvou typů a po vazbě ligandu dimerizují</a:t>
            </a:r>
          </a:p>
          <a:p>
            <a:pPr marL="0" marR="0" lvl="0" indent="0" defTabSz="914400" eaLnBrk="1" fontAlgn="auto" latinLnBrk="0" hangingPunct="1">
              <a:lnSpc>
                <a:spcPct val="100000"/>
              </a:lnSpc>
              <a:spcBef>
                <a:spcPct val="50000"/>
              </a:spcBef>
              <a:spcAft>
                <a:spcPts val="0"/>
              </a:spcAft>
              <a:buClrTx/>
              <a:buSzTx/>
              <a:buFontTx/>
              <a:buChar char="-"/>
              <a:tabLst/>
              <a:defRPr/>
            </a:pPr>
            <a:r>
              <a:rPr kumimoji="0" lang="cs-CZ" altLang="cs-CZ" sz="1800" b="0" i="0" u="none" strike="noStrike" kern="0" cap="none" spc="0" normalizeH="0" baseline="0" noProof="0" dirty="0">
                <a:ln>
                  <a:noFill/>
                </a:ln>
                <a:solidFill>
                  <a:sysClr val="windowText" lastClr="000000"/>
                </a:solidFill>
                <a:effectLst/>
                <a:uLnTx/>
                <a:uFillTx/>
              </a:rPr>
              <a:t> cytoplazmatická signalizace přes tzv. SMAD proteiny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a:ln>
                  <a:noFill/>
                </a:ln>
                <a:solidFill>
                  <a:schemeClr val="accent1">
                    <a:lumMod val="75000"/>
                  </a:schemeClr>
                </a:solidFill>
                <a:effectLst/>
                <a:uLnTx/>
                <a:uFillTx/>
                <a:latin typeface="Arial"/>
                <a:ea typeface="+mn-ea"/>
                <a:cs typeface="+mn-cs"/>
              </a:rPr>
              <a:t>Signální dráha BMP</a:t>
            </a:r>
          </a:p>
        </p:txBody>
      </p:sp>
      <p:pic>
        <p:nvPicPr>
          <p:cNvPr id="16" name="Picture 5" descr="BMP_signaling_pathway"/>
          <p:cNvPicPr>
            <a:picLocks noChangeAspect="1" noChangeArrowheads="1"/>
          </p:cNvPicPr>
          <p:nvPr/>
        </p:nvPicPr>
        <p:blipFill>
          <a:blip r:embed="rId2" cstate="print"/>
          <a:srcRect t="18719"/>
          <a:stretch>
            <a:fillRect/>
          </a:stretch>
        </p:blipFill>
        <p:spPr bwMode="auto">
          <a:xfrm>
            <a:off x="2483768" y="1268760"/>
            <a:ext cx="6120680" cy="5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a:ln>
                  <a:noFill/>
                </a:ln>
                <a:solidFill>
                  <a:schemeClr val="accent1">
                    <a:lumMod val="75000"/>
                  </a:schemeClr>
                </a:solidFill>
                <a:effectLst/>
                <a:uLnTx/>
                <a:uFillTx/>
                <a:latin typeface="Arial"/>
                <a:ea typeface="+mn-ea"/>
                <a:cs typeface="+mn-cs"/>
              </a:rPr>
              <a:t>Inhibitory BMP</a:t>
            </a:r>
            <a:r>
              <a:rPr kumimoji="0" lang="cs-CZ" altLang="cs-CZ" sz="3200" b="1" i="0" u="none" strike="noStrike" kern="0" cap="none" spc="0" normalizeH="0" noProof="0" dirty="0">
                <a:ln>
                  <a:noFill/>
                </a:ln>
                <a:solidFill>
                  <a:schemeClr val="accent1">
                    <a:lumMod val="75000"/>
                  </a:schemeClr>
                </a:solidFill>
                <a:effectLst/>
                <a:uLnTx/>
                <a:uFillTx/>
                <a:latin typeface="Arial"/>
                <a:ea typeface="+mn-ea"/>
                <a:cs typeface="+mn-cs"/>
              </a:rPr>
              <a:t> faktorů</a:t>
            </a:r>
            <a:endParaRPr kumimoji="0" lang="cs-CZ" altLang="cs-CZ" sz="32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
        <p:nvSpPr>
          <p:cNvPr id="7" name="Rectangle 3"/>
          <p:cNvSpPr txBox="1">
            <a:spLocks noChangeArrowheads="1"/>
          </p:cNvSpPr>
          <p:nvPr/>
        </p:nvSpPr>
        <p:spPr bwMode="auto">
          <a:xfrm>
            <a:off x="1105470" y="2051893"/>
            <a:ext cx="4038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err="1">
                <a:ln>
                  <a:noFill/>
                </a:ln>
                <a:solidFill>
                  <a:srgbClr val="000000"/>
                </a:solidFill>
                <a:effectLst/>
                <a:uLnTx/>
                <a:uFillTx/>
                <a:latin typeface="Arial"/>
                <a:ea typeface="+mn-ea"/>
                <a:cs typeface="+mn-cs"/>
              </a:rPr>
              <a:t>noggin</a:t>
            </a:r>
            <a:endParaRPr kumimoji="0" lang="cs-CZ" altLang="cs-CZ" sz="2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err="1">
                <a:ln>
                  <a:noFill/>
                </a:ln>
                <a:solidFill>
                  <a:srgbClr val="000000"/>
                </a:solidFill>
                <a:effectLst/>
                <a:uLnTx/>
                <a:uFillTx/>
                <a:latin typeface="Arial"/>
                <a:ea typeface="+mn-ea"/>
                <a:cs typeface="+mn-cs"/>
              </a:rPr>
              <a:t>chordin</a:t>
            </a:r>
            <a:r>
              <a:rPr kumimoji="0" lang="cs-CZ" altLang="cs-CZ" sz="2800" b="0" i="0" u="none" strike="noStrike" kern="0" cap="none" spc="0" normalizeH="0" baseline="0" noProof="0" dirty="0">
                <a:ln>
                  <a:noFill/>
                </a:ln>
                <a:solidFill>
                  <a:srgbClr val="000000"/>
                </a:solidFill>
                <a:effectLst/>
                <a:uLnTx/>
                <a:uFillTx/>
                <a:latin typeface="Arial"/>
                <a:ea typeface="+mn-ea"/>
                <a:cs typeface="+mn-cs"/>
              </a:rPr>
              <a:t> (</a:t>
            </a:r>
            <a:r>
              <a:rPr kumimoji="0" lang="cs-CZ" altLang="cs-CZ" sz="2800" b="0" i="0" u="none" strike="noStrike" kern="0" cap="none" spc="0" normalizeH="0" baseline="0" noProof="0" dirty="0" err="1">
                <a:ln>
                  <a:noFill/>
                </a:ln>
                <a:solidFill>
                  <a:srgbClr val="000000"/>
                </a:solidFill>
                <a:effectLst/>
                <a:uLnTx/>
                <a:uFillTx/>
                <a:latin typeface="Arial"/>
                <a:ea typeface="+mn-ea"/>
                <a:cs typeface="+mn-cs"/>
              </a:rPr>
              <a:t>Chd</a:t>
            </a:r>
            <a:r>
              <a:rPr kumimoji="0" lang="cs-CZ" altLang="cs-CZ" sz="2800" b="0" i="0" u="none" strike="noStrike" kern="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err="1">
                <a:ln>
                  <a:noFill/>
                </a:ln>
                <a:solidFill>
                  <a:srgbClr val="000000"/>
                </a:solidFill>
                <a:effectLst/>
                <a:uLnTx/>
                <a:uFillTx/>
                <a:latin typeface="Arial"/>
                <a:ea typeface="+mn-ea"/>
                <a:cs typeface="+mn-cs"/>
              </a:rPr>
              <a:t>sklerostin</a:t>
            </a:r>
            <a:endParaRPr kumimoji="0" lang="cs-CZ" altLang="cs-CZ" sz="2800" b="0" i="0" u="none" strike="noStrike" kern="0" cap="none" spc="0" normalizeH="0" baseline="0" noProof="0" dirty="0">
              <a:ln>
                <a:noFill/>
              </a:ln>
              <a:solidFill>
                <a:srgbClr val="000000"/>
              </a:solidFill>
              <a:effectLst/>
              <a:uLnTx/>
              <a:uFillTx/>
              <a:latin typeface="Arial"/>
              <a:ea typeface="+mn-ea"/>
              <a:cs typeface="+mn-cs"/>
            </a:endParaRPr>
          </a:p>
        </p:txBody>
      </p:sp>
      <p:pic>
        <p:nvPicPr>
          <p:cNvPr id="9" name="Picture 4" descr="chordin vs"/>
          <p:cNvPicPr>
            <a:picLocks noChangeAspect="1" noChangeArrowheads="1"/>
          </p:cNvPicPr>
          <p:nvPr/>
        </p:nvPicPr>
        <p:blipFill>
          <a:blip r:embed="rId2" cstate="print"/>
          <a:srcRect b="87640"/>
          <a:stretch>
            <a:fillRect/>
          </a:stretch>
        </p:blipFill>
        <p:spPr bwMode="auto">
          <a:xfrm>
            <a:off x="4788470" y="1934418"/>
            <a:ext cx="4038600" cy="504825"/>
          </a:xfrm>
          <a:prstGeom prst="rect">
            <a:avLst/>
          </a:prstGeom>
          <a:noFill/>
          <a:ln w="9525">
            <a:noFill/>
            <a:miter lim="800000"/>
            <a:headEnd/>
            <a:tailEnd/>
          </a:ln>
          <a:effectLst/>
        </p:spPr>
      </p:pic>
      <p:pic>
        <p:nvPicPr>
          <p:cNvPr id="10" name="Picture 6" descr="chordin vs"/>
          <p:cNvPicPr>
            <a:picLocks noChangeAspect="1" noChangeArrowheads="1"/>
          </p:cNvPicPr>
          <p:nvPr/>
        </p:nvPicPr>
        <p:blipFill>
          <a:blip r:embed="rId2" cstate="print"/>
          <a:srcRect t="21182"/>
          <a:stretch>
            <a:fillRect/>
          </a:stretch>
        </p:blipFill>
        <p:spPr bwMode="auto">
          <a:xfrm>
            <a:off x="4788470" y="2367806"/>
            <a:ext cx="4038600" cy="3219450"/>
          </a:xfrm>
          <a:prstGeom prst="rect">
            <a:avLst/>
          </a:prstGeom>
          <a:noFill/>
          <a:ln w="9525">
            <a:noFill/>
            <a:miter lim="800000"/>
            <a:headEnd/>
            <a:tailEnd/>
          </a:ln>
        </p:spPr>
      </p:pic>
      <p:sp>
        <p:nvSpPr>
          <p:cNvPr id="11" name="Text Box 7"/>
          <p:cNvSpPr txBox="1">
            <a:spLocks noChangeArrowheads="1"/>
          </p:cNvSpPr>
          <p:nvPr/>
        </p:nvSpPr>
        <p:spPr bwMode="auto">
          <a:xfrm>
            <a:off x="4932933" y="5825381"/>
            <a:ext cx="4319587" cy="915987"/>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Přímá fyzická interakce mezi chordinem a BMP je podstatou inhibičního působení chordinu </a:t>
            </a:r>
          </a:p>
        </p:txBody>
      </p:sp>
      <p:sp>
        <p:nvSpPr>
          <p:cNvPr id="12" name="Rectangle 11"/>
          <p:cNvSpPr/>
          <p:nvPr/>
        </p:nvSpPr>
        <p:spPr>
          <a:xfrm>
            <a:off x="3347864" y="1196752"/>
            <a:ext cx="4352474" cy="369332"/>
          </a:xfrm>
          <a:prstGeom prst="rect">
            <a:avLst/>
          </a:prstGeom>
        </p:spPr>
        <p:txBody>
          <a:bodyPr wrap="none">
            <a:spAutoFit/>
          </a:bodyPr>
          <a:lstStyle/>
          <a:p>
            <a:r>
              <a:rPr lang="cs-CZ" altLang="cs-CZ" kern="0" dirty="0">
                <a:solidFill>
                  <a:srgbClr val="000000"/>
                </a:solidFill>
                <a:latin typeface="Arial"/>
                <a:ea typeface="+mj-ea"/>
                <a:cs typeface="+mj-cs"/>
              </a:rPr>
              <a:t>jsou klíčové pro fyziologické funkce BMP</a:t>
            </a:r>
            <a:endParaRPr lang="cs-CZ"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03648"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2800" b="1" kern="0" dirty="0">
                <a:solidFill>
                  <a:schemeClr val="accent1">
                    <a:lumMod val="75000"/>
                  </a:schemeClr>
                </a:solidFill>
                <a:latin typeface="Arial"/>
              </a:rPr>
              <a:t>Klíčová role BMP inhibitorů produkovaných notochordem při indukci nervové ploténky</a:t>
            </a:r>
            <a:endPar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pic>
        <p:nvPicPr>
          <p:cNvPr id="3" name="Picture 3" descr="neurulation+notochord"/>
          <p:cNvPicPr>
            <a:picLocks noChangeAspect="1" noChangeArrowheads="1"/>
          </p:cNvPicPr>
          <p:nvPr/>
        </p:nvPicPr>
        <p:blipFill>
          <a:blip r:embed="rId2" cstate="print"/>
          <a:srcRect t="3668"/>
          <a:stretch>
            <a:fillRect/>
          </a:stretch>
        </p:blipFill>
        <p:spPr bwMode="auto">
          <a:xfrm>
            <a:off x="2021713" y="1340768"/>
            <a:ext cx="6294703"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620713" y="5585668"/>
            <a:ext cx="7343775" cy="738664"/>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dirty="0">
                <a:ln>
                  <a:noFill/>
                </a:ln>
                <a:solidFill>
                  <a:sysClr val="windowText" lastClr="000000"/>
                </a:solidFill>
                <a:effectLst/>
                <a:uLnTx/>
                <a:uFillTx/>
              </a:rPr>
              <a:t>notochord</a:t>
            </a:r>
            <a:r>
              <a:rPr kumimoji="0" lang="cs-CZ" altLang="cs-CZ" sz="1400" b="0" i="0" u="none" strike="noStrike" kern="0" cap="none" spc="0" normalizeH="0" baseline="0" noProof="0" dirty="0">
                <a:ln>
                  <a:noFill/>
                </a:ln>
                <a:solidFill>
                  <a:sysClr val="windowText" lastClr="000000"/>
                </a:solidFill>
                <a:effectLst/>
                <a:uLnTx/>
                <a:uFillTx/>
              </a:rPr>
              <a:t> (= chorda) produkuje faktory, které specifikují ektoderm a vedou ke tvorbě nervové ploténky (neural plate). Jde zejména o následující faktory: </a:t>
            </a:r>
            <a:r>
              <a:rPr kumimoji="0" lang="cs-CZ" altLang="cs-CZ" sz="1400" b="1" i="0" u="none" strike="noStrike" kern="0" cap="none" spc="0" normalizeH="0" baseline="0" noProof="0" dirty="0">
                <a:ln>
                  <a:noFill/>
                </a:ln>
                <a:solidFill>
                  <a:sysClr val="windowText" lastClr="000000"/>
                </a:solidFill>
                <a:effectLst/>
                <a:uLnTx/>
                <a:uFillTx/>
              </a:rPr>
              <a:t>noggin</a:t>
            </a:r>
            <a:r>
              <a:rPr kumimoji="0" lang="cs-CZ" altLang="cs-CZ" sz="1400" b="0" i="0" u="none" strike="noStrike" kern="0" cap="none" spc="0" normalizeH="0" baseline="0" noProof="0" dirty="0">
                <a:ln>
                  <a:noFill/>
                </a:ln>
                <a:solidFill>
                  <a:sysClr val="windowText" lastClr="000000"/>
                </a:solidFill>
                <a:effectLst/>
                <a:uLnTx/>
                <a:uFillTx/>
              </a:rPr>
              <a:t>, </a:t>
            </a:r>
            <a:r>
              <a:rPr kumimoji="0" lang="cs-CZ" altLang="cs-CZ" sz="1400" b="1" i="0" u="none" strike="noStrike" kern="0" cap="none" spc="0" normalizeH="0" baseline="0" noProof="0" dirty="0">
                <a:ln>
                  <a:noFill/>
                </a:ln>
                <a:solidFill>
                  <a:sysClr val="windowText" lastClr="000000"/>
                </a:solidFill>
                <a:effectLst/>
                <a:uLnTx/>
                <a:uFillTx/>
              </a:rPr>
              <a:t>chordin</a:t>
            </a:r>
            <a:r>
              <a:rPr kumimoji="0" lang="cs-CZ" altLang="cs-CZ" sz="1400" b="0" i="0" u="none" strike="noStrike" kern="0" cap="none" spc="0" normalizeH="0" baseline="0" noProof="0" dirty="0">
                <a:ln>
                  <a:noFill/>
                </a:ln>
                <a:solidFill>
                  <a:sysClr val="windowText" lastClr="000000"/>
                </a:solidFill>
                <a:effectLst/>
                <a:uLnTx/>
                <a:uFillTx/>
              </a:rPr>
              <a:t> a </a:t>
            </a:r>
            <a:r>
              <a:rPr kumimoji="0" lang="cs-CZ" altLang="cs-CZ" sz="1400" b="1" i="0" u="none" strike="noStrike" kern="0" cap="none" spc="0" normalizeH="0" baseline="0" noProof="0" dirty="0">
                <a:ln>
                  <a:noFill/>
                </a:ln>
                <a:solidFill>
                  <a:sysClr val="windowText" lastClr="000000"/>
                </a:solidFill>
                <a:effectLst/>
                <a:uLnTx/>
                <a:uFillTx/>
              </a:rPr>
              <a:t>follistatin</a:t>
            </a:r>
            <a:r>
              <a:rPr kumimoji="0" lang="cs-CZ" altLang="cs-CZ" sz="1400" b="0" i="0" u="none" strike="noStrike" kern="0" cap="none" spc="0" normalizeH="0" baseline="0" noProof="0" dirty="0">
                <a:ln>
                  <a:noFill/>
                </a:ln>
                <a:solidFill>
                  <a:sysClr val="windowText" lastClr="000000"/>
                </a:solidFill>
                <a:effectLst/>
                <a:uLnTx/>
                <a:uFillTx/>
              </a:rPr>
              <a:t> (inhibitory BMP a aktivinu).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837F4C-37C6-4065-B479-0622A6F079DA}"/>
              </a:ext>
            </a:extLst>
          </p:cNvPr>
          <p:cNvSpPr>
            <a:spLocks noGrp="1"/>
          </p:cNvSpPr>
          <p:nvPr>
            <p:ph type="title"/>
          </p:nvPr>
        </p:nvSpPr>
        <p:spPr>
          <a:xfrm>
            <a:off x="1547664" y="260648"/>
            <a:ext cx="7138987" cy="627063"/>
          </a:xfrm>
        </p:spPr>
        <p:txBody>
          <a:bodyPr/>
          <a:lstStyle/>
          <a:p>
            <a:r>
              <a:rPr lang="cs-CZ" dirty="0">
                <a:solidFill>
                  <a:schemeClr val="accent1"/>
                </a:solidFill>
              </a:rPr>
              <a:t>BMP signalizace přímo antagonizuje Wnt ve střevní kryptě</a:t>
            </a:r>
          </a:p>
        </p:txBody>
      </p:sp>
      <p:pic>
        <p:nvPicPr>
          <p:cNvPr id="12290" name="Picture 2" descr="Výsledek obrázku pro BMP and intestinal stem cells">
            <a:extLst>
              <a:ext uri="{FF2B5EF4-FFF2-40B4-BE49-F238E27FC236}">
                <a16:creationId xmlns:a16="http://schemas.microsoft.com/office/drawing/2014/main" id="{31E1DF05-528F-4D43-AD1A-089B69DBF2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550"/>
          <a:stretch/>
        </p:blipFill>
        <p:spPr bwMode="auto">
          <a:xfrm>
            <a:off x="1691680" y="1268761"/>
            <a:ext cx="3904346" cy="2880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9115DA5-4504-461D-8D6C-EDCDF0746056}"/>
              </a:ext>
            </a:extLst>
          </p:cNvPr>
          <p:cNvSpPr txBox="1"/>
          <p:nvPr/>
        </p:nvSpPr>
        <p:spPr>
          <a:xfrm>
            <a:off x="1943707" y="5570578"/>
            <a:ext cx="6346899" cy="646331"/>
          </a:xfrm>
          <a:prstGeom prst="rect">
            <a:avLst/>
          </a:prstGeom>
          <a:noFill/>
        </p:spPr>
        <p:txBody>
          <a:bodyPr wrap="square" rtlCol="0">
            <a:spAutoFit/>
          </a:bodyPr>
          <a:lstStyle/>
          <a:p>
            <a:r>
              <a:rPr lang="cs-CZ" dirty="0">
                <a:solidFill>
                  <a:schemeClr val="tx1"/>
                </a:solidFill>
              </a:rPr>
              <a:t>- </a:t>
            </a:r>
            <a:r>
              <a:rPr lang="cs-CZ" dirty="0" err="1">
                <a:solidFill>
                  <a:schemeClr val="tx1"/>
                </a:solidFill>
              </a:rPr>
              <a:t>Noggin</a:t>
            </a:r>
            <a:r>
              <a:rPr lang="cs-CZ" dirty="0">
                <a:solidFill>
                  <a:schemeClr val="tx1"/>
                </a:solidFill>
              </a:rPr>
              <a:t> (inhibitor BMP) je spolu s Wnt, R-</a:t>
            </a:r>
            <a:r>
              <a:rPr lang="cs-CZ" dirty="0" err="1">
                <a:solidFill>
                  <a:schemeClr val="tx1"/>
                </a:solidFill>
              </a:rPr>
              <a:t>spondinem</a:t>
            </a:r>
            <a:r>
              <a:rPr lang="cs-CZ" dirty="0">
                <a:solidFill>
                  <a:schemeClr val="tx1"/>
                </a:solidFill>
              </a:rPr>
              <a:t> a EGF základní složkou média pro kultivaci organoidů</a:t>
            </a:r>
          </a:p>
        </p:txBody>
      </p:sp>
    </p:spTree>
    <p:extLst>
      <p:ext uri="{BB962C8B-B14F-4D97-AF65-F5344CB8AC3E}">
        <p14:creationId xmlns:p14="http://schemas.microsoft.com/office/powerpoint/2010/main" val="25386626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D6A2FE-B11C-48F2-ABC8-86570AD849F9}"/>
              </a:ext>
            </a:extLst>
          </p:cNvPr>
          <p:cNvSpPr>
            <a:spLocks noGrp="1"/>
          </p:cNvSpPr>
          <p:nvPr>
            <p:ph type="title"/>
          </p:nvPr>
        </p:nvSpPr>
        <p:spPr/>
        <p:txBody>
          <a:bodyPr/>
          <a:lstStyle/>
          <a:p>
            <a:endParaRPr lang="cs-CZ"/>
          </a:p>
        </p:txBody>
      </p:sp>
      <p:pic>
        <p:nvPicPr>
          <p:cNvPr id="13314" name="Picture 2">
            <a:extLst>
              <a:ext uri="{FF2B5EF4-FFF2-40B4-BE49-F238E27FC236}">
                <a16:creationId xmlns:a16="http://schemas.microsoft.com/office/drawing/2014/main" id="{AD4A1540-413E-4623-A87E-B203C3761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340" y="0"/>
            <a:ext cx="7598990" cy="6813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256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F562A-E186-4A91-975E-D7F62F7FA197}"/>
              </a:ext>
            </a:extLst>
          </p:cNvPr>
          <p:cNvSpPr>
            <a:spLocks noGrp="1"/>
          </p:cNvSpPr>
          <p:nvPr>
            <p:ph type="title"/>
          </p:nvPr>
        </p:nvSpPr>
        <p:spPr/>
        <p:txBody>
          <a:bodyPr/>
          <a:lstStyle/>
          <a:p>
            <a:r>
              <a:rPr lang="cs-CZ" dirty="0"/>
              <a:t>Integrace signálů vede k homeostáze</a:t>
            </a:r>
          </a:p>
        </p:txBody>
      </p:sp>
      <p:pic>
        <p:nvPicPr>
          <p:cNvPr id="15362" name="Picture 2" descr="Výsledek obrázku pro noggin intestinal crypt">
            <a:extLst>
              <a:ext uri="{FF2B5EF4-FFF2-40B4-BE49-F238E27FC236}">
                <a16:creationId xmlns:a16="http://schemas.microsoft.com/office/drawing/2014/main" id="{01814151-D267-4C8C-82FD-ACA7FB34A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162050"/>
            <a:ext cx="6524625"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98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15" name="Oval 12"/>
          <p:cNvSpPr>
            <a:spLocks noChangeArrowheads="1"/>
          </p:cNvSpPr>
          <p:nvPr/>
        </p:nvSpPr>
        <p:spPr bwMode="auto">
          <a:xfrm rot="20803114">
            <a:off x="3282438" y="4970444"/>
            <a:ext cx="1585992" cy="664550"/>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410FE6-ADCD-4C9E-9C82-5384F1B12558}"/>
              </a:ext>
            </a:extLst>
          </p:cNvPr>
          <p:cNvSpPr>
            <a:spLocks noGrp="1"/>
          </p:cNvSpPr>
          <p:nvPr>
            <p:ph type="title"/>
          </p:nvPr>
        </p:nvSpPr>
        <p:spPr>
          <a:xfrm>
            <a:off x="1547664" y="3068960"/>
            <a:ext cx="3456384" cy="627063"/>
          </a:xfrm>
        </p:spPr>
        <p:txBody>
          <a:bodyPr/>
          <a:lstStyle/>
          <a:p>
            <a:r>
              <a:rPr lang="cs-CZ" dirty="0"/>
              <a:t>Další zajímavé proteiny z BMP rodiny</a:t>
            </a:r>
            <a:br>
              <a:rPr lang="cs-CZ" dirty="0"/>
            </a:br>
            <a:br>
              <a:rPr lang="cs-CZ" dirty="0"/>
            </a:br>
            <a:r>
              <a:rPr lang="cs-CZ" dirty="0" err="1"/>
              <a:t>Myostatin</a:t>
            </a:r>
            <a:r>
              <a:rPr lang="cs-CZ" dirty="0"/>
              <a:t> (GDF8) – regulátor diferenciace svalu</a:t>
            </a:r>
          </a:p>
        </p:txBody>
      </p:sp>
      <p:pic>
        <p:nvPicPr>
          <p:cNvPr id="16386" name="Picture 2" descr="Výsledek obrázku pro myostatin">
            <a:extLst>
              <a:ext uri="{FF2B5EF4-FFF2-40B4-BE49-F238E27FC236}">
                <a16:creationId xmlns:a16="http://schemas.microsoft.com/office/drawing/2014/main" id="{EBD9006E-B632-4812-8050-7CA3A8E56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61925"/>
            <a:ext cx="3571875" cy="653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070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259632" y="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dirty="0">
                <a:solidFill>
                  <a:schemeClr val="accent1">
                    <a:lumMod val="75000"/>
                  </a:schemeClr>
                </a:solidFill>
              </a:rPr>
              <a:t>GDF8 (</a:t>
            </a:r>
            <a:r>
              <a:rPr lang="cs-CZ" altLang="cs-CZ" sz="3200" b="1" dirty="0" err="1">
                <a:solidFill>
                  <a:schemeClr val="accent1">
                    <a:lumMod val="75000"/>
                  </a:schemeClr>
                </a:solidFill>
              </a:rPr>
              <a:t>myostatin</a:t>
            </a:r>
            <a:r>
              <a:rPr lang="cs-CZ" altLang="cs-CZ" sz="3200" b="1" dirty="0">
                <a:solidFill>
                  <a:schemeClr val="accent1">
                    <a:lumMod val="75000"/>
                  </a:schemeClr>
                </a:solidFill>
              </a:rPr>
              <a:t>) – příklad tzv. master regulátoru konkrétní tkáně</a:t>
            </a:r>
            <a:endParaRPr lang="cs-CZ" altLang="cs-CZ" sz="3200" b="1" kern="0" dirty="0">
              <a:solidFill>
                <a:schemeClr val="accent1">
                  <a:lumMod val="75000"/>
                </a:schemeClr>
              </a:solidFill>
              <a:latin typeface="Arial"/>
            </a:endParaRPr>
          </a:p>
        </p:txBody>
      </p:sp>
      <p:pic>
        <p:nvPicPr>
          <p:cNvPr id="3" name="Picture 4" descr="post-7-57588-MyostatinDog2"/>
          <p:cNvPicPr>
            <a:picLocks noChangeAspect="1" noChangeArrowheads="1"/>
          </p:cNvPicPr>
          <p:nvPr/>
        </p:nvPicPr>
        <p:blipFill>
          <a:blip r:embed="rId2" cstate="print"/>
          <a:srcRect/>
          <a:stretch>
            <a:fillRect/>
          </a:stretch>
        </p:blipFill>
        <p:spPr bwMode="auto">
          <a:xfrm>
            <a:off x="1759843" y="1412776"/>
            <a:ext cx="2524125" cy="3333750"/>
          </a:xfrm>
          <a:prstGeom prst="rect">
            <a:avLst/>
          </a:prstGeom>
          <a:noFill/>
          <a:ln w="9525">
            <a:noFill/>
            <a:miter lim="800000"/>
            <a:headEnd/>
            <a:tailEnd/>
          </a:ln>
        </p:spPr>
      </p:pic>
      <p:pic>
        <p:nvPicPr>
          <p:cNvPr id="4" name="Picture 5" descr="bull"/>
          <p:cNvPicPr>
            <a:picLocks noChangeAspect="1" noChangeArrowheads="1"/>
          </p:cNvPicPr>
          <p:nvPr/>
        </p:nvPicPr>
        <p:blipFill>
          <a:blip r:embed="rId3" cstate="print"/>
          <a:srcRect t="7776" b="6794"/>
          <a:stretch>
            <a:fillRect/>
          </a:stretch>
        </p:blipFill>
        <p:spPr bwMode="auto">
          <a:xfrm>
            <a:off x="1691680" y="4441378"/>
            <a:ext cx="4176713" cy="2371998"/>
          </a:xfrm>
          <a:prstGeom prst="rect">
            <a:avLst/>
          </a:prstGeom>
          <a:noFill/>
          <a:ln w="9525">
            <a:noFill/>
            <a:miter lim="800000"/>
            <a:headEnd/>
            <a:tailEnd/>
          </a:ln>
        </p:spPr>
      </p:pic>
      <p:pic>
        <p:nvPicPr>
          <p:cNvPr id="5" name="Picture 7" descr="myostatin man"/>
          <p:cNvPicPr>
            <a:picLocks noChangeAspect="1" noChangeArrowheads="1"/>
          </p:cNvPicPr>
          <p:nvPr/>
        </p:nvPicPr>
        <p:blipFill>
          <a:blip r:embed="rId4" cstate="print"/>
          <a:srcRect/>
          <a:stretch>
            <a:fillRect/>
          </a:stretch>
        </p:blipFill>
        <p:spPr bwMode="auto">
          <a:xfrm>
            <a:off x="6372200" y="4797152"/>
            <a:ext cx="2286000" cy="1790700"/>
          </a:xfrm>
          <a:prstGeom prst="rect">
            <a:avLst/>
          </a:prstGeom>
          <a:noFill/>
          <a:ln w="9525">
            <a:noFill/>
            <a:miter lim="800000"/>
            <a:headEnd/>
            <a:tailEnd/>
          </a:ln>
        </p:spPr>
      </p:pic>
      <p:pic>
        <p:nvPicPr>
          <p:cNvPr id="6" name="Picture 8"/>
          <p:cNvPicPr>
            <a:picLocks noChangeAspect="1" noChangeArrowheads="1"/>
          </p:cNvPicPr>
          <p:nvPr/>
        </p:nvPicPr>
        <p:blipFill>
          <a:blip r:embed="rId5" cstate="print"/>
          <a:srcRect r="32358"/>
          <a:stretch>
            <a:fillRect/>
          </a:stretch>
        </p:blipFill>
        <p:spPr bwMode="auto">
          <a:xfrm>
            <a:off x="5004048" y="1204962"/>
            <a:ext cx="3724275" cy="3232150"/>
          </a:xfrm>
          <a:prstGeom prst="rect">
            <a:avLst/>
          </a:prstGeom>
          <a:noFill/>
          <a:ln w="9525">
            <a:noFill/>
            <a:miter lim="800000"/>
            <a:headEnd/>
            <a:tailEnd/>
          </a:ln>
          <a:effectLst/>
        </p:spPr>
      </p:pic>
      <p:sp>
        <p:nvSpPr>
          <p:cNvPr id="7" name="Text Box 14"/>
          <p:cNvSpPr txBox="1">
            <a:spLocks noChangeArrowheads="1"/>
          </p:cNvSpPr>
          <p:nvPr/>
        </p:nvSpPr>
        <p:spPr bwMode="auto">
          <a:xfrm>
            <a:off x="1691680" y="1484784"/>
            <a:ext cx="936625" cy="304800"/>
          </a:xfrm>
          <a:prstGeom prst="rect">
            <a:avLst/>
          </a:prstGeom>
          <a:noFill/>
          <a:ln w="9525">
            <a:noFill/>
            <a:miter lim="800000"/>
            <a:headEnd/>
            <a:tailEnd/>
          </a:ln>
          <a:effectLst/>
        </p:spPr>
        <p:txBody>
          <a:bodyPr>
            <a:spAutoFit/>
          </a:bodyPr>
          <a:lstStyle/>
          <a:p>
            <a:pPr algn="r" rtl="1">
              <a:spcBef>
                <a:spcPct val="50000"/>
              </a:spcBef>
            </a:pPr>
            <a:r>
              <a:rPr lang="cs-CZ" altLang="cs-CZ" sz="1400" b="1" dirty="0">
                <a:solidFill>
                  <a:schemeClr val="bg1"/>
                </a:solidFill>
              </a:rPr>
              <a:t>whippet</a:t>
            </a:r>
          </a:p>
        </p:txBody>
      </p:sp>
      <p:sp>
        <p:nvSpPr>
          <p:cNvPr id="9" name="Text Box 15"/>
          <p:cNvSpPr txBox="1">
            <a:spLocks noChangeArrowheads="1"/>
          </p:cNvSpPr>
          <p:nvPr/>
        </p:nvSpPr>
        <p:spPr bwMode="auto">
          <a:xfrm>
            <a:off x="1835696" y="4509120"/>
            <a:ext cx="1295400" cy="304800"/>
          </a:xfrm>
          <a:prstGeom prst="rect">
            <a:avLst/>
          </a:prstGeom>
          <a:noFill/>
          <a:ln w="9525">
            <a:noFill/>
            <a:miter lim="800000"/>
            <a:headEnd/>
            <a:tailEnd/>
          </a:ln>
          <a:effectLst/>
        </p:spPr>
        <p:txBody>
          <a:bodyPr>
            <a:spAutoFit/>
          </a:bodyPr>
          <a:lstStyle/>
          <a:p>
            <a:pPr algn="ctr" rtl="1">
              <a:spcBef>
                <a:spcPct val="50000"/>
              </a:spcBef>
            </a:pPr>
            <a:r>
              <a:rPr lang="cs-CZ" altLang="cs-CZ" sz="1400" b="1" dirty="0">
                <a:solidFill>
                  <a:schemeClr val="bg1"/>
                </a:solidFill>
              </a:rPr>
              <a:t>Belgian blue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D375C8-02DE-4A7A-AA8E-04FD6515ED59}"/>
              </a:ext>
            </a:extLst>
          </p:cNvPr>
          <p:cNvSpPr>
            <a:spLocks noGrp="1"/>
          </p:cNvSpPr>
          <p:nvPr>
            <p:ph type="title"/>
          </p:nvPr>
        </p:nvSpPr>
        <p:spPr/>
        <p:txBody>
          <a:bodyPr/>
          <a:lstStyle/>
          <a:p>
            <a:endParaRPr lang="cs-CZ"/>
          </a:p>
        </p:txBody>
      </p:sp>
      <p:pic>
        <p:nvPicPr>
          <p:cNvPr id="4" name="Obrázek 3">
            <a:extLst>
              <a:ext uri="{FF2B5EF4-FFF2-40B4-BE49-F238E27FC236}">
                <a16:creationId xmlns:a16="http://schemas.microsoft.com/office/drawing/2014/main" id="{FC5532B0-88B9-4461-802C-CECD882CF864}"/>
              </a:ext>
            </a:extLst>
          </p:cNvPr>
          <p:cNvPicPr>
            <a:picLocks noChangeAspect="1"/>
          </p:cNvPicPr>
          <p:nvPr/>
        </p:nvPicPr>
        <p:blipFill rotWithShape="1">
          <a:blip r:embed="rId2"/>
          <a:srcRect l="16927" t="8001" r="21699" b="10800"/>
          <a:stretch/>
        </p:blipFill>
        <p:spPr>
          <a:xfrm>
            <a:off x="827584" y="228910"/>
            <a:ext cx="8366125" cy="6225954"/>
          </a:xfrm>
          <a:prstGeom prst="rect">
            <a:avLst/>
          </a:prstGeom>
        </p:spPr>
      </p:pic>
    </p:spTree>
    <p:extLst>
      <p:ext uri="{BB962C8B-B14F-4D97-AF65-F5344CB8AC3E}">
        <p14:creationId xmlns:p14="http://schemas.microsoft.com/office/powerpoint/2010/main" val="14556209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2A49B-9AFF-4146-8A6B-8C64E37BA5FD}"/>
              </a:ext>
            </a:extLst>
          </p:cNvPr>
          <p:cNvSpPr>
            <a:spLocks noGrp="1"/>
          </p:cNvSpPr>
          <p:nvPr>
            <p:ph type="title"/>
          </p:nvPr>
        </p:nvSpPr>
        <p:spPr/>
        <p:txBody>
          <a:bodyPr/>
          <a:lstStyle/>
          <a:p>
            <a:endParaRPr lang="cs-CZ"/>
          </a:p>
        </p:txBody>
      </p:sp>
      <p:pic>
        <p:nvPicPr>
          <p:cNvPr id="4" name="Obrázek 3">
            <a:extLst>
              <a:ext uri="{FF2B5EF4-FFF2-40B4-BE49-F238E27FC236}">
                <a16:creationId xmlns:a16="http://schemas.microsoft.com/office/drawing/2014/main" id="{8592F226-C719-4493-B379-65376E98B525}"/>
              </a:ext>
            </a:extLst>
          </p:cNvPr>
          <p:cNvPicPr>
            <a:picLocks noChangeAspect="1"/>
          </p:cNvPicPr>
          <p:nvPr/>
        </p:nvPicPr>
        <p:blipFill rotWithShape="1">
          <a:blip r:embed="rId2"/>
          <a:srcRect l="25588" t="10800" r="42913" b="3801"/>
          <a:stretch/>
        </p:blipFill>
        <p:spPr>
          <a:xfrm>
            <a:off x="3995936" y="1121144"/>
            <a:ext cx="3672408" cy="5600422"/>
          </a:xfrm>
          <a:prstGeom prst="rect">
            <a:avLst/>
          </a:prstGeom>
        </p:spPr>
      </p:pic>
    </p:spTree>
    <p:extLst>
      <p:ext uri="{BB962C8B-B14F-4D97-AF65-F5344CB8AC3E}">
        <p14:creationId xmlns:p14="http://schemas.microsoft.com/office/powerpoint/2010/main" val="1394792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161" y="1556792"/>
            <a:ext cx="7641718" cy="5102969"/>
          </a:xfrm>
          <a:prstGeom prst="rect">
            <a:avLst/>
          </a:prstGeom>
        </p:spPr>
      </p:pic>
      <p:sp>
        <p:nvSpPr>
          <p:cNvPr id="5" name="Rectangle 3">
            <a:extLst>
              <a:ext uri="{FF2B5EF4-FFF2-40B4-BE49-F238E27FC236}">
                <a16:creationId xmlns:a16="http://schemas.microsoft.com/office/drawing/2014/main" id="{1B79BDC3-25EC-4CDD-ABD9-A834A705AA98}"/>
              </a:ext>
            </a:extLst>
          </p:cNvPr>
          <p:cNvSpPr txBox="1">
            <a:spLocks noChangeArrowheads="1"/>
          </p:cNvSpPr>
          <p:nvPr/>
        </p:nvSpPr>
        <p:spPr bwMode="auto">
          <a:xfrm>
            <a:off x="1303040" y="356463"/>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Wnt (Wingless/Int)</a:t>
            </a:r>
          </a:p>
        </p:txBody>
      </p:sp>
    </p:spTree>
    <p:extLst>
      <p:ext uri="{BB962C8B-B14F-4D97-AF65-F5344CB8AC3E}">
        <p14:creationId xmlns:p14="http://schemas.microsoft.com/office/powerpoint/2010/main" val="267438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91E40C-311F-4070-B63A-7F1E37612B9E}"/>
              </a:ext>
            </a:extLst>
          </p:cNvPr>
          <p:cNvSpPr>
            <a:spLocks noGrp="1"/>
          </p:cNvSpPr>
          <p:nvPr>
            <p:ph type="title"/>
          </p:nvPr>
        </p:nvSpPr>
        <p:spPr>
          <a:xfrm>
            <a:off x="1547812" y="332656"/>
            <a:ext cx="7138987" cy="627063"/>
          </a:xfrm>
        </p:spPr>
        <p:txBody>
          <a:bodyPr/>
          <a:lstStyle/>
          <a:p>
            <a:endParaRPr lang="cs-CZ" dirty="0"/>
          </a:p>
        </p:txBody>
      </p:sp>
      <p:sp>
        <p:nvSpPr>
          <p:cNvPr id="4" name="Ovál 3">
            <a:extLst>
              <a:ext uri="{FF2B5EF4-FFF2-40B4-BE49-F238E27FC236}">
                <a16:creationId xmlns:a16="http://schemas.microsoft.com/office/drawing/2014/main" id="{FB444C4A-26BC-49B6-B370-6F3DA367D64F}"/>
              </a:ext>
            </a:extLst>
          </p:cNvPr>
          <p:cNvSpPr/>
          <p:nvPr/>
        </p:nvSpPr>
        <p:spPr>
          <a:xfrm>
            <a:off x="2316325" y="1483966"/>
            <a:ext cx="1584176"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Wingless</a:t>
            </a:r>
            <a:endParaRPr lang="cs-CZ" dirty="0"/>
          </a:p>
        </p:txBody>
      </p:sp>
      <p:sp>
        <p:nvSpPr>
          <p:cNvPr id="5" name="Ovál 4">
            <a:extLst>
              <a:ext uri="{FF2B5EF4-FFF2-40B4-BE49-F238E27FC236}">
                <a16:creationId xmlns:a16="http://schemas.microsoft.com/office/drawing/2014/main" id="{4B525A6A-4EF9-4E5D-B59E-B1D54C3734D5}"/>
              </a:ext>
            </a:extLst>
          </p:cNvPr>
          <p:cNvSpPr/>
          <p:nvPr/>
        </p:nvSpPr>
        <p:spPr>
          <a:xfrm>
            <a:off x="6660232" y="1500879"/>
            <a:ext cx="1584176"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Int-1</a:t>
            </a:r>
          </a:p>
        </p:txBody>
      </p:sp>
      <p:pic>
        <p:nvPicPr>
          <p:cNvPr id="5122" name="Picture 2" descr="Výsledek obrázku pro wingless drosophila">
            <a:extLst>
              <a:ext uri="{FF2B5EF4-FFF2-40B4-BE49-F238E27FC236}">
                <a16:creationId xmlns:a16="http://schemas.microsoft.com/office/drawing/2014/main" id="{CD0DA066-48CC-4ABB-BBB2-CE169EA3B28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73" r="56300"/>
          <a:stretch/>
        </p:blipFill>
        <p:spPr bwMode="auto">
          <a:xfrm>
            <a:off x="1763688" y="2453981"/>
            <a:ext cx="2136813" cy="21279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ýsledek obrázku pro int-1 mmtv">
            <a:extLst>
              <a:ext uri="{FF2B5EF4-FFF2-40B4-BE49-F238E27FC236}">
                <a16:creationId xmlns:a16="http://schemas.microsoft.com/office/drawing/2014/main" id="{70AAF070-52CA-4C5D-8D84-0D6733DB4D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35" b="75435"/>
          <a:stretch/>
        </p:blipFill>
        <p:spPr bwMode="auto">
          <a:xfrm>
            <a:off x="6238674" y="2706049"/>
            <a:ext cx="2897485" cy="1684671"/>
          </a:xfrm>
          <a:prstGeom prst="rect">
            <a:avLst/>
          </a:prstGeom>
          <a:noFill/>
          <a:extLst>
            <a:ext uri="{909E8E84-426E-40DD-AFC4-6F175D3DCCD1}">
              <a14:hiddenFill xmlns:a14="http://schemas.microsoft.com/office/drawing/2010/main">
                <a:solidFill>
                  <a:srgbClr val="FFFFFF"/>
                </a:solidFill>
              </a14:hiddenFill>
            </a:ext>
          </a:extLst>
        </p:spPr>
      </p:pic>
      <p:sp>
        <p:nvSpPr>
          <p:cNvPr id="8" name="Ovál 7">
            <a:extLst>
              <a:ext uri="{FF2B5EF4-FFF2-40B4-BE49-F238E27FC236}">
                <a16:creationId xmlns:a16="http://schemas.microsoft.com/office/drawing/2014/main" id="{ED275452-5DC7-4EE4-A43E-77D65621B7A0}"/>
              </a:ext>
            </a:extLst>
          </p:cNvPr>
          <p:cNvSpPr/>
          <p:nvPr/>
        </p:nvSpPr>
        <p:spPr>
          <a:xfrm>
            <a:off x="4419650" y="3796586"/>
            <a:ext cx="1584176"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WNT</a:t>
            </a:r>
          </a:p>
        </p:txBody>
      </p:sp>
      <p:cxnSp>
        <p:nvCxnSpPr>
          <p:cNvPr id="7" name="Přímá spojnice se šipkou 6">
            <a:extLst>
              <a:ext uri="{FF2B5EF4-FFF2-40B4-BE49-F238E27FC236}">
                <a16:creationId xmlns:a16="http://schemas.microsoft.com/office/drawing/2014/main" id="{6B7885ED-FEF1-4F4D-93F4-8D5FBF19068C}"/>
              </a:ext>
            </a:extLst>
          </p:cNvPr>
          <p:cNvCxnSpPr>
            <a:cxnSpLocks/>
          </p:cNvCxnSpPr>
          <p:nvPr/>
        </p:nvCxnSpPr>
        <p:spPr>
          <a:xfrm>
            <a:off x="3995936" y="1949456"/>
            <a:ext cx="864096" cy="1767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06B5C764-9F31-4861-8C52-2AAC108C0EBD}"/>
              </a:ext>
            </a:extLst>
          </p:cNvPr>
          <p:cNvCxnSpPr>
            <a:cxnSpLocks/>
          </p:cNvCxnSpPr>
          <p:nvPr/>
        </p:nvCxnSpPr>
        <p:spPr>
          <a:xfrm flipH="1">
            <a:off x="5436096" y="1927112"/>
            <a:ext cx="1152128" cy="1789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26" name="Picture 6">
            <a:extLst>
              <a:ext uri="{FF2B5EF4-FFF2-40B4-BE49-F238E27FC236}">
                <a16:creationId xmlns:a16="http://schemas.microsoft.com/office/drawing/2014/main" id="{52A31A69-C2AB-4539-93DF-15FE8AA882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68" b="25846"/>
          <a:stretch/>
        </p:blipFill>
        <p:spPr bwMode="auto">
          <a:xfrm>
            <a:off x="3995936" y="4668228"/>
            <a:ext cx="4905375" cy="2073139"/>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7138ACD9-8841-4594-A2D2-777ED8DF2493}"/>
              </a:ext>
            </a:extLst>
          </p:cNvPr>
          <p:cNvSpPr>
            <a:spLocks noGrp="1"/>
          </p:cNvSpPr>
          <p:nvPr>
            <p:ph idx="1"/>
          </p:nvPr>
        </p:nvSpPr>
        <p:spPr>
          <a:xfrm>
            <a:off x="6981451" y="4256895"/>
            <a:ext cx="1919860" cy="536923"/>
          </a:xfrm>
        </p:spPr>
        <p:txBody>
          <a:bodyPr/>
          <a:lstStyle/>
          <a:p>
            <a:pPr marL="0" indent="0">
              <a:buNone/>
            </a:pPr>
            <a:r>
              <a:rPr lang="cs-CZ" dirty="0" err="1"/>
              <a:t>Roel</a:t>
            </a:r>
            <a:r>
              <a:rPr lang="cs-CZ" dirty="0"/>
              <a:t> </a:t>
            </a:r>
            <a:r>
              <a:rPr lang="cs-CZ" dirty="0" err="1"/>
              <a:t>Nusse</a:t>
            </a:r>
            <a:endParaRPr lang="cs-CZ" dirty="0"/>
          </a:p>
        </p:txBody>
      </p:sp>
    </p:spTree>
    <p:extLst>
      <p:ext uri="{BB962C8B-B14F-4D97-AF65-F5344CB8AC3E}">
        <p14:creationId xmlns:p14="http://schemas.microsoft.com/office/powerpoint/2010/main" val="20978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3808</TotalTime>
  <Words>2522</Words>
  <Application>Microsoft Office PowerPoint</Application>
  <PresentationFormat>Předvádění na obrazovce (4:3)</PresentationFormat>
  <Paragraphs>243</Paragraphs>
  <Slides>73</Slides>
  <Notes>1</Notes>
  <HiddenSlides>0</HiddenSlides>
  <MMClips>3</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73</vt:i4>
      </vt:variant>
    </vt:vector>
  </HeadingPairs>
  <TitlesOfParts>
    <vt:vector size="77" baseType="lpstr">
      <vt:lpstr>Arial</vt:lpstr>
      <vt:lpstr>Arial Black</vt:lpstr>
      <vt:lpstr>Calibri</vt:lpstr>
      <vt:lpstr>Sablona_prezentace_zelena</vt:lpstr>
      <vt:lpstr>Vítězslav Bryja </vt:lpstr>
      <vt:lpstr>Vlastnosti buněk v průběhu embryonálního vývoje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Familiární adenomatózní polypóza</vt:lpstr>
      <vt:lpstr>Familiární adenomatózní polypóza</vt:lpstr>
      <vt:lpstr>Prezentace aplikace PowerPoint</vt:lpstr>
      <vt:lpstr>Prezentace aplikace PowerPoint</vt:lpstr>
      <vt:lpstr>Prezentace aplikace PowerPoint</vt:lpstr>
      <vt:lpstr>Vazba R-spondinu na LGR5 aktivuje Wnt dráhu</vt:lpstr>
      <vt:lpstr>Prezentace aplikace PowerPoint</vt:lpstr>
      <vt:lpstr>Vazba R-spondinu na LGR5 aktivuje Wnt dráhu … … díky internalizaci E3-ubikvitin ligáz ZNRF3/RNF43</vt:lpstr>
      <vt:lpstr>Prezentace aplikace PowerPoint</vt:lpstr>
      <vt:lpstr>Prezentace aplikace PowerPoint</vt:lpstr>
      <vt:lpstr>Prezentace aplikace PowerPoint</vt:lpstr>
      <vt:lpstr>Epitelo-mesenchymální přechod (EMT – epithelio-mesenchymal transition)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Nika zárodečných kmenových buněk (Caenorhabditis elegans)</vt:lpstr>
      <vt:lpstr>Nika zárodečných kmenových buněk (Drosophila melanogaster)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BMP signalizace přímo antagonizuje Wnt ve střevní kryptě</vt:lpstr>
      <vt:lpstr>Prezentace aplikace PowerPoint</vt:lpstr>
      <vt:lpstr>Integrace signálů vede k homeostáze</vt:lpstr>
      <vt:lpstr>Další zajímavé proteiny z BMP rodiny  Myostatin (GDF8) – regulátor diferenciace svalu</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Vita Bryja</cp:lastModifiedBy>
  <cp:revision>111</cp:revision>
  <dcterms:created xsi:type="dcterms:W3CDTF">2017-09-12T04:05:13Z</dcterms:created>
  <dcterms:modified xsi:type="dcterms:W3CDTF">2019-11-13T09:35:30Z</dcterms:modified>
</cp:coreProperties>
</file>