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1" r:id="rId2"/>
  </p:sldMasterIdLst>
  <p:notesMasterIdLst>
    <p:notesMasterId r:id="rId58"/>
  </p:notesMasterIdLst>
  <p:handoutMasterIdLst>
    <p:handoutMasterId r:id="rId59"/>
  </p:handoutMasterIdLst>
  <p:sldIdLst>
    <p:sldId id="493" r:id="rId3"/>
    <p:sldId id="494" r:id="rId4"/>
    <p:sldId id="527" r:id="rId5"/>
    <p:sldId id="528" r:id="rId6"/>
    <p:sldId id="529" r:id="rId7"/>
    <p:sldId id="530" r:id="rId8"/>
    <p:sldId id="547" r:id="rId9"/>
    <p:sldId id="553" r:id="rId10"/>
    <p:sldId id="554" r:id="rId11"/>
    <p:sldId id="557" r:id="rId12"/>
    <p:sldId id="558" r:id="rId13"/>
    <p:sldId id="559" r:id="rId14"/>
    <p:sldId id="560" r:id="rId15"/>
    <p:sldId id="555" r:id="rId16"/>
    <p:sldId id="562" r:id="rId17"/>
    <p:sldId id="563" r:id="rId18"/>
    <p:sldId id="556" r:id="rId19"/>
    <p:sldId id="569" r:id="rId20"/>
    <p:sldId id="585" r:id="rId21"/>
    <p:sldId id="586" r:id="rId22"/>
    <p:sldId id="587" r:id="rId23"/>
    <p:sldId id="589" r:id="rId24"/>
    <p:sldId id="588" r:id="rId25"/>
    <p:sldId id="567" r:id="rId26"/>
    <p:sldId id="561" r:id="rId27"/>
    <p:sldId id="564" r:id="rId28"/>
    <p:sldId id="570" r:id="rId29"/>
    <p:sldId id="495" r:id="rId30"/>
    <p:sldId id="531" r:id="rId31"/>
    <p:sldId id="542" r:id="rId32"/>
    <p:sldId id="551" r:id="rId33"/>
    <p:sldId id="548" r:id="rId34"/>
    <p:sldId id="565" r:id="rId35"/>
    <p:sldId id="566" r:id="rId36"/>
    <p:sldId id="552" r:id="rId37"/>
    <p:sldId id="496" r:id="rId38"/>
    <p:sldId id="571" r:id="rId39"/>
    <p:sldId id="572" r:id="rId40"/>
    <p:sldId id="576" r:id="rId41"/>
    <p:sldId id="497" r:id="rId42"/>
    <p:sldId id="573" r:id="rId43"/>
    <p:sldId id="574" r:id="rId44"/>
    <p:sldId id="575" r:id="rId45"/>
    <p:sldId id="501" r:id="rId46"/>
    <p:sldId id="502" r:id="rId47"/>
    <p:sldId id="503" r:id="rId48"/>
    <p:sldId id="504" r:id="rId49"/>
    <p:sldId id="577" r:id="rId50"/>
    <p:sldId id="505" r:id="rId51"/>
    <p:sldId id="578" r:id="rId52"/>
    <p:sldId id="591" r:id="rId53"/>
    <p:sldId id="579" r:id="rId54"/>
    <p:sldId id="590" r:id="rId55"/>
    <p:sldId id="592" r:id="rId56"/>
    <p:sldId id="526" r:id="rId57"/>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01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02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032"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04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5052" algn="l" defTabSz="914021" rtl="0" eaLnBrk="1" latinLnBrk="0" hangingPunct="1">
      <a:defRPr kern="1200">
        <a:solidFill>
          <a:srgbClr val="FFCC66"/>
        </a:solidFill>
        <a:latin typeface="Arial" panose="020B0604020202020204" pitchFamily="34" charset="0"/>
        <a:ea typeface="+mn-ea"/>
        <a:cs typeface="+mn-cs"/>
      </a:defRPr>
    </a:lvl6pPr>
    <a:lvl7pPr marL="2742062" algn="l" defTabSz="914021" rtl="0" eaLnBrk="1" latinLnBrk="0" hangingPunct="1">
      <a:defRPr kern="1200">
        <a:solidFill>
          <a:srgbClr val="FFCC66"/>
        </a:solidFill>
        <a:latin typeface="Arial" panose="020B0604020202020204" pitchFamily="34" charset="0"/>
        <a:ea typeface="+mn-ea"/>
        <a:cs typeface="+mn-cs"/>
      </a:defRPr>
    </a:lvl7pPr>
    <a:lvl8pPr marL="3199072" algn="l" defTabSz="914021" rtl="0" eaLnBrk="1" latinLnBrk="0" hangingPunct="1">
      <a:defRPr kern="1200">
        <a:solidFill>
          <a:srgbClr val="FFCC66"/>
        </a:solidFill>
        <a:latin typeface="Arial" panose="020B0604020202020204" pitchFamily="34" charset="0"/>
        <a:ea typeface="+mn-ea"/>
        <a:cs typeface="+mn-cs"/>
      </a:defRPr>
    </a:lvl8pPr>
    <a:lvl9pPr marL="3656083" algn="l" defTabSz="914021"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6" autoAdjust="0"/>
    <p:restoredTop sz="91006" autoAdjust="0"/>
  </p:normalViewPr>
  <p:slideViewPr>
    <p:cSldViewPr>
      <p:cViewPr varScale="1">
        <p:scale>
          <a:sx n="100" d="100"/>
          <a:sy n="100" d="100"/>
        </p:scale>
        <p:origin x="1338" y="9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30.11.2020</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Regulatory effects of TGF-β on the growth/proliferation and maturation/differentiation of developmentally distinct hematopoietic cells.BFU indicates burst-forming unit; CFU, colony-forming unit; HPP, high proliferative potential; DC, dendritic cell; E, erythroid cell; G, granulocyte; M, monocyte/macrophage; and Mk, megakaryocyte.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Hypoxia coordinates EPO synthesis with iron metabolism. Shown is a simplified overview of hypoxic and HIF-mediated effects on iron metabolism. HIF-2 induces renal and hepatic EPO synthesis in response to hypoxia, which results in increased serum EPO levels (circle), stimulating erythropoiesis. Renal and liver EPO responses are modulated by dermal HIF-1 (see the text). Also, included in this schematic is the recently described contribution of glial cell-derived EPO to the serum EPO pool. An adjustment of iron metabolism is needed to satisfy increased iron demand in the bone marrow. In the duodenum, duodenal cytochrome b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reduces ferric iron (Fe3+) to its ferrous form (Fe2+), which is then transported into the cytosol of enterocytes (square) by divalent metal transporter-1 (DMT1).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and DMT1 are both hypoxia inducible and HIF-2 regulated. Absorbed iron is released into the circulation by </a:t>
            </a:r>
            <a:r>
              <a:rPr lang="en-GB" altLang="en-US" dirty="0" err="1">
                <a:latin typeface="Arial" charset="0"/>
                <a:ea typeface="msgothic" charset="0"/>
                <a:cs typeface="msgothic" charset="0"/>
              </a:rPr>
              <a:t>ferroportin</a:t>
            </a:r>
            <a:r>
              <a:rPr lang="en-GB" altLang="en-US" dirty="0">
                <a:latin typeface="Arial" charset="0"/>
                <a:ea typeface="msgothic" charset="0"/>
                <a:cs typeface="msgothic" charset="0"/>
              </a:rPr>
              <a:t> (FPN) and is then transported in complex with transferrin to liver, reticuloendothelial cells, bone marrow, and other organs. Transferrin (</a:t>
            </a:r>
            <a:r>
              <a:rPr lang="en-GB" altLang="en-US" dirty="0" err="1">
                <a:latin typeface="Arial" charset="0"/>
                <a:ea typeface="msgothic" charset="0"/>
                <a:cs typeface="msgothic" charset="0"/>
              </a:rPr>
              <a:t>Tf</a:t>
            </a:r>
            <a:r>
              <a:rPr lang="en-GB" altLang="en-US" dirty="0">
                <a:latin typeface="Arial" charset="0"/>
                <a:ea typeface="msgothic" charset="0"/>
                <a:cs typeface="msgothic" charset="0"/>
              </a:rPr>
              <a:t>) is HIF regulated, and hypoxia increases its serum levels. Hypoxia, low serum iron levels, and increased “erythropoietic drive” inhibit hepcidin synthesis in the liver, resulting in diminished FPN cell surface expression in different tissues. As a result, more iron is released from enterocytes, hepatocytes, and reticuloendothelial cells (RES). When intracellular iron levels are low, iron regulatory protein (IRP) inhibits HIF-2α translation and diminishes hypoxia-induced erythropoiesis.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20"/>
            <a:ext cx="6984776" cy="1224136"/>
          </a:xfrm>
        </p:spPr>
        <p:txBody>
          <a:bodyPr anchor="b"/>
          <a:lstStyle>
            <a:lvl1pPr marL="0" indent="0" algn="l">
              <a:buNone/>
              <a:defRPr sz="2800" b="1">
                <a:solidFill>
                  <a:schemeClr val="accent1">
                    <a:lumMod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5"/>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3" y="1052740"/>
            <a:ext cx="5486400" cy="3560267"/>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440" y="2129984"/>
            <a:ext cx="7773120" cy="1470394"/>
          </a:xfrm>
        </p:spPr>
        <p:txBody>
          <a:bodyPr/>
          <a:lstStyle/>
          <a:p>
            <a:r>
              <a:rPr lang="cs-CZ"/>
              <a:t>Kliknutím lze upravit styl.</a:t>
            </a:r>
            <a:endParaRPr lang="en-US"/>
          </a:p>
        </p:txBody>
      </p:sp>
      <p:sp>
        <p:nvSpPr>
          <p:cNvPr id="3" name="Podnadpis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cs-CZ"/>
              <a:t>Kliknutím lze upravit styl předlohy.</a:t>
            </a:r>
            <a:endParaRPr lang="en-US"/>
          </a:p>
        </p:txBody>
      </p:sp>
    </p:spTree>
    <p:extLst>
      <p:ext uri="{BB962C8B-B14F-4D97-AF65-F5344CB8AC3E}">
        <p14:creationId xmlns:p14="http://schemas.microsoft.com/office/powerpoint/2010/main" val="120591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07258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880" y="4406863"/>
            <a:ext cx="7771680" cy="1362383"/>
          </a:xfrm>
        </p:spPr>
        <p:txBody>
          <a:bodyPr anchor="t"/>
          <a:lstStyle>
            <a:lvl1pPr algn="l">
              <a:defRPr sz="3600" b="1" cap="all"/>
            </a:lvl1pPr>
          </a:lstStyle>
          <a:p>
            <a:r>
              <a:rPr lang="cs-CZ"/>
              <a:t>Kliknutím lze upravit styl.</a:t>
            </a:r>
            <a:endParaRPr lang="en-US"/>
          </a:p>
        </p:txBody>
      </p:sp>
      <p:sp>
        <p:nvSpPr>
          <p:cNvPr id="3" name="Zástupný symbol pro text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cs-CZ"/>
              <a:t>Kliknutím lze upravit styly předlohy textu.</a:t>
            </a:r>
          </a:p>
        </p:txBody>
      </p:sp>
    </p:spTree>
    <p:extLst>
      <p:ext uri="{BB962C8B-B14F-4D97-AF65-F5344CB8AC3E}">
        <p14:creationId xmlns:p14="http://schemas.microsoft.com/office/powerpoint/2010/main" val="337746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1586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921" y="275070"/>
            <a:ext cx="8229600" cy="1142039"/>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4" name="Zástupný symbol pro obsah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6" name="Zástupný symbol pro obsah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7082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39046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920" y="273629"/>
            <a:ext cx="3008160" cy="1160762"/>
          </a:xfrm>
        </p:spPr>
        <p:txBody>
          <a:bodyPr anchor="b"/>
          <a:lstStyle>
            <a:lvl1pPr algn="l">
              <a:defRPr sz="1800" b="1"/>
            </a:lvl1pPr>
          </a:lstStyle>
          <a:p>
            <a:r>
              <a:rPr lang="cs-CZ"/>
              <a:t>Kliknutím lze upravit styl.</a:t>
            </a:r>
            <a:endParaRPr lang="en-US"/>
          </a:p>
        </p:txBody>
      </p:sp>
      <p:sp>
        <p:nvSpPr>
          <p:cNvPr id="3" name="Zástupný symbol pro obsah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208984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6" y="396284"/>
            <a:ext cx="7138987" cy="627063"/>
          </a:xfrm>
        </p:spPr>
        <p:txBody>
          <a:bodyPr/>
          <a:lstStyle/>
          <a:p>
            <a:r>
              <a:rPr lang="cs-CZ"/>
              <a:t>Kliknutím lze upravit styl.</a:t>
            </a:r>
          </a:p>
        </p:txBody>
      </p:sp>
      <p:sp>
        <p:nvSpPr>
          <p:cNvPr id="3" name="Zástupný symbol pro obsah 2"/>
          <p:cNvSpPr>
            <a:spLocks noGrp="1"/>
          </p:cNvSpPr>
          <p:nvPr>
            <p:ph idx="1"/>
          </p:nvPr>
        </p:nvSpPr>
        <p:spPr>
          <a:xfrm>
            <a:off x="1547817" y="1412780"/>
            <a:ext cx="7138987" cy="4713387"/>
          </a:xfrm>
        </p:spPr>
        <p:txBody>
          <a:bodyPr/>
          <a:lstStyle>
            <a:lvl1pPr marL="266590" indent="-266590">
              <a:buFontTx/>
              <a:buBlip>
                <a:blip r:embed="rId2"/>
              </a:buBlip>
              <a:defRPr/>
            </a:lvl1pPr>
            <a:lvl2pPr marL="541114" indent="-274525">
              <a:buFontTx/>
              <a:buBlip>
                <a:blip r:embed="rId2"/>
              </a:buBlip>
              <a:defRPr/>
            </a:lvl2pPr>
            <a:lvl3pPr marL="807704" indent="-266590">
              <a:buFontTx/>
              <a:buBlip>
                <a:blip r:embed="rId2"/>
              </a:buBlip>
              <a:defRPr/>
            </a:lvl3pPr>
            <a:lvl4pPr marL="985429" indent="-177725">
              <a:buFontTx/>
              <a:buBlip>
                <a:blip r:embed="rId2"/>
              </a:buBlip>
              <a:defRPr/>
            </a:lvl4pPr>
            <a:lvl5pPr marL="1163156" indent="-177725">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801" y="4800025"/>
            <a:ext cx="5486400" cy="567420"/>
          </a:xfrm>
        </p:spPr>
        <p:txBody>
          <a:bodyPr anchor="b"/>
          <a:lstStyle>
            <a:lvl1pPr algn="l">
              <a:defRPr sz="1800" b="1"/>
            </a:lvl1pPr>
          </a:lstStyle>
          <a:p>
            <a:r>
              <a:rPr lang="cs-CZ"/>
              <a:t>Kliknutím lze upravit styl.</a:t>
            </a:r>
            <a:endParaRPr lang="en-US"/>
          </a:p>
        </p:txBody>
      </p:sp>
      <p:sp>
        <p:nvSpPr>
          <p:cNvPr id="3" name="Zástupný symbol pro obrázek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Zástupný symbol pro text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50890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46655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26081" y="568860"/>
            <a:ext cx="1951200" cy="5656914"/>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671040" y="568860"/>
            <a:ext cx="5716800" cy="565691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2208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8"/>
            <a:ext cx="7139136" cy="4641379"/>
          </a:xfrm>
        </p:spPr>
        <p:txBody>
          <a:bodyPr/>
          <a:lstStyle>
            <a:lvl1pPr marL="266590" indent="-26659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7" y="1052737"/>
            <a:ext cx="7138987" cy="5073427"/>
          </a:xfrm>
        </p:spPr>
        <p:txBody>
          <a:bodyPr/>
          <a:lstStyle>
            <a:lvl1pPr marL="266590" indent="-266590">
              <a:buFontTx/>
              <a:buBlip>
                <a:blip r:embed="rId3"/>
              </a:buBlip>
              <a:defRPr/>
            </a:lvl1pPr>
            <a:lvl2pPr marL="541114" indent="-274525">
              <a:buFontTx/>
              <a:buBlip>
                <a:blip r:embed="rId3"/>
              </a:buBlip>
              <a:defRPr/>
            </a:lvl2pPr>
            <a:lvl3pPr marL="807704" indent="-266590">
              <a:buFontTx/>
              <a:buBlip>
                <a:blip r:embed="rId3"/>
              </a:buBlip>
              <a:defRPr/>
            </a:lvl3pPr>
            <a:lvl4pPr marL="985429" indent="-177725">
              <a:buFontTx/>
              <a:buBlip>
                <a:blip r:embed="rId3"/>
              </a:buBlip>
              <a:defRPr/>
            </a:lvl4pPr>
            <a:lvl5pPr marL="1163156" indent="-177725">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13" y="388263"/>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8"/>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8"/>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41"/>
            <a:ext cx="3528392"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8"/>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63341"/>
            <a:ext cx="3466728"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1484788"/>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8" y="388263"/>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20"/>
            <a:ext cx="3528392" cy="639762"/>
          </a:xfrm>
        </p:spPr>
        <p:txBody>
          <a:bodyPr anchor="b">
            <a:noAutofit/>
          </a:bodyPr>
          <a:lstStyle>
            <a:lvl1pPr marL="0" indent="0">
              <a:buNone/>
              <a:defRPr sz="2200" b="1" baseline="0">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429020"/>
            <a:ext cx="3466728" cy="639762"/>
          </a:xfrm>
        </p:spPr>
        <p:txBody>
          <a:bodyPr anchor="b">
            <a:noAutofit/>
          </a:bodyPr>
          <a:lstStyle>
            <a:lvl1pPr marL="0" indent="0">
              <a:buNone/>
              <a:defRPr sz="2200" b="1">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7" y="387900"/>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42" y="396879"/>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7" y="1484788"/>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4"/>
            <a:ext cx="1655763"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3" y="6356354"/>
            <a:ext cx="2735263"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9" y="6356354"/>
            <a:ext cx="1882775"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3" y="3080499"/>
            <a:ext cx="6604844" cy="677108"/>
          </a:xfrm>
          <a:prstGeom prst="rect">
            <a:avLst/>
          </a:prstGeom>
          <a:noFill/>
          <a:ln>
            <a:noFill/>
          </a:ln>
        </p:spPr>
        <p:txBody>
          <a:bodyPr wrap="square" lIns="91400" tIns="45702" rIns="91400" bIns="45702"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590" indent="-26659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114" indent="-274525"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7704" indent="-26659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429" indent="-177725"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156" indent="-177725"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1411819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3.emf"/><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biolegend.com/cell_markers"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b="1" dirty="0"/>
              <a:t>Karel Souček</a:t>
            </a:r>
            <a:br>
              <a:rPr lang="cs-CZ" altLang="cs-CZ" dirty="0"/>
            </a:br>
            <a:r>
              <a:rPr lang="cs-CZ" altLang="cs-CZ" dirty="0"/>
              <a:t>	</a:t>
            </a:r>
          </a:p>
        </p:txBody>
      </p:sp>
      <p:sp>
        <p:nvSpPr>
          <p:cNvPr id="5" name="Podnadpis 4"/>
          <p:cNvSpPr>
            <a:spLocks noGrp="1"/>
          </p:cNvSpPr>
          <p:nvPr>
            <p:ph type="subTitle" idx="1"/>
          </p:nvPr>
        </p:nvSpPr>
        <p:spPr/>
        <p:txBody>
          <a:bodyPr/>
          <a:lstStyle/>
          <a:p>
            <a:r>
              <a:rPr lang="cs-CZ" dirty="0"/>
              <a:t>Krvetvorba, systém krevních buněk a krvetvorné orgány; principy diferenciace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a:t>
            </a:r>
            <a:endParaRPr lang="en-US" dirty="0"/>
          </a:p>
        </p:txBody>
      </p:sp>
      <p:sp>
        <p:nvSpPr>
          <p:cNvPr id="3" name="Zástupný symbol pro obsah 2"/>
          <p:cNvSpPr>
            <a:spLocks noGrp="1"/>
          </p:cNvSpPr>
          <p:nvPr>
            <p:ph idx="1"/>
          </p:nvPr>
        </p:nvSpPr>
        <p:spPr/>
        <p:txBody>
          <a:bodyPr/>
          <a:lstStyle/>
          <a:p>
            <a:pPr fontAlgn="auto">
              <a:spcBef>
                <a:spcPts val="0"/>
              </a:spcBef>
              <a:spcAft>
                <a:spcPts val="0"/>
              </a:spcAft>
            </a:pPr>
            <a:r>
              <a:rPr lang="cs-CZ" sz="1400" dirty="0">
                <a:solidFill>
                  <a:prstClr val="black"/>
                </a:solidFill>
                <a:latin typeface="Calibri"/>
              </a:rPr>
              <a:t>Kostní dřeň poskytuje strukturální podporu a udržuje odpovídající prostředí pro průběh hematopoézy.</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Stroma kostní dřeně je pórovitá fibrózní tkáň tvořená fibroblasty, retikulárními buňkami a kostními buňkami, na kterou </a:t>
            </a:r>
            <a:r>
              <a:rPr lang="cs-CZ" sz="1400" dirty="0" err="1">
                <a:solidFill>
                  <a:prstClr val="black"/>
                </a:solidFill>
                <a:latin typeface="Calibri"/>
              </a:rPr>
              <a:t>adherují</a:t>
            </a:r>
            <a:r>
              <a:rPr lang="cs-CZ" sz="1400" dirty="0">
                <a:solidFill>
                  <a:prstClr val="black"/>
                </a:solidFill>
                <a:latin typeface="Calibri"/>
              </a:rPr>
              <a:t> vyvíjející se buňky, makrofágy a </a:t>
            </a:r>
            <a:r>
              <a:rPr lang="cs-CZ" sz="1400" dirty="0" err="1">
                <a:solidFill>
                  <a:prstClr val="black"/>
                </a:solidFill>
                <a:latin typeface="Calibri"/>
              </a:rPr>
              <a:t>adipocity</a:t>
            </a:r>
            <a:r>
              <a:rPr lang="cs-CZ" sz="1400" dirty="0">
                <a:solidFill>
                  <a:prstClr val="black"/>
                </a:solidFill>
                <a:latin typeface="Calibri"/>
              </a:rPr>
              <a:t>.</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err="1">
                <a:solidFill>
                  <a:prstClr val="black"/>
                </a:solidFill>
                <a:latin typeface="Calibri"/>
              </a:rPr>
              <a:t>Stromální</a:t>
            </a:r>
            <a:r>
              <a:rPr lang="cs-CZ" sz="1400" dirty="0">
                <a:solidFill>
                  <a:prstClr val="black"/>
                </a:solidFill>
                <a:latin typeface="Calibri"/>
              </a:rPr>
              <a:t> buňky, makrofágy a endoteliální buňky spolu s hematopoetickými buňkami produkují růstové  faktory regulující proliferaci a diferenciaci buněk.</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Strukturní molekuly vážou tyto růstové faktory, a tak udržují jejich vysokou koncentraci v kostní dřeni.</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b="1" dirty="0">
                <a:solidFill>
                  <a:prstClr val="black"/>
                </a:solidFill>
                <a:latin typeface="Calibri"/>
              </a:rPr>
              <a:t>Rozlišujeme:</a:t>
            </a:r>
          </a:p>
          <a:p>
            <a:pPr marL="355453" indent="-177725" fontAlgn="auto">
              <a:spcBef>
                <a:spcPts val="0"/>
              </a:spcBef>
              <a:spcAft>
                <a:spcPts val="0"/>
              </a:spcAft>
              <a:buFont typeface="Arial" charset="0"/>
              <a:buChar char="•"/>
            </a:pPr>
            <a:r>
              <a:rPr lang="cs-CZ" sz="1400" dirty="0">
                <a:solidFill>
                  <a:prstClr val="black"/>
                </a:solidFill>
                <a:latin typeface="Calibri"/>
              </a:rPr>
              <a:t>červenou kostní dřeň – vlastní hematopoéza</a:t>
            </a:r>
          </a:p>
          <a:p>
            <a:pPr marL="355453" indent="-177725" fontAlgn="auto">
              <a:spcBef>
                <a:spcPts val="0"/>
              </a:spcBef>
              <a:spcAft>
                <a:spcPts val="0"/>
              </a:spcAft>
              <a:buFont typeface="Arial" charset="0"/>
              <a:buChar char="•"/>
            </a:pPr>
            <a:r>
              <a:rPr lang="cs-CZ" sz="1400" dirty="0">
                <a:solidFill>
                  <a:prstClr val="black"/>
                </a:solidFill>
                <a:latin typeface="Calibri"/>
              </a:rPr>
              <a:t>bílou kostní dřeň – tuková tkáň</a:t>
            </a:r>
          </a:p>
          <a:p>
            <a:endParaRPr 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289" y="4050357"/>
            <a:ext cx="4176478" cy="263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64313" y="3793777"/>
            <a:ext cx="2150506" cy="32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5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 a věk</a:t>
            </a:r>
            <a:endParaRPr lang="en-US" dirty="0"/>
          </a:p>
        </p:txBody>
      </p:sp>
      <p:sp>
        <p:nvSpPr>
          <p:cNvPr id="3" name="Zástupný symbol pro obsah 2"/>
          <p:cNvSpPr>
            <a:spLocks noGrp="1"/>
          </p:cNvSpPr>
          <p:nvPr>
            <p:ph idx="1"/>
          </p:nvPr>
        </p:nvSpPr>
        <p:spPr>
          <a:xfrm>
            <a:off x="1547817" y="1412780"/>
            <a:ext cx="7488679" cy="4713387"/>
          </a:xfrm>
        </p:spPr>
        <p:txBody>
          <a:bodyPr/>
          <a:lstStyle/>
          <a:p>
            <a:pPr fontAlgn="auto">
              <a:lnSpc>
                <a:spcPct val="120000"/>
              </a:lnSpc>
              <a:spcBef>
                <a:spcPts val="0"/>
              </a:spcBef>
              <a:spcAft>
                <a:spcPts val="0"/>
              </a:spcAft>
            </a:pPr>
            <a:r>
              <a:rPr lang="cs-CZ" sz="1400" b="1" dirty="0">
                <a:solidFill>
                  <a:prstClr val="black"/>
                </a:solidFill>
                <a:latin typeface="Calibri"/>
              </a:rPr>
              <a:t>Převažující aktivita:</a:t>
            </a:r>
          </a:p>
          <a:p>
            <a:pPr marL="355453" indent="-177725" fontAlgn="auto">
              <a:spcBef>
                <a:spcPts val="0"/>
              </a:spcBef>
              <a:spcAft>
                <a:spcPts val="0"/>
              </a:spcAft>
              <a:buFont typeface="Arial" charset="0"/>
              <a:buChar char="•"/>
            </a:pPr>
            <a:r>
              <a:rPr lang="cs-CZ" sz="1400" dirty="0">
                <a:solidFill>
                  <a:prstClr val="black"/>
                </a:solidFill>
                <a:latin typeface="Calibri"/>
              </a:rPr>
              <a:t>mládí – ploché a dlouhé kosti</a:t>
            </a:r>
          </a:p>
          <a:p>
            <a:pPr marL="355453" indent="-177725" fontAlgn="auto">
              <a:spcBef>
                <a:spcPts val="0"/>
              </a:spcBef>
              <a:spcAft>
                <a:spcPts val="0"/>
              </a:spcAft>
              <a:buFont typeface="Arial" charset="0"/>
              <a:buChar char="•"/>
            </a:pPr>
            <a:r>
              <a:rPr lang="cs-CZ" sz="1400" dirty="0">
                <a:solidFill>
                  <a:prstClr val="black"/>
                </a:solidFill>
                <a:latin typeface="Calibri"/>
              </a:rPr>
              <a:t>stáří – ploché kosti a konce dlouhých kostí</a:t>
            </a:r>
          </a:p>
          <a:p>
            <a:pPr fontAlgn="auto">
              <a:lnSpc>
                <a:spcPct val="120000"/>
              </a:lnSpc>
              <a:spcBef>
                <a:spcPts val="0"/>
              </a:spcBef>
              <a:spcAft>
                <a:spcPts val="0"/>
              </a:spcAft>
            </a:pPr>
            <a:endParaRPr lang="cs-CZ" sz="300" dirty="0">
              <a:solidFill>
                <a:prstClr val="black"/>
              </a:solidFill>
              <a:latin typeface="Calibri"/>
            </a:endParaRPr>
          </a:p>
          <a:p>
            <a:pPr fontAlgn="auto">
              <a:lnSpc>
                <a:spcPct val="120000"/>
              </a:lnSpc>
              <a:spcBef>
                <a:spcPts val="0"/>
              </a:spcBef>
              <a:spcAft>
                <a:spcPts val="0"/>
              </a:spcAft>
            </a:pPr>
            <a:r>
              <a:rPr lang="cs-CZ" sz="1400" b="1" dirty="0">
                <a:solidFill>
                  <a:prstClr val="black"/>
                </a:solidFill>
                <a:latin typeface="Calibri"/>
              </a:rPr>
              <a:t>Mladí jedinci: </a:t>
            </a:r>
            <a:r>
              <a:rPr lang="cs-CZ" sz="1400" dirty="0">
                <a:solidFill>
                  <a:prstClr val="black"/>
                </a:solidFill>
                <a:latin typeface="Calibri"/>
              </a:rPr>
              <a:t>kostní dřeň celá červená, hematopoéza probíhá ve všech částech </a:t>
            </a:r>
          </a:p>
          <a:p>
            <a:pPr fontAlgn="auto">
              <a:lnSpc>
                <a:spcPct val="120000"/>
              </a:lnSpc>
              <a:spcBef>
                <a:spcPts val="0"/>
              </a:spcBef>
              <a:spcAft>
                <a:spcPts val="0"/>
              </a:spcAft>
            </a:pPr>
            <a:r>
              <a:rPr lang="cs-CZ" sz="1400" b="1" dirty="0">
                <a:solidFill>
                  <a:prstClr val="black"/>
                </a:solidFill>
                <a:latin typeface="Calibri"/>
              </a:rPr>
              <a:t>Dospělí jedinci: 	</a:t>
            </a:r>
            <a:r>
              <a:rPr lang="cs-CZ" sz="1400" dirty="0">
                <a:solidFill>
                  <a:prstClr val="black"/>
                </a:solidFill>
                <a:latin typeface="Calibri"/>
              </a:rPr>
              <a:t>středová část kostí se postupně zaplňuje tukem a vytlačuje hematopoetické buňky; hematopoéza v těchto částech probíhá pouze v případě zvýšené potřeby krevních buněk</a:t>
            </a:r>
          </a:p>
          <a:p>
            <a:endParaRPr lang="en-US" sz="1400" dirty="0"/>
          </a:p>
        </p:txBody>
      </p:sp>
      <p:pic>
        <p:nvPicPr>
          <p:cNvPr id="4100" name="Picture 4" descr="Hematopoi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11016"/>
            <a:ext cx="4429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30" y="4077072"/>
            <a:ext cx="2630098" cy="1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Hematopoetická kmenová buňka (HSC)</a:t>
            </a:r>
            <a:endParaRPr lang="en-US" dirty="0"/>
          </a:p>
        </p:txBody>
      </p:sp>
      <p:sp>
        <p:nvSpPr>
          <p:cNvPr id="3" name="Zástupný symbol pro obsah 2"/>
          <p:cNvSpPr>
            <a:spLocks noGrp="1"/>
          </p:cNvSpPr>
          <p:nvPr>
            <p:ph idx="1"/>
          </p:nvPr>
        </p:nvSpPr>
        <p:spPr/>
        <p:txBody>
          <a:bodyPr/>
          <a:lstStyle/>
          <a:p>
            <a:r>
              <a:rPr lang="cs-CZ" dirty="0">
                <a:solidFill>
                  <a:prstClr val="black"/>
                </a:solidFill>
                <a:latin typeface="Calibri"/>
              </a:rPr>
              <a:t>Má nejen schopnost </a:t>
            </a:r>
            <a:r>
              <a:rPr lang="cs-CZ" dirty="0" err="1">
                <a:solidFill>
                  <a:prstClr val="black"/>
                </a:solidFill>
                <a:latin typeface="Calibri"/>
              </a:rPr>
              <a:t>sebeobnovy</a:t>
            </a:r>
            <a:r>
              <a:rPr lang="cs-CZ" dirty="0">
                <a:solidFill>
                  <a:prstClr val="black"/>
                </a:solidFill>
                <a:latin typeface="Calibri"/>
              </a:rPr>
              <a:t>, ale dává vznik všem krevním specializovaným buňkám</a:t>
            </a:r>
          </a:p>
          <a:p>
            <a:pPr lvl="1" fontAlgn="auto">
              <a:spcBef>
                <a:spcPts val="0"/>
              </a:spcBef>
              <a:spcAft>
                <a:spcPts val="0"/>
              </a:spcAft>
            </a:pPr>
            <a:r>
              <a:rPr lang="cs-CZ" dirty="0">
                <a:solidFill>
                  <a:prstClr val="black"/>
                </a:solidFill>
                <a:latin typeface="Calibri"/>
              </a:rPr>
              <a:t>Dlouhodobé (LT-HSC): velké množství </a:t>
            </a:r>
            <a:r>
              <a:rPr lang="cs-CZ" dirty="0" err="1">
                <a:solidFill>
                  <a:prstClr val="black"/>
                </a:solidFill>
                <a:latin typeface="Calibri"/>
              </a:rPr>
              <a:t>telomeráz</a:t>
            </a:r>
            <a:endParaRPr lang="cs-CZ" dirty="0">
              <a:solidFill>
                <a:prstClr val="black"/>
              </a:solidFill>
              <a:latin typeface="Calibri"/>
            </a:endParaRPr>
          </a:p>
          <a:p>
            <a:pPr lvl="1" fontAlgn="auto">
              <a:spcBef>
                <a:spcPts val="0"/>
              </a:spcBef>
              <a:spcAft>
                <a:spcPts val="0"/>
              </a:spcAft>
            </a:pPr>
            <a:r>
              <a:rPr lang="cs-CZ" dirty="0">
                <a:solidFill>
                  <a:prstClr val="black"/>
                </a:solidFill>
                <a:latin typeface="Calibri"/>
              </a:rPr>
              <a:t>Krátkodobé (ST-HSC): nižší hladina </a:t>
            </a:r>
            <a:r>
              <a:rPr lang="cs-CZ" dirty="0" err="1">
                <a:solidFill>
                  <a:prstClr val="black"/>
                </a:solidFill>
                <a:latin typeface="Calibri"/>
              </a:rPr>
              <a:t>telomeráz</a:t>
            </a:r>
            <a:r>
              <a:rPr lang="cs-CZ" dirty="0">
                <a:solidFill>
                  <a:prstClr val="black"/>
                </a:solidFill>
                <a:latin typeface="Calibri"/>
              </a:rPr>
              <a:t>  =&gt; životnost 2 týdny</a:t>
            </a:r>
          </a:p>
          <a:p>
            <a:endParaRPr lang="cs-CZ" dirty="0">
              <a:solidFill>
                <a:prstClr val="black"/>
              </a:solidFill>
              <a:latin typeface="Calibri"/>
            </a:endParaRPr>
          </a:p>
          <a:p>
            <a:endParaRPr lang="en-US" dirty="0"/>
          </a:p>
        </p:txBody>
      </p:sp>
      <p:grpSp>
        <p:nvGrpSpPr>
          <p:cNvPr id="4" name="Skupina 3"/>
          <p:cNvGrpSpPr/>
          <p:nvPr/>
        </p:nvGrpSpPr>
        <p:grpSpPr>
          <a:xfrm>
            <a:off x="1231479" y="3255949"/>
            <a:ext cx="7901830" cy="1584176"/>
            <a:chOff x="515169" y="1429710"/>
            <a:chExt cx="7901830" cy="1584176"/>
          </a:xfrm>
        </p:grpSpPr>
        <p:sp>
          <p:nvSpPr>
            <p:cNvPr id="5" name="TextovéPole 4"/>
            <p:cNvSpPr txBox="1"/>
            <p:nvPr/>
          </p:nvSpPr>
          <p:spPr>
            <a:xfrm>
              <a:off x="515169" y="2005774"/>
              <a:ext cx="1440160" cy="369332"/>
            </a:xfrm>
            <a:prstGeom prst="rect">
              <a:avLst/>
            </a:prstGeom>
            <a:noFill/>
          </p:spPr>
          <p:txBody>
            <a:bodyPr wrap="square" rtlCol="0">
              <a:spAutoFit/>
            </a:bodyPr>
            <a:lstStyle/>
            <a:p>
              <a:pPr algn="ctr" eaLnBrk="1" fontAlgn="auto" hangingPunct="1">
                <a:spcBef>
                  <a:spcPts val="0"/>
                </a:spcBef>
                <a:spcAft>
                  <a:spcPts val="0"/>
                </a:spcAft>
              </a:pPr>
              <a:r>
                <a:rPr lang="cs-CZ" dirty="0" err="1">
                  <a:solidFill>
                    <a:prstClr val="black"/>
                  </a:solidFill>
                  <a:latin typeface="Calibri"/>
                </a:rPr>
                <a:t>sebeobnova</a:t>
              </a:r>
              <a:endParaRPr lang="cs-CZ" dirty="0">
                <a:solidFill>
                  <a:prstClr val="black"/>
                </a:solidFill>
                <a:latin typeface="Calibri"/>
              </a:endParaRPr>
            </a:p>
          </p:txBody>
        </p:sp>
        <p:sp>
          <p:nvSpPr>
            <p:cNvPr id="6" name="Ovál 5"/>
            <p:cNvSpPr/>
            <p:nvPr/>
          </p:nvSpPr>
          <p:spPr>
            <a:xfrm>
              <a:off x="2045627" y="1468037"/>
              <a:ext cx="2573998" cy="14448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cs-CZ">
                  <a:solidFill>
                    <a:srgbClr val="3F1E03"/>
                  </a:solidFill>
                </a:rPr>
                <a:t>Hematopoetická kmenová buňka</a:t>
              </a:r>
            </a:p>
          </p:txBody>
        </p:sp>
        <p:sp>
          <p:nvSpPr>
            <p:cNvPr id="7" name="Freeform 16"/>
            <p:cNvSpPr>
              <a:spLocks/>
            </p:cNvSpPr>
            <p:nvPr/>
          </p:nvSpPr>
          <p:spPr bwMode="auto">
            <a:xfrm>
              <a:off x="1235298" y="2437886"/>
              <a:ext cx="1008063" cy="576000"/>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8" name="Freeform 17"/>
            <p:cNvSpPr>
              <a:spLocks/>
            </p:cNvSpPr>
            <p:nvPr/>
          </p:nvSpPr>
          <p:spPr bwMode="auto">
            <a:xfrm flipV="1">
              <a:off x="1235298" y="1429710"/>
              <a:ext cx="1008000" cy="576436"/>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64183" y="219006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10" name="TextovéPole 9"/>
            <p:cNvSpPr txBox="1"/>
            <p:nvPr/>
          </p:nvSpPr>
          <p:spPr>
            <a:xfrm>
              <a:off x="5153237" y="2005169"/>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proliferace</a:t>
              </a:r>
            </a:p>
          </p:txBody>
        </p:sp>
        <p:sp>
          <p:nvSpPr>
            <p:cNvPr id="11" name="TextovéPole 10"/>
            <p:cNvSpPr txBox="1"/>
            <p:nvPr/>
          </p:nvSpPr>
          <p:spPr>
            <a:xfrm>
              <a:off x="6976839" y="2000090"/>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diferenciace</a:t>
              </a:r>
            </a:p>
          </p:txBody>
        </p:sp>
        <p:sp>
          <p:nvSpPr>
            <p:cNvPr id="12" name="Line 11"/>
            <p:cNvSpPr>
              <a:spLocks noChangeShapeType="1"/>
            </p:cNvSpPr>
            <p:nvPr/>
          </p:nvSpPr>
          <p:spPr bwMode="auto">
            <a:xfrm>
              <a:off x="6592503" y="220274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grpSp>
      <p:grpSp>
        <p:nvGrpSpPr>
          <p:cNvPr id="13" name="Skupina 12"/>
          <p:cNvGrpSpPr/>
          <p:nvPr/>
        </p:nvGrpSpPr>
        <p:grpSpPr>
          <a:xfrm>
            <a:off x="1951608" y="5228021"/>
            <a:ext cx="6355754" cy="1186035"/>
            <a:chOff x="1384598" y="4666854"/>
            <a:chExt cx="6355754" cy="1186035"/>
          </a:xfrm>
        </p:grpSpPr>
        <p:sp>
          <p:nvSpPr>
            <p:cNvPr id="14" name="Rovnoramenný trojúhelník 13"/>
            <p:cNvSpPr/>
            <p:nvPr/>
          </p:nvSpPr>
          <p:spPr>
            <a:xfrm rot="5400000">
              <a:off x="3995936" y="2108473"/>
              <a:ext cx="1152128" cy="6336704"/>
            </a:xfrm>
            <a:prstGeom prst="triangle">
              <a:avLst>
                <a:gd name="adj" fmla="val 10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5" name="Rovnoramenný trojúhelník 14"/>
            <p:cNvSpPr/>
            <p:nvPr/>
          </p:nvSpPr>
          <p:spPr>
            <a:xfrm rot="16200000">
              <a:off x="3976534" y="2074918"/>
              <a:ext cx="1152128" cy="6336000"/>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6" name="TextovéPole 15"/>
            <p:cNvSpPr txBox="1"/>
            <p:nvPr/>
          </p:nvSpPr>
          <p:spPr>
            <a:xfrm>
              <a:off x="1547664" y="5058351"/>
              <a:ext cx="1224136" cy="646331"/>
            </a:xfrm>
            <a:prstGeom prst="rect">
              <a:avLst/>
            </a:prstGeom>
            <a:noFill/>
          </p:spPr>
          <p:txBody>
            <a:bodyPr wrap="square" rtlCol="0">
              <a:spAutoFit/>
            </a:bodyPr>
            <a:lstStyle/>
            <a:p>
              <a:pPr algn="ctr" eaLnBrk="1" fontAlgn="auto" hangingPunct="1">
                <a:spcBef>
                  <a:spcPts val="0"/>
                </a:spcBef>
                <a:spcAft>
                  <a:spcPts val="0"/>
                </a:spcAft>
              </a:pPr>
              <a:r>
                <a:rPr lang="cs-CZ" dirty="0">
                  <a:solidFill>
                    <a:srgbClr val="F79646">
                      <a:lumMod val="20000"/>
                      <a:lumOff val="80000"/>
                    </a:srgbClr>
                  </a:solidFill>
                  <a:latin typeface="Calibri"/>
                </a:rPr>
                <a:t>snižující se proliferace</a:t>
              </a:r>
            </a:p>
          </p:txBody>
        </p:sp>
        <p:sp>
          <p:nvSpPr>
            <p:cNvPr id="17" name="TextovéPole 16"/>
            <p:cNvSpPr txBox="1"/>
            <p:nvPr/>
          </p:nvSpPr>
          <p:spPr>
            <a:xfrm>
              <a:off x="6175226" y="4822135"/>
              <a:ext cx="1349102" cy="646331"/>
            </a:xfrm>
            <a:prstGeom prst="rect">
              <a:avLst/>
            </a:prstGeom>
            <a:noFill/>
          </p:spPr>
          <p:txBody>
            <a:bodyPr wrap="square" rtlCol="0">
              <a:spAutoFit/>
            </a:bodyPr>
            <a:lstStyle/>
            <a:p>
              <a:pPr algn="ctr" eaLnBrk="1" fontAlgn="auto" hangingPunct="1">
                <a:spcBef>
                  <a:spcPts val="0"/>
                </a:spcBef>
                <a:spcAft>
                  <a:spcPts val="0"/>
                </a:spcAft>
              </a:pPr>
              <a:r>
                <a:rPr lang="cs-CZ">
                  <a:solidFill>
                    <a:srgbClr val="3F1E03"/>
                  </a:solidFill>
                  <a:latin typeface="Calibri"/>
                </a:rPr>
                <a:t>zvyšující se diferenciace</a:t>
              </a:r>
            </a:p>
          </p:txBody>
        </p:sp>
      </p:grpSp>
    </p:spTree>
    <p:extLst>
      <p:ext uri="{BB962C8B-B14F-4D97-AF65-F5344CB8AC3E}">
        <p14:creationId xmlns:p14="http://schemas.microsoft.com/office/powerpoint/2010/main" val="344494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Vývojová stádia buněk v kostní dřeni </a:t>
            </a:r>
            <a:endParaRPr lang="en-US" dirty="0"/>
          </a:p>
        </p:txBody>
      </p:sp>
      <p:sp>
        <p:nvSpPr>
          <p:cNvPr id="5" name="Obdélník 4"/>
          <p:cNvSpPr/>
          <p:nvPr/>
        </p:nvSpPr>
        <p:spPr>
          <a:xfrm>
            <a:off x="1732810" y="1124749"/>
            <a:ext cx="6156175"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dirty="0">
                <a:solidFill>
                  <a:prstClr val="black"/>
                </a:solidFill>
                <a:latin typeface="Calibri"/>
              </a:rPr>
              <a:t>Hematopoetická kmenová buňka</a:t>
            </a:r>
            <a:endParaRPr lang="cs-CZ" dirty="0">
              <a:solidFill>
                <a:prstClr val="black"/>
              </a:solidFill>
              <a:latin typeface="Calibri"/>
            </a:endParaRPr>
          </a:p>
          <a:p>
            <a:pPr algn="ctr" eaLnBrk="1" fontAlgn="auto" hangingPunct="1">
              <a:spcBef>
                <a:spcPts val="0"/>
              </a:spcBef>
              <a:spcAft>
                <a:spcPts val="0"/>
              </a:spcAft>
            </a:pPr>
            <a:r>
              <a:rPr lang="cs-CZ" dirty="0">
                <a:solidFill>
                  <a:prstClr val="black"/>
                </a:solidFill>
                <a:latin typeface="Calibri"/>
              </a:rPr>
              <a:t>je základní </a:t>
            </a:r>
            <a:r>
              <a:rPr lang="cs-CZ" dirty="0" err="1">
                <a:solidFill>
                  <a:prstClr val="black"/>
                </a:solidFill>
                <a:latin typeface="Calibri"/>
              </a:rPr>
              <a:t>sebeobnovující</a:t>
            </a:r>
            <a:r>
              <a:rPr lang="cs-CZ" dirty="0">
                <a:solidFill>
                  <a:prstClr val="black"/>
                </a:solidFill>
                <a:latin typeface="Calibri"/>
              </a:rPr>
              <a:t> se buňkou se schopností diferencovat do různých typů krevních buněk (</a:t>
            </a:r>
            <a:r>
              <a:rPr lang="cs-CZ" dirty="0" err="1">
                <a:solidFill>
                  <a:prstClr val="black"/>
                </a:solidFill>
                <a:latin typeface="Calibri"/>
              </a:rPr>
              <a:t>multipotentní</a:t>
            </a:r>
            <a:r>
              <a:rPr lang="cs-CZ" dirty="0">
                <a:solidFill>
                  <a:prstClr val="black"/>
                </a:solidFill>
                <a:latin typeface="Calibri"/>
              </a:rPr>
              <a:t>).</a:t>
            </a:r>
          </a:p>
        </p:txBody>
      </p:sp>
      <p:sp>
        <p:nvSpPr>
          <p:cNvPr id="6" name="Obdélník 5"/>
          <p:cNvSpPr/>
          <p:nvPr/>
        </p:nvSpPr>
        <p:spPr>
          <a:xfrm>
            <a:off x="2398625" y="3284988"/>
            <a:ext cx="4824536"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a:solidFill>
                  <a:prstClr val="black"/>
                </a:solidFill>
                <a:latin typeface="Calibri"/>
              </a:rPr>
              <a:t>Progenitorová buňka</a:t>
            </a:r>
            <a:endParaRPr lang="cs-CZ">
              <a:solidFill>
                <a:prstClr val="black"/>
              </a:solidFill>
              <a:latin typeface="Calibri"/>
            </a:endParaRPr>
          </a:p>
          <a:p>
            <a:pPr algn="ctr" eaLnBrk="1" fontAlgn="auto" hangingPunct="1">
              <a:spcBef>
                <a:spcPts val="0"/>
              </a:spcBef>
              <a:spcAft>
                <a:spcPts val="0"/>
              </a:spcAft>
            </a:pPr>
            <a:r>
              <a:rPr lang="cs-CZ">
                <a:solidFill>
                  <a:prstClr val="black"/>
                </a:solidFill>
                <a:latin typeface="Calibri"/>
              </a:rPr>
              <a:t>je již částečně diferencována a může dávat vznik jen dané buněčné linii (CFU).</a:t>
            </a:r>
          </a:p>
        </p:txBody>
      </p:sp>
      <p:sp>
        <p:nvSpPr>
          <p:cNvPr id="7" name="Obdélník 6"/>
          <p:cNvSpPr/>
          <p:nvPr/>
        </p:nvSpPr>
        <p:spPr>
          <a:xfrm>
            <a:off x="3164643" y="5493996"/>
            <a:ext cx="3292424" cy="424695"/>
          </a:xfrm>
          <a:prstGeom prst="rect">
            <a:avLst/>
          </a:prstGeom>
        </p:spPr>
        <p:txBody>
          <a:bodyPr wrap="none" lIns="91400" tIns="45702" rIns="91400" bIns="45702">
            <a:spAutoFit/>
          </a:bodyPr>
          <a:lstStyle/>
          <a:p>
            <a:pPr eaLnBrk="1" fontAlgn="auto" hangingPunct="1">
              <a:lnSpc>
                <a:spcPct val="120000"/>
              </a:lnSpc>
              <a:spcBef>
                <a:spcPts val="0"/>
              </a:spcBef>
              <a:spcAft>
                <a:spcPts val="0"/>
              </a:spcAft>
            </a:pPr>
            <a:r>
              <a:rPr lang="cs-CZ">
                <a:solidFill>
                  <a:prstClr val="black"/>
                </a:solidFill>
                <a:latin typeface="Calibri"/>
              </a:rPr>
              <a:t>Téměř a zcela </a:t>
            </a:r>
            <a:r>
              <a:rPr lang="cs-CZ" b="1">
                <a:solidFill>
                  <a:prstClr val="black"/>
                </a:solidFill>
                <a:latin typeface="Calibri"/>
              </a:rPr>
              <a:t>zralé krevní buňky.</a:t>
            </a:r>
          </a:p>
        </p:txBody>
      </p:sp>
      <p:sp>
        <p:nvSpPr>
          <p:cNvPr id="8" name="Line 11"/>
          <p:cNvSpPr>
            <a:spLocks noChangeShapeType="1"/>
          </p:cNvSpPr>
          <p:nvPr/>
        </p:nvSpPr>
        <p:spPr bwMode="auto">
          <a:xfrm>
            <a:off x="4810893" y="2420971"/>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10893" y="4581128"/>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7304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sp>
        <p:nvSpPr>
          <p:cNvPr id="3" name="Zástupný symbol pro obsah 2"/>
          <p:cNvSpPr>
            <a:spLocks noGrp="1"/>
          </p:cNvSpPr>
          <p:nvPr>
            <p:ph idx="1"/>
          </p:nvPr>
        </p:nvSpPr>
        <p:spPr>
          <a:xfrm>
            <a:off x="1547817" y="1412780"/>
            <a:ext cx="2952175" cy="4713387"/>
          </a:xfrm>
        </p:spPr>
        <p:txBody>
          <a:bodyPr/>
          <a:lstStyle/>
          <a:p>
            <a:r>
              <a:rPr lang="cs-CZ" sz="1800" dirty="0" err="1"/>
              <a:t>Osteoblastická</a:t>
            </a:r>
            <a:r>
              <a:rPr lang="cs-CZ" sz="1800" dirty="0"/>
              <a:t> nika</a:t>
            </a:r>
          </a:p>
          <a:p>
            <a:r>
              <a:rPr lang="cs-CZ" sz="1800" dirty="0"/>
              <a:t>Vaskulární nika</a:t>
            </a:r>
          </a:p>
          <a:p>
            <a:r>
              <a:rPr lang="cs-CZ" sz="1800" dirty="0"/>
              <a:t>CXCL12</a:t>
            </a:r>
            <a:r>
              <a:rPr lang="en-US" sz="1800" dirty="0"/>
              <a:t> (</a:t>
            </a:r>
            <a:r>
              <a:rPr lang="en-US" sz="1800" b="1" dirty="0"/>
              <a:t>stromal cell-derived factor 1</a:t>
            </a:r>
            <a:r>
              <a:rPr lang="en-US" sz="1800" dirty="0"/>
              <a:t>, </a:t>
            </a:r>
            <a:r>
              <a:rPr lang="en-US" sz="1800" b="1" dirty="0"/>
              <a:t>SDF1</a:t>
            </a:r>
            <a:r>
              <a:rPr lang="en-US" sz="1800" dirty="0"/>
              <a:t>) </a:t>
            </a:r>
            <a:r>
              <a:rPr lang="cs-CZ" sz="1800" dirty="0"/>
              <a:t> reguluje migraci </a:t>
            </a:r>
            <a:r>
              <a:rPr lang="cs-CZ" sz="1800" dirty="0" err="1"/>
              <a:t>HSCs</a:t>
            </a:r>
            <a:endParaRPr lang="cs-CZ" sz="1800" dirty="0"/>
          </a:p>
          <a:p>
            <a:r>
              <a:rPr lang="cs-CZ" sz="1800" dirty="0" err="1"/>
              <a:t>Stromální</a:t>
            </a:r>
            <a:r>
              <a:rPr lang="cs-CZ" sz="1800" dirty="0"/>
              <a:t> buňky podporují hematopoézu – např. produkcí c-</a:t>
            </a:r>
            <a:r>
              <a:rPr lang="cs-CZ" sz="1800" dirty="0" err="1"/>
              <a:t>Kit</a:t>
            </a:r>
            <a:r>
              <a:rPr lang="cs-CZ" sz="1800" dirty="0"/>
              <a:t> ligandu</a:t>
            </a:r>
          </a:p>
          <a:p>
            <a:r>
              <a:rPr lang="cs-CZ" sz="1800" dirty="0"/>
              <a:t>Další </a:t>
            </a:r>
            <a:r>
              <a:rPr lang="cs-CZ" sz="1800" dirty="0" err="1"/>
              <a:t>cytokiny</a:t>
            </a:r>
            <a:r>
              <a:rPr lang="cs-CZ" sz="1800" dirty="0"/>
              <a:t> – </a:t>
            </a:r>
            <a:r>
              <a:rPr lang="cs-CZ" sz="1800" dirty="0" err="1"/>
              <a:t>interleukiny</a:t>
            </a:r>
            <a:r>
              <a:rPr lang="cs-CZ" sz="1800" dirty="0"/>
              <a:t> (IL), </a:t>
            </a:r>
            <a:r>
              <a:rPr lang="cs-CZ" sz="1800" dirty="0" err="1"/>
              <a:t>trombopoetin</a:t>
            </a:r>
            <a:r>
              <a:rPr lang="cs-CZ" sz="1800" dirty="0"/>
              <a:t> (</a:t>
            </a:r>
            <a:r>
              <a:rPr lang="cs-CZ" sz="1800" dirty="0" err="1"/>
              <a:t>Tpo</a:t>
            </a:r>
            <a:r>
              <a:rPr lang="cs-CZ" sz="1800" dirty="0"/>
              <a:t>), erytropoetin (</a:t>
            </a:r>
            <a:r>
              <a:rPr lang="cs-CZ" sz="1800" dirty="0" err="1"/>
              <a:t>Epo</a:t>
            </a:r>
            <a:r>
              <a:rPr lang="cs-CZ" sz="1800" dirty="0"/>
              <a:t>) ovlivňují funkci </a:t>
            </a:r>
            <a:r>
              <a:rPr lang="cs-CZ" sz="1800" dirty="0" err="1"/>
              <a:t>progenitorů</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96752"/>
            <a:ext cx="41370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319653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8194" name="Picture 2" descr="https://ebmtonline.forumservice.net/media/04/mda/l/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293" y="1412776"/>
            <a:ext cx="6559327" cy="49958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9129" y="6431408"/>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3203227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9218" name="Picture 2" descr="https://ebmtonline.forumservice.net/media/04/mda/l/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6523899" cy="5039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04487" y="6465927"/>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29263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32656"/>
            <a:ext cx="7280597" cy="5936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56528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v hematopoéze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85367"/>
            <a:ext cx="5954427"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51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endParaRPr lang="en-US" dirty="0"/>
          </a:p>
        </p:txBody>
      </p:sp>
      <p:sp>
        <p:nvSpPr>
          <p:cNvPr id="3" name="Zástupný symbol pro obsah 2"/>
          <p:cNvSpPr>
            <a:spLocks noGrp="1"/>
          </p:cNvSpPr>
          <p:nvPr>
            <p:ph idx="1"/>
          </p:nvPr>
        </p:nvSpPr>
        <p:spPr>
          <a:xfrm>
            <a:off x="1547817" y="1268760"/>
            <a:ext cx="7138987" cy="4713387"/>
          </a:xfrm>
        </p:spPr>
        <p:txBody>
          <a:bodyPr/>
          <a:lstStyle/>
          <a:p>
            <a:r>
              <a:rPr lang="en-US" sz="2000" dirty="0" err="1"/>
              <a:t>Nízká</a:t>
            </a:r>
            <a:r>
              <a:rPr lang="en-US" sz="2000" dirty="0"/>
              <a:t> MW (&lt; 80 </a:t>
            </a:r>
            <a:r>
              <a:rPr lang="en-US" sz="2000" dirty="0" err="1"/>
              <a:t>kDa</a:t>
            </a:r>
            <a:r>
              <a:rPr lang="en-US" sz="2000" dirty="0"/>
              <a:t>), </a:t>
            </a:r>
            <a:r>
              <a:rPr lang="en-US" sz="2000" dirty="0" err="1"/>
              <a:t>často</a:t>
            </a:r>
            <a:r>
              <a:rPr lang="en-US" sz="2000" dirty="0"/>
              <a:t> </a:t>
            </a:r>
            <a:r>
              <a:rPr lang="en-US" sz="2000" dirty="0" err="1"/>
              <a:t>bývají</a:t>
            </a:r>
            <a:r>
              <a:rPr lang="en-US" sz="2000" dirty="0"/>
              <a:t> </a:t>
            </a:r>
            <a:r>
              <a:rPr lang="en-US" sz="2000" dirty="0" err="1"/>
              <a:t>glykosylovány</a:t>
            </a:r>
            <a:r>
              <a:rPr lang="en-US" sz="2000" dirty="0"/>
              <a:t> (</a:t>
            </a:r>
            <a:r>
              <a:rPr lang="en-US" sz="2000" dirty="0" err="1"/>
              <a:t>glykoproteiny</a:t>
            </a:r>
            <a:r>
              <a:rPr lang="en-US" sz="2000" dirty="0"/>
              <a:t>)</a:t>
            </a:r>
          </a:p>
          <a:p>
            <a:r>
              <a:rPr lang="en-US" sz="2000" dirty="0" err="1"/>
              <a:t>účastní</a:t>
            </a:r>
            <a:r>
              <a:rPr lang="en-US" sz="2000" dirty="0"/>
              <a:t> se </a:t>
            </a:r>
            <a:r>
              <a:rPr lang="en-US" sz="2000" dirty="0" err="1"/>
              <a:t>imunity</a:t>
            </a:r>
            <a:r>
              <a:rPr lang="en-US" sz="2000" dirty="0"/>
              <a:t> a </a:t>
            </a:r>
            <a:r>
              <a:rPr lang="en-US" sz="2000" dirty="0" err="1"/>
              <a:t>zánětu</a:t>
            </a:r>
            <a:r>
              <a:rPr lang="en-US" sz="2000" dirty="0"/>
              <a:t>, </a:t>
            </a:r>
            <a:r>
              <a:rPr lang="en-US" sz="2000" dirty="0" err="1"/>
              <a:t>kde</a:t>
            </a:r>
            <a:r>
              <a:rPr lang="en-US" sz="2000" dirty="0"/>
              <a:t> </a:t>
            </a:r>
            <a:r>
              <a:rPr lang="en-US" sz="2000" dirty="0" err="1"/>
              <a:t>regulují</a:t>
            </a:r>
            <a:r>
              <a:rPr lang="en-US" sz="2000" dirty="0"/>
              <a:t> </a:t>
            </a:r>
            <a:r>
              <a:rPr lang="en-US" sz="2000" dirty="0" err="1"/>
              <a:t>intenzitu</a:t>
            </a:r>
            <a:r>
              <a:rPr lang="en-US" sz="2000" dirty="0"/>
              <a:t> a </a:t>
            </a:r>
            <a:r>
              <a:rPr lang="en-US" sz="2000" dirty="0" err="1"/>
              <a:t>délku</a:t>
            </a:r>
            <a:r>
              <a:rPr lang="en-US" sz="2000" dirty="0"/>
              <a:t> </a:t>
            </a:r>
            <a:r>
              <a:rPr lang="en-US" sz="2000" dirty="0" err="1"/>
              <a:t>trvání</a:t>
            </a:r>
            <a:r>
              <a:rPr lang="en-US" sz="2000" dirty="0"/>
              <a:t> </a:t>
            </a:r>
            <a:r>
              <a:rPr lang="en-US" sz="2000" dirty="0" err="1"/>
              <a:t>odpovědi</a:t>
            </a:r>
            <a:endParaRPr lang="en-US" sz="2000" dirty="0"/>
          </a:p>
          <a:p>
            <a:r>
              <a:rPr lang="en-US" sz="2000" dirty="0" err="1"/>
              <a:t>jsou</a:t>
            </a:r>
            <a:r>
              <a:rPr lang="en-US" sz="2000" dirty="0"/>
              <a:t> </a:t>
            </a:r>
            <a:r>
              <a:rPr lang="en-US" sz="2000" dirty="0" err="1"/>
              <a:t>produkovány</a:t>
            </a:r>
            <a:r>
              <a:rPr lang="en-US" sz="2000" dirty="0"/>
              <a:t> - </a:t>
            </a:r>
            <a:r>
              <a:rPr lang="en-US" sz="2000" dirty="0" err="1"/>
              <a:t>lokálně</a:t>
            </a:r>
            <a:r>
              <a:rPr lang="en-US" sz="2000" dirty="0"/>
              <a:t>,  </a:t>
            </a:r>
            <a:r>
              <a:rPr lang="en-US" sz="2000" dirty="0" err="1"/>
              <a:t>po</a:t>
            </a:r>
            <a:r>
              <a:rPr lang="en-US" sz="2000" dirty="0"/>
              <a:t> </a:t>
            </a:r>
            <a:r>
              <a:rPr lang="en-US" sz="2000" dirty="0" err="1"/>
              <a:t>přechodnou</a:t>
            </a:r>
            <a:r>
              <a:rPr lang="en-US" sz="2000" dirty="0"/>
              <a:t> </a:t>
            </a:r>
            <a:r>
              <a:rPr lang="en-US" sz="2000" dirty="0" err="1"/>
              <a:t>dobu</a:t>
            </a:r>
            <a:endParaRPr lang="en-US" sz="2000" dirty="0"/>
          </a:p>
          <a:p>
            <a:r>
              <a:rPr lang="en-US" sz="2000" dirty="0" err="1"/>
              <a:t>působí</a:t>
            </a:r>
            <a:r>
              <a:rPr lang="en-US" sz="2000" dirty="0"/>
              <a:t> </a:t>
            </a:r>
            <a:r>
              <a:rPr lang="cs-CZ" sz="2000" dirty="0"/>
              <a:t>zejména </a:t>
            </a:r>
            <a:r>
              <a:rPr lang="en-US" sz="2000" dirty="0" err="1"/>
              <a:t>autokrinně</a:t>
            </a:r>
            <a:r>
              <a:rPr lang="en-US" sz="2000" dirty="0"/>
              <a:t> a </a:t>
            </a:r>
            <a:r>
              <a:rPr lang="en-US" sz="2000" dirty="0" err="1"/>
              <a:t>parakrinně</a:t>
            </a:r>
            <a:endParaRPr lang="en-US" sz="2000" dirty="0"/>
          </a:p>
          <a:p>
            <a:r>
              <a:rPr lang="en-US" sz="2000" dirty="0" err="1"/>
              <a:t>jsou</a:t>
            </a:r>
            <a:r>
              <a:rPr lang="en-US" sz="2000" dirty="0"/>
              <a:t> </a:t>
            </a:r>
            <a:r>
              <a:rPr lang="en-US" sz="2000" dirty="0" err="1"/>
              <a:t>vysoce</a:t>
            </a:r>
            <a:r>
              <a:rPr lang="en-US" sz="2000" dirty="0"/>
              <a:t> </a:t>
            </a:r>
            <a:r>
              <a:rPr lang="en-US" sz="2000" dirty="0" err="1"/>
              <a:t>účinné</a:t>
            </a:r>
            <a:r>
              <a:rPr lang="en-US" sz="2000" dirty="0"/>
              <a:t> (</a:t>
            </a:r>
            <a:r>
              <a:rPr lang="en-US" sz="2000" dirty="0" err="1"/>
              <a:t>pM</a:t>
            </a:r>
            <a:r>
              <a:rPr lang="en-US" sz="2000" dirty="0"/>
              <a:t>)</a:t>
            </a:r>
          </a:p>
          <a:p>
            <a:r>
              <a:rPr lang="en-US" sz="2000" dirty="0" err="1"/>
              <a:t>interagují</a:t>
            </a:r>
            <a:r>
              <a:rPr lang="en-US" sz="2000" dirty="0"/>
              <a:t> </a:t>
            </a:r>
            <a:r>
              <a:rPr lang="en-US" sz="2000" dirty="0" err="1"/>
              <a:t>vysoce</a:t>
            </a:r>
            <a:r>
              <a:rPr lang="en-US" sz="2000" dirty="0"/>
              <a:t> </a:t>
            </a:r>
            <a:r>
              <a:rPr lang="en-US" sz="2000" dirty="0" err="1"/>
              <a:t>specificky</a:t>
            </a:r>
            <a:r>
              <a:rPr lang="en-US" sz="2000" dirty="0"/>
              <a:t> s </a:t>
            </a:r>
            <a:r>
              <a:rPr lang="en-US" sz="2000" dirty="0" err="1"/>
              <a:t>povrchovými</a:t>
            </a:r>
            <a:r>
              <a:rPr lang="en-US" sz="2000" dirty="0"/>
              <a:t> </a:t>
            </a:r>
            <a:r>
              <a:rPr lang="en-US" sz="2000" dirty="0" err="1"/>
              <a:t>receptory</a:t>
            </a:r>
            <a:endParaRPr lang="en-US" sz="2000" dirty="0"/>
          </a:p>
          <a:p>
            <a:r>
              <a:rPr lang="en-US" sz="2000" dirty="0" err="1"/>
              <a:t>po</a:t>
            </a:r>
            <a:r>
              <a:rPr lang="en-US" sz="2000" dirty="0"/>
              <a:t> </a:t>
            </a:r>
            <a:r>
              <a:rPr lang="en-US" sz="2000" dirty="0" err="1"/>
              <a:t>vazbě</a:t>
            </a:r>
            <a:r>
              <a:rPr lang="en-US" sz="2000" dirty="0"/>
              <a:t> </a:t>
            </a:r>
            <a:r>
              <a:rPr lang="en-US" sz="2000" dirty="0" err="1"/>
              <a:t>na</a:t>
            </a:r>
            <a:r>
              <a:rPr lang="en-US" sz="2000" dirty="0"/>
              <a:t> </a:t>
            </a:r>
            <a:r>
              <a:rPr lang="en-US" sz="2000" dirty="0" err="1"/>
              <a:t>receptory</a:t>
            </a:r>
            <a:r>
              <a:rPr lang="en-US" sz="2000" dirty="0"/>
              <a:t> </a:t>
            </a:r>
            <a:r>
              <a:rPr lang="en-US" sz="2000" dirty="0" err="1"/>
              <a:t>indukují</a:t>
            </a:r>
            <a:r>
              <a:rPr lang="en-US" sz="2000" dirty="0"/>
              <a:t> </a:t>
            </a:r>
            <a:r>
              <a:rPr lang="cs-CZ" sz="2000" dirty="0" err="1"/>
              <a:t>přenost</a:t>
            </a:r>
            <a:r>
              <a:rPr lang="cs-CZ" sz="2000" dirty="0"/>
              <a:t> signálu vedoucí k transkripci cílových genů, </a:t>
            </a:r>
            <a:r>
              <a:rPr lang="cs-CZ" sz="2000" b="1" dirty="0"/>
              <a:t>výsledný efekt je závislý na konkrétním kontextu</a:t>
            </a:r>
            <a:endParaRPr lang="en-US" sz="2000" b="1" dirty="0"/>
          </a:p>
          <a:p>
            <a:r>
              <a:rPr lang="en-US" sz="2000" dirty="0" err="1"/>
              <a:t>působí</a:t>
            </a:r>
            <a:r>
              <a:rPr lang="en-US" sz="2000" dirty="0"/>
              <a:t> v </a:t>
            </a:r>
            <a:r>
              <a:rPr lang="en-US" sz="2000" dirty="0" err="1"/>
              <a:t>síti</a:t>
            </a:r>
            <a:r>
              <a:rPr lang="en-US" sz="2000" dirty="0"/>
              <a:t>, </a:t>
            </a:r>
            <a:r>
              <a:rPr lang="en-US" sz="2000" dirty="0" err="1"/>
              <a:t>kde</a:t>
            </a:r>
            <a:r>
              <a:rPr lang="en-US" sz="2000" dirty="0"/>
              <a:t> </a:t>
            </a:r>
            <a:endParaRPr lang="cs-CZ" sz="2000" dirty="0"/>
          </a:p>
          <a:p>
            <a:pPr lvl="1"/>
            <a:r>
              <a:rPr lang="en-US" sz="1800" dirty="0" err="1"/>
              <a:t>svoje</a:t>
            </a:r>
            <a:r>
              <a:rPr lang="en-US" sz="1800" dirty="0"/>
              <a:t> </a:t>
            </a:r>
            <a:r>
              <a:rPr lang="en-US" sz="1800" dirty="0" err="1"/>
              <a:t>efekty</a:t>
            </a:r>
            <a:r>
              <a:rPr lang="en-US" sz="1800" dirty="0"/>
              <a:t> </a:t>
            </a:r>
            <a:r>
              <a:rPr lang="en-US" sz="1800" dirty="0" err="1"/>
              <a:t>vzájemně</a:t>
            </a:r>
            <a:r>
              <a:rPr lang="en-US" sz="1800" dirty="0"/>
              <a:t> </a:t>
            </a:r>
            <a:r>
              <a:rPr lang="en-US" sz="1800" dirty="0" err="1"/>
              <a:t>ovlivňují</a:t>
            </a:r>
            <a:r>
              <a:rPr lang="en-US" sz="1800" dirty="0"/>
              <a:t> (</a:t>
            </a:r>
            <a:r>
              <a:rPr lang="en-US" sz="1800" dirty="0" err="1"/>
              <a:t>zejm</a:t>
            </a:r>
            <a:r>
              <a:rPr lang="en-US" sz="1800" dirty="0"/>
              <a:t>. </a:t>
            </a:r>
            <a:r>
              <a:rPr lang="en-US" sz="1800" dirty="0" err="1"/>
              <a:t>svoji</a:t>
            </a:r>
            <a:r>
              <a:rPr lang="en-US" sz="1800" dirty="0"/>
              <a:t> </a:t>
            </a:r>
            <a:r>
              <a:rPr lang="en-US" sz="1800" dirty="0" err="1"/>
              <a:t>produkci</a:t>
            </a:r>
            <a:r>
              <a:rPr lang="en-US" sz="1800" dirty="0"/>
              <a:t>)</a:t>
            </a:r>
            <a:endParaRPr lang="cs-CZ" sz="1800" dirty="0"/>
          </a:p>
          <a:p>
            <a:pPr lvl="1"/>
            <a:r>
              <a:rPr lang="en-US" sz="1800" dirty="0" err="1"/>
              <a:t>indukují</a:t>
            </a:r>
            <a:r>
              <a:rPr lang="en-US" sz="1800" dirty="0"/>
              <a:t> </a:t>
            </a:r>
            <a:r>
              <a:rPr lang="en-US" sz="1800" dirty="0" err="1"/>
              <a:t>transmodulaci</a:t>
            </a:r>
            <a:r>
              <a:rPr lang="en-US" sz="1800" dirty="0"/>
              <a:t> </a:t>
            </a:r>
            <a:r>
              <a:rPr lang="en-US" sz="1800" dirty="0" err="1"/>
              <a:t>povrchových</a:t>
            </a:r>
            <a:r>
              <a:rPr lang="en-US" sz="1800" dirty="0"/>
              <a:t> </a:t>
            </a:r>
            <a:r>
              <a:rPr lang="en-US" sz="1800" dirty="0" err="1"/>
              <a:t>receptorů</a:t>
            </a:r>
            <a:endParaRPr lang="cs-CZ" sz="1800" dirty="0"/>
          </a:p>
          <a:p>
            <a:pPr lvl="1"/>
            <a:r>
              <a:rPr lang="en-US" sz="1800" dirty="0" err="1"/>
              <a:t>mohou</a:t>
            </a:r>
            <a:r>
              <a:rPr lang="en-US" sz="1800" dirty="0"/>
              <a:t> </a:t>
            </a:r>
            <a:r>
              <a:rPr lang="en-US" sz="1800" dirty="0" err="1"/>
              <a:t>působit</a:t>
            </a:r>
            <a:r>
              <a:rPr lang="en-US" sz="1800" dirty="0"/>
              <a:t> </a:t>
            </a:r>
            <a:r>
              <a:rPr lang="en-US" sz="1800" dirty="0" err="1"/>
              <a:t>na</a:t>
            </a:r>
            <a:r>
              <a:rPr lang="en-US" sz="1800" dirty="0"/>
              <a:t> </a:t>
            </a:r>
            <a:r>
              <a:rPr lang="en-US" sz="1800" dirty="0" err="1"/>
              <a:t>buněčné</a:t>
            </a:r>
            <a:r>
              <a:rPr lang="en-US" sz="1800" dirty="0"/>
              <a:t> </a:t>
            </a:r>
            <a:r>
              <a:rPr lang="en-US" sz="1800" dirty="0" err="1"/>
              <a:t>funkce</a:t>
            </a:r>
            <a:r>
              <a:rPr lang="en-US" sz="1800" dirty="0"/>
              <a:t> </a:t>
            </a:r>
            <a:r>
              <a:rPr lang="en-US" sz="1800" dirty="0" err="1"/>
              <a:t>aditivně</a:t>
            </a:r>
            <a:r>
              <a:rPr lang="en-US" sz="1800" dirty="0"/>
              <a:t>, </a:t>
            </a:r>
            <a:r>
              <a:rPr lang="en-US" sz="1800" dirty="0" err="1"/>
              <a:t>synergicky</a:t>
            </a:r>
            <a:r>
              <a:rPr lang="en-US" sz="1800" dirty="0"/>
              <a:t> </a:t>
            </a:r>
            <a:r>
              <a:rPr lang="en-US" sz="1800" dirty="0" err="1"/>
              <a:t>anebo</a:t>
            </a:r>
            <a:r>
              <a:rPr lang="en-US" sz="1800" dirty="0"/>
              <a:t>  </a:t>
            </a:r>
            <a:r>
              <a:rPr lang="en-US" sz="1800" dirty="0" err="1"/>
              <a:t>antagonisticky</a:t>
            </a:r>
            <a:r>
              <a:rPr lang="en-US" sz="1800" dirty="0"/>
              <a:t> </a:t>
            </a:r>
          </a:p>
          <a:p>
            <a:endParaRPr lang="en-US" sz="2000" dirty="0"/>
          </a:p>
          <a:p>
            <a:endParaRPr lang="en-US" sz="2000" dirty="0"/>
          </a:p>
        </p:txBody>
      </p:sp>
    </p:spTree>
    <p:extLst>
      <p:ext uri="{BB962C8B-B14F-4D97-AF65-F5344CB8AC3E}">
        <p14:creationId xmlns:p14="http://schemas.microsoft.com/office/powerpoint/2010/main" val="51180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Krev – složení a funkce</a:t>
            </a:r>
            <a:endParaRPr lang="en-US" dirty="0"/>
          </a:p>
        </p:txBody>
      </p:sp>
      <p:sp>
        <p:nvSpPr>
          <p:cNvPr id="3" name="Zástupný symbol pro obsah 2"/>
          <p:cNvSpPr>
            <a:spLocks noGrp="1"/>
          </p:cNvSpPr>
          <p:nvPr>
            <p:ph idx="1"/>
          </p:nvPr>
        </p:nvSpPr>
        <p:spPr/>
        <p:txBody>
          <a:bodyPr/>
          <a:lstStyle/>
          <a:p>
            <a:r>
              <a:rPr lang="cs-CZ" dirty="0"/>
              <a:t>Suspenze buněk v roztoku obsahujícím proteiny a elektrolyty (krevní plazma)</a:t>
            </a:r>
          </a:p>
          <a:p>
            <a:r>
              <a:rPr lang="cs-CZ" dirty="0"/>
              <a:t>Slouží pro transport plynů, výživných a odpadních látek, hormonů a dalších regulátorů</a:t>
            </a:r>
          </a:p>
          <a:p>
            <a:r>
              <a:rPr lang="cs-CZ" dirty="0"/>
              <a:t>Množství krve u dospělého člověka je  </a:t>
            </a:r>
            <a:r>
              <a:rPr lang="en-US" dirty="0"/>
              <a:t>~</a:t>
            </a:r>
            <a:r>
              <a:rPr lang="cs-CZ" dirty="0"/>
              <a:t> 4,5 - 5 litrů (6-8</a:t>
            </a:r>
            <a:r>
              <a:rPr lang="en-US" dirty="0"/>
              <a:t>% </a:t>
            </a:r>
            <a:r>
              <a:rPr lang="en-US" dirty="0" err="1"/>
              <a:t>celkov</a:t>
            </a:r>
            <a:r>
              <a:rPr lang="cs-CZ" dirty="0"/>
              <a:t>é hmotnosti)</a:t>
            </a:r>
          </a:p>
          <a:p>
            <a:r>
              <a:rPr lang="en-US" dirty="0"/>
              <a:t>~ 40% </a:t>
            </a:r>
            <a:r>
              <a:rPr lang="en-US" dirty="0" err="1"/>
              <a:t>objemu</a:t>
            </a:r>
            <a:r>
              <a:rPr lang="en-US" dirty="0"/>
              <a:t> </a:t>
            </a:r>
            <a:r>
              <a:rPr lang="en-US" dirty="0" err="1"/>
              <a:t>krve</a:t>
            </a:r>
            <a:r>
              <a:rPr lang="en-US" dirty="0"/>
              <a:t> </a:t>
            </a:r>
            <a:r>
              <a:rPr lang="cs-CZ" dirty="0"/>
              <a:t>jsou buňky</a:t>
            </a:r>
          </a:p>
          <a:p>
            <a:pPr lvl="1"/>
            <a:r>
              <a:rPr lang="cs-CZ" dirty="0"/>
              <a:t>Erytrocyty – transport plynů</a:t>
            </a:r>
          </a:p>
          <a:p>
            <a:pPr lvl="1"/>
            <a:r>
              <a:rPr lang="cs-CZ" dirty="0"/>
              <a:t>Trombocyty – srážení krve</a:t>
            </a:r>
          </a:p>
          <a:p>
            <a:pPr lvl="1"/>
            <a:r>
              <a:rPr lang="cs-CZ" dirty="0"/>
              <a:t>Leukocyty (granulocyty, monocyty, lymfocyty) – obranná funkce</a:t>
            </a:r>
          </a:p>
          <a:p>
            <a:r>
              <a:rPr lang="cs-CZ" dirty="0"/>
              <a:t>Omezené životnost krevních elementů (3-120 dní)</a:t>
            </a:r>
          </a:p>
          <a:p>
            <a:r>
              <a:rPr lang="cs-CZ" dirty="0"/>
              <a:t>Krvetvorba zajištuje jejich obnovu, hlavní krvetvorný orgán (s výjimkou lymfocytů) je kostní dřeň</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497" y="3284988"/>
            <a:ext cx="1624400" cy="14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66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lstStyle/>
          <a:p>
            <a:r>
              <a:rPr lang="cs-CZ" dirty="0"/>
              <a:t>C</a:t>
            </a:r>
            <a:r>
              <a:rPr lang="en-US" dirty="0" err="1"/>
              <a:t>ytokiny</a:t>
            </a:r>
            <a:r>
              <a:rPr lang="en-US" dirty="0"/>
              <a:t> </a:t>
            </a:r>
            <a:r>
              <a:rPr lang="en-US" dirty="0" err="1"/>
              <a:t>jsou</a:t>
            </a:r>
            <a:r>
              <a:rPr lang="en-US" dirty="0"/>
              <a:t> </a:t>
            </a:r>
            <a:r>
              <a:rPr lang="cs-CZ" dirty="0" err="1"/>
              <a:t>multi</a:t>
            </a:r>
            <a:r>
              <a:rPr lang="en-US" dirty="0" err="1"/>
              <a:t>funkční</a:t>
            </a:r>
            <a:br>
              <a:rPr lang="en-US" dirty="0"/>
            </a:br>
            <a:endParaRPr lang="en-US" dirty="0"/>
          </a:p>
        </p:txBody>
      </p:sp>
      <p:sp>
        <p:nvSpPr>
          <p:cNvPr id="4" name="Rectangle 3"/>
          <p:cNvSpPr>
            <a:spLocks noChangeArrowheads="1"/>
          </p:cNvSpPr>
          <p:nvPr/>
        </p:nvSpPr>
        <p:spPr bwMode="auto">
          <a:xfrm>
            <a:off x="609600" y="788987"/>
            <a:ext cx="8077200" cy="53340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 name="Rectangle 4"/>
          <p:cNvSpPr>
            <a:spLocks noChangeArrowheads="1"/>
          </p:cNvSpPr>
          <p:nvPr/>
        </p:nvSpPr>
        <p:spPr bwMode="auto">
          <a:xfrm>
            <a:off x="3041650" y="3597274"/>
            <a:ext cx="457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grpSp>
        <p:nvGrpSpPr>
          <p:cNvPr id="6" name="Group 5"/>
          <p:cNvGrpSpPr>
            <a:grpSpLocks/>
          </p:cNvGrpSpPr>
          <p:nvPr/>
        </p:nvGrpSpPr>
        <p:grpSpPr bwMode="auto">
          <a:xfrm>
            <a:off x="5480050" y="1844674"/>
            <a:ext cx="609600" cy="609600"/>
            <a:chOff x="3408" y="816"/>
            <a:chExt cx="384" cy="384"/>
          </a:xfrm>
        </p:grpSpPr>
        <p:sp>
          <p:nvSpPr>
            <p:cNvPr id="7" name="Oval 6"/>
            <p:cNvSpPr>
              <a:spLocks noChangeArrowheads="1"/>
            </p:cNvSpPr>
            <p:nvPr/>
          </p:nvSpPr>
          <p:spPr bwMode="auto">
            <a:xfrm>
              <a:off x="3408" y="816"/>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 name="Freeform 7"/>
            <p:cNvSpPr>
              <a:spLocks/>
            </p:cNvSpPr>
            <p:nvPr/>
          </p:nvSpPr>
          <p:spPr bwMode="auto">
            <a:xfrm>
              <a:off x="3467" y="864"/>
              <a:ext cx="285" cy="305"/>
            </a:xfrm>
            <a:custGeom>
              <a:avLst/>
              <a:gdLst>
                <a:gd name="T0" fmla="*/ 31 w 285"/>
                <a:gd name="T1" fmla="*/ 26 h 305"/>
                <a:gd name="T2" fmla="*/ 154 w 285"/>
                <a:gd name="T3" fmla="*/ 9 h 305"/>
                <a:gd name="T4" fmla="*/ 269 w 285"/>
                <a:gd name="T5" fmla="*/ 83 h 305"/>
                <a:gd name="T6" fmla="*/ 252 w 285"/>
                <a:gd name="T7" fmla="*/ 259 h 305"/>
                <a:gd name="T8" fmla="*/ 144 w 285"/>
                <a:gd name="T9" fmla="*/ 301 h 305"/>
                <a:gd name="T10" fmla="*/ 63 w 285"/>
                <a:gd name="T11" fmla="*/ 235 h 305"/>
                <a:gd name="T12" fmla="*/ 5 w 285"/>
                <a:gd name="T13" fmla="*/ 153 h 305"/>
                <a:gd name="T14" fmla="*/ 31 w 285"/>
                <a:gd name="T15" fmla="*/ 26 h 305"/>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305"/>
                <a:gd name="T26" fmla="*/ 285 w 285"/>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305">
                  <a:moveTo>
                    <a:pt x="31" y="26"/>
                  </a:moveTo>
                  <a:cubicBezTo>
                    <a:pt x="56" y="2"/>
                    <a:pt x="114" y="0"/>
                    <a:pt x="154" y="9"/>
                  </a:cubicBezTo>
                  <a:cubicBezTo>
                    <a:pt x="194" y="18"/>
                    <a:pt x="253" y="41"/>
                    <a:pt x="269" y="83"/>
                  </a:cubicBezTo>
                  <a:cubicBezTo>
                    <a:pt x="285" y="125"/>
                    <a:pt x="273" y="223"/>
                    <a:pt x="252" y="259"/>
                  </a:cubicBezTo>
                  <a:cubicBezTo>
                    <a:pt x="231" y="295"/>
                    <a:pt x="175" y="305"/>
                    <a:pt x="144" y="301"/>
                  </a:cubicBezTo>
                  <a:cubicBezTo>
                    <a:pt x="113" y="297"/>
                    <a:pt x="86" y="260"/>
                    <a:pt x="63" y="235"/>
                  </a:cubicBezTo>
                  <a:cubicBezTo>
                    <a:pt x="40" y="210"/>
                    <a:pt x="10" y="188"/>
                    <a:pt x="5" y="153"/>
                  </a:cubicBezTo>
                  <a:cubicBezTo>
                    <a:pt x="0" y="118"/>
                    <a:pt x="6" y="50"/>
                    <a:pt x="31" y="26"/>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9" name="Group 8"/>
          <p:cNvGrpSpPr>
            <a:grpSpLocks/>
          </p:cNvGrpSpPr>
          <p:nvPr/>
        </p:nvGrpSpPr>
        <p:grpSpPr bwMode="auto">
          <a:xfrm>
            <a:off x="4249738" y="4587874"/>
            <a:ext cx="392112" cy="866775"/>
            <a:chOff x="2400" y="2928"/>
            <a:chExt cx="247" cy="546"/>
          </a:xfrm>
        </p:grpSpPr>
        <p:sp>
          <p:nvSpPr>
            <p:cNvPr id="10" name="Oval 9"/>
            <p:cNvSpPr>
              <a:spLocks noChangeArrowheads="1"/>
            </p:cNvSpPr>
            <p:nvPr/>
          </p:nvSpPr>
          <p:spPr bwMode="auto">
            <a:xfrm>
              <a:off x="2400" y="2928"/>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 name="Freeform 10"/>
            <p:cNvSpPr>
              <a:spLocks/>
            </p:cNvSpPr>
            <p:nvPr/>
          </p:nvSpPr>
          <p:spPr bwMode="auto">
            <a:xfrm>
              <a:off x="2441" y="3000"/>
              <a:ext cx="119" cy="151"/>
            </a:xfrm>
            <a:custGeom>
              <a:avLst/>
              <a:gdLst>
                <a:gd name="T0" fmla="*/ 1 w 186"/>
                <a:gd name="T1" fmla="*/ 1 h 240"/>
                <a:gd name="T2" fmla="*/ 1 w 186"/>
                <a:gd name="T3" fmla="*/ 1 h 240"/>
                <a:gd name="T4" fmla="*/ 1 w 186"/>
                <a:gd name="T5" fmla="*/ 1 h 240"/>
                <a:gd name="T6" fmla="*/ 1 w 186"/>
                <a:gd name="T7" fmla="*/ 1 h 240"/>
                <a:gd name="T8" fmla="*/ 1 w 186"/>
                <a:gd name="T9" fmla="*/ 1 h 240"/>
                <a:gd name="T10" fmla="*/ 1 w 186"/>
                <a:gd name="T11" fmla="*/ 1 h 240"/>
                <a:gd name="T12" fmla="*/ 1 w 186"/>
                <a:gd name="T13" fmla="*/ 1 h 240"/>
                <a:gd name="T14" fmla="*/ 1 w 186"/>
                <a:gd name="T15" fmla="*/ 1 h 240"/>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240"/>
                <a:gd name="T26" fmla="*/ 186 w 186"/>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240">
                  <a:moveTo>
                    <a:pt x="44" y="8"/>
                  </a:moveTo>
                  <a:cubicBezTo>
                    <a:pt x="64" y="0"/>
                    <a:pt x="99" y="25"/>
                    <a:pt x="118" y="41"/>
                  </a:cubicBezTo>
                  <a:cubicBezTo>
                    <a:pt x="137" y="57"/>
                    <a:pt x="148" y="87"/>
                    <a:pt x="159" y="107"/>
                  </a:cubicBezTo>
                  <a:cubicBezTo>
                    <a:pt x="170" y="127"/>
                    <a:pt x="186" y="143"/>
                    <a:pt x="183" y="164"/>
                  </a:cubicBezTo>
                  <a:cubicBezTo>
                    <a:pt x="180" y="185"/>
                    <a:pt x="162" y="232"/>
                    <a:pt x="140" y="236"/>
                  </a:cubicBezTo>
                  <a:cubicBezTo>
                    <a:pt x="118" y="240"/>
                    <a:pt x="75" y="214"/>
                    <a:pt x="52" y="189"/>
                  </a:cubicBezTo>
                  <a:cubicBezTo>
                    <a:pt x="29" y="164"/>
                    <a:pt x="2" y="118"/>
                    <a:pt x="1" y="88"/>
                  </a:cubicBezTo>
                  <a:cubicBezTo>
                    <a:pt x="0" y="58"/>
                    <a:pt x="24" y="16"/>
                    <a:pt x="44" y="8"/>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 name="Oval 11"/>
            <p:cNvSpPr>
              <a:spLocks noChangeArrowheads="1"/>
            </p:cNvSpPr>
            <p:nvPr/>
          </p:nvSpPr>
          <p:spPr bwMode="auto">
            <a:xfrm>
              <a:off x="2400" y="3231"/>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 name="Freeform 12"/>
            <p:cNvSpPr>
              <a:spLocks/>
            </p:cNvSpPr>
            <p:nvPr/>
          </p:nvSpPr>
          <p:spPr bwMode="auto">
            <a:xfrm>
              <a:off x="2439" y="3267"/>
              <a:ext cx="90" cy="189"/>
            </a:xfrm>
            <a:custGeom>
              <a:avLst/>
              <a:gdLst>
                <a:gd name="T0" fmla="*/ 1 w 141"/>
                <a:gd name="T1" fmla="*/ 1 h 300"/>
                <a:gd name="T2" fmla="*/ 1 w 141"/>
                <a:gd name="T3" fmla="*/ 1 h 300"/>
                <a:gd name="T4" fmla="*/ 1 w 141"/>
                <a:gd name="T5" fmla="*/ 1 h 300"/>
                <a:gd name="T6" fmla="*/ 1 w 141"/>
                <a:gd name="T7" fmla="*/ 1 h 300"/>
                <a:gd name="T8" fmla="*/ 1 w 141"/>
                <a:gd name="T9" fmla="*/ 1 h 300"/>
                <a:gd name="T10" fmla="*/ 1 w 141"/>
                <a:gd name="T11" fmla="*/ 1 h 300"/>
                <a:gd name="T12" fmla="*/ 1 w 141"/>
                <a:gd name="T13" fmla="*/ 1 h 300"/>
                <a:gd name="T14" fmla="*/ 1 w 141"/>
                <a:gd name="T15" fmla="*/ 1 h 300"/>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00"/>
                <a:gd name="T26" fmla="*/ 141 w 141"/>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00">
                  <a:moveTo>
                    <a:pt x="30" y="37"/>
                  </a:moveTo>
                  <a:cubicBezTo>
                    <a:pt x="51" y="15"/>
                    <a:pt x="117" y="0"/>
                    <a:pt x="129" y="12"/>
                  </a:cubicBezTo>
                  <a:cubicBezTo>
                    <a:pt x="141" y="24"/>
                    <a:pt x="103" y="80"/>
                    <a:pt x="104" y="111"/>
                  </a:cubicBezTo>
                  <a:cubicBezTo>
                    <a:pt x="105" y="142"/>
                    <a:pt x="136" y="171"/>
                    <a:pt x="137" y="201"/>
                  </a:cubicBezTo>
                  <a:cubicBezTo>
                    <a:pt x="138" y="231"/>
                    <a:pt x="126" y="284"/>
                    <a:pt x="112" y="292"/>
                  </a:cubicBezTo>
                  <a:cubicBezTo>
                    <a:pt x="98" y="300"/>
                    <a:pt x="73" y="270"/>
                    <a:pt x="55" y="246"/>
                  </a:cubicBezTo>
                  <a:cubicBezTo>
                    <a:pt x="37" y="222"/>
                    <a:pt x="8" y="180"/>
                    <a:pt x="4" y="145"/>
                  </a:cubicBezTo>
                  <a:cubicBezTo>
                    <a:pt x="0" y="110"/>
                    <a:pt x="10" y="55"/>
                    <a:pt x="30" y="37"/>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14" name="Group 13"/>
          <p:cNvGrpSpPr>
            <a:grpSpLocks/>
          </p:cNvGrpSpPr>
          <p:nvPr/>
        </p:nvGrpSpPr>
        <p:grpSpPr bwMode="auto">
          <a:xfrm>
            <a:off x="7080250" y="1844674"/>
            <a:ext cx="608013" cy="608013"/>
            <a:chOff x="4800" y="1248"/>
            <a:chExt cx="383" cy="383"/>
          </a:xfrm>
        </p:grpSpPr>
        <p:sp>
          <p:nvSpPr>
            <p:cNvPr id="15" name="Oval 14"/>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 name="Group 15"/>
            <p:cNvGrpSpPr>
              <a:grpSpLocks/>
            </p:cNvGrpSpPr>
            <p:nvPr/>
          </p:nvGrpSpPr>
          <p:grpSpPr bwMode="auto">
            <a:xfrm>
              <a:off x="4848" y="1296"/>
              <a:ext cx="248" cy="291"/>
              <a:chOff x="4656" y="720"/>
              <a:chExt cx="248" cy="291"/>
            </a:xfrm>
          </p:grpSpPr>
          <p:sp>
            <p:nvSpPr>
              <p:cNvPr id="17" name="Oval 16"/>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 name="Oval 17"/>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9" name="Oval 18"/>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 name="Oval 19"/>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 name="Freeform 20"/>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2" name="Freeform 21"/>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3" name="Freeform 22"/>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24" name="Group 23"/>
          <p:cNvGrpSpPr>
            <a:grpSpLocks/>
          </p:cNvGrpSpPr>
          <p:nvPr/>
        </p:nvGrpSpPr>
        <p:grpSpPr bwMode="auto">
          <a:xfrm>
            <a:off x="1517650" y="2149474"/>
            <a:ext cx="609600" cy="609600"/>
            <a:chOff x="816" y="864"/>
            <a:chExt cx="384" cy="384"/>
          </a:xfrm>
        </p:grpSpPr>
        <p:sp>
          <p:nvSpPr>
            <p:cNvPr id="25" name="Oval 24"/>
            <p:cNvSpPr>
              <a:spLocks noChangeArrowheads="1"/>
            </p:cNvSpPr>
            <p:nvPr/>
          </p:nvSpPr>
          <p:spPr bwMode="auto">
            <a:xfrm>
              <a:off x="816" y="864"/>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6" name="Freeform 25"/>
            <p:cNvSpPr>
              <a:spLocks/>
            </p:cNvSpPr>
            <p:nvPr/>
          </p:nvSpPr>
          <p:spPr bwMode="auto">
            <a:xfrm>
              <a:off x="868" y="892"/>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27" name="Group 26"/>
          <p:cNvGrpSpPr>
            <a:grpSpLocks/>
          </p:cNvGrpSpPr>
          <p:nvPr/>
        </p:nvGrpSpPr>
        <p:grpSpPr bwMode="auto">
          <a:xfrm>
            <a:off x="5480050" y="2911474"/>
            <a:ext cx="609600" cy="609600"/>
            <a:chOff x="3312" y="1680"/>
            <a:chExt cx="384" cy="384"/>
          </a:xfrm>
        </p:grpSpPr>
        <p:sp>
          <p:nvSpPr>
            <p:cNvPr id="28" name="Oval 27"/>
            <p:cNvSpPr>
              <a:spLocks noChangeArrowheads="1"/>
            </p:cNvSpPr>
            <p:nvPr/>
          </p:nvSpPr>
          <p:spPr bwMode="auto">
            <a:xfrm>
              <a:off x="3312" y="1680"/>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9" name="Oval 28"/>
            <p:cNvSpPr>
              <a:spLocks noChangeArrowheads="1"/>
            </p:cNvSpPr>
            <p:nvPr/>
          </p:nvSpPr>
          <p:spPr bwMode="auto">
            <a:xfrm>
              <a:off x="3360" y="1728"/>
              <a:ext cx="288" cy="28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0" name="Oval 29"/>
            <p:cNvSpPr>
              <a:spLocks noChangeArrowheads="1"/>
            </p:cNvSpPr>
            <p:nvPr/>
          </p:nvSpPr>
          <p:spPr bwMode="auto">
            <a:xfrm>
              <a:off x="3456" y="1824"/>
              <a:ext cx="96" cy="96"/>
            </a:xfrm>
            <a:prstGeom prst="ellipse">
              <a:avLst/>
            </a:prstGeom>
            <a:solidFill>
              <a:srgbClr val="FFCC66"/>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31" name="Group 30"/>
          <p:cNvGrpSpPr>
            <a:grpSpLocks/>
          </p:cNvGrpSpPr>
          <p:nvPr/>
        </p:nvGrpSpPr>
        <p:grpSpPr bwMode="auto">
          <a:xfrm>
            <a:off x="3498850" y="2149474"/>
            <a:ext cx="609600" cy="609600"/>
            <a:chOff x="2156" y="788"/>
            <a:chExt cx="384" cy="384"/>
          </a:xfrm>
        </p:grpSpPr>
        <p:sp>
          <p:nvSpPr>
            <p:cNvPr id="32" name="Oval 31"/>
            <p:cNvSpPr>
              <a:spLocks noChangeArrowheads="1"/>
            </p:cNvSpPr>
            <p:nvPr/>
          </p:nvSpPr>
          <p:spPr bwMode="auto">
            <a:xfrm>
              <a:off x="2156" y="788"/>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3" name="Freeform 32"/>
            <p:cNvSpPr>
              <a:spLocks/>
            </p:cNvSpPr>
            <p:nvPr/>
          </p:nvSpPr>
          <p:spPr bwMode="auto">
            <a:xfrm>
              <a:off x="2208" y="816"/>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4" name="Group 33"/>
          <p:cNvGrpSpPr>
            <a:grpSpLocks/>
          </p:cNvGrpSpPr>
          <p:nvPr/>
        </p:nvGrpSpPr>
        <p:grpSpPr bwMode="auto">
          <a:xfrm>
            <a:off x="5480050" y="3978274"/>
            <a:ext cx="608013" cy="608013"/>
            <a:chOff x="3744" y="2784"/>
            <a:chExt cx="383" cy="383"/>
          </a:xfrm>
        </p:grpSpPr>
        <p:sp>
          <p:nvSpPr>
            <p:cNvPr id="35" name="Oval 34"/>
            <p:cNvSpPr>
              <a:spLocks noChangeArrowheads="1"/>
            </p:cNvSpPr>
            <p:nvPr/>
          </p:nvSpPr>
          <p:spPr bwMode="auto">
            <a:xfrm>
              <a:off x="3744" y="2784"/>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6" name="Freeform 35"/>
            <p:cNvSpPr>
              <a:spLocks/>
            </p:cNvSpPr>
            <p:nvPr/>
          </p:nvSpPr>
          <p:spPr bwMode="auto">
            <a:xfrm>
              <a:off x="3792" y="2832"/>
              <a:ext cx="240" cy="279"/>
            </a:xfrm>
            <a:custGeom>
              <a:avLst/>
              <a:gdLst>
                <a:gd name="T0" fmla="*/ 204 w 240"/>
                <a:gd name="T1" fmla="*/ 274 h 279"/>
                <a:gd name="T2" fmla="*/ 58 w 240"/>
                <a:gd name="T3" fmla="*/ 233 h 279"/>
                <a:gd name="T4" fmla="*/ 15 w 240"/>
                <a:gd name="T5" fmla="*/ 103 h 279"/>
                <a:gd name="T6" fmla="*/ 147 w 240"/>
                <a:gd name="T7" fmla="*/ 11 h 279"/>
                <a:gd name="T8" fmla="*/ 229 w 240"/>
                <a:gd name="T9" fmla="*/ 36 h 279"/>
                <a:gd name="T10" fmla="*/ 81 w 240"/>
                <a:gd name="T11" fmla="*/ 143 h 279"/>
                <a:gd name="T12" fmla="*/ 204 w 240"/>
                <a:gd name="T13" fmla="*/ 200 h 279"/>
                <a:gd name="T14" fmla="*/ 204 w 240"/>
                <a:gd name="T15" fmla="*/ 274 h 279"/>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279"/>
                <a:gd name="T26" fmla="*/ 240 w 240"/>
                <a:gd name="T27" fmla="*/ 279 h 2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279">
                  <a:moveTo>
                    <a:pt x="204" y="274"/>
                  </a:moveTo>
                  <a:cubicBezTo>
                    <a:pt x="180" y="279"/>
                    <a:pt x="89" y="261"/>
                    <a:pt x="58" y="233"/>
                  </a:cubicBezTo>
                  <a:cubicBezTo>
                    <a:pt x="27" y="205"/>
                    <a:pt x="0" y="140"/>
                    <a:pt x="15" y="103"/>
                  </a:cubicBezTo>
                  <a:cubicBezTo>
                    <a:pt x="30" y="66"/>
                    <a:pt x="111" y="22"/>
                    <a:pt x="147" y="11"/>
                  </a:cubicBezTo>
                  <a:cubicBezTo>
                    <a:pt x="183" y="0"/>
                    <a:pt x="240" y="14"/>
                    <a:pt x="229" y="36"/>
                  </a:cubicBezTo>
                  <a:cubicBezTo>
                    <a:pt x="218" y="58"/>
                    <a:pt x="85" y="116"/>
                    <a:pt x="81" y="143"/>
                  </a:cubicBezTo>
                  <a:cubicBezTo>
                    <a:pt x="77" y="170"/>
                    <a:pt x="184" y="178"/>
                    <a:pt x="204" y="200"/>
                  </a:cubicBezTo>
                  <a:cubicBezTo>
                    <a:pt x="224" y="222"/>
                    <a:pt x="228" y="269"/>
                    <a:pt x="204" y="274"/>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7" name="Group 36"/>
          <p:cNvGrpSpPr>
            <a:grpSpLocks/>
          </p:cNvGrpSpPr>
          <p:nvPr/>
        </p:nvGrpSpPr>
        <p:grpSpPr bwMode="auto">
          <a:xfrm>
            <a:off x="5480050" y="5045074"/>
            <a:ext cx="608013" cy="608013"/>
            <a:chOff x="3792" y="3120"/>
            <a:chExt cx="383" cy="383"/>
          </a:xfrm>
        </p:grpSpPr>
        <p:sp>
          <p:nvSpPr>
            <p:cNvPr id="38" name="Oval 37"/>
            <p:cNvSpPr>
              <a:spLocks noChangeArrowheads="1"/>
            </p:cNvSpPr>
            <p:nvPr/>
          </p:nvSpPr>
          <p:spPr bwMode="auto">
            <a:xfrm>
              <a:off x="3792" y="3120"/>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39" name="Group 38"/>
            <p:cNvGrpSpPr>
              <a:grpSpLocks/>
            </p:cNvGrpSpPr>
            <p:nvPr/>
          </p:nvGrpSpPr>
          <p:grpSpPr bwMode="auto">
            <a:xfrm>
              <a:off x="3840" y="3168"/>
              <a:ext cx="192" cy="317"/>
              <a:chOff x="3936" y="3504"/>
              <a:chExt cx="192" cy="336"/>
            </a:xfrm>
          </p:grpSpPr>
          <p:sp>
            <p:nvSpPr>
              <p:cNvPr id="40" name="Oval 39"/>
              <p:cNvSpPr>
                <a:spLocks noChangeArrowheads="1"/>
              </p:cNvSpPr>
              <p:nvPr/>
            </p:nvSpPr>
            <p:spPr bwMode="auto">
              <a:xfrm>
                <a:off x="4080" y="350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1" name="Oval 40"/>
              <p:cNvSpPr>
                <a:spLocks noChangeArrowheads="1"/>
              </p:cNvSpPr>
              <p:nvPr/>
            </p:nvSpPr>
            <p:spPr bwMode="auto">
              <a:xfrm>
                <a:off x="3936" y="3648"/>
                <a:ext cx="144" cy="4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2" name="Oval 41"/>
              <p:cNvSpPr>
                <a:spLocks noChangeArrowheads="1"/>
              </p:cNvSpPr>
              <p:nvPr/>
            </p:nvSpPr>
            <p:spPr bwMode="auto">
              <a:xfrm>
                <a:off x="4080" y="374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3" name="Freeform 42"/>
              <p:cNvSpPr>
                <a:spLocks/>
              </p:cNvSpPr>
              <p:nvPr/>
            </p:nvSpPr>
            <p:spPr bwMode="auto">
              <a:xfrm>
                <a:off x="3976" y="3544"/>
                <a:ext cx="112" cy="112"/>
              </a:xfrm>
              <a:custGeom>
                <a:avLst/>
                <a:gdLst>
                  <a:gd name="T0" fmla="*/ 104 w 112"/>
                  <a:gd name="T1" fmla="*/ 8 h 112"/>
                  <a:gd name="T2" fmla="*/ 56 w 112"/>
                  <a:gd name="T3" fmla="*/ 8 h 112"/>
                  <a:gd name="T4" fmla="*/ 8 w 112"/>
                  <a:gd name="T5" fmla="*/ 56 h 112"/>
                  <a:gd name="T6" fmla="*/ 8 w 112"/>
                  <a:gd name="T7" fmla="*/ 104 h 112"/>
                  <a:gd name="T8" fmla="*/ 56 w 112"/>
                  <a:gd name="T9" fmla="*/ 104 h 112"/>
                  <a:gd name="T10" fmla="*/ 56 w 112"/>
                  <a:gd name="T11" fmla="*/ 56 h 112"/>
                  <a:gd name="T12" fmla="*/ 104 w 112"/>
                  <a:gd name="T13" fmla="*/ 56 h 112"/>
                  <a:gd name="T14" fmla="*/ 104 w 11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12"/>
                  <a:gd name="T26" fmla="*/ 112 w 11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12">
                    <a:moveTo>
                      <a:pt x="104" y="8"/>
                    </a:moveTo>
                    <a:cubicBezTo>
                      <a:pt x="96" y="0"/>
                      <a:pt x="72" y="0"/>
                      <a:pt x="56" y="8"/>
                    </a:cubicBezTo>
                    <a:cubicBezTo>
                      <a:pt x="40" y="16"/>
                      <a:pt x="16" y="40"/>
                      <a:pt x="8" y="56"/>
                    </a:cubicBezTo>
                    <a:cubicBezTo>
                      <a:pt x="0" y="72"/>
                      <a:pt x="0" y="96"/>
                      <a:pt x="8" y="104"/>
                    </a:cubicBezTo>
                    <a:cubicBezTo>
                      <a:pt x="16" y="112"/>
                      <a:pt x="48" y="112"/>
                      <a:pt x="56" y="104"/>
                    </a:cubicBezTo>
                    <a:cubicBezTo>
                      <a:pt x="64" y="96"/>
                      <a:pt x="48" y="64"/>
                      <a:pt x="56" y="56"/>
                    </a:cubicBezTo>
                    <a:cubicBezTo>
                      <a:pt x="64" y="48"/>
                      <a:pt x="96" y="64"/>
                      <a:pt x="104" y="56"/>
                    </a:cubicBezTo>
                    <a:cubicBezTo>
                      <a:pt x="112" y="48"/>
                      <a:pt x="112" y="16"/>
                      <a:pt x="104"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44" name="Freeform 43"/>
              <p:cNvSpPr>
                <a:spLocks/>
              </p:cNvSpPr>
              <p:nvPr/>
            </p:nvSpPr>
            <p:spPr bwMode="auto">
              <a:xfrm>
                <a:off x="3968" y="3688"/>
                <a:ext cx="128" cy="112"/>
              </a:xfrm>
              <a:custGeom>
                <a:avLst/>
                <a:gdLst>
                  <a:gd name="T0" fmla="*/ 16 w 128"/>
                  <a:gd name="T1" fmla="*/ 8 h 112"/>
                  <a:gd name="T2" fmla="*/ 16 w 128"/>
                  <a:gd name="T3" fmla="*/ 56 h 112"/>
                  <a:gd name="T4" fmla="*/ 16 w 128"/>
                  <a:gd name="T5" fmla="*/ 104 h 112"/>
                  <a:gd name="T6" fmla="*/ 112 w 128"/>
                  <a:gd name="T7" fmla="*/ 104 h 112"/>
                  <a:gd name="T8" fmla="*/ 112 w 128"/>
                  <a:gd name="T9" fmla="*/ 56 h 112"/>
                  <a:gd name="T10" fmla="*/ 64 w 128"/>
                  <a:gd name="T11" fmla="*/ 56 h 112"/>
                  <a:gd name="T12" fmla="*/ 64 w 128"/>
                  <a:gd name="T13" fmla="*/ 8 h 112"/>
                  <a:gd name="T14" fmla="*/ 16 w 128"/>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12"/>
                  <a:gd name="T26" fmla="*/ 128 w 12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12">
                    <a:moveTo>
                      <a:pt x="16" y="8"/>
                    </a:moveTo>
                    <a:cubicBezTo>
                      <a:pt x="8" y="16"/>
                      <a:pt x="16" y="40"/>
                      <a:pt x="16" y="56"/>
                    </a:cubicBezTo>
                    <a:cubicBezTo>
                      <a:pt x="16" y="72"/>
                      <a:pt x="0" y="96"/>
                      <a:pt x="16" y="104"/>
                    </a:cubicBezTo>
                    <a:cubicBezTo>
                      <a:pt x="32" y="112"/>
                      <a:pt x="96" y="112"/>
                      <a:pt x="112" y="104"/>
                    </a:cubicBezTo>
                    <a:cubicBezTo>
                      <a:pt x="128" y="96"/>
                      <a:pt x="120" y="64"/>
                      <a:pt x="112" y="56"/>
                    </a:cubicBezTo>
                    <a:cubicBezTo>
                      <a:pt x="104" y="48"/>
                      <a:pt x="72" y="64"/>
                      <a:pt x="64" y="56"/>
                    </a:cubicBezTo>
                    <a:cubicBezTo>
                      <a:pt x="56" y="48"/>
                      <a:pt x="72" y="16"/>
                      <a:pt x="64" y="8"/>
                    </a:cubicBezTo>
                    <a:cubicBezTo>
                      <a:pt x="56" y="0"/>
                      <a:pt x="24" y="0"/>
                      <a:pt x="16"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45" name="Group 44"/>
          <p:cNvGrpSpPr>
            <a:grpSpLocks/>
          </p:cNvGrpSpPr>
          <p:nvPr/>
        </p:nvGrpSpPr>
        <p:grpSpPr bwMode="auto">
          <a:xfrm>
            <a:off x="7080250" y="3444874"/>
            <a:ext cx="608013" cy="608013"/>
            <a:chOff x="4800" y="1248"/>
            <a:chExt cx="383" cy="383"/>
          </a:xfrm>
        </p:grpSpPr>
        <p:sp>
          <p:nvSpPr>
            <p:cNvPr id="46" name="Oval 45"/>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47" name="Group 46"/>
            <p:cNvGrpSpPr>
              <a:grpSpLocks/>
            </p:cNvGrpSpPr>
            <p:nvPr/>
          </p:nvGrpSpPr>
          <p:grpSpPr bwMode="auto">
            <a:xfrm>
              <a:off x="4848" y="1296"/>
              <a:ext cx="248" cy="291"/>
              <a:chOff x="4656" y="720"/>
              <a:chExt cx="248" cy="291"/>
            </a:xfrm>
          </p:grpSpPr>
          <p:sp>
            <p:nvSpPr>
              <p:cNvPr id="48" name="Oval 47"/>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9" name="Oval 48"/>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0" name="Oval 49"/>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1" name="Oval 50"/>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2" name="Freeform 51"/>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3" name="Freeform 52"/>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4" name="Freeform 53"/>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5" name="Group 54"/>
          <p:cNvGrpSpPr>
            <a:grpSpLocks/>
          </p:cNvGrpSpPr>
          <p:nvPr/>
        </p:nvGrpSpPr>
        <p:grpSpPr bwMode="auto">
          <a:xfrm>
            <a:off x="2965450" y="4587874"/>
            <a:ext cx="817563" cy="588963"/>
            <a:chOff x="1680" y="2496"/>
            <a:chExt cx="515" cy="371"/>
          </a:xfrm>
        </p:grpSpPr>
        <p:grpSp>
          <p:nvGrpSpPr>
            <p:cNvPr id="56" name="Group 55"/>
            <p:cNvGrpSpPr>
              <a:grpSpLocks/>
            </p:cNvGrpSpPr>
            <p:nvPr/>
          </p:nvGrpSpPr>
          <p:grpSpPr bwMode="auto">
            <a:xfrm>
              <a:off x="1680" y="2496"/>
              <a:ext cx="179" cy="179"/>
              <a:chOff x="1680" y="2496"/>
              <a:chExt cx="179" cy="179"/>
            </a:xfrm>
          </p:grpSpPr>
          <p:sp>
            <p:nvSpPr>
              <p:cNvPr id="87" name="Oval 5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88" name="Group 57"/>
              <p:cNvGrpSpPr>
                <a:grpSpLocks/>
              </p:cNvGrpSpPr>
              <p:nvPr/>
            </p:nvGrpSpPr>
            <p:grpSpPr bwMode="auto">
              <a:xfrm>
                <a:off x="1702" y="2518"/>
                <a:ext cx="116" cy="136"/>
                <a:chOff x="672" y="3456"/>
                <a:chExt cx="336" cy="384"/>
              </a:xfrm>
            </p:grpSpPr>
            <p:sp>
              <p:nvSpPr>
                <p:cNvPr id="89" name="Oval 5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0" name="Oval 5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1" name="Oval 6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2" name="Oval 6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3" name="Freeform 6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4" name="Freeform 6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5" name="Freeform 6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7" name="Group 65"/>
            <p:cNvGrpSpPr>
              <a:grpSpLocks/>
            </p:cNvGrpSpPr>
            <p:nvPr/>
          </p:nvGrpSpPr>
          <p:grpSpPr bwMode="auto">
            <a:xfrm>
              <a:off x="1920" y="2496"/>
              <a:ext cx="179" cy="179"/>
              <a:chOff x="1680" y="2496"/>
              <a:chExt cx="179" cy="179"/>
            </a:xfrm>
          </p:grpSpPr>
          <p:sp>
            <p:nvSpPr>
              <p:cNvPr id="78" name="Oval 6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9" name="Group 67"/>
              <p:cNvGrpSpPr>
                <a:grpSpLocks/>
              </p:cNvGrpSpPr>
              <p:nvPr/>
            </p:nvGrpSpPr>
            <p:grpSpPr bwMode="auto">
              <a:xfrm>
                <a:off x="1702" y="2518"/>
                <a:ext cx="116" cy="136"/>
                <a:chOff x="672" y="3456"/>
                <a:chExt cx="336" cy="384"/>
              </a:xfrm>
            </p:grpSpPr>
            <p:sp>
              <p:nvSpPr>
                <p:cNvPr id="80" name="Oval 6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1" name="Oval 6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2" name="Oval 7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3" name="Oval 7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4" name="Freeform 7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5" name="Freeform 7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6" name="Freeform 7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8" name="Group 75"/>
            <p:cNvGrpSpPr>
              <a:grpSpLocks/>
            </p:cNvGrpSpPr>
            <p:nvPr/>
          </p:nvGrpSpPr>
          <p:grpSpPr bwMode="auto">
            <a:xfrm>
              <a:off x="1776" y="2688"/>
              <a:ext cx="179" cy="179"/>
              <a:chOff x="1680" y="2496"/>
              <a:chExt cx="179" cy="179"/>
            </a:xfrm>
          </p:grpSpPr>
          <p:sp>
            <p:nvSpPr>
              <p:cNvPr id="69" name="Oval 7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0" name="Group 77"/>
              <p:cNvGrpSpPr>
                <a:grpSpLocks/>
              </p:cNvGrpSpPr>
              <p:nvPr/>
            </p:nvGrpSpPr>
            <p:grpSpPr bwMode="auto">
              <a:xfrm>
                <a:off x="1702" y="2518"/>
                <a:ext cx="116" cy="136"/>
                <a:chOff x="672" y="3456"/>
                <a:chExt cx="336" cy="384"/>
              </a:xfrm>
            </p:grpSpPr>
            <p:sp>
              <p:nvSpPr>
                <p:cNvPr id="71" name="Oval 7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2" name="Oval 7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3" name="Oval 8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4" name="Oval 8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5" name="Freeform 8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6" name="Freeform 8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7" name="Freeform 8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9" name="Group 85"/>
            <p:cNvGrpSpPr>
              <a:grpSpLocks/>
            </p:cNvGrpSpPr>
            <p:nvPr/>
          </p:nvGrpSpPr>
          <p:grpSpPr bwMode="auto">
            <a:xfrm>
              <a:off x="2016" y="2688"/>
              <a:ext cx="179" cy="179"/>
              <a:chOff x="1680" y="2496"/>
              <a:chExt cx="179" cy="179"/>
            </a:xfrm>
          </p:grpSpPr>
          <p:sp>
            <p:nvSpPr>
              <p:cNvPr id="60" name="Oval 8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61" name="Group 87"/>
              <p:cNvGrpSpPr>
                <a:grpSpLocks/>
              </p:cNvGrpSpPr>
              <p:nvPr/>
            </p:nvGrpSpPr>
            <p:grpSpPr bwMode="auto">
              <a:xfrm>
                <a:off x="1702" y="2518"/>
                <a:ext cx="116" cy="136"/>
                <a:chOff x="672" y="3456"/>
                <a:chExt cx="336" cy="384"/>
              </a:xfrm>
            </p:grpSpPr>
            <p:sp>
              <p:nvSpPr>
                <p:cNvPr id="62" name="Oval 8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3" name="Oval 8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4" name="Oval 9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5" name="Oval 9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6" name="Freeform 9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7" name="Freeform 9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8" name="Freeform 9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grpSp>
        <p:nvGrpSpPr>
          <p:cNvPr id="96" name="Group 95"/>
          <p:cNvGrpSpPr>
            <a:grpSpLocks/>
          </p:cNvGrpSpPr>
          <p:nvPr/>
        </p:nvGrpSpPr>
        <p:grpSpPr bwMode="auto">
          <a:xfrm>
            <a:off x="1136650" y="4511674"/>
            <a:ext cx="1274763" cy="893763"/>
            <a:chOff x="1248" y="3264"/>
            <a:chExt cx="803" cy="563"/>
          </a:xfrm>
        </p:grpSpPr>
        <p:grpSp>
          <p:nvGrpSpPr>
            <p:cNvPr id="97" name="Group 96"/>
            <p:cNvGrpSpPr>
              <a:grpSpLocks/>
            </p:cNvGrpSpPr>
            <p:nvPr/>
          </p:nvGrpSpPr>
          <p:grpSpPr bwMode="auto">
            <a:xfrm>
              <a:off x="1392" y="3264"/>
              <a:ext cx="179" cy="179"/>
              <a:chOff x="1680" y="2496"/>
              <a:chExt cx="179" cy="179"/>
            </a:xfrm>
          </p:grpSpPr>
          <p:sp>
            <p:nvSpPr>
              <p:cNvPr id="168" name="Oval 9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9" name="Group 98"/>
              <p:cNvGrpSpPr>
                <a:grpSpLocks/>
              </p:cNvGrpSpPr>
              <p:nvPr/>
            </p:nvGrpSpPr>
            <p:grpSpPr bwMode="auto">
              <a:xfrm>
                <a:off x="1702" y="2518"/>
                <a:ext cx="116" cy="136"/>
                <a:chOff x="672" y="3456"/>
                <a:chExt cx="336" cy="384"/>
              </a:xfrm>
            </p:grpSpPr>
            <p:sp>
              <p:nvSpPr>
                <p:cNvPr id="170" name="Oval 9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1" name="Oval 10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2" name="Oval 10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3" name="Oval 10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4" name="Freeform 10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5" name="Freeform 10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6" name="Freeform 10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8" name="Group 106"/>
            <p:cNvGrpSpPr>
              <a:grpSpLocks/>
            </p:cNvGrpSpPr>
            <p:nvPr/>
          </p:nvGrpSpPr>
          <p:grpSpPr bwMode="auto">
            <a:xfrm>
              <a:off x="1632" y="3264"/>
              <a:ext cx="179" cy="179"/>
              <a:chOff x="1680" y="2496"/>
              <a:chExt cx="179" cy="179"/>
            </a:xfrm>
          </p:grpSpPr>
          <p:sp>
            <p:nvSpPr>
              <p:cNvPr id="159" name="Oval 10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0" name="Group 108"/>
              <p:cNvGrpSpPr>
                <a:grpSpLocks/>
              </p:cNvGrpSpPr>
              <p:nvPr/>
            </p:nvGrpSpPr>
            <p:grpSpPr bwMode="auto">
              <a:xfrm>
                <a:off x="1702" y="2518"/>
                <a:ext cx="116" cy="136"/>
                <a:chOff x="672" y="3456"/>
                <a:chExt cx="336" cy="384"/>
              </a:xfrm>
            </p:grpSpPr>
            <p:sp>
              <p:nvSpPr>
                <p:cNvPr id="161" name="Oval 10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2" name="Oval 11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3" name="Oval 11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4" name="Oval 11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5" name="Freeform 11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6" name="Freeform 11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7" name="Freeform 11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9" name="Group 116"/>
            <p:cNvGrpSpPr>
              <a:grpSpLocks/>
            </p:cNvGrpSpPr>
            <p:nvPr/>
          </p:nvGrpSpPr>
          <p:grpSpPr bwMode="auto">
            <a:xfrm>
              <a:off x="1872" y="3264"/>
              <a:ext cx="179" cy="179"/>
              <a:chOff x="1680" y="2496"/>
              <a:chExt cx="179" cy="179"/>
            </a:xfrm>
          </p:grpSpPr>
          <p:sp>
            <p:nvSpPr>
              <p:cNvPr id="150" name="Oval 11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51" name="Group 118"/>
              <p:cNvGrpSpPr>
                <a:grpSpLocks/>
              </p:cNvGrpSpPr>
              <p:nvPr/>
            </p:nvGrpSpPr>
            <p:grpSpPr bwMode="auto">
              <a:xfrm>
                <a:off x="1702" y="2518"/>
                <a:ext cx="116" cy="136"/>
                <a:chOff x="672" y="3456"/>
                <a:chExt cx="336" cy="384"/>
              </a:xfrm>
            </p:grpSpPr>
            <p:sp>
              <p:nvSpPr>
                <p:cNvPr id="152" name="Oval 11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3" name="Oval 12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4" name="Oval 12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5" name="Oval 12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6" name="Freeform 12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7" name="Freeform 12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8" name="Freeform 12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0" name="Group 126"/>
            <p:cNvGrpSpPr>
              <a:grpSpLocks/>
            </p:cNvGrpSpPr>
            <p:nvPr/>
          </p:nvGrpSpPr>
          <p:grpSpPr bwMode="auto">
            <a:xfrm>
              <a:off x="1248" y="3456"/>
              <a:ext cx="179" cy="179"/>
              <a:chOff x="1680" y="2496"/>
              <a:chExt cx="179" cy="179"/>
            </a:xfrm>
          </p:grpSpPr>
          <p:sp>
            <p:nvSpPr>
              <p:cNvPr id="141" name="Oval 12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42" name="Group 128"/>
              <p:cNvGrpSpPr>
                <a:grpSpLocks/>
              </p:cNvGrpSpPr>
              <p:nvPr/>
            </p:nvGrpSpPr>
            <p:grpSpPr bwMode="auto">
              <a:xfrm>
                <a:off x="1702" y="2518"/>
                <a:ext cx="116" cy="136"/>
                <a:chOff x="672" y="3456"/>
                <a:chExt cx="336" cy="384"/>
              </a:xfrm>
            </p:grpSpPr>
            <p:sp>
              <p:nvSpPr>
                <p:cNvPr id="143" name="Oval 12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4" name="Oval 13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5" name="Oval 13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6" name="Oval 13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7" name="Freeform 13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8" name="Freeform 13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9" name="Freeform 13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1" name="Group 136"/>
            <p:cNvGrpSpPr>
              <a:grpSpLocks/>
            </p:cNvGrpSpPr>
            <p:nvPr/>
          </p:nvGrpSpPr>
          <p:grpSpPr bwMode="auto">
            <a:xfrm>
              <a:off x="1488" y="3456"/>
              <a:ext cx="179" cy="179"/>
              <a:chOff x="1680" y="2496"/>
              <a:chExt cx="179" cy="179"/>
            </a:xfrm>
          </p:grpSpPr>
          <p:sp>
            <p:nvSpPr>
              <p:cNvPr id="132" name="Oval 13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33" name="Group 138"/>
              <p:cNvGrpSpPr>
                <a:grpSpLocks/>
              </p:cNvGrpSpPr>
              <p:nvPr/>
            </p:nvGrpSpPr>
            <p:grpSpPr bwMode="auto">
              <a:xfrm>
                <a:off x="1702" y="2518"/>
                <a:ext cx="116" cy="136"/>
                <a:chOff x="672" y="3456"/>
                <a:chExt cx="336" cy="384"/>
              </a:xfrm>
            </p:grpSpPr>
            <p:sp>
              <p:nvSpPr>
                <p:cNvPr id="134" name="Oval 13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5" name="Oval 14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6" name="Oval 14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7" name="Oval 14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8" name="Freeform 14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9" name="Freeform 14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0" name="Freeform 14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2" name="Group 146"/>
            <p:cNvGrpSpPr>
              <a:grpSpLocks/>
            </p:cNvGrpSpPr>
            <p:nvPr/>
          </p:nvGrpSpPr>
          <p:grpSpPr bwMode="auto">
            <a:xfrm>
              <a:off x="1728" y="3456"/>
              <a:ext cx="179" cy="179"/>
              <a:chOff x="1680" y="2496"/>
              <a:chExt cx="179" cy="179"/>
            </a:xfrm>
          </p:grpSpPr>
          <p:sp>
            <p:nvSpPr>
              <p:cNvPr id="123" name="Oval 14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24" name="Group 148"/>
              <p:cNvGrpSpPr>
                <a:grpSpLocks/>
              </p:cNvGrpSpPr>
              <p:nvPr/>
            </p:nvGrpSpPr>
            <p:grpSpPr bwMode="auto">
              <a:xfrm>
                <a:off x="1702" y="2518"/>
                <a:ext cx="116" cy="136"/>
                <a:chOff x="672" y="3456"/>
                <a:chExt cx="336" cy="384"/>
              </a:xfrm>
            </p:grpSpPr>
            <p:sp>
              <p:nvSpPr>
                <p:cNvPr id="125" name="Oval 14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6" name="Oval 15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7" name="Oval 15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8" name="Oval 15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9" name="Freeform 15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0" name="Freeform 15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1" name="Freeform 15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3" name="Group 156"/>
            <p:cNvGrpSpPr>
              <a:grpSpLocks/>
            </p:cNvGrpSpPr>
            <p:nvPr/>
          </p:nvGrpSpPr>
          <p:grpSpPr bwMode="auto">
            <a:xfrm>
              <a:off x="1344" y="3648"/>
              <a:ext cx="179" cy="179"/>
              <a:chOff x="1680" y="2496"/>
              <a:chExt cx="179" cy="179"/>
            </a:xfrm>
          </p:grpSpPr>
          <p:sp>
            <p:nvSpPr>
              <p:cNvPr id="114" name="Oval 15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15" name="Group 158"/>
              <p:cNvGrpSpPr>
                <a:grpSpLocks/>
              </p:cNvGrpSpPr>
              <p:nvPr/>
            </p:nvGrpSpPr>
            <p:grpSpPr bwMode="auto">
              <a:xfrm>
                <a:off x="1702" y="2518"/>
                <a:ext cx="116" cy="136"/>
                <a:chOff x="672" y="3456"/>
                <a:chExt cx="336" cy="384"/>
              </a:xfrm>
            </p:grpSpPr>
            <p:sp>
              <p:nvSpPr>
                <p:cNvPr id="116" name="Oval 15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7" name="Oval 16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8" name="Oval 16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9" name="Oval 16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0" name="Freeform 16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1" name="Freeform 16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2" name="Freeform 16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4" name="Group 166"/>
            <p:cNvGrpSpPr>
              <a:grpSpLocks/>
            </p:cNvGrpSpPr>
            <p:nvPr/>
          </p:nvGrpSpPr>
          <p:grpSpPr bwMode="auto">
            <a:xfrm>
              <a:off x="1584" y="3648"/>
              <a:ext cx="179" cy="179"/>
              <a:chOff x="1680" y="2496"/>
              <a:chExt cx="179" cy="179"/>
            </a:xfrm>
          </p:grpSpPr>
          <p:sp>
            <p:nvSpPr>
              <p:cNvPr id="105" name="Oval 16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06" name="Group 168"/>
              <p:cNvGrpSpPr>
                <a:grpSpLocks/>
              </p:cNvGrpSpPr>
              <p:nvPr/>
            </p:nvGrpSpPr>
            <p:grpSpPr bwMode="auto">
              <a:xfrm>
                <a:off x="1702" y="2518"/>
                <a:ext cx="116" cy="136"/>
                <a:chOff x="672" y="3456"/>
                <a:chExt cx="336" cy="384"/>
              </a:xfrm>
            </p:grpSpPr>
            <p:sp>
              <p:nvSpPr>
                <p:cNvPr id="107" name="Oval 16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8" name="Oval 17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9" name="Oval 17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0" name="Oval 17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1" name="Freeform 17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2" name="Freeform 17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3" name="Freeform 17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sp>
        <p:nvSpPr>
          <p:cNvPr id="177" name="Rectangle 176"/>
          <p:cNvSpPr>
            <a:spLocks noChangeArrowheads="1"/>
          </p:cNvSpPr>
          <p:nvPr/>
        </p:nvSpPr>
        <p:spPr bwMode="auto">
          <a:xfrm>
            <a:off x="33464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178" name="Rectangle 177"/>
          <p:cNvSpPr>
            <a:spLocks noChangeArrowheads="1"/>
          </p:cNvSpPr>
          <p:nvPr/>
        </p:nvSpPr>
        <p:spPr bwMode="auto">
          <a:xfrm>
            <a:off x="1060450" y="3597274"/>
            <a:ext cx="5334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sp>
        <p:nvSpPr>
          <p:cNvPr id="179" name="Rectangle 178"/>
          <p:cNvSpPr>
            <a:spLocks noChangeArrowheads="1"/>
          </p:cNvSpPr>
          <p:nvPr/>
        </p:nvSpPr>
        <p:spPr bwMode="auto">
          <a:xfrm>
            <a:off x="755650" y="26066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80" name="Rectangle 179"/>
          <p:cNvSpPr>
            <a:spLocks noChangeArrowheads="1"/>
          </p:cNvSpPr>
          <p:nvPr/>
        </p:nvSpPr>
        <p:spPr bwMode="auto">
          <a:xfrm>
            <a:off x="908050" y="54260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grpSp>
        <p:nvGrpSpPr>
          <p:cNvPr id="181" name="Group 180"/>
          <p:cNvGrpSpPr>
            <a:grpSpLocks/>
          </p:cNvGrpSpPr>
          <p:nvPr/>
        </p:nvGrpSpPr>
        <p:grpSpPr bwMode="auto">
          <a:xfrm>
            <a:off x="1517650" y="2835274"/>
            <a:ext cx="533400" cy="1520825"/>
            <a:chOff x="912" y="1824"/>
            <a:chExt cx="336" cy="958"/>
          </a:xfrm>
        </p:grpSpPr>
        <p:sp>
          <p:nvSpPr>
            <p:cNvPr id="182" name="AutoShape 181"/>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3" name="AutoShape 182"/>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184" name="Group 183"/>
          <p:cNvGrpSpPr>
            <a:grpSpLocks/>
          </p:cNvGrpSpPr>
          <p:nvPr/>
        </p:nvGrpSpPr>
        <p:grpSpPr bwMode="auto">
          <a:xfrm rot="887922">
            <a:off x="3411538" y="2833687"/>
            <a:ext cx="304800" cy="1600200"/>
            <a:chOff x="912" y="1824"/>
            <a:chExt cx="336" cy="958"/>
          </a:xfrm>
        </p:grpSpPr>
        <p:sp>
          <p:nvSpPr>
            <p:cNvPr id="185" name="AutoShape 184"/>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6" name="AutoShape 185"/>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187" name="Line 186"/>
          <p:cNvSpPr>
            <a:spLocks noChangeShapeType="1"/>
          </p:cNvSpPr>
          <p:nvPr/>
        </p:nvSpPr>
        <p:spPr bwMode="auto">
          <a:xfrm>
            <a:off x="3879850" y="2911474"/>
            <a:ext cx="381000" cy="1447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8" name="Line 187"/>
          <p:cNvSpPr>
            <a:spLocks noChangeShapeType="1"/>
          </p:cNvSpPr>
          <p:nvPr/>
        </p:nvSpPr>
        <p:spPr bwMode="auto">
          <a:xfrm flipV="1">
            <a:off x="3879850" y="34448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9" name="Line 188"/>
          <p:cNvSpPr>
            <a:spLocks noChangeShapeType="1"/>
          </p:cNvSpPr>
          <p:nvPr/>
        </p:nvSpPr>
        <p:spPr bwMode="auto">
          <a:xfrm flipV="1">
            <a:off x="3879850" y="35210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0" name="Rectangle 189"/>
          <p:cNvSpPr>
            <a:spLocks noChangeArrowheads="1"/>
          </p:cNvSpPr>
          <p:nvPr/>
        </p:nvSpPr>
        <p:spPr bwMode="auto">
          <a:xfrm>
            <a:off x="3803650" y="25304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91" name="Rectangle 190"/>
          <p:cNvSpPr>
            <a:spLocks noChangeArrowheads="1"/>
          </p:cNvSpPr>
          <p:nvPr/>
        </p:nvSpPr>
        <p:spPr bwMode="auto">
          <a:xfrm>
            <a:off x="3727450" y="5502274"/>
            <a:ext cx="14478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macrophages</a:t>
            </a:r>
          </a:p>
        </p:txBody>
      </p:sp>
      <p:sp>
        <p:nvSpPr>
          <p:cNvPr id="192" name="Rectangle 191"/>
          <p:cNvSpPr>
            <a:spLocks noChangeArrowheads="1"/>
          </p:cNvSpPr>
          <p:nvPr/>
        </p:nvSpPr>
        <p:spPr bwMode="auto">
          <a:xfrm>
            <a:off x="2508250" y="5273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sp>
        <p:nvSpPr>
          <p:cNvPr id="193" name="Rectangle 192"/>
          <p:cNvSpPr>
            <a:spLocks noChangeArrowheads="1"/>
          </p:cNvSpPr>
          <p:nvPr/>
        </p:nvSpPr>
        <p:spPr bwMode="auto">
          <a:xfrm>
            <a:off x="5175250" y="5654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194" name="Line 193"/>
          <p:cNvSpPr>
            <a:spLocks noChangeShapeType="1"/>
          </p:cNvSpPr>
          <p:nvPr/>
        </p:nvSpPr>
        <p:spPr bwMode="auto">
          <a:xfrm>
            <a:off x="5784850" y="46640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5" name="Line 194"/>
          <p:cNvSpPr>
            <a:spLocks noChangeShapeType="1"/>
          </p:cNvSpPr>
          <p:nvPr/>
        </p:nvSpPr>
        <p:spPr bwMode="auto">
          <a:xfrm>
            <a:off x="5784850" y="35972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6" name="Line 195"/>
          <p:cNvSpPr>
            <a:spLocks noChangeShapeType="1"/>
          </p:cNvSpPr>
          <p:nvPr/>
        </p:nvSpPr>
        <p:spPr bwMode="auto">
          <a:xfrm>
            <a:off x="5784850" y="25304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7" name="Rectangle 196"/>
          <p:cNvSpPr>
            <a:spLocks noChangeArrowheads="1"/>
          </p:cNvSpPr>
          <p:nvPr/>
        </p:nvSpPr>
        <p:spPr bwMode="auto">
          <a:xfrm>
            <a:off x="5784850" y="23780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myeloblast</a:t>
            </a:r>
          </a:p>
        </p:txBody>
      </p:sp>
      <p:sp>
        <p:nvSpPr>
          <p:cNvPr id="198" name="Line 197"/>
          <p:cNvSpPr>
            <a:spLocks noChangeShapeType="1"/>
          </p:cNvSpPr>
          <p:nvPr/>
        </p:nvSpPr>
        <p:spPr bwMode="auto">
          <a:xfrm>
            <a:off x="7385050" y="2530474"/>
            <a:ext cx="0" cy="8382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9" name="Rectangle 198"/>
          <p:cNvSpPr>
            <a:spLocks noChangeArrowheads="1"/>
          </p:cNvSpPr>
          <p:nvPr/>
        </p:nvSpPr>
        <p:spPr bwMode="auto">
          <a:xfrm>
            <a:off x="7308850" y="23018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200" name="Rectangle 199"/>
          <p:cNvSpPr>
            <a:spLocks noChangeArrowheads="1"/>
          </p:cNvSpPr>
          <p:nvPr/>
        </p:nvSpPr>
        <p:spPr bwMode="auto">
          <a:xfrm>
            <a:off x="7385050" y="40544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phagocytosis</a:t>
            </a:r>
          </a:p>
        </p:txBody>
      </p:sp>
      <p:sp>
        <p:nvSpPr>
          <p:cNvPr id="201" name="Rectangle 200"/>
          <p:cNvSpPr>
            <a:spLocks noChangeArrowheads="1"/>
          </p:cNvSpPr>
          <p:nvPr/>
        </p:nvSpPr>
        <p:spPr bwMode="auto">
          <a:xfrm>
            <a:off x="7689850" y="3170237"/>
            <a:ext cx="10668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superoxide</a:t>
            </a:r>
          </a:p>
        </p:txBody>
      </p:sp>
      <p:sp>
        <p:nvSpPr>
          <p:cNvPr id="202" name="Line 201"/>
          <p:cNvSpPr>
            <a:spLocks noChangeShapeType="1"/>
          </p:cNvSpPr>
          <p:nvPr/>
        </p:nvSpPr>
        <p:spPr bwMode="auto">
          <a:xfrm>
            <a:off x="7613650" y="3902074"/>
            <a:ext cx="152400" cy="1524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grpSp>
        <p:nvGrpSpPr>
          <p:cNvPr id="203" name="Group 202"/>
          <p:cNvGrpSpPr>
            <a:grpSpLocks/>
          </p:cNvGrpSpPr>
          <p:nvPr/>
        </p:nvGrpSpPr>
        <p:grpSpPr bwMode="auto">
          <a:xfrm>
            <a:off x="7308850" y="3521074"/>
            <a:ext cx="282575" cy="358775"/>
            <a:chOff x="4800" y="2880"/>
            <a:chExt cx="178" cy="226"/>
          </a:xfrm>
        </p:grpSpPr>
        <p:sp>
          <p:nvSpPr>
            <p:cNvPr id="204" name="Oval 203"/>
            <p:cNvSpPr>
              <a:spLocks noChangeArrowheads="1"/>
            </p:cNvSpPr>
            <p:nvPr/>
          </p:nvSpPr>
          <p:spPr bwMode="auto">
            <a:xfrm>
              <a:off x="4848" y="2880"/>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5" name="Oval 204"/>
            <p:cNvSpPr>
              <a:spLocks noChangeArrowheads="1"/>
            </p:cNvSpPr>
            <p:nvPr/>
          </p:nvSpPr>
          <p:spPr bwMode="auto">
            <a:xfrm>
              <a:off x="4848" y="2976"/>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6" name="Oval 205"/>
            <p:cNvSpPr>
              <a:spLocks noChangeArrowheads="1"/>
            </p:cNvSpPr>
            <p:nvPr/>
          </p:nvSpPr>
          <p:spPr bwMode="auto">
            <a:xfrm>
              <a:off x="4896"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7" name="Oval 206"/>
            <p:cNvSpPr>
              <a:spLocks noChangeArrowheads="1"/>
            </p:cNvSpPr>
            <p:nvPr/>
          </p:nvSpPr>
          <p:spPr bwMode="auto">
            <a:xfrm>
              <a:off x="4896" y="2928"/>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8" name="Oval 207"/>
            <p:cNvSpPr>
              <a:spLocks noChangeArrowheads="1"/>
            </p:cNvSpPr>
            <p:nvPr/>
          </p:nvSpPr>
          <p:spPr bwMode="auto">
            <a:xfrm>
              <a:off x="4800"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9" name="Oval 208"/>
            <p:cNvSpPr>
              <a:spLocks noChangeArrowheads="1"/>
            </p:cNvSpPr>
            <p:nvPr/>
          </p:nvSpPr>
          <p:spPr bwMode="auto">
            <a:xfrm>
              <a:off x="4944" y="2976"/>
              <a:ext cx="34" cy="34"/>
            </a:xfrm>
            <a:prstGeom prst="ellipse">
              <a:avLst/>
            </a:prstGeom>
            <a:solidFill>
              <a:srgbClr val="000000"/>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0" name="Oval 209"/>
            <p:cNvSpPr>
              <a:spLocks noChangeArrowheads="1"/>
            </p:cNvSpPr>
            <p:nvPr/>
          </p:nvSpPr>
          <p:spPr bwMode="auto">
            <a:xfrm>
              <a:off x="4944" y="3072"/>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211" name="Line 210"/>
          <p:cNvSpPr>
            <a:spLocks noChangeShapeType="1"/>
          </p:cNvSpPr>
          <p:nvPr/>
        </p:nvSpPr>
        <p:spPr bwMode="auto">
          <a:xfrm flipV="1">
            <a:off x="7537450" y="3292474"/>
            <a:ext cx="152400" cy="228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2" name="Line 211"/>
          <p:cNvSpPr>
            <a:spLocks noChangeShapeType="1"/>
          </p:cNvSpPr>
          <p:nvPr/>
        </p:nvSpPr>
        <p:spPr bwMode="auto">
          <a:xfrm flipV="1">
            <a:off x="7537450" y="3444874"/>
            <a:ext cx="304800" cy="1524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3" name="Rectangle 212"/>
          <p:cNvSpPr>
            <a:spLocks noChangeArrowheads="1"/>
          </p:cNvSpPr>
          <p:nvPr/>
        </p:nvSpPr>
        <p:spPr bwMode="auto">
          <a:xfrm>
            <a:off x="6851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4" name="Rectangle 213"/>
          <p:cNvSpPr>
            <a:spLocks noChangeArrowheads="1"/>
          </p:cNvSpPr>
          <p:nvPr/>
        </p:nvSpPr>
        <p:spPr bwMode="auto">
          <a:xfrm>
            <a:off x="5327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5" name="Rectangle 214"/>
          <p:cNvSpPr>
            <a:spLocks noChangeArrowheads="1"/>
          </p:cNvSpPr>
          <p:nvPr/>
        </p:nvSpPr>
        <p:spPr bwMode="auto">
          <a:xfrm>
            <a:off x="13652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6" name="Line 215"/>
          <p:cNvSpPr>
            <a:spLocks noChangeShapeType="1"/>
          </p:cNvSpPr>
          <p:nvPr/>
        </p:nvSpPr>
        <p:spPr bwMode="auto">
          <a:xfrm>
            <a:off x="57848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7" name="Line 216"/>
          <p:cNvSpPr>
            <a:spLocks noChangeShapeType="1"/>
          </p:cNvSpPr>
          <p:nvPr/>
        </p:nvSpPr>
        <p:spPr bwMode="auto">
          <a:xfrm>
            <a:off x="73850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8" name="Line 217"/>
          <p:cNvSpPr>
            <a:spLocks noChangeShapeType="1"/>
          </p:cNvSpPr>
          <p:nvPr/>
        </p:nvSpPr>
        <p:spPr bwMode="auto">
          <a:xfrm>
            <a:off x="38036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9" name="Line 218"/>
          <p:cNvSpPr>
            <a:spLocks noChangeShapeType="1"/>
          </p:cNvSpPr>
          <p:nvPr/>
        </p:nvSpPr>
        <p:spPr bwMode="auto">
          <a:xfrm>
            <a:off x="18224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0" name="Line 219"/>
          <p:cNvSpPr>
            <a:spLocks noChangeShapeType="1"/>
          </p:cNvSpPr>
          <p:nvPr/>
        </p:nvSpPr>
        <p:spPr bwMode="auto">
          <a:xfrm rot="2477276">
            <a:off x="22796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1" name="Rectangle 220"/>
          <p:cNvSpPr>
            <a:spLocks noChangeArrowheads="1"/>
          </p:cNvSpPr>
          <p:nvPr/>
        </p:nvSpPr>
        <p:spPr bwMode="auto">
          <a:xfrm>
            <a:off x="2203450" y="13874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GM-CSF</a:t>
            </a:r>
          </a:p>
        </p:txBody>
      </p:sp>
      <p:sp>
        <p:nvSpPr>
          <p:cNvPr id="222" name="Rectangle 221"/>
          <p:cNvSpPr>
            <a:spLocks noChangeArrowheads="1"/>
          </p:cNvSpPr>
          <p:nvPr/>
        </p:nvSpPr>
        <p:spPr bwMode="auto">
          <a:xfrm>
            <a:off x="2432050" y="19970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M-CSF</a:t>
            </a:r>
          </a:p>
        </p:txBody>
      </p:sp>
      <p:sp>
        <p:nvSpPr>
          <p:cNvPr id="223" name="Rectangle 222"/>
          <p:cNvSpPr>
            <a:spLocks noChangeArrowheads="1"/>
          </p:cNvSpPr>
          <p:nvPr/>
        </p:nvSpPr>
        <p:spPr bwMode="auto">
          <a:xfrm>
            <a:off x="2279650" y="2682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IL-6</a:t>
            </a:r>
          </a:p>
        </p:txBody>
      </p:sp>
      <p:sp>
        <p:nvSpPr>
          <p:cNvPr id="224" name="Rectangle 223"/>
          <p:cNvSpPr>
            <a:spLocks noChangeArrowheads="1"/>
          </p:cNvSpPr>
          <p:nvPr/>
        </p:nvSpPr>
        <p:spPr bwMode="auto">
          <a:xfrm>
            <a:off x="527050" y="1387474"/>
            <a:ext cx="1066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multi-CSF</a:t>
            </a:r>
          </a:p>
        </p:txBody>
      </p:sp>
      <p:sp>
        <p:nvSpPr>
          <p:cNvPr id="225" name="Rectangle 224"/>
          <p:cNvSpPr>
            <a:spLocks noChangeArrowheads="1"/>
          </p:cNvSpPr>
          <p:nvPr/>
        </p:nvSpPr>
        <p:spPr bwMode="auto">
          <a:xfrm>
            <a:off x="527050" y="2301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SCF</a:t>
            </a:r>
          </a:p>
        </p:txBody>
      </p:sp>
      <p:sp>
        <p:nvSpPr>
          <p:cNvPr id="226" name="Line 225"/>
          <p:cNvSpPr>
            <a:spLocks noChangeShapeType="1"/>
          </p:cNvSpPr>
          <p:nvPr/>
        </p:nvSpPr>
        <p:spPr bwMode="auto">
          <a:xfrm rot="19122724" flipH="1">
            <a:off x="13652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7" name="Line 226"/>
          <p:cNvSpPr>
            <a:spLocks noChangeShapeType="1"/>
          </p:cNvSpPr>
          <p:nvPr/>
        </p:nvSpPr>
        <p:spPr bwMode="auto">
          <a:xfrm rot="-5400000">
            <a:off x="1289050" y="2301874"/>
            <a:ext cx="0"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8" name="Line 227"/>
          <p:cNvSpPr>
            <a:spLocks noChangeShapeType="1"/>
          </p:cNvSpPr>
          <p:nvPr/>
        </p:nvSpPr>
        <p:spPr bwMode="auto">
          <a:xfrm rot="4386064">
            <a:off x="2355056" y="2150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9" name="Line 228"/>
          <p:cNvSpPr>
            <a:spLocks noChangeShapeType="1"/>
          </p:cNvSpPr>
          <p:nvPr/>
        </p:nvSpPr>
        <p:spPr bwMode="auto">
          <a:xfrm rot="6981969">
            <a:off x="2278856" y="2531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30" name="Rectangle 229"/>
          <p:cNvSpPr>
            <a:spLocks noChangeArrowheads="1"/>
          </p:cNvSpPr>
          <p:nvPr/>
        </p:nvSpPr>
        <p:spPr bwMode="auto">
          <a:xfrm>
            <a:off x="14414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a:t>
            </a:r>
          </a:p>
        </p:txBody>
      </p:sp>
      <p:sp>
        <p:nvSpPr>
          <p:cNvPr id="231" name="Rectangle 230"/>
          <p:cNvSpPr>
            <a:spLocks noChangeArrowheads="1"/>
          </p:cNvSpPr>
          <p:nvPr/>
        </p:nvSpPr>
        <p:spPr bwMode="auto">
          <a:xfrm>
            <a:off x="6927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(d)</a:t>
            </a:r>
          </a:p>
        </p:txBody>
      </p:sp>
      <p:sp>
        <p:nvSpPr>
          <p:cNvPr id="232" name="Rectangle 231"/>
          <p:cNvSpPr>
            <a:spLocks noChangeArrowheads="1"/>
          </p:cNvSpPr>
          <p:nvPr/>
        </p:nvSpPr>
        <p:spPr bwMode="auto">
          <a:xfrm>
            <a:off x="5403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(c)</a:t>
            </a:r>
          </a:p>
        </p:txBody>
      </p:sp>
      <p:sp>
        <p:nvSpPr>
          <p:cNvPr id="233" name="Rectangle 232"/>
          <p:cNvSpPr>
            <a:spLocks noChangeArrowheads="1"/>
          </p:cNvSpPr>
          <p:nvPr/>
        </p:nvSpPr>
        <p:spPr bwMode="auto">
          <a:xfrm>
            <a:off x="34226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(b)</a:t>
            </a:r>
          </a:p>
        </p:txBody>
      </p:sp>
      <p:sp>
        <p:nvSpPr>
          <p:cNvPr id="234" name="Rectangle 233"/>
          <p:cNvSpPr>
            <a:spLocks noChangeArrowheads="1"/>
          </p:cNvSpPr>
          <p:nvPr/>
        </p:nvSpPr>
        <p:spPr bwMode="auto">
          <a:xfrm>
            <a:off x="298450" y="6188074"/>
            <a:ext cx="5181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(a) cell production is dependent on regulator stimulation</a:t>
            </a:r>
          </a:p>
        </p:txBody>
      </p:sp>
      <p:sp>
        <p:nvSpPr>
          <p:cNvPr id="235" name="Rectangle 234"/>
          <p:cNvSpPr>
            <a:spLocks noChangeArrowheads="1"/>
          </p:cNvSpPr>
          <p:nvPr/>
        </p:nvSpPr>
        <p:spPr bwMode="auto">
          <a:xfrm>
            <a:off x="298450" y="6569074"/>
            <a:ext cx="5562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(b) induction of commitment to form cells in a restricted lineage</a:t>
            </a:r>
          </a:p>
        </p:txBody>
      </p:sp>
      <p:sp>
        <p:nvSpPr>
          <p:cNvPr id="236" name="Rectangle 235"/>
          <p:cNvSpPr>
            <a:spLocks noChangeArrowheads="1"/>
          </p:cNvSpPr>
          <p:nvPr/>
        </p:nvSpPr>
        <p:spPr bwMode="auto">
          <a:xfrm>
            <a:off x="6297613" y="5468937"/>
            <a:ext cx="237331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(c) initiation of maturation</a:t>
            </a:r>
          </a:p>
        </p:txBody>
      </p:sp>
      <p:sp>
        <p:nvSpPr>
          <p:cNvPr id="237" name="Rectangle 236"/>
          <p:cNvSpPr>
            <a:spLocks noChangeArrowheads="1"/>
          </p:cNvSpPr>
          <p:nvPr/>
        </p:nvSpPr>
        <p:spPr bwMode="auto">
          <a:xfrm>
            <a:off x="6513513" y="4460874"/>
            <a:ext cx="3200400"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dirty="0">
                <a:latin typeface="Arial" pitchFamily="34" charset="0"/>
                <a:cs typeface="Arial" pitchFamily="34" charset="0"/>
              </a:rPr>
              <a:t>(d) </a:t>
            </a:r>
            <a:r>
              <a:rPr lang="cs-CZ" altLang="cs-CZ" sz="1400" b="1" dirty="0" err="1">
                <a:latin typeface="Arial" pitchFamily="34" charset="0"/>
                <a:cs typeface="Arial" pitchFamily="34" charset="0"/>
              </a:rPr>
              <a:t>stimulation</a:t>
            </a:r>
            <a:r>
              <a:rPr lang="cs-CZ" altLang="cs-CZ" sz="1400" b="1" dirty="0">
                <a:latin typeface="Arial" pitchFamily="34" charset="0"/>
                <a:cs typeface="Arial" pitchFamily="34" charset="0"/>
              </a:rPr>
              <a:t> </a:t>
            </a:r>
          </a:p>
          <a:p>
            <a:pPr eaLnBrk="1" hangingPunct="1">
              <a:spcBef>
                <a:spcPct val="50000"/>
              </a:spcBef>
              <a:buClrTx/>
              <a:buSzTx/>
              <a:buFontTx/>
              <a:buNone/>
            </a:pPr>
            <a:r>
              <a:rPr lang="cs-CZ" altLang="cs-CZ" sz="1400" b="1" dirty="0">
                <a:latin typeface="Arial" pitchFamily="34" charset="0"/>
                <a:cs typeface="Arial" pitchFamily="34" charset="0"/>
              </a:rPr>
              <a:t>of </a:t>
            </a:r>
            <a:r>
              <a:rPr lang="cs-CZ" altLang="cs-CZ" sz="1400" b="1" dirty="0" err="1">
                <a:latin typeface="Arial" pitchFamily="34" charset="0"/>
                <a:cs typeface="Arial" pitchFamily="34" charset="0"/>
              </a:rPr>
              <a:t>functional</a:t>
            </a:r>
            <a:r>
              <a:rPr lang="cs-CZ" altLang="cs-CZ" sz="1400" b="1" dirty="0">
                <a:latin typeface="Arial" pitchFamily="34" charset="0"/>
                <a:cs typeface="Arial" pitchFamily="34" charset="0"/>
              </a:rPr>
              <a:t> </a:t>
            </a:r>
            <a:r>
              <a:rPr lang="cs-CZ" altLang="cs-CZ" sz="1400" b="1" dirty="0" err="1">
                <a:latin typeface="Arial" pitchFamily="34" charset="0"/>
                <a:cs typeface="Arial" pitchFamily="34" charset="0"/>
              </a:rPr>
              <a:t>activity</a:t>
            </a:r>
            <a:endParaRPr lang="cs-CZ" altLang="cs-CZ" sz="1400" b="1" dirty="0">
              <a:latin typeface="Arial" pitchFamily="34" charset="0"/>
              <a:cs typeface="Arial" pitchFamily="34" charset="0"/>
            </a:endParaRPr>
          </a:p>
        </p:txBody>
      </p:sp>
    </p:spTree>
    <p:extLst>
      <p:ext uri="{BB962C8B-B14F-4D97-AF65-F5344CB8AC3E}">
        <p14:creationId xmlns:p14="http://schemas.microsoft.com/office/powerpoint/2010/main" val="1102206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dirty="0"/>
              <a:t>Úloha IL – 1 v hematopoéze</a:t>
            </a:r>
            <a:endParaRPr lang="en-US" dirty="0"/>
          </a:p>
        </p:txBody>
      </p:sp>
      <p:sp>
        <p:nvSpPr>
          <p:cNvPr id="4" name="Rectangle 3"/>
          <p:cNvSpPr>
            <a:spLocks noChangeArrowheads="1"/>
          </p:cNvSpPr>
          <p:nvPr/>
        </p:nvSpPr>
        <p:spPr bwMode="auto">
          <a:xfrm>
            <a:off x="1547664" y="1400001"/>
            <a:ext cx="7391400" cy="4876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5" name="Rectangle 4"/>
          <p:cNvSpPr>
            <a:spLocks noChangeArrowheads="1"/>
          </p:cNvSpPr>
          <p:nvPr/>
        </p:nvSpPr>
        <p:spPr bwMode="auto">
          <a:xfrm>
            <a:off x="4443264" y="3305001"/>
            <a:ext cx="1524000" cy="990600"/>
          </a:xfrm>
          <a:prstGeom prst="rect">
            <a:avLst/>
          </a:prstGeom>
          <a:solidFill>
            <a:srgbClr val="FFCC66"/>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endothelial 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fibroblasts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epithelial cells</a:t>
            </a:r>
            <a:endParaRPr lang="cs-CZ" altLang="cs-CZ" sz="1400">
              <a:solidFill>
                <a:prstClr val="black"/>
              </a:solidFill>
              <a:latin typeface="Arial" pitchFamily="34" charset="0"/>
              <a:cs typeface="Arial" pitchFamily="34" charset="0"/>
            </a:endParaRPr>
          </a:p>
        </p:txBody>
      </p:sp>
      <p:sp>
        <p:nvSpPr>
          <p:cNvPr id="6" name="Rectangle 5"/>
          <p:cNvSpPr>
            <a:spLocks noChangeArrowheads="1"/>
          </p:cNvSpPr>
          <p:nvPr/>
        </p:nvSpPr>
        <p:spPr bwMode="auto">
          <a:xfrm>
            <a:off x="4900464" y="2466801"/>
            <a:ext cx="609600" cy="381000"/>
          </a:xfrm>
          <a:prstGeom prst="rect">
            <a:avLst/>
          </a:prstGeom>
          <a:solidFill>
            <a:srgbClr val="FF7C80"/>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IL-1</a:t>
            </a:r>
            <a:endParaRPr lang="cs-CZ" altLang="cs-CZ" sz="1400">
              <a:solidFill>
                <a:prstClr val="black"/>
              </a:solidFill>
              <a:latin typeface="Arial" pitchFamily="34" charset="0"/>
              <a:cs typeface="Arial" pitchFamily="34" charset="0"/>
            </a:endParaRPr>
          </a:p>
        </p:txBody>
      </p:sp>
      <p:sp>
        <p:nvSpPr>
          <p:cNvPr id="7" name="Line 6"/>
          <p:cNvSpPr>
            <a:spLocks noChangeShapeType="1"/>
          </p:cNvSpPr>
          <p:nvPr/>
        </p:nvSpPr>
        <p:spPr bwMode="auto">
          <a:xfrm>
            <a:off x="5205264" y="2924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8" name="Oval 7"/>
          <p:cNvSpPr>
            <a:spLocks noChangeArrowheads="1"/>
          </p:cNvSpPr>
          <p:nvPr/>
        </p:nvSpPr>
        <p:spPr bwMode="auto">
          <a:xfrm>
            <a:off x="29192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GM - CSF</a:t>
            </a:r>
          </a:p>
        </p:txBody>
      </p:sp>
      <p:sp>
        <p:nvSpPr>
          <p:cNvPr id="9" name="Oval 8"/>
          <p:cNvSpPr>
            <a:spLocks noChangeArrowheads="1"/>
          </p:cNvSpPr>
          <p:nvPr/>
        </p:nvSpPr>
        <p:spPr bwMode="auto">
          <a:xfrm>
            <a:off x="6500664" y="4219401"/>
            <a:ext cx="1066800" cy="6096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ELAM - 1</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ICAM - 1</a:t>
            </a:r>
          </a:p>
        </p:txBody>
      </p:sp>
      <p:sp>
        <p:nvSpPr>
          <p:cNvPr id="10" name="Oval 9"/>
          <p:cNvSpPr>
            <a:spLocks noChangeArrowheads="1"/>
          </p:cNvSpPr>
          <p:nvPr/>
        </p:nvSpPr>
        <p:spPr bwMode="auto">
          <a:xfrm>
            <a:off x="4671864" y="47528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- 2</a:t>
            </a:r>
          </a:p>
        </p:txBody>
      </p:sp>
      <p:sp>
        <p:nvSpPr>
          <p:cNvPr id="11" name="Oval 10"/>
          <p:cNvSpPr>
            <a:spLocks noChangeArrowheads="1"/>
          </p:cNvSpPr>
          <p:nvPr/>
        </p:nvSpPr>
        <p:spPr bwMode="auto">
          <a:xfrm>
            <a:off x="2919264" y="42956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- 6</a:t>
            </a:r>
          </a:p>
        </p:txBody>
      </p:sp>
      <p:sp>
        <p:nvSpPr>
          <p:cNvPr id="12" name="Oval 11"/>
          <p:cNvSpPr>
            <a:spLocks noChangeArrowheads="1"/>
          </p:cNvSpPr>
          <p:nvPr/>
        </p:nvSpPr>
        <p:spPr bwMode="auto">
          <a:xfrm>
            <a:off x="64244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 - CSF</a:t>
            </a:r>
          </a:p>
        </p:txBody>
      </p:sp>
      <p:sp>
        <p:nvSpPr>
          <p:cNvPr id="13" name="Line 12"/>
          <p:cNvSpPr>
            <a:spLocks noChangeShapeType="1"/>
          </p:cNvSpPr>
          <p:nvPr/>
        </p:nvSpPr>
        <p:spPr bwMode="auto">
          <a:xfrm>
            <a:off x="5205264" y="43718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Line 13"/>
          <p:cNvSpPr>
            <a:spLocks noChangeShapeType="1"/>
          </p:cNvSpPr>
          <p:nvPr/>
        </p:nvSpPr>
        <p:spPr bwMode="auto">
          <a:xfrm flipH="1" flipV="1">
            <a:off x="29954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Line 14"/>
          <p:cNvSpPr>
            <a:spLocks noChangeShapeType="1"/>
          </p:cNvSpPr>
          <p:nvPr/>
        </p:nvSpPr>
        <p:spPr bwMode="auto">
          <a:xfrm flipH="1" flipV="1">
            <a:off x="39098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Text Box 15"/>
          <p:cNvSpPr txBox="1">
            <a:spLocks noChangeArrowheads="1"/>
          </p:cNvSpPr>
          <p:nvPr/>
        </p:nvSpPr>
        <p:spPr bwMode="auto">
          <a:xfrm>
            <a:off x="1623864" y="1476201"/>
            <a:ext cx="3429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monocyte production and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proliferation of committed progenitor cells (BFU-E, CFU-GM)</a:t>
            </a:r>
          </a:p>
        </p:txBody>
      </p:sp>
      <p:sp>
        <p:nvSpPr>
          <p:cNvPr id="17" name="Text Box 16"/>
          <p:cNvSpPr txBox="1">
            <a:spLocks noChangeArrowheads="1"/>
          </p:cNvSpPr>
          <p:nvPr/>
        </p:nvSpPr>
        <p:spPr bwMode="auto">
          <a:xfrm>
            <a:off x="6500664" y="1476201"/>
            <a:ext cx="2286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neutrophil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neutrophil production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3. stem cell activation</a:t>
            </a:r>
          </a:p>
        </p:txBody>
      </p:sp>
      <p:sp>
        <p:nvSpPr>
          <p:cNvPr id="18" name="Line 17"/>
          <p:cNvSpPr>
            <a:spLocks noChangeShapeType="1"/>
          </p:cNvSpPr>
          <p:nvPr/>
        </p:nvSpPr>
        <p:spPr bwMode="auto">
          <a:xfrm flipV="1">
            <a:off x="61196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Line 18"/>
          <p:cNvSpPr>
            <a:spLocks noChangeShapeType="1"/>
          </p:cNvSpPr>
          <p:nvPr/>
        </p:nvSpPr>
        <p:spPr bwMode="auto">
          <a:xfrm flipV="1">
            <a:off x="71102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9"/>
          <p:cNvSpPr>
            <a:spLocks noChangeShapeType="1"/>
          </p:cNvSpPr>
          <p:nvPr/>
        </p:nvSpPr>
        <p:spPr bwMode="auto">
          <a:xfrm flipH="1">
            <a:off x="39098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20"/>
          <p:cNvSpPr>
            <a:spLocks noChangeShapeType="1"/>
          </p:cNvSpPr>
          <p:nvPr/>
        </p:nvSpPr>
        <p:spPr bwMode="auto">
          <a:xfrm flipH="1">
            <a:off x="2919264" y="4752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Line 21"/>
          <p:cNvSpPr>
            <a:spLocks noChangeShapeType="1"/>
          </p:cNvSpPr>
          <p:nvPr/>
        </p:nvSpPr>
        <p:spPr bwMode="auto">
          <a:xfrm>
            <a:off x="61196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Line 22"/>
          <p:cNvSpPr>
            <a:spLocks noChangeShapeType="1"/>
          </p:cNvSpPr>
          <p:nvPr/>
        </p:nvSpPr>
        <p:spPr bwMode="auto">
          <a:xfrm>
            <a:off x="7186464" y="49052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4" name="Line 23"/>
          <p:cNvSpPr>
            <a:spLocks noChangeShapeType="1"/>
          </p:cNvSpPr>
          <p:nvPr/>
        </p:nvSpPr>
        <p:spPr bwMode="auto">
          <a:xfrm>
            <a:off x="5205264" y="5210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Text Box 24"/>
          <p:cNvSpPr txBox="1">
            <a:spLocks noChangeArrowheads="1"/>
          </p:cNvSpPr>
          <p:nvPr/>
        </p:nvSpPr>
        <p:spPr bwMode="auto">
          <a:xfrm>
            <a:off x="4443264" y="5591001"/>
            <a:ext cx="1676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T - cell growth</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Ig secretion</a:t>
            </a:r>
          </a:p>
        </p:txBody>
      </p:sp>
      <p:sp>
        <p:nvSpPr>
          <p:cNvPr id="26" name="Text Box 25"/>
          <p:cNvSpPr txBox="1">
            <a:spLocks noChangeArrowheads="1"/>
          </p:cNvSpPr>
          <p:nvPr/>
        </p:nvSpPr>
        <p:spPr bwMode="auto">
          <a:xfrm>
            <a:off x="7034064" y="5362401"/>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adhesion of leukocytes to other cells</a:t>
            </a:r>
          </a:p>
        </p:txBody>
      </p:sp>
      <p:sp>
        <p:nvSpPr>
          <p:cNvPr id="27" name="Text Box 26"/>
          <p:cNvSpPr txBox="1">
            <a:spLocks noChangeArrowheads="1"/>
          </p:cNvSpPr>
          <p:nvPr/>
        </p:nvSpPr>
        <p:spPr bwMode="auto">
          <a:xfrm>
            <a:off x="2004864" y="5210001"/>
            <a:ext cx="1447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clonal expansion of differentiated B - cells</a:t>
            </a:r>
          </a:p>
        </p:txBody>
      </p:sp>
    </p:spTree>
    <p:extLst>
      <p:ext uri="{BB962C8B-B14F-4D97-AF65-F5344CB8AC3E}">
        <p14:creationId xmlns:p14="http://schemas.microsoft.com/office/powerpoint/2010/main" val="125164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Nadpis 1"/>
          <p:cNvSpPr txBox="1">
            <a:spLocks/>
          </p:cNvSpPr>
          <p:nvPr/>
        </p:nvSpPr>
        <p:spPr>
          <a:xfrm>
            <a:off x="1547816"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it-IT" dirty="0"/>
              <a:t>Úloha TGF-</a:t>
            </a:r>
            <a:r>
              <a:rPr lang="el-GR" dirty="0"/>
              <a:t>β</a:t>
            </a:r>
            <a:r>
              <a:rPr lang="cs-CZ" dirty="0"/>
              <a:t> </a:t>
            </a:r>
            <a:r>
              <a:rPr lang="it-IT" dirty="0"/>
              <a:t>v hematopoéze</a:t>
            </a:r>
            <a:endParaRPr lang="en-US" dirty="0"/>
          </a:p>
        </p:txBody>
      </p:sp>
      <p:pic>
        <p:nvPicPr>
          <p:cNvPr id="2" name="Picture 1">
            <a:extLst>
              <a:ext uri="{FF2B5EF4-FFF2-40B4-BE49-F238E27FC236}">
                <a16:creationId xmlns:a16="http://schemas.microsoft.com/office/drawing/2014/main" id="{694740CC-4C85-4DC7-B25A-27F6476BD44A}"/>
              </a:ext>
            </a:extLst>
          </p:cNvPr>
          <p:cNvPicPr>
            <a:picLocks noChangeAspect="1"/>
          </p:cNvPicPr>
          <p:nvPr/>
        </p:nvPicPr>
        <p:blipFill>
          <a:blip r:embed="rId4"/>
          <a:stretch>
            <a:fillRect/>
          </a:stretch>
        </p:blipFill>
        <p:spPr>
          <a:xfrm>
            <a:off x="1907704" y="1013292"/>
            <a:ext cx="6095933" cy="4831415"/>
          </a:xfrm>
          <a:prstGeom prst="rect">
            <a:avLst/>
          </a:prstGeom>
        </p:spPr>
      </p:pic>
      <p:pic>
        <p:nvPicPr>
          <p:cNvPr id="3" name="Picture 2">
            <a:extLst>
              <a:ext uri="{FF2B5EF4-FFF2-40B4-BE49-F238E27FC236}">
                <a16:creationId xmlns:a16="http://schemas.microsoft.com/office/drawing/2014/main" id="{BABCCF50-AF13-4692-B4EF-772E57777701}"/>
              </a:ext>
            </a:extLst>
          </p:cNvPr>
          <p:cNvPicPr>
            <a:picLocks noChangeAspect="1"/>
          </p:cNvPicPr>
          <p:nvPr/>
        </p:nvPicPr>
        <p:blipFill>
          <a:blip r:embed="rId5"/>
          <a:stretch>
            <a:fillRect/>
          </a:stretch>
        </p:blipFill>
        <p:spPr>
          <a:xfrm>
            <a:off x="1907704" y="6097244"/>
            <a:ext cx="4788024" cy="663366"/>
          </a:xfrm>
          <a:prstGeom prst="rect">
            <a:avLst/>
          </a:prstGeom>
        </p:spPr>
      </p:pic>
    </p:spTree>
    <p:extLst>
      <p:ext uri="{BB962C8B-B14F-4D97-AF65-F5344CB8AC3E}">
        <p14:creationId xmlns:p14="http://schemas.microsoft.com/office/powerpoint/2010/main" val="212978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působí v síti vzájemných interakcí</a:t>
            </a:r>
            <a:endParaRPr lang="en-US" dirty="0"/>
          </a:p>
        </p:txBody>
      </p:sp>
      <p:sp>
        <p:nvSpPr>
          <p:cNvPr id="5" name="Rectangle 3"/>
          <p:cNvSpPr>
            <a:spLocks noChangeArrowheads="1"/>
          </p:cNvSpPr>
          <p:nvPr/>
        </p:nvSpPr>
        <p:spPr bwMode="auto">
          <a:xfrm>
            <a:off x="1562100" y="1402557"/>
            <a:ext cx="7391400" cy="5257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6" name="Rectangle 4"/>
          <p:cNvSpPr>
            <a:spLocks noChangeArrowheads="1"/>
          </p:cNvSpPr>
          <p:nvPr/>
        </p:nvSpPr>
        <p:spPr bwMode="auto">
          <a:xfrm>
            <a:off x="3009900" y="4221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GM - CSF</a:t>
            </a:r>
          </a:p>
        </p:txBody>
      </p:sp>
      <p:sp>
        <p:nvSpPr>
          <p:cNvPr id="7" name="Oval 5"/>
          <p:cNvSpPr>
            <a:spLocks noChangeArrowheads="1"/>
          </p:cNvSpPr>
          <p:nvPr/>
        </p:nvSpPr>
        <p:spPr bwMode="auto">
          <a:xfrm>
            <a:off x="3238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 cell</a:t>
            </a:r>
          </a:p>
        </p:txBody>
      </p:sp>
      <p:sp>
        <p:nvSpPr>
          <p:cNvPr id="8" name="Oval 6"/>
          <p:cNvSpPr>
            <a:spLocks noChangeArrowheads="1"/>
          </p:cNvSpPr>
          <p:nvPr/>
        </p:nvSpPr>
        <p:spPr bwMode="auto">
          <a:xfrm>
            <a:off x="5905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B cell</a:t>
            </a:r>
          </a:p>
        </p:txBody>
      </p:sp>
      <p:sp>
        <p:nvSpPr>
          <p:cNvPr id="9" name="Oval 7"/>
          <p:cNvSpPr>
            <a:spLocks noChangeArrowheads="1"/>
          </p:cNvSpPr>
          <p:nvPr/>
        </p:nvSpPr>
        <p:spPr bwMode="auto">
          <a:xfrm>
            <a:off x="4610100" y="39933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macrophage</a:t>
            </a:r>
          </a:p>
        </p:txBody>
      </p:sp>
      <p:sp>
        <p:nvSpPr>
          <p:cNvPr id="10" name="Line 8"/>
          <p:cNvSpPr>
            <a:spLocks noChangeShapeType="1"/>
          </p:cNvSpPr>
          <p:nvPr/>
        </p:nvSpPr>
        <p:spPr bwMode="auto">
          <a:xfrm>
            <a:off x="3009900" y="5593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1" name="Line 9"/>
          <p:cNvSpPr>
            <a:spLocks noChangeShapeType="1"/>
          </p:cNvSpPr>
          <p:nvPr/>
        </p:nvSpPr>
        <p:spPr bwMode="auto">
          <a:xfrm>
            <a:off x="3009900" y="5974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2" name="Text Box 10"/>
          <p:cNvSpPr txBox="1">
            <a:spLocks noChangeArrowheads="1"/>
          </p:cNvSpPr>
          <p:nvPr/>
        </p:nvSpPr>
        <p:spPr bwMode="auto">
          <a:xfrm>
            <a:off x="4229100" y="5593557"/>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600" b="1">
                <a:solidFill>
                  <a:prstClr val="black"/>
                </a:solidFill>
                <a:latin typeface="Arial" pitchFamily="34" charset="0"/>
                <a:cs typeface="Arial" pitchFamily="34" charset="0"/>
              </a:rPr>
              <a:t>Bone marrow</a:t>
            </a:r>
          </a:p>
        </p:txBody>
      </p:sp>
      <p:sp>
        <p:nvSpPr>
          <p:cNvPr id="13" name="Arc 11"/>
          <p:cNvSpPr>
            <a:spLocks/>
          </p:cNvSpPr>
          <p:nvPr/>
        </p:nvSpPr>
        <p:spPr bwMode="auto">
          <a:xfrm rot="2535216">
            <a:off x="5448300" y="4831557"/>
            <a:ext cx="603250" cy="598488"/>
          </a:xfrm>
          <a:custGeom>
            <a:avLst/>
            <a:gdLst>
              <a:gd name="T0" fmla="*/ 2147483646 w 21389"/>
              <a:gd name="T1" fmla="*/ 0 h 21207"/>
              <a:gd name="T2" fmla="*/ 2147483646 w 21389"/>
              <a:gd name="T3" fmla="*/ 2147483646 h 21207"/>
              <a:gd name="T4" fmla="*/ 0 w 21389"/>
              <a:gd name="T5" fmla="*/ 2147483646 h 21207"/>
              <a:gd name="T6" fmla="*/ 0 60000 65536"/>
              <a:gd name="T7" fmla="*/ 0 60000 65536"/>
              <a:gd name="T8" fmla="*/ 0 60000 65536"/>
              <a:gd name="T9" fmla="*/ 0 w 21389"/>
              <a:gd name="T10" fmla="*/ 0 h 21207"/>
              <a:gd name="T11" fmla="*/ 21389 w 21389"/>
              <a:gd name="T12" fmla="*/ 21207 h 21207"/>
            </a:gdLst>
            <a:ahLst/>
            <a:cxnLst>
              <a:cxn ang="T6">
                <a:pos x="T0" y="T1"/>
              </a:cxn>
              <a:cxn ang="T7">
                <a:pos x="T2" y="T3"/>
              </a:cxn>
              <a:cxn ang="T8">
                <a:pos x="T4" y="T5"/>
              </a:cxn>
            </a:cxnLst>
            <a:rect l="T9" t="T10" r="T11" b="T12"/>
            <a:pathLst>
              <a:path w="21389" h="21207" fill="none" extrusionOk="0">
                <a:moveTo>
                  <a:pt x="4102" y="0"/>
                </a:moveTo>
                <a:cubicBezTo>
                  <a:pt x="13158" y="1752"/>
                  <a:pt x="20101" y="9060"/>
                  <a:pt x="21388" y="18193"/>
                </a:cubicBezTo>
              </a:path>
              <a:path w="21389" h="21207" stroke="0" extrusionOk="0">
                <a:moveTo>
                  <a:pt x="4102" y="0"/>
                </a:moveTo>
                <a:cubicBezTo>
                  <a:pt x="13158" y="1752"/>
                  <a:pt x="20101" y="9060"/>
                  <a:pt x="21388" y="18193"/>
                </a:cubicBezTo>
                <a:lnTo>
                  <a:pt x="0" y="21207"/>
                </a:lnTo>
                <a:lnTo>
                  <a:pt x="4102" y="0"/>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Arc 12"/>
          <p:cNvSpPr>
            <a:spLocks/>
          </p:cNvSpPr>
          <p:nvPr/>
        </p:nvSpPr>
        <p:spPr bwMode="auto">
          <a:xfrm rot="3122611" flipH="1">
            <a:off x="4242594" y="1562101"/>
            <a:ext cx="2281237" cy="1990725"/>
          </a:xfrm>
          <a:custGeom>
            <a:avLst/>
            <a:gdLst>
              <a:gd name="T0" fmla="*/ 2147483646 w 21563"/>
              <a:gd name="T1" fmla="*/ 0 h 20139"/>
              <a:gd name="T2" fmla="*/ 2147483646 w 21563"/>
              <a:gd name="T3" fmla="*/ 2147483646 h 20139"/>
              <a:gd name="T4" fmla="*/ 0 w 21563"/>
              <a:gd name="T5" fmla="*/ 2147483646 h 20139"/>
              <a:gd name="T6" fmla="*/ 0 60000 65536"/>
              <a:gd name="T7" fmla="*/ 0 60000 65536"/>
              <a:gd name="T8" fmla="*/ 0 60000 65536"/>
              <a:gd name="T9" fmla="*/ 0 w 21563"/>
              <a:gd name="T10" fmla="*/ 0 h 20139"/>
              <a:gd name="T11" fmla="*/ 21563 w 21563"/>
              <a:gd name="T12" fmla="*/ 20139 h 20139"/>
            </a:gdLst>
            <a:ahLst/>
            <a:cxnLst>
              <a:cxn ang="T6">
                <a:pos x="T0" y="T1"/>
              </a:cxn>
              <a:cxn ang="T7">
                <a:pos x="T2" y="T3"/>
              </a:cxn>
              <a:cxn ang="T8">
                <a:pos x="T4" y="T5"/>
              </a:cxn>
            </a:cxnLst>
            <a:rect l="T9" t="T10" r="T11" b="T12"/>
            <a:pathLst>
              <a:path w="21563" h="20139" fill="none" extrusionOk="0">
                <a:moveTo>
                  <a:pt x="7809" y="-1"/>
                </a:moveTo>
                <a:cubicBezTo>
                  <a:pt x="15693" y="3057"/>
                  <a:pt x="21068" y="10433"/>
                  <a:pt x="21562" y="18875"/>
                </a:cubicBezTo>
              </a:path>
              <a:path w="21563" h="20139" stroke="0" extrusionOk="0">
                <a:moveTo>
                  <a:pt x="7809" y="-1"/>
                </a:moveTo>
                <a:cubicBezTo>
                  <a:pt x="15693" y="3057"/>
                  <a:pt x="21068" y="10433"/>
                  <a:pt x="21562" y="18875"/>
                </a:cubicBezTo>
                <a:lnTo>
                  <a:pt x="0" y="20139"/>
                </a:lnTo>
                <a:lnTo>
                  <a:pt x="7809"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Arc 13"/>
          <p:cNvSpPr>
            <a:spLocks/>
          </p:cNvSpPr>
          <p:nvPr/>
        </p:nvSpPr>
        <p:spPr bwMode="auto">
          <a:xfrm rot="17784885" flipH="1">
            <a:off x="2614613" y="3344069"/>
            <a:ext cx="2166938" cy="2132013"/>
          </a:xfrm>
          <a:custGeom>
            <a:avLst/>
            <a:gdLst>
              <a:gd name="T0" fmla="*/ 2147483646 w 20468"/>
              <a:gd name="T1" fmla="*/ 0 h 21590"/>
              <a:gd name="T2" fmla="*/ 2147483646 w 20468"/>
              <a:gd name="T3" fmla="*/ 2147483646 h 21590"/>
              <a:gd name="T4" fmla="*/ 0 w 20468"/>
              <a:gd name="T5" fmla="*/ 2147483646 h 21590"/>
              <a:gd name="T6" fmla="*/ 0 60000 65536"/>
              <a:gd name="T7" fmla="*/ 0 60000 65536"/>
              <a:gd name="T8" fmla="*/ 0 60000 65536"/>
              <a:gd name="T9" fmla="*/ 0 w 20468"/>
              <a:gd name="T10" fmla="*/ 0 h 21590"/>
              <a:gd name="T11" fmla="*/ 20468 w 20468"/>
              <a:gd name="T12" fmla="*/ 21590 h 21590"/>
            </a:gdLst>
            <a:ahLst/>
            <a:cxnLst>
              <a:cxn ang="T6">
                <a:pos x="T0" y="T1"/>
              </a:cxn>
              <a:cxn ang="T7">
                <a:pos x="T2" y="T3"/>
              </a:cxn>
              <a:cxn ang="T8">
                <a:pos x="T4" y="T5"/>
              </a:cxn>
            </a:cxnLst>
            <a:rect l="T9" t="T10" r="T11" b="T12"/>
            <a:pathLst>
              <a:path w="20468" h="21590" fill="none" extrusionOk="0">
                <a:moveTo>
                  <a:pt x="651" y="-1"/>
                </a:moveTo>
                <a:cubicBezTo>
                  <a:pt x="9677" y="271"/>
                  <a:pt x="17582" y="6130"/>
                  <a:pt x="20467" y="14688"/>
                </a:cubicBezTo>
              </a:path>
              <a:path w="20468" h="21590" stroke="0" extrusionOk="0">
                <a:moveTo>
                  <a:pt x="651" y="-1"/>
                </a:moveTo>
                <a:cubicBezTo>
                  <a:pt x="9677" y="271"/>
                  <a:pt x="17582" y="6130"/>
                  <a:pt x="20467" y="14688"/>
                </a:cubicBezTo>
                <a:lnTo>
                  <a:pt x="0" y="21590"/>
                </a:lnTo>
                <a:lnTo>
                  <a:pt x="651" y="-1"/>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Arc 14"/>
          <p:cNvSpPr>
            <a:spLocks/>
          </p:cNvSpPr>
          <p:nvPr/>
        </p:nvSpPr>
        <p:spPr bwMode="auto">
          <a:xfrm rot="7450182" flipH="1">
            <a:off x="3111500" y="3453608"/>
            <a:ext cx="2281237" cy="1293812"/>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7" name="Arc 15"/>
          <p:cNvSpPr>
            <a:spLocks/>
          </p:cNvSpPr>
          <p:nvPr/>
        </p:nvSpPr>
        <p:spPr bwMode="auto">
          <a:xfrm rot="9767742">
            <a:off x="3848100" y="3002757"/>
            <a:ext cx="2281238" cy="1293813"/>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8" name="Arc 16"/>
          <p:cNvSpPr>
            <a:spLocks/>
          </p:cNvSpPr>
          <p:nvPr/>
        </p:nvSpPr>
        <p:spPr bwMode="auto">
          <a:xfrm rot="-3884889">
            <a:off x="4125913" y="2051845"/>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Arc 17"/>
          <p:cNvSpPr>
            <a:spLocks/>
          </p:cNvSpPr>
          <p:nvPr/>
        </p:nvSpPr>
        <p:spPr bwMode="auto">
          <a:xfrm rot="6294846">
            <a:off x="4267200" y="4717257"/>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8"/>
          <p:cNvSpPr>
            <a:spLocks noChangeShapeType="1"/>
          </p:cNvSpPr>
          <p:nvPr/>
        </p:nvSpPr>
        <p:spPr bwMode="auto">
          <a:xfrm>
            <a:off x="5067300" y="52125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19"/>
          <p:cNvSpPr>
            <a:spLocks noChangeShapeType="1"/>
          </p:cNvSpPr>
          <p:nvPr/>
        </p:nvSpPr>
        <p:spPr bwMode="auto">
          <a:xfrm>
            <a:off x="5829300" y="4526757"/>
            <a:ext cx="533400" cy="0"/>
          </a:xfrm>
          <a:prstGeom prst="line">
            <a:avLst/>
          </a:prstGeom>
          <a:noFill/>
          <a:ln w="28575">
            <a:solidFill>
              <a:schemeClr val="tx1"/>
            </a:solidFill>
            <a:round/>
            <a:headEnd type="arrow" w="med" len="med"/>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Arc 20"/>
          <p:cNvSpPr>
            <a:spLocks/>
          </p:cNvSpPr>
          <p:nvPr/>
        </p:nvSpPr>
        <p:spPr bwMode="auto">
          <a:xfrm rot="11664115" flipH="1">
            <a:off x="3929063" y="2699545"/>
            <a:ext cx="2246312" cy="1252537"/>
          </a:xfrm>
          <a:custGeom>
            <a:avLst/>
            <a:gdLst>
              <a:gd name="T0" fmla="*/ 2147483646 w 21232"/>
              <a:gd name="T1" fmla="*/ 0 h 12661"/>
              <a:gd name="T2" fmla="*/ 2147483646 w 21232"/>
              <a:gd name="T3" fmla="*/ 2147483646 h 12661"/>
              <a:gd name="T4" fmla="*/ 0 w 21232"/>
              <a:gd name="T5" fmla="*/ 2147483646 h 12661"/>
              <a:gd name="T6" fmla="*/ 0 60000 65536"/>
              <a:gd name="T7" fmla="*/ 0 60000 65536"/>
              <a:gd name="T8" fmla="*/ 0 60000 65536"/>
              <a:gd name="T9" fmla="*/ 0 w 21232"/>
              <a:gd name="T10" fmla="*/ 0 h 12661"/>
              <a:gd name="T11" fmla="*/ 21232 w 21232"/>
              <a:gd name="T12" fmla="*/ 12661 h 12661"/>
            </a:gdLst>
            <a:ahLst/>
            <a:cxnLst>
              <a:cxn ang="T6">
                <a:pos x="T0" y="T1"/>
              </a:cxn>
              <a:cxn ang="T7">
                <a:pos x="T2" y="T3"/>
              </a:cxn>
              <a:cxn ang="T8">
                <a:pos x="T4" y="T5"/>
              </a:cxn>
            </a:cxnLst>
            <a:rect l="T9" t="T10" r="T11" b="T12"/>
            <a:pathLst>
              <a:path w="21232" h="12661" fill="none" extrusionOk="0">
                <a:moveTo>
                  <a:pt x="17500" y="-1"/>
                </a:moveTo>
                <a:cubicBezTo>
                  <a:pt x="19371" y="2586"/>
                  <a:pt x="20645" y="5555"/>
                  <a:pt x="21232" y="8692"/>
                </a:cubicBezTo>
              </a:path>
              <a:path w="21232" h="12661" stroke="0" extrusionOk="0">
                <a:moveTo>
                  <a:pt x="17500" y="-1"/>
                </a:moveTo>
                <a:cubicBezTo>
                  <a:pt x="19371" y="2586"/>
                  <a:pt x="20645" y="5555"/>
                  <a:pt x="21232" y="8692"/>
                </a:cubicBezTo>
                <a:lnTo>
                  <a:pt x="0" y="12661"/>
                </a:lnTo>
                <a:lnTo>
                  <a:pt x="17500"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Rectangle 21"/>
          <p:cNvSpPr>
            <a:spLocks noChangeArrowheads="1"/>
          </p:cNvSpPr>
          <p:nvPr/>
        </p:nvSpPr>
        <p:spPr bwMode="auto">
          <a:xfrm>
            <a:off x="3162300" y="4526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- 3</a:t>
            </a:r>
          </a:p>
        </p:txBody>
      </p:sp>
      <p:sp>
        <p:nvSpPr>
          <p:cNvPr id="24" name="Line 22"/>
          <p:cNvSpPr>
            <a:spLocks noChangeShapeType="1"/>
          </p:cNvSpPr>
          <p:nvPr/>
        </p:nvSpPr>
        <p:spPr bwMode="auto">
          <a:xfrm rot="16200000" flipH="1">
            <a:off x="7277100" y="26979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Rectangle 23"/>
          <p:cNvSpPr>
            <a:spLocks noChangeArrowheads="1"/>
          </p:cNvSpPr>
          <p:nvPr/>
        </p:nvSpPr>
        <p:spPr bwMode="auto">
          <a:xfrm>
            <a:off x="40005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26" name="Rectangle 24"/>
          <p:cNvSpPr>
            <a:spLocks noChangeArrowheads="1"/>
          </p:cNvSpPr>
          <p:nvPr/>
        </p:nvSpPr>
        <p:spPr bwMode="auto">
          <a:xfrm>
            <a:off x="4914900" y="31551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IFN - </a:t>
            </a:r>
            <a:r>
              <a:rPr lang="cs-CZ" altLang="cs-CZ" sz="1400" b="1">
                <a:solidFill>
                  <a:prstClr val="black"/>
                </a:solidFill>
                <a:latin typeface="Symbol" pitchFamily="18" charset="2"/>
                <a:cs typeface="Arial" pitchFamily="34" charset="0"/>
              </a:rPr>
              <a:t>g</a:t>
            </a:r>
            <a:endParaRPr lang="cs-CZ" altLang="cs-CZ" sz="1400" b="1">
              <a:solidFill>
                <a:prstClr val="black"/>
              </a:solidFill>
              <a:latin typeface="Arial" pitchFamily="34" charset="0"/>
              <a:cs typeface="Arial" pitchFamily="34" charset="0"/>
            </a:endParaRPr>
          </a:p>
        </p:txBody>
      </p:sp>
      <p:sp>
        <p:nvSpPr>
          <p:cNvPr id="27" name="Rectangle 25"/>
          <p:cNvSpPr>
            <a:spLocks noChangeArrowheads="1"/>
          </p:cNvSpPr>
          <p:nvPr/>
        </p:nvSpPr>
        <p:spPr bwMode="auto">
          <a:xfrm>
            <a:off x="4838700" y="2240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- 2</a:t>
            </a:r>
          </a:p>
        </p:txBody>
      </p:sp>
      <p:sp>
        <p:nvSpPr>
          <p:cNvPr id="28" name="Rectangle 26"/>
          <p:cNvSpPr>
            <a:spLocks noChangeArrowheads="1"/>
          </p:cNvSpPr>
          <p:nvPr/>
        </p:nvSpPr>
        <p:spPr bwMode="auto">
          <a:xfrm>
            <a:off x="4838700" y="1554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- 4</a:t>
            </a:r>
          </a:p>
        </p:txBody>
      </p:sp>
      <p:sp>
        <p:nvSpPr>
          <p:cNvPr id="29" name="Rectangle 27"/>
          <p:cNvSpPr>
            <a:spLocks noChangeArrowheads="1"/>
          </p:cNvSpPr>
          <p:nvPr/>
        </p:nvSpPr>
        <p:spPr bwMode="auto">
          <a:xfrm>
            <a:off x="59817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30" name="Rectangle 28"/>
          <p:cNvSpPr>
            <a:spLocks noChangeArrowheads="1"/>
          </p:cNvSpPr>
          <p:nvPr/>
        </p:nvSpPr>
        <p:spPr bwMode="auto">
          <a:xfrm>
            <a:off x="6362700" y="4374357"/>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LPS</a:t>
            </a:r>
          </a:p>
        </p:txBody>
      </p:sp>
      <p:sp>
        <p:nvSpPr>
          <p:cNvPr id="31" name="Rectangle 29"/>
          <p:cNvSpPr>
            <a:spLocks noChangeArrowheads="1"/>
          </p:cNvSpPr>
          <p:nvPr/>
        </p:nvSpPr>
        <p:spPr bwMode="auto">
          <a:xfrm>
            <a:off x="4305300" y="4983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2" name="Rectangle 30"/>
          <p:cNvSpPr>
            <a:spLocks noChangeArrowheads="1"/>
          </p:cNvSpPr>
          <p:nvPr/>
        </p:nvSpPr>
        <p:spPr bwMode="auto">
          <a:xfrm>
            <a:off x="5219700" y="51363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3" name="Rectangle 31"/>
          <p:cNvSpPr>
            <a:spLocks noChangeArrowheads="1"/>
          </p:cNvSpPr>
          <p:nvPr/>
        </p:nvSpPr>
        <p:spPr bwMode="auto">
          <a:xfrm>
            <a:off x="6057900" y="4983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 - CSF</a:t>
            </a:r>
          </a:p>
        </p:txBody>
      </p:sp>
      <p:sp>
        <p:nvSpPr>
          <p:cNvPr id="34" name="Rectangle 32"/>
          <p:cNvSpPr>
            <a:spLocks noChangeArrowheads="1"/>
          </p:cNvSpPr>
          <p:nvPr/>
        </p:nvSpPr>
        <p:spPr bwMode="auto">
          <a:xfrm>
            <a:off x="7429500" y="2697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Antibody</a:t>
            </a:r>
          </a:p>
        </p:txBody>
      </p:sp>
    </p:spTree>
    <p:extLst>
      <p:ext uri="{BB962C8B-B14F-4D97-AF65-F5344CB8AC3E}">
        <p14:creationId xmlns:p14="http://schemas.microsoft.com/office/powerpoint/2010/main" val="3455217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1800" dirty="0"/>
              <a:t>Antagonismus transkripčních faktorů v liniové determinaci </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844824"/>
            <a:ext cx="6350000" cy="428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p:cNvSpPr txBox="1"/>
          <p:nvPr/>
        </p:nvSpPr>
        <p:spPr>
          <a:xfrm>
            <a:off x="5940152" y="1198493"/>
            <a:ext cx="3203848" cy="646331"/>
          </a:xfrm>
          <a:prstGeom prst="rect">
            <a:avLst/>
          </a:prstGeom>
          <a:noFill/>
        </p:spPr>
        <p:txBody>
          <a:bodyPr wrap="square" rtlCol="0">
            <a:spAutoFit/>
          </a:bodyPr>
          <a:lstStyle/>
          <a:p>
            <a:r>
              <a:rPr lang="en-US" sz="1200" dirty="0">
                <a:solidFill>
                  <a:schemeClr val="tx1"/>
                </a:solidFill>
              </a:rPr>
              <a:t>Common myeloid progenitor (CMP)</a:t>
            </a:r>
          </a:p>
          <a:p>
            <a:r>
              <a:rPr lang="en-US" sz="1200" dirty="0">
                <a:solidFill>
                  <a:schemeClr val="tx1"/>
                </a:solidFill>
              </a:rPr>
              <a:t>Megakaryocyte-erythroid progenitor (MEP)</a:t>
            </a:r>
          </a:p>
          <a:p>
            <a:r>
              <a:rPr lang="en-US" sz="1200" dirty="0">
                <a:solidFill>
                  <a:schemeClr val="tx1"/>
                </a:solidFill>
              </a:rPr>
              <a:t>Granulocyte-macrophage progenitor (GMP)</a:t>
            </a:r>
          </a:p>
        </p:txBody>
      </p:sp>
    </p:spTree>
    <p:extLst>
      <p:ext uri="{BB962C8B-B14F-4D97-AF65-F5344CB8AC3E}">
        <p14:creationId xmlns:p14="http://schemas.microsoft.com/office/powerpoint/2010/main" val="252726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solidFill>
                  <a:prstClr val="black"/>
                </a:solidFill>
                <a:latin typeface="Calibri"/>
              </a:rPr>
              <a:t>Imunofenotypizace</a:t>
            </a:r>
            <a:endParaRPr lang="en-US" dirty="0"/>
          </a:p>
        </p:txBody>
      </p:sp>
      <p:sp>
        <p:nvSpPr>
          <p:cNvPr id="3" name="Zástupný symbol pro obsah 2"/>
          <p:cNvSpPr>
            <a:spLocks noGrp="1"/>
          </p:cNvSpPr>
          <p:nvPr>
            <p:ph idx="1"/>
          </p:nvPr>
        </p:nvSpPr>
        <p:spPr/>
        <p:txBody>
          <a:bodyPr/>
          <a:lstStyle/>
          <a:p>
            <a:r>
              <a:rPr lang="cs-CZ" sz="1800" b="1" dirty="0">
                <a:solidFill>
                  <a:prstClr val="black"/>
                </a:solidFill>
                <a:latin typeface="Calibri"/>
              </a:rPr>
              <a:t>stanovení zastoupení jednotlivých subpopulací krevních elementů </a:t>
            </a:r>
            <a:r>
              <a:rPr lang="cs-CZ" sz="1800" dirty="0">
                <a:solidFill>
                  <a:prstClr val="black"/>
                </a:solidFill>
                <a:latin typeface="Calibri"/>
              </a:rPr>
              <a:t>(primárně leukocytů) na základě exprese vybraných </a:t>
            </a:r>
            <a:r>
              <a:rPr lang="cs-CZ" sz="1800" b="1" dirty="0">
                <a:solidFill>
                  <a:prstClr val="black"/>
                </a:solidFill>
                <a:latin typeface="Calibri"/>
              </a:rPr>
              <a:t>povrchových antigenů</a:t>
            </a:r>
            <a:r>
              <a:rPr lang="cs-CZ" sz="1800" dirty="0">
                <a:solidFill>
                  <a:prstClr val="black"/>
                </a:solidFill>
                <a:latin typeface="Calibri"/>
              </a:rPr>
              <a:t>, případně v kombinaci s intracelulární produkcí </a:t>
            </a:r>
            <a:r>
              <a:rPr lang="cs-CZ" sz="1800" dirty="0" err="1">
                <a:solidFill>
                  <a:prstClr val="black"/>
                </a:solidFill>
                <a:latin typeface="Calibri"/>
              </a:rPr>
              <a:t>cytokinů</a:t>
            </a:r>
            <a:r>
              <a:rPr lang="cs-CZ" sz="1800" dirty="0">
                <a:solidFill>
                  <a:prstClr val="black"/>
                </a:solidFill>
                <a:latin typeface="Calibri"/>
              </a:rPr>
              <a:t> a expresí intracelulárních antigenů.</a:t>
            </a:r>
          </a:p>
          <a:p>
            <a:pPr marL="0" indent="0">
              <a:buNone/>
            </a:pPr>
            <a:endParaRPr lang="cs-CZ" sz="1600" b="1" dirty="0">
              <a:solidFill>
                <a:prstClr val="black"/>
              </a:solidFill>
              <a:latin typeface="Calibri"/>
            </a:endParaRPr>
          </a:p>
          <a:p>
            <a:pPr marL="0" indent="0">
              <a:buNone/>
            </a:pPr>
            <a:r>
              <a:rPr lang="cs-CZ" sz="1600" b="1" dirty="0">
                <a:solidFill>
                  <a:prstClr val="black"/>
                </a:solidFill>
                <a:latin typeface="Calibri"/>
              </a:rPr>
              <a:t>CD („Cluster of </a:t>
            </a:r>
            <a:r>
              <a:rPr lang="cs-CZ" sz="1600" b="1" dirty="0" err="1">
                <a:solidFill>
                  <a:prstClr val="black"/>
                </a:solidFill>
                <a:latin typeface="Calibri"/>
              </a:rPr>
              <a:t>Differentiation</a:t>
            </a:r>
            <a:r>
              <a:rPr lang="cs-CZ" sz="1600" b="1" dirty="0">
                <a:solidFill>
                  <a:prstClr val="black"/>
                </a:solidFill>
                <a:latin typeface="Calibri"/>
              </a:rPr>
              <a:t>“)</a:t>
            </a:r>
          </a:p>
          <a:p>
            <a:pPr fontAlgn="auto">
              <a:spcBef>
                <a:spcPts val="0"/>
              </a:spcBef>
              <a:spcAft>
                <a:spcPts val="0"/>
              </a:spcAft>
            </a:pPr>
            <a:r>
              <a:rPr lang="cs-CZ" sz="1800" b="1" dirty="0">
                <a:solidFill>
                  <a:prstClr val="black"/>
                </a:solidFill>
                <a:latin typeface="Calibri"/>
              </a:rPr>
              <a:t>systém označení povrchových molekul leukocytů. </a:t>
            </a:r>
            <a:r>
              <a:rPr lang="cs-CZ" sz="1800" dirty="0">
                <a:solidFill>
                  <a:prstClr val="black"/>
                </a:solidFill>
                <a:latin typeface="Calibri"/>
              </a:rPr>
              <a:t>Soubor povrchových molekul (znaků, antigenů) buněk mající stejný epitop, který lze identifikovat stejnou protilátkou.</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Pojí se s určitými funkcemi a vlastnostmi buňky. Většina CD má proto alternativní názvy vztahující se k jejich funkci nebo struktuře.</a:t>
            </a:r>
          </a:p>
          <a:p>
            <a:pPr fontAlgn="auto">
              <a:lnSpc>
                <a:spcPct val="120000"/>
              </a:lnSpc>
              <a:spcBef>
                <a:spcPts val="0"/>
              </a:spcBef>
              <a:spcAft>
                <a:spcPts val="0"/>
              </a:spcAft>
            </a:pPr>
            <a:endParaRPr lang="cs-CZ" sz="500" dirty="0">
              <a:solidFill>
                <a:prstClr val="black"/>
              </a:solidFill>
              <a:latin typeface="Calibri"/>
            </a:endParaRPr>
          </a:p>
          <a:p>
            <a:pPr fontAlgn="auto">
              <a:lnSpc>
                <a:spcPct val="120000"/>
              </a:lnSpc>
              <a:spcBef>
                <a:spcPts val="0"/>
              </a:spcBef>
              <a:spcAft>
                <a:spcPts val="0"/>
              </a:spcAft>
            </a:pPr>
            <a:r>
              <a:rPr lang="cs-CZ" sz="1800" dirty="0">
                <a:solidFill>
                  <a:prstClr val="black"/>
                </a:solidFill>
                <a:latin typeface="Calibri"/>
              </a:rPr>
              <a:t>Využívají se pro rozpoznávání buněčných populací při </a:t>
            </a:r>
            <a:r>
              <a:rPr lang="cs-CZ" sz="1800" dirty="0" err="1">
                <a:solidFill>
                  <a:prstClr val="black"/>
                </a:solidFill>
                <a:latin typeface="Calibri"/>
              </a:rPr>
              <a:t>imunofenotypizaci</a:t>
            </a:r>
            <a:r>
              <a:rPr lang="cs-CZ" sz="1800" dirty="0">
                <a:solidFill>
                  <a:prstClr val="black"/>
                </a:solidFill>
                <a:latin typeface="Calibri"/>
              </a:rPr>
              <a:t>.</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Dodnes definovány CD1 až CD350. Některá CD jsou </a:t>
            </a:r>
            <a:br>
              <a:rPr lang="cs-CZ" sz="1800" dirty="0">
                <a:solidFill>
                  <a:prstClr val="black"/>
                </a:solidFill>
                <a:latin typeface="Calibri"/>
              </a:rPr>
            </a:br>
            <a:r>
              <a:rPr lang="cs-CZ" sz="1800" dirty="0">
                <a:solidFill>
                  <a:prstClr val="black"/>
                </a:solidFill>
                <a:latin typeface="Calibri"/>
              </a:rPr>
              <a:t>skupinami příbuzných molekul – jednotlivé molekuly </a:t>
            </a:r>
            <a:br>
              <a:rPr lang="cs-CZ" sz="1800" dirty="0">
                <a:solidFill>
                  <a:prstClr val="black"/>
                </a:solidFill>
                <a:latin typeface="Calibri"/>
              </a:rPr>
            </a:br>
            <a:r>
              <a:rPr lang="cs-CZ" sz="1800" dirty="0">
                <a:solidFill>
                  <a:prstClr val="black"/>
                </a:solidFill>
                <a:latin typeface="Calibri"/>
              </a:rPr>
              <a:t>se pak označují písmeny (např. CD62L, CD62P, CD62E)</a:t>
            </a:r>
          </a:p>
          <a:p>
            <a:endParaRPr lang="en-US" sz="1800" dirty="0"/>
          </a:p>
        </p:txBody>
      </p:sp>
    </p:spTree>
    <p:extLst>
      <p:ext uri="{BB962C8B-B14F-4D97-AF65-F5344CB8AC3E}">
        <p14:creationId xmlns:p14="http://schemas.microsoft.com/office/powerpoint/2010/main" val="1056432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CD molekuly</a:t>
            </a:r>
            <a:endParaRPr lang="en-US" dirty="0"/>
          </a:p>
        </p:txBody>
      </p:sp>
      <p:sp>
        <p:nvSpPr>
          <p:cNvPr id="3" name="Zástupný symbol pro obsah 2"/>
          <p:cNvSpPr>
            <a:spLocks noGrp="1"/>
          </p:cNvSpPr>
          <p:nvPr>
            <p:ph idx="1"/>
          </p:nvPr>
        </p:nvSpPr>
        <p:spPr/>
        <p:txBody>
          <a:bodyPr/>
          <a:lstStyle/>
          <a:p>
            <a:r>
              <a:rPr lang="en-US" dirty="0">
                <a:hlinkClick r:id="rId2"/>
              </a:rPr>
              <a:t>https://www.biolegend.com/cell_markers</a:t>
            </a:r>
            <a:endParaRPr lang="cs-CZ" dirty="0"/>
          </a:p>
          <a:p>
            <a:r>
              <a:rPr lang="en-US" dirty="0"/>
              <a:t>http://www.hcdm.org/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348879"/>
            <a:ext cx="2948442"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48879"/>
            <a:ext cx="2977298"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201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a:t>The hematopoietic hierarchy – novel approaches</a:t>
            </a:r>
          </a:p>
        </p:txBody>
      </p:sp>
      <p:pic>
        <p:nvPicPr>
          <p:cNvPr id="14338" name="Picture 2" descr="https://kiedit.ki.se/sites/default/files/styles/adaptive/public/celler_niklas.jpg?itok=DjHEP8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6" y="336668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01008"/>
            <a:ext cx="3346835" cy="274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Výsledek obrázku pro hematopoiesi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215560"/>
            <a:ext cx="2606118" cy="20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69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Erytrocyty</a:t>
            </a:r>
            <a:endParaRPr lang="en-US" dirty="0"/>
          </a:p>
        </p:txBody>
      </p:sp>
      <p:sp>
        <p:nvSpPr>
          <p:cNvPr id="3" name="Zástupný symbol pro obsah 2"/>
          <p:cNvSpPr>
            <a:spLocks noGrp="1"/>
          </p:cNvSpPr>
          <p:nvPr>
            <p:ph idx="1"/>
          </p:nvPr>
        </p:nvSpPr>
        <p:spPr/>
        <p:txBody>
          <a:bodyPr/>
          <a:lstStyle/>
          <a:p>
            <a:r>
              <a:rPr lang="en-US" dirty="0"/>
              <a:t>Bu</a:t>
            </a:r>
            <a:r>
              <a:rPr lang="cs-CZ" dirty="0" err="1"/>
              <a:t>ňky</a:t>
            </a:r>
            <a:r>
              <a:rPr lang="cs-CZ" dirty="0"/>
              <a:t> (bikonkávní disky, 7,5 µm) bez jádra a dalších organel (u savců), malé kondenzované jádro a organely u ptáků plazů, obojživelníků a ryb</a:t>
            </a:r>
          </a:p>
          <a:p>
            <a:r>
              <a:rPr lang="cs-CZ" dirty="0"/>
              <a:t>Vnikají z jaderných </a:t>
            </a:r>
            <a:r>
              <a:rPr lang="cs-CZ" dirty="0" err="1"/>
              <a:t>prekurzorových</a:t>
            </a:r>
            <a:r>
              <a:rPr lang="cs-CZ" dirty="0"/>
              <a:t> buněk</a:t>
            </a:r>
          </a:p>
          <a:p>
            <a:r>
              <a:rPr lang="cs-CZ" dirty="0"/>
              <a:t>Obsahují hemoglobin, 95</a:t>
            </a:r>
            <a:r>
              <a:rPr lang="en-US" dirty="0"/>
              <a:t>%</a:t>
            </a:r>
            <a:r>
              <a:rPr lang="cs-CZ" dirty="0"/>
              <a:t> všech proteinů erytrocytu</a:t>
            </a:r>
          </a:p>
          <a:p>
            <a:r>
              <a:rPr lang="cs-CZ" dirty="0"/>
              <a:t>Vývoj v kostní dřeni cca 8 dní</a:t>
            </a:r>
          </a:p>
          <a:p>
            <a:r>
              <a:rPr lang="cs-CZ" dirty="0"/>
              <a:t>Doba života cca 120 dní</a:t>
            </a:r>
          </a:p>
          <a:p>
            <a:r>
              <a:rPr lang="cs-CZ" dirty="0"/>
              <a:t>Staré erytrocyty likvidovány makrofágy v kostní dřeni, v játrech a slezině </a:t>
            </a:r>
            <a:endParaRPr lang="en-US" dirty="0"/>
          </a:p>
        </p:txBody>
      </p:sp>
      <p:pic>
        <p:nvPicPr>
          <p:cNvPr id="4" name="Picture 5" descr="scheme of erythropoesi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596" y="4536741"/>
            <a:ext cx="3088110" cy="21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5139261"/>
            <a:ext cx="2324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Membránová organizace erytrocytu</a:t>
            </a:r>
            <a:endParaRPr lang="en-US" dirty="0"/>
          </a:p>
        </p:txBody>
      </p:sp>
      <p:sp>
        <p:nvSpPr>
          <p:cNvPr id="3" name="Zástupný symbol pro obsah 2"/>
          <p:cNvSpPr>
            <a:spLocks noGrp="1"/>
          </p:cNvSpPr>
          <p:nvPr>
            <p:ph idx="1"/>
          </p:nvPr>
        </p:nvSpPr>
        <p:spPr>
          <a:xfrm>
            <a:off x="1547813" y="1412777"/>
            <a:ext cx="6120531" cy="2304256"/>
          </a:xfrm>
        </p:spPr>
        <p:txBody>
          <a:bodyPr/>
          <a:lstStyle/>
          <a:p>
            <a:r>
              <a:rPr lang="cs-CZ" sz="1800" dirty="0"/>
              <a:t>Plochá síť filament </a:t>
            </a:r>
            <a:r>
              <a:rPr lang="cs-CZ" sz="1800" dirty="0" err="1"/>
              <a:t>spektrinu</a:t>
            </a:r>
            <a:r>
              <a:rPr lang="cs-CZ" sz="1800" dirty="0"/>
              <a:t> propojena krátkými filamenty aktinu je ukotvena pomocí adaptorových proteinů k membráně</a:t>
            </a:r>
          </a:p>
          <a:p>
            <a:r>
              <a:rPr lang="cs-CZ" sz="1800" dirty="0"/>
              <a:t>Jsou pasivně tvarovatelné, důležité pro prostupnost kapilárami, stárnoucí buňky ztrácí flexibilitu</a:t>
            </a:r>
          </a:p>
          <a:p>
            <a:pPr marL="0" indent="0">
              <a:buNone/>
            </a:pP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19982"/>
            <a:ext cx="4815605" cy="34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717032"/>
            <a:ext cx="2554868" cy="26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78" y="2852940"/>
            <a:ext cx="2151881" cy="12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9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5" name="Obdélník 4"/>
          <p:cNvSpPr/>
          <p:nvPr/>
        </p:nvSpPr>
        <p:spPr>
          <a:xfrm>
            <a:off x="2267744" y="1916836"/>
            <a:ext cx="3240360" cy="36004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7" name="Obdélník 6"/>
          <p:cNvSpPr/>
          <p:nvPr/>
        </p:nvSpPr>
        <p:spPr>
          <a:xfrm>
            <a:off x="2267744" y="3104967"/>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67744" y="4005064"/>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94806" y="4437112"/>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10" name="Obdélník 9"/>
          <p:cNvSpPr/>
          <p:nvPr/>
        </p:nvSpPr>
        <p:spPr>
          <a:xfrm>
            <a:off x="2294806" y="5013176"/>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28476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solidFill>
                  <a:prstClr val="black"/>
                </a:solidFill>
                <a:latin typeface="Calibri"/>
              </a:rPr>
              <a:t>Vývojová stádia erytrocytů</a:t>
            </a:r>
            <a:endParaRPr lang="en-US" sz="2400" dirty="0"/>
          </a:p>
        </p:txBody>
      </p:sp>
      <p:sp>
        <p:nvSpPr>
          <p:cNvPr id="25" name="Obdélník 24"/>
          <p:cNvSpPr/>
          <p:nvPr/>
        </p:nvSpPr>
        <p:spPr>
          <a:xfrm>
            <a:off x="7380313" y="6559252"/>
            <a:ext cx="1745910" cy="253879"/>
          </a:xfrm>
          <a:prstGeom prst="rect">
            <a:avLst/>
          </a:prstGeom>
        </p:spPr>
        <p:txBody>
          <a:bodyPr wrap="none" lIns="91400" tIns="45702" rIns="91400" bIns="45702">
            <a:spAutoFit/>
          </a:bodyPr>
          <a:lstStyle/>
          <a:p>
            <a:pPr eaLnBrk="1" fontAlgn="auto" hangingPunct="1">
              <a:spcBef>
                <a:spcPts val="0"/>
              </a:spcBef>
              <a:spcAft>
                <a:spcPts val="0"/>
              </a:spcAft>
            </a:pPr>
            <a:r>
              <a:rPr lang="cs-CZ" sz="1050">
                <a:solidFill>
                  <a:prstClr val="black"/>
                </a:solidFill>
                <a:latin typeface="Calibri"/>
              </a:rPr>
              <a:t>http://www.mcl.tulane.edu/</a:t>
            </a:r>
          </a:p>
        </p:txBody>
      </p:sp>
      <p:grpSp>
        <p:nvGrpSpPr>
          <p:cNvPr id="26" name="Skupina 25"/>
          <p:cNvGrpSpPr/>
          <p:nvPr/>
        </p:nvGrpSpPr>
        <p:grpSpPr>
          <a:xfrm>
            <a:off x="1403648" y="1340768"/>
            <a:ext cx="7021636" cy="2002507"/>
            <a:chOff x="323851" y="823739"/>
            <a:chExt cx="8101433" cy="2519536"/>
          </a:xfrm>
        </p:grpSpPr>
        <p:pic>
          <p:nvPicPr>
            <p:cNvPr id="27" name="Picture 24" descr="Stem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530350"/>
              <a:ext cx="169096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003" y="1530350"/>
              <a:ext cx="20161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E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159" y="1530350"/>
              <a:ext cx="201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descr="E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693" y="1530350"/>
              <a:ext cx="1634750"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p:nvPr/>
          </p:nvSpPr>
          <p:spPr>
            <a:xfrm>
              <a:off x="341242" y="823739"/>
              <a:ext cx="1656183" cy="735759"/>
            </a:xfrm>
            <a:prstGeom prst="rect">
              <a:avLst/>
            </a:prstGeom>
            <a:noFill/>
          </p:spPr>
          <p:txBody>
            <a:bodyPr wrap="square" rtlCol="0">
              <a:spAutoFit/>
            </a:bodyPr>
            <a:lstStyle/>
            <a:p>
              <a:pPr algn="ctr" eaLnBrk="1" fontAlgn="auto" hangingPunct="1">
                <a:spcBef>
                  <a:spcPts val="0"/>
                </a:spcBef>
                <a:spcAft>
                  <a:spcPts val="0"/>
                </a:spcAft>
              </a:pPr>
              <a:r>
                <a:rPr lang="cs-CZ" sz="1600" b="1" dirty="0">
                  <a:solidFill>
                    <a:prstClr val="black"/>
                  </a:solidFill>
                  <a:latin typeface="Calibri"/>
                </a:rPr>
                <a:t>kmenová buňka</a:t>
              </a:r>
            </a:p>
          </p:txBody>
        </p:sp>
        <p:sp>
          <p:nvSpPr>
            <p:cNvPr id="32" name="Obdélník 31"/>
            <p:cNvSpPr/>
            <p:nvPr/>
          </p:nvSpPr>
          <p:spPr>
            <a:xfrm>
              <a:off x="2136304" y="859850"/>
              <a:ext cx="1889527" cy="735759"/>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proerytroblast</a:t>
              </a:r>
              <a:br>
                <a:rPr lang="cs-CZ" sz="1600" b="1" dirty="0">
                  <a:solidFill>
                    <a:prstClr val="black"/>
                  </a:solidFill>
                  <a:latin typeface="Calibri"/>
                </a:rPr>
              </a:br>
              <a:r>
                <a:rPr lang="cs-CZ" sz="1600" b="1" dirty="0">
                  <a:solidFill>
                    <a:prstClr val="black"/>
                  </a:solidFill>
                  <a:latin typeface="Calibri"/>
                </a:rPr>
                <a:t>(</a:t>
              </a:r>
              <a:r>
                <a:rPr lang="cs-CZ" sz="1600" b="1" dirty="0" err="1">
                  <a:solidFill>
                    <a:prstClr val="black"/>
                  </a:solidFill>
                  <a:latin typeface="Calibri"/>
                </a:rPr>
                <a:t>pronormoblast</a:t>
              </a:r>
              <a:r>
                <a:rPr lang="cs-CZ" sz="1600" b="1" dirty="0">
                  <a:solidFill>
                    <a:prstClr val="black"/>
                  </a:solidFill>
                  <a:latin typeface="Calibri"/>
                </a:rPr>
                <a:t>) </a:t>
              </a:r>
            </a:p>
          </p:txBody>
        </p:sp>
        <p:sp>
          <p:nvSpPr>
            <p:cNvPr id="33" name="Obdélník 32"/>
            <p:cNvSpPr/>
            <p:nvPr/>
          </p:nvSpPr>
          <p:spPr>
            <a:xfrm>
              <a:off x="4054858" y="1106070"/>
              <a:ext cx="2192415" cy="425966"/>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basofilní erytroblast</a:t>
              </a:r>
            </a:p>
          </p:txBody>
        </p:sp>
        <p:sp>
          <p:nvSpPr>
            <p:cNvPr id="34" name="Obdélník 33"/>
            <p:cNvSpPr/>
            <p:nvPr/>
          </p:nvSpPr>
          <p:spPr>
            <a:xfrm>
              <a:off x="6498153" y="859850"/>
              <a:ext cx="1838136" cy="73575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polychromatofilní erytroblast</a:t>
              </a:r>
            </a:p>
          </p:txBody>
        </p:sp>
      </p:grpSp>
      <p:grpSp>
        <p:nvGrpSpPr>
          <p:cNvPr id="35" name="Skupina 34"/>
          <p:cNvGrpSpPr/>
          <p:nvPr/>
        </p:nvGrpSpPr>
        <p:grpSpPr>
          <a:xfrm>
            <a:off x="1658628" y="3645028"/>
            <a:ext cx="6437397" cy="2725157"/>
            <a:chOff x="568114" y="3549774"/>
            <a:chExt cx="7505663" cy="2971378"/>
          </a:xfrm>
        </p:grpSpPr>
        <p:pic>
          <p:nvPicPr>
            <p:cNvPr id="36" name="Picture 16" descr="EP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8"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E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197" y="4710352"/>
              <a:ext cx="1691089"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EP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494"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BL6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43" y="4710352"/>
              <a:ext cx="101272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39"/>
            <p:cNvSpPr/>
            <p:nvPr/>
          </p:nvSpPr>
          <p:spPr>
            <a:xfrm>
              <a:off x="568114" y="3549774"/>
              <a:ext cx="2398448" cy="1174546"/>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ortochromatofilní</a:t>
              </a:r>
              <a:r>
                <a:rPr lang="cs-CZ" sz="1600" b="1" dirty="0">
                  <a:solidFill>
                    <a:prstClr val="black"/>
                  </a:solidFill>
                  <a:latin typeface="Calibri"/>
                </a:rPr>
                <a:t> erytroblast</a:t>
              </a:r>
              <a:br>
                <a:rPr lang="cs-CZ" sz="1600" b="1" dirty="0">
                  <a:solidFill>
                    <a:prstClr val="black"/>
                  </a:solidFill>
                  <a:latin typeface="Calibri"/>
                </a:rPr>
              </a:br>
              <a:r>
                <a:rPr lang="cs-CZ" sz="1600" b="1" dirty="0">
                  <a:solidFill>
                    <a:prstClr val="black"/>
                  </a:solidFill>
                  <a:latin typeface="Calibri"/>
                </a:rPr>
                <a:t>(normoblast, </a:t>
              </a:r>
              <a:r>
                <a:rPr lang="cs-CZ" sz="1600" b="1" dirty="0" err="1">
                  <a:solidFill>
                    <a:prstClr val="black"/>
                  </a:solidFill>
                  <a:latin typeface="Calibri"/>
                </a:rPr>
                <a:t>metaerytroblast</a:t>
              </a:r>
              <a:r>
                <a:rPr lang="cs-CZ" sz="1600" b="1" dirty="0">
                  <a:solidFill>
                    <a:prstClr val="black"/>
                  </a:solidFill>
                  <a:latin typeface="Calibri"/>
                </a:rPr>
                <a:t>) </a:t>
              </a:r>
            </a:p>
          </p:txBody>
        </p:sp>
        <p:sp>
          <p:nvSpPr>
            <p:cNvPr id="41" name="Obdélník 40"/>
            <p:cNvSpPr/>
            <p:nvPr/>
          </p:nvSpPr>
          <p:spPr>
            <a:xfrm>
              <a:off x="2700630" y="3795995"/>
              <a:ext cx="2016223" cy="906079"/>
            </a:xfrm>
            <a:prstGeom prst="rect">
              <a:avLst/>
            </a:prstGeom>
          </p:spPr>
          <p:txBody>
            <a:bodyPr wrap="square">
              <a:spAutoFit/>
            </a:bodyPr>
            <a:lstStyle/>
            <a:p>
              <a:pPr algn="ctr" eaLnBrk="1" fontAlgn="auto" hangingPunct="1">
                <a:spcBef>
                  <a:spcPts val="0"/>
                </a:spcBef>
                <a:spcAft>
                  <a:spcPts val="0"/>
                </a:spcAft>
              </a:pPr>
              <a:r>
                <a:rPr lang="en-US" sz="1600" b="1">
                  <a:solidFill>
                    <a:prstClr val="black"/>
                  </a:solidFill>
                  <a:latin typeface="Calibri"/>
                </a:rPr>
                <a:t>ortochroma</a:t>
              </a:r>
              <a:r>
                <a:rPr lang="cs-CZ" sz="1600" b="1">
                  <a:solidFill>
                    <a:prstClr val="black"/>
                  </a:solidFill>
                  <a:latin typeface="Calibri"/>
                </a:rPr>
                <a:t>tofilní</a:t>
              </a:r>
              <a:r>
                <a:rPr lang="en-US" sz="1600" b="1">
                  <a:solidFill>
                    <a:prstClr val="black"/>
                  </a:solidFill>
                  <a:latin typeface="Calibri"/>
                </a:rPr>
                <a:t> erytroblast </a:t>
              </a:r>
              <a:r>
                <a:rPr lang="cs-CZ" sz="1600" b="1">
                  <a:solidFill>
                    <a:prstClr val="black"/>
                  </a:solidFill>
                  <a:latin typeface="Calibri"/>
                </a:rPr>
                <a:t>extrudující jádro</a:t>
              </a:r>
              <a:endParaRPr lang="en-US" sz="1600" b="1">
                <a:solidFill>
                  <a:prstClr val="black"/>
                </a:solidFill>
                <a:latin typeface="Calibri"/>
              </a:endParaRPr>
            </a:p>
          </p:txBody>
        </p:sp>
        <p:sp>
          <p:nvSpPr>
            <p:cNvPr id="42" name="Obdélník 41"/>
            <p:cNvSpPr/>
            <p:nvPr/>
          </p:nvSpPr>
          <p:spPr>
            <a:xfrm>
              <a:off x="4525211" y="3795995"/>
              <a:ext cx="2241561" cy="90607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reticulocyt</a:t>
              </a:r>
              <a:br>
                <a:rPr lang="cs-CZ" sz="1600" b="1">
                  <a:solidFill>
                    <a:prstClr val="black"/>
                  </a:solidFill>
                  <a:latin typeface="Calibri"/>
                </a:rPr>
              </a:br>
              <a:r>
                <a:rPr lang="cs-CZ" sz="1600" b="1">
                  <a:solidFill>
                    <a:prstClr val="black"/>
                  </a:solidFill>
                  <a:latin typeface="Calibri"/>
                </a:rPr>
                <a:t>(polychromatofilní erytrocyt)</a:t>
              </a:r>
            </a:p>
          </p:txBody>
        </p:sp>
        <p:sp>
          <p:nvSpPr>
            <p:cNvPr id="43" name="Obdélník 42"/>
            <p:cNvSpPr/>
            <p:nvPr/>
          </p:nvSpPr>
          <p:spPr>
            <a:xfrm>
              <a:off x="6424033" y="4288438"/>
              <a:ext cx="1649744" cy="369143"/>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zralý erytrocyt</a:t>
              </a:r>
            </a:p>
          </p:txBody>
        </p:sp>
      </p:grpSp>
    </p:spTree>
    <p:extLst>
      <p:ext uri="{BB962C8B-B14F-4D97-AF65-F5344CB8AC3E}">
        <p14:creationId xmlns:p14="http://schemas.microsoft.com/office/powerpoint/2010/main" val="2997345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sp>
        <p:nvSpPr>
          <p:cNvPr id="3" name="Zástupný symbol pro obsah 2"/>
          <p:cNvSpPr>
            <a:spLocks noGrp="1"/>
          </p:cNvSpPr>
          <p:nvPr>
            <p:ph idx="1"/>
          </p:nvPr>
        </p:nvSpPr>
        <p:spPr/>
        <p:txBody>
          <a:bodyPr/>
          <a:lstStyle/>
          <a:p>
            <a:r>
              <a:rPr lang="cs-CZ" dirty="0"/>
              <a:t>Obecné faktory</a:t>
            </a:r>
            <a:endParaRPr lang="en-US" dirty="0"/>
          </a:p>
          <a:p>
            <a:pPr lvl="1"/>
            <a:r>
              <a:rPr lang="cs-CZ" dirty="0"/>
              <a:t>hypoxie –</a:t>
            </a:r>
            <a:r>
              <a:rPr lang="en-US" dirty="0"/>
              <a:t>&gt; erythropoietin</a:t>
            </a:r>
            <a:r>
              <a:rPr lang="cs-CZ" dirty="0"/>
              <a:t> (embryogeneze - játra, po narození v </a:t>
            </a:r>
            <a:r>
              <a:rPr lang="cs-CZ" dirty="0" err="1"/>
              <a:t>peritubulárních</a:t>
            </a:r>
            <a:r>
              <a:rPr lang="cs-CZ" dirty="0"/>
              <a:t> buňkách kortexu ledvin)</a:t>
            </a:r>
            <a:endParaRPr lang="en-US" dirty="0"/>
          </a:p>
          <a:p>
            <a:pPr lvl="1"/>
            <a:r>
              <a:rPr lang="cs-CZ" dirty="0"/>
              <a:t>růstové faktory</a:t>
            </a:r>
            <a:r>
              <a:rPr lang="en-US" dirty="0"/>
              <a:t>, </a:t>
            </a:r>
            <a:r>
              <a:rPr lang="en-US" dirty="0" err="1"/>
              <a:t>hormony</a:t>
            </a:r>
            <a:r>
              <a:rPr lang="en-US" dirty="0"/>
              <a:t> (</a:t>
            </a:r>
            <a:r>
              <a:rPr lang="en-US" dirty="0" err="1"/>
              <a:t>testosteron</a:t>
            </a:r>
            <a:r>
              <a:rPr lang="en-US" dirty="0"/>
              <a:t> vs. </a:t>
            </a:r>
            <a:r>
              <a:rPr lang="en-US" dirty="0" err="1"/>
              <a:t>estrogeny</a:t>
            </a:r>
            <a:r>
              <a:rPr lang="en-US" dirty="0"/>
              <a:t>)</a:t>
            </a:r>
          </a:p>
          <a:p>
            <a:pPr lvl="1"/>
            <a:r>
              <a:rPr lang="cs-CZ" dirty="0"/>
              <a:t>vitamíny</a:t>
            </a:r>
            <a:endParaRPr lang="en-US" dirty="0"/>
          </a:p>
          <a:p>
            <a:r>
              <a:rPr lang="cs-CZ" dirty="0"/>
              <a:t>Maturační faktory</a:t>
            </a:r>
            <a:endParaRPr lang="en-US" dirty="0"/>
          </a:p>
          <a:p>
            <a:pPr lvl="1"/>
            <a:r>
              <a:rPr lang="en-US" dirty="0"/>
              <a:t>Vitamin B 12</a:t>
            </a:r>
          </a:p>
          <a:p>
            <a:pPr lvl="1"/>
            <a:r>
              <a:rPr lang="en-US" dirty="0"/>
              <a:t>Folic acid</a:t>
            </a:r>
          </a:p>
          <a:p>
            <a:r>
              <a:rPr lang="cs-CZ" dirty="0"/>
              <a:t>Faktory nezbytné pro produkci hemoglobinu</a:t>
            </a:r>
            <a:endParaRPr lang="en-US" dirty="0"/>
          </a:p>
          <a:p>
            <a:pPr lvl="1"/>
            <a:r>
              <a:rPr lang="en-US" dirty="0"/>
              <a:t>Vitamin C </a:t>
            </a:r>
            <a:r>
              <a:rPr lang="cs-CZ" dirty="0"/>
              <a:t>– napomáhá </a:t>
            </a:r>
            <a:r>
              <a:rPr lang="cs-CZ" dirty="0" err="1"/>
              <a:t>absorbci</a:t>
            </a:r>
            <a:r>
              <a:rPr lang="cs-CZ" dirty="0"/>
              <a:t> železa</a:t>
            </a:r>
            <a:r>
              <a:rPr lang="en-US" dirty="0"/>
              <a:t> (Fe+++ </a:t>
            </a:r>
            <a:r>
              <a:rPr lang="cs-CZ" dirty="0"/>
              <a:t>-</a:t>
            </a:r>
            <a:r>
              <a:rPr lang="en-US" dirty="0"/>
              <a:t> Fe++)</a:t>
            </a:r>
          </a:p>
          <a:p>
            <a:pPr lvl="1"/>
            <a:r>
              <a:rPr lang="cs-CZ" dirty="0"/>
              <a:t>Proteiny – aminokyseliny pro syntézu globinu</a:t>
            </a:r>
            <a:endParaRPr lang="en-US" dirty="0"/>
          </a:p>
          <a:p>
            <a:pPr lvl="1"/>
            <a:r>
              <a:rPr lang="cs-CZ" dirty="0"/>
              <a:t>Železo a měď pro syntézu hemu</a:t>
            </a:r>
            <a:endParaRPr lang="en-US" dirty="0"/>
          </a:p>
          <a:p>
            <a:pPr lvl="1"/>
            <a:r>
              <a:rPr lang="cs-CZ" dirty="0"/>
              <a:t>Vápník, kobalt, nikl</a:t>
            </a:r>
            <a:endParaRPr lang="en-US" dirty="0"/>
          </a:p>
          <a:p>
            <a:endParaRPr lang="en-US" dirty="0"/>
          </a:p>
        </p:txBody>
      </p:sp>
    </p:spTree>
    <p:extLst>
      <p:ext uri="{BB962C8B-B14F-4D97-AF65-F5344CB8AC3E}">
        <p14:creationId xmlns:p14="http://schemas.microsoft.com/office/powerpoint/2010/main" val="800776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149" y="6236175"/>
            <a:ext cx="1752855" cy="483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588" y="1395065"/>
            <a:ext cx="7224694" cy="4226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1753112" y="6333122"/>
            <a:ext cx="4027518" cy="28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200" b="1" dirty="0" err="1">
                <a:latin typeface="Arial" charset="0"/>
              </a:rPr>
              <a:t>Shilpa</a:t>
            </a:r>
            <a:r>
              <a:rPr lang="en-GB" altLang="en-US" sz="1200" b="1" dirty="0">
                <a:latin typeface="Arial" charset="0"/>
              </a:rPr>
              <a:t> M. </a:t>
            </a:r>
            <a:r>
              <a:rPr lang="en-GB" altLang="en-US" sz="1200" b="1" dirty="0" err="1">
                <a:latin typeface="Arial" charset="0"/>
              </a:rPr>
              <a:t>Hattangadi</a:t>
            </a:r>
            <a:r>
              <a:rPr lang="en-GB" altLang="en-US" sz="1200" b="1" dirty="0">
                <a:latin typeface="Arial" charset="0"/>
              </a:rPr>
              <a:t> et al. Blood 2011;118:6258-6268</a:t>
            </a:r>
          </a:p>
        </p:txBody>
      </p:sp>
    </p:spTree>
    <p:extLst>
      <p:ext uri="{BB962C8B-B14F-4D97-AF65-F5344CB8AC3E}">
        <p14:creationId xmlns:p14="http://schemas.microsoft.com/office/powerpoint/2010/main" val="2141406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Erytropoéza a </a:t>
            </a:r>
            <a:r>
              <a:rPr lang="cs-CZ" dirty="0" err="1"/>
              <a:t>EpoR</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7272808" cy="50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15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0612"/>
            <a:ext cx="7069038" cy="49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80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eaLnBrk="1">
              <a:lnSpc>
                <a:spcPct val="93000"/>
              </a:lnSpc>
              <a:buClr>
                <a:srgbClr val="000000"/>
              </a:buClr>
              <a:buSzPct val="45000"/>
            </a:pPr>
            <a:r>
              <a:rPr lang="en-GB" altLang="en-US" sz="1500" b="1" dirty="0" err="1">
                <a:latin typeface="Arial" charset="0"/>
              </a:rPr>
              <a:t>Hypoxi</a:t>
            </a:r>
            <a:r>
              <a:rPr lang="cs-CZ" altLang="en-US" sz="1500" b="1" dirty="0">
                <a:latin typeface="Arial" charset="0"/>
              </a:rPr>
              <a:t>e koordinuje syntézu EPO s metabolismem železa</a:t>
            </a:r>
            <a:r>
              <a:rPr lang="en-GB" altLang="en-US" sz="1500" b="1" dirty="0">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65" y="6277378"/>
            <a:ext cx="3191462" cy="50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06218"/>
            <a:ext cx="7804800" cy="4238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7"/>
            <a:ext cx="418899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1100" b="1" dirty="0">
                <a:latin typeface="Arial" charset="0"/>
              </a:rPr>
              <a:t>Volker H. </a:t>
            </a:r>
            <a:r>
              <a:rPr lang="en-GB" altLang="en-US" sz="1100" b="1" dirty="0" err="1">
                <a:latin typeface="Arial" charset="0"/>
              </a:rPr>
              <a:t>Haase</a:t>
            </a:r>
            <a:r>
              <a:rPr lang="en-GB" altLang="en-US" sz="1100" b="1" dirty="0">
                <a:latin typeface="Arial" charset="0"/>
              </a:rPr>
              <a:t> Am J </a:t>
            </a:r>
            <a:r>
              <a:rPr lang="en-GB" altLang="en-US" sz="1100" b="1" dirty="0" err="1">
                <a:latin typeface="Arial" charset="0"/>
              </a:rPr>
              <a:t>Physiol</a:t>
            </a:r>
            <a:r>
              <a:rPr lang="en-GB" altLang="en-US" sz="1100" b="1" dirty="0">
                <a:latin typeface="Arial" charset="0"/>
              </a:rPr>
              <a:t> Renal </a:t>
            </a:r>
            <a:r>
              <a:rPr lang="en-GB" altLang="en-US" sz="1100" b="1" dirty="0" err="1">
                <a:latin typeface="Arial" charset="0"/>
              </a:rPr>
              <a:t>Physiol</a:t>
            </a:r>
            <a:r>
              <a:rPr lang="en-GB" altLang="en-US" sz="1100" b="1" dirty="0">
                <a:latin typeface="Arial" charset="0"/>
              </a:rPr>
              <a:t> 2010;299:F1-F13</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900">
                <a:latin typeface="Arial" charset="0"/>
              </a:rPr>
              <a:t>©2010 by American Physiological Society</a:t>
            </a:r>
          </a:p>
        </p:txBody>
      </p:sp>
    </p:spTree>
    <p:extLst>
      <p:ext uri="{BB962C8B-B14F-4D97-AF65-F5344CB8AC3E}">
        <p14:creationId xmlns:p14="http://schemas.microsoft.com/office/powerpoint/2010/main" val="106788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sp>
        <p:nvSpPr>
          <p:cNvPr id="3" name="Zástupný symbol pro obsah 2"/>
          <p:cNvSpPr>
            <a:spLocks noGrp="1"/>
          </p:cNvSpPr>
          <p:nvPr>
            <p:ph idx="1"/>
          </p:nvPr>
        </p:nvSpPr>
        <p:spPr>
          <a:xfrm>
            <a:off x="1547817" y="1412781"/>
            <a:ext cx="7138987" cy="2017438"/>
          </a:xfrm>
        </p:spPr>
        <p:txBody>
          <a:bodyPr/>
          <a:lstStyle/>
          <a:p>
            <a:r>
              <a:rPr lang="cs-CZ" sz="1200" dirty="0"/>
              <a:t>Krevní destičky, 250 tis./</a:t>
            </a:r>
            <a:r>
              <a:rPr lang="cs-CZ" sz="1200" dirty="0" err="1"/>
              <a:t>ul</a:t>
            </a:r>
            <a:r>
              <a:rPr lang="cs-CZ" sz="1200" dirty="0"/>
              <a:t> </a:t>
            </a:r>
          </a:p>
          <a:p>
            <a:r>
              <a:rPr lang="cs-CZ" sz="1200" dirty="0"/>
              <a:t>Klíčová role při srážení krve</a:t>
            </a:r>
          </a:p>
          <a:p>
            <a:r>
              <a:rPr lang="cs-CZ" sz="1200" dirty="0" err="1"/>
              <a:t>Bejzaderné</a:t>
            </a:r>
            <a:r>
              <a:rPr lang="cs-CZ" sz="1200" dirty="0"/>
              <a:t> fragmenty megakaryocytů</a:t>
            </a:r>
          </a:p>
          <a:p>
            <a:r>
              <a:rPr lang="cs-CZ" sz="1200" dirty="0"/>
              <a:t>postupné zvětšování buňky jako výsledek tzv. endomitóz (replikace chromosomů bez rozdělení jádra)</a:t>
            </a:r>
          </a:p>
          <a:p>
            <a:r>
              <a:rPr lang="cs-CZ" sz="1200" dirty="0"/>
              <a:t>vznik obrovské polyploidní buňky (až 64 sad chromosomů) – megakaryocytu (až </a:t>
            </a:r>
            <a:r>
              <a:rPr lang="cs-CZ" sz="1200" b="1" dirty="0"/>
              <a:t>150 µm</a:t>
            </a:r>
            <a:r>
              <a:rPr lang="cs-CZ" sz="1200" dirty="0"/>
              <a:t>)</a:t>
            </a:r>
          </a:p>
          <a:p>
            <a:r>
              <a:rPr lang="cs-CZ" sz="1200" dirty="0"/>
              <a:t>vznik cytoplazmatických granul</a:t>
            </a:r>
          </a:p>
          <a:p>
            <a:r>
              <a:rPr lang="cs-CZ" sz="1200" dirty="0"/>
              <a:t>odštěpování fragmentů (trombocytů) z periferie (až 8 000 z jedné buňky)</a:t>
            </a:r>
          </a:p>
          <a:p>
            <a:r>
              <a:rPr lang="cs-CZ" sz="1200" dirty="0"/>
              <a:t>stadia: </a:t>
            </a:r>
            <a:r>
              <a:rPr lang="cs-CZ" sz="1200" dirty="0" err="1"/>
              <a:t>megakaryoblast</a:t>
            </a:r>
            <a:r>
              <a:rPr lang="cs-CZ" sz="1200" dirty="0"/>
              <a:t>, </a:t>
            </a:r>
            <a:r>
              <a:rPr lang="cs-CZ" sz="1200" dirty="0" err="1"/>
              <a:t>promegakaryocyt</a:t>
            </a:r>
            <a:r>
              <a:rPr lang="cs-CZ" sz="1200" dirty="0"/>
              <a:t>, megakaryocyt</a:t>
            </a:r>
          </a:p>
          <a:p>
            <a:endParaRPr lang="cs-CZ" sz="1200" dirty="0"/>
          </a:p>
          <a:p>
            <a:r>
              <a:rPr lang="cs-CZ" sz="1200" dirty="0"/>
              <a:t>V cirkulaci cca 10 dní, likvidace </a:t>
            </a:r>
            <a:r>
              <a:rPr lang="cs-CZ" sz="1200" dirty="0" err="1"/>
              <a:t>makrofáfy</a:t>
            </a:r>
            <a:r>
              <a:rPr lang="cs-CZ" sz="1200" dirty="0"/>
              <a:t> sleziny a jater</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170" y="3430218"/>
            <a:ext cx="3864222" cy="16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886" y="5034580"/>
            <a:ext cx="3682506" cy="179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619672" y="4099484"/>
            <a:ext cx="3610498" cy="2209836"/>
          </a:xfrm>
          <a:prstGeom prst="rect">
            <a:avLst/>
          </a:prstGeom>
        </p:spPr>
        <p:txBody>
          <a:bodyPr wrap="square">
            <a:spAutoFit/>
          </a:bodyPr>
          <a:lstStyle/>
          <a:p>
            <a:pPr marL="266590" lvl="0" indent="-266590" eaLnBrk="1" hangingPunct="1">
              <a:spcBef>
                <a:spcPct val="20000"/>
              </a:spcBef>
              <a:buBlip>
                <a:blip r:embed="rId4"/>
              </a:buBlip>
            </a:pPr>
            <a:r>
              <a:rPr lang="cs-CZ" sz="1600" dirty="0">
                <a:solidFill>
                  <a:prstClr val="black"/>
                </a:solidFill>
                <a:cs typeface="Arial" pitchFamily="34" charset="0"/>
              </a:rPr>
              <a:t>Tvar bikonvexního disku, 2,5µm</a:t>
            </a:r>
            <a:endParaRPr lang="en-US" sz="1600" dirty="0">
              <a:solidFill>
                <a:prstClr val="black"/>
              </a:solidFill>
              <a:cs typeface="Arial" pitchFamily="34" charset="0"/>
            </a:endParaRPr>
          </a:p>
          <a:p>
            <a:pPr marL="266590" lvl="0" indent="-266590" eaLnBrk="1" hangingPunct="1">
              <a:spcBef>
                <a:spcPct val="20000"/>
              </a:spcBef>
              <a:buBlip>
                <a:blip r:embed="rId4"/>
              </a:buBlip>
            </a:pPr>
            <a:r>
              <a:rPr lang="cs-CZ" sz="1600" dirty="0">
                <a:solidFill>
                  <a:prstClr val="black"/>
                </a:solidFill>
                <a:cs typeface="Arial" pitchFamily="34" charset="0"/>
              </a:rPr>
              <a:t>Tvar udržován mikrotubuly</a:t>
            </a:r>
          </a:p>
          <a:p>
            <a:pPr marL="266590" lvl="0" indent="-266590" eaLnBrk="1" hangingPunct="1">
              <a:spcBef>
                <a:spcPct val="20000"/>
              </a:spcBef>
              <a:buBlip>
                <a:blip r:embed="rId4"/>
              </a:buBlip>
            </a:pPr>
            <a:r>
              <a:rPr lang="cs-CZ" sz="1600" dirty="0">
                <a:solidFill>
                  <a:prstClr val="black"/>
                </a:solidFill>
                <a:cs typeface="Arial" pitchFamily="34" charset="0"/>
              </a:rPr>
              <a:t>Na membráně receptory pro adhezi</a:t>
            </a:r>
          </a:p>
          <a:p>
            <a:pPr marL="266590" lvl="0" indent="-266590" eaLnBrk="1" hangingPunct="1">
              <a:spcBef>
                <a:spcPct val="20000"/>
              </a:spcBef>
              <a:buBlip>
                <a:blip r:embed="rId4"/>
              </a:buBlip>
            </a:pPr>
            <a:r>
              <a:rPr lang="cs-CZ" sz="1600" dirty="0">
                <a:solidFill>
                  <a:prstClr val="black"/>
                </a:solidFill>
                <a:cs typeface="Arial" pitchFamily="34" charset="0"/>
              </a:rPr>
              <a:t>Obnažený kolagen</a:t>
            </a:r>
            <a:r>
              <a:rPr lang="en-US" sz="1600" dirty="0">
                <a:solidFill>
                  <a:prstClr val="black"/>
                </a:solidFill>
                <a:cs typeface="Arial" pitchFamily="34" charset="0"/>
              </a:rPr>
              <a:t> </a:t>
            </a:r>
            <a:r>
              <a:rPr lang="cs-CZ" sz="1600" dirty="0">
                <a:solidFill>
                  <a:prstClr val="black"/>
                </a:solidFill>
                <a:cs typeface="Arial" pitchFamily="34" charset="0"/>
              </a:rPr>
              <a:t>při poranění</a:t>
            </a:r>
            <a:r>
              <a:rPr lang="en-US" sz="1600" dirty="0">
                <a:solidFill>
                  <a:prstClr val="black"/>
                </a:solidFill>
                <a:cs typeface="Arial" pitchFamily="34" charset="0"/>
              </a:rPr>
              <a:t> c</a:t>
            </a:r>
            <a:r>
              <a:rPr lang="cs-CZ" sz="1600" dirty="0" err="1">
                <a:solidFill>
                  <a:prstClr val="black"/>
                </a:solidFill>
                <a:cs typeface="Arial" pitchFamily="34" charset="0"/>
              </a:rPr>
              <a:t>évy</a:t>
            </a:r>
            <a:r>
              <a:rPr lang="cs-CZ" sz="1600" dirty="0">
                <a:solidFill>
                  <a:prstClr val="black"/>
                </a:solidFill>
                <a:cs typeface="Arial" pitchFamily="34" charset="0"/>
              </a:rPr>
              <a:t> vyvolá adhezi - </a:t>
            </a:r>
            <a:r>
              <a:rPr lang="en-US" sz="1600" dirty="0">
                <a:solidFill>
                  <a:prstClr val="black"/>
                </a:solidFill>
                <a:cs typeface="Arial" pitchFamily="34" charset="0"/>
              </a:rPr>
              <a:t>&gt;</a:t>
            </a:r>
            <a:r>
              <a:rPr lang="cs-CZ" sz="1600" dirty="0">
                <a:solidFill>
                  <a:prstClr val="black"/>
                </a:solidFill>
                <a:cs typeface="Arial" pitchFamily="34" charset="0"/>
              </a:rPr>
              <a:t> aktivace, vytvoření </a:t>
            </a:r>
            <a:r>
              <a:rPr lang="cs-CZ" sz="1600" dirty="0" err="1">
                <a:solidFill>
                  <a:prstClr val="black"/>
                </a:solidFill>
                <a:cs typeface="Arial" pitchFamily="34" charset="0"/>
              </a:rPr>
              <a:t>pseudopodií</a:t>
            </a:r>
            <a:r>
              <a:rPr lang="cs-CZ" sz="1600" dirty="0">
                <a:solidFill>
                  <a:prstClr val="black"/>
                </a:solidFill>
                <a:cs typeface="Arial" pitchFamily="34" charset="0"/>
              </a:rPr>
              <a:t> a uvolnění granul</a:t>
            </a:r>
            <a:endParaRPr lang="en-US" sz="1600" dirty="0">
              <a:solidFill>
                <a:prstClr val="black"/>
              </a:solidFill>
              <a:cs typeface="Arial" pitchFamily="34" charset="0"/>
            </a:endParaRPr>
          </a:p>
        </p:txBody>
      </p:sp>
    </p:spTree>
    <p:extLst>
      <p:ext uri="{BB962C8B-B14F-4D97-AF65-F5344CB8AC3E}">
        <p14:creationId xmlns:p14="http://schemas.microsoft.com/office/powerpoint/2010/main" val="3329430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84" y="1340768"/>
            <a:ext cx="6840760" cy="52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455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Aktivace a adheze trombocytů</a:t>
            </a:r>
            <a:endParaRPr lang="en-US" dirty="0"/>
          </a:p>
        </p:txBody>
      </p:sp>
      <p:sp>
        <p:nvSpPr>
          <p:cNvPr id="8" name="Text Box 5"/>
          <p:cNvSpPr txBox="1">
            <a:spLocks noChangeArrowheads="1"/>
          </p:cNvSpPr>
          <p:nvPr/>
        </p:nvSpPr>
        <p:spPr bwMode="auto">
          <a:xfrm>
            <a:off x="6224588" y="7300913"/>
            <a:ext cx="3995738"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000">
                <a:latin typeface="Arial" pitchFamily="34" charset="0"/>
              </a:rPr>
              <a:t>Copyright © American Heart Association, Inc. All rights reserved.</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45213"/>
            <a:ext cx="4467225" cy="712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76" y="1558786"/>
            <a:ext cx="7397824" cy="442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1763688" y="611108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Henri H. </a:t>
            </a:r>
            <a:r>
              <a:rPr lang="en-GB" altLang="en-US" sz="1200" b="1" dirty="0" err="1">
                <a:latin typeface="Arial" charset="0"/>
              </a:rPr>
              <a:t>Versteeg</a:t>
            </a:r>
            <a:r>
              <a:rPr lang="en-GB" altLang="en-US" sz="1200" b="1" dirty="0">
                <a:latin typeface="Arial" charset="0"/>
              </a:rPr>
              <a:t> et al. </a:t>
            </a:r>
            <a:r>
              <a:rPr lang="en-GB" altLang="en-US" sz="1200" b="1" dirty="0" err="1">
                <a:latin typeface="Arial" charset="0"/>
              </a:rPr>
              <a:t>Physiol</a:t>
            </a:r>
            <a:r>
              <a:rPr lang="en-GB" altLang="en-US" sz="1200" b="1" dirty="0">
                <a:latin typeface="Arial" charset="0"/>
              </a:rPr>
              <a:t> Rev 2013;93:327-358</a:t>
            </a:r>
          </a:p>
        </p:txBody>
      </p:sp>
      <p:sp>
        <p:nvSpPr>
          <p:cNvPr id="13" name="Text Box 5"/>
          <p:cNvSpPr txBox="1">
            <a:spLocks noChangeArrowheads="1"/>
          </p:cNvSpPr>
          <p:nvPr/>
        </p:nvSpPr>
        <p:spPr bwMode="auto">
          <a:xfrm>
            <a:off x="1763688" y="6453336"/>
            <a:ext cx="2592288"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000" dirty="0">
                <a:latin typeface="Arial" charset="0"/>
              </a:rPr>
              <a:t>©2013 by American Physiological Society</a:t>
            </a:r>
          </a:p>
        </p:txBody>
      </p:sp>
    </p:spTree>
    <p:extLst>
      <p:ext uri="{BB962C8B-B14F-4D97-AF65-F5344CB8AC3E}">
        <p14:creationId xmlns:p14="http://schemas.microsoft.com/office/powerpoint/2010/main" val="3957813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Trombolýza</a:t>
            </a:r>
            <a:endParaRPr lang="en-US" dirty="0"/>
          </a:p>
        </p:txBody>
      </p:sp>
      <p:sp>
        <p:nvSpPr>
          <p:cNvPr id="3" name="Zástupný symbol pro obsah 2"/>
          <p:cNvSpPr>
            <a:spLocks noGrp="1"/>
          </p:cNvSpPr>
          <p:nvPr>
            <p:ph idx="1"/>
          </p:nvPr>
        </p:nvSpPr>
        <p:spPr>
          <a:xfrm>
            <a:off x="1547817" y="1412781"/>
            <a:ext cx="7138987" cy="1800196"/>
          </a:xfrm>
        </p:spPr>
        <p:txBody>
          <a:bodyPr/>
          <a:lstStyle/>
          <a:p>
            <a:r>
              <a:rPr lang="en-US" sz="1600" dirty="0" err="1"/>
              <a:t>léčebný</a:t>
            </a:r>
            <a:r>
              <a:rPr lang="en-US" sz="1600" dirty="0"/>
              <a:t> </a:t>
            </a:r>
            <a:r>
              <a:rPr lang="en-US" sz="1600" dirty="0" err="1"/>
              <a:t>proces</a:t>
            </a:r>
            <a:r>
              <a:rPr lang="en-US" sz="1600" dirty="0"/>
              <a:t>, </a:t>
            </a:r>
            <a:r>
              <a:rPr lang="en-US" sz="1600" dirty="0" err="1"/>
              <a:t>který</a:t>
            </a:r>
            <a:r>
              <a:rPr lang="en-US" sz="1600" dirty="0"/>
              <a:t> </a:t>
            </a:r>
            <a:r>
              <a:rPr lang="en-US" sz="1600" dirty="0" err="1"/>
              <a:t>má</a:t>
            </a:r>
            <a:r>
              <a:rPr lang="en-US" sz="1600" dirty="0"/>
              <a:t> </a:t>
            </a:r>
            <a:r>
              <a:rPr lang="en-US" sz="1600" dirty="0" err="1"/>
              <a:t>za</a:t>
            </a:r>
            <a:r>
              <a:rPr lang="en-US" sz="1600" dirty="0"/>
              <a:t> </a:t>
            </a:r>
            <a:r>
              <a:rPr lang="en-US" sz="1600" dirty="0" err="1"/>
              <a:t>cíl</a:t>
            </a:r>
            <a:r>
              <a:rPr lang="en-US" sz="1600" dirty="0"/>
              <a:t> </a:t>
            </a:r>
            <a:r>
              <a:rPr lang="en-US" sz="1600" dirty="0" err="1"/>
              <a:t>rozpuštění</a:t>
            </a:r>
            <a:r>
              <a:rPr lang="en-US" sz="1600" dirty="0"/>
              <a:t> </a:t>
            </a:r>
            <a:r>
              <a:rPr lang="en-US" sz="1600" dirty="0" err="1"/>
              <a:t>krevní</a:t>
            </a:r>
            <a:r>
              <a:rPr lang="en-US" sz="1600" dirty="0"/>
              <a:t> </a:t>
            </a:r>
            <a:r>
              <a:rPr lang="en-US" sz="1600" dirty="0" err="1"/>
              <a:t>sraženiny</a:t>
            </a:r>
            <a:r>
              <a:rPr lang="en-US" sz="1600" dirty="0"/>
              <a:t> </a:t>
            </a:r>
            <a:r>
              <a:rPr lang="en-US" sz="1600" dirty="0" err="1"/>
              <a:t>vzniklé</a:t>
            </a:r>
            <a:r>
              <a:rPr lang="en-US" sz="1600" dirty="0"/>
              <a:t> v </a:t>
            </a:r>
            <a:r>
              <a:rPr lang="en-US" sz="1600" dirty="0" err="1"/>
              <a:t>některé</a:t>
            </a:r>
            <a:r>
              <a:rPr lang="en-US" sz="1600" dirty="0"/>
              <a:t> </a:t>
            </a:r>
            <a:r>
              <a:rPr lang="en-US" sz="1600" dirty="0" err="1"/>
              <a:t>cévě</a:t>
            </a:r>
            <a:r>
              <a:rPr lang="en-US" sz="1600" dirty="0"/>
              <a:t> (</a:t>
            </a:r>
            <a:r>
              <a:rPr lang="en-US" sz="1600" dirty="0" err="1"/>
              <a:t>trombus</a:t>
            </a:r>
            <a:r>
              <a:rPr lang="en-US" sz="1600" dirty="0"/>
              <a:t>), </a:t>
            </a:r>
            <a:r>
              <a:rPr lang="en-US" sz="1600" dirty="0" err="1"/>
              <a:t>nebo</a:t>
            </a:r>
            <a:r>
              <a:rPr lang="en-US" sz="1600" dirty="0"/>
              <a:t> </a:t>
            </a:r>
            <a:r>
              <a:rPr lang="en-US" sz="1600" dirty="0" err="1"/>
              <a:t>zanesené</a:t>
            </a:r>
            <a:r>
              <a:rPr lang="en-US" sz="1600" dirty="0"/>
              <a:t> do </a:t>
            </a:r>
            <a:r>
              <a:rPr lang="en-US" sz="1600" dirty="0" err="1"/>
              <a:t>místa</a:t>
            </a:r>
            <a:r>
              <a:rPr lang="en-US" sz="1600" dirty="0"/>
              <a:t> </a:t>
            </a:r>
            <a:r>
              <a:rPr lang="en-US" sz="1600" dirty="0" err="1"/>
              <a:t>uzávěru</a:t>
            </a:r>
            <a:r>
              <a:rPr lang="en-US" sz="1600" dirty="0"/>
              <a:t> </a:t>
            </a:r>
            <a:r>
              <a:rPr lang="en-US" sz="1600" dirty="0" err="1"/>
              <a:t>krevním</a:t>
            </a:r>
            <a:r>
              <a:rPr lang="en-US" sz="1600" dirty="0"/>
              <a:t> </a:t>
            </a:r>
            <a:r>
              <a:rPr lang="en-US" sz="1600" dirty="0" err="1"/>
              <a:t>tokem</a:t>
            </a:r>
            <a:r>
              <a:rPr lang="en-US" sz="1600" dirty="0"/>
              <a:t> z </a:t>
            </a:r>
            <a:r>
              <a:rPr lang="en-US" sz="1600" dirty="0" err="1"/>
              <a:t>jiného</a:t>
            </a:r>
            <a:r>
              <a:rPr lang="en-US" sz="1600" dirty="0"/>
              <a:t> </a:t>
            </a:r>
            <a:r>
              <a:rPr lang="en-US" sz="1600" dirty="0" err="1"/>
              <a:t>místa</a:t>
            </a:r>
            <a:r>
              <a:rPr lang="en-US" sz="1600" dirty="0"/>
              <a:t> (embolus)</a:t>
            </a:r>
            <a:endParaRPr lang="cs-CZ" sz="1600" dirty="0"/>
          </a:p>
          <a:p>
            <a:r>
              <a:rPr lang="cs-CZ" sz="1600" dirty="0"/>
              <a:t>Aplikace látek která </a:t>
            </a:r>
            <a:r>
              <a:rPr lang="en-US" sz="1600" dirty="0" err="1"/>
              <a:t>rozpouští</a:t>
            </a:r>
            <a:r>
              <a:rPr lang="en-US" sz="1600" dirty="0"/>
              <a:t> </a:t>
            </a:r>
            <a:r>
              <a:rPr lang="en-US" sz="1600" dirty="0" err="1"/>
              <a:t>krevní</a:t>
            </a:r>
            <a:r>
              <a:rPr lang="en-US" sz="1600" dirty="0"/>
              <a:t> </a:t>
            </a:r>
            <a:r>
              <a:rPr lang="en-US" sz="1600" dirty="0" err="1"/>
              <a:t>sraženiny</a:t>
            </a:r>
            <a:r>
              <a:rPr lang="cs-CZ" sz="1600" dirty="0"/>
              <a:t>, např.</a:t>
            </a:r>
            <a:r>
              <a:rPr lang="en-US" sz="1600" dirty="0"/>
              <a:t> </a:t>
            </a:r>
            <a:r>
              <a:rPr lang="en-US" sz="1600" dirty="0" err="1"/>
              <a:t>rekombinantních</a:t>
            </a:r>
            <a:r>
              <a:rPr lang="en-US" sz="1600" dirty="0"/>
              <a:t> </a:t>
            </a:r>
            <a:r>
              <a:rPr lang="en-US" sz="1600" dirty="0" err="1"/>
              <a:t>aktivátorů</a:t>
            </a:r>
            <a:r>
              <a:rPr lang="en-US" sz="1600" dirty="0"/>
              <a:t> </a:t>
            </a:r>
            <a:r>
              <a:rPr lang="en-US" sz="1600" dirty="0" err="1"/>
              <a:t>plazminogenu</a:t>
            </a:r>
            <a:endParaRPr lang="cs-CZ" sz="1600" dirty="0"/>
          </a:p>
          <a:p>
            <a:r>
              <a:rPr lang="en-US" sz="1600" dirty="0" err="1"/>
              <a:t>používá</a:t>
            </a:r>
            <a:r>
              <a:rPr lang="en-US" sz="1600" dirty="0"/>
              <a:t> v </a:t>
            </a:r>
            <a:r>
              <a:rPr lang="en-US" sz="1600" dirty="0" err="1"/>
              <a:t>akutních</a:t>
            </a:r>
            <a:r>
              <a:rPr lang="en-US" sz="1600" dirty="0"/>
              <a:t> </a:t>
            </a:r>
            <a:r>
              <a:rPr lang="en-US" sz="1600" dirty="0" err="1"/>
              <a:t>stavech</a:t>
            </a:r>
            <a:r>
              <a:rPr lang="en-US" sz="1600" dirty="0"/>
              <a:t>, </a:t>
            </a:r>
            <a:r>
              <a:rPr lang="en-US" sz="1600" dirty="0" err="1"/>
              <a:t>kdy</a:t>
            </a:r>
            <a:r>
              <a:rPr lang="en-US" sz="1600" dirty="0"/>
              <a:t> je </a:t>
            </a:r>
            <a:r>
              <a:rPr lang="en-US" sz="1600" dirty="0" err="1"/>
              <a:t>nutné</a:t>
            </a:r>
            <a:r>
              <a:rPr lang="en-US" sz="1600" dirty="0"/>
              <a:t> </a:t>
            </a:r>
            <a:r>
              <a:rPr lang="en-US" sz="1600" dirty="0" err="1"/>
              <a:t>sraženinu</a:t>
            </a:r>
            <a:r>
              <a:rPr lang="en-US" sz="1600" dirty="0"/>
              <a:t> </a:t>
            </a:r>
            <a:r>
              <a:rPr lang="en-US" sz="1600" dirty="0" err="1"/>
              <a:t>rozpustit</a:t>
            </a:r>
            <a:r>
              <a:rPr lang="en-US" sz="1600" dirty="0"/>
              <a:t> </a:t>
            </a:r>
            <a:r>
              <a:rPr lang="en-US" sz="1600" dirty="0" err="1"/>
              <a:t>rychle</a:t>
            </a:r>
            <a:r>
              <a:rPr lang="en-US" sz="1600" dirty="0"/>
              <a:t> a </a:t>
            </a:r>
            <a:r>
              <a:rPr lang="en-US" sz="1600" dirty="0" err="1"/>
              <a:t>účinně</a:t>
            </a:r>
            <a:r>
              <a:rPr lang="cs-CZ" sz="1600" dirty="0"/>
              <a:t> - </a:t>
            </a:r>
            <a:r>
              <a:rPr lang="en-US" sz="1600" dirty="0" err="1"/>
              <a:t>ischemická</a:t>
            </a:r>
            <a:r>
              <a:rPr lang="en-US" sz="1600" dirty="0"/>
              <a:t> </a:t>
            </a:r>
            <a:r>
              <a:rPr lang="en-US" sz="1600" dirty="0" err="1"/>
              <a:t>mozková</a:t>
            </a:r>
            <a:r>
              <a:rPr lang="en-US" sz="1600" dirty="0"/>
              <a:t> </a:t>
            </a:r>
            <a:r>
              <a:rPr lang="en-US" sz="1600" dirty="0" err="1"/>
              <a:t>mrtvice</a:t>
            </a:r>
            <a:r>
              <a:rPr lang="en-US" sz="1600" dirty="0"/>
              <a:t>, </a:t>
            </a:r>
            <a:r>
              <a:rPr lang="en-US" sz="1600" dirty="0" err="1"/>
              <a:t>tepenný</a:t>
            </a:r>
            <a:r>
              <a:rPr lang="en-US" sz="1600" dirty="0"/>
              <a:t> </a:t>
            </a:r>
            <a:r>
              <a:rPr lang="en-US" sz="1600" dirty="0" err="1"/>
              <a:t>uzávěr</a:t>
            </a:r>
            <a:r>
              <a:rPr lang="en-US" sz="1600" dirty="0"/>
              <a:t> </a:t>
            </a:r>
            <a:r>
              <a:rPr lang="en-US" sz="1600" dirty="0" err="1"/>
              <a:t>na</a:t>
            </a:r>
            <a:r>
              <a:rPr lang="en-US" sz="1600" dirty="0"/>
              <a:t> </a:t>
            </a:r>
            <a:r>
              <a:rPr lang="en-US" sz="1600" dirty="0" err="1"/>
              <a:t>dolní</a:t>
            </a:r>
            <a:r>
              <a:rPr lang="en-US" sz="1600" dirty="0"/>
              <a:t> </a:t>
            </a:r>
            <a:r>
              <a:rPr lang="en-US" sz="1600" dirty="0" err="1"/>
              <a:t>končetině</a:t>
            </a:r>
            <a:r>
              <a:rPr lang="en-US" sz="1600" dirty="0"/>
              <a:t> a </a:t>
            </a:r>
            <a:r>
              <a:rPr lang="en-US" sz="1600" dirty="0" err="1"/>
              <a:t>klinicky</a:t>
            </a:r>
            <a:r>
              <a:rPr lang="en-US" sz="1600" dirty="0"/>
              <a:t> se </a:t>
            </a:r>
            <a:r>
              <a:rPr lang="en-US" sz="1600" dirty="0" err="1"/>
              <a:t>projevující</a:t>
            </a:r>
            <a:r>
              <a:rPr lang="en-US" sz="1600" dirty="0"/>
              <a:t> </a:t>
            </a:r>
            <a:r>
              <a:rPr lang="en-US" sz="1600" dirty="0" err="1"/>
              <a:t>masivní</a:t>
            </a:r>
            <a:r>
              <a:rPr lang="en-US" sz="1600" dirty="0"/>
              <a:t> </a:t>
            </a:r>
            <a:r>
              <a:rPr lang="en-US" sz="1600" dirty="0" err="1"/>
              <a:t>plicní</a:t>
            </a:r>
            <a:r>
              <a:rPr lang="en-US" sz="1600" dirty="0"/>
              <a:t> </a:t>
            </a:r>
            <a:r>
              <a:rPr lang="en-US" sz="1600" dirty="0" err="1"/>
              <a:t>embolie</a:t>
            </a:r>
            <a:endParaRPr lang="en-US" sz="1600" dirty="0"/>
          </a:p>
        </p:txBody>
      </p:sp>
      <p:pic>
        <p:nvPicPr>
          <p:cNvPr id="26626" name="Picture 2" descr="Figure 1 : Selective inhibition of integrin α2bβ3 in thromb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05064"/>
            <a:ext cx="4211960" cy="26207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ýsledek obrázku pro tromboza p&amp;rcaron;ízna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888984"/>
            <a:ext cx="2800428"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4" name="Picture 2" descr="http://book.bionumbers.org/wp-content/uploads/2014/08/610-f1-CellsHumanBodyCal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37556"/>
            <a:ext cx="5767882"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2466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Leukocyty</a:t>
            </a:r>
            <a:endParaRPr lang="en-US" dirty="0"/>
          </a:p>
        </p:txBody>
      </p:sp>
      <p:sp>
        <p:nvSpPr>
          <p:cNvPr id="3" name="Zástupný symbol pro obsah 2"/>
          <p:cNvSpPr>
            <a:spLocks noGrp="1"/>
          </p:cNvSpPr>
          <p:nvPr>
            <p:ph idx="1"/>
          </p:nvPr>
        </p:nvSpPr>
        <p:spPr/>
        <p:txBody>
          <a:bodyPr/>
          <a:lstStyle/>
          <a:p>
            <a:r>
              <a:rPr lang="cs-CZ" sz="1800" dirty="0"/>
              <a:t>Slouží k obraně organismu v </a:t>
            </a:r>
            <a:r>
              <a:rPr lang="cs-CZ" sz="1800" b="1" dirty="0" err="1"/>
              <a:t>intersticiu</a:t>
            </a:r>
            <a:r>
              <a:rPr lang="cs-CZ" sz="1800" dirty="0"/>
              <a:t>, 5 tis./</a:t>
            </a:r>
            <a:r>
              <a:rPr lang="cs-CZ" sz="1800" dirty="0" err="1"/>
              <a:t>ul</a:t>
            </a:r>
            <a:r>
              <a:rPr lang="cs-CZ" sz="1800" dirty="0"/>
              <a:t> krve</a:t>
            </a:r>
          </a:p>
          <a:p>
            <a:r>
              <a:rPr lang="cs-CZ" sz="1800" dirty="0"/>
              <a:t>Granulocyty, monocyty, lymfocyty</a:t>
            </a:r>
          </a:p>
          <a:p>
            <a:r>
              <a:rPr lang="cs-CZ" sz="1800" dirty="0"/>
              <a:t>Cirkulaci opouštějí po krátké době (kromě lymfocytů) a zůstávají v </a:t>
            </a:r>
            <a:r>
              <a:rPr lang="cs-CZ" sz="1800" dirty="0" err="1"/>
              <a:t>extravasálním</a:t>
            </a:r>
            <a:r>
              <a:rPr lang="cs-CZ" sz="1800" dirty="0"/>
              <a:t> prostoru</a:t>
            </a:r>
          </a:p>
          <a:p>
            <a:endParaRPr lang="en-US"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24944"/>
            <a:ext cx="6336704" cy="37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33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Granulopoéza</a:t>
            </a:r>
            <a:endParaRPr lang="en-US" dirty="0"/>
          </a:p>
        </p:txBody>
      </p:sp>
      <p:sp>
        <p:nvSpPr>
          <p:cNvPr id="3" name="Zástupný symbol pro obsah 2"/>
          <p:cNvSpPr>
            <a:spLocks noGrp="1"/>
          </p:cNvSpPr>
          <p:nvPr>
            <p:ph idx="1"/>
          </p:nvPr>
        </p:nvSpPr>
        <p:spPr/>
        <p:txBody>
          <a:bodyPr/>
          <a:lstStyle/>
          <a:p>
            <a:r>
              <a:rPr lang="cs-CZ" sz="1600" b="1" dirty="0"/>
              <a:t>označení pro vývoj všech granulocytů (neutrofilních, eosinofilních a basofilních) nebo někdy jen vývoj neutrofilních granulocytů.</a:t>
            </a:r>
            <a:endParaRPr lang="cs-CZ" sz="1600" dirty="0"/>
          </a:p>
          <a:p>
            <a:pPr>
              <a:lnSpc>
                <a:spcPct val="120000"/>
              </a:lnSpc>
            </a:pPr>
            <a:endParaRPr lang="cs-CZ" sz="400" dirty="0"/>
          </a:p>
          <a:p>
            <a:r>
              <a:rPr lang="cs-CZ" sz="1600" dirty="0"/>
              <a:t>Počáteční prekurzory neutrofilních granulocytů jsou společné s monocyty. Na úrovni </a:t>
            </a:r>
            <a:r>
              <a:rPr lang="cs-CZ" sz="1600" dirty="0" err="1"/>
              <a:t>progenitorů</a:t>
            </a:r>
            <a:r>
              <a:rPr lang="cs-CZ" sz="1600" dirty="0"/>
              <a:t> GM-CFU se linie rozdělují.</a:t>
            </a:r>
            <a:br>
              <a:rPr lang="cs-CZ" sz="1600" dirty="0"/>
            </a:br>
            <a:endParaRPr lang="cs-CZ" sz="400" dirty="0"/>
          </a:p>
          <a:p>
            <a:r>
              <a:rPr lang="cs-CZ" sz="1600" dirty="0"/>
              <a:t>Granulocyty po dokončení diferenciace zrají v kostní dřeni a potom jsou uvolňovány do krevního řečiště. V případě zvýšené potřeby </a:t>
            </a:r>
            <a:r>
              <a:rPr lang="cs-CZ" sz="1600" dirty="0" err="1"/>
              <a:t>neutrofilů</a:t>
            </a:r>
            <a:r>
              <a:rPr lang="cs-CZ" sz="1600" dirty="0"/>
              <a:t> se uvolňují do krevního řečiště nezralé </a:t>
            </a:r>
            <a:r>
              <a:rPr lang="cs-CZ" sz="1600" dirty="0" err="1"/>
              <a:t>neutrofily</a:t>
            </a:r>
            <a:r>
              <a:rPr lang="cs-CZ" sz="1600" dirty="0"/>
              <a:t> – tyčky.</a:t>
            </a:r>
            <a:br>
              <a:rPr lang="cs-CZ" sz="1600" dirty="0"/>
            </a:br>
            <a:endParaRPr lang="cs-CZ" sz="400" dirty="0"/>
          </a:p>
          <a:p>
            <a:r>
              <a:rPr lang="cs-CZ" sz="1600" dirty="0"/>
              <a:t>Z krve migrují do různých tkání na základě stimulace chemotaktickými faktory.</a:t>
            </a:r>
          </a:p>
          <a:p>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2" y="4144863"/>
            <a:ext cx="6207249" cy="26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674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Monocytopoéza</a:t>
            </a:r>
            <a:endParaRPr lang="en-US" dirty="0"/>
          </a:p>
        </p:txBody>
      </p:sp>
      <p:sp>
        <p:nvSpPr>
          <p:cNvPr id="3" name="Zástupný symbol pro obsah 2"/>
          <p:cNvSpPr>
            <a:spLocks noGrp="1"/>
          </p:cNvSpPr>
          <p:nvPr>
            <p:ph idx="1"/>
          </p:nvPr>
        </p:nvSpPr>
        <p:spPr/>
        <p:txBody>
          <a:bodyPr/>
          <a:lstStyle/>
          <a:p>
            <a:r>
              <a:rPr lang="en-US" dirty="0" err="1"/>
              <a:t>obtížná</a:t>
            </a:r>
            <a:r>
              <a:rPr lang="en-US" dirty="0"/>
              <a:t> </a:t>
            </a:r>
            <a:r>
              <a:rPr lang="en-US" dirty="0" err="1"/>
              <a:t>identifikace</a:t>
            </a:r>
            <a:r>
              <a:rPr lang="en-US" dirty="0"/>
              <a:t> </a:t>
            </a:r>
            <a:r>
              <a:rPr lang="en-US" dirty="0" err="1"/>
              <a:t>stadií</a:t>
            </a:r>
            <a:r>
              <a:rPr lang="en-US" dirty="0"/>
              <a:t> v </a:t>
            </a:r>
            <a:r>
              <a:rPr lang="en-US" dirty="0" err="1"/>
              <a:t>běžném</a:t>
            </a:r>
            <a:r>
              <a:rPr lang="en-US" dirty="0"/>
              <a:t> </a:t>
            </a:r>
            <a:r>
              <a:rPr lang="en-US" dirty="0" err="1"/>
              <a:t>krevním</a:t>
            </a:r>
            <a:r>
              <a:rPr lang="en-US" dirty="0"/>
              <a:t> </a:t>
            </a:r>
            <a:r>
              <a:rPr lang="en-US" dirty="0" err="1"/>
              <a:t>nátěru</a:t>
            </a:r>
            <a:endParaRPr lang="en-US" dirty="0"/>
          </a:p>
          <a:p>
            <a:r>
              <a:rPr lang="en-US" dirty="0" err="1"/>
              <a:t>monoblast</a:t>
            </a:r>
            <a:r>
              <a:rPr lang="en-US" dirty="0"/>
              <a:t>, </a:t>
            </a:r>
            <a:r>
              <a:rPr lang="en-US" dirty="0" err="1"/>
              <a:t>promonocyt</a:t>
            </a:r>
            <a:r>
              <a:rPr lang="en-US" dirty="0"/>
              <a:t>, </a:t>
            </a:r>
            <a:r>
              <a:rPr lang="en-US" dirty="0" err="1"/>
              <a:t>monocyt</a:t>
            </a:r>
            <a:r>
              <a:rPr lang="en-US" dirty="0"/>
              <a:t> (</a:t>
            </a:r>
            <a:r>
              <a:rPr lang="en-US" dirty="0" err="1"/>
              <a:t>vývoj</a:t>
            </a:r>
            <a:r>
              <a:rPr lang="en-US" dirty="0"/>
              <a:t> </a:t>
            </a:r>
            <a:r>
              <a:rPr lang="en-US" dirty="0" err="1"/>
              <a:t>trvá</a:t>
            </a:r>
            <a:r>
              <a:rPr lang="en-US" dirty="0"/>
              <a:t> </a:t>
            </a:r>
            <a:r>
              <a:rPr lang="en-US" dirty="0" err="1"/>
              <a:t>přibližně</a:t>
            </a:r>
            <a:r>
              <a:rPr lang="en-US" dirty="0"/>
              <a:t> 55 </a:t>
            </a:r>
            <a:r>
              <a:rPr lang="en-US" dirty="0" err="1"/>
              <a:t>hod</a:t>
            </a:r>
            <a:r>
              <a:rPr lang="en-US" dirty="0"/>
              <a:t>.)</a:t>
            </a:r>
          </a:p>
          <a:p>
            <a:r>
              <a:rPr lang="en-US" dirty="0" err="1"/>
              <a:t>změna</a:t>
            </a:r>
            <a:r>
              <a:rPr lang="en-US" dirty="0"/>
              <a:t> </a:t>
            </a:r>
            <a:r>
              <a:rPr lang="en-US" dirty="0" err="1"/>
              <a:t>tvaru</a:t>
            </a:r>
            <a:r>
              <a:rPr lang="en-US" dirty="0"/>
              <a:t> </a:t>
            </a:r>
            <a:r>
              <a:rPr lang="en-US" dirty="0" err="1"/>
              <a:t>jádra</a:t>
            </a:r>
            <a:endParaRPr lang="en-US" dirty="0"/>
          </a:p>
          <a:p>
            <a:r>
              <a:rPr lang="en-US" dirty="0" err="1"/>
              <a:t>vývoj</a:t>
            </a:r>
            <a:r>
              <a:rPr lang="en-US" dirty="0"/>
              <a:t> </a:t>
            </a:r>
            <a:r>
              <a:rPr lang="en-US" dirty="0" err="1"/>
              <a:t>azurofilních</a:t>
            </a:r>
            <a:r>
              <a:rPr lang="en-US" dirty="0"/>
              <a:t> </a:t>
            </a:r>
            <a:r>
              <a:rPr lang="en-US" dirty="0" err="1"/>
              <a:t>granul</a:t>
            </a:r>
            <a:r>
              <a:rPr lang="en-US" dirty="0"/>
              <a:t> (GER, GA)</a:t>
            </a:r>
          </a:p>
          <a:p>
            <a:r>
              <a:rPr lang="en-US" dirty="0" err="1"/>
              <a:t>zralé</a:t>
            </a:r>
            <a:r>
              <a:rPr lang="en-US" dirty="0"/>
              <a:t> </a:t>
            </a:r>
            <a:r>
              <a:rPr lang="en-US" dirty="0" err="1"/>
              <a:t>vstupují</a:t>
            </a:r>
            <a:r>
              <a:rPr lang="en-US" dirty="0"/>
              <a:t> do </a:t>
            </a:r>
            <a:r>
              <a:rPr lang="en-US" dirty="0" err="1"/>
              <a:t>krve</a:t>
            </a:r>
            <a:r>
              <a:rPr lang="en-US" dirty="0"/>
              <a:t>, </a:t>
            </a:r>
            <a:r>
              <a:rPr lang="en-US" dirty="0" err="1"/>
              <a:t>cirkulují</a:t>
            </a:r>
            <a:r>
              <a:rPr lang="en-US" dirty="0"/>
              <a:t> 8 - 16 </a:t>
            </a:r>
            <a:r>
              <a:rPr lang="en-US" dirty="0" err="1"/>
              <a:t>hod</a:t>
            </a:r>
            <a:r>
              <a:rPr lang="en-US" dirty="0"/>
              <a:t>., </a:t>
            </a:r>
            <a:r>
              <a:rPr lang="en-US" dirty="0" err="1"/>
              <a:t>pak</a:t>
            </a:r>
            <a:r>
              <a:rPr lang="en-US" dirty="0"/>
              <a:t> </a:t>
            </a:r>
            <a:r>
              <a:rPr lang="en-US" dirty="0" err="1"/>
              <a:t>vstupují</a:t>
            </a:r>
            <a:r>
              <a:rPr lang="en-US" dirty="0"/>
              <a:t> do </a:t>
            </a:r>
            <a:r>
              <a:rPr lang="en-US" dirty="0" err="1"/>
              <a:t>tkání</a:t>
            </a:r>
            <a:r>
              <a:rPr lang="en-US" dirty="0"/>
              <a:t> a </a:t>
            </a:r>
            <a:r>
              <a:rPr lang="en-US" dirty="0" err="1"/>
              <a:t>dozrávají</a:t>
            </a:r>
            <a:r>
              <a:rPr lang="en-US" dirty="0"/>
              <a:t> v </a:t>
            </a:r>
            <a:r>
              <a:rPr lang="en-US" dirty="0" err="1"/>
              <a:t>různé</a:t>
            </a:r>
            <a:r>
              <a:rPr lang="en-US" dirty="0"/>
              <a:t> </a:t>
            </a:r>
            <a:r>
              <a:rPr lang="en-US" dirty="0" err="1"/>
              <a:t>typy</a:t>
            </a:r>
            <a:r>
              <a:rPr lang="en-US" dirty="0"/>
              <a:t> </a:t>
            </a:r>
            <a:r>
              <a:rPr lang="en-US" dirty="0" err="1"/>
              <a:t>makrofágů</a:t>
            </a:r>
            <a:r>
              <a:rPr lang="en-US" dirty="0"/>
              <a:t>, </a:t>
            </a:r>
            <a:r>
              <a:rPr lang="en-US" dirty="0" err="1"/>
              <a:t>které</a:t>
            </a:r>
            <a:r>
              <a:rPr lang="en-US" dirty="0"/>
              <a:t> </a:t>
            </a:r>
            <a:r>
              <a:rPr lang="en-US" dirty="0" err="1"/>
              <a:t>mají</a:t>
            </a:r>
            <a:r>
              <a:rPr lang="en-US" dirty="0"/>
              <a:t> </a:t>
            </a:r>
            <a:r>
              <a:rPr lang="en-US" dirty="0" err="1"/>
              <a:t>obvykle</a:t>
            </a:r>
            <a:r>
              <a:rPr lang="en-US" dirty="0"/>
              <a:t> </a:t>
            </a:r>
            <a:r>
              <a:rPr lang="en-US" dirty="0" err="1"/>
              <a:t>životnost</a:t>
            </a:r>
            <a:r>
              <a:rPr lang="en-US" dirty="0"/>
              <a:t> </a:t>
            </a:r>
            <a:r>
              <a:rPr lang="en-US" dirty="0" err="1"/>
              <a:t>několik</a:t>
            </a:r>
            <a:r>
              <a:rPr lang="en-US" dirty="0"/>
              <a:t> </a:t>
            </a:r>
            <a:r>
              <a:rPr lang="en-US" dirty="0" err="1"/>
              <a:t>měsíců</a:t>
            </a:r>
            <a:endParaRPr lang="en-US" dirty="0"/>
          </a:p>
          <a:p>
            <a:endParaRPr lang="en-US" dirty="0"/>
          </a:p>
        </p:txBody>
      </p:sp>
      <p:grpSp>
        <p:nvGrpSpPr>
          <p:cNvPr id="13" name="Skupina 12"/>
          <p:cNvGrpSpPr/>
          <p:nvPr/>
        </p:nvGrpSpPr>
        <p:grpSpPr>
          <a:xfrm>
            <a:off x="1907704" y="4864713"/>
            <a:ext cx="6523748" cy="1743027"/>
            <a:chOff x="887980" y="4076358"/>
            <a:chExt cx="7351839" cy="2171521"/>
          </a:xfrm>
        </p:grpSpPr>
        <p:pic>
          <p:nvPicPr>
            <p:cNvPr id="14" name="Picture 4" descr="Stem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7" y="4504852"/>
              <a:ext cx="161391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on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26" y="4504852"/>
              <a:ext cx="1743026" cy="17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romon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17" y="4504852"/>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onocy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9"/>
            <a:stretch/>
          </p:blipFill>
          <p:spPr bwMode="auto">
            <a:xfrm>
              <a:off x="6591275" y="4504852"/>
              <a:ext cx="16485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17"/>
            <p:cNvSpPr txBox="1"/>
            <p:nvPr/>
          </p:nvSpPr>
          <p:spPr>
            <a:xfrm>
              <a:off x="887980"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kmenová buňka</a:t>
              </a:r>
            </a:p>
          </p:txBody>
        </p:sp>
        <p:sp>
          <p:nvSpPr>
            <p:cNvPr id="19" name="TextovéPole 18"/>
            <p:cNvSpPr txBox="1"/>
            <p:nvPr/>
          </p:nvSpPr>
          <p:spPr>
            <a:xfrm>
              <a:off x="2770647"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myeloblast</a:t>
              </a:r>
            </a:p>
          </p:txBody>
        </p:sp>
        <p:sp>
          <p:nvSpPr>
            <p:cNvPr id="20" name="TextovéPole 19"/>
            <p:cNvSpPr txBox="1"/>
            <p:nvPr/>
          </p:nvSpPr>
          <p:spPr>
            <a:xfrm>
              <a:off x="4697921"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promonocyt</a:t>
              </a:r>
            </a:p>
          </p:txBody>
        </p:sp>
        <p:sp>
          <p:nvSpPr>
            <p:cNvPr id="21" name="TextovéPole 20"/>
            <p:cNvSpPr txBox="1"/>
            <p:nvPr/>
          </p:nvSpPr>
          <p:spPr>
            <a:xfrm>
              <a:off x="6571269"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monocyt</a:t>
              </a:r>
            </a:p>
          </p:txBody>
        </p:sp>
      </p:grpSp>
    </p:spTree>
    <p:extLst>
      <p:ext uri="{BB962C8B-B14F-4D97-AF65-F5344CB8AC3E}">
        <p14:creationId xmlns:p14="http://schemas.microsoft.com/office/powerpoint/2010/main" val="3636346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Lymfo</a:t>
            </a:r>
            <a:r>
              <a:rPr lang="cs-CZ" dirty="0" err="1"/>
              <a:t>cyto</a:t>
            </a:r>
            <a:r>
              <a:rPr lang="en-US" dirty="0" err="1"/>
              <a:t>poéza</a:t>
            </a:r>
            <a:endParaRPr lang="en-US" dirty="0"/>
          </a:p>
        </p:txBody>
      </p:sp>
      <p:sp>
        <p:nvSpPr>
          <p:cNvPr id="3" name="Zástupný symbol pro obsah 2"/>
          <p:cNvSpPr>
            <a:spLocks noGrp="1"/>
          </p:cNvSpPr>
          <p:nvPr>
            <p:ph idx="1"/>
          </p:nvPr>
        </p:nvSpPr>
        <p:spPr/>
        <p:txBody>
          <a:bodyPr/>
          <a:lstStyle/>
          <a:p>
            <a:r>
              <a:rPr lang="en-US" sz="2000" dirty="0" err="1"/>
              <a:t>progenitory</a:t>
            </a:r>
            <a:r>
              <a:rPr lang="en-US" sz="2000" dirty="0"/>
              <a:t> </a:t>
            </a:r>
            <a:r>
              <a:rPr lang="en-US" sz="2000" dirty="0" err="1"/>
              <a:t>všech</a:t>
            </a:r>
            <a:r>
              <a:rPr lang="en-US" sz="2000" dirty="0"/>
              <a:t> </a:t>
            </a:r>
            <a:r>
              <a:rPr lang="en-US" sz="2000" dirty="0" err="1"/>
              <a:t>lymfocytů</a:t>
            </a:r>
            <a:r>
              <a:rPr lang="en-US" sz="2000" dirty="0"/>
              <a:t> </a:t>
            </a:r>
            <a:r>
              <a:rPr lang="en-US" sz="2000" dirty="0" err="1"/>
              <a:t>vznikají</a:t>
            </a:r>
            <a:r>
              <a:rPr lang="en-US" sz="2000" dirty="0"/>
              <a:t> v </a:t>
            </a:r>
            <a:r>
              <a:rPr lang="en-US" sz="2000" dirty="0" err="1"/>
              <a:t>kostní</a:t>
            </a:r>
            <a:r>
              <a:rPr lang="en-US" sz="2000" dirty="0"/>
              <a:t> </a:t>
            </a:r>
            <a:r>
              <a:rPr lang="en-US" sz="2000" dirty="0" err="1"/>
              <a:t>dřeni</a:t>
            </a:r>
            <a:endParaRPr lang="en-US" sz="2000" dirty="0"/>
          </a:p>
          <a:p>
            <a:r>
              <a:rPr lang="en-US" sz="2000" dirty="0" err="1"/>
              <a:t>některé</a:t>
            </a:r>
            <a:r>
              <a:rPr lang="en-US" sz="2000" dirty="0"/>
              <a:t> </a:t>
            </a:r>
            <a:r>
              <a:rPr lang="en-US" sz="2000" dirty="0" err="1"/>
              <a:t>migrují</a:t>
            </a:r>
            <a:r>
              <a:rPr lang="en-US" sz="2000" dirty="0"/>
              <a:t> do </a:t>
            </a:r>
            <a:r>
              <a:rPr lang="en-US" sz="2000" dirty="0" err="1"/>
              <a:t>thymu</a:t>
            </a:r>
            <a:r>
              <a:rPr lang="en-US" sz="2000" dirty="0"/>
              <a:t>, </a:t>
            </a:r>
            <a:r>
              <a:rPr lang="en-US" sz="2000" dirty="0" err="1"/>
              <a:t>kde</a:t>
            </a:r>
            <a:r>
              <a:rPr lang="en-US" sz="2000" dirty="0"/>
              <a:t> se </a:t>
            </a:r>
            <a:r>
              <a:rPr lang="en-US" sz="2000" dirty="0" err="1"/>
              <a:t>diferencují</a:t>
            </a:r>
            <a:r>
              <a:rPr lang="en-US" sz="2000" dirty="0"/>
              <a:t> v T-</a:t>
            </a:r>
            <a:r>
              <a:rPr lang="en-US" sz="2000" dirty="0" err="1"/>
              <a:t>lymfocyty</a:t>
            </a:r>
            <a:endParaRPr lang="en-US" sz="2000" dirty="0"/>
          </a:p>
          <a:p>
            <a:r>
              <a:rPr lang="en-US" sz="2000" dirty="0"/>
              <a:t>ty, </a:t>
            </a:r>
            <a:r>
              <a:rPr lang="en-US" sz="2000" dirty="0" err="1"/>
              <a:t>které</a:t>
            </a:r>
            <a:r>
              <a:rPr lang="en-US" sz="2000" dirty="0"/>
              <a:t> </a:t>
            </a:r>
            <a:r>
              <a:rPr lang="en-US" sz="2000" dirty="0" err="1"/>
              <a:t>zůstávají</a:t>
            </a:r>
            <a:r>
              <a:rPr lang="en-US" sz="2000" dirty="0"/>
              <a:t> v </a:t>
            </a:r>
            <a:r>
              <a:rPr lang="en-US" sz="2000" dirty="0" err="1"/>
              <a:t>kostní</a:t>
            </a:r>
            <a:r>
              <a:rPr lang="en-US" sz="2000" dirty="0"/>
              <a:t> </a:t>
            </a:r>
            <a:r>
              <a:rPr lang="en-US" sz="2000" dirty="0" err="1"/>
              <a:t>dřeni</a:t>
            </a:r>
            <a:r>
              <a:rPr lang="en-US" sz="2000" dirty="0"/>
              <a:t>, se </a:t>
            </a:r>
            <a:r>
              <a:rPr lang="en-US" sz="2000" dirty="0" err="1"/>
              <a:t>diferencují</a:t>
            </a:r>
            <a:r>
              <a:rPr lang="en-US" sz="2000" dirty="0"/>
              <a:t> v B-</a:t>
            </a:r>
            <a:r>
              <a:rPr lang="en-US" sz="2000" dirty="0" err="1"/>
              <a:t>lymfocyty</a:t>
            </a:r>
            <a:r>
              <a:rPr lang="en-US" sz="2000" dirty="0"/>
              <a:t> a </a:t>
            </a:r>
            <a:r>
              <a:rPr lang="en-US" sz="2000" dirty="0" err="1"/>
              <a:t>migrují</a:t>
            </a:r>
            <a:r>
              <a:rPr lang="en-US" sz="2000" dirty="0"/>
              <a:t> do </a:t>
            </a:r>
            <a:r>
              <a:rPr lang="en-US" sz="2000" dirty="0" err="1"/>
              <a:t>periferních</a:t>
            </a:r>
            <a:r>
              <a:rPr lang="en-US" sz="2000" dirty="0"/>
              <a:t> </a:t>
            </a:r>
            <a:r>
              <a:rPr lang="en-US" sz="2000" dirty="0" err="1"/>
              <a:t>lymfatických</a:t>
            </a:r>
            <a:r>
              <a:rPr lang="en-US" sz="2000" dirty="0"/>
              <a:t> </a:t>
            </a:r>
            <a:r>
              <a:rPr lang="en-US" sz="2000" dirty="0" err="1"/>
              <a:t>orgánů</a:t>
            </a:r>
            <a:r>
              <a:rPr lang="en-US" sz="2000" dirty="0"/>
              <a:t>, </a:t>
            </a:r>
            <a:r>
              <a:rPr lang="en-US" sz="2000" dirty="0" err="1"/>
              <a:t>kde</a:t>
            </a:r>
            <a:r>
              <a:rPr lang="en-US" sz="2000" dirty="0"/>
              <a:t> se </a:t>
            </a:r>
            <a:r>
              <a:rPr lang="en-US" sz="2000" dirty="0" err="1"/>
              <a:t>dále</a:t>
            </a:r>
            <a:r>
              <a:rPr lang="en-US" sz="2000" dirty="0"/>
              <a:t> </a:t>
            </a:r>
            <a:r>
              <a:rPr lang="en-US" sz="2000" dirty="0" err="1"/>
              <a:t>mohou</a:t>
            </a:r>
            <a:r>
              <a:rPr lang="en-US" sz="2000" dirty="0"/>
              <a:t> </a:t>
            </a:r>
            <a:r>
              <a:rPr lang="en-US" sz="2000" dirty="0" err="1"/>
              <a:t>množit</a:t>
            </a:r>
            <a:r>
              <a:rPr lang="en-US" sz="2000" dirty="0"/>
              <a:t> (</a:t>
            </a:r>
            <a:r>
              <a:rPr lang="en-US" sz="2000" dirty="0" err="1"/>
              <a:t>lymfatické</a:t>
            </a:r>
            <a:r>
              <a:rPr lang="en-US" sz="2000" dirty="0"/>
              <a:t> </a:t>
            </a:r>
            <a:r>
              <a:rPr lang="en-US" sz="2000" dirty="0" err="1"/>
              <a:t>uzliny</a:t>
            </a:r>
            <a:r>
              <a:rPr lang="en-US" sz="2000" dirty="0"/>
              <a:t>, </a:t>
            </a:r>
            <a:r>
              <a:rPr lang="en-US" sz="2000" dirty="0" err="1"/>
              <a:t>slezina</a:t>
            </a:r>
            <a:r>
              <a:rPr lang="en-US" sz="2000" dirty="0"/>
              <a:t>)</a:t>
            </a:r>
          </a:p>
          <a:p>
            <a:r>
              <a:rPr lang="en-US" sz="2000" dirty="0"/>
              <a:t>stadia: </a:t>
            </a:r>
            <a:r>
              <a:rPr lang="en-US" sz="2000" dirty="0" err="1"/>
              <a:t>lymfoblast</a:t>
            </a:r>
            <a:r>
              <a:rPr lang="en-US" sz="2000" dirty="0"/>
              <a:t> → 2-3 </a:t>
            </a:r>
            <a:r>
              <a:rPr lang="en-US" sz="2000" dirty="0" err="1"/>
              <a:t>dělení</a:t>
            </a:r>
            <a:r>
              <a:rPr lang="en-US" sz="2000" dirty="0"/>
              <a:t> → </a:t>
            </a:r>
            <a:r>
              <a:rPr lang="en-US" sz="2000" dirty="0" err="1"/>
              <a:t>prolymfocyt</a:t>
            </a:r>
            <a:r>
              <a:rPr lang="en-US" sz="2000" dirty="0"/>
              <a:t> (</a:t>
            </a:r>
            <a:r>
              <a:rPr lang="en-US" sz="2000" dirty="0" err="1"/>
              <a:t>nemá</a:t>
            </a:r>
            <a:r>
              <a:rPr lang="en-US" sz="2000" dirty="0"/>
              <a:t> </a:t>
            </a:r>
            <a:r>
              <a:rPr lang="en-US" sz="2000" dirty="0" err="1"/>
              <a:t>ještě</a:t>
            </a:r>
            <a:r>
              <a:rPr lang="en-US" sz="2000" dirty="0"/>
              <a:t> </a:t>
            </a:r>
            <a:r>
              <a:rPr lang="en-US" sz="2000" dirty="0" err="1"/>
              <a:t>povrchové</a:t>
            </a:r>
            <a:r>
              <a:rPr lang="en-US" sz="2000" dirty="0"/>
              <a:t> </a:t>
            </a:r>
            <a:r>
              <a:rPr lang="en-US" sz="2000" dirty="0" err="1"/>
              <a:t>antigeny</a:t>
            </a:r>
            <a:r>
              <a:rPr lang="en-US" sz="2000" dirty="0"/>
              <a:t>) → </a:t>
            </a:r>
            <a:r>
              <a:rPr lang="en-US" sz="2000" dirty="0" err="1"/>
              <a:t>dělení</a:t>
            </a:r>
            <a:r>
              <a:rPr lang="en-US" sz="2000" dirty="0"/>
              <a:t> → </a:t>
            </a:r>
            <a:r>
              <a:rPr lang="en-US" sz="2000" dirty="0" err="1"/>
              <a:t>lymfocyt</a:t>
            </a:r>
            <a:endParaRPr lang="en-US" sz="2000" dirty="0"/>
          </a:p>
          <a:p>
            <a:endParaRPr lang="en-US" sz="20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957760"/>
            <a:ext cx="5235450" cy="29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59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orgány</a:t>
            </a:r>
            <a:endParaRPr lang="en-US" dirty="0"/>
          </a:p>
        </p:txBody>
      </p:sp>
      <p:sp>
        <p:nvSpPr>
          <p:cNvPr id="3" name="Zástupný symbol pro obsah 2"/>
          <p:cNvSpPr>
            <a:spLocks noGrp="1"/>
          </p:cNvSpPr>
          <p:nvPr>
            <p:ph idx="1"/>
          </p:nvPr>
        </p:nvSpPr>
        <p:spPr/>
        <p:txBody>
          <a:bodyPr/>
          <a:lstStyle/>
          <a:p>
            <a:r>
              <a:rPr lang="cs-CZ" dirty="0"/>
              <a:t>Primární</a:t>
            </a:r>
          </a:p>
          <a:p>
            <a:pPr lvl="1"/>
            <a:r>
              <a:rPr lang="cs-CZ" dirty="0"/>
              <a:t>Kostní dřeň</a:t>
            </a:r>
          </a:p>
          <a:p>
            <a:pPr lvl="1"/>
            <a:r>
              <a:rPr lang="cs-CZ" dirty="0" err="1"/>
              <a:t>Thymus</a:t>
            </a:r>
            <a:r>
              <a:rPr lang="cs-CZ" dirty="0"/>
              <a:t> (brzlík)</a:t>
            </a:r>
          </a:p>
          <a:p>
            <a:r>
              <a:rPr lang="cs-CZ" dirty="0"/>
              <a:t>Sekundární</a:t>
            </a:r>
          </a:p>
          <a:p>
            <a:pPr lvl="1"/>
            <a:r>
              <a:rPr lang="cs-CZ" dirty="0"/>
              <a:t>Mízní uzliny</a:t>
            </a:r>
          </a:p>
          <a:p>
            <a:pPr lvl="1"/>
            <a:r>
              <a:rPr lang="cs-CZ" dirty="0"/>
              <a:t>Slezina</a:t>
            </a:r>
          </a:p>
          <a:p>
            <a:pPr lvl="1"/>
            <a:r>
              <a:rPr lang="cs-CZ" dirty="0"/>
              <a:t>Slizniční lymfatická tkáň (MALT)</a:t>
            </a:r>
          </a:p>
          <a:p>
            <a:pPr lvl="1"/>
            <a:r>
              <a:rPr lang="cs-CZ" dirty="0"/>
              <a:t>Tonsily (mandle)</a:t>
            </a:r>
          </a:p>
          <a:p>
            <a:pPr lvl="1"/>
            <a:r>
              <a:rPr lang="cs-CZ" dirty="0" err="1"/>
              <a:t>Peyerovy</a:t>
            </a:r>
            <a:r>
              <a:rPr lang="cs-CZ" dirty="0"/>
              <a:t> pláty</a:t>
            </a:r>
          </a:p>
          <a:p>
            <a:pPr lvl="1"/>
            <a:r>
              <a:rPr lang="cs-CZ" dirty="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9520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5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uzliny</a:t>
            </a:r>
            <a:endParaRPr lang="en-US" dirty="0"/>
          </a:p>
        </p:txBody>
      </p:sp>
      <p:sp>
        <p:nvSpPr>
          <p:cNvPr id="3" name="Zástupný symbol pro obsah 2"/>
          <p:cNvSpPr>
            <a:spLocks noGrp="1"/>
          </p:cNvSpPr>
          <p:nvPr>
            <p:ph idx="1"/>
          </p:nvPr>
        </p:nvSpPr>
        <p:spPr/>
        <p:txBody>
          <a:bodyPr/>
          <a:lstStyle/>
          <a:p>
            <a:r>
              <a:rPr lang="cs-CZ" sz="1200" dirty="0"/>
              <a:t>Řetězec filtračních jednotek v systému lymfatických cév</a:t>
            </a:r>
          </a:p>
          <a:p>
            <a:pPr lvl="1"/>
            <a:r>
              <a:rPr lang="cs-CZ" sz="1200" dirty="0" err="1"/>
              <a:t>vkleslina</a:t>
            </a:r>
            <a:r>
              <a:rPr lang="cs-CZ" sz="1200" dirty="0"/>
              <a:t> = hilus, vstup artérií, nervů, výstup vén, lymfatických cév</a:t>
            </a:r>
          </a:p>
          <a:p>
            <a:pPr lvl="1"/>
            <a:r>
              <a:rPr lang="cs-CZ" sz="1200" dirty="0"/>
              <a:t>na povrchu – pouzdro = </a:t>
            </a:r>
            <a:r>
              <a:rPr lang="cs-CZ" sz="1200" dirty="0" err="1"/>
              <a:t>capsula</a:t>
            </a:r>
            <a:r>
              <a:rPr lang="cs-CZ" sz="1200" dirty="0"/>
              <a:t> – husté kolagenní vazivo → </a:t>
            </a:r>
            <a:r>
              <a:rPr lang="cs-CZ" sz="1200" dirty="0" err="1"/>
              <a:t>trabekuly</a:t>
            </a:r>
            <a:endParaRPr lang="cs-CZ" sz="1200" dirty="0"/>
          </a:p>
          <a:p>
            <a:pPr lvl="1"/>
            <a:r>
              <a:rPr lang="cs-CZ" sz="1200" dirty="0"/>
              <a:t>podkladem - retikulární vazivo (retikulární buňky, retikulární vlákna, základní amorfní hmota)</a:t>
            </a:r>
          </a:p>
          <a:p>
            <a:pPr lvl="1"/>
            <a:r>
              <a:rPr lang="cs-CZ" sz="1200" dirty="0"/>
              <a:t>Kůra, </a:t>
            </a:r>
            <a:r>
              <a:rPr lang="cs-CZ" sz="1200" dirty="0" err="1"/>
              <a:t>cortex</a:t>
            </a:r>
            <a:r>
              <a:rPr lang="cs-CZ" sz="1200" dirty="0"/>
              <a:t>, B-zóna</a:t>
            </a:r>
          </a:p>
          <a:p>
            <a:pPr lvl="1"/>
            <a:r>
              <a:rPr lang="cs-CZ" sz="1200" dirty="0" err="1"/>
              <a:t>Parakortikální</a:t>
            </a:r>
            <a:r>
              <a:rPr lang="cs-CZ" sz="1200" dirty="0"/>
              <a:t> oblast, T-zóna</a:t>
            </a:r>
          </a:p>
          <a:p>
            <a:pPr lvl="1"/>
            <a:r>
              <a:rPr lang="cs-CZ" sz="1200" dirty="0"/>
              <a:t>Dřeň, </a:t>
            </a:r>
            <a:r>
              <a:rPr lang="cs-CZ" sz="1200" dirty="0" err="1"/>
              <a:t>medulla</a:t>
            </a:r>
            <a:endParaRPr lang="cs-CZ" sz="1200" dirty="0"/>
          </a:p>
          <a:p>
            <a:r>
              <a:rPr lang="cs-CZ" sz="1200" dirty="0"/>
              <a:t>Kapilární prostory, lymfatický sinus, vystlány endoteliálními buňkami</a:t>
            </a:r>
          </a:p>
          <a:p>
            <a:r>
              <a:rPr lang="cs-CZ" sz="1200" dirty="0"/>
              <a:t>V případě aktivace zůstávají lymfocyty v uzlině, </a:t>
            </a:r>
            <a:r>
              <a:rPr lang="cs-CZ" sz="1200" dirty="0" err="1"/>
              <a:t>proliferují</a:t>
            </a:r>
            <a:r>
              <a:rPr lang="cs-CZ" sz="1200" dirty="0"/>
              <a:t> a diferencují do efektorových buněk</a:t>
            </a:r>
          </a:p>
          <a:p>
            <a:r>
              <a:rPr lang="cs-CZ" sz="1200" dirty="0"/>
              <a:t>Neaktivované cirkulují, 5 mil. buněk/min vstupuje z krve do sekundárních lymfoidních orgánů</a:t>
            </a:r>
          </a:p>
          <a:p>
            <a:endParaRPr lang="en-US" sz="12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861048"/>
            <a:ext cx="4650481" cy="29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71537"/>
            <a:ext cx="1930639" cy="276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337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Slezina</a:t>
            </a:r>
            <a:endParaRPr lang="en-US" dirty="0"/>
          </a:p>
        </p:txBody>
      </p:sp>
      <p:sp>
        <p:nvSpPr>
          <p:cNvPr id="3" name="Zástupný symbol pro obsah 2"/>
          <p:cNvSpPr>
            <a:spLocks noGrp="1"/>
          </p:cNvSpPr>
          <p:nvPr>
            <p:ph idx="1"/>
          </p:nvPr>
        </p:nvSpPr>
        <p:spPr/>
        <p:txBody>
          <a:bodyPr/>
          <a:lstStyle/>
          <a:p>
            <a:r>
              <a:rPr lang="cs-CZ" sz="1600" dirty="0"/>
              <a:t>Filtrační a imunitní orgán v krevním oběhu</a:t>
            </a:r>
          </a:p>
          <a:p>
            <a:r>
              <a:rPr lang="cs-CZ" sz="1600" dirty="0"/>
              <a:t>Funkce</a:t>
            </a:r>
          </a:p>
          <a:p>
            <a:pPr lvl="1"/>
            <a:r>
              <a:rPr lang="cs-CZ" sz="1400" dirty="0"/>
              <a:t>Odstranění zestárlých a poškozených erytrocytů</a:t>
            </a:r>
          </a:p>
          <a:p>
            <a:pPr lvl="2"/>
            <a:r>
              <a:rPr lang="cs-CZ" sz="1200" dirty="0"/>
              <a:t>Červená pulpa (vazivové retikulum protkané venózními sinusy)</a:t>
            </a:r>
          </a:p>
          <a:p>
            <a:pPr lvl="2"/>
            <a:r>
              <a:rPr lang="cs-CZ" sz="1200" dirty="0"/>
              <a:t>Makrofágy pohlcují fagocytované erytrocyty – recyklace</a:t>
            </a:r>
          </a:p>
          <a:p>
            <a:pPr lvl="3"/>
            <a:r>
              <a:rPr lang="cs-CZ" sz="1100" dirty="0"/>
              <a:t>Hemové železo navázáno na </a:t>
            </a:r>
            <a:r>
              <a:rPr lang="cs-CZ" sz="1100" dirty="0" err="1"/>
              <a:t>ferritin</a:t>
            </a:r>
            <a:r>
              <a:rPr lang="cs-CZ" sz="1100" dirty="0"/>
              <a:t>, transport pomocí transferinu do </a:t>
            </a:r>
            <a:r>
              <a:rPr lang="cs-CZ" sz="1100" dirty="0" err="1"/>
              <a:t>erytropoetických</a:t>
            </a:r>
            <a:r>
              <a:rPr lang="cs-CZ" sz="1100" dirty="0"/>
              <a:t> buněk</a:t>
            </a:r>
          </a:p>
          <a:p>
            <a:pPr lvl="3"/>
            <a:r>
              <a:rPr lang="cs-CZ" sz="1100" dirty="0"/>
              <a:t>Z hemu vzniká bilirubin, v komplexu s albuminem transportován do jater, v konjugaci s </a:t>
            </a:r>
            <a:r>
              <a:rPr lang="cs-CZ" sz="1100" dirty="0" err="1"/>
              <a:t>kys</a:t>
            </a:r>
            <a:r>
              <a:rPr lang="cs-CZ" sz="1100" dirty="0"/>
              <a:t>. </a:t>
            </a:r>
            <a:r>
              <a:rPr lang="cs-CZ" sz="1100" dirty="0" err="1"/>
              <a:t>glukuronovou</a:t>
            </a:r>
            <a:r>
              <a:rPr lang="cs-CZ" sz="1100" dirty="0"/>
              <a:t> vyloučen z jater ve žluči</a:t>
            </a:r>
          </a:p>
          <a:p>
            <a:pPr lvl="1"/>
            <a:r>
              <a:rPr lang="cs-CZ" sz="1400" dirty="0"/>
              <a:t>Sekundární lymfoidní orgán</a:t>
            </a:r>
          </a:p>
          <a:p>
            <a:pPr lvl="2"/>
            <a:r>
              <a:rPr lang="cs-CZ" sz="1200" dirty="0"/>
              <a:t>Bílá pulpa, systém lymfatických folikulů (B- lymfocyty, folikulární dendritické buňky)</a:t>
            </a:r>
          </a:p>
          <a:p>
            <a:pPr lvl="3"/>
            <a:endParaRPr lang="cs-CZ" sz="1100" dirty="0"/>
          </a:p>
          <a:p>
            <a:pPr marL="0" indent="0">
              <a:buNone/>
            </a:pPr>
            <a:endParaRPr lang="en-US" sz="1600" dirty="0"/>
          </a:p>
        </p:txBody>
      </p:sp>
      <p:pic>
        <p:nvPicPr>
          <p:cNvPr id="23554"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979245"/>
            <a:ext cx="4752528" cy="287875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902524"/>
            <a:ext cx="1728192" cy="28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719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p:txBody>
          <a:bodyPr/>
          <a:lstStyle/>
          <a:p>
            <a:r>
              <a:rPr lang="cs-CZ" sz="2000" dirty="0"/>
              <a:t>Patrová mandle</a:t>
            </a:r>
          </a:p>
          <a:p>
            <a:pPr lvl="1"/>
            <a:r>
              <a:rPr lang="cs-CZ" sz="1800" dirty="0"/>
              <a:t>Povrch tvořen nerohovějícím epitelem, rozbrázděn do cca 20ti krypt</a:t>
            </a:r>
          </a:p>
          <a:p>
            <a:pPr lvl="1"/>
            <a:r>
              <a:rPr lang="cs-CZ" sz="1800" dirty="0"/>
              <a:t>Krypty obsahují epiteliální buňky, leukocyty, mikroorganismy</a:t>
            </a:r>
          </a:p>
          <a:p>
            <a:pPr lvl="1"/>
            <a:r>
              <a:rPr lang="cs-CZ" sz="1800" dirty="0"/>
              <a:t>Pod kryptami – sekundární lymfatické folikuly – B-dependentní oblast</a:t>
            </a:r>
          </a:p>
          <a:p>
            <a:pPr lvl="1"/>
            <a:r>
              <a:rPr lang="cs-CZ" sz="1800" dirty="0" err="1"/>
              <a:t>Interfolikulární</a:t>
            </a:r>
            <a:r>
              <a:rPr lang="cs-CZ" sz="1800" dirty="0"/>
              <a:t> zóna – T-</a:t>
            </a:r>
            <a:r>
              <a:rPr lang="cs-CZ" sz="1800" dirty="0" err="1"/>
              <a:t>dependenntní</a:t>
            </a:r>
            <a:r>
              <a:rPr lang="cs-CZ" sz="1800" dirty="0"/>
              <a:t> oblast</a:t>
            </a:r>
          </a:p>
          <a:p>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864843"/>
            <a:ext cx="2276159" cy="285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08090"/>
            <a:ext cx="298915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42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a:xfrm>
            <a:off x="1547664" y="1340768"/>
            <a:ext cx="7488832" cy="4713387"/>
          </a:xfrm>
        </p:spPr>
        <p:txBody>
          <a:bodyPr/>
          <a:lstStyle/>
          <a:p>
            <a:r>
              <a:rPr lang="cs-CZ" sz="1600" dirty="0"/>
              <a:t>Lymfatická tkáň střevní sliznice (MALT</a:t>
            </a:r>
            <a:r>
              <a:rPr lang="en-US" sz="1600" dirty="0"/>
              <a:t>, Mucosa-associated lymphoid tissue</a:t>
            </a:r>
            <a:r>
              <a:rPr lang="cs-CZ" sz="1600" dirty="0"/>
              <a:t>)</a:t>
            </a:r>
          </a:p>
          <a:p>
            <a:pPr lvl="1"/>
            <a:r>
              <a:rPr lang="cs-CZ" sz="1400" dirty="0"/>
              <a:t>Shlukováním lymfatických folikulů v některých částech trávicí trubice vznikají </a:t>
            </a:r>
            <a:r>
              <a:rPr lang="cs-CZ" sz="1400" dirty="0" err="1"/>
              <a:t>Peyerovy</a:t>
            </a:r>
            <a:r>
              <a:rPr lang="cs-CZ" sz="1400" dirty="0"/>
              <a:t> pláty</a:t>
            </a:r>
          </a:p>
          <a:p>
            <a:pPr lvl="1"/>
            <a:r>
              <a:rPr lang="cs-CZ" sz="1400" dirty="0"/>
              <a:t>B dependentní oblast – folikul, T-dependentní zóna vyplňuje </a:t>
            </a:r>
            <a:r>
              <a:rPr lang="cs-CZ" sz="1400" dirty="0" err="1"/>
              <a:t>interfolikulární</a:t>
            </a:r>
            <a:r>
              <a:rPr lang="cs-CZ" sz="1400" dirty="0"/>
              <a:t> oblasti</a:t>
            </a:r>
          </a:p>
          <a:p>
            <a:pPr lvl="1"/>
            <a:r>
              <a:rPr lang="cs-CZ" sz="1400" dirty="0"/>
              <a:t>Povrh epitelu nad folikulem (FAE) neobsahuje </a:t>
            </a:r>
            <a:r>
              <a:rPr lang="cs-CZ" sz="1400" dirty="0" err="1"/>
              <a:t>mucinózní</a:t>
            </a:r>
            <a:r>
              <a:rPr lang="cs-CZ" sz="1400" dirty="0"/>
              <a:t> vrstvu (nebo jen tenkou), chybí klky a pohárkové buňky</a:t>
            </a:r>
          </a:p>
          <a:p>
            <a:pPr lvl="1"/>
            <a:r>
              <a:rPr lang="cs-CZ" sz="1400" dirty="0"/>
              <a:t>M-buňky bez mikroklků, dochází na nich k endocytóze antigenů</a:t>
            </a:r>
          </a:p>
          <a:p>
            <a:pPr lvl="1"/>
            <a:r>
              <a:rPr lang="cs-CZ" sz="1400" dirty="0" err="1"/>
              <a:t>Enterocyty</a:t>
            </a:r>
            <a:r>
              <a:rPr lang="cs-CZ" sz="1400" dirty="0"/>
              <a:t> transportují protilátky </a:t>
            </a:r>
            <a:r>
              <a:rPr lang="cs-CZ" sz="1400" dirty="0" err="1"/>
              <a:t>transcytózou</a:t>
            </a:r>
            <a:endParaRPr lang="cs-CZ" sz="1400" dirty="0"/>
          </a:p>
          <a:p>
            <a:pPr lvl="2"/>
            <a:r>
              <a:rPr lang="cs-CZ" sz="1200" dirty="0"/>
              <a:t>Protilátky </a:t>
            </a:r>
            <a:r>
              <a:rPr lang="cs-CZ" sz="1200" dirty="0" err="1"/>
              <a:t>IgA</a:t>
            </a:r>
            <a:r>
              <a:rPr lang="cs-CZ" sz="1200" dirty="0"/>
              <a:t> jsou tvořeny </a:t>
            </a:r>
            <a:r>
              <a:rPr lang="cs-CZ" sz="1200" dirty="0" err="1"/>
              <a:t>subepitelovými</a:t>
            </a:r>
            <a:r>
              <a:rPr lang="cs-CZ" sz="1200" dirty="0"/>
              <a:t> plasmatickými buňkami</a:t>
            </a:r>
          </a:p>
          <a:p>
            <a:pPr lvl="2"/>
            <a:r>
              <a:rPr lang="cs-CZ" sz="1200" dirty="0" err="1"/>
              <a:t>IgA</a:t>
            </a:r>
            <a:r>
              <a:rPr lang="cs-CZ" sz="1200" dirty="0"/>
              <a:t> spolu se sekretem exokrinních žláz vážou antigeny a mikroorganizmy – </a:t>
            </a:r>
            <a:r>
              <a:rPr lang="cs-CZ" sz="1200" dirty="0" err="1"/>
              <a:t>shlu</a:t>
            </a:r>
            <a:r>
              <a:rPr lang="en-US" sz="1200" dirty="0"/>
              <a:t>k</a:t>
            </a:r>
            <a:r>
              <a:rPr lang="cs-CZ" sz="1200" dirty="0"/>
              <a:t>ování a </a:t>
            </a:r>
            <a:r>
              <a:rPr lang="cs-CZ" sz="1200" dirty="0" err="1"/>
              <a:t>opsonizace</a:t>
            </a:r>
            <a:endParaRPr lang="cs-CZ" sz="1200" dirty="0"/>
          </a:p>
          <a:p>
            <a:pPr lvl="2"/>
            <a:r>
              <a:rPr lang="cs-CZ" sz="1200" dirty="0" err="1"/>
              <a:t>IgA</a:t>
            </a:r>
            <a:r>
              <a:rPr lang="cs-CZ" sz="1200" dirty="0"/>
              <a:t> i v mateřském mléce – pasivní imunizace trávicího a dýchacího traktu kojence</a:t>
            </a:r>
          </a:p>
          <a:p>
            <a:pPr lvl="2"/>
            <a:endParaRPr lang="cs-CZ" sz="12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98134"/>
            <a:ext cx="5201916" cy="25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048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sp>
        <p:nvSpPr>
          <p:cNvPr id="3" name="Zástupný symbol pro obsah 2"/>
          <p:cNvSpPr>
            <a:spLocks noGrp="1"/>
          </p:cNvSpPr>
          <p:nvPr>
            <p:ph idx="1"/>
          </p:nvPr>
        </p:nvSpPr>
        <p:spPr/>
        <p:txBody>
          <a:bodyPr/>
          <a:lstStyle/>
          <a:p>
            <a:r>
              <a:rPr lang="cs-CZ" sz="1800" dirty="0"/>
              <a:t>Umístěn v mezihrudí, za sternem před </a:t>
            </a:r>
            <a:r>
              <a:rPr lang="cs-CZ" sz="1800" dirty="0" err="1"/>
              <a:t>perikardiem</a:t>
            </a:r>
            <a:endParaRPr lang="cs-CZ" sz="1800" dirty="0"/>
          </a:p>
          <a:p>
            <a:r>
              <a:rPr lang="cs-CZ" sz="1800" dirty="0"/>
              <a:t>Maxima rozvoje dosahuje v dětství (cca 20-30g)</a:t>
            </a:r>
          </a:p>
          <a:p>
            <a:r>
              <a:rPr lang="cs-CZ" sz="1800" dirty="0"/>
              <a:t>S koncem puberty rychlá involuce, zůstavují jen rezidua v tukovém vazivu</a:t>
            </a:r>
          </a:p>
          <a:p>
            <a:r>
              <a:rPr lang="cs-CZ" sz="1800" dirty="0"/>
              <a:t>Primární lymfatický orgán systému T-buněk, tvořen retikulárním epitelem (rozvětvené, navzájem spojené buňky, mezi kterými je tkáňový mok)</a:t>
            </a:r>
          </a:p>
          <a:p>
            <a:r>
              <a:rPr lang="cs-CZ" sz="1800" dirty="0"/>
              <a:t>V časném fetálním období je osídlen prekursory T-lymfocytární linie – </a:t>
            </a:r>
            <a:r>
              <a:rPr lang="cs-CZ" sz="1800" dirty="0" err="1"/>
              <a:t>thymocyty</a:t>
            </a:r>
            <a:endParaRPr lang="cs-CZ" sz="1800" dirty="0"/>
          </a:p>
          <a:p>
            <a:r>
              <a:rPr lang="cs-CZ" sz="1800" dirty="0"/>
              <a:t>Vyzrávání imunokompetentních T-lymfocytů pod vlivem diferenciačních faktorů a kontaktu s retikulárním epitelu </a:t>
            </a:r>
            <a:r>
              <a:rPr lang="cs-CZ" sz="1800" dirty="0" err="1"/>
              <a:t>thymu</a:t>
            </a:r>
            <a:r>
              <a:rPr lang="cs-CZ" sz="1800" dirty="0"/>
              <a:t>, </a:t>
            </a:r>
            <a:r>
              <a:rPr lang="cs-CZ" sz="1800" dirty="0" err="1"/>
              <a:t>autotolerance</a:t>
            </a:r>
            <a:endParaRPr lang="cs-CZ" sz="18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817100"/>
            <a:ext cx="5076056" cy="19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2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6" name="Picture 4" descr="http://book.bionumbers.org/wp-content/uploads/2014/08/610-f2-CellsHumanMap-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97" y="1628801"/>
            <a:ext cx="7086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415189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264432"/>
            <a:ext cx="3625011" cy="527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2"/>
          <p:cNvSpPr>
            <a:spLocks noGrp="1"/>
          </p:cNvSpPr>
          <p:nvPr>
            <p:ph idx="1"/>
          </p:nvPr>
        </p:nvSpPr>
        <p:spPr>
          <a:xfrm>
            <a:off x="1475656" y="1700808"/>
            <a:ext cx="3600400" cy="4713387"/>
          </a:xfrm>
        </p:spPr>
        <p:txBody>
          <a:bodyPr/>
          <a:lstStyle/>
          <a:p>
            <a:r>
              <a:rPr lang="cs-CZ" sz="1800" dirty="0"/>
              <a:t>Retikulární epitelové buňky – obsahuji CK vlákna, jsou spojeny </a:t>
            </a:r>
            <a:r>
              <a:rPr lang="cs-CZ" sz="1800" dirty="0" err="1"/>
              <a:t>desmosomy</a:t>
            </a:r>
            <a:r>
              <a:rPr lang="cs-CZ" sz="1800" dirty="0"/>
              <a:t>,</a:t>
            </a:r>
          </a:p>
          <a:p>
            <a:r>
              <a:rPr lang="cs-CZ" sz="1800" dirty="0"/>
              <a:t>Vrstva u kortexu – obaluje </a:t>
            </a:r>
            <a:r>
              <a:rPr lang="cs-CZ" sz="1800" dirty="0" err="1"/>
              <a:t>thymocyty</a:t>
            </a:r>
            <a:r>
              <a:rPr lang="cs-CZ" sz="1800" dirty="0"/>
              <a:t> – ‚pečovatelské‘ buňky</a:t>
            </a:r>
          </a:p>
          <a:p>
            <a:r>
              <a:rPr lang="cs-CZ" sz="1800" dirty="0"/>
              <a:t>vytváří trojrozměrnou síť osídlenou </a:t>
            </a:r>
            <a:r>
              <a:rPr lang="cs-CZ" sz="1800" dirty="0" err="1"/>
              <a:t>thymocyty</a:t>
            </a:r>
            <a:endParaRPr lang="cs-CZ" sz="1800" dirty="0"/>
          </a:p>
          <a:p>
            <a:r>
              <a:rPr lang="cs-CZ" sz="1800" dirty="0"/>
              <a:t>Podílí se na pozitivní a negativní selekci T-buněk</a:t>
            </a:r>
          </a:p>
          <a:p>
            <a:r>
              <a:rPr lang="cs-CZ" sz="1800" dirty="0" err="1"/>
              <a:t>Hassalova</a:t>
            </a:r>
            <a:r>
              <a:rPr lang="cs-CZ" sz="1800" dirty="0"/>
              <a:t> tělíska – podoba eosinofilních agregátů (jejich počet a velikost roste s věkem)</a:t>
            </a:r>
            <a:endParaRPr lang="en-US" sz="1800" dirty="0"/>
          </a:p>
        </p:txBody>
      </p:sp>
    </p:spTree>
    <p:extLst>
      <p:ext uri="{BB962C8B-B14F-4D97-AF65-F5344CB8AC3E}">
        <p14:creationId xmlns:p14="http://schemas.microsoft.com/office/powerpoint/2010/main" val="306568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Hemothymová</a:t>
            </a:r>
            <a:r>
              <a:rPr lang="cs-CZ" dirty="0"/>
              <a:t> bariéra</a:t>
            </a:r>
            <a:endParaRPr lang="en-US" dirty="0"/>
          </a:p>
        </p:txBody>
      </p:sp>
      <p:sp>
        <p:nvSpPr>
          <p:cNvPr id="3" name="Zástupný symbol pro obsah 2"/>
          <p:cNvSpPr>
            <a:spLocks noGrp="1"/>
          </p:cNvSpPr>
          <p:nvPr>
            <p:ph idx="1"/>
          </p:nvPr>
        </p:nvSpPr>
        <p:spPr>
          <a:xfrm>
            <a:off x="1547817" y="1412780"/>
            <a:ext cx="3168199" cy="4713387"/>
          </a:xfrm>
        </p:spPr>
        <p:txBody>
          <a:bodyPr/>
          <a:lstStyle/>
          <a:p>
            <a:r>
              <a:rPr lang="en-US" sz="1800" dirty="0" err="1"/>
              <a:t>ochraňuje</a:t>
            </a:r>
            <a:r>
              <a:rPr lang="en-US" sz="1800" dirty="0"/>
              <a:t> T </a:t>
            </a:r>
            <a:r>
              <a:rPr lang="en-US" sz="1800" dirty="0" err="1"/>
              <a:t>lymfocyty</a:t>
            </a:r>
            <a:r>
              <a:rPr lang="en-US" sz="1800" dirty="0"/>
              <a:t> </a:t>
            </a:r>
            <a:r>
              <a:rPr lang="en-US" sz="1800" dirty="0" err="1"/>
              <a:t>před</a:t>
            </a:r>
            <a:r>
              <a:rPr lang="en-US" sz="1800" dirty="0"/>
              <a:t> </a:t>
            </a:r>
            <a:r>
              <a:rPr lang="en-US" sz="1800" dirty="0" err="1"/>
              <a:t>antigeny</a:t>
            </a:r>
            <a:r>
              <a:rPr lang="en-US" sz="1800" dirty="0"/>
              <a:t> </a:t>
            </a:r>
            <a:r>
              <a:rPr lang="en-US" sz="1800" dirty="0" err="1"/>
              <a:t>cirkulujícími</a:t>
            </a:r>
            <a:r>
              <a:rPr lang="en-US" sz="1800" dirty="0"/>
              <a:t> v </a:t>
            </a:r>
            <a:r>
              <a:rPr lang="en-US" sz="1800" dirty="0" err="1"/>
              <a:t>krvi</a:t>
            </a:r>
            <a:endParaRPr lang="en-US" sz="1800" dirty="0"/>
          </a:p>
          <a:p>
            <a:pPr lvl="1"/>
            <a:r>
              <a:rPr lang="en-US" sz="1600" dirty="0" err="1"/>
              <a:t>souvislá</a:t>
            </a:r>
            <a:r>
              <a:rPr lang="en-US" sz="1600" dirty="0"/>
              <a:t> </a:t>
            </a:r>
            <a:r>
              <a:rPr lang="en-US" sz="1600" dirty="0" err="1"/>
              <a:t>endotelová</a:t>
            </a:r>
            <a:r>
              <a:rPr lang="en-US" sz="1600" dirty="0"/>
              <a:t> </a:t>
            </a:r>
            <a:r>
              <a:rPr lang="en-US" sz="1600" dirty="0" err="1"/>
              <a:t>výstelka</a:t>
            </a:r>
            <a:r>
              <a:rPr lang="en-US" sz="1600" dirty="0"/>
              <a:t> </a:t>
            </a:r>
            <a:r>
              <a:rPr lang="en-US" sz="1600" dirty="0" err="1"/>
              <a:t>kapilár</a:t>
            </a:r>
            <a:endParaRPr lang="en-US" sz="1600" dirty="0"/>
          </a:p>
          <a:p>
            <a:pPr lvl="1"/>
            <a:r>
              <a:rPr lang="en-US" sz="1600" dirty="0"/>
              <a:t>BL </a:t>
            </a:r>
            <a:r>
              <a:rPr lang="en-US" sz="1600" dirty="0" err="1"/>
              <a:t>endotelu</a:t>
            </a:r>
            <a:r>
              <a:rPr lang="cs-CZ" sz="1600" dirty="0"/>
              <a:t> </a:t>
            </a:r>
            <a:r>
              <a:rPr lang="en-US" sz="1600" dirty="0"/>
              <a:t>(</a:t>
            </a:r>
            <a:r>
              <a:rPr lang="en-US" sz="1600" dirty="0" err="1"/>
              <a:t>perikapilární</a:t>
            </a:r>
            <a:r>
              <a:rPr lang="en-US" sz="1600" dirty="0"/>
              <a:t> </a:t>
            </a:r>
            <a:r>
              <a:rPr lang="en-US" sz="1600" dirty="0" err="1"/>
              <a:t>prostor</a:t>
            </a:r>
            <a:r>
              <a:rPr lang="en-US" sz="1600" dirty="0"/>
              <a:t>) - </a:t>
            </a:r>
            <a:r>
              <a:rPr lang="en-US" sz="1600" dirty="0" err="1"/>
              <a:t>vazivo</a:t>
            </a:r>
            <a:r>
              <a:rPr lang="en-US" sz="1600" dirty="0"/>
              <a:t> + </a:t>
            </a:r>
            <a:r>
              <a:rPr lang="en-US" sz="1600" dirty="0" err="1"/>
              <a:t>perivaskulární</a:t>
            </a:r>
            <a:r>
              <a:rPr lang="cs-CZ" sz="1600" dirty="0"/>
              <a:t> </a:t>
            </a:r>
            <a:r>
              <a:rPr lang="en-US" sz="1600" dirty="0" err="1"/>
              <a:t>makrofágy</a:t>
            </a:r>
            <a:r>
              <a:rPr lang="en-US" sz="1600" dirty="0"/>
              <a:t> </a:t>
            </a:r>
            <a:r>
              <a:rPr lang="en-US" sz="1600" dirty="0" err="1"/>
              <a:t>fagocytují</a:t>
            </a:r>
            <a:r>
              <a:rPr lang="en-US" sz="1600" dirty="0"/>
              <a:t> </a:t>
            </a:r>
            <a:r>
              <a:rPr lang="en-US" sz="1600" dirty="0" err="1"/>
              <a:t>malá</a:t>
            </a:r>
            <a:r>
              <a:rPr lang="en-US" sz="1600" dirty="0"/>
              <a:t> </a:t>
            </a:r>
            <a:r>
              <a:rPr lang="en-US" sz="1600" dirty="0" err="1"/>
              <a:t>množství</a:t>
            </a:r>
            <a:r>
              <a:rPr lang="en-US" sz="1600" dirty="0"/>
              <a:t> </a:t>
            </a:r>
            <a:r>
              <a:rPr lang="en-US" sz="1600" dirty="0" err="1"/>
              <a:t>materiálu</a:t>
            </a:r>
            <a:r>
              <a:rPr lang="en-US" sz="1600" dirty="0"/>
              <a:t>,</a:t>
            </a:r>
            <a:r>
              <a:rPr lang="cs-CZ" sz="1600" dirty="0"/>
              <a:t> </a:t>
            </a:r>
            <a:r>
              <a:rPr lang="en-US" sz="1600" dirty="0" err="1"/>
              <a:t>který</a:t>
            </a:r>
            <a:r>
              <a:rPr lang="en-US" sz="1600" dirty="0"/>
              <a:t> </a:t>
            </a:r>
            <a:r>
              <a:rPr lang="en-US" sz="1600" dirty="0" err="1"/>
              <a:t>pronikne</a:t>
            </a:r>
            <a:r>
              <a:rPr lang="en-US" sz="1600" dirty="0"/>
              <a:t> </a:t>
            </a:r>
            <a:r>
              <a:rPr lang="en-US" sz="1600" dirty="0" err="1"/>
              <a:t>cévní</a:t>
            </a:r>
            <a:r>
              <a:rPr lang="en-US" sz="1600" dirty="0"/>
              <a:t> </a:t>
            </a:r>
            <a:r>
              <a:rPr lang="en-US" sz="1600" dirty="0" err="1"/>
              <a:t>stěnou</a:t>
            </a:r>
            <a:r>
              <a:rPr lang="en-US" sz="1600" dirty="0"/>
              <a:t>)</a:t>
            </a:r>
          </a:p>
          <a:p>
            <a:pPr lvl="1"/>
            <a:r>
              <a:rPr lang="en-US" sz="1600" dirty="0"/>
              <a:t>BL </a:t>
            </a:r>
            <a:r>
              <a:rPr lang="en-US" sz="1600" dirty="0" err="1"/>
              <a:t>retikulárního</a:t>
            </a:r>
            <a:r>
              <a:rPr lang="en-US" sz="1600" dirty="0"/>
              <a:t> </a:t>
            </a:r>
            <a:r>
              <a:rPr lang="en-US" sz="1600" dirty="0" err="1"/>
              <a:t>epitelu</a:t>
            </a:r>
            <a:endParaRPr lang="cs-CZ" sz="1600" dirty="0"/>
          </a:p>
          <a:p>
            <a:pPr lvl="1"/>
            <a:r>
              <a:rPr lang="en-US" sz="1600" dirty="0" err="1"/>
              <a:t>perivaskulární</a:t>
            </a:r>
            <a:r>
              <a:rPr lang="en-US" sz="1600" dirty="0"/>
              <a:t> </a:t>
            </a:r>
            <a:r>
              <a:rPr lang="en-US" sz="1600" dirty="0" err="1"/>
              <a:t>hraniční</a:t>
            </a:r>
            <a:r>
              <a:rPr lang="en-US" sz="1600" dirty="0"/>
              <a:t> </a:t>
            </a:r>
            <a:r>
              <a:rPr lang="en-US" sz="1600" dirty="0" err="1"/>
              <a:t>membrána</a:t>
            </a:r>
            <a:endParaRPr lang="en-US" sz="1600" dirty="0"/>
          </a:p>
          <a:p>
            <a:r>
              <a:rPr lang="en-US" sz="1800" dirty="0"/>
              <a:t>HTB je </a:t>
            </a:r>
            <a:r>
              <a:rPr lang="en-US" sz="1800" dirty="0" err="1"/>
              <a:t>vyvinuta</a:t>
            </a:r>
            <a:r>
              <a:rPr lang="en-US" sz="1800" dirty="0"/>
              <a:t> v </a:t>
            </a:r>
            <a:r>
              <a:rPr lang="en-US" sz="1800" dirty="0" err="1"/>
              <a:t>kůře</a:t>
            </a:r>
            <a:r>
              <a:rPr lang="en-US" sz="1800" dirty="0"/>
              <a:t>, </a:t>
            </a:r>
            <a:r>
              <a:rPr lang="en-US" sz="1800" dirty="0" err="1"/>
              <a:t>chybí</a:t>
            </a:r>
            <a:r>
              <a:rPr lang="en-US" sz="1800" dirty="0"/>
              <a:t> </a:t>
            </a:r>
            <a:r>
              <a:rPr lang="en-US" sz="1800" dirty="0" err="1"/>
              <a:t>ve</a:t>
            </a:r>
            <a:r>
              <a:rPr lang="en-US" sz="1800" dirty="0"/>
              <a:t> </a:t>
            </a:r>
            <a:r>
              <a:rPr lang="en-US" sz="1800" dirty="0" err="1"/>
              <a:t>dřeni</a:t>
            </a:r>
            <a:endParaRPr lang="en-US" sz="18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1"/>
            <a:ext cx="36671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95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Involuce </a:t>
            </a:r>
            <a:r>
              <a:rPr lang="cs-CZ" dirty="0" err="1"/>
              <a:t>thymu</a:t>
            </a:r>
            <a:endParaRPr lang="en-US" dirty="0"/>
          </a:p>
        </p:txBody>
      </p:sp>
      <p:pic>
        <p:nvPicPr>
          <p:cNvPr id="32770" name="Picture 2" descr="Výsledek obrázku pro thymic in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149079"/>
            <a:ext cx="6516216" cy="225624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01" y="1484784"/>
            <a:ext cx="711643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9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Epitel </a:t>
            </a:r>
            <a:r>
              <a:rPr lang="cs-CZ" dirty="0" err="1"/>
              <a:t>thymu</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340767"/>
            <a:ext cx="4797172" cy="535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26678"/>
            <a:ext cx="3249995" cy="463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1579" y="6093296"/>
            <a:ext cx="4572000" cy="261610"/>
          </a:xfrm>
          <a:prstGeom prst="rect">
            <a:avLst/>
          </a:prstGeom>
        </p:spPr>
        <p:txBody>
          <a:bodyPr>
            <a:spAutoFit/>
          </a:bodyPr>
          <a:lstStyle/>
          <a:p>
            <a:r>
              <a:rPr lang="da-DK" sz="1100" dirty="0">
                <a:solidFill>
                  <a:schemeClr val="tx1"/>
                </a:solidFill>
              </a:rPr>
              <a:t>Boehm, T.</a:t>
            </a:r>
            <a:r>
              <a:rPr lang="da-DK" sz="1100" i="1" dirty="0">
                <a:solidFill>
                  <a:schemeClr val="tx1"/>
                </a:solidFill>
              </a:rPr>
              <a:t> et al. Nat Rev Immunol </a:t>
            </a:r>
            <a:r>
              <a:rPr lang="da-DK" sz="1100" b="1" i="1" dirty="0">
                <a:solidFill>
                  <a:schemeClr val="tx1"/>
                </a:solidFill>
              </a:rPr>
              <a:t>13, 831-838, (2013).</a:t>
            </a:r>
          </a:p>
        </p:txBody>
      </p:sp>
    </p:spTree>
    <p:extLst>
      <p:ext uri="{BB962C8B-B14F-4D97-AF65-F5344CB8AC3E}">
        <p14:creationId xmlns:p14="http://schemas.microsoft.com/office/powerpoint/2010/main" val="4212735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5852-70B6-4080-8773-3D9BD027861D}"/>
              </a:ext>
            </a:extLst>
          </p:cNvPr>
          <p:cNvSpPr>
            <a:spLocks noGrp="1"/>
          </p:cNvSpPr>
          <p:nvPr>
            <p:ph type="title"/>
          </p:nvPr>
        </p:nvSpPr>
        <p:spPr/>
        <p:txBody>
          <a:bodyPr/>
          <a:lstStyle/>
          <a:p>
            <a:r>
              <a:rPr lang="en-US" dirty="0" err="1"/>
              <a:t>Shrnut</a:t>
            </a:r>
            <a:r>
              <a:rPr lang="cs-CZ" dirty="0"/>
              <a:t>í</a:t>
            </a:r>
            <a:endParaRPr lang="en-US" dirty="0"/>
          </a:p>
        </p:txBody>
      </p:sp>
      <p:sp>
        <p:nvSpPr>
          <p:cNvPr id="3" name="Content Placeholder 2">
            <a:extLst>
              <a:ext uri="{FF2B5EF4-FFF2-40B4-BE49-F238E27FC236}">
                <a16:creationId xmlns:a16="http://schemas.microsoft.com/office/drawing/2014/main" id="{59E2ED95-3DF2-4CA5-AC9A-3741BAAB1C70}"/>
              </a:ext>
            </a:extLst>
          </p:cNvPr>
          <p:cNvSpPr>
            <a:spLocks noGrp="1"/>
          </p:cNvSpPr>
          <p:nvPr>
            <p:ph idx="1"/>
          </p:nvPr>
        </p:nvSpPr>
        <p:spPr/>
        <p:txBody>
          <a:bodyPr/>
          <a:lstStyle/>
          <a:p>
            <a:r>
              <a:rPr lang="cs-CZ" dirty="0"/>
              <a:t>Krev představuje tkáň s vysokou mírou </a:t>
            </a:r>
            <a:r>
              <a:rPr lang="cs-CZ" dirty="0" err="1"/>
              <a:t>sebeobnovy</a:t>
            </a:r>
            <a:r>
              <a:rPr lang="cs-CZ" dirty="0"/>
              <a:t>,</a:t>
            </a:r>
          </a:p>
          <a:p>
            <a:r>
              <a:rPr lang="cs-CZ" dirty="0"/>
              <a:t>krvetvorba je hierarchicky organizována,</a:t>
            </a:r>
          </a:p>
          <a:p>
            <a:r>
              <a:rPr lang="cs-CZ" dirty="0"/>
              <a:t>je precizně řízena prostřednictvím mezibuněčných interakcí a signalizací prostřednictvím solubilních faktorů – </a:t>
            </a:r>
            <a:r>
              <a:rPr lang="cs-CZ" dirty="0" err="1"/>
              <a:t>cytokinů</a:t>
            </a:r>
            <a:r>
              <a:rPr lang="cs-CZ" dirty="0"/>
              <a:t>,</a:t>
            </a:r>
          </a:p>
          <a:p>
            <a:r>
              <a:rPr lang="cs-CZ" dirty="0"/>
              <a:t>všechny zralé krevní buňky vznikají z hematopoetické kmenové buňky jejíž funkce ovlivňuje prostředí v nice kmenové buňky v </a:t>
            </a:r>
            <a:r>
              <a:rPr lang="cs-CZ"/>
              <a:t>kostní dřeni.</a:t>
            </a:r>
            <a:endParaRPr lang="en-US" dirty="0"/>
          </a:p>
        </p:txBody>
      </p:sp>
    </p:spTree>
    <p:extLst>
      <p:ext uri="{BB962C8B-B14F-4D97-AF65-F5344CB8AC3E}">
        <p14:creationId xmlns:p14="http://schemas.microsoft.com/office/powerpoint/2010/main" val="2919371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275056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4" y="1556792"/>
            <a:ext cx="732998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61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Hematopoéza</a:t>
            </a:r>
            <a:endParaRPr lang="en-US" dirty="0"/>
          </a:p>
        </p:txBody>
      </p:sp>
      <p:sp>
        <p:nvSpPr>
          <p:cNvPr id="3" name="Zástupný symbol pro obsah 2"/>
          <p:cNvSpPr>
            <a:spLocks noGrp="1"/>
          </p:cNvSpPr>
          <p:nvPr>
            <p:ph idx="1"/>
          </p:nvPr>
        </p:nvSpPr>
        <p:spPr>
          <a:xfrm>
            <a:off x="1547818" y="1412780"/>
            <a:ext cx="7128638" cy="4713387"/>
          </a:xfrm>
        </p:spPr>
        <p:txBody>
          <a:bodyPr/>
          <a:lstStyle/>
          <a:p>
            <a:pPr fontAlgn="auto">
              <a:spcBef>
                <a:spcPts val="0"/>
              </a:spcBef>
              <a:spcAft>
                <a:spcPts val="0"/>
              </a:spcAft>
            </a:pPr>
            <a:r>
              <a:rPr lang="cs-CZ" sz="2800" b="1" dirty="0">
                <a:solidFill>
                  <a:prstClr val="black"/>
                </a:solidFill>
                <a:latin typeface="Calibri"/>
              </a:rPr>
              <a:t>proces tvorby krevních buněk proliferací a diferenciací jejich prekurzorů</a:t>
            </a:r>
          </a:p>
          <a:p>
            <a:pPr fontAlgn="auto">
              <a:lnSpc>
                <a:spcPct val="120000"/>
              </a:lnSpc>
              <a:spcBef>
                <a:spcPts val="0"/>
              </a:spcBef>
              <a:spcAft>
                <a:spcPts val="0"/>
              </a:spcAft>
            </a:pPr>
            <a:endParaRPr lang="cs-CZ" sz="800" dirty="0">
              <a:solidFill>
                <a:prstClr val="black"/>
              </a:solidFill>
              <a:latin typeface="Calibri"/>
            </a:endParaRPr>
          </a:p>
          <a:p>
            <a:pPr fontAlgn="auto">
              <a:lnSpc>
                <a:spcPct val="120000"/>
              </a:lnSpc>
              <a:spcBef>
                <a:spcPts val="0"/>
              </a:spcBef>
              <a:spcAft>
                <a:spcPts val="0"/>
              </a:spcAft>
            </a:pPr>
            <a:r>
              <a:rPr lang="cs-CZ" sz="2800" dirty="0">
                <a:solidFill>
                  <a:prstClr val="black"/>
                </a:solidFill>
                <a:latin typeface="Calibri"/>
              </a:rPr>
              <a:t>Produkce dostatečného množství krevních buněk vyžaduje</a:t>
            </a:r>
          </a:p>
          <a:p>
            <a:pPr marL="358627" indent="-176141" fontAlgn="auto">
              <a:spcBef>
                <a:spcPts val="0"/>
              </a:spcBef>
              <a:spcAft>
                <a:spcPts val="0"/>
              </a:spcAft>
              <a:buFont typeface="Arial" charset="0"/>
              <a:buChar char="•"/>
            </a:pPr>
            <a:r>
              <a:rPr lang="cs-CZ" sz="2800" dirty="0">
                <a:solidFill>
                  <a:prstClr val="black"/>
                </a:solidFill>
                <a:latin typeface="Calibri"/>
              </a:rPr>
              <a:t>proliferaci buněk mitotickým dělením</a:t>
            </a:r>
          </a:p>
          <a:p>
            <a:pPr marL="358627" indent="-176141" fontAlgn="auto">
              <a:spcBef>
                <a:spcPts val="0"/>
              </a:spcBef>
              <a:spcAft>
                <a:spcPts val="0"/>
              </a:spcAft>
              <a:buFont typeface="Arial" charset="0"/>
              <a:buChar char="•"/>
            </a:pPr>
            <a:r>
              <a:rPr lang="cs-CZ" sz="2800" dirty="0">
                <a:solidFill>
                  <a:prstClr val="black"/>
                </a:solidFill>
                <a:latin typeface="Calibri"/>
              </a:rPr>
              <a:t>diferenciaci buněk během jejich specializace</a:t>
            </a:r>
          </a:p>
          <a:p>
            <a:pPr fontAlgn="auto">
              <a:lnSpc>
                <a:spcPct val="120000"/>
              </a:lnSpc>
              <a:spcBef>
                <a:spcPts val="0"/>
              </a:spcBef>
              <a:spcAft>
                <a:spcPts val="0"/>
              </a:spcAft>
            </a:pPr>
            <a:endParaRPr lang="cs-CZ" sz="800" dirty="0">
              <a:solidFill>
                <a:prstClr val="black"/>
              </a:solidFill>
              <a:latin typeface="Calibri"/>
            </a:endParaRPr>
          </a:p>
          <a:p>
            <a:pPr fontAlgn="auto">
              <a:spcBef>
                <a:spcPts val="0"/>
              </a:spcBef>
              <a:spcAft>
                <a:spcPts val="0"/>
              </a:spcAft>
            </a:pPr>
            <a:r>
              <a:rPr lang="cs-CZ" sz="2800" dirty="0">
                <a:solidFill>
                  <a:prstClr val="black"/>
                </a:solidFill>
                <a:latin typeface="Calibri"/>
              </a:rPr>
              <a:t>Plně diferencované buňky již většinou nemohou </a:t>
            </a:r>
            <a:r>
              <a:rPr lang="cs-CZ" sz="2800" dirty="0" err="1">
                <a:solidFill>
                  <a:prstClr val="black"/>
                </a:solidFill>
                <a:latin typeface="Calibri"/>
              </a:rPr>
              <a:t>proliferovat</a:t>
            </a:r>
            <a:r>
              <a:rPr lang="cs-CZ" sz="2800" dirty="0">
                <a:solidFill>
                  <a:prstClr val="black"/>
                </a:solidFill>
                <a:latin typeface="Calibri"/>
              </a:rPr>
              <a:t>.</a:t>
            </a:r>
          </a:p>
          <a:p>
            <a:endParaRPr lang="en-US" sz="2800" dirty="0"/>
          </a:p>
        </p:txBody>
      </p:sp>
    </p:spTree>
    <p:extLst>
      <p:ext uri="{BB962C8B-B14F-4D97-AF65-F5344CB8AC3E}">
        <p14:creationId xmlns:p14="http://schemas.microsoft.com/office/powerpoint/2010/main" val="232572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Hematopoetické orgány</a:t>
            </a:r>
            <a:endParaRPr lang="en-US" dirty="0"/>
          </a:p>
        </p:txBody>
      </p:sp>
      <p:sp>
        <p:nvSpPr>
          <p:cNvPr id="3" name="Zástupný symbol pro obsah 2"/>
          <p:cNvSpPr>
            <a:spLocks noGrp="1"/>
          </p:cNvSpPr>
          <p:nvPr>
            <p:ph idx="1"/>
          </p:nvPr>
        </p:nvSpPr>
        <p:spPr>
          <a:xfrm>
            <a:off x="1259632" y="1412781"/>
            <a:ext cx="3816270" cy="4152102"/>
          </a:xfrm>
        </p:spPr>
        <p:txBody>
          <a:bodyPr/>
          <a:lstStyle/>
          <a:p>
            <a:pPr fontAlgn="auto">
              <a:lnSpc>
                <a:spcPct val="120000"/>
              </a:lnSpc>
              <a:spcBef>
                <a:spcPts val="0"/>
              </a:spcBef>
              <a:spcAft>
                <a:spcPts val="0"/>
              </a:spcAft>
            </a:pPr>
            <a:r>
              <a:rPr lang="cs-CZ" sz="1600" b="1" dirty="0">
                <a:solidFill>
                  <a:prstClr val="black"/>
                </a:solidFill>
                <a:latin typeface="Calibri"/>
              </a:rPr>
              <a:t>Embryo</a:t>
            </a:r>
            <a:r>
              <a:rPr lang="cs-CZ" sz="1600" dirty="0">
                <a:solidFill>
                  <a:prstClr val="black"/>
                </a:solidFill>
                <a:latin typeface="Calibri"/>
              </a:rPr>
              <a:t>: žloutkový vak, játra, slezina</a:t>
            </a:r>
          </a:p>
          <a:p>
            <a:pPr fontAlgn="auto">
              <a:lnSpc>
                <a:spcPct val="120000"/>
              </a:lnSpc>
              <a:spcBef>
                <a:spcPts val="0"/>
              </a:spcBef>
              <a:spcAft>
                <a:spcPts val="0"/>
              </a:spcAft>
            </a:pPr>
            <a:r>
              <a:rPr lang="cs-CZ" sz="1600" b="1" dirty="0">
                <a:solidFill>
                  <a:prstClr val="black"/>
                </a:solidFill>
                <a:latin typeface="Calibri"/>
              </a:rPr>
              <a:t>Fetus</a:t>
            </a:r>
            <a:r>
              <a:rPr lang="cs-CZ" sz="1600" dirty="0">
                <a:solidFill>
                  <a:prstClr val="black"/>
                </a:solidFill>
                <a:latin typeface="Calibri"/>
              </a:rPr>
              <a:t>: játra, slezina, kostní dřeň</a:t>
            </a:r>
          </a:p>
          <a:p>
            <a:pPr fontAlgn="auto">
              <a:lnSpc>
                <a:spcPct val="120000"/>
              </a:lnSpc>
              <a:spcBef>
                <a:spcPts val="0"/>
              </a:spcBef>
              <a:spcAft>
                <a:spcPts val="0"/>
              </a:spcAft>
            </a:pPr>
            <a:r>
              <a:rPr lang="cs-CZ" sz="1600" b="1" dirty="0">
                <a:solidFill>
                  <a:prstClr val="black"/>
                </a:solidFill>
                <a:latin typeface="Calibri"/>
              </a:rPr>
              <a:t>Po narození:</a:t>
            </a:r>
          </a:p>
          <a:p>
            <a:pPr lvl="1" fontAlgn="auto">
              <a:lnSpc>
                <a:spcPct val="120000"/>
              </a:lnSpc>
              <a:spcBef>
                <a:spcPts val="0"/>
              </a:spcBef>
              <a:spcAft>
                <a:spcPts val="0"/>
              </a:spcAft>
            </a:pPr>
            <a:r>
              <a:rPr lang="cs-CZ" sz="1400" dirty="0">
                <a:solidFill>
                  <a:prstClr val="black"/>
                </a:solidFill>
                <a:latin typeface="Calibri"/>
              </a:rPr>
              <a:t>kostní dřeň	</a:t>
            </a:r>
          </a:p>
          <a:p>
            <a:pPr lvl="2" fontAlgn="auto">
              <a:lnSpc>
                <a:spcPct val="120000"/>
              </a:lnSpc>
              <a:spcBef>
                <a:spcPts val="0"/>
              </a:spcBef>
              <a:spcAft>
                <a:spcPts val="0"/>
              </a:spcAft>
            </a:pPr>
            <a:r>
              <a:rPr lang="cs-CZ" sz="1400" dirty="0">
                <a:solidFill>
                  <a:prstClr val="black"/>
                </a:solidFill>
                <a:latin typeface="Calibri"/>
              </a:rPr>
              <a:t>většina krevních buněk (erytrocytů, granulocytů, monocytů)</a:t>
            </a:r>
          </a:p>
          <a:p>
            <a:pPr lvl="2" fontAlgn="auto">
              <a:lnSpc>
                <a:spcPct val="120000"/>
              </a:lnSpc>
              <a:spcBef>
                <a:spcPts val="0"/>
              </a:spcBef>
              <a:spcAft>
                <a:spcPts val="0"/>
              </a:spcAft>
            </a:pPr>
            <a:r>
              <a:rPr lang="cs-CZ" sz="1400" dirty="0">
                <a:solidFill>
                  <a:prstClr val="black"/>
                </a:solidFill>
                <a:latin typeface="Calibri"/>
              </a:rPr>
              <a:t>Trombocyty</a:t>
            </a:r>
          </a:p>
          <a:p>
            <a:pPr marL="542925" lvl="2" indent="-276225" fontAlgn="auto">
              <a:lnSpc>
                <a:spcPct val="120000"/>
              </a:lnSpc>
              <a:spcBef>
                <a:spcPts val="0"/>
              </a:spcBef>
              <a:spcAft>
                <a:spcPts val="0"/>
              </a:spcAft>
            </a:pPr>
            <a:r>
              <a:rPr lang="cs-CZ" sz="1400" dirty="0">
                <a:solidFill>
                  <a:prstClr val="black"/>
                </a:solidFill>
                <a:latin typeface="Calibri"/>
              </a:rPr>
              <a:t>lymfatické uzliny, </a:t>
            </a:r>
            <a:r>
              <a:rPr lang="cs-CZ" sz="1400" dirty="0" err="1">
                <a:solidFill>
                  <a:prstClr val="black"/>
                </a:solidFill>
                <a:latin typeface="Calibri"/>
              </a:rPr>
              <a:t>thymus</a:t>
            </a:r>
            <a:r>
              <a:rPr lang="cs-CZ" sz="1400" dirty="0">
                <a:solidFill>
                  <a:prstClr val="black"/>
                </a:solidFill>
                <a:latin typeface="Calibri"/>
              </a:rPr>
              <a:t>, slezina a další orgány s výskytem lymfatických folikulů </a:t>
            </a:r>
          </a:p>
          <a:p>
            <a:pPr lvl="3" fontAlgn="auto">
              <a:lnSpc>
                <a:spcPct val="120000"/>
              </a:lnSpc>
              <a:spcBef>
                <a:spcPts val="0"/>
              </a:spcBef>
              <a:spcAft>
                <a:spcPts val="0"/>
              </a:spcAft>
            </a:pPr>
            <a:r>
              <a:rPr lang="cs-CZ" sz="1400" dirty="0">
                <a:solidFill>
                  <a:prstClr val="black"/>
                </a:solidFill>
                <a:latin typeface="Calibri"/>
              </a:rPr>
              <a:t>lymfocyty</a:t>
            </a:r>
          </a:p>
          <a:p>
            <a:endParaRPr lang="en-US" sz="16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842" y="1340768"/>
            <a:ext cx="4196981" cy="4046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3"/>
          <p:cNvSpPr txBox="1">
            <a:spLocks noChangeArrowheads="1"/>
          </p:cNvSpPr>
          <p:nvPr/>
        </p:nvSpPr>
        <p:spPr bwMode="auto">
          <a:xfrm>
            <a:off x="4921842" y="5396508"/>
            <a:ext cx="3322566" cy="336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352001"/>
            <a:ext cx="3110901" cy="24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90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4664"/>
            <a:ext cx="6065874" cy="640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467544" y="2702071"/>
            <a:ext cx="3312368" cy="1809690"/>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dirty="0">
                <a:solidFill>
                  <a:prstClr val="black"/>
                </a:solidFill>
                <a:latin typeface="Calibri"/>
              </a:rPr>
              <a:t>Myeloidní:</a:t>
            </a:r>
          </a:p>
          <a:p>
            <a:pPr marL="180899" indent="-180899" eaLnBrk="1" fontAlgn="auto" hangingPunct="1">
              <a:spcBef>
                <a:spcPts val="0"/>
              </a:spcBef>
              <a:spcAft>
                <a:spcPts val="0"/>
              </a:spcAft>
            </a:pPr>
            <a:r>
              <a:rPr lang="cs-CZ" b="1" dirty="0">
                <a:solidFill>
                  <a:prstClr val="black"/>
                </a:solidFill>
                <a:latin typeface="Calibri"/>
              </a:rPr>
              <a:t>	</a:t>
            </a:r>
            <a:r>
              <a:rPr lang="cs-CZ" dirty="0">
                <a:solidFill>
                  <a:prstClr val="black"/>
                </a:solidFill>
                <a:latin typeface="Calibri"/>
              </a:rPr>
              <a:t>erytropoéza</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monocytopoéza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granulopoéza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eosinopoéza</a:t>
            </a:r>
            <a:r>
              <a:rPr lang="cs-CZ" dirty="0">
                <a:solidFill>
                  <a:prstClr val="black"/>
                </a:solidFill>
                <a:latin typeface="Calibri"/>
              </a:rPr>
              <a:t>, </a:t>
            </a:r>
            <a:r>
              <a:rPr lang="cs-CZ" dirty="0" err="1">
                <a:solidFill>
                  <a:prstClr val="black"/>
                </a:solidFill>
                <a:latin typeface="Calibri"/>
              </a:rPr>
              <a:t>basopoéza</a:t>
            </a:r>
            <a:r>
              <a:rPr lang="cs-CZ" dirty="0">
                <a:solidFill>
                  <a:prstClr val="black"/>
                </a:solidFill>
                <a:latin typeface="Calibri"/>
              </a:rPr>
              <a:t>)</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trombocytopoéza</a:t>
            </a:r>
            <a:endParaRPr lang="cs-CZ" dirty="0">
              <a:solidFill>
                <a:prstClr val="black"/>
              </a:solidFill>
              <a:latin typeface="Calibri"/>
            </a:endParaRPr>
          </a:p>
        </p:txBody>
      </p:sp>
      <p:sp>
        <p:nvSpPr>
          <p:cNvPr id="6" name="TextovéPole 5"/>
          <p:cNvSpPr txBox="1"/>
          <p:nvPr/>
        </p:nvSpPr>
        <p:spPr>
          <a:xfrm>
            <a:off x="1763693" y="52344"/>
            <a:ext cx="5616623" cy="461665"/>
          </a:xfrm>
          <a:prstGeom prst="rect">
            <a:avLst/>
          </a:prstGeom>
          <a:noFill/>
        </p:spPr>
        <p:txBody>
          <a:bodyPr wrap="square" lIns="91400" tIns="45702" rIns="91400" bIns="45702" rtlCol="0">
            <a:spAutoFit/>
          </a:bodyPr>
          <a:lstStyle/>
          <a:p>
            <a:pPr algn="ctr" eaLnBrk="1" fontAlgn="auto" hangingPunct="1">
              <a:spcBef>
                <a:spcPts val="0"/>
              </a:spcBef>
              <a:spcAft>
                <a:spcPts val="0"/>
              </a:spcAft>
            </a:pPr>
            <a:r>
              <a:rPr lang="cs-CZ" sz="2400" b="1">
                <a:solidFill>
                  <a:prstClr val="black"/>
                </a:solidFill>
                <a:latin typeface="Calibri"/>
              </a:rPr>
              <a:t>Větve hematopoézy</a:t>
            </a:r>
          </a:p>
        </p:txBody>
      </p:sp>
      <p:sp>
        <p:nvSpPr>
          <p:cNvPr id="7" name="Obdélník 6"/>
          <p:cNvSpPr/>
          <p:nvPr/>
        </p:nvSpPr>
        <p:spPr>
          <a:xfrm>
            <a:off x="467547" y="1124749"/>
            <a:ext cx="2880320" cy="978693"/>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a:solidFill>
                  <a:prstClr val="black"/>
                </a:solidFill>
                <a:latin typeface="Calibri"/>
              </a:rPr>
              <a:t>Lymphoidní:</a:t>
            </a:r>
            <a:endParaRPr lang="cs-CZ">
              <a:solidFill>
                <a:prstClr val="black"/>
              </a:solidFill>
              <a:latin typeface="Calibri"/>
            </a:endParaRPr>
          </a:p>
          <a:p>
            <a:pPr marL="180899" indent="-180899" eaLnBrk="1" fontAlgn="auto" hangingPunct="1">
              <a:spcBef>
                <a:spcPts val="0"/>
              </a:spcBef>
              <a:spcAft>
                <a:spcPts val="0"/>
              </a:spcAft>
            </a:pPr>
            <a:r>
              <a:rPr lang="cs-CZ">
                <a:solidFill>
                  <a:prstClr val="black"/>
                </a:solidFill>
                <a:latin typeface="Calibri"/>
              </a:rPr>
              <a:t>	produkce T lymfocytů</a:t>
            </a:r>
          </a:p>
          <a:p>
            <a:pPr marL="180899" indent="-180899" eaLnBrk="1" fontAlgn="auto" hangingPunct="1">
              <a:spcBef>
                <a:spcPts val="0"/>
              </a:spcBef>
              <a:spcAft>
                <a:spcPts val="0"/>
              </a:spcAft>
            </a:pPr>
            <a:r>
              <a:rPr lang="cs-CZ">
                <a:solidFill>
                  <a:prstClr val="black"/>
                </a:solidFill>
                <a:latin typeface="Calibri"/>
              </a:rPr>
              <a:t>	produkce B lymfocytů</a:t>
            </a:r>
          </a:p>
        </p:txBody>
      </p:sp>
    </p:spTree>
    <p:extLst>
      <p:ext uri="{BB962C8B-B14F-4D97-AF65-F5344CB8AC3E}">
        <p14:creationId xmlns:p14="http://schemas.microsoft.com/office/powerpoint/2010/main" val="1238105128"/>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4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msgothic"/>
        <a:cs typeface="msgothic"/>
      </a:majorFont>
      <a:minorFont>
        <a:latin typeface="Times New Roman"/>
        <a:ea typeface="msgothic"/>
        <a:cs typeface="msgothic"/>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7466</TotalTime>
  <Words>2883</Words>
  <Application>Microsoft Office PowerPoint</Application>
  <PresentationFormat>On-screen Show (4:3)</PresentationFormat>
  <Paragraphs>368</Paragraphs>
  <Slides>55</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55</vt:i4>
      </vt:variant>
    </vt:vector>
  </HeadingPairs>
  <TitlesOfParts>
    <vt:vector size="65" baseType="lpstr">
      <vt:lpstr>ＭＳ Ｐゴシック</vt:lpstr>
      <vt:lpstr>Arial</vt:lpstr>
      <vt:lpstr>Arial Black</vt:lpstr>
      <vt:lpstr>Calibri</vt:lpstr>
      <vt:lpstr>msgothic</vt:lpstr>
      <vt:lpstr>Symbol</vt:lpstr>
      <vt:lpstr>Times New Roman</vt:lpstr>
      <vt:lpstr>Wingdings</vt:lpstr>
      <vt:lpstr>Sablona_prezentace_zelena</vt:lpstr>
      <vt:lpstr>4_Motiv systému Office</vt:lpstr>
      <vt:lpstr>Karel Souček  </vt:lpstr>
      <vt:lpstr>Krev – složení a funkce</vt:lpstr>
      <vt:lpstr>Rychlost obnovy buněk</vt:lpstr>
      <vt:lpstr>Jaký podíl našeho těla tvoří krevní buňky?</vt:lpstr>
      <vt:lpstr>Jaký podíl našeho těla tvoří krevní buňky?</vt:lpstr>
      <vt:lpstr>Jaký podíl našeho těla tvoří krevní buňky?</vt:lpstr>
      <vt:lpstr>Hematopoéza</vt:lpstr>
      <vt:lpstr>Hematopoetické orgány</vt:lpstr>
      <vt:lpstr>PowerPoint Presentation</vt:lpstr>
      <vt:lpstr>Kostní dřeň</vt:lpstr>
      <vt:lpstr>Kostní dřeň a věk</vt:lpstr>
      <vt:lpstr>Hematopoetická kmenová buňka (HSC)</vt:lpstr>
      <vt:lpstr>Vývojová stádia buněk v kostní dřeni </vt:lpstr>
      <vt:lpstr>Hematopoetická kmenová buňka (HSC)</vt:lpstr>
      <vt:lpstr>Hematopoetická kmenová buňka (HSC)</vt:lpstr>
      <vt:lpstr>Hematopoetická kmenová buňka (HSC)</vt:lpstr>
      <vt:lpstr>PowerPoint Presentation</vt:lpstr>
      <vt:lpstr>Cytokiny v hematopoéze</vt:lpstr>
      <vt:lpstr>Cytokiny</vt:lpstr>
      <vt:lpstr>Cytokiny jsou multifunkční </vt:lpstr>
      <vt:lpstr>Úloha IL – 1 v hematopoéze</vt:lpstr>
      <vt:lpstr>PowerPoint Presentation</vt:lpstr>
      <vt:lpstr>Cytokiny působí v síti vzájemných interakcí</vt:lpstr>
      <vt:lpstr>Antagonismus transkripčních faktorů v liniové determinaci </vt:lpstr>
      <vt:lpstr>Imunofenotypizace</vt:lpstr>
      <vt:lpstr>CD molekuly</vt:lpstr>
      <vt:lpstr>The hematopoietic hierarchy – novel approaches</vt:lpstr>
      <vt:lpstr>Erytrocyty</vt:lpstr>
      <vt:lpstr>Membránová organizace erytrocytu</vt:lpstr>
      <vt:lpstr>Vývojová stádia erytrocytů</vt:lpstr>
      <vt:lpstr>Regulace erytropoézy</vt:lpstr>
      <vt:lpstr>Regulace erytropoézy</vt:lpstr>
      <vt:lpstr>Erytropoéza a EpoR</vt:lpstr>
      <vt:lpstr>Regulace erytropoézy</vt:lpstr>
      <vt:lpstr>PowerPoint Presentation</vt:lpstr>
      <vt:lpstr>Trombocyty</vt:lpstr>
      <vt:lpstr>Trombocyty</vt:lpstr>
      <vt:lpstr>Aktivace a adheze trombocytů</vt:lpstr>
      <vt:lpstr>Trombolýza</vt:lpstr>
      <vt:lpstr>Leukocyty</vt:lpstr>
      <vt:lpstr>Granulopoéza</vt:lpstr>
      <vt:lpstr>Monocytopoéza</vt:lpstr>
      <vt:lpstr>Lymfocytopoéza</vt:lpstr>
      <vt:lpstr>Lymfatické orgány</vt:lpstr>
      <vt:lpstr>Lymfatické uzliny</vt:lpstr>
      <vt:lpstr>Slezina</vt:lpstr>
      <vt:lpstr>Slizniční lymfatická tkáň</vt:lpstr>
      <vt:lpstr>Slizniční lymfatická tkáň</vt:lpstr>
      <vt:lpstr>Thymus, brzlík</vt:lpstr>
      <vt:lpstr>Thymus, brzlík</vt:lpstr>
      <vt:lpstr>Hemothymová bariéra</vt:lpstr>
      <vt:lpstr>Involuce thymu</vt:lpstr>
      <vt:lpstr>Epitel thymu</vt:lpstr>
      <vt:lpstr>Shrnutí</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soucek</cp:lastModifiedBy>
  <cp:revision>102</cp:revision>
  <dcterms:created xsi:type="dcterms:W3CDTF">2017-09-12T04:05:13Z</dcterms:created>
  <dcterms:modified xsi:type="dcterms:W3CDTF">2020-11-30T12:08:42Z</dcterms:modified>
</cp:coreProperties>
</file>