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17" r:id="rId27"/>
    <p:sldId id="306" r:id="rId28"/>
    <p:sldId id="303" r:id="rId29"/>
    <p:sldId id="307" r:id="rId30"/>
    <p:sldId id="263" r:id="rId31"/>
    <p:sldId id="274" r:id="rId32"/>
    <p:sldId id="309" r:id="rId33"/>
    <p:sldId id="310" r:id="rId34"/>
    <p:sldId id="311" r:id="rId35"/>
    <p:sldId id="312" r:id="rId36"/>
    <p:sldId id="313" r:id="rId37"/>
    <p:sldId id="282" r:id="rId38"/>
    <p:sldId id="316" r:id="rId3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43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491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308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38534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713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099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6165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2597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6620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92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897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6746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0405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2905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2905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51755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21247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2751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3148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50140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4814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091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147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424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36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212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5722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1912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ORIGIN OF GENETIC VARIATION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50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fusions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dissociations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</a:t>
            </a:r>
            <a:r>
              <a:rPr lang="cs-CZ" dirty="0" err="1"/>
              <a:t>whole-arm</a:t>
            </a:r>
            <a:r>
              <a:rPr lang="cs-CZ" dirty="0"/>
              <a:t> </a:t>
            </a:r>
            <a:r>
              <a:rPr lang="cs-CZ" dirty="0" err="1"/>
              <a:t>reciprocal</a:t>
            </a:r>
            <a:r>
              <a:rPr lang="cs-CZ" dirty="0"/>
              <a:t> </a:t>
            </a:r>
            <a:r>
              <a:rPr lang="cs-CZ" dirty="0" err="1"/>
              <a:t>translocations</a:t>
            </a:r>
            <a:r>
              <a:rPr lang="cs-CZ" dirty="0"/>
              <a:t>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translocations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house </a:t>
            </a:r>
            <a:r>
              <a:rPr lang="cs-CZ" sz="1600" dirty="0" err="1"/>
              <a:t>mouse</a:t>
            </a:r>
            <a:endParaRPr lang="cs-CZ" sz="1600" dirty="0"/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89827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deletions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duplications</a:t>
            </a:r>
            <a:r>
              <a:rPr lang="en-US" dirty="0">
                <a:solidFill>
                  <a:srgbClr val="E80000"/>
                </a:solidFill>
              </a:rPr>
              <a:t/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insertions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7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Genome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770223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somies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monosomies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trisomies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 err="1"/>
              <a:t>mostly</a:t>
            </a:r>
            <a:r>
              <a:rPr lang="cs-CZ" sz="2000" dirty="0"/>
              <a:t> </a:t>
            </a:r>
            <a:r>
              <a:rPr lang="cs-CZ" sz="2000" dirty="0" err="1"/>
              <a:t>incompatible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life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monosomies</a:t>
            </a:r>
            <a:r>
              <a:rPr lang="cs-CZ" sz="2000" dirty="0"/>
              <a:t>: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viable</a:t>
            </a:r>
            <a:r>
              <a:rPr lang="cs-CZ" sz="2000" dirty="0"/>
              <a:t> = X0 (Turner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trisomies</a:t>
            </a:r>
            <a:r>
              <a:rPr lang="cs-CZ" sz="2000" dirty="0"/>
              <a:t>: </a:t>
            </a:r>
            <a:r>
              <a:rPr lang="cs-CZ" sz="2000" dirty="0" err="1"/>
              <a:t>imbalance</a:t>
            </a:r>
            <a:r>
              <a:rPr lang="cs-CZ" sz="2000" dirty="0"/>
              <a:t> in gene </a:t>
            </a:r>
            <a:r>
              <a:rPr lang="cs-CZ" sz="2000" dirty="0" err="1"/>
              <a:t>dosage</a:t>
            </a:r>
            <a:r>
              <a:rPr lang="cs-CZ" sz="2000" dirty="0"/>
              <a:t> (</a:t>
            </a:r>
            <a:r>
              <a:rPr lang="cs-CZ" sz="2000" dirty="0" err="1"/>
              <a:t>increased</a:t>
            </a:r>
            <a:r>
              <a:rPr lang="cs-CZ" sz="2000" dirty="0"/>
              <a:t> </a:t>
            </a:r>
            <a:r>
              <a:rPr lang="cs-CZ" sz="2000" dirty="0" err="1"/>
              <a:t>expression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trisomic</a:t>
            </a:r>
            <a:r>
              <a:rPr lang="cs-CZ" sz="2000" dirty="0"/>
              <a:t> pair)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 err="1"/>
              <a:t>viable</a:t>
            </a:r>
            <a:r>
              <a:rPr lang="cs-CZ" sz="2000" dirty="0"/>
              <a:t> </a:t>
            </a:r>
            <a:r>
              <a:rPr lang="cs-CZ" sz="2000" dirty="0" err="1"/>
              <a:t>trisomies</a:t>
            </a:r>
            <a:r>
              <a:rPr lang="cs-CZ" sz="2000" dirty="0"/>
              <a:t> : XXY, XXX, XYY, </a:t>
            </a:r>
            <a:r>
              <a:rPr lang="cs-CZ" sz="2000" dirty="0" err="1"/>
              <a:t>Patau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8505534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ploidies</a:t>
            </a:r>
            <a:r>
              <a:rPr lang="cs-CZ" dirty="0">
                <a:solidFill>
                  <a:srgbClr val="E80000"/>
                </a:solidFill>
              </a:rPr>
              <a:t> (polyploidy)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 err="1"/>
              <a:t>especially</a:t>
            </a:r>
            <a:r>
              <a:rPr lang="cs-CZ" sz="1800" dirty="0"/>
              <a:t> </a:t>
            </a:r>
            <a:r>
              <a:rPr lang="cs-CZ" sz="1800" dirty="0" err="1"/>
              <a:t>plants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in </a:t>
            </a:r>
            <a:r>
              <a:rPr lang="cs-CZ" sz="1800" dirty="0" err="1"/>
              <a:t>animals</a:t>
            </a:r>
            <a:r>
              <a:rPr lang="cs-CZ" sz="1800" dirty="0"/>
              <a:t> </a:t>
            </a:r>
            <a:r>
              <a:rPr lang="cs-CZ" sz="1800" dirty="0" err="1"/>
              <a:t>less</a:t>
            </a:r>
            <a:r>
              <a:rPr lang="cs-CZ" sz="1800" dirty="0"/>
              <a:t> </a:t>
            </a:r>
            <a:r>
              <a:rPr lang="cs-CZ" sz="1800" dirty="0" err="1"/>
              <a:t>frequent</a:t>
            </a:r>
            <a:r>
              <a:rPr lang="cs-CZ" sz="1800" dirty="0"/>
              <a:t> (</a:t>
            </a:r>
            <a:r>
              <a:rPr lang="cs-CZ" sz="1800" dirty="0" err="1"/>
              <a:t>invertebrates</a:t>
            </a:r>
            <a:r>
              <a:rPr lang="cs-CZ" sz="1800" dirty="0"/>
              <a:t>, </a:t>
            </a:r>
            <a:r>
              <a:rPr lang="cs-CZ" sz="1800" dirty="0" err="1"/>
              <a:t>fishes</a:t>
            </a:r>
            <a:r>
              <a:rPr lang="cs-CZ" sz="1800" dirty="0"/>
              <a:t>, </a:t>
            </a:r>
            <a:r>
              <a:rPr lang="cs-CZ" sz="1800" dirty="0" err="1"/>
              <a:t>amphibians</a:t>
            </a:r>
            <a:r>
              <a:rPr lang="cs-CZ" sz="1800" dirty="0"/>
              <a:t>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during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vertebrate</a:t>
            </a:r>
            <a:r>
              <a:rPr lang="cs-CZ" sz="1800" dirty="0"/>
              <a:t> </a:t>
            </a:r>
            <a:r>
              <a:rPr lang="cs-CZ" sz="1800" dirty="0" err="1"/>
              <a:t>evolution</a:t>
            </a:r>
            <a:r>
              <a:rPr lang="cs-CZ" sz="1800" dirty="0"/>
              <a:t> 2 </a:t>
            </a:r>
            <a:r>
              <a:rPr lang="cs-CZ" sz="1800" dirty="0" err="1"/>
              <a:t>rounds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whole</a:t>
            </a:r>
            <a:r>
              <a:rPr lang="cs-CZ" sz="1800" dirty="0"/>
              <a:t> genome </a:t>
            </a:r>
            <a:r>
              <a:rPr lang="cs-CZ" sz="1800" dirty="0" err="1"/>
              <a:t>duplications</a:t>
            </a:r>
            <a:r>
              <a:rPr lang="cs-CZ" sz="1800" dirty="0"/>
              <a:t>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(2R-hypothesis)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</a:t>
            </a:r>
            <a:r>
              <a:rPr lang="cs-CZ" sz="1800" dirty="0"/>
              <a:t> </a:t>
            </a:r>
            <a:r>
              <a:rPr lang="cs-CZ" sz="1800" dirty="0" err="1"/>
              <a:t>individuals</a:t>
            </a:r>
            <a:r>
              <a:rPr lang="cs-CZ" sz="1800" dirty="0"/>
              <a:t> </a:t>
            </a:r>
            <a:r>
              <a:rPr lang="cs-CZ" sz="1800" dirty="0" err="1"/>
              <a:t>usually</a:t>
            </a:r>
            <a:r>
              <a:rPr lang="cs-CZ" sz="1800" dirty="0"/>
              <a:t> </a:t>
            </a:r>
            <a:r>
              <a:rPr lang="cs-CZ" sz="1800" dirty="0" err="1"/>
              <a:t>bigger</a:t>
            </a:r>
            <a:r>
              <a:rPr lang="cs-CZ" sz="1800" dirty="0"/>
              <a:t> (</a:t>
            </a:r>
            <a:r>
              <a:rPr lang="cs-CZ" sz="1800" dirty="0" err="1"/>
              <a:t>increased</a:t>
            </a:r>
            <a:r>
              <a:rPr lang="cs-CZ" sz="1800" dirty="0"/>
              <a:t> cell </a:t>
            </a:r>
            <a:r>
              <a:rPr lang="cs-CZ" sz="1800" dirty="0" err="1"/>
              <a:t>volume</a:t>
            </a:r>
            <a:r>
              <a:rPr lang="cs-CZ" sz="1800" dirty="0"/>
              <a:t>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odd</a:t>
            </a:r>
            <a:r>
              <a:rPr lang="cs-CZ" sz="1800" dirty="0"/>
              <a:t> </a:t>
            </a:r>
            <a:r>
              <a:rPr lang="cs-CZ" sz="1800" dirty="0" err="1"/>
              <a:t>multiples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genome </a:t>
            </a:r>
            <a:r>
              <a:rPr lang="cs-CZ" sz="1800" dirty="0">
                <a:sym typeface="Symbol" pitchFamily="18" charset="2"/>
              </a:rPr>
              <a:t> </a:t>
            </a:r>
            <a:r>
              <a:rPr lang="cs-CZ" sz="1800" dirty="0" err="1">
                <a:sym typeface="Symbol" pitchFamily="18" charset="2"/>
              </a:rPr>
              <a:t>problems</a:t>
            </a:r>
            <a:r>
              <a:rPr lang="cs-CZ" sz="1800" dirty="0">
                <a:sym typeface="Symbol" pitchFamily="18" charset="2"/>
              </a:rPr>
              <a:t> in </a:t>
            </a:r>
            <a:r>
              <a:rPr lang="cs-CZ" sz="1800" dirty="0" err="1">
                <a:sym typeface="Symbol" pitchFamily="18" charset="2"/>
              </a:rPr>
              <a:t>meiosis</a:t>
            </a:r>
            <a:r>
              <a:rPr lang="cs-CZ" sz="1800" dirty="0">
                <a:sym typeface="Symbol" pitchFamily="18" charset="2"/>
              </a:rPr>
              <a:t>  </a:t>
            </a:r>
            <a:r>
              <a:rPr lang="cs-CZ" sz="1800" dirty="0" err="1">
                <a:sym typeface="Symbol" pitchFamily="18" charset="2"/>
              </a:rPr>
              <a:t>reproductive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barrier</a:t>
            </a:r>
            <a:r>
              <a:rPr lang="en-US" sz="1800" dirty="0">
                <a:sym typeface="Symbol" pitchFamily="18" charset="2"/>
              </a:rPr>
              <a:t/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(not </a:t>
            </a:r>
            <a:r>
              <a:rPr lang="cs-CZ" sz="1800" dirty="0" err="1">
                <a:sym typeface="Symbol" pitchFamily="18" charset="2"/>
              </a:rPr>
              <a:t>always</a:t>
            </a:r>
            <a:r>
              <a:rPr lang="cs-CZ" sz="1800" dirty="0">
                <a:sym typeface="Symbol" pitchFamily="18" charset="2"/>
              </a:rPr>
              <a:t> – eg. triploid </a:t>
            </a:r>
            <a:r>
              <a:rPr lang="cs-CZ" sz="1800" dirty="0" err="1">
                <a:sym typeface="Symbol" pitchFamily="18" charset="2"/>
              </a:rPr>
              <a:t>frogs</a:t>
            </a:r>
            <a:r>
              <a:rPr lang="cs-CZ" sz="1800" dirty="0">
                <a:sym typeface="Symbol" pitchFamily="18" charset="2"/>
              </a:rPr>
              <a:t>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autopolyploidy</a:t>
            </a:r>
            <a:r>
              <a:rPr lang="cs-CZ" sz="2000" dirty="0">
                <a:solidFill>
                  <a:srgbClr val="E80000"/>
                </a:solidFill>
              </a:rPr>
              <a:t>: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identical</a:t>
            </a:r>
            <a:r>
              <a:rPr lang="cs-CZ" sz="2000" dirty="0"/>
              <a:t> </a:t>
            </a:r>
            <a:r>
              <a:rPr lang="cs-CZ" sz="2000" dirty="0" err="1"/>
              <a:t>genomes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 err="1"/>
              <a:t>fusion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endoreplication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abortive</a:t>
            </a:r>
            <a:r>
              <a:rPr lang="cs-CZ" sz="1800" dirty="0"/>
              <a:t> cell </a:t>
            </a:r>
            <a:r>
              <a:rPr lang="cs-CZ" sz="1800" dirty="0" err="1"/>
              <a:t>cycle</a:t>
            </a:r>
            <a:r>
              <a:rPr lang="cs-CZ" sz="2000" b="1" dirty="0"/>
              <a:t/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allopolyploidy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different</a:t>
            </a:r>
            <a:r>
              <a:rPr lang="cs-CZ" sz="2000" dirty="0"/>
              <a:t> </a:t>
            </a:r>
            <a:r>
              <a:rPr lang="cs-CZ" sz="2000" dirty="0" err="1"/>
              <a:t>genomes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 err="1"/>
              <a:t>fusion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diploid </a:t>
            </a:r>
            <a:r>
              <a:rPr lang="cs-CZ" sz="1800" dirty="0" err="1"/>
              <a:t>gametes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polyspermy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1975108" y="315431"/>
            <a:ext cx="525175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Randomness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mutation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rate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8436925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rgbClr val="E80000"/>
                </a:solidFill>
              </a:rPr>
              <a:t>mutation effects random, position and rate </a:t>
            </a:r>
            <a:r>
              <a:rPr lang="en-GB" sz="1800" b="1" dirty="0" err="1">
                <a:solidFill>
                  <a:srgbClr val="E80000"/>
                </a:solidFill>
              </a:rPr>
              <a:t>nonrandom</a:t>
            </a:r>
            <a:r>
              <a:rPr lang="en-GB" sz="1800" b="1" dirty="0"/>
              <a:t> </a:t>
            </a:r>
            <a:br>
              <a:rPr lang="en-GB" sz="1800" b="1" dirty="0"/>
            </a:br>
            <a:endParaRPr lang="en-GB" sz="1800" b="1" dirty="0"/>
          </a:p>
          <a:p>
            <a:pPr>
              <a:spcAft>
                <a:spcPts val="600"/>
              </a:spcAft>
            </a:pPr>
            <a:r>
              <a:rPr lang="en-GB" sz="1800" dirty="0"/>
              <a:t>transitions &gt; transversions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mutation „hotspots“: </a:t>
            </a:r>
            <a:r>
              <a:rPr lang="en-GB" sz="1800" dirty="0" err="1"/>
              <a:t>CpG</a:t>
            </a:r>
            <a:r>
              <a:rPr lang="en-GB" sz="1800" dirty="0"/>
              <a:t> in animals (methylated C </a:t>
            </a:r>
            <a:r>
              <a:rPr lang="en-GB" sz="1800" dirty="0">
                <a:sym typeface="Symbol" pitchFamily="18" charset="2"/>
              </a:rPr>
              <a:t> T); </a:t>
            </a:r>
            <a:r>
              <a:rPr lang="en-GB" sz="1800" dirty="0" err="1">
                <a:sym typeface="Symbol" pitchFamily="18" charset="2"/>
              </a:rPr>
              <a:t>TpT</a:t>
            </a:r>
            <a:r>
              <a:rPr lang="en-GB" sz="1800" dirty="0">
                <a:sym typeface="Symbol" pitchFamily="18" charset="2"/>
              </a:rPr>
              <a:t> in </a:t>
            </a:r>
            <a:r>
              <a:rPr lang="en-GB" sz="1800" dirty="0" err="1">
                <a:sym typeface="Symbol" pitchFamily="18" charset="2"/>
              </a:rPr>
              <a:t>Procaryota</a:t>
            </a:r>
            <a:r>
              <a:rPr lang="en-GB" sz="1800" dirty="0">
                <a:sym typeface="Symbol" pitchFamily="18" charset="2"/>
              </a:rPr>
              <a:t/>
            </a:r>
            <a:br>
              <a:rPr lang="en-GB" sz="1800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  „SOS reactions“ in Bacteria, </a:t>
            </a:r>
            <a:r>
              <a:rPr lang="en-GB" sz="1800" dirty="0" err="1">
                <a:sym typeface="Symbol" pitchFamily="18" charset="2"/>
              </a:rPr>
              <a:t>minisatellites</a:t>
            </a:r>
            <a:r>
              <a:rPr lang="en-GB" sz="1800" dirty="0">
                <a:sym typeface="Symbol" pitchFamily="18" charset="2"/>
              </a:rPr>
              <a:t> (VNTR), microsatellites (STR)</a:t>
            </a:r>
          </a:p>
          <a:p>
            <a:pPr>
              <a:spcAft>
                <a:spcPts val="600"/>
              </a:spcAft>
            </a:pPr>
            <a:r>
              <a:rPr lang="en-GB" sz="1800" dirty="0" err="1">
                <a:sym typeface="Symbol" pitchFamily="18" charset="2"/>
              </a:rPr>
              <a:t>mtDNA</a:t>
            </a:r>
            <a:r>
              <a:rPr lang="en-GB" sz="1800" dirty="0">
                <a:sym typeface="Symbol" pitchFamily="18" charset="2"/>
              </a:rPr>
              <a:t> &gt; nuclear DNA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sex chromosomes &gt; autosomes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influence of proximity of the replication start, centromeres, telomeres, repetitive </a:t>
            </a:r>
            <a:br>
              <a:rPr lang="en-GB" sz="1800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  sequences, intensity of transcriptions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cold-blooded animals: &gt; temperature  &gt; 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RNA viruses (HIV)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parasites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antigens, immunoglobulins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&gt;  of somatic mutations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males &gt; females: humans 6x, rodents, fox: 2x … more cell divisions in germ cells</a:t>
            </a:r>
            <a:endParaRPr lang="en-GB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362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Adaptive</a:t>
            </a:r>
            <a:r>
              <a:rPr lang="cs-CZ" dirty="0">
                <a:solidFill>
                  <a:srgbClr val="E80000"/>
                </a:solidFill>
              </a:rPr>
              <a:t> (</a:t>
            </a:r>
            <a:r>
              <a:rPr lang="cs-CZ" dirty="0" err="1">
                <a:solidFill>
                  <a:srgbClr val="E80000"/>
                </a:solidFill>
              </a:rPr>
              <a:t>directed</a:t>
            </a:r>
            <a:r>
              <a:rPr lang="cs-CZ" dirty="0">
                <a:solidFill>
                  <a:srgbClr val="E80000"/>
                </a:solidFill>
              </a:rPr>
              <a:t>) </a:t>
            </a:r>
            <a:r>
              <a:rPr lang="cs-CZ" dirty="0" err="1">
                <a:solidFill>
                  <a:srgbClr val="E80000"/>
                </a:solidFill>
              </a:rPr>
              <a:t>mutations</a:t>
            </a:r>
            <a:r>
              <a:rPr lang="cs-CZ" dirty="0">
                <a:solidFill>
                  <a:srgbClr val="E80000"/>
                </a:solidFill>
              </a:rPr>
              <a:t>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</a:rPr>
              <a:t>Max </a:t>
            </a:r>
            <a:r>
              <a:rPr lang="cs-CZ" sz="2000" dirty="0" err="1">
                <a:solidFill>
                  <a:srgbClr val="000099"/>
                </a:solidFill>
              </a:rPr>
              <a:t>Delbrück</a:t>
            </a:r>
            <a:r>
              <a:rPr lang="cs-CZ" sz="2000" dirty="0">
                <a:solidFill>
                  <a:srgbClr val="000099"/>
                </a:solidFill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</a:rPr>
              <a:t>Luria</a:t>
            </a:r>
            <a:r>
              <a:rPr lang="cs-CZ" sz="2000" dirty="0"/>
              <a:t> (1943):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 err="1"/>
              <a:t>fluctuation</a:t>
            </a:r>
            <a:r>
              <a:rPr lang="cs-CZ" sz="2000" dirty="0"/>
              <a:t>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9" name="Obdélníkový popisek 50">
            <a:extLst>
              <a:ext uri="{FF2B5EF4-FFF2-40B4-BE49-F238E27FC236}">
                <a16:creationId xmlns:a16="http://schemas.microsoft.com/office/drawing/2014/main" xmlns="" id="{3B5C89BF-268D-4F2B-BCAB-DC530E003343}"/>
              </a:ext>
            </a:extLst>
          </p:cNvPr>
          <p:cNvSpPr/>
          <p:nvPr/>
        </p:nvSpPr>
        <p:spPr>
          <a:xfrm>
            <a:off x="4371567" y="2164975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directed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50">
            <a:extLst>
              <a:ext uri="{FF2B5EF4-FFF2-40B4-BE49-F238E27FC236}">
                <a16:creationId xmlns:a16="http://schemas.microsoft.com/office/drawing/2014/main" xmlns="" id="{E4AD1DF9-E484-406D-83F5-9113E0B5F8C0}"/>
              </a:ext>
            </a:extLst>
          </p:cNvPr>
          <p:cNvSpPr/>
          <p:nvPr/>
        </p:nvSpPr>
        <p:spPr>
          <a:xfrm>
            <a:off x="6823414" y="5694685"/>
            <a:ext cx="2110095" cy="448235"/>
          </a:xfrm>
          <a:prstGeom prst="wedgeRectCallout">
            <a:avLst>
              <a:gd name="adj1" fmla="val -58599"/>
              <a:gd name="adj2" fmla="val -30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random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82164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 err="1"/>
              <a:t>new</a:t>
            </a:r>
            <a:r>
              <a:rPr lang="cs-CZ" sz="2000" dirty="0"/>
              <a:t> </a:t>
            </a:r>
            <a:r>
              <a:rPr lang="cs-CZ" sz="2000" dirty="0" err="1">
                <a:solidFill>
                  <a:srgbClr val="E80000"/>
                </a:solidFill>
              </a:rPr>
              <a:t>alleles</a:t>
            </a: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</a:rPr>
              <a:t>recombinations</a:t>
            </a:r>
            <a:r>
              <a:rPr lang="cs-CZ" sz="2000" dirty="0"/>
              <a:t> </a:t>
            </a:r>
            <a:r>
              <a:rPr lang="cs-CZ" sz="2000" dirty="0">
                <a:sym typeface="Symbol" pitchFamily="18" charset="2"/>
              </a:rPr>
              <a:t> </a:t>
            </a:r>
            <a:r>
              <a:rPr lang="cs-CZ" sz="2000" dirty="0" err="1">
                <a:sym typeface="Symbol" pitchFamily="18" charset="2"/>
              </a:rPr>
              <a:t>new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genotypes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exception</a:t>
            </a:r>
            <a:r>
              <a:rPr lang="cs-CZ" sz="2000" dirty="0"/>
              <a:t> = </a:t>
            </a:r>
            <a:r>
              <a:rPr lang="cs-CZ" sz="2000" dirty="0" err="1"/>
              <a:t>intragenomic</a:t>
            </a:r>
            <a:r>
              <a:rPr lang="cs-CZ" sz="2000" dirty="0"/>
              <a:t> </a:t>
            </a:r>
            <a:r>
              <a:rPr lang="cs-CZ" sz="2000" dirty="0" err="1"/>
              <a:t>recombination</a:t>
            </a:r>
            <a:r>
              <a:rPr lang="cs-CZ" sz="2000" dirty="0"/>
              <a:t>)</a:t>
            </a:r>
            <a:r>
              <a:rPr lang="cs-CZ" sz="2000" dirty="0">
                <a:solidFill>
                  <a:srgbClr val="E80000"/>
                </a:solidFill>
              </a:rPr>
              <a:t/>
            </a:r>
            <a:br>
              <a:rPr lang="cs-CZ" sz="2000" dirty="0">
                <a:solidFill>
                  <a:srgbClr val="E80000"/>
                </a:solidFill>
              </a:rPr>
            </a:br>
            <a:endParaRPr lang="cs-CZ" sz="1800" dirty="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629896" y="281591"/>
            <a:ext cx="4392293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RECOMBINATIONS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8635585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1800"/>
              <a:t>in many organisms crossing-over important for right meiosis</a:t>
            </a:r>
            <a:br>
              <a:rPr lang="en-GB" sz="1800"/>
            </a:br>
            <a:r>
              <a:rPr lang="en-GB" sz="1800"/>
              <a:t>  	(at least 1 c-o per chromosome, otherwise aneuploidies)</a:t>
            </a:r>
          </a:p>
          <a:p>
            <a:pPr>
              <a:spcAft>
                <a:spcPts val="1000"/>
              </a:spcAft>
            </a:pPr>
            <a:r>
              <a:rPr lang="en-GB" sz="1800"/>
              <a:t>women with </a:t>
            </a:r>
            <a:r>
              <a:rPr lang="en-GB" sz="1800">
                <a:sym typeface="Symbol" pitchFamily="18" charset="2"/>
              </a:rPr>
              <a:t> c-o   children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children of older women   recombinations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differences in various parts of chromosome (near centromeres and telomeres etc., 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differences among organisms)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small chromosomes  recombination frequencies</a:t>
            </a:r>
          </a:p>
          <a:p>
            <a:pPr defTabSz="360000">
              <a:spcAft>
                <a:spcPts val="1000"/>
              </a:spcAft>
            </a:pPr>
            <a:r>
              <a:rPr lang="en-GB" sz="1800">
                <a:solidFill>
                  <a:srgbClr val="E80000"/>
                </a:solidFill>
                <a:sym typeface="Symbol" pitchFamily="18" charset="2"/>
              </a:rPr>
              <a:t>recombination „hotspots“:</a:t>
            </a:r>
            <a:br>
              <a:rPr lang="en-GB" sz="18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humans 25 000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absent in </a:t>
            </a:r>
            <a:r>
              <a:rPr lang="en-GB" sz="1800" i="1">
                <a:sym typeface="Symbol" pitchFamily="18" charset="2"/>
              </a:rPr>
              <a:t>Drosophila</a:t>
            </a:r>
            <a:r>
              <a:rPr lang="en-GB" sz="1800">
                <a:sym typeface="Symbol" pitchFamily="18" charset="2"/>
              </a:rPr>
              <a:t> and </a:t>
            </a:r>
            <a:r>
              <a:rPr lang="en-GB" sz="1800" i="1">
                <a:sym typeface="Symbol" pitchFamily="18" charset="2"/>
              </a:rPr>
              <a:t>Caenorhabditis elegans</a:t>
            </a:r>
            <a:br>
              <a:rPr lang="en-GB" sz="1800" i="1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frequent appearance and disappearance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demise of 1 point often compensated by increased aktivity of a neighbour point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433388" y="315913"/>
            <a:ext cx="875111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80000"/>
                </a:solidFill>
              </a:rPr>
              <a:t>differences in recombination rate between sexes:</a:t>
            </a:r>
            <a:r>
              <a:rPr lang="en-GB" sz="2000"/>
              <a:t/>
            </a:r>
            <a:br>
              <a:rPr lang="en-GB" sz="2000"/>
            </a:br>
            <a:r>
              <a:rPr lang="en-GB" sz="1800"/>
              <a:t>  - </a:t>
            </a:r>
            <a:r>
              <a:rPr lang="en-GB" sz="1800">
                <a:solidFill>
                  <a:srgbClr val="0000CC"/>
                </a:solidFill>
              </a:rPr>
              <a:t>Haldane-Huxley rule</a:t>
            </a:r>
            <a:r>
              <a:rPr lang="en-GB" sz="1800"/>
              <a:t>: if one sex doesn´t recombine, it is the </a:t>
            </a:r>
            <a:r>
              <a:rPr lang="en-GB" sz="1800" u="sng"/>
              <a:t>heterogametic</a:t>
            </a:r>
            <a:r>
              <a:rPr lang="en-GB" sz="1800"/>
              <a:t> sex</a:t>
            </a:r>
            <a:br>
              <a:rPr lang="en-GB" sz="1800"/>
            </a:br>
            <a:r>
              <a:rPr lang="en-GB" sz="1800"/>
              <a:t>  - if both sexes recombine, mostly in females </a:t>
            </a:r>
            <a:r>
              <a:rPr lang="en-GB" sz="1800">
                <a:sym typeface="Symbol" pitchFamily="18" charset="2"/>
              </a:rPr>
              <a:t> recombinations 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(man 1,7x, mouse 1,3x)</a:t>
            </a:r>
            <a:br>
              <a:rPr lang="en-GB" sz="1800">
                <a:sym typeface="Symbol" pitchFamily="18" charset="2"/>
              </a:rPr>
            </a:br>
            <a:endParaRPr lang="en-GB" sz="1800">
              <a:sym typeface="Symbol" pitchFamily="18" charset="2"/>
            </a:endParaRPr>
          </a:p>
          <a:p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differences between species:</a:t>
            </a:r>
            <a:r>
              <a:rPr lang="en-GB" sz="1800">
                <a:sym typeface="Symbol" pitchFamily="18" charset="2"/>
              </a:rPr>
              <a:t/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- species with more small chromosomes  more recombinations than species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with less large chromosomes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- correlation with the number of arms: more recombinations in karyotypes with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large numbers of chrom. arms (at least 1 c-o/arm to avoid aneuploidies?)</a:t>
            </a:r>
            <a:endParaRPr lang="en-GB" sz="280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573193" y="1700260"/>
            <a:ext cx="27879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E80000"/>
                </a:solidFill>
              </a:rPr>
              <a:t>Recombination</a:t>
            </a:r>
            <a:r>
              <a:rPr lang="cs-CZ" dirty="0">
                <a:solidFill>
                  <a:srgbClr val="E80000"/>
                </a:solidFill>
              </a:rPr>
              <a:t> </a:t>
            </a:r>
          </a:p>
          <a:p>
            <a:pPr algn="ctr"/>
            <a:r>
              <a:rPr lang="cs-CZ" dirty="0">
                <a:solidFill>
                  <a:srgbClr val="E80000"/>
                </a:solidFill>
              </a:rPr>
              <a:t>and </a:t>
            </a:r>
            <a:r>
              <a:rPr lang="cs-CZ" dirty="0" err="1">
                <a:solidFill>
                  <a:srgbClr val="E80000"/>
                </a:solidFill>
              </a:rPr>
              <a:t>polymorphism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45870" y="286201"/>
            <a:ext cx="5981701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CONSEQUENCES </a:t>
            </a:r>
          </a:p>
          <a:p>
            <a:pPr algn="ctr"/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 </a:t>
            </a:r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561494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03329" y="3249145"/>
            <a:ext cx="3190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recombination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linkage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disequilibrium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6" name="Obdélníkový popisek 50">
            <a:extLst>
              <a:ext uri="{FF2B5EF4-FFF2-40B4-BE49-F238E27FC236}">
                <a16:creationId xmlns:a16="http://schemas.microsoft.com/office/drawing/2014/main" xmlns="" id="{D4E27687-A0F3-4AE0-9998-98AC7B07AE83}"/>
              </a:ext>
            </a:extLst>
          </p:cNvPr>
          <p:cNvSpPr/>
          <p:nvPr/>
        </p:nvSpPr>
        <p:spPr>
          <a:xfrm>
            <a:off x="3958019" y="1296525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large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50">
            <a:extLst>
              <a:ext uri="{FF2B5EF4-FFF2-40B4-BE49-F238E27FC236}">
                <a16:creationId xmlns:a16="http://schemas.microsoft.com/office/drawing/2014/main" xmlns="" id="{2AF7763A-74DA-47C7-860B-7859551354CF}"/>
              </a:ext>
            </a:extLst>
          </p:cNvPr>
          <p:cNvSpPr/>
          <p:nvPr/>
        </p:nvSpPr>
        <p:spPr>
          <a:xfrm>
            <a:off x="4004734" y="4913536"/>
            <a:ext cx="2110095" cy="448235"/>
          </a:xfrm>
          <a:prstGeom prst="wedgeRectCallout">
            <a:avLst>
              <a:gd name="adj1" fmla="val 38209"/>
              <a:gd name="adj2" fmla="val 8292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50">
            <a:extLst>
              <a:ext uri="{FF2B5EF4-FFF2-40B4-BE49-F238E27FC236}">
                <a16:creationId xmlns:a16="http://schemas.microsoft.com/office/drawing/2014/main" xmlns="" id="{1D934AAE-307B-4059-AD79-DECA305316C1}"/>
              </a:ext>
            </a:extLst>
          </p:cNvPr>
          <p:cNvSpPr/>
          <p:nvPr/>
        </p:nvSpPr>
        <p:spPr>
          <a:xfrm>
            <a:off x="6614681" y="1476142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recombination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50">
            <a:extLst>
              <a:ext uri="{FF2B5EF4-FFF2-40B4-BE49-F238E27FC236}">
                <a16:creationId xmlns:a16="http://schemas.microsoft.com/office/drawing/2014/main" xmlns="" id="{B3625859-BBF4-4E8F-B342-3B47C1615179}"/>
              </a:ext>
            </a:extLst>
          </p:cNvPr>
          <p:cNvSpPr/>
          <p:nvPr/>
        </p:nvSpPr>
        <p:spPr>
          <a:xfrm>
            <a:off x="6776270" y="3320061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recombination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853631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80000"/>
                </a:solidFill>
              </a:rPr>
              <a:t>Consequence of the H-W principle:</a:t>
            </a:r>
            <a:r>
              <a:rPr lang="en-GB" sz="2000" b="1"/>
              <a:t> </a:t>
            </a:r>
            <a:br>
              <a:rPr lang="en-GB" sz="2000" b="1"/>
            </a:br>
            <a:endParaRPr lang="en-GB" sz="2000" b="1"/>
          </a:p>
          <a:p>
            <a:r>
              <a:rPr lang="en-GB" sz="2000"/>
              <a:t>if the assumptions of the H-W population hold true, polymorphism can be</a:t>
            </a:r>
          </a:p>
          <a:p>
            <a:r>
              <a:rPr lang="en-GB" sz="2000">
                <a:solidFill>
                  <a:srgbClr val="E80000"/>
                </a:solidFill>
              </a:rPr>
              <a:t>maintained solely by random mating and Mendelian inheritance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595547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</a:rPr>
              <a:t>BUT!</a:t>
            </a:r>
          </a:p>
          <a:p>
            <a:r>
              <a:rPr lang="en-GB" sz="2000" b="1"/>
              <a:t>real populations usually differ from the model:</a:t>
            </a:r>
          </a:p>
          <a:p>
            <a:endParaRPr lang="en-GB" sz="2000"/>
          </a:p>
          <a:p>
            <a:pPr>
              <a:spcAft>
                <a:spcPts val="600"/>
              </a:spcAft>
            </a:pPr>
            <a:r>
              <a:rPr lang="en-GB" sz="2000"/>
              <a:t>population size finite</a:t>
            </a:r>
          </a:p>
          <a:p>
            <a:pPr>
              <a:spcAft>
                <a:spcPts val="600"/>
              </a:spcAft>
            </a:pPr>
            <a:r>
              <a:rPr lang="en-GB" sz="2000"/>
              <a:t>mating may be nonrandom</a:t>
            </a:r>
          </a:p>
          <a:p>
            <a:pPr>
              <a:spcAft>
                <a:spcPts val="600"/>
              </a:spcAft>
            </a:pPr>
            <a:r>
              <a:rPr lang="en-GB" sz="2000"/>
              <a:t>migration</a:t>
            </a:r>
          </a:p>
          <a:p>
            <a:pPr>
              <a:spcAft>
                <a:spcPts val="600"/>
              </a:spcAft>
            </a:pPr>
            <a:r>
              <a:rPr lang="en-GB" sz="2000"/>
              <a:t>selection</a:t>
            </a:r>
          </a:p>
          <a:p>
            <a:pPr>
              <a:spcAft>
                <a:spcPts val="600"/>
              </a:spcAft>
            </a:pPr>
            <a:r>
              <a:rPr lang="en-GB" sz="2000"/>
              <a:t>emergence of new alleles by mutation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499254"/>
            <a:ext cx="5176097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positive </a:t>
            </a:r>
            <a:r>
              <a:rPr lang="cs-CZ" sz="2000" dirty="0" err="1">
                <a:sym typeface="Symbol" pitchFamily="18" charset="2"/>
              </a:rPr>
              <a:t>selection</a:t>
            </a:r>
            <a:r>
              <a:rPr lang="cs-CZ" sz="2000" dirty="0">
                <a:sym typeface="Symbol" pitchFamily="18" charset="2"/>
              </a:rPr>
              <a:t>: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dirty="0">
                <a:sym typeface="Symbol" pitchFamily="18" charset="2"/>
              </a:rPr>
              <a:t/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(draft)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more </a:t>
            </a:r>
            <a:r>
              <a:rPr lang="cs-CZ" sz="2000" dirty="0" err="1">
                <a:sym typeface="Symbol" pitchFamily="18" charset="2"/>
              </a:rPr>
              <a:t>frequent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appearance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of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rare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ym typeface="Symbol" pitchFamily="18" charset="2"/>
              </a:rPr>
              <a:t>alleles</a:t>
            </a:r>
            <a:r>
              <a:rPr lang="cs-CZ" sz="2000" dirty="0">
                <a:sym typeface="Symbol" pitchFamily="18" charset="2"/>
              </a:rPr>
              <a:t/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negative </a:t>
            </a:r>
            <a:r>
              <a:rPr lang="cs-CZ" sz="2000" dirty="0" err="1">
                <a:sym typeface="Symbol" pitchFamily="18" charset="2"/>
              </a:rPr>
              <a:t>selection</a:t>
            </a:r>
            <a:r>
              <a:rPr lang="cs-CZ" sz="2000" dirty="0">
                <a:sym typeface="Symbol" pitchFamily="18" charset="2"/>
              </a:rPr>
              <a:t>: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7689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loss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of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polymorphism</a:t>
            </a:r>
            <a:endParaRPr lang="cs-CZ" b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3E38CAD-0102-4E3E-B84A-686BAC7F7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870" y="286201"/>
            <a:ext cx="5981701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CONSEQUENCES </a:t>
            </a:r>
          </a:p>
          <a:p>
            <a:pPr algn="ctr"/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 </a:t>
            </a:r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E2389B8F-C409-40B9-A18D-CED1DC54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702505"/>
            <a:ext cx="4929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E80000"/>
                </a:solidFill>
              </a:rPr>
              <a:t>Recombination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polymorphism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282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</a:t>
            </a:r>
            <a:r>
              <a:rPr lang="en-US" dirty="0" err="1">
                <a:solidFill>
                  <a:srgbClr val="E80000"/>
                </a:solidFill>
              </a:rPr>
              <a:t>igration</a:t>
            </a:r>
            <a:r>
              <a:rPr lang="en-US" dirty="0">
                <a:solidFill>
                  <a:srgbClr val="E80000"/>
                </a:solidFill>
              </a:rPr>
              <a:t> rate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</a:t>
            </a:r>
            <a:r>
              <a:rPr lang="cs-CZ" sz="2000" dirty="0" err="1"/>
              <a:t>proportion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gene </a:t>
            </a:r>
            <a:r>
              <a:rPr lang="cs-CZ" sz="2000" dirty="0" err="1"/>
              <a:t>copies</a:t>
            </a:r>
            <a:r>
              <a:rPr lang="cs-CZ" sz="2000" dirty="0"/>
              <a:t> </a:t>
            </a:r>
            <a:r>
              <a:rPr lang="cs-CZ" sz="2000" dirty="0" err="1"/>
              <a:t>appearing</a:t>
            </a:r>
            <a:r>
              <a:rPr lang="cs-CZ" sz="2000" dirty="0"/>
              <a:t> in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population</a:t>
            </a:r>
            <a:r>
              <a:rPr lang="cs-CZ" sz="2000" dirty="0"/>
              <a:t> by </a:t>
            </a:r>
            <a:r>
              <a:rPr lang="cs-CZ" sz="2000" dirty="0" err="1"/>
              <a:t>immigration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populations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given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dirty="0" err="1"/>
              <a:t>generation</a:t>
            </a:r>
            <a:endParaRPr lang="cs-CZ" sz="2000" dirty="0"/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647310" y="307158"/>
            <a:ext cx="6026477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MIGRATION (GENE FLOW)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099084" y="5503173"/>
            <a:ext cx="2329731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variation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deme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631576" y="307158"/>
            <a:ext cx="6010835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MIGRATION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GENE FLOW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but no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migration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long-distance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migration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but no 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29847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1. direct</a:t>
            </a:r>
            <a:endParaRPr lang="en-GB" b="1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capture-mark-recapture (CMR)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	</a:t>
            </a:r>
            <a:r>
              <a:rPr lang="en-GB" sz="2000"/>
              <a:t>finger clipping, special dyes, tattooing, tags, rings, collars, </a:t>
            </a:r>
            <a:br>
              <a:rPr lang="en-GB" sz="2000"/>
            </a:br>
            <a:r>
              <a:rPr lang="en-GB" sz="2000"/>
              <a:t>	genetic marking</a:t>
            </a:r>
            <a:endParaRPr lang="en-GB" sz="200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535812" y="295711"/>
            <a:ext cx="624203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 FLOW ESTIMATION: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918013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1. Direct methods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remote tracking – telemetry</a:t>
            </a:r>
          </a:p>
          <a:p>
            <a:pPr defTabSz="360000">
              <a:spcAft>
                <a:spcPts val="1000"/>
              </a:spcAft>
            </a:pPr>
            <a:r>
              <a:rPr lang="en-GB" sz="2000"/>
              <a:t>	transmitters, anntenas; GPS systems</a:t>
            </a:r>
          </a:p>
          <a:p>
            <a:pPr defTabSz="360000">
              <a:spcAft>
                <a:spcPts val="1000"/>
              </a:spcAft>
            </a:pPr>
            <a:r>
              <a:rPr lang="en-GB" sz="2000"/>
              <a:t>	... more expensive, time consuming</a:t>
            </a:r>
            <a:endParaRPr lang="en-GB" sz="200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3650745" y="6005713"/>
            <a:ext cx="531908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E80000"/>
                </a:solidFill>
              </a:rPr>
              <a:t>Risk of underestimation of gene flow!!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253888" y="1318054"/>
            <a:ext cx="8652315" cy="4071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6365204" cy="220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2. Indirect methods</a:t>
            </a:r>
            <a:endParaRPr lang="en-GB" sz="200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molecular markers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gene flow models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maximum likelihood and Bayesian programs</a:t>
            </a:r>
            <a:endParaRPr lang="en-GB" sz="200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dispersal: distance between parents and offspring	</a:t>
            </a:r>
            <a:endParaRPr lang="en-GB" sz="200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4710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rgbClr val="E80000"/>
                    </a:solidFill>
                  </a:rPr>
                  <a:t>Island model can be also asymmetric: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241123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Island model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337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/>
              <a:t>S. Wright (F-statistics):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en-GB" sz="2000" baseline="-2500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en-GB" sz="2000" baseline="-2500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en-GB" sz="2000">
                <a:solidFill>
                  <a:schemeClr val="tx2"/>
                </a:solidFill>
                <a:sym typeface="Symbol" pitchFamily="18" charset="2"/>
              </a:rPr>
            </a:b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number of migrants per generation</a:t>
            </a:r>
            <a:endParaRPr lang="en-GB" sz="200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571150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</a:t>
            </a:r>
            <a:r>
              <a:rPr lang="cs-CZ" dirty="0" err="1">
                <a:solidFill>
                  <a:srgbClr val="E80000"/>
                </a:solidFill>
              </a:rPr>
              <a:t>Isolation</a:t>
            </a:r>
            <a:r>
              <a:rPr lang="cs-CZ" dirty="0">
                <a:solidFill>
                  <a:srgbClr val="E80000"/>
                </a:solidFill>
              </a:rPr>
              <a:t> by distance </a:t>
            </a:r>
            <a:r>
              <a:rPr lang="cs-CZ" dirty="0" err="1">
                <a:solidFill>
                  <a:srgbClr val="E80000"/>
                </a:solidFill>
              </a:rPr>
              <a:t>models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discontinuous</a:t>
            </a:r>
            <a:r>
              <a:rPr lang="cs-CZ" dirty="0">
                <a:solidFill>
                  <a:srgbClr val="E80000"/>
                </a:solidFill>
              </a:rPr>
              <a:t> = </a:t>
            </a:r>
            <a:r>
              <a:rPr lang="cs-CZ" dirty="0" err="1">
                <a:solidFill>
                  <a:srgbClr val="E80000"/>
                </a:solidFill>
              </a:rPr>
              <a:t>stepping</a:t>
            </a:r>
            <a:r>
              <a:rPr lang="cs-CZ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Mojave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Desert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California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666B25F8-0074-46BE-9547-4EF1F05A2AA3}"/>
              </a:ext>
            </a:extLst>
          </p:cNvPr>
          <p:cNvSpPr txBox="1"/>
          <p:nvPr/>
        </p:nvSpPr>
        <p:spPr>
          <a:xfrm>
            <a:off x="411163" y="381000"/>
            <a:ext cx="444705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</a:t>
            </a:r>
            <a:r>
              <a:rPr lang="cs-CZ" dirty="0" err="1">
                <a:solidFill>
                  <a:srgbClr val="E80000"/>
                </a:solidFill>
              </a:rPr>
              <a:t>Isolation</a:t>
            </a:r>
            <a:r>
              <a:rPr lang="cs-CZ" dirty="0">
                <a:solidFill>
                  <a:srgbClr val="E80000"/>
                </a:solidFill>
              </a:rPr>
              <a:t> by distance </a:t>
            </a:r>
            <a:r>
              <a:rPr lang="cs-CZ" dirty="0" err="1">
                <a:solidFill>
                  <a:srgbClr val="E80000"/>
                </a:solidFill>
              </a:rPr>
              <a:t>models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continuous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73653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 (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transposition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recombination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migration</a:t>
            </a:r>
            <a:r>
              <a:rPr lang="cs-CZ" dirty="0"/>
              <a:t> (gene </a:t>
            </a:r>
            <a:r>
              <a:rPr lang="cs-CZ" dirty="0" err="1"/>
              <a:t>flow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nonrandom</a:t>
            </a:r>
            <a:r>
              <a:rPr lang="cs-CZ" dirty="0"/>
              <a:t> </a:t>
            </a:r>
            <a:r>
              <a:rPr lang="cs-CZ" dirty="0" err="1"/>
              <a:t>mating</a:t>
            </a:r>
            <a:r>
              <a:rPr lang="cs-CZ" dirty="0"/>
              <a:t>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natural </a:t>
            </a:r>
            <a:r>
              <a:rPr lang="cs-CZ" dirty="0" err="1"/>
              <a:t>selection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genetic</a:t>
            </a:r>
            <a:r>
              <a:rPr lang="cs-CZ" dirty="0"/>
              <a:t> drift (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bottleneck</a:t>
            </a:r>
            <a:r>
              <a:rPr lang="cs-CZ" dirty="0"/>
              <a:t>, </a:t>
            </a:r>
            <a:r>
              <a:rPr lang="cs-CZ" dirty="0" err="1"/>
              <a:t>founder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)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(</a:t>
            </a:r>
            <a:r>
              <a:rPr lang="cs-CZ" dirty="0" err="1"/>
              <a:t>molecular</a:t>
            </a:r>
            <a:r>
              <a:rPr lang="cs-CZ" dirty="0"/>
              <a:t> drive)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817475" y="410888"/>
            <a:ext cx="78350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MAIN MICROEVOLUTIONARY MECHANISMS:</a:t>
            </a:r>
            <a:endParaRPr lang="cs-CZ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97897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flow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consequences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50449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80000"/>
                </a:solidFill>
              </a:rPr>
              <a:t>genetic homogenization of subpopulations</a:t>
            </a:r>
            <a:r>
              <a:rPr lang="en-GB" sz="2000"/>
              <a:t>,</a:t>
            </a:r>
            <a:br>
              <a:rPr lang="en-GB" sz="2000"/>
            </a:br>
            <a:r>
              <a:rPr lang="en-GB" sz="2000"/>
              <a:t>   preventing their genetic divergence </a:t>
            </a:r>
            <a:br>
              <a:rPr lang="en-GB" sz="2000"/>
            </a:br>
            <a:endParaRPr lang="en-GB" sz="2000"/>
          </a:p>
          <a:p>
            <a:r>
              <a:rPr lang="en-GB" sz="2000">
                <a:sym typeface="Symbol" pitchFamily="18" charset="2"/>
              </a:rPr>
              <a:t>in many species migration severely </a:t>
            </a:r>
            <a:br>
              <a:rPr lang="en-GB" sz="200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 reduced</a:t>
            </a:r>
            <a:endParaRPr lang="en-GB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0444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Eg.: melanic forms of moths</a:t>
            </a:r>
            <a:br>
              <a:rPr lang="en-GB" sz="1800"/>
            </a:br>
            <a:r>
              <a:rPr lang="en-GB" sz="1800"/>
              <a:t>       in England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scalloped</a:t>
              </a:r>
              <a:r>
                <a:rPr lang="cs-CZ" sz="1600" dirty="0"/>
                <a:t> </a:t>
              </a:r>
              <a:r>
                <a:rPr lang="cs-CZ" sz="1600" dirty="0" err="1"/>
                <a:t>hazel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en-US" sz="1600" i="1" dirty="0" err="1"/>
                <a:t>Odontoptera</a:t>
              </a:r>
              <a:r>
                <a:rPr lang="cs-CZ" sz="1600" i="1" dirty="0"/>
                <a:t> </a:t>
              </a:r>
              <a:r>
                <a:rPr lang="en-US" sz="1600" dirty="0"/>
                <a:t>[</a:t>
              </a:r>
              <a:r>
                <a:rPr lang="en-US" sz="1600" i="1" dirty="0" err="1"/>
                <a:t>Gonodontis</a:t>
              </a:r>
              <a:r>
                <a:rPr lang="en-US" sz="1600" dirty="0"/>
                <a:t>]</a:t>
              </a:r>
              <a:r>
                <a:rPr lang="en-US" sz="1600" i="1" dirty="0"/>
                <a:t> </a:t>
              </a:r>
              <a:r>
                <a:rPr lang="cs-CZ" sz="1600" i="1" dirty="0" err="1"/>
                <a:t>bidentata</a:t>
              </a:r>
              <a:r>
                <a:rPr lang="cs-CZ" sz="1600" dirty="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832523" y="2708276"/>
            <a:ext cx="3275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/>
              <a:t>peppered</a:t>
            </a:r>
            <a:r>
              <a:rPr lang="cs-CZ" sz="1600" dirty="0"/>
              <a:t> </a:t>
            </a:r>
            <a:r>
              <a:rPr lang="cs-CZ" sz="1600" dirty="0" err="1"/>
              <a:t>moth</a:t>
            </a:r>
            <a:r>
              <a:rPr lang="cs-CZ" sz="1600" dirty="0"/>
              <a:t> (</a:t>
            </a:r>
            <a:r>
              <a:rPr lang="cs-CZ" sz="1600" i="1" dirty="0" err="1"/>
              <a:t>Biston</a:t>
            </a:r>
            <a:r>
              <a:rPr lang="cs-CZ" sz="1600" i="1" dirty="0"/>
              <a:t> </a:t>
            </a:r>
            <a:r>
              <a:rPr lang="cs-CZ" sz="1600" i="1" dirty="0" err="1"/>
              <a:t>betularia</a:t>
            </a:r>
            <a:r>
              <a:rPr lang="cs-CZ" sz="1600" dirty="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319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cline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94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</a:rPr>
              <a:t>Diffusion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of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neutral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alleles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due</a:t>
            </a:r>
            <a:r>
              <a:rPr lang="cs-CZ" sz="2000" dirty="0">
                <a:solidFill>
                  <a:srgbClr val="E80000"/>
                </a:solidFill>
              </a:rPr>
              <a:t> to gene </a:t>
            </a:r>
            <a:r>
              <a:rPr lang="cs-CZ" sz="2000" dirty="0" err="1">
                <a:solidFill>
                  <a:srgbClr val="E80000"/>
                </a:solidFill>
              </a:rPr>
              <a:t>flow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between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demes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589007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Deme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592223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Deme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3657" y="178570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Deme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87482" y="178570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Deme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after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first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contact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stepped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cline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53326799-D21C-45CA-8C08-948A4AB9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8C65B0B2-5C8A-445E-AD79-809EF220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/>
            </a: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89388E43-2B24-4F52-B1D4-E0CAABCD9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5419E91C-DF43-4A8A-AC31-1E36CC9D1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89003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</a:t>
            </a:r>
            <a:r>
              <a:rPr lang="cs-CZ" dirty="0" err="1">
                <a:solidFill>
                  <a:srgbClr val="E80000"/>
                </a:solidFill>
              </a:rPr>
              <a:t>statistics</a:t>
            </a:r>
            <a:r>
              <a:rPr lang="cs-CZ" dirty="0">
                <a:solidFill>
                  <a:srgbClr val="E80000"/>
                </a:solidFill>
              </a:rPr>
              <a:t>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973419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</a:t>
            </a:r>
            <a:r>
              <a:rPr lang="cs-CZ" dirty="0" err="1">
                <a:solidFill>
                  <a:srgbClr val="E80000"/>
                </a:solidFill>
              </a:rPr>
              <a:t>inbreeding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coefficient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in a </a:t>
            </a:r>
            <a:r>
              <a:rPr lang="cs-CZ" sz="2000" dirty="0" err="1"/>
              <a:t>subpopulation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inbreeding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</a:t>
            </a:r>
            <a:r>
              <a:rPr lang="cs-CZ" dirty="0" err="1">
                <a:solidFill>
                  <a:srgbClr val="E80000"/>
                </a:solidFill>
              </a:rPr>
              <a:t>fixation</a:t>
            </a:r>
            <a:r>
              <a:rPr lang="cs-CZ" dirty="0">
                <a:solidFill>
                  <a:srgbClr val="E80000"/>
                </a:solidFill>
              </a:rPr>
              <a:t>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substructuring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substructuring</a:t>
            </a:r>
            <a:r>
              <a:rPr lang="cs-CZ" sz="2000" dirty="0"/>
              <a:t> and </a:t>
            </a:r>
            <a:r>
              <a:rPr lang="cs-CZ" sz="2000" dirty="0" err="1"/>
              <a:t>inbreeding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73342" y="442913"/>
            <a:ext cx="2613216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MUTATION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80217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2000">
                <a:solidFill>
                  <a:srgbClr val="E80000"/>
                </a:solidFill>
              </a:rPr>
              <a:t>spontaneous</a:t>
            </a:r>
            <a:r>
              <a:rPr lang="en-GB" sz="2000"/>
              <a:t> </a:t>
            </a:r>
            <a:r>
              <a:rPr lang="en-GB" sz="2000">
                <a:sym typeface="Symbol" pitchFamily="18" charset="2"/>
              </a:rPr>
              <a:t> </a:t>
            </a: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induced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endParaRPr lang="en-GB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en-GB" sz="2000">
                <a:sym typeface="Symbol" pitchFamily="18" charset="2"/>
              </a:rPr>
              <a:t> in germ cells  somatic</a:t>
            </a:r>
            <a:br>
              <a:rPr lang="en-GB" sz="2000">
                <a:sym typeface="Symbol" pitchFamily="18" charset="2"/>
              </a:rPr>
            </a:br>
            <a:endParaRPr lang="en-GB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>
                <a:sym typeface="Symbol" pitchFamily="18" charset="2"/>
              </a:rPr>
              <a:t> according to their deleterious/beneficial effect:</a:t>
            </a:r>
            <a:br>
              <a:rPr lang="en-GB" sz="200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					</a:t>
            </a: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beneficial (positive)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  					deleterious (lethal, negative)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  					neutral</a:t>
            </a:r>
            <a:endParaRPr lang="en-GB" sz="2000">
              <a:sym typeface="Symbol" pitchFamily="18" charset="2"/>
            </a:endParaRP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5593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substitutions</a:t>
            </a:r>
            <a:r>
              <a:rPr lang="cs-CZ" dirty="0"/>
              <a:t> (</a:t>
            </a:r>
            <a:r>
              <a:rPr lang="cs-CZ" dirty="0" err="1"/>
              <a:t>transitions</a:t>
            </a:r>
            <a:r>
              <a:rPr lang="cs-CZ" dirty="0"/>
              <a:t>, </a:t>
            </a:r>
            <a:r>
              <a:rPr lang="cs-CZ" dirty="0" err="1"/>
              <a:t>transversions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339509"/>
            <a:ext cx="27278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According</a:t>
            </a:r>
            <a:r>
              <a:rPr lang="cs-CZ" dirty="0">
                <a:solidFill>
                  <a:srgbClr val="E80000"/>
                </a:solidFill>
              </a:rPr>
              <a:t> to </a:t>
            </a:r>
            <a:r>
              <a:rPr lang="cs-CZ" dirty="0" err="1">
                <a:solidFill>
                  <a:srgbClr val="E80000"/>
                </a:solidFill>
              </a:rPr>
              <a:t>effect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3328752" y="377511"/>
            <a:ext cx="179408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point (gene)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</a:t>
            </a:r>
            <a:r>
              <a:rPr lang="cs-CZ" sz="2000" dirty="0" err="1"/>
              <a:t>chromosomal</a:t>
            </a: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 genome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610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Point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r>
              <a:rPr lang="cs-CZ" b="1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589" y="638315"/>
            <a:ext cx="3099540" cy="223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6238875" cy="2020888"/>
            <a:chOff x="300" y="2386"/>
            <a:chExt cx="3930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393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synonymous</a:t>
              </a:r>
              <a:r>
                <a:rPr lang="cs-CZ" sz="2000" dirty="0">
                  <a:solidFill>
                    <a:srgbClr val="E80000"/>
                  </a:solidFill>
                </a:rPr>
                <a:t>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   </a:t>
              </a:r>
              <a:r>
                <a:rPr lang="cs-CZ" sz="2000" dirty="0" err="1">
                  <a:solidFill>
                    <a:srgbClr val="E80000"/>
                  </a:solidFill>
                </a:rPr>
                <a:t>nonsynonymous</a:t>
              </a:r>
              <a:endParaRPr lang="cs-CZ" sz="2000" dirty="0">
                <a:solidFill>
                  <a:srgbClr val="E80000"/>
                </a:solidFill>
              </a:endParaRP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81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/>
                <a:t>missense</a:t>
              </a:r>
              <a:endParaRPr lang="cs-CZ" sz="2000" dirty="0"/>
            </a:p>
            <a:p>
              <a:r>
                <a:rPr lang="cs-CZ" sz="2000" dirty="0"/>
                <a:t>nonsense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7"/>
            <a:ext cx="3986214" cy="769938"/>
            <a:chOff x="1137" y="2975"/>
            <a:chExt cx="2511" cy="485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23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2000" dirty="0">
                  <a:sym typeface="Symbol" pitchFamily="18" charset="2"/>
                </a:rPr>
                <a:t>shift </a:t>
              </a:r>
              <a:r>
                <a:rPr lang="cs-CZ" sz="2000" dirty="0" err="1">
                  <a:sym typeface="Symbol" pitchFamily="18" charset="2"/>
                </a:rPr>
                <a:t>of</a:t>
              </a:r>
              <a:r>
                <a:rPr lang="cs-CZ" sz="2000" dirty="0">
                  <a:sym typeface="Symbol" pitchFamily="18" charset="2"/>
                </a:rPr>
                <a:t> </a:t>
              </a:r>
              <a:r>
                <a:rPr lang="cs-CZ" sz="2000" dirty="0" err="1">
                  <a:sym typeface="Symbol" pitchFamily="18" charset="2"/>
                </a:rPr>
                <a:t>reading</a:t>
              </a:r>
              <a:r>
                <a:rPr lang="cs-CZ" sz="2000" dirty="0">
                  <a:sym typeface="Symbol" pitchFamily="18" charset="2"/>
                </a:rPr>
                <a:t> </a:t>
              </a:r>
              <a:r>
                <a:rPr lang="cs-CZ" sz="2000" dirty="0" err="1">
                  <a:sym typeface="Symbol" pitchFamily="18" charset="2"/>
                </a:rPr>
                <a:t>frame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24291" y="5557216"/>
            <a:ext cx="76097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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change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of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allele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frequencies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by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very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slow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 err="1">
                <a:solidFill>
                  <a:srgbClr val="E80000"/>
                </a:solidFill>
              </a:rPr>
              <a:t>insertions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 err="1">
                <a:solidFill>
                  <a:srgbClr val="E80000"/>
                </a:solidFill>
              </a:rPr>
              <a:t>delections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237605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</a:rPr>
              <a:t>back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mutations</a:t>
            </a:r>
            <a:r>
              <a:rPr lang="cs-CZ" sz="2000" dirty="0"/>
              <a:t>: </a:t>
            </a:r>
            <a:r>
              <a:rPr lang="cs-CZ" sz="2000" dirty="0" err="1"/>
              <a:t>generally</a:t>
            </a:r>
            <a:r>
              <a:rPr lang="cs-CZ" sz="2000" dirty="0"/>
              <a:t> 10-times </a:t>
            </a:r>
            <a:r>
              <a:rPr lang="cs-CZ" sz="2000" dirty="0" err="1"/>
              <a:t>lower</a:t>
            </a:r>
            <a:r>
              <a:rPr lang="cs-CZ" sz="2000" dirty="0"/>
              <a:t> </a:t>
            </a:r>
            <a:r>
              <a:rPr lang="cs-CZ" sz="2000" dirty="0" err="1"/>
              <a:t>frequencies</a:t>
            </a:r>
            <a:r>
              <a:rPr lang="cs-CZ" sz="2000" b="1" dirty="0">
                <a:sym typeface="Symbol" pitchFamily="18" charset="2"/>
              </a:rPr>
              <a:t/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recurrent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pressure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eg. </a:t>
            </a:r>
            <a:r>
              <a:rPr lang="cs-CZ" sz="1800" dirty="0" err="1">
                <a:sym typeface="Symbol" pitchFamily="18" charset="2"/>
              </a:rPr>
              <a:t>when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allele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frequency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</a:t>
            </a:r>
            <a:r>
              <a:rPr lang="cs-CZ" sz="1800" dirty="0" err="1">
                <a:sym typeface="Symbol" pitchFamily="18" charset="2"/>
              </a:rPr>
              <a:t>after</a:t>
            </a:r>
            <a:r>
              <a:rPr lang="cs-CZ" sz="1800" dirty="0">
                <a:sym typeface="Symbol" pitchFamily="18" charset="2"/>
              </a:rPr>
              <a:t> 1st </a:t>
            </a:r>
            <a:r>
              <a:rPr lang="cs-CZ" sz="1800" dirty="0" err="1">
                <a:sym typeface="Symbol" pitchFamily="18" charset="2"/>
              </a:rPr>
              <a:t>generation</a:t>
            </a:r>
            <a:r>
              <a:rPr lang="cs-CZ" sz="1800" dirty="0">
                <a:sym typeface="Symbol" pitchFamily="18" charset="2"/>
              </a:rPr>
              <a:t>  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 err="1">
                <a:sym typeface="Symbol"/>
              </a:rPr>
              <a:t>increase</a:t>
            </a:r>
            <a:r>
              <a:rPr lang="cs-CZ" sz="1800" dirty="0">
                <a:sym typeface="Symbol"/>
              </a:rPr>
              <a:t> to</a:t>
            </a:r>
            <a:r>
              <a:rPr lang="cs-CZ" sz="1800" dirty="0">
                <a:sym typeface="Symbol" pitchFamily="18" charset="2"/>
              </a:rPr>
              <a:t>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</a:t>
            </a:r>
            <a:r>
              <a:rPr lang="cs-CZ" sz="1800" dirty="0" err="1">
                <a:sym typeface="Symbol" pitchFamily="18" charset="2"/>
              </a:rPr>
              <a:t>after</a:t>
            </a:r>
            <a:r>
              <a:rPr lang="cs-CZ" sz="1800" dirty="0">
                <a:sym typeface="Symbol" pitchFamily="18" charset="2"/>
              </a:rPr>
              <a:t> 100 </a:t>
            </a:r>
            <a:r>
              <a:rPr lang="cs-CZ" sz="1800" dirty="0" err="1">
                <a:sym typeface="Symbol" pitchFamily="18" charset="2"/>
              </a:rPr>
              <a:t>generations</a:t>
            </a:r>
            <a:r>
              <a:rPr lang="cs-CZ" sz="1800" dirty="0">
                <a:sym typeface="Symbol" pitchFamily="18" charset="2"/>
              </a:rPr>
              <a:t>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18790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inversions</a:t>
            </a: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en-US" b="1" dirty="0">
                <a:solidFill>
                  <a:srgbClr val="E80000"/>
                </a:solidFill>
              </a:rPr>
              <a:t/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226297" y="250671"/>
            <a:ext cx="7232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80000"/>
                </a:solidFill>
              </a:rPr>
              <a:t>Chromosomal</a:t>
            </a:r>
            <a:r>
              <a:rPr lang="cs-CZ" b="1" dirty="0">
                <a:solidFill>
                  <a:srgbClr val="E80000"/>
                </a:solidFill>
              </a:rPr>
              <a:t>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r>
              <a:rPr lang="cs-CZ" b="1" dirty="0">
                <a:solidFill>
                  <a:srgbClr val="E80000"/>
                </a:solidFill>
              </a:rPr>
              <a:t> (</a:t>
            </a:r>
            <a:r>
              <a:rPr lang="cs-CZ" b="1" dirty="0" err="1">
                <a:solidFill>
                  <a:srgbClr val="E80000"/>
                </a:solidFill>
              </a:rPr>
              <a:t>chr</a:t>
            </a:r>
            <a:r>
              <a:rPr lang="cs-CZ" b="1" dirty="0">
                <a:solidFill>
                  <a:srgbClr val="E80000"/>
                </a:solidFill>
              </a:rPr>
              <a:t>. </a:t>
            </a:r>
            <a:r>
              <a:rPr lang="cs-CZ" b="1" dirty="0" err="1">
                <a:solidFill>
                  <a:srgbClr val="E80000"/>
                </a:solidFill>
              </a:rPr>
              <a:t>rearrangements</a:t>
            </a:r>
            <a:r>
              <a:rPr lang="cs-CZ" b="1" dirty="0">
                <a:solidFill>
                  <a:srgbClr val="E80000"/>
                </a:solidFill>
              </a:rPr>
              <a:t>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464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fusions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dissociations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Robertsonian</a:t>
            </a:r>
            <a:r>
              <a:rPr lang="cs-CZ" dirty="0"/>
              <a:t> </a:t>
            </a:r>
            <a:r>
              <a:rPr lang="cs-CZ" dirty="0" err="1"/>
              <a:t>translocations</a:t>
            </a:r>
            <a:r>
              <a:rPr lang="cs-CZ" dirty="0"/>
              <a:t>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translocations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house </a:t>
            </a:r>
            <a:r>
              <a:rPr lang="cs-CZ" sz="1600" dirty="0" err="1"/>
              <a:t>mouse</a:t>
            </a:r>
            <a:endParaRPr lang="cs-CZ" sz="1600" dirty="0"/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631</Words>
  <Application>Microsoft Office PowerPoint</Application>
  <PresentationFormat>Předvádění na obrazovce (4:3)</PresentationFormat>
  <Paragraphs>235</Paragraphs>
  <Slides>38</Slides>
  <Notes>37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 </vt:lpstr>
      <vt:lpstr>Snímek 36</vt:lpstr>
      <vt:lpstr>Snímek 37</vt:lpstr>
      <vt:lpstr>Snímek 38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190</cp:revision>
  <dcterms:created xsi:type="dcterms:W3CDTF">2002-02-28T16:27:36Z</dcterms:created>
  <dcterms:modified xsi:type="dcterms:W3CDTF">2019-10-16T13:34:38Z</dcterms:modified>
</cp:coreProperties>
</file>