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57" r:id="rId2"/>
    <p:sldId id="281" r:id="rId3"/>
    <p:sldId id="280" r:id="rId4"/>
    <p:sldId id="277" r:id="rId5"/>
    <p:sldId id="292" r:id="rId6"/>
    <p:sldId id="293" r:id="rId7"/>
    <p:sldId id="294" r:id="rId8"/>
    <p:sldId id="295" r:id="rId9"/>
    <p:sldId id="258" r:id="rId10"/>
    <p:sldId id="282" r:id="rId11"/>
    <p:sldId id="279" r:id="rId12"/>
    <p:sldId id="291" r:id="rId13"/>
    <p:sldId id="259" r:id="rId14"/>
    <p:sldId id="261" r:id="rId15"/>
    <p:sldId id="283" r:id="rId16"/>
    <p:sldId id="297" r:id="rId17"/>
    <p:sldId id="260" r:id="rId18"/>
    <p:sldId id="284" r:id="rId19"/>
    <p:sldId id="262" r:id="rId20"/>
    <p:sldId id="298" r:id="rId21"/>
    <p:sldId id="299" r:id="rId22"/>
    <p:sldId id="286" r:id="rId23"/>
    <p:sldId id="263" r:id="rId24"/>
    <p:sldId id="302" r:id="rId25"/>
    <p:sldId id="300" r:id="rId26"/>
    <p:sldId id="285" r:id="rId27"/>
    <p:sldId id="264" r:id="rId28"/>
    <p:sldId id="289" r:id="rId29"/>
    <p:sldId id="303" r:id="rId30"/>
    <p:sldId id="288" r:id="rId31"/>
    <p:sldId id="265" r:id="rId32"/>
    <p:sldId id="287" r:id="rId33"/>
    <p:sldId id="304" r:id="rId34"/>
    <p:sldId id="305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0">
          <p15:clr>
            <a:srgbClr val="A4A3A4"/>
          </p15:clr>
        </p15:guide>
        <p15:guide id="2" pos="2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80000"/>
    <a:srgbClr val="CCFFFF"/>
    <a:srgbClr val="FFFF99"/>
    <a:srgbClr val="FFFF66"/>
    <a:srgbClr val="FF3300"/>
    <a:srgbClr val="009900"/>
    <a:srgbClr val="00CC00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668" y="-114"/>
      </p:cViewPr>
      <p:guideLst>
        <p:guide orient="horz" pos="190"/>
        <p:guide pos="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5D642E1-97BF-4BAC-9F65-EF83F4F5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94671-1207-4D17-B195-3D48DBAF0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814BD-EDE3-41E2-99BE-A7C1FCA4C3D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E8EFB-A6B3-4112-96DD-80CF91C51C3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DC863-E219-472C-9A81-EAD60D084B8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C3E6F-170E-42EE-9940-CEE33FCAC2C9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EE699-1B11-4D91-AD7D-2BE3AFA2F90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8EAD6-5FA2-4F7F-B789-DBBD60FF0593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09831-B51C-448F-97AB-49B0A13A4EC2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497CC-34F2-4838-80C9-B7A763AE305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9E0AB-009C-4D0A-9AAC-B9FDA8E8E02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0275-C698-40AB-ACB5-FDF47DF6920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6A122-04C3-43CE-BAF9-02DBDBA3A14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A7A5B-BD16-42A7-903E-3B9E4192EA33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87BB-63A9-4EBF-B9BE-739D5670F5BC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D215-FB41-4944-9190-92FDB71F955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70F9F-0BF3-43E3-BFCA-91AFA04C5E7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D11ED-D1E7-422E-A99F-1A418F03B681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745-41DC-4A6B-AE43-C41E973E5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6C6E-D686-4DBD-9908-696FFA16E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29F6-B3E4-4014-A747-D41805CF99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1E36B-98E2-48C6-93B8-9735A0AC8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57D3-4871-4CF7-BE8C-6E91E61F3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6CB0-6202-4F70-A515-711AD77DB6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568A-6CD2-4CE5-B069-D342EA66F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37CB-2047-4F4D-B34E-644EB007D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0B2E-6313-4AEE-A8C4-F72BA0316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61D0-22BA-410C-A9D4-D9DCA44533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E815-8684-4ADD-87B5-9DD19BCDD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AE2C8FD-A4C3-48D7-8C74-46535C7E3D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0/Haeckel_Sacculina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6/Scanning_Electron_Micrograph_of_a_Flea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b/ba/Isotoma_Habit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8/Blind_Watchmaker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Diagram_of_eye_evolution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upload.wikimedia.org/wikipedia/commons/8/86/Vertebrate_n_octopus_eyes.png" TargetMode="Externa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upload.wikimedia.org/wikipedia/commons/2/22/Albatros_ceja_negra_-_paso_drake_-_noviembre_2005.jpg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upload.wikimedia.org/wikipedia/commons/3/3d/Panderichthys_BW.jpg" TargetMode="External"/><Relationship Id="rId7" Type="http://schemas.openxmlformats.org/officeDocument/2006/relationships/hyperlink" Target="http://upload.wikimedia.org/wikipedia/commons/a/a6/Acanthostega_BW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upload.wikimedia.org/wikipedia/commons/7/7d/Tiktaalik_BW.jpg" TargetMode="Externa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upload.wikimedia.org/wikipedia/commons/2/2e/Atta_colombica_workers_cutting_whole_plan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upload.wikimedia.org/wikipedia/en/9/92/Acromyrmex_octospinosus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://upload.wikimedia.org/wikipedia/commons/d/de/Polarfuchs_1_2004-11-17.jpg" TargetMode="External"/><Relationship Id="rId7" Type="http://schemas.openxmlformats.org/officeDocument/2006/relationships/hyperlink" Target="http://upload.wikimedia.org/wikipedia/en/4/45/Phylogeny_Star_vs_Hierarchical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hyperlink" Target="http://upload.wikimedia.org/wikipedia/commons/0/07/TAzooAnimal3.jpg" TargetMode="Externa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9.jpe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hyperlink" Target="http://upload.wikimedia.org/wikipedia/commons/6/63/Striped_skunk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hyperlink" Target="http://upload.wikimedia.org/wikipedia/commons/1/1d/AntsStitchingLeav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pick5.pick.uga.edu/mp/20p?act=zoom&amp;img=/home/IM/I_ALW/0000/mx/Oecophylla_smaragdina,I_ALW1.jpg" TargetMode="External"/><Relationship Id="rId9" Type="http://schemas.openxmlformats.org/officeDocument/2006/relationships/hyperlink" Target="http://upload.wikimedia.org/wikipedia/commons/a/aa/SSL11903p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67" descr="Flying_fish"/>
          <p:cNvPicPr>
            <a:picLocks noChangeAspect="1" noChangeArrowheads="1"/>
          </p:cNvPicPr>
          <p:nvPr/>
        </p:nvPicPr>
        <p:blipFill>
          <a:blip r:embed="rId3" cstate="print"/>
          <a:srcRect r="25833" b="11591"/>
          <a:stretch>
            <a:fillRect/>
          </a:stretch>
        </p:blipFill>
        <p:spPr bwMode="auto">
          <a:xfrm>
            <a:off x="6218891" y="1818248"/>
            <a:ext cx="276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2072" descr="Eagle Owl Eyes - Picture 1 of 4 in Vision"/>
          <p:cNvPicPr>
            <a:picLocks noChangeAspect="1" noChangeArrowheads="1"/>
          </p:cNvPicPr>
          <p:nvPr/>
        </p:nvPicPr>
        <p:blipFill>
          <a:blip r:embed="rId4" cstate="print"/>
          <a:srcRect l="17891" t="10104" r="53516" b="51805"/>
          <a:stretch>
            <a:fillRect/>
          </a:stretch>
        </p:blipFill>
        <p:spPr bwMode="auto">
          <a:xfrm>
            <a:off x="3363305" y="1396369"/>
            <a:ext cx="1743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790797" y="220573"/>
            <a:ext cx="5739648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ADAPTATION AND </a:t>
            </a:r>
            <a:b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NATURAL SELECTION</a:t>
            </a:r>
            <a:endParaRPr lang="cs-CZ" sz="3600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3" name="Picture 2061" descr="23900-004-B66A6F45"/>
          <p:cNvPicPr>
            <a:picLocks noChangeAspect="1" noChangeArrowheads="1"/>
          </p:cNvPicPr>
          <p:nvPr/>
        </p:nvPicPr>
        <p:blipFill>
          <a:blip r:embed="rId5" cstate="print"/>
          <a:srcRect l="20570"/>
          <a:stretch>
            <a:fillRect/>
          </a:stretch>
        </p:blipFill>
        <p:spPr bwMode="auto">
          <a:xfrm>
            <a:off x="6030259" y="4165600"/>
            <a:ext cx="2857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4" name="Picture 2063" descr="Trypanosoma%20brucei%20rhodesiense%20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2728" y="1463359"/>
            <a:ext cx="18335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5" name="Picture 2065" descr="img3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8362" y="2986881"/>
            <a:ext cx="212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2069" descr="File:Haeckel Saccu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098" y="1751013"/>
            <a:ext cx="266065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7" name="Picture 2070" descr="Optim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113" y="5175250"/>
            <a:ext cx="5724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241644" y="781051"/>
            <a:ext cx="21571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</a:rPr>
              <a:t>ADAPTATION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98838" y="388939"/>
            <a:ext cx="3579813" cy="582612"/>
            <a:chOff x="1504" y="2521"/>
            <a:chExt cx="2255" cy="367"/>
          </a:xfrm>
        </p:grpSpPr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949" y="2521"/>
              <a:ext cx="18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 dirty="0" err="1">
                  <a:latin typeface="Arial" pitchFamily="34" charset="0"/>
                </a:rPr>
                <a:t>proces</a:t>
              </a:r>
              <a:r>
                <a:rPr lang="cs-CZ" b="0" dirty="0">
                  <a:latin typeface="Arial" pitchFamily="34" charset="0"/>
                </a:rPr>
                <a:t>s</a:t>
              </a:r>
              <a:r>
                <a:rPr lang="en-GB" b="0" dirty="0">
                  <a:latin typeface="Arial" pitchFamily="34" charset="0"/>
                </a:rPr>
                <a:t> of adapting</a:t>
              </a:r>
            </a:p>
          </p:txBody>
        </p:sp>
        <p:sp>
          <p:nvSpPr>
            <p:cNvPr id="12300" name="Line 11"/>
            <p:cNvSpPr>
              <a:spLocks noChangeShapeType="1"/>
            </p:cNvSpPr>
            <p:nvPr/>
          </p:nvSpPr>
          <p:spPr bwMode="auto">
            <a:xfrm flipV="1">
              <a:off x="1504" y="2768"/>
              <a:ext cx="379" cy="12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11538" y="1073152"/>
            <a:ext cx="3481390" cy="641351"/>
            <a:chOff x="1512" y="2952"/>
            <a:chExt cx="2193" cy="404"/>
          </a:xfrm>
        </p:grpSpPr>
        <p:sp>
          <p:nvSpPr>
            <p:cNvPr id="12297" name="Text Box 13"/>
            <p:cNvSpPr txBox="1">
              <a:spLocks noChangeArrowheads="1"/>
            </p:cNvSpPr>
            <p:nvPr/>
          </p:nvSpPr>
          <p:spPr bwMode="auto">
            <a:xfrm>
              <a:off x="1929" y="3065"/>
              <a:ext cx="17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 u="sng">
                  <a:latin typeface="Arial" pitchFamily="34" charset="0"/>
                </a:rPr>
                <a:t>trait of an organism</a:t>
              </a:r>
            </a:p>
          </p:txBody>
        </p:sp>
        <p:sp>
          <p:nvSpPr>
            <p:cNvPr id="12298" name="Line 14"/>
            <p:cNvSpPr>
              <a:spLocks noChangeShapeType="1"/>
            </p:cNvSpPr>
            <p:nvPr/>
          </p:nvSpPr>
          <p:spPr bwMode="auto">
            <a:xfrm>
              <a:off x="1512" y="2952"/>
              <a:ext cx="371" cy="16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49263" y="2214891"/>
            <a:ext cx="79592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b="0">
                <a:latin typeface="Arial" pitchFamily="34" charset="0"/>
              </a:rPr>
              <a:t>trait which allows better survival and reproduction</a:t>
            </a:r>
          </a:p>
          <a:p>
            <a:pPr defTabSz="360000"/>
            <a:endParaRPr lang="en-GB" b="0">
              <a:latin typeface="Arial" pitchFamily="34" charset="0"/>
            </a:endParaRPr>
          </a:p>
          <a:p>
            <a:pPr defTabSz="360000"/>
            <a:r>
              <a:rPr lang="en-GB" b="0">
                <a:latin typeface="Arial" pitchFamily="34" charset="0"/>
              </a:rPr>
              <a:t>natural selection necessary but also considering history </a:t>
            </a:r>
          </a:p>
          <a:p>
            <a:pPr defTabSz="360000"/>
            <a:r>
              <a:rPr lang="en-GB" b="0">
                <a:latin typeface="Arial" pitchFamily="34" charset="0"/>
              </a:rPr>
              <a:t>	</a:t>
            </a:r>
            <a:r>
              <a:rPr lang="en-GB" sz="2000" b="0">
                <a:latin typeface="Arial" pitchFamily="34" charset="0"/>
              </a:rPr>
              <a:t>(flea winglessness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Collembola)</a:t>
            </a:r>
            <a:endParaRPr lang="en-GB" b="0">
              <a:latin typeface="Arial" pitchFamily="34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936625" y="241458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nature06614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315913"/>
            <a:ext cx="458787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5" name="Group 32"/>
          <p:cNvGrpSpPr>
            <a:grpSpLocks/>
          </p:cNvGrpSpPr>
          <p:nvPr/>
        </p:nvGrpSpPr>
        <p:grpSpPr bwMode="auto">
          <a:xfrm>
            <a:off x="5495926" y="2757487"/>
            <a:ext cx="2706688" cy="1565274"/>
            <a:chOff x="3462" y="1737"/>
            <a:chExt cx="1705" cy="986"/>
          </a:xfrm>
        </p:grpSpPr>
        <p:grpSp>
          <p:nvGrpSpPr>
            <p:cNvPr id="13321" name="Group 23"/>
            <p:cNvGrpSpPr>
              <a:grpSpLocks/>
            </p:cNvGrpSpPr>
            <p:nvPr/>
          </p:nvGrpSpPr>
          <p:grpSpPr bwMode="auto">
            <a:xfrm>
              <a:off x="3462" y="1837"/>
              <a:ext cx="834" cy="759"/>
              <a:chOff x="3706" y="414"/>
              <a:chExt cx="949" cy="942"/>
            </a:xfrm>
          </p:grpSpPr>
          <p:grpSp>
            <p:nvGrpSpPr>
              <p:cNvPr id="13325" name="Group 16"/>
              <p:cNvGrpSpPr>
                <a:grpSpLocks/>
              </p:cNvGrpSpPr>
              <p:nvPr/>
            </p:nvGrpSpPr>
            <p:grpSpPr bwMode="auto">
              <a:xfrm>
                <a:off x="4188" y="414"/>
                <a:ext cx="461" cy="461"/>
                <a:chOff x="278" y="0"/>
                <a:chExt cx="461" cy="461"/>
              </a:xfrm>
            </p:grpSpPr>
            <p:sp>
              <p:nvSpPr>
                <p:cNvPr id="1332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78" y="0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78" y="46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1" name="Line 15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8" y="23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3326" name="Line 19"/>
              <p:cNvSpPr>
                <a:spLocks noChangeShapeType="1"/>
              </p:cNvSpPr>
              <p:nvPr/>
            </p:nvSpPr>
            <p:spPr bwMode="auto">
              <a:xfrm flipH="1">
                <a:off x="3715" y="645"/>
                <a:ext cx="4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7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3360" y="1001"/>
                <a:ext cx="7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8" name="Line 22"/>
              <p:cNvSpPr>
                <a:spLocks noChangeShapeType="1"/>
              </p:cNvSpPr>
              <p:nvPr/>
            </p:nvSpPr>
            <p:spPr bwMode="auto">
              <a:xfrm>
                <a:off x="3706" y="1355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4324" y="1737"/>
              <a:ext cx="8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 dirty="0" err="1">
                  <a:latin typeface="Arial" pitchFamily="34" charset="0"/>
                </a:rPr>
                <a:t>Collembola</a:t>
              </a:r>
              <a:endParaRPr lang="cs-CZ" sz="1800" b="0" i="1" dirty="0">
                <a:latin typeface="Arial" pitchFamily="34" charset="0"/>
              </a:endParaRPr>
            </a:p>
          </p:txBody>
        </p:sp>
        <p:sp>
          <p:nvSpPr>
            <p:cNvPr id="13323" name="Text Box 25"/>
            <p:cNvSpPr txBox="1">
              <a:spLocks noChangeArrowheads="1"/>
            </p:cNvSpPr>
            <p:nvPr/>
          </p:nvSpPr>
          <p:spPr bwMode="auto">
            <a:xfrm>
              <a:off x="4324" y="2096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Protura</a:t>
              </a:r>
            </a:p>
          </p:txBody>
        </p:sp>
        <p:sp>
          <p:nvSpPr>
            <p:cNvPr id="13324" name="Text Box 26"/>
            <p:cNvSpPr txBox="1">
              <a:spLocks noChangeArrowheads="1"/>
            </p:cNvSpPr>
            <p:nvPr/>
          </p:nvSpPr>
          <p:spPr bwMode="auto">
            <a:xfrm>
              <a:off x="4324" y="2490"/>
              <a:ext cx="5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Insecta</a:t>
              </a:r>
            </a:p>
          </p:txBody>
        </p:sp>
      </p:grpSp>
      <p:pic>
        <p:nvPicPr>
          <p:cNvPr id="13316" name="Picture 27" descr="File:Isotoma Habi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87366"/>
            <a:ext cx="1958816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317" name="Picture 28" descr="File:Scanning Electron Micrograph of a 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037" y="4151586"/>
            <a:ext cx="1458927" cy="18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8" name="AutoShape 30"/>
          <p:cNvSpPr>
            <a:spLocks noChangeArrowheads="1"/>
          </p:cNvSpPr>
          <p:nvPr/>
        </p:nvSpPr>
        <p:spPr bwMode="auto">
          <a:xfrm>
            <a:off x="5109888" y="304800"/>
            <a:ext cx="2733733" cy="1079500"/>
          </a:xfrm>
          <a:prstGeom prst="wedgeRectCallout">
            <a:avLst>
              <a:gd name="adj1" fmla="val 29171"/>
              <a:gd name="adj2" fmla="val 864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</a:rPr>
              <a:t>springtail has no wings because all its ancestors were wingless</a:t>
            </a:r>
          </a:p>
        </p:txBody>
      </p:sp>
      <p:sp>
        <p:nvSpPr>
          <p:cNvPr id="13319" name="AutoShape 31"/>
          <p:cNvSpPr>
            <a:spLocks noChangeArrowheads="1"/>
          </p:cNvSpPr>
          <p:nvPr/>
        </p:nvSpPr>
        <p:spPr bwMode="auto">
          <a:xfrm>
            <a:off x="5111750" y="4861874"/>
            <a:ext cx="2078038" cy="803914"/>
          </a:xfrm>
          <a:prstGeom prst="wedgeRectCallout">
            <a:avLst>
              <a:gd name="adj1" fmla="val 76653"/>
              <a:gd name="adj2" fmla="val -3766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</a:rPr>
              <a:t>flea has lost its wings secondarily</a:t>
            </a:r>
          </a:p>
        </p:txBody>
      </p:sp>
      <p:sp>
        <p:nvSpPr>
          <p:cNvPr id="13320" name="Text Box 33"/>
          <p:cNvSpPr txBox="1">
            <a:spLocks noChangeArrowheads="1"/>
          </p:cNvSpPr>
          <p:nvPr/>
        </p:nvSpPr>
        <p:spPr bwMode="auto">
          <a:xfrm>
            <a:off x="4349750" y="6272213"/>
            <a:ext cx="4698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>
                <a:latin typeface="Arial" pitchFamily="34" charset="0"/>
              </a:rPr>
              <a:t>… likewise wingless species of fruit flies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GLABER"/>
          <p:cNvPicPr>
            <a:picLocks noChangeAspect="1" noChangeArrowheads="1"/>
          </p:cNvPicPr>
          <p:nvPr/>
        </p:nvPicPr>
        <p:blipFill>
          <a:blip r:embed="rId3" cstate="print"/>
          <a:srcRect l="10336" t="12140" r="9636" b="7881"/>
          <a:stretch>
            <a:fillRect/>
          </a:stretch>
        </p:blipFill>
        <p:spPr bwMode="auto">
          <a:xfrm>
            <a:off x="577096" y="403115"/>
            <a:ext cx="5844448" cy="25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399288" y="2264837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Heterocephalus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glaber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239959" y="6134156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Fukomys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sp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.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 t="12288" b="7059"/>
          <a:stretch>
            <a:fillRect/>
          </a:stretch>
        </p:blipFill>
        <p:spPr bwMode="auto">
          <a:xfrm>
            <a:off x="646536" y="3268148"/>
            <a:ext cx="2699204" cy="326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38" name="Picture 2" descr="Výsledek obrázku pro heterocephalus glaber bulb eating the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8461" y="3295135"/>
            <a:ext cx="5176941" cy="27554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263" y="304800"/>
            <a:ext cx="8579978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adaptations known for a long time - philosophers,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natural theologians (St. Augustine, St. Thomas Aquinas, William Paley)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notion of a watchmaker, today „argument from design“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 David Hume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003399"/>
                </a:solidFill>
                <a:latin typeface="Arial" pitchFamily="34" charset="0"/>
              </a:rPr>
              <a:t>Richard Dawkins</a:t>
            </a:r>
            <a:r>
              <a:rPr lang="en-GB" sz="2000" b="0" dirty="0">
                <a:latin typeface="Arial" pitchFamily="34" charset="0"/>
              </a:rPr>
              <a:t>: Blind Watchmaker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49263" y="3202864"/>
            <a:ext cx="738343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Explaining adaptations:</a:t>
            </a:r>
            <a:br>
              <a:rPr lang="en-GB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en-GB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supernatural being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 err="1">
                <a:latin typeface="Arial" pitchFamily="34" charset="0"/>
              </a:rPr>
              <a:t>lamarckism</a:t>
            </a:r>
            <a:r>
              <a:rPr lang="en-GB" sz="2000" b="0" dirty="0">
                <a:latin typeface="Arial" pitchFamily="34" charset="0"/>
              </a:rPr>
              <a:t>, adaptive mutation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</a:t>
            </a:r>
            <a:r>
              <a:rPr lang="en-GB" sz="1800" b="0" dirty="0">
                <a:latin typeface="Arial" pitchFamily="34" charset="0"/>
              </a:rPr>
              <a:t>zebra and lion: the ability of muscle strengthening is itself adaptive</a:t>
            </a:r>
            <a:endParaRPr lang="en-GB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orthogenesis ... </a:t>
            </a:r>
            <a:r>
              <a:rPr lang="en-GB" sz="1800" b="0" dirty="0">
                <a:latin typeface="Arial" pitchFamily="34" charset="0"/>
              </a:rPr>
              <a:t>mechanism?</a:t>
            </a:r>
          </a:p>
          <a:p>
            <a:pPr defTabSz="360000">
              <a:spcAft>
                <a:spcPts val="1000"/>
              </a:spcAft>
            </a:pPr>
            <a:r>
              <a:rPr lang="en-GB" sz="2000" b="0" u="sng" dirty="0">
                <a:latin typeface="Arial" pitchFamily="34" charset="0"/>
              </a:rPr>
              <a:t>natural selection</a:t>
            </a:r>
          </a:p>
        </p:txBody>
      </p:sp>
      <p:pic>
        <p:nvPicPr>
          <p:cNvPr id="14343" name="Picture 19" descr="File:Blind Watchmak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470" y="1376615"/>
            <a:ext cx="13716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604939" y="304800"/>
            <a:ext cx="2018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80000"/>
                </a:solidFill>
                <a:latin typeface="Arial" pitchFamily="34" charset="0"/>
              </a:rPr>
              <a:t>Coadaptation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263" y="1021420"/>
            <a:ext cx="8507457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= </a:t>
            </a:r>
            <a:r>
              <a:rPr lang="cs-CZ" sz="2000" b="0" dirty="0" err="1">
                <a:latin typeface="Arial" pitchFamily="34" charset="0"/>
              </a:rPr>
              <a:t>complex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adaptation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requiring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coordinated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changes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of</a:t>
            </a:r>
            <a:r>
              <a:rPr lang="cs-CZ" sz="2000" b="0" dirty="0">
                <a:latin typeface="Arial" pitchFamily="34" charset="0"/>
              </a:rPr>
              <a:t> more </a:t>
            </a:r>
            <a:r>
              <a:rPr lang="cs-CZ" sz="2000" b="0" dirty="0" err="1">
                <a:latin typeface="Arial" pitchFamily="34" charset="0"/>
              </a:rPr>
              <a:t>than</a:t>
            </a:r>
            <a:r>
              <a:rPr lang="cs-CZ" sz="2000" b="0" dirty="0">
                <a:latin typeface="Arial" pitchFamily="34" charset="0"/>
              </a:rPr>
              <a:t> 1 part</a:t>
            </a:r>
            <a:br>
              <a:rPr lang="cs-CZ" sz="2000" b="0" dirty="0">
                <a:latin typeface="Arial" pitchFamily="34" charset="0"/>
              </a:rPr>
            </a:b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Herbert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Spencer</a:t>
            </a:r>
            <a:r>
              <a:rPr lang="cs-CZ" sz="2000" b="0" dirty="0">
                <a:latin typeface="Arial" pitchFamily="34" charset="0"/>
              </a:rPr>
              <a:t>: </a:t>
            </a:r>
            <a:r>
              <a:rPr lang="cs-CZ" sz="2000" b="0" dirty="0" err="1">
                <a:latin typeface="Arial" pitchFamily="34" charset="0"/>
              </a:rPr>
              <a:t>giraffe´s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neck</a:t>
            </a:r>
            <a:r>
              <a:rPr lang="cs-CZ" sz="2000" b="0" dirty="0">
                <a:latin typeface="Arial" pitchFamily="34" charset="0"/>
              </a:rPr>
              <a:t> – </a:t>
            </a:r>
            <a:r>
              <a:rPr lang="cs-CZ" sz="2000" b="0" dirty="0" err="1">
                <a:latin typeface="Arial" pitchFamily="34" charset="0"/>
              </a:rPr>
              <a:t>parallel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changes</a:t>
            </a:r>
            <a:r>
              <a:rPr lang="cs-CZ" sz="2000" b="0" dirty="0">
                <a:latin typeface="Arial" pitchFamily="34" charset="0"/>
              </a:rPr>
              <a:t>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err="1">
                <a:latin typeface="Arial" pitchFamily="34" charset="0"/>
              </a:rPr>
              <a:t>of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bones</a:t>
            </a:r>
            <a:r>
              <a:rPr lang="cs-CZ" sz="2000" b="0" dirty="0">
                <a:latin typeface="Arial" pitchFamily="34" charset="0"/>
              </a:rPr>
              <a:t>, </a:t>
            </a:r>
            <a:r>
              <a:rPr lang="cs-CZ" sz="2000" b="0" dirty="0" err="1">
                <a:latin typeface="Arial" pitchFamily="34" charset="0"/>
              </a:rPr>
              <a:t>muscles</a:t>
            </a:r>
            <a:r>
              <a:rPr lang="cs-CZ" sz="2000" b="0" dirty="0">
                <a:latin typeface="Arial" pitchFamily="34" charset="0"/>
              </a:rPr>
              <a:t>, and </a:t>
            </a:r>
            <a:r>
              <a:rPr lang="cs-CZ" sz="2000" b="0" dirty="0" err="1">
                <a:latin typeface="Arial" pitchFamily="34" charset="0"/>
              </a:rPr>
              <a:t>vessels</a:t>
            </a: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genes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do not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act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independently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gene</a:t>
            </a:r>
            <a:r>
              <a:rPr lang="cs-CZ" sz="2000" b="0" dirty="0">
                <a:latin typeface="Arial" pitchFamily="34" charset="0"/>
              </a:rPr>
              <a:t> level (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>
                <a:latin typeface="Arial" pitchFamily="34" charset="0"/>
              </a:rPr>
              <a:t>gene </a:t>
            </a:r>
            <a:r>
              <a:rPr lang="cs-CZ" sz="2000" b="0" dirty="0" err="1">
                <a:latin typeface="Arial" pitchFamily="34" charset="0"/>
              </a:rPr>
              <a:t>complexes</a:t>
            </a:r>
            <a:r>
              <a:rPr lang="cs-CZ" sz="2000" b="0" dirty="0">
                <a:latin typeface="Arial" pitchFamily="34" charset="0"/>
              </a:rPr>
              <a:t>, „</a:t>
            </a:r>
            <a:r>
              <a:rPr lang="cs-CZ" sz="2000" b="0" dirty="0" err="1">
                <a:latin typeface="Arial" pitchFamily="34" charset="0"/>
              </a:rPr>
              <a:t>supergenes</a:t>
            </a:r>
            <a:r>
              <a:rPr lang="cs-CZ" sz="2000" b="0" dirty="0">
                <a:latin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organ </a:t>
            </a:r>
            <a:r>
              <a:rPr lang="cs-CZ" sz="2000" b="0" dirty="0">
                <a:latin typeface="Arial" pitchFamily="34" charset="0"/>
              </a:rPr>
              <a:t>level</a:t>
            </a: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species</a:t>
            </a:r>
            <a:r>
              <a:rPr lang="cs-CZ" sz="2000" b="0" dirty="0">
                <a:latin typeface="Arial" pitchFamily="34" charset="0"/>
              </a:rPr>
              <a:t> level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...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see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also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Origin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sexual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reproduction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5364" name="Picture 1043" descr="giraf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779" y="1448731"/>
            <a:ext cx="2568959" cy="52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7"/>
          <p:cNvSpPr txBox="1">
            <a:spLocks noChangeArrowheads="1"/>
          </p:cNvSpPr>
          <p:nvPr/>
        </p:nvSpPr>
        <p:spPr bwMode="auto">
          <a:xfrm>
            <a:off x="449263" y="1029972"/>
            <a:ext cx="4634602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1. Functional intermediary traits</a:t>
            </a:r>
          </a:p>
        </p:txBody>
      </p:sp>
      <p:pic>
        <p:nvPicPr>
          <p:cNvPr id="1029" name="Picture 22" descr="File:Diagram of eye evolut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13" y="1114117"/>
            <a:ext cx="3447394" cy="48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7" descr="File:Vertebrate n octopus ey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4573"/>
          <a:stretch>
            <a:fillRect/>
          </a:stretch>
        </p:blipFill>
        <p:spPr bwMode="auto">
          <a:xfrm>
            <a:off x="760892" y="2099552"/>
            <a:ext cx="2991301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28"/>
          <p:cNvSpPr>
            <a:spLocks noChangeArrowheads="1"/>
          </p:cNvSpPr>
          <p:nvPr/>
        </p:nvSpPr>
        <p:spPr bwMode="auto">
          <a:xfrm>
            <a:off x="880187" y="3954988"/>
            <a:ext cx="1262378" cy="338435"/>
          </a:xfrm>
          <a:prstGeom prst="wedgeRectCallout">
            <a:avLst>
              <a:gd name="adj1" fmla="val 13400"/>
              <a:gd name="adj2" fmla="val -1377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vertebrates</a:t>
            </a:r>
          </a:p>
        </p:txBody>
      </p:sp>
      <p:sp>
        <p:nvSpPr>
          <p:cNvPr id="1035" name="AutoShape 29"/>
          <p:cNvSpPr>
            <a:spLocks noChangeArrowheads="1"/>
          </p:cNvSpPr>
          <p:nvPr/>
        </p:nvSpPr>
        <p:spPr bwMode="auto">
          <a:xfrm>
            <a:off x="3231688" y="1916235"/>
            <a:ext cx="968277" cy="338435"/>
          </a:xfrm>
          <a:prstGeom prst="wedgeRectCallout">
            <a:avLst>
              <a:gd name="adj1" fmla="val -38395"/>
              <a:gd name="adj2" fmla="val 12809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octopus</a:t>
            </a:r>
          </a:p>
        </p:txBody>
      </p: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965733" y="6008251"/>
            <a:ext cx="1433513" cy="657225"/>
          </a:xfrm>
          <a:prstGeom prst="wedgeRectCallout">
            <a:avLst>
              <a:gd name="adj1" fmla="val 18287"/>
              <a:gd name="adj2" fmla="val -877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cephalopods, vertebrates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837300" y="301625"/>
            <a:ext cx="59129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 OF COMPLEX TRAITS</a:t>
            </a:r>
          </a:p>
        </p:txBody>
      </p:sp>
      <p:sp>
        <p:nvSpPr>
          <p:cNvPr id="162839" name="AutoShape 23"/>
          <p:cNvSpPr>
            <a:spLocks noChangeArrowheads="1"/>
          </p:cNvSpPr>
          <p:nvPr/>
        </p:nvSpPr>
        <p:spPr bwMode="auto">
          <a:xfrm>
            <a:off x="4050423" y="3855928"/>
            <a:ext cx="1139825" cy="473075"/>
          </a:xfrm>
          <a:prstGeom prst="wedgeRectCallout">
            <a:avLst>
              <a:gd name="adj1" fmla="val 75575"/>
              <a:gd name="adj2" fmla="val -315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</a:rPr>
              <a:t>Nautilus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3042" y="5061992"/>
            <a:ext cx="4257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Evolution of camera-type eye: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9263" y="6006499"/>
            <a:ext cx="40463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</a:rPr>
              <a:t>How can a half-eye be functional?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62841" grpId="0" animBg="1"/>
      <p:bldP spid="1628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795115" y="472964"/>
            <a:ext cx="6014235" cy="60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17429" y="304800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itchFamily="34" charset="0"/>
                <a:cs typeface="Arial" pitchFamily="34" charset="0"/>
              </a:rPr>
              <a:t>cephalopods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507534" y="1727928"/>
            <a:ext cx="8636466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photosensitive organs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independent origin 50-100 in different groups </a:t>
            </a:r>
            <a:br>
              <a:rPr lang="en-GB" sz="2000" b="0" dirty="0">
                <a:latin typeface="Arial" pitchFamily="34" charset="0"/>
                <a:sym typeface="Symbol" pitchFamily="18" charset="2"/>
              </a:rPr>
            </a:br>
            <a:r>
              <a:rPr lang="en-GB" sz="2000" b="0" dirty="0">
                <a:latin typeface="Arial" pitchFamily="34" charset="0"/>
                <a:sym typeface="Symbol" pitchFamily="18" charset="2"/>
              </a:rPr>
              <a:t>	of invertebrates</a:t>
            </a:r>
          </a:p>
          <a:p>
            <a:pPr defTabSz="360000">
              <a:spcAft>
                <a:spcPts val="1000"/>
              </a:spcAft>
            </a:pPr>
            <a:endParaRPr lang="en-GB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003399"/>
                </a:solidFill>
                <a:latin typeface="Arial" pitchFamily="34" charset="0"/>
              </a:rPr>
              <a:t>Nilsson &amp; </a:t>
            </a:r>
            <a:r>
              <a:rPr lang="en-GB" sz="2000" b="0" dirty="0" err="1">
                <a:solidFill>
                  <a:srgbClr val="003399"/>
                </a:solidFill>
                <a:latin typeface="Arial" pitchFamily="34" charset="0"/>
              </a:rPr>
              <a:t>Pelger</a:t>
            </a:r>
            <a:r>
              <a:rPr lang="en-GB" sz="2000" b="0" dirty="0">
                <a:latin typeface="Arial" pitchFamily="34" charset="0"/>
              </a:rPr>
              <a:t> (1994):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layer of photosensitive cells between dark cell layer below and transparent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protective layer on top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random changes &lt;1%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less advantageous changes rejected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criterion = ability to distinguish objects in space</a:t>
            </a:r>
            <a:r>
              <a:rPr lang="en-GB" sz="2000" b="0" dirty="0">
                <a:latin typeface="Arial" pitchFamily="34" charset="0"/>
              </a:rPr>
              <a:t> (optical physics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</a:t>
            </a:r>
            <a:br>
              <a:rPr lang="en-GB" sz="2000" b="0" dirty="0">
                <a:latin typeface="Arial" pitchFamily="34" charset="0"/>
                <a:sym typeface="Symbol" pitchFamily="18" charset="2"/>
              </a:rPr>
            </a:br>
            <a:r>
              <a:rPr lang="en-GB" sz="2000" b="0" dirty="0">
                <a:latin typeface="Arial" pitchFamily="34" charset="0"/>
                <a:sym typeface="Symbol" pitchFamily="18" charset="2"/>
              </a:rPr>
              <a:t>	potential for quantification)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00913" y="301625"/>
            <a:ext cx="61025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Evolution of a complex camera-type eye –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cs-CZ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computer simulation: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2248" y="2244725"/>
          <a:ext cx="8696490" cy="2843291"/>
        </p:xfrm>
        <a:graphic>
          <a:graphicData uri="http://schemas.openxmlformats.org/presentationml/2006/ole">
            <p:oleObj spid="_x0000_s3092" name="CorelPhotoPaint.Image.9" r:id="rId4" imgW="5533333" imgH="1809524" progId="">
              <p:embed/>
            </p:oleObj>
          </a:graphicData>
        </a:graphic>
      </p:graphicFrame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4926667" y="1370012"/>
            <a:ext cx="2011363" cy="719138"/>
          </a:xfrm>
          <a:prstGeom prst="wedgeRectCallout">
            <a:avLst>
              <a:gd name="adj1" fmla="val 69495"/>
              <a:gd name="adj2" fmla="val 10298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1000 steps: pinhole eye</a:t>
            </a:r>
          </a:p>
        </p:txBody>
      </p:sp>
      <p:sp>
        <p:nvSpPr>
          <p:cNvPr id="164880" name="AutoShape 16"/>
          <p:cNvSpPr>
            <a:spLocks noChangeArrowheads="1"/>
          </p:cNvSpPr>
          <p:nvPr/>
        </p:nvSpPr>
        <p:spPr bwMode="auto">
          <a:xfrm>
            <a:off x="3724275" y="5492750"/>
            <a:ext cx="2011363" cy="719138"/>
          </a:xfrm>
          <a:prstGeom prst="wedgeRectCallout">
            <a:avLst>
              <a:gd name="adj1" fmla="val 111722"/>
              <a:gd name="adj2" fmla="val -1557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2000 steps: camera-type eye</a:t>
            </a:r>
          </a:p>
        </p:txBody>
      </p:sp>
      <p:sp>
        <p:nvSpPr>
          <p:cNvPr id="164881" name="AutoShape 17"/>
          <p:cNvSpPr>
            <a:spLocks noChangeArrowheads="1"/>
          </p:cNvSpPr>
          <p:nvPr/>
        </p:nvSpPr>
        <p:spPr bwMode="auto">
          <a:xfrm>
            <a:off x="7016750" y="5621338"/>
            <a:ext cx="1408113" cy="719137"/>
          </a:xfrm>
          <a:prstGeom prst="wedgeRectCallout">
            <a:avLst>
              <a:gd name="adj1" fmla="val -9190"/>
              <a:gd name="adj2" fmla="val -1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400 000 generations</a:t>
            </a: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873250" y="1492250"/>
            <a:ext cx="1542303" cy="474663"/>
          </a:xfrm>
          <a:prstGeom prst="wedgeRectCallout">
            <a:avLst>
              <a:gd name="adj1" fmla="val 36190"/>
              <a:gd name="adj2" fmla="val 1285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i="1">
                <a:latin typeface="Arial" pitchFamily="34" charset="0"/>
                <a:sym typeface="Symbol" pitchFamily="18" charset="2"/>
              </a:rPr>
              <a:t>d</a:t>
            </a:r>
            <a:r>
              <a:rPr lang="en-GB" sz="1600" b="0">
                <a:latin typeface="Arial" pitchFamily="34" charset="0"/>
                <a:sym typeface="Symbol" pitchFamily="18" charset="2"/>
              </a:rPr>
              <a:t> = diameter</a:t>
            </a:r>
            <a:endParaRPr lang="en-GB" sz="1600" b="0" i="1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xmlns="" id="{92222B59-D2C9-4287-BAA1-C3EDDE583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913" y="301625"/>
            <a:ext cx="61025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Evolution of a complex camera-type eye –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cs-CZ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computer simulation: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/>
      <p:bldP spid="164880" grpId="0" animBg="1"/>
      <p:bldP spid="164881" grpId="0" animBg="1"/>
      <p:bldP spid="1648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2987511"/>
            <a:ext cx="4916731" cy="3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exaptation</a:t>
            </a:r>
            <a:r>
              <a:rPr lang="en-GB" sz="2000" b="0" dirty="0">
                <a:latin typeface="Arial" pitchFamily="34" charset="0"/>
              </a:rPr>
              <a:t> = function shift,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</a:rPr>
              <a:t>ie</a:t>
            </a:r>
            <a:r>
              <a:rPr lang="en-GB" sz="2000" b="0" dirty="0">
                <a:latin typeface="Arial" pitchFamily="34" charset="0"/>
              </a:rPr>
              <a:t>. usage of a trait for another purpose</a:t>
            </a:r>
            <a:br>
              <a:rPr lang="en-GB" sz="2000" b="0" dirty="0">
                <a:latin typeface="Arial" pitchFamily="34" charset="0"/>
              </a:rPr>
            </a:br>
            <a:endParaRPr lang="en-GB" sz="18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1800" b="0" dirty="0" err="1">
                <a:latin typeface="Arial" pitchFamily="34" charset="0"/>
                <a:sym typeface="Symbol" pitchFamily="18" charset="2"/>
              </a:rPr>
              <a:t>Eg</a:t>
            </a:r>
            <a:r>
              <a:rPr lang="en-GB" sz="1800" b="0" dirty="0">
                <a:latin typeface="Arial" pitchFamily="34" charset="0"/>
                <a:sym typeface="Symbol" pitchFamily="18" charset="2"/>
              </a:rPr>
              <a:t>.: mammal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cranial</a:t>
            </a:r>
            <a:r>
              <a:rPr lang="en-GB" sz="1800" b="0" dirty="0">
                <a:latin typeface="Arial" pitchFamily="34" charset="0"/>
                <a:sym typeface="Symbol" pitchFamily="18" charset="2"/>
              </a:rPr>
              <a:t> sutures (birth relief) </a:t>
            </a:r>
            <a:r>
              <a:rPr lang="en-GB" sz="1800" b="0" dirty="0">
                <a:latin typeface="Arial" pitchFamily="34" charset="0"/>
                <a:sym typeface="Symbol"/>
              </a:rPr>
              <a:t>	</a:t>
            </a:r>
            <a:br>
              <a:rPr lang="en-GB" sz="1800" b="0" dirty="0">
                <a:latin typeface="Arial" pitchFamily="34" charset="0"/>
                <a:sym typeface="Symbol"/>
              </a:rPr>
            </a:b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en-GB" sz="1800" b="0" dirty="0">
                <a:latin typeface="Arial" pitchFamily="34" charset="0"/>
                <a:sym typeface="Symbol"/>
              </a:rPr>
              <a:t/>
            </a:r>
            <a:br>
              <a:rPr lang="en-GB" sz="1800" b="0" dirty="0">
                <a:latin typeface="Arial" pitchFamily="34" charset="0"/>
                <a:sym typeface="Symbol"/>
              </a:rPr>
            </a:br>
            <a:r>
              <a:rPr lang="en-GB" sz="1800" b="0" dirty="0">
                <a:latin typeface="Arial" pitchFamily="34" charset="0"/>
                <a:sym typeface="Symbol"/>
              </a:rPr>
              <a:t>suture probably enabled brain growth</a:t>
            </a:r>
            <a:endParaRPr lang="en-GB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3514210" y="301625"/>
            <a:ext cx="1981633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2. Exaptation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449263" y="1051118"/>
            <a:ext cx="8295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en-GB" sz="2000" b="0">
                <a:latin typeface="Arial" pitchFamily="34" charset="0"/>
                <a:sym typeface="Symbol" pitchFamily="18" charset="2"/>
              </a:rPr>
              <a:t>Complex traits seldom originate </a:t>
            </a:r>
            <a:r>
              <a:rPr lang="en-GB" sz="2000" b="0" i="1">
                <a:latin typeface="Arial" pitchFamily="34" charset="0"/>
                <a:sym typeface="Symbol" pitchFamily="18" charset="2"/>
              </a:rPr>
              <a:t>de novo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, rather modification of existing 	structures</a:t>
            </a:r>
          </a:p>
          <a:p>
            <a:pPr defTabSz="360000"/>
            <a:endParaRPr lang="en-GB" sz="2000" b="0">
              <a:latin typeface="Arial" pitchFamily="34" charset="0"/>
              <a:sym typeface="Symbol" pitchFamily="18" charset="2"/>
            </a:endParaRPr>
          </a:p>
          <a:p>
            <a:pPr defTabSz="360000"/>
            <a:r>
              <a:rPr lang="en-GB" sz="2000" b="0">
                <a:latin typeface="Arial" charset="0"/>
              </a:rPr>
              <a:t>François Jacob (1977): evolutionary tinkering</a:t>
            </a:r>
            <a:endParaRPr lang="en-GB" sz="2000" b="0">
              <a:latin typeface="Arial" pitchFamily="34" charset="0"/>
            </a:endParaRPr>
          </a:p>
        </p:txBody>
      </p:sp>
      <p:pic>
        <p:nvPicPr>
          <p:cNvPr id="45058" name="Picture 2" descr="http://www.sebiology.org/membership/images/Darwin2.jpg"/>
          <p:cNvPicPr>
            <a:picLocks noChangeAspect="1" noChangeArrowheads="1"/>
          </p:cNvPicPr>
          <p:nvPr/>
        </p:nvPicPr>
        <p:blipFill>
          <a:blip r:embed="rId3" cstate="print"/>
          <a:srcRect l="9424" r="14476"/>
          <a:stretch>
            <a:fillRect/>
          </a:stretch>
        </p:blipFill>
        <p:spPr bwMode="auto">
          <a:xfrm>
            <a:off x="903890" y="4382811"/>
            <a:ext cx="1597572" cy="170395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5575005" y="2517959"/>
            <a:ext cx="3279180" cy="35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álný popisek 19"/>
          <p:cNvSpPr/>
          <p:nvPr/>
        </p:nvSpPr>
        <p:spPr bwMode="auto">
          <a:xfrm>
            <a:off x="2522483" y="4582510"/>
            <a:ext cx="2560505" cy="1103586"/>
          </a:xfrm>
          <a:prstGeom prst="wedgeEllipseCallout">
            <a:avLst>
              <a:gd name="adj1" fmla="val -63884"/>
              <a:gd name="adj2" fmla="val 7262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0">
                <a:latin typeface="Arial" pitchFamily="34" charset="0"/>
                <a:sym typeface="Symbol"/>
              </a:rPr>
              <a:t>must have been other purpose!</a:t>
            </a: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uiExpand="1" build="allAtOnce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CHIDEJ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16873"/>
          <a:stretch>
            <a:fillRect/>
          </a:stretch>
        </p:blipFill>
        <p:spPr bwMode="auto">
          <a:xfrm>
            <a:off x="541338" y="204788"/>
            <a:ext cx="35274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97263" y="281305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Catasetum saccatum</a:t>
            </a:r>
          </a:p>
        </p:txBody>
      </p:sp>
      <p:pic>
        <p:nvPicPr>
          <p:cNvPr id="8196" name="Picture 8" descr="Chiloglottis formicifera #2"/>
          <p:cNvPicPr>
            <a:picLocks noChangeAspect="1" noChangeArrowheads="1"/>
          </p:cNvPicPr>
          <p:nvPr/>
        </p:nvPicPr>
        <p:blipFill>
          <a:blip r:embed="rId4" cstate="print"/>
          <a:srcRect b="17111"/>
          <a:stretch>
            <a:fillRect/>
          </a:stretch>
        </p:blipFill>
        <p:spPr bwMode="auto">
          <a:xfrm>
            <a:off x="3213100" y="3549650"/>
            <a:ext cx="273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0" descr="Catasetum sacca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27013"/>
            <a:ext cx="263048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092825" y="584835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Chiloglottis formicifera</a:t>
            </a:r>
          </a:p>
        </p:txBody>
      </p:sp>
      <p:pic>
        <p:nvPicPr>
          <p:cNvPr id="8199" name="Picture 14" descr="Chiloglottis formicifera #1"/>
          <p:cNvPicPr>
            <a:picLocks noChangeAspect="1" noChangeArrowheads="1"/>
          </p:cNvPicPr>
          <p:nvPr/>
        </p:nvPicPr>
        <p:blipFill>
          <a:blip r:embed="rId6" cstate="print"/>
          <a:srcRect l="7051" r="16959"/>
          <a:stretch>
            <a:fillRect/>
          </a:stretch>
        </p:blipFill>
        <p:spPr bwMode="auto">
          <a:xfrm>
            <a:off x="401638" y="4013200"/>
            <a:ext cx="26177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80280" y="129204"/>
            <a:ext cx="3959224" cy="658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558252"/>
            <a:ext cx="4429418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Eg.: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bird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feathers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single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origin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theropod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dinosaurs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sym typeface="Symbol" pitchFamily="18" charset="2"/>
              </a:rPr>
              <a:t>Prum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and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Brush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(2002):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„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Concluding that feathers evolved 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for flight is like maintaining that digits 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evolved for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playing the piano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.“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327025"/>
            <a:ext cx="4299575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Bird feathers: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1. thermoregulation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2. protection against solar radiation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3. signaling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4. sense of touch (like vibrisses)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5. pray catching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6. defence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7. water protection</a:t>
            </a:r>
          </a:p>
        </p:txBody>
      </p:sp>
      <p:pic>
        <p:nvPicPr>
          <p:cNvPr id="108578" name="Picture 34" descr="Soubor:Albatros ceja negra - paso drake - noviembre 200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344" y="4692978"/>
            <a:ext cx="1889125" cy="182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8580" name="Picture 36" descr="microrap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062" y="4758558"/>
            <a:ext cx="2679584" cy="17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2" name="AutoShape 38"/>
          <p:cNvSpPr>
            <a:spLocks noChangeArrowheads="1"/>
          </p:cNvSpPr>
          <p:nvPr/>
        </p:nvSpPr>
        <p:spPr bwMode="auto">
          <a:xfrm>
            <a:off x="1158712" y="3887294"/>
            <a:ext cx="1816100" cy="719138"/>
          </a:xfrm>
          <a:prstGeom prst="wedgeRectCallout">
            <a:avLst>
              <a:gd name="adj1" fmla="val -21847"/>
              <a:gd name="adj2" fmla="val 9805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i="1">
                <a:latin typeface="Arial" pitchFamily="34" charset="0"/>
                <a:sym typeface="Symbol" pitchFamily="18" charset="2"/>
              </a:rPr>
              <a:t>Microraptor gui</a:t>
            </a:r>
            <a:r>
              <a:rPr lang="en-GB" sz="1600" b="0">
                <a:latin typeface="Arial" pitchFamily="34" charset="0"/>
                <a:sym typeface="Symbol" pitchFamily="18" charset="2"/>
              </a:rPr>
              <a:t>: gliding</a:t>
            </a:r>
          </a:p>
        </p:txBody>
      </p:sp>
      <p:sp>
        <p:nvSpPr>
          <p:cNvPr id="108583" name="AutoShape 39"/>
          <p:cNvSpPr>
            <a:spLocks noChangeArrowheads="1"/>
          </p:cNvSpPr>
          <p:nvPr/>
        </p:nvSpPr>
        <p:spPr bwMode="auto">
          <a:xfrm>
            <a:off x="6350931" y="5485032"/>
            <a:ext cx="1257300" cy="717550"/>
          </a:xfrm>
          <a:prstGeom prst="wedgeRectCallout">
            <a:avLst>
              <a:gd name="adj1" fmla="val -94665"/>
              <a:gd name="adj2" fmla="val 20255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  <a:sym typeface="Symbol" pitchFamily="18" charset="2"/>
              </a:rPr>
              <a:t>birds: </a:t>
            </a:r>
          </a:p>
          <a:p>
            <a:pPr algn="ctr"/>
            <a:r>
              <a:rPr lang="en-GB" sz="1600" b="0">
                <a:latin typeface="Arial" pitchFamily="34" charset="0"/>
                <a:sym typeface="Symbol" pitchFamily="18" charset="2"/>
              </a:rPr>
              <a:t>active flight</a:t>
            </a:r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6001792" y="3904776"/>
            <a:ext cx="1976438" cy="719137"/>
          </a:xfrm>
          <a:prstGeom prst="wedgeRectCallout">
            <a:avLst>
              <a:gd name="adj1" fmla="val -75787"/>
              <a:gd name="adj2" fmla="val -31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Dilong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paradoxus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termoregulace</a:t>
            </a:r>
          </a:p>
        </p:txBody>
      </p:sp>
      <p:pic>
        <p:nvPicPr>
          <p:cNvPr id="12" name="Picture 2" descr="Výsledek obrázku pro t rex feathers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6658" y="1655374"/>
            <a:ext cx="2504133" cy="1669423"/>
          </a:xfrm>
          <a:prstGeom prst="rect">
            <a:avLst/>
          </a:prstGeom>
          <a:noFill/>
          <a:effectLst/>
        </p:spPr>
      </p:pic>
      <p:pic>
        <p:nvPicPr>
          <p:cNvPr id="13" name="Picture 4" descr="Výsledek obrázku pro t rex feathers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3448" y="186295"/>
            <a:ext cx="3583364" cy="16013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AutoShape 42"/>
          <p:cNvSpPr>
            <a:spLocks noChangeArrowheads="1"/>
          </p:cNvSpPr>
          <p:nvPr/>
        </p:nvSpPr>
        <p:spPr bwMode="auto">
          <a:xfrm>
            <a:off x="8127829" y="3300204"/>
            <a:ext cx="890588" cy="477838"/>
          </a:xfrm>
          <a:prstGeom prst="wedgeRectCallout">
            <a:avLst>
              <a:gd name="adj1" fmla="val -35236"/>
              <a:gd name="adj2" fmla="val -796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  <a:sym typeface="Symbol" pitchFamily="18" charset="2"/>
              </a:rPr>
              <a:t>T.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rex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5" name="Picture 41" descr="dilong_paradox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0849" y="2258020"/>
            <a:ext cx="3389451" cy="22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49263" y="327025"/>
            <a:ext cx="71609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  <a:sym typeface="Symbol" pitchFamily="18" charset="2"/>
              </a:rPr>
              <a:t>Eg.: lobe-finned fishes – seabed movement  shore climbing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449263" y="4897985"/>
            <a:ext cx="713817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>
                <a:solidFill>
                  <a:srgbClr val="003399"/>
                </a:solidFill>
                <a:latin typeface="Arial" pitchFamily="34" charset="0"/>
              </a:rPr>
              <a:t>Stephen J. Gould, Elizabeth Vrba (1982):</a:t>
            </a:r>
            <a:r>
              <a:rPr lang="en-GB" sz="2000" b="0">
                <a:latin typeface="Arial" pitchFamily="34" charset="0"/>
              </a:rPr>
              <a:t>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avoiding teleology: the term „preadaptation“ </a:t>
            </a:r>
            <a:r>
              <a:rPr lang="en-GB" sz="2000" b="0">
                <a:latin typeface="Arial" pitchFamily="34" charset="0"/>
                <a:sym typeface="Symbol"/>
              </a:rPr>
              <a:t> </a:t>
            </a: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exaptation</a:t>
            </a:r>
            <a:r>
              <a:rPr lang="en-GB" sz="2000" b="0">
                <a:latin typeface="Arial" pitchFamily="34" charset="0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	= broader meaning – including originally neutral traits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likewise term co-option</a:t>
            </a:r>
          </a:p>
        </p:txBody>
      </p:sp>
      <p:pic>
        <p:nvPicPr>
          <p:cNvPr id="17413" name="Picture 13" descr="File:Panderichthy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935421"/>
            <a:ext cx="4157860" cy="14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File:Tiktaalik B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167" y="777765"/>
            <a:ext cx="4124048" cy="12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File:Acanthostega B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199" y="2123090"/>
            <a:ext cx="3999517" cy="15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449263" y="3899011"/>
            <a:ext cx="8610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  <a:sym typeface="Symbol" pitchFamily="18" charset="2"/>
              </a:rPr>
              <a:t>Eg.: insect cuticle (integument  skeleton); mammalian mammary glands 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    (sweat glands)</a:t>
            </a:r>
          </a:p>
        </p:txBody>
      </p:sp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449263" y="2224252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Panderichthys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 (</a:t>
            </a:r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Rhipidistia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7653010" y="1928375"/>
            <a:ext cx="10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Tiktaalik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6603890" y="3035793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Acanthostega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575679" y="290689"/>
            <a:ext cx="3454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Evolutionary constraints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49263" y="1751067"/>
            <a:ext cx="4145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time lag</a:t>
            </a:r>
            <a:r>
              <a:rPr lang="en-GB" sz="2000" b="0">
                <a:latin typeface="Arial" pitchFamily="34" charset="0"/>
              </a:rPr>
              <a:t>: neotropical anachronisms</a:t>
            </a:r>
          </a:p>
        </p:txBody>
      </p:sp>
      <p:sp>
        <p:nvSpPr>
          <p:cNvPr id="18438" name="Rectangle 1034"/>
          <p:cNvSpPr>
            <a:spLocks noChangeArrowheads="1"/>
          </p:cNvSpPr>
          <p:nvPr/>
        </p:nvSpPr>
        <p:spPr bwMode="auto">
          <a:xfrm>
            <a:off x="7140575" y="2940872"/>
            <a:ext cx="162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 b="0" i="1" dirty="0" err="1">
                <a:latin typeface="Arial" pitchFamily="34" charset="0"/>
              </a:rPr>
              <a:t>Cresentia</a:t>
            </a:r>
            <a:r>
              <a:rPr lang="cs-CZ" sz="1600" b="0" i="1" dirty="0">
                <a:latin typeface="Arial" pitchFamily="34" charset="0"/>
              </a:rPr>
              <a:t> </a:t>
            </a:r>
            <a:r>
              <a:rPr lang="cs-CZ" sz="1600" b="0" i="1" dirty="0" err="1">
                <a:latin typeface="Arial" pitchFamily="34" charset="0"/>
              </a:rPr>
              <a:t>alata</a:t>
            </a:r>
            <a:r>
              <a:rPr lang="cs-CZ" sz="1600" b="0" i="1" dirty="0">
                <a:latin typeface="Arial" pitchFamily="34" charset="0"/>
              </a:rPr>
              <a:t> </a:t>
            </a:r>
          </a:p>
        </p:txBody>
      </p:sp>
      <p:pic>
        <p:nvPicPr>
          <p:cNvPr id="18439" name="Picture 1037" descr="old_fr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483" y="327025"/>
            <a:ext cx="1779042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49263" y="3047818"/>
            <a:ext cx="64202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genetical constraints</a:t>
            </a:r>
            <a:r>
              <a:rPr lang="en-GB" sz="2000" b="0">
                <a:latin typeface="Arial" pitchFamily="34" charset="0"/>
              </a:rPr>
              <a:t>: overdominance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(lethal system of chromosome 1 in </a:t>
            </a:r>
            <a:r>
              <a:rPr lang="en-GB" sz="2000" b="0" i="1">
                <a:latin typeface="Arial" pitchFamily="34" charset="0"/>
              </a:rPr>
              <a:t>Triturus cristatus</a:t>
            </a:r>
            <a:r>
              <a:rPr lang="en-GB" sz="2000" b="0">
                <a:latin typeface="Arial" pitchFamily="34" charset="0"/>
              </a:rPr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9263" y="931370"/>
            <a:ext cx="4448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latin typeface="Arial" pitchFamily="34" charset="0"/>
              </a:rPr>
              <a:t>Are adptations always optimal?</a:t>
            </a:r>
          </a:p>
        </p:txBody>
      </p:sp>
      <p:pic>
        <p:nvPicPr>
          <p:cNvPr id="40964" name="Picture 4" descr="http://www.hlasek.com/foto/triturus_cristatus_ha7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669" y="3967655"/>
            <a:ext cx="4342962" cy="2378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6200000">
            <a:off x="827229" y="115315"/>
            <a:ext cx="3787219" cy="45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63" y="327025"/>
            <a:ext cx="2563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physical constraints</a:t>
            </a:r>
            <a:r>
              <a:rPr lang="en-GB" sz="2000" b="0">
                <a:latin typeface="Arial" pitchFamily="34" charset="0"/>
              </a:rPr>
              <a:t>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4349804" y="3719465"/>
            <a:ext cx="1951968" cy="38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633303" y="4183118"/>
            <a:ext cx="1784076" cy="758223"/>
          </a:xfrm>
          <a:prstGeom prst="wedgeRectCallout">
            <a:avLst>
              <a:gd name="adj1" fmla="val 34941"/>
              <a:gd name="adj2" fmla="val -80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mass grows with third power</a:t>
            </a: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027440" y="5286704"/>
            <a:ext cx="2262298" cy="1026237"/>
          </a:xfrm>
          <a:prstGeom prst="wedgeRectCallout">
            <a:avLst>
              <a:gd name="adj1" fmla="val 103349"/>
              <a:gd name="adj2" fmla="val 903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bone strength grows with second power (bone cross-section)</a:t>
            </a:r>
          </a:p>
        </p:txBody>
      </p:sp>
      <p:pic>
        <p:nvPicPr>
          <p:cNvPr id="68610" name="Picture 2" descr="http://theactionelite.com/site/wp-content/uploads/2015/01/423b13dfbe5f7401dfa0f2110d348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25" y="327025"/>
            <a:ext cx="3830438" cy="21546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8612" name="Picture 4" descr="http://room226.weebly.com/uploads/5/3/4/4/5344580/3275028_orig.jpg?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42" y="2448909"/>
            <a:ext cx="2699736" cy="18690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9263" y="327025"/>
            <a:ext cx="7694671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ontogenetic constraints</a:t>
            </a:r>
            <a:r>
              <a:rPr lang="en-GB" sz="2000" b="0">
                <a:latin typeface="Arial" pitchFamily="34" charset="0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	deviation of production of various phenotypes or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restriction of phenotypic variation caused by structure,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character, composition or dynamics of the ontogenetic system</a:t>
            </a:r>
          </a:p>
        </p:txBody>
      </p:sp>
      <p:pic>
        <p:nvPicPr>
          <p:cNvPr id="110607" name="Picture 1039" descr="pega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0" y="2085646"/>
            <a:ext cx="3021286" cy="41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83875" y="2053323"/>
            <a:ext cx="2663825" cy="719138"/>
          </a:xfrm>
          <a:prstGeom prst="wedgeRectCallout">
            <a:avLst>
              <a:gd name="adj1" fmla="val -62284"/>
              <a:gd name="adj2" fmla="val 112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Pegasus´s wings cannot arise </a:t>
            </a:r>
            <a:r>
              <a:rPr lang="en-GB" sz="1800" b="0" i="1">
                <a:latin typeface="Arial" pitchFamily="34" charset="0"/>
                <a:sym typeface="Symbol" pitchFamily="18" charset="2"/>
              </a:rPr>
              <a:t>de novo</a:t>
            </a:r>
          </a:p>
        </p:txBody>
      </p:sp>
      <p:pic>
        <p:nvPicPr>
          <p:cNvPr id="48130" name="Picture 2" descr="http://plato.stanford.edu/entries/innate-acquired/figur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35" y="3039762"/>
            <a:ext cx="3952998" cy="2668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5168153" y="5773556"/>
            <a:ext cx="1643570" cy="719138"/>
          </a:xfrm>
          <a:prstGeom prst="wedgeRectCallout">
            <a:avLst>
              <a:gd name="adj1" fmla="val 18637"/>
              <a:gd name="adj2" fmla="val -1147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ontogeny is „canalized“</a:t>
            </a:r>
            <a:endParaRPr lang="en-GB" sz="1800" b="0" i="1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 noChangeAspect="1"/>
          </p:cNvGraphicFramePr>
          <p:nvPr/>
        </p:nvGraphicFramePr>
        <p:xfrm>
          <a:off x="3663950" y="288925"/>
          <a:ext cx="2600325" cy="1754188"/>
        </p:xfrm>
        <a:graphic>
          <a:graphicData uri="http://schemas.openxmlformats.org/presentationml/2006/ole">
            <p:oleObj spid="_x0000_s4136" name="CorelPhotoPaint.Image.9" r:id="rId4" imgW="5752381" imgH="2085714" progId="">
              <p:embed/>
            </p:oleObj>
          </a:graphicData>
        </a:graphic>
      </p:graphicFrame>
      <p:graphicFrame>
        <p:nvGraphicFramePr>
          <p:cNvPr id="166931" name="Object 19"/>
          <p:cNvGraphicFramePr>
            <a:graphicFrameLocks noChangeAspect="1"/>
          </p:cNvGraphicFramePr>
          <p:nvPr/>
        </p:nvGraphicFramePr>
        <p:xfrm>
          <a:off x="1366838" y="2524125"/>
          <a:ext cx="5724525" cy="4133850"/>
        </p:xfrm>
        <a:graphic>
          <a:graphicData uri="http://schemas.openxmlformats.org/presentationml/2006/ole">
            <p:oleObj spid="_x0000_s4137" name="CorelPhotoPaint.Image.9" r:id="rId5" imgW="5723810" imgH="4133333" progId="">
              <p:embed/>
            </p:oleObj>
          </a:graphicData>
        </a:graphic>
      </p:graphicFrame>
      <p:sp>
        <p:nvSpPr>
          <p:cNvPr id="4100" name="Text Box 20"/>
          <p:cNvSpPr txBox="1">
            <a:spLocks noChangeArrowheads="1"/>
          </p:cNvSpPr>
          <p:nvPr/>
        </p:nvSpPr>
        <p:spPr bwMode="auto">
          <a:xfrm>
            <a:off x="555625" y="317500"/>
            <a:ext cx="277511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David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Raup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(1966):</a:t>
            </a:r>
            <a:br>
              <a:rPr lang="cs-CZ" sz="2000" b="0" dirty="0">
                <a:solidFill>
                  <a:srgbClr val="003399"/>
                </a:solidFill>
                <a:latin typeface="Arial" pitchFamily="34" charset="0"/>
              </a:rPr>
            </a:br>
            <a:endParaRPr lang="cs-CZ" sz="2000" b="0" dirty="0">
              <a:solidFill>
                <a:srgbClr val="003399"/>
              </a:solidFill>
              <a:latin typeface="Arial" pitchFamily="34" charset="0"/>
            </a:endParaRPr>
          </a:p>
          <a:p>
            <a:r>
              <a:rPr lang="cs-CZ" sz="1800" b="0" dirty="0" err="1">
                <a:latin typeface="Arial" pitchFamily="34" charset="0"/>
              </a:rPr>
              <a:t>morphospace</a:t>
            </a:r>
            <a:r>
              <a:rPr lang="cs-CZ" sz="1800" b="0" dirty="0">
                <a:latin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</a:rPr>
              <a:t>described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by 3 </a:t>
            </a:r>
            <a:r>
              <a:rPr lang="cs-CZ" sz="1800" b="0" dirty="0" err="1">
                <a:latin typeface="Arial" pitchFamily="34" charset="0"/>
              </a:rPr>
              <a:t>variables</a:t>
            </a:r>
            <a:endParaRPr lang="cs-CZ" sz="1800" b="0" dirty="0">
              <a:latin typeface="Arial" pitchFamily="34" charset="0"/>
            </a:endParaRPr>
          </a:p>
        </p:txBody>
      </p:sp>
      <p:sp>
        <p:nvSpPr>
          <p:cNvPr id="4101" name="AutoShape 21"/>
          <p:cNvSpPr>
            <a:spLocks noChangeArrowheads="1"/>
          </p:cNvSpPr>
          <p:nvPr/>
        </p:nvSpPr>
        <p:spPr bwMode="auto">
          <a:xfrm>
            <a:off x="6384832" y="1912937"/>
            <a:ext cx="1605056" cy="611188"/>
          </a:xfrm>
          <a:prstGeom prst="wedgeRectCallout">
            <a:avLst>
              <a:gd name="adj1" fmla="val -117198"/>
              <a:gd name="adj2" fmla="val -1053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W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expansion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102" name="AutoShape 22"/>
          <p:cNvSpPr>
            <a:spLocks noChangeArrowheads="1"/>
          </p:cNvSpPr>
          <p:nvPr/>
        </p:nvSpPr>
        <p:spPr bwMode="auto">
          <a:xfrm>
            <a:off x="6162488" y="484982"/>
            <a:ext cx="1748865" cy="681037"/>
          </a:xfrm>
          <a:prstGeom prst="wedgeRectCallout">
            <a:avLst>
              <a:gd name="adj1" fmla="val -115361"/>
              <a:gd name="adj2" fmla="val 613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D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tightness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coil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103" name="AutoShape 23"/>
          <p:cNvSpPr>
            <a:spLocks noChangeArrowheads="1"/>
          </p:cNvSpPr>
          <p:nvPr/>
        </p:nvSpPr>
        <p:spPr bwMode="auto">
          <a:xfrm>
            <a:off x="1442195" y="1757093"/>
            <a:ext cx="1622427" cy="665344"/>
          </a:xfrm>
          <a:prstGeom prst="wedgeRectCallout">
            <a:avLst>
              <a:gd name="adj1" fmla="val 123528"/>
              <a:gd name="adj2" fmla="val -631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T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translation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6936" name="Freeform 24"/>
          <p:cNvSpPr>
            <a:spLocks/>
          </p:cNvSpPr>
          <p:nvPr/>
        </p:nvSpPr>
        <p:spPr bwMode="auto">
          <a:xfrm>
            <a:off x="2786063" y="3786188"/>
            <a:ext cx="2452687" cy="1851025"/>
          </a:xfrm>
          <a:custGeom>
            <a:avLst/>
            <a:gdLst>
              <a:gd name="T0" fmla="*/ 2147483647 w 1545"/>
              <a:gd name="T1" fmla="*/ 2147483647 h 1166"/>
              <a:gd name="T2" fmla="*/ 0 w 1545"/>
              <a:gd name="T3" fmla="*/ 2147483647 h 1166"/>
              <a:gd name="T4" fmla="*/ 2147483647 w 1545"/>
              <a:gd name="T5" fmla="*/ 2147483647 h 1166"/>
              <a:gd name="T6" fmla="*/ 2147483647 w 1545"/>
              <a:gd name="T7" fmla="*/ 2147483647 h 1166"/>
              <a:gd name="T8" fmla="*/ 2147483647 w 1545"/>
              <a:gd name="T9" fmla="*/ 2147483647 h 1166"/>
              <a:gd name="T10" fmla="*/ 2147483647 w 1545"/>
              <a:gd name="T11" fmla="*/ 2147483647 h 1166"/>
              <a:gd name="T12" fmla="*/ 2147483647 w 1545"/>
              <a:gd name="T13" fmla="*/ 2147483647 h 1166"/>
              <a:gd name="T14" fmla="*/ 2147483647 w 1545"/>
              <a:gd name="T15" fmla="*/ 2147483647 h 1166"/>
              <a:gd name="T16" fmla="*/ 2147483647 w 1545"/>
              <a:gd name="T17" fmla="*/ 2147483647 h 1166"/>
              <a:gd name="T18" fmla="*/ 2147483647 w 1545"/>
              <a:gd name="T19" fmla="*/ 2147483647 h 1166"/>
              <a:gd name="T20" fmla="*/ 2147483647 w 1545"/>
              <a:gd name="T21" fmla="*/ 2147483647 h 1166"/>
              <a:gd name="T22" fmla="*/ 2147483647 w 1545"/>
              <a:gd name="T23" fmla="*/ 2147483647 h 1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5"/>
              <a:gd name="T37" fmla="*/ 0 h 1166"/>
              <a:gd name="T38" fmla="*/ 1545 w 1545"/>
              <a:gd name="T39" fmla="*/ 1166 h 11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5" h="1166">
                <a:moveTo>
                  <a:pt x="1464" y="34"/>
                </a:moveTo>
                <a:cubicBezTo>
                  <a:pt x="996" y="0"/>
                  <a:pt x="352" y="21"/>
                  <a:pt x="0" y="244"/>
                </a:cubicBezTo>
                <a:cubicBezTo>
                  <a:pt x="3" y="274"/>
                  <a:pt x="7" y="305"/>
                  <a:pt x="7" y="305"/>
                </a:cubicBezTo>
                <a:cubicBezTo>
                  <a:pt x="7" y="305"/>
                  <a:pt x="390" y="345"/>
                  <a:pt x="725" y="393"/>
                </a:cubicBezTo>
                <a:cubicBezTo>
                  <a:pt x="725" y="393"/>
                  <a:pt x="732" y="495"/>
                  <a:pt x="867" y="651"/>
                </a:cubicBezTo>
                <a:cubicBezTo>
                  <a:pt x="960" y="807"/>
                  <a:pt x="983" y="1166"/>
                  <a:pt x="983" y="1166"/>
                </a:cubicBezTo>
                <a:lnTo>
                  <a:pt x="1227" y="1166"/>
                </a:lnTo>
                <a:lnTo>
                  <a:pt x="1362" y="1010"/>
                </a:lnTo>
                <a:cubicBezTo>
                  <a:pt x="1362" y="1010"/>
                  <a:pt x="1404" y="570"/>
                  <a:pt x="1254" y="448"/>
                </a:cubicBezTo>
                <a:cubicBezTo>
                  <a:pt x="1275" y="276"/>
                  <a:pt x="1311" y="255"/>
                  <a:pt x="1545" y="18"/>
                </a:cubicBezTo>
                <a:cubicBezTo>
                  <a:pt x="1381" y="145"/>
                  <a:pt x="1218" y="273"/>
                  <a:pt x="1218" y="273"/>
                </a:cubicBezTo>
                <a:cubicBezTo>
                  <a:pt x="1205" y="276"/>
                  <a:pt x="1413" y="84"/>
                  <a:pt x="1464" y="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mpd="sng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37" name="AutoShape 25"/>
          <p:cNvSpPr>
            <a:spLocks noChangeArrowheads="1"/>
          </p:cNvSpPr>
          <p:nvPr/>
        </p:nvSpPr>
        <p:spPr bwMode="auto">
          <a:xfrm>
            <a:off x="7036920" y="4836458"/>
            <a:ext cx="1816100" cy="705317"/>
          </a:xfrm>
          <a:prstGeom prst="wedgeRectCallout">
            <a:avLst>
              <a:gd name="adj1" fmla="val -170630"/>
              <a:gd name="adj2" fmla="val -72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>
                <a:latin typeface="Arial" pitchFamily="34" charset="0"/>
                <a:sym typeface="Symbol" pitchFamily="18" charset="2"/>
              </a:rPr>
              <a:t>only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some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shapes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realized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4106" name="Přímá spojovací šipka 10"/>
          <p:cNvCxnSpPr>
            <a:cxnSpLocks noChangeShapeType="1"/>
          </p:cNvCxnSpPr>
          <p:nvPr/>
        </p:nvCxnSpPr>
        <p:spPr bwMode="auto">
          <a:xfrm>
            <a:off x="4284663" y="1397000"/>
            <a:ext cx="0" cy="534988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7" name="Přímá spojovací šipka 11"/>
          <p:cNvCxnSpPr>
            <a:cxnSpLocks noChangeShapeType="1"/>
          </p:cNvCxnSpPr>
          <p:nvPr/>
        </p:nvCxnSpPr>
        <p:spPr bwMode="auto">
          <a:xfrm rot="-5400000">
            <a:off x="4755357" y="973931"/>
            <a:ext cx="0" cy="534987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8" name="Přímá spojovací šipka 14"/>
          <p:cNvCxnSpPr>
            <a:cxnSpLocks noChangeShapeType="1"/>
          </p:cNvCxnSpPr>
          <p:nvPr/>
        </p:nvCxnSpPr>
        <p:spPr bwMode="auto">
          <a:xfrm>
            <a:off x="4730149" y="1526532"/>
            <a:ext cx="574675" cy="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6" grpId="0" animBg="1"/>
      <p:bldP spid="1669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7" descr="III.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3" y="2311893"/>
            <a:ext cx="86423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9263" y="327025"/>
            <a:ext cx="2719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historical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constraints</a:t>
            </a:r>
            <a:r>
              <a:rPr lang="cs-CZ" sz="2000" b="0" dirty="0">
                <a:latin typeface="Arial" pitchFamily="34" charset="0"/>
              </a:rPr>
              <a:t>  </a:t>
            </a:r>
          </a:p>
        </p:txBody>
      </p:sp>
      <p:sp>
        <p:nvSpPr>
          <p:cNvPr id="19461" name="AutoShape 15"/>
          <p:cNvSpPr>
            <a:spLocks noChangeArrowheads="1"/>
          </p:cNvSpPr>
          <p:nvPr/>
        </p:nvSpPr>
        <p:spPr bwMode="auto">
          <a:xfrm>
            <a:off x="4477406" y="966953"/>
            <a:ext cx="1397877" cy="984578"/>
          </a:xfrm>
          <a:prstGeom prst="wedgeRectCallout">
            <a:avLst>
              <a:gd name="adj1" fmla="val 4236"/>
              <a:gd name="adj2" fmla="val 1324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>
                <a:latin typeface="Arial" pitchFamily="34" charset="0"/>
                <a:sym typeface="Symbol" pitchFamily="18" charset="2"/>
              </a:rPr>
              <a:t>change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adaptive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landscape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449262" y="327025"/>
            <a:ext cx="84840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>
                <a:latin typeface="Arial" pitchFamily="34" charset="0"/>
              </a:rPr>
              <a:t>Eg.: laryngeal nerve – one of branches of the vagus nerve (</a:t>
            </a:r>
            <a:r>
              <a:rPr lang="en-GB" sz="2000" b="0" i="1">
                <a:latin typeface="Arial" pitchFamily="34" charset="0"/>
              </a:rPr>
              <a:t>nervus vagus</a:t>
            </a:r>
            <a:r>
              <a:rPr lang="en-GB" sz="2000" b="0">
                <a:latin typeface="Arial" pitchFamily="34" charset="0"/>
              </a:rPr>
              <a:t>)</a:t>
            </a:r>
          </a:p>
        </p:txBody>
      </p:sp>
      <p:pic>
        <p:nvPicPr>
          <p:cNvPr id="20485" name="Obrázek 8" descr="ner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935038"/>
            <a:ext cx="3683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84432"/>
            <a:ext cx="3594100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9" name="Obdélník 11"/>
          <p:cNvSpPr>
            <a:spLocks noChangeArrowheads="1"/>
          </p:cNvSpPr>
          <p:nvPr/>
        </p:nvSpPr>
        <p:spPr bwMode="auto">
          <a:xfrm>
            <a:off x="657609" y="2647349"/>
            <a:ext cx="2832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 i="1" dirty="0" err="1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Myllokunmingia</a:t>
            </a:r>
            <a:r>
              <a:rPr lang="cs-CZ" sz="1800" b="0" i="1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&gt; 530 </a:t>
            </a:r>
            <a:r>
              <a:rPr lang="cs-CZ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</a:t>
            </a:r>
            <a:endParaRPr lang="cs-CZ" sz="1800" b="0" i="1" dirty="0"/>
          </a:p>
        </p:txBody>
      </p:sp>
      <p:pic>
        <p:nvPicPr>
          <p:cNvPr id="53250" name="Picture 2" descr="http://faculty.baruch.cuny.edu/jwahlert/bio1003/images/amphioxus_w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3727274"/>
            <a:ext cx="4543151" cy="938918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thumb/e/eb/Lancelet's_circulatory_system_scheme.png/640px-Lancelet's_circulatory_system_sche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29" y="4740841"/>
            <a:ext cx="4255703" cy="1416352"/>
          </a:xfrm>
          <a:prstGeom prst="rect">
            <a:avLst/>
          </a:prstGeom>
          <a:noFill/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3237899" y="3367308"/>
            <a:ext cx="130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amphioxus</a:t>
            </a:r>
            <a:endParaRPr lang="en-GB" sz="1800" b="0" i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.bp.blogspot.com/-47RBn97-DF0/TlMl4-Z5xlI/AAAAAAAAMQM/OGI6uBxwqdA/s1600/giraffe+recurrent+laryngeal+ner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0" y="843114"/>
            <a:ext cx="7959013" cy="5397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VE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951288"/>
            <a:ext cx="48974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230688" y="3948113"/>
            <a:ext cx="245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Zacryptocerus varians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33388" y="288925"/>
            <a:ext cx="773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0" i="1">
                <a:latin typeface="Arial" pitchFamily="34" charset="0"/>
              </a:rPr>
              <a:t>Atta, Acromyrmex</a:t>
            </a:r>
            <a:r>
              <a:rPr lang="en-GB" sz="2000" b="0">
                <a:latin typeface="Arial" pitchFamily="34" charset="0"/>
              </a:rPr>
              <a:t>: </a:t>
            </a:r>
            <a:r>
              <a:rPr lang="en-GB" sz="1800" b="0">
                <a:latin typeface="Arial" pitchFamily="34" charset="0"/>
              </a:rPr>
              <a:t>bigger workers – cutting leaves, </a:t>
            </a:r>
          </a:p>
          <a:p>
            <a:r>
              <a:rPr lang="en-GB" sz="1800" b="0">
                <a:latin typeface="Arial" pitchFamily="34" charset="0"/>
              </a:rPr>
              <a:t>                                  soldiers – their protection, </a:t>
            </a:r>
          </a:p>
          <a:p>
            <a:r>
              <a:rPr lang="en-GB" sz="1800" b="0">
                <a:latin typeface="Arial" pitchFamily="34" charset="0"/>
              </a:rPr>
              <a:t>                                  small workers – chewing leaves, growing fungi</a:t>
            </a:r>
            <a:endParaRPr lang="en-GB" sz="2000" b="0" i="1">
              <a:latin typeface="Arial" pitchFamily="34" charset="0"/>
            </a:endParaRPr>
          </a:p>
        </p:txBody>
      </p:sp>
      <p:pic>
        <p:nvPicPr>
          <p:cNvPr id="156683" name="Picture 11" descr="casent0103758_p_1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550" y="4464050"/>
            <a:ext cx="26400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2" name="Picture 18" descr="File:Acromyrmex octospinosu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0025" y="1395413"/>
            <a:ext cx="27400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3" name="Picture 20" descr="File:Atta colombica workers cutting whole pl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988" y="1433513"/>
            <a:ext cx="3551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4" name="Picture 22" descr="att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3" y="1766888"/>
            <a:ext cx="25463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49263" y="1696272"/>
            <a:ext cx="8332730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trade-off of various adaptive needs: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parallel breathing and eating when the secondary palate is absent </a:t>
            </a:r>
          </a:p>
          <a:p>
            <a:pPr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trade-off between life-history parameters (number of offspring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age of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 the first reproduction)</a:t>
            </a:r>
          </a:p>
          <a:p>
            <a:pPr>
              <a:spcAft>
                <a:spcPts val="10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time distribution between various activities (eating, recreation, …)</a:t>
            </a:r>
            <a:endParaRPr lang="en-GB" sz="2000" b="0">
              <a:latin typeface="Arial" pitchFamily="34" charset="0"/>
            </a:endParaRP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49263" y="327025"/>
            <a:ext cx="75616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conflict at different levels</a:t>
            </a:r>
            <a:r>
              <a:rPr lang="en-GB" sz="2000" b="0">
                <a:latin typeface="Arial" pitchFamily="34" charset="0"/>
              </a:rPr>
              <a:t>: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selection at the gene level vs. selection at the organismal level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358062" y="273922"/>
            <a:ext cx="45640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Methods of study of adaptation: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49263" y="897211"/>
            <a:ext cx="46602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structural complexity: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en-GB" sz="1800" b="0">
                <a:latin typeface="Arial" pitchFamily="34" charset="0"/>
              </a:rPr>
              <a:t>the more complex, the higher probability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  of a trait being adaptive</a:t>
            </a: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endParaRPr lang="en-GB" sz="2000" b="0">
              <a:solidFill>
                <a:srgbClr val="E80000"/>
              </a:solidFill>
              <a:latin typeface="Arial" pitchFamily="34" charset="0"/>
            </a:endParaRPr>
          </a:p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usefulness, demonstration of function: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en-GB" sz="1800" b="0">
                <a:latin typeface="Arial" pitchFamily="34" charset="0"/>
              </a:rPr>
              <a:t>Bergmann and Allen rule,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  falcon wing </a:t>
            </a:r>
            <a:r>
              <a:rPr lang="en-GB" sz="1800" b="0">
                <a:latin typeface="Arial" pitchFamily="34" charset="0"/>
                <a:sym typeface="Symbol" pitchFamily="18" charset="2"/>
              </a:rPr>
              <a:t> accipiter wing etc.</a:t>
            </a:r>
            <a:br>
              <a:rPr lang="en-GB" sz="1800" b="0">
                <a:latin typeface="Arial" pitchFamily="34" charset="0"/>
                <a:sym typeface="Symbol" pitchFamily="18" charset="2"/>
              </a:rPr>
            </a:br>
            <a:r>
              <a:rPr lang="en-GB" sz="18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en-GB" sz="20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comparative method: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</a:br>
            <a:r>
              <a:rPr lang="en-GB" sz="20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 </a:t>
            </a:r>
            <a:r>
              <a:rPr lang="en-GB" sz="1800" b="0">
                <a:latin typeface="Arial" pitchFamily="34" charset="0"/>
                <a:sym typeface="Symbol" pitchFamily="18" charset="2"/>
              </a:rPr>
              <a:t>association with phylogenetic analýysis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/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endParaRPr lang="en-GB" sz="2000" b="0">
              <a:solidFill>
                <a:srgbClr val="E8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en-GB" sz="20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experiment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49263" y="5356609"/>
            <a:ext cx="84950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>
                <a:latin typeface="Arial" pitchFamily="34" charset="0"/>
              </a:rPr>
              <a:t>Sometimes even an experiment is not conclusive whether the trait is   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 adaptive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 </a:t>
            </a:r>
            <a:r>
              <a:rPr lang="en-GB" sz="2000" b="0" u="sng">
                <a:latin typeface="Arial" pitchFamily="34" charset="0"/>
                <a:sym typeface="Symbol" pitchFamily="18" charset="2"/>
              </a:rPr>
              <a:t>danger of confusing function and effect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: </a:t>
            </a:r>
          </a:p>
          <a:p>
            <a:r>
              <a:rPr lang="en-GB" sz="2000" b="0">
                <a:latin typeface="Arial" pitchFamily="34" charset="0"/>
                <a:sym typeface="Symbol" pitchFamily="18" charset="2"/>
              </a:rPr>
              <a:t>eg. alkaloids and terpenes of plants (repelling insects  waste products of 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metabolism)</a:t>
            </a:r>
            <a:endParaRPr lang="en-GB" sz="2000" b="0">
              <a:latin typeface="Arial" pitchFamily="34" charset="0"/>
            </a:endParaRPr>
          </a:p>
        </p:txBody>
      </p:sp>
      <p:pic>
        <p:nvPicPr>
          <p:cNvPr id="22537" name="Picture 3" descr="File:Polarfuchs 1 2004-11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6783" y="965937"/>
            <a:ext cx="2365190" cy="18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5" descr="Plik:TAzooAnimal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9304" y="934407"/>
            <a:ext cx="2148028" cy="18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86038" y="3154363"/>
            <a:ext cx="6311900" cy="2003425"/>
            <a:chOff x="1629" y="1927"/>
            <a:chExt cx="3976" cy="1262"/>
          </a:xfrm>
        </p:grpSpPr>
        <p:pic>
          <p:nvPicPr>
            <p:cNvPr id="22535" name="Picture 7" descr="File:Phylogeny Star vs Hierarchic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3259" y="1927"/>
              <a:ext cx="2346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AutoShape 8"/>
            <p:cNvSpPr>
              <a:spLocks noChangeArrowheads="1"/>
            </p:cNvSpPr>
            <p:nvPr/>
          </p:nvSpPr>
          <p:spPr bwMode="auto">
            <a:xfrm>
              <a:off x="1629" y="2492"/>
              <a:ext cx="1667" cy="697"/>
            </a:xfrm>
            <a:prstGeom prst="wedgeRectCallout">
              <a:avLst>
                <a:gd name="adj1" fmla="val 64935"/>
                <a:gd name="adj2" fmla="val -3378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>
                  <a:latin typeface="Arial" pitchFamily="34" charset="0"/>
                  <a:sym typeface="Symbol" pitchFamily="18" charset="2"/>
                </a:rPr>
                <a:t>non-phylogenetic statistical methods assume that all the compared species are equally related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366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Is every trait adaptive?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7344959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physical and chemical laws:</a:t>
            </a:r>
            <a:r>
              <a:rPr lang="en-GB" sz="1800" b="0" dirty="0">
                <a:latin typeface="Arial" pitchFamily="34" charset="0"/>
              </a:rPr>
              <a:t/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 </a:t>
            </a:r>
            <a:r>
              <a:rPr lang="en-GB" sz="1800" b="0" dirty="0" err="1">
                <a:latin typeface="Arial" pitchFamily="34" charset="0"/>
              </a:rPr>
              <a:t>hemoglobine</a:t>
            </a:r>
            <a:r>
              <a:rPr lang="en-GB" sz="1800" b="0" dirty="0">
                <a:latin typeface="Arial" pitchFamily="34" charset="0"/>
              </a:rPr>
              <a:t> colour, return of a fish to water</a:t>
            </a:r>
            <a:br>
              <a:rPr lang="en-GB" sz="1800" b="0" dirty="0">
                <a:latin typeface="Arial" pitchFamily="34" charset="0"/>
              </a:rPr>
            </a:br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cultural inheritance of some behavioural patterns</a:t>
            </a:r>
            <a:br>
              <a:rPr lang="en-GB" sz="1800" b="0" dirty="0">
                <a:solidFill>
                  <a:srgbClr val="E80000"/>
                </a:solidFill>
                <a:latin typeface="Arial" pitchFamily="34" charset="0"/>
              </a:rPr>
            </a:br>
            <a:endParaRPr lang="en-GB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drift:</a:t>
            </a:r>
            <a:r>
              <a:rPr lang="en-GB" sz="1800" b="0" dirty="0">
                <a:latin typeface="Arial" pitchFamily="34" charset="0"/>
              </a:rPr>
              <a:t>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pseudogenes; shift to parthenogenesis in </a:t>
            </a:r>
            <a:r>
              <a:rPr lang="en-GB" sz="1800" b="0" i="1" dirty="0">
                <a:latin typeface="Arial" pitchFamily="34" charset="0"/>
              </a:rPr>
              <a:t>Drosophila </a:t>
            </a:r>
            <a:r>
              <a:rPr lang="en-GB" sz="1800" b="0" i="1" dirty="0" err="1">
                <a:latin typeface="Arial" pitchFamily="34" charset="0"/>
              </a:rPr>
              <a:t>mercatorum</a:t>
            </a:r>
            <a:r>
              <a:rPr lang="en-GB" sz="1800" b="0" dirty="0">
                <a:latin typeface="Arial" pitchFamily="34" charset="0"/>
              </a:rPr>
              <a:t>;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loss of structures due to accumulation of lethal mutations</a:t>
            </a:r>
          </a:p>
          <a:p>
            <a:pPr defTabSz="360000"/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correlation with the selected trait:</a:t>
            </a:r>
            <a:r>
              <a:rPr lang="en-GB" sz="1800" b="0" dirty="0">
                <a:latin typeface="Arial" pitchFamily="34" charset="0"/>
              </a:rPr>
              <a:t>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hitchhiking, pleiotropy</a:t>
            </a:r>
          </a:p>
          <a:p>
            <a:pPr defTabSz="360000"/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m</a:t>
            </a:r>
            <a:r>
              <a:rPr lang="cs-CZ" sz="1800" b="0" dirty="0" err="1">
                <a:solidFill>
                  <a:srgbClr val="E80000"/>
                </a:solidFill>
                <a:latin typeface="Arial" pitchFamily="34" charset="0"/>
              </a:rPr>
              <a:t>ultiple</a:t>
            </a:r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 peaks in the adaptive landscape</a:t>
            </a:r>
            <a:endParaRPr lang="en-GB" sz="1800" b="0" dirty="0">
              <a:latin typeface="Arial" pitchFamily="34" charset="0"/>
            </a:endParaRP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34470316"/>
              </p:ext>
            </p:extLst>
          </p:nvPr>
        </p:nvGraphicFramePr>
        <p:xfrm>
          <a:off x="4954663" y="4039531"/>
          <a:ext cx="3679117" cy="2117767"/>
        </p:xfrm>
        <a:graphic>
          <a:graphicData uri="http://schemas.openxmlformats.org/presentationml/2006/ole">
            <p:oleObj spid="_x0000_s5140" name="CorelPhotoPaint.Image.9" r:id="rId4" imgW="2200000" imgH="1266332" progId="">
              <p:embed/>
            </p:oleObj>
          </a:graphicData>
        </a:graphic>
      </p:graphicFrame>
      <p:pic>
        <p:nvPicPr>
          <p:cNvPr id="173073" name="Picture 17" descr="Flying_fish"/>
          <p:cNvPicPr>
            <a:picLocks noChangeAspect="1" noChangeArrowheads="1"/>
          </p:cNvPicPr>
          <p:nvPr/>
        </p:nvPicPr>
        <p:blipFill>
          <a:blip r:embed="rId5" cstate="print"/>
          <a:srcRect r="25833" b="11591"/>
          <a:stretch>
            <a:fillRect/>
          </a:stretch>
        </p:blipFill>
        <p:spPr bwMode="auto">
          <a:xfrm>
            <a:off x="6467946" y="407019"/>
            <a:ext cx="2124117" cy="18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185689"/>
            <a:ext cx="411330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1800" b="0">
                <a:solidFill>
                  <a:srgbClr val="E80000"/>
                </a:solidFill>
                <a:latin typeface="Arial" pitchFamily="34" charset="0"/>
              </a:rPr>
              <a:t>multiple peaks in adaptive landscape:</a:t>
            </a:r>
            <a:r>
              <a:rPr lang="en-GB" sz="1800" b="0">
                <a:latin typeface="Arial" pitchFamily="34" charset="0"/>
              </a:rPr>
              <a:t/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cryptic or aposematic colouration;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locomotion of kangaroos </a:t>
            </a:r>
            <a:r>
              <a:rPr lang="en-GB" sz="1800" b="0">
                <a:latin typeface="Arial" pitchFamily="34" charset="0"/>
                <a:sym typeface="Symbol" pitchFamily="18" charset="2"/>
              </a:rPr>
              <a:t> zebras</a:t>
            </a:r>
            <a:br>
              <a:rPr lang="en-GB" sz="1800" b="0">
                <a:latin typeface="Arial" pitchFamily="34" charset="0"/>
                <a:sym typeface="Symbol" pitchFamily="18" charset="2"/>
              </a:rPr>
            </a:br>
            <a:endParaRPr lang="en-GB" sz="1800" b="0"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en-GB" sz="1800" b="0">
                <a:solidFill>
                  <a:srgbClr val="E80000"/>
                </a:solidFill>
                <a:latin typeface="Arial" pitchFamily="34" charset="0"/>
              </a:rPr>
              <a:t>phylogeny:</a:t>
            </a:r>
            <a:r>
              <a:rPr lang="en-GB" sz="1800" b="0">
                <a:latin typeface="Arial" pitchFamily="34" charset="0"/>
              </a:rPr>
              <a:t/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winglessness, 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eusocial behaviour of mole rats</a:t>
            </a:r>
          </a:p>
        </p:txBody>
      </p:sp>
      <p:pic>
        <p:nvPicPr>
          <p:cNvPr id="5127" name="Picture 11" descr="zor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0611" y="2701191"/>
            <a:ext cx="2453202" cy="18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3413296" y="4488932"/>
            <a:ext cx="7184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zorilla</a:t>
            </a: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22231" y="2292905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skunk</a:t>
            </a:r>
          </a:p>
        </p:txBody>
      </p:sp>
      <p:pic>
        <p:nvPicPr>
          <p:cNvPr id="5130" name="Picture 15" descr="File:Striped skun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282" y="2209024"/>
            <a:ext cx="1743332" cy="2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t="76128"/>
          <a:stretch>
            <a:fillRect/>
          </a:stretch>
        </p:blipFill>
        <p:spPr bwMode="auto">
          <a:xfrm>
            <a:off x="5107459" y="972065"/>
            <a:ext cx="3898202" cy="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AutoShape 4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2" name="AutoShape 6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4" name="AutoShape 8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5786" name="Picture 10" descr="http://cdn2.arkive.org/media/EB/EB5BC604-FBB2-49E5-AF95-3D1CE7ACE28E/Presentation.Large/Red-kangaroo-hopp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053" y="4240303"/>
            <a:ext cx="2640363" cy="19051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5788" name="Picture 12" descr="http://rennersafaris.com/wp-content/uploads/2014/06/Impala-Running-05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630" y="2404920"/>
            <a:ext cx="2686478" cy="18282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609600" y="6048631"/>
            <a:ext cx="10390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kangaroo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199184" y="2701191"/>
            <a:ext cx="970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antelope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xmlns="" id="{50BABBEF-B319-45DB-8D40-6CC309C5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11" y="362264"/>
            <a:ext cx="3366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Is every trait adaptive?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362075"/>
            <a:ext cx="2857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bdélník 6"/>
          <p:cNvSpPr>
            <a:spLocks noChangeArrowheads="1"/>
          </p:cNvSpPr>
          <p:nvPr/>
        </p:nvSpPr>
        <p:spPr bwMode="auto">
          <a:xfrm>
            <a:off x="449263" y="301625"/>
            <a:ext cx="8585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Stephen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ould</a:t>
            </a:r>
            <a:r>
              <a:rPr lang="en-US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Lewontin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(1979):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pandrels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San Marco and the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Panglossian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aradigm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A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ritique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daptationist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rogramme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Proceedings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f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he Royal Society of London, Series B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205</a:t>
            </a:r>
            <a:r>
              <a:rPr lang="cs-CZ" sz="1400" b="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581-598.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4186238"/>
            <a:ext cx="3538537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913" y="1798638"/>
            <a:ext cx="330676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 r="34682"/>
          <a:stretch>
            <a:fillRect/>
          </a:stretch>
        </p:blipFill>
        <p:spPr bwMode="auto">
          <a:xfrm>
            <a:off x="6240463" y="1571625"/>
            <a:ext cx="2641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3" y="4476750"/>
            <a:ext cx="369728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754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ecophy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1271588"/>
            <a:ext cx="4148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001713" y="644525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Oecophylla smaragdina</a:t>
            </a:r>
          </a:p>
        </p:txBody>
      </p:sp>
      <p:pic>
        <p:nvPicPr>
          <p:cNvPr id="10244" name="Picture 18" descr="Oecophylla smaragdina, I_ALW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414338"/>
            <a:ext cx="32686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5" name="Picture 20" descr="OecSm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31511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6" name="Picture 22" descr="File:AntsStitchingLeav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575" y="3260725"/>
            <a:ext cx="2297113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7" name="Picture 24" descr="File:SSL11903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9375" y="3054350"/>
            <a:ext cx="34925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407430" y="6065370"/>
            <a:ext cx="21194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latin typeface="Arial" pitchFamily="34" charset="0"/>
              </a:rPr>
              <a:t>parasites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hosts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573713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life-history strategies 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= timing and way of investing to survival and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reproduction through the whole life of an individual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. timing of sexual maturity, aging, 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number and size of offspring, 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semelparity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vs.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iteroparity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endParaRPr lang="en-GB" sz="2000" b="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 err="1">
                <a:latin typeface="Arial" pitchFamily="34" charset="0"/>
                <a:cs typeface="Arial" pitchFamily="34" charset="0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.: guppies, northern Trinidad and Tobago: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	upper and lower part of the river separated by waterfalls 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 barrier both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for guppies and predators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upper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: moderate predation pressure (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Rivulus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hartii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lower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: strong predation pressure (</a:t>
            </a:r>
            <a:r>
              <a:rPr lang="en-GB" sz="2000" b="0" dirty="0" err="1">
                <a:latin typeface="Arial" pitchFamily="34" charset="0"/>
                <a:cs typeface="Arial" pitchFamily="34" charset="0"/>
                <a:sym typeface="Symbol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Crenicichla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alta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en-GB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 different coloration, </a:t>
            </a:r>
            <a:r>
              <a:rPr lang="en-GB" sz="2000" b="0" dirty="0" err="1">
                <a:latin typeface="Arial" pitchFamily="34" charset="0"/>
                <a:cs typeface="Arial" pitchFamily="34" charset="0"/>
                <a:sym typeface="Symbol"/>
              </a:rPr>
              <a:t>antipredatory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 behaviour, life-history parameters 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(different number and size of offspring, age of the first reproduction, 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timing of senescence)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6374" y="118950"/>
            <a:ext cx="4126167" cy="480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4"/>
          <p:cNvSpPr txBox="1"/>
          <p:nvPr/>
        </p:nvSpPr>
        <p:spPr>
          <a:xfrm>
            <a:off x="5927834" y="7462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675586" y="573206"/>
            <a:ext cx="2932385" cy="845689"/>
          </a:xfrm>
          <a:prstGeom prst="wedgeRectCallout">
            <a:avLst>
              <a:gd name="adj1" fmla="val -96331"/>
              <a:gd name="adj2" fmla="val 8632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fewer but larger offspring, later reproduction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835574" y="4582903"/>
            <a:ext cx="2602392" cy="845689"/>
          </a:xfrm>
          <a:prstGeom prst="wedgeRectCallout">
            <a:avLst>
              <a:gd name="adj1" fmla="val -6725"/>
              <a:gd name="adj2" fmla="val -1324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many small offspring, early reproduction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94516" y="5865019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evolutionary trade-off</a:t>
            </a:r>
            <a:endParaRPr lang="en-GB" b="0" i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698725" y="3573518"/>
            <a:ext cx="3020598" cy="2914612"/>
            <a:chOff x="5698725" y="3573518"/>
            <a:chExt cx="3020598" cy="2914612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5400000">
              <a:off x="5751718" y="3520525"/>
              <a:ext cx="2914612" cy="3020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Volný tvar 11"/>
            <p:cNvSpPr/>
            <p:nvPr/>
          </p:nvSpPr>
          <p:spPr bwMode="auto">
            <a:xfrm>
              <a:off x="6298406" y="4114800"/>
              <a:ext cx="2052638" cy="1750219"/>
            </a:xfrm>
            <a:custGeom>
              <a:avLst/>
              <a:gdLst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2638" h="1750219">
                  <a:moveTo>
                    <a:pt x="0" y="0"/>
                  </a:moveTo>
                  <a:cubicBezTo>
                    <a:pt x="950912" y="171450"/>
                    <a:pt x="1716088" y="964408"/>
                    <a:pt x="2052638" y="1750219"/>
                  </a:cubicBezTo>
                  <a:lnTo>
                    <a:pt x="2052638" y="1750219"/>
                  </a:lnTo>
                </a:path>
              </a:pathLst>
            </a:custGeom>
            <a:noFill/>
            <a:ln w="28575" cap="flat" cmpd="sng" algn="ctr">
              <a:solidFill>
                <a:srgbClr val="E8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734175" y="4202906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8162925" y="5543550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034251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David Reznick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, </a:t>
            </a:r>
            <a:r>
              <a:rPr lang="en-GB" sz="2000" b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John Endler 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et al. (1990):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transfer of 100 males and 100 females from high-predation site to</a:t>
            </a:r>
            <a:br>
              <a:rPr lang="en-GB" sz="2000" b="0">
                <a:latin typeface="Arial" pitchFamily="34" charset="0"/>
                <a:cs typeface="Arial" pitchFamily="34" charset="0"/>
              </a:rPr>
            </a:br>
            <a:r>
              <a:rPr lang="en-GB" sz="2000" b="0">
                <a:latin typeface="Arial" pitchFamily="34" charset="0"/>
                <a:cs typeface="Arial" pitchFamily="34" charset="0"/>
              </a:rPr>
              <a:t>	low-predation site 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 after 5 and 12 years females produced fewer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larger offspring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this characteristic heritable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8009" y="1632579"/>
            <a:ext cx="4145459" cy="51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1615648" y="304800"/>
            <a:ext cx="3750922" cy="62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5801710" y="3978557"/>
            <a:ext cx="2817855" cy="1034877"/>
          </a:xfrm>
          <a:prstGeom prst="wedgeRectCallout">
            <a:avLst>
              <a:gd name="adj1" fmla="val -75184"/>
              <a:gd name="adj2" fmla="val 54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high-predation site guppies form larger and tighter shoals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560345" y="340659"/>
            <a:ext cx="5980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What the evolutionary theory must explain: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49263" y="1544638"/>
            <a:ext cx="847058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</a:rPr>
              <a:t>origin of complex adaptation</a:t>
            </a:r>
            <a:br>
              <a:rPr lang="en-GB" sz="2000" b="0">
                <a:latin typeface="Arial" pitchFamily="34" charset="0"/>
              </a:rPr>
            </a:br>
            <a:endParaRPr lang="en-GB" sz="2000" b="0">
              <a:latin typeface="Arial" pitchFamily="34" charset="0"/>
            </a:endParaRPr>
          </a:p>
          <a:p>
            <a:r>
              <a:rPr lang="en-GB" sz="2000" b="0">
                <a:latin typeface="Arial" pitchFamily="34" charset="0"/>
              </a:rPr>
              <a:t>origin of traits such as recombination, sexual reproduction, programmed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life span including senescence and death, segregation distortion etc.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which do not (or seemingly do not) provide organisms any benefit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cooperation within and between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antagonism within species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(eg. infanticide) and between species (eg. host castration by parasites)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endParaRPr lang="en-GB" sz="2000" b="0">
              <a:latin typeface="Arial" pitchFamily="34" charset="0"/>
            </a:endParaRPr>
          </a:p>
          <a:p>
            <a:r>
              <a:rPr lang="en-GB" sz="2000" b="0">
                <a:latin typeface="Arial" pitchFamily="34" charset="0"/>
              </a:rPr>
              <a:t>„harmful“ adaptations (eg. bee sting)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616</Words>
  <Application>Microsoft Office PowerPoint</Application>
  <PresentationFormat>Předvádění na obrazovce (4:3)</PresentationFormat>
  <Paragraphs>201</Paragraphs>
  <Slides>34</Slides>
  <Notes>26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6" baseType="lpstr">
      <vt:lpstr>Výchozí návrh</vt:lpstr>
      <vt:lpstr>CorelPhotoPaint.Image.9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166</cp:revision>
  <dcterms:created xsi:type="dcterms:W3CDTF">2002-02-28T16:27:36Z</dcterms:created>
  <dcterms:modified xsi:type="dcterms:W3CDTF">2019-11-06T14:30:43Z</dcterms:modified>
</cp:coreProperties>
</file>