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52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</p:sldIdLst>
  <p:sldSz cx="9144000" cy="6858000" type="screen4x3"/>
  <p:notesSz cx="6888163" cy="100203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  <a:srgbClr val="339933"/>
    <a:srgbClr val="59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6" autoAdjust="0"/>
    <p:restoredTop sz="90805" autoAdjust="0"/>
  </p:normalViewPr>
  <p:slideViewPr>
    <p:cSldViewPr>
      <p:cViewPr varScale="1">
        <p:scale>
          <a:sx n="79" d="100"/>
          <a:sy n="79" d="100"/>
        </p:scale>
        <p:origin x="14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F7CBF9F-32DB-46C6-8B1D-CF137BFAF597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6432797-E0F3-4DA3-B270-6CE2F3E3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57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0659347-840F-40A7-88F4-6B6B9A66D102}" type="datetimeFigureOut">
              <a:rPr lang="cs-CZ" smtClean="0"/>
              <a:pPr/>
              <a:t>19.10.2019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85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567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193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13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27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16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65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17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12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18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8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19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36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20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1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21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9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0935" y="9517042"/>
            <a:ext cx="2985621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2BED3D-C46A-4C3C-8389-BBE443B6604E}" type="slidenum">
              <a:rPr lang="cs-CZ" sz="1300"/>
              <a:pPr algn="r"/>
              <a:t>3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62569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0C83D-E776-4C24-9A46-79D0EB12A385}" type="slidenum">
              <a:rPr smtClean="0">
                <a:latin typeface="Arial" pitchFamily="34" charset="0"/>
              </a:rPr>
              <a:pPr/>
              <a:t>22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04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To, že někde něco není, často není symbolem podobnosti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23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068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6AD14-32E4-42D8-84E3-DBC3AF235E9F}" type="slidenum">
              <a:rPr lang="cs-CZ"/>
              <a:pPr/>
              <a:t>31</a:t>
            </a:fld>
            <a:endParaRPr lang="cs-CZ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52475"/>
            <a:ext cx="5006975" cy="3756025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422" y="4759643"/>
            <a:ext cx="5051320" cy="450739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45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91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0935" y="9517042"/>
            <a:ext cx="2985621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2BED3D-C46A-4C3C-8389-BBE443B6604E}" type="slidenum">
              <a:rPr lang="cs-CZ" sz="1300"/>
              <a:pPr algn="r"/>
              <a:t>4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9517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0935" y="9517042"/>
            <a:ext cx="2985621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2BED3D-C46A-4C3C-8389-BBE443B6604E}" type="slidenum">
              <a:rPr lang="cs-CZ" sz="1300"/>
              <a:pPr algn="r"/>
              <a:t>5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7639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0935" y="9517042"/>
            <a:ext cx="2985621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2BED3D-C46A-4C3C-8389-BBE443B6604E}" type="slidenum">
              <a:rPr lang="cs-CZ" sz="1300"/>
              <a:pPr algn="r"/>
              <a:t>6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2750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11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61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11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03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9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ECD9-9A9D-4ED8-B720-9447A17C5920}" type="datetime1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9A55-5082-4E29-A7D1-942C4EE89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9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773113"/>
            <a:ext cx="9144000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426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19.10.2019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29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B32A-6564-40AB-B337-FFF26EEBAF7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19.10.2019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19.10.2019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460241"/>
            <a:ext cx="8572500" cy="1274195"/>
          </a:xfrm>
        </p:spPr>
        <p:txBody>
          <a:bodyPr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Vícerozměrné rozdělení dat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Koeficienty podobnosti </a:t>
            </a: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a 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vzdálenosti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Asociační matice</a:t>
            </a:r>
            <a:endParaRPr lang="en-US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404664"/>
            <a:ext cx="9036496" cy="1323439"/>
          </a:xfr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Bi8600: Vícerozměrné metody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>2.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cvičení</a:t>
            </a:r>
            <a:endParaRPr lang="cs-CZ" sz="4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7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Chybějící data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22815" y="1556792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/>
              <a:t>Určete celkovou velikost souboru, která bude vstupovat do analýzy: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A) Je průměrná hodnota systolického tlaku rovna 120 </a:t>
            </a:r>
            <a:r>
              <a:rPr lang="cs-CZ" dirty="0" err="1" smtClean="0"/>
              <a:t>mmHg</a:t>
            </a:r>
            <a:r>
              <a:rPr lang="cs-CZ" dirty="0" smtClean="0"/>
              <a:t>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B) Lze pacienty klasifikovat do skupin na základě systolického tlaku, tepové frekvence a saturace krve kyslíkem?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708787" y="3330925"/>
          <a:ext cx="7488831" cy="1956195"/>
        </p:xfrm>
        <a:graphic>
          <a:graphicData uri="http://schemas.openxmlformats.org/drawingml/2006/table">
            <a:tbl>
              <a:tblPr bandRow="1"/>
              <a:tblGrid>
                <a:gridCol w="792087">
                  <a:extLst>
                    <a:ext uri="{9D8B030D-6E8A-4147-A177-3AD203B41FA5}">
                      <a16:colId xmlns="" xmlns:a16="http://schemas.microsoft.com/office/drawing/2014/main" val="1220931316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1880865052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393839998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424548064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Systolický</a:t>
                      </a:r>
                      <a:r>
                        <a:rPr lang="cs-CZ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tlak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(mmHg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Tepov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frekvence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(/min)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Saturace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krve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kysl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</a:t>
                      </a:r>
                      <a:r>
                        <a:rPr lang="en-GB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0349883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256156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9951154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Xx_003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5881020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2846197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8311860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4461021"/>
                  </a:ext>
                </a:extLst>
              </a:tr>
              <a:tr h="197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505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3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Chybějící data - řešení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107504" y="1494308"/>
            <a:ext cx="8857697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5588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+mj-lt"/>
              <a:buAutoNum type="arabicParenR"/>
              <a:defRPr/>
            </a:pPr>
            <a:r>
              <a:rPr lang="cs-CZ" b="1" u="sng" dirty="0" smtClean="0"/>
              <a:t>„</a:t>
            </a:r>
            <a:r>
              <a:rPr lang="cs-CZ" b="1" u="sng" dirty="0" err="1" smtClean="0"/>
              <a:t>Complete</a:t>
            </a:r>
            <a:r>
              <a:rPr lang="cs-CZ" b="1" u="sng" dirty="0" smtClean="0"/>
              <a:t> case </a:t>
            </a:r>
            <a:r>
              <a:rPr lang="cs-CZ" b="1" u="sng" dirty="0" err="1" smtClean="0"/>
              <a:t>analysis</a:t>
            </a:r>
            <a:r>
              <a:rPr lang="cs-CZ" b="1" u="sng" dirty="0" smtClean="0"/>
              <a:t>“</a:t>
            </a:r>
            <a:r>
              <a:rPr lang="cs-CZ" b="1" dirty="0" smtClean="0"/>
              <a:t> </a:t>
            </a:r>
            <a:r>
              <a:rPr lang="cs-CZ" dirty="0" smtClean="0"/>
              <a:t>– do analýzy zahrnujeme pouze pacienty, kteří mají kompletně vyplněná data → můžeme přijít o velké množství dat a tedy i jejich reprezentativnost.</a:t>
            </a:r>
          </a:p>
          <a:p>
            <a:pPr marL="342900" indent="-255588" eaLnBrk="0" hangingPunct="0">
              <a:buClr>
                <a:schemeClr val="accent1"/>
              </a:buClr>
              <a:buSzPct val="85000"/>
              <a:buFont typeface="+mj-lt"/>
              <a:buAutoNum type="arabicParenR"/>
              <a:defRPr/>
            </a:pPr>
            <a:r>
              <a:rPr lang="cs-CZ" b="1" u="sng" dirty="0" smtClean="0"/>
              <a:t>Imputace chybějících hodnot</a:t>
            </a:r>
            <a:r>
              <a:rPr lang="cs-CZ" b="1" dirty="0" smtClean="0"/>
              <a:t> </a:t>
            </a:r>
            <a:r>
              <a:rPr lang="cs-CZ" dirty="0" smtClean="0"/>
              <a:t>– pomocí statistických přístupů odhadneme chybějící data → vnášíme do dat chybu, ale zachováváme jejich reprezentativnost. </a:t>
            </a:r>
          </a:p>
          <a:p>
            <a:pPr marL="357188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defRPr/>
            </a:pPr>
            <a:r>
              <a:rPr lang="cs-CZ" dirty="0" smtClean="0"/>
              <a:t>Např. balíček „</a:t>
            </a:r>
            <a:r>
              <a:rPr lang="cs-CZ" dirty="0" err="1" smtClean="0"/>
              <a:t>mice</a:t>
            </a:r>
            <a:r>
              <a:rPr lang="cs-CZ" dirty="0" smtClean="0"/>
              <a:t>“ (</a:t>
            </a:r>
            <a:r>
              <a:rPr lang="en-GB" dirty="0" smtClean="0"/>
              <a:t>Multivariate Imputation by Chained Equations</a:t>
            </a:r>
            <a:r>
              <a:rPr lang="cs-CZ" dirty="0" smtClean="0"/>
              <a:t>)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48130" name="Picture 2" descr="Výsledek obrázku pro 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80928"/>
            <a:ext cx="432048" cy="3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117157"/>
              </p:ext>
            </p:extLst>
          </p:nvPr>
        </p:nvGraphicFramePr>
        <p:xfrm>
          <a:off x="395536" y="3897343"/>
          <a:ext cx="3960440" cy="1722120"/>
        </p:xfrm>
        <a:graphic>
          <a:graphicData uri="http://schemas.openxmlformats.org/drawingml/2006/table">
            <a:tbl>
              <a:tblPr bandRow="1"/>
              <a:tblGrid>
                <a:gridCol w="638780">
                  <a:extLst>
                    <a:ext uri="{9D8B030D-6E8A-4147-A177-3AD203B41FA5}">
                      <a16:colId xmlns="" xmlns:a16="http://schemas.microsoft.com/office/drawing/2014/main" val="1220931316"/>
                    </a:ext>
                  </a:extLst>
                </a:gridCol>
                <a:gridCol w="960628">
                  <a:extLst>
                    <a:ext uri="{9D8B030D-6E8A-4147-A177-3AD203B41FA5}">
                      <a16:colId xmlns="" xmlns:a16="http://schemas.microsoft.com/office/drawing/2014/main" val="1880865052"/>
                    </a:ext>
                  </a:extLst>
                </a:gridCol>
                <a:gridCol w="1180516">
                  <a:extLst>
                    <a:ext uri="{9D8B030D-6E8A-4147-A177-3AD203B41FA5}">
                      <a16:colId xmlns="" xmlns:a16="http://schemas.microsoft.com/office/drawing/2014/main" val="3938399981"/>
                    </a:ext>
                  </a:extLst>
                </a:gridCol>
                <a:gridCol w="1180516">
                  <a:extLst>
                    <a:ext uri="{9D8B030D-6E8A-4147-A177-3AD203B41FA5}">
                      <a16:colId xmlns="" xmlns:a16="http://schemas.microsoft.com/office/drawing/2014/main" val="4245480644"/>
                    </a:ext>
                  </a:extLst>
                </a:gridCol>
              </a:tblGrid>
              <a:tr h="10801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cs-CZ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Systolický</a:t>
                      </a:r>
                      <a:r>
                        <a:rPr lang="cs-CZ" sz="12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tlak </a:t>
                      </a:r>
                      <a:r>
                        <a:rPr lang="cs-CZ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cs-CZ" sz="12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mmHg</a:t>
                      </a:r>
                      <a:r>
                        <a:rPr lang="cs-CZ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Tepová frekvence (/min)</a:t>
                      </a:r>
                      <a:endParaRPr lang="cs-CZ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Saturace krve kyslíkem  (%)</a:t>
                      </a:r>
                      <a:endParaRPr lang="cs-CZ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0349883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256156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9951154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Xx_003</a:t>
                      </a:r>
                      <a:endParaRPr lang="en-GB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5881020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2846197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dbl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Xx_005</a:t>
                      </a:r>
                      <a:endParaRPr lang="en-GB" sz="1200" b="0" i="0" u="none" strike="dbl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dbl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dbl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dbl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8311860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4461021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kumimoji="0" lang="cs-CZ" sz="1200" b="0" i="0" u="none" strike="dblStrike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Xx_007</a:t>
                      </a:r>
                      <a:endParaRPr kumimoji="0" lang="en-GB" sz="1200" b="0" i="0" u="none" strike="dbl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0" i="0" u="none" strike="dbl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0" i="0" u="none" strike="dbl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GB" sz="1200" b="0" i="0" u="none" strike="dbl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505924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79349"/>
              </p:ext>
            </p:extLst>
          </p:nvPr>
        </p:nvGraphicFramePr>
        <p:xfrm>
          <a:off x="4644008" y="3897343"/>
          <a:ext cx="3960440" cy="1722120"/>
        </p:xfrm>
        <a:graphic>
          <a:graphicData uri="http://schemas.openxmlformats.org/drawingml/2006/table">
            <a:tbl>
              <a:tblPr bandRow="1"/>
              <a:tblGrid>
                <a:gridCol w="638780">
                  <a:extLst>
                    <a:ext uri="{9D8B030D-6E8A-4147-A177-3AD203B41FA5}">
                      <a16:colId xmlns="" xmlns:a16="http://schemas.microsoft.com/office/drawing/2014/main" val="1220931316"/>
                    </a:ext>
                  </a:extLst>
                </a:gridCol>
                <a:gridCol w="960628">
                  <a:extLst>
                    <a:ext uri="{9D8B030D-6E8A-4147-A177-3AD203B41FA5}">
                      <a16:colId xmlns="" xmlns:a16="http://schemas.microsoft.com/office/drawing/2014/main" val="1880865052"/>
                    </a:ext>
                  </a:extLst>
                </a:gridCol>
                <a:gridCol w="1180516">
                  <a:extLst>
                    <a:ext uri="{9D8B030D-6E8A-4147-A177-3AD203B41FA5}">
                      <a16:colId xmlns="" xmlns:a16="http://schemas.microsoft.com/office/drawing/2014/main" val="3938399981"/>
                    </a:ext>
                  </a:extLst>
                </a:gridCol>
                <a:gridCol w="1180516">
                  <a:extLst>
                    <a:ext uri="{9D8B030D-6E8A-4147-A177-3AD203B41FA5}">
                      <a16:colId xmlns="" xmlns:a16="http://schemas.microsoft.com/office/drawing/2014/main" val="4245480644"/>
                    </a:ext>
                  </a:extLst>
                </a:gridCol>
              </a:tblGrid>
              <a:tr h="10801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cs-CZ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Systolický</a:t>
                      </a:r>
                      <a:r>
                        <a:rPr lang="cs-CZ" sz="12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tlak </a:t>
                      </a:r>
                      <a:r>
                        <a:rPr lang="cs-CZ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cs-CZ" sz="12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mmHg</a:t>
                      </a:r>
                      <a:r>
                        <a:rPr lang="cs-CZ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Tepová frekvence (/min)</a:t>
                      </a:r>
                      <a:endParaRPr lang="cs-CZ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Saturace krve kyslíkem  (%)</a:t>
                      </a:r>
                      <a:endParaRPr lang="cs-CZ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0349883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256156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Xx_002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9951154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Xx_003</a:t>
                      </a:r>
                      <a:endParaRPr lang="en-GB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5881020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Xx_004</a:t>
                      </a:r>
                      <a:endParaRPr lang="en-GB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2846197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Xx_005</a:t>
                      </a:r>
                      <a:endParaRPr lang="en-GB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GB" sz="12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8311860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Xx_006</a:t>
                      </a:r>
                      <a:endParaRPr lang="en-GB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GB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4461021"/>
                  </a:ext>
                </a:extLst>
              </a:tr>
              <a:tr h="108012">
                <a:tc>
                  <a:txBody>
                    <a:bodyPr/>
                    <a:lstStyle/>
                    <a:p>
                      <a:pPr algn="l" fontAlgn="b"/>
                      <a:r>
                        <a:rPr kumimoji="0" lang="cs-CZ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Xx_007</a:t>
                      </a:r>
                      <a:endParaRPr kumimoji="0" lang="en-GB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GB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cs-CZ" sz="12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kumimoji="0" lang="en-GB" sz="1200" b="0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50592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186584" y="3310283"/>
            <a:ext cx="257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 smtClean="0"/>
              <a:t>„</a:t>
            </a:r>
            <a:r>
              <a:rPr lang="cs-CZ" b="1" u="sng" dirty="0" err="1" smtClean="0"/>
              <a:t>Complete</a:t>
            </a:r>
            <a:r>
              <a:rPr lang="cs-CZ" b="1" u="sng" dirty="0" smtClean="0"/>
              <a:t> </a:t>
            </a:r>
            <a:r>
              <a:rPr lang="cs-CZ" b="1" u="sng" dirty="0"/>
              <a:t>case </a:t>
            </a:r>
            <a:r>
              <a:rPr lang="cs-CZ" b="1" u="sng" dirty="0" err="1" smtClean="0"/>
              <a:t>analysis</a:t>
            </a:r>
            <a:r>
              <a:rPr lang="cs-CZ" b="1" u="sng" dirty="0" smtClean="0"/>
              <a:t>“</a:t>
            </a:r>
            <a:endParaRPr lang="en-GB" dirty="0"/>
          </a:p>
        </p:txBody>
      </p:sp>
      <p:sp>
        <p:nvSpPr>
          <p:cNvPr id="7" name="Obdélník 6"/>
          <p:cNvSpPr/>
          <p:nvPr/>
        </p:nvSpPr>
        <p:spPr>
          <a:xfrm>
            <a:off x="5163370" y="3310283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 smtClean="0"/>
              <a:t>Imputace chybějících hodnot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1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Co je to asociační matice?</a:t>
            </a:r>
            <a:endParaRPr lang="cs-CZ" alt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22815" y="1556792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dimenze nabývá asociační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Co se nachází na diagonále asociační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Je matice symetrická kolem diagonály?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</p:spTree>
    <p:extLst>
      <p:ext uri="{BB962C8B-B14F-4D97-AF65-F5344CB8AC3E}">
        <p14:creationId xmlns:p14="http://schemas.microsoft.com/office/powerpoint/2010/main" val="32726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71104" y="1452198"/>
            <a:ext cx="2304752" cy="360884"/>
          </a:xfrm>
          <a:prstGeom prst="round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ysClr val="windowText" lastClr="000000"/>
                </a:solidFill>
              </a:rPr>
              <a:t>NxP</a:t>
            </a:r>
            <a:r>
              <a:rPr lang="cs-CZ" b="1" dirty="0">
                <a:solidFill>
                  <a:sysClr val="windowText" lastClr="000000"/>
                </a:solidFill>
              </a:rPr>
              <a:t> </a:t>
            </a:r>
            <a:r>
              <a:rPr lang="cs-CZ" b="1" dirty="0" smtClean="0">
                <a:solidFill>
                  <a:sysClr val="windowText" lastClr="000000"/>
                </a:solidFill>
              </a:rPr>
              <a:t>datová tabulka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3082" name="AutoShape 11"/>
          <p:cNvSpPr>
            <a:spLocks noChangeArrowheads="1"/>
          </p:cNvSpPr>
          <p:nvPr/>
        </p:nvSpPr>
        <p:spPr bwMode="auto">
          <a:xfrm rot="5400000">
            <a:off x="4280824" y="2414470"/>
            <a:ext cx="333138" cy="902618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229944" y="2303792"/>
            <a:ext cx="2519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</a:t>
            </a:r>
            <a:r>
              <a:rPr kumimoji="1" lang="cs-CZ" sz="1600" dirty="0" smtClean="0"/>
              <a:t>metriky vzdálenosti</a:t>
            </a:r>
            <a:endParaRPr kumimoji="1"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Q mode analýza</a:t>
            </a:r>
            <a:endParaRPr lang="en-GB" dirty="0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272280" y="1969555"/>
          <a:ext cx="1610624" cy="1799298"/>
        </p:xfrm>
        <a:graphic>
          <a:graphicData uri="http://schemas.openxmlformats.org/drawingml/2006/table">
            <a:tbl>
              <a:tblPr/>
              <a:tblGrid>
                <a:gridCol w="402656">
                  <a:extLst>
                    <a:ext uri="{9D8B030D-6E8A-4147-A177-3AD203B41FA5}">
                      <a16:colId xmlns="" xmlns:a16="http://schemas.microsoft.com/office/drawing/2014/main" val="48146268"/>
                    </a:ext>
                  </a:extLst>
                </a:gridCol>
                <a:gridCol w="402656">
                  <a:extLst>
                    <a:ext uri="{9D8B030D-6E8A-4147-A177-3AD203B41FA5}">
                      <a16:colId xmlns="" xmlns:a16="http://schemas.microsoft.com/office/drawing/2014/main" val="3087008480"/>
                    </a:ext>
                  </a:extLst>
                </a:gridCol>
                <a:gridCol w="402656">
                  <a:extLst>
                    <a:ext uri="{9D8B030D-6E8A-4147-A177-3AD203B41FA5}">
                      <a16:colId xmlns="" xmlns:a16="http://schemas.microsoft.com/office/drawing/2014/main" val="4110612314"/>
                    </a:ext>
                  </a:extLst>
                </a:gridCol>
                <a:gridCol w="402656">
                  <a:extLst>
                    <a:ext uri="{9D8B030D-6E8A-4147-A177-3AD203B41FA5}">
                      <a16:colId xmlns=""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1127569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/>
          </p:nvPr>
        </p:nvGraphicFramePr>
        <p:xfrm>
          <a:off x="6041232" y="1972344"/>
          <a:ext cx="2419200" cy="1799298"/>
        </p:xfrm>
        <a:graphic>
          <a:graphicData uri="http://schemas.openxmlformats.org/drawingml/2006/table">
            <a:tbl>
              <a:tblPr/>
              <a:tblGrid>
                <a:gridCol w="403200">
                  <a:extLst>
                    <a:ext uri="{9D8B030D-6E8A-4147-A177-3AD203B41FA5}">
                      <a16:colId xmlns="" xmlns:a16="http://schemas.microsoft.com/office/drawing/2014/main" val="48146268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3087008480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4110612314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3958945889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1572961395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1127569"/>
                  </a:ext>
                </a:extLst>
              </a:tr>
            </a:tbl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61771" y="1452198"/>
            <a:ext cx="2304752" cy="360884"/>
          </a:xfrm>
          <a:prstGeom prst="round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 smtClean="0">
                <a:solidFill>
                  <a:sysClr val="windowText" lastClr="000000"/>
                </a:solidFill>
              </a:rPr>
              <a:t>NxN</a:t>
            </a:r>
            <a:r>
              <a:rPr lang="cs-CZ" b="1" dirty="0" smtClean="0">
                <a:solidFill>
                  <a:sysClr val="windowText" lastClr="000000"/>
                </a:solidFill>
              </a:rPr>
              <a:t> asociační matice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5400000">
            <a:off x="4280824" y="4738011"/>
            <a:ext cx="333138" cy="902618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229944" y="4627333"/>
            <a:ext cx="26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</a:t>
            </a:r>
            <a:r>
              <a:rPr kumimoji="1" lang="cs-CZ" sz="1600" dirty="0" smtClean="0"/>
              <a:t>metriky podobnosti</a:t>
            </a:r>
            <a:endParaRPr kumimoji="1" lang="cs-CZ" sz="1600" dirty="0"/>
          </a:p>
        </p:txBody>
      </p:sp>
      <p:graphicFrame>
        <p:nvGraphicFramePr>
          <p:cNvPr id="21" name="Tabulka 20"/>
          <p:cNvGraphicFramePr>
            <a:graphicFrameLocks noGrp="1"/>
          </p:cNvGraphicFramePr>
          <p:nvPr>
            <p:extLst/>
          </p:nvPr>
        </p:nvGraphicFramePr>
        <p:xfrm>
          <a:off x="1272280" y="4293096"/>
          <a:ext cx="1610624" cy="1799298"/>
        </p:xfrm>
        <a:graphic>
          <a:graphicData uri="http://schemas.openxmlformats.org/drawingml/2006/table">
            <a:tbl>
              <a:tblPr/>
              <a:tblGrid>
                <a:gridCol w="402656">
                  <a:extLst>
                    <a:ext uri="{9D8B030D-6E8A-4147-A177-3AD203B41FA5}">
                      <a16:colId xmlns="" xmlns:a16="http://schemas.microsoft.com/office/drawing/2014/main" val="48146268"/>
                    </a:ext>
                  </a:extLst>
                </a:gridCol>
                <a:gridCol w="402656">
                  <a:extLst>
                    <a:ext uri="{9D8B030D-6E8A-4147-A177-3AD203B41FA5}">
                      <a16:colId xmlns="" xmlns:a16="http://schemas.microsoft.com/office/drawing/2014/main" val="3087008480"/>
                    </a:ext>
                  </a:extLst>
                </a:gridCol>
                <a:gridCol w="402656">
                  <a:extLst>
                    <a:ext uri="{9D8B030D-6E8A-4147-A177-3AD203B41FA5}">
                      <a16:colId xmlns="" xmlns:a16="http://schemas.microsoft.com/office/drawing/2014/main" val="4110612314"/>
                    </a:ext>
                  </a:extLst>
                </a:gridCol>
                <a:gridCol w="402656">
                  <a:extLst>
                    <a:ext uri="{9D8B030D-6E8A-4147-A177-3AD203B41FA5}">
                      <a16:colId xmlns=""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1127569"/>
                  </a:ext>
                </a:extLst>
              </a:tr>
            </a:tbl>
          </a:graphicData>
        </a:graphic>
      </p:graphicFrame>
      <p:graphicFrame>
        <p:nvGraphicFramePr>
          <p:cNvPr id="22" name="Tabulka 21"/>
          <p:cNvGraphicFramePr>
            <a:graphicFrameLocks noGrp="1"/>
          </p:cNvGraphicFramePr>
          <p:nvPr>
            <p:extLst/>
          </p:nvPr>
        </p:nvGraphicFramePr>
        <p:xfrm>
          <a:off x="6041232" y="4295885"/>
          <a:ext cx="2419200" cy="1799298"/>
        </p:xfrm>
        <a:graphic>
          <a:graphicData uri="http://schemas.openxmlformats.org/drawingml/2006/table">
            <a:tbl>
              <a:tblPr/>
              <a:tblGrid>
                <a:gridCol w="403200">
                  <a:extLst>
                    <a:ext uri="{9D8B030D-6E8A-4147-A177-3AD203B41FA5}">
                      <a16:colId xmlns="" xmlns:a16="http://schemas.microsoft.com/office/drawing/2014/main" val="48146268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3087008480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4110612314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3958945889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1572961395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1127569"/>
                  </a:ext>
                </a:extLst>
              </a:tr>
            </a:tbl>
          </a:graphicData>
        </a:graphic>
      </p:graphicFrame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475656" y="3794939"/>
            <a:ext cx="3205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Hodnota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v parametru p</a:t>
            </a:r>
            <a:r>
              <a:rPr kumimoji="1" lang="cs-CZ" sz="1600" baseline="-25000" dirty="0" smtClean="0"/>
              <a:t>1</a:t>
            </a:r>
            <a:endParaRPr kumimoji="1" lang="cs-CZ" sz="1600" baseline="-250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835696" y="3628008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475656" y="6116211"/>
            <a:ext cx="3205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Hodnota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v parametru p</a:t>
            </a:r>
            <a:r>
              <a:rPr kumimoji="1" lang="cs-CZ" sz="1600" baseline="-25000" dirty="0" smtClean="0"/>
              <a:t>1</a:t>
            </a:r>
            <a:endParaRPr kumimoji="1" lang="cs-CZ" sz="1600" baseline="-25000" dirty="0"/>
          </a:p>
        </p:txBody>
      </p:sp>
      <p:cxnSp>
        <p:nvCxnSpPr>
          <p:cNvPr id="27" name="Přímá spojnice se šipkou 26"/>
          <p:cNvCxnSpPr/>
          <p:nvPr/>
        </p:nvCxnSpPr>
        <p:spPr>
          <a:xfrm flipH="1" flipV="1">
            <a:off x="1835696" y="5949280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738664" y="3810526"/>
            <a:ext cx="3369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Vzdálenost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od subjektu n</a:t>
            </a:r>
            <a:r>
              <a:rPr kumimoji="1" lang="cs-CZ" sz="1600" baseline="-25000" dirty="0" smtClean="0"/>
              <a:t>1</a:t>
            </a:r>
            <a:r>
              <a:rPr kumimoji="1" lang="cs-CZ" sz="1600" dirty="0" smtClean="0"/>
              <a:t>.</a:t>
            </a:r>
            <a:endParaRPr kumimoji="1" lang="cs-CZ" sz="16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H="1" flipV="1">
            <a:off x="6550958" y="3616034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580112" y="6114782"/>
            <a:ext cx="35283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Podobnost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se subjektem n</a:t>
            </a:r>
            <a:r>
              <a:rPr kumimoji="1" lang="cs-CZ" sz="1600" baseline="-25000" dirty="0" smtClean="0"/>
              <a:t>1</a:t>
            </a:r>
            <a:r>
              <a:rPr kumimoji="1" lang="cs-CZ" sz="1600" dirty="0" smtClean="0"/>
              <a:t>.</a:t>
            </a:r>
            <a:endParaRPr kumimoji="1" lang="cs-CZ" sz="1600" dirty="0"/>
          </a:p>
        </p:txBody>
      </p:sp>
      <p:cxnSp>
        <p:nvCxnSpPr>
          <p:cNvPr id="31" name="Přímá spojnice se šipkou 30"/>
          <p:cNvCxnSpPr/>
          <p:nvPr/>
        </p:nvCxnSpPr>
        <p:spPr>
          <a:xfrm flipH="1" flipV="1">
            <a:off x="6550958" y="5920290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3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71104" y="1783248"/>
            <a:ext cx="2304752" cy="360884"/>
          </a:xfrm>
          <a:prstGeom prst="round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ysClr val="windowText" lastClr="000000"/>
                </a:solidFill>
              </a:rPr>
              <a:t>NxP</a:t>
            </a:r>
            <a:r>
              <a:rPr lang="cs-CZ" b="1" dirty="0">
                <a:solidFill>
                  <a:sysClr val="windowText" lastClr="000000"/>
                </a:solidFill>
              </a:rPr>
              <a:t> </a:t>
            </a:r>
            <a:r>
              <a:rPr lang="cs-CZ" b="1" dirty="0" smtClean="0">
                <a:solidFill>
                  <a:sysClr val="windowText" lastClr="000000"/>
                </a:solidFill>
              </a:rPr>
              <a:t>datová tabulka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3082" name="AutoShape 11"/>
          <p:cNvSpPr>
            <a:spLocks noChangeArrowheads="1"/>
          </p:cNvSpPr>
          <p:nvPr/>
        </p:nvSpPr>
        <p:spPr bwMode="auto">
          <a:xfrm rot="5400000">
            <a:off x="4280824" y="2846518"/>
            <a:ext cx="333138" cy="902618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3692101" y="2457575"/>
            <a:ext cx="1842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</a:t>
            </a:r>
            <a:r>
              <a:rPr kumimoji="1" lang="cs-CZ" sz="1600" dirty="0" smtClean="0"/>
              <a:t>korelační/</a:t>
            </a:r>
          </a:p>
          <a:p>
            <a:pPr defTabSz="1095375" eaLnBrk="0" hangingPunct="0"/>
            <a:r>
              <a:rPr kumimoji="1" lang="cs-CZ" sz="1600" dirty="0" err="1" smtClean="0"/>
              <a:t>kovarianční</a:t>
            </a:r>
            <a:r>
              <a:rPr kumimoji="1" lang="cs-CZ" sz="1600" dirty="0" smtClean="0"/>
              <a:t> matice</a:t>
            </a:r>
            <a:endParaRPr kumimoji="1"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R mode analýza</a:t>
            </a:r>
            <a:endParaRPr lang="en-GB" dirty="0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272280" y="2401603"/>
          <a:ext cx="1610624" cy="1799298"/>
        </p:xfrm>
        <a:graphic>
          <a:graphicData uri="http://schemas.openxmlformats.org/drawingml/2006/table">
            <a:tbl>
              <a:tblPr/>
              <a:tblGrid>
                <a:gridCol w="402656">
                  <a:extLst>
                    <a:ext uri="{9D8B030D-6E8A-4147-A177-3AD203B41FA5}">
                      <a16:colId xmlns="" xmlns:a16="http://schemas.microsoft.com/office/drawing/2014/main" val="48146268"/>
                    </a:ext>
                  </a:extLst>
                </a:gridCol>
                <a:gridCol w="402656">
                  <a:extLst>
                    <a:ext uri="{9D8B030D-6E8A-4147-A177-3AD203B41FA5}">
                      <a16:colId xmlns="" xmlns:a16="http://schemas.microsoft.com/office/drawing/2014/main" val="3087008480"/>
                    </a:ext>
                  </a:extLst>
                </a:gridCol>
                <a:gridCol w="402656">
                  <a:extLst>
                    <a:ext uri="{9D8B030D-6E8A-4147-A177-3AD203B41FA5}">
                      <a16:colId xmlns="" xmlns:a16="http://schemas.microsoft.com/office/drawing/2014/main" val="4110612314"/>
                    </a:ext>
                  </a:extLst>
                </a:gridCol>
                <a:gridCol w="402656">
                  <a:extLst>
                    <a:ext uri="{9D8B030D-6E8A-4147-A177-3AD203B41FA5}">
                      <a16:colId xmlns="" xmlns:a16="http://schemas.microsoft.com/office/drawing/2014/main" val="2933480914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2352645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7620179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1127569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/>
          </p:nvPr>
        </p:nvGraphicFramePr>
        <p:xfrm>
          <a:off x="6343576" y="2404392"/>
          <a:ext cx="1612800" cy="1199532"/>
        </p:xfrm>
        <a:graphic>
          <a:graphicData uri="http://schemas.openxmlformats.org/drawingml/2006/table">
            <a:tbl>
              <a:tblPr/>
              <a:tblGrid>
                <a:gridCol w="403200">
                  <a:extLst>
                    <a:ext uri="{9D8B030D-6E8A-4147-A177-3AD203B41FA5}">
                      <a16:colId xmlns="" xmlns:a16="http://schemas.microsoft.com/office/drawing/2014/main" val="48146268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3087008480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4110612314"/>
                    </a:ext>
                  </a:extLst>
                </a:gridCol>
                <a:gridCol w="403200">
                  <a:extLst>
                    <a:ext uri="{9D8B030D-6E8A-4147-A177-3AD203B41FA5}">
                      <a16:colId xmlns="" xmlns:a16="http://schemas.microsoft.com/office/drawing/2014/main" val="3958945889"/>
                    </a:ext>
                  </a:extLst>
                </a:gridCol>
              </a:tblGrid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458632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2671503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420986"/>
                  </a:ext>
                </a:extLst>
              </a:tr>
              <a:tr h="2998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6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2352645"/>
                  </a:ext>
                </a:extLst>
              </a:tr>
            </a:tbl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61771" y="1783248"/>
            <a:ext cx="2304752" cy="360884"/>
          </a:xfrm>
          <a:prstGeom prst="roundRect">
            <a:avLst/>
          </a:prstGeom>
          <a:solidFill>
            <a:srgbClr val="E0E0E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 smtClean="0">
                <a:solidFill>
                  <a:sysClr val="windowText" lastClr="000000"/>
                </a:solidFill>
              </a:rPr>
              <a:t>PxP</a:t>
            </a:r>
            <a:r>
              <a:rPr lang="cs-CZ" b="1" dirty="0" smtClean="0">
                <a:solidFill>
                  <a:sysClr val="windowText" lastClr="000000"/>
                </a:solidFill>
              </a:rPr>
              <a:t> asociační matice</a:t>
            </a:r>
            <a:endParaRPr lang="cs-CZ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475656" y="4226987"/>
            <a:ext cx="3205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Hodnota </a:t>
            </a:r>
            <a:r>
              <a:rPr kumimoji="1" lang="cs-CZ" sz="1600" dirty="0"/>
              <a:t>subjektu </a:t>
            </a:r>
            <a:r>
              <a:rPr kumimoji="1" lang="cs-CZ" sz="1600" dirty="0" smtClean="0"/>
              <a:t>n</a:t>
            </a:r>
            <a:r>
              <a:rPr kumimoji="1" lang="cs-CZ" sz="1600" baseline="-25000" dirty="0" smtClean="0"/>
              <a:t>5 </a:t>
            </a:r>
            <a:r>
              <a:rPr kumimoji="1" lang="cs-CZ" sz="1600" dirty="0" smtClean="0"/>
              <a:t>v parametru p</a:t>
            </a:r>
            <a:r>
              <a:rPr kumimoji="1" lang="cs-CZ" sz="1600" baseline="-25000" dirty="0" smtClean="0"/>
              <a:t>1</a:t>
            </a:r>
            <a:endParaRPr kumimoji="1" lang="cs-CZ" sz="1600" baseline="-250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835696" y="4060056"/>
            <a:ext cx="72008" cy="21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774160" y="3695500"/>
            <a:ext cx="3369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 smtClean="0"/>
              <a:t>Vztah parametru p</a:t>
            </a:r>
            <a:r>
              <a:rPr kumimoji="1" lang="cs-CZ" sz="1600" baseline="-25000" dirty="0" smtClean="0"/>
              <a:t>3 </a:t>
            </a:r>
            <a:r>
              <a:rPr kumimoji="1" lang="cs-CZ" sz="1600" dirty="0" smtClean="0"/>
              <a:t>a parametru p</a:t>
            </a:r>
            <a:r>
              <a:rPr kumimoji="1" lang="cs-CZ" sz="1600" baseline="-25000" dirty="0" smtClean="0"/>
              <a:t>1</a:t>
            </a:r>
            <a:r>
              <a:rPr kumimoji="1" lang="cs-CZ" sz="1600" dirty="0" smtClean="0"/>
              <a:t>.</a:t>
            </a:r>
            <a:endParaRPr kumimoji="1" lang="cs-CZ" sz="16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6658462" y="3464396"/>
            <a:ext cx="217794" cy="25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 txBox="1">
            <a:spLocks/>
          </p:cNvSpPr>
          <p:nvPr/>
        </p:nvSpPr>
        <p:spPr bwMode="auto">
          <a:xfrm>
            <a:off x="686768" y="4859712"/>
            <a:ext cx="8534400" cy="148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b="1" u="sng" dirty="0" smtClean="0"/>
              <a:t>Obecně: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Základní výběr koeficientu je často spjat s metodou/algoritmem.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Dále je potřeba zohlednit typ vstupních dat: spojitá/kategoriální/mix.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Výběrem metriky ovlivníme výsledky analýz.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</p:spTree>
    <p:extLst>
      <p:ext uri="{BB962C8B-B14F-4D97-AF65-F5344CB8AC3E}">
        <p14:creationId xmlns:p14="http://schemas.microsoft.com/office/powerpoint/2010/main" val="10113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Kvantitativní data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Koeficienty vzdálenosti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Koeficienty vzdálenosti</a:t>
            </a:r>
            <a:endParaRPr lang="en-GB" dirty="0"/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60644"/>
            <a:ext cx="3275024" cy="2403102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5220072" y="3789040"/>
            <a:ext cx="144000" cy="144016"/>
          </a:xfrm>
          <a:prstGeom prst="ellipse">
            <a:avLst/>
          </a:prstGeom>
          <a:solidFill>
            <a:srgbClr val="D1634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7308304" y="2492896"/>
            <a:ext cx="144000" cy="144016"/>
          </a:xfrm>
          <a:prstGeom prst="ellipse">
            <a:avLst/>
          </a:prstGeom>
          <a:solidFill>
            <a:srgbClr val="D1634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>
            <a:stCxn id="4" idx="7"/>
            <a:endCxn id="40" idx="3"/>
          </p:cNvCxnSpPr>
          <p:nvPr/>
        </p:nvCxnSpPr>
        <p:spPr>
          <a:xfrm flipV="1">
            <a:off x="5342984" y="2615821"/>
            <a:ext cx="1986408" cy="119431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Výsledek obrázku pro káně kreslen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84" y="2160644"/>
            <a:ext cx="1289832" cy="12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932040" y="378904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x</a:t>
            </a:r>
            <a:endParaRPr lang="cs-CZ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7444776" y="224884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y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196155" y="5589240"/>
            <a:ext cx="86963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Podrobný přehled koeficientů vzdáleností </a:t>
            </a:r>
            <a:r>
              <a:rPr lang="cs-CZ" dirty="0"/>
              <a:t>a podobností najdete v knize </a:t>
            </a:r>
            <a:r>
              <a:rPr lang="fr-FR" b="1" dirty="0"/>
              <a:t>LEGENDRE, P. &amp; LEGENDRE, L. (1998). </a:t>
            </a:r>
            <a:r>
              <a:rPr lang="fr-FR" b="1" i="1" dirty="0"/>
              <a:t>Numerical ecology</a:t>
            </a:r>
            <a:r>
              <a:rPr lang="fr-FR" b="1" dirty="0"/>
              <a:t>.</a:t>
            </a:r>
            <a:r>
              <a:rPr lang="cs-CZ" b="1" dirty="0"/>
              <a:t> </a:t>
            </a:r>
            <a:r>
              <a:rPr lang="cs-CZ" b="1" dirty="0" err="1"/>
              <a:t>Elseviere</a:t>
            </a:r>
            <a:r>
              <a:rPr lang="cs-CZ" b="1" dirty="0"/>
              <a:t> Science BV, Amsterodam</a:t>
            </a:r>
            <a:r>
              <a:rPr lang="cs-CZ" b="1" dirty="0" smtClean="0"/>
              <a:t>.</a:t>
            </a:r>
          </a:p>
        </p:txBody>
      </p:sp>
      <p:sp>
        <p:nvSpPr>
          <p:cNvPr id="12" name="Ovál 11"/>
          <p:cNvSpPr/>
          <p:nvPr/>
        </p:nvSpPr>
        <p:spPr>
          <a:xfrm>
            <a:off x="7945692" y="3789040"/>
            <a:ext cx="144000" cy="144016"/>
          </a:xfrm>
          <a:prstGeom prst="ellipse">
            <a:avLst/>
          </a:prstGeom>
          <a:solidFill>
            <a:srgbClr val="D16349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087260" y="3748390"/>
            <a:ext cx="2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</a:t>
            </a:r>
            <a:endParaRPr lang="cs-CZ" b="1" dirty="0"/>
          </a:p>
        </p:txBody>
      </p:sp>
      <p:cxnSp>
        <p:nvCxnSpPr>
          <p:cNvPr id="14" name="Přímá spojnice se šipkou 13"/>
          <p:cNvCxnSpPr>
            <a:stCxn id="4" idx="6"/>
            <a:endCxn id="12" idx="2"/>
          </p:cNvCxnSpPr>
          <p:nvPr/>
        </p:nvCxnSpPr>
        <p:spPr>
          <a:xfrm>
            <a:off x="5364072" y="3861048"/>
            <a:ext cx="2581620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2" idx="7"/>
            <a:endCxn id="40" idx="4"/>
          </p:cNvCxnSpPr>
          <p:nvPr/>
        </p:nvCxnSpPr>
        <p:spPr>
          <a:xfrm flipH="1" flipV="1">
            <a:off x="7380304" y="2636912"/>
            <a:ext cx="688300" cy="117321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8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I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74848" y="1628775"/>
            <a:ext cx="8229600" cy="461807"/>
          </a:xfrm>
        </p:spPr>
        <p:txBody>
          <a:bodyPr/>
          <a:lstStyle/>
          <a:p>
            <a:r>
              <a:rPr lang="cs-CZ" sz="1600" dirty="0" smtClean="0"/>
              <a:t>Euklidova vzdálenost vychází </a:t>
            </a:r>
            <a:r>
              <a:rPr lang="cs-CZ" sz="1600" dirty="0"/>
              <a:t>z Pythagorovy </a:t>
            </a:r>
            <a:r>
              <a:rPr lang="cs-CZ" sz="1600" dirty="0" smtClean="0"/>
              <a:t>věty:</a:t>
            </a: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Jaká by byla vzdálenost bodů A </a:t>
            </a:r>
            <a:r>
              <a:rPr lang="cs-CZ" sz="1600" dirty="0" err="1" smtClean="0"/>
              <a:t>a</a:t>
            </a:r>
            <a:r>
              <a:rPr lang="cs-CZ" sz="1600" dirty="0" smtClean="0"/>
              <a:t> B dle Manhattanské metriky? </a:t>
            </a:r>
          </a:p>
        </p:txBody>
      </p:sp>
      <p:cxnSp>
        <p:nvCxnSpPr>
          <p:cNvPr id="14" name="Straight Connector 90"/>
          <p:cNvCxnSpPr/>
          <p:nvPr/>
        </p:nvCxnSpPr>
        <p:spPr>
          <a:xfrm rot="5400000">
            <a:off x="7336751" y="350035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8"/>
          <p:cNvCxnSpPr/>
          <p:nvPr/>
        </p:nvCxnSpPr>
        <p:spPr>
          <a:xfrm>
            <a:off x="6588224" y="396840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76"/>
          <p:cNvGrpSpPr/>
          <p:nvPr/>
        </p:nvGrpSpPr>
        <p:grpSpPr>
          <a:xfrm>
            <a:off x="5796136" y="2600250"/>
            <a:ext cx="2556285" cy="1944216"/>
            <a:chOff x="1403648" y="3212976"/>
            <a:chExt cx="2556285" cy="1944216"/>
          </a:xfrm>
        </p:grpSpPr>
        <p:cxnSp>
          <p:nvCxnSpPr>
            <p:cNvPr id="17" name="Straight Connector 73"/>
            <p:cNvCxnSpPr/>
            <p:nvPr/>
          </p:nvCxnSpPr>
          <p:spPr>
            <a:xfrm rot="5400000">
              <a:off x="431540" y="4185084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4"/>
            <p:cNvCxnSpPr/>
            <p:nvPr/>
          </p:nvCxnSpPr>
          <p:spPr>
            <a:xfrm rot="10800000">
              <a:off x="1403649" y="5157191"/>
              <a:ext cx="25562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80"/>
          <p:cNvCxnSpPr>
            <a:stCxn id="27" idx="7"/>
            <a:endCxn id="28" idx="3"/>
          </p:cNvCxnSpPr>
          <p:nvPr/>
        </p:nvCxnSpPr>
        <p:spPr>
          <a:xfrm rot="5400000" flipH="1" flipV="1">
            <a:off x="6764632" y="2920674"/>
            <a:ext cx="849616" cy="11376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6"/>
          <p:cNvCxnSpPr/>
          <p:nvPr/>
        </p:nvCxnSpPr>
        <p:spPr>
          <a:xfrm rot="5400000" flipH="1" flipV="1">
            <a:off x="6252636" y="4292438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97"/>
          <p:cNvCxnSpPr/>
          <p:nvPr/>
        </p:nvCxnSpPr>
        <p:spPr>
          <a:xfrm rot="5400000" flipH="1" flipV="1">
            <a:off x="7020272" y="3831943"/>
            <a:ext cx="158417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/>
        </p:nvCxnSpPr>
        <p:spPr>
          <a:xfrm>
            <a:off x="5731685" y="3969229"/>
            <a:ext cx="86409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2"/>
          <p:cNvCxnSpPr/>
          <p:nvPr/>
        </p:nvCxnSpPr>
        <p:spPr>
          <a:xfrm>
            <a:off x="5724128" y="3039855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77"/>
          <p:cNvSpPr/>
          <p:nvPr/>
        </p:nvSpPr>
        <p:spPr>
          <a:xfrm>
            <a:off x="6516216" y="3896394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78"/>
          <p:cNvSpPr/>
          <p:nvPr/>
        </p:nvSpPr>
        <p:spPr>
          <a:xfrm>
            <a:off x="7740352" y="2960290"/>
            <a:ext cx="122312" cy="122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106"/>
          <p:cNvSpPr txBox="1"/>
          <p:nvPr/>
        </p:nvSpPr>
        <p:spPr>
          <a:xfrm>
            <a:off x="6432656" y="45444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cs-CZ" baseline="-25000" dirty="0"/>
          </a:p>
        </p:txBody>
      </p:sp>
      <p:sp>
        <p:nvSpPr>
          <p:cNvPr id="30" name="TextBox 107"/>
          <p:cNvSpPr txBox="1"/>
          <p:nvPr/>
        </p:nvSpPr>
        <p:spPr>
          <a:xfrm>
            <a:off x="7668344" y="45444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baseline="-25000" dirty="0"/>
          </a:p>
        </p:txBody>
      </p:sp>
      <p:sp>
        <p:nvSpPr>
          <p:cNvPr id="31" name="TextBox 108"/>
          <p:cNvSpPr txBox="1"/>
          <p:nvPr/>
        </p:nvSpPr>
        <p:spPr>
          <a:xfrm>
            <a:off x="5436096" y="375993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cs-CZ" baseline="-25000" dirty="0"/>
          </a:p>
        </p:txBody>
      </p:sp>
      <p:sp>
        <p:nvSpPr>
          <p:cNvPr id="32" name="TextBox 109"/>
          <p:cNvSpPr txBox="1"/>
          <p:nvPr/>
        </p:nvSpPr>
        <p:spPr>
          <a:xfrm>
            <a:off x="5436096" y="288828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cs-CZ" baseline="-25000" dirty="0"/>
          </a:p>
        </p:txBody>
      </p:sp>
      <p:sp>
        <p:nvSpPr>
          <p:cNvPr id="33" name="TextBox 25"/>
          <p:cNvSpPr txBox="1"/>
          <p:nvPr/>
        </p:nvSpPr>
        <p:spPr>
          <a:xfrm>
            <a:off x="6300192" y="360836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cs-CZ" baseline="-25000" dirty="0"/>
          </a:p>
        </p:txBody>
      </p:sp>
      <p:sp>
        <p:nvSpPr>
          <p:cNvPr id="34" name="TextBox 26"/>
          <p:cNvSpPr txBox="1"/>
          <p:nvPr/>
        </p:nvSpPr>
        <p:spPr>
          <a:xfrm>
            <a:off x="7668344" y="26002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cs-CZ" baseline="-25000" dirty="0"/>
          </a:p>
        </p:txBody>
      </p:sp>
      <p:sp>
        <p:nvSpPr>
          <p:cNvPr id="36" name="TextBox 25"/>
          <p:cNvSpPr txBox="1"/>
          <p:nvPr/>
        </p:nvSpPr>
        <p:spPr>
          <a:xfrm>
            <a:off x="8214181" y="45351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cs-CZ" baseline="-25000" dirty="0"/>
          </a:p>
        </p:txBody>
      </p:sp>
      <p:sp>
        <p:nvSpPr>
          <p:cNvPr id="37" name="TextBox 25"/>
          <p:cNvSpPr txBox="1"/>
          <p:nvPr/>
        </p:nvSpPr>
        <p:spPr>
          <a:xfrm>
            <a:off x="5508104" y="242404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Y</a:t>
            </a:r>
            <a:endParaRPr lang="cs-CZ" baseline="-25000" dirty="0"/>
          </a:p>
        </p:txBody>
      </p:sp>
      <p:sp>
        <p:nvSpPr>
          <p:cNvPr id="38" name="TextBox 26"/>
          <p:cNvSpPr txBox="1"/>
          <p:nvPr/>
        </p:nvSpPr>
        <p:spPr>
          <a:xfrm>
            <a:off x="6260577" y="3248322"/>
            <a:ext cx="111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D16349"/>
                </a:solidFill>
              </a:rPr>
              <a:t>d(A,B)=5</a:t>
            </a:r>
            <a:endParaRPr lang="cs-CZ" b="1" baseline="-25000" dirty="0">
              <a:solidFill>
                <a:srgbClr val="D16349"/>
              </a:solidFill>
            </a:endParaRPr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2095038"/>
            <a:ext cx="3827710" cy="5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II</a:t>
            </a:r>
            <a:endParaRPr lang="en-GB" dirty="0"/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684439" y="1837017"/>
          <a:ext cx="2781300" cy="2057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3883865634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3114475676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128738154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cigaret/den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8177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99968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11779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38998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178766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729502"/>
                  </a:ext>
                </a:extLst>
              </a:tr>
            </a:tbl>
          </a:graphicData>
        </a:graphic>
      </p:graphicFrame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01625" y="4539606"/>
            <a:ext cx="8301608" cy="177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/>
              <a:t>Proměnné s číselně většími hodnotami budou mít větší váhu při shlukování!!!</a:t>
            </a:r>
          </a:p>
          <a:p>
            <a:r>
              <a:rPr lang="cs-CZ" sz="1600" dirty="0" smtClean="0"/>
              <a:t>Např. pokud budeme hodnotit výšku (150–200 cm) a cholesterol (do 5 </a:t>
            </a:r>
            <a:r>
              <a:rPr lang="cs-CZ" sz="1600" dirty="0" err="1" smtClean="0"/>
              <a:t>mmol</a:t>
            </a:r>
            <a:r>
              <a:rPr lang="cs-CZ" sz="1600" dirty="0" smtClean="0"/>
              <a:t>/l), výška bude mít větší váhu při shlukování – objekty budou rozděleny do shluků podle jejich výšky. </a:t>
            </a:r>
          </a:p>
          <a:p>
            <a:r>
              <a:rPr lang="cs-CZ" sz="1600" dirty="0" smtClean="0"/>
              <a:t> Data s nesrovnatelnými hodnotami proměnných je potřeba před analýzou </a:t>
            </a:r>
            <a:r>
              <a:rPr lang="cs-CZ" sz="1600" b="1" dirty="0" smtClean="0"/>
              <a:t>standardizovat</a:t>
            </a:r>
            <a:r>
              <a:rPr lang="cs-CZ" sz="1600" dirty="0" smtClean="0"/>
              <a:t>. Jak?</a:t>
            </a:r>
          </a:p>
          <a:p>
            <a:pPr marL="809625" indent="0"/>
            <a:r>
              <a:rPr lang="cs-CZ" sz="1600" dirty="0" smtClean="0"/>
              <a:t> Standardizace na z-skóre.</a:t>
            </a:r>
          </a:p>
          <a:p>
            <a:pPr marL="809625" indent="0"/>
            <a:r>
              <a:rPr lang="cs-CZ" sz="1600" dirty="0" smtClean="0"/>
              <a:t> Normalizace </a:t>
            </a:r>
            <a:r>
              <a:rPr lang="cs-CZ" sz="1600" dirty="0"/>
              <a:t>na rozsah </a:t>
            </a:r>
            <a:r>
              <a:rPr lang="cs-CZ" sz="1600" dirty="0" smtClean="0"/>
              <a:t>0–1.</a:t>
            </a:r>
            <a:endParaRPr lang="cs-CZ" sz="1600" dirty="0"/>
          </a:p>
        </p:txBody>
      </p:sp>
      <p:sp>
        <p:nvSpPr>
          <p:cNvPr id="41" name="Obdélník 40"/>
          <p:cNvSpPr/>
          <p:nvPr/>
        </p:nvSpPr>
        <p:spPr>
          <a:xfrm>
            <a:off x="649858" y="4139788"/>
            <a:ext cx="103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POZOR!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636912"/>
            <a:ext cx="3994459" cy="52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- příklad</a:t>
            </a:r>
            <a:endParaRPr lang="en-GB" dirty="0"/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6172" y="1700809"/>
            <a:ext cx="83016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/>
              <a:t>Pomocí MS Excel spočítejte Euklidovu vzdálenost subjektu n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 a n</a:t>
            </a:r>
            <a:r>
              <a:rPr lang="cs-CZ" sz="1600" baseline="-25000" dirty="0" smtClean="0"/>
              <a:t>3</a:t>
            </a:r>
            <a:r>
              <a:rPr lang="cs-CZ" sz="1600" dirty="0" smtClean="0"/>
              <a:t> pro následující dva datové zdroje.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683568" y="2852936"/>
          <a:ext cx="4608510" cy="804904"/>
        </p:xfrm>
        <a:graphic>
          <a:graphicData uri="http://schemas.openxmlformats.org/drawingml/2006/table">
            <a:tbl>
              <a:tblPr/>
              <a:tblGrid>
                <a:gridCol w="550270">
                  <a:extLst>
                    <a:ext uri="{9D8B030D-6E8A-4147-A177-3AD203B41FA5}">
                      <a16:colId xmlns="" xmlns:a16="http://schemas.microsoft.com/office/drawing/2014/main" val="224136894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3920292510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3852834732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222573557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2388650486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906994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90012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303594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/>
          </p:nvPr>
        </p:nvGraphicFramePr>
        <p:xfrm>
          <a:off x="683568" y="4247347"/>
          <a:ext cx="4608510" cy="804904"/>
        </p:xfrm>
        <a:graphic>
          <a:graphicData uri="http://schemas.openxmlformats.org/drawingml/2006/table">
            <a:tbl>
              <a:tblPr/>
              <a:tblGrid>
                <a:gridCol w="550270">
                  <a:extLst>
                    <a:ext uri="{9D8B030D-6E8A-4147-A177-3AD203B41FA5}">
                      <a16:colId xmlns="" xmlns:a16="http://schemas.microsoft.com/office/drawing/2014/main" val="224136894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3920292510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3852834732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222573557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2388650486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906994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90012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30359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724128" y="3105538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D(n</a:t>
            </a:r>
            <a:r>
              <a:rPr lang="cs-CZ" baseline="-25000" dirty="0" smtClean="0"/>
              <a:t>2</a:t>
            </a:r>
            <a:r>
              <a:rPr lang="cs-CZ" dirty="0" smtClean="0"/>
              <a:t>,n</a:t>
            </a:r>
            <a:r>
              <a:rPr lang="cs-CZ" baseline="-25000" dirty="0" smtClean="0"/>
              <a:t>3</a:t>
            </a:r>
            <a:r>
              <a:rPr lang="cs-CZ" dirty="0" smtClean="0"/>
              <a:t>) =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4571836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D(n</a:t>
            </a:r>
            <a:r>
              <a:rPr lang="cs-CZ" baseline="-25000" dirty="0" smtClean="0"/>
              <a:t>2</a:t>
            </a:r>
            <a:r>
              <a:rPr lang="cs-CZ" dirty="0" smtClean="0"/>
              <a:t>,n</a:t>
            </a:r>
            <a:r>
              <a:rPr lang="cs-CZ" baseline="-25000" dirty="0" smtClean="0"/>
              <a:t>3</a:t>
            </a:r>
            <a:r>
              <a:rPr lang="cs-CZ" dirty="0" smtClean="0"/>
              <a:t>) = </a:t>
            </a:r>
            <a:r>
              <a:rPr lang="cs-CZ" b="1" dirty="0" smtClean="0"/>
              <a:t>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319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vizualizujeme vícerozměrný prostor?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3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- příklad</a:t>
            </a:r>
            <a:endParaRPr lang="en-GB" dirty="0"/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6172" y="1700809"/>
            <a:ext cx="83016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Pomoc</a:t>
            </a:r>
            <a:r>
              <a:rPr lang="cs-CZ" sz="1600" dirty="0" smtClean="0"/>
              <a:t>í MS Excel spočítejte Euklidovu vzdálenost subjektu n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 a n</a:t>
            </a:r>
            <a:r>
              <a:rPr lang="cs-CZ" sz="1600" baseline="-25000" dirty="0" smtClean="0"/>
              <a:t>3</a:t>
            </a:r>
            <a:r>
              <a:rPr lang="cs-CZ" sz="1600" dirty="0" smtClean="0"/>
              <a:t> pro následující dva datové zdroje.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683568" y="2852936"/>
          <a:ext cx="4608510" cy="804904"/>
        </p:xfrm>
        <a:graphic>
          <a:graphicData uri="http://schemas.openxmlformats.org/drawingml/2006/table">
            <a:tbl>
              <a:tblPr/>
              <a:tblGrid>
                <a:gridCol w="550270">
                  <a:extLst>
                    <a:ext uri="{9D8B030D-6E8A-4147-A177-3AD203B41FA5}">
                      <a16:colId xmlns="" xmlns:a16="http://schemas.microsoft.com/office/drawing/2014/main" val="224136894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3920292510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3852834732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222573557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2388650486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906994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90012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303594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/>
          </p:nvPr>
        </p:nvGraphicFramePr>
        <p:xfrm>
          <a:off x="683568" y="4247347"/>
          <a:ext cx="4608510" cy="804904"/>
        </p:xfrm>
        <a:graphic>
          <a:graphicData uri="http://schemas.openxmlformats.org/drawingml/2006/table">
            <a:tbl>
              <a:tblPr/>
              <a:tblGrid>
                <a:gridCol w="550270">
                  <a:extLst>
                    <a:ext uri="{9D8B030D-6E8A-4147-A177-3AD203B41FA5}">
                      <a16:colId xmlns="" xmlns:a16="http://schemas.microsoft.com/office/drawing/2014/main" val="224136894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3920292510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3852834732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222573557"/>
                    </a:ext>
                  </a:extLst>
                </a:gridCol>
                <a:gridCol w="1014560">
                  <a:extLst>
                    <a:ext uri="{9D8B030D-6E8A-4147-A177-3AD203B41FA5}">
                      <a16:colId xmlns="" xmlns:a16="http://schemas.microsoft.com/office/drawing/2014/main" val="2388650486"/>
                    </a:ext>
                  </a:extLst>
                </a:gridCol>
              </a:tblGrid>
              <a:tr h="29817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906994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90012"/>
                  </a:ext>
                </a:extLst>
              </a:tr>
              <a:tr h="17038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030359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724128" y="310553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D(n</a:t>
            </a:r>
            <a:r>
              <a:rPr lang="cs-CZ" baseline="-25000" dirty="0" smtClean="0"/>
              <a:t>2</a:t>
            </a:r>
            <a:r>
              <a:rPr lang="cs-CZ" dirty="0" smtClean="0"/>
              <a:t>,n</a:t>
            </a:r>
            <a:r>
              <a:rPr lang="cs-CZ" baseline="-25000" dirty="0" smtClean="0"/>
              <a:t>3</a:t>
            </a:r>
            <a:r>
              <a:rPr lang="cs-CZ" dirty="0" smtClean="0"/>
              <a:t>) = 36,08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4571836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D(n</a:t>
            </a:r>
            <a:r>
              <a:rPr lang="cs-CZ" baseline="-25000" dirty="0" smtClean="0"/>
              <a:t>2</a:t>
            </a:r>
            <a:r>
              <a:rPr lang="cs-CZ" dirty="0" smtClean="0"/>
              <a:t>,n</a:t>
            </a:r>
            <a:r>
              <a:rPr lang="cs-CZ" baseline="-25000" dirty="0" smtClean="0"/>
              <a:t>3</a:t>
            </a:r>
            <a:r>
              <a:rPr lang="cs-CZ" dirty="0" smtClean="0"/>
              <a:t>) = 36,15</a:t>
            </a: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5523333"/>
            <a:ext cx="5904656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/>
              <a:t>Proč je vzdálenost téměř shodná, když se v druhém datovém souboru subjekty významně liší v hladině cholesterolu?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7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Euklidova vzdálenost III</a:t>
            </a:r>
            <a:endParaRPr lang="en-GB" dirty="0"/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684438" y="1837017"/>
          <a:ext cx="3035288" cy="2057400"/>
        </p:xfrm>
        <a:graphic>
          <a:graphicData uri="http://schemas.openxmlformats.org/drawingml/2006/table">
            <a:tbl>
              <a:tblPr/>
              <a:tblGrid>
                <a:gridCol w="478469">
                  <a:extLst>
                    <a:ext uri="{9D8B030D-6E8A-4147-A177-3AD203B41FA5}">
                      <a16:colId xmlns="" xmlns:a16="http://schemas.microsoft.com/office/drawing/2014/main" val="3883865634"/>
                    </a:ext>
                  </a:extLst>
                </a:gridCol>
                <a:gridCol w="852273">
                  <a:extLst>
                    <a:ext uri="{9D8B030D-6E8A-4147-A177-3AD203B41FA5}">
                      <a16:colId xmlns="" xmlns:a16="http://schemas.microsoft.com/office/drawing/2014/main" val="3114475676"/>
                    </a:ext>
                  </a:extLst>
                </a:gridCol>
                <a:gridCol w="852273">
                  <a:extLst>
                    <a:ext uri="{9D8B030D-6E8A-4147-A177-3AD203B41FA5}">
                      <a16:colId xmlns="" xmlns:a16="http://schemas.microsoft.com/office/drawing/2014/main" val="1287381546"/>
                    </a:ext>
                  </a:extLst>
                </a:gridCol>
                <a:gridCol w="852273">
                  <a:extLst>
                    <a:ext uri="{9D8B030D-6E8A-4147-A177-3AD203B41FA5}">
                      <a16:colId xmlns="" xmlns:a16="http://schemas.microsoft.com/office/drawing/2014/main" val="378491236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výška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8177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99968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11779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38998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178766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cs-CZ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729502"/>
                  </a:ext>
                </a:extLst>
              </a:tr>
            </a:tbl>
          </a:graphicData>
        </a:graphic>
      </p:graphicFrame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301625" y="4539606"/>
            <a:ext cx="8158807" cy="163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/>
              <a:t>U větších datových souborů, u kterýc</a:t>
            </a:r>
            <a:r>
              <a:rPr lang="cs-CZ" sz="1600" dirty="0"/>
              <a:t>h</a:t>
            </a:r>
            <a:r>
              <a:rPr lang="cs-CZ" sz="1600" dirty="0" smtClean="0"/>
              <a:t> se často vyskytují korelované proměnné, dochází k nadhodnocení výsledků těmito korelovanými proměnnými = s</a:t>
            </a:r>
            <a:r>
              <a:rPr lang="en-US" sz="1600" dirty="0" err="1" smtClean="0"/>
              <a:t>tejn</a:t>
            </a:r>
            <a:r>
              <a:rPr lang="cs-CZ" sz="1600" dirty="0" smtClean="0"/>
              <a:t>á informace je započtena více než jednou. </a:t>
            </a:r>
          </a:p>
          <a:p>
            <a:endParaRPr lang="cs-CZ" sz="1600" dirty="0"/>
          </a:p>
          <a:p>
            <a:r>
              <a:rPr lang="cs-CZ" sz="1600" dirty="0" smtClean="0"/>
              <a:t>Je potřeba zohlednit vztahy parametrů v datech → </a:t>
            </a:r>
            <a:r>
              <a:rPr lang="cs-CZ" sz="1600" dirty="0" err="1" smtClean="0"/>
              <a:t>Mahalanobisova</a:t>
            </a:r>
            <a:r>
              <a:rPr lang="cs-CZ" sz="1600" dirty="0" smtClean="0"/>
              <a:t> vzdálenost.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539552" y="4163863"/>
            <a:ext cx="1031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POZOR!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err="1" smtClean="0"/>
              <a:t>Mahalanobisova</a:t>
            </a:r>
            <a:r>
              <a:rPr lang="cs-CZ" dirty="0" smtClean="0"/>
              <a:t> vzdálenost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309650" y="4345795"/>
            <a:ext cx="8726846" cy="2251557"/>
          </a:xfrm>
        </p:spPr>
        <p:txBody>
          <a:bodyPr/>
          <a:lstStyle/>
          <a:p>
            <a:r>
              <a:rPr lang="cs-CZ" sz="1600" dirty="0" smtClean="0"/>
              <a:t>Odstraňuje vliv korelovaných parametrů.</a:t>
            </a:r>
          </a:p>
          <a:p>
            <a:r>
              <a:rPr lang="cs-CZ" sz="1600" dirty="0"/>
              <a:t>Dle </a:t>
            </a:r>
            <a:r>
              <a:rPr lang="cs-CZ" sz="1600" dirty="0" smtClean="0"/>
              <a:t>volby                 lze hodnotit:</a:t>
            </a:r>
          </a:p>
          <a:p>
            <a:pPr marL="623888" indent="-342900">
              <a:buFont typeface="+mj-lt"/>
              <a:buAutoNum type="arabicParenR"/>
              <a:tabLst>
                <a:tab pos="623888" algn="l"/>
              </a:tabLst>
            </a:pPr>
            <a:r>
              <a:rPr lang="cs-CZ" sz="1600" b="1" dirty="0" smtClean="0"/>
              <a:t>vzdálenosti objektů od </a:t>
            </a:r>
            <a:r>
              <a:rPr lang="cs-CZ" sz="1600" b="1" dirty="0" err="1" smtClean="0"/>
              <a:t>centroidů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/>
              <a:t>vstupem je </a:t>
            </a:r>
            <a:r>
              <a:rPr lang="cs-CZ" sz="1600" dirty="0" smtClean="0"/>
              <a:t>matice rozdílů původních </a:t>
            </a:r>
            <a:r>
              <a:rPr lang="cs-CZ" sz="1600" dirty="0"/>
              <a:t>hodnot </a:t>
            </a:r>
            <a:r>
              <a:rPr lang="cs-CZ" sz="1600" dirty="0" smtClean="0"/>
              <a:t>od průměru).</a:t>
            </a:r>
            <a:endParaRPr lang="cs-CZ" sz="1600" dirty="0"/>
          </a:p>
          <a:p>
            <a:pPr marL="623888" indent="-342900">
              <a:buFont typeface="+mj-lt"/>
              <a:buAutoNum type="arabicParenR"/>
              <a:tabLst>
                <a:tab pos="623888" algn="l"/>
              </a:tabLst>
            </a:pPr>
            <a:r>
              <a:rPr lang="cs-CZ" sz="1600" b="1" dirty="0" smtClean="0"/>
              <a:t>vzdálenosti skupin objektů </a:t>
            </a:r>
            <a:r>
              <a:rPr lang="cs-CZ" sz="1600" dirty="0" smtClean="0"/>
              <a:t>(</a:t>
            </a:r>
            <a:r>
              <a:rPr lang="cs-CZ" sz="1600" dirty="0"/>
              <a:t>vstupem je matice </a:t>
            </a:r>
            <a:r>
              <a:rPr lang="cs-CZ" sz="1600" dirty="0" smtClean="0"/>
              <a:t>rozdílů průměrných hodnot).</a:t>
            </a:r>
          </a:p>
          <a:p>
            <a:pPr marL="623888" indent="-342900">
              <a:buFont typeface="+mj-lt"/>
              <a:buAutoNum type="arabicParenR"/>
              <a:tabLst>
                <a:tab pos="623888" algn="l"/>
              </a:tabLst>
            </a:pPr>
            <a:r>
              <a:rPr lang="cs-CZ" sz="1600" b="1" dirty="0" smtClean="0"/>
              <a:t>párové vzdálenosti jednotlivých </a:t>
            </a:r>
            <a:r>
              <a:rPr lang="cs-CZ" sz="1600" b="1" dirty="0"/>
              <a:t>subjektů </a:t>
            </a:r>
            <a:r>
              <a:rPr lang="cs-CZ" sz="1600" dirty="0"/>
              <a:t>(vstupem je matice rozdílů </a:t>
            </a:r>
            <a:r>
              <a:rPr lang="cs-CZ" sz="1600" dirty="0" smtClean="0"/>
              <a:t>srovnávaných subjektů).</a:t>
            </a:r>
          </a:p>
        </p:txBody>
      </p:sp>
      <p:sp>
        <p:nvSpPr>
          <p:cNvPr id="3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4000"/>
                    </a14:imgEffect>
                  </a14:imgLayer>
                </a14:imgProps>
              </a:ext>
            </a:extLst>
          </a:blip>
          <a:srcRect t="9892" b="81071"/>
          <a:stretch/>
        </p:blipFill>
        <p:spPr>
          <a:xfrm>
            <a:off x="1512243" y="1615431"/>
            <a:ext cx="5505450" cy="335093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5"/>
          <a:srcRect l="53626" t="40618" b="36577"/>
          <a:stretch/>
        </p:blipFill>
        <p:spPr>
          <a:xfrm>
            <a:off x="4533336" y="2923656"/>
            <a:ext cx="2893538" cy="940389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 rotWithShape="1">
          <a:blip r:embed="rId5"/>
          <a:srcRect t="69227" r="47212" b="-1"/>
          <a:stretch/>
        </p:blipFill>
        <p:spPr>
          <a:xfrm>
            <a:off x="1299462" y="2852936"/>
            <a:ext cx="3132075" cy="1206706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>
            <a:off x="3419872" y="1980738"/>
            <a:ext cx="360040" cy="256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4788024" y="1953723"/>
            <a:ext cx="307498" cy="328842"/>
          </a:xfrm>
          <a:prstGeom prst="straightConnector1">
            <a:avLst/>
          </a:prstGeom>
          <a:ln>
            <a:solidFill>
              <a:srgbClr val="D13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512243" y="2319435"/>
            <a:ext cx="2501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Matice vzdáleností hodnot od průměru</a:t>
            </a:r>
            <a:endParaRPr lang="cs-CZ" sz="1600" b="1" dirty="0"/>
          </a:p>
        </p:txBody>
      </p:sp>
      <p:sp>
        <p:nvSpPr>
          <p:cNvPr id="43" name="Obdélník 42"/>
          <p:cNvSpPr/>
          <p:nvPr/>
        </p:nvSpPr>
        <p:spPr>
          <a:xfrm>
            <a:off x="4572000" y="2436447"/>
            <a:ext cx="2501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Inverze </a:t>
            </a:r>
            <a:r>
              <a:rPr lang="cs-CZ" sz="1600" b="1" dirty="0" err="1" smtClean="0"/>
              <a:t>kovarianční</a:t>
            </a:r>
            <a:r>
              <a:rPr lang="cs-CZ" sz="1600" b="1" dirty="0" smtClean="0"/>
              <a:t> matice</a:t>
            </a:r>
            <a:endParaRPr lang="cs-CZ" sz="1600" b="1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4000"/>
                    </a14:imgEffect>
                  </a14:imgLayer>
                </a14:imgProps>
              </a:ext>
            </a:extLst>
          </a:blip>
          <a:srcRect l="63256" t="11607" r="21048" b="80626"/>
          <a:stretch/>
        </p:blipFill>
        <p:spPr>
          <a:xfrm>
            <a:off x="1472730" y="4678589"/>
            <a:ext cx="729813" cy="2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Binární data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Koeficienty podobnosti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4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Koeficienty podobnosti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629128"/>
            <a:ext cx="8534400" cy="71975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Pokud proměnné popisují výskyt/</a:t>
            </a:r>
            <a:r>
              <a:rPr lang="cs-CZ" sz="1800" dirty="0" err="1" smtClean="0"/>
              <a:t>nevýskyt</a:t>
            </a:r>
            <a:r>
              <a:rPr lang="cs-CZ" sz="1800" dirty="0" smtClean="0"/>
              <a:t> = jsou tedy binárního typu, lze podobnost/odlišnost subjektů hodnotit dle tabulky níže:</a:t>
            </a:r>
          </a:p>
        </p:txBody>
      </p:sp>
      <p:sp>
        <p:nvSpPr>
          <p:cNvPr id="74777" name="Text Box 33"/>
          <p:cNvSpPr txBox="1">
            <a:spLocks noChangeArrowheads="1"/>
          </p:cNvSpPr>
          <p:nvPr/>
        </p:nvSpPr>
        <p:spPr bwMode="auto">
          <a:xfrm>
            <a:off x="2483768" y="4715463"/>
            <a:ext cx="3258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smtClean="0"/>
              <a:t>Co je to problém „double </a:t>
            </a:r>
            <a:r>
              <a:rPr lang="cs-CZ" b="1" dirty="0" err="1" smtClean="0"/>
              <a:t>zero</a:t>
            </a:r>
            <a:r>
              <a:rPr lang="cs-CZ" b="1" dirty="0" smtClean="0"/>
              <a:t>“?</a:t>
            </a:r>
            <a:endParaRPr lang="cs-CZ" sz="2400" dirty="0"/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2379195" y="2708920"/>
          <a:ext cx="3384376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371">
                  <a:extLst>
                    <a:ext uri="{9D8B030D-6E8A-4147-A177-3AD203B41FA5}">
                      <a16:colId xmlns="" xmlns:a16="http://schemas.microsoft.com/office/drawing/2014/main" val="226940892"/>
                    </a:ext>
                  </a:extLst>
                </a:gridCol>
                <a:gridCol w="638038">
                  <a:extLst>
                    <a:ext uri="{9D8B030D-6E8A-4147-A177-3AD203B41FA5}">
                      <a16:colId xmlns="" xmlns:a16="http://schemas.microsoft.com/office/drawing/2014/main" val="2613554918"/>
                    </a:ext>
                  </a:extLst>
                </a:gridCol>
                <a:gridCol w="693520">
                  <a:extLst>
                    <a:ext uri="{9D8B030D-6E8A-4147-A177-3AD203B41FA5}">
                      <a16:colId xmlns="" xmlns:a16="http://schemas.microsoft.com/office/drawing/2014/main" val="3847604270"/>
                    </a:ext>
                  </a:extLst>
                </a:gridCol>
                <a:gridCol w="1664447">
                  <a:extLst>
                    <a:ext uri="{9D8B030D-6E8A-4147-A177-3AD203B41FA5}">
                      <a16:colId xmlns=""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a + b + c + 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3782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98057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Koeficienty podobnosti příklad 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629128"/>
            <a:ext cx="8534400" cy="71975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Úkol: Na základě datové matice doplňte tabulku.</a:t>
            </a: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835696" y="4343528"/>
          <a:ext cx="4608512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847">
                  <a:extLst>
                    <a:ext uri="{9D8B030D-6E8A-4147-A177-3AD203B41FA5}">
                      <a16:colId xmlns="" xmlns:a16="http://schemas.microsoft.com/office/drawing/2014/main" val="226940892"/>
                    </a:ext>
                  </a:extLst>
                </a:gridCol>
                <a:gridCol w="983320">
                  <a:extLst>
                    <a:ext uri="{9D8B030D-6E8A-4147-A177-3AD203B41FA5}">
                      <a16:colId xmlns="" xmlns:a16="http://schemas.microsoft.com/office/drawing/2014/main" val="2613554918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847604270"/>
                    </a:ext>
                  </a:extLst>
                </a:gridCol>
                <a:gridCol w="2016225">
                  <a:extLst>
                    <a:ext uri="{9D8B030D-6E8A-4147-A177-3AD203B41FA5}">
                      <a16:colId xmlns=""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p = a + b + c + d =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3782688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971600" y="2564904"/>
          <a:ext cx="607485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357">
                  <a:extLst>
                    <a:ext uri="{9D8B030D-6E8A-4147-A177-3AD203B41FA5}">
                      <a16:colId xmlns="" xmlns:a16="http://schemas.microsoft.com/office/drawing/2014/main" val="226940892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2613554918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3847604270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3517984921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543935039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2928646027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993643052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3717599240"/>
                    </a:ext>
                  </a:extLst>
                </a:gridCol>
              </a:tblGrid>
              <a:tr h="16825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5135092"/>
                  </a:ext>
                </a:extLst>
              </a:tr>
              <a:tr h="16825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441181"/>
                  </a:ext>
                </a:extLst>
              </a:tr>
              <a:tr h="16825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0554249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3119818" y="399782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1</a:t>
            </a:r>
            <a:endParaRPr lang="en-GB" b="1" baseline="-25000" dirty="0"/>
          </a:p>
        </p:txBody>
      </p:sp>
      <p:sp>
        <p:nvSpPr>
          <p:cNvPr id="9" name="Obdélník 8"/>
          <p:cNvSpPr/>
          <p:nvPr/>
        </p:nvSpPr>
        <p:spPr>
          <a:xfrm>
            <a:off x="1509160" y="4847584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2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17094191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/>
              <a:t>Koeficienty podobnosti příklad 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629128"/>
            <a:ext cx="8534400" cy="71975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Úkol: Na základě datové matice doplňte tabulku.</a:t>
            </a: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2123728" y="4216111"/>
          <a:ext cx="4608512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847">
                  <a:extLst>
                    <a:ext uri="{9D8B030D-6E8A-4147-A177-3AD203B41FA5}">
                      <a16:colId xmlns="" xmlns:a16="http://schemas.microsoft.com/office/drawing/2014/main" val="226940892"/>
                    </a:ext>
                  </a:extLst>
                </a:gridCol>
                <a:gridCol w="983320">
                  <a:extLst>
                    <a:ext uri="{9D8B030D-6E8A-4147-A177-3AD203B41FA5}">
                      <a16:colId xmlns="" xmlns:a16="http://schemas.microsoft.com/office/drawing/2014/main" val="2613554918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847604270"/>
                    </a:ext>
                  </a:extLst>
                </a:gridCol>
                <a:gridCol w="2016225">
                  <a:extLst>
                    <a:ext uri="{9D8B030D-6E8A-4147-A177-3AD203B41FA5}">
                      <a16:colId xmlns=""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=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a + b +c +d = 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3782688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3407850" y="3870403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1</a:t>
            </a:r>
            <a:endParaRPr lang="en-GB" b="1" baseline="-25000" dirty="0"/>
          </a:p>
        </p:txBody>
      </p:sp>
      <p:sp>
        <p:nvSpPr>
          <p:cNvPr id="9" name="Obdélník 8"/>
          <p:cNvSpPr/>
          <p:nvPr/>
        </p:nvSpPr>
        <p:spPr>
          <a:xfrm>
            <a:off x="1797192" y="4720167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2</a:t>
            </a:r>
            <a:endParaRPr lang="en-GB" b="1" baseline="-25000" dirty="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2778430" y="5888401"/>
            <a:ext cx="3632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smtClean="0"/>
              <a:t>Jaké </a:t>
            </a:r>
            <a:r>
              <a:rPr lang="cs-CZ" b="1" dirty="0" smtClean="0"/>
              <a:t>znáte koeficienty podobnosti?</a:t>
            </a:r>
            <a:endParaRPr lang="cs-CZ" sz="2400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/>
          </p:nvPr>
        </p:nvGraphicFramePr>
        <p:xfrm>
          <a:off x="1403648" y="2571740"/>
          <a:ext cx="607485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357">
                  <a:extLst>
                    <a:ext uri="{9D8B030D-6E8A-4147-A177-3AD203B41FA5}">
                      <a16:colId xmlns="" xmlns:a16="http://schemas.microsoft.com/office/drawing/2014/main" val="226940892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2613554918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3847604270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3517984921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543935039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2928646027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993643052"/>
                    </a:ext>
                  </a:extLst>
                </a:gridCol>
                <a:gridCol w="759357">
                  <a:extLst>
                    <a:ext uri="{9D8B030D-6E8A-4147-A177-3AD203B41FA5}">
                      <a16:colId xmlns="" xmlns:a16="http://schemas.microsoft.com/office/drawing/2014/main" val="3717599240"/>
                    </a:ext>
                  </a:extLst>
                </a:gridCol>
              </a:tblGrid>
              <a:tr h="16825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5135092"/>
                  </a:ext>
                </a:extLst>
              </a:tr>
              <a:tr h="16825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441181"/>
                  </a:ext>
                </a:extLst>
              </a:tr>
              <a:tr h="16825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055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3571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372200" y="2852936"/>
            <a:ext cx="2592288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/>
              <a:t>Koeficienty podobnosti příklad </a:t>
            </a:r>
            <a:r>
              <a:rPr lang="cs-CZ" dirty="0" smtClean="0"/>
              <a:t>II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484784"/>
            <a:ext cx="8534400" cy="143731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Úkol: 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Přiřaďte uvedené vzorce ke koeficientům podobnosti</a:t>
            </a:r>
            <a:r>
              <a:rPr lang="cs-CZ" sz="1800" dirty="0"/>
              <a:t>: „</a:t>
            </a:r>
            <a:r>
              <a:rPr lang="cs-CZ" sz="1800" dirty="0" err="1"/>
              <a:t>simple</a:t>
            </a:r>
            <a:r>
              <a:rPr lang="cs-CZ" sz="1800" dirty="0"/>
              <a:t> </a:t>
            </a:r>
            <a:r>
              <a:rPr lang="cs-CZ" sz="1800" dirty="0" err="1"/>
              <a:t>matching</a:t>
            </a:r>
            <a:r>
              <a:rPr lang="cs-CZ" sz="1800" dirty="0"/>
              <a:t>“, </a:t>
            </a:r>
            <a:r>
              <a:rPr lang="cs-CZ" sz="1800" dirty="0" err="1"/>
              <a:t>Jaccardův</a:t>
            </a:r>
            <a:r>
              <a:rPr lang="cs-CZ" sz="1800" dirty="0"/>
              <a:t> a </a:t>
            </a:r>
            <a:r>
              <a:rPr lang="en-GB" sz="1800" dirty="0" err="1"/>
              <a:t>Sørensen</a:t>
            </a:r>
            <a:r>
              <a:rPr lang="cs-CZ" sz="1800" dirty="0" err="1"/>
              <a:t>ův</a:t>
            </a:r>
            <a:r>
              <a:rPr lang="cs-CZ" sz="1800" dirty="0"/>
              <a:t> </a:t>
            </a:r>
            <a:r>
              <a:rPr lang="cs-CZ" sz="1800" dirty="0" smtClean="0"/>
              <a:t>koeficient podobnosti.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Na základě získané tabulky spočítejte uvedené koeficienty.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Podobnosti převeďte na vzdálenosti.</a:t>
            </a: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82" y="4074224"/>
            <a:ext cx="1771650" cy="8858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97" y="5302707"/>
            <a:ext cx="1323975" cy="8191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71231" y="5070332"/>
            <a:ext cx="4880889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/>
              <a:t>S</a:t>
            </a:r>
            <a:r>
              <a:rPr lang="cs-CZ" baseline="-25000" dirty="0" err="1"/>
              <a:t>simple</a:t>
            </a:r>
            <a:r>
              <a:rPr lang="cs-CZ" baseline="-25000" dirty="0"/>
              <a:t> </a:t>
            </a:r>
            <a:r>
              <a:rPr lang="cs-CZ" baseline="-25000" dirty="0" err="1" smtClean="0"/>
              <a:t>matching</a:t>
            </a:r>
            <a:r>
              <a:rPr lang="cs-CZ" baseline="-25000" dirty="0" smtClean="0"/>
              <a:t> </a:t>
            </a:r>
            <a:r>
              <a:rPr lang="cs-CZ" dirty="0" smtClean="0"/>
              <a:t>= → D =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 smtClean="0"/>
              <a:t>S</a:t>
            </a:r>
            <a:r>
              <a:rPr lang="cs-CZ" baseline="-25000" dirty="0" err="1" smtClean="0"/>
              <a:t>Jaccard</a:t>
            </a:r>
            <a:r>
              <a:rPr lang="cs-CZ" baseline="-25000" dirty="0" smtClean="0"/>
              <a:t> </a:t>
            </a:r>
            <a:r>
              <a:rPr lang="cs-CZ" dirty="0" smtClean="0"/>
              <a:t>= </a:t>
            </a:r>
            <a:r>
              <a:rPr lang="cs-CZ" dirty="0"/>
              <a:t>→ </a:t>
            </a:r>
            <a:r>
              <a:rPr lang="cs-CZ" dirty="0" smtClean="0"/>
              <a:t>D =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S</a:t>
            </a:r>
            <a:r>
              <a:rPr lang="cs-CZ" baseline="-25000" dirty="0" smtClean="0"/>
              <a:t>S</a:t>
            </a:r>
            <a:r>
              <a:rPr lang="en-GB" baseline="-25000" dirty="0" err="1" smtClean="0"/>
              <a:t>ørensen</a:t>
            </a:r>
            <a:r>
              <a:rPr lang="cs-CZ" baseline="-25000" dirty="0" smtClean="0"/>
              <a:t> </a:t>
            </a:r>
            <a:r>
              <a:rPr lang="cs-CZ" dirty="0" smtClean="0"/>
              <a:t>= → D =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683" y="3044097"/>
            <a:ext cx="1343025" cy="78105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6838436" y="320548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1.</a:t>
            </a:r>
            <a:endParaRPr lang="en-GB" b="1" dirty="0"/>
          </a:p>
        </p:txBody>
      </p:sp>
      <p:sp>
        <p:nvSpPr>
          <p:cNvPr id="16" name="Obdélník 15"/>
          <p:cNvSpPr/>
          <p:nvPr/>
        </p:nvSpPr>
        <p:spPr>
          <a:xfrm>
            <a:off x="6334916" y="430219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2.</a:t>
            </a:r>
            <a:endParaRPr lang="en-GB" b="1" dirty="0"/>
          </a:p>
        </p:txBody>
      </p:sp>
      <p:sp>
        <p:nvSpPr>
          <p:cNvPr id="17" name="Obdélník 16"/>
          <p:cNvSpPr/>
          <p:nvPr/>
        </p:nvSpPr>
        <p:spPr>
          <a:xfrm>
            <a:off x="7133897" y="552761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3.</a:t>
            </a:r>
            <a:endParaRPr lang="en-GB" b="1" dirty="0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/>
          </p:nvPr>
        </p:nvGraphicFramePr>
        <p:xfrm>
          <a:off x="1189953" y="3476689"/>
          <a:ext cx="4608512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847">
                  <a:extLst>
                    <a:ext uri="{9D8B030D-6E8A-4147-A177-3AD203B41FA5}">
                      <a16:colId xmlns="" xmlns:a16="http://schemas.microsoft.com/office/drawing/2014/main" val="226940892"/>
                    </a:ext>
                  </a:extLst>
                </a:gridCol>
                <a:gridCol w="983320">
                  <a:extLst>
                    <a:ext uri="{9D8B030D-6E8A-4147-A177-3AD203B41FA5}">
                      <a16:colId xmlns="" xmlns:a16="http://schemas.microsoft.com/office/drawing/2014/main" val="2613554918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847604270"/>
                    </a:ext>
                  </a:extLst>
                </a:gridCol>
                <a:gridCol w="2016225">
                  <a:extLst>
                    <a:ext uri="{9D8B030D-6E8A-4147-A177-3AD203B41FA5}">
                      <a16:colId xmlns=""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=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a + b +c +d = 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3782688"/>
                  </a:ext>
                </a:extLst>
              </a:tr>
            </a:tbl>
          </a:graphicData>
        </a:graphic>
      </p:graphicFrame>
      <p:sp>
        <p:nvSpPr>
          <p:cNvPr id="19" name="Obdélník 18"/>
          <p:cNvSpPr/>
          <p:nvPr/>
        </p:nvSpPr>
        <p:spPr>
          <a:xfrm>
            <a:off x="2474075" y="3130981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1</a:t>
            </a:r>
            <a:endParaRPr lang="en-GB" b="1" baseline="-25000" dirty="0"/>
          </a:p>
        </p:txBody>
      </p:sp>
      <p:sp>
        <p:nvSpPr>
          <p:cNvPr id="20" name="Obdélník 19"/>
          <p:cNvSpPr/>
          <p:nvPr/>
        </p:nvSpPr>
        <p:spPr>
          <a:xfrm>
            <a:off x="863417" y="398074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2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275945506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372200" y="2852936"/>
            <a:ext cx="2592288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dirty="0"/>
              <a:t>Koeficienty podobnosti příklad </a:t>
            </a:r>
            <a:r>
              <a:rPr lang="cs-CZ" dirty="0" smtClean="0"/>
              <a:t>II</a:t>
            </a:r>
            <a:endParaRPr lang="en-GB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072" y="1484784"/>
            <a:ext cx="8534400" cy="1437312"/>
          </a:xfrm>
        </p:spPr>
        <p:txBody>
          <a:bodyPr/>
          <a:lstStyle/>
          <a:p>
            <a:pPr eaLnBrk="1" hangingPunct="1"/>
            <a:r>
              <a:rPr lang="cs-CZ" sz="1800" dirty="0" smtClean="0"/>
              <a:t>Úkol: 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Přiřaďte uvedené vzorce ke koeficientům podobnosti</a:t>
            </a:r>
            <a:r>
              <a:rPr lang="cs-CZ" sz="1800" dirty="0"/>
              <a:t>: „</a:t>
            </a:r>
            <a:r>
              <a:rPr lang="cs-CZ" sz="1800" dirty="0" err="1"/>
              <a:t>simple</a:t>
            </a:r>
            <a:r>
              <a:rPr lang="cs-CZ" sz="1800" dirty="0"/>
              <a:t> </a:t>
            </a:r>
            <a:r>
              <a:rPr lang="cs-CZ" sz="1800" dirty="0" err="1"/>
              <a:t>matching</a:t>
            </a:r>
            <a:r>
              <a:rPr lang="cs-CZ" sz="1800" dirty="0"/>
              <a:t>“, </a:t>
            </a:r>
            <a:r>
              <a:rPr lang="cs-CZ" sz="1800" dirty="0" err="1"/>
              <a:t>Jaccardův</a:t>
            </a:r>
            <a:r>
              <a:rPr lang="cs-CZ" sz="1800" dirty="0"/>
              <a:t> a </a:t>
            </a:r>
            <a:r>
              <a:rPr lang="en-GB" sz="1800" dirty="0" err="1"/>
              <a:t>Sørensen</a:t>
            </a:r>
            <a:r>
              <a:rPr lang="cs-CZ" sz="1800" dirty="0" err="1"/>
              <a:t>ův</a:t>
            </a:r>
            <a:r>
              <a:rPr lang="cs-CZ" sz="1800" dirty="0"/>
              <a:t> </a:t>
            </a:r>
            <a:r>
              <a:rPr lang="cs-CZ" sz="1800" dirty="0" smtClean="0"/>
              <a:t>koeficient podobnosti.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Na základě získané tabulky spočítejte uvedené koeficienty.</a:t>
            </a:r>
          </a:p>
          <a:p>
            <a:pPr marL="719138" indent="-342900" eaLnBrk="1" hangingPunct="1">
              <a:buFont typeface="+mj-lt"/>
              <a:buAutoNum type="arabicParenR"/>
            </a:pPr>
            <a:r>
              <a:rPr lang="cs-CZ" sz="1800" dirty="0" smtClean="0"/>
              <a:t>Podobnosti převeďte na vzdálenosti.</a:t>
            </a: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82" y="4074224"/>
            <a:ext cx="1771650" cy="8858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97" y="5302707"/>
            <a:ext cx="1323975" cy="8191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71231" y="5070332"/>
            <a:ext cx="4880889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/>
              <a:t>S</a:t>
            </a:r>
            <a:r>
              <a:rPr lang="cs-CZ" baseline="-25000" dirty="0" err="1"/>
              <a:t>simple</a:t>
            </a:r>
            <a:r>
              <a:rPr lang="cs-CZ" baseline="-25000" dirty="0"/>
              <a:t> </a:t>
            </a:r>
            <a:r>
              <a:rPr lang="cs-CZ" baseline="-25000" dirty="0" err="1"/>
              <a:t>matching</a:t>
            </a:r>
            <a:r>
              <a:rPr lang="cs-CZ" dirty="0"/>
              <a:t>= </a:t>
            </a:r>
            <a:r>
              <a:rPr lang="cs-CZ" dirty="0" smtClean="0"/>
              <a:t>(1+1)/(1+2+3+1) = 0.3 </a:t>
            </a:r>
            <a:r>
              <a:rPr lang="cs-CZ" dirty="0"/>
              <a:t>→ </a:t>
            </a:r>
            <a:r>
              <a:rPr lang="cs-CZ" dirty="0" smtClean="0"/>
              <a:t>D = 0.7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err="1"/>
              <a:t>S</a:t>
            </a:r>
            <a:r>
              <a:rPr lang="cs-CZ" baseline="-25000" dirty="0" err="1"/>
              <a:t>Jaccard</a:t>
            </a:r>
            <a:r>
              <a:rPr lang="cs-CZ" dirty="0"/>
              <a:t>= </a:t>
            </a:r>
            <a:r>
              <a:rPr lang="cs-CZ" dirty="0" smtClean="0"/>
              <a:t>1/(1+2+3) = 0.2 </a:t>
            </a:r>
            <a:r>
              <a:rPr lang="cs-CZ" dirty="0"/>
              <a:t>→ </a:t>
            </a:r>
            <a:r>
              <a:rPr lang="cs-CZ" dirty="0" smtClean="0"/>
              <a:t>D = 0.8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S</a:t>
            </a:r>
            <a:r>
              <a:rPr lang="en-GB" baseline="-25000" dirty="0" err="1"/>
              <a:t>Sørensen</a:t>
            </a:r>
            <a:r>
              <a:rPr lang="cs-CZ" dirty="0" smtClean="0"/>
              <a:t>= 2*1/(2*1+2+3) = 0.3 </a:t>
            </a:r>
            <a:r>
              <a:rPr lang="cs-CZ" dirty="0"/>
              <a:t>→ </a:t>
            </a:r>
            <a:r>
              <a:rPr lang="cs-CZ" dirty="0" smtClean="0"/>
              <a:t>D = 0.8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683" y="3044097"/>
            <a:ext cx="1343025" cy="78105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6838436" y="320548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1.</a:t>
            </a:r>
            <a:endParaRPr lang="en-GB" b="1" dirty="0"/>
          </a:p>
        </p:txBody>
      </p:sp>
      <p:sp>
        <p:nvSpPr>
          <p:cNvPr id="16" name="Obdélník 15"/>
          <p:cNvSpPr/>
          <p:nvPr/>
        </p:nvSpPr>
        <p:spPr>
          <a:xfrm>
            <a:off x="6334916" y="430219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2.</a:t>
            </a:r>
            <a:endParaRPr lang="en-GB" b="1" dirty="0"/>
          </a:p>
        </p:txBody>
      </p:sp>
      <p:sp>
        <p:nvSpPr>
          <p:cNvPr id="17" name="Obdélník 16"/>
          <p:cNvSpPr/>
          <p:nvPr/>
        </p:nvSpPr>
        <p:spPr>
          <a:xfrm>
            <a:off x="7133897" y="552761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3.</a:t>
            </a:r>
            <a:endParaRPr lang="en-GB" b="1" dirty="0"/>
          </a:p>
        </p:txBody>
      </p:sp>
      <p:graphicFrame>
        <p:nvGraphicFramePr>
          <p:cNvPr id="24" name="Tabulka 23"/>
          <p:cNvGraphicFramePr>
            <a:graphicFrameLocks noGrp="1"/>
          </p:cNvGraphicFramePr>
          <p:nvPr>
            <p:extLst/>
          </p:nvPr>
        </p:nvGraphicFramePr>
        <p:xfrm>
          <a:off x="1189953" y="3476689"/>
          <a:ext cx="4608512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847">
                  <a:extLst>
                    <a:ext uri="{9D8B030D-6E8A-4147-A177-3AD203B41FA5}">
                      <a16:colId xmlns="" xmlns:a16="http://schemas.microsoft.com/office/drawing/2014/main" val="226940892"/>
                    </a:ext>
                  </a:extLst>
                </a:gridCol>
                <a:gridCol w="983320">
                  <a:extLst>
                    <a:ext uri="{9D8B030D-6E8A-4147-A177-3AD203B41FA5}">
                      <a16:colId xmlns="" xmlns:a16="http://schemas.microsoft.com/office/drawing/2014/main" val="2613554918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847604270"/>
                    </a:ext>
                  </a:extLst>
                </a:gridCol>
                <a:gridCol w="2016225">
                  <a:extLst>
                    <a:ext uri="{9D8B030D-6E8A-4147-A177-3AD203B41FA5}">
                      <a16:colId xmlns="" xmlns:a16="http://schemas.microsoft.com/office/drawing/2014/main" val="39415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513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 + b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44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=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 =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c + d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055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+ c =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 + d = 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= a + b +c +d = 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3782688"/>
                  </a:ext>
                </a:extLst>
              </a:tr>
            </a:tbl>
          </a:graphicData>
        </a:graphic>
      </p:graphicFrame>
      <p:sp>
        <p:nvSpPr>
          <p:cNvPr id="25" name="Obdélník 24"/>
          <p:cNvSpPr/>
          <p:nvPr/>
        </p:nvSpPr>
        <p:spPr>
          <a:xfrm>
            <a:off x="2474075" y="3130981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1</a:t>
            </a:r>
            <a:endParaRPr lang="en-GB" b="1" baseline="-25000" dirty="0"/>
          </a:p>
        </p:txBody>
      </p:sp>
      <p:sp>
        <p:nvSpPr>
          <p:cNvPr id="26" name="Obdélník 25"/>
          <p:cNvSpPr/>
          <p:nvPr/>
        </p:nvSpPr>
        <p:spPr>
          <a:xfrm>
            <a:off x="863417" y="398074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 smtClean="0"/>
              <a:t>n</a:t>
            </a:r>
            <a:r>
              <a:rPr lang="cs-CZ" b="1" baseline="-25000" dirty="0" smtClean="0"/>
              <a:t>2</a:t>
            </a:r>
            <a:endParaRPr lang="en-GB" b="1" baseline="-25000" dirty="0"/>
          </a:p>
        </p:txBody>
      </p:sp>
    </p:spTree>
    <p:extLst>
      <p:ext uri="{BB962C8B-B14F-4D97-AF65-F5344CB8AC3E}">
        <p14:creationId xmlns:p14="http://schemas.microsoft.com/office/powerpoint/2010/main" val="45271157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S</a:t>
            </a:r>
            <a:r>
              <a:rPr lang="en-GB" sz="3600" dirty="0" smtClean="0"/>
              <a:t>ø</a:t>
            </a:r>
            <a:r>
              <a:rPr lang="cs-CZ" sz="3600" dirty="0" err="1" smtClean="0"/>
              <a:t>rensenův</a:t>
            </a:r>
            <a:r>
              <a:rPr lang="cs-CZ" sz="3600" dirty="0" smtClean="0"/>
              <a:t> asymetrický koeficient podobnosti pro </a:t>
            </a:r>
            <a:r>
              <a:rPr lang="cs-CZ" sz="3600" dirty="0" err="1" smtClean="0"/>
              <a:t>kvantitavní</a:t>
            </a:r>
            <a:r>
              <a:rPr lang="cs-CZ" sz="3600" dirty="0" smtClean="0"/>
              <a:t> data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4" y="1544923"/>
            <a:ext cx="8734872" cy="49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Tabulka popisuje abundance živočichů na dvou lokalitách.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Úkol</a:t>
            </a:r>
            <a:r>
              <a:rPr lang="cs-CZ" dirty="0" smtClean="0"/>
              <a:t>: Pomocí </a:t>
            </a:r>
            <a:r>
              <a:rPr lang="cs-CZ" altLang="cs-CZ" dirty="0"/>
              <a:t>S</a:t>
            </a:r>
            <a:r>
              <a:rPr lang="en-GB" dirty="0"/>
              <a:t>ø</a:t>
            </a:r>
            <a:r>
              <a:rPr lang="cs-CZ" dirty="0" err="1" smtClean="0"/>
              <a:t>rensenova</a:t>
            </a:r>
            <a:r>
              <a:rPr lang="cs-CZ" dirty="0" smtClean="0"/>
              <a:t> koeficientu vyhodnoťte, zda </a:t>
            </a:r>
            <a:r>
              <a:rPr lang="cs-CZ" dirty="0" smtClean="0"/>
              <a:t>si jsou uvedené </a:t>
            </a:r>
            <a:r>
              <a:rPr lang="cs-CZ" dirty="0" smtClean="0"/>
              <a:t>lokality podobné. 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4305300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683568" y="2700908"/>
          <a:ext cx="5472611" cy="100012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43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43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43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69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217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43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80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0804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804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Výskyt/</a:t>
                      </a:r>
                      <a:r>
                        <a:rPr lang="cs-CZ" sz="1100" b="1" u="none" strike="noStrike" dirty="0" err="1">
                          <a:effectLst/>
                        </a:rPr>
                        <a:t>nevýskyt</a:t>
                      </a:r>
                      <a:r>
                        <a:rPr lang="cs-CZ" sz="1100" b="1" u="none" strike="noStrike" dirty="0">
                          <a:effectLst/>
                        </a:rPr>
                        <a:t> živočicha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Lokalita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žralok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velryba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had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ještěrka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velbloud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varan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tučňák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Vysočina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Sahara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smtClean="0">
                          <a:effectLst/>
                        </a:rPr>
                        <a:t>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043608" y="4205484"/>
          <a:ext cx="41592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Rovnice" r:id="rId4" imgW="2006280" imgH="419040" progId="Equation.3">
                  <p:embed/>
                </p:oleObj>
              </mc:Choice>
              <mc:Fallback>
                <p:oleObj name="Rovnice" r:id="rId4" imgW="2006280" imgH="41904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05484"/>
                        <a:ext cx="415925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 I</a:t>
            </a:r>
            <a:endParaRPr lang="cs-CZ" dirty="0"/>
          </a:p>
        </p:txBody>
      </p:sp>
      <p:pic>
        <p:nvPicPr>
          <p:cNvPr id="4" name="Picture 6" descr="http://portal.matematickabiologie.cz/res/image/Vicerozmerne%20stat.%20metody/kap2/obr4overeni2Dno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1" y="1843310"/>
            <a:ext cx="2652712" cy="19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4574429" y="2400569"/>
          <a:ext cx="3597971" cy="269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0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429" y="2400569"/>
                        <a:ext cx="3597971" cy="2698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726826" y="1916832"/>
            <a:ext cx="129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Maticové grafy</a:t>
            </a:r>
            <a:endParaRPr lang="en-GB" sz="1400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492472" y="4095576"/>
          <a:ext cx="3287440" cy="23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1" name="Graph" r:id="rId7" imgW="3600000" imgH="2520000" progId="STATISTICA.Graph">
                  <p:embed/>
                </p:oleObj>
              </mc:Choice>
              <mc:Fallback>
                <p:oleObj name="Graph" r:id="rId7" imgW="3600000" imgH="2520000" progId="STATISTICA.Graph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72" y="4095576"/>
                        <a:ext cx="3287440" cy="23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991067" y="3802359"/>
            <a:ext cx="38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3D</a:t>
            </a:r>
            <a:endParaRPr lang="en-GB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91068" y="1484784"/>
            <a:ext cx="38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u="sng" dirty="0" smtClean="0"/>
              <a:t>2D</a:t>
            </a:r>
            <a:endParaRPr lang="en-GB" sz="1400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7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399383"/>
            <a:ext cx="8572500" cy="461665"/>
          </a:xfrm>
        </p:spPr>
        <p:txBody>
          <a:bodyPr anchor="ctr"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Mix kategoriálních a kvantitativních dat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65339"/>
            <a:ext cx="7772400" cy="600164"/>
          </a:xfrm>
          <a:noFill/>
        </p:spPr>
        <p:txBody>
          <a:bodyPr>
            <a:spAutoFit/>
          </a:bodyPr>
          <a:lstStyle/>
          <a:p>
            <a:r>
              <a:rPr lang="cs-CZ" sz="3200" dirty="0" err="1"/>
              <a:t>Gowerův</a:t>
            </a:r>
            <a:r>
              <a:rPr lang="cs-CZ" sz="3200" dirty="0"/>
              <a:t> obecný koeficient podobnosti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85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019864" y="332656"/>
            <a:ext cx="708052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300" b="1" dirty="0" err="1">
                <a:solidFill>
                  <a:srgbClr val="7B9899"/>
                </a:solidFill>
                <a:latin typeface="+mj-lt"/>
                <a:ea typeface="+mj-ea"/>
                <a:cs typeface="+mj-cs"/>
              </a:rPr>
              <a:t>Gowerův</a:t>
            </a:r>
            <a:r>
              <a:rPr lang="cs-CZ" sz="3300" b="1" dirty="0">
                <a:solidFill>
                  <a:srgbClr val="7B9899"/>
                </a:solidFill>
                <a:latin typeface="+mj-lt"/>
                <a:ea typeface="+mj-ea"/>
                <a:cs typeface="+mj-cs"/>
              </a:rPr>
              <a:t> obecný koeficient podobnosti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337378" y="1564776"/>
            <a:ext cx="8445500" cy="310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Kombinuje různé typy deskriptorů.</a:t>
            </a:r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Podobnost mezi dvěma objekty je vypočítána jako průměr podobností, vypočítaných pro všechny deskriptory:</a:t>
            </a:r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076325" lvl="2" indent="-447675">
              <a:lnSpc>
                <a:spcPct val="90000"/>
              </a:lnSpc>
              <a:buClr>
                <a:srgbClr val="D16349"/>
              </a:buClr>
              <a:buFont typeface="Wingdings" pitchFamily="2" charset="2"/>
              <a:buChar char="ü"/>
            </a:pPr>
            <a:r>
              <a:rPr lang="cs-CZ" dirty="0" smtClean="0"/>
              <a:t>Pro kategoriální deskriptory s</a:t>
            </a:r>
            <a:r>
              <a:rPr lang="cs-CZ" baseline="-25000" dirty="0"/>
              <a:t> </a:t>
            </a:r>
            <a:r>
              <a:rPr lang="cs-CZ" dirty="0" smtClean="0"/>
              <a:t>= 1 (shoda) nebo 0 (neshoda). </a:t>
            </a:r>
          </a:p>
          <a:p>
            <a:pPr marL="1076325" lvl="2" indent="-447675">
              <a:lnSpc>
                <a:spcPct val="90000"/>
              </a:lnSpc>
              <a:spcBef>
                <a:spcPts val="600"/>
              </a:spcBef>
              <a:buClr>
                <a:srgbClr val="D16349"/>
              </a:buClr>
              <a:buFont typeface="Wingdings" pitchFamily="2" charset="2"/>
              <a:buChar char="ü"/>
            </a:pPr>
            <a:r>
              <a:rPr lang="cs-CZ" dirty="0" smtClean="0"/>
              <a:t>Kvantitativní deskriptory (reálná čísla): rozdíl mezi stavy obou objektů je vydělen největším rozdílem (</a:t>
            </a:r>
            <a:r>
              <a:rPr lang="cs-CZ" dirty="0" err="1" smtClean="0"/>
              <a:t>R</a:t>
            </a:r>
            <a:r>
              <a:rPr lang="cs-CZ" baseline="-25000" dirty="0" err="1" smtClean="0"/>
              <a:t>j</a:t>
            </a:r>
            <a:r>
              <a:rPr lang="cs-CZ" dirty="0" smtClean="0"/>
              <a:t>), nalezeným pro daný deskriptor mezi všemi objekty ve studii.</a:t>
            </a:r>
            <a:endParaRPr lang="cs-CZ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3275856" y="2564904"/>
          <a:ext cx="22320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Rovnice" r:id="rId4" imgW="1384300" imgH="457200" progId="Equation.3">
                  <p:embed/>
                </p:oleObj>
              </mc:Choice>
              <mc:Fallback>
                <p:oleObj name="Rovnice" r:id="rId4" imgW="1384300" imgH="457200" progId="Equation.3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564904"/>
                        <a:ext cx="223202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80728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rgbClr val="D16349"/>
                </a:solidFill>
                <a:latin typeface="Arial" pitchFamily="34" charset="0"/>
              </a:rPr>
              <a:t>Asociační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 matice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0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73619" b="35480"/>
          <a:stretch>
            <a:fillRect/>
          </a:stretch>
        </p:blipFill>
        <p:spPr bwMode="auto">
          <a:xfrm>
            <a:off x="251520" y="1340768"/>
            <a:ext cx="3384376" cy="500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300" t="8472" r="59444" b="58290"/>
          <a:stretch>
            <a:fillRect/>
          </a:stretch>
        </p:blipFill>
        <p:spPr bwMode="auto">
          <a:xfrm>
            <a:off x="3707904" y="1484784"/>
            <a:ext cx="5256584" cy="30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699792" y="2348880"/>
            <a:ext cx="180020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Straight Connector 8"/>
          <p:cNvCxnSpPr/>
          <p:nvPr/>
        </p:nvCxnSpPr>
        <p:spPr>
          <a:xfrm>
            <a:off x="4254618" y="1809336"/>
            <a:ext cx="4853886" cy="2411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/>
          <p:nvPr/>
        </p:nvSpPr>
        <p:spPr>
          <a:xfrm>
            <a:off x="4572001" y="4869160"/>
            <a:ext cx="381642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Asociační matice euklidovských vzdáleností mezi rostlinami</a:t>
            </a:r>
            <a:endParaRPr lang="cs-CZ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23C-54F3-42A8-9287-A6D9B686F97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19.10.2019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Asociační matice vzdáleností</a:t>
            </a:r>
            <a:endParaRPr lang="cs-CZ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762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Histogram jako popis asociační matice</a:t>
            </a:r>
            <a:endParaRPr lang="cs-CZ" dirty="0"/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-180528" y="1700808"/>
          <a:ext cx="4988024" cy="3741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6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2334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700808"/>
                        <a:ext cx="4988024" cy="3741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5" name="Object 3"/>
          <p:cNvGraphicFramePr>
            <a:graphicFrameLocks noChangeAspect="1"/>
          </p:cNvGraphicFramePr>
          <p:nvPr/>
        </p:nvGraphicFramePr>
        <p:xfrm>
          <a:off x="4427984" y="1916832"/>
          <a:ext cx="4411960" cy="330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7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233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16832"/>
                        <a:ext cx="4411960" cy="3308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775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09736" y="764704"/>
            <a:ext cx="8926760" cy="584775"/>
          </a:xfrm>
          <a:noFill/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D16349"/>
                </a:solidFill>
              </a:rPr>
              <a:t>Základní </a:t>
            </a:r>
            <a:r>
              <a:rPr lang="cs-CZ" sz="3200" dirty="0">
                <a:solidFill>
                  <a:srgbClr val="D16349"/>
                </a:solidFill>
              </a:rPr>
              <a:t>funkce v R pro výpočet asociační matice</a:t>
            </a:r>
            <a:endParaRPr lang="cs-CZ" sz="3200" dirty="0" smtClean="0">
              <a:solidFill>
                <a:srgbClr val="D16349"/>
              </a:solidFill>
              <a:latin typeface="Arial" pitchFamily="34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0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94121" y="228600"/>
            <a:ext cx="8842375" cy="758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/>
              <a:t>Funkce v R</a:t>
            </a:r>
            <a:r>
              <a:rPr lang="en-US" altLang="cs-CZ" dirty="0" smtClean="0"/>
              <a:t> pro </a:t>
            </a:r>
            <a:r>
              <a:rPr lang="cs-CZ" altLang="cs-CZ" dirty="0" smtClean="0"/>
              <a:t>výpočet asociační matice</a:t>
            </a:r>
            <a:endParaRPr lang="cs-CZ" altLang="cs-CZ" dirty="0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58080" y="5445622"/>
            <a:ext cx="8534400" cy="91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dirty="0" smtClean="0"/>
              <a:t>Výpočet </a:t>
            </a:r>
            <a:r>
              <a:rPr lang="cs-CZ" b="1" dirty="0" err="1" smtClean="0"/>
              <a:t>Mantelova</a:t>
            </a:r>
            <a:r>
              <a:rPr lang="cs-CZ" b="1" dirty="0" smtClean="0"/>
              <a:t> testu </a:t>
            </a:r>
            <a:r>
              <a:rPr lang="cs-CZ" dirty="0" smtClean="0"/>
              <a:t>(testuje korelaci dvou asociačních matic – např. průběh onemocnění vs. genetická výbava pacientů, charakteristiky lokalit vs. abundance druhů na lokalitách):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mantel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{vegan}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59610" y="1772816"/>
            <a:ext cx="7562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euclidean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= Euklidova vzdálenost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61321" y="4581128"/>
            <a:ext cx="8020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vegdist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jac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binary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=F)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S</a:t>
            </a:r>
            <a:r>
              <a:rPr lang="en-GB" dirty="0" smtClean="0"/>
              <a:t>ø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rensenův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cs-CZ" dirty="0">
                <a:latin typeface="+mj-lt"/>
                <a:cs typeface="Courier New" panose="02070309020205020404" pitchFamily="49" charset="0"/>
              </a:rPr>
              <a:t>asymetrický 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koeficient </a:t>
            </a:r>
            <a:endParaRPr lang="cs-CZ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61321" y="414443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vegdist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jac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=T)=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Jaccardův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koeficient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{vegan}</a:t>
            </a:r>
            <a:endParaRPr lang="cs-CZ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9609" y="334770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Koeficienty podobnosti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61321" y="3707740"/>
            <a:ext cx="8232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dist.binary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(data, 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2) = 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„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simple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matching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“ koeficient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ade4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59609" y="2142148"/>
            <a:ext cx="7562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mahalanobis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X.mean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X.cov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>
                <a:latin typeface="+mj-lt"/>
                <a:cs typeface="Courier New" panose="02070309020205020404" pitchFamily="49" charset="0"/>
              </a:rPr>
              <a:t>=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Mahalanobisova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vzdálenost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66836" y="25021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pairwise.mahalanobis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X,grouping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=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Mahalanobisova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vz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d</a:t>
            </a:r>
            <a:r>
              <a:rPr lang="cs-CZ" dirty="0" err="1" smtClean="0">
                <a:latin typeface="+mj-lt"/>
                <a:cs typeface="Courier New" panose="02070309020205020404" pitchFamily="49" charset="0"/>
              </a:rPr>
              <a:t>álenost</a:t>
            </a:r>
            <a:r>
              <a:rPr lang="cs-CZ" dirty="0" smtClean="0">
                <a:latin typeface="+mj-lt"/>
                <a:cs typeface="Courier New" panose="02070309020205020404" pitchFamily="49" charset="0"/>
              </a:rPr>
              <a:t> mezi skupinami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HDMD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66836" y="141277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Koeficienty vzdálenosti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59030" y="496366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Podobnosti jsou </a:t>
            </a:r>
            <a:r>
              <a:rPr lang="cs-CZ" b="1" dirty="0" smtClean="0"/>
              <a:t>pomocí </a:t>
            </a:r>
            <a:r>
              <a:rPr lang="cs-CZ" b="1" dirty="0"/>
              <a:t>funkce 1-podobnost </a:t>
            </a:r>
            <a:r>
              <a:rPr lang="cs-CZ" b="1" dirty="0" smtClean="0"/>
              <a:t>automaticky převáděny </a:t>
            </a:r>
            <a:r>
              <a:rPr lang="cs-CZ" b="1" dirty="0"/>
              <a:t>na </a:t>
            </a:r>
            <a:r>
              <a:rPr lang="cs-CZ" b="1" dirty="0" smtClean="0"/>
              <a:t>vzdálenosti!!!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162000" y="5332992"/>
            <a:ext cx="8820000" cy="1126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 14"/>
          <p:cNvSpPr/>
          <p:nvPr/>
        </p:nvSpPr>
        <p:spPr>
          <a:xfrm>
            <a:off x="162000" y="3212976"/>
            <a:ext cx="8820000" cy="1126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 II</a:t>
            </a:r>
            <a:endParaRPr lang="cs-CZ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07179" y="1744391"/>
            <a:ext cx="224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err="1" smtClean="0"/>
              <a:t>Dendrogram</a:t>
            </a:r>
            <a:endParaRPr lang="en-GB" sz="1400" dirty="0"/>
          </a:p>
        </p:txBody>
      </p:sp>
      <p:pic>
        <p:nvPicPr>
          <p:cNvPr id="44040" name="Picture 8" descr="Výsledek obrázku pro dendr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2" y="2780928"/>
            <a:ext cx="4650325" cy="21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5580112" y="1744391"/>
            <a:ext cx="224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err="1" smtClean="0"/>
              <a:t>Biplot</a:t>
            </a:r>
            <a:r>
              <a:rPr lang="cs-CZ" sz="1400" b="1" u="sng" dirty="0" smtClean="0"/>
              <a:t> korelací a vzdáleností</a:t>
            </a:r>
            <a:endParaRPr lang="en-GB" sz="1400" dirty="0"/>
          </a:p>
        </p:txBody>
      </p:sp>
      <p:pic>
        <p:nvPicPr>
          <p:cNvPr id="44044" name="Picture 12" descr="http://www.sthda.com/english/sthda-upload/figures/principal-component-methods/006-principal-component-analysis-color-individuals-and-variables-by-groups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32725"/>
            <a:ext cx="3528392" cy="28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vizualizujeme vícerozměrný prostor - jiné</a:t>
            </a:r>
            <a:endParaRPr lang="cs-CZ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07179" y="1744391"/>
            <a:ext cx="224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err="1" smtClean="0"/>
              <a:t>Circos</a:t>
            </a:r>
            <a:endParaRPr lang="en-GB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580112" y="1744391"/>
            <a:ext cx="224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err="1" smtClean="0"/>
              <a:t>Heatmap</a:t>
            </a:r>
            <a:endParaRPr lang="en-GB" sz="1400" dirty="0"/>
          </a:p>
        </p:txBody>
      </p:sp>
      <p:pic>
        <p:nvPicPr>
          <p:cNvPr id="45060" name="Picture 4" descr="http://www.sthda.com/english/sthda-upload/figures/cluster-analysis/012-heatmap-r-base-heatmap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29" y="2446554"/>
            <a:ext cx="3325270" cy="30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Výsledek obrázku pro circos myeloma transloca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8" y="2273011"/>
            <a:ext cx="3479221" cy="32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 popíšeme vícerozměrný prostor?</a:t>
            </a:r>
            <a:endParaRPr lang="cs-CZ" dirty="0"/>
          </a:p>
        </p:txBody>
      </p:sp>
      <p:sp>
        <p:nvSpPr>
          <p:cNvPr id="6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3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Popisné statistiky vícerozměrných dat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66316"/>
            <a:ext cx="7438728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000" b="1" u="sng" dirty="0"/>
              <a:t>Charakteristiky polohy </a:t>
            </a:r>
            <a:r>
              <a:rPr lang="cs-CZ" sz="2000" b="1" u="sng" dirty="0" smtClean="0"/>
              <a:t>středu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/>
              <a:t>Udávají</a:t>
            </a:r>
            <a:r>
              <a:rPr lang="cs-CZ" sz="2000" dirty="0"/>
              <a:t>, kolem jaké hodnoty se data </a:t>
            </a:r>
            <a:r>
              <a:rPr lang="cs-CZ" sz="2000" dirty="0" smtClean="0"/>
              <a:t>centrují.</a:t>
            </a:r>
            <a:endParaRPr lang="cs-CZ" sz="200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00B050"/>
                </a:solidFill>
              </a:rPr>
              <a:t>Centroid</a:t>
            </a:r>
            <a:r>
              <a:rPr lang="cs-CZ" sz="2000" i="0" dirty="0" smtClean="0">
                <a:solidFill>
                  <a:srgbClr val="00B050"/>
                </a:solidFill>
              </a:rPr>
              <a:t> = vektor průměrných hodnot</a:t>
            </a:r>
            <a:r>
              <a:rPr lang="cs-CZ" sz="2000" dirty="0" smtClean="0">
                <a:solidFill>
                  <a:srgbClr val="00B050"/>
                </a:solidFill>
              </a:rPr>
              <a:t>, </a:t>
            </a:r>
            <a:r>
              <a:rPr lang="cs-CZ" sz="2000" dirty="0">
                <a:solidFill>
                  <a:srgbClr val="00B050"/>
                </a:solidFill>
              </a:rPr>
              <a:t>reprezentuje </a:t>
            </a:r>
            <a:r>
              <a:rPr lang="cs-CZ" sz="2000" dirty="0" smtClean="0">
                <a:solidFill>
                  <a:srgbClr val="00B050"/>
                </a:solidFill>
              </a:rPr>
              <a:t>virtuální střed.</a:t>
            </a:r>
            <a:endParaRPr lang="cs-CZ" sz="2000" i="0" dirty="0" smtClean="0">
              <a:solidFill>
                <a:srgbClr val="00B050"/>
              </a:solidFill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00B050"/>
                </a:solidFill>
              </a:rPr>
              <a:t>Medoid</a:t>
            </a:r>
            <a:r>
              <a:rPr lang="cs-CZ" sz="2000" i="0" dirty="0" smtClean="0">
                <a:solidFill>
                  <a:srgbClr val="00B050"/>
                </a:solidFill>
              </a:rPr>
              <a:t> = reprezentuje reálný objekt.</a:t>
            </a:r>
            <a:endParaRPr lang="cs-CZ" sz="2000" i="0" dirty="0">
              <a:solidFill>
                <a:srgbClr val="00B050"/>
              </a:solidFill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000" b="1" i="0" u="sng" dirty="0"/>
              <a:t>Charakteristiky variability </a:t>
            </a:r>
            <a:endParaRPr lang="cs-CZ" sz="2000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/>
              <a:t>Zachycují </a:t>
            </a:r>
            <a:r>
              <a:rPr lang="cs-CZ" sz="2000" dirty="0"/>
              <a:t>rozptýlení hodnot v </a:t>
            </a:r>
            <a:r>
              <a:rPr lang="cs-CZ" sz="2000" dirty="0" smtClean="0"/>
              <a:t>souboru.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 err="1" smtClean="0">
                <a:solidFill>
                  <a:srgbClr val="FD9203"/>
                </a:solidFill>
              </a:rPr>
              <a:t>Kovarianční</a:t>
            </a:r>
            <a:r>
              <a:rPr lang="cs-CZ" sz="2000" i="0" dirty="0" smtClean="0">
                <a:solidFill>
                  <a:srgbClr val="FD9203"/>
                </a:solidFill>
              </a:rPr>
              <a:t> matice.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FD9203"/>
                </a:solidFill>
              </a:rPr>
              <a:t>Korelační </a:t>
            </a:r>
            <a:r>
              <a:rPr lang="cs-CZ" sz="2000" dirty="0">
                <a:solidFill>
                  <a:srgbClr val="FD9203"/>
                </a:solidFill>
              </a:rPr>
              <a:t>matice.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000" i="0" dirty="0" smtClean="0">
              <a:solidFill>
                <a:srgbClr val="FD9203"/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8" name="Picture 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75" y="2852936"/>
            <a:ext cx="349649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8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Kovariance</a:t>
            </a:r>
            <a:r>
              <a:rPr lang="cs-CZ" dirty="0" smtClean="0"/>
              <a:t> popisuje </a:t>
            </a:r>
            <a:r>
              <a:rPr lang="pl-PL" dirty="0" smtClean="0"/>
              <a:t>vztah dvou proměnných; </a:t>
            </a:r>
            <a:r>
              <a:rPr lang="cs-CZ" dirty="0" smtClean="0"/>
              <a:t>její rozsah závisí na variabilitě dat.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Korelace</a:t>
            </a:r>
            <a:r>
              <a:rPr lang="cs-CZ" dirty="0" smtClean="0"/>
              <a:t> = kovariance standardizovaná na rozptyl proměnných.</a:t>
            </a:r>
            <a:endParaRPr lang="en-GB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hodnoty se nachází na diagonále korelační a </a:t>
            </a:r>
            <a:r>
              <a:rPr lang="cs-CZ" dirty="0" err="1" smtClean="0"/>
              <a:t>kovarianční</a:t>
            </a:r>
            <a:r>
              <a:rPr lang="cs-CZ" dirty="0" smtClean="0"/>
              <a:t>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Má smysl použít metody redukce </a:t>
            </a:r>
            <a:r>
              <a:rPr lang="cs-CZ" dirty="0" err="1" smtClean="0"/>
              <a:t>dimenzionality</a:t>
            </a:r>
            <a:r>
              <a:rPr lang="cs-CZ" dirty="0" smtClean="0"/>
              <a:t> dat v situaci, kdy jsou hodnoty kovariance/korelace blízké nule?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Čemu odpovídá kovariance na standardizovaných datech?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4427984" y="1988840"/>
          <a:ext cx="2891135" cy="72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4" name="Rovnice" r:id="rId4" imgW="2819160" imgH="609480" progId="Equation.3">
                  <p:embed/>
                </p:oleObj>
              </mc:Choice>
              <mc:Fallback>
                <p:oleObj name="Rovnice" r:id="rId4" imgW="2819160" imgH="609480" progId="Equation.3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88840"/>
                        <a:ext cx="2891135" cy="723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4427984" y="3429000"/>
          <a:ext cx="2382780" cy="58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5" name="Rovnice" r:id="rId6" imgW="2323800" imgH="495000" progId="Equation.3">
                  <p:embed/>
                </p:oleObj>
              </mc:Choice>
              <mc:Fallback>
                <p:oleObj name="Rovnice" r:id="rId6" imgW="2323800" imgH="495000" progId="Equation.3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29000"/>
                        <a:ext cx="2382780" cy="586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63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4519</TotalTime>
  <Words>2124</Words>
  <Application>Microsoft Office PowerPoint</Application>
  <PresentationFormat>Předvádění na obrazovce (4:3)</PresentationFormat>
  <Paragraphs>759</Paragraphs>
  <Slides>36</Slides>
  <Notes>24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 New</vt:lpstr>
      <vt:lpstr>Wingdings</vt:lpstr>
      <vt:lpstr>Wingdings 2</vt:lpstr>
      <vt:lpstr>Administrativní</vt:lpstr>
      <vt:lpstr>Rovnice</vt:lpstr>
      <vt:lpstr>Graph</vt:lpstr>
      <vt:lpstr>Bi8600: Vícerozměrné metody  2. cvičení</vt:lpstr>
      <vt:lpstr>Jak vizualizujeme vícerozměrný prostor?</vt:lpstr>
      <vt:lpstr>Jak vizualizujeme vícerozměrný prostor I</vt:lpstr>
      <vt:lpstr>Jak vizualizujeme vícerozměrný prostor II</vt:lpstr>
      <vt:lpstr>Jak vizualizujeme vícerozměrný prostor - jiné</vt:lpstr>
      <vt:lpstr>Jak popíšeme vícerozměrný prostor?</vt:lpstr>
      <vt:lpstr>Popisné statistiky vícerozměrných dat</vt:lpstr>
      <vt:lpstr>Jaký je vztah mezi kovariancí a korelací?</vt:lpstr>
      <vt:lpstr>Jaký je vztah mezi kovariancí a korelací?</vt:lpstr>
      <vt:lpstr>Chybějící data</vt:lpstr>
      <vt:lpstr>Chybějící data - řešení</vt:lpstr>
      <vt:lpstr>Co je to asociační matice?</vt:lpstr>
      <vt:lpstr>Asociační matice – Q mode analýza</vt:lpstr>
      <vt:lpstr>Asociační matice – R mode analýza</vt:lpstr>
      <vt:lpstr>Koeficienty vzdálenosti</vt:lpstr>
      <vt:lpstr>Koeficienty vzdálenosti</vt:lpstr>
      <vt:lpstr>Euklidova vzdálenost I</vt:lpstr>
      <vt:lpstr>Euklidova vzdálenost II</vt:lpstr>
      <vt:lpstr>Euklidova vzdálenost - příklad</vt:lpstr>
      <vt:lpstr>Euklidova vzdálenost - příklad</vt:lpstr>
      <vt:lpstr>Euklidova vzdálenost III</vt:lpstr>
      <vt:lpstr>Mahalanobisova vzdálenost</vt:lpstr>
      <vt:lpstr>Koeficienty podobnosti</vt:lpstr>
      <vt:lpstr>Koeficienty podobnosti</vt:lpstr>
      <vt:lpstr>Koeficienty podobnosti příklad I</vt:lpstr>
      <vt:lpstr>Koeficienty podobnosti příklad I</vt:lpstr>
      <vt:lpstr>Koeficienty podobnosti příklad II</vt:lpstr>
      <vt:lpstr>Koeficienty podobnosti příklad II</vt:lpstr>
      <vt:lpstr>Sørensenův asymetrický koeficient podobnosti pro kvantitavní data</vt:lpstr>
      <vt:lpstr>Gowerův obecný koeficient podobnosti</vt:lpstr>
      <vt:lpstr>Prezentace aplikace PowerPoint</vt:lpstr>
      <vt:lpstr>Asociační matice</vt:lpstr>
      <vt:lpstr>Prezentace aplikace PowerPoint</vt:lpstr>
      <vt:lpstr>Histogram jako popis asociační matice</vt:lpstr>
      <vt:lpstr>Základní funkce v R pro výpočet asociační matice</vt:lpstr>
      <vt:lpstr>Funkce v R pro výpočet asociační matice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Lucie Brožová</cp:lastModifiedBy>
  <cp:revision>269</cp:revision>
  <cp:lastPrinted>2019-10-10T08:54:49Z</cp:lastPrinted>
  <dcterms:created xsi:type="dcterms:W3CDTF">2012-09-19T11:32:44Z</dcterms:created>
  <dcterms:modified xsi:type="dcterms:W3CDTF">2019-10-19T13:27:05Z</dcterms:modified>
</cp:coreProperties>
</file>