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52" r:id="rId2"/>
    <p:sldId id="365" r:id="rId3"/>
    <p:sldId id="398" r:id="rId4"/>
    <p:sldId id="412" r:id="rId5"/>
    <p:sldId id="413" r:id="rId6"/>
    <p:sldId id="414" r:id="rId7"/>
    <p:sldId id="415" r:id="rId8"/>
    <p:sldId id="432" r:id="rId9"/>
    <p:sldId id="417" r:id="rId10"/>
    <p:sldId id="419" r:id="rId11"/>
    <p:sldId id="427" r:id="rId12"/>
    <p:sldId id="430" r:id="rId13"/>
    <p:sldId id="429" r:id="rId14"/>
    <p:sldId id="433" r:id="rId15"/>
    <p:sldId id="434" r:id="rId16"/>
    <p:sldId id="435" r:id="rId17"/>
    <p:sldId id="422" r:id="rId18"/>
    <p:sldId id="424" r:id="rId1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rožová Lucie" initials="L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6349"/>
    <a:srgbClr val="E8B3A6"/>
    <a:srgbClr val="4F81BD"/>
    <a:srgbClr val="339933"/>
    <a:srgbClr val="595F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 Světlá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3556" autoAdjust="0"/>
  </p:normalViewPr>
  <p:slideViewPr>
    <p:cSldViewPr>
      <p:cViewPr varScale="1">
        <p:scale>
          <a:sx n="81" d="100"/>
          <a:sy n="81" d="100"/>
        </p:scale>
        <p:origin x="1397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59347-840F-40A7-88F4-6B6B9A66D102}" type="datetimeFigureOut">
              <a:rPr lang="cs-CZ" smtClean="0"/>
              <a:pPr/>
              <a:t>06.11.2019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1AC207-762A-4F98-82CE-914C67230C4A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19415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2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15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9985180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16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5344307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980309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18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649643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3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9024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4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52819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5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895127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F74B53-992C-4577-A143-249B45FFDF13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9516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7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5692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8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32769479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883852" y="8684753"/>
            <a:ext cx="2972547" cy="4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A72BED3D-C46A-4C3C-8389-BBE443B6604E}" type="slidenum">
              <a:rPr lang="cs-CZ" sz="1200" b="0" i="0"/>
              <a:pPr algn="r"/>
              <a:t>10</a:t>
            </a:fld>
            <a:endParaRPr lang="cs-CZ" sz="1200" b="0" i="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0597099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 txBox="1">
            <a:spLocks noGrp="1" noChangeArrowheads="1"/>
          </p:cNvSpPr>
          <p:nvPr/>
        </p:nvSpPr>
        <p:spPr bwMode="auto">
          <a:xfrm>
            <a:off x="3900935" y="9517042"/>
            <a:ext cx="2985621" cy="501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16" tIns="48308" rIns="96616" bIns="48308" anchor="b"/>
          <a:lstStyle/>
          <a:p>
            <a:pPr algn="r"/>
            <a:fld id="{A72BED3D-C46A-4C3C-8389-BBE443B6604E}" type="slidenum">
              <a:rPr lang="cs-CZ" sz="1300"/>
              <a:pPr algn="r"/>
              <a:t>14</a:t>
            </a:fld>
            <a:endParaRPr lang="cs-CZ" sz="13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303212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46050" y="6391275"/>
            <a:ext cx="8832850" cy="466725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2400"/>
            <a:ext cx="8832850" cy="670560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 smtClean="0"/>
              <a:t>Klepnutím lze upravit styl předlohy podnadpisů.</a:t>
            </a:r>
            <a:endParaRPr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6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19BE8F-E050-4C3C-9814-D6EC8D55BDA4}" type="datetime1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18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6E1D8A-CBB2-4B24-B7B3-E30E3B97490E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pic>
        <p:nvPicPr>
          <p:cNvPr id="19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4" name="Obdélník 3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Obdélník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Elipsa 9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Elipsa 10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6" descr="logo-IBA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00583" y="6424438"/>
            <a:ext cx="410977" cy="38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1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C414C-7B53-472E-BAB1-DC981D950C87}" type="datetime1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1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683568" y="6446663"/>
            <a:ext cx="3581400" cy="366713"/>
          </a:xfrm>
        </p:spPr>
        <p:txBody>
          <a:bodyPr/>
          <a:lstStyle>
            <a:lvl1pPr>
              <a:defRPr i="1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840BF-48BA-43BD-9A16-632094A4B4AF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římá spojovací čára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6" name="Obdélník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7" name="Obdélník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Obdélník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bdélník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bdélník 14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6" name="Picture 20" descr="logo-IBA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1" descr="logomuni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cs-CZ" smtClean="0"/>
              <a:t>Klepnutím lze upravit styl předlohy nadpisů.</a:t>
            </a:r>
            <a:endParaRPr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 smtClean="0"/>
              <a:t>Klepnutím na ikonu přidáte obrázek.</a:t>
            </a:r>
            <a:endParaRPr lang="en-US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18" name="Zástupný symbol pro číslo snímk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8AA4C-38FB-42CA-A2B5-1C13FFEA9B69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9" name="Zástupný symbol pro datum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71C8C-95FA-40E6-A23E-43FAEC9E1CC8}" type="datetime1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20" name="Zástupný symbol pro zápatí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 sz="900"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Vytvořil Institut biostatistiky a analýz, Masarykova univerzita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0" y="773113"/>
            <a:ext cx="9144000" cy="53530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224262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40713-F4BC-4489-B1F2-724FB2B86EC4}" type="datetime1">
              <a:rPr lang="cs-CZ" smtClean="0"/>
              <a:pPr/>
              <a:t>06.11.2019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82521-B0D5-4576-BDAA-7011366E7E21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8295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1B32A-6564-40AB-B337-FFF26EEBAF7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t>06.11.2019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DE040-1CCA-4FD7-B417-9F7672C4260D}" type="slidenum">
              <a:rPr lang="cs-CZ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158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6" name="Obdélník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" name="Obdélník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9" name="Obdélník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Obdélník 8"/>
          <p:cNvSpPr>
            <a:spLocks noChangeArrowheads="1"/>
          </p:cNvSpPr>
          <p:nvPr/>
        </p:nvSpPr>
        <p:spPr bwMode="auto">
          <a:xfrm>
            <a:off x="149225" y="6388100"/>
            <a:ext cx="8832850" cy="469900"/>
          </a:xfrm>
          <a:prstGeom prst="rect">
            <a:avLst/>
          </a:prstGeom>
          <a:solidFill>
            <a:srgbClr val="D7E1E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0" i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1F77581-F61D-4517-972C-775A665F2C85}" type="datetime1">
              <a:rPr lang="cs-CZ"/>
              <a:pPr>
                <a:defRPr/>
              </a:pPr>
              <a:t>06.11.2019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07B7C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>
                <a:cs typeface="Arial" pitchFamily="34" charset="0"/>
              </a:rPr>
              <a:t>Vytvořil Institut biostatistiky a analýz, Masarykova univerzita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cs typeface="Arial" pitchFamily="34" charset="0"/>
            </a:endParaRPr>
          </a:p>
        </p:txBody>
      </p:sp>
      <p:sp>
        <p:nvSpPr>
          <p:cNvPr id="8" name="Obdélník 7"/>
          <p:cNvSpPr>
            <a:spLocks noChangeArrowheads="1"/>
          </p:cNvSpPr>
          <p:nvPr/>
        </p:nvSpPr>
        <p:spPr bwMode="auto">
          <a:xfrm>
            <a:off x="152400" y="155575"/>
            <a:ext cx="8832850" cy="6702425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Přímá spojovací čára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 b="0" i="0">
                <a:solidFill>
                  <a:schemeClr val="accent3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052ECD-D51C-402B-8D1E-D191B99D66A0}" type="slidenum">
              <a:rPr lang="cs-CZ">
                <a:solidFill>
                  <a:srgbClr val="8CADAE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112654" name="Zástupný symbol pro nadpis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  <a:endParaRPr lang="en-US" smtClean="0"/>
          </a:p>
        </p:txBody>
      </p:sp>
      <p:sp>
        <p:nvSpPr>
          <p:cNvPr id="112655" name="Zástupný symbol pro text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smtClean="0"/>
          </a:p>
        </p:txBody>
      </p:sp>
      <p:pic>
        <p:nvPicPr>
          <p:cNvPr id="112656" name="Picture 19" descr="logo-IBA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70363" y="6453188"/>
            <a:ext cx="360362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57" name="Picture 20" descr="logomuni"/>
          <p:cNvPicPr>
            <a:picLocks noChangeAspect="1" noChangeArrowheads="1"/>
          </p:cNvPicPr>
          <p:nvPr userDrawn="1"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03750" y="6408738"/>
            <a:ext cx="400050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5" r:id="rId4"/>
    <p:sldLayoutId id="2147483666" r:id="rId5"/>
    <p:sldLayoutId id="2147483667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b="1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 b="1">
          <a:solidFill>
            <a:srgbClr val="7B9899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5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Podnadpis 2"/>
          <p:cNvSpPr>
            <a:spLocks noGrp="1"/>
          </p:cNvSpPr>
          <p:nvPr>
            <p:ph type="subTitle" idx="4294967295"/>
          </p:nvPr>
        </p:nvSpPr>
        <p:spPr>
          <a:xfrm>
            <a:off x="285750" y="3460241"/>
            <a:ext cx="8572500" cy="494751"/>
          </a:xfrm>
        </p:spPr>
        <p:txBody>
          <a:bodyPr>
            <a:spAutoFit/>
          </a:bodyPr>
          <a:lstStyle/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400" b="1" dirty="0" smtClean="0">
                <a:solidFill>
                  <a:schemeClr val="tx2"/>
                </a:solidFill>
                <a:latin typeface="Arial" pitchFamily="34" charset="0"/>
              </a:rPr>
              <a:t>Analýza hlavních komponent (PCA)</a:t>
            </a:r>
          </a:p>
        </p:txBody>
      </p:sp>
      <p:sp>
        <p:nvSpPr>
          <p:cNvPr id="157700" name="Nadpis 1"/>
          <p:cNvSpPr>
            <a:spLocks noGrp="1"/>
          </p:cNvSpPr>
          <p:nvPr>
            <p:ph type="ctrTitle" idx="4294967295"/>
          </p:nvPr>
        </p:nvSpPr>
        <p:spPr>
          <a:xfrm>
            <a:off x="72008" y="404664"/>
            <a:ext cx="9036496" cy="1323439"/>
          </a:xfr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Bi8600: Vícerozměrné metody </a:t>
            </a:r>
            <a:br>
              <a:rPr lang="cs-CZ" sz="4000" dirty="0">
                <a:solidFill>
                  <a:schemeClr val="accent1"/>
                </a:solidFill>
                <a:latin typeface="Arial" pitchFamily="34" charset="0"/>
              </a:rPr>
            </a:br>
            <a:r>
              <a:rPr lang="cs-CZ" sz="4000" dirty="0" smtClean="0">
                <a:solidFill>
                  <a:schemeClr val="accent1"/>
                </a:solidFill>
                <a:latin typeface="Arial" pitchFamily="34" charset="0"/>
              </a:rPr>
              <a:t>4. </a:t>
            </a:r>
            <a:r>
              <a:rPr lang="cs-CZ" sz="4000" dirty="0">
                <a:solidFill>
                  <a:schemeClr val="accent1"/>
                </a:solidFill>
                <a:latin typeface="Arial" pitchFamily="34" charset="0"/>
              </a:rPr>
              <a:t>cvičení</a:t>
            </a:r>
            <a:endParaRPr lang="cs-CZ" sz="4000" dirty="0" smtClean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870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Popis výstupů - příklad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pic>
        <p:nvPicPr>
          <p:cNvPr id="6" name="Obrázek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973"/>
          <a:stretch/>
        </p:blipFill>
        <p:spPr bwMode="auto">
          <a:xfrm>
            <a:off x="688504" y="2204864"/>
            <a:ext cx="2824311" cy="2809875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397516" y="2706293"/>
                <a:ext cx="1801775" cy="136620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101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105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103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42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98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23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 smtClean="0">
                                    <a:latin typeface="Cambria Math" panose="02040503050406030204" pitchFamily="18" charset="0"/>
                                  </a:rPr>
                                  <m:t>93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516" y="2706293"/>
                <a:ext cx="1801775" cy="13662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86072" y="1507136"/>
                <a:ext cx="8280920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Bylo provedeno měření objemu šedé hmoty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 cm</a:t>
                </a:r>
                <a:r>
                  <a:rPr lang="cs-CZ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a objemu </a:t>
                </a:r>
                <a:r>
                  <a:rPr lang="cs-CZ" dirty="0" err="1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likvoru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𝐱</m:t>
                        </m:r>
                      </m:e>
                      <m:sub>
                        <m:r>
                          <a:rPr lang="cs-CZ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(v cm</a:t>
                </a:r>
                <a:r>
                  <a:rPr lang="cs-CZ" baseline="3000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3</a:t>
                </a:r>
                <a:r>
                  <a:rPr lang="cs-CZ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 u pěti dětí. Naměřené hodnoty byly zaznamenány do matice </a:t>
                </a:r>
                <a14:m>
                  <m:oMath xmlns:m="http://schemas.openxmlformats.org/officeDocument/2006/math">
                    <m:r>
                      <a:rPr lang="cs-CZ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𝐗</m:t>
                    </m:r>
                  </m:oMath>
                </a14:m>
                <a:r>
                  <a:rPr lang="cs-CZ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endParaRPr lang="en-GB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" y="1507136"/>
                <a:ext cx="8280920" cy="646331"/>
              </a:xfrm>
              <a:prstGeom prst="rect">
                <a:avLst/>
              </a:prstGeom>
              <a:blipFill rotWithShape="0">
                <a:blip r:embed="rId5"/>
                <a:stretch>
                  <a:fillRect l="-515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6012160" y="4793454"/>
                <a:ext cx="2760371" cy="13718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cs-CZ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smtClean="0">
                          <a:latin typeface="Cambria Math" panose="02040503050406030204" pitchFamily="18" charset="0"/>
                        </a:rPr>
                        <m:t>𝐗</m:t>
                      </m:r>
                      <m:r>
                        <a:rPr lang="en-US" b="1" i="0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en-US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acc>
                      <m:r>
                        <a:rPr lang="en-GB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−2</m:t>
                                </m:r>
                              </m:e>
                              <m:e>
                                <m:r>
                                  <a:rPr lang="en-GB" b="0" i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e>
                              <m:e>
                                <m: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−15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b="0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2160" y="4793454"/>
                <a:ext cx="2760371" cy="13718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286072" y="5241974"/>
            <a:ext cx="56540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Jelikož jsou vstupní data měřena ve stejných jednotkách, analýza bude provedena na 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kovarianční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matici, vstupní data jsou </a:t>
            </a:r>
            <a:r>
              <a:rPr lang="en-US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centrov</a:t>
            </a:r>
            <a:r>
              <a:rPr lang="cs-CZ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ána</a:t>
            </a:r>
            <a:r>
              <a:rPr lang="cs-CZ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průměrem →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576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Popis výstupů - příklad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286072" y="1507136"/>
                <a:ext cx="8280920" cy="39703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Jelikož jsou proměnné hodnoceny ve stejných jednotkách, analýza je provedena na </a:t>
                </a:r>
                <a:r>
                  <a:rPr lang="cs-CZ" dirty="0" err="1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kovarianční</a:t>
                </a:r>
                <a:r>
                  <a:rPr lang="cs-CZ" dirty="0" smtClean="0"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matici C:</a:t>
                </a: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buClr>
                    <a:srgbClr val="D16349"/>
                  </a:buClr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Spočítáme-li determinant matice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, </a:t>
                </a: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dostáváme </a:t>
                </a:r>
                <a:r>
                  <a:rPr lang="cs-CZ" b="1" u="sng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vlastní čísla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𝝀</m:t>
                        </m:r>
                      </m:e>
                      <m:sub>
                        <m:r>
                          <a:rPr lang="cs-CZ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endParaRPr lang="cs-CZ" dirty="0" smtClean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Clr>
                    <a:srgbClr val="D16349"/>
                  </a:buClr>
                  <a:buFont typeface="Arial" panose="020B0604020202020204" pitchFamily="34" charset="0"/>
                  <a:buChar char="•"/>
                </a:pPr>
                <a:r>
                  <a:rPr lang="cs-CZ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Po dosazení vlastních čísel spočítáme vlastní vektory:</a:t>
                </a:r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072" y="1507136"/>
                <a:ext cx="8280920" cy="3970318"/>
              </a:xfrm>
              <a:prstGeom prst="rect">
                <a:avLst/>
              </a:prstGeom>
              <a:blipFill>
                <a:blip r:embed="rId2"/>
                <a:stretch>
                  <a:fillRect l="-515" t="-767" b="-138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/>
              <p:cNvSpPr/>
              <p:nvPr/>
            </p:nvSpPr>
            <p:spPr>
              <a:xfrm>
                <a:off x="611560" y="2204864"/>
                <a:ext cx="2759025" cy="5029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0" smtClean="0">
                          <a:latin typeface="Cambria Math" panose="02040503050406030204" pitchFamily="18" charset="0"/>
                        </a:rPr>
                        <m:t>𝐂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sz="16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σ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22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176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" name="Obdélník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204864"/>
                <a:ext cx="2759025" cy="502958"/>
              </a:xfrm>
              <a:prstGeom prst="rect">
                <a:avLst/>
              </a:prstGeom>
              <a:blipFill>
                <a:blip r:embed="rId3"/>
                <a:stretch>
                  <a:fillRect b="-365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délník 5"/>
              <p:cNvSpPr/>
              <p:nvPr/>
            </p:nvSpPr>
            <p:spPr>
              <a:xfrm>
                <a:off x="539552" y="3861048"/>
                <a:ext cx="120588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=184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6" name="Obdélní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861048"/>
                <a:ext cx="1205880" cy="3385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Obdélník 6"/>
              <p:cNvSpPr/>
              <p:nvPr/>
            </p:nvSpPr>
            <p:spPr>
              <a:xfrm>
                <a:off x="593304" y="4283804"/>
                <a:ext cx="9716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GB" sz="1600" i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GB" sz="1600" i="0">
                          <a:latin typeface="Cambria Math" panose="02040503050406030204" pitchFamily="18" charset="0"/>
                        </a:rPr>
                        <m:t>=14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Obdélník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" y="4283804"/>
                <a:ext cx="971600" cy="3385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93304" y="5517232"/>
                <a:ext cx="3451907" cy="530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  <m:e>
                                <m:r>
                                  <a:rPr lang="cs-CZ" sz="1600" b="0" i="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" y="5517232"/>
                <a:ext cx="3451907" cy="5305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1619672" y="3882973"/>
            <a:ext cx="540960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buClr>
                <a:srgbClr val="D16349"/>
              </a:buClr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% rozptylu, které popisuje osa: 184/(184+14) *100 = 92.9 %</a:t>
            </a:r>
          </a:p>
        </p:txBody>
      </p:sp>
      <p:sp>
        <p:nvSpPr>
          <p:cNvPr id="10" name="Obdélník 9"/>
          <p:cNvSpPr/>
          <p:nvPr/>
        </p:nvSpPr>
        <p:spPr>
          <a:xfrm>
            <a:off x="1619673" y="4293096"/>
            <a:ext cx="529208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4">
              <a:buClr>
                <a:srgbClr val="D16349"/>
              </a:buClr>
            </a:pPr>
            <a:r>
              <a:rPr lang="cs-CZ" sz="16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→ % rozptylu, které popisuje osa: 14/(184+14) *100 = 7.1 %</a:t>
            </a:r>
          </a:p>
        </p:txBody>
      </p:sp>
      <p:sp>
        <p:nvSpPr>
          <p:cNvPr id="11" name="Pravá složená závorka 10"/>
          <p:cNvSpPr/>
          <p:nvPr/>
        </p:nvSpPr>
        <p:spPr>
          <a:xfrm>
            <a:off x="6885263" y="3892265"/>
            <a:ext cx="144016" cy="720000"/>
          </a:xfrm>
          <a:prstGeom prst="rightBrac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bdélník 11"/>
          <p:cNvSpPr/>
          <p:nvPr/>
        </p:nvSpPr>
        <p:spPr>
          <a:xfrm>
            <a:off x="7092280" y="3861048"/>
            <a:ext cx="20582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dirty="0" smtClean="0"/>
              <a:t>184+14=22+176 → PCA přerozděluje rozptyl původních dat</a:t>
            </a:r>
            <a:endParaRPr lang="cs-CZ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Obdélník 16"/>
              <p:cNvSpPr/>
              <p:nvPr/>
            </p:nvSpPr>
            <p:spPr>
              <a:xfrm>
                <a:off x="611560" y="2854034"/>
                <a:ext cx="4377865" cy="5079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Ι</m:t>
                          </m:r>
                        </m:e>
                      </m:d>
                      <m:r>
                        <a:rPr lang="en-US" sz="16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cs-CZ" sz="1600" b="0" i="0" smtClean="0">
                          <a:latin typeface="Cambria Math" panose="02040503050406030204" pitchFamily="18" charset="0"/>
                        </a:rPr>
                        <m:t>u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</a:rPr>
                        <m:t>0 </m:t>
                      </m:r>
                      <m:r>
                        <a:rPr lang="cs-CZ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2−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</m:e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176−</m:t>
                                </m:r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𝜆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GB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</m:e>
                                  <m:sub>
                                    <m:r>
                                      <a:rPr lang="en-US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7" name="Obdélník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54034"/>
                <a:ext cx="4377865" cy="507960"/>
              </a:xfrm>
              <a:prstGeom prst="rect">
                <a:avLst/>
              </a:prstGeom>
              <a:blipFill>
                <a:blip r:embed="rId7"/>
                <a:stretch>
                  <a:fillRect b="-4762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Obdélník 17"/>
              <p:cNvSpPr/>
              <p:nvPr/>
            </p:nvSpPr>
            <p:spPr>
              <a:xfrm>
                <a:off x="3635896" y="3450486"/>
                <a:ext cx="939873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cs-CZ" sz="1600" b="1" i="0" smtClean="0">
                              <a:latin typeface="Cambria Math" panose="02040503050406030204" pitchFamily="18" charset="0"/>
                            </a:rPr>
                            <m:t>𝐂</m:t>
                          </m:r>
                          <m:r>
                            <a:rPr lang="cs-CZ" sz="1600" b="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  <m:r>
                            <m:rPr>
                              <m:sty m:val="p"/>
                            </m:rPr>
                            <a:rPr lang="el-G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Ι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18" name="Obdélník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3450486"/>
                <a:ext cx="939873" cy="3385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Přímá spojnice 18"/>
          <p:cNvCxnSpPr/>
          <p:nvPr/>
        </p:nvCxnSpPr>
        <p:spPr>
          <a:xfrm flipV="1">
            <a:off x="8316416" y="2564904"/>
            <a:ext cx="0" cy="133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Přímá spojnice se šipkou 20"/>
          <p:cNvCxnSpPr/>
          <p:nvPr/>
        </p:nvCxnSpPr>
        <p:spPr>
          <a:xfrm flipH="1">
            <a:off x="3419872" y="2564904"/>
            <a:ext cx="4896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2195736" y="5517264"/>
            <a:ext cx="1663200" cy="288000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1" name="Přímá spojnice se šipkou 30"/>
          <p:cNvCxnSpPr/>
          <p:nvPr/>
        </p:nvCxnSpPr>
        <p:spPr>
          <a:xfrm rot="10800000" flipH="1">
            <a:off x="3904968" y="5661264"/>
            <a:ext cx="72000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Obdélník 31"/>
              <p:cNvSpPr/>
              <p:nvPr/>
            </p:nvSpPr>
            <p:spPr>
              <a:xfrm>
                <a:off x="4670999" y="5488157"/>
                <a:ext cx="299165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cs-CZ" dirty="0" smtClean="0">
                    <a:latin typeface="Calibri" panose="020F0502020204030204" pitchFamily="34" charset="0"/>
                    <a:cs typeface="Times New Roman" panose="02020603050405020304" pitchFamily="18" charset="0"/>
                  </a:rPr>
                  <a:t>vlastní vektor asociovaný 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cs-CZ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cs-CZ" dirty="0"/>
              </a:p>
            </p:txBody>
          </p:sp>
        </mc:Choice>
        <mc:Fallback xmlns="">
          <p:sp>
            <p:nvSpPr>
              <p:cNvPr id="32" name="Obdélník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0999" y="5488157"/>
                <a:ext cx="2991653" cy="369332"/>
              </a:xfrm>
              <a:prstGeom prst="rect">
                <a:avLst/>
              </a:prstGeom>
              <a:blipFill>
                <a:blip r:embed="rId9"/>
                <a:stretch>
                  <a:fillRect l="-1629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73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Popis výstupů - příklad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593304" y="1331108"/>
                <a:ext cx="3451907" cy="5305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600" b="1" i="0" smtClean="0">
                          <a:latin typeface="Cambria Math" panose="02040503050406030204" pitchFamily="18" charset="0"/>
                        </a:rPr>
                        <m:t>𝐔</m:t>
                      </m:r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  <m:e>
                                <m:sSubSup>
                                  <m:sSubSupPr>
                                    <m:ctrlP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cs-CZ" sz="1600" b="1" i="0" smtClean="0">
                                        <a:latin typeface="Cambria Math" panose="02040503050406030204" pitchFamily="18" charset="0"/>
                                      </a:rPr>
                                      <m:t>𝐮</m:t>
                                    </m:r>
                                  </m:e>
                                  <m:sub>
                                    <m:r>
                                      <a:rPr lang="en-GB" sz="1600" b="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  <m:sup>
                                    <m:r>
                                      <a:rPr lang="en-GB" sz="1600" b="0" i="1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</m:sup>
                                </m:sSubSup>
                              </m:e>
                            </m:mr>
                          </m:m>
                        </m:e>
                      </m:d>
                      <m:r>
                        <a:rPr lang="en-GB" sz="160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160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GB" sz="1600" b="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</m:mr>
                            <m:mr>
                              <m:e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0,9762</m:t>
                                </m:r>
                              </m:e>
                              <m:e>
                                <m:r>
                                  <a:rPr lang="cs-CZ" sz="16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GB" sz="1600" b="0" i="0">
                                    <a:latin typeface="Cambria Math" panose="02040503050406030204" pitchFamily="18" charset="0"/>
                                  </a:rPr>
                                  <m:t>0,2169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304" y="1331108"/>
                <a:ext cx="3451907" cy="5305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bdélník 13"/>
          <p:cNvSpPr/>
          <p:nvPr/>
        </p:nvSpPr>
        <p:spPr>
          <a:xfrm>
            <a:off x="251520" y="1979112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4" indent="-200025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Nové osy (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b="1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cs-CZ" b="1" baseline="-250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cs-CZ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jsou lineární kombinací původních proměnných: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bdélník 14"/>
              <p:cNvSpPr/>
              <p:nvPr/>
            </p:nvSpPr>
            <p:spPr>
              <a:xfrm>
                <a:off x="507733" y="2420888"/>
                <a:ext cx="7376635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1600" i="1" smtClean="0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𝐲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=0,2169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x</m:t>
                          </m:r>
                        </m:e>
                        <m:sub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1</m:t>
                          </m:r>
                        </m:sub>
                      </m:sSub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GB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+0,9762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∙</m:t>
                          </m:r>
                          <m: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en-GB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b>
                      </m:sSub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acc>
                        <m:accPr>
                          <m:chr m:val="̅"/>
                          <m:ctrlPr>
                            <a:rPr lang="cs-CZ" sz="1600" i="1"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cs-CZ" sz="1600" i="1"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  <m:r>
                        <a:rPr lang="cs-CZ" sz="16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)=0,2169∙1+0,9762∙(−5)=</m:t>
                      </m:r>
                      <m:r>
                        <a:rPr lang="en-US" sz="1600" i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1600" b="0" i="0" smtClean="0"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4,66</m:t>
                      </m:r>
                    </m:oMath>
                  </m:oMathPara>
                </a14:m>
                <a:endParaRPr lang="en-GB" sz="1600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33" y="2420888"/>
                <a:ext cx="7376635" cy="338554"/>
              </a:xfrm>
              <a:prstGeom prst="rect">
                <a:avLst/>
              </a:prstGeom>
              <a:blipFill>
                <a:blip r:embed="rId3"/>
                <a:stretch>
                  <a:fillRect b="-10714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Obdélník 15"/>
              <p:cNvSpPr/>
              <p:nvPr/>
            </p:nvSpPr>
            <p:spPr>
              <a:xfrm>
                <a:off x="569934" y="2803287"/>
                <a:ext cx="7816114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 b="1">
                            <a:latin typeface="Cambria Math" panose="02040503050406030204" pitchFamily="18" charset="0"/>
                          </a:rPr>
                          <m:t>𝐲</m:t>
                        </m:r>
                      </m:e>
                      <m:sub>
                        <m:r>
                          <a:rPr lang="en-GB" sz="1600" b="0" i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GB" sz="1600" b="0" i="0">
                        <a:latin typeface="Cambria Math" panose="02040503050406030204" pitchFamily="18" charset="0"/>
                      </a:rPr>
                      <m:t>=0,9762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en-GB" sz="160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GB" sz="1600" b="0" i="0">
                        <a:latin typeface="Cambria Math" panose="02040503050406030204" pitchFamily="18" charset="0"/>
                      </a:rPr>
                      <m:t>0,2169</m:t>
                    </m:r>
                    <m:r>
                      <a:rPr lang="cs-CZ" sz="1600" b="0" i="0" smtClean="0">
                        <a:latin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GB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160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cs-CZ" sz="160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GB" sz="1600">
                            <a:latin typeface="Cambria Math" panose="02040503050406030204" pitchFamily="18" charset="0"/>
                          </a:rPr>
                          <m:t>x</m:t>
                        </m:r>
                      </m:e>
                      <m:sub>
                        <m:r>
                          <a:rPr lang="cs-CZ" sz="160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cs-CZ" sz="1600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cs-CZ" sz="16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cs-CZ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cs-CZ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cs-CZ" sz="16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cs-CZ" sz="1600" dirty="0"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cs-CZ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cs-CZ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0,9762</m:t>
                    </m:r>
                    <m:r>
                      <a:rPr lang="cs-CZ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∙1</m:t>
                    </m:r>
                    <m:r>
                      <a:rPr lang="cs-CZ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+(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cs-CZ" sz="1600" i="1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0,2169</m:t>
                    </m:r>
                    <m:r>
                      <a:rPr lang="cs-CZ" sz="1600" b="0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)</m:t>
                    </m:r>
                    <m:r>
                      <a:rPr lang="cs-CZ" sz="1600" b="1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∙</m:t>
                    </m:r>
                    <m:r>
                      <a:rPr lang="cs-CZ" sz="1600" b="0" i="0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(−5)</m:t>
                    </m:r>
                    <m:r>
                      <a:rPr lang="cs-CZ" sz="160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6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2,06</m:t>
                    </m:r>
                  </m:oMath>
                </a14:m>
                <a:endParaRPr lang="en-GB" sz="1600" dirty="0"/>
              </a:p>
            </p:txBody>
          </p:sp>
        </mc:Choice>
        <mc:Fallback xmlns="">
          <p:sp>
            <p:nvSpPr>
              <p:cNvPr id="16" name="Obdélník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934" y="2803287"/>
                <a:ext cx="7816114" cy="338554"/>
              </a:xfrm>
              <a:prstGeom prst="rect">
                <a:avLst/>
              </a:prstGeom>
              <a:blipFill>
                <a:blip r:embed="rId4"/>
                <a:stretch>
                  <a:fillRect b="-1090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bdélník 21"/>
          <p:cNvSpPr/>
          <p:nvPr/>
        </p:nvSpPr>
        <p:spPr>
          <a:xfrm>
            <a:off x="2481136" y="5013176"/>
            <a:ext cx="216000" cy="216024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Obdélník 23"/>
          <p:cNvSpPr/>
          <p:nvPr/>
        </p:nvSpPr>
        <p:spPr>
          <a:xfrm>
            <a:off x="2084888" y="5193092"/>
            <a:ext cx="10262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[101; 16]</a:t>
            </a:r>
            <a:endParaRPr lang="en-GB" dirty="0"/>
          </a:p>
        </p:txBody>
      </p:sp>
      <p:pic>
        <p:nvPicPr>
          <p:cNvPr id="28" name="Obrázek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8" y="3026663"/>
            <a:ext cx="3427139" cy="3420000"/>
          </a:xfrm>
          <a:prstGeom prst="rect">
            <a:avLst/>
          </a:prstGeom>
        </p:spPr>
      </p:pic>
      <p:pic>
        <p:nvPicPr>
          <p:cNvPr id="29" name="Obrázek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896" y="3026663"/>
            <a:ext cx="3427139" cy="3420000"/>
          </a:xfrm>
          <a:prstGeom prst="rect">
            <a:avLst/>
          </a:prstGeom>
        </p:spPr>
      </p:pic>
      <p:sp>
        <p:nvSpPr>
          <p:cNvPr id="23" name="Obdélník 22"/>
          <p:cNvSpPr/>
          <p:nvPr/>
        </p:nvSpPr>
        <p:spPr>
          <a:xfrm>
            <a:off x="4907141" y="4293096"/>
            <a:ext cx="216000" cy="216024"/>
          </a:xfrm>
          <a:prstGeom prst="rect">
            <a:avLst/>
          </a:prstGeom>
          <a:noFill/>
          <a:ln w="19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bdélník 24"/>
          <p:cNvSpPr/>
          <p:nvPr/>
        </p:nvSpPr>
        <p:spPr>
          <a:xfrm>
            <a:off x="4511165" y="3933056"/>
            <a:ext cx="13292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[-4,66; 2,06]</a:t>
            </a:r>
            <a:endParaRPr lang="en-GB" dirty="0"/>
          </a:p>
        </p:txBody>
      </p:sp>
      <p:sp>
        <p:nvSpPr>
          <p:cNvPr id="30" name="Obdélník 29"/>
          <p:cNvSpPr/>
          <p:nvPr/>
        </p:nvSpPr>
        <p:spPr>
          <a:xfrm>
            <a:off x="6948264" y="3582501"/>
            <a:ext cx="207558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/>
              <a:t>PCA natočí datový prostor a vytvoří nové </a:t>
            </a:r>
            <a:r>
              <a:rPr lang="cs-CZ" dirty="0" smtClean="0"/>
              <a:t>osy tak, </a:t>
            </a:r>
            <a:r>
              <a:rPr lang="cs-CZ" dirty="0"/>
              <a:t>aby </a:t>
            </a:r>
            <a:r>
              <a:rPr lang="cs-CZ" dirty="0" smtClean="0"/>
              <a:t>popisovaly maximum variability původních dat.</a:t>
            </a:r>
          </a:p>
        </p:txBody>
      </p:sp>
    </p:spTree>
    <p:extLst>
      <p:ext uri="{BB962C8B-B14F-4D97-AF65-F5344CB8AC3E}">
        <p14:creationId xmlns:p14="http://schemas.microsoft.com/office/powerpoint/2010/main" val="18368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cs-CZ" dirty="0"/>
              <a:t>Popis výstupů - příklad</a:t>
            </a:r>
            <a:endParaRPr lang="en-GB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cs-CZ" dirty="0" smtClean="0"/>
              <a:t>Vytvořil Institut biostatistiky a analýz, Masarykova univerzita </a:t>
            </a:r>
            <a:br>
              <a:rPr lang="cs-CZ" dirty="0" smtClean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4" name="Obdélník 13"/>
          <p:cNvSpPr/>
          <p:nvPr/>
        </p:nvSpPr>
        <p:spPr>
          <a:xfrm>
            <a:off x="251519" y="1630541"/>
            <a:ext cx="8584505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Každá </a:t>
            </a:r>
            <a:r>
              <a:rPr lang="cs-CZ" dirty="0"/>
              <a:t>další osa popisuje </a:t>
            </a:r>
            <a:r>
              <a:rPr lang="cs-CZ" dirty="0" smtClean="0"/>
              <a:t>rozptyl, </a:t>
            </a:r>
            <a:r>
              <a:rPr lang="cs-CZ" dirty="0"/>
              <a:t>který nebyl popsán osami předchozími – každá další osa je nezávislá </a:t>
            </a:r>
            <a:r>
              <a:rPr lang="cs-CZ" dirty="0" smtClean="0"/>
              <a:t>= </a:t>
            </a:r>
            <a:r>
              <a:rPr lang="cs-CZ" dirty="0"/>
              <a:t>kolmá na osy </a:t>
            </a:r>
            <a:r>
              <a:rPr lang="cs-CZ" dirty="0" smtClean="0"/>
              <a:t>předchozí.</a:t>
            </a:r>
            <a:endParaRPr lang="en-US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en-US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/>
              <a:t>Výběrem faktorových os přicházíme o </a:t>
            </a:r>
            <a:r>
              <a:rPr lang="cs-CZ" dirty="0" smtClean="0"/>
              <a:t>určité </a:t>
            </a:r>
            <a:r>
              <a:rPr lang="cs-CZ" dirty="0"/>
              <a:t>% </a:t>
            </a:r>
            <a:r>
              <a:rPr lang="cs-CZ" dirty="0" smtClean="0"/>
              <a:t>variability</a:t>
            </a:r>
            <a:endParaRPr lang="en-US" dirty="0" smtClean="0"/>
          </a:p>
          <a:p>
            <a:pPr marL="273050">
              <a:buClr>
                <a:srgbClr val="D16349"/>
              </a:buClr>
            </a:pPr>
            <a:r>
              <a:rPr lang="cs-CZ" dirty="0" smtClean="0"/>
              <a:t>původních dat</a:t>
            </a:r>
            <a:endParaRPr lang="cs-CZ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786" y="2132856"/>
            <a:ext cx="3427139" cy="3420000"/>
          </a:xfrm>
          <a:prstGeom prst="rect">
            <a:avLst/>
          </a:prstGeom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154" y="2132856"/>
            <a:ext cx="3427139" cy="3420000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4"/>
          <a:srcRect l="4718" t="-5090" r="19903" b="36838"/>
          <a:stretch/>
        </p:blipFill>
        <p:spPr>
          <a:xfrm>
            <a:off x="6117976" y="5633885"/>
            <a:ext cx="2846512" cy="624337"/>
          </a:xfrm>
          <a:prstGeom prst="rect">
            <a:avLst/>
          </a:prstGeom>
        </p:spPr>
      </p:pic>
      <p:sp>
        <p:nvSpPr>
          <p:cNvPr id="10" name="Ovál 9"/>
          <p:cNvSpPr/>
          <p:nvPr/>
        </p:nvSpPr>
        <p:spPr>
          <a:xfrm>
            <a:off x="6876256" y="5633885"/>
            <a:ext cx="504056" cy="312168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Ovál 21"/>
          <p:cNvSpPr/>
          <p:nvPr/>
        </p:nvSpPr>
        <p:spPr>
          <a:xfrm rot="16865697">
            <a:off x="4795463" y="2932311"/>
            <a:ext cx="948995" cy="47792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Ovál 23"/>
          <p:cNvSpPr/>
          <p:nvPr/>
        </p:nvSpPr>
        <p:spPr>
          <a:xfrm rot="21178176">
            <a:off x="2624716" y="3949448"/>
            <a:ext cx="948995" cy="47792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459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Grafické výstupy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864593" y="1362834"/>
            <a:ext cx="1540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16349"/>
              </a:buClr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Biplot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korelací</a:t>
            </a: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/>
        </p:nvGraphicFramePr>
        <p:xfrm>
          <a:off x="539502" y="1628750"/>
          <a:ext cx="360045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4" name="Graph" r:id="rId4" imgW="3600000" imgH="3600000" progId="STATISTICA.Graph">
                  <p:embed/>
                </p:oleObj>
              </mc:Choice>
              <mc:Fallback>
                <p:oleObj name="Graph" r:id="rId4" imgW="360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02" y="1628750"/>
                        <a:ext cx="3600450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8"/>
          <p:cNvSpPr txBox="1"/>
          <p:nvPr/>
        </p:nvSpPr>
        <p:spPr>
          <a:xfrm>
            <a:off x="179512" y="5301208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sp>
        <p:nvSpPr>
          <p:cNvPr id="8" name="TextBox 9"/>
          <p:cNvSpPr txBox="1"/>
          <p:nvPr/>
        </p:nvSpPr>
        <p:spPr>
          <a:xfrm>
            <a:off x="1835696" y="357301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proměnných</a:t>
            </a:r>
            <a:endParaRPr lang="cs-CZ" sz="1400" dirty="0"/>
          </a:p>
        </p:txBody>
      </p:sp>
      <p:sp>
        <p:nvSpPr>
          <p:cNvPr id="9" name="TextBox 10"/>
          <p:cNvSpPr txBox="1"/>
          <p:nvPr/>
        </p:nvSpPr>
        <p:spPr>
          <a:xfrm>
            <a:off x="2411760" y="5517232"/>
            <a:ext cx="2160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Jednotková kružnice - Hranice příspěvku k definici faktorové osy</a:t>
            </a:r>
          </a:p>
        </p:txBody>
      </p:sp>
      <p:cxnSp>
        <p:nvCxnSpPr>
          <p:cNvPr id="10" name="Straight Arrow Connector 13"/>
          <p:cNvCxnSpPr/>
          <p:nvPr/>
        </p:nvCxnSpPr>
        <p:spPr>
          <a:xfrm rot="5400000" flipH="1" flipV="1">
            <a:off x="-180528" y="4437112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4"/>
          <p:cNvCxnSpPr/>
          <p:nvPr/>
        </p:nvCxnSpPr>
        <p:spPr>
          <a:xfrm flipV="1">
            <a:off x="1475656" y="5085184"/>
            <a:ext cx="576064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7"/>
          <p:cNvCxnSpPr/>
          <p:nvPr/>
        </p:nvCxnSpPr>
        <p:spPr>
          <a:xfrm rot="5400000" flipH="1" flipV="1">
            <a:off x="2843808" y="4653136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8"/>
          <p:cNvCxnSpPr/>
          <p:nvPr/>
        </p:nvCxnSpPr>
        <p:spPr>
          <a:xfrm rot="5400000" flipH="1" flipV="1">
            <a:off x="2339752" y="2780928"/>
            <a:ext cx="1512168" cy="216024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9"/>
          <p:cNvCxnSpPr/>
          <p:nvPr/>
        </p:nvCxnSpPr>
        <p:spPr>
          <a:xfrm rot="10800000">
            <a:off x="1331640" y="3284984"/>
            <a:ext cx="792088" cy="28803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22"/>
          <p:cNvCxnSpPr/>
          <p:nvPr/>
        </p:nvCxnSpPr>
        <p:spPr>
          <a:xfrm rot="10800000">
            <a:off x="1403648" y="2852936"/>
            <a:ext cx="864096" cy="64807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24"/>
          <p:cNvCxnSpPr/>
          <p:nvPr/>
        </p:nvCxnSpPr>
        <p:spPr>
          <a:xfrm rot="10800000">
            <a:off x="1403648" y="3140969"/>
            <a:ext cx="808106" cy="407217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499992" y="1700758"/>
          <a:ext cx="4319587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5" name="Graph" r:id="rId6" imgW="4320000" imgH="3600000" progId="STATISTICA.Graph">
                  <p:embed/>
                </p:oleObj>
              </mc:Choice>
              <mc:Fallback>
                <p:oleObj name="Graph" r:id="rId6" imgW="4320000" imgH="360000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9992" y="1700758"/>
                        <a:ext cx="4319587" cy="3600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29"/>
          <p:cNvSpPr txBox="1"/>
          <p:nvPr/>
        </p:nvSpPr>
        <p:spPr>
          <a:xfrm>
            <a:off x="6274181" y="4293096"/>
            <a:ext cx="21602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Pozice objektů</a:t>
            </a:r>
            <a:endParaRPr lang="cs-CZ" sz="1400" dirty="0"/>
          </a:p>
        </p:txBody>
      </p:sp>
      <p:cxnSp>
        <p:nvCxnSpPr>
          <p:cNvPr id="19" name="Straight Arrow Connector 30"/>
          <p:cNvCxnSpPr/>
          <p:nvPr/>
        </p:nvCxnSpPr>
        <p:spPr>
          <a:xfrm rot="16200000" flipV="1">
            <a:off x="6227291" y="3861048"/>
            <a:ext cx="360040" cy="360040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2"/>
          <p:cNvCxnSpPr/>
          <p:nvPr/>
        </p:nvCxnSpPr>
        <p:spPr>
          <a:xfrm flipV="1">
            <a:off x="7163395" y="3861048"/>
            <a:ext cx="504056" cy="432048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34"/>
          <p:cNvSpPr txBox="1"/>
          <p:nvPr/>
        </p:nvSpPr>
        <p:spPr>
          <a:xfrm>
            <a:off x="5435203" y="5445224"/>
            <a:ext cx="21602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/>
              <a:t>Variabilita vyčerpaná faktorovými osami </a:t>
            </a:r>
            <a:endParaRPr lang="cs-CZ" sz="1400" dirty="0"/>
          </a:p>
        </p:txBody>
      </p:sp>
      <p:cxnSp>
        <p:nvCxnSpPr>
          <p:cNvPr id="22" name="Straight Arrow Connector 35"/>
          <p:cNvCxnSpPr/>
          <p:nvPr/>
        </p:nvCxnSpPr>
        <p:spPr>
          <a:xfrm rot="16200000" flipV="1">
            <a:off x="4643115" y="4077072"/>
            <a:ext cx="1368152" cy="1368152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37"/>
          <p:cNvCxnSpPr/>
          <p:nvPr/>
        </p:nvCxnSpPr>
        <p:spPr>
          <a:xfrm flipV="1">
            <a:off x="6227291" y="5301208"/>
            <a:ext cx="576064" cy="144016"/>
          </a:xfrm>
          <a:prstGeom prst="straightConnector1">
            <a:avLst/>
          </a:prstGeom>
          <a:ln w="127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bdélník 23"/>
          <p:cNvSpPr/>
          <p:nvPr/>
        </p:nvSpPr>
        <p:spPr>
          <a:xfrm>
            <a:off x="5838989" y="1340768"/>
            <a:ext cx="19724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D16349"/>
              </a:buClr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Biplot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vzdáleností</a:t>
            </a:r>
          </a:p>
        </p:txBody>
      </p:sp>
      <p:pic>
        <p:nvPicPr>
          <p:cNvPr id="54315" name="Picture 43" descr="Výsledek obrázku pro sepal peta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72" y="223918"/>
            <a:ext cx="1224089" cy="1014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8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8398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384" y="1556792"/>
            <a:ext cx="850008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>
                <a:solidFill>
                  <a:srgbClr val="000000"/>
                </a:solidFill>
                <a:latin typeface="Calibri" panose="020F0502020204030204" pitchFamily="34" charset="0"/>
              </a:rPr>
              <a:t>Ideálně 2-3 osy, je však potřeba brát ohled na % rozptylu původních dat, který vybranými osami popíšeme.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Kaiser-</a:t>
            </a: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Gutmanovo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kritérium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714375" indent="-285750">
              <a:buFont typeface="Wingdings" panose="05000000000000000000" pitchFamily="2" charset="2"/>
              <a:buChar char="ü"/>
            </a:pPr>
            <a:r>
              <a:rPr lang="cs-CZ" dirty="0" smtClean="0"/>
              <a:t>Pro další analýzu jsou vybrány osy s vlastním číslem &gt;1 (korelace) nebo větším než je průměrné </a:t>
            </a:r>
            <a:r>
              <a:rPr lang="cs-CZ" dirty="0" err="1" smtClean="0"/>
              <a:t>eigenvalue</a:t>
            </a:r>
            <a:r>
              <a:rPr lang="cs-CZ" dirty="0" smtClean="0"/>
              <a:t> (kovariance) </a:t>
            </a:r>
          </a:p>
          <a:p>
            <a:pPr marL="714375" indent="-285750">
              <a:buFont typeface="Wingdings" panose="05000000000000000000" pitchFamily="2" charset="2"/>
              <a:buChar char="ü"/>
            </a:pPr>
            <a:r>
              <a:rPr lang="cs-CZ" dirty="0" smtClean="0"/>
              <a:t>Logika je vybírat osy, které přispívají k vysvětlení variability dat více než připadá rovnoměrným rozdělením variability 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5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20384" y="1340768"/>
            <a:ext cx="8500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Scree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plot</a:t>
            </a:r>
          </a:p>
          <a:p>
            <a:pPr marL="809625" indent="-285750">
              <a:buFont typeface="Wingdings" panose="05000000000000000000" pitchFamily="2" charset="2"/>
              <a:buChar char="ü"/>
            </a:pPr>
            <a:r>
              <a:rPr lang="cs-CZ" dirty="0" smtClean="0"/>
              <a:t>Grafický nástroj hledající zlom ve vztahu počtu os a vyčerpané variability </a:t>
            </a:r>
            <a:endParaRPr lang="cs-CZ" b="1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435396"/>
              </p:ext>
            </p:extLst>
          </p:nvPr>
        </p:nvGraphicFramePr>
        <p:xfrm>
          <a:off x="323528" y="2204864"/>
          <a:ext cx="5463547" cy="409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7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204864"/>
                        <a:ext cx="5463547" cy="40976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 rot="5400000">
            <a:off x="1691856" y="4293272"/>
            <a:ext cx="3168000" cy="0"/>
          </a:xfrm>
          <a:prstGeom prst="line">
            <a:avLst/>
          </a:prstGeom>
          <a:ln w="19050">
            <a:solidFill>
              <a:srgbClr val="D16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96136" y="3429000"/>
            <a:ext cx="317415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Zlom ve vztahu mezi počtem nových os a popsanou variabilitou – pro další analýzu budou použity první dvě faktorové osy.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Tyto osy popisují téměř 96 % rozptylu původních dat.</a:t>
            </a:r>
            <a:endParaRPr lang="cs-CZ" dirty="0"/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75856" y="4581128"/>
            <a:ext cx="2592288" cy="432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973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504" y="240569"/>
            <a:ext cx="8964488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Jaký počet os popisuje dostatečně datový soubor?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79512" y="1353542"/>
            <a:ext cx="8679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b="1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Sheppardův</a:t>
            </a:r>
            <a:r>
              <a:rPr lang="cs-CZ" b="1" dirty="0" smtClean="0">
                <a:solidFill>
                  <a:srgbClr val="000000"/>
                </a:solidFill>
                <a:latin typeface="Calibri" panose="020F0502020204030204" pitchFamily="34" charset="0"/>
              </a:rPr>
              <a:t> diagram</a:t>
            </a:r>
          </a:p>
          <a:p>
            <a:pPr marL="714375" indent="-285750">
              <a:buClr>
                <a:srgbClr val="D16349"/>
              </a:buClr>
              <a:buFont typeface="Wingdings" panose="05000000000000000000" pitchFamily="2" charset="2"/>
              <a:buChar char="ü"/>
            </a:pPr>
            <a:r>
              <a:rPr lang="cs-CZ" dirty="0" smtClean="0"/>
              <a:t>Vykresluje vzdálenosti </a:t>
            </a:r>
            <a:r>
              <a:rPr lang="cs-CZ" dirty="0"/>
              <a:t>v prostoru původních proměnných </a:t>
            </a:r>
            <a:r>
              <a:rPr lang="cs-CZ" dirty="0" smtClean="0"/>
              <a:t>proti vzdálenostem na nových osách</a:t>
            </a:r>
            <a:endParaRPr lang="cs-CZ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47077"/>
              </p:ext>
            </p:extLst>
          </p:nvPr>
        </p:nvGraphicFramePr>
        <p:xfrm>
          <a:off x="251520" y="2246311"/>
          <a:ext cx="5544616" cy="4158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61" name="Graph" r:id="rId4" imgW="5943600" imgH="4457880" progId="STATISTICA.Graph">
                  <p:embed/>
                </p:oleObj>
              </mc:Choice>
              <mc:Fallback>
                <p:oleObj name="Graph" r:id="rId4" imgW="5943600" imgH="4457880" progId="STATISTICA.Grap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246311"/>
                        <a:ext cx="5544616" cy="4158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5"/>
          <p:cNvSpPr/>
          <p:nvPr/>
        </p:nvSpPr>
        <p:spPr>
          <a:xfrm>
            <a:off x="2987824" y="2997024"/>
            <a:ext cx="1800000" cy="648000"/>
          </a:xfrm>
          <a:prstGeom prst="rect">
            <a:avLst/>
          </a:prstGeom>
          <a:noFill/>
          <a:ln w="38100"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Rectangle 6"/>
          <p:cNvSpPr/>
          <p:nvPr/>
        </p:nvSpPr>
        <p:spPr>
          <a:xfrm>
            <a:off x="1187624" y="4329256"/>
            <a:ext cx="900000" cy="1368000"/>
          </a:xfrm>
          <a:prstGeom prst="rect">
            <a:avLst/>
          </a:prstGeom>
          <a:noFill/>
          <a:ln w="38100">
            <a:solidFill>
              <a:srgbClr val="D16349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TextBox 7"/>
          <p:cNvSpPr txBox="1"/>
          <p:nvPr/>
        </p:nvSpPr>
        <p:spPr>
          <a:xfrm>
            <a:off x="6480720" y="2492896"/>
            <a:ext cx="2483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Za optimální z hlediska zachování vzdáleností objektů lze považovat dvě nebo tři dimenze.</a:t>
            </a:r>
            <a:endParaRPr lang="cs-CZ" dirty="0"/>
          </a:p>
        </p:txBody>
      </p:sp>
      <p:cxnSp>
        <p:nvCxnSpPr>
          <p:cNvPr id="11" name="Straight Connector 9"/>
          <p:cNvCxnSpPr/>
          <p:nvPr/>
        </p:nvCxnSpPr>
        <p:spPr>
          <a:xfrm flipV="1">
            <a:off x="4823320" y="3129029"/>
            <a:ext cx="1692896" cy="227963"/>
          </a:xfrm>
          <a:prstGeom prst="line">
            <a:avLst/>
          </a:prstGeom>
          <a:ln w="28575">
            <a:solidFill>
              <a:srgbClr val="D163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0"/>
          <p:cNvCxnSpPr>
            <a:endCxn id="13" idx="1"/>
          </p:cNvCxnSpPr>
          <p:nvPr/>
        </p:nvCxnSpPr>
        <p:spPr>
          <a:xfrm>
            <a:off x="5283156" y="3501008"/>
            <a:ext cx="1233060" cy="965721"/>
          </a:xfrm>
          <a:prstGeom prst="line">
            <a:avLst/>
          </a:prstGeom>
          <a:ln w="28575">
            <a:solidFill>
              <a:srgbClr val="D16349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4"/>
          <p:cNvSpPr txBox="1"/>
          <p:nvPr/>
        </p:nvSpPr>
        <p:spPr>
          <a:xfrm>
            <a:off x="6516216" y="4005064"/>
            <a:ext cx="24837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Při použití všech dimenzí jsou vzdálenosti perfektně zachovány.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8006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 smtClean="0"/>
              <a:t>Analýza hlavních komponent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790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jaký je cíl?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01625" y="1412776"/>
            <a:ext cx="8534400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 převážné většině případů existují mezi dimenzemi </a:t>
            </a:r>
            <a:r>
              <a:rPr lang="cs-CZ" b="1" dirty="0" smtClean="0"/>
              <a:t>korelační</a:t>
            </a:r>
            <a:r>
              <a:rPr lang="cs-CZ" dirty="0" smtClean="0"/>
              <a:t> </a:t>
            </a:r>
            <a:r>
              <a:rPr lang="cs-CZ" b="1" dirty="0" smtClean="0"/>
              <a:t>vztahy</a:t>
            </a:r>
            <a:r>
              <a:rPr lang="cs-CZ" dirty="0" smtClean="0"/>
              <a:t>, tedy dimenze se </a:t>
            </a:r>
            <a:r>
              <a:rPr lang="cs-CZ" b="1" dirty="0" smtClean="0"/>
              <a:t>navzájem vysvětlují </a:t>
            </a:r>
            <a:r>
              <a:rPr lang="cs-CZ" dirty="0" smtClean="0"/>
              <a:t>a pro popis kompletní informace v datech </a:t>
            </a:r>
            <a:r>
              <a:rPr lang="cs-CZ" b="1" dirty="0" smtClean="0"/>
              <a:t>není třeba všech dimenzí vstupního souboru.</a:t>
            </a:r>
            <a:endParaRPr lang="cs-CZ" b="1" dirty="0"/>
          </a:p>
        </p:txBody>
      </p:sp>
      <p:sp>
        <p:nvSpPr>
          <p:cNvPr id="2" name="Šipka dolů 1"/>
          <p:cNvSpPr/>
          <p:nvPr/>
        </p:nvSpPr>
        <p:spPr>
          <a:xfrm>
            <a:off x="4166900" y="2708920"/>
            <a:ext cx="380176" cy="413382"/>
          </a:xfrm>
          <a:prstGeom prst="downArrow">
            <a:avLst/>
          </a:prstGeom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2" name="Rectangle 3"/>
          <p:cNvSpPr txBox="1">
            <a:spLocks/>
          </p:cNvSpPr>
          <p:nvPr/>
        </p:nvSpPr>
        <p:spPr bwMode="auto">
          <a:xfrm>
            <a:off x="1475656" y="3501008"/>
            <a:ext cx="5808402" cy="1728192"/>
          </a:xfrm>
          <a:prstGeom prst="roundRect">
            <a:avLst/>
          </a:prstGeom>
          <a:solidFill>
            <a:srgbClr val="E8B3A6"/>
          </a:solidFill>
          <a:ln w="9525">
            <a:solidFill>
              <a:srgbClr val="D16349"/>
            </a:solidFill>
            <a:miter lim="800000"/>
            <a:headEnd/>
            <a:tailEnd/>
          </a:ln>
        </p:spPr>
        <p:txBody>
          <a:bodyPr anchor="ctr"/>
          <a:lstStyle/>
          <a:p>
            <a:pPr marL="342900" indent="-342900">
              <a:buFont typeface="+mj-lt"/>
              <a:buAutoNum type="arabicPeriod"/>
            </a:pPr>
            <a:r>
              <a:rPr lang="cs-CZ" dirty="0" smtClean="0"/>
              <a:t>Popis a vizualizace vztahů mezi proměnnými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Výběr neredundantních proměnných pro další analýzy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Vytvoření zástupných faktorových os 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Identifikace shluků v datech spjatých s variabilitou dat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 smtClean="0"/>
              <a:t>Identifikace vícerozměrně odlehlých objektů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005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vstup?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72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</a:t>
            </a:r>
            <a:r>
              <a:rPr lang="cs-CZ" dirty="0"/>
              <a:t>vstup?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2" name="Obdélník 1"/>
          <p:cNvSpPr/>
          <p:nvPr/>
        </p:nvSpPr>
        <p:spPr>
          <a:xfrm>
            <a:off x="320384" y="1556792"/>
            <a:ext cx="85000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Pracuje s asociační maticí korelací/kovariancí.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Kdy použijeme kterou matici?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rgbClr val="000000"/>
                </a:solidFill>
                <a:latin typeface="Calibri" panose="020F0502020204030204" pitchFamily="34" charset="0"/>
              </a:rPr>
              <a:t>Jaká bude dimenze matic?</a:t>
            </a:r>
            <a:endParaRPr lang="cs-CZ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565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Nadpis 1"/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cs-CZ" altLang="cs-CZ" dirty="0"/>
              <a:t>Jaký je vztah mezi kovariancí a korelací?</a:t>
            </a:r>
          </a:p>
        </p:txBody>
      </p:sp>
      <p:sp>
        <p:nvSpPr>
          <p:cNvPr id="19" name="Rectangle 3"/>
          <p:cNvSpPr txBox="1">
            <a:spLocks/>
          </p:cNvSpPr>
          <p:nvPr/>
        </p:nvSpPr>
        <p:spPr bwMode="auto">
          <a:xfrm>
            <a:off x="301625" y="1566316"/>
            <a:ext cx="8534400" cy="4526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Kovariance</a:t>
            </a:r>
            <a:r>
              <a:rPr lang="cs-CZ" dirty="0" smtClean="0"/>
              <a:t> popisuje </a:t>
            </a:r>
            <a:r>
              <a:rPr lang="pl-PL" dirty="0" smtClean="0"/>
              <a:t>vztah dvou proměnných; </a:t>
            </a:r>
            <a:r>
              <a:rPr lang="cs-CZ" dirty="0" smtClean="0"/>
              <a:t>její rozsah závisí na variabilitě dat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b="1" u="sng" dirty="0" smtClean="0"/>
              <a:t>Korelace</a:t>
            </a:r>
            <a:r>
              <a:rPr lang="cs-CZ" dirty="0" smtClean="0"/>
              <a:t> = kovariance standardizovaná na rozptyl proměnných.</a:t>
            </a:r>
            <a:endParaRPr lang="en-GB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Jaké hodnoty se nachází na diagonále korelační matice?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 smtClean="0"/>
              <a:t>Má smysl použít metody redukce </a:t>
            </a:r>
            <a:r>
              <a:rPr lang="cs-CZ" dirty="0" err="1" smtClean="0"/>
              <a:t>dimenzionality</a:t>
            </a:r>
            <a:r>
              <a:rPr lang="cs-CZ" dirty="0" smtClean="0"/>
              <a:t> dat v situaci, kdy jsou hodnoty kovariance/korelace blízké nule?</a:t>
            </a:r>
            <a:endParaRPr lang="cs-CZ" dirty="0"/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r>
              <a:rPr lang="cs-CZ" dirty="0"/>
              <a:t>Čemu odpovídá kovariance na standardizovaných datech?</a:t>
            </a:r>
          </a:p>
          <a:p>
            <a:pPr marL="341313" indent="-341313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Char char="•"/>
              <a:defRPr/>
            </a:pPr>
            <a:endParaRPr lang="cs-CZ" i="0" dirty="0" smtClean="0"/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1988840"/>
          <a:ext cx="2891135" cy="723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8" name="Rovnice" r:id="rId4" imgW="2819160" imgH="609480" progId="Equation.3">
                  <p:embed/>
                </p:oleObj>
              </mc:Choice>
              <mc:Fallback>
                <p:oleObj name="Rovnice" r:id="rId4" imgW="281916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988840"/>
                        <a:ext cx="2891135" cy="72325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3"/>
          <p:cNvGraphicFramePr>
            <a:graphicFrameLocks noChangeAspect="1"/>
          </p:cNvGraphicFramePr>
          <p:nvPr>
            <p:extLst/>
          </p:nvPr>
        </p:nvGraphicFramePr>
        <p:xfrm>
          <a:off x="4427984" y="3429000"/>
          <a:ext cx="2382780" cy="586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19" name="Rovnice" r:id="rId6" imgW="2323800" imgH="495000" progId="Equation.3">
                  <p:embed/>
                </p:oleObj>
              </mc:Choice>
              <mc:Fallback>
                <p:oleObj name="Rovnice" r:id="rId6" imgW="23238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3429000"/>
                        <a:ext cx="2382780" cy="58673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se šipkou 2"/>
          <p:cNvCxnSpPr/>
          <p:nvPr/>
        </p:nvCxnSpPr>
        <p:spPr>
          <a:xfrm>
            <a:off x="3976936" y="5805264"/>
            <a:ext cx="288032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bdélník 3"/>
          <p:cNvSpPr/>
          <p:nvPr/>
        </p:nvSpPr>
        <p:spPr>
          <a:xfrm>
            <a:off x="4211960" y="5888561"/>
            <a:ext cx="4549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  <a:buClr>
                <a:schemeClr val="accent1"/>
              </a:buClr>
              <a:buSzPct val="85000"/>
              <a:defRPr/>
            </a:pPr>
            <a:r>
              <a:rPr lang="cs-CZ" dirty="0" smtClean="0"/>
              <a:t>Pokud D(x</a:t>
            </a:r>
            <a:r>
              <a:rPr lang="cs-CZ" baseline="-25000" dirty="0" smtClean="0"/>
              <a:t>1</a:t>
            </a:r>
            <a:r>
              <a:rPr lang="cs-CZ" dirty="0" smtClean="0"/>
              <a:t>)=D(x</a:t>
            </a:r>
            <a:r>
              <a:rPr lang="cs-CZ" baseline="-25000" dirty="0" smtClean="0"/>
              <a:t>2</a:t>
            </a:r>
            <a:r>
              <a:rPr lang="cs-CZ" dirty="0" smtClean="0"/>
              <a:t>)=1 → kovariance = korelace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05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předpoklady?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9248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86072" y="240569"/>
            <a:ext cx="8534400" cy="758825"/>
          </a:xfrm>
        </p:spPr>
        <p:txBody>
          <a:bodyPr anchor="ctr"/>
          <a:lstStyle/>
          <a:p>
            <a:pPr eaLnBrk="1" hangingPunct="1"/>
            <a:r>
              <a:rPr lang="cs-CZ" dirty="0"/>
              <a:t>Analýza hlavních </a:t>
            </a:r>
            <a:r>
              <a:rPr lang="cs-CZ" dirty="0" smtClean="0"/>
              <a:t>komponent – </a:t>
            </a:r>
            <a:r>
              <a:rPr lang="cs-CZ" dirty="0"/>
              <a:t>předpoklady?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179512" y="1401376"/>
            <a:ext cx="8750424" cy="1646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cs-CZ" dirty="0" smtClean="0"/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Více objektů než proměnných (obvykle se uvádí 10x větší počet objektů než proměnných)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Vícerozměrná technika – 100% vyplněnost dat (jedna chybějící hodnota vede k odstranění celého objektu z analýzy)</a:t>
            </a:r>
          </a:p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Souvisí s výpočtem asociační matice – korelace/kovariance vyžadují zhruba normální rozdělení proměnných.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436477" y="3472818"/>
            <a:ext cx="62646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2800" b="1" dirty="0" smtClean="0">
                <a:solidFill>
                  <a:srgbClr val="D16349"/>
                </a:solidFill>
              </a:rPr>
              <a:t>ALE! Jaké mohou být výjimky?</a:t>
            </a:r>
            <a:endParaRPr lang="en-GB" sz="2800" b="1" dirty="0">
              <a:solidFill>
                <a:srgbClr val="D1634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62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8113" y="290736"/>
            <a:ext cx="8826375" cy="762000"/>
          </a:xfrm>
          <a:noFill/>
        </p:spPr>
        <p:txBody>
          <a:bodyPr anchor="ctr"/>
          <a:lstStyle/>
          <a:p>
            <a:pPr eaLnBrk="1" hangingPunct="1"/>
            <a:r>
              <a:rPr lang="cs-CZ" dirty="0" smtClean="0"/>
              <a:t>Problémy s výpočtem korelačního koeficientu</a:t>
            </a:r>
          </a:p>
        </p:txBody>
      </p:sp>
      <p:sp>
        <p:nvSpPr>
          <p:cNvPr id="296964" name="Rectangle 3"/>
          <p:cNvSpPr>
            <a:spLocks noChangeArrowheads="1"/>
          </p:cNvSpPr>
          <p:nvPr/>
        </p:nvSpPr>
        <p:spPr bwMode="auto">
          <a:xfrm>
            <a:off x="609600" y="2784177"/>
            <a:ext cx="3276600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Identifikace</a:t>
            </a:r>
            <a:r>
              <a:rPr lang="en-US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shluk</a:t>
            </a:r>
            <a:r>
              <a:rPr lang="cs-CZ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ů</a:t>
            </a:r>
          </a:p>
        </p:txBody>
      </p:sp>
      <p:sp>
        <p:nvSpPr>
          <p:cNvPr id="296965" name="Rectangle 4"/>
          <p:cNvSpPr>
            <a:spLocks noChangeArrowheads="1"/>
          </p:cNvSpPr>
          <p:nvPr/>
        </p:nvSpPr>
        <p:spPr bwMode="auto">
          <a:xfrm>
            <a:off x="5153025" y="2784177"/>
            <a:ext cx="3457575" cy="361950"/>
          </a:xfrm>
          <a:prstGeom prst="rect">
            <a:avLst/>
          </a:prstGeom>
          <a:solidFill>
            <a:srgbClr val="A50021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Identifikace</a:t>
            </a:r>
            <a:r>
              <a:rPr lang="en-US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cs-CZ" b="1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odlehlých hodnot</a:t>
            </a:r>
            <a:endParaRPr lang="cs-CZ" b="1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66" name="Text Box 5"/>
          <p:cNvSpPr txBox="1">
            <a:spLocks noChangeArrowheads="1"/>
          </p:cNvSpPr>
          <p:nvPr/>
        </p:nvSpPr>
        <p:spPr bwMode="auto">
          <a:xfrm>
            <a:off x="3420616" y="5674643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6969" name="Rectangle 8"/>
          <p:cNvSpPr>
            <a:spLocks noChangeArrowheads="1"/>
          </p:cNvSpPr>
          <p:nvPr/>
        </p:nvSpPr>
        <p:spPr bwMode="auto">
          <a:xfrm>
            <a:off x="1475928" y="3530724"/>
            <a:ext cx="1219200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0,981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&lt; 0,001)</a:t>
            </a:r>
          </a:p>
        </p:txBody>
      </p:sp>
      <p:sp>
        <p:nvSpPr>
          <p:cNvPr id="296971" name="Freeform 10"/>
          <p:cNvSpPr>
            <a:spLocks/>
          </p:cNvSpPr>
          <p:nvPr/>
        </p:nvSpPr>
        <p:spPr bwMode="auto">
          <a:xfrm>
            <a:off x="1634678" y="4234780"/>
            <a:ext cx="1630363" cy="1217613"/>
          </a:xfrm>
          <a:custGeom>
            <a:avLst/>
            <a:gdLst>
              <a:gd name="T0" fmla="*/ 0 w 3082"/>
              <a:gd name="T1" fmla="*/ 2274 h 2303"/>
              <a:gd name="T2" fmla="*/ 22 w 3082"/>
              <a:gd name="T3" fmla="*/ 2303 h 2303"/>
              <a:gd name="T4" fmla="*/ 3082 w 3082"/>
              <a:gd name="T5" fmla="*/ 29 h 2303"/>
              <a:gd name="T6" fmla="*/ 3061 w 3082"/>
              <a:gd name="T7" fmla="*/ 0 h 2303"/>
              <a:gd name="T8" fmla="*/ 0 w 3082"/>
              <a:gd name="T9" fmla="*/ 2274 h 2303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3"/>
              <a:gd name="T17" fmla="*/ 3082 w 3082"/>
              <a:gd name="T18" fmla="*/ 2303 h 2303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3">
                <a:moveTo>
                  <a:pt x="0" y="2274"/>
                </a:moveTo>
                <a:lnTo>
                  <a:pt x="22" y="2303"/>
                </a:lnTo>
                <a:lnTo>
                  <a:pt x="3082" y="29"/>
                </a:lnTo>
                <a:lnTo>
                  <a:pt x="3061" y="0"/>
                </a:lnTo>
                <a:lnTo>
                  <a:pt x="0" y="2274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2" name="Rectangle 11"/>
          <p:cNvSpPr>
            <a:spLocks noChangeArrowheads="1"/>
          </p:cNvSpPr>
          <p:nvPr/>
        </p:nvSpPr>
        <p:spPr bwMode="auto">
          <a:xfrm>
            <a:off x="1418778" y="413953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3" name="Rectangle 12"/>
          <p:cNvSpPr>
            <a:spLocks noChangeArrowheads="1"/>
          </p:cNvSpPr>
          <p:nvPr/>
        </p:nvSpPr>
        <p:spPr bwMode="auto">
          <a:xfrm>
            <a:off x="1426716" y="5595268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4" name="Rectangle 13"/>
          <p:cNvSpPr>
            <a:spLocks noChangeArrowheads="1"/>
          </p:cNvSpPr>
          <p:nvPr/>
        </p:nvSpPr>
        <p:spPr bwMode="auto">
          <a:xfrm>
            <a:off x="138113" y="263299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5" name="Rectangle 14"/>
          <p:cNvSpPr>
            <a:spLocks noChangeArrowheads="1"/>
          </p:cNvSpPr>
          <p:nvPr/>
        </p:nvSpPr>
        <p:spPr bwMode="auto">
          <a:xfrm>
            <a:off x="112713" y="2607593"/>
            <a:ext cx="547687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6" name="Rectangle 15"/>
          <p:cNvSpPr>
            <a:spLocks noChangeArrowheads="1"/>
          </p:cNvSpPr>
          <p:nvPr/>
        </p:nvSpPr>
        <p:spPr bwMode="auto">
          <a:xfrm>
            <a:off x="1126678" y="3968080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  <a:endParaRPr lang="cs-CZ" b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7" name="Oval 16"/>
          <p:cNvSpPr>
            <a:spLocks noChangeArrowheads="1"/>
          </p:cNvSpPr>
          <p:nvPr/>
        </p:nvSpPr>
        <p:spPr bwMode="auto">
          <a:xfrm>
            <a:off x="1893441" y="54269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8" name="Oval 17"/>
          <p:cNvSpPr>
            <a:spLocks noChangeArrowheads="1"/>
          </p:cNvSpPr>
          <p:nvPr/>
        </p:nvSpPr>
        <p:spPr bwMode="auto">
          <a:xfrm>
            <a:off x="1761678" y="52872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79" name="Oval 18"/>
          <p:cNvSpPr>
            <a:spLocks noChangeArrowheads="1"/>
          </p:cNvSpPr>
          <p:nvPr/>
        </p:nvSpPr>
        <p:spPr bwMode="auto">
          <a:xfrm>
            <a:off x="1953766" y="51650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0" name="Oval 19"/>
          <p:cNvSpPr>
            <a:spLocks noChangeArrowheads="1"/>
          </p:cNvSpPr>
          <p:nvPr/>
        </p:nvSpPr>
        <p:spPr bwMode="auto">
          <a:xfrm>
            <a:off x="1791841" y="52126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1" name="Oval 20"/>
          <p:cNvSpPr>
            <a:spLocks noChangeArrowheads="1"/>
          </p:cNvSpPr>
          <p:nvPr/>
        </p:nvSpPr>
        <p:spPr bwMode="auto">
          <a:xfrm>
            <a:off x="1953766" y="52587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2" name="Oval 21"/>
          <p:cNvSpPr>
            <a:spLocks noChangeArrowheads="1"/>
          </p:cNvSpPr>
          <p:nvPr/>
        </p:nvSpPr>
        <p:spPr bwMode="auto">
          <a:xfrm>
            <a:off x="1680716" y="52491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3" name="Oval 22"/>
          <p:cNvSpPr>
            <a:spLocks noChangeArrowheads="1"/>
          </p:cNvSpPr>
          <p:nvPr/>
        </p:nvSpPr>
        <p:spPr bwMode="auto">
          <a:xfrm>
            <a:off x="1912491" y="51285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4" name="Oval 23"/>
          <p:cNvSpPr>
            <a:spLocks noChangeArrowheads="1"/>
          </p:cNvSpPr>
          <p:nvPr/>
        </p:nvSpPr>
        <p:spPr bwMode="auto">
          <a:xfrm>
            <a:off x="1801366" y="537143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5" name="Oval 24"/>
          <p:cNvSpPr>
            <a:spLocks noChangeArrowheads="1"/>
          </p:cNvSpPr>
          <p:nvPr/>
        </p:nvSpPr>
        <p:spPr bwMode="auto">
          <a:xfrm>
            <a:off x="1912491" y="50904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6" name="Oval 25"/>
          <p:cNvSpPr>
            <a:spLocks noChangeArrowheads="1"/>
          </p:cNvSpPr>
          <p:nvPr/>
        </p:nvSpPr>
        <p:spPr bwMode="auto">
          <a:xfrm>
            <a:off x="2085528" y="52126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7" name="Oval 26"/>
          <p:cNvSpPr>
            <a:spLocks noChangeArrowheads="1"/>
          </p:cNvSpPr>
          <p:nvPr/>
        </p:nvSpPr>
        <p:spPr bwMode="auto">
          <a:xfrm>
            <a:off x="1893441" y="532380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8" name="Oval 27"/>
          <p:cNvSpPr>
            <a:spLocks noChangeArrowheads="1"/>
          </p:cNvSpPr>
          <p:nvPr/>
        </p:nvSpPr>
        <p:spPr bwMode="auto">
          <a:xfrm>
            <a:off x="1831528" y="507139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89" name="Oval 28"/>
          <p:cNvSpPr>
            <a:spLocks noChangeArrowheads="1"/>
          </p:cNvSpPr>
          <p:nvPr/>
        </p:nvSpPr>
        <p:spPr bwMode="auto">
          <a:xfrm>
            <a:off x="2115691" y="51285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0" name="Oval 29"/>
          <p:cNvSpPr>
            <a:spLocks noChangeArrowheads="1"/>
          </p:cNvSpPr>
          <p:nvPr/>
        </p:nvSpPr>
        <p:spPr bwMode="auto">
          <a:xfrm>
            <a:off x="1995041" y="50348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1" name="Oval 30"/>
          <p:cNvSpPr>
            <a:spLocks noChangeArrowheads="1"/>
          </p:cNvSpPr>
          <p:nvPr/>
        </p:nvSpPr>
        <p:spPr bwMode="auto">
          <a:xfrm>
            <a:off x="2965003" y="4298280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2" name="Oval 31"/>
          <p:cNvSpPr>
            <a:spLocks noChangeArrowheads="1"/>
          </p:cNvSpPr>
          <p:nvPr/>
        </p:nvSpPr>
        <p:spPr bwMode="auto">
          <a:xfrm>
            <a:off x="3047553" y="42982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3" name="Oval 32"/>
          <p:cNvSpPr>
            <a:spLocks noChangeArrowheads="1"/>
          </p:cNvSpPr>
          <p:nvPr/>
        </p:nvSpPr>
        <p:spPr bwMode="auto">
          <a:xfrm>
            <a:off x="2945953" y="43824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4" name="Oval 33"/>
          <p:cNvSpPr>
            <a:spLocks noChangeArrowheads="1"/>
          </p:cNvSpPr>
          <p:nvPr/>
        </p:nvSpPr>
        <p:spPr bwMode="auto">
          <a:xfrm>
            <a:off x="3006278" y="43363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5" name="Oval 34"/>
          <p:cNvSpPr>
            <a:spLocks noChangeArrowheads="1"/>
          </p:cNvSpPr>
          <p:nvPr/>
        </p:nvSpPr>
        <p:spPr bwMode="auto">
          <a:xfrm>
            <a:off x="2884041" y="4493543"/>
            <a:ext cx="41275" cy="39687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6" name="Oval 35"/>
          <p:cNvSpPr>
            <a:spLocks noChangeArrowheads="1"/>
          </p:cNvSpPr>
          <p:nvPr/>
        </p:nvSpPr>
        <p:spPr bwMode="auto">
          <a:xfrm>
            <a:off x="2884041" y="4353843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7" name="Oval 36"/>
          <p:cNvSpPr>
            <a:spLocks noChangeArrowheads="1"/>
          </p:cNvSpPr>
          <p:nvPr/>
        </p:nvSpPr>
        <p:spPr bwMode="auto">
          <a:xfrm>
            <a:off x="3015803" y="44665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6998" name="Oval 37"/>
          <p:cNvSpPr>
            <a:spLocks noChangeArrowheads="1"/>
          </p:cNvSpPr>
          <p:nvPr/>
        </p:nvSpPr>
        <p:spPr bwMode="auto">
          <a:xfrm>
            <a:off x="3168203" y="4484018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47" name="Text Box 86"/>
          <p:cNvSpPr txBox="1">
            <a:spLocks noChangeArrowheads="1"/>
          </p:cNvSpPr>
          <p:nvPr/>
        </p:nvSpPr>
        <p:spPr bwMode="auto">
          <a:xfrm>
            <a:off x="5635476" y="3956967"/>
            <a:ext cx="152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Y</a:t>
            </a:r>
          </a:p>
        </p:txBody>
      </p:sp>
      <p:sp>
        <p:nvSpPr>
          <p:cNvPr id="297048" name="Text Box 87"/>
          <p:cNvSpPr txBox="1">
            <a:spLocks noChangeArrowheads="1"/>
          </p:cNvSpPr>
          <p:nvPr/>
        </p:nvSpPr>
        <p:spPr bwMode="auto">
          <a:xfrm>
            <a:off x="7929414" y="5654005"/>
            <a:ext cx="152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cs-CZ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X</a:t>
            </a:r>
          </a:p>
        </p:txBody>
      </p:sp>
      <p:sp>
        <p:nvSpPr>
          <p:cNvPr id="297051" name="Rectangle 90"/>
          <p:cNvSpPr>
            <a:spLocks noChangeArrowheads="1"/>
          </p:cNvSpPr>
          <p:nvPr/>
        </p:nvSpPr>
        <p:spPr bwMode="auto">
          <a:xfrm>
            <a:off x="5964982" y="3530724"/>
            <a:ext cx="1438275" cy="533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 = 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0,762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(p </a:t>
            </a:r>
            <a:r>
              <a:rPr lang="en-US" sz="1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&lt;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0,</a:t>
            </a:r>
            <a:r>
              <a:rPr lang="en-US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001</a:t>
            </a:r>
            <a:r>
              <a:rPr lang="cs-CZ" sz="1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)</a:t>
            </a:r>
            <a:endParaRPr lang="cs-CZ" sz="1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3" name="Freeform 92"/>
          <p:cNvSpPr>
            <a:spLocks/>
          </p:cNvSpPr>
          <p:nvPr/>
        </p:nvSpPr>
        <p:spPr bwMode="auto">
          <a:xfrm>
            <a:off x="6156176" y="4228430"/>
            <a:ext cx="1630363" cy="1219200"/>
          </a:xfrm>
          <a:custGeom>
            <a:avLst/>
            <a:gdLst>
              <a:gd name="T0" fmla="*/ 0 w 3082"/>
              <a:gd name="T1" fmla="*/ 2273 h 2302"/>
              <a:gd name="T2" fmla="*/ 22 w 3082"/>
              <a:gd name="T3" fmla="*/ 2302 h 2302"/>
              <a:gd name="T4" fmla="*/ 3082 w 3082"/>
              <a:gd name="T5" fmla="*/ 29 h 2302"/>
              <a:gd name="T6" fmla="*/ 3061 w 3082"/>
              <a:gd name="T7" fmla="*/ 0 h 2302"/>
              <a:gd name="T8" fmla="*/ 0 w 3082"/>
              <a:gd name="T9" fmla="*/ 2273 h 230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3082"/>
              <a:gd name="T16" fmla="*/ 0 h 2302"/>
              <a:gd name="T17" fmla="*/ 3082 w 3082"/>
              <a:gd name="T18" fmla="*/ 2302 h 2302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3082" h="2302">
                <a:moveTo>
                  <a:pt x="0" y="2273"/>
                </a:moveTo>
                <a:lnTo>
                  <a:pt x="22" y="2302"/>
                </a:lnTo>
                <a:lnTo>
                  <a:pt x="3082" y="29"/>
                </a:lnTo>
                <a:lnTo>
                  <a:pt x="3061" y="0"/>
                </a:lnTo>
                <a:lnTo>
                  <a:pt x="0" y="2273"/>
                </a:lnTo>
                <a:close/>
              </a:path>
            </a:pathLst>
          </a:custGeom>
          <a:solidFill>
            <a:srgbClr val="000000"/>
          </a:solidFill>
          <a:ln w="19050" cmpd="sng">
            <a:solidFill>
              <a:srgbClr val="FF99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4" name="Rectangle 93"/>
          <p:cNvSpPr>
            <a:spLocks noChangeArrowheads="1"/>
          </p:cNvSpPr>
          <p:nvPr/>
        </p:nvSpPr>
        <p:spPr bwMode="auto">
          <a:xfrm>
            <a:off x="5940276" y="4133180"/>
            <a:ext cx="19050" cy="147320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5" name="Rectangle 94"/>
          <p:cNvSpPr>
            <a:spLocks noChangeArrowheads="1"/>
          </p:cNvSpPr>
          <p:nvPr/>
        </p:nvSpPr>
        <p:spPr bwMode="auto">
          <a:xfrm>
            <a:off x="5948214" y="5598442"/>
            <a:ext cx="1974850" cy="19050"/>
          </a:xfrm>
          <a:prstGeom prst="rect">
            <a:avLst/>
          </a:prstGeom>
          <a:solidFill>
            <a:srgbClr val="0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6" name="Oval 95"/>
          <p:cNvSpPr>
            <a:spLocks noChangeArrowheads="1"/>
          </p:cNvSpPr>
          <p:nvPr/>
        </p:nvSpPr>
        <p:spPr bwMode="auto">
          <a:xfrm>
            <a:off x="6313339" y="537460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7" name="Oval 96"/>
          <p:cNvSpPr>
            <a:spLocks noChangeArrowheads="1"/>
          </p:cNvSpPr>
          <p:nvPr/>
        </p:nvSpPr>
        <p:spPr bwMode="auto">
          <a:xfrm>
            <a:off x="6322864" y="52158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8" name="Oval 97"/>
          <p:cNvSpPr>
            <a:spLocks noChangeArrowheads="1"/>
          </p:cNvSpPr>
          <p:nvPr/>
        </p:nvSpPr>
        <p:spPr bwMode="auto">
          <a:xfrm>
            <a:off x="6565751" y="5187280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59" name="Oval 98"/>
          <p:cNvSpPr>
            <a:spLocks noChangeArrowheads="1"/>
          </p:cNvSpPr>
          <p:nvPr/>
        </p:nvSpPr>
        <p:spPr bwMode="auto">
          <a:xfrm>
            <a:off x="6372200" y="5124251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0" name="Oval 99"/>
          <p:cNvSpPr>
            <a:spLocks noChangeArrowheads="1"/>
          </p:cNvSpPr>
          <p:nvPr/>
        </p:nvSpPr>
        <p:spPr bwMode="auto">
          <a:xfrm>
            <a:off x="6228184" y="5412283"/>
            <a:ext cx="42862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1" name="Oval 100"/>
          <p:cNvSpPr>
            <a:spLocks noChangeArrowheads="1"/>
          </p:cNvSpPr>
          <p:nvPr/>
        </p:nvSpPr>
        <p:spPr bwMode="auto">
          <a:xfrm>
            <a:off x="6474941" y="5234359"/>
            <a:ext cx="41275" cy="36513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2" name="Oval 101"/>
          <p:cNvSpPr>
            <a:spLocks noChangeArrowheads="1"/>
          </p:cNvSpPr>
          <p:nvPr/>
        </p:nvSpPr>
        <p:spPr bwMode="auto">
          <a:xfrm>
            <a:off x="6372200" y="5484291"/>
            <a:ext cx="42863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7063" name="Oval 102"/>
          <p:cNvSpPr>
            <a:spLocks noChangeArrowheads="1"/>
          </p:cNvSpPr>
          <p:nvPr/>
        </p:nvSpPr>
        <p:spPr bwMode="auto">
          <a:xfrm>
            <a:off x="7729389" y="4339555"/>
            <a:ext cx="41275" cy="381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b="1" i="1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xfrm>
            <a:off x="683568" y="6446663"/>
            <a:ext cx="3581400" cy="366713"/>
          </a:xfrm>
          <a:noFill/>
          <a:ln>
            <a:miter lim="800000"/>
            <a:headEnd/>
            <a:tailEnd/>
          </a:ln>
        </p:spPr>
        <p:txBody>
          <a:bodyPr anchor="ctr"/>
          <a:lstStyle/>
          <a:p>
            <a:r>
              <a:rPr lang="cs-CZ" i="0" dirty="0"/>
              <a:t>Vytvořil Institut biostatistiky a analýz, Masarykova univerzita </a:t>
            </a:r>
            <a:br>
              <a:rPr lang="cs-CZ" i="0" dirty="0"/>
            </a:br>
            <a:r>
              <a:rPr lang="cs-CZ" dirty="0" smtClean="0"/>
              <a:t>J. Jarkovský, L. Brožová</a:t>
            </a:r>
            <a:endParaRPr lang="cs-CZ" dirty="0"/>
          </a:p>
        </p:txBody>
      </p:sp>
      <p:sp>
        <p:nvSpPr>
          <p:cNvPr id="156" name="Rectangle 3"/>
          <p:cNvSpPr txBox="1">
            <a:spLocks/>
          </p:cNvSpPr>
          <p:nvPr/>
        </p:nvSpPr>
        <p:spPr bwMode="auto">
          <a:xfrm>
            <a:off x="286072" y="1687225"/>
            <a:ext cx="8750424" cy="73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85750" indent="-285750">
              <a:buClr>
                <a:srgbClr val="D16349"/>
              </a:buClr>
              <a:buFont typeface="Arial" panose="020B0604020202020204" pitchFamily="34" charset="0"/>
              <a:buChar char="•"/>
            </a:pPr>
            <a:r>
              <a:rPr lang="cs-CZ" dirty="0" smtClean="0"/>
              <a:t>Výjimkou jsou situace, kdy provádíme analýzu za účelem identifikace shluků / odlehlých hodnot.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881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ministrativní">
  <a:themeElements>
    <a:clrScheme name="Administrativní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dministrativní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4587</TotalTime>
  <Words>855</Words>
  <Application>Microsoft Office PowerPoint</Application>
  <PresentationFormat>Předvádění na obrazovce (4:3)</PresentationFormat>
  <Paragraphs>161</Paragraphs>
  <Slides>18</Slides>
  <Notes>13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Times New Roman</vt:lpstr>
      <vt:lpstr>Wingdings</vt:lpstr>
      <vt:lpstr>Wingdings 2</vt:lpstr>
      <vt:lpstr>Administrativní</vt:lpstr>
      <vt:lpstr>Rovnice</vt:lpstr>
      <vt:lpstr>Graph</vt:lpstr>
      <vt:lpstr>Bi8600: Vícerozměrné metody  4. cvičení</vt:lpstr>
      <vt:lpstr>Analýza hlavních komponent – jaký je cíl?</vt:lpstr>
      <vt:lpstr>Analýza hlavních komponent – jaký je cíl?</vt:lpstr>
      <vt:lpstr>Analýza hlavních komponent – vstup?</vt:lpstr>
      <vt:lpstr>Analýza hlavních komponent – vstup?</vt:lpstr>
      <vt:lpstr>Jaký je vztah mezi kovariancí a korelací?</vt:lpstr>
      <vt:lpstr>Analýza hlavních komponent – předpoklady?</vt:lpstr>
      <vt:lpstr>Analýza hlavních komponent – předpoklady?</vt:lpstr>
      <vt:lpstr>Problémy s výpočtem korelačního koeficientu</vt:lpstr>
      <vt:lpstr>Popis výstupů - příklad</vt:lpstr>
      <vt:lpstr>Popis výstupů - příklad</vt:lpstr>
      <vt:lpstr>Popis výstupů - příklad</vt:lpstr>
      <vt:lpstr>Popis výstupů - příklad</vt:lpstr>
      <vt:lpstr>Grafické výstupy</vt:lpstr>
      <vt:lpstr>Jaký počet os popisuje dostatečně datový soubor?</vt:lpstr>
      <vt:lpstr>Jaký počet os popisuje dostatečně datový soubor?</vt:lpstr>
      <vt:lpstr>Jaký počet os popisuje dostatečně datový soubor?</vt:lpstr>
      <vt:lpstr>Jaký počet os popisuje dostatečně datový soubor?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maluskova</dc:creator>
  <cp:lastModifiedBy>Lucie Brožová</cp:lastModifiedBy>
  <cp:revision>317</cp:revision>
  <dcterms:created xsi:type="dcterms:W3CDTF">2012-09-19T11:32:44Z</dcterms:created>
  <dcterms:modified xsi:type="dcterms:W3CDTF">2019-11-06T18:10:15Z</dcterms:modified>
</cp:coreProperties>
</file>