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6"/>
  </p:notesMasterIdLst>
  <p:sldIdLst>
    <p:sldId id="300" r:id="rId2"/>
    <p:sldId id="301" r:id="rId3"/>
    <p:sldId id="359" r:id="rId4"/>
    <p:sldId id="360" r:id="rId5"/>
    <p:sldId id="361" r:id="rId6"/>
    <p:sldId id="362" r:id="rId7"/>
    <p:sldId id="363" r:id="rId8"/>
    <p:sldId id="364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65" r:id="rId22"/>
    <p:sldId id="328" r:id="rId23"/>
    <p:sldId id="329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5" r:id="rId33"/>
    <p:sldId id="346" r:id="rId34"/>
    <p:sldId id="347" r:id="rId35"/>
    <p:sldId id="348" r:id="rId36"/>
    <p:sldId id="350" r:id="rId37"/>
    <p:sldId id="351" r:id="rId38"/>
    <p:sldId id="352" r:id="rId39"/>
    <p:sldId id="353" r:id="rId40"/>
    <p:sldId id="354" r:id="rId41"/>
    <p:sldId id="355" r:id="rId42"/>
    <p:sldId id="356" r:id="rId43"/>
    <p:sldId id="357" r:id="rId44"/>
    <p:sldId id="358" r:id="rId45"/>
    <p:sldId id="302" r:id="rId46"/>
    <p:sldId id="303" r:id="rId47"/>
    <p:sldId id="304" r:id="rId48"/>
    <p:sldId id="305" r:id="rId49"/>
    <p:sldId id="306" r:id="rId50"/>
    <p:sldId id="324" r:id="rId51"/>
    <p:sldId id="325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6" r:id="rId67"/>
    <p:sldId id="327" r:id="rId68"/>
    <p:sldId id="321" r:id="rId69"/>
    <p:sldId id="330" r:id="rId70"/>
    <p:sldId id="331" r:id="rId71"/>
    <p:sldId id="332" r:id="rId72"/>
    <p:sldId id="333" r:id="rId73"/>
    <p:sldId id="334" r:id="rId74"/>
    <p:sldId id="335" r:id="rId7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14" autoAdjust="0"/>
  </p:normalViewPr>
  <p:slideViewPr>
    <p:cSldViewPr>
      <p:cViewPr varScale="1">
        <p:scale>
          <a:sx n="99" d="100"/>
          <a:sy n="99" d="100"/>
        </p:scale>
        <p:origin x="19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0.wmf"/><Relationship Id="rId7" Type="http://schemas.openxmlformats.org/officeDocument/2006/relationships/image" Target="../media/image70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3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4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42483-8D39-4A18-BFB7-D44016D4AE6D}" type="datetimeFigureOut">
              <a:rPr lang="cs-CZ" smtClean="0"/>
              <a:pPr/>
              <a:t>09.12.2019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4937F-BCDF-4D2E-A351-ADED93F790E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68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16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16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15EE9-6F8E-4923-A3D9-0A1033EF7F91}" type="slidenum">
              <a:rPr smtClean="0">
                <a:latin typeface="Arial" pitchFamily="34" charset="0"/>
              </a:rPr>
              <a:pPr/>
              <a:t>17</a:t>
            </a:fld>
            <a:endParaRPr lang="cs-CZ" smtClean="0">
              <a:latin typeface="Arial" pitchFamily="34" charset="0"/>
            </a:endParaRPr>
          </a:p>
        </p:txBody>
      </p:sp>
      <p:sp>
        <p:nvSpPr>
          <p:cNvPr id="1116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1116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err="1" smtClean="0"/>
              <a:t>vyzkoušet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jestli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jde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nějak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softwaru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Statistica</a:t>
            </a:r>
            <a:r>
              <a:rPr lang="cs-CZ" baseline="0" dirty="0" smtClean="0"/>
              <a:t> (jedině si vykreslit pomocí filtru každý obrázek zvlášť a pak to „slepit“ v </a:t>
            </a:r>
            <a:r>
              <a:rPr lang="cs-CZ" baseline="0" dirty="0" err="1" smtClean="0"/>
              <a:t>powerpointu</a:t>
            </a:r>
            <a:r>
              <a:rPr lang="cs-CZ" baseline="0" dirty="0" smtClean="0"/>
              <a:t>)</a:t>
            </a:r>
            <a:endParaRPr lang="en-US" baseline="0" dirty="0" smtClean="0"/>
          </a:p>
          <a:p>
            <a:pPr marL="342900" indent="-342900">
              <a:buFontTx/>
              <a:buChar char="-"/>
            </a:pPr>
            <a:r>
              <a:rPr lang="cs-CZ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zvyšujícím se počtem dnů strávených v nemocnici rostou náklady na léčbu pacientů a že nejvyšší náklady byly u pacientů s C33-34 ve stádiu IV, kteří strávili v nemocnici 26 a více dnů</a:t>
            </a:r>
            <a:endParaRPr lang="cs-CZ" baseline="0" dirty="0" smtClean="0"/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dirty="0" smtClean="0"/>
              <a:t>podobné jsou si např. subjekty 4</a:t>
            </a:r>
            <a:r>
              <a:rPr lang="cs-CZ" baseline="0" dirty="0" smtClean="0"/>
              <a:t> a 13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výběr 20 subjektů: Sel </a:t>
            </a:r>
            <a:r>
              <a:rPr lang="cs-CZ" baseline="0" dirty="0" err="1" smtClean="0"/>
              <a:t>Cond</a:t>
            </a:r>
            <a:r>
              <a:rPr lang="cs-CZ" baseline="0" dirty="0" smtClean="0"/>
              <a:t> – </a:t>
            </a:r>
            <a:r>
              <a:rPr lang="cs-CZ" baseline="0" dirty="0" err="1" smtClean="0"/>
              <a:t>Enable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Selection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Conditions</a:t>
            </a:r>
            <a:r>
              <a:rPr lang="cs-CZ" baseline="0" dirty="0" smtClean="0"/>
              <a:t> – kliknout na </a:t>
            </a:r>
            <a:r>
              <a:rPr lang="cs-CZ" baseline="0" dirty="0" err="1" smtClean="0"/>
              <a:t>Specific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selected</a:t>
            </a:r>
            <a:r>
              <a:rPr lang="cs-CZ" baseline="0" dirty="0" smtClean="0"/>
              <a:t> by: - zadat požadované case </a:t>
            </a:r>
            <a:r>
              <a:rPr lang="cs-CZ" baseline="0" dirty="0" err="1" smtClean="0"/>
              <a:t>number</a:t>
            </a:r>
            <a:r>
              <a:rPr lang="cs-CZ" baseline="0" dirty="0" smtClean="0"/>
              <a:t> (např. 1-20)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úprava počtu řádků a sloupečků při vykreslení: 2x kliknout na graf – v oddílu Layout změnit hodnoty u </a:t>
            </a:r>
            <a:r>
              <a:rPr lang="cs-CZ" baseline="0" dirty="0" err="1" smtClean="0"/>
              <a:t>Rows</a:t>
            </a:r>
            <a:r>
              <a:rPr lang="cs-CZ" baseline="0" dirty="0" smtClean="0"/>
              <a:t> a </a:t>
            </a:r>
            <a:r>
              <a:rPr lang="cs-CZ" baseline="0" dirty="0" err="1" smtClean="0"/>
              <a:t>Columns</a:t>
            </a:r>
            <a:endParaRPr lang="en-US" baseline="0" dirty="0" smtClean="0"/>
          </a:p>
          <a:p>
            <a:pPr marL="342900" indent="-342900">
              <a:buFontTx/>
              <a:buChar char="-"/>
            </a:pPr>
            <a:r>
              <a:rPr lang="cs-CZ" baseline="0" noProof="0" dirty="0" smtClean="0"/>
              <a:t>přidání popisků pro jednotlivé subjekty: na záložce </a:t>
            </a:r>
            <a:r>
              <a:rPr lang="cs-CZ" baseline="0" noProof="0" dirty="0" err="1" smtClean="0"/>
              <a:t>Options</a:t>
            </a:r>
            <a:r>
              <a:rPr lang="cs-CZ" baseline="0" noProof="0" dirty="0" smtClean="0"/>
              <a:t> 1 zatrhnout Display case </a:t>
            </a:r>
            <a:r>
              <a:rPr lang="cs-CZ" baseline="0" noProof="0" dirty="0" err="1" smtClean="0"/>
              <a:t>labels</a:t>
            </a:r>
            <a:r>
              <a:rPr lang="cs-CZ" baseline="0" noProof="0" dirty="0" smtClean="0"/>
              <a:t> (dají se tam čísla subjektů s křížky); popisy podle nějaké proměnné lze udělat zvolením </a:t>
            </a:r>
            <a:r>
              <a:rPr lang="cs-CZ" baseline="0" noProof="0" dirty="0" err="1" smtClean="0"/>
              <a:t>Variable</a:t>
            </a:r>
            <a:r>
              <a:rPr lang="cs-CZ" baseline="0" noProof="0" dirty="0" smtClean="0"/>
              <a:t> u Case </a:t>
            </a:r>
            <a:r>
              <a:rPr lang="cs-CZ" baseline="0" noProof="0" dirty="0" err="1" smtClean="0"/>
              <a:t>labels</a:t>
            </a:r>
            <a:r>
              <a:rPr lang="cs-CZ" baseline="0" noProof="0" dirty="0" smtClean="0"/>
              <a:t> a výběr příslušné proměnné (např. id či </a:t>
            </a:r>
            <a:r>
              <a:rPr lang="cs-CZ" baseline="0" noProof="0" dirty="0" err="1" smtClean="0"/>
              <a:t>pohlavi</a:t>
            </a:r>
            <a:r>
              <a:rPr lang="cs-CZ" baseline="0" noProof="0" dirty="0" smtClean="0"/>
              <a:t>)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noProof="0" dirty="0" smtClean="0"/>
              <a:t>odlišení</a:t>
            </a:r>
            <a:r>
              <a:rPr lang="cs-CZ" baseline="0" noProof="0" dirty="0" smtClean="0"/>
              <a:t> skupin (např. podle kategoriálního parametru získaného pomocí </a:t>
            </a:r>
            <a:r>
              <a:rPr lang="cs-CZ" baseline="0" noProof="0" dirty="0" err="1" smtClean="0"/>
              <a:t>shlukovek</a:t>
            </a:r>
            <a:r>
              <a:rPr lang="cs-CZ" baseline="0" noProof="0" dirty="0" smtClean="0"/>
              <a:t>) – na záložce </a:t>
            </a:r>
            <a:r>
              <a:rPr lang="cs-CZ" baseline="0" noProof="0" dirty="0" err="1" smtClean="0"/>
              <a:t>Advanced</a:t>
            </a:r>
            <a:r>
              <a:rPr lang="cs-CZ" baseline="0" noProof="0" dirty="0" smtClean="0"/>
              <a:t> kliknout na Mark </a:t>
            </a:r>
            <a:r>
              <a:rPr lang="cs-CZ" baseline="0" noProof="0" dirty="0" err="1" smtClean="0"/>
              <a:t>Icons</a:t>
            </a:r>
            <a:r>
              <a:rPr lang="cs-CZ" baseline="0" noProof="0" dirty="0" smtClean="0"/>
              <a:t> a vydefinovat tam jednotlivé skupiny (v těchto datech např. podle pohlaví, tedy </a:t>
            </a:r>
            <a:r>
              <a:rPr lang="cs-CZ" baseline="0" noProof="0" dirty="0" err="1" smtClean="0"/>
              <a:t>pohlavi</a:t>
            </a:r>
            <a:r>
              <a:rPr lang="cs-CZ" baseline="0" noProof="0" dirty="0" smtClean="0"/>
              <a:t>=„M“ a </a:t>
            </a:r>
            <a:r>
              <a:rPr lang="cs-CZ" baseline="0" noProof="0" dirty="0" err="1" smtClean="0"/>
              <a:t>pohlavi</a:t>
            </a:r>
            <a:r>
              <a:rPr lang="cs-CZ" baseline="0" noProof="0" dirty="0" smtClean="0"/>
              <a:t>=„Z“)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- podobné jsou si např. subjekty 4 a 13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- podobné jsou si např. subjekty 4</a:t>
            </a:r>
            <a:r>
              <a:rPr lang="cs-CZ" baseline="0" dirty="0" smtClean="0"/>
              <a:t> a 13</a:t>
            </a:r>
            <a:endParaRPr lang="en-US" dirty="0" smtClean="0"/>
          </a:p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- podobné jsou si např. subjekty 4</a:t>
            </a:r>
            <a:r>
              <a:rPr lang="cs-CZ" baseline="0" dirty="0" smtClean="0"/>
              <a:t> a 13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- podobné jsou si např. subjekty 4</a:t>
            </a:r>
            <a:r>
              <a:rPr lang="cs-CZ" baseline="0" dirty="0" smtClean="0"/>
              <a:t> a 13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dirty="0" smtClean="0"/>
              <a:t>podobné jsou si např. subjekty 4</a:t>
            </a:r>
            <a:r>
              <a:rPr lang="cs-CZ" baseline="0" dirty="0" smtClean="0"/>
              <a:t> a 13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kdyby se přidaly další znaky, měnil by se tvar nosu, velikost očí, tvar úst atd.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4937F-BCDF-4D2E-A351-ADED93F790EC}" type="slidenum">
              <a:rPr lang="cs-CZ" smtClean="0"/>
              <a:pPr/>
              <a:t>45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66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832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26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1126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68C69-CFDB-426D-BAB3-84278E3ADCB9}" type="slidenum">
              <a:rPr smtClean="0">
                <a:latin typeface="Arial" pitchFamily="34" charset="0"/>
              </a:rPr>
              <a:pPr/>
              <a:t>18</a:t>
            </a:fld>
            <a:endParaRPr lang="cs-CZ" smtClean="0">
              <a:latin typeface="Arial" pitchFamily="34" charset="0"/>
            </a:endParaRPr>
          </a:p>
        </p:txBody>
      </p:sp>
      <p:sp>
        <p:nvSpPr>
          <p:cNvPr id="1126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1126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http://documentation.statsoft.com/STATISTICAHelp.aspx?path=Graphs/Graph/ModifyingGraphs/Dialogs/PlotEllipseTab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67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8324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dirty="0" smtClean="0"/>
              <a:t>Logaritmická transformace nevhodná u dat, která</a:t>
            </a:r>
            <a:r>
              <a:rPr lang="cs-CZ" baseline="0" dirty="0" smtClean="0"/>
              <a:t> jsou již v logaritmické tvaru (např. pH) a u nalevo zešikmených rozložení (nízké odlehlé hodnoty – nepomůže tady ale –log?)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Pokud se pak výsledky (průměr a intervaly spolehlivosti) vrací zpátky (tzn. pomocí exponenciální </a:t>
            </a:r>
            <a:r>
              <a:rPr lang="cs-CZ" baseline="0" dirty="0" err="1" smtClean="0"/>
              <a:t>fce</a:t>
            </a:r>
            <a:r>
              <a:rPr lang="cs-CZ" baseline="0" dirty="0" smtClean="0"/>
              <a:t>) a prezentuje se pak geometrický průměr a intervaly spolehlivosti, tak stačí použít přirozený logaritmus (většinou je </a:t>
            </a:r>
            <a:r>
              <a:rPr lang="cs-CZ" baseline="0" dirty="0" err="1" smtClean="0"/>
              <a:t>ln</a:t>
            </a:r>
            <a:r>
              <a:rPr lang="cs-CZ" baseline="0" dirty="0" smtClean="0"/>
              <a:t> dostačující, aby tvar dat měl normální rozdělení)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pokud bychom ale chtěli prezentovat data s logaritmickou osou, bylo by lepší použít dekadický logaritmus, protože ten má lepší interpretaci osy (10x, 100x, 1000x větší...)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70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1402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dirty="0" smtClean="0"/>
              <a:t>souvislost ze z-skóre – to bych</a:t>
            </a:r>
            <a:r>
              <a:rPr lang="cs-CZ" baseline="0" dirty="0" smtClean="0"/>
              <a:t> dostala, pokud bych odečítala populační průměr a dělila populační SD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využití při modelování (aby proměnné byly srovnatelné)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71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22562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/>
              <a:t>např. </a:t>
            </a:r>
            <a:r>
              <a:rPr lang="cs-CZ" dirty="0" smtClean="0"/>
              <a:t>u lineární regrese – pokud</a:t>
            </a:r>
            <a:r>
              <a:rPr lang="cs-CZ" baseline="0" dirty="0" smtClean="0"/>
              <a:t> jsou hodnoty centrované, nemusíme uvažovat </a:t>
            </a:r>
            <a:r>
              <a:rPr lang="cs-CZ" baseline="0" dirty="0" err="1" smtClean="0"/>
              <a:t>intercept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73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48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Jaké druhy parametrů v datovém</a:t>
            </a:r>
            <a:r>
              <a:rPr lang="cs-CZ" baseline="0" dirty="0" smtClean="0"/>
              <a:t> souboru vlastně můžeme mít?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0616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51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87973" indent="-303066" defTabSz="91425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12266" indent="-242453" defTabSz="914251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97172" indent="-242453" defTabSz="914251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82078" indent="-242453" defTabSz="914251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66985" indent="-242453" algn="ctr" defTabSz="91425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51891" indent="-242453" algn="ctr" defTabSz="91425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36797" indent="-242453" algn="ctr" defTabSz="91425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21704" indent="-242453" algn="ctr" defTabSz="91425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C12526-9A0C-4B7F-A0CB-D88C35A97769}" type="slidenum">
              <a:rPr lang="cs-CZ"/>
              <a:pPr eaLnBrk="1" hangingPunct="1"/>
              <a:t>26</a:t>
            </a:fld>
            <a:endParaRPr lang="cs-CZ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aseline="0" dirty="0" smtClean="0"/>
              <a:t>v </a:t>
            </a:r>
            <a:r>
              <a:rPr lang="en-US" baseline="0" dirty="0" err="1" smtClean="0"/>
              <a:t>datech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mohou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vyskytovat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problémy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potom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vedly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chybným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výsledkům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interpretaci</a:t>
            </a:r>
            <a:endParaRPr lang="cs-CZ" baseline="0" dirty="0" smtClean="0"/>
          </a:p>
          <a:p>
            <a:pPr eaLnBrk="1" hangingPunct="1"/>
            <a:r>
              <a:rPr lang="cs-CZ" baseline="0" dirty="0" smtClean="0"/>
              <a:t>dále také k odhalení vztahů mezi proměnnými, k představě, jak asi dopadne testování hypotéz (rozdíl mezi skupinami bude či nebude), ...</a:t>
            </a:r>
            <a:endParaRPr lang="cs-CZ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451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653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noProof="0" dirty="0" smtClean="0"/>
              <a:t>vypořádání</a:t>
            </a:r>
            <a:r>
              <a:rPr lang="cs-CZ" baseline="0" noProof="0" dirty="0" smtClean="0"/>
              <a:t> se s chybějícími hodnotami – </a:t>
            </a:r>
            <a:r>
              <a:rPr lang="cs-CZ" baseline="0" noProof="0" dirty="0" err="1" smtClean="0"/>
              <a:t>pairwise</a:t>
            </a:r>
            <a:r>
              <a:rPr lang="cs-CZ" baseline="0" noProof="0" dirty="0" smtClean="0"/>
              <a:t> či </a:t>
            </a:r>
            <a:r>
              <a:rPr lang="cs-CZ" baseline="0" noProof="0" dirty="0" err="1" smtClean="0"/>
              <a:t>casewise</a:t>
            </a:r>
            <a:endParaRPr lang="cs-CZ" noProof="0" dirty="0" smtClean="0"/>
          </a:p>
          <a:p>
            <a:pPr marL="342900" indent="-342900">
              <a:buFontTx/>
              <a:buChar char="-"/>
            </a:pPr>
            <a:r>
              <a:rPr lang="cs-CZ" dirty="0" smtClean="0"/>
              <a:t>věk nekoreluje s výškou, výška</a:t>
            </a:r>
            <a:r>
              <a:rPr lang="cs-CZ" baseline="0" dirty="0" smtClean="0"/>
              <a:t> koreluje s váhou atd.</a:t>
            </a:r>
            <a:endParaRPr lang="cs-CZ" dirty="0" smtClean="0"/>
          </a:p>
          <a:p>
            <a:pPr marL="342900" indent="-342900">
              <a:buFontTx/>
              <a:buChar char="-"/>
            </a:pPr>
            <a:r>
              <a:rPr lang="cs-CZ" dirty="0" smtClean="0"/>
              <a:t>jsou</a:t>
            </a:r>
            <a:r>
              <a:rPr lang="cs-CZ" baseline="0" dirty="0" smtClean="0"/>
              <a:t> patrné odlehlé hodnoty</a:t>
            </a:r>
          </a:p>
          <a:p>
            <a:pPr marL="342900" indent="-342900">
              <a:buFontTx/>
              <a:buChar char="-"/>
            </a:pPr>
            <a:r>
              <a:rPr lang="cs-CZ" baseline="0" dirty="0" smtClean="0"/>
              <a:t>pokud chceme odlišit body podle kategoriální proměnné (např. pohlaví) – kliknout na záložce </a:t>
            </a:r>
            <a:r>
              <a:rPr lang="cs-CZ" baseline="0" dirty="0" err="1" smtClean="0"/>
              <a:t>Advanced</a:t>
            </a:r>
            <a:r>
              <a:rPr lang="cs-CZ" baseline="0" dirty="0" smtClean="0"/>
              <a:t> na Mark </a:t>
            </a:r>
            <a:r>
              <a:rPr lang="cs-CZ" baseline="0" dirty="0" err="1" smtClean="0"/>
              <a:t>Selected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Subsets</a:t>
            </a:r>
            <a:r>
              <a:rPr lang="cs-CZ" baseline="0" dirty="0" smtClean="0"/>
              <a:t> (a zvolit např. </a:t>
            </a:r>
            <a:r>
              <a:rPr lang="cs-CZ" baseline="0" dirty="0" err="1" smtClean="0"/>
              <a:t>pohlavi</a:t>
            </a:r>
            <a:r>
              <a:rPr lang="cs-CZ" baseline="0" dirty="0" smtClean="0"/>
              <a:t>=“M” do </a:t>
            </a:r>
            <a:r>
              <a:rPr lang="cs-CZ" baseline="0" dirty="0" err="1" smtClean="0"/>
              <a:t>subset</a:t>
            </a:r>
            <a:r>
              <a:rPr lang="cs-CZ" baseline="0" dirty="0" smtClean="0"/>
              <a:t> 1 a </a:t>
            </a:r>
            <a:r>
              <a:rPr lang="cs-CZ" baseline="0" dirty="0" err="1" smtClean="0"/>
              <a:t>pohlavi</a:t>
            </a:r>
            <a:r>
              <a:rPr lang="cs-CZ" baseline="0" dirty="0" smtClean="0"/>
              <a:t>=“F” do </a:t>
            </a:r>
            <a:r>
              <a:rPr lang="cs-CZ" baseline="0" dirty="0" err="1" smtClean="0"/>
              <a:t>subset</a:t>
            </a:r>
            <a:r>
              <a:rPr lang="cs-CZ" baseline="0" dirty="0" smtClean="0"/>
              <a:t> 2)</a:t>
            </a:r>
          </a:p>
          <a:p>
            <a:pPr marL="342900" indent="-342900">
              <a:buFontTx/>
              <a:buChar char="-"/>
            </a:pPr>
            <a:endParaRPr lang="cs-CZ" dirty="0" smtClean="0"/>
          </a:p>
          <a:p>
            <a:pPr marL="342900" indent="-342900">
              <a:buFontTx/>
              <a:buChar char="-"/>
            </a:pPr>
            <a:r>
              <a:rPr lang="cs-CZ" noProof="0" dirty="0" smtClean="0"/>
              <a:t>pro</a:t>
            </a:r>
            <a:r>
              <a:rPr lang="cs-CZ" baseline="0" noProof="0" dirty="0" smtClean="0"/>
              <a:t> vysvětlení </a:t>
            </a:r>
            <a:r>
              <a:rPr lang="cs-CZ" baseline="0" noProof="0" dirty="0" err="1" smtClean="0"/>
              <a:t>casewise</a:t>
            </a:r>
            <a:r>
              <a:rPr lang="cs-CZ" baseline="0" noProof="0" dirty="0" smtClean="0"/>
              <a:t> a </a:t>
            </a:r>
            <a:r>
              <a:rPr lang="cs-CZ" baseline="0" noProof="0" dirty="0" err="1" smtClean="0"/>
              <a:t>pairwise</a:t>
            </a:r>
            <a:r>
              <a:rPr lang="cs-CZ" baseline="0" noProof="0" dirty="0" smtClean="0"/>
              <a:t> odstranění chybějících hodnot jsem na tabuli udělala jednoduchý </a:t>
            </a:r>
            <a:r>
              <a:rPr lang="cs-CZ" baseline="0" noProof="0" dirty="0" err="1" smtClean="0"/>
              <a:t>dataset</a:t>
            </a:r>
            <a:r>
              <a:rPr lang="cs-CZ" baseline="0" noProof="0" dirty="0" smtClean="0"/>
              <a:t> se 4 pacienty, z nichž jednomu chyběl věk, jednomu výška a jednomu váha a do tabulky 3x3 (bez diagonály) jsme psali, kolik pacientů bude vykreslených v jednotlivých políčkách při </a:t>
            </a:r>
            <a:r>
              <a:rPr lang="cs-CZ" baseline="0" noProof="0" dirty="0" err="1" smtClean="0"/>
              <a:t>pairwise</a:t>
            </a:r>
            <a:r>
              <a:rPr lang="cs-CZ" baseline="0" noProof="0" dirty="0" smtClean="0"/>
              <a:t> a </a:t>
            </a:r>
            <a:r>
              <a:rPr lang="cs-CZ" baseline="0" noProof="0" dirty="0" err="1" smtClean="0"/>
              <a:t>casewise</a:t>
            </a:r>
            <a:r>
              <a:rPr lang="cs-CZ" baseline="0" noProof="0" dirty="0" smtClean="0"/>
              <a:t> (i když u </a:t>
            </a:r>
            <a:r>
              <a:rPr lang="cs-CZ" baseline="0" noProof="0" dirty="0" err="1" smtClean="0"/>
              <a:t>pairwise</a:t>
            </a:r>
            <a:r>
              <a:rPr lang="cs-CZ" baseline="0" noProof="0" dirty="0" smtClean="0"/>
              <a:t> budou ve všech políčkách 2 subjekty, pokaždé jsou to trochu jiné dva subjekty, což je problém, protože pak jednotlivá políčka (v případě korelační matice </a:t>
            </a:r>
            <a:r>
              <a:rPr lang="cs-CZ" baseline="0" noProof="0" dirty="0" err="1" smtClean="0"/>
              <a:t>jednolivé</a:t>
            </a:r>
            <a:r>
              <a:rPr lang="cs-CZ" baseline="0" noProof="0" dirty="0" smtClean="0"/>
              <a:t> korelace) pak nejsou zcela srovnatelné)</a:t>
            </a:r>
            <a:endParaRPr lang="cs-CZ" noProof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132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cs-CZ" noProof="0" dirty="0" smtClean="0"/>
              <a:t>různý rozsah hodnot –</a:t>
            </a:r>
            <a:r>
              <a:rPr lang="cs-CZ" baseline="0" noProof="0" dirty="0" smtClean="0"/>
              <a:t> v některých analýzách vhodná standardizace před výpočtem dané analýzy; či vynásobení cholesterolu hodnotou 100; či odečíst </a:t>
            </a:r>
            <a:r>
              <a:rPr lang="cs-CZ" baseline="0" noProof="0" dirty="0" err="1" smtClean="0"/>
              <a:t>minimimum</a:t>
            </a:r>
            <a:r>
              <a:rPr lang="cs-CZ" baseline="0" noProof="0" dirty="0" smtClean="0"/>
              <a:t> a vydělit maximem</a:t>
            </a:r>
          </a:p>
          <a:p>
            <a:pPr marL="342900" indent="-342900">
              <a:buFontTx/>
              <a:buChar char="-"/>
            </a:pPr>
            <a:r>
              <a:rPr lang="cs-CZ" baseline="0" noProof="0" dirty="0" smtClean="0"/>
              <a:t>odlehlá hodnota u systolického tlaku</a:t>
            </a:r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B9C39-6EF1-4BC3-BFC8-CDBBDA39E388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587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C5C4-C2FD-4733-8AF5-D995FE99D427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5DC1-7778-4ED5-9F9B-9068FBEE7FCA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8E72-3B07-4EF7-BDC2-E7118E05BAE3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20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8696"/>
            <a:ext cx="2133600" cy="365125"/>
          </a:xfrm>
        </p:spPr>
        <p:txBody>
          <a:bodyPr/>
          <a:lstStyle/>
          <a:p>
            <a:fld id="{DB60B85E-B246-4B41-BF9C-CE7F316D09A2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8696"/>
            <a:ext cx="2895600" cy="36512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8696"/>
            <a:ext cx="2133600" cy="365125"/>
          </a:xfrm>
        </p:spPr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Picture 18" descr="logo-IBA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63" y="6433860"/>
            <a:ext cx="36036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logomuni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50" y="6402110"/>
            <a:ext cx="4000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179512" y="6330831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971600" y="6464369"/>
            <a:ext cx="54537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 smtClean="0"/>
              <a:t>Jiří Jarkovský, Simona Littnerová, Eva Janoušová, Lucie Brožová: Pokročilé statistické metody</a:t>
            </a:r>
            <a:endParaRPr lang="cs-CZ" sz="11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2338-27FF-4F10-A1F5-18FD4D6DCBBE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40713-F4BC-4489-B1F2-724FB2B86EC4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CB94-AECA-4CF8-AFD0-2DDF9B78E8C2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E2EB-FAEB-4C53-97F8-A340AF39E2CF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DA1A-E37F-47AC-8E44-77067F231C74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A74-3C07-4CA2-B278-406C5D51CB5B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3BCAE-CEF1-4830-B075-FB51198D1D3E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EC7A7-0068-411C-87BF-48355CFC0A50}" type="datetime1">
              <a:rPr lang="cs-CZ" smtClean="0"/>
              <a:pPr/>
              <a:t>09.12.2019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82521-B0D5-4576-BDAA-7011366E7E2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6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0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61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62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63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64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68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67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69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3.w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73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66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79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80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77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3.wmf"/><Relationship Id="rId9" Type="http://schemas.openxmlformats.org/officeDocument/2006/relationships/image" Target="../media/image88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9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89.wmf"/><Relationship Id="rId4" Type="http://schemas.openxmlformats.org/officeDocument/2006/relationships/oleObject" Target="../embeddings/oleObject55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cs-CZ" dirty="0" smtClean="0"/>
              <a:t>FSTA: Pokročilé statistické metody</a:t>
            </a:r>
            <a:endParaRPr lang="cs-CZ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Smysl a cíle vícerozměrné analýzy dat a modelování, vícerozměrné </a:t>
            </a:r>
            <a:r>
              <a:rPr lang="cs-CZ" dirty="0"/>
              <a:t>statistické rozdělení a </a:t>
            </a:r>
            <a:r>
              <a:rPr lang="cs-CZ" dirty="0" smtClean="0"/>
              <a:t>testy</a:t>
            </a:r>
          </a:p>
          <a:p>
            <a:endParaRPr lang="cs-CZ" dirty="0" smtClean="0"/>
          </a:p>
          <a:p>
            <a:r>
              <a:rPr lang="cs-CZ" dirty="0" smtClean="0"/>
              <a:t>Jiří Jarkovský, Simona </a:t>
            </a:r>
            <a:r>
              <a:rPr lang="cs-CZ" dirty="0" err="1" smtClean="0"/>
              <a:t>Littnerová</a:t>
            </a:r>
            <a:r>
              <a:rPr lang="en-US" dirty="0" smtClean="0"/>
              <a:t>, </a:t>
            </a:r>
            <a:r>
              <a:rPr lang="cs-CZ" dirty="0" smtClean="0"/>
              <a:t>Eva Janoušová, Lucie Brožová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295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Vícerozměrná analýza dat = pohled ze správného úhlu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Vícerozměrná analýza nám pomáhá nalézt v x-dimenzionálním prostoru nejvhodnější pohled na data poskytující maximum informací o analyzovaných objektech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33819" t="7032" r="33378" b="6883"/>
          <a:stretch>
            <a:fillRect/>
          </a:stretch>
        </p:blipFill>
        <p:spPr bwMode="auto">
          <a:xfrm>
            <a:off x="3108833" y="2204864"/>
            <a:ext cx="239927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 l="34571" t="7032" r="33378" b="5062"/>
          <a:stretch>
            <a:fillRect/>
          </a:stretch>
        </p:blipFill>
        <p:spPr bwMode="auto">
          <a:xfrm>
            <a:off x="323528" y="2204864"/>
            <a:ext cx="234458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 l="33075" t="10549" r="33378" b="8578"/>
          <a:stretch>
            <a:fillRect/>
          </a:stretch>
        </p:blipFill>
        <p:spPr bwMode="auto">
          <a:xfrm>
            <a:off x="6084168" y="2204864"/>
            <a:ext cx="261185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15616" y="5733256"/>
            <a:ext cx="642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Všechny obrázky ukazují stejný objekt z různých úhlů v 3D prostoru.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408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048164" y="3897052"/>
            <a:ext cx="1224136" cy="122413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Obecný princip redukce dimenzionality dat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převážné většině případů existují mezi dimenzemi korelační vztahy, tedy dimenze se navzájem vysvětlují a pro popis kompletní informace v datech není třeba všech dimenzí vstupního souboru</a:t>
            </a:r>
          </a:p>
          <a:p>
            <a:r>
              <a:rPr lang="cs-CZ" dirty="0" smtClean="0"/>
              <a:t>Všechny tzv. ordinační metody využívají principu identifikace korelovaných dimenzí a jejich sloučení do souhrnných nových dimenzí zastupujících několik dimenzí vstupního souboru</a:t>
            </a:r>
          </a:p>
          <a:p>
            <a:r>
              <a:rPr lang="cs-CZ" dirty="0" smtClean="0"/>
              <a:t>Pokud mezi dimenzemi vstupního souboru neexistují korelace, </a:t>
            </a:r>
            <a:r>
              <a:rPr lang="cs-CZ" u="sng" dirty="0" smtClean="0"/>
              <a:t>nemá smysl hledat zjednodušení vícerozměrné struktury takovéhoto souboru !!!</a:t>
            </a:r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11</a:t>
            </a:fld>
            <a:endParaRPr lang="cs-CZ"/>
          </a:p>
        </p:txBody>
      </p:sp>
      <p:grpSp>
        <p:nvGrpSpPr>
          <p:cNvPr id="10" name="Group 9"/>
          <p:cNvGrpSpPr/>
          <p:nvPr/>
        </p:nvGrpSpPr>
        <p:grpSpPr>
          <a:xfrm>
            <a:off x="1619672" y="3861048"/>
            <a:ext cx="1440160" cy="1440160"/>
            <a:chOff x="-2620416" y="3861048"/>
            <a:chExt cx="1440160" cy="1440160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/>
          <p:nvPr/>
        </p:nvSpPr>
        <p:spPr>
          <a:xfrm rot="2805912">
            <a:off x="2192516" y="3795228"/>
            <a:ext cx="312150" cy="159700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675361" y="3933056"/>
            <a:ext cx="1384471" cy="128668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868144" y="3861048"/>
            <a:ext cx="1440160" cy="1440160"/>
            <a:chOff x="-2620416" y="3861048"/>
            <a:chExt cx="1440160" cy="1440160"/>
          </a:xfrm>
        </p:grpSpPr>
        <p:cxnSp>
          <p:nvCxnSpPr>
            <p:cNvPr id="16" name="Straight Connector 15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012160" y="3861048"/>
            <a:ext cx="1296144" cy="1296144"/>
            <a:chOff x="7625435" y="3410150"/>
            <a:chExt cx="1656184" cy="1656184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7805455" y="3635944"/>
              <a:ext cx="1296144" cy="120459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V="1">
              <a:off x="7805455" y="3635944"/>
              <a:ext cx="1296144" cy="120459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625435" y="4238242"/>
              <a:ext cx="1656184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7625435" y="4238242"/>
              <a:ext cx="1656184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23528" y="5373216"/>
            <a:ext cx="432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Jednoznačný vztah dimenzí x a y umožňuje jejich nahrazení jedinou novou dimenzí z </a:t>
            </a:r>
            <a:endParaRPr lang="cs-CZ" dirty="0"/>
          </a:p>
        </p:txBody>
      </p:sp>
      <p:sp>
        <p:nvSpPr>
          <p:cNvPr id="30" name="TextBox 29"/>
          <p:cNvSpPr txBox="1"/>
          <p:nvPr/>
        </p:nvSpPr>
        <p:spPr>
          <a:xfrm>
            <a:off x="2843808" y="4941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1" name="TextBox 30"/>
          <p:cNvSpPr txBox="1"/>
          <p:nvPr/>
        </p:nvSpPr>
        <p:spPr>
          <a:xfrm>
            <a:off x="1619672" y="386104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32" name="TextBox 31"/>
          <p:cNvSpPr txBox="1"/>
          <p:nvPr/>
        </p:nvSpPr>
        <p:spPr>
          <a:xfrm>
            <a:off x="2976535" y="385175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</a:t>
            </a:r>
            <a:endParaRPr lang="cs-CZ" dirty="0"/>
          </a:p>
        </p:txBody>
      </p:sp>
      <p:sp>
        <p:nvSpPr>
          <p:cNvPr id="33" name="TextBox 32"/>
          <p:cNvSpPr txBox="1"/>
          <p:nvPr/>
        </p:nvSpPr>
        <p:spPr>
          <a:xfrm>
            <a:off x="7096260" y="500890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4" name="TextBox 33"/>
          <p:cNvSpPr txBox="1"/>
          <p:nvPr/>
        </p:nvSpPr>
        <p:spPr>
          <a:xfrm>
            <a:off x="5796136" y="372130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35" name="TextBox 34"/>
          <p:cNvSpPr txBox="1"/>
          <p:nvPr/>
        </p:nvSpPr>
        <p:spPr>
          <a:xfrm>
            <a:off x="7085265" y="377347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6" name="TextBox 35"/>
          <p:cNvSpPr txBox="1"/>
          <p:nvPr/>
        </p:nvSpPr>
        <p:spPr>
          <a:xfrm>
            <a:off x="6527505" y="356600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7" name="TextBox 36"/>
          <p:cNvSpPr txBox="1"/>
          <p:nvPr/>
        </p:nvSpPr>
        <p:spPr>
          <a:xfrm>
            <a:off x="7251859" y="432696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8" name="TextBox 37"/>
          <p:cNvSpPr txBox="1"/>
          <p:nvPr/>
        </p:nvSpPr>
        <p:spPr>
          <a:xfrm>
            <a:off x="7051398" y="479715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9" name="TextBox 38"/>
          <p:cNvSpPr txBox="1"/>
          <p:nvPr/>
        </p:nvSpPr>
        <p:spPr>
          <a:xfrm>
            <a:off x="6444208" y="504704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40" name="TextBox 39"/>
          <p:cNvSpPr txBox="1"/>
          <p:nvPr/>
        </p:nvSpPr>
        <p:spPr>
          <a:xfrm>
            <a:off x="6084168" y="494116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41" name="TextBox 40"/>
          <p:cNvSpPr txBox="1"/>
          <p:nvPr/>
        </p:nvSpPr>
        <p:spPr>
          <a:xfrm>
            <a:off x="5811699" y="447525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42" name="TextBox 41"/>
          <p:cNvSpPr txBox="1"/>
          <p:nvPr/>
        </p:nvSpPr>
        <p:spPr>
          <a:xfrm>
            <a:off x="6034738" y="373961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43" name="TextBox 42"/>
          <p:cNvSpPr txBox="1"/>
          <p:nvPr/>
        </p:nvSpPr>
        <p:spPr>
          <a:xfrm>
            <a:off x="4644008" y="5373216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 případě neexistence vztahu mezi x a y nemá smysl definovat nové dimenze – nepřináší žádnou novou informaci oproti x a 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59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Obecný princip hledání shluků v datech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Vzájemnou pozici objektů ve vícerozměrném prostoru lze popsat jejich vzdáleností</a:t>
            </a:r>
          </a:p>
          <a:p>
            <a:r>
              <a:rPr lang="cs-CZ" dirty="0" smtClean="0"/>
              <a:t>Dle vzdálenosti objektů je můžeme slučovat do shluků a přiřazení  objektů ke shlukům ve vícerozměrném prostoru následně využít pro zjednodušení jejich x-dimenzionálního popisu </a:t>
            </a:r>
          </a:p>
          <a:p>
            <a:r>
              <a:rPr lang="cs-CZ" dirty="0" smtClean="0"/>
              <a:t>Smysluplnost výsledků shlukování závisí jednak na objektivní existenci shluků v datech, jednak na arbitrárně nastavených kritériích definice shluků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12</a:t>
            </a:fld>
            <a:endParaRPr lang="cs-CZ" dirty="0"/>
          </a:p>
        </p:txBody>
      </p:sp>
      <p:grpSp>
        <p:nvGrpSpPr>
          <p:cNvPr id="5" name="Group 4"/>
          <p:cNvGrpSpPr/>
          <p:nvPr/>
        </p:nvGrpSpPr>
        <p:grpSpPr>
          <a:xfrm>
            <a:off x="1619672" y="3501008"/>
            <a:ext cx="1440160" cy="1440160"/>
            <a:chOff x="-2620416" y="3861048"/>
            <a:chExt cx="1440160" cy="1440160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/>
          <p:cNvSpPr/>
          <p:nvPr/>
        </p:nvSpPr>
        <p:spPr>
          <a:xfrm>
            <a:off x="1763688" y="357301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al 8"/>
          <p:cNvSpPr/>
          <p:nvPr/>
        </p:nvSpPr>
        <p:spPr>
          <a:xfrm>
            <a:off x="2123728" y="3501008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al 9"/>
          <p:cNvSpPr/>
          <p:nvPr/>
        </p:nvSpPr>
        <p:spPr>
          <a:xfrm>
            <a:off x="1979712" y="3717032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al 10"/>
          <p:cNvSpPr/>
          <p:nvPr/>
        </p:nvSpPr>
        <p:spPr>
          <a:xfrm>
            <a:off x="1785392" y="4581128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al 11"/>
          <p:cNvSpPr/>
          <p:nvPr/>
        </p:nvSpPr>
        <p:spPr>
          <a:xfrm>
            <a:off x="1979712" y="4581128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al 12"/>
          <p:cNvSpPr/>
          <p:nvPr/>
        </p:nvSpPr>
        <p:spPr>
          <a:xfrm>
            <a:off x="1907704" y="4365104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al 13"/>
          <p:cNvSpPr/>
          <p:nvPr/>
        </p:nvSpPr>
        <p:spPr>
          <a:xfrm>
            <a:off x="2843808" y="4365104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al 14"/>
          <p:cNvSpPr/>
          <p:nvPr/>
        </p:nvSpPr>
        <p:spPr>
          <a:xfrm>
            <a:off x="2771800" y="4077072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al 15"/>
          <p:cNvSpPr/>
          <p:nvPr/>
        </p:nvSpPr>
        <p:spPr>
          <a:xfrm>
            <a:off x="2555776" y="4365104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al 16"/>
          <p:cNvSpPr/>
          <p:nvPr/>
        </p:nvSpPr>
        <p:spPr>
          <a:xfrm>
            <a:off x="2771800" y="4581128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8" name="Group 17"/>
          <p:cNvGrpSpPr/>
          <p:nvPr/>
        </p:nvGrpSpPr>
        <p:grpSpPr>
          <a:xfrm>
            <a:off x="5940152" y="3501008"/>
            <a:ext cx="1440160" cy="1440160"/>
            <a:chOff x="-2620416" y="3861048"/>
            <a:chExt cx="1440160" cy="144016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6392265" y="357301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val 22"/>
          <p:cNvSpPr/>
          <p:nvPr/>
        </p:nvSpPr>
        <p:spPr>
          <a:xfrm>
            <a:off x="6056228" y="357301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val 30"/>
          <p:cNvSpPr/>
          <p:nvPr/>
        </p:nvSpPr>
        <p:spPr>
          <a:xfrm>
            <a:off x="6728302" y="357301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7064340" y="357301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val 32"/>
          <p:cNvSpPr/>
          <p:nvPr/>
        </p:nvSpPr>
        <p:spPr>
          <a:xfrm>
            <a:off x="6392265" y="393305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val 33"/>
          <p:cNvSpPr/>
          <p:nvPr/>
        </p:nvSpPr>
        <p:spPr>
          <a:xfrm>
            <a:off x="6056228" y="393305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Oval 34"/>
          <p:cNvSpPr/>
          <p:nvPr/>
        </p:nvSpPr>
        <p:spPr>
          <a:xfrm>
            <a:off x="6728302" y="393305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Oval 35"/>
          <p:cNvSpPr/>
          <p:nvPr/>
        </p:nvSpPr>
        <p:spPr>
          <a:xfrm>
            <a:off x="7064340" y="393305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Oval 36"/>
          <p:cNvSpPr/>
          <p:nvPr/>
        </p:nvSpPr>
        <p:spPr>
          <a:xfrm>
            <a:off x="6392265" y="429309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Oval 37"/>
          <p:cNvSpPr/>
          <p:nvPr/>
        </p:nvSpPr>
        <p:spPr>
          <a:xfrm>
            <a:off x="6056228" y="429309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Oval 38"/>
          <p:cNvSpPr/>
          <p:nvPr/>
        </p:nvSpPr>
        <p:spPr>
          <a:xfrm>
            <a:off x="6728302" y="429309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val 39"/>
          <p:cNvSpPr/>
          <p:nvPr/>
        </p:nvSpPr>
        <p:spPr>
          <a:xfrm>
            <a:off x="7064340" y="429309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Oval 40"/>
          <p:cNvSpPr/>
          <p:nvPr/>
        </p:nvSpPr>
        <p:spPr>
          <a:xfrm>
            <a:off x="6392265" y="465313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Oval 41"/>
          <p:cNvSpPr/>
          <p:nvPr/>
        </p:nvSpPr>
        <p:spPr>
          <a:xfrm>
            <a:off x="6056228" y="465313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Oval 42"/>
          <p:cNvSpPr/>
          <p:nvPr/>
        </p:nvSpPr>
        <p:spPr>
          <a:xfrm>
            <a:off x="6728302" y="465313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Oval 43"/>
          <p:cNvSpPr/>
          <p:nvPr/>
        </p:nvSpPr>
        <p:spPr>
          <a:xfrm>
            <a:off x="7064340" y="4653136"/>
            <a:ext cx="194320" cy="194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TextBox 44"/>
          <p:cNvSpPr txBox="1"/>
          <p:nvPr/>
        </p:nvSpPr>
        <p:spPr>
          <a:xfrm>
            <a:off x="720080" y="5241974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Jednoznačné odlišení existujících shluků v datech (obdoba multimodálního rozložení)</a:t>
            </a:r>
            <a:endParaRPr lang="cs-CZ" dirty="0"/>
          </a:p>
        </p:txBody>
      </p:sp>
      <p:sp>
        <p:nvSpPr>
          <p:cNvPr id="46" name="TextBox 45"/>
          <p:cNvSpPr txBox="1"/>
          <p:nvPr/>
        </p:nvSpPr>
        <p:spPr>
          <a:xfrm>
            <a:off x="4644008" y="5241974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Shluková analýza je možná i v tomto případě, nicméně hranice shluků jsou dány pouze naším rozhodnutím.</a:t>
            </a:r>
            <a:endParaRPr lang="cs-CZ" dirty="0"/>
          </a:p>
        </p:txBody>
      </p:sp>
      <p:sp>
        <p:nvSpPr>
          <p:cNvPr id="47" name="Oval 46"/>
          <p:cNvSpPr/>
          <p:nvPr/>
        </p:nvSpPr>
        <p:spPr>
          <a:xfrm>
            <a:off x="1691680" y="3429000"/>
            <a:ext cx="79208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Oval 47"/>
          <p:cNvSpPr/>
          <p:nvPr/>
        </p:nvSpPr>
        <p:spPr>
          <a:xfrm>
            <a:off x="1619672" y="4293096"/>
            <a:ext cx="79208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Oval 48"/>
          <p:cNvSpPr/>
          <p:nvPr/>
        </p:nvSpPr>
        <p:spPr>
          <a:xfrm>
            <a:off x="2444811" y="3933056"/>
            <a:ext cx="79208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1" name="Straight Connector 50"/>
          <p:cNvCxnSpPr/>
          <p:nvPr/>
        </p:nvCxnSpPr>
        <p:spPr>
          <a:xfrm rot="5400000">
            <a:off x="5940152" y="4160097"/>
            <a:ext cx="144016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>
            <a:off x="5990127" y="4193148"/>
            <a:ext cx="144016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13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Omezení vícerozměrné analýzy dat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smtClean="0"/>
              <a:t>Vícerozměrná analýza může přinést zjednodušení dimenzionality dat pouze v případě, kdy data skrývají nějakou identifikovatelnou vícerozměrnou strukturu </a:t>
            </a:r>
          </a:p>
          <a:p>
            <a:pPr lvl="1"/>
            <a:r>
              <a:rPr lang="cs-CZ" dirty="0" smtClean="0"/>
              <a:t>Mezi dimenzemi existují vztahy (korelace) umožňující nahrazení korelovaných dimenzí zástupnou souhrnnou dimenzí</a:t>
            </a:r>
          </a:p>
          <a:p>
            <a:pPr lvl="1"/>
            <a:r>
              <a:rPr lang="cs-CZ" dirty="0" smtClean="0"/>
              <a:t>Objekty vytváří v x-dimenzionálním prostoru shluky nebo jiné nenáhodné struktury</a:t>
            </a:r>
          </a:p>
          <a:p>
            <a:r>
              <a:rPr lang="cs-CZ" dirty="0" smtClean="0"/>
              <a:t>Pro náhodně rozmístěné objekty bez korelací mezi dimenzemi jejich x-dimenzionálního prostoru nepřináší vícerozměrná analýza žádné nové informace oproti původním dimenzím</a:t>
            </a:r>
          </a:p>
          <a:p>
            <a:r>
              <a:rPr lang="cs-CZ" b="1" dirty="0" smtClean="0"/>
              <a:t>Důležitý je poměr počtu objektů (řádky tabulky) a dimenzí (sloupce tabulky). </a:t>
            </a:r>
            <a:r>
              <a:rPr lang="cs-CZ" dirty="0" smtClean="0"/>
              <a:t>Čím je tento poměr menší tím větší je šance, že výsledky analýzy jsou ovlivněny náhodnými procesy.  Za minimální poměr pro získání validních výsledků je považováno 10 objektů na 1 dimenzi. </a:t>
            </a:r>
          </a:p>
          <a:p>
            <a:r>
              <a:rPr lang="cs-CZ" b="1" dirty="0" smtClean="0"/>
              <a:t>Pro vícerozměrné analýzy platí obdobné předpoklady jako pro jednorozměrnou statistickou analýzu</a:t>
            </a:r>
            <a:r>
              <a:rPr lang="cs-CZ" dirty="0" smtClean="0"/>
              <a:t>; vzhledem k jejich možnému porušení na úrovni kombinace několika dimenzí  je tyto předpoklady třeba kontrolovat ještě pečlivěji než u jednorozměrné analýzy </a:t>
            </a:r>
          </a:p>
          <a:p>
            <a:r>
              <a:rPr lang="cs-CZ" dirty="0" smtClean="0"/>
              <a:t>Kromě klasických statistických předpokladů je při vícerozměrných analýzách třeba věnovat pozornost výběru metrik vzdáleností mezi objekty (klíčové ovlivnění interpretace výsledků) a jejich předpokladům </a:t>
            </a:r>
          </a:p>
          <a:p>
            <a:r>
              <a:rPr lang="cs-CZ" dirty="0" smtClean="0"/>
              <a:t>Pokud výsledky vícerozměrné analýzy nejsou interpretovatelné, je třeba zvážit, zda použití vícerozměrné analýzy přináší oproti sadě jednorozměrných analýz nějakou přidanou hodnotou</a:t>
            </a:r>
          </a:p>
          <a:p>
            <a:r>
              <a:rPr lang="cs-CZ" dirty="0" smtClean="0"/>
              <a:t>Využitelná vícerozměrná analýza by měla být:</a:t>
            </a:r>
          </a:p>
          <a:p>
            <a:pPr lvl="1"/>
            <a:r>
              <a:rPr lang="cs-CZ" dirty="0" smtClean="0"/>
              <a:t>Vybrána vhodná metoda pro řešení daného problému</a:t>
            </a:r>
          </a:p>
          <a:p>
            <a:pPr lvl="1"/>
            <a:r>
              <a:rPr lang="cs-CZ" dirty="0"/>
              <a:t>K</a:t>
            </a:r>
            <a:r>
              <a:rPr lang="cs-CZ" dirty="0" smtClean="0"/>
              <a:t>orektně spočítána za dodržení všech předpokladů </a:t>
            </a:r>
          </a:p>
          <a:p>
            <a:pPr lvl="1"/>
            <a:r>
              <a:rPr lang="cs-CZ" dirty="0" smtClean="0"/>
              <a:t>Interpretovatelná a přinášející novou informaci oproti analýze původních dimenzí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6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Korelace jako princip výpočtu vícerozměrných analýz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Kovariance a Pearsonova korelace je základem analýzy hlavních komponent, faktorové analýzy jakož i dalších vícerozměrných analýz pracujících s lineární závislostí proměnných</a:t>
            </a:r>
          </a:p>
          <a:p>
            <a:r>
              <a:rPr lang="cs-CZ" dirty="0" smtClean="0"/>
              <a:t>Předpokladem výpočtu kovariance a </a:t>
            </a:r>
            <a:r>
              <a:rPr lang="cs-CZ" dirty="0" err="1" smtClean="0"/>
              <a:t>Pearsonovy</a:t>
            </a:r>
            <a:r>
              <a:rPr lang="cs-CZ" dirty="0" smtClean="0"/>
              <a:t> korelace je:</a:t>
            </a:r>
          </a:p>
          <a:p>
            <a:pPr lvl="1"/>
            <a:r>
              <a:rPr lang="cs-CZ" dirty="0" smtClean="0"/>
              <a:t>Normalita dat v obou dimenzích </a:t>
            </a:r>
          </a:p>
          <a:p>
            <a:pPr lvl="1"/>
            <a:r>
              <a:rPr lang="cs-CZ" dirty="0" smtClean="0"/>
              <a:t>Linearita vztahu proměnných</a:t>
            </a:r>
          </a:p>
          <a:p>
            <a:r>
              <a:rPr lang="cs-CZ" dirty="0" smtClean="0"/>
              <a:t>Pro vícerozměrné analýzy je nejzávažnějším problémem přítomnost odlehlých hodnot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14</a:t>
            </a:fld>
            <a:endParaRPr lang="cs-CZ"/>
          </a:p>
        </p:txBody>
      </p:sp>
      <p:grpSp>
        <p:nvGrpSpPr>
          <p:cNvPr id="5" name="Group 4"/>
          <p:cNvGrpSpPr/>
          <p:nvPr/>
        </p:nvGrpSpPr>
        <p:grpSpPr>
          <a:xfrm>
            <a:off x="539552" y="3861048"/>
            <a:ext cx="1440160" cy="1440160"/>
            <a:chOff x="-2620416" y="3861048"/>
            <a:chExt cx="1440160" cy="1440160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763688" y="4941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86104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13" name="Oval 12"/>
          <p:cNvSpPr/>
          <p:nvPr/>
        </p:nvSpPr>
        <p:spPr>
          <a:xfrm>
            <a:off x="611560" y="508520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al 13"/>
          <p:cNvSpPr/>
          <p:nvPr/>
        </p:nvSpPr>
        <p:spPr>
          <a:xfrm>
            <a:off x="899592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al 14"/>
          <p:cNvSpPr/>
          <p:nvPr/>
        </p:nvSpPr>
        <p:spPr>
          <a:xfrm>
            <a:off x="1115616" y="465313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al 15"/>
          <p:cNvSpPr/>
          <p:nvPr/>
        </p:nvSpPr>
        <p:spPr>
          <a:xfrm>
            <a:off x="1187624" y="443711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al 16"/>
          <p:cNvSpPr/>
          <p:nvPr/>
        </p:nvSpPr>
        <p:spPr>
          <a:xfrm>
            <a:off x="1403648" y="422108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al 17"/>
          <p:cNvSpPr/>
          <p:nvPr/>
        </p:nvSpPr>
        <p:spPr>
          <a:xfrm>
            <a:off x="1403648" y="450912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val 18"/>
          <p:cNvSpPr/>
          <p:nvPr/>
        </p:nvSpPr>
        <p:spPr>
          <a:xfrm>
            <a:off x="1619672" y="429309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val 19"/>
          <p:cNvSpPr/>
          <p:nvPr/>
        </p:nvSpPr>
        <p:spPr>
          <a:xfrm>
            <a:off x="1691680" y="407707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al 20"/>
          <p:cNvSpPr/>
          <p:nvPr/>
        </p:nvSpPr>
        <p:spPr>
          <a:xfrm>
            <a:off x="1403648" y="436510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val 21"/>
          <p:cNvSpPr/>
          <p:nvPr/>
        </p:nvSpPr>
        <p:spPr>
          <a:xfrm>
            <a:off x="755576" y="494116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val 22"/>
          <p:cNvSpPr/>
          <p:nvPr/>
        </p:nvSpPr>
        <p:spPr>
          <a:xfrm>
            <a:off x="1043608" y="472514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val 23"/>
          <p:cNvSpPr/>
          <p:nvPr/>
        </p:nvSpPr>
        <p:spPr>
          <a:xfrm>
            <a:off x="1043624" y="458112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val 24"/>
          <p:cNvSpPr/>
          <p:nvPr/>
        </p:nvSpPr>
        <p:spPr>
          <a:xfrm>
            <a:off x="1259632" y="436510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val 25"/>
          <p:cNvSpPr/>
          <p:nvPr/>
        </p:nvSpPr>
        <p:spPr>
          <a:xfrm>
            <a:off x="1547664" y="414908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val 26"/>
          <p:cNvSpPr/>
          <p:nvPr/>
        </p:nvSpPr>
        <p:spPr>
          <a:xfrm>
            <a:off x="1259632" y="458112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val 27"/>
          <p:cNvSpPr/>
          <p:nvPr/>
        </p:nvSpPr>
        <p:spPr>
          <a:xfrm>
            <a:off x="755576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val 28"/>
          <p:cNvSpPr/>
          <p:nvPr/>
        </p:nvSpPr>
        <p:spPr>
          <a:xfrm>
            <a:off x="899592" y="465313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val 29"/>
          <p:cNvSpPr/>
          <p:nvPr/>
        </p:nvSpPr>
        <p:spPr>
          <a:xfrm>
            <a:off x="971600" y="486916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95241" y="3933056"/>
            <a:ext cx="1384471" cy="128668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3491880" y="3861048"/>
            <a:ext cx="1440160" cy="1440160"/>
            <a:chOff x="-2620416" y="3861048"/>
            <a:chExt cx="1440160" cy="1440160"/>
          </a:xfrm>
        </p:grpSpPr>
        <p:cxnSp>
          <p:nvCxnSpPr>
            <p:cNvPr id="32" name="Straight Connector 31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4716016" y="4941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35" name="TextBox 34"/>
          <p:cNvSpPr txBox="1"/>
          <p:nvPr/>
        </p:nvSpPr>
        <p:spPr>
          <a:xfrm>
            <a:off x="3491880" y="386104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36" name="Oval 35"/>
          <p:cNvSpPr/>
          <p:nvPr/>
        </p:nvSpPr>
        <p:spPr>
          <a:xfrm>
            <a:off x="3563888" y="508520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Oval 36"/>
          <p:cNvSpPr/>
          <p:nvPr/>
        </p:nvSpPr>
        <p:spPr>
          <a:xfrm>
            <a:off x="3851920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Oval 39"/>
          <p:cNvSpPr/>
          <p:nvPr/>
        </p:nvSpPr>
        <p:spPr>
          <a:xfrm>
            <a:off x="4355976" y="422108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Oval 41"/>
          <p:cNvSpPr/>
          <p:nvPr/>
        </p:nvSpPr>
        <p:spPr>
          <a:xfrm>
            <a:off x="4572000" y="429309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Oval 42"/>
          <p:cNvSpPr/>
          <p:nvPr/>
        </p:nvSpPr>
        <p:spPr>
          <a:xfrm>
            <a:off x="4644008" y="407707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Oval 44"/>
          <p:cNvSpPr/>
          <p:nvPr/>
        </p:nvSpPr>
        <p:spPr>
          <a:xfrm>
            <a:off x="3707904" y="494116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Oval 48"/>
          <p:cNvSpPr/>
          <p:nvPr/>
        </p:nvSpPr>
        <p:spPr>
          <a:xfrm>
            <a:off x="4499992" y="414908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Oval 50"/>
          <p:cNvSpPr/>
          <p:nvPr/>
        </p:nvSpPr>
        <p:spPr>
          <a:xfrm>
            <a:off x="3707904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Oval 51"/>
          <p:cNvSpPr/>
          <p:nvPr/>
        </p:nvSpPr>
        <p:spPr>
          <a:xfrm>
            <a:off x="3851920" y="508518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Oval 52"/>
          <p:cNvSpPr/>
          <p:nvPr/>
        </p:nvSpPr>
        <p:spPr>
          <a:xfrm>
            <a:off x="3923928" y="486916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Oval 54"/>
          <p:cNvSpPr/>
          <p:nvPr/>
        </p:nvSpPr>
        <p:spPr>
          <a:xfrm>
            <a:off x="3563888" y="494116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Oval 55"/>
          <p:cNvSpPr/>
          <p:nvPr/>
        </p:nvSpPr>
        <p:spPr>
          <a:xfrm>
            <a:off x="3635896" y="472514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Oval 56"/>
          <p:cNvSpPr/>
          <p:nvPr/>
        </p:nvSpPr>
        <p:spPr>
          <a:xfrm>
            <a:off x="3851920" y="501317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Oval 57"/>
          <p:cNvSpPr/>
          <p:nvPr/>
        </p:nvSpPr>
        <p:spPr>
          <a:xfrm>
            <a:off x="3707904" y="508518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val 58"/>
          <p:cNvSpPr/>
          <p:nvPr/>
        </p:nvSpPr>
        <p:spPr>
          <a:xfrm>
            <a:off x="4644008" y="422108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0" name="Oval 59"/>
          <p:cNvSpPr/>
          <p:nvPr/>
        </p:nvSpPr>
        <p:spPr>
          <a:xfrm>
            <a:off x="4572000" y="393305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1" name="Oval 60"/>
          <p:cNvSpPr/>
          <p:nvPr/>
        </p:nvSpPr>
        <p:spPr>
          <a:xfrm>
            <a:off x="4355976" y="407707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2" name="Oval 61"/>
          <p:cNvSpPr/>
          <p:nvPr/>
        </p:nvSpPr>
        <p:spPr>
          <a:xfrm>
            <a:off x="4499992" y="436510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3" name="Oval 62"/>
          <p:cNvSpPr/>
          <p:nvPr/>
        </p:nvSpPr>
        <p:spPr>
          <a:xfrm>
            <a:off x="4788024" y="414908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547569" y="3933056"/>
            <a:ext cx="1384471" cy="128668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6516216" y="3861048"/>
            <a:ext cx="1440160" cy="1440160"/>
            <a:chOff x="-2620416" y="3861048"/>
            <a:chExt cx="1440160" cy="1440160"/>
          </a:xfrm>
        </p:grpSpPr>
        <p:cxnSp>
          <p:nvCxnSpPr>
            <p:cNvPr id="65" name="Straight Connector 64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7740352" y="49411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x</a:t>
            </a:r>
            <a:endParaRPr lang="cs-CZ" dirty="0"/>
          </a:p>
        </p:txBody>
      </p:sp>
      <p:sp>
        <p:nvSpPr>
          <p:cNvPr id="68" name="TextBox 67"/>
          <p:cNvSpPr txBox="1"/>
          <p:nvPr/>
        </p:nvSpPr>
        <p:spPr>
          <a:xfrm>
            <a:off x="6516216" y="386104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y</a:t>
            </a:r>
            <a:endParaRPr lang="cs-CZ" dirty="0"/>
          </a:p>
        </p:txBody>
      </p:sp>
      <p:sp>
        <p:nvSpPr>
          <p:cNvPr id="69" name="Oval 68"/>
          <p:cNvSpPr/>
          <p:nvPr/>
        </p:nvSpPr>
        <p:spPr>
          <a:xfrm>
            <a:off x="6588224" y="508520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0" name="Oval 69"/>
          <p:cNvSpPr/>
          <p:nvPr/>
        </p:nvSpPr>
        <p:spPr>
          <a:xfrm>
            <a:off x="6876256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4" name="Oval 73"/>
          <p:cNvSpPr/>
          <p:nvPr/>
        </p:nvSpPr>
        <p:spPr>
          <a:xfrm>
            <a:off x="6732240" y="494116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6" name="Oval 75"/>
          <p:cNvSpPr/>
          <p:nvPr/>
        </p:nvSpPr>
        <p:spPr>
          <a:xfrm>
            <a:off x="6732240" y="4797152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7" name="Oval 76"/>
          <p:cNvSpPr/>
          <p:nvPr/>
        </p:nvSpPr>
        <p:spPr>
          <a:xfrm>
            <a:off x="6876256" y="508518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8" name="Oval 77"/>
          <p:cNvSpPr/>
          <p:nvPr/>
        </p:nvSpPr>
        <p:spPr>
          <a:xfrm>
            <a:off x="6948264" y="4869160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9" name="Oval 78"/>
          <p:cNvSpPr/>
          <p:nvPr/>
        </p:nvSpPr>
        <p:spPr>
          <a:xfrm>
            <a:off x="6588224" y="4941168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0" name="Oval 79"/>
          <p:cNvSpPr/>
          <p:nvPr/>
        </p:nvSpPr>
        <p:spPr>
          <a:xfrm>
            <a:off x="6660232" y="472514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" name="Oval 80"/>
          <p:cNvSpPr/>
          <p:nvPr/>
        </p:nvSpPr>
        <p:spPr>
          <a:xfrm>
            <a:off x="6876256" y="5013176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2" name="Oval 81"/>
          <p:cNvSpPr/>
          <p:nvPr/>
        </p:nvSpPr>
        <p:spPr>
          <a:xfrm>
            <a:off x="6732240" y="508518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9" name="Oval 88"/>
          <p:cNvSpPr/>
          <p:nvPr/>
        </p:nvSpPr>
        <p:spPr>
          <a:xfrm>
            <a:off x="7740352" y="4005064"/>
            <a:ext cx="144000" cy="14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8" name="Straight Connector 87"/>
          <p:cNvCxnSpPr/>
          <p:nvPr/>
        </p:nvCxnSpPr>
        <p:spPr>
          <a:xfrm flipV="1">
            <a:off x="6571905" y="3933056"/>
            <a:ext cx="1384471" cy="128668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5496" y="537321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Lineární vztah – bezproblémové použití </a:t>
            </a:r>
            <a:r>
              <a:rPr lang="cs-CZ" dirty="0" err="1" smtClean="0"/>
              <a:t>Pearsonovy</a:t>
            </a:r>
            <a:r>
              <a:rPr lang="cs-CZ" dirty="0" smtClean="0"/>
              <a:t> korelace</a:t>
            </a:r>
            <a:endParaRPr lang="cs-CZ" dirty="0"/>
          </a:p>
        </p:txBody>
      </p:sp>
      <p:sp>
        <p:nvSpPr>
          <p:cNvPr id="91" name="TextBox 90"/>
          <p:cNvSpPr txBox="1"/>
          <p:nvPr/>
        </p:nvSpPr>
        <p:spPr>
          <a:xfrm>
            <a:off x="2555776" y="537321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Korelace je dána dvěma skupinami hodnot – vede k identifikaci skupin objektů v datech</a:t>
            </a:r>
            <a:endParaRPr lang="cs-CZ" dirty="0"/>
          </a:p>
        </p:txBody>
      </p:sp>
      <p:sp>
        <p:nvSpPr>
          <p:cNvPr id="92" name="TextBox 91"/>
          <p:cNvSpPr txBox="1"/>
          <p:nvPr/>
        </p:nvSpPr>
        <p:spPr>
          <a:xfrm>
            <a:off x="6156176" y="5373216"/>
            <a:ext cx="2987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Korelace je dána odlehlou hodnotu – analýza popisuje pouze vliv odlehlé hodnoty 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3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Analýza kontingenčních tabule jako princip výpočtu vícerozměrných analýz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Abundance taxonů (nebo počet jakýchkoliv objektů) na lokalitách lze brát jako kontingenční tabulku a mírou vztahu mezi řádky (lokality) a sloupci (taxony) je velikost </a:t>
            </a:r>
            <a:r>
              <a:rPr lang="cs-CZ" dirty="0" err="1" smtClean="0"/>
              <a:t>chi</a:t>
            </a:r>
            <a:r>
              <a:rPr lang="cs-CZ" dirty="0" smtClean="0"/>
              <a:t>-kvadrátu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15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483768" y="2651770"/>
          <a:ext cx="4857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Rovnice" r:id="rId3" imgW="304560" imgH="342720" progId="Equation.3">
                  <p:embed/>
                </p:oleObj>
              </mc:Choice>
              <mc:Fallback>
                <p:oleObj name="Rovnice" r:id="rId3" imgW="30456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651770"/>
                        <a:ext cx="485775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98168" y="2346970"/>
            <a:ext cx="1238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200" b="1"/>
              <a:t>pozorovaná</a:t>
            </a:r>
          </a:p>
          <a:p>
            <a:pPr eaLnBrk="0" hangingPunct="0"/>
            <a:r>
              <a:rPr lang="cs-CZ" sz="1200" b="1"/>
              <a:t>četnost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05139" y="2346970"/>
            <a:ext cx="1133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200" b="1" dirty="0"/>
              <a:t>očekávaná</a:t>
            </a:r>
          </a:p>
          <a:p>
            <a:pPr eaLnBrk="0" hangingPunct="0"/>
            <a:r>
              <a:rPr lang="cs-CZ" sz="1200" b="1" dirty="0"/>
              <a:t>četnost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1044" y="2994670"/>
            <a:ext cx="1296144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cs-CZ" sz="1100" b="1" dirty="0"/>
              <a:t>očekávaná četnost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940968" y="2794645"/>
            <a:ext cx="304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2400"/>
              <a:t>=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197227" y="2060848"/>
            <a:ext cx="304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/>
              <a:t>2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V="1">
            <a:off x="3360068" y="3013720"/>
            <a:ext cx="19811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2" name="AutoShape 23"/>
          <p:cNvSpPr>
            <a:spLocks/>
          </p:cNvSpPr>
          <p:nvPr/>
        </p:nvSpPr>
        <p:spPr bwMode="auto">
          <a:xfrm>
            <a:off x="3404518" y="2299345"/>
            <a:ext cx="171450" cy="619125"/>
          </a:xfrm>
          <a:prstGeom prst="leftBracket">
            <a:avLst>
              <a:gd name="adj" fmla="val 30093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3" name="AutoShape 24"/>
          <p:cNvSpPr>
            <a:spLocks/>
          </p:cNvSpPr>
          <p:nvPr/>
        </p:nvSpPr>
        <p:spPr bwMode="auto">
          <a:xfrm>
            <a:off x="5197227" y="2299345"/>
            <a:ext cx="76200" cy="609600"/>
          </a:xfrm>
          <a:prstGeom prst="rightBracket">
            <a:avLst>
              <a:gd name="adj" fmla="val 66667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4244355" y="2372370"/>
            <a:ext cx="304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2400" dirty="0"/>
              <a:t>-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03848" y="2060848"/>
            <a:ext cx="2376264" cy="1368152"/>
          </a:xfrm>
          <a:prstGeom prst="rect">
            <a:avLst/>
          </a:prstGeom>
          <a:noFill/>
          <a:ln w="31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Box 15"/>
          <p:cNvSpPr txBox="1"/>
          <p:nvPr/>
        </p:nvSpPr>
        <p:spPr>
          <a:xfrm>
            <a:off x="5796136" y="220486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Počítáno pro každou buňku tabulky</a:t>
            </a:r>
            <a:endParaRPr lang="cs-CZ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827584" y="4005064"/>
          <a:ext cx="312000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299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ym typeface="Wingdings"/>
                        </a:rPr>
                        <a:t>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ym typeface="Wingdings" pitchFamily="2" charset="2"/>
                        </a:rPr>
                        <a:t>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99">
                <a:tc>
                  <a:txBody>
                    <a:bodyPr/>
                    <a:lstStyle/>
                    <a:p>
                      <a:r>
                        <a:rPr lang="cs-CZ" dirty="0" smtClean="0"/>
                        <a:t>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299">
                <a:tc>
                  <a:txBody>
                    <a:bodyPr/>
                    <a:lstStyle/>
                    <a:p>
                      <a:r>
                        <a:rPr lang="cs-CZ" dirty="0" smtClean="0"/>
                        <a:t>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08167" y="5229200"/>
            <a:ext cx="2011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Pozorovaná tabulka</a:t>
            </a:r>
            <a:endParaRPr lang="cs-CZ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124399" y="4005064"/>
          <a:ext cx="312000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299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ym typeface="Wingdings"/>
                        </a:rPr>
                        <a:t>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ym typeface="Wingdings" pitchFamily="2" charset="2"/>
                        </a:rPr>
                        <a:t>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99">
                <a:tc>
                  <a:txBody>
                    <a:bodyPr/>
                    <a:lstStyle/>
                    <a:p>
                      <a:r>
                        <a:rPr lang="cs-CZ" dirty="0" smtClean="0"/>
                        <a:t>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299">
                <a:tc>
                  <a:txBody>
                    <a:bodyPr/>
                    <a:lstStyle/>
                    <a:p>
                      <a:r>
                        <a:rPr lang="cs-CZ" dirty="0" smtClean="0"/>
                        <a:t>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704982" y="5229200"/>
            <a:ext cx="19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Očekávaná tabulka</a:t>
            </a:r>
            <a:endParaRPr lang="cs-CZ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203848" y="3573016"/>
            <a:ext cx="79208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4572000" y="3573016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1560" y="566124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Hodnota </a:t>
            </a:r>
            <a:r>
              <a:rPr lang="cs-CZ" dirty="0" err="1" smtClean="0"/>
              <a:t>chi</a:t>
            </a:r>
            <a:r>
              <a:rPr lang="cs-CZ" dirty="0" smtClean="0"/>
              <a:t>-kvadrátu definuje míru odchylky dané buňky (v našem kontextu vztahu taxon-lokalita) od situace, kdy mezi řádky a sloupci (taxon-lokalita) není žádný vztah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9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Straight Connector 90"/>
          <p:cNvCxnSpPr/>
          <p:nvPr/>
        </p:nvCxnSpPr>
        <p:spPr>
          <a:xfrm rot="5400000">
            <a:off x="2944263" y="411307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195736" y="4581128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Euklidovská vzdálenost jako princip výpočtu vícerozměrných analýz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Nejsnáze představitelným měřítkem vztahu dvou objektů ve vícerozměrném prostoru je jejich vzdálenost</a:t>
            </a:r>
          </a:p>
          <a:p>
            <a:r>
              <a:rPr lang="cs-CZ" dirty="0" smtClean="0"/>
              <a:t>Nejjednodušším typem této vzdálenosti (bohužel s omezeným použitím na data společenstev) je Euklidovská vzdálenost vycházející z Pythagorovy věty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6" name="Rectangle 218"/>
          <p:cNvSpPr>
            <a:spLocks noChangeArrowheads="1"/>
          </p:cNvSpPr>
          <p:nvPr/>
        </p:nvSpPr>
        <p:spPr bwMode="auto">
          <a:xfrm>
            <a:off x="1273175" y="2025650"/>
            <a:ext cx="5953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grpSp>
        <p:nvGrpSpPr>
          <p:cNvPr id="77" name="Group 76"/>
          <p:cNvGrpSpPr/>
          <p:nvPr/>
        </p:nvGrpSpPr>
        <p:grpSpPr>
          <a:xfrm>
            <a:off x="1403648" y="3212976"/>
            <a:ext cx="2556285" cy="1944216"/>
            <a:chOff x="1403648" y="3212976"/>
            <a:chExt cx="2556285" cy="1944216"/>
          </a:xfrm>
        </p:grpSpPr>
        <p:cxnSp>
          <p:nvCxnSpPr>
            <p:cNvPr id="74" name="Straight Connector 73"/>
            <p:cNvCxnSpPr/>
            <p:nvPr/>
          </p:nvCxnSpPr>
          <p:spPr>
            <a:xfrm rot="5400000">
              <a:off x="431540" y="4185084"/>
              <a:ext cx="19442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0800000">
              <a:off x="1403649" y="5157191"/>
              <a:ext cx="25562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Straight Connector 80"/>
          <p:cNvCxnSpPr>
            <a:stCxn id="78" idx="7"/>
            <a:endCxn id="79" idx="3"/>
          </p:cNvCxnSpPr>
          <p:nvPr/>
        </p:nvCxnSpPr>
        <p:spPr>
          <a:xfrm rot="5400000" flipH="1" flipV="1">
            <a:off x="2372144" y="3533400"/>
            <a:ext cx="849616" cy="1137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699792" y="450912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a</a:t>
            </a:r>
            <a:endParaRPr lang="cs-CZ" dirty="0"/>
          </a:p>
        </p:txBody>
      </p:sp>
      <p:sp>
        <p:nvSpPr>
          <p:cNvPr id="94" name="TextBox 93"/>
          <p:cNvSpPr txBox="1"/>
          <p:nvPr/>
        </p:nvSpPr>
        <p:spPr>
          <a:xfrm>
            <a:off x="3419872" y="39330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b</a:t>
            </a:r>
            <a:endParaRPr lang="cs-CZ" dirty="0"/>
          </a:p>
        </p:txBody>
      </p:sp>
      <p:sp>
        <p:nvSpPr>
          <p:cNvPr id="95" name="TextBox 94"/>
          <p:cNvSpPr txBox="1"/>
          <p:nvPr/>
        </p:nvSpPr>
        <p:spPr>
          <a:xfrm>
            <a:off x="2483768" y="378904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c</a:t>
            </a:r>
            <a:endParaRPr lang="cs-CZ" dirty="0"/>
          </a:p>
        </p:txBody>
      </p:sp>
      <p:cxnSp>
        <p:nvCxnSpPr>
          <p:cNvPr id="97" name="Straight Connector 96"/>
          <p:cNvCxnSpPr/>
          <p:nvPr/>
        </p:nvCxnSpPr>
        <p:spPr>
          <a:xfrm rot="5400000" flipH="1" flipV="1">
            <a:off x="1860148" y="4905164"/>
            <a:ext cx="648072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 flipH="1" flipV="1">
            <a:off x="2627784" y="4444669"/>
            <a:ext cx="1584176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339197" y="4581955"/>
            <a:ext cx="864096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331640" y="3652581"/>
            <a:ext cx="2088232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2123728" y="4509120"/>
            <a:ext cx="122312" cy="1223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9" name="Oval 78"/>
          <p:cNvSpPr/>
          <p:nvPr/>
        </p:nvSpPr>
        <p:spPr>
          <a:xfrm>
            <a:off x="3347864" y="3573016"/>
            <a:ext cx="122312" cy="1223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7" name="TextBox 106"/>
          <p:cNvSpPr txBox="1"/>
          <p:nvPr/>
        </p:nvSpPr>
        <p:spPr>
          <a:xfrm>
            <a:off x="2040168" y="51571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r>
              <a:rPr lang="cs-CZ" baseline="-25000" dirty="0" smtClean="0"/>
              <a:t>1</a:t>
            </a:r>
            <a:r>
              <a:rPr lang="en-US" baseline="-25000" dirty="0" smtClean="0"/>
              <a:t>1</a:t>
            </a:r>
            <a:endParaRPr lang="cs-CZ" baseline="-250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286975" y="51571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1</a:t>
            </a:r>
            <a:r>
              <a:rPr lang="cs-CZ" baseline="-25000" dirty="0" smtClean="0"/>
              <a:t>2</a:t>
            </a:r>
            <a:endParaRPr lang="cs-CZ" baseline="-25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876921" y="4372661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r>
              <a:rPr lang="en-US" baseline="-25000" dirty="0" smtClean="0"/>
              <a:t>2</a:t>
            </a:r>
            <a:r>
              <a:rPr lang="cs-CZ" baseline="-25000" dirty="0" smtClean="0"/>
              <a:t>1</a:t>
            </a:r>
            <a:endParaRPr lang="cs-CZ" baseline="-25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827584" y="35010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y</a:t>
            </a:r>
            <a:r>
              <a:rPr lang="cs-CZ" baseline="-25000" dirty="0" smtClean="0"/>
              <a:t>2</a:t>
            </a:r>
            <a:r>
              <a:rPr lang="en-US" baseline="-25000" dirty="0" smtClean="0"/>
              <a:t>2</a:t>
            </a:r>
            <a:endParaRPr lang="cs-CZ" baseline="-25000" dirty="0"/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12976"/>
            <a:ext cx="374491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835696" y="42210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cs-CZ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3203848" y="321297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endParaRPr lang="cs-CZ" baseline="-25000" dirty="0"/>
          </a:p>
        </p:txBody>
      </p:sp>
    </p:spTree>
    <p:extLst>
      <p:ext uri="{BB962C8B-B14F-4D97-AF65-F5344CB8AC3E}">
        <p14:creationId xmlns:p14="http://schemas.microsoft.com/office/powerpoint/2010/main" val="40912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228600" y="1905000"/>
            <a:ext cx="8534400" cy="152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228600" y="5797550"/>
            <a:ext cx="8534400" cy="152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7066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2057400"/>
            <a:ext cx="4267200" cy="2438400"/>
          </a:xfrm>
          <a:noFill/>
        </p:spPr>
        <p:txBody>
          <a:bodyPr/>
          <a:lstStyle/>
          <a:p>
            <a:pPr eaLnBrk="1" hangingPunct="1"/>
            <a:r>
              <a:rPr lang="cs-CZ" sz="2000" smtClean="0"/>
              <a:t>vytváření shluků objektů na základě jejich podobnosti</a:t>
            </a:r>
          </a:p>
          <a:p>
            <a:pPr eaLnBrk="1" hangingPunct="1"/>
            <a:r>
              <a:rPr lang="cs-CZ" sz="2000" smtClean="0"/>
              <a:t>identifikace typů objektů</a:t>
            </a:r>
          </a:p>
        </p:txBody>
      </p:sp>
      <p:sp>
        <p:nvSpPr>
          <p:cNvPr id="7066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57400"/>
            <a:ext cx="4267200" cy="2438400"/>
          </a:xfrm>
          <a:noFill/>
        </p:spPr>
        <p:txBody>
          <a:bodyPr/>
          <a:lstStyle/>
          <a:p>
            <a:pPr eaLnBrk="1" hangingPunct="1"/>
            <a:r>
              <a:rPr lang="cs-CZ" sz="2000" smtClean="0"/>
              <a:t>zjednodušení vícerozměrného problému do menšího počtu rozměrů</a:t>
            </a:r>
          </a:p>
          <a:p>
            <a:pPr eaLnBrk="1" hangingPunct="1"/>
            <a:r>
              <a:rPr lang="cs-CZ" sz="2000" smtClean="0"/>
              <a:t>principem je tvorba nových rozměrů, které lépe vyčerpávají variabilitu dat</a:t>
            </a:r>
          </a:p>
        </p:txBody>
      </p:sp>
      <p:sp>
        <p:nvSpPr>
          <p:cNvPr id="70662" name="Rectangle 7"/>
          <p:cNvSpPr>
            <a:spLocks noChangeArrowheads="1"/>
          </p:cNvSpPr>
          <p:nvPr/>
        </p:nvSpPr>
        <p:spPr bwMode="auto">
          <a:xfrm>
            <a:off x="827088" y="1371600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SHLUKOVÁ ANALÝZA</a:t>
            </a:r>
          </a:p>
        </p:txBody>
      </p:sp>
      <p:sp>
        <p:nvSpPr>
          <p:cNvPr id="70663" name="Rectangle 8"/>
          <p:cNvSpPr>
            <a:spLocks noChangeArrowheads="1"/>
          </p:cNvSpPr>
          <p:nvPr/>
        </p:nvSpPr>
        <p:spPr bwMode="auto">
          <a:xfrm>
            <a:off x="4859338" y="1371600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ORDINAČNÍ METODY</a:t>
            </a:r>
          </a:p>
        </p:txBody>
      </p:sp>
      <p:sp>
        <p:nvSpPr>
          <p:cNvPr id="405515" name="Rectangle 1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747000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cs-CZ" dirty="0" smtClean="0"/>
              <a:t>Základní typy vícerozměrných analýz  </a:t>
            </a:r>
          </a:p>
        </p:txBody>
      </p:sp>
    </p:spTree>
    <p:extLst>
      <p:ext uri="{BB962C8B-B14F-4D97-AF65-F5344CB8AC3E}">
        <p14:creationId xmlns:p14="http://schemas.microsoft.com/office/powerpoint/2010/main" val="305268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408738" y="2312988"/>
            <a:ext cx="2700337" cy="2700337"/>
            <a:chOff x="4037" y="1457"/>
            <a:chExt cx="1701" cy="1701"/>
          </a:xfrm>
        </p:grpSpPr>
        <p:sp>
          <p:nvSpPr>
            <p:cNvPr id="71725" name="Line 32"/>
            <p:cNvSpPr>
              <a:spLocks noChangeShapeType="1"/>
            </p:cNvSpPr>
            <p:nvPr/>
          </p:nvSpPr>
          <p:spPr bwMode="auto">
            <a:xfrm>
              <a:off x="4037" y="2307"/>
              <a:ext cx="170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cs-CZ"/>
            </a:p>
          </p:txBody>
        </p:sp>
        <p:sp>
          <p:nvSpPr>
            <p:cNvPr id="71726" name="Line 33"/>
            <p:cNvSpPr>
              <a:spLocks noChangeShapeType="1"/>
            </p:cNvSpPr>
            <p:nvPr/>
          </p:nvSpPr>
          <p:spPr bwMode="auto">
            <a:xfrm rot="5400000">
              <a:off x="4037" y="2307"/>
              <a:ext cx="1701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cs-CZ"/>
            </a:p>
          </p:txBody>
        </p:sp>
      </p:grpSp>
      <p:sp>
        <p:nvSpPr>
          <p:cNvPr id="407560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142875"/>
            <a:ext cx="6264275" cy="50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cs-CZ" dirty="0" smtClean="0"/>
              <a:t>Typy vícerozměrných analýz  </a:t>
            </a:r>
          </a:p>
        </p:txBody>
      </p:sp>
      <p:sp>
        <p:nvSpPr>
          <p:cNvPr id="71684" name="Rectangle 11"/>
          <p:cNvSpPr>
            <a:spLocks noChangeArrowheads="1"/>
          </p:cNvSpPr>
          <p:nvPr/>
        </p:nvSpPr>
        <p:spPr bwMode="auto">
          <a:xfrm>
            <a:off x="827088" y="1371600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SHLUKOVÁ ANALÝZA</a:t>
            </a:r>
          </a:p>
        </p:txBody>
      </p:sp>
      <p:sp>
        <p:nvSpPr>
          <p:cNvPr id="71685" name="Rectangle 12"/>
          <p:cNvSpPr>
            <a:spLocks noChangeArrowheads="1"/>
          </p:cNvSpPr>
          <p:nvPr/>
        </p:nvSpPr>
        <p:spPr bwMode="auto">
          <a:xfrm>
            <a:off x="4859338" y="1371600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ORDINAČNÍ METODY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419475" y="2852738"/>
            <a:ext cx="1670050" cy="1871662"/>
            <a:chOff x="2245" y="1797"/>
            <a:chExt cx="1052" cy="1179"/>
          </a:xfrm>
        </p:grpSpPr>
        <p:pic>
          <p:nvPicPr>
            <p:cNvPr id="71720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61" y="2478"/>
              <a:ext cx="99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71721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45" y="2704"/>
              <a:ext cx="99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71722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" y="2024"/>
              <a:ext cx="99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71723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52" y="1797"/>
              <a:ext cx="99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71724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98" y="2069"/>
              <a:ext cx="99" cy="2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132138" y="2420938"/>
            <a:ext cx="2519362" cy="2520950"/>
            <a:chOff x="681" y="1253"/>
            <a:chExt cx="1587" cy="1588"/>
          </a:xfrm>
        </p:grpSpPr>
        <p:sp>
          <p:nvSpPr>
            <p:cNvPr id="71718" name="Line 18"/>
            <p:cNvSpPr>
              <a:spLocks noChangeShapeType="1"/>
            </p:cNvSpPr>
            <p:nvPr/>
          </p:nvSpPr>
          <p:spPr bwMode="auto">
            <a:xfrm>
              <a:off x="681" y="1253"/>
              <a:ext cx="0" cy="15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cs-CZ"/>
            </a:p>
          </p:txBody>
        </p:sp>
        <p:sp>
          <p:nvSpPr>
            <p:cNvPr id="71719" name="Line 19"/>
            <p:cNvSpPr>
              <a:spLocks noChangeShapeType="1"/>
            </p:cNvSpPr>
            <p:nvPr/>
          </p:nvSpPr>
          <p:spPr bwMode="auto">
            <a:xfrm rot="5400000">
              <a:off x="1474" y="2047"/>
              <a:ext cx="1" cy="15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cs-CZ"/>
            </a:p>
          </p:txBody>
        </p:sp>
      </p:grpSp>
      <p:sp>
        <p:nvSpPr>
          <p:cNvPr id="71688" name="Text Box 21"/>
          <p:cNvSpPr txBox="1">
            <a:spLocks noChangeArrowheads="1"/>
          </p:cNvSpPr>
          <p:nvPr/>
        </p:nvSpPr>
        <p:spPr bwMode="auto">
          <a:xfrm>
            <a:off x="5299075" y="5011738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x</a:t>
            </a:r>
          </a:p>
        </p:txBody>
      </p:sp>
      <p:sp>
        <p:nvSpPr>
          <p:cNvPr id="71689" name="Text Box 22"/>
          <p:cNvSpPr txBox="1">
            <a:spLocks noChangeArrowheads="1"/>
          </p:cNvSpPr>
          <p:nvPr/>
        </p:nvSpPr>
        <p:spPr bwMode="auto">
          <a:xfrm>
            <a:off x="3203575" y="2349500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y</a:t>
            </a:r>
          </a:p>
        </p:txBody>
      </p:sp>
      <p:sp>
        <p:nvSpPr>
          <p:cNvPr id="71690" name="AutoShape 23"/>
          <p:cNvSpPr>
            <a:spLocks noChangeArrowheads="1"/>
          </p:cNvSpPr>
          <p:nvPr/>
        </p:nvSpPr>
        <p:spPr bwMode="auto">
          <a:xfrm rot="-5400000">
            <a:off x="1573213" y="3475038"/>
            <a:ext cx="2447925" cy="33972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sp>
        <p:nvSpPr>
          <p:cNvPr id="71691" name="AutoShape 24"/>
          <p:cNvSpPr>
            <a:spLocks noChangeArrowheads="1"/>
          </p:cNvSpPr>
          <p:nvPr/>
        </p:nvSpPr>
        <p:spPr bwMode="auto">
          <a:xfrm rot="5400000">
            <a:off x="4813300" y="3546475"/>
            <a:ext cx="2447925" cy="33972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pic>
        <p:nvPicPr>
          <p:cNvPr id="71692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3588" y="3433763"/>
            <a:ext cx="1571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693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444875"/>
            <a:ext cx="1571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69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3497263"/>
            <a:ext cx="1571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695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3463" y="3444875"/>
            <a:ext cx="1571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696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9463" y="3802063"/>
            <a:ext cx="15716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1697" name="Text Box 35"/>
          <p:cNvSpPr txBox="1">
            <a:spLocks noChangeArrowheads="1"/>
          </p:cNvSpPr>
          <p:nvPr/>
        </p:nvSpPr>
        <p:spPr bwMode="auto">
          <a:xfrm>
            <a:off x="6322797" y="2349500"/>
            <a:ext cx="12969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/>
              <a:t>Faktorové osy</a:t>
            </a:r>
          </a:p>
        </p:txBody>
      </p:sp>
      <p:sp>
        <p:nvSpPr>
          <p:cNvPr id="71698" name="Line 36"/>
          <p:cNvSpPr>
            <a:spLocks noChangeShapeType="1"/>
          </p:cNvSpPr>
          <p:nvPr/>
        </p:nvSpPr>
        <p:spPr bwMode="auto">
          <a:xfrm flipH="1">
            <a:off x="6443663" y="2852738"/>
            <a:ext cx="4333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cs-CZ"/>
          </a:p>
        </p:txBody>
      </p:sp>
      <p:sp>
        <p:nvSpPr>
          <p:cNvPr id="71699" name="Line 37"/>
          <p:cNvSpPr>
            <a:spLocks noChangeShapeType="1"/>
          </p:cNvSpPr>
          <p:nvPr/>
        </p:nvSpPr>
        <p:spPr bwMode="auto">
          <a:xfrm>
            <a:off x="7019925" y="2708275"/>
            <a:ext cx="5762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cs-CZ"/>
          </a:p>
        </p:txBody>
      </p:sp>
      <p:sp>
        <p:nvSpPr>
          <p:cNvPr id="71700" name="Line 38"/>
          <p:cNvSpPr>
            <a:spLocks noChangeShapeType="1"/>
          </p:cNvSpPr>
          <p:nvPr/>
        </p:nvSpPr>
        <p:spPr bwMode="auto">
          <a:xfrm flipV="1">
            <a:off x="7783513" y="3141663"/>
            <a:ext cx="820737" cy="5222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cs-CZ"/>
          </a:p>
        </p:txBody>
      </p:sp>
      <p:sp>
        <p:nvSpPr>
          <p:cNvPr id="71701" name="Line 39"/>
          <p:cNvSpPr>
            <a:spLocks noChangeShapeType="1"/>
          </p:cNvSpPr>
          <p:nvPr/>
        </p:nvSpPr>
        <p:spPr bwMode="auto">
          <a:xfrm>
            <a:off x="7740650" y="3644900"/>
            <a:ext cx="792163" cy="7207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cs-CZ"/>
          </a:p>
        </p:txBody>
      </p:sp>
      <p:sp>
        <p:nvSpPr>
          <p:cNvPr id="71702" name="Text Box 40"/>
          <p:cNvSpPr txBox="1">
            <a:spLocks noChangeArrowheads="1"/>
          </p:cNvSpPr>
          <p:nvPr/>
        </p:nvSpPr>
        <p:spPr bwMode="auto">
          <a:xfrm>
            <a:off x="8388350" y="2781300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y</a:t>
            </a:r>
          </a:p>
        </p:txBody>
      </p:sp>
      <p:sp>
        <p:nvSpPr>
          <p:cNvPr id="71703" name="Text Box 41"/>
          <p:cNvSpPr txBox="1">
            <a:spLocks noChangeArrowheads="1"/>
          </p:cNvSpPr>
          <p:nvPr/>
        </p:nvSpPr>
        <p:spPr bwMode="auto">
          <a:xfrm>
            <a:off x="8532813" y="4292600"/>
            <a:ext cx="2730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x</a:t>
            </a:r>
          </a:p>
        </p:txBody>
      </p:sp>
      <p:sp>
        <p:nvSpPr>
          <p:cNvPr id="71704" name="Rectangle 48"/>
          <p:cNvSpPr>
            <a:spLocks noChangeArrowheads="1"/>
          </p:cNvSpPr>
          <p:nvPr/>
        </p:nvSpPr>
        <p:spPr bwMode="auto">
          <a:xfrm>
            <a:off x="1042988" y="2420938"/>
            <a:ext cx="215900" cy="53975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cs-CZ"/>
          </a:p>
        </p:txBody>
      </p:sp>
      <p:sp>
        <p:nvSpPr>
          <p:cNvPr id="71705" name="Rectangle 52"/>
          <p:cNvSpPr>
            <a:spLocks noChangeArrowheads="1"/>
          </p:cNvSpPr>
          <p:nvPr/>
        </p:nvSpPr>
        <p:spPr bwMode="auto">
          <a:xfrm>
            <a:off x="1619250" y="3068638"/>
            <a:ext cx="576263" cy="18716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sp>
        <p:nvSpPr>
          <p:cNvPr id="71706" name="Rectangle 53"/>
          <p:cNvSpPr>
            <a:spLocks noChangeArrowheads="1"/>
          </p:cNvSpPr>
          <p:nvPr/>
        </p:nvSpPr>
        <p:spPr bwMode="auto">
          <a:xfrm>
            <a:off x="1581150" y="2997200"/>
            <a:ext cx="69850" cy="2232025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sp>
        <p:nvSpPr>
          <p:cNvPr id="71707" name="Rectangle 50"/>
          <p:cNvSpPr>
            <a:spLocks noChangeArrowheads="1"/>
          </p:cNvSpPr>
          <p:nvPr/>
        </p:nvSpPr>
        <p:spPr bwMode="auto">
          <a:xfrm>
            <a:off x="1042988" y="2636838"/>
            <a:ext cx="576262" cy="9144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sp>
        <p:nvSpPr>
          <p:cNvPr id="71708" name="Rectangle 51"/>
          <p:cNvSpPr>
            <a:spLocks noChangeArrowheads="1"/>
          </p:cNvSpPr>
          <p:nvPr/>
        </p:nvSpPr>
        <p:spPr bwMode="auto">
          <a:xfrm>
            <a:off x="1042988" y="4652963"/>
            <a:ext cx="576262" cy="5762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sp>
        <p:nvSpPr>
          <p:cNvPr id="71709" name="Rectangle 54"/>
          <p:cNvSpPr>
            <a:spLocks noChangeArrowheads="1"/>
          </p:cNvSpPr>
          <p:nvPr/>
        </p:nvSpPr>
        <p:spPr bwMode="auto">
          <a:xfrm>
            <a:off x="1033463" y="2205038"/>
            <a:ext cx="69850" cy="3095625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pic>
        <p:nvPicPr>
          <p:cNvPr id="71710" name="Picture 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437063"/>
            <a:ext cx="1571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711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5013325"/>
            <a:ext cx="1571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712" name="Picture 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355975"/>
            <a:ext cx="1571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713" name="Picture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779713"/>
            <a:ext cx="1571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1714" name="Rectangle 55"/>
          <p:cNvSpPr>
            <a:spLocks noChangeArrowheads="1"/>
          </p:cNvSpPr>
          <p:nvPr/>
        </p:nvSpPr>
        <p:spPr bwMode="auto">
          <a:xfrm>
            <a:off x="966788" y="2563813"/>
            <a:ext cx="288925" cy="144462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cs-CZ"/>
          </a:p>
        </p:txBody>
      </p:sp>
      <p:pic>
        <p:nvPicPr>
          <p:cNvPr id="71715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05038"/>
            <a:ext cx="157163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1716" name="Line 57"/>
          <p:cNvSpPr>
            <a:spLocks noChangeShapeType="1"/>
          </p:cNvSpPr>
          <p:nvPr/>
        </p:nvSpPr>
        <p:spPr bwMode="auto">
          <a:xfrm>
            <a:off x="971550" y="5589588"/>
            <a:ext cx="1152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sp>
        <p:nvSpPr>
          <p:cNvPr id="71717" name="Text Box 58"/>
          <p:cNvSpPr txBox="1">
            <a:spLocks noChangeArrowheads="1"/>
          </p:cNvSpPr>
          <p:nvPr/>
        </p:nvSpPr>
        <p:spPr bwMode="auto">
          <a:xfrm>
            <a:off x="1039813" y="5661025"/>
            <a:ext cx="1011237" cy="3048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/>
              <a:t>podobnost</a:t>
            </a:r>
          </a:p>
        </p:txBody>
      </p:sp>
    </p:spTree>
    <p:extLst>
      <p:ext uri="{BB962C8B-B14F-4D97-AF65-F5344CB8AC3E}">
        <p14:creationId xmlns:p14="http://schemas.microsoft.com/office/powerpoint/2010/main" val="5263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0" grpId="0" animBg="1"/>
      <p:bldP spid="71691" grpId="0" animBg="1"/>
      <p:bldP spid="71697" grpId="0"/>
      <p:bldP spid="71698" grpId="0" animBg="1"/>
      <p:bldP spid="71699" grpId="0" animBg="1"/>
      <p:bldP spid="71700" grpId="0" animBg="1"/>
      <p:bldP spid="71701" grpId="0" animBg="1"/>
      <p:bldP spid="71702" grpId="0"/>
      <p:bldP spid="71703" grpId="0"/>
      <p:bldP spid="71704" grpId="0" animBg="1"/>
      <p:bldP spid="71705" grpId="0" animBg="1"/>
      <p:bldP spid="71706" grpId="0" animBg="1"/>
      <p:bldP spid="71707" grpId="0" animBg="1"/>
      <p:bldP spid="71708" grpId="0" animBg="1"/>
      <p:bldP spid="71709" grpId="0" animBg="1"/>
      <p:bldP spid="71714" grpId="0" animBg="1"/>
      <p:bldP spid="71716" grpId="0" animBg="1"/>
      <p:bldP spid="717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Pojmy vícerozměrných analýz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714375" y="1412875"/>
            <a:ext cx="8034338" cy="3892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Vícerozměrné metody: Název vícerozměrné vychází z typu vstupních dat, tato data jsou tvořena jednotlivými objekty (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i.e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klienti) a každý z nich je charakterizován svými parametry (věk, příjem atd.) a každý z těchto parametrů můžeme považovat za jeden rozměr objektu.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Maticová algebra: Základem práce s daty a výpočtů vícerozměrných metod je maticová algebra, matice tvoří jak vstupní, tak výstupní data a probíhají na nich výpočty.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NxP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matice: N objektů s p parametry pak vytváří tzv.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NxP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matici, která je prvním typem vstupu dat do vícerozměrných analýz.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Asociační matice: Na základě těchto matic jsou počítány matice asociační na nichž pak probíhají další výpočty, jde o čtvercové matice obsahující informace o podobnosti nebo rozdílnosti (tzv. metriky) buď objektů (Q mode analýza) nebo parametrů (R mode analýza).Měřítko podobnosti se liší podle použité metody a typu dat, některé metody umožňují použití uživatelských metrik. </a:t>
            </a:r>
          </a:p>
        </p:txBody>
      </p:sp>
    </p:spTree>
    <p:extLst>
      <p:ext uri="{BB962C8B-B14F-4D97-AF65-F5344CB8AC3E}">
        <p14:creationId xmlns:p14="http://schemas.microsoft.com/office/powerpoint/2010/main" val="38811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cs-CZ" dirty="0" smtClean="0"/>
              <a:t>FSTA: Pokročilé statistické metody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Smysl a cíle vícerozměrné analýzy dat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385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Vstupní matice vícerozměrných analýz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20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827088" y="1574577"/>
          <a:ext cx="22225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Image" r:id="rId3" imgW="2222222" imgH="3504762" progId="">
                  <p:embed/>
                </p:oleObj>
              </mc:Choice>
              <mc:Fallback>
                <p:oleObj name="Image" r:id="rId3" imgW="2222222" imgH="35047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574577"/>
                        <a:ext cx="2222500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4932363" y="1933352"/>
          <a:ext cx="3238500" cy="317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Image" r:id="rId5" imgW="3238095" imgH="3174603" progId="">
                  <p:embed/>
                </p:oleObj>
              </mc:Choice>
              <mc:Fallback>
                <p:oleObj name="Image" r:id="rId5" imgW="3238095" imgH="317460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1933352"/>
                        <a:ext cx="3238500" cy="317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23850" y="5317902"/>
            <a:ext cx="385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1" lang="cs-CZ" sz="1600"/>
              <a:t>Hodnoty parametrů pro jednotlivé objekty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27088" y="1196752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NxP MATICE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859338" y="1196752"/>
            <a:ext cx="3238500" cy="3048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cs-CZ" b="1">
                <a:solidFill>
                  <a:schemeClr val="bg1"/>
                </a:solidFill>
              </a:rPr>
              <a:t>ASOCIAČNÍ MATICE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897438" y="5317902"/>
            <a:ext cx="3851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1" lang="cs-CZ" sz="1600"/>
              <a:t>Korelace, kovariance, vzdálenost, podobnost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6948488" y="4598764"/>
            <a:ext cx="360362" cy="719138"/>
          </a:xfrm>
          <a:prstGeom prst="upArrow">
            <a:avLst>
              <a:gd name="adj1" fmla="val 50000"/>
              <a:gd name="adj2" fmla="val 498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2339975" y="4598764"/>
            <a:ext cx="360363" cy="719138"/>
          </a:xfrm>
          <a:prstGeom prst="upArrow">
            <a:avLst>
              <a:gd name="adj1" fmla="val 50000"/>
              <a:gd name="adj2" fmla="val 498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 rot="5400000">
            <a:off x="3725069" y="3358133"/>
            <a:ext cx="612775" cy="1366837"/>
          </a:xfrm>
          <a:prstGeom prst="upArrow">
            <a:avLst>
              <a:gd name="adj1" fmla="val 52852"/>
              <a:gd name="adj2" fmla="val 507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105150" y="2869977"/>
            <a:ext cx="23241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95375" eaLnBrk="0" hangingPunct="0"/>
            <a:r>
              <a:rPr kumimoji="1" lang="cs-CZ" sz="1600"/>
              <a:t>Výpočet metriky podobností/</a:t>
            </a:r>
          </a:p>
          <a:p>
            <a:pPr defTabSz="1095375" eaLnBrk="0" hangingPunct="0"/>
            <a:r>
              <a:rPr kumimoji="1" lang="cs-CZ" sz="1600"/>
              <a:t>vzdáleností</a:t>
            </a:r>
          </a:p>
        </p:txBody>
      </p:sp>
    </p:spTree>
    <p:extLst>
      <p:ext uri="{BB962C8B-B14F-4D97-AF65-F5344CB8AC3E}">
        <p14:creationId xmlns:p14="http://schemas.microsoft.com/office/powerpoint/2010/main" val="133108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cs-CZ" dirty="0" smtClean="0"/>
              <a:t>FSTA: Pokročilé statistické metody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Vícerozměrná data, jejich popis a vizualizace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03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Vícerozměrná data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22</a:t>
            </a:fld>
            <a:endParaRPr lang="cs-CZ" dirty="0"/>
          </a:p>
        </p:txBody>
      </p:sp>
      <p:graphicFrame>
        <p:nvGraphicFramePr>
          <p:cNvPr id="6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909495"/>
              </p:ext>
            </p:extLst>
          </p:nvPr>
        </p:nvGraphicFramePr>
        <p:xfrm>
          <a:off x="1835150" y="1708888"/>
          <a:ext cx="6032501" cy="3261360"/>
        </p:xfrm>
        <a:graphic>
          <a:graphicData uri="http://schemas.openxmlformats.org/drawingml/2006/table">
            <a:tbl>
              <a:tblPr/>
              <a:tblGrid>
                <a:gridCol w="432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53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Pohlaví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Věk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Váha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MMSE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skóre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hipokampu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muž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7030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žena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6984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267744" y="1268760"/>
            <a:ext cx="5616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sz="2000" dirty="0" smtClean="0">
                <a:latin typeface="+mn-lt"/>
              </a:rPr>
              <a:t>PROMĚNNÉ</a:t>
            </a:r>
            <a:r>
              <a:rPr lang="en-US" sz="2000" dirty="0" smtClean="0">
                <a:latin typeface="+mn-lt"/>
              </a:rPr>
              <a:t> </a:t>
            </a:r>
            <a:endParaRPr lang="cs-CZ" sz="2000" dirty="0">
              <a:latin typeface="+mn-lt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 rot="16200000">
            <a:off x="25791" y="3302149"/>
            <a:ext cx="28677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sz="2000" dirty="0" smtClean="0">
                <a:latin typeface="+mn-lt"/>
              </a:rPr>
              <a:t>OBJEKTY (SUBJEKTY)</a:t>
            </a:r>
            <a:r>
              <a:rPr lang="en-US" sz="2000" dirty="0" smtClean="0">
                <a:latin typeface="+mn-lt"/>
              </a:rPr>
              <a:t> </a:t>
            </a:r>
            <a:endParaRPr lang="cs-CZ" sz="2000" dirty="0">
              <a:latin typeface="+mn-lt"/>
            </a:endParaRPr>
          </a:p>
        </p:txBody>
      </p:sp>
      <p:sp>
        <p:nvSpPr>
          <p:cNvPr id="11" name="Zástupný symbol pro obsah 2"/>
          <p:cNvSpPr>
            <a:spLocks noGrp="1"/>
          </p:cNvSpPr>
          <p:nvPr>
            <p:ph idx="1"/>
          </p:nvPr>
        </p:nvSpPr>
        <p:spPr>
          <a:xfrm>
            <a:off x="457200" y="5373217"/>
            <a:ext cx="8229600" cy="9361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Poznámka: proměnné označovány i jako znaky, pozorování, diskriminátory, příznakové proměnné či příznaky</a:t>
            </a:r>
          </a:p>
          <a:p>
            <a:pPr marL="0" indent="0">
              <a:buNone/>
            </a:pPr>
            <a:r>
              <a:rPr lang="cs-CZ" dirty="0" smtClean="0"/>
              <a:t>Anglicky označení pouze jedním termínem: </a:t>
            </a:r>
            <a:r>
              <a:rPr lang="cs-CZ" dirty="0" err="1" smtClean="0"/>
              <a:t>feature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92790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188640"/>
            <a:ext cx="8167663" cy="7060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dirty="0" smtClean="0"/>
              <a:t>Maticový zápis datového souboru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23</a:t>
            </a:fld>
            <a:endParaRPr lang="cs-CZ" dirty="0"/>
          </a:p>
        </p:txBody>
      </p:sp>
      <p:graphicFrame>
        <p:nvGraphicFramePr>
          <p:cNvPr id="57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03148"/>
              </p:ext>
            </p:extLst>
          </p:nvPr>
        </p:nvGraphicFramePr>
        <p:xfrm>
          <a:off x="1835150" y="1590839"/>
          <a:ext cx="6032501" cy="1584960"/>
        </p:xfrm>
        <a:graphic>
          <a:graphicData uri="http://schemas.openxmlformats.org/drawingml/2006/table">
            <a:tbl>
              <a:tblPr/>
              <a:tblGrid>
                <a:gridCol w="432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8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33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Pohlaví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Věk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Váha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MMSE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skóre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hipokampu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muž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7030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žena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6984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2267744" y="1125559"/>
            <a:ext cx="5616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sz="2000" dirty="0" smtClean="0">
                <a:latin typeface="+mn-lt"/>
              </a:rPr>
              <a:t>PROMĚNNÉ</a:t>
            </a:r>
            <a:r>
              <a:rPr lang="en-US" sz="2000" dirty="0" smtClean="0">
                <a:latin typeface="+mn-lt"/>
              </a:rPr>
              <a:t> </a:t>
            </a:r>
            <a:endParaRPr lang="cs-CZ" sz="2000" dirty="0">
              <a:latin typeface="+mn-lt"/>
            </a:endParaRPr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 rot="16200000">
            <a:off x="526964" y="2141486"/>
            <a:ext cx="15791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sz="2000" dirty="0" smtClean="0">
                <a:latin typeface="+mn-lt"/>
              </a:rPr>
              <a:t>OBJEKTY </a:t>
            </a:r>
            <a:br>
              <a:rPr lang="cs-CZ" sz="2000" dirty="0" smtClean="0">
                <a:latin typeface="+mn-lt"/>
              </a:rPr>
            </a:br>
            <a:r>
              <a:rPr lang="cs-CZ" sz="2000" dirty="0" smtClean="0">
                <a:latin typeface="+mn-lt"/>
              </a:rPr>
              <a:t>(SUBJEKTY)</a:t>
            </a:r>
            <a:r>
              <a:rPr lang="en-US" sz="2000" dirty="0" smtClean="0">
                <a:latin typeface="+mn-lt"/>
              </a:rPr>
              <a:t> </a:t>
            </a:r>
            <a:endParaRPr lang="cs-CZ" sz="2000" dirty="0">
              <a:latin typeface="+mn-lt"/>
            </a:endParaRPr>
          </a:p>
        </p:txBody>
      </p:sp>
      <p:sp>
        <p:nvSpPr>
          <p:cNvPr id="23" name="Šipka dolů 22"/>
          <p:cNvSpPr/>
          <p:nvPr/>
        </p:nvSpPr>
        <p:spPr>
          <a:xfrm>
            <a:off x="4572000" y="3356992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266665"/>
              </p:ext>
            </p:extLst>
          </p:nvPr>
        </p:nvGraphicFramePr>
        <p:xfrm>
          <a:off x="3146387" y="3789040"/>
          <a:ext cx="2793765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Rovnice" r:id="rId4" imgW="1587500" imgH="939800" progId="Equation.3">
                  <p:embed/>
                </p:oleObj>
              </mc:Choice>
              <mc:Fallback>
                <p:oleObj name="Rovnice" r:id="rId4" imgW="1587500" imgH="93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6387" y="3789040"/>
                        <a:ext cx="2793765" cy="16561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ovéPole 25"/>
          <p:cNvSpPr txBox="1"/>
          <p:nvPr/>
        </p:nvSpPr>
        <p:spPr>
          <a:xfrm>
            <a:off x="6192688" y="4005064"/>
            <a:ext cx="2843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maticový zápis datového souboru </a:t>
            </a:r>
            <a:r>
              <a:rPr lang="cs-CZ" i="1" dirty="0" smtClean="0"/>
              <a:t>n</a:t>
            </a:r>
            <a:r>
              <a:rPr lang="cs-CZ" dirty="0" smtClean="0"/>
              <a:t> objektů (subjektů), které jsou popsané </a:t>
            </a:r>
            <a:r>
              <a:rPr lang="cs-CZ" i="1" dirty="0" smtClean="0"/>
              <a:t>p</a:t>
            </a:r>
            <a:r>
              <a:rPr lang="cs-CZ" dirty="0" smtClean="0"/>
              <a:t> proměnnými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899592" y="5661248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jeden prvek matice </a:t>
            </a:r>
            <a:r>
              <a:rPr lang="cs-CZ" i="1" dirty="0" err="1"/>
              <a:t>x</a:t>
            </a:r>
            <a:r>
              <a:rPr lang="cs-CZ" i="1" baseline="-25000" dirty="0" err="1"/>
              <a:t>ij</a:t>
            </a:r>
            <a:r>
              <a:rPr lang="cs-CZ" dirty="0"/>
              <a:t> je hodnota </a:t>
            </a:r>
            <a:r>
              <a:rPr lang="cs-CZ" i="1" dirty="0"/>
              <a:t>j</a:t>
            </a:r>
            <a:r>
              <a:rPr lang="cs-CZ" dirty="0"/>
              <a:t>-té proměnné u </a:t>
            </a:r>
            <a:r>
              <a:rPr lang="cs-CZ" i="1" dirty="0"/>
              <a:t>i</a:t>
            </a:r>
            <a:r>
              <a:rPr lang="cs-CZ" dirty="0"/>
              <a:t>‑</a:t>
            </a:r>
            <a:r>
              <a:rPr lang="cs-CZ" dirty="0" err="1"/>
              <a:t>tého</a:t>
            </a:r>
            <a:r>
              <a:rPr lang="cs-CZ" dirty="0"/>
              <a:t> </a:t>
            </a:r>
            <a:r>
              <a:rPr lang="cs-CZ" dirty="0" smtClean="0"/>
              <a:t>objektu </a:t>
            </a:r>
          </a:p>
          <a:p>
            <a:pPr algn="ctr"/>
            <a:r>
              <a:rPr lang="cs-CZ" dirty="0" smtClean="0"/>
              <a:t>(subjektu), </a:t>
            </a:r>
            <a:r>
              <a:rPr lang="cs-CZ" dirty="0"/>
              <a:t>přičemž  </a:t>
            </a:r>
            <a:r>
              <a:rPr lang="cs-CZ" i="1" dirty="0"/>
              <a:t>j</a:t>
            </a:r>
            <a:r>
              <a:rPr lang="cs-CZ" dirty="0"/>
              <a:t> = 1, ..., </a:t>
            </a:r>
            <a:r>
              <a:rPr lang="cs-CZ" i="1" dirty="0"/>
              <a:t>p </a:t>
            </a:r>
            <a:r>
              <a:rPr lang="cs-CZ" dirty="0"/>
              <a:t>a </a:t>
            </a:r>
            <a:r>
              <a:rPr lang="cs-CZ" i="1" dirty="0"/>
              <a:t>i</a:t>
            </a:r>
            <a:r>
              <a:rPr lang="cs-CZ" dirty="0"/>
              <a:t> = 1, ..., </a:t>
            </a:r>
            <a:r>
              <a:rPr lang="cs-CZ" i="1" dirty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0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Typy dat - opakování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Kvalitativní (kategoriální) data:</a:t>
            </a:r>
          </a:p>
          <a:p>
            <a:pPr lvl="2"/>
            <a:r>
              <a:rPr lang="cs-CZ" sz="1600" dirty="0" smtClean="0"/>
              <a:t>Binární data</a:t>
            </a:r>
          </a:p>
          <a:p>
            <a:pPr lvl="2"/>
            <a:endParaRPr lang="cs-CZ" sz="2400" dirty="0" smtClean="0"/>
          </a:p>
          <a:p>
            <a:pPr lvl="2"/>
            <a:r>
              <a:rPr lang="cs-CZ" sz="1600" dirty="0" smtClean="0"/>
              <a:t>Nominální data</a:t>
            </a:r>
          </a:p>
          <a:p>
            <a:pPr lvl="2"/>
            <a:endParaRPr lang="cs-CZ" sz="2400" dirty="0" smtClean="0"/>
          </a:p>
          <a:p>
            <a:pPr lvl="2"/>
            <a:r>
              <a:rPr lang="cs-CZ" sz="1600" dirty="0" smtClean="0"/>
              <a:t>Ordinální data</a:t>
            </a:r>
            <a:endParaRPr lang="cs-CZ" sz="1600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Kvantitativní data:</a:t>
            </a:r>
          </a:p>
          <a:p>
            <a:pPr lvl="2"/>
            <a:r>
              <a:rPr lang="cs-CZ" sz="1600" dirty="0" smtClean="0"/>
              <a:t>Intervalová data</a:t>
            </a:r>
          </a:p>
          <a:p>
            <a:pPr lvl="2"/>
            <a:endParaRPr lang="cs-CZ" dirty="0" smtClean="0"/>
          </a:p>
          <a:p>
            <a:pPr lvl="2"/>
            <a:r>
              <a:rPr lang="cs-CZ" sz="1600" dirty="0" smtClean="0"/>
              <a:t>Poměrová data</a:t>
            </a:r>
            <a:endParaRPr lang="cs-CZ" sz="1600" dirty="0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288364"/>
              </p:ext>
            </p:extLst>
          </p:nvPr>
        </p:nvGraphicFramePr>
        <p:xfrm>
          <a:off x="4071914" y="2286610"/>
          <a:ext cx="2002482" cy="776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4" name="Rastrový obrázek" r:id="rId4" imgW="2800741" imgH="1085714" progId="PBrush">
                  <p:embed/>
                </p:oleObj>
              </mc:Choice>
              <mc:Fallback>
                <p:oleObj name="Rastrový obrázek" r:id="rId4" imgW="2800741" imgH="1085714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14" y="2286610"/>
                        <a:ext cx="2002482" cy="7765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4067944" y="3135153"/>
            <a:ext cx="4032448" cy="989013"/>
            <a:chOff x="2426" y="1933"/>
            <a:chExt cx="2677" cy="647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933"/>
              <a:ext cx="831" cy="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1933"/>
              <a:ext cx="771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1933"/>
              <a:ext cx="862" cy="6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456" y="5085184"/>
            <a:ext cx="1267329" cy="108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55" y="1412776"/>
            <a:ext cx="1088909" cy="816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00" b="42500"/>
          <a:stretch/>
        </p:blipFill>
        <p:spPr bwMode="auto">
          <a:xfrm>
            <a:off x="4059155" y="4581128"/>
            <a:ext cx="285750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83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Vizualizace jednorozměrných dat - opakování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25</a:t>
            </a:fld>
            <a:endParaRPr lang="cs-CZ" dirty="0"/>
          </a:p>
        </p:txBody>
      </p:sp>
      <p:graphicFrame>
        <p:nvGraphicFramePr>
          <p:cNvPr id="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041641"/>
              </p:ext>
            </p:extLst>
          </p:nvPr>
        </p:nvGraphicFramePr>
        <p:xfrm>
          <a:off x="730070" y="1380082"/>
          <a:ext cx="3049842" cy="2203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4" name="Graf" r:id="rId3" imgW="3190810" imgH="2314710" progId="MSGraph.Chart.8">
                  <p:embed followColorScheme="full"/>
                </p:oleObj>
              </mc:Choice>
              <mc:Fallback>
                <p:oleObj name="Graf" r:id="rId3" imgW="3190810" imgH="231471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070" y="1380082"/>
                        <a:ext cx="3049842" cy="22031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1131106" y="3111227"/>
            <a:ext cx="1295400" cy="4333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s-CZ" sz="1400" b="1" dirty="0" smtClean="0">
                <a:latin typeface="Arial" charset="0"/>
              </a:rPr>
              <a:t>Ženy </a:t>
            </a:r>
            <a:r>
              <a:rPr lang="en-US" sz="1400" dirty="0" smtClean="0">
                <a:latin typeface="Arial" charset="0"/>
              </a:rPr>
              <a:t>(N=54)</a:t>
            </a:r>
            <a:endParaRPr lang="cs-CZ" sz="1400" dirty="0">
              <a:latin typeface="Arial" charset="0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676242" y="3111227"/>
            <a:ext cx="1295400" cy="4333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cs-CZ" sz="1400" b="1" dirty="0" smtClean="0">
                <a:latin typeface="Arial" charset="0"/>
              </a:rPr>
              <a:t>Muži </a:t>
            </a:r>
            <a:r>
              <a:rPr lang="en-US" sz="1400" dirty="0" smtClean="0">
                <a:latin typeface="Arial" charset="0"/>
              </a:rPr>
              <a:t>(N=48)</a:t>
            </a:r>
            <a:endParaRPr lang="cs-CZ" sz="1400" dirty="0">
              <a:latin typeface="Arial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971600" y="3247565"/>
            <a:ext cx="162642" cy="147463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2509542" y="3247565"/>
            <a:ext cx="162642" cy="147463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1625351" y="1352079"/>
            <a:ext cx="1295400" cy="4333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cs-CZ" sz="1400" b="1" dirty="0" smtClean="0">
                <a:latin typeface="Arial" charset="0"/>
              </a:rPr>
              <a:t>Pohlaví</a:t>
            </a:r>
          </a:p>
          <a:p>
            <a:pPr algn="ctr"/>
            <a:r>
              <a:rPr lang="cs-CZ" sz="1400" dirty="0" smtClean="0">
                <a:latin typeface="Arial" charset="0"/>
              </a:rPr>
              <a:t>N=102</a:t>
            </a:r>
            <a:endParaRPr lang="cs-CZ" sz="1400" dirty="0">
              <a:latin typeface="Arial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437255" y="928008"/>
            <a:ext cx="15661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2000" dirty="0"/>
              <a:t>Koláčový graf</a:t>
            </a: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5724128" y="928008"/>
            <a:ext cx="17036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2000" dirty="0" smtClean="0"/>
              <a:t>Sloupkový </a:t>
            </a:r>
            <a:r>
              <a:rPr lang="cs-CZ" sz="2000" dirty="0"/>
              <a:t>graf</a:t>
            </a:r>
          </a:p>
        </p:txBody>
      </p:sp>
      <p:graphicFrame>
        <p:nvGraphicFramePr>
          <p:cNvPr id="1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301629"/>
              </p:ext>
            </p:extLst>
          </p:nvPr>
        </p:nvGraphicFramePr>
        <p:xfrm>
          <a:off x="5004941" y="1052736"/>
          <a:ext cx="3642625" cy="2490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5" name="Graf" r:id="rId5" imgW="4114935" imgH="2809890" progId="MSGraph.Chart.8">
                  <p:embed followColorScheme="full"/>
                </p:oleObj>
              </mc:Choice>
              <mc:Fallback>
                <p:oleObj name="Graf" r:id="rId5" imgW="4114935" imgH="280989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941" y="1052736"/>
                        <a:ext cx="3642625" cy="24905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235701" y="3379514"/>
            <a:ext cx="10005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1400" dirty="0">
                <a:latin typeface="Arial" charset="0"/>
              </a:rPr>
              <a:t>Věk (roky)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788024" y="1294259"/>
            <a:ext cx="327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1400">
                <a:latin typeface="Arial" charset="0"/>
              </a:rPr>
              <a:t>%</a:t>
            </a:r>
          </a:p>
        </p:txBody>
      </p:sp>
      <p:graphicFrame>
        <p:nvGraphicFramePr>
          <p:cNvPr id="1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273166"/>
              </p:ext>
            </p:extLst>
          </p:nvPr>
        </p:nvGraphicFramePr>
        <p:xfrm>
          <a:off x="4711700" y="4091111"/>
          <a:ext cx="2298700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6" name="Graf" r:id="rId7" imgW="2333678" imgH="2495610" progId="MSGraph.Chart.8">
                  <p:embed/>
                </p:oleObj>
              </mc:Choice>
              <mc:Fallback>
                <p:oleObj name="Graf" r:id="rId7" imgW="2333678" imgH="2495610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700" y="4091111"/>
                        <a:ext cx="2298700" cy="246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4"/>
          <p:cNvGrpSpPr>
            <a:grpSpLocks/>
          </p:cNvGrpSpPr>
          <p:nvPr/>
        </p:nvGrpSpPr>
        <p:grpSpPr bwMode="auto">
          <a:xfrm>
            <a:off x="6911901" y="4581647"/>
            <a:ext cx="1692275" cy="1341438"/>
            <a:chOff x="1066" y="1973"/>
            <a:chExt cx="894" cy="845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1109" y="2359"/>
              <a:ext cx="107" cy="264"/>
            </a:xfrm>
            <a:prstGeom prst="rect">
              <a:avLst/>
            </a:prstGeom>
            <a:noFill/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 anchor="ctr">
              <a:spAutoFit/>
            </a:bodyPr>
            <a:lstStyle/>
            <a:p>
              <a:endParaRPr lang="cs-CZ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1127" y="2233"/>
              <a:ext cx="68" cy="6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 anchor="ctr">
              <a:spAutoFit/>
            </a:bodyPr>
            <a:lstStyle/>
            <a:p>
              <a:endParaRPr lang="cs-CZ"/>
            </a:p>
          </p:txBody>
        </p:sp>
        <p:grpSp>
          <p:nvGrpSpPr>
            <p:cNvPr id="23" name="Group 17"/>
            <p:cNvGrpSpPr>
              <a:grpSpLocks/>
            </p:cNvGrpSpPr>
            <p:nvPr/>
          </p:nvGrpSpPr>
          <p:grpSpPr bwMode="auto">
            <a:xfrm>
              <a:off x="1128" y="2682"/>
              <a:ext cx="75" cy="64"/>
              <a:chOff x="4411" y="1895"/>
              <a:chExt cx="126" cy="109"/>
            </a:xfrm>
          </p:grpSpPr>
          <p:sp>
            <p:nvSpPr>
              <p:cNvPr id="32" name="Line 18"/>
              <p:cNvSpPr>
                <a:spLocks noChangeShapeType="1"/>
              </p:cNvSpPr>
              <p:nvPr/>
            </p:nvSpPr>
            <p:spPr bwMode="auto">
              <a:xfrm>
                <a:off x="4411" y="2003"/>
                <a:ext cx="12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54000" rIns="54000">
                <a:spAutoFit/>
              </a:bodyPr>
              <a:lstStyle/>
              <a:p>
                <a:endParaRPr lang="cs-CZ"/>
              </a:p>
            </p:txBody>
          </p:sp>
          <p:sp>
            <p:nvSpPr>
              <p:cNvPr id="33" name="Line 19"/>
              <p:cNvSpPr>
                <a:spLocks noChangeShapeType="1"/>
              </p:cNvSpPr>
              <p:nvPr/>
            </p:nvSpPr>
            <p:spPr bwMode="auto">
              <a:xfrm rot="5400000">
                <a:off x="4428" y="1946"/>
                <a:ext cx="10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54000" rIns="54000">
                <a:spAutoFit/>
              </a:bodyPr>
              <a:lstStyle/>
              <a:p>
                <a:endParaRPr lang="cs-CZ"/>
              </a:p>
            </p:txBody>
          </p:sp>
        </p:grpSp>
        <p:grpSp>
          <p:nvGrpSpPr>
            <p:cNvPr id="24" name="Group 20"/>
            <p:cNvGrpSpPr>
              <a:grpSpLocks/>
            </p:cNvGrpSpPr>
            <p:nvPr/>
          </p:nvGrpSpPr>
          <p:grpSpPr bwMode="auto">
            <a:xfrm>
              <a:off x="1122" y="2081"/>
              <a:ext cx="81" cy="60"/>
              <a:chOff x="4392" y="988"/>
              <a:chExt cx="126" cy="104"/>
            </a:xfrm>
          </p:grpSpPr>
          <p:sp>
            <p:nvSpPr>
              <p:cNvPr id="30" name="Line 21"/>
              <p:cNvSpPr>
                <a:spLocks noChangeShapeType="1"/>
              </p:cNvSpPr>
              <p:nvPr/>
            </p:nvSpPr>
            <p:spPr bwMode="auto">
              <a:xfrm>
                <a:off x="4392" y="988"/>
                <a:ext cx="12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54000" rIns="54000">
                <a:spAutoFit/>
              </a:bodyPr>
              <a:lstStyle/>
              <a:p>
                <a:endParaRPr lang="cs-CZ"/>
              </a:p>
            </p:txBody>
          </p:sp>
          <p:sp>
            <p:nvSpPr>
              <p:cNvPr id="31" name="Line 22"/>
              <p:cNvSpPr>
                <a:spLocks noChangeShapeType="1"/>
              </p:cNvSpPr>
              <p:nvPr/>
            </p:nvSpPr>
            <p:spPr bwMode="auto">
              <a:xfrm rot="5400000">
                <a:off x="4409" y="1040"/>
                <a:ext cx="103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54000" rIns="54000">
                <a:spAutoFit/>
              </a:bodyPr>
              <a:lstStyle/>
              <a:p>
                <a:endParaRPr lang="cs-CZ"/>
              </a:p>
            </p:txBody>
          </p:sp>
        </p:grp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1281" y="2024"/>
              <a:ext cx="6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cs-CZ" sz="1200" b="1">
                  <a:solidFill>
                    <a:srgbClr val="000000"/>
                  </a:solidFill>
                  <a:latin typeface="Arial" charset="0"/>
                </a:rPr>
                <a:t>Maximum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1281" y="2645"/>
              <a:ext cx="6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cs-CZ" sz="1200" b="1">
                  <a:solidFill>
                    <a:srgbClr val="000000"/>
                  </a:solidFill>
                  <a:latin typeface="Arial" charset="0"/>
                </a:rPr>
                <a:t>Minimum</a:t>
              </a: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1281" y="2195"/>
              <a:ext cx="6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cs-CZ" sz="1200" b="1">
                  <a:solidFill>
                    <a:srgbClr val="000000"/>
                  </a:solidFill>
                  <a:latin typeface="Arial" charset="0"/>
                </a:rPr>
                <a:t>Medián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281" y="2314"/>
              <a:ext cx="655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algn="l" eaLnBrk="0" hangingPunct="0">
                <a:lnSpc>
                  <a:spcPct val="120000"/>
                </a:lnSpc>
                <a:spcBef>
                  <a:spcPct val="60000"/>
                </a:spcBef>
              </a:pPr>
              <a:r>
                <a:rPr lang="cs-CZ" sz="1200" b="1">
                  <a:solidFill>
                    <a:srgbClr val="000000"/>
                  </a:solidFill>
                  <a:latin typeface="Arial" charset="0"/>
                </a:rPr>
                <a:t>75% percentil</a:t>
              </a:r>
            </a:p>
            <a:p>
              <a:pPr algn="l" eaLnBrk="0" hangingPunct="0">
                <a:lnSpc>
                  <a:spcPct val="120000"/>
                </a:lnSpc>
                <a:spcBef>
                  <a:spcPct val="60000"/>
                </a:spcBef>
              </a:pPr>
              <a:r>
                <a:rPr lang="cs-CZ" sz="1200" b="1">
                  <a:solidFill>
                    <a:srgbClr val="000000"/>
                  </a:solidFill>
                  <a:latin typeface="Arial" charset="0"/>
                </a:rPr>
                <a:t>25% percentil</a:t>
              </a: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066" y="1973"/>
              <a:ext cx="745" cy="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 anchor="ctr">
              <a:spAutoFit/>
            </a:bodyPr>
            <a:lstStyle/>
            <a:p>
              <a:endParaRPr lang="cs-CZ"/>
            </a:p>
          </p:txBody>
        </p:sp>
      </p:grp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5153729" y="3964994"/>
            <a:ext cx="27170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2000" dirty="0" smtClean="0"/>
              <a:t>Krabicový graf (Box Plot)</a:t>
            </a:r>
            <a:endParaRPr lang="cs-CZ" sz="2000" dirty="0"/>
          </a:p>
        </p:txBody>
      </p: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1883937" y="3964723"/>
            <a:ext cx="12544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2000" dirty="0" smtClean="0"/>
              <a:t>Histogram</a:t>
            </a:r>
            <a:endParaRPr lang="cs-CZ" sz="2000" dirty="0"/>
          </a:p>
        </p:txBody>
      </p:sp>
      <p:grpSp>
        <p:nvGrpSpPr>
          <p:cNvPr id="36" name="Skupina 35"/>
          <p:cNvGrpSpPr/>
          <p:nvPr/>
        </p:nvGrpSpPr>
        <p:grpSpPr>
          <a:xfrm>
            <a:off x="755576" y="4045072"/>
            <a:ext cx="3672408" cy="2382838"/>
            <a:chOff x="755576" y="3887365"/>
            <a:chExt cx="3672408" cy="2382838"/>
          </a:xfrm>
        </p:grpSpPr>
        <p:graphicFrame>
          <p:nvGraphicFramePr>
            <p:cNvPr id="37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5612350"/>
                </p:ext>
              </p:extLst>
            </p:nvPr>
          </p:nvGraphicFramePr>
          <p:xfrm>
            <a:off x="755576" y="3887365"/>
            <a:ext cx="3525837" cy="2382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7" name="Graf" r:id="rId9" imgW="3552788" imgH="2400300" progId="MSGraph.Chart.8">
                    <p:embed followColorScheme="full"/>
                  </p:oleObj>
                </mc:Choice>
                <mc:Fallback>
                  <p:oleObj name="Graf" r:id="rId9" imgW="3552788" imgH="2400300" progId="MSGraph.Chart.8">
                    <p:embed followColorScheme="full"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576" y="3887365"/>
                          <a:ext cx="3525837" cy="2382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ovéPole 37"/>
            <p:cNvSpPr txBox="1"/>
            <p:nvPr/>
          </p:nvSpPr>
          <p:spPr>
            <a:xfrm>
              <a:off x="939596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ovéPole 38"/>
            <p:cNvSpPr txBox="1"/>
            <p:nvPr/>
          </p:nvSpPr>
          <p:spPr>
            <a:xfrm>
              <a:off x="1267632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ovéPole 39"/>
            <p:cNvSpPr txBox="1"/>
            <p:nvPr/>
          </p:nvSpPr>
          <p:spPr>
            <a:xfrm>
              <a:off x="1595668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ovéPole 40"/>
            <p:cNvSpPr txBox="1"/>
            <p:nvPr/>
          </p:nvSpPr>
          <p:spPr>
            <a:xfrm>
              <a:off x="1923704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>
                  <a:latin typeface="Arial" pitchFamily="34" charset="0"/>
                  <a:cs typeface="Arial" pitchFamily="34" charset="0"/>
                </a:rPr>
                <a:t>3</a:t>
              </a:r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ovéPole 41"/>
            <p:cNvSpPr txBox="1"/>
            <p:nvPr/>
          </p:nvSpPr>
          <p:spPr>
            <a:xfrm>
              <a:off x="2251740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40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ovéPole 42"/>
            <p:cNvSpPr txBox="1"/>
            <p:nvPr/>
          </p:nvSpPr>
          <p:spPr>
            <a:xfrm>
              <a:off x="2579776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50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ovéPole 43"/>
            <p:cNvSpPr txBox="1"/>
            <p:nvPr/>
          </p:nvSpPr>
          <p:spPr>
            <a:xfrm>
              <a:off x="2907812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6</a:t>
              </a:r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ovéPole 44"/>
            <p:cNvSpPr txBox="1"/>
            <p:nvPr/>
          </p:nvSpPr>
          <p:spPr>
            <a:xfrm>
              <a:off x="3235848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7</a:t>
              </a:r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ovéPole 45"/>
            <p:cNvSpPr txBox="1"/>
            <p:nvPr/>
          </p:nvSpPr>
          <p:spPr>
            <a:xfrm>
              <a:off x="3563888" y="5786486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8</a:t>
              </a:r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ovéPole 46"/>
            <p:cNvSpPr txBox="1"/>
            <p:nvPr/>
          </p:nvSpPr>
          <p:spPr>
            <a:xfrm>
              <a:off x="3851920" y="5776688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9</a:t>
              </a:r>
              <a:r>
                <a:rPr lang="cs-CZ" sz="1200" b="1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cs-CZ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11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" grpId="0"/>
      <p:bldP spid="8" grpId="0"/>
      <p:bldP spid="9" grpId="0"/>
      <p:bldP spid="10" grpId="0" animBg="1"/>
      <p:bldP spid="11" grpId="0" animBg="1"/>
      <p:bldP spid="12" grpId="0"/>
      <p:bldP spid="13" grpId="0"/>
      <p:bldP spid="14" grpId="0"/>
      <p:bldOleChart spid="15" grpId="0"/>
      <p:bldP spid="16" grpId="0"/>
      <p:bldP spid="17" grpId="0"/>
      <p:bldOleChart spid="19" grpId="0"/>
      <p:bldP spid="34" grpId="0"/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519136" y="274638"/>
            <a:ext cx="8167663" cy="706090"/>
          </a:xfrm>
        </p:spPr>
        <p:txBody>
          <a:bodyPr/>
          <a:lstStyle/>
          <a:p>
            <a:r>
              <a:rPr lang="cs-CZ" dirty="0" smtClean="0"/>
              <a:t>K čemu nám může pomoci vizualizace dat?</a:t>
            </a:r>
            <a:endParaRPr lang="en-US" dirty="0"/>
          </a:p>
        </p:txBody>
      </p:sp>
      <p:sp>
        <p:nvSpPr>
          <p:cNvPr id="17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902896" y="6536102"/>
            <a:ext cx="2133600" cy="318517"/>
          </a:xfrm>
        </p:spPr>
        <p:txBody>
          <a:bodyPr/>
          <a:lstStyle/>
          <a:p>
            <a:fld id="{2E6427A6-24A6-4246-A352-D268563853F6}" type="slidenum">
              <a:rPr lang="cs-CZ" smtClean="0"/>
              <a:t>26</a:t>
            </a:fld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61037"/>
              </p:ext>
            </p:extLst>
          </p:nvPr>
        </p:nvGraphicFramePr>
        <p:xfrm>
          <a:off x="923640" y="1772816"/>
          <a:ext cx="7340800" cy="3566160"/>
        </p:xfrm>
        <a:graphic>
          <a:graphicData uri="http://schemas.openxmlformats.org/drawingml/2006/table">
            <a:tbl>
              <a:tblPr/>
              <a:tblGrid>
                <a:gridCol w="324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4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2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0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55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63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63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pohlavi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cholesterol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vyska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vaha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obvod_pasu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obvod_boku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BMI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sys_tlak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dia_tlak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8" name="TextovéPole 17"/>
          <p:cNvSpPr txBox="1"/>
          <p:nvPr/>
        </p:nvSpPr>
        <p:spPr>
          <a:xfrm>
            <a:off x="3476352" y="5746380"/>
            <a:ext cx="248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Chybějící hodnot</a:t>
            </a:r>
            <a:r>
              <a:rPr lang="en-US" sz="2000" dirty="0" smtClean="0">
                <a:solidFill>
                  <a:srgbClr val="FF0000"/>
                </a:solidFill>
              </a:rPr>
              <a:t>y</a:t>
            </a:r>
            <a:endParaRPr lang="cs-CZ" sz="2000" dirty="0">
              <a:solidFill>
                <a:srgbClr val="FF0000"/>
              </a:solidFill>
            </a:endParaRPr>
          </a:p>
        </p:txBody>
      </p:sp>
      <p:cxnSp>
        <p:nvCxnSpPr>
          <p:cNvPr id="6" name="Přímá spojnice se šipkou 5"/>
          <p:cNvCxnSpPr>
            <a:stCxn id="18" idx="0"/>
          </p:cNvCxnSpPr>
          <p:nvPr/>
        </p:nvCxnSpPr>
        <p:spPr>
          <a:xfrm flipH="1" flipV="1">
            <a:off x="2986748" y="2689322"/>
            <a:ext cx="1733528" cy="30570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délník 6"/>
          <p:cNvSpPr/>
          <p:nvPr/>
        </p:nvSpPr>
        <p:spPr>
          <a:xfrm>
            <a:off x="2518747" y="2450671"/>
            <a:ext cx="468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bdélník 19"/>
          <p:cNvSpPr/>
          <p:nvPr/>
        </p:nvSpPr>
        <p:spPr>
          <a:xfrm>
            <a:off x="3861454" y="2905218"/>
            <a:ext cx="468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Přímá spojnice se šipkou 20"/>
          <p:cNvCxnSpPr>
            <a:stCxn id="18" idx="0"/>
          </p:cNvCxnSpPr>
          <p:nvPr/>
        </p:nvCxnSpPr>
        <p:spPr>
          <a:xfrm flipH="1" flipV="1">
            <a:off x="4329454" y="3150246"/>
            <a:ext cx="390822" cy="25961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707616" y="5746380"/>
            <a:ext cx="248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Chyb</a:t>
            </a:r>
            <a:r>
              <a:rPr lang="en-US" sz="2000" dirty="0" smtClean="0">
                <a:solidFill>
                  <a:srgbClr val="FF0000"/>
                </a:solidFill>
              </a:rPr>
              <a:t>né</a:t>
            </a:r>
            <a:r>
              <a:rPr lang="cs-CZ" sz="2000" dirty="0" smtClean="0">
                <a:solidFill>
                  <a:srgbClr val="FF0000"/>
                </a:solidFill>
              </a:rPr>
              <a:t> hodnot</a:t>
            </a:r>
            <a:r>
              <a:rPr lang="en-US" sz="2000" dirty="0" smtClean="0">
                <a:solidFill>
                  <a:srgbClr val="FF0000"/>
                </a:solidFill>
              </a:rPr>
              <a:t>y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1732054" y="4676390"/>
            <a:ext cx="468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Přímá spojnice se šipkou 28"/>
          <p:cNvCxnSpPr/>
          <p:nvPr/>
        </p:nvCxnSpPr>
        <p:spPr>
          <a:xfrm flipV="1">
            <a:off x="1411370" y="5003580"/>
            <a:ext cx="376366" cy="7674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ovéPole 32"/>
          <p:cNvSpPr txBox="1"/>
          <p:nvPr/>
        </p:nvSpPr>
        <p:spPr>
          <a:xfrm>
            <a:off x="6116600" y="5746380"/>
            <a:ext cx="248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FF0000"/>
                </a:solidFill>
              </a:rPr>
              <a:t>Odlehlé hodnoty</a:t>
            </a:r>
            <a:endParaRPr lang="cs-CZ" sz="2000" dirty="0">
              <a:solidFill>
                <a:srgbClr val="FF0000"/>
              </a:solidFill>
            </a:endParaRPr>
          </a:p>
        </p:txBody>
      </p:sp>
      <p:cxnSp>
        <p:nvCxnSpPr>
          <p:cNvPr id="34" name="Přímá spojnice se šipkou 33"/>
          <p:cNvCxnSpPr/>
          <p:nvPr/>
        </p:nvCxnSpPr>
        <p:spPr>
          <a:xfrm flipH="1" flipV="1">
            <a:off x="7456603" y="4290421"/>
            <a:ext cx="390822" cy="14849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délník 34"/>
          <p:cNvSpPr/>
          <p:nvPr/>
        </p:nvSpPr>
        <p:spPr>
          <a:xfrm>
            <a:off x="7017631" y="4016365"/>
            <a:ext cx="468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554066" y="1196752"/>
            <a:ext cx="793122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→</a:t>
            </a:r>
            <a:r>
              <a:rPr lang="cs-CZ" dirty="0" smtClean="0"/>
              <a:t> odhalení problémů v datech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1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 animBg="1"/>
      <p:bldP spid="20" grpId="0" animBg="1"/>
      <p:bldP spid="25" grpId="0"/>
      <p:bldP spid="28" grpId="0" animBg="1"/>
      <p:bldP spid="33" grpId="0"/>
      <p:bldP spid="35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7" y="274638"/>
            <a:ext cx="8157320" cy="706090"/>
          </a:xfrm>
        </p:spPr>
        <p:txBody>
          <a:bodyPr>
            <a:normAutofit/>
          </a:bodyPr>
          <a:lstStyle/>
          <a:p>
            <a:r>
              <a:rPr lang="cs-CZ" dirty="0" smtClean="0"/>
              <a:t>Problémy v datech – chybějící hodnoty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1008111"/>
          </a:xfrm>
        </p:spPr>
        <p:txBody>
          <a:bodyPr>
            <a:noAutofit/>
          </a:bodyPr>
          <a:lstStyle/>
          <a:p>
            <a:r>
              <a:rPr lang="cs-CZ" dirty="0" smtClean="0"/>
              <a:t>snaha, aby v datech vůbec nenastaly</a:t>
            </a:r>
          </a:p>
          <a:p>
            <a:r>
              <a:rPr lang="cs-CZ" dirty="0" smtClean="0"/>
              <a:t>pokud však nastanou, je silně nedoporučováno dělat každou analýzu na jinak velkém souboru (tzv. „</a:t>
            </a:r>
            <a:r>
              <a:rPr lang="cs-CZ" dirty="0" err="1" smtClean="0"/>
              <a:t>casewise</a:t>
            </a:r>
            <a:r>
              <a:rPr lang="cs-CZ" dirty="0" smtClean="0"/>
              <a:t>“ odstraňování objektů) </a:t>
            </a:r>
            <a:r>
              <a:rPr lang="cs-CZ" dirty="0" smtClean="0">
                <a:latin typeface="Calibri"/>
              </a:rPr>
              <a:t>→</a:t>
            </a:r>
            <a:r>
              <a:rPr lang="cs-CZ" dirty="0" smtClean="0"/>
              <a:t> 3 možná řešení: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27</a:t>
            </a:fld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95536" y="2204864"/>
            <a:ext cx="8229600" cy="19358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1" indent="-457200">
              <a:buFont typeface="+mj-lt"/>
              <a:buAutoNum type="arabicPeriod"/>
            </a:pPr>
            <a:r>
              <a:rPr lang="cs-CZ" sz="2400" dirty="0" smtClean="0"/>
              <a:t>vyloučit z analýzy všechny objekty, u nichž se vyskytla nějaká chybějící hodnota (tzv. „</a:t>
            </a:r>
            <a:r>
              <a:rPr lang="cs-CZ" sz="2400" dirty="0" err="1" smtClean="0"/>
              <a:t>listwise</a:t>
            </a:r>
            <a:r>
              <a:rPr lang="cs-CZ" sz="2400" dirty="0" smtClean="0"/>
              <a:t>“ odstranění objektů):</a:t>
            </a:r>
          </a:p>
          <a:p>
            <a:pPr marL="1257300" lvl="2" indent="-457200"/>
            <a:r>
              <a:rPr lang="cs-CZ" sz="2100" dirty="0" smtClean="0"/>
              <a:t>pokud chybějících hodnot mnoho, zbyde pouze málo objektů</a:t>
            </a:r>
          </a:p>
          <a:p>
            <a:pPr marL="1257300" lvl="2" indent="-457200"/>
            <a:r>
              <a:rPr lang="cs-CZ" sz="2100" dirty="0" smtClean="0"/>
              <a:t>pozor na systematicky chybějící hodnoty – může dojít ke zkreslení výsledků analýz</a:t>
            </a:r>
          </a:p>
          <a:p>
            <a:pPr marL="1257300" lvl="2" indent="-457200"/>
            <a:r>
              <a:rPr lang="cs-CZ" sz="2100" dirty="0" smtClean="0"/>
              <a:t>občas vhodné odstranit proměnné s mnoha chybějícími hodnotami místo objektů, pokud proměnné nejsou důležité pro analýzu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395536" y="4114485"/>
            <a:ext cx="8229600" cy="9277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1" indent="-457200">
              <a:buFont typeface="+mj-lt"/>
              <a:buAutoNum type="arabicPeriod" startAt="2"/>
            </a:pPr>
            <a:r>
              <a:rPr lang="cs-CZ" sz="2400" dirty="0" smtClean="0"/>
              <a:t>definování souboru s vyplněnými „klíčovými“ proměnnými:</a:t>
            </a:r>
          </a:p>
          <a:p>
            <a:pPr marL="1257300" lvl="2" indent="-457200"/>
            <a:r>
              <a:rPr lang="cs-CZ" sz="2100" dirty="0" smtClean="0"/>
              <a:t>na tomto souboru provedena většina analýz</a:t>
            </a:r>
          </a:p>
          <a:p>
            <a:pPr marL="1257300" lvl="2" indent="-457200"/>
            <a:r>
              <a:rPr lang="cs-CZ" sz="2100" dirty="0" smtClean="0"/>
              <a:t>další analýzy dělány na podsouboru s menším počtem subjektů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395536" y="5085184"/>
            <a:ext cx="8496944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1" indent="-457200">
              <a:buFont typeface="+mj-lt"/>
              <a:buAutoNum type="arabicPeriod" startAt="3"/>
            </a:pPr>
            <a:r>
              <a:rPr lang="cs-CZ" sz="2400" dirty="0" smtClean="0"/>
              <a:t>doplnění chybějících hodnot (tzv. imputace):</a:t>
            </a:r>
          </a:p>
          <a:p>
            <a:pPr marL="1257300" lvl="2" indent="-457200"/>
            <a:r>
              <a:rPr lang="cs-CZ" sz="2100" dirty="0" smtClean="0"/>
              <a:t>doplnění průměrem z hodnot, které jsou pro danou proměnnou k dispozici</a:t>
            </a:r>
          </a:p>
          <a:p>
            <a:pPr marL="1257300" lvl="2" indent="-457200"/>
            <a:r>
              <a:rPr lang="cs-CZ" sz="2100" dirty="0" smtClean="0"/>
              <a:t>doplnění hodnot na základě regresních modelů</a:t>
            </a:r>
          </a:p>
          <a:p>
            <a:pPr marL="1257300" lvl="2" indent="-457200"/>
            <a:r>
              <a:rPr lang="cs-CZ" sz="2100" dirty="0" smtClean="0"/>
              <a:t>pozor! doplnění hodnot však může zkreslit výsledky analýz</a:t>
            </a:r>
          </a:p>
          <a:p>
            <a:pPr marL="1257300" lvl="2" indent="-457200"/>
            <a:endParaRPr lang="cs-CZ" sz="2100" dirty="0" smtClean="0"/>
          </a:p>
        </p:txBody>
      </p:sp>
    </p:spTree>
    <p:extLst>
      <p:ext uri="{BB962C8B-B14F-4D97-AF65-F5344CB8AC3E}">
        <p14:creationId xmlns:p14="http://schemas.microsoft.com/office/powerpoint/2010/main" val="251619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7" y="274638"/>
            <a:ext cx="8157320" cy="706090"/>
          </a:xfrm>
        </p:spPr>
        <p:txBody>
          <a:bodyPr>
            <a:normAutofit/>
          </a:bodyPr>
          <a:lstStyle/>
          <a:p>
            <a:r>
              <a:rPr lang="cs-CZ" dirty="0" smtClean="0"/>
              <a:t>Problémy v datech – odlehlé hodnoty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800199"/>
          </a:xfrm>
        </p:spPr>
        <p:txBody>
          <a:bodyPr>
            <a:normAutofit/>
          </a:bodyPr>
          <a:lstStyle/>
          <a:p>
            <a:r>
              <a:rPr lang="cs-CZ" dirty="0" smtClean="0"/>
              <a:t>k identifikaci odlehlých hodnot mohou pomoci např. tečkové, maticové či krabicové grafy</a:t>
            </a:r>
          </a:p>
          <a:p>
            <a:r>
              <a:rPr lang="cs-CZ" dirty="0" smtClean="0"/>
              <a:t>je třeba rozlišovat: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28</a:t>
            </a:fld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2204864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buFont typeface="+mj-lt"/>
              <a:buAutoNum type="arabicPeriod"/>
            </a:pPr>
            <a:r>
              <a:rPr lang="cs-CZ" b="1" dirty="0" smtClean="0"/>
              <a:t>odlehlé hodnoty, které jsou způsobeny chybou </a:t>
            </a:r>
            <a:r>
              <a:rPr lang="cs-CZ" dirty="0" smtClean="0"/>
              <a:t>(měřících přístrojů apod.) - jsou to většinou nereálné hodnoty </a:t>
            </a:r>
            <a:r>
              <a:rPr lang="cs-CZ" dirty="0" smtClean="0">
                <a:latin typeface="Calibri"/>
              </a:rPr>
              <a:t>→ je vhodné je smazat a dále s nimi zacházet jako s chybějícími hodnotami</a:t>
            </a:r>
            <a:endParaRPr lang="cs-CZ" dirty="0" smtClean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3184510"/>
            <a:ext cx="8229600" cy="2736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buFont typeface="+mj-lt"/>
              <a:buAutoNum type="arabicPeriod" startAt="2"/>
            </a:pPr>
            <a:r>
              <a:rPr lang="cs-CZ" sz="1900" b="1" dirty="0" smtClean="0"/>
              <a:t>odlehlé hodnoty, které jsou fyziologické </a:t>
            </a:r>
            <a:r>
              <a:rPr lang="cs-CZ" sz="1900" dirty="0" smtClean="0"/>
              <a:t>(tzn. jsou to reálné hodnoty) </a:t>
            </a:r>
            <a:r>
              <a:rPr lang="cs-CZ" sz="1900" dirty="0" smtClean="0">
                <a:latin typeface="Calibri"/>
              </a:rPr>
              <a:t>→</a:t>
            </a:r>
            <a:r>
              <a:rPr lang="cs-CZ" sz="1900" dirty="0" smtClean="0"/>
              <a:t> je vhodné tyto hodnoty v datech ponechat, pokud je to možné a nezkreslí to analýzu a použít </a:t>
            </a:r>
            <a:r>
              <a:rPr lang="cs-CZ" sz="1900" dirty="0" err="1" smtClean="0"/>
              <a:t>neparametrické</a:t>
            </a:r>
            <a:r>
              <a:rPr lang="cs-CZ" sz="1900" dirty="0" smtClean="0"/>
              <a:t> metody analýzy dat</a:t>
            </a:r>
          </a:p>
          <a:p>
            <a:pPr lvl="2"/>
            <a:r>
              <a:rPr lang="cs-CZ" sz="1800" dirty="0" smtClean="0"/>
              <a:t>příklad, kdy je vhodné odlehlou hodnotu v souboru ponechat: pacienti Alzheimerovou chorobou v našem souboru mají hodnotu </a:t>
            </a:r>
            <a:r>
              <a:rPr lang="cs-CZ" sz="1800" dirty="0" err="1" smtClean="0"/>
              <a:t>MMSE</a:t>
            </a:r>
            <a:r>
              <a:rPr lang="cs-CZ" sz="1800" dirty="0" smtClean="0"/>
              <a:t> skóre větší než 15, jeden pacient má však hodnotu skóre 7 (je to reálná hodnota, smazáním bychom uměle snížili variabilitu)</a:t>
            </a:r>
          </a:p>
          <a:p>
            <a:pPr lvl="2"/>
            <a:r>
              <a:rPr lang="cs-CZ" sz="1800" dirty="0" smtClean="0"/>
              <a:t>příklad, kdy je nevhodné odlehlou hodnotu v souboru ponechat: chceme měřit výšku 15-letých dětí – dítě trpící nanismem měřící 80 cm by průměrnou výšku velice zkreslilo, proto ho ze souboru vyřadíme</a:t>
            </a:r>
          </a:p>
        </p:txBody>
      </p:sp>
    </p:spTree>
    <p:extLst>
      <p:ext uri="{BB962C8B-B14F-4D97-AF65-F5344CB8AC3E}">
        <p14:creationId xmlns:p14="http://schemas.microsoft.com/office/powerpoint/2010/main" val="146797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Vizualizace vícerozměrných dat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3D sloupkové grafy</a:t>
            </a:r>
          </a:p>
          <a:p>
            <a:r>
              <a:rPr lang="cs-CZ" dirty="0" smtClean="0"/>
              <a:t>dvourozměrný histogram</a:t>
            </a:r>
          </a:p>
          <a:p>
            <a:r>
              <a:rPr lang="cs-CZ" dirty="0" smtClean="0"/>
              <a:t>maticové grafy</a:t>
            </a:r>
          </a:p>
          <a:p>
            <a:r>
              <a:rPr lang="cs-CZ" dirty="0" smtClean="0"/>
              <a:t>krabicové grafy pro více proměnných</a:t>
            </a:r>
          </a:p>
          <a:p>
            <a:r>
              <a:rPr lang="cs-CZ" dirty="0" smtClean="0"/>
              <a:t>ikonové (</a:t>
            </a:r>
            <a:r>
              <a:rPr lang="cs-CZ" dirty="0" err="1" smtClean="0"/>
              <a:t>symbolové</a:t>
            </a:r>
            <a:r>
              <a:rPr lang="cs-CZ" dirty="0" smtClean="0"/>
              <a:t>) grafy:</a:t>
            </a:r>
          </a:p>
          <a:p>
            <a:pPr lvl="1"/>
            <a:r>
              <a:rPr lang="cs-CZ" dirty="0" smtClean="0"/>
              <a:t>profilové sloupce</a:t>
            </a:r>
          </a:p>
          <a:p>
            <a:pPr lvl="1"/>
            <a:r>
              <a:rPr lang="cs-CZ" dirty="0" smtClean="0"/>
              <a:t>profily</a:t>
            </a:r>
          </a:p>
          <a:p>
            <a:pPr lvl="1"/>
            <a:r>
              <a:rPr lang="cs-CZ" dirty="0" smtClean="0"/>
              <a:t>paprskové </a:t>
            </a:r>
            <a:r>
              <a:rPr lang="cs-CZ" dirty="0"/>
              <a:t>(</a:t>
            </a:r>
            <a:r>
              <a:rPr lang="cs-CZ" dirty="0" smtClean="0"/>
              <a:t>hvězdicové) grafy</a:t>
            </a:r>
            <a:endParaRPr lang="cs-CZ" dirty="0"/>
          </a:p>
          <a:p>
            <a:pPr lvl="1"/>
            <a:r>
              <a:rPr lang="cs-CZ" dirty="0" smtClean="0"/>
              <a:t>polygony</a:t>
            </a:r>
          </a:p>
          <a:p>
            <a:pPr lvl="1"/>
            <a:r>
              <a:rPr lang="cs-CZ" dirty="0" smtClean="0"/>
              <a:t>pavučinové grafy</a:t>
            </a:r>
            <a:endParaRPr lang="cs-CZ" dirty="0"/>
          </a:p>
          <a:p>
            <a:pPr lvl="1"/>
            <a:r>
              <a:rPr lang="cs-CZ" dirty="0" err="1" smtClean="0"/>
              <a:t>Chernoffovy</a:t>
            </a:r>
            <a:r>
              <a:rPr lang="cs-CZ" dirty="0" smtClean="0"/>
              <a:t> tváře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64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Význam a cíle vícerozměrné analýzy dat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792088"/>
          </a:xfrm>
        </p:spPr>
        <p:txBody>
          <a:bodyPr/>
          <a:lstStyle/>
          <a:p>
            <a:r>
              <a:rPr lang="cs-CZ" dirty="0" smtClean="0"/>
              <a:t>většina dat pořízených při výzkumu jsou data vícerozměrná – chceme zjistit celou řadu vlastností daných subjektů či objektů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</a:t>
            </a:fld>
            <a:endParaRPr lang="cs-CZ" dirty="0"/>
          </a:p>
        </p:txBody>
      </p:sp>
      <p:graphicFrame>
        <p:nvGraphicFramePr>
          <p:cNvPr id="5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40636"/>
              </p:ext>
            </p:extLst>
          </p:nvPr>
        </p:nvGraphicFramePr>
        <p:xfrm>
          <a:off x="1772435" y="2517825"/>
          <a:ext cx="6032503" cy="1584960"/>
        </p:xfrm>
        <a:graphic>
          <a:graphicData uri="http://schemas.openxmlformats.org/drawingml/2006/table">
            <a:tbl>
              <a:tblPr/>
              <a:tblGrid>
                <a:gridCol w="432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7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50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73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Pohlaví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Věk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Váha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MMSE</a:t>
                      </a: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skóre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hipokampu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muž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7030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žena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6984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205029" y="2085653"/>
            <a:ext cx="5616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dirty="0" smtClean="0">
                <a:latin typeface="+mn-lt"/>
              </a:rPr>
              <a:t>PROMĚNNÉ (VLASTNOSTI)</a:t>
            </a:r>
            <a:r>
              <a:rPr lang="en-US" dirty="0" smtClean="0">
                <a:latin typeface="+mn-lt"/>
              </a:rPr>
              <a:t> </a:t>
            </a:r>
            <a:endParaRPr lang="cs-CZ" dirty="0">
              <a:latin typeface="+mn-lt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870769" y="3419912"/>
            <a:ext cx="12910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4259263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425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cs-CZ" dirty="0" smtClean="0">
                <a:latin typeface="+mn-lt"/>
              </a:rPr>
              <a:t>SUBJEKTY</a:t>
            </a:r>
            <a:endParaRPr lang="cs-CZ" dirty="0">
              <a:latin typeface="+mn-lt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57200" y="4465302"/>
            <a:ext cx="8229600" cy="763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zpravidla nestačí analyzovat každou proměnnou zvlášť – pro úplně pochopení vztahů většinou potřeba analyzovat proměnné současně</a:t>
            </a:r>
            <a:endParaRPr lang="en-US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2433464" y="5562578"/>
            <a:ext cx="4277072" cy="3819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→</a:t>
            </a:r>
            <a:r>
              <a:rPr lang="cs-CZ" dirty="0" smtClean="0">
                <a:solidFill>
                  <a:srgbClr val="FF0000"/>
                </a:solidFill>
                <a:latin typeface="Calibri"/>
              </a:rPr>
              <a:t> použití  VÍCEROZMĚRNÝCH  METOD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3D sloupkové grafy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vzájemný výskyt kategorií dvou kategoriálních proměnných</a:t>
            </a:r>
          </a:p>
          <a:p>
            <a:r>
              <a:rPr lang="cs-CZ" dirty="0" smtClean="0"/>
              <a:t>v softwaru </a:t>
            </a:r>
            <a:r>
              <a:rPr lang="cs-CZ" dirty="0" err="1" smtClean="0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3D </a:t>
            </a:r>
            <a:r>
              <a:rPr lang="cs-CZ" dirty="0" err="1" smtClean="0"/>
              <a:t>Sequential</a:t>
            </a:r>
            <a:r>
              <a:rPr lang="cs-CZ" dirty="0" smtClean="0"/>
              <a:t>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Bivariate</a:t>
            </a:r>
            <a:r>
              <a:rPr lang="cs-CZ" dirty="0" smtClean="0"/>
              <a:t> </a:t>
            </a:r>
            <a:r>
              <a:rPr lang="cs-CZ" dirty="0" err="1" smtClean="0"/>
              <a:t>Histograms</a:t>
            </a:r>
            <a:r>
              <a:rPr lang="cs-CZ" dirty="0" smtClean="0"/>
              <a:t>...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30</a:t>
            </a:fld>
            <a:endParaRPr lang="cs-CZ" dirty="0"/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9405" r="18977" b="10253"/>
          <a:stretch/>
        </p:blipFill>
        <p:spPr bwMode="auto">
          <a:xfrm>
            <a:off x="2296840" y="2108525"/>
            <a:ext cx="4390306" cy="405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62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Dvourozměrný histogram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 vykreslení vztahu dvou spojitých proměnných</a:t>
            </a:r>
          </a:p>
          <a:p>
            <a:r>
              <a:rPr lang="cs-CZ" dirty="0" smtClean="0"/>
              <a:t>v softwaru </a:t>
            </a:r>
            <a:r>
              <a:rPr lang="cs-CZ" dirty="0" err="1" smtClean="0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3D </a:t>
            </a:r>
            <a:r>
              <a:rPr lang="cs-CZ" dirty="0" err="1" smtClean="0"/>
              <a:t>Sequential</a:t>
            </a:r>
            <a:r>
              <a:rPr lang="cs-CZ" dirty="0" smtClean="0"/>
              <a:t>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Bivariate</a:t>
            </a:r>
            <a:r>
              <a:rPr lang="cs-CZ" dirty="0" smtClean="0"/>
              <a:t> </a:t>
            </a:r>
            <a:r>
              <a:rPr lang="cs-CZ" dirty="0" err="1" smtClean="0"/>
              <a:t>Histograms</a:t>
            </a:r>
            <a:r>
              <a:rPr lang="cs-CZ" dirty="0" smtClean="0"/>
              <a:t>...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31</a:t>
            </a:fld>
            <a:endParaRPr lang="cs-CZ" dirty="0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t="9643" r="17094" b="10300"/>
          <a:stretch/>
        </p:blipFill>
        <p:spPr bwMode="auto">
          <a:xfrm>
            <a:off x="2483768" y="2238248"/>
            <a:ext cx="4392488" cy="400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1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Tečkový graf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rovněž pro vykreslení vztahu dvou spojitých proměnných 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err="1"/>
              <a:t>Graphs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Scatterplots</a:t>
            </a:r>
            <a:r>
              <a:rPr lang="cs-CZ" dirty="0" smtClean="0"/>
              <a:t>...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32</a:t>
            </a:fld>
            <a:endParaRPr lang="cs-CZ" dirty="0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8"/>
          <a:stretch/>
        </p:blipFill>
        <p:spPr bwMode="auto">
          <a:xfrm>
            <a:off x="1187624" y="2096277"/>
            <a:ext cx="6408712" cy="417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2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Tečkový graf – přidání kategoriální proměnné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zahrnutí kategoriální proměnné do grafu použitím </a:t>
            </a:r>
            <a:r>
              <a:rPr lang="cs-CZ" dirty="0"/>
              <a:t>různých symbolů či barev pro jednotlivé skupiny určené danou </a:t>
            </a:r>
            <a:r>
              <a:rPr lang="cs-CZ" dirty="0" smtClean="0"/>
              <a:t>kategoriální proměnnou</a:t>
            </a:r>
            <a:endParaRPr lang="en-US" dirty="0" smtClean="0"/>
          </a:p>
          <a:p>
            <a:r>
              <a:rPr lang="cs-CZ" dirty="0" smtClean="0"/>
              <a:t>v softwaru </a:t>
            </a:r>
            <a:r>
              <a:rPr lang="cs-CZ" dirty="0" err="1" smtClean="0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Scatterplots</a:t>
            </a:r>
            <a:r>
              <a:rPr lang="cs-CZ" dirty="0" smtClean="0"/>
              <a:t> – na záložce </a:t>
            </a:r>
            <a:r>
              <a:rPr lang="cs-CZ" dirty="0" err="1" smtClean="0"/>
              <a:t>Categorized</a:t>
            </a:r>
            <a:r>
              <a:rPr lang="cs-CZ" dirty="0" smtClean="0"/>
              <a:t> zahrnout On u X-</a:t>
            </a:r>
            <a:r>
              <a:rPr lang="cs-CZ" dirty="0" err="1" smtClean="0"/>
              <a:t>Categorized</a:t>
            </a:r>
            <a:r>
              <a:rPr lang="cs-CZ" dirty="0" smtClean="0"/>
              <a:t>, vybrat kategoriální proměnnou pomocí </a:t>
            </a:r>
            <a:r>
              <a:rPr lang="cs-CZ" dirty="0" err="1" smtClean="0"/>
              <a:t>Change</a:t>
            </a:r>
            <a:r>
              <a:rPr lang="cs-CZ" dirty="0" smtClean="0"/>
              <a:t> </a:t>
            </a:r>
            <a:r>
              <a:rPr lang="cs-CZ" dirty="0" err="1" smtClean="0"/>
              <a:t>Variable</a:t>
            </a:r>
            <a:r>
              <a:rPr lang="cs-CZ" dirty="0" smtClean="0"/>
              <a:t> a změnit Layout na </a:t>
            </a:r>
            <a:r>
              <a:rPr lang="cs-CZ" dirty="0" err="1" smtClean="0"/>
              <a:t>Overlaid</a:t>
            </a:r>
            <a:endParaRPr lang="cs-CZ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33</a:t>
            </a:fld>
            <a:endParaRPr lang="cs-CZ" dirty="0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3"/>
          <a:stretch/>
        </p:blipFill>
        <p:spPr bwMode="auto">
          <a:xfrm>
            <a:off x="1782238" y="2867450"/>
            <a:ext cx="5022010" cy="338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0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Maticový graf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vykreslení vztahu více spojitých proměnných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err="1"/>
              <a:t>Graphs</a:t>
            </a:r>
            <a:r>
              <a:rPr lang="cs-CZ" dirty="0"/>
              <a:t> </a:t>
            </a:r>
            <a:r>
              <a:rPr lang="cs-CZ" dirty="0" smtClean="0"/>
              <a:t>– Matrix </a:t>
            </a:r>
            <a:r>
              <a:rPr lang="cs-CZ" dirty="0" err="1" smtClean="0"/>
              <a:t>Plots</a:t>
            </a:r>
            <a:r>
              <a:rPr lang="cs-CZ" dirty="0" smtClean="0"/>
              <a:t>...</a:t>
            </a:r>
          </a:p>
          <a:p>
            <a:r>
              <a:rPr lang="cs-CZ" dirty="0" smtClean="0"/>
              <a:t>upozornění:  nastavení, jak se vypořádat s chybějícími hodnotami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34</a:t>
            </a:fld>
            <a:endParaRPr lang="cs-CZ" dirty="0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"/>
          <a:stretch/>
        </p:blipFill>
        <p:spPr bwMode="auto">
          <a:xfrm>
            <a:off x="1403648" y="2348880"/>
            <a:ext cx="5760640" cy="3927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Maticový graf – na diagonále krabicové grafy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</a:t>
            </a:r>
            <a:r>
              <a:rPr lang="cs-CZ" dirty="0"/>
              <a:t>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err="1"/>
              <a:t>Graphs</a:t>
            </a:r>
            <a:r>
              <a:rPr lang="cs-CZ" dirty="0"/>
              <a:t> </a:t>
            </a:r>
            <a:r>
              <a:rPr lang="cs-CZ" dirty="0" smtClean="0"/>
              <a:t>– Matrix </a:t>
            </a:r>
            <a:r>
              <a:rPr lang="cs-CZ" dirty="0" err="1" smtClean="0"/>
              <a:t>Plots</a:t>
            </a:r>
            <a:r>
              <a:rPr lang="cs-CZ" dirty="0" smtClean="0"/>
              <a:t>...; na záložce </a:t>
            </a:r>
            <a:r>
              <a:rPr lang="cs-CZ" dirty="0" err="1" smtClean="0"/>
              <a:t>Advanced</a:t>
            </a:r>
            <a:r>
              <a:rPr lang="cs-CZ" dirty="0" smtClean="0"/>
              <a:t> zatrhnout Display: Box plot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35</a:t>
            </a:fld>
            <a:endParaRPr lang="cs-CZ" dirty="0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9"/>
          <a:stretch/>
        </p:blipFill>
        <p:spPr bwMode="auto">
          <a:xfrm>
            <a:off x="1600200" y="2060848"/>
            <a:ext cx="5943600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0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Krabicové grafy pro více proměnných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ukáží nám, zda mají proměnné podobný rozsah hodnot</a:t>
            </a:r>
          </a:p>
          <a:p>
            <a:r>
              <a:rPr lang="cs-CZ" dirty="0" smtClean="0"/>
              <a:t>v </a:t>
            </a:r>
            <a:r>
              <a:rPr lang="cs-CZ" dirty="0"/>
              <a:t>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smtClean="0"/>
              <a:t>označit příslušné sloupečky v datech – </a:t>
            </a:r>
            <a:r>
              <a:rPr lang="cs-CZ" dirty="0" err="1" smtClean="0"/>
              <a:t>Graphs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Graphs</a:t>
            </a:r>
            <a:r>
              <a:rPr lang="cs-CZ" dirty="0" smtClean="0"/>
              <a:t> of </a:t>
            </a:r>
            <a:r>
              <a:rPr lang="cs-CZ" dirty="0" err="1"/>
              <a:t>B</a:t>
            </a:r>
            <a:r>
              <a:rPr lang="cs-CZ" dirty="0" err="1" smtClean="0"/>
              <a:t>lock</a:t>
            </a:r>
            <a:r>
              <a:rPr lang="cs-CZ" dirty="0" smtClean="0"/>
              <a:t> Data – Box Plot: </a:t>
            </a:r>
            <a:r>
              <a:rPr lang="cs-CZ" dirty="0" err="1" smtClean="0"/>
              <a:t>Block</a:t>
            </a:r>
            <a:r>
              <a:rPr lang="cs-CZ" dirty="0" smtClean="0"/>
              <a:t> </a:t>
            </a:r>
            <a:r>
              <a:rPr lang="cs-CZ" dirty="0" err="1" smtClean="0"/>
              <a:t>columns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36</a:t>
            </a:fld>
            <a:endParaRPr lang="cs-CZ" dirty="0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2"/>
          <a:stretch/>
        </p:blipFill>
        <p:spPr bwMode="auto">
          <a:xfrm>
            <a:off x="1316360" y="2319165"/>
            <a:ext cx="6124530" cy="397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7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Vícenásobné krabicové grafy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umožňují </a:t>
            </a:r>
            <a:r>
              <a:rPr lang="cs-CZ" dirty="0"/>
              <a:t>znázornění vztahu několika kvalitativních proměnných a jedné kvantitativní </a:t>
            </a:r>
            <a:r>
              <a:rPr lang="cs-CZ" dirty="0" smtClean="0"/>
              <a:t>proměnné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37</a:t>
            </a:fld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6660232" y="6525344"/>
            <a:ext cx="1080120" cy="248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974327"/>
            <a:ext cx="5040560" cy="425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Ikonové (</a:t>
            </a:r>
            <a:r>
              <a:rPr lang="cs-CZ" dirty="0" err="1" smtClean="0"/>
              <a:t>symbolové</a:t>
            </a:r>
            <a:r>
              <a:rPr lang="cs-CZ" dirty="0" smtClean="0"/>
              <a:t>) grafy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hodnoty znaků znázorněny jako geometrické útvary či symboly</a:t>
            </a:r>
          </a:p>
          <a:p>
            <a:r>
              <a:rPr lang="cs-CZ" dirty="0" smtClean="0"/>
              <a:t>každému objektu (subjektu) odpovídá jeden obrazec složený z těchto geometrických útvarů či symbolů</a:t>
            </a:r>
          </a:p>
          <a:p>
            <a:r>
              <a:rPr lang="cs-CZ" dirty="0" smtClean="0"/>
              <a:t>umožní vizuálně porovnat, které objekty (subjekty) jsou si podobné</a:t>
            </a:r>
          </a:p>
          <a:p>
            <a:r>
              <a:rPr lang="cs-CZ" dirty="0" smtClean="0"/>
              <a:t>mnoho druhů, v softwaru </a:t>
            </a:r>
            <a:r>
              <a:rPr lang="cs-CZ" dirty="0" err="1" smtClean="0"/>
              <a:t>Statistica</a:t>
            </a:r>
            <a:r>
              <a:rPr lang="cs-CZ" dirty="0" smtClean="0"/>
              <a:t> např.: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 smtClean="0"/>
              <a:t>Profilové sloupce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 smtClean="0"/>
              <a:t>Profily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 smtClean="0"/>
              <a:t>Paprskové (hvězdicové) grafy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/>
              <a:t>Polygony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/>
              <a:t>Pavučinové grafy</a:t>
            </a:r>
          </a:p>
          <a:p>
            <a:pPr marL="857250" lvl="1" indent="-457200">
              <a:buFont typeface="+mj-lt"/>
              <a:buAutoNum type="arabicPeriod"/>
            </a:pPr>
            <a:r>
              <a:rPr lang="cs-CZ" sz="2000" dirty="0" err="1" smtClean="0"/>
              <a:t>Chernoffovy</a:t>
            </a:r>
            <a:r>
              <a:rPr lang="cs-CZ" sz="2000" dirty="0" smtClean="0"/>
              <a:t> tváře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32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0"/>
          <a:stretch/>
        </p:blipFill>
        <p:spPr bwMode="auto">
          <a:xfrm>
            <a:off x="1566788" y="2767137"/>
            <a:ext cx="5274035" cy="34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Ikonové grafy – profilové sloupce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výšky sloupců odpovídají relativním hodnotám proměnných (relativní hodnota je podíl původní hodnoty a maxima z absolutních hodnot dané proměnné)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err="1" smtClean="0"/>
              <a:t>Columns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39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392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152128"/>
          </a:xfrm>
        </p:spPr>
        <p:txBody>
          <a:bodyPr/>
          <a:lstStyle/>
          <a:p>
            <a:r>
              <a:rPr lang="cs-CZ" dirty="0" smtClean="0"/>
              <a:t>vícerozměrné metody umožňují:</a:t>
            </a:r>
          </a:p>
          <a:p>
            <a:pPr lvl="1"/>
            <a:r>
              <a:rPr lang="cs-CZ" dirty="0" smtClean="0"/>
              <a:t>znázornit a popsat vícerozměrná data</a:t>
            </a:r>
          </a:p>
          <a:p>
            <a:pPr lvl="1"/>
            <a:r>
              <a:rPr lang="cs-CZ" dirty="0" smtClean="0"/>
              <a:t>zjišťovat vztahy mezi jednotlivými proměnnými a mezi subjekty (resp. objekty)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</a:t>
            </a:fld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519136" y="274638"/>
            <a:ext cx="8167663" cy="706090"/>
          </a:xfrm>
        </p:spPr>
        <p:txBody>
          <a:bodyPr/>
          <a:lstStyle/>
          <a:p>
            <a:r>
              <a:rPr lang="cs-CZ" dirty="0" smtClean="0"/>
              <a:t>Význam a cíle vícerozměrné analýzy dat II</a:t>
            </a:r>
            <a:endParaRPr lang="en-US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57200" y="2492896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mnoho způsobů dělení vícerozměrných metod do skupin – např. dělení podle cíle, kterého chceme vícerozměrnou analýzou dosáhnout:</a:t>
            </a:r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842098" y="321297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cs-CZ" sz="1800" dirty="0" smtClean="0"/>
              <a:t>1. Testování </a:t>
            </a:r>
            <a:r>
              <a:rPr lang="cs-CZ" sz="1800" dirty="0"/>
              <a:t>hypotéz o vícerozměrných datech</a:t>
            </a: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842098" y="3597019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cs-CZ" sz="1800" dirty="0" smtClean="0"/>
              <a:t>2. </a:t>
            </a:r>
            <a:r>
              <a:rPr lang="cs-CZ" sz="1800" dirty="0"/>
              <a:t>Vytvoření shluků subjektů, objektů nebo proměnných </a:t>
            </a: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842098" y="398106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cs-CZ" sz="1800" dirty="0" smtClean="0"/>
              <a:t>3. </a:t>
            </a:r>
            <a:r>
              <a:rPr lang="cs-CZ" sz="1800" dirty="0"/>
              <a:t>Redukce vícerozměrných dat</a:t>
            </a: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842098" y="4365104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cs-CZ" sz="1800" dirty="0" smtClean="0"/>
              <a:t>4. </a:t>
            </a:r>
            <a:r>
              <a:rPr lang="cs-CZ" sz="1800" dirty="0"/>
              <a:t>Klasifikace subjektů či objektů</a:t>
            </a:r>
          </a:p>
        </p:txBody>
      </p:sp>
    </p:spTree>
    <p:extLst>
      <p:ext uri="{BB962C8B-B14F-4D97-AF65-F5344CB8AC3E}">
        <p14:creationId xmlns:p14="http://schemas.microsoft.com/office/powerpoint/2010/main" val="225682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Ikonové grafy – profily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obdoba profilových sloupců, jen se středy horních hran profilových sloupců spojí úsečkami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err="1" smtClean="0"/>
              <a:t>Profiles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40</a:t>
            </a:fld>
            <a:endParaRPr lang="cs-CZ" dirty="0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7"/>
          <a:stretch/>
        </p:blipFill>
        <p:spPr bwMode="auto">
          <a:xfrm>
            <a:off x="1600201" y="2658194"/>
            <a:ext cx="5533005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7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274638"/>
            <a:ext cx="8624864" cy="706090"/>
          </a:xfrm>
        </p:spPr>
        <p:txBody>
          <a:bodyPr>
            <a:normAutofit/>
          </a:bodyPr>
          <a:lstStyle/>
          <a:p>
            <a:r>
              <a:rPr lang="cs-CZ" sz="2900" dirty="0"/>
              <a:t>Ikonové grafy – </a:t>
            </a:r>
            <a:r>
              <a:rPr lang="cs-CZ" sz="2900" dirty="0" smtClean="0"/>
              <a:t>paprskové </a:t>
            </a:r>
            <a:r>
              <a:rPr lang="cs-CZ" sz="2900" dirty="0"/>
              <a:t>(</a:t>
            </a:r>
            <a:r>
              <a:rPr lang="cs-CZ" sz="2900" dirty="0" smtClean="0"/>
              <a:t>hvězdicové) grafy</a:t>
            </a:r>
            <a:endParaRPr lang="cs-CZ" sz="29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vzdálenosti od středu odpovídají relativním hodnotám proměnných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err="1" smtClean="0"/>
              <a:t>Stars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41</a:t>
            </a:fld>
            <a:endParaRPr lang="cs-CZ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2"/>
          <a:stretch/>
        </p:blipFill>
        <p:spPr bwMode="auto">
          <a:xfrm>
            <a:off x="1592820" y="2520014"/>
            <a:ext cx="5859500" cy="372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0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Ikonové grafy – polygony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obdoba paprskových grafů, jen jsou vyplněné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err="1" smtClean="0"/>
              <a:t>Polygons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42</a:t>
            </a:fld>
            <a:endParaRPr lang="cs-CZ" dirty="0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5"/>
          <a:stretch/>
        </p:blipFill>
        <p:spPr bwMode="auto">
          <a:xfrm>
            <a:off x="1567443" y="2539847"/>
            <a:ext cx="5912476" cy="37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0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274638"/>
            <a:ext cx="8624864" cy="706090"/>
          </a:xfrm>
        </p:spPr>
        <p:txBody>
          <a:bodyPr>
            <a:normAutofit/>
          </a:bodyPr>
          <a:lstStyle/>
          <a:p>
            <a:r>
              <a:rPr lang="cs-CZ" dirty="0"/>
              <a:t>Ikonové grafy – </a:t>
            </a:r>
            <a:r>
              <a:rPr lang="cs-CZ" dirty="0" smtClean="0"/>
              <a:t>pavučinové grafy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/>
          <a:lstStyle/>
          <a:p>
            <a:r>
              <a:rPr lang="cs-CZ" sz="2000" dirty="0" smtClean="0"/>
              <a:t>obdoba paprskových grafů, přidáno znázornění maxima absolutních hodnot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smtClean="0"/>
              <a:t>Sun </a:t>
            </a:r>
            <a:r>
              <a:rPr lang="cs-CZ" b="1" dirty="0" err="1" smtClean="0"/>
              <a:t>Rays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43</a:t>
            </a:fld>
            <a:endParaRPr lang="cs-CZ" dirty="0"/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3"/>
          <a:stretch/>
        </p:blipFill>
        <p:spPr bwMode="auto">
          <a:xfrm>
            <a:off x="1594270" y="2313328"/>
            <a:ext cx="6146082" cy="39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60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274638"/>
            <a:ext cx="8624864" cy="706090"/>
          </a:xfrm>
        </p:spPr>
        <p:txBody>
          <a:bodyPr>
            <a:normAutofit/>
          </a:bodyPr>
          <a:lstStyle/>
          <a:p>
            <a:r>
              <a:rPr lang="cs-CZ" dirty="0"/>
              <a:t>Ikonové grafy – </a:t>
            </a:r>
            <a:r>
              <a:rPr lang="cs-CZ" dirty="0" err="1" smtClean="0"/>
              <a:t>Chernoffovy</a:t>
            </a:r>
            <a:r>
              <a:rPr lang="cs-CZ" dirty="0" smtClean="0"/>
              <a:t> tváře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/>
          <a:lstStyle/>
          <a:p>
            <a:r>
              <a:rPr lang="cs-CZ" sz="2000" dirty="0" smtClean="0"/>
              <a:t>proměnné znázorněny jako části obličeje</a:t>
            </a:r>
          </a:p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 smtClean="0"/>
              <a:t>: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Icon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... – </a:t>
            </a:r>
            <a:r>
              <a:rPr lang="cs-CZ" dirty="0" err="1" smtClean="0"/>
              <a:t>Graph</a:t>
            </a:r>
            <a:r>
              <a:rPr lang="cs-CZ" dirty="0" smtClean="0"/>
              <a:t> type: </a:t>
            </a:r>
            <a:r>
              <a:rPr lang="cs-CZ" b="1" dirty="0" err="1" smtClean="0"/>
              <a:t>Chernoff</a:t>
            </a:r>
            <a:r>
              <a:rPr lang="cs-CZ" b="1" dirty="0" smtClean="0"/>
              <a:t> </a:t>
            </a:r>
            <a:r>
              <a:rPr lang="cs-CZ" b="1" dirty="0" err="1" smtClean="0"/>
              <a:t>Faces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– zvolit proměnné – na záložce </a:t>
            </a:r>
            <a:r>
              <a:rPr lang="cs-CZ" dirty="0" err="1" smtClean="0"/>
              <a:t>Options</a:t>
            </a:r>
            <a:r>
              <a:rPr lang="cs-CZ" dirty="0" smtClean="0"/>
              <a:t> 1 zatrhnout „Display case </a:t>
            </a:r>
            <a:r>
              <a:rPr lang="cs-CZ" dirty="0" err="1" smtClean="0"/>
              <a:t>labels</a:t>
            </a:r>
            <a:r>
              <a:rPr lang="cs-CZ" dirty="0" smtClean="0"/>
              <a:t>“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44</a:t>
            </a:fld>
            <a:endParaRPr lang="cs-CZ" dirty="0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7"/>
          <a:stretch/>
        </p:blipFill>
        <p:spPr bwMode="auto">
          <a:xfrm>
            <a:off x="1115616" y="2334366"/>
            <a:ext cx="6048672" cy="393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21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cs-CZ" dirty="0" smtClean="0"/>
              <a:t>FSTA: Pokročilé statistické metody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Vícerozměrné statistické rozdělení a testy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66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Význam rozdělení ve vícerozměrném prostoru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Použitelnost mnohých klasických statistických metod a postupů vyžaduje předpoklad o normálním rozdělení sledovaných proměnných. </a:t>
            </a:r>
          </a:p>
          <a:p>
            <a:r>
              <a:rPr lang="cs-CZ" dirty="0" smtClean="0"/>
              <a:t>Podmínka normality vyplývá z toho, že metody založené na tomto předpokladu mohou využít kompletní matematický aparát schovaný za danou statistickou metodou. Tyto metody jsou také relativně snadno pochopitelné a se získanými řešeními se dobře pracuje. </a:t>
            </a:r>
          </a:p>
          <a:p>
            <a:r>
              <a:rPr lang="cs-CZ" dirty="0" smtClean="0"/>
              <a:t>Ovšem v reálném světě bývá obtížné předpoklad o normálním rozložení dodržet, v mnohých oblastech přírodních a mnohdy i technických oborů není tento předpoklad samozřejmostí. </a:t>
            </a:r>
          </a:p>
          <a:p>
            <a:r>
              <a:rPr lang="cs-CZ" dirty="0" smtClean="0"/>
              <a:t>Předpokládejme však normalitu a předpoklad o jedné normálně rozložené náhodné proměnné můžeme rozšířit na předpoklad simultánního normálního rozložení dvou a více náhodných proměnných. Některé vícerozměrné postupy a metody vycházejí z předpokladu vícerozměrného normálního rozdělení. Vícerozměrné normální rozdělení může být také velmi užitečnou aproximací různých jiných simultánních rozdělení. </a:t>
            </a:r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0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Rozdělení dat ve vícerozměrném prostoru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47</a:t>
            </a:fld>
            <a:endParaRPr lang="cs-CZ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Klasická jednorozměrná rozdělení a testy mají svůj protějšek ve vícerozměrném prostoru; analogii lze nalézt v podstatě ke každému z nich </a:t>
            </a:r>
          </a:p>
          <a:p>
            <a:r>
              <a:rPr lang="cs-CZ" dirty="0" smtClean="0"/>
              <a:t>Obrázky zobrazují 1D, 2D a 3D normální rozdělení</a:t>
            </a:r>
          </a:p>
          <a:p>
            <a:r>
              <a:rPr lang="cs-CZ" dirty="0" smtClean="0"/>
              <a:t>Při popisu vícerozměrných dat se uplatňují stejné charakteristiky jako při popisu dat jednorozměrných, nicméně nyní již ne jako jedno číslo, ale jako vektor </a:t>
            </a:r>
          </a:p>
          <a:p>
            <a:endParaRPr lang="cs-CZ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23528" y="3826296"/>
          <a:ext cx="2160587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Graph" r:id="rId3" imgW="2160000" imgH="1800000" progId="STATISTICA.Graph">
                  <p:embed/>
                </p:oleObj>
              </mc:Choice>
              <mc:Fallback>
                <p:oleObj name="Graph" r:id="rId3" imgW="2160000" imgH="18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826296"/>
                        <a:ext cx="2160587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627734" y="3573933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34" y="3573933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508054" y="3573933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Graph" r:id="rId7" imgW="3600000" imgH="2520000" progId="STATISTICA.Graph">
                  <p:embed/>
                </p:oleObj>
              </mc:Choice>
              <mc:Fallback>
                <p:oleObj name="Graph" r:id="rId7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054" y="3573933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585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Pojmy popisu vícerozměrných rozdělení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Centroid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průměr nebo medián nebo jiná charakteristika středu spočtená pro všechny dimenze</a:t>
            </a:r>
          </a:p>
          <a:p>
            <a:pPr lvl="1"/>
            <a:r>
              <a:rPr lang="cs-CZ" dirty="0" smtClean="0"/>
              <a:t>Je popsán vektorem charakteristik středu</a:t>
            </a:r>
          </a:p>
          <a:p>
            <a:pPr lvl="1"/>
            <a:r>
              <a:rPr lang="cs-CZ" dirty="0" smtClean="0"/>
              <a:t>Používán jako popisná statistika nebo i jako součást výpočtu shlukovacích metod</a:t>
            </a:r>
          </a:p>
          <a:p>
            <a:pPr lvl="1"/>
            <a:r>
              <a:rPr lang="cs-CZ" dirty="0" smtClean="0"/>
              <a:t>„virtuální střed vícerozměrného shluku“ </a:t>
            </a:r>
          </a:p>
          <a:p>
            <a:pPr lvl="1"/>
            <a:endParaRPr lang="cs-CZ" dirty="0" smtClean="0"/>
          </a:p>
          <a:p>
            <a:r>
              <a:rPr lang="cs-CZ" dirty="0" err="1" smtClean="0"/>
              <a:t>Medoid</a:t>
            </a:r>
            <a:endParaRPr lang="cs-CZ" dirty="0" smtClean="0"/>
          </a:p>
          <a:p>
            <a:pPr lvl="1"/>
            <a:r>
              <a:rPr lang="cs-CZ" dirty="0" err="1" smtClean="0"/>
              <a:t>Medoid</a:t>
            </a:r>
            <a:r>
              <a:rPr lang="cs-CZ" dirty="0" smtClean="0"/>
              <a:t> je reprezentativní objekt datového souboru nebo shluku v datech, jehož průměr podobnosti od všech ostatních objektů v datech nebo ve shluku je minimální. </a:t>
            </a:r>
          </a:p>
          <a:p>
            <a:pPr lvl="1"/>
            <a:r>
              <a:rPr lang="cs-CZ" dirty="0" err="1" smtClean="0"/>
              <a:t>Medoid</a:t>
            </a:r>
            <a:r>
              <a:rPr lang="cs-CZ" dirty="0" smtClean="0"/>
              <a:t> má podobný význam jako průměr nebo </a:t>
            </a:r>
            <a:r>
              <a:rPr lang="cs-CZ" dirty="0" err="1" smtClean="0"/>
              <a:t>centroid</a:t>
            </a:r>
            <a:r>
              <a:rPr lang="cs-CZ" dirty="0" smtClean="0"/>
              <a:t>, jen je </a:t>
            </a:r>
            <a:r>
              <a:rPr lang="cs-CZ" u="sng" dirty="0" smtClean="0"/>
              <a:t>vždy reprezentován reálným objektem z datového souboru</a:t>
            </a:r>
            <a:r>
              <a:rPr lang="cs-CZ" dirty="0" smtClean="0"/>
              <a:t>. </a:t>
            </a:r>
          </a:p>
          <a:p>
            <a:pPr lvl="1"/>
            <a:r>
              <a:rPr lang="cs-CZ" dirty="0" err="1" smtClean="0"/>
              <a:t>Medoid</a:t>
            </a:r>
            <a:r>
              <a:rPr lang="cs-CZ" dirty="0" smtClean="0"/>
              <a:t> bývá nejčastěji používán tam, kde není definován průměr nebo </a:t>
            </a:r>
            <a:r>
              <a:rPr lang="cs-CZ" dirty="0" err="1" smtClean="0"/>
              <a:t>centroid</a:t>
            </a:r>
            <a:r>
              <a:rPr lang="cs-CZ" dirty="0" smtClean="0"/>
              <a:t> (např. tří a vícerozměrný prostor). Tento termín se používá při shlukové analýze.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Vícerozměrné charakteristiky rozdělení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Základní</a:t>
            </a:r>
            <a:r>
              <a:rPr lang="en-US" dirty="0" smtClean="0"/>
              <a:t> </a:t>
            </a:r>
            <a:r>
              <a:rPr lang="en-US" dirty="0" err="1" smtClean="0"/>
              <a:t>charakteristikou</a:t>
            </a:r>
            <a:r>
              <a:rPr lang="en-US" dirty="0" smtClean="0"/>
              <a:t> </a:t>
            </a:r>
            <a:r>
              <a:rPr lang="en-US" dirty="0" err="1" smtClean="0"/>
              <a:t>vícerozměrného</a:t>
            </a:r>
            <a:r>
              <a:rPr lang="en-US" dirty="0" smtClean="0"/>
              <a:t> </a:t>
            </a:r>
            <a:r>
              <a:rPr lang="en-US" dirty="0" err="1" smtClean="0"/>
              <a:t>rozdělení</a:t>
            </a:r>
            <a:r>
              <a:rPr lang="en-US" dirty="0" smtClean="0"/>
              <a:t> je </a:t>
            </a:r>
            <a:r>
              <a:rPr lang="en-US" dirty="0" err="1" smtClean="0"/>
              <a:t>vektor</a:t>
            </a:r>
            <a:r>
              <a:rPr lang="en-US" dirty="0" smtClean="0"/>
              <a:t> </a:t>
            </a:r>
            <a:r>
              <a:rPr lang="en-US" dirty="0" err="1" smtClean="0"/>
              <a:t>středních</a:t>
            </a:r>
            <a:r>
              <a:rPr lang="en-US" dirty="0" smtClean="0"/>
              <a:t> </a:t>
            </a:r>
            <a:r>
              <a:rPr lang="en-US" dirty="0" err="1" smtClean="0"/>
              <a:t>hodnot</a:t>
            </a:r>
            <a:r>
              <a:rPr lang="en-US" dirty="0" smtClean="0"/>
              <a:t> (</a:t>
            </a:r>
            <a:r>
              <a:rPr lang="en-US" dirty="0" err="1" smtClean="0"/>
              <a:t>vektor</a:t>
            </a:r>
            <a:r>
              <a:rPr lang="en-US" dirty="0" smtClean="0"/>
              <a:t> </a:t>
            </a:r>
            <a:r>
              <a:rPr lang="en-US" dirty="0" err="1" smtClean="0"/>
              <a:t>průměrů</a:t>
            </a:r>
            <a:r>
              <a:rPr lang="en-US" dirty="0" smtClean="0"/>
              <a:t>) 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kovariační</a:t>
            </a:r>
            <a:r>
              <a:rPr lang="en-US" dirty="0" smtClean="0"/>
              <a:t> </a:t>
            </a:r>
            <a:r>
              <a:rPr lang="en-US" dirty="0" err="1" smtClean="0"/>
              <a:t>matice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en-US" dirty="0" err="1" smtClean="0"/>
              <a:t>kde</a:t>
            </a:r>
            <a:r>
              <a:rPr lang="en-US" dirty="0" smtClean="0"/>
              <a:t> je </a:t>
            </a:r>
            <a:r>
              <a:rPr lang="cs-CZ" dirty="0" smtClean="0"/>
              <a:t>     </a:t>
            </a:r>
            <a:r>
              <a:rPr lang="en-US" dirty="0" err="1" smtClean="0"/>
              <a:t>kovariance</a:t>
            </a:r>
            <a:r>
              <a:rPr lang="en-US" dirty="0" smtClean="0"/>
              <a:t> </a:t>
            </a:r>
            <a:r>
              <a:rPr lang="en-US" dirty="0" err="1" smtClean="0"/>
              <a:t>dvou</a:t>
            </a:r>
            <a:r>
              <a:rPr lang="en-US" dirty="0" smtClean="0"/>
              <a:t> </a:t>
            </a:r>
            <a:r>
              <a:rPr lang="en-US" dirty="0" err="1" smtClean="0"/>
              <a:t>náhodných</a:t>
            </a:r>
            <a:r>
              <a:rPr lang="en-US" dirty="0" smtClean="0"/>
              <a:t> </a:t>
            </a:r>
            <a:r>
              <a:rPr lang="en-US" dirty="0" err="1" smtClean="0"/>
              <a:t>veličin</a:t>
            </a:r>
            <a:r>
              <a:rPr lang="en-US" dirty="0" smtClean="0"/>
              <a:t>, </a:t>
            </a:r>
            <a:r>
              <a:rPr lang="en-US" dirty="0" err="1" smtClean="0"/>
              <a:t>tj</a:t>
            </a:r>
            <a:r>
              <a:rPr lang="en-US" dirty="0" smtClean="0"/>
              <a:t>.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49</a:t>
            </a:fld>
            <a:endParaRPr lang="cs-CZ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41313" name="Object 1"/>
          <p:cNvGraphicFramePr>
            <a:graphicFrameLocks noChangeAspect="1"/>
          </p:cNvGraphicFramePr>
          <p:nvPr/>
        </p:nvGraphicFramePr>
        <p:xfrm>
          <a:off x="3131840" y="1772816"/>
          <a:ext cx="10287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6" name="Rovnice" r:id="rId3" imgW="1028700" imgH="939800" progId="Equation.3">
                  <p:embed/>
                </p:oleObj>
              </mc:Choice>
              <mc:Fallback>
                <p:oleObj name="Rovnice" r:id="rId3" imgW="1028700" imgH="93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772816"/>
                        <a:ext cx="1028700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41315" name="Object 3"/>
          <p:cNvGraphicFramePr>
            <a:graphicFrameLocks noChangeAspect="1"/>
          </p:cNvGraphicFramePr>
          <p:nvPr/>
        </p:nvGraphicFramePr>
        <p:xfrm>
          <a:off x="1691680" y="2971031"/>
          <a:ext cx="32385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7" name="Rovnice" r:id="rId5" imgW="3238500" imgH="965200" progId="Equation.3">
                  <p:embed/>
                </p:oleObj>
              </mc:Choice>
              <mc:Fallback>
                <p:oleObj name="Rovnice" r:id="rId5" imgW="3238500" imgH="965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971031"/>
                        <a:ext cx="3238500" cy="96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41317" name="Object 5"/>
          <p:cNvGraphicFramePr>
            <a:graphicFrameLocks noChangeAspect="1"/>
          </p:cNvGraphicFramePr>
          <p:nvPr/>
        </p:nvGraphicFramePr>
        <p:xfrm>
          <a:off x="1475656" y="4236718"/>
          <a:ext cx="2000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" name="Rovnice" r:id="rId7" imgW="203112" imgH="241195" progId="Equation.3">
                  <p:embed/>
                </p:oleObj>
              </mc:Choice>
              <mc:Fallback>
                <p:oleObj name="Rovnice" r:id="rId7" imgW="203112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236718"/>
                        <a:ext cx="2000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41319" name="Object 7"/>
          <p:cNvGraphicFramePr>
            <a:graphicFrameLocks noChangeAspect="1"/>
          </p:cNvGraphicFramePr>
          <p:nvPr/>
        </p:nvGraphicFramePr>
        <p:xfrm>
          <a:off x="1835696" y="5013176"/>
          <a:ext cx="28479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" name="Rovnice" r:id="rId9" imgW="2844800" imgH="241300" progId="Equation.3">
                  <p:embed/>
                </p:oleObj>
              </mc:Choice>
              <mc:Fallback>
                <p:oleObj name="Rovnice" r:id="rId9" imgW="2844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013176"/>
                        <a:ext cx="28479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975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095716"/>
            <a:ext cx="8604448" cy="492941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</a:t>
            </a:r>
            <a:r>
              <a:rPr lang="cs-CZ" dirty="0" smtClean="0"/>
              <a:t>říklady:</a:t>
            </a:r>
          </a:p>
          <a:p>
            <a:r>
              <a:rPr lang="cs-CZ" dirty="0"/>
              <a:t>ověření, zda má vliv pohlaví a typ léku na počet uzdravených pacientů s daným onemocněním</a:t>
            </a:r>
            <a:endParaRPr lang="en-US" dirty="0"/>
          </a:p>
          <a:p>
            <a:r>
              <a:rPr lang="cs-CZ" dirty="0"/>
              <a:t>výzkum vztahu </a:t>
            </a:r>
            <a:r>
              <a:rPr lang="cs-CZ" dirty="0" smtClean="0"/>
              <a:t>typu </a:t>
            </a:r>
            <a:r>
              <a:rPr lang="cs-CZ" dirty="0"/>
              <a:t>onemocnění na objem </a:t>
            </a:r>
            <a:r>
              <a:rPr lang="cs-CZ" dirty="0" smtClean="0"/>
              <a:t>hipokampu,  amygdaly a mozkových komor</a:t>
            </a:r>
            <a:endParaRPr lang="en-US" dirty="0"/>
          </a:p>
          <a:p>
            <a:r>
              <a:rPr lang="cs-CZ" dirty="0" smtClean="0"/>
              <a:t>zjištění</a:t>
            </a:r>
            <a:r>
              <a:rPr lang="cs-CZ" dirty="0"/>
              <a:t>, zda je rozdílná spotřeba elektrické energie ve městech a na vesnicích během týdne a o víkendu</a:t>
            </a:r>
            <a:endParaRPr lang="en-US" dirty="0"/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5</a:t>
            </a:fld>
            <a:endParaRPr lang="cs-CZ" dirty="0"/>
          </a:p>
        </p:txBody>
      </p:sp>
      <p:pic>
        <p:nvPicPr>
          <p:cNvPr id="10036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4" y="2996952"/>
            <a:ext cx="4814344" cy="336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Nadpis 1"/>
          <p:cNvSpPr>
            <a:spLocks noGrp="1"/>
          </p:cNvSpPr>
          <p:nvPr>
            <p:ph type="title"/>
          </p:nvPr>
        </p:nvSpPr>
        <p:spPr>
          <a:xfrm>
            <a:off x="519136" y="174126"/>
            <a:ext cx="8167663" cy="70609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Cíle vícerozměrné </a:t>
            </a:r>
            <a:r>
              <a:rPr lang="cs-CZ" b="1" dirty="0" smtClean="0"/>
              <a:t>analýzy dat</a:t>
            </a:r>
            <a:r>
              <a:rPr lang="cs-CZ" dirty="0"/>
              <a:t/>
            </a:r>
            <a:br>
              <a:rPr lang="cs-CZ" dirty="0"/>
            </a:br>
            <a:r>
              <a:rPr lang="cs-CZ" sz="2700" dirty="0" smtClean="0"/>
              <a:t>1. Testování </a:t>
            </a:r>
            <a:r>
              <a:rPr lang="cs-CZ" sz="2700" dirty="0"/>
              <a:t>hypotéz o vícerozměrných </a:t>
            </a:r>
            <a:r>
              <a:rPr lang="cs-CZ" sz="2700" dirty="0" smtClean="0"/>
              <a:t>datech</a:t>
            </a:r>
            <a:endParaRPr lang="en-US" sz="2700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53362"/>
              </p:ext>
            </p:extLst>
          </p:nvPr>
        </p:nvGraphicFramePr>
        <p:xfrm>
          <a:off x="4644008" y="2483437"/>
          <a:ext cx="5293199" cy="3969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Graph" r:id="rId4" imgW="5943600" imgH="4457700" progId="STATISTICA.Graph">
                  <p:embed/>
                </p:oleObj>
              </mc:Choice>
              <mc:Fallback>
                <p:oleObj name="Graph" r:id="rId4" imgW="5943600" imgH="4457700" progId="STATISTICA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2483437"/>
                        <a:ext cx="5293199" cy="39698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276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</a:t>
            </a:r>
            <a:r>
              <a:rPr lang="en-US" dirty="0" smtClean="0"/>
              <a:t> </a:t>
            </a: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Spočtěte vektor středních hodnot a výběrovou kovarianční matici pro soubor 3 subjektů, u nichž byly naměřeny hodnoty objemu hipokampu a mozkových komor, přičemž naměřené hodnoty byly zaznamenány do následující datové matice: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50</a:t>
            </a:fld>
            <a:endParaRPr lang="cs-CZ" dirty="0"/>
          </a:p>
        </p:txBody>
      </p:sp>
      <p:sp>
        <p:nvSpPr>
          <p:cNvPr id="5" name="Zástupný symbol pro zápatí 4"/>
          <p:cNvSpPr txBox="1">
            <a:spLocks/>
          </p:cNvSpPr>
          <p:nvPr/>
        </p:nvSpPr>
        <p:spPr>
          <a:xfrm>
            <a:off x="4860032" y="6514586"/>
            <a:ext cx="3111624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mtClean="0"/>
              <a:t>Janoušová: Vícerozměrné metody - cvičení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3306721" y="2604094"/>
                <a:ext cx="1481303" cy="8249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1" i="1" smtClean="0">
                          <a:latin typeface="Cambria Math"/>
                        </a:rPr>
                        <m:t>𝐗</m:t>
                      </m:r>
                      <m:r>
                        <a:rPr lang="cs-CZ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12</m:t>
                                </m:r>
                              </m:e>
                            </m:mr>
                            <m:m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6721" y="2604094"/>
                <a:ext cx="1481303" cy="82490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5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- řešení 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51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90872" y="2716994"/>
            <a:ext cx="8229600" cy="432359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Vektor středních hodnot</a:t>
            </a:r>
            <a:r>
              <a:rPr lang="en-US" dirty="0" smtClean="0"/>
              <a:t>:</a:t>
            </a:r>
            <a:endParaRPr lang="cs-CZ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élník 8"/>
              <p:cNvSpPr/>
              <p:nvPr/>
            </p:nvSpPr>
            <p:spPr>
              <a:xfrm>
                <a:off x="590872" y="3061953"/>
                <a:ext cx="7796558" cy="6486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b="1" i="1">
                              <a:latin typeface="Cambria Math"/>
                            </a:rPr>
                            <m:t>𝐱</m:t>
                          </m:r>
                        </m:e>
                      </m:acc>
                      <m:r>
                        <a:rPr lang="cs-CZ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cs-CZ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cs-CZ" i="1">
                                        <a:latin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cs-CZ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cs-CZ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  <m:sub>
                                        <m:r>
                                          <a:rPr lang="cs-CZ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cs-CZ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i="1"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cs-CZ" i="1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cs-CZ" i="1">
                                        <a:latin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cs-CZ" i="1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cs-CZ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  <m:sub>
                                        <m:r>
                                          <a:rPr lang="cs-CZ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cs-CZ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i="1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i="1" smtClean="0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  <m:t>2+4+3</m:t>
                                    </m:r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cs-CZ" i="1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12+10+8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cs-CZ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cs-CZ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cs-CZ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872" y="3061953"/>
                <a:ext cx="7796558" cy="64863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élník 9"/>
              <p:cNvSpPr/>
              <p:nvPr/>
            </p:nvSpPr>
            <p:spPr>
              <a:xfrm>
                <a:off x="640588" y="4344150"/>
                <a:ext cx="8504123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11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cs-CZ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cs-CZ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cs-CZ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3−1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i="1">
                            <a:latin typeface="Cambria Math"/>
                          </a:rPr>
                          <m:t>1+1+0</m:t>
                        </m:r>
                      </m:e>
                    </m:d>
                    <m:r>
                      <a:rPr lang="cs-CZ" i="1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:r>
                  <a:rPr lang="cs-CZ" dirty="0"/>
                  <a:t>1</a:t>
                </a:r>
                <a:endParaRPr lang="en-US" dirty="0"/>
              </a:p>
            </p:txBody>
          </p:sp>
        </mc:Choice>
        <mc:Fallback xmlns=""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88" y="4344150"/>
                <a:ext cx="8504123" cy="506870"/>
              </a:xfrm>
              <a:prstGeom prst="rect">
                <a:avLst/>
              </a:prstGeom>
              <a:blipFill rotWithShape="1">
                <a:blip r:embed="rId3"/>
                <a:stretch>
                  <a:fillRect t="-75904" r="-358" b="-120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015102"/>
              </p:ext>
            </p:extLst>
          </p:nvPr>
        </p:nvGraphicFramePr>
        <p:xfrm>
          <a:off x="646697" y="995844"/>
          <a:ext cx="3888432" cy="1615713"/>
        </p:xfrm>
        <a:graphic>
          <a:graphicData uri="http://schemas.openxmlformats.org/drawingml/2006/table">
            <a:tbl>
              <a:tblPr/>
              <a:tblGrid>
                <a:gridCol w="469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8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 hipokampu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 </a:t>
                      </a:r>
                      <a:b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mozkových komor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Skupina 11"/>
          <p:cNvGrpSpPr/>
          <p:nvPr/>
        </p:nvGrpSpPr>
        <p:grpSpPr>
          <a:xfrm>
            <a:off x="5401334" y="858794"/>
            <a:ext cx="3140098" cy="2280040"/>
            <a:chOff x="5401334" y="1097901"/>
            <a:chExt cx="3140098" cy="2280040"/>
          </a:xfrm>
        </p:grpSpPr>
        <p:sp>
          <p:nvSpPr>
            <p:cNvPr id="13" name="Line 100"/>
            <p:cNvSpPr>
              <a:spLocks noChangeShapeType="1"/>
            </p:cNvSpPr>
            <p:nvPr/>
          </p:nvSpPr>
          <p:spPr bwMode="auto">
            <a:xfrm>
              <a:off x="5895976" y="2956247"/>
              <a:ext cx="25908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Line 102"/>
            <p:cNvSpPr>
              <a:spLocks noChangeShapeType="1"/>
            </p:cNvSpPr>
            <p:nvPr/>
          </p:nvSpPr>
          <p:spPr bwMode="auto">
            <a:xfrm flipV="1">
              <a:off x="5895975" y="1246108"/>
              <a:ext cx="0" cy="17093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" name="Line 105"/>
            <p:cNvSpPr>
              <a:spLocks noChangeShapeType="1"/>
            </p:cNvSpPr>
            <p:nvPr/>
          </p:nvSpPr>
          <p:spPr bwMode="auto">
            <a:xfrm flipV="1">
              <a:off x="5895975" y="2918147"/>
              <a:ext cx="0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>
              <a:off x="5895975" y="1246108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7" name="Rectangle 107"/>
            <p:cNvSpPr>
              <a:spLocks noChangeArrowheads="1"/>
            </p:cNvSpPr>
            <p:nvPr/>
          </p:nvSpPr>
          <p:spPr bwMode="auto">
            <a:xfrm>
              <a:off x="5880100" y="2984822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1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08"/>
            <p:cNvSpPr>
              <a:spLocks noChangeShapeType="1"/>
            </p:cNvSpPr>
            <p:nvPr/>
          </p:nvSpPr>
          <p:spPr bwMode="auto">
            <a:xfrm flipV="1">
              <a:off x="6543675" y="2918147"/>
              <a:ext cx="0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" name="Rectangle 110"/>
            <p:cNvSpPr>
              <a:spLocks noChangeArrowheads="1"/>
            </p:cNvSpPr>
            <p:nvPr/>
          </p:nvSpPr>
          <p:spPr bwMode="auto">
            <a:xfrm>
              <a:off x="6527800" y="2984822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2</a:t>
              </a:r>
              <a:endPara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111"/>
            <p:cNvSpPr>
              <a:spLocks noChangeShapeType="1"/>
            </p:cNvSpPr>
            <p:nvPr/>
          </p:nvSpPr>
          <p:spPr bwMode="auto">
            <a:xfrm flipV="1">
              <a:off x="7191375" y="2918147"/>
              <a:ext cx="0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" name="Rectangle 113"/>
            <p:cNvSpPr>
              <a:spLocks noChangeArrowheads="1"/>
            </p:cNvSpPr>
            <p:nvPr/>
          </p:nvSpPr>
          <p:spPr bwMode="auto">
            <a:xfrm>
              <a:off x="7175500" y="2984822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3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114"/>
            <p:cNvSpPr>
              <a:spLocks noChangeShapeType="1"/>
            </p:cNvSpPr>
            <p:nvPr/>
          </p:nvSpPr>
          <p:spPr bwMode="auto">
            <a:xfrm flipV="1">
              <a:off x="7839075" y="2918147"/>
              <a:ext cx="0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7823200" y="2984822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4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117"/>
            <p:cNvSpPr>
              <a:spLocks noChangeShapeType="1"/>
            </p:cNvSpPr>
            <p:nvPr/>
          </p:nvSpPr>
          <p:spPr bwMode="auto">
            <a:xfrm flipV="1">
              <a:off x="8486775" y="2918147"/>
              <a:ext cx="0" cy="38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" name="Rectangle 119"/>
            <p:cNvSpPr>
              <a:spLocks noChangeArrowheads="1"/>
            </p:cNvSpPr>
            <p:nvPr/>
          </p:nvSpPr>
          <p:spPr bwMode="auto">
            <a:xfrm>
              <a:off x="8470900" y="2984822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5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134"/>
            <p:cNvSpPr>
              <a:spLocks noChangeArrowheads="1"/>
            </p:cNvSpPr>
            <p:nvPr/>
          </p:nvSpPr>
          <p:spPr bwMode="auto">
            <a:xfrm>
              <a:off x="5791200" y="289393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7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35"/>
            <p:cNvSpPr>
              <a:spLocks noChangeShapeType="1"/>
            </p:cNvSpPr>
            <p:nvPr/>
          </p:nvSpPr>
          <p:spPr bwMode="auto">
            <a:xfrm>
              <a:off x="5895975" y="2684383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" name="Rectangle 137"/>
            <p:cNvSpPr>
              <a:spLocks noChangeArrowheads="1"/>
            </p:cNvSpPr>
            <p:nvPr/>
          </p:nvSpPr>
          <p:spPr bwMode="auto">
            <a:xfrm>
              <a:off x="5791200" y="260818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8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138"/>
            <p:cNvSpPr>
              <a:spLocks noChangeShapeType="1"/>
            </p:cNvSpPr>
            <p:nvPr/>
          </p:nvSpPr>
          <p:spPr bwMode="auto">
            <a:xfrm>
              <a:off x="5895975" y="2389108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" name="Rectangle 140"/>
            <p:cNvSpPr>
              <a:spLocks noChangeArrowheads="1"/>
            </p:cNvSpPr>
            <p:nvPr/>
          </p:nvSpPr>
          <p:spPr bwMode="auto">
            <a:xfrm>
              <a:off x="5791200" y="2312908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9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141"/>
            <p:cNvSpPr>
              <a:spLocks noChangeShapeType="1"/>
            </p:cNvSpPr>
            <p:nvPr/>
          </p:nvSpPr>
          <p:spPr bwMode="auto">
            <a:xfrm>
              <a:off x="5895975" y="2103358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" name="Rectangle 143"/>
            <p:cNvSpPr>
              <a:spLocks noChangeArrowheads="1"/>
            </p:cNvSpPr>
            <p:nvPr/>
          </p:nvSpPr>
          <p:spPr bwMode="auto">
            <a:xfrm>
              <a:off x="5724525" y="20271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10</a:t>
              </a:r>
              <a:endPara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144"/>
            <p:cNvSpPr>
              <a:spLocks noChangeShapeType="1"/>
            </p:cNvSpPr>
            <p:nvPr/>
          </p:nvSpPr>
          <p:spPr bwMode="auto">
            <a:xfrm>
              <a:off x="5895975" y="1817608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" name="Rectangle 146"/>
            <p:cNvSpPr>
              <a:spLocks noChangeArrowheads="1"/>
            </p:cNvSpPr>
            <p:nvPr/>
          </p:nvSpPr>
          <p:spPr bwMode="auto">
            <a:xfrm>
              <a:off x="5724525" y="174140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11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147"/>
            <p:cNvSpPr>
              <a:spLocks noChangeShapeType="1"/>
            </p:cNvSpPr>
            <p:nvPr/>
          </p:nvSpPr>
          <p:spPr bwMode="auto">
            <a:xfrm>
              <a:off x="5895975" y="1531858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6" name="Rectangle 149"/>
            <p:cNvSpPr>
              <a:spLocks noChangeArrowheads="1"/>
            </p:cNvSpPr>
            <p:nvPr/>
          </p:nvSpPr>
          <p:spPr bwMode="auto">
            <a:xfrm>
              <a:off x="5724525" y="145565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12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150"/>
            <p:cNvSpPr>
              <a:spLocks noChangeShapeType="1"/>
            </p:cNvSpPr>
            <p:nvPr/>
          </p:nvSpPr>
          <p:spPr bwMode="auto">
            <a:xfrm>
              <a:off x="5895975" y="1246108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5724525" y="116990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-18"/>
                  <a:cs typeface="Arial" pitchFamily="34" charset="0"/>
                </a:rPr>
                <a:t>13</a:t>
              </a:r>
              <a:endParaRPr kumimoji="0" lang="en-US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Oval 157"/>
            <p:cNvSpPr>
              <a:spLocks noChangeArrowheads="1"/>
            </p:cNvSpPr>
            <p:nvPr/>
          </p:nvSpPr>
          <p:spPr bwMode="auto">
            <a:xfrm>
              <a:off x="6505575" y="1493758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Oval 158"/>
            <p:cNvSpPr>
              <a:spLocks noChangeArrowheads="1"/>
            </p:cNvSpPr>
            <p:nvPr/>
          </p:nvSpPr>
          <p:spPr bwMode="auto">
            <a:xfrm>
              <a:off x="7800975" y="2065258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Oval 159"/>
            <p:cNvSpPr>
              <a:spLocks noChangeArrowheads="1"/>
            </p:cNvSpPr>
            <p:nvPr/>
          </p:nvSpPr>
          <p:spPr bwMode="auto">
            <a:xfrm>
              <a:off x="7153275" y="2646283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TextovéPole 41"/>
            <p:cNvSpPr txBox="1"/>
            <p:nvPr/>
          </p:nvSpPr>
          <p:spPr>
            <a:xfrm>
              <a:off x="6436588" y="3100942"/>
              <a:ext cx="15278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dirty="0" smtClean="0"/>
                <a:t>Objem hipokampu</a:t>
              </a:r>
              <a:endParaRPr lang="cs-CZ" sz="1200" dirty="0"/>
            </a:p>
          </p:txBody>
        </p:sp>
        <p:sp>
          <p:nvSpPr>
            <p:cNvPr id="43" name="TextovéPole 42"/>
            <p:cNvSpPr txBox="1"/>
            <p:nvPr/>
          </p:nvSpPr>
          <p:spPr>
            <a:xfrm rot="16200000">
              <a:off x="4531594" y="1967641"/>
              <a:ext cx="203186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300" dirty="0" smtClean="0"/>
                <a:t>Objem mozkových komor</a:t>
              </a:r>
              <a:endParaRPr lang="cs-CZ" sz="1300" dirty="0"/>
            </a:p>
          </p:txBody>
        </p:sp>
      </p:grpSp>
      <p:sp>
        <p:nvSpPr>
          <p:cNvPr id="44" name="Pěticípá hvězda 43"/>
          <p:cNvSpPr/>
          <p:nvPr/>
        </p:nvSpPr>
        <p:spPr>
          <a:xfrm>
            <a:off x="7137821" y="1812244"/>
            <a:ext cx="108000" cy="900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Zástupný symbol pro obsah 2"/>
          <p:cNvSpPr txBox="1">
            <a:spLocks/>
          </p:cNvSpPr>
          <p:nvPr/>
        </p:nvSpPr>
        <p:spPr>
          <a:xfrm>
            <a:off x="590872" y="391210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/>
              <a:t>K</a:t>
            </a:r>
            <a:r>
              <a:rPr lang="cs-CZ" dirty="0" smtClean="0"/>
              <a:t>ovarianční matice</a:t>
            </a:r>
            <a:r>
              <a:rPr lang="en-US" dirty="0"/>
              <a:t>:</a:t>
            </a:r>
            <a:endParaRPr lang="cs-CZ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Obdélník 45"/>
              <p:cNvSpPr/>
              <p:nvPr/>
            </p:nvSpPr>
            <p:spPr>
              <a:xfrm>
                <a:off x="7165150" y="5467812"/>
                <a:ext cx="1871346" cy="5524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cs-CZ" b="1" dirty="0" smtClean="0">
                    <a:latin typeface="Calibri"/>
                  </a:rPr>
                  <a:t>→ </a:t>
                </a:r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𝐒</m:t>
                    </m:r>
                    <m:r>
                      <a:rPr lang="cs-CZ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cs-CZ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6" name="Obdélní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150" y="5467812"/>
                <a:ext cx="1871346" cy="552459"/>
              </a:xfrm>
              <a:prstGeom prst="rect">
                <a:avLst/>
              </a:prstGeom>
              <a:blipFill rotWithShape="1">
                <a:blip r:embed="rId4"/>
                <a:stretch>
                  <a:fillRect l="-2606"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153422"/>
              </p:ext>
            </p:extLst>
          </p:nvPr>
        </p:nvGraphicFramePr>
        <p:xfrm>
          <a:off x="646697" y="995844"/>
          <a:ext cx="3888432" cy="1615713"/>
        </p:xfrm>
        <a:graphic>
          <a:graphicData uri="http://schemas.openxmlformats.org/drawingml/2006/table">
            <a:tbl>
              <a:tblPr/>
              <a:tblGrid>
                <a:gridCol w="469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8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 hipokampu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Objem </a:t>
                      </a:r>
                      <a:b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mozkových komor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délník 47"/>
              <p:cNvSpPr/>
              <p:nvPr/>
            </p:nvSpPr>
            <p:spPr>
              <a:xfrm>
                <a:off x="640588" y="4920214"/>
                <a:ext cx="7651518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22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cs-CZ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cs-CZ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3−1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cs-CZ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10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cs-CZ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8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cs-CZ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10</m:t>
                                </m:r>
                              </m:e>
                            </m:d>
                          </m:e>
                          <m:sup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cs-CZ" i="1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cs-CZ" dirty="0" smtClean="0"/>
                  <a:t>4</a:t>
                </a:r>
                <a:endParaRPr lang="en-US" dirty="0"/>
              </a:p>
            </p:txBody>
          </p:sp>
        </mc:Choice>
        <mc:Fallback xmlns="">
          <p:sp>
            <p:nvSpPr>
              <p:cNvPr id="48" name="Obdélní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88" y="4920214"/>
                <a:ext cx="7651518" cy="506870"/>
              </a:xfrm>
              <a:prstGeom prst="rect">
                <a:avLst/>
              </a:prstGeom>
              <a:blipFill rotWithShape="1">
                <a:blip r:embed="rId5"/>
                <a:stretch>
                  <a:fillRect t="-75904" b="-120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délník 48"/>
              <p:cNvSpPr/>
              <p:nvPr/>
            </p:nvSpPr>
            <p:spPr>
              <a:xfrm>
                <a:off x="640588" y="5424270"/>
                <a:ext cx="6739724" cy="885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/>
                              </a:rPr>
                              <m:t>s</m:t>
                            </m:r>
                          </m:e>
                          <m:sub>
                            <m:r>
                              <a:rPr lang="cs-CZ" i="1">
                                <a:latin typeface="Cambria Math"/>
                              </a:rPr>
                              <m:t>2</m:t>
                            </m:r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cs-CZ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1</m:t>
                        </m:r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𝑛</m:t>
                        </m:r>
                        <m:r>
                          <a:rPr lang="cs-CZ" i="1">
                            <a:latin typeface="Cambria Math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cs-CZ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cs-CZ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cs-CZ">
                                    <a:latin typeface="Cambria Math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cs-CZ">
                                    <a:latin typeface="Cambria Math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cs-CZ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cs-CZ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i="1">
                            <a:latin typeface="Cambria Math"/>
                          </a:rPr>
                          <m:t>3−1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3</m:t>
                            </m:r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12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</m:d>
                        <m:r>
                          <a:rPr lang="cs-CZ" i="1" smtClean="0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4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3</m:t>
                            </m:r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10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</m:d>
                        <m:r>
                          <a:rPr lang="cs-CZ" i="1"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3</m:t>
                            </m:r>
                          </m:e>
                        </m:d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8</m:t>
                            </m:r>
                            <m:r>
                              <a:rPr lang="cs-CZ" i="1">
                                <a:latin typeface="Cambria Math"/>
                              </a:rPr>
                              <m:t>−</m:t>
                            </m:r>
                            <m:r>
                              <a:rPr lang="cs-CZ" b="0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</m:d>
                      </m:e>
                    </m:d>
                    <m:r>
                      <a:rPr lang="cs-CZ" i="1">
                        <a:latin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-</a:t>
                </a:r>
                <a:r>
                  <a:rPr lang="cs-CZ" dirty="0"/>
                  <a:t>1</a:t>
                </a:r>
                <a:endParaRPr lang="en-US" dirty="0"/>
              </a:p>
            </p:txBody>
          </p:sp>
        </mc:Choice>
        <mc:Fallback xmlns="">
          <p:sp>
            <p:nvSpPr>
              <p:cNvPr id="49" name="Obdélník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88" y="5424270"/>
                <a:ext cx="6739724" cy="885050"/>
              </a:xfrm>
              <a:prstGeom prst="rect">
                <a:avLst/>
              </a:prstGeom>
              <a:blipFill rotWithShape="1">
                <a:blip r:embed="rId6"/>
                <a:stretch>
                  <a:fillRect t="-43448" r="-181" b="-26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Obdélník 49"/>
              <p:cNvSpPr/>
              <p:nvPr/>
            </p:nvSpPr>
            <p:spPr>
              <a:xfrm>
                <a:off x="2843808" y="3848095"/>
                <a:ext cx="2124621" cy="5535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1" i="1" smtClean="0">
                        <a:latin typeface="Cambria Math"/>
                      </a:rPr>
                      <m:t>𝐒</m:t>
                    </m:r>
                    <m:r>
                      <a:rPr lang="cs-CZ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cs-CZ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cs-CZ" i="1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cs-CZ" i="1"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a:rPr lang="cs-CZ" i="1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cs-CZ" dirty="0" smtClean="0"/>
                  <a:t>, kde:</a:t>
                </a:r>
                <a:endParaRPr lang="en-US" dirty="0"/>
              </a:p>
            </p:txBody>
          </p:sp>
        </mc:Choice>
        <mc:Fallback xmlns="">
          <p:sp>
            <p:nvSpPr>
              <p:cNvPr id="50" name="Obdélník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848095"/>
                <a:ext cx="2124621" cy="553549"/>
              </a:xfrm>
              <a:prstGeom prst="rect">
                <a:avLst/>
              </a:prstGeom>
              <a:blipFill rotWithShape="1">
                <a:blip r:embed="rId7"/>
                <a:stretch>
                  <a:fillRect r="-1724"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4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44" grpId="0" animBg="1"/>
      <p:bldP spid="45" grpId="0"/>
      <p:bldP spid="46" grpId="0"/>
      <p:bldP spid="48" grpId="0"/>
      <p:bldP spid="49" grpId="0"/>
      <p:bldP spid="5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Příklady vícerozměrného rozdělení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857403"/>
          </a:xfrm>
        </p:spPr>
        <p:txBody>
          <a:bodyPr/>
          <a:lstStyle/>
          <a:p>
            <a:r>
              <a:rPr lang="cs-CZ" dirty="0" smtClean="0"/>
              <a:t>R – knihovna MSBVAR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52</a:t>
            </a:fld>
            <a:endParaRPr lang="cs-CZ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0610"/>
            <a:ext cx="7344816" cy="508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258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vícerozměrného rozdělení I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53</a:t>
            </a:fld>
            <a:endParaRPr lang="cs-CZ"/>
          </a:p>
        </p:txBody>
      </p:sp>
      <p:sp>
        <p:nvSpPr>
          <p:cNvPr id="5" name="Rectangle 4"/>
          <p:cNvSpPr/>
          <p:nvPr/>
        </p:nvSpPr>
        <p:spPr>
          <a:xfrm>
            <a:off x="107504" y="980728"/>
            <a:ext cx="675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vmat1=</a:t>
            </a:r>
            <a:r>
              <a:rPr lang="cs-CZ" dirty="0" err="1" smtClean="0"/>
              <a:t>matrix</a:t>
            </a:r>
            <a:r>
              <a:rPr lang="cs-CZ" dirty="0" smtClean="0"/>
              <a:t>(c(1,0,0, </a:t>
            </a:r>
            <a:r>
              <a:rPr lang="cs-CZ" dirty="0" err="1" smtClean="0"/>
              <a:t>0</a:t>
            </a:r>
            <a:r>
              <a:rPr lang="cs-CZ" dirty="0" smtClean="0"/>
              <a:t>,1,0, </a:t>
            </a:r>
            <a:r>
              <a:rPr lang="cs-CZ" dirty="0" err="1" smtClean="0"/>
              <a:t>0</a:t>
            </a:r>
            <a:r>
              <a:rPr lang="cs-CZ" dirty="0" smtClean="0"/>
              <a:t>,0,1),3,3)</a:t>
            </a:r>
          </a:p>
          <a:p>
            <a:r>
              <a:rPr lang="cs-CZ" dirty="0" smtClean="0"/>
              <a:t>x1&lt;-</a:t>
            </a:r>
            <a:r>
              <a:rPr lang="cs-CZ" dirty="0" err="1" smtClean="0"/>
              <a:t>rmultnorm</a:t>
            </a:r>
            <a:r>
              <a:rPr lang="cs-CZ" dirty="0" smtClean="0"/>
              <a:t>(1000,c(10,10, </a:t>
            </a:r>
            <a:r>
              <a:rPr lang="cs-CZ" dirty="0" err="1" smtClean="0"/>
              <a:t>10</a:t>
            </a:r>
            <a:r>
              <a:rPr lang="cs-CZ" dirty="0" smtClean="0"/>
              <a:t>), vmat1, </a:t>
            </a:r>
            <a:r>
              <a:rPr lang="cs-CZ" dirty="0" err="1" smtClean="0"/>
              <a:t>tol</a:t>
            </a:r>
            <a:r>
              <a:rPr lang="cs-CZ" dirty="0" smtClean="0"/>
              <a:t> = 1e-10)</a:t>
            </a:r>
          </a:p>
          <a:p>
            <a:r>
              <a:rPr lang="cs-CZ" dirty="0" err="1" smtClean="0"/>
              <a:t>write</a:t>
            </a:r>
            <a:r>
              <a:rPr lang="cs-CZ" dirty="0" smtClean="0"/>
              <a:t>.table(x1,"x1.</a:t>
            </a:r>
            <a:r>
              <a:rPr lang="cs-CZ" dirty="0" err="1" smtClean="0"/>
              <a:t>txt</a:t>
            </a:r>
            <a:r>
              <a:rPr lang="cs-CZ" dirty="0" smtClean="0"/>
              <a:t>")</a:t>
            </a:r>
            <a:endParaRPr lang="cs-CZ" dirty="0"/>
          </a:p>
        </p:txBody>
      </p:sp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1691680" y="1556792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556792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05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vícerozměrného rozdělení II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54</a:t>
            </a:fld>
            <a:endParaRPr lang="cs-CZ"/>
          </a:p>
        </p:txBody>
      </p:sp>
      <p:sp>
        <p:nvSpPr>
          <p:cNvPr id="5" name="Rectangle 4"/>
          <p:cNvSpPr/>
          <p:nvPr/>
        </p:nvSpPr>
        <p:spPr>
          <a:xfrm>
            <a:off x="107504" y="980728"/>
            <a:ext cx="675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vmat2=</a:t>
            </a:r>
            <a:r>
              <a:rPr lang="cs-CZ" dirty="0" err="1" smtClean="0"/>
              <a:t>matrix</a:t>
            </a:r>
            <a:r>
              <a:rPr lang="cs-CZ" dirty="0" smtClean="0"/>
              <a:t>(c(1,0.5,0.5, 0.5,1,0.5, 0.5,0.5,1),3,3)</a:t>
            </a:r>
          </a:p>
          <a:p>
            <a:r>
              <a:rPr lang="cs-CZ" dirty="0" smtClean="0"/>
              <a:t>x2&lt;-</a:t>
            </a:r>
            <a:r>
              <a:rPr lang="cs-CZ" dirty="0" err="1" smtClean="0"/>
              <a:t>rmultnorm</a:t>
            </a:r>
            <a:r>
              <a:rPr lang="cs-CZ" dirty="0" smtClean="0"/>
              <a:t>(1000,c(10,10, </a:t>
            </a:r>
            <a:r>
              <a:rPr lang="cs-CZ" dirty="0" err="1" smtClean="0"/>
              <a:t>10</a:t>
            </a:r>
            <a:r>
              <a:rPr lang="cs-CZ" dirty="0" smtClean="0"/>
              <a:t>), vmat2, </a:t>
            </a:r>
            <a:r>
              <a:rPr lang="cs-CZ" dirty="0" err="1" smtClean="0"/>
              <a:t>tol</a:t>
            </a:r>
            <a:r>
              <a:rPr lang="cs-CZ" dirty="0" smtClean="0"/>
              <a:t> = 1e-10)</a:t>
            </a:r>
          </a:p>
          <a:p>
            <a:r>
              <a:rPr lang="cs-CZ" dirty="0" err="1" smtClean="0"/>
              <a:t>write</a:t>
            </a:r>
            <a:r>
              <a:rPr lang="cs-CZ" dirty="0" smtClean="0"/>
              <a:t>.table(x2,"x2.</a:t>
            </a:r>
            <a:r>
              <a:rPr lang="cs-CZ" dirty="0" err="1" smtClean="0"/>
              <a:t>txt</a:t>
            </a:r>
            <a:r>
              <a:rPr lang="cs-CZ" dirty="0" smtClean="0"/>
              <a:t>")</a:t>
            </a:r>
            <a:endParaRPr lang="cs-CZ" dirty="0"/>
          </a:p>
        </p:txBody>
      </p:sp>
      <p:graphicFrame>
        <p:nvGraphicFramePr>
          <p:cNvPr id="153603" name="Object 3"/>
          <p:cNvGraphicFramePr>
            <a:graphicFrameLocks noChangeAspect="1"/>
          </p:cNvGraphicFramePr>
          <p:nvPr/>
        </p:nvGraphicFramePr>
        <p:xfrm>
          <a:off x="1835696" y="1628800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628800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25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vícerozměrného rozdělení III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55</a:t>
            </a:fld>
            <a:endParaRPr lang="cs-CZ"/>
          </a:p>
        </p:txBody>
      </p:sp>
      <p:sp>
        <p:nvSpPr>
          <p:cNvPr id="5" name="Rectangle 4"/>
          <p:cNvSpPr/>
          <p:nvPr/>
        </p:nvSpPr>
        <p:spPr>
          <a:xfrm>
            <a:off x="107504" y="980728"/>
            <a:ext cx="675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vmat4=</a:t>
            </a:r>
            <a:r>
              <a:rPr lang="cs-CZ" dirty="0" err="1" smtClean="0"/>
              <a:t>matrix</a:t>
            </a:r>
            <a:r>
              <a:rPr lang="cs-CZ" dirty="0" smtClean="0"/>
              <a:t>(c(1,0.7,0.7, 0.7,1,0.7, 0.7,0.1,1),3,3)</a:t>
            </a:r>
          </a:p>
          <a:p>
            <a:r>
              <a:rPr lang="cs-CZ" dirty="0" smtClean="0"/>
              <a:t>x4&lt;-</a:t>
            </a:r>
            <a:r>
              <a:rPr lang="cs-CZ" dirty="0" err="1" smtClean="0"/>
              <a:t>rmultnorm</a:t>
            </a:r>
            <a:r>
              <a:rPr lang="cs-CZ" dirty="0" smtClean="0"/>
              <a:t>(1000,c(10,10, </a:t>
            </a:r>
            <a:r>
              <a:rPr lang="cs-CZ" dirty="0" err="1" smtClean="0"/>
              <a:t>10</a:t>
            </a:r>
            <a:r>
              <a:rPr lang="cs-CZ" dirty="0" smtClean="0"/>
              <a:t>), vmat4, </a:t>
            </a:r>
            <a:r>
              <a:rPr lang="cs-CZ" dirty="0" err="1" smtClean="0"/>
              <a:t>tol</a:t>
            </a:r>
            <a:r>
              <a:rPr lang="cs-CZ" dirty="0" smtClean="0"/>
              <a:t> = 1e-10)</a:t>
            </a:r>
          </a:p>
          <a:p>
            <a:r>
              <a:rPr lang="cs-CZ" dirty="0" err="1" smtClean="0"/>
              <a:t>write</a:t>
            </a:r>
            <a:r>
              <a:rPr lang="cs-CZ" dirty="0" smtClean="0"/>
              <a:t>.table(x4,"x4.</a:t>
            </a:r>
            <a:r>
              <a:rPr lang="cs-CZ" dirty="0" err="1" smtClean="0"/>
              <a:t>txt</a:t>
            </a:r>
            <a:r>
              <a:rPr lang="cs-CZ" dirty="0" smtClean="0"/>
              <a:t>")</a:t>
            </a:r>
            <a:endParaRPr lang="cs-CZ" dirty="0"/>
          </a:p>
        </p:txBody>
      </p:sp>
      <p:graphicFrame>
        <p:nvGraphicFramePr>
          <p:cNvPr id="155651" name="Object 3"/>
          <p:cNvGraphicFramePr>
            <a:graphicFrameLocks noChangeAspect="1"/>
          </p:cNvGraphicFramePr>
          <p:nvPr/>
        </p:nvGraphicFramePr>
        <p:xfrm>
          <a:off x="2051720" y="1556792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1556792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06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vícerozměrného rozdělení IV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56</a:t>
            </a:fld>
            <a:endParaRPr lang="cs-CZ"/>
          </a:p>
        </p:txBody>
      </p:sp>
      <p:sp>
        <p:nvSpPr>
          <p:cNvPr id="5" name="Rectangle 4"/>
          <p:cNvSpPr/>
          <p:nvPr/>
        </p:nvSpPr>
        <p:spPr>
          <a:xfrm>
            <a:off x="107504" y="980728"/>
            <a:ext cx="6750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vmat3=</a:t>
            </a:r>
            <a:r>
              <a:rPr lang="cs-CZ" dirty="0" err="1" smtClean="0"/>
              <a:t>matrix</a:t>
            </a:r>
            <a:r>
              <a:rPr lang="cs-CZ" dirty="0" smtClean="0"/>
              <a:t>(c(1,1,1, </a:t>
            </a:r>
            <a:r>
              <a:rPr lang="cs-CZ" dirty="0" err="1" smtClean="0"/>
              <a:t>1</a:t>
            </a:r>
            <a:r>
              <a:rPr lang="cs-CZ" dirty="0" smtClean="0"/>
              <a:t>,1,1, </a:t>
            </a:r>
            <a:r>
              <a:rPr lang="cs-CZ" dirty="0" err="1" smtClean="0"/>
              <a:t>1</a:t>
            </a:r>
            <a:r>
              <a:rPr lang="cs-CZ" dirty="0" smtClean="0"/>
              <a:t>,1,1),3,3)</a:t>
            </a:r>
          </a:p>
          <a:p>
            <a:r>
              <a:rPr lang="cs-CZ" dirty="0" smtClean="0"/>
              <a:t>x3&lt;-</a:t>
            </a:r>
            <a:r>
              <a:rPr lang="cs-CZ" dirty="0" err="1" smtClean="0"/>
              <a:t>rmultnorm</a:t>
            </a:r>
            <a:r>
              <a:rPr lang="cs-CZ" dirty="0" smtClean="0"/>
              <a:t>(1000,c(10,10, </a:t>
            </a:r>
            <a:r>
              <a:rPr lang="cs-CZ" dirty="0" err="1" smtClean="0"/>
              <a:t>10</a:t>
            </a:r>
            <a:r>
              <a:rPr lang="cs-CZ" dirty="0" smtClean="0"/>
              <a:t>), vmat3, </a:t>
            </a:r>
            <a:r>
              <a:rPr lang="cs-CZ" dirty="0" err="1" smtClean="0"/>
              <a:t>tol</a:t>
            </a:r>
            <a:r>
              <a:rPr lang="cs-CZ" dirty="0" smtClean="0"/>
              <a:t> = 1e-10)</a:t>
            </a:r>
          </a:p>
          <a:p>
            <a:r>
              <a:rPr lang="cs-CZ" dirty="0" err="1" smtClean="0"/>
              <a:t>write</a:t>
            </a:r>
            <a:r>
              <a:rPr lang="cs-CZ" dirty="0" smtClean="0"/>
              <a:t>.table(x3,"x3.</a:t>
            </a:r>
            <a:r>
              <a:rPr lang="cs-CZ" dirty="0" err="1" smtClean="0"/>
              <a:t>txt</a:t>
            </a:r>
            <a:r>
              <a:rPr lang="cs-CZ" dirty="0" smtClean="0"/>
              <a:t>")</a:t>
            </a:r>
            <a:endParaRPr lang="cs-CZ" dirty="0"/>
          </a:p>
        </p:txBody>
      </p:sp>
      <p:graphicFrame>
        <p:nvGraphicFramePr>
          <p:cNvPr id="154627" name="Object 3"/>
          <p:cNvGraphicFramePr>
            <a:graphicFrameLocks noChangeAspect="1"/>
          </p:cNvGraphicFramePr>
          <p:nvPr/>
        </p:nvGraphicFramePr>
        <p:xfrm>
          <a:off x="2123728" y="1484784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484784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65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Wishartovo</a:t>
            </a:r>
            <a:r>
              <a:rPr lang="cs-CZ" dirty="0" smtClean="0"/>
              <a:t> rozdělení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Wishartovo</a:t>
            </a:r>
            <a:r>
              <a:rPr lang="cs-CZ" dirty="0" smtClean="0"/>
              <a:t> rozdělení je vícerozměrným zobecněním </a:t>
            </a:r>
            <a:r>
              <a:rPr lang="cs-CZ" dirty="0" err="1" smtClean="0"/>
              <a:t>chi</a:t>
            </a:r>
            <a:r>
              <a:rPr lang="cs-CZ" dirty="0" smtClean="0"/>
              <a:t>-square rozdělení</a:t>
            </a:r>
          </a:p>
          <a:p>
            <a:r>
              <a:rPr lang="en-US" dirty="0" err="1" smtClean="0"/>
              <a:t>Při</a:t>
            </a:r>
            <a:r>
              <a:rPr lang="en-US" dirty="0" smtClean="0"/>
              <a:t> </a:t>
            </a:r>
            <a:r>
              <a:rPr lang="en-US" dirty="0" err="1" smtClean="0"/>
              <a:t>odvození</a:t>
            </a:r>
            <a:r>
              <a:rPr lang="en-US" dirty="0" smtClean="0"/>
              <a:t> </a:t>
            </a:r>
            <a:r>
              <a:rPr lang="en-US" dirty="0" err="1" smtClean="0"/>
              <a:t>některých</a:t>
            </a:r>
            <a:r>
              <a:rPr lang="en-US" dirty="0" smtClean="0"/>
              <a:t> </a:t>
            </a:r>
            <a:r>
              <a:rPr lang="en-US" dirty="0" err="1" smtClean="0"/>
              <a:t>důležitých</a:t>
            </a:r>
            <a:r>
              <a:rPr lang="en-US" dirty="0" smtClean="0"/>
              <a:t> </a:t>
            </a:r>
            <a:r>
              <a:rPr lang="en-US" dirty="0" err="1" smtClean="0"/>
              <a:t>algoritmů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vícerozměrné</a:t>
            </a:r>
            <a:r>
              <a:rPr lang="en-US" dirty="0" smtClean="0"/>
              <a:t> </a:t>
            </a:r>
            <a:r>
              <a:rPr lang="en-US" dirty="0" err="1" smtClean="0"/>
              <a:t>statistické</a:t>
            </a:r>
            <a:r>
              <a:rPr lang="en-US" dirty="0" smtClean="0"/>
              <a:t> </a:t>
            </a:r>
            <a:r>
              <a:rPr lang="en-US" dirty="0" err="1" smtClean="0"/>
              <a:t>analýze</a:t>
            </a:r>
            <a:r>
              <a:rPr lang="en-US" dirty="0" smtClean="0"/>
              <a:t> se </a:t>
            </a:r>
            <a:r>
              <a:rPr lang="en-US" dirty="0" err="1" smtClean="0"/>
              <a:t>uplatňuje</a:t>
            </a:r>
            <a:r>
              <a:rPr lang="en-US" dirty="0" smtClean="0"/>
              <a:t> </a:t>
            </a:r>
            <a:r>
              <a:rPr lang="en-US" dirty="0" err="1" smtClean="0"/>
              <a:t>dále</a:t>
            </a:r>
            <a:r>
              <a:rPr lang="en-US" dirty="0" smtClean="0"/>
              <a:t> </a:t>
            </a:r>
            <a:r>
              <a:rPr lang="en-US" dirty="0" err="1" smtClean="0"/>
              <a:t>uvedená</a:t>
            </a:r>
            <a:r>
              <a:rPr lang="en-US" dirty="0" smtClean="0"/>
              <a:t> </a:t>
            </a:r>
            <a:r>
              <a:rPr lang="en-US" dirty="0" err="1" smtClean="0"/>
              <a:t>vlastnost</a:t>
            </a:r>
            <a:r>
              <a:rPr lang="en-US" dirty="0" smtClean="0"/>
              <a:t> </a:t>
            </a:r>
            <a:r>
              <a:rPr lang="en-US" dirty="0" err="1" smtClean="0"/>
              <a:t>Wishartova</a:t>
            </a:r>
            <a:r>
              <a:rPr lang="en-US" dirty="0" smtClean="0"/>
              <a:t> </a:t>
            </a:r>
            <a:r>
              <a:rPr lang="en-US" dirty="0" err="1" smtClean="0"/>
              <a:t>rozdělení</a:t>
            </a:r>
            <a:r>
              <a:rPr lang="en-US" dirty="0" smtClean="0"/>
              <a:t>. </a:t>
            </a:r>
            <a:endParaRPr lang="cs-CZ" dirty="0" smtClean="0"/>
          </a:p>
          <a:p>
            <a:r>
              <a:rPr lang="en-US" dirty="0" err="1" smtClean="0"/>
              <a:t>Součet</a:t>
            </a:r>
            <a:r>
              <a:rPr lang="en-US" dirty="0" smtClean="0"/>
              <a:t> </a:t>
            </a:r>
            <a:r>
              <a:rPr lang="en-US" dirty="0" err="1" smtClean="0"/>
              <a:t>nezávislých</a:t>
            </a:r>
            <a:r>
              <a:rPr lang="en-US" dirty="0" smtClean="0"/>
              <a:t> </a:t>
            </a:r>
            <a:r>
              <a:rPr lang="en-US" dirty="0" err="1" smtClean="0"/>
              <a:t>náhodných</a:t>
            </a:r>
            <a:r>
              <a:rPr lang="en-US" dirty="0" smtClean="0"/>
              <a:t> </a:t>
            </a:r>
            <a:r>
              <a:rPr lang="en-US" dirty="0" err="1" smtClean="0"/>
              <a:t>matic</a:t>
            </a:r>
            <a:r>
              <a:rPr lang="en-US" dirty="0" smtClean="0"/>
              <a:t> s </a:t>
            </a:r>
            <a:r>
              <a:rPr lang="en-US" dirty="0" err="1" smtClean="0"/>
              <a:t>Wishartovým</a:t>
            </a:r>
            <a:r>
              <a:rPr lang="en-US" dirty="0" smtClean="0"/>
              <a:t> </a:t>
            </a:r>
            <a:r>
              <a:rPr lang="en-US" dirty="0" err="1" smtClean="0"/>
              <a:t>rozdělením</a:t>
            </a:r>
            <a:r>
              <a:rPr lang="en-US" dirty="0" smtClean="0"/>
              <a:t> se </a:t>
            </a:r>
            <a:r>
              <a:rPr lang="en-US" dirty="0" err="1" smtClean="0"/>
              <a:t>shodnou</a:t>
            </a:r>
            <a:r>
              <a:rPr lang="en-US" dirty="0" smtClean="0"/>
              <a:t> </a:t>
            </a:r>
            <a:r>
              <a:rPr lang="en-US" dirty="0" err="1" smtClean="0"/>
              <a:t>střední</a:t>
            </a:r>
            <a:r>
              <a:rPr lang="en-US" dirty="0" smtClean="0"/>
              <a:t> </a:t>
            </a:r>
            <a:r>
              <a:rPr lang="en-US" dirty="0" err="1" smtClean="0"/>
              <a:t>hodnotou</a:t>
            </a:r>
            <a:r>
              <a:rPr lang="en-US" dirty="0" smtClean="0"/>
              <a:t> je </a:t>
            </a:r>
            <a:r>
              <a:rPr lang="en-US" dirty="0" err="1" smtClean="0"/>
              <a:t>rovněž</a:t>
            </a:r>
            <a:r>
              <a:rPr lang="en-US" dirty="0" smtClean="0"/>
              <a:t> </a:t>
            </a:r>
            <a:r>
              <a:rPr lang="en-US" dirty="0" err="1" smtClean="0"/>
              <a:t>Wishartovo</a:t>
            </a:r>
            <a:r>
              <a:rPr lang="en-US" dirty="0" smtClean="0"/>
              <a:t> </a:t>
            </a:r>
            <a:r>
              <a:rPr lang="en-US" dirty="0" err="1" smtClean="0"/>
              <a:t>rozdělení</a:t>
            </a:r>
            <a:r>
              <a:rPr lang="en-US" dirty="0" smtClean="0"/>
              <a:t> se </a:t>
            </a:r>
            <a:r>
              <a:rPr lang="en-US" dirty="0" err="1" smtClean="0"/>
              <a:t>stejnou</a:t>
            </a:r>
            <a:r>
              <a:rPr lang="en-US" dirty="0" smtClean="0"/>
              <a:t> </a:t>
            </a:r>
            <a:r>
              <a:rPr lang="en-US" dirty="0" err="1" smtClean="0"/>
              <a:t>střední</a:t>
            </a:r>
            <a:r>
              <a:rPr lang="en-US" dirty="0" smtClean="0"/>
              <a:t> </a:t>
            </a:r>
            <a:r>
              <a:rPr lang="en-US" dirty="0" err="1" smtClean="0"/>
              <a:t>hodnotou</a:t>
            </a:r>
            <a:r>
              <a:rPr lang="en-US" dirty="0" smtClean="0"/>
              <a:t>, </a:t>
            </a:r>
            <a:r>
              <a:rPr lang="en-US" dirty="0" err="1" smtClean="0"/>
              <a:t>přičemž</a:t>
            </a:r>
            <a:r>
              <a:rPr lang="en-US" dirty="0" smtClean="0"/>
              <a:t> </a:t>
            </a:r>
            <a:r>
              <a:rPr lang="en-US" dirty="0" err="1" smtClean="0"/>
              <a:t>stupně</a:t>
            </a:r>
            <a:r>
              <a:rPr lang="en-US" dirty="0" smtClean="0"/>
              <a:t> </a:t>
            </a:r>
            <a:r>
              <a:rPr lang="en-US" dirty="0" err="1" smtClean="0"/>
              <a:t>volnosti</a:t>
            </a:r>
            <a:r>
              <a:rPr lang="en-US" dirty="0" smtClean="0"/>
              <a:t> se </a:t>
            </a:r>
            <a:r>
              <a:rPr lang="en-US" dirty="0" err="1" smtClean="0"/>
              <a:t>sčítají</a:t>
            </a:r>
            <a:r>
              <a:rPr lang="en-US" dirty="0" smtClean="0"/>
              <a:t>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57</a:t>
            </a:fld>
            <a:endParaRPr lang="cs-CZ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7697" name="Object 1"/>
          <p:cNvGraphicFramePr>
            <a:graphicFrameLocks noChangeAspect="1"/>
          </p:cNvGraphicFramePr>
          <p:nvPr/>
        </p:nvGraphicFramePr>
        <p:xfrm>
          <a:off x="2483768" y="3356992"/>
          <a:ext cx="35052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Rovnice" r:id="rId3" imgW="3505200" imgH="482600" progId="Equation.3">
                  <p:embed/>
                </p:oleObj>
              </mc:Choice>
              <mc:Fallback>
                <p:oleObj name="Rovnice" r:id="rId3" imgW="35052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356992"/>
                        <a:ext cx="3505200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728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Hotellingovo</a:t>
            </a:r>
            <a:r>
              <a:rPr lang="cs-CZ" dirty="0" smtClean="0"/>
              <a:t> rozdělení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857403"/>
          </a:xfrm>
        </p:spPr>
        <p:txBody>
          <a:bodyPr>
            <a:normAutofit/>
          </a:bodyPr>
          <a:lstStyle/>
          <a:p>
            <a:r>
              <a:rPr lang="cs-CZ" sz="1600" dirty="0" smtClean="0"/>
              <a:t>J</a:t>
            </a:r>
            <a:r>
              <a:rPr lang="en-US" sz="1600" dirty="0" err="1" smtClean="0"/>
              <a:t>edná</a:t>
            </a:r>
            <a:r>
              <a:rPr lang="en-US" sz="1600" dirty="0" smtClean="0"/>
              <a:t> se o </a:t>
            </a:r>
            <a:r>
              <a:rPr lang="en-US" sz="1600" dirty="0" err="1" smtClean="0"/>
              <a:t>zobecnění</a:t>
            </a:r>
            <a:r>
              <a:rPr lang="en-US" sz="1600" dirty="0" smtClean="0"/>
              <a:t> t- </a:t>
            </a:r>
            <a:r>
              <a:rPr lang="en-US" sz="1600" dirty="0" err="1" smtClean="0"/>
              <a:t>rozdělení</a:t>
            </a:r>
            <a:r>
              <a:rPr lang="en-US" sz="1600" dirty="0" smtClean="0"/>
              <a:t> pro </a:t>
            </a:r>
            <a:r>
              <a:rPr lang="en-US" sz="1600" i="1" dirty="0" smtClean="0"/>
              <a:t>p</a:t>
            </a:r>
            <a:r>
              <a:rPr lang="en-US" sz="1600" dirty="0" smtClean="0"/>
              <a:t>-</a:t>
            </a:r>
            <a:r>
              <a:rPr lang="en-US" sz="1600" dirty="0" err="1" smtClean="0"/>
              <a:t>rozměrný</a:t>
            </a:r>
            <a:r>
              <a:rPr lang="en-US" sz="1600" dirty="0" smtClean="0"/>
              <a:t> </a:t>
            </a:r>
            <a:r>
              <a:rPr lang="en-US" sz="1600" dirty="0" err="1" smtClean="0"/>
              <a:t>prostor</a:t>
            </a:r>
            <a:r>
              <a:rPr lang="cs-CZ" sz="1600" dirty="0" smtClean="0"/>
              <a:t> </a:t>
            </a:r>
          </a:p>
          <a:p>
            <a:r>
              <a:rPr lang="en-US" sz="1600" dirty="0" err="1" smtClean="0"/>
              <a:t>Uvažujme</a:t>
            </a:r>
            <a:r>
              <a:rPr lang="en-US" sz="1600" dirty="0" smtClean="0"/>
              <a:t> </a:t>
            </a:r>
            <a:r>
              <a:rPr lang="en-US" sz="1600" dirty="0" err="1" smtClean="0"/>
              <a:t>regulární</a:t>
            </a:r>
            <a:r>
              <a:rPr lang="en-US" sz="1600" dirty="0" smtClean="0"/>
              <a:t> </a:t>
            </a:r>
            <a:r>
              <a:rPr lang="en-US" sz="1600" dirty="0" err="1" smtClean="0"/>
              <a:t>čtvercovou</a:t>
            </a:r>
            <a:r>
              <a:rPr lang="en-US" sz="1600" dirty="0" smtClean="0"/>
              <a:t> </a:t>
            </a:r>
            <a:r>
              <a:rPr lang="en-US" sz="1600" dirty="0" err="1" smtClean="0"/>
              <a:t>matici</a:t>
            </a:r>
            <a:r>
              <a:rPr lang="en-US" sz="1600" dirty="0" smtClean="0"/>
              <a:t> A </a:t>
            </a:r>
            <a:r>
              <a:rPr lang="en-US" sz="1600" i="1" dirty="0" smtClean="0"/>
              <a:t>p</a:t>
            </a:r>
            <a:r>
              <a:rPr lang="en-US" sz="1600" dirty="0" smtClean="0"/>
              <a:t>-</a:t>
            </a:r>
            <a:r>
              <a:rPr lang="en-US" sz="1600" dirty="0" err="1" smtClean="0"/>
              <a:t>tého</a:t>
            </a:r>
            <a:r>
              <a:rPr lang="en-US" sz="1600" dirty="0" smtClean="0"/>
              <a:t> </a:t>
            </a:r>
            <a:r>
              <a:rPr lang="en-US" sz="1600" dirty="0" err="1" smtClean="0"/>
              <a:t>řádu</a:t>
            </a:r>
            <a:r>
              <a:rPr lang="en-US" sz="1600" dirty="0" smtClean="0"/>
              <a:t> a </a:t>
            </a:r>
            <a:r>
              <a:rPr lang="en-US" sz="1600" dirty="0" err="1" smtClean="0"/>
              <a:t>rozdělením</a:t>
            </a:r>
            <a:r>
              <a:rPr lang="cs-CZ" sz="1600" dirty="0" smtClean="0"/>
              <a:t>              </a:t>
            </a:r>
            <a:r>
              <a:rPr lang="en-US" sz="1600" dirty="0" smtClean="0"/>
              <a:t> a </a:t>
            </a:r>
            <a:r>
              <a:rPr lang="en-US" sz="1600" dirty="0" err="1" smtClean="0"/>
              <a:t>na</a:t>
            </a:r>
            <a:r>
              <a:rPr lang="en-US" sz="1600" dirty="0" smtClean="0"/>
              <a:t> A </a:t>
            </a:r>
            <a:r>
              <a:rPr lang="en-US" sz="1600" dirty="0" err="1" smtClean="0"/>
              <a:t>nezávislý</a:t>
            </a:r>
            <a:r>
              <a:rPr lang="en-US" sz="1600" dirty="0" smtClean="0"/>
              <a:t> </a:t>
            </a:r>
            <a:r>
              <a:rPr lang="en-US" sz="1600" i="1" dirty="0" smtClean="0"/>
              <a:t>p</a:t>
            </a:r>
            <a:r>
              <a:rPr lang="en-US" sz="1600" dirty="0" smtClean="0"/>
              <a:t>-</a:t>
            </a:r>
            <a:r>
              <a:rPr lang="en-US" sz="1600" dirty="0" err="1" smtClean="0"/>
              <a:t>položkový</a:t>
            </a:r>
            <a:r>
              <a:rPr lang="en-US" sz="1600" dirty="0" smtClean="0"/>
              <a:t> </a:t>
            </a:r>
            <a:r>
              <a:rPr lang="en-US" sz="1600" dirty="0" err="1" smtClean="0"/>
              <a:t>vektor</a:t>
            </a:r>
            <a:r>
              <a:rPr lang="en-US" sz="1600" dirty="0" smtClean="0"/>
              <a:t> a s </a:t>
            </a:r>
            <a:r>
              <a:rPr lang="en-US" sz="1600" dirty="0" err="1" smtClean="0"/>
              <a:t>rozdělením</a:t>
            </a:r>
            <a:r>
              <a:rPr lang="en-US" sz="1600" dirty="0" smtClean="0"/>
              <a:t>  </a:t>
            </a:r>
            <a:r>
              <a:rPr lang="cs-CZ" sz="1600" dirty="0" smtClean="0"/>
              <a:t>                </a:t>
            </a:r>
            <a:r>
              <a:rPr lang="en-US" sz="1600" dirty="0" err="1" smtClean="0"/>
              <a:t>Potom</a:t>
            </a:r>
            <a:r>
              <a:rPr lang="en-US" sz="1600" dirty="0" smtClean="0"/>
              <a:t> </a:t>
            </a:r>
            <a:r>
              <a:rPr lang="en-US" sz="1600" dirty="0" err="1" smtClean="0"/>
              <a:t>kvadratická</a:t>
            </a:r>
            <a:r>
              <a:rPr lang="en-US" sz="1600" dirty="0" smtClean="0"/>
              <a:t> forma</a:t>
            </a:r>
            <a:r>
              <a:rPr lang="cs-CZ" sz="1600" dirty="0" smtClean="0"/>
              <a:t>                       </a:t>
            </a:r>
            <a:r>
              <a:rPr lang="en-US" sz="1600" dirty="0" err="1" smtClean="0"/>
              <a:t>má</a:t>
            </a:r>
            <a:r>
              <a:rPr lang="en-US" sz="1600" dirty="0" smtClean="0"/>
              <a:t> </a:t>
            </a:r>
            <a:r>
              <a:rPr lang="en-US" sz="1600" dirty="0" err="1" smtClean="0"/>
              <a:t>Hotellingovo</a:t>
            </a:r>
            <a:r>
              <a:rPr lang="en-US" sz="1600" dirty="0" smtClean="0"/>
              <a:t> </a:t>
            </a:r>
            <a:r>
              <a:rPr lang="en-US" sz="1600" dirty="0" err="1" smtClean="0"/>
              <a:t>rozdělení</a:t>
            </a:r>
            <a:r>
              <a:rPr lang="en-US" sz="1600" dirty="0" smtClean="0"/>
              <a:t> T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(p, ν – p+1).</a:t>
            </a:r>
            <a:endParaRPr lang="cs-CZ" sz="1600" dirty="0" smtClean="0"/>
          </a:p>
          <a:p>
            <a:r>
              <a:rPr lang="en-US" sz="1600" dirty="0" smtClean="0"/>
              <a:t>V </a:t>
            </a:r>
            <a:r>
              <a:rPr lang="en-US" sz="1600" dirty="0" err="1" smtClean="0"/>
              <a:t>jednorozměrném</a:t>
            </a:r>
            <a:r>
              <a:rPr lang="en-US" sz="1600" dirty="0" smtClean="0"/>
              <a:t> </a:t>
            </a:r>
            <a:r>
              <a:rPr lang="en-US" sz="1600" dirty="0" err="1" smtClean="0"/>
              <a:t>normálním</a:t>
            </a:r>
            <a:r>
              <a:rPr lang="en-US" sz="1600" dirty="0" smtClean="0"/>
              <a:t> </a:t>
            </a:r>
            <a:r>
              <a:rPr lang="en-US" sz="1600" dirty="0" err="1" smtClean="0"/>
              <a:t>rozdělení</a:t>
            </a:r>
            <a:r>
              <a:rPr lang="en-US" sz="1600" dirty="0" smtClean="0"/>
              <a:t> se </a:t>
            </a:r>
            <a:r>
              <a:rPr lang="en-US" sz="1600" dirty="0" err="1" smtClean="0"/>
              <a:t>při</a:t>
            </a:r>
            <a:r>
              <a:rPr lang="en-US" sz="1600" dirty="0" smtClean="0"/>
              <a:t> </a:t>
            </a:r>
            <a:r>
              <a:rPr lang="en-US" sz="1600" dirty="0" err="1" smtClean="0"/>
              <a:t>testování</a:t>
            </a:r>
            <a:r>
              <a:rPr lang="en-US" sz="1600" dirty="0" smtClean="0"/>
              <a:t> </a:t>
            </a:r>
            <a:r>
              <a:rPr lang="en-US" sz="1600" dirty="0" err="1" smtClean="0"/>
              <a:t>hypotéz</a:t>
            </a:r>
            <a:r>
              <a:rPr lang="en-US" sz="1600" dirty="0" smtClean="0"/>
              <a:t> o </a:t>
            </a:r>
            <a:r>
              <a:rPr lang="en-US" sz="1600" dirty="0" err="1" smtClean="0"/>
              <a:t>střední</a:t>
            </a:r>
            <a:r>
              <a:rPr lang="en-US" sz="1600" dirty="0" smtClean="0"/>
              <a:t> </a:t>
            </a:r>
            <a:r>
              <a:rPr lang="en-US" sz="1600" dirty="0" err="1" smtClean="0"/>
              <a:t>hodnotě</a:t>
            </a:r>
            <a:r>
              <a:rPr lang="en-US" sz="1600" dirty="0" smtClean="0"/>
              <a:t> </a:t>
            </a:r>
            <a:r>
              <a:rPr lang="en-US" sz="1600" dirty="0" err="1" smtClean="0"/>
              <a:t>používá</a:t>
            </a:r>
            <a:r>
              <a:rPr lang="en-US" sz="1600" dirty="0" smtClean="0"/>
              <a:t> </a:t>
            </a:r>
            <a:r>
              <a:rPr lang="en-US" sz="1600" dirty="0" err="1" smtClean="0"/>
              <a:t>statistika</a:t>
            </a:r>
            <a:r>
              <a:rPr lang="en-US" sz="1600" dirty="0" smtClean="0"/>
              <a:t> (</a:t>
            </a:r>
            <a:r>
              <a:rPr lang="en-US" sz="1600" dirty="0" err="1" smtClean="0"/>
              <a:t>jednovýběrový</a:t>
            </a:r>
            <a:r>
              <a:rPr lang="en-US" sz="1600" dirty="0" smtClean="0"/>
              <a:t> t-test)</a:t>
            </a:r>
            <a:endParaRPr lang="cs-CZ" sz="1600" dirty="0" smtClean="0"/>
          </a:p>
          <a:p>
            <a:endParaRPr lang="cs-CZ" sz="1600" dirty="0" smtClean="0"/>
          </a:p>
          <a:p>
            <a:r>
              <a:rPr lang="en-US" sz="1600" dirty="0" err="1" smtClean="0"/>
              <a:t>Druhou</a:t>
            </a:r>
            <a:r>
              <a:rPr lang="en-US" sz="1600" dirty="0" smtClean="0"/>
              <a:t> </a:t>
            </a:r>
            <a:r>
              <a:rPr lang="en-US" sz="1600" dirty="0" err="1" smtClean="0"/>
              <a:t>mocninu</a:t>
            </a:r>
            <a:r>
              <a:rPr lang="en-US" sz="1600" dirty="0" smtClean="0"/>
              <a:t> </a:t>
            </a:r>
            <a:r>
              <a:rPr lang="en-US" sz="1600" dirty="0" err="1" smtClean="0"/>
              <a:t>této</a:t>
            </a:r>
            <a:r>
              <a:rPr lang="en-US" sz="1600" dirty="0" smtClean="0"/>
              <a:t> </a:t>
            </a:r>
            <a:r>
              <a:rPr lang="en-US" sz="1600" dirty="0" err="1" smtClean="0"/>
              <a:t>statistiky</a:t>
            </a:r>
            <a:r>
              <a:rPr lang="en-US" sz="1600" dirty="0" smtClean="0"/>
              <a:t> </a:t>
            </a:r>
            <a:r>
              <a:rPr lang="en-US" sz="1600" dirty="0" err="1" smtClean="0"/>
              <a:t>můžeme</a:t>
            </a:r>
            <a:r>
              <a:rPr lang="en-US" sz="1600" dirty="0" smtClean="0"/>
              <a:t> </a:t>
            </a:r>
            <a:r>
              <a:rPr lang="en-US" sz="1600" dirty="0" err="1" smtClean="0"/>
              <a:t>upravit</a:t>
            </a:r>
            <a:r>
              <a:rPr lang="en-US" sz="1600" dirty="0" smtClean="0"/>
              <a:t> a </a:t>
            </a:r>
            <a:r>
              <a:rPr lang="en-US" sz="1600" dirty="0" err="1" smtClean="0"/>
              <a:t>zapsat</a:t>
            </a:r>
            <a:r>
              <a:rPr lang="en-US" sz="1600" dirty="0" smtClean="0"/>
              <a:t> </a:t>
            </a:r>
            <a:r>
              <a:rPr lang="en-US" sz="1600" dirty="0" err="1" smtClean="0"/>
              <a:t>ve</a:t>
            </a:r>
            <a:r>
              <a:rPr lang="en-US" sz="1600" dirty="0" smtClean="0"/>
              <a:t> </a:t>
            </a:r>
            <a:r>
              <a:rPr lang="en-US" sz="1600" dirty="0" err="1" smtClean="0"/>
              <a:t>tvaru</a:t>
            </a:r>
            <a:r>
              <a:rPr lang="en-US" sz="1600" dirty="0" smtClean="0"/>
              <a:t> </a:t>
            </a:r>
            <a:r>
              <a:rPr lang="cs-CZ" sz="1600" dirty="0" smtClean="0"/>
              <a:t>                                       </a:t>
            </a:r>
            <a:r>
              <a:rPr lang="en-US" sz="1600" dirty="0" smtClean="0"/>
              <a:t> </a:t>
            </a:r>
            <a:r>
              <a:rPr lang="en-US" sz="1600" dirty="0" err="1" smtClean="0"/>
              <a:t>Tento</a:t>
            </a:r>
            <a:r>
              <a:rPr lang="en-US" sz="1600" dirty="0" smtClean="0"/>
              <a:t> </a:t>
            </a:r>
            <a:r>
              <a:rPr lang="en-US" sz="1600" dirty="0" err="1" smtClean="0"/>
              <a:t>výraz</a:t>
            </a:r>
            <a:r>
              <a:rPr lang="en-US" sz="1600" dirty="0" smtClean="0"/>
              <a:t> </a:t>
            </a:r>
            <a:r>
              <a:rPr lang="en-US" sz="1600" dirty="0" err="1" smtClean="0"/>
              <a:t>odpovídá</a:t>
            </a:r>
            <a:r>
              <a:rPr lang="en-US" sz="1600" dirty="0" smtClean="0"/>
              <a:t> </a:t>
            </a:r>
            <a:r>
              <a:rPr lang="en-US" sz="1600" i="1" dirty="0" smtClean="0"/>
              <a:t>p</a:t>
            </a:r>
            <a:r>
              <a:rPr lang="en-US" sz="1600" dirty="0" smtClean="0"/>
              <a:t>-</a:t>
            </a:r>
            <a:r>
              <a:rPr lang="en-US" sz="1600" dirty="0" err="1" smtClean="0"/>
              <a:t>rozměrné</a:t>
            </a:r>
            <a:r>
              <a:rPr lang="en-US" sz="1600" dirty="0" smtClean="0"/>
              <a:t> </a:t>
            </a:r>
            <a:r>
              <a:rPr lang="en-US" sz="1600" dirty="0" err="1" smtClean="0"/>
              <a:t>statistice</a:t>
            </a:r>
            <a:r>
              <a:rPr lang="en-US" sz="1600" dirty="0" smtClean="0"/>
              <a:t>, </a:t>
            </a:r>
            <a:r>
              <a:rPr lang="en-US" sz="1600" dirty="0" err="1" smtClean="0"/>
              <a:t>vhodné</a:t>
            </a:r>
            <a:r>
              <a:rPr lang="en-US" sz="1600" dirty="0" smtClean="0"/>
              <a:t> k </a:t>
            </a:r>
            <a:r>
              <a:rPr lang="en-US" sz="1600" dirty="0" err="1" smtClean="0"/>
              <a:t>úsudku</a:t>
            </a:r>
            <a:r>
              <a:rPr lang="en-US" sz="1600" dirty="0" smtClean="0"/>
              <a:t> o μ, </a:t>
            </a:r>
            <a:r>
              <a:rPr lang="en-US" sz="1600" dirty="0" err="1" smtClean="0"/>
              <a:t>která</a:t>
            </a:r>
            <a:r>
              <a:rPr lang="en-US" sz="1600" dirty="0" smtClean="0"/>
              <a:t> </a:t>
            </a:r>
            <a:r>
              <a:rPr lang="en-US" sz="1600" dirty="0" err="1" smtClean="0"/>
              <a:t>má</a:t>
            </a:r>
            <a:r>
              <a:rPr lang="en-US" sz="1600" dirty="0" smtClean="0"/>
              <a:t> </a:t>
            </a:r>
            <a:r>
              <a:rPr lang="en-US" sz="1600" dirty="0" err="1" smtClean="0"/>
              <a:t>Hotellingovo</a:t>
            </a:r>
            <a:r>
              <a:rPr lang="en-US" sz="1600" dirty="0" smtClean="0"/>
              <a:t> </a:t>
            </a:r>
            <a:r>
              <a:rPr lang="en-US" sz="1600" dirty="0" err="1" smtClean="0"/>
              <a:t>rozdělení</a:t>
            </a:r>
            <a:r>
              <a:rPr lang="en-US" sz="1600" dirty="0" smtClean="0"/>
              <a:t> T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s p a n–p </a:t>
            </a:r>
            <a:r>
              <a:rPr lang="en-US" sz="1600" dirty="0" err="1" smtClean="0"/>
              <a:t>stupni</a:t>
            </a:r>
            <a:r>
              <a:rPr lang="en-US" sz="1600" dirty="0" smtClean="0"/>
              <a:t> </a:t>
            </a:r>
            <a:r>
              <a:rPr lang="en-US" sz="1600" dirty="0" err="1" smtClean="0"/>
              <a:t>volnosti</a:t>
            </a:r>
            <a:r>
              <a:rPr lang="en-US" sz="1600" dirty="0" smtClean="0"/>
              <a:t>, </a:t>
            </a:r>
            <a:r>
              <a:rPr lang="en-US" sz="1600" dirty="0" err="1" smtClean="0"/>
              <a:t>jedná</a:t>
            </a:r>
            <a:r>
              <a:rPr lang="en-US" sz="1600" dirty="0" smtClean="0"/>
              <a:t> se </a:t>
            </a:r>
            <a:r>
              <a:rPr lang="en-US" sz="1600" dirty="0" err="1" smtClean="0"/>
              <a:t>tedy</a:t>
            </a:r>
            <a:r>
              <a:rPr lang="en-US" sz="1600" dirty="0" smtClean="0"/>
              <a:t> o </a:t>
            </a:r>
            <a:r>
              <a:rPr lang="en-US" sz="1600" dirty="0" err="1" smtClean="0"/>
              <a:t>zobecnění</a:t>
            </a:r>
            <a:r>
              <a:rPr lang="en-US" sz="1600" dirty="0" smtClean="0"/>
              <a:t> t- </a:t>
            </a:r>
            <a:r>
              <a:rPr lang="en-US" sz="1600" dirty="0" err="1" smtClean="0"/>
              <a:t>rozdělení</a:t>
            </a:r>
            <a:r>
              <a:rPr lang="en-US" sz="1600" dirty="0" smtClean="0"/>
              <a:t> pro </a:t>
            </a:r>
            <a:r>
              <a:rPr lang="en-US" sz="1600" i="1" dirty="0" smtClean="0"/>
              <a:t>p</a:t>
            </a:r>
            <a:r>
              <a:rPr lang="en-US" sz="1600" dirty="0" smtClean="0"/>
              <a:t>-</a:t>
            </a:r>
            <a:r>
              <a:rPr lang="en-US" sz="1600" dirty="0" err="1" smtClean="0"/>
              <a:t>rozměrný</a:t>
            </a:r>
            <a:r>
              <a:rPr lang="en-US" sz="1600" dirty="0" smtClean="0"/>
              <a:t> </a:t>
            </a:r>
            <a:r>
              <a:rPr lang="en-US" sz="1600" dirty="0" err="1" smtClean="0"/>
              <a:t>prostor</a:t>
            </a:r>
            <a:r>
              <a:rPr lang="en-US" sz="1600" dirty="0" smtClean="0"/>
              <a:t>. </a:t>
            </a:r>
            <a:r>
              <a:rPr lang="en-US" sz="1600" dirty="0" err="1" smtClean="0"/>
              <a:t>Můžeme</a:t>
            </a:r>
            <a:r>
              <a:rPr lang="en-US" sz="1600" dirty="0" smtClean="0"/>
              <a:t> </a:t>
            </a:r>
            <a:r>
              <a:rPr lang="en-US" sz="1600" dirty="0" err="1" smtClean="0"/>
              <a:t>tedy</a:t>
            </a:r>
            <a:r>
              <a:rPr lang="en-US" sz="1600" dirty="0" smtClean="0"/>
              <a:t> </a:t>
            </a:r>
            <a:r>
              <a:rPr lang="en-US" sz="1600" dirty="0" err="1" smtClean="0"/>
              <a:t>psát</a:t>
            </a:r>
            <a:endParaRPr lang="cs-CZ" sz="1600" dirty="0" smtClean="0"/>
          </a:p>
          <a:p>
            <a:endParaRPr lang="cs-CZ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58</a:t>
            </a:fld>
            <a:endParaRPr lang="cs-CZ"/>
          </a:p>
        </p:txBody>
      </p:sp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21" name="Object 1"/>
          <p:cNvGraphicFramePr>
            <a:graphicFrameLocks noChangeAspect="1"/>
          </p:cNvGraphicFramePr>
          <p:nvPr/>
        </p:nvGraphicFramePr>
        <p:xfrm>
          <a:off x="3347864" y="3645024"/>
          <a:ext cx="28289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2" name="Rovnice" r:id="rId3" imgW="2832100" imgH="266700" progId="Equation.3">
                  <p:embed/>
                </p:oleObj>
              </mc:Choice>
              <mc:Fallback>
                <p:oleObj name="Rovnice" r:id="rId3" imgW="28321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645024"/>
                        <a:ext cx="2828925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3" name="Object 3"/>
          <p:cNvGraphicFramePr>
            <a:graphicFrameLocks noChangeAspect="1"/>
          </p:cNvGraphicFramePr>
          <p:nvPr/>
        </p:nvGraphicFramePr>
        <p:xfrm>
          <a:off x="107504" y="3668469"/>
          <a:ext cx="4319588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3" name="Graph" r:id="rId5" imgW="4320000" imgH="2880000" progId="STATISTICA.Graph">
                  <p:embed/>
                </p:oleObj>
              </mc:Choice>
              <mc:Fallback>
                <p:oleObj name="Graph" r:id="rId5" imgW="4320000" imgH="288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668469"/>
                        <a:ext cx="4319588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4" name="Object 4"/>
          <p:cNvGraphicFramePr>
            <a:graphicFrameLocks noChangeAspect="1"/>
          </p:cNvGraphicFramePr>
          <p:nvPr/>
        </p:nvGraphicFramePr>
        <p:xfrm>
          <a:off x="5503928" y="3717032"/>
          <a:ext cx="3640072" cy="2730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4" name="Graph" r:id="rId7" imgW="5943600" imgH="4457880" progId="STATISTICA.Graph">
                  <p:embed/>
                </p:oleObj>
              </mc:Choice>
              <mc:Fallback>
                <p:oleObj name="Graph" r:id="rId7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928" y="3717032"/>
                        <a:ext cx="3640072" cy="27300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25" name="Object 5"/>
          <p:cNvGraphicFramePr>
            <a:graphicFrameLocks noChangeAspect="1"/>
          </p:cNvGraphicFramePr>
          <p:nvPr/>
        </p:nvGraphicFramePr>
        <p:xfrm>
          <a:off x="6300192" y="1268760"/>
          <a:ext cx="6381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5" name="Rovnice" r:id="rId9" imgW="634725" imgH="241195" progId="Equation.3">
                  <p:embed/>
                </p:oleObj>
              </mc:Choice>
              <mc:Fallback>
                <p:oleObj name="Rovnice" r:id="rId9" imgW="634725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1268760"/>
                        <a:ext cx="6381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27" name="Object 7"/>
          <p:cNvGraphicFramePr>
            <a:graphicFrameLocks noChangeAspect="1"/>
          </p:cNvGraphicFramePr>
          <p:nvPr/>
        </p:nvGraphicFramePr>
        <p:xfrm>
          <a:off x="3550543" y="1484784"/>
          <a:ext cx="7334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6" name="Rovnice" r:id="rId11" imgW="736280" imgH="304668" progId="Equation.3">
                  <p:embed/>
                </p:oleObj>
              </mc:Choice>
              <mc:Fallback>
                <p:oleObj name="Rovnice" r:id="rId11" imgW="736280" imgH="3046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0543" y="1484784"/>
                        <a:ext cx="73342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29" name="Object 9"/>
          <p:cNvGraphicFramePr>
            <a:graphicFrameLocks noChangeAspect="1"/>
          </p:cNvGraphicFramePr>
          <p:nvPr/>
        </p:nvGraphicFramePr>
        <p:xfrm>
          <a:off x="6444208" y="1492599"/>
          <a:ext cx="990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7" name="Rovnice" r:id="rId13" imgW="990600" imgH="228600" progId="Equation.3">
                  <p:embed/>
                </p:oleObj>
              </mc:Choice>
              <mc:Fallback>
                <p:oleObj name="Rovnice" r:id="rId13" imgW="990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1492599"/>
                        <a:ext cx="9906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31" name="Object 11"/>
          <p:cNvGraphicFramePr>
            <a:graphicFrameLocks noChangeAspect="1"/>
          </p:cNvGraphicFramePr>
          <p:nvPr/>
        </p:nvGraphicFramePr>
        <p:xfrm>
          <a:off x="3779912" y="2239144"/>
          <a:ext cx="22479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8" name="Rovnice" r:id="rId15" imgW="2247900" imgH="685800" progId="Equation.3">
                  <p:embed/>
                </p:oleObj>
              </mc:Choice>
              <mc:Fallback>
                <p:oleObj name="Rovnice" r:id="rId15" imgW="22479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239144"/>
                        <a:ext cx="22479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3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8733" name="Object 13"/>
          <p:cNvGraphicFramePr>
            <a:graphicFrameLocks noChangeAspect="1"/>
          </p:cNvGraphicFramePr>
          <p:nvPr/>
        </p:nvGraphicFramePr>
        <p:xfrm>
          <a:off x="6300192" y="2835633"/>
          <a:ext cx="16859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89" name="Rovnice" r:id="rId17" imgW="1688367" imgH="266584" progId="Equation.3">
                  <p:embed/>
                </p:oleObj>
              </mc:Choice>
              <mc:Fallback>
                <p:oleObj name="Rovnice" r:id="rId17" imgW="1688367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2835633"/>
                        <a:ext cx="1685925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6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Normalita ve vícerozměrném prostoru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Normalita ve vícerozměrném prostoru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59</a:t>
            </a:fld>
            <a:endParaRPr lang="cs-CZ"/>
          </a:p>
        </p:txBody>
      </p:sp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3563888" y="1700808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8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1700808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5" name="Object 3"/>
          <p:cNvGraphicFramePr>
            <a:graphicFrameLocks noChangeAspect="1"/>
          </p:cNvGraphicFramePr>
          <p:nvPr/>
        </p:nvGraphicFramePr>
        <p:xfrm>
          <a:off x="-579512" y="1556792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9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79512" y="1556792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8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095716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</a:t>
            </a:r>
            <a:r>
              <a:rPr lang="cs-CZ" dirty="0" smtClean="0"/>
              <a:t>říklady:</a:t>
            </a:r>
          </a:p>
          <a:p>
            <a:r>
              <a:rPr lang="cs-CZ" dirty="0"/>
              <a:t>vytvoření skupin diagnóz onemocnění s podobnými léčebnými náklady</a:t>
            </a:r>
            <a:endParaRPr lang="en-US" dirty="0"/>
          </a:p>
          <a:p>
            <a:r>
              <a:rPr lang="cs-CZ" dirty="0"/>
              <a:t>vytvoření skupin lokalit podle výskytu určitých druhů rostlin a živočichů</a:t>
            </a:r>
            <a:endParaRPr lang="en-US" dirty="0"/>
          </a:p>
          <a:p>
            <a:r>
              <a:rPr lang="cs-CZ" dirty="0"/>
              <a:t>vytvoření skupin genů a subjektů na základě dat genové </a:t>
            </a:r>
            <a:r>
              <a:rPr lang="cs-CZ" dirty="0" smtClean="0"/>
              <a:t>exprese</a:t>
            </a:r>
          </a:p>
          <a:p>
            <a:r>
              <a:rPr lang="cs-CZ" dirty="0" smtClean="0"/>
              <a:t>vytvoření skupin subjektů se schizofrenií podle kognitivních skóre a neurologických parametrů</a:t>
            </a:r>
            <a:endParaRPr lang="en-US" dirty="0"/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6</a:t>
            </a:fld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519136" y="174126"/>
            <a:ext cx="8167663" cy="70609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Cíle vícerozměrné </a:t>
            </a:r>
            <a:r>
              <a:rPr lang="cs-CZ" b="1" dirty="0" smtClean="0"/>
              <a:t>analýzy dat</a:t>
            </a:r>
            <a:r>
              <a:rPr lang="cs-CZ" dirty="0"/>
              <a:t/>
            </a:r>
            <a:br>
              <a:rPr lang="cs-CZ" dirty="0"/>
            </a:br>
            <a:r>
              <a:rPr lang="cs-CZ" sz="2700" dirty="0"/>
              <a:t>2</a:t>
            </a:r>
            <a:r>
              <a:rPr lang="cs-CZ" sz="2700" dirty="0" smtClean="0"/>
              <a:t>. </a:t>
            </a:r>
            <a:r>
              <a:rPr lang="cs-CZ" sz="2700" dirty="0"/>
              <a:t>Vytvoření shluků subjektů, objektů nebo proměnných </a:t>
            </a:r>
            <a:endParaRPr lang="en-US" sz="2700" dirty="0"/>
          </a:p>
        </p:txBody>
      </p:sp>
      <p:grpSp>
        <p:nvGrpSpPr>
          <p:cNvPr id="8" name="Group 4"/>
          <p:cNvGrpSpPr/>
          <p:nvPr/>
        </p:nvGrpSpPr>
        <p:grpSpPr>
          <a:xfrm>
            <a:off x="2745200" y="3212976"/>
            <a:ext cx="3013827" cy="2948899"/>
            <a:chOff x="-2620416" y="3861048"/>
            <a:chExt cx="1440160" cy="1440160"/>
          </a:xfrm>
        </p:grpSpPr>
        <p:cxnSp>
          <p:nvCxnSpPr>
            <p:cNvPr id="9" name="Straight Connector 5"/>
            <p:cNvCxnSpPr/>
            <p:nvPr/>
          </p:nvCxnSpPr>
          <p:spPr>
            <a:xfrm rot="5400000">
              <a:off x="-3340496" y="458112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"/>
            <p:cNvCxnSpPr/>
            <p:nvPr/>
          </p:nvCxnSpPr>
          <p:spPr>
            <a:xfrm rot="10800000">
              <a:off x="-2620416" y="53012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Oval 13"/>
          <p:cNvSpPr/>
          <p:nvPr/>
        </p:nvSpPr>
        <p:spPr>
          <a:xfrm>
            <a:off x="5288446" y="4982315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al 14"/>
          <p:cNvSpPr/>
          <p:nvPr/>
        </p:nvSpPr>
        <p:spPr>
          <a:xfrm>
            <a:off x="5137755" y="4392536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val 16"/>
          <p:cNvSpPr/>
          <p:nvPr/>
        </p:nvSpPr>
        <p:spPr>
          <a:xfrm>
            <a:off x="5137755" y="5424650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al 46"/>
          <p:cNvSpPr/>
          <p:nvPr/>
        </p:nvSpPr>
        <p:spPr>
          <a:xfrm>
            <a:off x="2895891" y="3254123"/>
            <a:ext cx="1657605" cy="1179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val 47"/>
          <p:cNvSpPr/>
          <p:nvPr/>
        </p:nvSpPr>
        <p:spPr>
          <a:xfrm>
            <a:off x="2866863" y="4865731"/>
            <a:ext cx="1506914" cy="1179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val 48"/>
          <p:cNvSpPr/>
          <p:nvPr/>
        </p:nvSpPr>
        <p:spPr>
          <a:xfrm>
            <a:off x="4471971" y="4097646"/>
            <a:ext cx="1657605" cy="19167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val 7"/>
          <p:cNvSpPr/>
          <p:nvPr/>
        </p:nvSpPr>
        <p:spPr>
          <a:xfrm>
            <a:off x="3073496" y="3549013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val 8"/>
          <p:cNvSpPr/>
          <p:nvPr/>
        </p:nvSpPr>
        <p:spPr>
          <a:xfrm>
            <a:off x="3826953" y="3401568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val 9"/>
          <p:cNvSpPr/>
          <p:nvPr/>
        </p:nvSpPr>
        <p:spPr>
          <a:xfrm>
            <a:off x="3525570" y="3843903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val 10"/>
          <p:cNvSpPr/>
          <p:nvPr/>
        </p:nvSpPr>
        <p:spPr>
          <a:xfrm>
            <a:off x="3118916" y="5424650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val 11"/>
          <p:cNvSpPr/>
          <p:nvPr/>
        </p:nvSpPr>
        <p:spPr>
          <a:xfrm>
            <a:off x="3570775" y="5424650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val 12"/>
          <p:cNvSpPr/>
          <p:nvPr/>
        </p:nvSpPr>
        <p:spPr>
          <a:xfrm>
            <a:off x="3374878" y="4982315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val 15"/>
          <p:cNvSpPr/>
          <p:nvPr/>
        </p:nvSpPr>
        <p:spPr>
          <a:xfrm>
            <a:off x="4722903" y="4982315"/>
            <a:ext cx="406654" cy="397893"/>
          </a:xfrm>
          <a:prstGeom prst="ellipse">
            <a:avLst/>
          </a:prstGeom>
          <a:solidFill>
            <a:srgbClr val="FFC000"/>
          </a:solidFill>
          <a:ln>
            <a:solidFill>
              <a:srgbClr val="F0A22E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1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Nenormální rozložení ve vícerozměrném prostoru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60</a:t>
            </a:fld>
            <a:endParaRPr lang="cs-CZ"/>
          </a:p>
        </p:txBody>
      </p:sp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467544" y="836712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Graph" r:id="rId3" imgW="3600000" imgH="2520000" progId="STATISTICA.Graph">
                  <p:embed/>
                </p:oleObj>
              </mc:Choice>
              <mc:Fallback>
                <p:oleObj name="Graph" r:id="rId3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836712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11960" y="1556792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dirty="0" smtClean="0"/>
              <a:t>+</a:t>
            </a:r>
            <a:endParaRPr lang="cs-CZ" sz="4800" dirty="0"/>
          </a:p>
        </p:txBody>
      </p:sp>
      <p:graphicFrame>
        <p:nvGraphicFramePr>
          <p:cNvPr id="135173" name="Object 5"/>
          <p:cNvGraphicFramePr>
            <a:graphicFrameLocks noChangeAspect="1"/>
          </p:cNvGraphicFramePr>
          <p:nvPr/>
        </p:nvGraphicFramePr>
        <p:xfrm>
          <a:off x="4859982" y="837629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982" y="837629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4" name="Object 6"/>
          <p:cNvGraphicFramePr>
            <a:graphicFrameLocks noChangeAspect="1"/>
          </p:cNvGraphicFramePr>
          <p:nvPr/>
        </p:nvGraphicFramePr>
        <p:xfrm>
          <a:off x="2483768" y="3068960"/>
          <a:ext cx="43195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Graph" r:id="rId7" imgW="4320000" imgH="3600000" progId="STATISTICA.Graph">
                  <p:embed/>
                </p:oleObj>
              </mc:Choice>
              <mc:Fallback>
                <p:oleObj name="Graph" r:id="rId7" imgW="4320000" imgH="36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068960"/>
                        <a:ext cx="43195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635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Nenormální rozložení ve vícerozměrném prostoru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61</a:t>
            </a:fld>
            <a:endParaRPr lang="cs-CZ"/>
          </a:p>
        </p:txBody>
      </p:sp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467544" y="764704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9" name="Graph" r:id="rId3" imgW="3600000" imgH="2520000" progId="STATISTICA.Graph">
                  <p:embed/>
                </p:oleObj>
              </mc:Choice>
              <mc:Fallback>
                <p:oleObj name="Graph" r:id="rId3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764704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4" name="Object 6"/>
          <p:cNvGraphicFramePr>
            <a:graphicFrameLocks noChangeAspect="1"/>
          </p:cNvGraphicFramePr>
          <p:nvPr/>
        </p:nvGraphicFramePr>
        <p:xfrm>
          <a:off x="4644901" y="620638"/>
          <a:ext cx="43195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" name="Graph" r:id="rId5" imgW="4320000" imgH="3600000" progId="STATISTICA.Graph">
                  <p:embed/>
                </p:oleObj>
              </mc:Choice>
              <mc:Fallback>
                <p:oleObj name="Graph" r:id="rId5" imgW="4320000" imgH="36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901" y="620638"/>
                        <a:ext cx="43195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293" name="Object 5"/>
          <p:cNvGraphicFramePr>
            <a:graphicFrameLocks noChangeAspect="1"/>
          </p:cNvGraphicFramePr>
          <p:nvPr/>
        </p:nvGraphicFramePr>
        <p:xfrm>
          <a:off x="2268637" y="2924894"/>
          <a:ext cx="43195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" name="Graph" r:id="rId7" imgW="4320000" imgH="3600000" progId="STATISTICA.Graph">
                  <p:embed/>
                </p:oleObj>
              </mc:Choice>
              <mc:Fallback>
                <p:oleObj name="Graph" r:id="rId7" imgW="4320000" imgH="36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637" y="2924894"/>
                        <a:ext cx="43195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552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 normalita v jednorozměrném prostoru jedinou podmínkou vícerozměrné normality?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62</a:t>
            </a:fld>
            <a:endParaRPr lang="cs-CZ"/>
          </a:p>
        </p:txBody>
      </p:sp>
      <p:sp>
        <p:nvSpPr>
          <p:cNvPr id="6" name="TextBox 5"/>
          <p:cNvSpPr txBox="1"/>
          <p:nvPr/>
        </p:nvSpPr>
        <p:spPr>
          <a:xfrm>
            <a:off x="4355976" y="1933084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dirty="0" smtClean="0"/>
              <a:t>+</a:t>
            </a:r>
            <a:endParaRPr lang="cs-CZ" sz="4800" dirty="0"/>
          </a:p>
        </p:txBody>
      </p:sp>
      <p:graphicFrame>
        <p:nvGraphicFramePr>
          <p:cNvPr id="132100" name="Object 4"/>
          <p:cNvGraphicFramePr>
            <a:graphicFrameLocks noChangeAspect="1"/>
          </p:cNvGraphicFramePr>
          <p:nvPr/>
        </p:nvGraphicFramePr>
        <p:xfrm>
          <a:off x="2412653" y="3645619"/>
          <a:ext cx="4319587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3" name="Graph" r:id="rId3" imgW="4320000" imgH="2880000" progId="STATISTICA.Graph">
                  <p:embed/>
                </p:oleObj>
              </mc:Choice>
              <mc:Fallback>
                <p:oleObj name="Graph" r:id="rId3" imgW="4320000" imgH="288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2653" y="3645619"/>
                        <a:ext cx="4319587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1" name="Object 5"/>
          <p:cNvGraphicFramePr>
            <a:graphicFrameLocks noChangeAspect="1"/>
          </p:cNvGraphicFramePr>
          <p:nvPr/>
        </p:nvGraphicFramePr>
        <p:xfrm>
          <a:off x="539552" y="1196752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196752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2" name="Object 6"/>
          <p:cNvGraphicFramePr>
            <a:graphicFrameLocks noChangeAspect="1"/>
          </p:cNvGraphicFramePr>
          <p:nvPr/>
        </p:nvGraphicFramePr>
        <p:xfrm>
          <a:off x="5076006" y="1197669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" name="Graph" r:id="rId7" imgW="3600000" imgH="2520000" progId="STATISTICA.Graph">
                  <p:embed/>
                </p:oleObj>
              </mc:Choice>
              <mc:Fallback>
                <p:oleObj name="Graph" r:id="rId7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06" y="1197669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418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 normalita v jednorozměrném prostoru jedinou podmínkou vícerozměrné normality?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63</a:t>
            </a:fld>
            <a:endParaRPr lang="cs-CZ"/>
          </a:p>
        </p:txBody>
      </p:sp>
      <p:sp>
        <p:nvSpPr>
          <p:cNvPr id="6" name="TextBox 5"/>
          <p:cNvSpPr txBox="1"/>
          <p:nvPr/>
        </p:nvSpPr>
        <p:spPr>
          <a:xfrm>
            <a:off x="4355976" y="1933084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dirty="0" smtClean="0"/>
              <a:t>+</a:t>
            </a:r>
            <a:endParaRPr lang="cs-CZ" sz="4800" dirty="0"/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2340645" y="2852936"/>
          <a:ext cx="43195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Graph" r:id="rId3" imgW="4320000" imgH="3600000" progId="STATISTICA.Graph">
                  <p:embed/>
                </p:oleObj>
              </mc:Choice>
              <mc:Fallback>
                <p:oleObj name="Graph" r:id="rId3" imgW="4320000" imgH="36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0645" y="2852936"/>
                        <a:ext cx="43195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6" name="Object 6"/>
          <p:cNvGraphicFramePr>
            <a:graphicFrameLocks noChangeAspect="1"/>
          </p:cNvGraphicFramePr>
          <p:nvPr/>
        </p:nvGraphicFramePr>
        <p:xfrm>
          <a:off x="107504" y="980728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7" name="Object 7"/>
          <p:cNvGraphicFramePr>
            <a:graphicFrameLocks noChangeAspect="1"/>
          </p:cNvGraphicFramePr>
          <p:nvPr/>
        </p:nvGraphicFramePr>
        <p:xfrm>
          <a:off x="5292030" y="980728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" name="Graph" r:id="rId7" imgW="3600000" imgH="2520000" progId="STATISTICA.Graph">
                  <p:embed/>
                </p:oleObj>
              </mc:Choice>
              <mc:Fallback>
                <p:oleObj name="Graph" r:id="rId7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30" y="980728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1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 normalita v jednorozměrném prostoru jedinou podmínkou vícerozměrné normality?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64</a:t>
            </a:fld>
            <a:endParaRPr lang="cs-CZ"/>
          </a:p>
        </p:txBody>
      </p:sp>
      <p:sp>
        <p:nvSpPr>
          <p:cNvPr id="6" name="TextBox 5"/>
          <p:cNvSpPr txBox="1"/>
          <p:nvPr/>
        </p:nvSpPr>
        <p:spPr>
          <a:xfrm>
            <a:off x="4355976" y="1933084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dirty="0" smtClean="0"/>
              <a:t>+</a:t>
            </a:r>
            <a:endParaRPr lang="cs-CZ" sz="4800" dirty="0"/>
          </a:p>
        </p:txBody>
      </p:sp>
      <p:graphicFrame>
        <p:nvGraphicFramePr>
          <p:cNvPr id="133126" name="Object 6"/>
          <p:cNvGraphicFramePr>
            <a:graphicFrameLocks noChangeAspect="1"/>
          </p:cNvGraphicFramePr>
          <p:nvPr/>
        </p:nvGraphicFramePr>
        <p:xfrm>
          <a:off x="107504" y="980728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1" name="Graph" r:id="rId3" imgW="3600000" imgH="2520000" progId="STATISTICA.Graph">
                  <p:embed/>
                </p:oleObj>
              </mc:Choice>
              <mc:Fallback>
                <p:oleObj name="Graph" r:id="rId3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7" name="Object 7"/>
          <p:cNvGraphicFramePr>
            <a:graphicFrameLocks noChangeAspect="1"/>
          </p:cNvGraphicFramePr>
          <p:nvPr/>
        </p:nvGraphicFramePr>
        <p:xfrm>
          <a:off x="5292030" y="980728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2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30" y="980728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0" name="Object 6"/>
          <p:cNvGraphicFramePr>
            <a:graphicFrameLocks noChangeAspect="1"/>
          </p:cNvGraphicFramePr>
          <p:nvPr/>
        </p:nvGraphicFramePr>
        <p:xfrm>
          <a:off x="2915816" y="3501603"/>
          <a:ext cx="360045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" name="Graph" r:id="rId7" imgW="3600000" imgH="2880000" progId="STATISTICA.Graph">
                  <p:embed/>
                </p:oleObj>
              </mc:Choice>
              <mc:Fallback>
                <p:oleObj name="Graph" r:id="rId7" imgW="3600000" imgH="288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501603"/>
                        <a:ext cx="3600450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61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Vícerozměrný </a:t>
            </a:r>
            <a:r>
              <a:rPr lang="cs-CZ" dirty="0" err="1" smtClean="0"/>
              <a:t>outlier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65</a:t>
            </a:fld>
            <a:endParaRPr lang="cs-CZ"/>
          </a:p>
        </p:txBody>
      </p:sp>
      <p:sp>
        <p:nvSpPr>
          <p:cNvPr id="6" name="TextBox 5"/>
          <p:cNvSpPr txBox="1"/>
          <p:nvPr/>
        </p:nvSpPr>
        <p:spPr>
          <a:xfrm>
            <a:off x="4355976" y="1717060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dirty="0" smtClean="0"/>
              <a:t>+</a:t>
            </a:r>
            <a:endParaRPr lang="cs-CZ" sz="4800" dirty="0"/>
          </a:p>
        </p:txBody>
      </p:sp>
      <p:graphicFrame>
        <p:nvGraphicFramePr>
          <p:cNvPr id="136197" name="Object 5"/>
          <p:cNvGraphicFramePr>
            <a:graphicFrameLocks noChangeAspect="1"/>
          </p:cNvGraphicFramePr>
          <p:nvPr/>
        </p:nvGraphicFramePr>
        <p:xfrm>
          <a:off x="539750" y="836712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5" name="Graph" r:id="rId3" imgW="3600000" imgH="2520000" progId="STATISTICA.Graph">
                  <p:embed/>
                </p:oleObj>
              </mc:Choice>
              <mc:Fallback>
                <p:oleObj name="Graph" r:id="rId3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836712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5075238" y="836712"/>
          <a:ext cx="36004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" name="Graph" r:id="rId5" imgW="3600000" imgH="2520000" progId="STATISTICA.Graph">
                  <p:embed/>
                </p:oleObj>
              </mc:Choice>
              <mc:Fallback>
                <p:oleObj name="Graph" r:id="rId5" imgW="3600000" imgH="252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836712"/>
                        <a:ext cx="3600450" cy="251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9" name="Object 7"/>
          <p:cNvGraphicFramePr>
            <a:graphicFrameLocks noChangeAspect="1"/>
          </p:cNvGraphicFramePr>
          <p:nvPr/>
        </p:nvGraphicFramePr>
        <p:xfrm>
          <a:off x="2556669" y="2996902"/>
          <a:ext cx="4319587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" name="Graph" r:id="rId7" imgW="4320000" imgH="3600000" progId="STATISTICA.Graph">
                  <p:embed/>
                </p:oleObj>
              </mc:Choice>
              <mc:Fallback>
                <p:oleObj name="Graph" r:id="rId7" imgW="4320000" imgH="360000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6669" y="2996902"/>
                        <a:ext cx="4319587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5436096" y="522920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6516216" y="544522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Vícerozměrná odlehlá hodnota (</a:t>
            </a:r>
            <a:r>
              <a:rPr lang="cs-CZ" dirty="0" err="1" smtClean="0">
                <a:solidFill>
                  <a:srgbClr val="FF0000"/>
                </a:solidFill>
              </a:rPr>
              <a:t>outlier</a:t>
            </a:r>
            <a:r>
              <a:rPr lang="cs-CZ" dirty="0" smtClean="0">
                <a:solidFill>
                  <a:srgbClr val="FF0000"/>
                </a:solidFill>
              </a:rPr>
              <a:t>)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10" name="Přímá spojnice se šipkou 9"/>
          <p:cNvCxnSpPr/>
          <p:nvPr/>
        </p:nvCxnSpPr>
        <p:spPr>
          <a:xfrm flipH="1" flipV="1">
            <a:off x="5724128" y="5455681"/>
            <a:ext cx="756084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66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Ověření dvourozměrné normality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66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67544" y="122869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err="1" smtClean="0"/>
              <a:t>Bagplot</a:t>
            </a:r>
            <a:r>
              <a:rPr lang="cs-CZ" sz="2000" dirty="0" smtClean="0"/>
              <a:t> = „</a:t>
            </a:r>
            <a:r>
              <a:rPr lang="cs-CZ" sz="2000" dirty="0" err="1" smtClean="0"/>
              <a:t>bivariate</a:t>
            </a:r>
            <a:r>
              <a:rPr lang="cs-CZ" sz="2000" dirty="0" smtClean="0"/>
              <a:t> </a:t>
            </a:r>
            <a:r>
              <a:rPr lang="cs-CZ" sz="2000" dirty="0" err="1" smtClean="0"/>
              <a:t>boxplot</a:t>
            </a:r>
            <a:r>
              <a:rPr lang="cs-CZ" sz="2000" dirty="0" smtClean="0"/>
              <a:t>“ (tzn. „dvourozměrný krabicový graf“)</a:t>
            </a: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467544" y="5887495"/>
            <a:ext cx="6168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err="1"/>
              <a:t>Graphs</a:t>
            </a:r>
            <a:r>
              <a:rPr lang="cs-CZ" dirty="0"/>
              <a:t> – </a:t>
            </a:r>
            <a:r>
              <a:rPr lang="cs-CZ" dirty="0" smtClean="0"/>
              <a:t>2D </a:t>
            </a:r>
            <a:r>
              <a:rPr lang="cs-CZ" dirty="0" err="1" smtClean="0"/>
              <a:t>Graphs</a:t>
            </a:r>
            <a:r>
              <a:rPr lang="cs-CZ" dirty="0" smtClean="0"/>
              <a:t> – </a:t>
            </a:r>
            <a:r>
              <a:rPr lang="cs-CZ" dirty="0" err="1" smtClean="0"/>
              <a:t>Bag</a:t>
            </a:r>
            <a:r>
              <a:rPr lang="cs-CZ" dirty="0" smtClean="0"/>
              <a:t> </a:t>
            </a:r>
            <a:r>
              <a:rPr lang="cs-CZ" dirty="0" err="1" smtClean="0"/>
              <a:t>Plots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0"/>
          <a:stretch/>
        </p:blipFill>
        <p:spPr bwMode="auto">
          <a:xfrm>
            <a:off x="1600200" y="1744677"/>
            <a:ext cx="6177320" cy="417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4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Ověření dvourozměrné normality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67</a:t>
            </a:fld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67544" y="122869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Vykreslení regulační elipsy („</a:t>
            </a:r>
            <a:r>
              <a:rPr lang="cs-CZ" sz="2000" dirty="0" err="1" smtClean="0"/>
              <a:t>control</a:t>
            </a:r>
            <a:r>
              <a:rPr lang="cs-CZ" sz="2000" dirty="0" smtClean="0"/>
              <a:t>“ elipse):</a:t>
            </a: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467544" y="5887495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 softwaru </a:t>
            </a:r>
            <a:r>
              <a:rPr lang="cs-CZ" dirty="0" err="1"/>
              <a:t>Statistica</a:t>
            </a:r>
            <a:r>
              <a:rPr lang="cs-CZ" dirty="0"/>
              <a:t>: </a:t>
            </a:r>
            <a:r>
              <a:rPr lang="cs-CZ" dirty="0" err="1"/>
              <a:t>Graphs</a:t>
            </a:r>
            <a:r>
              <a:rPr lang="cs-CZ" dirty="0"/>
              <a:t> – </a:t>
            </a:r>
            <a:r>
              <a:rPr lang="cs-CZ" dirty="0" err="1" smtClean="0"/>
              <a:t>Scatterplots</a:t>
            </a:r>
            <a:r>
              <a:rPr lang="cs-CZ" dirty="0" smtClean="0"/>
              <a:t> – na záložce </a:t>
            </a:r>
            <a:r>
              <a:rPr lang="cs-CZ" dirty="0" err="1" smtClean="0"/>
              <a:t>Advanced</a:t>
            </a:r>
            <a:r>
              <a:rPr lang="cs-CZ" dirty="0" smtClean="0"/>
              <a:t> zvolit Elipse </a:t>
            </a:r>
            <a:r>
              <a:rPr lang="cs-CZ" dirty="0" err="1" smtClean="0"/>
              <a:t>Normal</a:t>
            </a:r>
            <a:endParaRPr lang="cs-CZ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6"/>
          <a:stretch/>
        </p:blipFill>
        <p:spPr bwMode="auto">
          <a:xfrm>
            <a:off x="1403648" y="1772816"/>
            <a:ext cx="5943600" cy="40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26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Srovnání průměrů ve vícerozměrném prostoru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3754760" cy="4857403"/>
          </a:xfrm>
        </p:spPr>
        <p:txBody>
          <a:bodyPr/>
          <a:lstStyle/>
          <a:p>
            <a:r>
              <a:rPr lang="cs-CZ" dirty="0" smtClean="0"/>
              <a:t>Pro zobecnění t-testu pro p rozměrů se využívá </a:t>
            </a:r>
            <a:r>
              <a:rPr lang="cs-CZ" dirty="0" err="1" smtClean="0"/>
              <a:t>Hottelingovo</a:t>
            </a:r>
            <a:r>
              <a:rPr lang="cs-CZ" dirty="0" smtClean="0"/>
              <a:t> rozdělení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en-US" dirty="0" err="1" smtClean="0"/>
              <a:t>kde</a:t>
            </a:r>
            <a:r>
              <a:rPr lang="en-US" dirty="0" smtClean="0"/>
              <a:t> </a:t>
            </a:r>
            <a:r>
              <a:rPr lang="cs-CZ" dirty="0" smtClean="0"/>
              <a:t>              </a:t>
            </a:r>
            <a:r>
              <a:rPr lang="en-US" dirty="0" smtClean="0"/>
              <a:t>(</a:t>
            </a:r>
            <a:r>
              <a:rPr lang="en-US" dirty="0" err="1" smtClean="0"/>
              <a:t>nejčastěji</a:t>
            </a:r>
            <a:r>
              <a:rPr lang="en-US" dirty="0" smtClean="0"/>
              <a:t> δ = 0), </a:t>
            </a:r>
            <a:r>
              <a:rPr lang="en-US" dirty="0" err="1" smtClean="0"/>
              <a:t>má</a:t>
            </a:r>
            <a:r>
              <a:rPr lang="en-US" dirty="0" smtClean="0"/>
              <a:t> </a:t>
            </a:r>
            <a:r>
              <a:rPr lang="en-US" dirty="0" err="1" smtClean="0"/>
              <a:t>opět</a:t>
            </a:r>
            <a:r>
              <a:rPr lang="en-US" dirty="0" smtClean="0"/>
              <a:t> </a:t>
            </a:r>
            <a:r>
              <a:rPr lang="en-US" dirty="0" err="1" smtClean="0"/>
              <a:t>Hotellingovo</a:t>
            </a:r>
            <a:r>
              <a:rPr lang="en-US" dirty="0" smtClean="0"/>
              <a:t> </a:t>
            </a:r>
            <a:r>
              <a:rPr lang="en-US" dirty="0" err="1" smtClean="0"/>
              <a:t>rozdělení</a:t>
            </a:r>
            <a:r>
              <a:rPr lang="en-US" dirty="0" smtClean="0"/>
              <a:t> s </a:t>
            </a:r>
            <a:r>
              <a:rPr lang="en-US" dirty="0" err="1" smtClean="0"/>
              <a:t>parametry</a:t>
            </a:r>
            <a:r>
              <a:rPr lang="en-US" dirty="0" smtClean="0"/>
              <a:t> p, n – p –</a:t>
            </a:r>
            <a:r>
              <a:rPr lang="cs-CZ" dirty="0" smtClean="0"/>
              <a:t>1</a:t>
            </a:r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68</a:t>
            </a:fld>
            <a:endParaRPr lang="cs-CZ"/>
          </a:p>
        </p:txBody>
      </p:sp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3491880" y="548680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48680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9747" name="Object 3"/>
          <p:cNvGraphicFramePr>
            <a:graphicFrameLocks noChangeAspect="1"/>
          </p:cNvGraphicFramePr>
          <p:nvPr/>
        </p:nvGraphicFramePr>
        <p:xfrm>
          <a:off x="827584" y="2420888"/>
          <a:ext cx="24765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" name="Rovnice" r:id="rId5" imgW="2476500" imgH="406400" progId="Equation.3">
                  <p:embed/>
                </p:oleObj>
              </mc:Choice>
              <mc:Fallback>
                <p:oleObj name="Rovnice" r:id="rId5" imgW="2476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420888"/>
                        <a:ext cx="247650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59752" name="Object 8"/>
          <p:cNvGraphicFramePr>
            <a:graphicFrameLocks noChangeAspect="1"/>
          </p:cNvGraphicFramePr>
          <p:nvPr/>
        </p:nvGraphicFramePr>
        <p:xfrm>
          <a:off x="1259632" y="3212976"/>
          <a:ext cx="69532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" name="Rovnice" r:id="rId7" imgW="698197" imgH="215806" progId="Equation.3">
                  <p:embed/>
                </p:oleObj>
              </mc:Choice>
              <mc:Fallback>
                <p:oleObj name="Rovnice" r:id="rId7" imgW="69819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212976"/>
                        <a:ext cx="69532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9754" name="Picture 10"/>
          <p:cNvPicPr>
            <a:picLocks noChangeAspect="1" noChangeArrowheads="1"/>
          </p:cNvPicPr>
          <p:nvPr/>
        </p:nvPicPr>
        <p:blipFill>
          <a:blip r:embed="rId9" cstate="print"/>
          <a:srcRect l="10631" t="8472" r="53144" b="78494"/>
          <a:stretch>
            <a:fillRect/>
          </a:stretch>
        </p:blipFill>
        <p:spPr bwMode="auto">
          <a:xfrm>
            <a:off x="1043608" y="4892605"/>
            <a:ext cx="66247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50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Typy transformací </a:t>
            </a:r>
            <a:r>
              <a:rPr lang="en-US" dirty="0" smtClean="0"/>
              <a:t>a </a:t>
            </a:r>
            <a:r>
              <a:rPr lang="cs-CZ" dirty="0" smtClean="0"/>
              <a:t>jiných úprav vícerozměrných dat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normalizace dat (= převod na normální rozdělení)</a:t>
            </a:r>
          </a:p>
          <a:p>
            <a:r>
              <a:rPr lang="cs-CZ" dirty="0" smtClean="0"/>
              <a:t>standardizace dat</a:t>
            </a:r>
          </a:p>
          <a:p>
            <a:r>
              <a:rPr lang="cs-CZ" dirty="0" smtClean="0"/>
              <a:t>min-</a:t>
            </a:r>
            <a:r>
              <a:rPr lang="cs-CZ" dirty="0" err="1" smtClean="0"/>
              <a:t>max</a:t>
            </a:r>
            <a:r>
              <a:rPr lang="cs-CZ" dirty="0" smtClean="0"/>
              <a:t> normalizace</a:t>
            </a:r>
          </a:p>
          <a:p>
            <a:r>
              <a:rPr lang="cs-CZ" dirty="0" smtClean="0"/>
              <a:t>centrování dat</a:t>
            </a:r>
          </a:p>
          <a:p>
            <a:r>
              <a:rPr lang="cs-CZ" dirty="0" smtClean="0"/>
              <a:t>odstranění vlivu </a:t>
            </a:r>
            <a:r>
              <a:rPr lang="cs-CZ" dirty="0" err="1" smtClean="0"/>
              <a:t>kovariát</a:t>
            </a:r>
            <a:r>
              <a:rPr lang="cs-CZ" dirty="0" smtClean="0"/>
              <a:t> na jiné proměnné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69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511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174126"/>
            <a:ext cx="8167663" cy="70609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Cíle vícerozměrné </a:t>
            </a:r>
            <a:r>
              <a:rPr lang="cs-CZ" b="1" dirty="0" smtClean="0"/>
              <a:t>analýzy dat</a:t>
            </a:r>
            <a:r>
              <a:rPr lang="cs-CZ" dirty="0"/>
              <a:t/>
            </a:r>
            <a:br>
              <a:rPr lang="cs-CZ" dirty="0"/>
            </a:br>
            <a:r>
              <a:rPr lang="cs-CZ" sz="2700" dirty="0" smtClean="0"/>
              <a:t>3. </a:t>
            </a:r>
            <a:r>
              <a:rPr lang="cs-CZ" sz="2700" dirty="0"/>
              <a:t>Redukce vícerozměrných dat</a:t>
            </a:r>
            <a:endParaRPr lang="en-US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095716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</a:t>
            </a:r>
            <a:r>
              <a:rPr lang="cs-CZ" dirty="0" smtClean="0"/>
              <a:t>říklady:</a:t>
            </a:r>
          </a:p>
          <a:p>
            <a:r>
              <a:rPr lang="cs-CZ" dirty="0"/>
              <a:t>vytvoření souhrnného skóre odpovědi pacientů na radioterapii z původních několika proměnných</a:t>
            </a:r>
            <a:endParaRPr lang="en-US" dirty="0"/>
          </a:p>
          <a:p>
            <a:r>
              <a:rPr lang="cs-CZ" dirty="0" smtClean="0"/>
              <a:t>vytvoření </a:t>
            </a:r>
            <a:r>
              <a:rPr lang="cs-CZ" dirty="0"/>
              <a:t>menšího počtu nových proměnných z původních dat, které nám umožní znázornit vícerozměrná data ve 2-D či 3-D </a:t>
            </a:r>
            <a:r>
              <a:rPr lang="cs-CZ" dirty="0" smtClean="0"/>
              <a:t>grafech</a:t>
            </a:r>
          </a:p>
          <a:p>
            <a:r>
              <a:rPr lang="cs-CZ" dirty="0"/>
              <a:t>výběr oblastí mozku, které nejvíce odlišují pacienty s neuropsychiatrickým onemocněním od zdravých </a:t>
            </a:r>
            <a:r>
              <a:rPr lang="cs-CZ" dirty="0" smtClean="0"/>
              <a:t>subjektů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7</a:t>
            </a:fld>
            <a:endParaRPr lang="cs-CZ" dirty="0"/>
          </a:p>
        </p:txBody>
      </p:sp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09031"/>
            <a:ext cx="8386685" cy="2314822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3333350" y="3750975"/>
            <a:ext cx="1241014" cy="24482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/>
          <p:cNvSpPr/>
          <p:nvPr/>
        </p:nvSpPr>
        <p:spPr>
          <a:xfrm>
            <a:off x="6213670" y="3750975"/>
            <a:ext cx="828000" cy="24482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délník 8"/>
          <p:cNvSpPr/>
          <p:nvPr/>
        </p:nvSpPr>
        <p:spPr>
          <a:xfrm>
            <a:off x="7077766" y="3750975"/>
            <a:ext cx="828000" cy="24482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Šipka dolů 6"/>
          <p:cNvSpPr/>
          <p:nvPr/>
        </p:nvSpPr>
        <p:spPr>
          <a:xfrm>
            <a:off x="3882130" y="3429000"/>
            <a:ext cx="115269" cy="2499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Šipka dolů 10"/>
          <p:cNvSpPr/>
          <p:nvPr/>
        </p:nvSpPr>
        <p:spPr>
          <a:xfrm>
            <a:off x="6584549" y="3429000"/>
            <a:ext cx="115269" cy="2499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Šipka dolů 11"/>
          <p:cNvSpPr/>
          <p:nvPr/>
        </p:nvSpPr>
        <p:spPr>
          <a:xfrm>
            <a:off x="7419617" y="3429000"/>
            <a:ext cx="115269" cy="2499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7" grpId="0" animBg="1"/>
      <p:bldP spid="11" grpId="0" animBg="1"/>
      <p:bldP spid="1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Normalizace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Autofit/>
          </a:bodyPr>
          <a:lstStyle/>
          <a:p>
            <a:r>
              <a:rPr lang="cs-CZ" dirty="0"/>
              <a:t>p</a:t>
            </a:r>
            <a:r>
              <a:rPr lang="cs-CZ" dirty="0" smtClean="0"/>
              <a:t>řevod na normální rozdělení (normalita je předpokladem řady statistických testů).</a:t>
            </a:r>
          </a:p>
          <a:p>
            <a:r>
              <a:rPr lang="cs-CZ" dirty="0" smtClean="0"/>
              <a:t>např. </a:t>
            </a:r>
            <a:r>
              <a:rPr lang="cs-CZ" b="1" dirty="0" smtClean="0"/>
              <a:t>logaritmická transformace</a:t>
            </a:r>
            <a:r>
              <a:rPr lang="cs-CZ" dirty="0" smtClean="0"/>
              <a:t>: X = </a:t>
            </a:r>
            <a:r>
              <a:rPr lang="cs-CZ" dirty="0" err="1" smtClean="0"/>
              <a:t>ln</a:t>
            </a:r>
            <a:r>
              <a:rPr lang="cs-CZ" dirty="0" smtClean="0"/>
              <a:t>(Y) nebo </a:t>
            </a:r>
            <a:r>
              <a:rPr lang="cs-CZ" dirty="0"/>
              <a:t>X = </a:t>
            </a:r>
            <a:r>
              <a:rPr lang="cs-CZ" dirty="0" err="1" smtClean="0"/>
              <a:t>ln</a:t>
            </a:r>
            <a:r>
              <a:rPr lang="cs-CZ" dirty="0" smtClean="0"/>
              <a:t>(Y+1), pokud data obsahují hodnotu 0 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sz="2400" dirty="0"/>
          </a:p>
          <a:p>
            <a:r>
              <a:rPr lang="cs-CZ" dirty="0"/>
              <a:t>d</a:t>
            </a:r>
            <a:r>
              <a:rPr lang="cs-CZ" dirty="0" smtClean="0"/>
              <a:t>alší příklady:</a:t>
            </a:r>
          </a:p>
          <a:p>
            <a:pPr lvl="1"/>
            <a:r>
              <a:rPr lang="cs-CZ" sz="2000" b="1" dirty="0" smtClean="0"/>
              <a:t>odmocninová </a:t>
            </a:r>
            <a:r>
              <a:rPr lang="cs-CZ" sz="2000" b="1" dirty="0" err="1" smtClean="0"/>
              <a:t>transf</a:t>
            </a:r>
            <a:r>
              <a:rPr lang="cs-CZ" sz="2000" b="1" dirty="0" smtClean="0"/>
              <a:t>. </a:t>
            </a:r>
            <a:r>
              <a:rPr lang="cs-CZ" sz="2000" dirty="0" smtClean="0"/>
              <a:t>(pro proměnné s </a:t>
            </a:r>
            <a:r>
              <a:rPr lang="cs-CZ" sz="2000" dirty="0" err="1" smtClean="0"/>
              <a:t>Poissonovým</a:t>
            </a:r>
            <a:r>
              <a:rPr lang="cs-CZ" sz="2000" dirty="0" smtClean="0"/>
              <a:t> rozložením nebo obecně data typu počet jedinců, buněk apod.:               nebo</a:t>
            </a:r>
          </a:p>
          <a:p>
            <a:pPr lvl="1"/>
            <a:r>
              <a:rPr lang="cs-CZ" sz="2000" b="1" dirty="0" err="1" smtClean="0"/>
              <a:t>arcsin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transfomace</a:t>
            </a:r>
            <a:r>
              <a:rPr lang="cs-CZ" sz="2000" b="1" dirty="0" smtClean="0"/>
              <a:t> </a:t>
            </a:r>
            <a:r>
              <a:rPr lang="cs-CZ" sz="2000" dirty="0" smtClean="0"/>
              <a:t>(pro proměnné s binomickým rozložením)</a:t>
            </a:r>
          </a:p>
          <a:p>
            <a:pPr lvl="1"/>
            <a:r>
              <a:rPr lang="cs-CZ" sz="2000" b="1" dirty="0" smtClean="0"/>
              <a:t>Box-</a:t>
            </a:r>
            <a:r>
              <a:rPr lang="cs-CZ" sz="2000" b="1" dirty="0" err="1" smtClean="0"/>
              <a:t>Coxova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tranformace</a:t>
            </a:r>
            <a:endParaRPr lang="cs-CZ" sz="2000" b="1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04900" y="2454771"/>
            <a:ext cx="2514600" cy="1428750"/>
            <a:chOff x="64" y="136"/>
            <a:chExt cx="255" cy="204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64" y="136"/>
              <a:ext cx="0" cy="2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64" y="340"/>
              <a:ext cx="25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7" name="Freeform 6"/>
          <p:cNvSpPr>
            <a:spLocks/>
          </p:cNvSpPr>
          <p:nvPr/>
        </p:nvSpPr>
        <p:spPr bwMode="auto">
          <a:xfrm>
            <a:off x="1160463" y="2562721"/>
            <a:ext cx="2374900" cy="1304925"/>
          </a:xfrm>
          <a:custGeom>
            <a:avLst/>
            <a:gdLst>
              <a:gd name="T0" fmla="*/ 0 w 1496"/>
              <a:gd name="T1" fmla="*/ 822 h 822"/>
              <a:gd name="T2" fmla="*/ 37 w 1496"/>
              <a:gd name="T3" fmla="*/ 502 h 822"/>
              <a:gd name="T4" fmla="*/ 77 w 1496"/>
              <a:gd name="T5" fmla="*/ 203 h 822"/>
              <a:gd name="T6" fmla="*/ 129 w 1496"/>
              <a:gd name="T7" fmla="*/ 22 h 822"/>
              <a:gd name="T8" fmla="*/ 229 w 1496"/>
              <a:gd name="T9" fmla="*/ 70 h 822"/>
              <a:gd name="T10" fmla="*/ 367 w 1496"/>
              <a:gd name="T11" fmla="*/ 442 h 822"/>
              <a:gd name="T12" fmla="*/ 565 w 1496"/>
              <a:gd name="T13" fmla="*/ 652 h 822"/>
              <a:gd name="T14" fmla="*/ 793 w 1496"/>
              <a:gd name="T15" fmla="*/ 724 h 822"/>
              <a:gd name="T16" fmla="*/ 1496 w 1496"/>
              <a:gd name="T17" fmla="*/ 822 h 8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96"/>
              <a:gd name="T28" fmla="*/ 0 h 822"/>
              <a:gd name="T29" fmla="*/ 1496 w 1496"/>
              <a:gd name="T30" fmla="*/ 822 h 8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96" h="822">
                <a:moveTo>
                  <a:pt x="0" y="822"/>
                </a:moveTo>
                <a:cubicBezTo>
                  <a:pt x="5" y="770"/>
                  <a:pt x="24" y="605"/>
                  <a:pt x="37" y="502"/>
                </a:cubicBezTo>
                <a:cubicBezTo>
                  <a:pt x="50" y="399"/>
                  <a:pt x="62" y="283"/>
                  <a:pt x="77" y="203"/>
                </a:cubicBezTo>
                <a:cubicBezTo>
                  <a:pt x="92" y="123"/>
                  <a:pt x="104" y="44"/>
                  <a:pt x="129" y="22"/>
                </a:cubicBezTo>
                <a:cubicBezTo>
                  <a:pt x="154" y="0"/>
                  <a:pt x="189" y="0"/>
                  <a:pt x="229" y="70"/>
                </a:cubicBezTo>
                <a:cubicBezTo>
                  <a:pt x="269" y="140"/>
                  <a:pt x="313" y="346"/>
                  <a:pt x="367" y="442"/>
                </a:cubicBezTo>
                <a:cubicBezTo>
                  <a:pt x="421" y="538"/>
                  <a:pt x="493" y="604"/>
                  <a:pt x="565" y="652"/>
                </a:cubicBezTo>
                <a:cubicBezTo>
                  <a:pt x="637" y="700"/>
                  <a:pt x="638" y="696"/>
                  <a:pt x="793" y="724"/>
                </a:cubicBezTo>
                <a:cubicBezTo>
                  <a:pt x="948" y="752"/>
                  <a:pt x="1350" y="802"/>
                  <a:pt x="1496" y="822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4148" y="2306112"/>
            <a:ext cx="723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cs-CZ" sz="1600" b="0" i="0" dirty="0" smtClean="0">
                <a:latin typeface="+mn-lt"/>
              </a:rPr>
              <a:t>f(y)</a:t>
            </a:r>
            <a:endParaRPr lang="cs-CZ" sz="1600" b="0" i="0" dirty="0">
              <a:latin typeface="+mn-lt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463429" y="3872607"/>
            <a:ext cx="2571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cs-CZ" sz="1600" b="0" i="0" dirty="0" smtClean="0"/>
              <a:t>y</a:t>
            </a:r>
            <a:endParaRPr lang="cs-CZ" sz="1600" b="0" i="0" dirty="0"/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4777850" y="2306112"/>
            <a:ext cx="7143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cs-CZ" sz="1600" b="0" i="0" dirty="0">
                <a:latin typeface="+mn-lt"/>
              </a:rPr>
              <a:t>f(x)</a:t>
            </a: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7543800" y="3902571"/>
            <a:ext cx="10096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cs-CZ" sz="1600" b="0" i="0" dirty="0" err="1">
                <a:latin typeface="+mn-lt"/>
              </a:rPr>
              <a:t>ln</a:t>
            </a:r>
            <a:r>
              <a:rPr lang="cs-CZ" sz="1600" b="0" i="0" dirty="0">
                <a:latin typeface="+mn-lt"/>
              </a:rPr>
              <a:t> </a:t>
            </a:r>
            <a:r>
              <a:rPr lang="cs-CZ" sz="1600" b="0" i="0" dirty="0" smtClean="0">
                <a:latin typeface="+mn-lt"/>
              </a:rPr>
              <a:t>(y)</a:t>
            </a:r>
            <a:endParaRPr lang="cs-CZ" sz="1600" b="0" i="0" dirty="0">
              <a:latin typeface="+mn-lt"/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3275856" y="3030627"/>
            <a:ext cx="18288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cs-CZ" b="1" dirty="0" smtClean="0"/>
              <a:t>X</a:t>
            </a:r>
            <a:r>
              <a:rPr lang="cs-CZ" b="1" i="0" dirty="0" smtClean="0"/>
              <a:t> </a:t>
            </a:r>
            <a:r>
              <a:rPr lang="cs-CZ" b="1" i="0" dirty="0"/>
              <a:t>= </a:t>
            </a:r>
            <a:r>
              <a:rPr lang="cs-CZ" b="1" dirty="0" err="1" smtClean="0"/>
              <a:t>l</a:t>
            </a:r>
            <a:r>
              <a:rPr lang="cs-CZ" b="1" i="0" dirty="0" err="1" smtClean="0"/>
              <a:t>n</a:t>
            </a:r>
            <a:r>
              <a:rPr lang="cs-CZ" b="1" dirty="0" smtClean="0"/>
              <a:t>(Y)</a:t>
            </a:r>
            <a:endParaRPr lang="cs-CZ" b="1" i="0" dirty="0"/>
          </a:p>
        </p:txBody>
      </p:sp>
      <p:grpSp>
        <p:nvGrpSpPr>
          <p:cNvPr id="13" name="Skupina 12"/>
          <p:cNvGrpSpPr/>
          <p:nvPr/>
        </p:nvGrpSpPr>
        <p:grpSpPr>
          <a:xfrm>
            <a:off x="5257800" y="2454771"/>
            <a:ext cx="2514600" cy="1428750"/>
            <a:chOff x="5257800" y="2281411"/>
            <a:chExt cx="2514600" cy="1428750"/>
          </a:xfrm>
        </p:grpSpPr>
        <p:sp>
          <p:nvSpPr>
            <p:cNvPr id="14" name="Line 29"/>
            <p:cNvSpPr>
              <a:spLocks noChangeShapeType="1"/>
            </p:cNvSpPr>
            <p:nvPr/>
          </p:nvSpPr>
          <p:spPr bwMode="auto">
            <a:xfrm>
              <a:off x="5257800" y="2281411"/>
              <a:ext cx="0" cy="14287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>
              <a:off x="5257800" y="3710161"/>
              <a:ext cx="25146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 flipV="1">
              <a:off x="5314950" y="3622849"/>
              <a:ext cx="161925" cy="3333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5476875" y="3591099"/>
              <a:ext cx="171450" cy="31750"/>
            </a:xfrm>
            <a:custGeom>
              <a:avLst/>
              <a:gdLst>
                <a:gd name="T0" fmla="*/ 0 w 108"/>
                <a:gd name="T1" fmla="*/ 20 h 20"/>
                <a:gd name="T2" fmla="*/ 54 w 108"/>
                <a:gd name="T3" fmla="*/ 14 h 20"/>
                <a:gd name="T4" fmla="*/ 108 w 108"/>
                <a:gd name="T5" fmla="*/ 0 h 20"/>
                <a:gd name="T6" fmla="*/ 0 60000 65536"/>
                <a:gd name="T7" fmla="*/ 0 60000 65536"/>
                <a:gd name="T8" fmla="*/ 0 60000 65536"/>
                <a:gd name="T9" fmla="*/ 0 w 108"/>
                <a:gd name="T10" fmla="*/ 0 h 20"/>
                <a:gd name="T11" fmla="*/ 108 w 108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" h="20">
                  <a:moveTo>
                    <a:pt x="0" y="20"/>
                  </a:moveTo>
                  <a:lnTo>
                    <a:pt x="54" y="14"/>
                  </a:lnTo>
                  <a:lnTo>
                    <a:pt x="108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5648325" y="3514899"/>
              <a:ext cx="161925" cy="76200"/>
            </a:xfrm>
            <a:custGeom>
              <a:avLst/>
              <a:gdLst>
                <a:gd name="T0" fmla="*/ 0 w 102"/>
                <a:gd name="T1" fmla="*/ 48 h 48"/>
                <a:gd name="T2" fmla="*/ 54 w 102"/>
                <a:gd name="T3" fmla="*/ 28 h 48"/>
                <a:gd name="T4" fmla="*/ 102 w 102"/>
                <a:gd name="T5" fmla="*/ 0 h 48"/>
                <a:gd name="T6" fmla="*/ 0 60000 65536"/>
                <a:gd name="T7" fmla="*/ 0 60000 65536"/>
                <a:gd name="T8" fmla="*/ 0 60000 65536"/>
                <a:gd name="T9" fmla="*/ 0 w 102"/>
                <a:gd name="T10" fmla="*/ 0 h 48"/>
                <a:gd name="T11" fmla="*/ 102 w 102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48">
                  <a:moveTo>
                    <a:pt x="0" y="48"/>
                  </a:moveTo>
                  <a:lnTo>
                    <a:pt x="54" y="28"/>
                  </a:lnTo>
                  <a:lnTo>
                    <a:pt x="102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5810250" y="3364086"/>
              <a:ext cx="161925" cy="150813"/>
            </a:xfrm>
            <a:custGeom>
              <a:avLst/>
              <a:gdLst>
                <a:gd name="T0" fmla="*/ 0 w 102"/>
                <a:gd name="T1" fmla="*/ 95 h 95"/>
                <a:gd name="T2" fmla="*/ 48 w 102"/>
                <a:gd name="T3" fmla="*/ 54 h 95"/>
                <a:gd name="T4" fmla="*/ 102 w 102"/>
                <a:gd name="T5" fmla="*/ 0 h 95"/>
                <a:gd name="T6" fmla="*/ 0 60000 65536"/>
                <a:gd name="T7" fmla="*/ 0 60000 65536"/>
                <a:gd name="T8" fmla="*/ 0 60000 65536"/>
                <a:gd name="T9" fmla="*/ 0 w 102"/>
                <a:gd name="T10" fmla="*/ 0 h 95"/>
                <a:gd name="T11" fmla="*/ 102 w 102"/>
                <a:gd name="T12" fmla="*/ 95 h 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95">
                  <a:moveTo>
                    <a:pt x="0" y="95"/>
                  </a:moveTo>
                  <a:lnTo>
                    <a:pt x="48" y="54"/>
                  </a:lnTo>
                  <a:lnTo>
                    <a:pt x="102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5972175" y="3114849"/>
              <a:ext cx="161925" cy="249237"/>
            </a:xfrm>
            <a:custGeom>
              <a:avLst/>
              <a:gdLst>
                <a:gd name="T0" fmla="*/ 0 w 102"/>
                <a:gd name="T1" fmla="*/ 157 h 157"/>
                <a:gd name="T2" fmla="*/ 48 w 102"/>
                <a:gd name="T3" fmla="*/ 89 h 157"/>
                <a:gd name="T4" fmla="*/ 102 w 102"/>
                <a:gd name="T5" fmla="*/ 0 h 157"/>
                <a:gd name="T6" fmla="*/ 0 60000 65536"/>
                <a:gd name="T7" fmla="*/ 0 60000 65536"/>
                <a:gd name="T8" fmla="*/ 0 60000 65536"/>
                <a:gd name="T9" fmla="*/ 0 w 102"/>
                <a:gd name="T10" fmla="*/ 0 h 157"/>
                <a:gd name="T11" fmla="*/ 102 w 102"/>
                <a:gd name="T12" fmla="*/ 157 h 1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157">
                  <a:moveTo>
                    <a:pt x="0" y="157"/>
                  </a:moveTo>
                  <a:lnTo>
                    <a:pt x="48" y="89"/>
                  </a:lnTo>
                  <a:lnTo>
                    <a:pt x="102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6134100" y="2768774"/>
              <a:ext cx="171450" cy="346075"/>
            </a:xfrm>
            <a:custGeom>
              <a:avLst/>
              <a:gdLst>
                <a:gd name="T0" fmla="*/ 0 w 108"/>
                <a:gd name="T1" fmla="*/ 218 h 218"/>
                <a:gd name="T2" fmla="*/ 24 w 108"/>
                <a:gd name="T3" fmla="*/ 164 h 218"/>
                <a:gd name="T4" fmla="*/ 54 w 108"/>
                <a:gd name="T5" fmla="*/ 103 h 218"/>
                <a:gd name="T6" fmla="*/ 84 w 108"/>
                <a:gd name="T7" fmla="*/ 48 h 218"/>
                <a:gd name="T8" fmla="*/ 96 w 108"/>
                <a:gd name="T9" fmla="*/ 21 h 218"/>
                <a:gd name="T10" fmla="*/ 108 w 108"/>
                <a:gd name="T11" fmla="*/ 0 h 2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218"/>
                <a:gd name="T20" fmla="*/ 108 w 108"/>
                <a:gd name="T21" fmla="*/ 218 h 2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218">
                  <a:moveTo>
                    <a:pt x="0" y="218"/>
                  </a:moveTo>
                  <a:lnTo>
                    <a:pt x="24" y="164"/>
                  </a:lnTo>
                  <a:lnTo>
                    <a:pt x="54" y="103"/>
                  </a:lnTo>
                  <a:lnTo>
                    <a:pt x="84" y="48"/>
                  </a:lnTo>
                  <a:lnTo>
                    <a:pt x="96" y="21"/>
                  </a:lnTo>
                  <a:lnTo>
                    <a:pt x="108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6305550" y="2671936"/>
              <a:ext cx="161925" cy="96838"/>
            </a:xfrm>
            <a:custGeom>
              <a:avLst/>
              <a:gdLst>
                <a:gd name="T0" fmla="*/ 0 w 102"/>
                <a:gd name="T1" fmla="*/ 61 h 61"/>
                <a:gd name="T2" fmla="*/ 24 w 102"/>
                <a:gd name="T3" fmla="*/ 34 h 61"/>
                <a:gd name="T4" fmla="*/ 54 w 102"/>
                <a:gd name="T5" fmla="*/ 14 h 61"/>
                <a:gd name="T6" fmla="*/ 78 w 102"/>
                <a:gd name="T7" fmla="*/ 0 h 61"/>
                <a:gd name="T8" fmla="*/ 102 w 102"/>
                <a:gd name="T9" fmla="*/ 0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"/>
                <a:gd name="T16" fmla="*/ 0 h 61"/>
                <a:gd name="T17" fmla="*/ 102 w 102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" h="61">
                  <a:moveTo>
                    <a:pt x="0" y="61"/>
                  </a:moveTo>
                  <a:lnTo>
                    <a:pt x="24" y="34"/>
                  </a:lnTo>
                  <a:lnTo>
                    <a:pt x="54" y="14"/>
                  </a:lnTo>
                  <a:lnTo>
                    <a:pt x="78" y="0"/>
                  </a:lnTo>
                  <a:lnTo>
                    <a:pt x="102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6467475" y="2671936"/>
              <a:ext cx="161925" cy="96838"/>
            </a:xfrm>
            <a:custGeom>
              <a:avLst/>
              <a:gdLst>
                <a:gd name="T0" fmla="*/ 0 w 102"/>
                <a:gd name="T1" fmla="*/ 0 h 61"/>
                <a:gd name="T2" fmla="*/ 24 w 102"/>
                <a:gd name="T3" fmla="*/ 0 h 61"/>
                <a:gd name="T4" fmla="*/ 48 w 102"/>
                <a:gd name="T5" fmla="*/ 14 h 61"/>
                <a:gd name="T6" fmla="*/ 78 w 102"/>
                <a:gd name="T7" fmla="*/ 34 h 61"/>
                <a:gd name="T8" fmla="*/ 102 w 102"/>
                <a:gd name="T9" fmla="*/ 6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"/>
                <a:gd name="T16" fmla="*/ 0 h 61"/>
                <a:gd name="T17" fmla="*/ 102 w 102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" h="61">
                  <a:moveTo>
                    <a:pt x="0" y="0"/>
                  </a:moveTo>
                  <a:lnTo>
                    <a:pt x="24" y="0"/>
                  </a:lnTo>
                  <a:lnTo>
                    <a:pt x="48" y="14"/>
                  </a:lnTo>
                  <a:lnTo>
                    <a:pt x="78" y="34"/>
                  </a:lnTo>
                  <a:lnTo>
                    <a:pt x="102" y="6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6629400" y="2768774"/>
              <a:ext cx="161925" cy="346075"/>
            </a:xfrm>
            <a:custGeom>
              <a:avLst/>
              <a:gdLst>
                <a:gd name="T0" fmla="*/ 0 w 102"/>
                <a:gd name="T1" fmla="*/ 0 h 218"/>
                <a:gd name="T2" fmla="*/ 12 w 102"/>
                <a:gd name="T3" fmla="*/ 21 h 218"/>
                <a:gd name="T4" fmla="*/ 24 w 102"/>
                <a:gd name="T5" fmla="*/ 48 h 218"/>
                <a:gd name="T6" fmla="*/ 48 w 102"/>
                <a:gd name="T7" fmla="*/ 103 h 218"/>
                <a:gd name="T8" fmla="*/ 78 w 102"/>
                <a:gd name="T9" fmla="*/ 164 h 218"/>
                <a:gd name="T10" fmla="*/ 102 w 102"/>
                <a:gd name="T11" fmla="*/ 218 h 2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18"/>
                <a:gd name="T20" fmla="*/ 102 w 102"/>
                <a:gd name="T21" fmla="*/ 218 h 2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18">
                  <a:moveTo>
                    <a:pt x="0" y="0"/>
                  </a:moveTo>
                  <a:lnTo>
                    <a:pt x="12" y="21"/>
                  </a:lnTo>
                  <a:lnTo>
                    <a:pt x="24" y="48"/>
                  </a:lnTo>
                  <a:lnTo>
                    <a:pt x="48" y="103"/>
                  </a:lnTo>
                  <a:lnTo>
                    <a:pt x="78" y="164"/>
                  </a:lnTo>
                  <a:lnTo>
                    <a:pt x="102" y="21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6791325" y="3114849"/>
              <a:ext cx="171450" cy="249237"/>
            </a:xfrm>
            <a:custGeom>
              <a:avLst/>
              <a:gdLst>
                <a:gd name="T0" fmla="*/ 0 w 108"/>
                <a:gd name="T1" fmla="*/ 0 h 157"/>
                <a:gd name="T2" fmla="*/ 54 w 108"/>
                <a:gd name="T3" fmla="*/ 89 h 157"/>
                <a:gd name="T4" fmla="*/ 108 w 108"/>
                <a:gd name="T5" fmla="*/ 157 h 157"/>
                <a:gd name="T6" fmla="*/ 0 60000 65536"/>
                <a:gd name="T7" fmla="*/ 0 60000 65536"/>
                <a:gd name="T8" fmla="*/ 0 60000 65536"/>
                <a:gd name="T9" fmla="*/ 0 w 108"/>
                <a:gd name="T10" fmla="*/ 0 h 157"/>
                <a:gd name="T11" fmla="*/ 108 w 108"/>
                <a:gd name="T12" fmla="*/ 157 h 1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" h="157">
                  <a:moveTo>
                    <a:pt x="0" y="0"/>
                  </a:moveTo>
                  <a:lnTo>
                    <a:pt x="54" y="89"/>
                  </a:lnTo>
                  <a:lnTo>
                    <a:pt x="108" y="15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6962775" y="3364086"/>
              <a:ext cx="161925" cy="150813"/>
            </a:xfrm>
            <a:custGeom>
              <a:avLst/>
              <a:gdLst>
                <a:gd name="T0" fmla="*/ 0 w 102"/>
                <a:gd name="T1" fmla="*/ 0 h 95"/>
                <a:gd name="T2" fmla="*/ 54 w 102"/>
                <a:gd name="T3" fmla="*/ 54 h 95"/>
                <a:gd name="T4" fmla="*/ 102 w 102"/>
                <a:gd name="T5" fmla="*/ 95 h 95"/>
                <a:gd name="T6" fmla="*/ 0 60000 65536"/>
                <a:gd name="T7" fmla="*/ 0 60000 65536"/>
                <a:gd name="T8" fmla="*/ 0 60000 65536"/>
                <a:gd name="T9" fmla="*/ 0 w 102"/>
                <a:gd name="T10" fmla="*/ 0 h 95"/>
                <a:gd name="T11" fmla="*/ 102 w 102"/>
                <a:gd name="T12" fmla="*/ 95 h 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95">
                  <a:moveTo>
                    <a:pt x="0" y="0"/>
                  </a:moveTo>
                  <a:lnTo>
                    <a:pt x="54" y="54"/>
                  </a:lnTo>
                  <a:lnTo>
                    <a:pt x="102" y="9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7124700" y="3514899"/>
              <a:ext cx="161925" cy="76200"/>
            </a:xfrm>
            <a:custGeom>
              <a:avLst/>
              <a:gdLst>
                <a:gd name="T0" fmla="*/ 0 w 102"/>
                <a:gd name="T1" fmla="*/ 0 h 48"/>
                <a:gd name="T2" fmla="*/ 48 w 102"/>
                <a:gd name="T3" fmla="*/ 28 h 48"/>
                <a:gd name="T4" fmla="*/ 102 w 102"/>
                <a:gd name="T5" fmla="*/ 48 h 48"/>
                <a:gd name="T6" fmla="*/ 0 60000 65536"/>
                <a:gd name="T7" fmla="*/ 0 60000 65536"/>
                <a:gd name="T8" fmla="*/ 0 60000 65536"/>
                <a:gd name="T9" fmla="*/ 0 w 102"/>
                <a:gd name="T10" fmla="*/ 0 h 48"/>
                <a:gd name="T11" fmla="*/ 102 w 102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48">
                  <a:moveTo>
                    <a:pt x="0" y="0"/>
                  </a:moveTo>
                  <a:lnTo>
                    <a:pt x="48" y="28"/>
                  </a:lnTo>
                  <a:lnTo>
                    <a:pt x="102" y="4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7286625" y="3591099"/>
              <a:ext cx="161925" cy="31750"/>
            </a:xfrm>
            <a:custGeom>
              <a:avLst/>
              <a:gdLst>
                <a:gd name="T0" fmla="*/ 0 w 102"/>
                <a:gd name="T1" fmla="*/ 0 h 20"/>
                <a:gd name="T2" fmla="*/ 48 w 102"/>
                <a:gd name="T3" fmla="*/ 14 h 20"/>
                <a:gd name="T4" fmla="*/ 102 w 102"/>
                <a:gd name="T5" fmla="*/ 20 h 20"/>
                <a:gd name="T6" fmla="*/ 0 60000 65536"/>
                <a:gd name="T7" fmla="*/ 0 60000 65536"/>
                <a:gd name="T8" fmla="*/ 0 60000 65536"/>
                <a:gd name="T9" fmla="*/ 0 w 102"/>
                <a:gd name="T10" fmla="*/ 0 h 20"/>
                <a:gd name="T11" fmla="*/ 102 w 102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2" h="20">
                  <a:moveTo>
                    <a:pt x="0" y="0"/>
                  </a:moveTo>
                  <a:lnTo>
                    <a:pt x="48" y="14"/>
                  </a:lnTo>
                  <a:lnTo>
                    <a:pt x="102" y="2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9" name="Line 44"/>
            <p:cNvSpPr>
              <a:spLocks noChangeShapeType="1"/>
            </p:cNvSpPr>
            <p:nvPr/>
          </p:nvSpPr>
          <p:spPr bwMode="auto">
            <a:xfrm>
              <a:off x="7448550" y="3622849"/>
              <a:ext cx="171450" cy="3333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30" name="Line 45"/>
          <p:cNvSpPr>
            <a:spLocks noChangeShapeType="1"/>
          </p:cNvSpPr>
          <p:nvPr/>
        </p:nvSpPr>
        <p:spPr bwMode="auto">
          <a:xfrm flipV="1">
            <a:off x="3505200" y="3445371"/>
            <a:ext cx="1447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1" name="TextovéPole 30"/>
          <p:cNvSpPr txBox="1"/>
          <p:nvPr/>
        </p:nvSpPr>
        <p:spPr>
          <a:xfrm>
            <a:off x="976586" y="2034513"/>
            <a:ext cx="265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Asymetrické rozdělení</a:t>
            </a:r>
            <a:endParaRPr lang="cs-CZ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148064" y="2034513"/>
            <a:ext cx="265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N</a:t>
            </a:r>
            <a:r>
              <a:rPr lang="cs-CZ" dirty="0" smtClean="0"/>
              <a:t>ormální rozdělení</a:t>
            </a:r>
            <a:endParaRPr lang="cs-CZ" dirty="0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1228323" y="3500155"/>
            <a:ext cx="6363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cs-CZ" sz="1600" dirty="0">
                <a:solidFill>
                  <a:srgbClr val="339933"/>
                </a:solidFill>
              </a:rPr>
              <a:t>Medián</a:t>
            </a:r>
          </a:p>
        </p:txBody>
      </p:sp>
      <p:sp>
        <p:nvSpPr>
          <p:cNvPr id="34" name="Rectangle 35"/>
          <p:cNvSpPr>
            <a:spLocks noChangeArrowheads="1"/>
          </p:cNvSpPr>
          <p:nvPr/>
        </p:nvSpPr>
        <p:spPr bwMode="auto">
          <a:xfrm>
            <a:off x="2195736" y="3428147"/>
            <a:ext cx="6235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cs-CZ" sz="1600" dirty="0">
                <a:solidFill>
                  <a:srgbClr val="C00000"/>
                </a:solidFill>
              </a:rPr>
              <a:t>Průměr</a:t>
            </a:r>
          </a:p>
        </p:txBody>
      </p:sp>
      <p:sp>
        <p:nvSpPr>
          <p:cNvPr id="35" name="Line 36"/>
          <p:cNvSpPr>
            <a:spLocks noChangeShapeType="1"/>
          </p:cNvSpPr>
          <p:nvPr/>
        </p:nvSpPr>
        <p:spPr bwMode="auto">
          <a:xfrm>
            <a:off x="1394633" y="3828926"/>
            <a:ext cx="115887" cy="111125"/>
          </a:xfrm>
          <a:prstGeom prst="line">
            <a:avLst/>
          </a:prstGeom>
          <a:noFill/>
          <a:ln w="254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sp>
        <p:nvSpPr>
          <p:cNvPr id="36" name="Line 37"/>
          <p:cNvSpPr>
            <a:spLocks noChangeShapeType="1"/>
          </p:cNvSpPr>
          <p:nvPr/>
        </p:nvSpPr>
        <p:spPr bwMode="auto">
          <a:xfrm flipH="1">
            <a:off x="1402570" y="3830513"/>
            <a:ext cx="106363" cy="106363"/>
          </a:xfrm>
          <a:prstGeom prst="line">
            <a:avLst/>
          </a:prstGeom>
          <a:noFill/>
          <a:ln w="254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sp>
        <p:nvSpPr>
          <p:cNvPr id="37" name="Line 38"/>
          <p:cNvSpPr>
            <a:spLocks noChangeShapeType="1"/>
          </p:cNvSpPr>
          <p:nvPr/>
        </p:nvSpPr>
        <p:spPr bwMode="auto">
          <a:xfrm>
            <a:off x="2220133" y="3828926"/>
            <a:ext cx="115887" cy="11112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8" name="Line 39"/>
          <p:cNvSpPr>
            <a:spLocks noChangeShapeType="1"/>
          </p:cNvSpPr>
          <p:nvPr/>
        </p:nvSpPr>
        <p:spPr bwMode="auto">
          <a:xfrm flipH="1">
            <a:off x="2228070" y="3830513"/>
            <a:ext cx="106363" cy="10636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9" name="Rectangle 31"/>
          <p:cNvSpPr>
            <a:spLocks noChangeArrowheads="1"/>
          </p:cNvSpPr>
          <p:nvPr/>
        </p:nvSpPr>
        <p:spPr bwMode="auto">
          <a:xfrm>
            <a:off x="5779510" y="4002928"/>
            <a:ext cx="63639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cs-CZ" sz="1600" dirty="0">
                <a:solidFill>
                  <a:srgbClr val="339933"/>
                </a:solidFill>
              </a:rPr>
              <a:t>Medián</a:t>
            </a:r>
          </a:p>
        </p:txBody>
      </p:sp>
      <p:sp>
        <p:nvSpPr>
          <p:cNvPr id="40" name="Rectangle 35"/>
          <p:cNvSpPr>
            <a:spLocks noChangeArrowheads="1"/>
          </p:cNvSpPr>
          <p:nvPr/>
        </p:nvSpPr>
        <p:spPr bwMode="auto">
          <a:xfrm>
            <a:off x="6489092" y="4002928"/>
            <a:ext cx="6235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cs-CZ" sz="1600" dirty="0">
                <a:solidFill>
                  <a:srgbClr val="C00000"/>
                </a:solidFill>
              </a:rPr>
              <a:t>Průměr</a:t>
            </a:r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6388352" y="3824884"/>
            <a:ext cx="115887" cy="111125"/>
          </a:xfrm>
          <a:prstGeom prst="line">
            <a:avLst/>
          </a:prstGeom>
          <a:noFill/>
          <a:ln w="254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sp>
        <p:nvSpPr>
          <p:cNvPr id="42" name="Line 37"/>
          <p:cNvSpPr>
            <a:spLocks noChangeShapeType="1"/>
          </p:cNvSpPr>
          <p:nvPr/>
        </p:nvSpPr>
        <p:spPr bwMode="auto">
          <a:xfrm flipH="1">
            <a:off x="6396289" y="3826471"/>
            <a:ext cx="106363" cy="106363"/>
          </a:xfrm>
          <a:prstGeom prst="line">
            <a:avLst/>
          </a:prstGeom>
          <a:noFill/>
          <a:ln w="254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sp>
        <p:nvSpPr>
          <p:cNvPr id="43" name="Line 38"/>
          <p:cNvSpPr>
            <a:spLocks noChangeShapeType="1"/>
          </p:cNvSpPr>
          <p:nvPr/>
        </p:nvSpPr>
        <p:spPr bwMode="auto">
          <a:xfrm>
            <a:off x="6413181" y="3821542"/>
            <a:ext cx="115887" cy="111125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 flipH="1">
            <a:off x="6421118" y="3823129"/>
            <a:ext cx="106363" cy="106363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5" name="Rectangle 31"/>
          <p:cNvSpPr>
            <a:spLocks noChangeArrowheads="1"/>
          </p:cNvSpPr>
          <p:nvPr/>
        </p:nvSpPr>
        <p:spPr bwMode="auto">
          <a:xfrm>
            <a:off x="1249655" y="4002928"/>
            <a:ext cx="17381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cs-CZ" sz="1600" dirty="0" smtClean="0">
                <a:solidFill>
                  <a:srgbClr val="0000FF"/>
                </a:solidFill>
              </a:rPr>
              <a:t>Geometrický průměr</a:t>
            </a:r>
            <a:endParaRPr lang="cs-CZ" sz="1600" dirty="0">
              <a:solidFill>
                <a:srgbClr val="0000FF"/>
              </a:solidFill>
            </a:endParaRPr>
          </a:p>
        </p:txBody>
      </p:sp>
      <p:sp>
        <p:nvSpPr>
          <p:cNvPr id="46" name="Line 36"/>
          <p:cNvSpPr>
            <a:spLocks noChangeShapeType="1"/>
          </p:cNvSpPr>
          <p:nvPr/>
        </p:nvSpPr>
        <p:spPr bwMode="auto">
          <a:xfrm>
            <a:off x="1432220" y="3827908"/>
            <a:ext cx="115887" cy="1111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sp>
        <p:nvSpPr>
          <p:cNvPr id="47" name="Line 37"/>
          <p:cNvSpPr>
            <a:spLocks noChangeShapeType="1"/>
          </p:cNvSpPr>
          <p:nvPr/>
        </p:nvSpPr>
        <p:spPr bwMode="auto">
          <a:xfrm flipH="1">
            <a:off x="1440157" y="3829495"/>
            <a:ext cx="106363" cy="1063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cs-CZ">
              <a:solidFill>
                <a:srgbClr val="33CC33"/>
              </a:solidFill>
            </a:endParaRPr>
          </a:p>
        </p:txBody>
      </p:sp>
      <p:graphicFrame>
        <p:nvGraphicFramePr>
          <p:cNvPr id="48" name="Objek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58507"/>
              </p:ext>
            </p:extLst>
          </p:nvPr>
        </p:nvGraphicFramePr>
        <p:xfrm>
          <a:off x="6032886" y="5069110"/>
          <a:ext cx="876300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Rovnice" r:id="rId4" imgW="583920" imgH="215640" progId="Equation.3">
                  <p:embed/>
                </p:oleObj>
              </mc:Choice>
              <mc:Fallback>
                <p:oleObj name="Rovnice" r:id="rId4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886" y="5069110"/>
                        <a:ext cx="876300" cy="3508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k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933012"/>
              </p:ext>
            </p:extLst>
          </p:nvPr>
        </p:nvGraphicFramePr>
        <p:xfrm>
          <a:off x="7404298" y="5060470"/>
          <a:ext cx="120015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Rovnice" r:id="rId6" imgW="799920" imgH="215640" progId="Equation.3">
                  <p:embed/>
                </p:oleObj>
              </mc:Choice>
              <mc:Fallback>
                <p:oleObj name="Rovnice" r:id="rId6" imgW="799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4298" y="5060470"/>
                        <a:ext cx="120015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Zástupný symbol pro číslo snímku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70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10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Standardizace dat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1944216"/>
              </a:xfrm>
            </p:spPr>
            <p:txBody>
              <a:bodyPr>
                <a:noAutofit/>
              </a:bodyPr>
              <a:lstStyle/>
              <a:p>
                <a:r>
                  <a:rPr lang="cs-CZ" dirty="0" smtClean="0"/>
                  <a:t>důvod</a:t>
                </a:r>
                <a:r>
                  <a:rPr lang="cs-CZ" dirty="0"/>
                  <a:t>: </a:t>
                </a:r>
                <a:r>
                  <a:rPr lang="cs-CZ" dirty="0" smtClean="0"/>
                  <a:t>převod proměnných na stejné měřítko</a:t>
                </a:r>
                <a:endParaRPr lang="cs-CZ" dirty="0"/>
              </a:p>
              <a:p>
                <a:r>
                  <a:rPr lang="cs-CZ" dirty="0"/>
                  <a:t>s</a:t>
                </a:r>
                <a:r>
                  <a:rPr lang="cs-CZ" dirty="0" smtClean="0"/>
                  <a:t>tandardizace: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cs-CZ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cs-CZ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cs-CZ" i="1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cs-CZ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cs-CZ" dirty="0" smtClean="0"/>
                  <a:t> (tzn. odečtení průměru od jednotlivých hodnot a podělení směrodatnou odchylkou)</a:t>
                </a:r>
              </a:p>
              <a:p>
                <a:r>
                  <a:rPr lang="cs-CZ" dirty="0" smtClean="0"/>
                  <a:t>proměnné budou mít rozsah </a:t>
                </a:r>
                <a:r>
                  <a:rPr lang="cs-CZ" dirty="0"/>
                  <a:t>přibližně </a:t>
                </a:r>
                <a:r>
                  <a:rPr lang="cs-CZ" dirty="0" smtClean="0"/>
                  <a:t>od -3 do 3</a:t>
                </a:r>
              </a:p>
              <a:p>
                <a:r>
                  <a:rPr lang="cs-CZ" dirty="0" smtClean="0"/>
                  <a:t>získáme tím současně i tzv. z-skóre (které vyjadřuje, o kolik směrodatných odchylek se i-</a:t>
                </a:r>
                <a:r>
                  <a:rPr lang="cs-CZ" dirty="0" err="1" smtClean="0"/>
                  <a:t>tá</a:t>
                </a:r>
                <a:r>
                  <a:rPr lang="cs-CZ" dirty="0" smtClean="0"/>
                  <a:t> hodnota odchýlila od průměru)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1944216"/>
              </a:xfrm>
              <a:blipFill rotWithShape="1">
                <a:blip r:embed="rId3"/>
                <a:stretch>
                  <a:fillRect l="-593" t="-1567" r="-741" b="-21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71</a:t>
            </a:fld>
            <a:endParaRPr lang="cs-CZ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08" y="356612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6612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Šipka doprava 8"/>
          <p:cNvSpPr/>
          <p:nvPr/>
        </p:nvSpPr>
        <p:spPr>
          <a:xfrm>
            <a:off x="4355976" y="4430216"/>
            <a:ext cx="288032" cy="216024"/>
          </a:xfrm>
          <a:prstGeom prst="rightArrow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57200" y="299695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Calibri" pitchFamily="34" charset="0"/>
              <a:buChar char="‐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>
                <a:solidFill>
                  <a:srgbClr val="FF0000"/>
                </a:solidFill>
              </a:rPr>
              <a:t>pozor: standardizace je nevhodná v případě, že proměnné nemají normální rozdělení a že se v datech vyskytují odlehlé hodnoty!!! </a:t>
            </a:r>
          </a:p>
        </p:txBody>
      </p:sp>
    </p:spTree>
    <p:extLst>
      <p:ext uri="{BB962C8B-B14F-4D97-AF65-F5344CB8AC3E}">
        <p14:creationId xmlns:p14="http://schemas.microsoft.com/office/powerpoint/2010/main" val="194805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Min-</a:t>
            </a:r>
            <a:r>
              <a:rPr lang="cs-CZ" dirty="0" err="1" smtClean="0"/>
              <a:t>max</a:t>
            </a:r>
            <a:r>
              <a:rPr lang="cs-CZ" dirty="0" smtClean="0"/>
              <a:t> normalizace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důvod: převod proměnných na stejné měřítko</a:t>
                </a:r>
              </a:p>
              <a:p>
                <a:r>
                  <a:rPr lang="cs-CZ" dirty="0" smtClean="0"/>
                  <a:t>oproti standardizaci vhodná i na proměnné nemající normální rozdělení či obsahující odlehlé hodnoty</a:t>
                </a:r>
              </a:p>
              <a:p>
                <a:r>
                  <a:rPr lang="cs-CZ" dirty="0" smtClean="0"/>
                  <a:t>min-</a:t>
                </a:r>
                <a:r>
                  <a:rPr lang="cs-CZ" dirty="0" err="1" smtClean="0"/>
                  <a:t>max</a:t>
                </a:r>
                <a:r>
                  <a:rPr lang="cs-CZ" dirty="0" smtClean="0"/>
                  <a:t> normalizace: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cs-CZ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cs-CZ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cs-CZ" i="1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cs-CZ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cs-CZ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cs-CZ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cs-CZ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  <m:r>
                          <a:rPr lang="cs-CZ" b="0" i="1" smtClean="0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cs-CZ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cs-CZ" b="0" i="0" smtClean="0">
                                <a:latin typeface="Cambria Math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ctrlPr>
                                  <a:rPr lang="cs-CZ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</m:den>
                    </m:f>
                  </m:oMath>
                </a14:m>
                <a:endParaRPr lang="cs-CZ" dirty="0" smtClean="0"/>
              </a:p>
              <a:p>
                <a:r>
                  <a:rPr lang="cs-CZ" dirty="0" smtClean="0"/>
                  <a:t>rozsah hodnot proměnných po min-</a:t>
                </a:r>
                <a:r>
                  <a:rPr lang="cs-CZ" dirty="0" err="1" smtClean="0"/>
                  <a:t>max</a:t>
                </a:r>
                <a:r>
                  <a:rPr lang="cs-CZ" dirty="0" smtClean="0"/>
                  <a:t> normalizaci je od 0 do 1 </a:t>
                </a:r>
                <a:endParaRPr lang="en-US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618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72</a:t>
            </a:fld>
            <a:endParaRPr lang="cs-CZ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08" y="3356992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Šipka doprava 5"/>
          <p:cNvSpPr/>
          <p:nvPr/>
        </p:nvSpPr>
        <p:spPr>
          <a:xfrm>
            <a:off x="4355976" y="4221088"/>
            <a:ext cx="288032" cy="216024"/>
          </a:xfrm>
          <a:prstGeom prst="rightArrow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56" y="3356992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Centrování dat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3"/>
                <a:ext cx="8229600" cy="1872208"/>
              </a:xfrm>
            </p:spPr>
            <p:txBody>
              <a:bodyPr/>
              <a:lstStyle/>
              <a:p>
                <a:r>
                  <a:rPr lang="cs-CZ" dirty="0"/>
                  <a:t>o</a:t>
                </a:r>
                <a:r>
                  <a:rPr lang="cs-CZ" dirty="0" smtClean="0"/>
                  <a:t>dečtení průměru od dat – získáme novou proměnnou, která bude mít průměr roven nule</a:t>
                </a:r>
                <a:endParaRPr lang="cs-CZ" dirty="0"/>
              </a:p>
              <a:p>
                <a:r>
                  <a:rPr lang="cs-CZ" dirty="0"/>
                  <a:t>d</a:t>
                </a:r>
                <a:r>
                  <a:rPr lang="cs-CZ" dirty="0" smtClean="0"/>
                  <a:t>ůvod: centrování je důležitou podmínkou některých pokročilých statistických metod (např. klasifikačních)</a:t>
                </a:r>
              </a:p>
              <a:p>
                <a:r>
                  <a:rPr lang="cs-CZ" dirty="0"/>
                  <a:t>c</a:t>
                </a:r>
                <a:r>
                  <a:rPr lang="cs-CZ" dirty="0" smtClean="0"/>
                  <a:t>entrování: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cs-CZ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cs-CZ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−</m:t>
                    </m:r>
                    <m:acc>
                      <m:accPr>
                        <m:chr m:val="̅"/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cs-CZ" i="1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3"/>
                <a:ext cx="8229600" cy="1872208"/>
              </a:xfrm>
              <a:blipFill rotWithShape="1">
                <a:blip r:embed="rId3"/>
                <a:stretch>
                  <a:fillRect l="-593" t="-1629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73</a:t>
            </a:fld>
            <a:endParaRPr lang="cs-CZ"/>
          </a:p>
        </p:txBody>
      </p:sp>
      <p:pic>
        <p:nvPicPr>
          <p:cNvPr id="7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08" y="3356992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Šipka doprava 72"/>
          <p:cNvSpPr/>
          <p:nvPr/>
        </p:nvSpPr>
        <p:spPr>
          <a:xfrm>
            <a:off x="4355976" y="4221088"/>
            <a:ext cx="288032" cy="216024"/>
          </a:xfrm>
          <a:prstGeom prst="rightArrow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1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17189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cs-CZ" sz="1600" dirty="0"/>
              <a:t>V prvním kroku definujeme regresní model vztahu </a:t>
            </a:r>
            <a:r>
              <a:rPr lang="cs-CZ" sz="1600" dirty="0" err="1" smtClean="0"/>
              <a:t>kovariáty</a:t>
            </a:r>
            <a:r>
              <a:rPr lang="cs-CZ" sz="1600" dirty="0" smtClean="0"/>
              <a:t> (např. věku) </a:t>
            </a:r>
            <a:r>
              <a:rPr lang="cs-CZ" sz="1600" dirty="0"/>
              <a:t>a </a:t>
            </a:r>
            <a:r>
              <a:rPr lang="cs-CZ" sz="1600" dirty="0" smtClean="0"/>
              <a:t>dané proměnné</a:t>
            </a:r>
          </a:p>
          <a:p>
            <a:pPr>
              <a:buFont typeface="+mj-lt"/>
              <a:buAutoNum type="arabicPeriod"/>
            </a:pPr>
            <a:r>
              <a:rPr lang="cs-CZ" sz="1600" dirty="0" smtClean="0"/>
              <a:t>Pro </a:t>
            </a:r>
            <a:r>
              <a:rPr lang="cs-CZ" sz="1600" dirty="0"/>
              <a:t>každého pacienta je vypočteno jeho reziduum od regresní přímky</a:t>
            </a:r>
          </a:p>
          <a:p>
            <a:pPr>
              <a:buFont typeface="+mj-lt"/>
              <a:buAutoNum type="arabicPeriod"/>
            </a:pPr>
            <a:r>
              <a:rPr lang="cs-CZ" sz="1600" dirty="0"/>
              <a:t>Reziduum (představující hodnotu parametru po odečtení vlivu věku, jeho průměr je 0) je přičteno k průměrné hodnotě parametru</a:t>
            </a:r>
          </a:p>
          <a:p>
            <a:pPr>
              <a:buFont typeface="+mj-lt"/>
              <a:buAutoNum type="arabicPeriod"/>
            </a:pPr>
            <a:r>
              <a:rPr lang="cs-CZ" sz="1600" dirty="0"/>
              <a:t>Výsledná adjustovaná hodnota má odečten vliv věku, ale zároveň není změněna číselná hodnota parametru</a:t>
            </a:r>
          </a:p>
          <a:p>
            <a:endParaRPr lang="cs-CZ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74</a:t>
            </a:fld>
            <a:endParaRPr lang="cs-CZ"/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6625022" y="1353943"/>
            <a:ext cx="216024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6769038" y="1375977"/>
            <a:ext cx="216024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55976" y="1916831"/>
            <a:ext cx="72008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original_ln.png"/>
          <p:cNvPicPr>
            <a:picLocks noChangeAspect="1"/>
          </p:cNvPicPr>
          <p:nvPr/>
        </p:nvPicPr>
        <p:blipFill rotWithShape="1">
          <a:blip r:embed="rId2" cstate="print"/>
          <a:srcRect l="5017" t="34992" r="35930" b="5153"/>
          <a:stretch/>
        </p:blipFill>
        <p:spPr>
          <a:xfrm>
            <a:off x="487183" y="3495465"/>
            <a:ext cx="2742433" cy="2775489"/>
          </a:xfrm>
          <a:prstGeom prst="rect">
            <a:avLst/>
          </a:prstGeom>
        </p:spPr>
      </p:pic>
      <p:pic>
        <p:nvPicPr>
          <p:cNvPr id="9" name="Picture 8" descr="adjusted.png"/>
          <p:cNvPicPr>
            <a:picLocks noChangeAspect="1"/>
          </p:cNvPicPr>
          <p:nvPr/>
        </p:nvPicPr>
        <p:blipFill rotWithShape="1">
          <a:blip r:embed="rId3" cstate="print"/>
          <a:srcRect t="41420" r="34379" b="5153"/>
          <a:stretch/>
        </p:blipFill>
        <p:spPr>
          <a:xfrm>
            <a:off x="4690262" y="3793552"/>
            <a:ext cx="3047437" cy="247740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6200000" flipV="1">
            <a:off x="2368071" y="4722899"/>
            <a:ext cx="216024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497457" y="4903838"/>
            <a:ext cx="216024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original_ln.png"/>
          <p:cNvPicPr>
            <a:picLocks noChangeAspect="1"/>
          </p:cNvPicPr>
          <p:nvPr/>
        </p:nvPicPr>
        <p:blipFill rotWithShape="1">
          <a:blip r:embed="rId2" cstate="print"/>
          <a:srcRect t="7741" r="35531" b="71432"/>
          <a:stretch/>
        </p:blipFill>
        <p:spPr>
          <a:xfrm>
            <a:off x="235663" y="2889125"/>
            <a:ext cx="2993953" cy="965793"/>
          </a:xfrm>
          <a:prstGeom prst="rect">
            <a:avLst/>
          </a:prstGeom>
        </p:spPr>
      </p:pic>
      <p:pic>
        <p:nvPicPr>
          <p:cNvPr id="14" name="Picture 13" descr="adjusted.png"/>
          <p:cNvPicPr>
            <a:picLocks noChangeAspect="1"/>
          </p:cNvPicPr>
          <p:nvPr/>
        </p:nvPicPr>
        <p:blipFill rotWithShape="1">
          <a:blip r:embed="rId3" cstate="print"/>
          <a:srcRect t="7741" r="34379" b="72755"/>
          <a:stretch/>
        </p:blipFill>
        <p:spPr>
          <a:xfrm>
            <a:off x="4690262" y="2889125"/>
            <a:ext cx="3047437" cy="9044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63247" y="2633684"/>
            <a:ext cx="1316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i="1" dirty="0" smtClean="0"/>
              <a:t>Původní data</a:t>
            </a:r>
            <a:endParaRPr lang="cs-CZ" sz="16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82350" y="2633684"/>
            <a:ext cx="169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i="1" dirty="0" smtClean="0"/>
              <a:t>Adjustovaná data</a:t>
            </a:r>
            <a:endParaRPr lang="cs-CZ" sz="1600" b="1" i="1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519136" y="274638"/>
            <a:ext cx="8229328" cy="706090"/>
          </a:xfrm>
        </p:spPr>
        <p:txBody>
          <a:bodyPr>
            <a:noAutofit/>
          </a:bodyPr>
          <a:lstStyle/>
          <a:p>
            <a:r>
              <a:rPr lang="cs-CZ" sz="2400" dirty="0" smtClean="0"/>
              <a:t>Odstranění vlivu </a:t>
            </a:r>
            <a:r>
              <a:rPr lang="cs-CZ" sz="2400" dirty="0" err="1" smtClean="0"/>
              <a:t>kovariát</a:t>
            </a:r>
            <a:r>
              <a:rPr lang="cs-CZ" sz="2400" dirty="0" smtClean="0"/>
              <a:t> (tzv. adjustace)</a:t>
            </a:r>
            <a:endParaRPr lang="en-US" sz="2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3107937" y="3126108"/>
            <a:ext cx="648072" cy="27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Věk</a:t>
            </a:r>
            <a:endParaRPr lang="en-US" sz="14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570582" y="3126108"/>
            <a:ext cx="648072" cy="27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Věk</a:t>
            </a:r>
            <a:endParaRPr lang="en-US" sz="14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696805" y="6093297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Věk</a:t>
            </a:r>
            <a:endParaRPr lang="en-US" sz="1400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6144374" y="6093296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Věk</a:t>
            </a:r>
            <a:endParaRPr lang="en-US" sz="1400" dirty="0"/>
          </a:p>
        </p:txBody>
      </p:sp>
      <p:pic>
        <p:nvPicPr>
          <p:cNvPr id="24" name="Picture 7" descr="original_ln.png"/>
          <p:cNvPicPr>
            <a:picLocks noChangeAspect="1"/>
          </p:cNvPicPr>
          <p:nvPr/>
        </p:nvPicPr>
        <p:blipFill rotWithShape="1">
          <a:blip r:embed="rId2" cstate="print"/>
          <a:srcRect l="69352" t="42637" b="5153"/>
          <a:stretch/>
        </p:blipFill>
        <p:spPr>
          <a:xfrm>
            <a:off x="3136965" y="3854918"/>
            <a:ext cx="1423312" cy="2420967"/>
          </a:xfrm>
          <a:prstGeom prst="rect">
            <a:avLst/>
          </a:prstGeom>
        </p:spPr>
      </p:pic>
      <p:pic>
        <p:nvPicPr>
          <p:cNvPr id="28" name="Picture 8" descr="adjusted.png"/>
          <p:cNvPicPr>
            <a:picLocks noChangeAspect="1"/>
          </p:cNvPicPr>
          <p:nvPr/>
        </p:nvPicPr>
        <p:blipFill rotWithShape="1">
          <a:blip r:embed="rId3" cstate="print"/>
          <a:srcRect l="70999" t="41420" b="5153"/>
          <a:stretch/>
        </p:blipFill>
        <p:spPr>
          <a:xfrm>
            <a:off x="7671618" y="3793552"/>
            <a:ext cx="1346813" cy="2477402"/>
          </a:xfrm>
          <a:prstGeom prst="rect">
            <a:avLst/>
          </a:prstGeom>
        </p:spPr>
      </p:pic>
      <p:sp>
        <p:nvSpPr>
          <p:cNvPr id="25" name="TextovéPole 24"/>
          <p:cNvSpPr txBox="1"/>
          <p:nvPr/>
        </p:nvSpPr>
        <p:spPr>
          <a:xfrm>
            <a:off x="3079471" y="3570847"/>
            <a:ext cx="1636545" cy="231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Objem amygdaly</a:t>
            </a:r>
            <a:endParaRPr lang="en-US" sz="14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618355" y="3570847"/>
            <a:ext cx="1487768" cy="231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Objem amygdaly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4906532"/>
            <a:ext cx="8676456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/>
          <p:cNvSpPr txBox="1"/>
          <p:nvPr/>
        </p:nvSpPr>
        <p:spPr>
          <a:xfrm rot="16200000">
            <a:off x="-477424" y="4841437"/>
            <a:ext cx="1636545" cy="231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Objem amygdaly</a:t>
            </a:r>
            <a:endParaRPr lang="en-US" sz="1400" dirty="0"/>
          </a:p>
        </p:txBody>
      </p:sp>
      <p:sp>
        <p:nvSpPr>
          <p:cNvPr id="23" name="TextovéPole 22"/>
          <p:cNvSpPr txBox="1"/>
          <p:nvPr/>
        </p:nvSpPr>
        <p:spPr>
          <a:xfrm rot="16200000">
            <a:off x="3972463" y="4841438"/>
            <a:ext cx="1636545" cy="231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/>
              <a:t>Objem amygdaly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7204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1" grpId="0"/>
      <p:bldP spid="27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9136" y="174126"/>
            <a:ext cx="8167663" cy="70609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Cíle vícerozměrné </a:t>
            </a:r>
            <a:r>
              <a:rPr lang="cs-CZ" b="1" dirty="0" smtClean="0"/>
              <a:t>analýzy dat</a:t>
            </a:r>
            <a:r>
              <a:rPr lang="cs-CZ" dirty="0"/>
              <a:t/>
            </a:r>
            <a:br>
              <a:rPr lang="cs-CZ" dirty="0"/>
            </a:br>
            <a:r>
              <a:rPr lang="cs-CZ" sz="2700" dirty="0"/>
              <a:t>4</a:t>
            </a:r>
            <a:r>
              <a:rPr lang="cs-CZ" sz="2700" dirty="0" smtClean="0"/>
              <a:t>. </a:t>
            </a:r>
            <a:r>
              <a:rPr lang="cs-CZ" sz="2700" dirty="0"/>
              <a:t>Klasifikace subjektů či objektů</a:t>
            </a:r>
            <a:endParaRPr lang="en-US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095716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</a:t>
            </a:r>
            <a:r>
              <a:rPr lang="cs-CZ" dirty="0" smtClean="0"/>
              <a:t>říklady:</a:t>
            </a:r>
          </a:p>
          <a:p>
            <a:r>
              <a:rPr lang="cs-CZ" dirty="0" smtClean="0"/>
              <a:t>zjištění (diagnostika) schizofrenie na základě kognitivních testů</a:t>
            </a:r>
          </a:p>
          <a:p>
            <a:r>
              <a:rPr lang="cs-CZ" dirty="0" smtClean="0"/>
              <a:t>rozhodnutí</a:t>
            </a:r>
            <a:r>
              <a:rPr lang="cs-CZ" dirty="0"/>
              <a:t>, zda banka poskytne či neposkytne hypotéku danému subjektu na základě jeho příjmů, rodinné situace atd</a:t>
            </a:r>
            <a:r>
              <a:rPr lang="cs-CZ" dirty="0" smtClean="0"/>
              <a:t>.</a:t>
            </a:r>
          </a:p>
          <a:p>
            <a:r>
              <a:rPr lang="cs-CZ" dirty="0"/>
              <a:t>diagnostika </a:t>
            </a:r>
            <a:r>
              <a:rPr lang="cs-CZ" dirty="0" smtClean="0"/>
              <a:t>demence (tzn</a:t>
            </a:r>
            <a:r>
              <a:rPr lang="cs-CZ" dirty="0"/>
              <a:t>. zařazení nového subjektu do skupiny pacientů či </a:t>
            </a:r>
            <a:r>
              <a:rPr lang="cs-CZ" dirty="0" smtClean="0"/>
              <a:t>kontrol) </a:t>
            </a:r>
            <a:r>
              <a:rPr lang="cs-CZ" dirty="0"/>
              <a:t>podle obrázku </a:t>
            </a:r>
            <a:r>
              <a:rPr lang="cs-CZ" dirty="0" smtClean="0"/>
              <a:t>mozku</a:t>
            </a:r>
            <a:endParaRPr lang="en-US" dirty="0"/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27A6-24A6-4246-A352-D268563853F6}" type="slidenum">
              <a:rPr lang="cs-CZ" smtClean="0"/>
              <a:t>8</a:t>
            </a:fld>
            <a:endParaRPr lang="cs-CZ" dirty="0"/>
          </a:p>
        </p:txBody>
      </p:sp>
      <p:pic>
        <p:nvPicPr>
          <p:cNvPr id="6" name="Picture 10" descr="intenzity_deforma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2086930" y="3208319"/>
            <a:ext cx="1523820" cy="128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3.bp.blogspot.com/-x2EYSsQ5SYI/UBfV_2MdSHI/AAAAAAAAALY/jHbo4q9z9Sw/s1600/ventricles+befo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614" y="4734818"/>
            <a:ext cx="1229890" cy="150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dialogues-cns.org/figures/DialoguesClinNeurosci-11-191-g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08" y="4734818"/>
            <a:ext cx="1204342" cy="150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encrypted-tbn3.gstatic.com/images?q=tbn:ANd9GcTbz5L3fOoB-Ng3gdKssG8K8cwsUoS0Dw_oCpHKAahanoCtwcfGO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257" y="3089448"/>
            <a:ext cx="1290330" cy="152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serendip.brynmawr.edu/%7Elaurac/brainscans/ventricles_brain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63" y="3574757"/>
            <a:ext cx="1295774" cy="153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913544" y="5228747"/>
            <a:ext cx="120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Pacienti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913544" y="3574757"/>
            <a:ext cx="120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Zdravé subjekty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139799" y="3203684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Nový subjekt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941640" y="5200172"/>
            <a:ext cx="2187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Pacient? x Zdravý?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3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Cíle vícerozměrné analýzy dat - doplnění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4762872" cy="4857403"/>
          </a:xfrm>
        </p:spPr>
        <p:txBody>
          <a:bodyPr/>
          <a:lstStyle/>
          <a:p>
            <a:r>
              <a:rPr lang="cs-CZ" dirty="0" smtClean="0"/>
              <a:t>Každý objekt reálného světa můžeme popsat jeho pozicí v mnohorozměrném prostoru, </a:t>
            </a:r>
            <a:br>
              <a:rPr lang="cs-CZ" dirty="0" smtClean="0"/>
            </a:br>
            <a:r>
              <a:rPr lang="cs-CZ" dirty="0" smtClean="0"/>
              <a:t>v extrémním případě jde až o desetitisíce dimenzí </a:t>
            </a:r>
          </a:p>
          <a:p>
            <a:r>
              <a:rPr lang="cs-CZ" dirty="0" smtClean="0"/>
              <a:t>Více než 3D prostor je pro nás vizuálně neuchopitelný a hledání vztahů ve více než 3 dimenzích je problematické </a:t>
            </a:r>
          </a:p>
          <a:p>
            <a:r>
              <a:rPr lang="cs-CZ" dirty="0" smtClean="0"/>
              <a:t>Vícerozměrná analýza se tento problém snaží řešit různými přístupy:</a:t>
            </a:r>
          </a:p>
          <a:p>
            <a:pPr lvl="1"/>
            <a:r>
              <a:rPr lang="cs-CZ" dirty="0" smtClean="0"/>
              <a:t>Redukce dimenzionality dat „sloučením“ korelovaných proměnných do menšího počtu „faktorových“ proměnných </a:t>
            </a:r>
          </a:p>
          <a:p>
            <a:pPr lvl="1"/>
            <a:r>
              <a:rPr lang="cs-CZ" dirty="0" smtClean="0"/>
              <a:t>Identifikace shluků objektů ve vícerozměrném prostoru a následná redukce vícedimenzionálního problému kategorizací objektů do zjištěných shluků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2521-B0D5-4576-BDAA-7011366E7E21}" type="slidenum">
              <a:rPr lang="cs-CZ" smtClean="0"/>
              <a:pPr/>
              <a:t>9</a:t>
            </a:fld>
            <a:endParaRPr lang="cs-CZ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436096" y="1340768"/>
          <a:ext cx="3098800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Artwork" r:id="rId3" imgW="3530000" imgH="3270000" progId="">
                  <p:embed/>
                </p:oleObj>
              </mc:Choice>
              <mc:Fallback>
                <p:oleObj name="Artwork" r:id="rId3" imgW="3530000" imgH="327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1340768"/>
                        <a:ext cx="3098800" cy="287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AutoShape 9"/>
          <p:cNvSpPr>
            <a:spLocks noChangeArrowheads="1"/>
          </p:cNvSpPr>
          <p:nvPr/>
        </p:nvSpPr>
        <p:spPr bwMode="auto">
          <a:xfrm rot="5400000">
            <a:off x="6342955" y="4322341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CA0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5157192"/>
            <a:ext cx="145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Zjednodušení</a:t>
            </a:r>
          </a:p>
          <a:p>
            <a:r>
              <a:rPr lang="cs-CZ" dirty="0" smtClean="0"/>
              <a:t>Interpretace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09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6026</TotalTime>
  <Words>4105</Words>
  <Application>Microsoft Office PowerPoint</Application>
  <PresentationFormat>On-screen Show (4:3)</PresentationFormat>
  <Paragraphs>883</Paragraphs>
  <Slides>74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74</vt:i4>
      </vt:variant>
    </vt:vector>
  </HeadingPairs>
  <TitlesOfParts>
    <vt:vector size="87" baseType="lpstr">
      <vt:lpstr>Arial</vt:lpstr>
      <vt:lpstr>Calibri</vt:lpstr>
      <vt:lpstr>Cambria Math</vt:lpstr>
      <vt:lpstr>Helvetica</vt:lpstr>
      <vt:lpstr>Times New Roman</vt:lpstr>
      <vt:lpstr>Wingdings</vt:lpstr>
      <vt:lpstr>Office Theme</vt:lpstr>
      <vt:lpstr>Graph</vt:lpstr>
      <vt:lpstr>Artwork</vt:lpstr>
      <vt:lpstr>Rovnice</vt:lpstr>
      <vt:lpstr>Image</vt:lpstr>
      <vt:lpstr>Rastrový obrázek</vt:lpstr>
      <vt:lpstr>Graf</vt:lpstr>
      <vt:lpstr>FSTA: Pokročilé statistické metody</vt:lpstr>
      <vt:lpstr>FSTA: Pokročilé statistické metody</vt:lpstr>
      <vt:lpstr>Význam a cíle vícerozměrné analýzy dat</vt:lpstr>
      <vt:lpstr>Význam a cíle vícerozměrné analýzy dat II</vt:lpstr>
      <vt:lpstr>Cíle vícerozměrné analýzy dat 1. Testování hypotéz o vícerozměrných datech</vt:lpstr>
      <vt:lpstr>Cíle vícerozměrné analýzy dat 2. Vytvoření shluků subjektů, objektů nebo proměnných </vt:lpstr>
      <vt:lpstr>Cíle vícerozměrné analýzy dat 3. Redukce vícerozměrných dat</vt:lpstr>
      <vt:lpstr>Cíle vícerozměrné analýzy dat 4. Klasifikace subjektů či objektů</vt:lpstr>
      <vt:lpstr>Cíle vícerozměrné analýzy dat - doplnění</vt:lpstr>
      <vt:lpstr>Vícerozměrná analýza dat = pohled ze správného úhlu</vt:lpstr>
      <vt:lpstr>Obecný princip redukce dimenzionality dat</vt:lpstr>
      <vt:lpstr>Obecný princip hledání shluků v datech</vt:lpstr>
      <vt:lpstr>Omezení vícerozměrné analýzy dat</vt:lpstr>
      <vt:lpstr>Korelace jako princip výpočtu vícerozměrných analýz</vt:lpstr>
      <vt:lpstr>Analýza kontingenčních tabule jako princip výpočtu vícerozměrných analýz</vt:lpstr>
      <vt:lpstr>Euklidovská vzdálenost jako princip výpočtu vícerozměrných analýz</vt:lpstr>
      <vt:lpstr>Základní typy vícerozměrných analýz  </vt:lpstr>
      <vt:lpstr>Typy vícerozměrných analýz  </vt:lpstr>
      <vt:lpstr>Pojmy vícerozměrných analýz </vt:lpstr>
      <vt:lpstr>Vstupní matice vícerozměrných analýz </vt:lpstr>
      <vt:lpstr>FSTA: Pokročilé statistické metody</vt:lpstr>
      <vt:lpstr>Vícerozměrná data</vt:lpstr>
      <vt:lpstr>Maticový zápis datového souboru</vt:lpstr>
      <vt:lpstr>Typy dat - opakování</vt:lpstr>
      <vt:lpstr>Vizualizace jednorozměrných dat - opakování</vt:lpstr>
      <vt:lpstr>K čemu nám může pomoci vizualizace dat?</vt:lpstr>
      <vt:lpstr>Problémy v datech – chybějící hodnoty</vt:lpstr>
      <vt:lpstr>Problémy v datech – odlehlé hodnoty</vt:lpstr>
      <vt:lpstr>Vizualizace vícerozměrných dat</vt:lpstr>
      <vt:lpstr>3D sloupkové grafy</vt:lpstr>
      <vt:lpstr>Dvourozměrný histogram</vt:lpstr>
      <vt:lpstr>Tečkový graf</vt:lpstr>
      <vt:lpstr>Tečkový graf – přidání kategoriální proměnné</vt:lpstr>
      <vt:lpstr>Maticový graf</vt:lpstr>
      <vt:lpstr>Maticový graf – na diagonále krabicové grafy</vt:lpstr>
      <vt:lpstr>Krabicové grafy pro více proměnných</vt:lpstr>
      <vt:lpstr>Vícenásobné krabicové grafy</vt:lpstr>
      <vt:lpstr>Ikonové (symbolové) grafy</vt:lpstr>
      <vt:lpstr>Ikonové grafy – profilové sloupce</vt:lpstr>
      <vt:lpstr>Ikonové grafy – profily</vt:lpstr>
      <vt:lpstr>Ikonové grafy – paprskové (hvězdicové) grafy</vt:lpstr>
      <vt:lpstr>Ikonové grafy – polygony</vt:lpstr>
      <vt:lpstr>Ikonové grafy – pavučinové grafy</vt:lpstr>
      <vt:lpstr>Ikonové grafy – Chernoffovy tváře</vt:lpstr>
      <vt:lpstr>FSTA: Pokročilé statistické metody</vt:lpstr>
      <vt:lpstr>Význam rozdělení ve vícerozměrném prostoru</vt:lpstr>
      <vt:lpstr>Rozdělení dat ve vícerozměrném prostoru</vt:lpstr>
      <vt:lpstr>Pojmy popisu vícerozměrných rozdělení</vt:lpstr>
      <vt:lpstr>Vícerozměrné charakteristiky rozdělení</vt:lpstr>
      <vt:lpstr>Příklad  </vt:lpstr>
      <vt:lpstr>Příklad - řešení </vt:lpstr>
      <vt:lpstr>Příklady vícerozměrného rozdělení</vt:lpstr>
      <vt:lpstr>Příklad vícerozměrného rozdělení I</vt:lpstr>
      <vt:lpstr>Příklad vícerozměrného rozdělení II</vt:lpstr>
      <vt:lpstr>Příklad vícerozměrného rozdělení III</vt:lpstr>
      <vt:lpstr>Příklad vícerozměrného rozdělení IV</vt:lpstr>
      <vt:lpstr>Wishartovo rozdělení</vt:lpstr>
      <vt:lpstr>Hotellingovo rozdělení</vt:lpstr>
      <vt:lpstr>Normalita ve vícerozměrném prostoru</vt:lpstr>
      <vt:lpstr>Nenormální rozložení ve vícerozměrném prostoru</vt:lpstr>
      <vt:lpstr>Nenormální rozložení ve vícerozměrném prostoru</vt:lpstr>
      <vt:lpstr>Je normalita v jednorozměrném prostoru jedinou podmínkou vícerozměrné normality? </vt:lpstr>
      <vt:lpstr>Je normalita v jednorozměrném prostoru jedinou podmínkou vícerozměrné normality? </vt:lpstr>
      <vt:lpstr>Je normalita v jednorozměrném prostoru jedinou podmínkou vícerozměrné normality? </vt:lpstr>
      <vt:lpstr>Vícerozměrný outlier</vt:lpstr>
      <vt:lpstr>Ověření dvourozměrné normality</vt:lpstr>
      <vt:lpstr>Ověření dvourozměrné normality</vt:lpstr>
      <vt:lpstr>Srovnání průměrů ve vícerozměrném prostoru</vt:lpstr>
      <vt:lpstr>Typy transformací a jiných úprav vícerozměrných dat</vt:lpstr>
      <vt:lpstr>Normalizace dat</vt:lpstr>
      <vt:lpstr>Standardizace dat</vt:lpstr>
      <vt:lpstr>Min-max normalizace</vt:lpstr>
      <vt:lpstr>Centrování dat</vt:lpstr>
      <vt:lpstr>Odstranění vlivu kovariát (tzv. adjustace)</vt:lpstr>
    </vt:vector>
  </TitlesOfParts>
  <Company>IBA 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Jarkovsky</dc:creator>
  <cp:lastModifiedBy>Jiří Jarkovský</cp:lastModifiedBy>
  <cp:revision>198</cp:revision>
  <dcterms:created xsi:type="dcterms:W3CDTF">2010-11-20T15:58:13Z</dcterms:created>
  <dcterms:modified xsi:type="dcterms:W3CDTF">2019-12-09T06:40:01Z</dcterms:modified>
</cp:coreProperties>
</file>