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2"/>
  </p:notesMasterIdLst>
  <p:sldIdLst>
    <p:sldId id="256" r:id="rId2"/>
    <p:sldId id="263" r:id="rId3"/>
    <p:sldId id="259" r:id="rId4"/>
    <p:sldId id="261" r:id="rId5"/>
    <p:sldId id="262" r:id="rId6"/>
    <p:sldId id="267" r:id="rId7"/>
    <p:sldId id="260" r:id="rId8"/>
    <p:sldId id="264" r:id="rId9"/>
    <p:sldId id="268" r:id="rId10"/>
    <p:sldId id="269" r:id="rId11"/>
    <p:sldId id="273" r:id="rId12"/>
    <p:sldId id="272" r:id="rId13"/>
    <p:sldId id="271" r:id="rId14"/>
    <p:sldId id="274" r:id="rId15"/>
    <p:sldId id="275" r:id="rId16"/>
    <p:sldId id="270" r:id="rId17"/>
    <p:sldId id="278" r:id="rId18"/>
    <p:sldId id="280" r:id="rId19"/>
    <p:sldId id="279" r:id="rId20"/>
    <p:sldId id="281" r:id="rId21"/>
    <p:sldId id="282" r:id="rId22"/>
    <p:sldId id="283" r:id="rId23"/>
    <p:sldId id="289" r:id="rId24"/>
    <p:sldId id="286" r:id="rId25"/>
    <p:sldId id="290" r:id="rId26"/>
    <p:sldId id="291" r:id="rId27"/>
    <p:sldId id="284" r:id="rId28"/>
    <p:sldId id="285" r:id="rId29"/>
    <p:sldId id="288" r:id="rId30"/>
    <p:sldId id="295" r:id="rId31"/>
    <p:sldId id="265" r:id="rId32"/>
    <p:sldId id="292" r:id="rId33"/>
    <p:sldId id="294" r:id="rId34"/>
    <p:sldId id="293" r:id="rId35"/>
    <p:sldId id="287" r:id="rId36"/>
    <p:sldId id="303" r:id="rId37"/>
    <p:sldId id="296" r:id="rId38"/>
    <p:sldId id="298" r:id="rId39"/>
    <p:sldId id="304" r:id="rId40"/>
    <p:sldId id="310" r:id="rId41"/>
    <p:sldId id="313" r:id="rId42"/>
    <p:sldId id="297" r:id="rId43"/>
    <p:sldId id="311" r:id="rId44"/>
    <p:sldId id="306" r:id="rId45"/>
    <p:sldId id="305" r:id="rId46"/>
    <p:sldId id="312" r:id="rId47"/>
    <p:sldId id="300" r:id="rId48"/>
    <p:sldId id="317" r:id="rId49"/>
    <p:sldId id="315" r:id="rId50"/>
    <p:sldId id="319" r:id="rId51"/>
    <p:sldId id="320" r:id="rId52"/>
    <p:sldId id="318" r:id="rId53"/>
    <p:sldId id="316" r:id="rId54"/>
    <p:sldId id="308" r:id="rId55"/>
    <p:sldId id="314" r:id="rId56"/>
    <p:sldId id="307" r:id="rId57"/>
    <p:sldId id="257" r:id="rId58"/>
    <p:sldId id="258" r:id="rId59"/>
    <p:sldId id="266" r:id="rId60"/>
    <p:sldId id="276" r:id="rId6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7F32"/>
    <a:srgbClr val="C0C0C0"/>
    <a:srgbClr val="DAA520"/>
    <a:srgbClr val="50321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3" autoAdjust="0"/>
    <p:restoredTop sz="92986" autoAdjust="0"/>
  </p:normalViewPr>
  <p:slideViewPr>
    <p:cSldViewPr>
      <p:cViewPr>
        <p:scale>
          <a:sx n="75" d="100"/>
          <a:sy n="75" d="100"/>
        </p:scale>
        <p:origin x="-1206" y="3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6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90199C-A54B-4CC6-9EA0-A9D2D49E0361}" type="datetimeFigureOut">
              <a:rPr lang="cs-CZ" smtClean="0"/>
              <a:pPr/>
              <a:t>27.11.2019</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36A2B5-1DC1-4547-A5AB-301E0385838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dirty="0"/>
          </a:p>
        </p:txBody>
      </p:sp>
      <p:sp>
        <p:nvSpPr>
          <p:cNvPr id="4" name="Slide Number Placeholder 3"/>
          <p:cNvSpPr>
            <a:spLocks noGrp="1"/>
          </p:cNvSpPr>
          <p:nvPr>
            <p:ph type="sldNum" sz="quarter" idx="10"/>
          </p:nvPr>
        </p:nvSpPr>
        <p:spPr/>
        <p:txBody>
          <a:bodyPr/>
          <a:lstStyle/>
          <a:p>
            <a:fld id="{8E36A2B5-1DC1-4547-A5AB-301E03858380}" type="slidenum">
              <a:rPr lang="cs-CZ" smtClean="0"/>
              <a:pPr/>
              <a:t>41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dirty="0"/>
          </a:p>
        </p:txBody>
      </p:sp>
      <p:sp>
        <p:nvSpPr>
          <p:cNvPr id="4" name="Slide Number Placeholder 3"/>
          <p:cNvSpPr>
            <a:spLocks noGrp="1"/>
          </p:cNvSpPr>
          <p:nvPr>
            <p:ph type="sldNum" sz="quarter" idx="10"/>
          </p:nvPr>
        </p:nvSpPr>
        <p:spPr/>
        <p:txBody>
          <a:bodyPr/>
          <a:lstStyle/>
          <a:p>
            <a:fld id="{8E36A2B5-1DC1-4547-A5AB-301E03858380}" type="slidenum">
              <a:rPr lang="cs-CZ" smtClean="0"/>
              <a:pPr/>
              <a:t>44</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498B1-CA17-4F69-B635-C31986EFD5DA}" type="datetimeFigureOut">
              <a:rPr lang="cs-CZ" smtClean="0"/>
              <a:pPr/>
              <a:t>27.11.2019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DF981B1-655A-4CE6-A14A-4CD8B736C87C}"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498B1-CA17-4F69-B635-C31986EFD5DA}" type="datetimeFigureOut">
              <a:rPr lang="cs-CZ" smtClean="0"/>
              <a:pPr/>
              <a:t>27.11.2019</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981B1-655A-4CE6-A14A-4CD8B736C87C}"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www.fzp.czu.cz/cs/r-6897-veda-a-vyzkum/r-7292-konference/r-8643-planovane-konference/r-8770-kostelecke-inspirovani-2019/r-9839-home"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s://en.wikipedia.org/wiki/Stefan_Knapp" TargetMode="External"/><Relationship Id="rId5" Type="http://schemas.openxmlformats.org/officeDocument/2006/relationships/hyperlink" Target="https://www.youtube.com/watch?v=CRMHuPFPPvc" TargetMode="External"/><Relationship Id="rId10" Type="http://schemas.openxmlformats.org/officeDocument/2006/relationships/image" Target="../media/image35.jpeg"/><Relationship Id="rId4" Type="http://schemas.openxmlformats.org/officeDocument/2006/relationships/hyperlink" Target="https://www.thesgc.org/node/9492" TargetMode="Externa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brnensky.denik.cz/zpravy_region/svetovy-objev-vedci-z-brna-vi-jak-ovlivnit20090223.html" TargetMode="External"/><Relationship Id="rId5" Type="http://schemas.openxmlformats.org/officeDocument/2006/relationships/hyperlink" Target="https://www.ceitec.cz/funkcni-genomika-a-proteomika-rostlin-jan-hejatko/rg46" TargetMode="External"/><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hyperlink" Target="https://www.neb.com/tools-and-resources/feature-articles/crispr-cas9-and-targeted-genome-editing-a-new-era-in-molecular-biology" TargetMode="External"/><Relationship Id="rId3" Type="http://schemas.openxmlformats.org/officeDocument/2006/relationships/image" Target="../media/image41.png"/><Relationship Id="rId7" Type="http://schemas.openxmlformats.org/officeDocument/2006/relationships/hyperlink" Target="https://www.idnes.cz/technet/veda/crispr-genetika-geneticke-nuzky-deti-samuel-sternberg.A190912_232250_veda_mla"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youtube.com/watch?v=BSL3k9ezGoA&amp;t=1s" TargetMode="External"/><Relationship Id="rId11" Type="http://schemas.openxmlformats.org/officeDocument/2006/relationships/image" Target="../media/image44.png"/><Relationship Id="rId5" Type="http://schemas.openxmlformats.org/officeDocument/2006/relationships/hyperlink" Target="https://www.sternberglab.org/" TargetMode="External"/><Relationship Id="rId10" Type="http://schemas.openxmlformats.org/officeDocument/2006/relationships/hyperlink" Target="https://www.ceskatelevize.cz/porady/10441294653-hyde-park-civilizace/219411058091005/" TargetMode="External"/><Relationship Id="rId4" Type="http://schemas.openxmlformats.org/officeDocument/2006/relationships/image" Target="../media/image42.jpe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hyperlink" Target="https://www.ceskatelevize.cz/porady/874586-gen-galerie-elity-naroda/218562261300011-vojtech-novotny" TargetMode="External"/><Relationship Id="rId3" Type="http://schemas.openxmlformats.org/officeDocument/2006/relationships/image" Target="../media/image11.png"/><Relationship Id="rId7" Type="http://schemas.openxmlformats.org/officeDocument/2006/relationships/hyperlink" Target="https://www.ceskatelevize.cz/porady/10441294653-hyde-park-civilizace/216411058091015/"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hyperlink" Target="http://www.cajaneklab.com/name1.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youtube.com/watch?time_continue=4&amp;v=gxAT6Ah06lc" TargetMode="External"/><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www.ceskatelevize.cz/ivysilani/10101491767-studio-ct24/219411058311007" TargetMode="External"/><Relationship Id="rId5" Type="http://schemas.openxmlformats.org/officeDocument/2006/relationships/hyperlink" Target="https://ct24.ceskatelevize.cz/veda/2944307-zive-ve-stockholmu-bude-vyhlasena-nobelova-cena-za-lekarstvi?fbclid=IwAR1a-Uvpi-AmeKE-f_Z-B8zQ_RXkS-rj07XBkKalcPIfYd24NCGaDpb--_4" TargetMode="External"/><Relationship Id="rId10" Type="http://schemas.openxmlformats.org/officeDocument/2006/relationships/image" Target="../media/image62.jpeg"/><Relationship Id="rId4" Type="http://schemas.openxmlformats.org/officeDocument/2006/relationships/hyperlink" Target="https://www.nobelprize.org/prizes/medicine/2019/advanced-information/" TargetMode="External"/><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kariera.muni.cz/student/eventy/detail/110?locale=cs&amp;utm_campaign=newsletter&amp;utm_source=newsletter&amp;utm_medium=email&amp;fbclid=IwAR1_DvdkqoM-X7t88qTUtaKCtiZtcG4ccgDEMadddYAYqUdxrv9eWk7-onI"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youtube.com/watch?v=v4hoFsKOInQ" TargetMode="External"/><Relationship Id="rId7" Type="http://schemas.openxmlformats.org/officeDocument/2006/relationships/image" Target="../media/image70.png"/><Relationship Id="rId2" Type="http://schemas.openxmlformats.org/officeDocument/2006/relationships/hyperlink" Target="http://www.nematodes.org/"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fnusa-icrc.org/images/PDF/teams/en/SCDM_Research_profile.pdf" TargetMode="External"/><Relationship Id="rId4" Type="http://schemas.openxmlformats.org/officeDocument/2006/relationships/hyperlink" Target="https://www.em.muni.cz/veda-a-vyzkum/3817-za-zmeny-kmenovych-bunek-v-laboratorich-muze-kysli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www.ceskatelevize.cz/ivysilani/10441294653-hyde-park-civilizace/219411058091019" TargetMode="External"/><Relationship Id="rId5" Type="http://schemas.openxmlformats.org/officeDocument/2006/relationships/image" Target="../media/image83.pn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embopress.org/doi/pdf/10.15252/embj.201694813" TargetMode="External"/><Relationship Id="rId7" Type="http://schemas.openxmlformats.org/officeDocument/2006/relationships/image" Target="../media/image86.png"/><Relationship Id="rId2" Type="http://schemas.openxmlformats.org/officeDocument/2006/relationships/hyperlink" Target="https://anatomieundzellbiologie.meduniwien.ac.at/zellbiologie/epigenetics-and-rna-biology/group-jantsch/"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1.png"/><Relationship Id="rId4" Type="http://schemas.openxmlformats.org/officeDocument/2006/relationships/image" Target="../media/image84.jpe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hyperlink" Target="https://www.bioctvrtky.cz/?fbclid=IwAR1_Wg3YADYHUuPFfk4KxrPMU-t84PDlfnxggh7UMaJ_7hfZnh8a2teSXN8" TargetMode="Externa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mall.tv/vedci-pod-mikroskopem/jak-spolu-komunikuji-bunky-na-dalku-a-jaky-vliv-to-muze-mit-na-lecbu-leukemie?t=55&amp;fbclid=IwAR1RPHVCPQ_hlTKGAvLFgRSLusnI-a9UU-RosQl80-azXmIxW74K46MFG7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hyperlink" Target="https://www.businessinsider.com/best-microscope-pictures-nikon-small-world-photography-contest-2019-10?utm_content=buffer11fe5&amp;utm_medium=social&amp;utm_source=facebook.com&amp;utm_campaign=buffer-ti&amp;fbclid=IwAR2iGL_qnjTr4iK-VYwRuOB_B6VabmeZ8f3-m0SqAOFnFFXWx3i0Pe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facebook.com/events/748333345682615/"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scienceslam.muni.cz/" TargetMode="Externa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hyperlink" Target="https://www.cardiff.ac.uk/people/view/81128-bruford-mik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hyperlink" Target="http://www.ijdb.ehu.es/web/paper.php?doi=180400ma" TargetMode="External"/><Relationship Id="rId5" Type="http://schemas.openxmlformats.org/officeDocument/2006/relationships/image" Target="../media/image116.png"/><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www.idnes.cz/brno/zpravy/italsti-manzele-vyzkum-bunek-brno.A160518_2247057_brno-zpravy_krut" TargetMode="External"/><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pubs.acs.org/doi/10.1021/nn4058984" TargetMode="External"/><Relationship Id="rId9"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hyperlink" Target="https://www.idnes.cz/zpravy/domaci/plagiatorstvi-bakalarska-diplomova-disertacni-prace-podvadeni-program-vysoke-skoly.A191019_102840_domaci_lesa" TargetMode="Externa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hyperlink" Target="https://kuk.muni.cz/animace/eiz/pdf.php?file=publikacni_etika/citace.pdf" TargetMode="Externa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hyperlink" Target="https://www.facebook.com/ScienceSlamMUNI/videos/2446840065558368/?t=17" TargetMode="Externa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watch?v=XKz0U2pYQMQ" TargetMode="External"/><Relationship Id="rId3" Type="http://schemas.openxmlformats.org/officeDocument/2006/relationships/image" Target="../media/image11.png"/><Relationship Id="rId7" Type="http://schemas.openxmlformats.org/officeDocument/2006/relationships/hyperlink" Target="https://www.cabimer.es/web3/en/research-groups/genome-instability-cancer/"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hyperlink" Target="http://bart.chemi.muni.cz/index.php/cs/research/our-interest" TargetMode="External"/><Relationship Id="rId4" Type="http://schemas.openxmlformats.org/officeDocument/2006/relationships/image" Target="../media/image135.jpeg"/><Relationship Id="rId9" Type="http://schemas.openxmlformats.org/officeDocument/2006/relationships/hyperlink" Target="https://www.sciencedirect.com/science/article/pii/S0169409X1300051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bbc.com/news/health-50125843" TargetMode="External"/><Relationship Id="rId2" Type="http://schemas.openxmlformats.org/officeDocument/2006/relationships/hyperlink" Target="https://www.the-scientist.com/news-opinion/new-prime-editing-method-makes-only-single-stranded-dna-cuts-66608" TargetMode="Externa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en.wikipedia.org/wiki/Eric_F._Wieschaus" TargetMode="External"/><Relationship Id="rId7" Type="http://schemas.openxmlformats.org/officeDocument/2006/relationships/image" Target="../media/image8.png"/><Relationship Id="rId2" Type="http://schemas.openxmlformats.org/officeDocument/2006/relationships/hyperlink" Target="https://www.ceskatelevize.cz/ivysilani/10441294653-hyde-park-civilizace/219411058090921"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hyperlink" Target="https://www.youtube.com/watch?v=h0rUCiy3fVM"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www.tydenvedy.cz/program/" TargetMode="Externa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hyperlink" Target="https://www.facebook.com/events/776269552831719/" TargetMode="External"/><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8" Type="http://schemas.openxmlformats.org/officeDocument/2006/relationships/hyperlink" Target="https://www.pnas.org/content/111/45/16160" TargetMode="External"/><Relationship Id="rId3" Type="http://schemas.openxmlformats.org/officeDocument/2006/relationships/image" Target="../media/image32.png"/><Relationship Id="rId7" Type="http://schemas.openxmlformats.org/officeDocument/2006/relationships/hyperlink" Target="https://www.jic.ac.uk/people/caroline-dean/" TargetMode="External"/><Relationship Id="rId12"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hyperlink" Target="https://en.wikipedia.org/wiki/Caroline_Dean" TargetMode="External"/><Relationship Id="rId11" Type="http://schemas.openxmlformats.org/officeDocument/2006/relationships/image" Target="../media/image150.png"/><Relationship Id="rId5" Type="http://schemas.openxmlformats.org/officeDocument/2006/relationships/image" Target="../media/image148.png"/><Relationship Id="rId10" Type="http://schemas.openxmlformats.org/officeDocument/2006/relationships/image" Target="../media/image149.png"/><Relationship Id="rId4" Type="http://schemas.openxmlformats.org/officeDocument/2006/relationships/image" Target="../media/image11.png"/><Relationship Id="rId9" Type="http://schemas.openxmlformats.org/officeDocument/2006/relationships/hyperlink" Target="https://www.youtube.com/watch?v=7BRzPvt0v8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hyperlink" Target="https://cs.wikipedia.org/wiki/Zp%C4%9Btn%C3%A1_vazba_v_komunikaci" TargetMode="External"/><Relationship Id="rId4" Type="http://schemas.openxmlformats.org/officeDocument/2006/relationships/image" Target="../media/image159.gif"/></Relationships>
</file>

<file path=ppt/slides/_rels/slide47.xml.rels><?xml version="1.0" encoding="UTF-8" standalone="yes"?>
<Relationships xmlns="http://schemas.openxmlformats.org/package/2006/relationships"><Relationship Id="rId8" Type="http://schemas.openxmlformats.org/officeDocument/2006/relationships/hyperlink" Target="https://www.sciencedirect.com/science/article/pii/S1769721219300746?via=ihub" TargetMode="External"/><Relationship Id="rId3" Type="http://schemas.openxmlformats.org/officeDocument/2006/relationships/image" Target="../media/image32.png"/><Relationship Id="rId7" Type="http://schemas.openxmlformats.org/officeDocument/2006/relationships/image" Target="../media/image164.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10" Type="http://schemas.openxmlformats.org/officeDocument/2006/relationships/image" Target="../media/image166.png"/><Relationship Id="rId4" Type="http://schemas.openxmlformats.org/officeDocument/2006/relationships/image" Target="../media/image11.png"/><Relationship Id="rId9" Type="http://schemas.openxmlformats.org/officeDocument/2006/relationships/image" Target="../media/image165.png"/></Relationships>
</file>

<file path=ppt/slides/_rels/slide48.xml.rels><?xml version="1.0" encoding="UTF-8" standalone="yes"?>
<Relationships xmlns="http://schemas.openxmlformats.org/package/2006/relationships"><Relationship Id="rId8" Type="http://schemas.openxmlformats.org/officeDocument/2006/relationships/hyperlink" Target="http://www.osel.cz/2832-hwang-mel-slavu-na-dosah.html" TargetMode="External"/><Relationship Id="rId3" Type="http://schemas.openxmlformats.org/officeDocument/2006/relationships/image" Target="../media/image168.jpeg"/><Relationship Id="rId7" Type="http://schemas.openxmlformats.org/officeDocument/2006/relationships/hyperlink" Target="https://vesmir.cz/cz/casopis/archiv-casopisu/2006/cislo-3/pad-bdquopana-klonuldquo.html" TargetMode="External"/><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hyperlink" Target="https://www.nature.com/news/2005/051219/full/051219-3.html" TargetMode="External"/><Relationship Id="rId5" Type="http://schemas.openxmlformats.org/officeDocument/2006/relationships/hyperlink" Target="https://science.sciencemag.org/content/311/5763/928.full" TargetMode="External"/><Relationship Id="rId10" Type="http://schemas.openxmlformats.org/officeDocument/2006/relationships/image" Target="../media/image171.png"/><Relationship Id="rId4" Type="http://schemas.openxmlformats.org/officeDocument/2006/relationships/image" Target="../media/image169.png"/><Relationship Id="rId9" Type="http://schemas.openxmlformats.org/officeDocument/2006/relationships/image" Target="../media/image170.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76.gif"/><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jpe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ijY7TxR_CZQ" TargetMode="External"/><Relationship Id="rId3" Type="http://schemas.openxmlformats.org/officeDocument/2006/relationships/hyperlink" Target="https://seminarseries.muni.cz/life-sciences/about-the-series" TargetMode="External"/><Relationship Id="rId7" Type="http://schemas.openxmlformats.org/officeDocument/2006/relationships/hyperlink" Target="http://www.bazzilab.com/" TargetMode="External"/><Relationship Id="rId12" Type="http://schemas.openxmlformats.org/officeDocument/2006/relationships/hyperlink" Target="https://www.nature.com/articles/nrm4062?message-global=remove"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ageing-grad-school.de/phd/host-lab-proposals/dr-hisham-bazzi/" TargetMode="External"/><Relationship Id="rId11" Type="http://schemas.openxmlformats.org/officeDocument/2006/relationships/image" Target="../media/image16.jpeg"/><Relationship Id="rId5" Type="http://schemas.openxmlformats.org/officeDocument/2006/relationships/image" Target="../media/image13.jpe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new.siemens.com/cz/cs/spolecnost/o-nas/cena-siemens.html" TargetMode="Externa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events/1201872650008048/permalink/1210247535837226/" TargetMode="External"/><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52.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3.png"/><Relationship Id="rId7" Type="http://schemas.openxmlformats.org/officeDocument/2006/relationships/hyperlink" Target="https://www.nature.com/articles/ncomms15260.epdf?author_access_token=v3L7C2QJbz9Zr5uxJmxmCtRgN0jAjWel9jnR3ZoTv0Mm4p-kk3RlmTXG0blFdK88f6MzKT0JpI7GFRWGRdmlFEh6fH1tjrD10Vxrm-CG6TpqWfncThoVAylGoBuLrCzF"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niksgourakis.chemistry.ucsc.edu/research/" TargetMode="External"/><Relationship Id="rId11" Type="http://schemas.openxmlformats.org/officeDocument/2006/relationships/image" Target="../media/image189.png"/><Relationship Id="rId5" Type="http://schemas.openxmlformats.org/officeDocument/2006/relationships/image" Target="../media/image185.png"/><Relationship Id="rId10" Type="http://schemas.openxmlformats.org/officeDocument/2006/relationships/image" Target="../media/image188.png"/><Relationship Id="rId4" Type="http://schemas.openxmlformats.org/officeDocument/2006/relationships/image" Target="../media/image184.png"/><Relationship Id="rId9" Type="http://schemas.openxmlformats.org/officeDocument/2006/relationships/image" Target="../media/image187.pn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54.xml.rels><?xml version="1.0" encoding="UTF-8" standalone="yes"?>
<Relationships xmlns="http://schemas.openxmlformats.org/package/2006/relationships"><Relationship Id="rId3" Type="http://schemas.openxmlformats.org/officeDocument/2006/relationships/hyperlink" Target="https://www.nature.com/articles/s41586-019-1711-4" TargetMode="External"/><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ct24.ceskatelevize.cz/veda/2965682-lekari-maji-prvni-ucinny-lek-na-cystickou-fibrozu-jeho-vyvoj-vsak-trval-desitky-let" TargetMode="External"/><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57.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2" Type="http://schemas.openxmlformats.org/officeDocument/2006/relationships/hyperlink" Target="https://www.improbable.com/ig-about/the-2019-winners/" TargetMode="External"/><Relationship Id="rId16"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5" Type="http://schemas.openxmlformats.org/officeDocument/2006/relationships/image" Target="../media/image209.gif"/><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 Id="rId14" Type="http://schemas.openxmlformats.org/officeDocument/2006/relationships/image" Target="../media/image208.jpeg"/></Relationships>
</file>

<file path=ppt/slides/_rels/slide58.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hyperlink" Target="https://www.youtube.com/watch?v=ZeBS-Fn34vk" TargetMode="External"/><Relationship Id="rId3" Type="http://schemas.openxmlformats.org/officeDocument/2006/relationships/image" Target="../media/image212.png"/><Relationship Id="rId7" Type="http://schemas.openxmlformats.org/officeDocument/2006/relationships/image" Target="../media/image215.png"/><Relationship Id="rId12" Type="http://schemas.openxmlformats.org/officeDocument/2006/relationships/hyperlink" Target="https://www.youtube.com/watch?time_continue=1&amp;v=PBwYLseV458" TargetMode="External"/><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hyperlink" Target="https://www.youtube.com/watch?time_continue=1&amp;v=P6BzmjCjhv4" TargetMode="External"/><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hyperlink" Target="https://www.goldengooseaward.org/" TargetMode="External"/><Relationship Id="rId9" Type="http://schemas.openxmlformats.org/officeDocument/2006/relationships/image" Target="../media/image217.png"/></Relationships>
</file>

<file path=ppt/slides/_rels/slide5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biorender.com/" TargetMode="Externa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ted.com/" TargetMode="External"/><Relationship Id="rId7" Type="http://schemas.openxmlformats.org/officeDocument/2006/relationships/image" Target="../media/image222.png"/><Relationship Id="rId2" Type="http://schemas.openxmlformats.org/officeDocument/2006/relationships/hyperlink" Target="https://www.youtube.com/channel/UCit5Ylq1gi7Xjr6kWs9KfBQ" TargetMode="External"/><Relationship Id="rId1" Type="http://schemas.openxmlformats.org/officeDocument/2006/relationships/slideLayout" Target="../slideLayouts/slideLayout2.xml"/><Relationship Id="rId6" Type="http://schemas.openxmlformats.org/officeDocument/2006/relationships/hyperlink" Target="https://www.ceskatelevize.cz/ivysilani/11633975240-veda-24" TargetMode="External"/><Relationship Id="rId5" Type="http://schemas.openxmlformats.org/officeDocument/2006/relationships/hyperlink" Target="https://www.the-scientist.com/" TargetMode="External"/><Relationship Id="rId10" Type="http://schemas.openxmlformats.org/officeDocument/2006/relationships/image" Target="../media/image224.png"/><Relationship Id="rId4" Type="http://schemas.openxmlformats.org/officeDocument/2006/relationships/hyperlink" Target="https://www.med.muni.cz/krev?utm_campaign=newsletter&amp;utm_source=newsletter&amp;utm_medium=email" TargetMode="External"/><Relationship Id="rId9" Type="http://schemas.openxmlformats.org/officeDocument/2006/relationships/image" Target="../media/image223.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nature.com/articles/s41467-018-03495-3/" TargetMode="External"/><Relationship Id="rId5" Type="http://schemas.openxmlformats.org/officeDocument/2006/relationships/image" Target="../media/image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nocvedcu.cz/brno"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ctlab.ceitec.cz/"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Seminární newsfeed</a:t>
            </a:r>
            <a:endParaRPr lang="cs-CZ" dirty="0"/>
          </a:p>
        </p:txBody>
      </p:sp>
      <p:sp>
        <p:nvSpPr>
          <p:cNvPr id="3" name="Subtitle 2"/>
          <p:cNvSpPr>
            <a:spLocks noGrp="1"/>
          </p:cNvSpPr>
          <p:nvPr>
            <p:ph type="subTitle" idx="1"/>
          </p:nvPr>
        </p:nvSpPr>
        <p:spPr/>
        <p:txBody>
          <a:bodyPr/>
          <a:lstStyle/>
          <a:p>
            <a:r>
              <a:rPr lang="cs-CZ" dirty="0" smtClean="0"/>
              <a:t>Aneb co se děje ve světě vědy</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4716016" y="144016"/>
            <a:ext cx="3899805" cy="836712"/>
          </a:xfrm>
          <a:prstGeom prst="rect">
            <a:avLst/>
          </a:prstGeom>
          <a:noFill/>
          <a:ln w="9525">
            <a:noFill/>
            <a:miter lim="800000"/>
            <a:headEnd/>
            <a:tailEnd/>
          </a:ln>
        </p:spPr>
      </p:pic>
      <p:pic>
        <p:nvPicPr>
          <p:cNvPr id="26631" name="Picture 7" descr="Výsledek obrázku pro kostelec nad černými lesy"/>
          <p:cNvPicPr>
            <a:picLocks noChangeAspect="1" noChangeArrowheads="1"/>
          </p:cNvPicPr>
          <p:nvPr/>
        </p:nvPicPr>
        <p:blipFill>
          <a:blip r:embed="rId3" cstate="print"/>
          <a:srcRect/>
          <a:stretch>
            <a:fillRect/>
          </a:stretch>
        </p:blipFill>
        <p:spPr bwMode="auto">
          <a:xfrm>
            <a:off x="4788024" y="1052736"/>
            <a:ext cx="3351155" cy="2232248"/>
          </a:xfrm>
          <a:prstGeom prst="rect">
            <a:avLst/>
          </a:prstGeom>
          <a:noFill/>
        </p:spPr>
      </p:pic>
      <p:pic>
        <p:nvPicPr>
          <p:cNvPr id="26634" name="Picture 10" descr="C:\Users\Kaktuska\AppData\Local\Temp\inspirovani-2019.png"/>
          <p:cNvPicPr>
            <a:picLocks noChangeAspect="1" noChangeArrowheads="1"/>
          </p:cNvPicPr>
          <p:nvPr/>
        </p:nvPicPr>
        <p:blipFill>
          <a:blip r:embed="rId4" cstate="print"/>
          <a:srcRect/>
          <a:stretch>
            <a:fillRect/>
          </a:stretch>
        </p:blipFill>
        <p:spPr bwMode="auto">
          <a:xfrm>
            <a:off x="539552" y="188640"/>
            <a:ext cx="3769096" cy="5328592"/>
          </a:xfrm>
          <a:prstGeom prst="rect">
            <a:avLst/>
          </a:prstGeom>
          <a:noFill/>
        </p:spPr>
      </p:pic>
      <p:pic>
        <p:nvPicPr>
          <p:cNvPr id="26636" name="Picture 12"/>
          <p:cNvPicPr>
            <a:picLocks noChangeAspect="1" noChangeArrowheads="1"/>
          </p:cNvPicPr>
          <p:nvPr/>
        </p:nvPicPr>
        <p:blipFill>
          <a:blip r:embed="rId5" cstate="print"/>
          <a:srcRect/>
          <a:stretch>
            <a:fillRect/>
          </a:stretch>
        </p:blipFill>
        <p:spPr bwMode="auto">
          <a:xfrm>
            <a:off x="4788024" y="3394298"/>
            <a:ext cx="3409950" cy="2266950"/>
          </a:xfrm>
          <a:prstGeom prst="rect">
            <a:avLst/>
          </a:prstGeom>
          <a:noFill/>
          <a:ln w="9525">
            <a:noFill/>
            <a:miter lim="800000"/>
            <a:headEnd/>
            <a:tailEnd/>
          </a:ln>
        </p:spPr>
      </p:pic>
      <p:pic>
        <p:nvPicPr>
          <p:cNvPr id="26637" name="Picture 13"/>
          <p:cNvPicPr>
            <a:picLocks noChangeAspect="1" noChangeArrowheads="1"/>
          </p:cNvPicPr>
          <p:nvPr/>
        </p:nvPicPr>
        <p:blipFill>
          <a:blip r:embed="rId6" cstate="print"/>
          <a:srcRect/>
          <a:stretch>
            <a:fillRect/>
          </a:stretch>
        </p:blipFill>
        <p:spPr bwMode="auto">
          <a:xfrm>
            <a:off x="467544" y="5579318"/>
            <a:ext cx="8172450" cy="1162050"/>
          </a:xfrm>
          <a:prstGeom prst="rect">
            <a:avLst/>
          </a:prstGeom>
          <a:noFill/>
          <a:ln w="9525">
            <a:noFill/>
            <a:miter lim="800000"/>
            <a:headEnd/>
            <a:tailEnd/>
          </a:ln>
        </p:spPr>
      </p:pic>
      <p:sp>
        <p:nvSpPr>
          <p:cNvPr id="3" name="Content Placeholder 2"/>
          <p:cNvSpPr>
            <a:spLocks noGrp="1"/>
          </p:cNvSpPr>
          <p:nvPr>
            <p:ph idx="1"/>
          </p:nvPr>
        </p:nvSpPr>
        <p:spPr>
          <a:xfrm>
            <a:off x="7524328" y="5157192"/>
            <a:ext cx="1126976" cy="576064"/>
          </a:xfrm>
        </p:spPr>
        <p:txBody>
          <a:bodyPr>
            <a:normAutofit fontScale="85000" lnSpcReduction="10000"/>
          </a:bodyPr>
          <a:lstStyle/>
          <a:p>
            <a:pPr>
              <a:buNone/>
            </a:pPr>
            <a:r>
              <a:rPr lang="cs-CZ" dirty="0" smtClean="0">
                <a:hlinkClick r:id="rId7"/>
              </a:rPr>
              <a:t>Odkaz</a:t>
            </a:r>
            <a:r>
              <a:rPr lang="cs-CZ" dirty="0" smtClean="0"/>
              <a:t> </a:t>
            </a:r>
            <a:endParaRPr lang="cs-CZ"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32240" y="116632"/>
            <a:ext cx="2304256" cy="1143000"/>
          </a:xfrm>
        </p:spPr>
        <p:txBody>
          <a:bodyPr>
            <a:normAutofit fontScale="90000"/>
          </a:bodyPr>
          <a:lstStyle/>
          <a:p>
            <a:r>
              <a:rPr lang="cs-CZ" sz="2800" dirty="0" smtClean="0">
                <a:latin typeface="Cambria" pitchFamily="18" charset="0"/>
              </a:rPr>
              <a:t>Čt 3. 10. 2019, </a:t>
            </a:r>
            <a:r>
              <a:rPr lang="cs-CZ" sz="2800" b="1" dirty="0" smtClean="0">
                <a:latin typeface="Cambria" pitchFamily="18" charset="0"/>
              </a:rPr>
              <a:t>17h</a:t>
            </a:r>
            <a:r>
              <a:rPr lang="cs-CZ" sz="2800" dirty="0" smtClean="0">
                <a:latin typeface="Cambria" pitchFamily="18" charset="0"/>
              </a:rPr>
              <a:t/>
            </a:r>
            <a:br>
              <a:rPr lang="cs-CZ" sz="2800" dirty="0" smtClean="0">
                <a:latin typeface="Cambria" pitchFamily="18" charset="0"/>
              </a:rPr>
            </a:br>
            <a:r>
              <a:rPr lang="cs-CZ" sz="2800" dirty="0" smtClean="0">
                <a:latin typeface="Cambria" pitchFamily="18" charset="0"/>
              </a:rPr>
              <a:t>Mendlovo nám.  </a:t>
            </a:r>
            <a:endParaRPr lang="cs-CZ" sz="2800" dirty="0">
              <a:latin typeface="Cambria" pitchFamily="18" charset="0"/>
            </a:endParaRPr>
          </a:p>
        </p:txBody>
      </p:sp>
      <p:sp>
        <p:nvSpPr>
          <p:cNvPr id="3" name="Content Placeholder 2"/>
          <p:cNvSpPr>
            <a:spLocks noGrp="1"/>
          </p:cNvSpPr>
          <p:nvPr>
            <p:ph idx="1"/>
          </p:nvPr>
        </p:nvSpPr>
        <p:spPr>
          <a:xfrm>
            <a:off x="323528" y="1556792"/>
            <a:ext cx="6696744" cy="3240359"/>
          </a:xfrm>
        </p:spPr>
        <p:txBody>
          <a:bodyPr>
            <a:normAutofit lnSpcReduction="10000"/>
          </a:bodyPr>
          <a:lstStyle/>
          <a:p>
            <a:pPr>
              <a:buNone/>
            </a:pPr>
            <a:r>
              <a:rPr lang="cs-CZ" b="1" dirty="0" smtClean="0">
                <a:latin typeface="Cambria" pitchFamily="18" charset="0"/>
              </a:rPr>
              <a:t>Prof. Dr. Stefan Knapp </a:t>
            </a:r>
          </a:p>
          <a:p>
            <a:pPr>
              <a:buNone/>
            </a:pPr>
            <a:r>
              <a:rPr lang="cs-CZ" dirty="0" smtClean="0">
                <a:latin typeface="Cambria" pitchFamily="18" charset="0"/>
              </a:rPr>
              <a:t>	</a:t>
            </a:r>
            <a:r>
              <a:rPr lang="cs-CZ" sz="2400" dirty="0" smtClean="0">
                <a:latin typeface="Cambria" pitchFamily="18" charset="0"/>
              </a:rPr>
              <a:t>SGC Frankfurt, Německo</a:t>
            </a:r>
            <a:endParaRPr lang="cs-CZ" dirty="0" smtClean="0">
              <a:latin typeface="Cambria" pitchFamily="18" charset="0"/>
            </a:endParaRPr>
          </a:p>
          <a:p>
            <a:pPr>
              <a:buNone/>
            </a:pPr>
            <a:r>
              <a:rPr lang="cs-CZ" sz="2800" b="1" dirty="0" smtClean="0">
                <a:latin typeface="Cambria" pitchFamily="18" charset="0"/>
              </a:rPr>
              <a:t>„Challenges of selective targeting of protein kinases in cellular environments“</a:t>
            </a:r>
          </a:p>
          <a:p>
            <a:pPr>
              <a:buNone/>
            </a:pPr>
            <a:r>
              <a:rPr lang="cs-CZ" sz="2000" dirty="0" smtClean="0">
                <a:latin typeface="Cambria" pitchFamily="18" charset="0"/>
              </a:rPr>
              <a:t>Strukturální biologie, genetika, biofyzika</a:t>
            </a:r>
          </a:p>
          <a:p>
            <a:pPr>
              <a:buNone/>
            </a:pPr>
            <a:r>
              <a:rPr lang="cs-CZ" sz="2000" dirty="0" smtClean="0">
                <a:latin typeface="Cambria" pitchFamily="18" charset="0"/>
              </a:rPr>
              <a:t>Marburg, Illinois, Stockholm (KI), Oxford, Frankfurt</a:t>
            </a:r>
          </a:p>
          <a:p>
            <a:pPr>
              <a:buNone/>
            </a:pPr>
            <a:endParaRPr lang="cs-CZ" dirty="0">
              <a:latin typeface="Cambria" pitchFamily="18" charset="0"/>
            </a:endParaRPr>
          </a:p>
        </p:txBody>
      </p:sp>
      <p:pic>
        <p:nvPicPr>
          <p:cNvPr id="1026" name="Picture 2" descr="Lecturer photo"/>
          <p:cNvPicPr>
            <a:picLocks noChangeAspect="1" noChangeArrowheads="1"/>
          </p:cNvPicPr>
          <p:nvPr/>
        </p:nvPicPr>
        <p:blipFill>
          <a:blip r:embed="rId2" cstate="print"/>
          <a:srcRect/>
          <a:stretch>
            <a:fillRect/>
          </a:stretch>
        </p:blipFill>
        <p:spPr bwMode="auto">
          <a:xfrm>
            <a:off x="6588224" y="1556792"/>
            <a:ext cx="2200244" cy="2520280"/>
          </a:xfrm>
          <a:prstGeom prst="rect">
            <a:avLst/>
          </a:prstGeom>
          <a:noFill/>
        </p:spPr>
      </p:pic>
      <p:pic>
        <p:nvPicPr>
          <p:cNvPr id="1028" name="Picture 4"/>
          <p:cNvPicPr>
            <a:picLocks noChangeAspect="1" noChangeArrowheads="1"/>
          </p:cNvPicPr>
          <p:nvPr/>
        </p:nvPicPr>
        <p:blipFill>
          <a:blip r:embed="rId3" cstate="print"/>
          <a:srcRect/>
          <a:stretch>
            <a:fillRect/>
          </a:stretch>
        </p:blipFill>
        <p:spPr bwMode="auto">
          <a:xfrm>
            <a:off x="5364088" y="188640"/>
            <a:ext cx="1314450" cy="971550"/>
          </a:xfrm>
          <a:prstGeom prst="rect">
            <a:avLst/>
          </a:prstGeom>
          <a:noFill/>
          <a:ln w="9525">
            <a:noFill/>
            <a:miter lim="800000"/>
            <a:headEnd/>
            <a:tailEnd/>
          </a:ln>
        </p:spPr>
      </p:pic>
      <p:sp>
        <p:nvSpPr>
          <p:cNvPr id="7" name="TextBox 6"/>
          <p:cNvSpPr txBox="1"/>
          <p:nvPr/>
        </p:nvSpPr>
        <p:spPr>
          <a:xfrm>
            <a:off x="179512" y="5085184"/>
            <a:ext cx="2880320" cy="1200329"/>
          </a:xfrm>
          <a:prstGeom prst="rect">
            <a:avLst/>
          </a:prstGeom>
          <a:noFill/>
        </p:spPr>
        <p:txBody>
          <a:bodyPr wrap="square" rtlCol="0">
            <a:spAutoFit/>
          </a:bodyPr>
          <a:lstStyle/>
          <a:p>
            <a:r>
              <a:rPr lang="cs-CZ" dirty="0" smtClean="0">
                <a:latin typeface="Cambria" pitchFamily="18" charset="0"/>
                <a:hlinkClick r:id="rId4"/>
              </a:rPr>
              <a:t>Stránky</a:t>
            </a:r>
            <a:r>
              <a:rPr lang="cs-CZ" dirty="0" smtClean="0">
                <a:latin typeface="Cambria" pitchFamily="18" charset="0"/>
              </a:rPr>
              <a:t> pracoviště </a:t>
            </a:r>
          </a:p>
          <a:p>
            <a:r>
              <a:rPr lang="cs-CZ" dirty="0" smtClean="0">
                <a:latin typeface="Cambria" pitchFamily="18" charset="0"/>
                <a:hlinkClick r:id="rId5"/>
              </a:rPr>
              <a:t>YouTube</a:t>
            </a:r>
            <a:r>
              <a:rPr lang="cs-CZ" dirty="0" smtClean="0">
                <a:latin typeface="Cambria" pitchFamily="18" charset="0"/>
              </a:rPr>
              <a:t> s dr. Knappem</a:t>
            </a:r>
          </a:p>
          <a:p>
            <a:r>
              <a:rPr lang="cs-CZ" dirty="0" smtClean="0">
                <a:latin typeface="Cambria" pitchFamily="18" charset="0"/>
                <a:hlinkClick r:id="rId6"/>
              </a:rPr>
              <a:t>Druhý</a:t>
            </a:r>
            <a:r>
              <a:rPr lang="cs-CZ" dirty="0" smtClean="0">
                <a:latin typeface="Cambria" pitchFamily="18" charset="0"/>
              </a:rPr>
              <a:t> S. Knapp – malíř a sochař </a:t>
            </a:r>
            <a:endParaRPr lang="cs-CZ" dirty="0">
              <a:latin typeface="Cambria" pitchFamily="18" charset="0"/>
            </a:endParaRPr>
          </a:p>
        </p:txBody>
      </p:sp>
      <p:pic>
        <p:nvPicPr>
          <p:cNvPr id="1030" name="Picture 6"/>
          <p:cNvPicPr>
            <a:picLocks noChangeAspect="1" noChangeArrowheads="1"/>
          </p:cNvPicPr>
          <p:nvPr/>
        </p:nvPicPr>
        <p:blipFill>
          <a:blip r:embed="rId7" cstate="print"/>
          <a:srcRect/>
          <a:stretch>
            <a:fillRect/>
          </a:stretch>
        </p:blipFill>
        <p:spPr bwMode="auto">
          <a:xfrm>
            <a:off x="6948264" y="4365104"/>
            <a:ext cx="1728192" cy="2038233"/>
          </a:xfrm>
          <a:prstGeom prst="rect">
            <a:avLst/>
          </a:prstGeom>
          <a:noFill/>
          <a:ln w="9525">
            <a:solidFill>
              <a:schemeClr val="accent1"/>
            </a:solidFill>
            <a:miter lim="800000"/>
            <a:headEnd/>
            <a:tailEnd/>
          </a:ln>
        </p:spPr>
      </p:pic>
      <p:pic>
        <p:nvPicPr>
          <p:cNvPr id="11" name="Picture 2"/>
          <p:cNvPicPr>
            <a:picLocks noChangeAspect="1" noChangeArrowheads="1"/>
          </p:cNvPicPr>
          <p:nvPr/>
        </p:nvPicPr>
        <p:blipFill>
          <a:blip r:embed="rId8" cstate="print"/>
          <a:srcRect r="42513"/>
          <a:stretch>
            <a:fillRect/>
          </a:stretch>
        </p:blipFill>
        <p:spPr bwMode="auto">
          <a:xfrm>
            <a:off x="0" y="0"/>
            <a:ext cx="5256584" cy="1386348"/>
          </a:xfrm>
          <a:prstGeom prst="rect">
            <a:avLst/>
          </a:prstGeom>
          <a:noFill/>
          <a:ln w="9525">
            <a:noFill/>
            <a:miter lim="800000"/>
            <a:headEnd/>
            <a:tailEnd/>
          </a:ln>
        </p:spPr>
      </p:pic>
      <p:pic>
        <p:nvPicPr>
          <p:cNvPr id="11270" name="Picture 6" descr="An external file that holds a picture, illustration, etc.&#10;Object name is gr1.jpg"/>
          <p:cNvPicPr>
            <a:picLocks noChangeAspect="1" noChangeArrowheads="1"/>
          </p:cNvPicPr>
          <p:nvPr/>
        </p:nvPicPr>
        <p:blipFill>
          <a:blip r:embed="rId9" cstate="print"/>
          <a:srcRect b="51347"/>
          <a:stretch>
            <a:fillRect/>
          </a:stretch>
        </p:blipFill>
        <p:spPr bwMode="auto">
          <a:xfrm>
            <a:off x="4572000" y="5013176"/>
            <a:ext cx="2160240" cy="1318105"/>
          </a:xfrm>
          <a:prstGeom prst="rect">
            <a:avLst/>
          </a:prstGeom>
          <a:noFill/>
        </p:spPr>
      </p:pic>
      <p:pic>
        <p:nvPicPr>
          <p:cNvPr id="11274" name="Picture 10" descr="An external file that holds a picture, illustration, etc.&#10;Object name is nihms237676f2.jpg"/>
          <p:cNvPicPr>
            <a:picLocks noChangeAspect="1" noChangeArrowheads="1"/>
          </p:cNvPicPr>
          <p:nvPr/>
        </p:nvPicPr>
        <p:blipFill>
          <a:blip r:embed="rId10" cstate="print"/>
          <a:srcRect l="52888" b="52181"/>
          <a:stretch>
            <a:fillRect/>
          </a:stretch>
        </p:blipFill>
        <p:spPr bwMode="auto">
          <a:xfrm>
            <a:off x="2987824" y="5013176"/>
            <a:ext cx="1528149" cy="1412776"/>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srcRect r="15426"/>
          <a:stretch>
            <a:fillRect/>
          </a:stretch>
        </p:blipFill>
        <p:spPr bwMode="auto">
          <a:xfrm>
            <a:off x="35496" y="4293096"/>
            <a:ext cx="4788024" cy="1512168"/>
          </a:xfrm>
          <a:prstGeom prst="rect">
            <a:avLst/>
          </a:prstGeom>
          <a:noFill/>
          <a:ln w="9525">
            <a:solidFill>
              <a:schemeClr val="accent1"/>
            </a:solidFill>
            <a:miter lim="800000"/>
            <a:headEnd/>
            <a:tailEnd/>
          </a:ln>
        </p:spPr>
      </p:pic>
      <p:pic>
        <p:nvPicPr>
          <p:cNvPr id="4" name="Picture 1"/>
          <p:cNvPicPr>
            <a:picLocks noChangeAspect="1" noChangeArrowheads="1"/>
          </p:cNvPicPr>
          <p:nvPr/>
        </p:nvPicPr>
        <p:blipFill>
          <a:blip r:embed="rId3" cstate="print"/>
          <a:srcRect/>
          <a:stretch>
            <a:fillRect/>
          </a:stretch>
        </p:blipFill>
        <p:spPr bwMode="auto">
          <a:xfrm>
            <a:off x="1" y="0"/>
            <a:ext cx="7020271" cy="2251348"/>
          </a:xfrm>
          <a:prstGeom prst="rect">
            <a:avLst/>
          </a:prstGeom>
          <a:noFill/>
          <a:ln w="9525">
            <a:noFill/>
            <a:miter lim="800000"/>
            <a:headEnd/>
            <a:tailEnd/>
          </a:ln>
        </p:spPr>
      </p:pic>
      <p:pic>
        <p:nvPicPr>
          <p:cNvPr id="2049" name="Picture 1"/>
          <p:cNvPicPr>
            <a:picLocks noChangeAspect="1" noChangeArrowheads="1"/>
          </p:cNvPicPr>
          <p:nvPr/>
        </p:nvPicPr>
        <p:blipFill>
          <a:blip r:embed="rId4" cstate="print"/>
          <a:srcRect/>
          <a:stretch>
            <a:fillRect/>
          </a:stretch>
        </p:blipFill>
        <p:spPr bwMode="auto">
          <a:xfrm>
            <a:off x="0" y="2204864"/>
            <a:ext cx="6267477" cy="1872208"/>
          </a:xfrm>
          <a:prstGeom prst="rect">
            <a:avLst/>
          </a:prstGeom>
          <a:noFill/>
          <a:ln w="9525">
            <a:noFill/>
            <a:miter lim="800000"/>
            <a:headEnd/>
            <a:tailEnd/>
          </a:ln>
        </p:spPr>
      </p:pic>
      <p:sp>
        <p:nvSpPr>
          <p:cNvPr id="6" name="TextBox 5"/>
          <p:cNvSpPr txBox="1"/>
          <p:nvPr/>
        </p:nvSpPr>
        <p:spPr>
          <a:xfrm>
            <a:off x="179512" y="5949280"/>
            <a:ext cx="4542654" cy="707886"/>
          </a:xfrm>
          <a:prstGeom prst="rect">
            <a:avLst/>
          </a:prstGeom>
          <a:noFill/>
        </p:spPr>
        <p:txBody>
          <a:bodyPr wrap="none" rtlCol="0">
            <a:spAutoFit/>
          </a:bodyPr>
          <a:lstStyle/>
          <a:p>
            <a:r>
              <a:rPr lang="cs-CZ" sz="2000" dirty="0" smtClean="0">
                <a:latin typeface="Cambria" pitchFamily="18" charset="0"/>
                <a:hlinkClick r:id="rId5"/>
              </a:rPr>
              <a:t>Odkaz</a:t>
            </a:r>
            <a:r>
              <a:rPr lang="cs-CZ" sz="2000" dirty="0" smtClean="0">
                <a:latin typeface="Cambria" pitchFamily="18" charset="0"/>
              </a:rPr>
              <a:t> na pracovní skupinu doc. Hejátka</a:t>
            </a:r>
          </a:p>
          <a:p>
            <a:r>
              <a:rPr lang="cs-CZ" sz="2000" dirty="0" smtClean="0">
                <a:latin typeface="Cambria" pitchFamily="18" charset="0"/>
                <a:hlinkClick r:id="rId6"/>
              </a:rPr>
              <a:t>Odkaz</a:t>
            </a:r>
            <a:r>
              <a:rPr lang="cs-CZ" sz="2000" dirty="0" smtClean="0">
                <a:latin typeface="Cambria" pitchFamily="18" charset="0"/>
              </a:rPr>
              <a:t> na článek o světovém objevu</a:t>
            </a:r>
            <a:endParaRPr lang="cs-CZ" sz="2000" dirty="0">
              <a:latin typeface="Cambria" pitchFamily="18" charset="0"/>
            </a:endParaRPr>
          </a:p>
        </p:txBody>
      </p:sp>
      <p:pic>
        <p:nvPicPr>
          <p:cNvPr id="2051" name="Picture 3" descr="https://vignette.wikia.nocookie.net/millionaire/images/8/81/Jan_Hej%C3%A1tko.jpg/revision/latest/scale-to-width-down/350?cb=20170123172730"/>
          <p:cNvPicPr>
            <a:picLocks noChangeAspect="1" noChangeArrowheads="1"/>
          </p:cNvPicPr>
          <p:nvPr/>
        </p:nvPicPr>
        <p:blipFill>
          <a:blip r:embed="rId7" cstate="print"/>
          <a:srcRect/>
          <a:stretch>
            <a:fillRect/>
          </a:stretch>
        </p:blipFill>
        <p:spPr bwMode="auto">
          <a:xfrm>
            <a:off x="6804248" y="3284984"/>
            <a:ext cx="1944216" cy="1461763"/>
          </a:xfrm>
          <a:prstGeom prst="rect">
            <a:avLst/>
          </a:prstGeom>
          <a:noFill/>
        </p:spPr>
      </p:pic>
      <p:pic>
        <p:nvPicPr>
          <p:cNvPr id="2053" name="Picture 5"/>
          <p:cNvPicPr>
            <a:picLocks noChangeAspect="1" noChangeArrowheads="1"/>
          </p:cNvPicPr>
          <p:nvPr/>
        </p:nvPicPr>
        <p:blipFill>
          <a:blip r:embed="rId8" cstate="print"/>
          <a:srcRect/>
          <a:stretch>
            <a:fillRect/>
          </a:stretch>
        </p:blipFill>
        <p:spPr bwMode="auto">
          <a:xfrm>
            <a:off x="7236296" y="0"/>
            <a:ext cx="1907704" cy="2810505"/>
          </a:xfrm>
          <a:prstGeom prst="rect">
            <a:avLst/>
          </a:prstGeom>
          <a:noFill/>
          <a:ln w="9525">
            <a:noFill/>
            <a:miter lim="800000"/>
            <a:headEnd/>
            <a:tailEnd/>
          </a:ln>
        </p:spPr>
      </p:pic>
      <p:pic>
        <p:nvPicPr>
          <p:cNvPr id="2052" name="Picture 4"/>
          <p:cNvPicPr>
            <a:picLocks noChangeAspect="1" noChangeArrowheads="1"/>
          </p:cNvPicPr>
          <p:nvPr/>
        </p:nvPicPr>
        <p:blipFill>
          <a:blip r:embed="rId9" cstate="print"/>
          <a:srcRect/>
          <a:stretch>
            <a:fillRect/>
          </a:stretch>
        </p:blipFill>
        <p:spPr bwMode="auto">
          <a:xfrm>
            <a:off x="4788024" y="5157192"/>
            <a:ext cx="4248472" cy="1473420"/>
          </a:xfrm>
          <a:prstGeom prst="rect">
            <a:avLst/>
          </a:prstGeom>
          <a:noFill/>
          <a:ln w="9525">
            <a:solidFill>
              <a:schemeClr val="accent1"/>
            </a:solidFill>
            <a:miter lim="800000"/>
            <a:headEnd/>
            <a:tailEnd/>
          </a:ln>
        </p:spPr>
      </p:pic>
      <p:sp>
        <p:nvSpPr>
          <p:cNvPr id="9" name="Rectangle 8"/>
          <p:cNvSpPr/>
          <p:nvPr/>
        </p:nvSpPr>
        <p:spPr>
          <a:xfrm>
            <a:off x="35496" y="3429000"/>
            <a:ext cx="6444208"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1"/>
            <a:ext cx="6300192" cy="1863912"/>
          </a:xfrm>
          <a:prstGeom prst="rect">
            <a:avLst/>
          </a:prstGeom>
          <a:noFill/>
          <a:ln w="9525">
            <a:noFill/>
            <a:miter lim="800000"/>
            <a:headEnd/>
            <a:tailEnd/>
          </a:ln>
        </p:spPr>
      </p:pic>
      <p:pic>
        <p:nvPicPr>
          <p:cNvPr id="11268" name="Picture 4" descr="Cover_wstars.png"/>
          <p:cNvPicPr>
            <a:picLocks noChangeAspect="1" noChangeArrowheads="1"/>
          </p:cNvPicPr>
          <p:nvPr/>
        </p:nvPicPr>
        <p:blipFill>
          <a:blip r:embed="rId3" cstate="print"/>
          <a:srcRect/>
          <a:stretch>
            <a:fillRect/>
          </a:stretch>
        </p:blipFill>
        <p:spPr bwMode="auto">
          <a:xfrm>
            <a:off x="7020272" y="3789040"/>
            <a:ext cx="1800200" cy="2958328"/>
          </a:xfrm>
          <a:prstGeom prst="rect">
            <a:avLst/>
          </a:prstGeom>
          <a:noFill/>
        </p:spPr>
      </p:pic>
      <p:pic>
        <p:nvPicPr>
          <p:cNvPr id="11270" name="Picture 6" descr="_NIK6363-Edit-2.jpg"/>
          <p:cNvPicPr>
            <a:picLocks noChangeAspect="1" noChangeArrowheads="1"/>
          </p:cNvPicPr>
          <p:nvPr/>
        </p:nvPicPr>
        <p:blipFill>
          <a:blip r:embed="rId4" cstate="print"/>
          <a:srcRect/>
          <a:stretch>
            <a:fillRect/>
          </a:stretch>
        </p:blipFill>
        <p:spPr bwMode="auto">
          <a:xfrm>
            <a:off x="251519" y="3861048"/>
            <a:ext cx="2189043" cy="2736304"/>
          </a:xfrm>
          <a:prstGeom prst="rect">
            <a:avLst/>
          </a:prstGeom>
          <a:noFill/>
        </p:spPr>
      </p:pic>
      <p:sp>
        <p:nvSpPr>
          <p:cNvPr id="8" name="TextBox 7"/>
          <p:cNvSpPr txBox="1"/>
          <p:nvPr/>
        </p:nvSpPr>
        <p:spPr>
          <a:xfrm>
            <a:off x="2555776" y="3789040"/>
            <a:ext cx="4464496" cy="1323439"/>
          </a:xfrm>
          <a:prstGeom prst="rect">
            <a:avLst/>
          </a:prstGeom>
          <a:noFill/>
        </p:spPr>
        <p:txBody>
          <a:bodyPr wrap="square" rtlCol="0">
            <a:spAutoFit/>
          </a:bodyPr>
          <a:lstStyle/>
          <a:p>
            <a:r>
              <a:rPr lang="cs-CZ" sz="2000" dirty="0" smtClean="0">
                <a:latin typeface="Cambria" pitchFamily="18" charset="0"/>
                <a:hlinkClick r:id="rId5"/>
              </a:rPr>
              <a:t>Sternberg lab</a:t>
            </a:r>
            <a:r>
              <a:rPr lang="cs-CZ" sz="2000" dirty="0" smtClean="0">
                <a:latin typeface="Cambria" pitchFamily="18" charset="0"/>
              </a:rPr>
              <a:t> na Columbia University, NY</a:t>
            </a:r>
          </a:p>
          <a:p>
            <a:r>
              <a:rPr lang="cs-CZ" sz="2000" dirty="0" smtClean="0">
                <a:latin typeface="Cambria" pitchFamily="18" charset="0"/>
                <a:hlinkClick r:id="rId6"/>
              </a:rPr>
              <a:t>TED talks</a:t>
            </a:r>
            <a:r>
              <a:rPr lang="cs-CZ" sz="2000" dirty="0" smtClean="0">
                <a:latin typeface="Cambria" pitchFamily="18" charset="0"/>
              </a:rPr>
              <a:t>, </a:t>
            </a:r>
            <a:r>
              <a:rPr lang="cs-CZ" sz="2000" dirty="0" smtClean="0">
                <a:latin typeface="Cambria" pitchFamily="18" charset="0"/>
                <a:hlinkClick r:id="rId7"/>
              </a:rPr>
              <a:t>článek</a:t>
            </a:r>
            <a:r>
              <a:rPr lang="cs-CZ" sz="2000" dirty="0" smtClean="0">
                <a:latin typeface="Cambria" pitchFamily="18" charset="0"/>
              </a:rPr>
              <a:t> na iDnes</a:t>
            </a:r>
          </a:p>
          <a:p>
            <a:r>
              <a:rPr lang="cs-CZ" sz="2000" dirty="0" smtClean="0">
                <a:latin typeface="Cambria" pitchFamily="18" charset="0"/>
              </a:rPr>
              <a:t>Co je </a:t>
            </a:r>
            <a:r>
              <a:rPr lang="cs-CZ" sz="2000" dirty="0" smtClean="0">
                <a:latin typeface="Cambria" pitchFamily="18" charset="0"/>
                <a:hlinkClick r:id="rId8"/>
              </a:rPr>
              <a:t>CRISPR-Cas9</a:t>
            </a:r>
            <a:r>
              <a:rPr lang="cs-CZ" sz="2000" dirty="0" smtClean="0">
                <a:latin typeface="Cambria" pitchFamily="18" charset="0"/>
              </a:rPr>
              <a:t>?</a:t>
            </a:r>
            <a:endParaRPr lang="cs-CZ" sz="2000" dirty="0">
              <a:latin typeface="Cambria" pitchFamily="18" charset="0"/>
            </a:endParaRPr>
          </a:p>
        </p:txBody>
      </p:sp>
      <p:pic>
        <p:nvPicPr>
          <p:cNvPr id="11271" name="Picture 7"/>
          <p:cNvPicPr>
            <a:picLocks noChangeAspect="1" noChangeArrowheads="1"/>
          </p:cNvPicPr>
          <p:nvPr/>
        </p:nvPicPr>
        <p:blipFill>
          <a:blip r:embed="rId9" cstate="print"/>
          <a:srcRect/>
          <a:stretch>
            <a:fillRect/>
          </a:stretch>
        </p:blipFill>
        <p:spPr bwMode="auto">
          <a:xfrm>
            <a:off x="0" y="1988840"/>
            <a:ext cx="9144000" cy="1821051"/>
          </a:xfrm>
          <a:prstGeom prst="rect">
            <a:avLst/>
          </a:prstGeom>
          <a:noFill/>
          <a:ln w="9525">
            <a:noFill/>
            <a:miter lim="800000"/>
            <a:headEnd/>
            <a:tailEnd/>
          </a:ln>
        </p:spPr>
      </p:pic>
      <p:sp>
        <p:nvSpPr>
          <p:cNvPr id="11" name="TextBox 10"/>
          <p:cNvSpPr txBox="1"/>
          <p:nvPr/>
        </p:nvSpPr>
        <p:spPr>
          <a:xfrm>
            <a:off x="6495390" y="620688"/>
            <a:ext cx="2648610" cy="461665"/>
          </a:xfrm>
          <a:prstGeom prst="rect">
            <a:avLst/>
          </a:prstGeom>
          <a:noFill/>
        </p:spPr>
        <p:txBody>
          <a:bodyPr wrap="none" rtlCol="0">
            <a:spAutoFit/>
          </a:bodyPr>
          <a:lstStyle/>
          <a:p>
            <a:r>
              <a:rPr lang="cs-CZ" sz="2400" dirty="0" smtClean="0">
                <a:latin typeface="Cambria" pitchFamily="18" charset="0"/>
                <a:hlinkClick r:id="rId10"/>
              </a:rPr>
              <a:t>Odkaz</a:t>
            </a:r>
            <a:r>
              <a:rPr lang="cs-CZ" sz="2400" dirty="0" smtClean="0">
                <a:latin typeface="Cambria" pitchFamily="18" charset="0"/>
              </a:rPr>
              <a:t> na iVysílání</a:t>
            </a:r>
            <a:endParaRPr lang="cs-CZ" sz="2400" dirty="0">
              <a:latin typeface="Cambria" pitchFamily="18" charset="0"/>
            </a:endParaRPr>
          </a:p>
        </p:txBody>
      </p:sp>
      <p:pic>
        <p:nvPicPr>
          <p:cNvPr id="11272" name="Picture 8"/>
          <p:cNvPicPr>
            <a:picLocks noChangeAspect="1" noChangeArrowheads="1"/>
          </p:cNvPicPr>
          <p:nvPr/>
        </p:nvPicPr>
        <p:blipFill>
          <a:blip r:embed="rId11" cstate="print"/>
          <a:srcRect/>
          <a:stretch>
            <a:fillRect/>
          </a:stretch>
        </p:blipFill>
        <p:spPr bwMode="auto">
          <a:xfrm>
            <a:off x="2699792" y="5229200"/>
            <a:ext cx="4032448" cy="1406212"/>
          </a:xfrm>
          <a:prstGeom prst="rect">
            <a:avLst/>
          </a:prstGeom>
          <a:noFill/>
          <a:ln w="9525">
            <a:solidFill>
              <a:schemeClr val="accent1"/>
            </a:solid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1419994"/>
            <a:ext cx="5619750" cy="150495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r="-1"/>
          <a:stretch>
            <a:fillRect/>
          </a:stretch>
        </p:blipFill>
        <p:spPr bwMode="auto">
          <a:xfrm>
            <a:off x="0" y="0"/>
            <a:ext cx="9144000" cy="1386348"/>
          </a:xfrm>
          <a:prstGeom prst="rect">
            <a:avLst/>
          </a:prstGeom>
          <a:noFill/>
          <a:ln w="9525">
            <a:noFill/>
            <a:miter lim="800000"/>
            <a:headEnd/>
            <a:tailEnd/>
          </a:ln>
        </p:spPr>
      </p:pic>
      <p:sp>
        <p:nvSpPr>
          <p:cNvPr id="6" name="TextBox 5"/>
          <p:cNvSpPr txBox="1"/>
          <p:nvPr/>
        </p:nvSpPr>
        <p:spPr>
          <a:xfrm>
            <a:off x="6745587" y="0"/>
            <a:ext cx="2398413" cy="830997"/>
          </a:xfrm>
          <a:prstGeom prst="rect">
            <a:avLst/>
          </a:prstGeom>
          <a:noFill/>
        </p:spPr>
        <p:txBody>
          <a:bodyPr wrap="square" rtlCol="0">
            <a:spAutoFit/>
          </a:bodyPr>
          <a:lstStyle/>
          <a:p>
            <a:r>
              <a:rPr lang="cs-CZ" sz="2400" b="1" dirty="0" smtClean="0">
                <a:solidFill>
                  <a:schemeClr val="bg1"/>
                </a:solidFill>
              </a:rPr>
              <a:t>Čtvrtek, 16:00, A11/132</a:t>
            </a:r>
            <a:endParaRPr lang="cs-CZ" sz="2400" b="1" dirty="0">
              <a:solidFill>
                <a:schemeClr val="bg1"/>
              </a:solidFill>
            </a:endParaRPr>
          </a:p>
        </p:txBody>
      </p:sp>
      <p:pic>
        <p:nvPicPr>
          <p:cNvPr id="31747" name="Picture 3"/>
          <p:cNvPicPr>
            <a:picLocks noChangeAspect="1" noChangeArrowheads="1"/>
          </p:cNvPicPr>
          <p:nvPr/>
        </p:nvPicPr>
        <p:blipFill>
          <a:blip r:embed="rId4" cstate="print"/>
          <a:srcRect/>
          <a:stretch>
            <a:fillRect/>
          </a:stretch>
        </p:blipFill>
        <p:spPr bwMode="auto">
          <a:xfrm>
            <a:off x="40474" y="2852936"/>
            <a:ext cx="5107590" cy="1872208"/>
          </a:xfrm>
          <a:prstGeom prst="rect">
            <a:avLst/>
          </a:prstGeom>
          <a:noFill/>
          <a:ln w="9525">
            <a:noFill/>
            <a:miter lim="800000"/>
            <a:headEnd/>
            <a:tailEnd/>
          </a:ln>
        </p:spPr>
      </p:pic>
      <p:pic>
        <p:nvPicPr>
          <p:cNvPr id="31749" name="Picture 5" descr="http://baloun.entu.cas.cz/png/wp-content/uploads/2018/11/Vojech-Novotny-1FJPImages-300x300.jpg"/>
          <p:cNvPicPr>
            <a:picLocks noChangeAspect="1" noChangeArrowheads="1"/>
          </p:cNvPicPr>
          <p:nvPr/>
        </p:nvPicPr>
        <p:blipFill>
          <a:blip r:embed="rId5" cstate="print"/>
          <a:srcRect/>
          <a:stretch>
            <a:fillRect/>
          </a:stretch>
        </p:blipFill>
        <p:spPr bwMode="auto">
          <a:xfrm>
            <a:off x="6061348" y="1484784"/>
            <a:ext cx="2664296" cy="2664296"/>
          </a:xfrm>
          <a:prstGeom prst="rect">
            <a:avLst/>
          </a:prstGeom>
          <a:noFill/>
        </p:spPr>
      </p:pic>
      <p:pic>
        <p:nvPicPr>
          <p:cNvPr id="31750" name="Picture 6"/>
          <p:cNvPicPr>
            <a:picLocks noChangeAspect="1" noChangeArrowheads="1"/>
          </p:cNvPicPr>
          <p:nvPr/>
        </p:nvPicPr>
        <p:blipFill>
          <a:blip r:embed="rId6" cstate="print"/>
          <a:srcRect/>
          <a:stretch>
            <a:fillRect/>
          </a:stretch>
        </p:blipFill>
        <p:spPr bwMode="auto">
          <a:xfrm>
            <a:off x="5962972" y="4221088"/>
            <a:ext cx="2857500" cy="619125"/>
          </a:xfrm>
          <a:prstGeom prst="rect">
            <a:avLst/>
          </a:prstGeom>
          <a:noFill/>
          <a:ln w="9525">
            <a:noFill/>
            <a:miter lim="800000"/>
            <a:headEnd/>
            <a:tailEnd/>
          </a:ln>
        </p:spPr>
      </p:pic>
      <p:sp>
        <p:nvSpPr>
          <p:cNvPr id="10" name="TextBox 9"/>
          <p:cNvSpPr txBox="1"/>
          <p:nvPr/>
        </p:nvSpPr>
        <p:spPr>
          <a:xfrm>
            <a:off x="35496" y="6167045"/>
            <a:ext cx="4248472" cy="646331"/>
          </a:xfrm>
          <a:prstGeom prst="rect">
            <a:avLst/>
          </a:prstGeom>
          <a:noFill/>
        </p:spPr>
        <p:txBody>
          <a:bodyPr wrap="square" rtlCol="0">
            <a:spAutoFit/>
          </a:bodyPr>
          <a:lstStyle/>
          <a:p>
            <a:r>
              <a:rPr lang="cs-CZ" dirty="0" smtClean="0">
                <a:latin typeface="Cambria" pitchFamily="18" charset="0"/>
                <a:hlinkClick r:id="rId7"/>
              </a:rPr>
              <a:t>Záznam</a:t>
            </a:r>
            <a:r>
              <a:rPr lang="cs-CZ" dirty="0" smtClean="0">
                <a:latin typeface="Cambria" pitchFamily="18" charset="0"/>
              </a:rPr>
              <a:t> z Hyde Park civilizace, 12/2016 </a:t>
            </a:r>
          </a:p>
          <a:p>
            <a:r>
              <a:rPr lang="cs-CZ" dirty="0" smtClean="0">
                <a:latin typeface="Cambria" pitchFamily="18" charset="0"/>
                <a:hlinkClick r:id="rId8"/>
              </a:rPr>
              <a:t>Záznam</a:t>
            </a:r>
            <a:r>
              <a:rPr lang="cs-CZ" dirty="0" smtClean="0">
                <a:latin typeface="Cambria" pitchFamily="18" charset="0"/>
              </a:rPr>
              <a:t> pořadu GEN 9/9/2018</a:t>
            </a:r>
            <a:endParaRPr lang="cs-CZ" dirty="0">
              <a:latin typeface="Cambria" pitchFamily="18" charset="0"/>
            </a:endParaRPr>
          </a:p>
        </p:txBody>
      </p:sp>
      <p:pic>
        <p:nvPicPr>
          <p:cNvPr id="31752" name="Picture 8" descr="Papuánské polopravdy - Vojtěch Novotný"/>
          <p:cNvPicPr>
            <a:picLocks noChangeAspect="1" noChangeArrowheads="1"/>
          </p:cNvPicPr>
          <p:nvPr/>
        </p:nvPicPr>
        <p:blipFill>
          <a:blip r:embed="rId9" cstate="print"/>
          <a:srcRect/>
          <a:stretch>
            <a:fillRect/>
          </a:stretch>
        </p:blipFill>
        <p:spPr bwMode="auto">
          <a:xfrm>
            <a:off x="7020272" y="5013176"/>
            <a:ext cx="1017113" cy="1479437"/>
          </a:xfrm>
          <a:prstGeom prst="rect">
            <a:avLst/>
          </a:prstGeom>
          <a:noFill/>
        </p:spPr>
      </p:pic>
      <p:pic>
        <p:nvPicPr>
          <p:cNvPr id="31753" name="Picture 9"/>
          <p:cNvPicPr>
            <a:picLocks noChangeAspect="1" noChangeArrowheads="1"/>
          </p:cNvPicPr>
          <p:nvPr/>
        </p:nvPicPr>
        <p:blipFill>
          <a:blip r:embed="rId10" cstate="print"/>
          <a:srcRect/>
          <a:stretch>
            <a:fillRect/>
          </a:stretch>
        </p:blipFill>
        <p:spPr bwMode="auto">
          <a:xfrm>
            <a:off x="179512" y="4797152"/>
            <a:ext cx="3888432" cy="1296144"/>
          </a:xfrm>
          <a:prstGeom prst="rect">
            <a:avLst/>
          </a:prstGeom>
          <a:noFill/>
          <a:ln w="9525">
            <a:solidFill>
              <a:schemeClr val="accent1"/>
            </a:solidFill>
            <a:miter lim="800000"/>
            <a:headEnd/>
            <a:tailEnd/>
          </a:ln>
        </p:spPr>
      </p:pic>
      <p:pic>
        <p:nvPicPr>
          <p:cNvPr id="31754" name="Picture 10"/>
          <p:cNvPicPr>
            <a:picLocks noChangeAspect="1" noChangeArrowheads="1"/>
          </p:cNvPicPr>
          <p:nvPr/>
        </p:nvPicPr>
        <p:blipFill>
          <a:blip r:embed="rId11" cstate="print"/>
          <a:srcRect/>
          <a:stretch>
            <a:fillRect/>
          </a:stretch>
        </p:blipFill>
        <p:spPr bwMode="auto">
          <a:xfrm>
            <a:off x="4211960" y="4508697"/>
            <a:ext cx="1800200" cy="2123159"/>
          </a:xfrm>
          <a:prstGeom prst="rect">
            <a:avLst/>
          </a:prstGeom>
          <a:noFill/>
          <a:ln w="9525">
            <a:solidFill>
              <a:schemeClr val="accent1"/>
            </a:solid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2276873"/>
            <a:ext cx="7236296" cy="203173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0" y="0"/>
            <a:ext cx="7236296" cy="2320626"/>
          </a:xfrm>
          <a:prstGeom prst="rect">
            <a:avLst/>
          </a:prstGeom>
          <a:noFill/>
          <a:ln w="9525">
            <a:noFill/>
            <a:miter lim="800000"/>
            <a:headEnd/>
            <a:tailEnd/>
          </a:ln>
        </p:spPr>
      </p:pic>
      <p:sp>
        <p:nvSpPr>
          <p:cNvPr id="6" name="TextBox 5"/>
          <p:cNvSpPr txBox="1"/>
          <p:nvPr/>
        </p:nvSpPr>
        <p:spPr>
          <a:xfrm>
            <a:off x="179512" y="6309320"/>
            <a:ext cx="2232248" cy="369332"/>
          </a:xfrm>
          <a:prstGeom prst="rect">
            <a:avLst/>
          </a:prstGeom>
          <a:noFill/>
        </p:spPr>
        <p:txBody>
          <a:bodyPr wrap="square" rtlCol="0">
            <a:spAutoFit/>
          </a:bodyPr>
          <a:lstStyle/>
          <a:p>
            <a:r>
              <a:rPr lang="cs-CZ" dirty="0" smtClean="0">
                <a:latin typeface="Cambria" pitchFamily="18" charset="0"/>
                <a:hlinkClick r:id="rId4"/>
              </a:rPr>
              <a:t>Odkaz</a:t>
            </a:r>
            <a:r>
              <a:rPr lang="cs-CZ" dirty="0" smtClean="0">
                <a:latin typeface="Cambria" pitchFamily="18" charset="0"/>
              </a:rPr>
              <a:t> na laboratoř</a:t>
            </a:r>
            <a:endParaRPr lang="cs-CZ" dirty="0">
              <a:latin typeface="Cambria" pitchFamily="18" charset="0"/>
            </a:endParaRPr>
          </a:p>
        </p:txBody>
      </p:sp>
      <p:pic>
        <p:nvPicPr>
          <p:cNvPr id="32772" name="Picture 4" descr="Photo"/>
          <p:cNvPicPr>
            <a:picLocks noChangeAspect="1" noChangeArrowheads="1"/>
          </p:cNvPicPr>
          <p:nvPr/>
        </p:nvPicPr>
        <p:blipFill>
          <a:blip r:embed="rId5" cstate="print"/>
          <a:srcRect/>
          <a:stretch>
            <a:fillRect/>
          </a:stretch>
        </p:blipFill>
        <p:spPr bwMode="auto">
          <a:xfrm>
            <a:off x="7341046" y="188640"/>
            <a:ext cx="1695450" cy="1962150"/>
          </a:xfrm>
          <a:prstGeom prst="rect">
            <a:avLst/>
          </a:prstGeom>
          <a:noFill/>
        </p:spPr>
      </p:pic>
      <p:grpSp>
        <p:nvGrpSpPr>
          <p:cNvPr id="11" name="Group 10"/>
          <p:cNvGrpSpPr/>
          <p:nvPr/>
        </p:nvGrpSpPr>
        <p:grpSpPr>
          <a:xfrm>
            <a:off x="208756" y="4797152"/>
            <a:ext cx="6667500" cy="876672"/>
            <a:chOff x="179512" y="5144616"/>
            <a:chExt cx="6667500" cy="876672"/>
          </a:xfrm>
        </p:grpSpPr>
        <p:pic>
          <p:nvPicPr>
            <p:cNvPr id="32773" name="Picture 5"/>
            <p:cNvPicPr>
              <a:picLocks noChangeAspect="1" noChangeArrowheads="1"/>
            </p:cNvPicPr>
            <p:nvPr/>
          </p:nvPicPr>
          <p:blipFill>
            <a:blip r:embed="rId6" cstate="print"/>
            <a:srcRect/>
            <a:stretch>
              <a:fillRect/>
            </a:stretch>
          </p:blipFill>
          <p:spPr bwMode="auto">
            <a:xfrm>
              <a:off x="179512" y="5144616"/>
              <a:ext cx="6543675" cy="228600"/>
            </a:xfrm>
            <a:prstGeom prst="rect">
              <a:avLst/>
            </a:prstGeom>
            <a:noFill/>
            <a:ln w="9525">
              <a:noFill/>
              <a:miter lim="800000"/>
              <a:headEnd/>
              <a:tailEnd/>
            </a:ln>
          </p:spPr>
        </p:pic>
        <p:pic>
          <p:nvPicPr>
            <p:cNvPr id="32774" name="Picture 6"/>
            <p:cNvPicPr>
              <a:picLocks noChangeAspect="1" noChangeArrowheads="1"/>
            </p:cNvPicPr>
            <p:nvPr/>
          </p:nvPicPr>
          <p:blipFill>
            <a:blip r:embed="rId7" cstate="print"/>
            <a:srcRect b="65185"/>
            <a:stretch>
              <a:fillRect/>
            </a:stretch>
          </p:blipFill>
          <p:spPr bwMode="auto">
            <a:xfrm>
              <a:off x="179512" y="5517232"/>
              <a:ext cx="6667500" cy="504056"/>
            </a:xfrm>
            <a:prstGeom prst="rect">
              <a:avLst/>
            </a:prstGeom>
            <a:noFill/>
            <a:ln w="9525">
              <a:noFill/>
              <a:miter lim="800000"/>
              <a:headEnd/>
              <a:tailEnd/>
            </a:ln>
          </p:spPr>
        </p:pic>
      </p:grpSp>
      <p:pic>
        <p:nvPicPr>
          <p:cNvPr id="10" name="Picture 4" descr="Figure 1"/>
          <p:cNvPicPr>
            <a:picLocks noChangeAspect="1" noChangeArrowheads="1"/>
          </p:cNvPicPr>
          <p:nvPr/>
        </p:nvPicPr>
        <p:blipFill>
          <a:blip r:embed="rId8" cstate="print"/>
          <a:srcRect/>
          <a:stretch>
            <a:fillRect/>
          </a:stretch>
        </p:blipFill>
        <p:spPr bwMode="auto">
          <a:xfrm>
            <a:off x="6804248" y="3068960"/>
            <a:ext cx="2122493" cy="3133422"/>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1026" name="Picture 2"/>
          <p:cNvPicPr>
            <a:picLocks noChangeAspect="1" noChangeArrowheads="1"/>
          </p:cNvPicPr>
          <p:nvPr/>
        </p:nvPicPr>
        <p:blipFill>
          <a:blip r:embed="rId2" cstate="print"/>
          <a:srcRect/>
          <a:stretch>
            <a:fillRect/>
          </a:stretch>
        </p:blipFill>
        <p:spPr bwMode="auto">
          <a:xfrm>
            <a:off x="0" y="0"/>
            <a:ext cx="9144000" cy="326814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3573016"/>
            <a:ext cx="8951593" cy="1512168"/>
          </a:xfrm>
          <a:prstGeom prst="rect">
            <a:avLst/>
          </a:prstGeom>
          <a:noFill/>
          <a:ln w="9525">
            <a:noFill/>
            <a:miter lim="800000"/>
            <a:headEnd/>
            <a:tailEnd/>
          </a:ln>
        </p:spPr>
      </p:pic>
      <p:pic>
        <p:nvPicPr>
          <p:cNvPr id="6" name="Picture 4" descr="Výsledek obrázku pro mystery person"/>
          <p:cNvPicPr>
            <a:picLocks noChangeAspect="1" noChangeArrowheads="1"/>
          </p:cNvPicPr>
          <p:nvPr/>
        </p:nvPicPr>
        <p:blipFill>
          <a:blip r:embed="rId4" cstate="print"/>
          <a:srcRect/>
          <a:stretch>
            <a:fillRect/>
          </a:stretch>
        </p:blipFill>
        <p:spPr bwMode="auto">
          <a:xfrm>
            <a:off x="4211960" y="4581128"/>
            <a:ext cx="3867858" cy="2016224"/>
          </a:xfrm>
          <a:prstGeom prst="rect">
            <a:avLst/>
          </a:prstGeom>
          <a:noFill/>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7950" t="25602" b="28128"/>
          <a:stretch>
            <a:fillRect/>
          </a:stretch>
        </p:blipFill>
        <p:spPr bwMode="auto">
          <a:xfrm>
            <a:off x="0" y="0"/>
            <a:ext cx="6588224" cy="1512168"/>
          </a:xfrm>
          <a:prstGeom prst="rect">
            <a:avLst/>
          </a:prstGeom>
          <a:noFill/>
          <a:ln w="9525">
            <a:noFill/>
            <a:miter lim="800000"/>
            <a:headEnd/>
            <a:tailEnd/>
          </a:ln>
        </p:spPr>
      </p:pic>
      <p:sp>
        <p:nvSpPr>
          <p:cNvPr id="14" name="TextBox 13"/>
          <p:cNvSpPr txBox="1"/>
          <p:nvPr/>
        </p:nvSpPr>
        <p:spPr>
          <a:xfrm>
            <a:off x="0" y="4941168"/>
            <a:ext cx="5400600" cy="1200329"/>
          </a:xfrm>
          <a:prstGeom prst="rect">
            <a:avLst/>
          </a:prstGeom>
          <a:noFill/>
        </p:spPr>
        <p:txBody>
          <a:bodyPr wrap="square" rtlCol="0">
            <a:spAutoFit/>
          </a:bodyPr>
          <a:lstStyle/>
          <a:p>
            <a:r>
              <a:rPr lang="cs-CZ" sz="2400" dirty="0" smtClean="0">
                <a:latin typeface="Cambria" pitchFamily="18" charset="0"/>
                <a:hlinkClick r:id="rId3"/>
              </a:rPr>
              <a:t>Vyhlášení</a:t>
            </a:r>
            <a:r>
              <a:rPr lang="cs-CZ" sz="2400" dirty="0" smtClean="0">
                <a:latin typeface="Cambria" pitchFamily="18" charset="0"/>
              </a:rPr>
              <a:t>, uvedení do </a:t>
            </a:r>
            <a:r>
              <a:rPr lang="cs-CZ" sz="2400" dirty="0" smtClean="0">
                <a:latin typeface="Cambria" pitchFamily="18" charset="0"/>
                <a:hlinkClick r:id="rId4"/>
              </a:rPr>
              <a:t>tématu</a:t>
            </a:r>
            <a:endParaRPr lang="cs-CZ" sz="2400" dirty="0" smtClean="0">
              <a:latin typeface="Cambria" pitchFamily="18" charset="0"/>
            </a:endParaRPr>
          </a:p>
          <a:p>
            <a:endParaRPr lang="cs-CZ" sz="2400" dirty="0" smtClean="0">
              <a:latin typeface="Cambria" pitchFamily="18" charset="0"/>
            </a:endParaRPr>
          </a:p>
          <a:p>
            <a:r>
              <a:rPr lang="cs-CZ" sz="2400" dirty="0" smtClean="0">
                <a:latin typeface="Cambria" pitchFamily="18" charset="0"/>
                <a:hlinkClick r:id="rId5"/>
              </a:rPr>
              <a:t>Článek</a:t>
            </a:r>
            <a:r>
              <a:rPr lang="cs-CZ" sz="2400" dirty="0" smtClean="0">
                <a:latin typeface="Cambria" pitchFamily="18" charset="0"/>
              </a:rPr>
              <a:t> na webu čt24, </a:t>
            </a:r>
            <a:r>
              <a:rPr lang="cs-CZ" sz="2400" dirty="0" smtClean="0">
                <a:latin typeface="Cambria" pitchFamily="18" charset="0"/>
                <a:hlinkClick r:id="rId6"/>
              </a:rPr>
              <a:t>ohlasy </a:t>
            </a:r>
            <a:r>
              <a:rPr lang="cs-CZ" sz="2400" dirty="0" smtClean="0">
                <a:latin typeface="Cambria" pitchFamily="18" charset="0"/>
              </a:rPr>
              <a:t>Studio 24</a:t>
            </a:r>
            <a:endParaRPr lang="cs-CZ" sz="2400" dirty="0">
              <a:latin typeface="Cambria" pitchFamily="18" charset="0"/>
            </a:endParaRPr>
          </a:p>
        </p:txBody>
      </p:sp>
      <p:grpSp>
        <p:nvGrpSpPr>
          <p:cNvPr id="21" name="Group 20"/>
          <p:cNvGrpSpPr/>
          <p:nvPr/>
        </p:nvGrpSpPr>
        <p:grpSpPr>
          <a:xfrm>
            <a:off x="323528" y="1916832"/>
            <a:ext cx="8316416" cy="2592288"/>
            <a:chOff x="0" y="1700808"/>
            <a:chExt cx="9144000" cy="2880320"/>
          </a:xfrm>
        </p:grpSpPr>
        <p:pic>
          <p:nvPicPr>
            <p:cNvPr id="2053" name="Picture 5"/>
            <p:cNvPicPr>
              <a:picLocks noChangeAspect="1" noChangeArrowheads="1"/>
            </p:cNvPicPr>
            <p:nvPr/>
          </p:nvPicPr>
          <p:blipFill>
            <a:blip r:embed="rId7" cstate="print"/>
            <a:srcRect/>
            <a:stretch>
              <a:fillRect/>
            </a:stretch>
          </p:blipFill>
          <p:spPr bwMode="auto">
            <a:xfrm>
              <a:off x="5144349" y="1728192"/>
              <a:ext cx="3999651" cy="2852936"/>
            </a:xfrm>
            <a:prstGeom prst="rect">
              <a:avLst/>
            </a:prstGeom>
            <a:noFill/>
            <a:ln w="9525">
              <a:noFill/>
              <a:miter lim="800000"/>
              <a:headEnd/>
              <a:tailEnd/>
            </a:ln>
          </p:spPr>
        </p:pic>
        <p:pic>
          <p:nvPicPr>
            <p:cNvPr id="2057" name="Picture 9"/>
            <p:cNvPicPr>
              <a:picLocks noChangeAspect="1" noChangeArrowheads="1"/>
            </p:cNvPicPr>
            <p:nvPr/>
          </p:nvPicPr>
          <p:blipFill>
            <a:blip r:embed="rId8" cstate="print"/>
            <a:srcRect/>
            <a:stretch>
              <a:fillRect/>
            </a:stretch>
          </p:blipFill>
          <p:spPr bwMode="auto">
            <a:xfrm>
              <a:off x="0" y="1700808"/>
              <a:ext cx="5148064" cy="2641414"/>
            </a:xfrm>
            <a:prstGeom prst="rect">
              <a:avLst/>
            </a:prstGeom>
            <a:noFill/>
            <a:ln w="9525">
              <a:noFill/>
              <a:miter lim="800000"/>
              <a:headEnd/>
              <a:tailEnd/>
            </a:ln>
          </p:spPr>
        </p:pic>
      </p:grpSp>
      <p:pic>
        <p:nvPicPr>
          <p:cNvPr id="2059" name="Picture 11" descr="The Nobel Medal for Physiology or Medicine. Registered trademark of the Nobel Foundation. © ® The Nobel Foundation"/>
          <p:cNvPicPr>
            <a:picLocks noChangeAspect="1" noChangeArrowheads="1"/>
          </p:cNvPicPr>
          <p:nvPr/>
        </p:nvPicPr>
        <p:blipFill>
          <a:blip r:embed="rId9" cstate="print"/>
          <a:srcRect/>
          <a:stretch>
            <a:fillRect/>
          </a:stretch>
        </p:blipFill>
        <p:spPr bwMode="auto">
          <a:xfrm>
            <a:off x="7245424" y="-27384"/>
            <a:ext cx="1935088" cy="1935089"/>
          </a:xfrm>
          <a:prstGeom prst="rect">
            <a:avLst/>
          </a:prstGeom>
          <a:noFill/>
        </p:spPr>
      </p:pic>
      <p:pic>
        <p:nvPicPr>
          <p:cNvPr id="8194" name="Picture 2" descr="Výsledek obrázku pro nobel prize level oxygen scheme"/>
          <p:cNvPicPr>
            <a:picLocks noChangeAspect="1" noChangeArrowheads="1"/>
          </p:cNvPicPr>
          <p:nvPr/>
        </p:nvPicPr>
        <p:blipFill>
          <a:blip r:embed="rId10" cstate="print"/>
          <a:srcRect/>
          <a:stretch>
            <a:fillRect/>
          </a:stretch>
        </p:blipFill>
        <p:spPr bwMode="auto">
          <a:xfrm>
            <a:off x="5112597" y="4581127"/>
            <a:ext cx="4031403" cy="2276873"/>
          </a:xfrm>
          <a:prstGeom prst="rect">
            <a:avLst/>
          </a:prstGeo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1"/>
            <a:ext cx="6300192" cy="1863912"/>
          </a:xfrm>
          <a:prstGeom prst="rect">
            <a:avLst/>
          </a:prstGeom>
          <a:noFill/>
          <a:ln w="9525">
            <a:noFill/>
            <a:miter lim="800000"/>
            <a:headEnd/>
            <a:tailEnd/>
          </a:ln>
        </p:spPr>
      </p:pic>
      <p:grpSp>
        <p:nvGrpSpPr>
          <p:cNvPr id="6" name="Group 5"/>
          <p:cNvGrpSpPr/>
          <p:nvPr/>
        </p:nvGrpSpPr>
        <p:grpSpPr>
          <a:xfrm>
            <a:off x="0" y="1844824"/>
            <a:ext cx="9144000" cy="2880320"/>
            <a:chOff x="0" y="1700808"/>
            <a:chExt cx="9144000" cy="2880320"/>
          </a:xfrm>
        </p:grpSpPr>
        <p:pic>
          <p:nvPicPr>
            <p:cNvPr id="7" name="Picture 5"/>
            <p:cNvPicPr>
              <a:picLocks noChangeAspect="1" noChangeArrowheads="1"/>
            </p:cNvPicPr>
            <p:nvPr/>
          </p:nvPicPr>
          <p:blipFill>
            <a:blip r:embed="rId3" cstate="print"/>
            <a:srcRect/>
            <a:stretch>
              <a:fillRect/>
            </a:stretch>
          </p:blipFill>
          <p:spPr bwMode="auto">
            <a:xfrm>
              <a:off x="5144349" y="1728192"/>
              <a:ext cx="3999651" cy="2852936"/>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0" y="1700808"/>
              <a:ext cx="5148064" cy="2641414"/>
            </a:xfrm>
            <a:prstGeom prst="rect">
              <a:avLst/>
            </a:prstGeom>
            <a:noFill/>
            <a:ln w="9525">
              <a:noFill/>
              <a:miter lim="800000"/>
              <a:headEnd/>
              <a:tailEnd/>
            </a:ln>
          </p:spPr>
        </p:pic>
      </p:grpSp>
      <p:sp>
        <p:nvSpPr>
          <p:cNvPr id="9" name="TextBox 8"/>
          <p:cNvSpPr txBox="1"/>
          <p:nvPr/>
        </p:nvSpPr>
        <p:spPr>
          <a:xfrm>
            <a:off x="5076056" y="5013176"/>
            <a:ext cx="4067944" cy="830997"/>
          </a:xfrm>
          <a:prstGeom prst="rect">
            <a:avLst/>
          </a:prstGeom>
          <a:noFill/>
        </p:spPr>
        <p:txBody>
          <a:bodyPr wrap="square" rtlCol="0">
            <a:spAutoFit/>
          </a:bodyPr>
          <a:lstStyle/>
          <a:p>
            <a:r>
              <a:rPr lang="cs-CZ" sz="2400" dirty="0" smtClean="0"/>
              <a:t>Diskuze o letošních laureátech NC, význam a kontext</a:t>
            </a:r>
            <a:endParaRPr lang="cs-CZ" sz="2400" dirty="0"/>
          </a:p>
        </p:txBody>
      </p:sp>
      <p:grpSp>
        <p:nvGrpSpPr>
          <p:cNvPr id="10" name="Group 9"/>
          <p:cNvGrpSpPr/>
          <p:nvPr/>
        </p:nvGrpSpPr>
        <p:grpSpPr>
          <a:xfrm>
            <a:off x="0" y="4725144"/>
            <a:ext cx="4860032" cy="1309236"/>
            <a:chOff x="0" y="4725144"/>
            <a:chExt cx="4860032" cy="1309236"/>
          </a:xfrm>
        </p:grpSpPr>
        <p:pic>
          <p:nvPicPr>
            <p:cNvPr id="1026" name="Picture 2"/>
            <p:cNvPicPr>
              <a:picLocks noChangeAspect="1" noChangeArrowheads="1"/>
            </p:cNvPicPr>
            <p:nvPr/>
          </p:nvPicPr>
          <p:blipFill>
            <a:blip r:embed="rId5" cstate="print"/>
            <a:srcRect/>
            <a:stretch>
              <a:fillRect/>
            </a:stretch>
          </p:blipFill>
          <p:spPr bwMode="auto">
            <a:xfrm>
              <a:off x="0" y="4725144"/>
              <a:ext cx="2880320" cy="1309236"/>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2915816" y="4740286"/>
              <a:ext cx="1944216" cy="1283486"/>
            </a:xfrm>
            <a:prstGeom prst="rect">
              <a:avLst/>
            </a:prstGeom>
            <a:noFill/>
            <a:ln w="9525">
              <a:noFill/>
              <a:miter lim="800000"/>
              <a:headEnd/>
              <a:tailEnd/>
            </a:ln>
          </p:spPr>
        </p:pic>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95536" y="4797152"/>
            <a:ext cx="1059264" cy="461665"/>
          </a:xfrm>
          <a:prstGeom prst="rect">
            <a:avLst/>
          </a:prstGeom>
          <a:noFill/>
        </p:spPr>
        <p:txBody>
          <a:bodyPr wrap="none" rtlCol="0">
            <a:spAutoFit/>
          </a:bodyPr>
          <a:lstStyle/>
          <a:p>
            <a:r>
              <a:rPr lang="cs-CZ" sz="2400" dirty="0" smtClean="0">
                <a:latin typeface="Cambria" pitchFamily="18" charset="0"/>
                <a:hlinkClick r:id="rId2"/>
              </a:rPr>
              <a:t>Odkaz</a:t>
            </a:r>
            <a:r>
              <a:rPr lang="cs-CZ" dirty="0" smtClean="0">
                <a:hlinkClick r:id="rId2"/>
              </a:rPr>
              <a:t> </a:t>
            </a:r>
            <a:endParaRPr lang="cs-CZ" dirty="0"/>
          </a:p>
        </p:txBody>
      </p:sp>
      <p:pic>
        <p:nvPicPr>
          <p:cNvPr id="36866" name="Picture 2"/>
          <p:cNvPicPr>
            <a:picLocks noChangeAspect="1" noChangeArrowheads="1"/>
          </p:cNvPicPr>
          <p:nvPr/>
        </p:nvPicPr>
        <p:blipFill>
          <a:blip r:embed="rId3" cstate="print"/>
          <a:srcRect/>
          <a:stretch>
            <a:fillRect/>
          </a:stretch>
        </p:blipFill>
        <p:spPr bwMode="auto">
          <a:xfrm>
            <a:off x="0" y="0"/>
            <a:ext cx="6724650" cy="434340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283968" y="4221088"/>
            <a:ext cx="4498454" cy="2543912"/>
          </a:xfrm>
          <a:prstGeom prst="rect">
            <a:avLst/>
          </a:prstGeom>
          <a:noFill/>
          <a:ln w="9525">
            <a:noFill/>
            <a:miter lim="800000"/>
            <a:headEnd/>
            <a:tailEnd/>
          </a:ln>
        </p:spPr>
      </p:pic>
      <p:pic>
        <p:nvPicPr>
          <p:cNvPr id="36868" name="Picture 4"/>
          <p:cNvPicPr>
            <a:picLocks noChangeAspect="1" noChangeArrowheads="1"/>
          </p:cNvPicPr>
          <p:nvPr/>
        </p:nvPicPr>
        <p:blipFill>
          <a:blip r:embed="rId5" cstate="print"/>
          <a:srcRect/>
          <a:stretch>
            <a:fillRect/>
          </a:stretch>
        </p:blipFill>
        <p:spPr bwMode="auto">
          <a:xfrm>
            <a:off x="7048500" y="0"/>
            <a:ext cx="2095500" cy="1009650"/>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pic>
        <p:nvPicPr>
          <p:cNvPr id="20483" name="Picture 3"/>
          <p:cNvPicPr>
            <a:picLocks noChangeAspect="1" noChangeArrowheads="1"/>
          </p:cNvPicPr>
          <p:nvPr/>
        </p:nvPicPr>
        <p:blipFill>
          <a:blip r:embed="rId2" cstate="print"/>
          <a:srcRect/>
          <a:stretch>
            <a:fillRect/>
          </a:stretch>
        </p:blipFill>
        <p:spPr bwMode="auto">
          <a:xfrm>
            <a:off x="0" y="0"/>
            <a:ext cx="8667750" cy="2867025"/>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0" y="2962275"/>
            <a:ext cx="8620125" cy="3895725"/>
          </a:xfrm>
          <a:prstGeom prst="rect">
            <a:avLst/>
          </a:prstGeom>
          <a:noFill/>
          <a:ln w="9525">
            <a:noFill/>
            <a:miter lim="800000"/>
            <a:headEnd/>
            <a:tailEnd/>
          </a:ln>
        </p:spPr>
      </p:pic>
      <p:sp>
        <p:nvSpPr>
          <p:cNvPr id="7" name="Rectangle 6"/>
          <p:cNvSpPr/>
          <p:nvPr/>
        </p:nvSpPr>
        <p:spPr>
          <a:xfrm>
            <a:off x="4355976" y="4653136"/>
            <a:ext cx="3744416"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a:xfrm>
            <a:off x="1331640" y="5445224"/>
            <a:ext cx="8229600" cy="536923"/>
          </a:xfrm>
        </p:spPr>
        <p:txBody>
          <a:bodyPr>
            <a:normAutofit fontScale="92500" lnSpcReduction="10000"/>
          </a:bodyPr>
          <a:lstStyle/>
          <a:p>
            <a:r>
              <a:rPr lang="cs-CZ" dirty="0" smtClean="0"/>
              <a:t>Odkaz na web </a:t>
            </a:r>
            <a:r>
              <a:rPr lang="cs-CZ" dirty="0" smtClean="0">
                <a:hlinkClick r:id="rId2"/>
              </a:rPr>
              <a:t>NEMBASE4</a:t>
            </a:r>
            <a:r>
              <a:rPr lang="cs-CZ" dirty="0" smtClean="0"/>
              <a:t>, odkaz na </a:t>
            </a:r>
            <a:r>
              <a:rPr lang="cs-CZ" dirty="0" smtClean="0">
                <a:hlinkClick r:id="rId3"/>
              </a:rPr>
              <a:t>přednášku</a:t>
            </a:r>
            <a:endParaRPr lang="cs-CZ" dirty="0"/>
          </a:p>
        </p:txBody>
      </p:sp>
      <p:pic>
        <p:nvPicPr>
          <p:cNvPr id="4" name="Picture 2"/>
          <p:cNvPicPr>
            <a:picLocks noChangeAspect="1" noChangeArrowheads="1"/>
          </p:cNvPicPr>
          <p:nvPr/>
        </p:nvPicPr>
        <p:blipFill>
          <a:blip r:embed="rId4" cstate="print"/>
          <a:srcRect r="-1"/>
          <a:stretch>
            <a:fillRect/>
          </a:stretch>
        </p:blipFill>
        <p:spPr bwMode="auto">
          <a:xfrm>
            <a:off x="0" y="0"/>
            <a:ext cx="9144000" cy="1386348"/>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0" y="1484784"/>
            <a:ext cx="5619750" cy="1800225"/>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0" y="3933056"/>
            <a:ext cx="5743575" cy="1428750"/>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a:stretch>
            <a:fillRect/>
          </a:stretch>
        </p:blipFill>
        <p:spPr bwMode="auto">
          <a:xfrm>
            <a:off x="0" y="3356992"/>
            <a:ext cx="5353050" cy="695325"/>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a:stretch>
            <a:fillRect/>
          </a:stretch>
        </p:blipFill>
        <p:spPr bwMode="auto">
          <a:xfrm>
            <a:off x="0" y="5925803"/>
            <a:ext cx="9144000" cy="932197"/>
          </a:xfrm>
          <a:prstGeom prst="rect">
            <a:avLst/>
          </a:prstGeom>
          <a:noFill/>
          <a:ln w="9525">
            <a:noFill/>
            <a:miter lim="800000"/>
            <a:headEnd/>
            <a:tailEnd/>
          </a:ln>
        </p:spPr>
      </p:pic>
      <p:pic>
        <p:nvPicPr>
          <p:cNvPr id="2055" name="Picture 7" descr="Výsledek obrázku pro mark blaxter"/>
          <p:cNvPicPr>
            <a:picLocks noChangeAspect="1" noChangeArrowheads="1"/>
          </p:cNvPicPr>
          <p:nvPr/>
        </p:nvPicPr>
        <p:blipFill>
          <a:blip r:embed="rId9" cstate="print"/>
          <a:srcRect/>
          <a:stretch>
            <a:fillRect/>
          </a:stretch>
        </p:blipFill>
        <p:spPr bwMode="auto">
          <a:xfrm>
            <a:off x="6300192" y="1772816"/>
            <a:ext cx="1852632" cy="2562808"/>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276872"/>
            <a:ext cx="6804248" cy="2425104"/>
          </a:xfrm>
          <a:prstGeom prst="rect">
            <a:avLst/>
          </a:prstGeom>
          <a:noFill/>
          <a:ln w="9525">
            <a:noFill/>
            <a:miter lim="800000"/>
            <a:headEnd/>
            <a:tailEnd/>
          </a:ln>
        </p:spPr>
      </p:pic>
      <p:sp>
        <p:nvSpPr>
          <p:cNvPr id="2" name="Title 1"/>
          <p:cNvSpPr>
            <a:spLocks noGrp="1"/>
          </p:cNvSpPr>
          <p:nvPr>
            <p:ph type="title"/>
          </p:nvPr>
        </p:nvSpPr>
        <p:spPr/>
        <p:txBody>
          <a:bodyPr/>
          <a:lstStyle/>
          <a:p>
            <a:endParaRPr lang="cs-CZ"/>
          </a:p>
        </p:txBody>
      </p:sp>
      <p:pic>
        <p:nvPicPr>
          <p:cNvPr id="4" name="Picture 1"/>
          <p:cNvPicPr>
            <a:picLocks noChangeAspect="1" noChangeArrowheads="1"/>
          </p:cNvPicPr>
          <p:nvPr/>
        </p:nvPicPr>
        <p:blipFill>
          <a:blip r:embed="rId3" cstate="print"/>
          <a:srcRect/>
          <a:stretch>
            <a:fillRect/>
          </a:stretch>
        </p:blipFill>
        <p:spPr bwMode="auto">
          <a:xfrm>
            <a:off x="0" y="0"/>
            <a:ext cx="7236296" cy="2320626"/>
          </a:xfrm>
          <a:prstGeom prst="rect">
            <a:avLst/>
          </a:prstGeom>
          <a:noFill/>
          <a:ln w="9525">
            <a:noFill/>
            <a:miter lim="800000"/>
            <a:headEnd/>
            <a:tailEnd/>
          </a:ln>
        </p:spPr>
      </p:pic>
      <p:sp>
        <p:nvSpPr>
          <p:cNvPr id="7" name="TextBox 6"/>
          <p:cNvSpPr txBox="1"/>
          <p:nvPr/>
        </p:nvSpPr>
        <p:spPr>
          <a:xfrm>
            <a:off x="6300192" y="5877272"/>
            <a:ext cx="2463367" cy="646331"/>
          </a:xfrm>
          <a:prstGeom prst="rect">
            <a:avLst/>
          </a:prstGeom>
          <a:noFill/>
        </p:spPr>
        <p:txBody>
          <a:bodyPr wrap="none" rtlCol="0">
            <a:spAutoFit/>
          </a:bodyPr>
          <a:lstStyle/>
          <a:p>
            <a:r>
              <a:rPr lang="cs-CZ" dirty="0" smtClean="0">
                <a:hlinkClick r:id="rId4"/>
              </a:rPr>
              <a:t>Odkaz</a:t>
            </a:r>
            <a:r>
              <a:rPr lang="cs-CZ" dirty="0" smtClean="0"/>
              <a:t> na článek v MUNI</a:t>
            </a:r>
          </a:p>
          <a:p>
            <a:r>
              <a:rPr lang="cs-CZ" dirty="0" smtClean="0">
                <a:hlinkClick r:id="rId5"/>
              </a:rPr>
              <a:t>Odkaz </a:t>
            </a:r>
            <a:r>
              <a:rPr lang="cs-CZ" dirty="0" smtClean="0"/>
              <a:t>na profil u FNuSA</a:t>
            </a:r>
            <a:endParaRPr lang="cs-CZ" dirty="0"/>
          </a:p>
        </p:txBody>
      </p:sp>
      <p:pic>
        <p:nvPicPr>
          <p:cNvPr id="1028" name="Picture 4"/>
          <p:cNvPicPr>
            <a:picLocks noChangeAspect="1" noChangeArrowheads="1"/>
          </p:cNvPicPr>
          <p:nvPr/>
        </p:nvPicPr>
        <p:blipFill>
          <a:blip r:embed="rId6" cstate="print"/>
          <a:srcRect/>
          <a:stretch>
            <a:fillRect/>
          </a:stretch>
        </p:blipFill>
        <p:spPr bwMode="auto">
          <a:xfrm>
            <a:off x="6804248" y="2420888"/>
            <a:ext cx="1944216" cy="2566874"/>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179512" y="5658569"/>
            <a:ext cx="5686425" cy="866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736"/>
            <a:ext cx="8229600" cy="1512168"/>
          </a:xfrm>
        </p:spPr>
        <p:txBody>
          <a:bodyPr>
            <a:normAutofit fontScale="90000"/>
          </a:bodyPr>
          <a:lstStyle/>
          <a:p>
            <a:r>
              <a:rPr lang="cs-CZ" dirty="0" smtClean="0">
                <a:latin typeface="Cambria" pitchFamily="18" charset="0"/>
              </a:rPr>
              <a:t>Mechanismy smrti nádorových buněk – nové možnosti v léčbě</a:t>
            </a:r>
            <a:br>
              <a:rPr lang="cs-CZ" dirty="0" smtClean="0">
                <a:latin typeface="Cambria" pitchFamily="18" charset="0"/>
              </a:rPr>
            </a:br>
            <a:r>
              <a:rPr lang="cs-CZ" sz="3100" dirty="0" smtClean="0">
                <a:latin typeface="Cambria" pitchFamily="18" charset="0"/>
              </a:rPr>
              <a:t>RNDr. Alena Hyršlová Vaculová, Ph.D.</a:t>
            </a:r>
            <a:r>
              <a:rPr lang="cs-CZ" dirty="0" smtClean="0"/>
              <a:t/>
            </a:r>
            <a:br>
              <a:rPr lang="cs-CZ" dirty="0" smtClean="0"/>
            </a:br>
            <a:r>
              <a:rPr lang="cs-CZ" dirty="0" smtClean="0"/>
              <a:t/>
            </a:r>
            <a:br>
              <a:rPr lang="cs-CZ" dirty="0" smtClean="0"/>
            </a:br>
            <a:endParaRPr lang="cs-CZ" dirty="0"/>
          </a:p>
        </p:txBody>
      </p:sp>
      <p:sp>
        <p:nvSpPr>
          <p:cNvPr id="3" name="Content Placeholder 2"/>
          <p:cNvSpPr>
            <a:spLocks noGrp="1"/>
          </p:cNvSpPr>
          <p:nvPr>
            <p:ph idx="1"/>
          </p:nvPr>
        </p:nvSpPr>
        <p:spPr>
          <a:xfrm>
            <a:off x="251520" y="2492896"/>
            <a:ext cx="8435280" cy="3633267"/>
          </a:xfrm>
        </p:spPr>
        <p:txBody>
          <a:bodyPr/>
          <a:lstStyle/>
          <a:p>
            <a:r>
              <a:rPr lang="cs-CZ" dirty="0" smtClean="0">
                <a:latin typeface="Cambria" pitchFamily="18" charset="0"/>
              </a:rPr>
              <a:t>Habilitační přednáška</a:t>
            </a:r>
          </a:p>
          <a:p>
            <a:r>
              <a:rPr lang="cs-CZ" dirty="0" smtClean="0">
                <a:latin typeface="Cambria" pitchFamily="18" charset="0"/>
              </a:rPr>
              <a:t>Pátek  </a:t>
            </a:r>
            <a:r>
              <a:rPr lang="cs-CZ" b="1" dirty="0" smtClean="0">
                <a:latin typeface="Cambria" pitchFamily="18" charset="0"/>
              </a:rPr>
              <a:t>18. 10., 10:30, A11/306</a:t>
            </a:r>
          </a:p>
        </p:txBody>
      </p:sp>
      <p:pic>
        <p:nvPicPr>
          <p:cNvPr id="3074" name="Picture 2" descr="https://www.ibp.cz/getfile/?mode=readfile&amp;path=users/vaculova/87.jpg"/>
          <p:cNvPicPr>
            <a:picLocks noChangeAspect="1" noChangeArrowheads="1"/>
          </p:cNvPicPr>
          <p:nvPr/>
        </p:nvPicPr>
        <p:blipFill>
          <a:blip r:embed="rId2" cstate="print"/>
          <a:srcRect/>
          <a:stretch>
            <a:fillRect/>
          </a:stretch>
        </p:blipFill>
        <p:spPr bwMode="auto">
          <a:xfrm>
            <a:off x="6876256" y="2348880"/>
            <a:ext cx="1465526" cy="2041029"/>
          </a:xfrm>
          <a:prstGeom prst="rect">
            <a:avLst/>
          </a:prstGeom>
          <a:noFill/>
        </p:spPr>
      </p:pic>
      <p:pic>
        <p:nvPicPr>
          <p:cNvPr id="3081" name="Picture 9"/>
          <p:cNvPicPr>
            <a:picLocks noChangeAspect="1" noChangeArrowheads="1"/>
          </p:cNvPicPr>
          <p:nvPr/>
        </p:nvPicPr>
        <p:blipFill>
          <a:blip r:embed="rId3" cstate="print"/>
          <a:srcRect/>
          <a:stretch>
            <a:fillRect/>
          </a:stretch>
        </p:blipFill>
        <p:spPr bwMode="auto">
          <a:xfrm>
            <a:off x="241339" y="5301208"/>
            <a:ext cx="8902661" cy="1163055"/>
          </a:xfrm>
          <a:prstGeom prst="rect">
            <a:avLst/>
          </a:prstGeom>
          <a:noFill/>
          <a:ln w="9525">
            <a:noFill/>
            <a:miter lim="800000"/>
            <a:headEnd/>
            <a:tailEnd/>
          </a:ln>
        </p:spPr>
      </p:pic>
      <p:pic>
        <p:nvPicPr>
          <p:cNvPr id="3080" name="Picture 8"/>
          <p:cNvPicPr>
            <a:picLocks noChangeAspect="1" noChangeArrowheads="1"/>
          </p:cNvPicPr>
          <p:nvPr/>
        </p:nvPicPr>
        <p:blipFill>
          <a:blip r:embed="rId4" cstate="print"/>
          <a:srcRect/>
          <a:stretch>
            <a:fillRect/>
          </a:stretch>
        </p:blipFill>
        <p:spPr bwMode="auto">
          <a:xfrm>
            <a:off x="6516216" y="4437112"/>
            <a:ext cx="2160240" cy="1063110"/>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7" name="Picture 3" descr="Image result for urgent"/>
          <p:cNvPicPr>
            <a:picLocks noChangeAspect="1" noChangeArrowheads="1"/>
          </p:cNvPicPr>
          <p:nvPr/>
        </p:nvPicPr>
        <p:blipFill>
          <a:blip r:embed="rId2" cstate="print"/>
          <a:srcRect l="5655" r="7488"/>
          <a:stretch>
            <a:fillRect/>
          </a:stretch>
        </p:blipFill>
        <p:spPr bwMode="auto">
          <a:xfrm>
            <a:off x="4967536" y="404664"/>
            <a:ext cx="4176464" cy="1728192"/>
          </a:xfrm>
          <a:prstGeom prst="rect">
            <a:avLst/>
          </a:prstGeom>
          <a:noFill/>
        </p:spPr>
      </p:pic>
      <p:sp>
        <p:nvSpPr>
          <p:cNvPr id="2" name="Title 1"/>
          <p:cNvSpPr>
            <a:spLocks noGrp="1"/>
          </p:cNvSpPr>
          <p:nvPr>
            <p:ph type="title"/>
          </p:nvPr>
        </p:nvSpPr>
        <p:spPr>
          <a:xfrm>
            <a:off x="0" y="620688"/>
            <a:ext cx="5148064" cy="1152128"/>
          </a:xfrm>
        </p:spPr>
        <p:txBody>
          <a:bodyPr>
            <a:normAutofit fontScale="90000"/>
          </a:bodyPr>
          <a:lstStyle/>
          <a:p>
            <a:r>
              <a:rPr lang="cs-CZ" b="1" dirty="0" smtClean="0">
                <a:solidFill>
                  <a:srgbClr val="C00000"/>
                </a:solidFill>
                <a:latin typeface="Cambria" pitchFamily="18" charset="0"/>
              </a:rPr>
              <a:t>Studentský zástupce v programové radě</a:t>
            </a:r>
            <a:endParaRPr lang="cs-CZ" b="1" dirty="0">
              <a:solidFill>
                <a:srgbClr val="C00000"/>
              </a:solidFill>
              <a:latin typeface="Cambria" pitchFamily="18" charset="0"/>
            </a:endParaRPr>
          </a:p>
        </p:txBody>
      </p:sp>
      <p:sp>
        <p:nvSpPr>
          <p:cNvPr id="3" name="Content Placeholder 2"/>
          <p:cNvSpPr>
            <a:spLocks noGrp="1"/>
          </p:cNvSpPr>
          <p:nvPr>
            <p:ph idx="1"/>
          </p:nvPr>
        </p:nvSpPr>
        <p:spPr>
          <a:xfrm>
            <a:off x="179512" y="2248272"/>
            <a:ext cx="8640960" cy="2908920"/>
          </a:xfrm>
          <a:solidFill>
            <a:schemeClr val="bg1">
              <a:alpha val="56000"/>
            </a:schemeClr>
          </a:solidFill>
        </p:spPr>
        <p:txBody>
          <a:bodyPr>
            <a:normAutofit/>
          </a:bodyPr>
          <a:lstStyle/>
          <a:p>
            <a:r>
              <a:rPr lang="cs-CZ" dirty="0" smtClean="0">
                <a:latin typeface="Cambria" pitchFamily="18" charset="0"/>
              </a:rPr>
              <a:t>Student </a:t>
            </a:r>
            <a:r>
              <a:rPr lang="cs-CZ" b="1" dirty="0" smtClean="0">
                <a:latin typeface="Cambria" pitchFamily="18" charset="0"/>
              </a:rPr>
              <a:t>4. ročníku EBŽI</a:t>
            </a:r>
          </a:p>
          <a:p>
            <a:r>
              <a:rPr lang="cs-CZ" b="1" dirty="0" smtClean="0">
                <a:latin typeface="Cambria" pitchFamily="18" charset="0"/>
              </a:rPr>
              <a:t>Zákonná povinnost </a:t>
            </a:r>
            <a:r>
              <a:rPr lang="cs-CZ" dirty="0" smtClean="0">
                <a:latin typeface="Cambria" pitchFamily="18" charset="0"/>
              </a:rPr>
              <a:t>nutná k akreditaci oboru (jinak zánik akreditace </a:t>
            </a:r>
            <a:r>
              <a:rPr lang="cs-CZ" dirty="0" smtClean="0">
                <a:latin typeface="Arial"/>
                <a:cs typeface="Arial"/>
              </a:rPr>
              <a:t>→</a:t>
            </a:r>
            <a:r>
              <a:rPr lang="cs-CZ" dirty="0" smtClean="0">
                <a:latin typeface="Cambria" pitchFamily="18" charset="0"/>
              </a:rPr>
              <a:t> zánik oboru)</a:t>
            </a:r>
          </a:p>
          <a:p>
            <a:r>
              <a:rPr lang="cs-CZ" dirty="0" smtClean="0">
                <a:latin typeface="Cambria" pitchFamily="18" charset="0"/>
              </a:rPr>
              <a:t>Zasedání rady 1x ročně, pohled studenta na fungování programu</a:t>
            </a:r>
          </a:p>
          <a:p>
            <a:endParaRPr lang="cs-CZ" dirty="0"/>
          </a:p>
        </p:txBody>
      </p:sp>
      <p:pic>
        <p:nvPicPr>
          <p:cNvPr id="47105" name="Picture 1"/>
          <p:cNvPicPr>
            <a:picLocks noChangeAspect="1" noChangeArrowheads="1"/>
          </p:cNvPicPr>
          <p:nvPr/>
        </p:nvPicPr>
        <p:blipFill>
          <a:blip r:embed="rId3" cstate="print"/>
          <a:srcRect/>
          <a:stretch>
            <a:fillRect/>
          </a:stretch>
        </p:blipFill>
        <p:spPr bwMode="auto">
          <a:xfrm>
            <a:off x="0" y="5085184"/>
            <a:ext cx="9144000" cy="1503809"/>
          </a:xfrm>
          <a:prstGeom prst="rect">
            <a:avLst/>
          </a:prstGeom>
          <a:noFill/>
          <a:ln w="25400">
            <a:solidFill>
              <a:srgbClr val="C00000"/>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060848"/>
            <a:ext cx="9144000" cy="17710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 y="1"/>
            <a:ext cx="6300192" cy="1863912"/>
          </a:xfrm>
          <a:prstGeom prst="rect">
            <a:avLst/>
          </a:prstGeom>
          <a:noFill/>
          <a:ln w="9525">
            <a:noFill/>
            <a:miter lim="800000"/>
            <a:headEnd/>
            <a:tailEnd/>
          </a:ln>
        </p:spPr>
      </p:pic>
      <p:pic>
        <p:nvPicPr>
          <p:cNvPr id="2052" name="Picture 4" descr="Na obrázku může být: 2 lidé"/>
          <p:cNvPicPr>
            <a:picLocks noChangeAspect="1" noChangeArrowheads="1"/>
          </p:cNvPicPr>
          <p:nvPr/>
        </p:nvPicPr>
        <p:blipFill>
          <a:blip r:embed="rId4" cstate="print"/>
          <a:srcRect/>
          <a:stretch>
            <a:fillRect/>
          </a:stretch>
        </p:blipFill>
        <p:spPr bwMode="auto">
          <a:xfrm>
            <a:off x="4427984" y="3789040"/>
            <a:ext cx="4171391" cy="2780928"/>
          </a:xfrm>
          <a:prstGeom prst="rect">
            <a:avLst/>
          </a:prstGeom>
          <a:noFill/>
        </p:spPr>
      </p:pic>
      <p:pic>
        <p:nvPicPr>
          <p:cNvPr id="2053" name="Picture 5"/>
          <p:cNvPicPr>
            <a:picLocks noChangeAspect="1" noChangeArrowheads="1"/>
          </p:cNvPicPr>
          <p:nvPr/>
        </p:nvPicPr>
        <p:blipFill>
          <a:blip r:embed="rId5" cstate="print"/>
          <a:srcRect/>
          <a:stretch>
            <a:fillRect/>
          </a:stretch>
        </p:blipFill>
        <p:spPr bwMode="auto">
          <a:xfrm>
            <a:off x="467544" y="4293096"/>
            <a:ext cx="3429000" cy="1638300"/>
          </a:xfrm>
          <a:prstGeom prst="rect">
            <a:avLst/>
          </a:prstGeom>
          <a:noFill/>
          <a:ln w="9525">
            <a:solidFill>
              <a:schemeClr val="accent1"/>
            </a:solidFill>
            <a:miter lim="800000"/>
            <a:headEnd/>
            <a:tailEnd/>
          </a:ln>
        </p:spPr>
      </p:pic>
      <p:sp>
        <p:nvSpPr>
          <p:cNvPr id="6" name="TextBox 5"/>
          <p:cNvSpPr txBox="1"/>
          <p:nvPr/>
        </p:nvSpPr>
        <p:spPr>
          <a:xfrm>
            <a:off x="7092280" y="1268760"/>
            <a:ext cx="1512168" cy="584775"/>
          </a:xfrm>
          <a:prstGeom prst="rect">
            <a:avLst/>
          </a:prstGeom>
          <a:noFill/>
        </p:spPr>
        <p:txBody>
          <a:bodyPr wrap="square" rtlCol="0">
            <a:spAutoFit/>
          </a:bodyPr>
          <a:lstStyle/>
          <a:p>
            <a:r>
              <a:rPr lang="cs-CZ" sz="3200" dirty="0" smtClean="0">
                <a:latin typeface="Cambria" pitchFamily="18" charset="0"/>
                <a:hlinkClick r:id="rId6"/>
              </a:rPr>
              <a:t>odkaz</a:t>
            </a:r>
            <a:endParaRPr lang="cs-CZ" sz="3200" dirty="0">
              <a:latin typeface="Cambria"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93693"/>
            <a:ext cx="8229600" cy="564307"/>
          </a:xfrm>
        </p:spPr>
        <p:txBody>
          <a:bodyPr>
            <a:normAutofit lnSpcReduction="10000"/>
          </a:bodyPr>
          <a:lstStyle/>
          <a:p>
            <a:r>
              <a:rPr lang="cs-CZ" dirty="0" smtClean="0">
                <a:hlinkClick r:id="rId2"/>
              </a:rPr>
              <a:t>Odkaz</a:t>
            </a:r>
            <a:r>
              <a:rPr lang="cs-CZ" dirty="0" smtClean="0"/>
              <a:t> na pracovní skupinu,  na </a:t>
            </a:r>
            <a:r>
              <a:rPr lang="cs-CZ" dirty="0" smtClean="0">
                <a:hlinkClick r:id="rId3"/>
              </a:rPr>
              <a:t>článek</a:t>
            </a:r>
            <a:endParaRPr lang="cs-CZ" dirty="0"/>
          </a:p>
        </p:txBody>
      </p:sp>
      <p:pic>
        <p:nvPicPr>
          <p:cNvPr id="46082" name="Picture 2" descr="Michael Jantsch_MedUni Wien"/>
          <p:cNvPicPr>
            <a:picLocks noChangeAspect="1" noChangeArrowheads="1"/>
          </p:cNvPicPr>
          <p:nvPr/>
        </p:nvPicPr>
        <p:blipFill>
          <a:blip r:embed="rId4" cstate="print"/>
          <a:srcRect/>
          <a:stretch>
            <a:fillRect/>
          </a:stretch>
        </p:blipFill>
        <p:spPr bwMode="auto">
          <a:xfrm>
            <a:off x="6588224" y="1484784"/>
            <a:ext cx="2037581" cy="2404600"/>
          </a:xfrm>
          <a:prstGeom prst="rect">
            <a:avLst/>
          </a:prstGeom>
          <a:noFill/>
        </p:spPr>
      </p:pic>
      <p:pic>
        <p:nvPicPr>
          <p:cNvPr id="7" name="Picture 2"/>
          <p:cNvPicPr>
            <a:picLocks noChangeAspect="1" noChangeArrowheads="1"/>
          </p:cNvPicPr>
          <p:nvPr/>
        </p:nvPicPr>
        <p:blipFill>
          <a:blip r:embed="rId5" cstate="print"/>
          <a:srcRect r="-1"/>
          <a:stretch>
            <a:fillRect/>
          </a:stretch>
        </p:blipFill>
        <p:spPr bwMode="auto">
          <a:xfrm>
            <a:off x="0" y="0"/>
            <a:ext cx="9144000" cy="1386348"/>
          </a:xfrm>
          <a:prstGeom prst="rect">
            <a:avLst/>
          </a:prstGeom>
          <a:noFill/>
          <a:ln w="9525">
            <a:noFill/>
            <a:miter lim="800000"/>
            <a:headEnd/>
            <a:tailEnd/>
          </a:ln>
        </p:spPr>
      </p:pic>
      <p:pic>
        <p:nvPicPr>
          <p:cNvPr id="46086" name="Picture 6"/>
          <p:cNvPicPr>
            <a:picLocks noChangeAspect="1" noChangeArrowheads="1"/>
          </p:cNvPicPr>
          <p:nvPr/>
        </p:nvPicPr>
        <p:blipFill>
          <a:blip r:embed="rId6" cstate="print"/>
          <a:srcRect/>
          <a:stretch>
            <a:fillRect/>
          </a:stretch>
        </p:blipFill>
        <p:spPr bwMode="auto">
          <a:xfrm>
            <a:off x="179512" y="1556792"/>
            <a:ext cx="5600700" cy="1114425"/>
          </a:xfrm>
          <a:prstGeom prst="rect">
            <a:avLst/>
          </a:prstGeom>
          <a:noFill/>
          <a:ln w="9525">
            <a:noFill/>
            <a:miter lim="800000"/>
            <a:headEnd/>
            <a:tailEnd/>
          </a:ln>
        </p:spPr>
      </p:pic>
      <p:pic>
        <p:nvPicPr>
          <p:cNvPr id="46087" name="Picture 7"/>
          <p:cNvPicPr>
            <a:picLocks noChangeAspect="1" noChangeArrowheads="1"/>
          </p:cNvPicPr>
          <p:nvPr/>
        </p:nvPicPr>
        <p:blipFill>
          <a:blip r:embed="rId7" cstate="print"/>
          <a:srcRect b="54255"/>
          <a:stretch>
            <a:fillRect/>
          </a:stretch>
        </p:blipFill>
        <p:spPr bwMode="auto">
          <a:xfrm>
            <a:off x="179512" y="2564904"/>
            <a:ext cx="5705475" cy="1368152"/>
          </a:xfrm>
          <a:prstGeom prst="rect">
            <a:avLst/>
          </a:prstGeom>
          <a:noFill/>
          <a:ln w="9525">
            <a:noFill/>
            <a:miter lim="800000"/>
            <a:headEnd/>
            <a:tailEnd/>
          </a:ln>
        </p:spPr>
      </p:pic>
      <p:pic>
        <p:nvPicPr>
          <p:cNvPr id="46091" name="Picture 11"/>
          <p:cNvPicPr>
            <a:picLocks noChangeAspect="1" noChangeArrowheads="1"/>
          </p:cNvPicPr>
          <p:nvPr/>
        </p:nvPicPr>
        <p:blipFill>
          <a:blip r:embed="rId8" cstate="print"/>
          <a:srcRect/>
          <a:stretch>
            <a:fillRect/>
          </a:stretch>
        </p:blipFill>
        <p:spPr bwMode="auto">
          <a:xfrm>
            <a:off x="611560" y="3933056"/>
            <a:ext cx="4824536" cy="2161099"/>
          </a:xfrm>
          <a:prstGeom prst="rect">
            <a:avLst/>
          </a:prstGeom>
          <a:noFill/>
          <a:ln w="9525">
            <a:solidFill>
              <a:schemeClr val="accent1"/>
            </a:solidFill>
            <a:miter lim="800000"/>
            <a:headEnd/>
            <a:tailEnd/>
          </a:ln>
        </p:spPr>
      </p:pic>
      <p:pic>
        <p:nvPicPr>
          <p:cNvPr id="46093" name="Picture 13" descr="Image result for vienna rna biology"/>
          <p:cNvPicPr>
            <a:picLocks noChangeAspect="1" noChangeArrowheads="1"/>
          </p:cNvPicPr>
          <p:nvPr/>
        </p:nvPicPr>
        <p:blipFill>
          <a:blip r:embed="rId9" cstate="print"/>
          <a:srcRect/>
          <a:stretch>
            <a:fillRect/>
          </a:stretch>
        </p:blipFill>
        <p:spPr bwMode="auto">
          <a:xfrm>
            <a:off x="6192688" y="3789040"/>
            <a:ext cx="2843808" cy="2843808"/>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0" y="0"/>
            <a:ext cx="6192688" cy="1985949"/>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0" y="1988840"/>
            <a:ext cx="6732240" cy="1993779"/>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0" y="4221088"/>
            <a:ext cx="6226120" cy="1512168"/>
          </a:xfrm>
          <a:prstGeom prst="rect">
            <a:avLst/>
          </a:prstGeom>
          <a:noFill/>
          <a:ln w="9525">
            <a:noFill/>
            <a:miter lim="800000"/>
            <a:headEnd/>
            <a:tailEnd/>
          </a:ln>
        </p:spPr>
      </p:pic>
      <p:pic>
        <p:nvPicPr>
          <p:cNvPr id="48134" name="Picture 6" descr="Image result for jiří fajkus Ceitec"/>
          <p:cNvPicPr>
            <a:picLocks noChangeAspect="1" noChangeArrowheads="1"/>
          </p:cNvPicPr>
          <p:nvPr/>
        </p:nvPicPr>
        <p:blipFill>
          <a:blip r:embed="rId5" cstate="print"/>
          <a:srcRect/>
          <a:stretch>
            <a:fillRect/>
          </a:stretch>
        </p:blipFill>
        <p:spPr bwMode="auto">
          <a:xfrm>
            <a:off x="6588224" y="620688"/>
            <a:ext cx="2051720" cy="3080661"/>
          </a:xfrm>
          <a:prstGeom prst="rect">
            <a:avLst/>
          </a:prstGeom>
          <a:noFill/>
        </p:spPr>
      </p:pic>
      <p:pic>
        <p:nvPicPr>
          <p:cNvPr id="48136" name="Picture 8" descr="Image result for telomera"/>
          <p:cNvPicPr>
            <a:picLocks noChangeAspect="1" noChangeArrowheads="1"/>
          </p:cNvPicPr>
          <p:nvPr/>
        </p:nvPicPr>
        <p:blipFill>
          <a:blip r:embed="rId6" cstate="print"/>
          <a:srcRect/>
          <a:stretch>
            <a:fillRect/>
          </a:stretch>
        </p:blipFill>
        <p:spPr bwMode="auto">
          <a:xfrm>
            <a:off x="5976664" y="4406280"/>
            <a:ext cx="2987824" cy="2191072"/>
          </a:xfrm>
          <a:prstGeom prst="rect">
            <a:avLst/>
          </a:prstGeom>
          <a:noFill/>
        </p:spPr>
      </p:pic>
      <p:sp>
        <p:nvSpPr>
          <p:cNvPr id="10" name="Rectangle 9"/>
          <p:cNvSpPr/>
          <p:nvPr/>
        </p:nvSpPr>
        <p:spPr>
          <a:xfrm>
            <a:off x="72008" y="3284984"/>
            <a:ext cx="2411760"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8024" y="5894512"/>
            <a:ext cx="4355976" cy="963488"/>
          </a:xfrm>
        </p:spPr>
        <p:txBody>
          <a:bodyPr>
            <a:normAutofit fontScale="92500" lnSpcReduction="10000"/>
          </a:bodyPr>
          <a:lstStyle/>
          <a:p>
            <a:r>
              <a:rPr lang="cs-CZ" dirty="0" smtClean="0">
                <a:latin typeface="Cambria" pitchFamily="18" charset="0"/>
                <a:hlinkClick r:id="rId2"/>
              </a:rPr>
              <a:t>odkaz</a:t>
            </a:r>
            <a:r>
              <a:rPr lang="cs-CZ" dirty="0" smtClean="0">
                <a:latin typeface="Cambria" pitchFamily="18" charset="0"/>
              </a:rPr>
              <a:t> na přednášky, archiv!</a:t>
            </a:r>
            <a:endParaRPr lang="cs-CZ"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51520" y="0"/>
            <a:ext cx="8648700" cy="13525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12160" y="2924944"/>
            <a:ext cx="1905000" cy="2771775"/>
          </a:xfrm>
          <a:prstGeom prst="rect">
            <a:avLst/>
          </a:prstGeom>
          <a:noFill/>
          <a:ln w="9525">
            <a:noFill/>
            <a:miter lim="800000"/>
            <a:headEnd/>
            <a:tailEnd/>
          </a:ln>
        </p:spPr>
      </p:pic>
      <p:grpSp>
        <p:nvGrpSpPr>
          <p:cNvPr id="11" name="Group 10"/>
          <p:cNvGrpSpPr/>
          <p:nvPr/>
        </p:nvGrpSpPr>
        <p:grpSpPr>
          <a:xfrm>
            <a:off x="323528" y="1484784"/>
            <a:ext cx="4896544" cy="5373216"/>
            <a:chOff x="323528" y="1484784"/>
            <a:chExt cx="4896544" cy="5373216"/>
          </a:xfrm>
        </p:grpSpPr>
        <p:pic>
          <p:nvPicPr>
            <p:cNvPr id="1030" name="Picture 6"/>
            <p:cNvPicPr>
              <a:picLocks noChangeAspect="1" noChangeArrowheads="1"/>
            </p:cNvPicPr>
            <p:nvPr/>
          </p:nvPicPr>
          <p:blipFill>
            <a:blip r:embed="rId5" cstate="print"/>
            <a:srcRect/>
            <a:stretch>
              <a:fillRect/>
            </a:stretch>
          </p:blipFill>
          <p:spPr bwMode="auto">
            <a:xfrm>
              <a:off x="323528" y="1484784"/>
              <a:ext cx="4638509" cy="2645668"/>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23528" y="4088859"/>
              <a:ext cx="4896544" cy="2769141"/>
            </a:xfrm>
            <a:prstGeom prst="rect">
              <a:avLst/>
            </a:prstGeom>
            <a:noFill/>
            <a:ln w="9525">
              <a:noFill/>
              <a:miter lim="800000"/>
              <a:headEnd/>
              <a:tailEnd/>
            </a:ln>
          </p:spPr>
        </p:pic>
      </p:grpSp>
      <p:pic>
        <p:nvPicPr>
          <p:cNvPr id="1032" name="Picture 8"/>
          <p:cNvPicPr>
            <a:picLocks noChangeAspect="1" noChangeArrowheads="1"/>
          </p:cNvPicPr>
          <p:nvPr/>
        </p:nvPicPr>
        <p:blipFill>
          <a:blip r:embed="rId7" cstate="print"/>
          <a:srcRect/>
          <a:stretch>
            <a:fillRect/>
          </a:stretch>
        </p:blipFill>
        <p:spPr bwMode="auto">
          <a:xfrm>
            <a:off x="5076056" y="1484784"/>
            <a:ext cx="3571194" cy="12961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021288"/>
            <a:ext cx="8229600" cy="536923"/>
          </a:xfrm>
        </p:spPr>
        <p:txBody>
          <a:bodyPr>
            <a:normAutofit lnSpcReduction="10000"/>
          </a:bodyPr>
          <a:lstStyle/>
          <a:p>
            <a:r>
              <a:rPr lang="cs-CZ" dirty="0" smtClean="0">
                <a:latin typeface="Cambria" pitchFamily="18" charset="0"/>
                <a:hlinkClick r:id="rId2"/>
              </a:rPr>
              <a:t>Odkaz</a:t>
            </a:r>
            <a:r>
              <a:rPr lang="cs-CZ" dirty="0" smtClean="0">
                <a:latin typeface="Cambria" pitchFamily="18" charset="0"/>
              </a:rPr>
              <a:t> na díl</a:t>
            </a:r>
            <a:endParaRPr lang="cs-CZ"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323528" y="404664"/>
            <a:ext cx="8496300" cy="5295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03 alligator embryo Daniel Smith Paredes bhart anjan bhullar microscope photo nikon small world 2019 nsw2019"/>
          <p:cNvPicPr>
            <a:picLocks noChangeAspect="1" noChangeArrowheads="1"/>
          </p:cNvPicPr>
          <p:nvPr/>
        </p:nvPicPr>
        <p:blipFill>
          <a:blip r:embed="rId2" cstate="print"/>
          <a:srcRect/>
          <a:stretch>
            <a:fillRect/>
          </a:stretch>
        </p:blipFill>
        <p:spPr bwMode="auto">
          <a:xfrm>
            <a:off x="539552" y="908720"/>
            <a:ext cx="6804248" cy="5764170"/>
          </a:xfrm>
          <a:prstGeom prst="rect">
            <a:avLst/>
          </a:prstGeom>
          <a:noFill/>
        </p:spPr>
      </p:pic>
      <p:pic>
        <p:nvPicPr>
          <p:cNvPr id="2055" name="Picture 7"/>
          <p:cNvPicPr>
            <a:picLocks noChangeAspect="1" noChangeArrowheads="1"/>
          </p:cNvPicPr>
          <p:nvPr/>
        </p:nvPicPr>
        <p:blipFill>
          <a:blip r:embed="rId3" cstate="print"/>
          <a:srcRect b="15394"/>
          <a:stretch>
            <a:fillRect/>
          </a:stretch>
        </p:blipFill>
        <p:spPr bwMode="auto">
          <a:xfrm>
            <a:off x="0" y="-1"/>
            <a:ext cx="9143999" cy="908721"/>
          </a:xfrm>
          <a:prstGeom prst="rect">
            <a:avLst/>
          </a:prstGeom>
          <a:noFill/>
          <a:ln w="9525">
            <a:noFill/>
            <a:miter lim="800000"/>
            <a:headEnd/>
            <a:tailEnd/>
          </a:ln>
        </p:spPr>
      </p:pic>
      <p:sp>
        <p:nvSpPr>
          <p:cNvPr id="3" name="Content Placeholder 2"/>
          <p:cNvSpPr>
            <a:spLocks noGrp="1"/>
          </p:cNvSpPr>
          <p:nvPr>
            <p:ph idx="1"/>
          </p:nvPr>
        </p:nvSpPr>
        <p:spPr>
          <a:xfrm>
            <a:off x="7596336" y="6093296"/>
            <a:ext cx="1331640" cy="576064"/>
          </a:xfrm>
        </p:spPr>
        <p:txBody>
          <a:bodyPr>
            <a:normAutofit lnSpcReduction="10000"/>
          </a:bodyPr>
          <a:lstStyle/>
          <a:p>
            <a:pPr>
              <a:buNone/>
            </a:pPr>
            <a:r>
              <a:rPr lang="cs-CZ" dirty="0" smtClean="0">
                <a:latin typeface="Cambria" pitchFamily="18" charset="0"/>
                <a:hlinkClick r:id="rId4"/>
              </a:rPr>
              <a:t>Odkaz</a:t>
            </a:r>
            <a:endParaRPr lang="cs-CZ" dirty="0">
              <a:latin typeface="Cambria"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pic>
        <p:nvPicPr>
          <p:cNvPr id="2049" name="Picture 1"/>
          <p:cNvPicPr>
            <a:picLocks noChangeAspect="1" noChangeArrowheads="1"/>
          </p:cNvPicPr>
          <p:nvPr/>
        </p:nvPicPr>
        <p:blipFill>
          <a:blip r:embed="rId2" cstate="print"/>
          <a:srcRect/>
          <a:stretch>
            <a:fillRect/>
          </a:stretch>
        </p:blipFill>
        <p:spPr bwMode="auto">
          <a:xfrm>
            <a:off x="0" y="0"/>
            <a:ext cx="9144000" cy="2932412"/>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51520" y="3140968"/>
            <a:ext cx="5905500" cy="3028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5805264"/>
            <a:ext cx="3131840" cy="494928"/>
          </a:xfrm>
        </p:spPr>
        <p:txBody>
          <a:bodyPr>
            <a:normAutofit/>
          </a:bodyPr>
          <a:lstStyle/>
          <a:p>
            <a:r>
              <a:rPr lang="cs-CZ" sz="2400" dirty="0" smtClean="0">
                <a:latin typeface="Cambria" pitchFamily="18" charset="0"/>
                <a:hlinkClick r:id="rId2"/>
              </a:rPr>
              <a:t>Odkaz</a:t>
            </a:r>
            <a:r>
              <a:rPr lang="cs-CZ" sz="2400" dirty="0" smtClean="0">
                <a:latin typeface="Cambria" pitchFamily="18" charset="0"/>
              </a:rPr>
              <a:t> na událost</a:t>
            </a:r>
            <a:endParaRPr lang="cs-CZ" sz="2400" dirty="0">
              <a:latin typeface="Cambria" pitchFamily="18" charset="0"/>
            </a:endParaRPr>
          </a:p>
        </p:txBody>
      </p:sp>
      <p:pic>
        <p:nvPicPr>
          <p:cNvPr id="1026" name="Picture 2" descr="Na obrázku může být: text"/>
          <p:cNvPicPr>
            <a:picLocks noChangeAspect="1" noChangeArrowheads="1"/>
          </p:cNvPicPr>
          <p:nvPr/>
        </p:nvPicPr>
        <p:blipFill>
          <a:blip r:embed="rId3" cstate="print"/>
          <a:srcRect/>
          <a:stretch>
            <a:fillRect/>
          </a:stretch>
        </p:blipFill>
        <p:spPr bwMode="auto">
          <a:xfrm>
            <a:off x="0" y="0"/>
            <a:ext cx="6228184" cy="3159507"/>
          </a:xfrm>
          <a:prstGeom prst="rect">
            <a:avLst/>
          </a:prstGeom>
          <a:noFill/>
        </p:spPr>
      </p:pic>
      <p:pic>
        <p:nvPicPr>
          <p:cNvPr id="1028" name="Picture 4"/>
          <p:cNvPicPr>
            <a:picLocks noChangeAspect="1" noChangeArrowheads="1"/>
          </p:cNvPicPr>
          <p:nvPr/>
        </p:nvPicPr>
        <p:blipFill>
          <a:blip r:embed="rId4" cstate="print"/>
          <a:srcRect/>
          <a:stretch>
            <a:fillRect/>
          </a:stretch>
        </p:blipFill>
        <p:spPr bwMode="auto">
          <a:xfrm>
            <a:off x="179512" y="3356993"/>
            <a:ext cx="4762500" cy="3240360"/>
          </a:xfrm>
          <a:prstGeom prst="rect">
            <a:avLst/>
          </a:prstGeom>
          <a:noFill/>
          <a:ln w="9525">
            <a:noFill/>
            <a:miter lim="800000"/>
            <a:headEnd/>
            <a:tailEnd/>
          </a:ln>
        </p:spPr>
      </p:pic>
      <p:sp>
        <p:nvSpPr>
          <p:cNvPr id="8" name="TextBox 7"/>
          <p:cNvSpPr txBox="1"/>
          <p:nvPr/>
        </p:nvSpPr>
        <p:spPr>
          <a:xfrm>
            <a:off x="6516216" y="764704"/>
            <a:ext cx="2428422" cy="1384995"/>
          </a:xfrm>
          <a:prstGeom prst="rect">
            <a:avLst/>
          </a:prstGeom>
          <a:noFill/>
        </p:spPr>
        <p:txBody>
          <a:bodyPr wrap="none" rtlCol="0">
            <a:spAutoFit/>
          </a:bodyPr>
          <a:lstStyle/>
          <a:p>
            <a:r>
              <a:rPr lang="cs-CZ" sz="2800" dirty="0" smtClean="0">
                <a:latin typeface="Cambria" pitchFamily="18" charset="0"/>
              </a:rPr>
              <a:t>Středa 30. 10., </a:t>
            </a:r>
          </a:p>
          <a:p>
            <a:r>
              <a:rPr lang="cs-CZ" sz="2800" dirty="0" smtClean="0">
                <a:latin typeface="Cambria" pitchFamily="18" charset="0"/>
              </a:rPr>
              <a:t>18:30-19:30</a:t>
            </a:r>
          </a:p>
          <a:p>
            <a:r>
              <a:rPr lang="cs-CZ" sz="2800" b="1" dirty="0" smtClean="0">
                <a:latin typeface="Cambria" pitchFamily="18" charset="0"/>
              </a:rPr>
              <a:t>A11/306</a:t>
            </a:r>
            <a:endParaRPr lang="cs-CZ" sz="2800" b="1" dirty="0">
              <a:latin typeface="Cambria" pitchFamily="18" charset="0"/>
            </a:endParaRPr>
          </a:p>
        </p:txBody>
      </p:sp>
      <p:sp>
        <p:nvSpPr>
          <p:cNvPr id="9" name="Rectangle 8"/>
          <p:cNvSpPr/>
          <p:nvPr/>
        </p:nvSpPr>
        <p:spPr>
          <a:xfrm>
            <a:off x="179512" y="5589240"/>
            <a:ext cx="4680520" cy="936104"/>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7824" y="6021288"/>
            <a:ext cx="3528392" cy="792088"/>
          </a:xfrm>
        </p:spPr>
        <p:txBody>
          <a:bodyPr>
            <a:normAutofit/>
          </a:bodyPr>
          <a:lstStyle/>
          <a:p>
            <a:pPr>
              <a:buNone/>
            </a:pPr>
            <a:r>
              <a:rPr lang="cs-CZ" dirty="0" smtClean="0">
                <a:latin typeface="Cambria" pitchFamily="18" charset="0"/>
                <a:hlinkClick r:id="rId2"/>
              </a:rPr>
              <a:t>Web science slamu</a:t>
            </a:r>
            <a:endParaRPr lang="cs-CZ"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987824" y="361458"/>
            <a:ext cx="4152461" cy="249147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b="20422"/>
          <a:stretch>
            <a:fillRect/>
          </a:stretch>
        </p:blipFill>
        <p:spPr bwMode="auto">
          <a:xfrm>
            <a:off x="251520" y="2996952"/>
            <a:ext cx="3619500" cy="288032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23528" y="476672"/>
            <a:ext cx="2088232" cy="2088232"/>
          </a:xfrm>
          <a:prstGeom prst="rect">
            <a:avLst/>
          </a:prstGeom>
          <a:noFill/>
          <a:ln w="9525">
            <a:noFill/>
            <a:miter lim="800000"/>
            <a:headEnd/>
            <a:tailEnd/>
          </a:ln>
        </p:spPr>
      </p:pic>
      <p:pic>
        <p:nvPicPr>
          <p:cNvPr id="4" name="Picture 4" descr="Image result for science slam&quot;"/>
          <p:cNvPicPr>
            <a:picLocks noChangeAspect="1" noChangeArrowheads="1"/>
          </p:cNvPicPr>
          <p:nvPr/>
        </p:nvPicPr>
        <p:blipFill>
          <a:blip r:embed="rId6" cstate="print"/>
          <a:srcRect/>
          <a:stretch>
            <a:fillRect/>
          </a:stretch>
        </p:blipFill>
        <p:spPr bwMode="auto">
          <a:xfrm>
            <a:off x="4067944" y="2996952"/>
            <a:ext cx="4727848" cy="295490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cstate="print"/>
          <a:srcRect t="3088"/>
          <a:stretch>
            <a:fillRect/>
          </a:stretch>
        </p:blipFill>
        <p:spPr bwMode="auto">
          <a:xfrm>
            <a:off x="6372200" y="5013176"/>
            <a:ext cx="2232248" cy="184482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r="-1"/>
          <a:stretch>
            <a:fillRect/>
          </a:stretch>
        </p:blipFill>
        <p:spPr bwMode="auto">
          <a:xfrm>
            <a:off x="0" y="0"/>
            <a:ext cx="9144000" cy="138634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0" y="1484784"/>
            <a:ext cx="5619750" cy="1504950"/>
          </a:xfrm>
          <a:prstGeom prst="rect">
            <a:avLst/>
          </a:prstGeom>
          <a:noFill/>
          <a:ln w="9525">
            <a:noFill/>
            <a:miter lim="800000"/>
            <a:headEnd/>
            <a:tailEnd/>
          </a:ln>
        </p:spPr>
      </p:pic>
      <p:pic>
        <p:nvPicPr>
          <p:cNvPr id="2052" name="Picture 4" descr="Image result for Mike Bruford&quot;"/>
          <p:cNvPicPr>
            <a:picLocks noChangeAspect="1" noChangeArrowheads="1"/>
          </p:cNvPicPr>
          <p:nvPr/>
        </p:nvPicPr>
        <p:blipFill>
          <a:blip r:embed="rId5" cstate="print"/>
          <a:srcRect/>
          <a:stretch>
            <a:fillRect/>
          </a:stretch>
        </p:blipFill>
        <p:spPr bwMode="auto">
          <a:xfrm>
            <a:off x="6228184" y="1412776"/>
            <a:ext cx="2376264" cy="2376264"/>
          </a:xfrm>
          <a:prstGeom prst="rect">
            <a:avLst/>
          </a:prstGeom>
          <a:noFill/>
        </p:spPr>
      </p:pic>
      <p:pic>
        <p:nvPicPr>
          <p:cNvPr id="2053" name="Picture 5"/>
          <p:cNvPicPr>
            <a:picLocks noChangeAspect="1" noChangeArrowheads="1"/>
          </p:cNvPicPr>
          <p:nvPr/>
        </p:nvPicPr>
        <p:blipFill>
          <a:blip r:embed="rId6" cstate="print"/>
          <a:srcRect/>
          <a:stretch>
            <a:fillRect/>
          </a:stretch>
        </p:blipFill>
        <p:spPr bwMode="auto">
          <a:xfrm>
            <a:off x="0" y="3938231"/>
            <a:ext cx="5292080" cy="2919769"/>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0" y="2996952"/>
            <a:ext cx="5695950" cy="952500"/>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b="56534"/>
          <a:stretch>
            <a:fillRect/>
          </a:stretch>
        </p:blipFill>
        <p:spPr bwMode="auto">
          <a:xfrm>
            <a:off x="6300192" y="3789040"/>
            <a:ext cx="2232248" cy="1080120"/>
          </a:xfrm>
          <a:prstGeom prst="rect">
            <a:avLst/>
          </a:prstGeom>
          <a:noFill/>
          <a:ln w="9525">
            <a:noFill/>
            <a:miter lim="800000"/>
            <a:headEnd/>
            <a:tailEnd/>
          </a:ln>
        </p:spPr>
      </p:pic>
      <p:sp>
        <p:nvSpPr>
          <p:cNvPr id="11" name="TextBox 10"/>
          <p:cNvSpPr txBox="1"/>
          <p:nvPr/>
        </p:nvSpPr>
        <p:spPr>
          <a:xfrm>
            <a:off x="5220072" y="6165304"/>
            <a:ext cx="792088" cy="461665"/>
          </a:xfrm>
          <a:prstGeom prst="rect">
            <a:avLst/>
          </a:prstGeom>
          <a:noFill/>
        </p:spPr>
        <p:txBody>
          <a:bodyPr wrap="square" rtlCol="0">
            <a:spAutoFit/>
          </a:bodyPr>
          <a:lstStyle/>
          <a:p>
            <a:r>
              <a:rPr lang="cs-CZ" sz="2400" dirty="0" smtClean="0">
                <a:latin typeface="Cambria" pitchFamily="18" charset="0"/>
                <a:hlinkClick r:id="rId9"/>
              </a:rPr>
              <a:t>Web</a:t>
            </a:r>
            <a:endParaRPr lang="cs-CZ" sz="2400" dirty="0">
              <a:latin typeface="Cambria"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cstate="print"/>
          <a:srcRect/>
          <a:stretch>
            <a:fillRect/>
          </a:stretch>
        </p:blipFill>
        <p:spPr bwMode="auto">
          <a:xfrm>
            <a:off x="0" y="260648"/>
            <a:ext cx="7056784" cy="1034184"/>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323528" y="1340768"/>
            <a:ext cx="8369093" cy="3290862"/>
          </a:xfrm>
          <a:prstGeom prst="rect">
            <a:avLst/>
          </a:prstGeom>
          <a:noFill/>
          <a:ln w="9525">
            <a:noFill/>
            <a:miter lim="800000"/>
            <a:headEnd/>
            <a:tailEnd/>
          </a:ln>
        </p:spPr>
      </p:pic>
      <p:pic>
        <p:nvPicPr>
          <p:cNvPr id="51207" name="Picture 7" descr="Image result for mvdr. martin anger&quot;"/>
          <p:cNvPicPr>
            <a:picLocks noChangeAspect="1" noChangeArrowheads="1"/>
          </p:cNvPicPr>
          <p:nvPr/>
        </p:nvPicPr>
        <p:blipFill>
          <a:blip r:embed="rId4" cstate="print"/>
          <a:srcRect/>
          <a:stretch>
            <a:fillRect/>
          </a:stretch>
        </p:blipFill>
        <p:spPr bwMode="auto">
          <a:xfrm>
            <a:off x="6444208" y="4437112"/>
            <a:ext cx="1728192" cy="2304256"/>
          </a:xfrm>
          <a:prstGeom prst="rect">
            <a:avLst/>
          </a:prstGeom>
          <a:noFill/>
        </p:spPr>
      </p:pic>
      <p:pic>
        <p:nvPicPr>
          <p:cNvPr id="51208" name="Picture 8"/>
          <p:cNvPicPr>
            <a:picLocks noChangeAspect="1" noChangeArrowheads="1"/>
          </p:cNvPicPr>
          <p:nvPr/>
        </p:nvPicPr>
        <p:blipFill>
          <a:blip r:embed="rId5" cstate="print"/>
          <a:srcRect/>
          <a:stretch>
            <a:fillRect/>
          </a:stretch>
        </p:blipFill>
        <p:spPr bwMode="auto">
          <a:xfrm>
            <a:off x="323528" y="4941168"/>
            <a:ext cx="5868144" cy="1220995"/>
          </a:xfrm>
          <a:prstGeom prst="rect">
            <a:avLst/>
          </a:prstGeom>
          <a:noFill/>
          <a:ln w="9525">
            <a:solidFill>
              <a:schemeClr val="accent1">
                <a:shade val="50000"/>
              </a:schemeClr>
            </a:solidFill>
            <a:miter lim="800000"/>
            <a:headEnd/>
            <a:tailEnd/>
          </a:ln>
        </p:spPr>
      </p:pic>
      <p:sp>
        <p:nvSpPr>
          <p:cNvPr id="10" name="TextBox 9"/>
          <p:cNvSpPr txBox="1"/>
          <p:nvPr/>
        </p:nvSpPr>
        <p:spPr>
          <a:xfrm>
            <a:off x="323528" y="6237312"/>
            <a:ext cx="2520280" cy="461665"/>
          </a:xfrm>
          <a:prstGeom prst="rect">
            <a:avLst/>
          </a:prstGeom>
          <a:noFill/>
        </p:spPr>
        <p:txBody>
          <a:bodyPr wrap="square" rtlCol="0">
            <a:spAutoFit/>
          </a:bodyPr>
          <a:lstStyle/>
          <a:p>
            <a:r>
              <a:rPr lang="cs-CZ" sz="2400" dirty="0" smtClean="0">
                <a:latin typeface="Cambria" pitchFamily="18" charset="0"/>
                <a:hlinkClick r:id="rId6"/>
              </a:rPr>
              <a:t>Odkaz</a:t>
            </a:r>
            <a:r>
              <a:rPr lang="cs-CZ" sz="2400" dirty="0" smtClean="0">
                <a:latin typeface="Cambria" pitchFamily="18" charset="0"/>
              </a:rPr>
              <a:t> na článek</a:t>
            </a:r>
            <a:endParaRPr lang="cs-CZ" sz="2400" dirty="0">
              <a:latin typeface="Cambria" pitchFamily="18" charset="0"/>
            </a:endParaRPr>
          </a:p>
        </p:txBody>
      </p:sp>
      <p:sp>
        <p:nvSpPr>
          <p:cNvPr id="11" name="TextBox 10"/>
          <p:cNvSpPr txBox="1"/>
          <p:nvPr/>
        </p:nvSpPr>
        <p:spPr>
          <a:xfrm>
            <a:off x="6876256" y="404664"/>
            <a:ext cx="2051720" cy="830997"/>
          </a:xfrm>
          <a:prstGeom prst="rect">
            <a:avLst/>
          </a:prstGeom>
          <a:noFill/>
          <a:ln w="25400">
            <a:solidFill>
              <a:srgbClr val="C00000"/>
            </a:solidFill>
          </a:ln>
        </p:spPr>
        <p:txBody>
          <a:bodyPr wrap="square" rtlCol="0">
            <a:spAutoFit/>
          </a:bodyPr>
          <a:lstStyle/>
          <a:p>
            <a:r>
              <a:rPr lang="cs-CZ" sz="2400" b="1" dirty="0" smtClean="0">
                <a:latin typeface="Cambria" pitchFamily="18" charset="0"/>
              </a:rPr>
              <a:t>1. 11., 10:00, A11/306</a:t>
            </a:r>
            <a:endParaRPr lang="cs-CZ" sz="2400" b="1" dirty="0">
              <a:latin typeface="Cambria"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0" y="0"/>
            <a:ext cx="5168118" cy="1772815"/>
          </a:xfrm>
          <a:prstGeom prst="rect">
            <a:avLst/>
          </a:prstGeom>
          <a:noFill/>
          <a:ln w="9525">
            <a:noFill/>
            <a:miter lim="800000"/>
            <a:headEnd/>
            <a:tailEnd/>
          </a:ln>
        </p:spPr>
      </p:pic>
      <p:sp>
        <p:nvSpPr>
          <p:cNvPr id="8" name="TextBox 7"/>
          <p:cNvSpPr txBox="1"/>
          <p:nvPr/>
        </p:nvSpPr>
        <p:spPr>
          <a:xfrm>
            <a:off x="5314515" y="4797152"/>
            <a:ext cx="3721981" cy="400110"/>
          </a:xfrm>
          <a:prstGeom prst="rect">
            <a:avLst/>
          </a:prstGeom>
          <a:noFill/>
        </p:spPr>
        <p:txBody>
          <a:bodyPr wrap="none" rtlCol="0">
            <a:spAutoFit/>
          </a:bodyPr>
          <a:lstStyle/>
          <a:p>
            <a:r>
              <a:rPr lang="cs-CZ" sz="2000" dirty="0" smtClean="0">
                <a:latin typeface="Cambria" pitchFamily="18" charset="0"/>
                <a:hlinkClick r:id="rId3"/>
              </a:rPr>
              <a:t>Odkaz </a:t>
            </a:r>
            <a:r>
              <a:rPr lang="cs-CZ" sz="2000" dirty="0" smtClean="0">
                <a:latin typeface="Cambria" pitchFamily="18" charset="0"/>
              </a:rPr>
              <a:t>na iDnes, </a:t>
            </a:r>
            <a:r>
              <a:rPr lang="cs-CZ" sz="2000" dirty="0" smtClean="0">
                <a:latin typeface="Cambria" pitchFamily="18" charset="0"/>
                <a:hlinkClick r:id="rId4"/>
              </a:rPr>
              <a:t>odkaz</a:t>
            </a:r>
            <a:r>
              <a:rPr lang="cs-CZ" sz="2000" dirty="0" smtClean="0">
                <a:latin typeface="Cambria" pitchFamily="18" charset="0"/>
              </a:rPr>
              <a:t> na článek</a:t>
            </a:r>
            <a:endParaRPr lang="cs-CZ" sz="2000" dirty="0">
              <a:latin typeface="Cambria" pitchFamily="18" charset="0"/>
            </a:endParaRPr>
          </a:p>
        </p:txBody>
      </p:sp>
      <p:grpSp>
        <p:nvGrpSpPr>
          <p:cNvPr id="12" name="Group 11"/>
          <p:cNvGrpSpPr/>
          <p:nvPr/>
        </p:nvGrpSpPr>
        <p:grpSpPr>
          <a:xfrm>
            <a:off x="5220072" y="1340768"/>
            <a:ext cx="3884010" cy="3240360"/>
            <a:chOff x="5259990" y="3284984"/>
            <a:chExt cx="3884010" cy="3240360"/>
          </a:xfrm>
        </p:grpSpPr>
        <p:pic>
          <p:nvPicPr>
            <p:cNvPr id="3078" name="Picture 6"/>
            <p:cNvPicPr>
              <a:picLocks noChangeAspect="1" noChangeArrowheads="1"/>
            </p:cNvPicPr>
            <p:nvPr/>
          </p:nvPicPr>
          <p:blipFill>
            <a:blip r:embed="rId5" cstate="print"/>
            <a:srcRect/>
            <a:stretch>
              <a:fillRect/>
            </a:stretch>
          </p:blipFill>
          <p:spPr bwMode="auto">
            <a:xfrm>
              <a:off x="5259990" y="3356992"/>
              <a:ext cx="3884010" cy="1181669"/>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5292080" y="4590606"/>
              <a:ext cx="3780000" cy="1917302"/>
            </a:xfrm>
            <a:prstGeom prst="rect">
              <a:avLst/>
            </a:prstGeom>
            <a:noFill/>
            <a:ln w="9525">
              <a:noFill/>
              <a:miter lim="800000"/>
              <a:headEnd/>
              <a:tailEnd/>
            </a:ln>
          </p:spPr>
        </p:pic>
        <p:sp>
          <p:nvSpPr>
            <p:cNvPr id="11" name="Rectangle 10"/>
            <p:cNvSpPr/>
            <p:nvPr/>
          </p:nvSpPr>
          <p:spPr>
            <a:xfrm>
              <a:off x="5292080" y="3284984"/>
              <a:ext cx="3779912" cy="3240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081" name="Picture 9"/>
          <p:cNvPicPr>
            <a:picLocks noChangeAspect="1" noChangeArrowheads="1"/>
          </p:cNvPicPr>
          <p:nvPr/>
        </p:nvPicPr>
        <p:blipFill>
          <a:blip r:embed="rId7" cstate="print"/>
          <a:srcRect/>
          <a:stretch>
            <a:fillRect/>
          </a:stretch>
        </p:blipFill>
        <p:spPr bwMode="auto">
          <a:xfrm>
            <a:off x="179512" y="4077072"/>
            <a:ext cx="4932041" cy="800446"/>
          </a:xfrm>
          <a:prstGeom prst="rect">
            <a:avLst/>
          </a:prstGeom>
          <a:noFill/>
          <a:ln w="9525">
            <a:noFill/>
            <a:miter lim="800000"/>
            <a:headEnd/>
            <a:tailEnd/>
          </a:ln>
        </p:spPr>
      </p:pic>
      <p:pic>
        <p:nvPicPr>
          <p:cNvPr id="3083" name="Picture 11"/>
          <p:cNvPicPr>
            <a:picLocks noChangeAspect="1" noChangeArrowheads="1"/>
          </p:cNvPicPr>
          <p:nvPr/>
        </p:nvPicPr>
        <p:blipFill>
          <a:blip r:embed="rId8" cstate="print"/>
          <a:srcRect/>
          <a:stretch>
            <a:fillRect/>
          </a:stretch>
        </p:blipFill>
        <p:spPr bwMode="auto">
          <a:xfrm>
            <a:off x="1" y="5381272"/>
            <a:ext cx="9144000" cy="1231335"/>
          </a:xfrm>
          <a:prstGeom prst="rect">
            <a:avLst/>
          </a:prstGeom>
          <a:noFill/>
          <a:ln w="9525">
            <a:solidFill>
              <a:schemeClr val="accent1">
                <a:shade val="50000"/>
              </a:schemeClr>
            </a:solidFill>
            <a:miter lim="800000"/>
            <a:headEnd/>
            <a:tailEnd/>
          </a:ln>
        </p:spPr>
      </p:pic>
      <p:sp>
        <p:nvSpPr>
          <p:cNvPr id="17" name="TextBox 16"/>
          <p:cNvSpPr txBox="1"/>
          <p:nvPr/>
        </p:nvSpPr>
        <p:spPr>
          <a:xfrm>
            <a:off x="5364088" y="188640"/>
            <a:ext cx="3280770" cy="954107"/>
          </a:xfrm>
          <a:prstGeom prst="rect">
            <a:avLst/>
          </a:prstGeom>
          <a:noFill/>
        </p:spPr>
        <p:txBody>
          <a:bodyPr wrap="none" rtlCol="0">
            <a:spAutoFit/>
          </a:bodyPr>
          <a:lstStyle/>
          <a:p>
            <a:r>
              <a:rPr lang="cs-CZ" sz="2800" b="1" dirty="0" smtClean="0">
                <a:latin typeface="Cambria" pitchFamily="18" charset="0"/>
              </a:rPr>
              <a:t>Pátek 1. 11., 13:00,</a:t>
            </a:r>
          </a:p>
          <a:p>
            <a:r>
              <a:rPr lang="cs-CZ" sz="2800" b="1" dirty="0" smtClean="0">
                <a:latin typeface="Cambria" pitchFamily="18" charset="0"/>
              </a:rPr>
              <a:t> A11/205</a:t>
            </a:r>
            <a:endParaRPr lang="cs-CZ" sz="2800" b="1" dirty="0">
              <a:latin typeface="Cambria" pitchFamily="18" charset="0"/>
            </a:endParaRPr>
          </a:p>
        </p:txBody>
      </p:sp>
      <p:pic>
        <p:nvPicPr>
          <p:cNvPr id="3084" name="Picture 12"/>
          <p:cNvPicPr>
            <a:picLocks noChangeAspect="1" noChangeArrowheads="1"/>
          </p:cNvPicPr>
          <p:nvPr/>
        </p:nvPicPr>
        <p:blipFill>
          <a:blip r:embed="rId9" cstate="print"/>
          <a:srcRect/>
          <a:stretch>
            <a:fillRect/>
          </a:stretch>
        </p:blipFill>
        <p:spPr bwMode="auto">
          <a:xfrm>
            <a:off x="0" y="1916832"/>
            <a:ext cx="5230052" cy="1656183"/>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59016" cy="1143000"/>
          </a:xfrm>
        </p:spPr>
        <p:txBody>
          <a:bodyPr/>
          <a:lstStyle/>
          <a:p>
            <a:r>
              <a:rPr lang="cs-CZ" b="1" dirty="0" smtClean="0">
                <a:solidFill>
                  <a:srgbClr val="C00000"/>
                </a:solidFill>
                <a:latin typeface="Cambria" pitchFamily="18" charset="0"/>
              </a:rPr>
              <a:t>Takto ne!</a:t>
            </a:r>
            <a:endParaRPr lang="cs-CZ" b="1" dirty="0">
              <a:solidFill>
                <a:srgbClr val="C00000"/>
              </a:solidFill>
              <a:latin typeface="Cambria" pitchFamily="18" charset="0"/>
            </a:endParaRPr>
          </a:p>
        </p:txBody>
      </p:sp>
      <p:sp>
        <p:nvSpPr>
          <p:cNvPr id="3" name="Content Placeholder 2"/>
          <p:cNvSpPr>
            <a:spLocks noGrp="1"/>
          </p:cNvSpPr>
          <p:nvPr>
            <p:ph idx="1"/>
          </p:nvPr>
        </p:nvSpPr>
        <p:spPr>
          <a:xfrm>
            <a:off x="0" y="4293096"/>
            <a:ext cx="3528392" cy="864096"/>
          </a:xfrm>
        </p:spPr>
        <p:txBody>
          <a:bodyPr/>
          <a:lstStyle/>
          <a:p>
            <a:r>
              <a:rPr lang="cs-CZ" dirty="0" smtClean="0">
                <a:latin typeface="Cambria" pitchFamily="18" charset="0"/>
                <a:hlinkClick r:id="rId2"/>
              </a:rPr>
              <a:t>Odkaz</a:t>
            </a:r>
            <a:r>
              <a:rPr lang="cs-CZ" dirty="0" smtClean="0">
                <a:latin typeface="Cambria" pitchFamily="18" charset="0"/>
              </a:rPr>
              <a:t> na článek</a:t>
            </a:r>
            <a:endParaRPr lang="cs-CZ"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539552" y="1412776"/>
            <a:ext cx="7677150" cy="25717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347864" y="4149080"/>
            <a:ext cx="5410200" cy="990600"/>
          </a:xfrm>
          <a:prstGeom prst="rect">
            <a:avLst/>
          </a:prstGeom>
          <a:noFill/>
          <a:ln w="9525">
            <a:noFill/>
            <a:miter lim="800000"/>
            <a:headEnd/>
            <a:tailEnd/>
          </a:ln>
        </p:spPr>
      </p:pic>
      <p:sp>
        <p:nvSpPr>
          <p:cNvPr id="6" name="TextBox 5"/>
          <p:cNvSpPr txBox="1"/>
          <p:nvPr/>
        </p:nvSpPr>
        <p:spPr>
          <a:xfrm>
            <a:off x="2123728" y="5661248"/>
            <a:ext cx="2973122" cy="707886"/>
          </a:xfrm>
          <a:prstGeom prst="rect">
            <a:avLst/>
          </a:prstGeom>
          <a:noFill/>
        </p:spPr>
        <p:txBody>
          <a:bodyPr wrap="none" rtlCol="0">
            <a:spAutoFit/>
          </a:bodyPr>
          <a:lstStyle/>
          <a:p>
            <a:r>
              <a:rPr lang="cs-CZ" sz="4000" b="1" dirty="0" smtClean="0">
                <a:solidFill>
                  <a:srgbClr val="00B050"/>
                </a:solidFill>
                <a:latin typeface="Cambria" pitchFamily="18" charset="0"/>
                <a:hlinkClick r:id="rId5"/>
              </a:rPr>
              <a:t>Takto ano... </a:t>
            </a:r>
            <a:endParaRPr lang="cs-CZ" sz="4000" b="1" dirty="0">
              <a:latin typeface="Cambria" pitchFamily="18" charset="0"/>
            </a:endParaRPr>
          </a:p>
        </p:txBody>
      </p:sp>
      <p:pic>
        <p:nvPicPr>
          <p:cNvPr id="14338" name="Picture 2" descr="Image result for angry smiley&quot;"/>
          <p:cNvPicPr>
            <a:picLocks noChangeAspect="1" noChangeArrowheads="1"/>
          </p:cNvPicPr>
          <p:nvPr/>
        </p:nvPicPr>
        <p:blipFill>
          <a:blip r:embed="rId6" cstate="print"/>
          <a:srcRect l="7560" t="8341" r="6761" b="7240"/>
          <a:stretch>
            <a:fillRect/>
          </a:stretch>
        </p:blipFill>
        <p:spPr bwMode="auto">
          <a:xfrm>
            <a:off x="5076056" y="188640"/>
            <a:ext cx="1152128" cy="1135185"/>
          </a:xfrm>
          <a:prstGeom prst="rect">
            <a:avLst/>
          </a:prstGeom>
          <a:noFill/>
        </p:spPr>
      </p:pic>
      <p:pic>
        <p:nvPicPr>
          <p:cNvPr id="14339" name="Picture 3" descr="C:\Users\Kaktuska\Downloads\kissclipart-smiling-face-clipart-smiley-clip-art-ca85003881a045c5.png"/>
          <p:cNvPicPr>
            <a:picLocks noChangeAspect="1" noChangeArrowheads="1"/>
          </p:cNvPicPr>
          <p:nvPr/>
        </p:nvPicPr>
        <p:blipFill>
          <a:blip r:embed="rId7" cstate="print"/>
          <a:srcRect/>
          <a:stretch>
            <a:fillRect/>
          </a:stretch>
        </p:blipFill>
        <p:spPr bwMode="auto">
          <a:xfrm>
            <a:off x="5292080" y="5301208"/>
            <a:ext cx="1224136" cy="1224136"/>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3429000"/>
            <a:ext cx="7620000" cy="2628900"/>
          </a:xfrm>
          <a:prstGeom prst="rect">
            <a:avLst/>
          </a:prstGeom>
          <a:noFill/>
          <a:ln w="9525">
            <a:noFill/>
            <a:miter lim="800000"/>
            <a:headEnd/>
            <a:tailEnd/>
          </a:ln>
        </p:spPr>
      </p:pic>
      <p:pic>
        <p:nvPicPr>
          <p:cNvPr id="59396" name="Picture 4" descr="Vítězové Science slamu MUNI 11: Bakteriofág Dominik Hrebík a Marta Šiborová alias zlatá stafylo“kočka“."/>
          <p:cNvPicPr>
            <a:picLocks noChangeAspect="1" noChangeArrowheads="1"/>
          </p:cNvPicPr>
          <p:nvPr/>
        </p:nvPicPr>
        <p:blipFill>
          <a:blip r:embed="rId3" cstate="print"/>
          <a:srcRect/>
          <a:stretch>
            <a:fillRect/>
          </a:stretch>
        </p:blipFill>
        <p:spPr bwMode="auto">
          <a:xfrm>
            <a:off x="1" y="0"/>
            <a:ext cx="6732240" cy="3366120"/>
          </a:xfrm>
          <a:prstGeom prst="rect">
            <a:avLst/>
          </a:prstGeom>
          <a:noFill/>
        </p:spPr>
      </p:pic>
      <p:pic>
        <p:nvPicPr>
          <p:cNvPr id="6" name="Picture 4"/>
          <p:cNvPicPr>
            <a:picLocks noChangeAspect="1" noChangeArrowheads="1"/>
          </p:cNvPicPr>
          <p:nvPr/>
        </p:nvPicPr>
        <p:blipFill>
          <a:blip r:embed="rId4" cstate="print"/>
          <a:srcRect/>
          <a:stretch>
            <a:fillRect/>
          </a:stretch>
        </p:blipFill>
        <p:spPr bwMode="auto">
          <a:xfrm>
            <a:off x="7055768" y="0"/>
            <a:ext cx="2088232" cy="2088232"/>
          </a:xfrm>
          <a:prstGeom prst="rect">
            <a:avLst/>
          </a:prstGeom>
          <a:noFill/>
          <a:ln w="9525">
            <a:noFill/>
            <a:miter lim="800000"/>
            <a:headEnd/>
            <a:tailEnd/>
          </a:ln>
        </p:spPr>
      </p:pic>
      <p:sp>
        <p:nvSpPr>
          <p:cNvPr id="7" name="TextBox 6"/>
          <p:cNvSpPr txBox="1"/>
          <p:nvPr/>
        </p:nvSpPr>
        <p:spPr>
          <a:xfrm>
            <a:off x="0" y="6309320"/>
            <a:ext cx="1043608" cy="523220"/>
          </a:xfrm>
          <a:prstGeom prst="rect">
            <a:avLst/>
          </a:prstGeom>
          <a:noFill/>
        </p:spPr>
        <p:txBody>
          <a:bodyPr wrap="square" rtlCol="0">
            <a:spAutoFit/>
          </a:bodyPr>
          <a:lstStyle/>
          <a:p>
            <a:r>
              <a:rPr lang="cs-CZ" sz="2800" dirty="0" smtClean="0">
                <a:latin typeface="Cambria" pitchFamily="18" charset="0"/>
                <a:hlinkClick r:id="rId5"/>
              </a:rPr>
              <a:t>video</a:t>
            </a:r>
            <a:endParaRPr lang="cs-CZ" sz="2800" dirty="0">
              <a:latin typeface="Cambria"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6732240" y="116632"/>
            <a:ext cx="2304256" cy="1143000"/>
          </a:xfrm>
        </p:spPr>
        <p:txBody>
          <a:bodyPr>
            <a:normAutofit fontScale="90000"/>
          </a:bodyPr>
          <a:lstStyle/>
          <a:p>
            <a:r>
              <a:rPr lang="cs-CZ" sz="2800" dirty="0" smtClean="0">
                <a:latin typeface="Cambria" pitchFamily="18" charset="0"/>
              </a:rPr>
              <a:t>Čt 7. 11. 2019, </a:t>
            </a:r>
            <a:r>
              <a:rPr lang="cs-CZ" sz="2800" b="1" dirty="0" smtClean="0">
                <a:latin typeface="Cambria" pitchFamily="18" charset="0"/>
              </a:rPr>
              <a:t>17h</a:t>
            </a:r>
            <a:r>
              <a:rPr lang="cs-CZ" sz="2800" dirty="0" smtClean="0">
                <a:latin typeface="Cambria" pitchFamily="18" charset="0"/>
              </a:rPr>
              <a:t/>
            </a:r>
            <a:br>
              <a:rPr lang="cs-CZ" sz="2800" dirty="0" smtClean="0">
                <a:latin typeface="Cambria" pitchFamily="18" charset="0"/>
              </a:rPr>
            </a:br>
            <a:r>
              <a:rPr lang="cs-CZ" sz="2800" dirty="0" smtClean="0">
                <a:latin typeface="Cambria" pitchFamily="18" charset="0"/>
              </a:rPr>
              <a:t>Mendlovo nám.  </a:t>
            </a:r>
            <a:endParaRPr lang="cs-CZ" sz="2800" dirty="0">
              <a:latin typeface="Cambria" pitchFamily="18" charset="0"/>
            </a:endParaRPr>
          </a:p>
        </p:txBody>
      </p:sp>
      <p:pic>
        <p:nvPicPr>
          <p:cNvPr id="6" name="Picture 4"/>
          <p:cNvPicPr>
            <a:picLocks noChangeAspect="1" noChangeArrowheads="1"/>
          </p:cNvPicPr>
          <p:nvPr/>
        </p:nvPicPr>
        <p:blipFill>
          <a:blip r:embed="rId2" cstate="print"/>
          <a:srcRect/>
          <a:stretch>
            <a:fillRect/>
          </a:stretch>
        </p:blipFill>
        <p:spPr bwMode="auto">
          <a:xfrm>
            <a:off x="5364088" y="188640"/>
            <a:ext cx="1314450" cy="97155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r="42513"/>
          <a:stretch>
            <a:fillRect/>
          </a:stretch>
        </p:blipFill>
        <p:spPr bwMode="auto">
          <a:xfrm>
            <a:off x="0" y="0"/>
            <a:ext cx="5256584" cy="1386348"/>
          </a:xfrm>
          <a:prstGeom prst="rect">
            <a:avLst/>
          </a:prstGeom>
          <a:noFill/>
          <a:ln w="9525">
            <a:noFill/>
            <a:miter lim="800000"/>
            <a:headEnd/>
            <a:tailEnd/>
          </a:ln>
        </p:spPr>
      </p:pic>
      <p:pic>
        <p:nvPicPr>
          <p:cNvPr id="3074" name="Picture 2" descr="Lecturer photo"/>
          <p:cNvPicPr>
            <a:picLocks noChangeAspect="1" noChangeArrowheads="1"/>
          </p:cNvPicPr>
          <p:nvPr/>
        </p:nvPicPr>
        <p:blipFill>
          <a:blip r:embed="rId4" cstate="print"/>
          <a:srcRect/>
          <a:stretch>
            <a:fillRect/>
          </a:stretch>
        </p:blipFill>
        <p:spPr bwMode="auto">
          <a:xfrm>
            <a:off x="6444208" y="1412776"/>
            <a:ext cx="2295525" cy="3143250"/>
          </a:xfrm>
          <a:prstGeom prst="rect">
            <a:avLst/>
          </a:prstGeom>
          <a:noFill/>
        </p:spPr>
      </p:pic>
      <p:pic>
        <p:nvPicPr>
          <p:cNvPr id="3075" name="Picture 3"/>
          <p:cNvPicPr>
            <a:picLocks noChangeAspect="1" noChangeArrowheads="1"/>
          </p:cNvPicPr>
          <p:nvPr/>
        </p:nvPicPr>
        <p:blipFill>
          <a:blip r:embed="rId5" cstate="print"/>
          <a:srcRect/>
          <a:stretch>
            <a:fillRect/>
          </a:stretch>
        </p:blipFill>
        <p:spPr bwMode="auto">
          <a:xfrm>
            <a:off x="395536" y="1412776"/>
            <a:ext cx="4067175" cy="2105025"/>
          </a:xfrm>
          <a:prstGeom prst="rect">
            <a:avLst/>
          </a:prstGeom>
          <a:noFill/>
          <a:ln w="9525">
            <a:noFill/>
            <a:miter lim="800000"/>
            <a:headEnd/>
            <a:tailEnd/>
          </a:ln>
        </p:spPr>
      </p:pic>
      <p:pic>
        <p:nvPicPr>
          <p:cNvPr id="3081" name="Picture 9"/>
          <p:cNvPicPr>
            <a:picLocks noChangeAspect="1" noChangeArrowheads="1"/>
          </p:cNvPicPr>
          <p:nvPr/>
        </p:nvPicPr>
        <p:blipFill>
          <a:blip r:embed="rId6" cstate="print"/>
          <a:srcRect/>
          <a:stretch>
            <a:fillRect/>
          </a:stretch>
        </p:blipFill>
        <p:spPr bwMode="auto">
          <a:xfrm>
            <a:off x="179512" y="3717032"/>
            <a:ext cx="6012160" cy="1944119"/>
          </a:xfrm>
          <a:prstGeom prst="rect">
            <a:avLst/>
          </a:prstGeom>
          <a:noFill/>
          <a:ln w="9525">
            <a:noFill/>
            <a:miter lim="800000"/>
            <a:headEnd/>
            <a:tailEnd/>
          </a:ln>
        </p:spPr>
      </p:pic>
      <p:sp>
        <p:nvSpPr>
          <p:cNvPr id="14" name="TextBox 13"/>
          <p:cNvSpPr txBox="1"/>
          <p:nvPr/>
        </p:nvSpPr>
        <p:spPr>
          <a:xfrm>
            <a:off x="0" y="5949280"/>
            <a:ext cx="7848872" cy="523220"/>
          </a:xfrm>
          <a:prstGeom prst="rect">
            <a:avLst/>
          </a:prstGeom>
          <a:noFill/>
        </p:spPr>
        <p:txBody>
          <a:bodyPr wrap="square" rtlCol="0">
            <a:spAutoFit/>
          </a:bodyPr>
          <a:lstStyle/>
          <a:p>
            <a:r>
              <a:rPr lang="cs-CZ" sz="2800" dirty="0" smtClean="0">
                <a:latin typeface="Cambria" pitchFamily="18" charset="0"/>
                <a:hlinkClick r:id="rId7"/>
              </a:rPr>
              <a:t>Odkaz </a:t>
            </a:r>
            <a:r>
              <a:rPr lang="cs-CZ" sz="2800" dirty="0" smtClean="0">
                <a:latin typeface="Cambria" pitchFamily="18" charset="0"/>
              </a:rPr>
              <a:t>na web laboratoře, </a:t>
            </a:r>
            <a:r>
              <a:rPr lang="cs-CZ" sz="2800" dirty="0" smtClean="0">
                <a:latin typeface="Cambria" pitchFamily="18" charset="0"/>
                <a:hlinkClick r:id="rId8"/>
              </a:rPr>
              <a:t>YT</a:t>
            </a:r>
            <a:r>
              <a:rPr lang="cs-CZ" sz="2800" dirty="0" smtClean="0">
                <a:latin typeface="Cambria" pitchFamily="18" charset="0"/>
              </a:rPr>
              <a:t> rozhovor (20min)</a:t>
            </a:r>
            <a:endParaRPr lang="cs-CZ" sz="2800" dirty="0">
              <a:latin typeface="Cambria" pitchFamily="18" charset="0"/>
            </a:endParaRPr>
          </a:p>
        </p:txBody>
      </p:sp>
      <p:pic>
        <p:nvPicPr>
          <p:cNvPr id="3083" name="Picture 11" descr="Image result for cabimer sevilla log&quot;"/>
          <p:cNvPicPr>
            <a:picLocks noChangeAspect="1" noChangeArrowheads="1"/>
          </p:cNvPicPr>
          <p:nvPr/>
        </p:nvPicPr>
        <p:blipFill>
          <a:blip r:embed="rId9" cstate="print"/>
          <a:srcRect/>
          <a:stretch>
            <a:fillRect/>
          </a:stretch>
        </p:blipFill>
        <p:spPr bwMode="auto">
          <a:xfrm>
            <a:off x="6119664" y="4653136"/>
            <a:ext cx="3024336" cy="1232137"/>
          </a:xfrm>
          <a:prstGeom prst="rect">
            <a:avLst/>
          </a:prstGeom>
          <a:noFill/>
        </p:spPr>
      </p:pic>
      <p:pic>
        <p:nvPicPr>
          <p:cNvPr id="3084" name="Picture 12"/>
          <p:cNvPicPr>
            <a:picLocks noChangeAspect="1" noChangeArrowheads="1"/>
          </p:cNvPicPr>
          <p:nvPr/>
        </p:nvPicPr>
        <p:blipFill>
          <a:blip r:embed="rId10" cstate="print"/>
          <a:srcRect/>
          <a:stretch>
            <a:fillRect/>
          </a:stretch>
        </p:blipFill>
        <p:spPr bwMode="auto">
          <a:xfrm>
            <a:off x="2920305" y="6465143"/>
            <a:ext cx="5972175" cy="27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0"/>
            <a:ext cx="5168118" cy="1772815"/>
          </a:xfrm>
          <a:prstGeom prst="rect">
            <a:avLst/>
          </a:prstGeom>
          <a:noFill/>
          <a:ln w="9525">
            <a:noFill/>
            <a:miter lim="800000"/>
            <a:headEnd/>
            <a:tailEnd/>
          </a:ln>
        </p:spPr>
      </p:pic>
      <p:sp>
        <p:nvSpPr>
          <p:cNvPr id="5" name="TextBox 4"/>
          <p:cNvSpPr txBox="1"/>
          <p:nvPr/>
        </p:nvSpPr>
        <p:spPr>
          <a:xfrm>
            <a:off x="5364088" y="188640"/>
            <a:ext cx="3280770" cy="954107"/>
          </a:xfrm>
          <a:prstGeom prst="rect">
            <a:avLst/>
          </a:prstGeom>
          <a:noFill/>
        </p:spPr>
        <p:txBody>
          <a:bodyPr wrap="none" rtlCol="0">
            <a:spAutoFit/>
          </a:bodyPr>
          <a:lstStyle/>
          <a:p>
            <a:r>
              <a:rPr lang="cs-CZ" sz="2800" b="1" dirty="0" smtClean="0">
                <a:latin typeface="Cambria" pitchFamily="18" charset="0"/>
              </a:rPr>
              <a:t>Pátek 8. 11., 13:00,</a:t>
            </a:r>
          </a:p>
          <a:p>
            <a:r>
              <a:rPr lang="cs-CZ" sz="2800" b="1" dirty="0" smtClean="0">
                <a:latin typeface="Cambria" pitchFamily="18" charset="0"/>
              </a:rPr>
              <a:t> A11/205</a:t>
            </a:r>
            <a:endParaRPr lang="cs-CZ" sz="2800" b="1"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0" y="1772816"/>
            <a:ext cx="7429500" cy="1962150"/>
          </a:xfrm>
          <a:prstGeom prst="rect">
            <a:avLst/>
          </a:prstGeom>
          <a:noFill/>
          <a:ln w="9525">
            <a:noFill/>
            <a:miter lim="800000"/>
            <a:headEnd/>
            <a:tailEnd/>
          </a:ln>
        </p:spPr>
      </p:pic>
      <p:pic>
        <p:nvPicPr>
          <p:cNvPr id="1028" name="Picture 4" descr="Jan Preisler"/>
          <p:cNvPicPr>
            <a:picLocks noChangeAspect="1" noChangeArrowheads="1"/>
          </p:cNvPicPr>
          <p:nvPr/>
        </p:nvPicPr>
        <p:blipFill>
          <a:blip r:embed="rId4" cstate="print"/>
          <a:srcRect/>
          <a:stretch>
            <a:fillRect/>
          </a:stretch>
        </p:blipFill>
        <p:spPr bwMode="auto">
          <a:xfrm>
            <a:off x="7020272" y="2348880"/>
            <a:ext cx="1800200" cy="2400267"/>
          </a:xfrm>
          <a:prstGeom prst="rect">
            <a:avLst/>
          </a:prstGeom>
          <a:noFill/>
        </p:spPr>
      </p:pic>
      <p:sp>
        <p:nvSpPr>
          <p:cNvPr id="7" name="TextBox 6"/>
          <p:cNvSpPr txBox="1"/>
          <p:nvPr/>
        </p:nvSpPr>
        <p:spPr>
          <a:xfrm>
            <a:off x="5220072" y="6457890"/>
            <a:ext cx="3469091" cy="400110"/>
          </a:xfrm>
          <a:prstGeom prst="rect">
            <a:avLst/>
          </a:prstGeom>
          <a:noFill/>
        </p:spPr>
        <p:txBody>
          <a:bodyPr wrap="none" rtlCol="0">
            <a:spAutoFit/>
          </a:bodyPr>
          <a:lstStyle/>
          <a:p>
            <a:r>
              <a:rPr lang="cs-CZ" sz="2000" dirty="0" smtClean="0">
                <a:latin typeface="Cambria" pitchFamily="18" charset="0"/>
                <a:hlinkClick r:id="rId5"/>
              </a:rPr>
              <a:t>Odkaz</a:t>
            </a:r>
            <a:r>
              <a:rPr lang="cs-CZ" sz="2000" dirty="0" smtClean="0">
                <a:latin typeface="Cambria" pitchFamily="18" charset="0"/>
              </a:rPr>
              <a:t> na výzkumnou skupinu</a:t>
            </a:r>
            <a:endParaRPr lang="cs-CZ" sz="2000" dirty="0">
              <a:latin typeface="Cambria" pitchFamily="18" charset="0"/>
            </a:endParaRPr>
          </a:p>
        </p:txBody>
      </p:sp>
      <p:pic>
        <p:nvPicPr>
          <p:cNvPr id="1029" name="Picture 5"/>
          <p:cNvPicPr>
            <a:picLocks noChangeAspect="1" noChangeArrowheads="1"/>
          </p:cNvPicPr>
          <p:nvPr/>
        </p:nvPicPr>
        <p:blipFill>
          <a:blip r:embed="rId6" cstate="print"/>
          <a:srcRect/>
          <a:stretch>
            <a:fillRect/>
          </a:stretch>
        </p:blipFill>
        <p:spPr bwMode="auto">
          <a:xfrm>
            <a:off x="4860032" y="4869160"/>
            <a:ext cx="4070108" cy="1433711"/>
          </a:xfrm>
          <a:prstGeom prst="rect">
            <a:avLst/>
          </a:prstGeom>
          <a:noFill/>
          <a:ln w="9525">
            <a:solidFill>
              <a:schemeClr val="accent1"/>
            </a:solidFill>
            <a:miter lim="800000"/>
            <a:headEnd/>
            <a:tailEnd/>
          </a:ln>
        </p:spPr>
      </p:pic>
      <p:pic>
        <p:nvPicPr>
          <p:cNvPr id="1031" name="Picture 7" descr="https://ars.els-cdn.com/content/image/1-s2.0-S0169409X13000513-gr1.jpg"/>
          <p:cNvPicPr>
            <a:picLocks noChangeAspect="1" noChangeArrowheads="1"/>
          </p:cNvPicPr>
          <p:nvPr/>
        </p:nvPicPr>
        <p:blipFill>
          <a:blip r:embed="rId7" cstate="print"/>
          <a:srcRect t="59460"/>
          <a:stretch>
            <a:fillRect/>
          </a:stretch>
        </p:blipFill>
        <p:spPr bwMode="auto">
          <a:xfrm>
            <a:off x="0" y="5157192"/>
            <a:ext cx="4399139" cy="1307663"/>
          </a:xfrm>
          <a:prstGeom prst="rect">
            <a:avLst/>
          </a:prstGeom>
          <a:noFill/>
        </p:spPr>
      </p:pic>
      <p:pic>
        <p:nvPicPr>
          <p:cNvPr id="1032" name="Picture 8"/>
          <p:cNvPicPr>
            <a:picLocks noChangeAspect="1" noChangeArrowheads="1"/>
          </p:cNvPicPr>
          <p:nvPr/>
        </p:nvPicPr>
        <p:blipFill>
          <a:blip r:embed="rId8" cstate="print"/>
          <a:srcRect/>
          <a:stretch>
            <a:fillRect/>
          </a:stretch>
        </p:blipFill>
        <p:spPr bwMode="auto">
          <a:xfrm>
            <a:off x="0" y="4365104"/>
            <a:ext cx="4139952" cy="907282"/>
          </a:xfrm>
          <a:prstGeom prst="rect">
            <a:avLst/>
          </a:prstGeom>
          <a:noFill/>
          <a:ln w="9525">
            <a:noFill/>
            <a:miter lim="800000"/>
            <a:headEnd/>
            <a:tailEnd/>
          </a:ln>
        </p:spPr>
      </p:pic>
      <p:sp>
        <p:nvSpPr>
          <p:cNvPr id="11" name="TextBox 10"/>
          <p:cNvSpPr txBox="1"/>
          <p:nvPr/>
        </p:nvSpPr>
        <p:spPr>
          <a:xfrm>
            <a:off x="0" y="6396335"/>
            <a:ext cx="2317622" cy="461665"/>
          </a:xfrm>
          <a:prstGeom prst="rect">
            <a:avLst/>
          </a:prstGeom>
          <a:noFill/>
        </p:spPr>
        <p:txBody>
          <a:bodyPr wrap="none" rtlCol="0">
            <a:spAutoFit/>
          </a:bodyPr>
          <a:lstStyle/>
          <a:p>
            <a:r>
              <a:rPr lang="cs-CZ" sz="2400" dirty="0" smtClean="0">
                <a:latin typeface="Cambria" pitchFamily="18" charset="0"/>
                <a:hlinkClick r:id="rId9"/>
              </a:rPr>
              <a:t>Odkaz </a:t>
            </a:r>
            <a:r>
              <a:rPr lang="cs-CZ" sz="2400" dirty="0" smtClean="0">
                <a:latin typeface="Cambria" pitchFamily="18" charset="0"/>
              </a:rPr>
              <a:t>na článek</a:t>
            </a:r>
            <a:endParaRPr lang="cs-CZ" sz="2400" dirty="0">
              <a:latin typeface="Cambria"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6237312"/>
            <a:ext cx="3384376" cy="620688"/>
          </a:xfrm>
        </p:spPr>
        <p:txBody>
          <a:bodyPr>
            <a:normAutofit/>
          </a:bodyPr>
          <a:lstStyle/>
          <a:p>
            <a:pPr>
              <a:buNone/>
            </a:pPr>
            <a:r>
              <a:rPr lang="cs-CZ" sz="2000" dirty="0" smtClean="0">
                <a:latin typeface="Cambria" pitchFamily="18" charset="0"/>
                <a:hlinkClick r:id="rId2"/>
              </a:rPr>
              <a:t>The Scientist</a:t>
            </a:r>
            <a:r>
              <a:rPr lang="cs-CZ" sz="2000" dirty="0" smtClean="0">
                <a:latin typeface="Cambria" pitchFamily="18" charset="0"/>
              </a:rPr>
              <a:t>, Odkaz na </a:t>
            </a:r>
            <a:r>
              <a:rPr lang="cs-CZ" sz="2000" dirty="0" smtClean="0">
                <a:latin typeface="Cambria" pitchFamily="18" charset="0"/>
                <a:hlinkClick r:id="rId3"/>
              </a:rPr>
              <a:t>BBC </a:t>
            </a:r>
            <a:endParaRPr lang="cs-CZ" sz="2000" dirty="0" smtClean="0">
              <a:latin typeface="Cambria" pitchFamily="18" charset="0"/>
            </a:endParaRPr>
          </a:p>
          <a:p>
            <a:pPr>
              <a:buNone/>
            </a:pPr>
            <a:endParaRPr lang="cs-CZ" sz="2000" dirty="0"/>
          </a:p>
        </p:txBody>
      </p:sp>
      <p:pic>
        <p:nvPicPr>
          <p:cNvPr id="2050" name="Picture 2"/>
          <p:cNvPicPr>
            <a:picLocks noChangeAspect="1" noChangeArrowheads="1"/>
          </p:cNvPicPr>
          <p:nvPr/>
        </p:nvPicPr>
        <p:blipFill>
          <a:blip r:embed="rId4" cstate="print"/>
          <a:srcRect/>
          <a:stretch>
            <a:fillRect/>
          </a:stretch>
        </p:blipFill>
        <p:spPr bwMode="auto">
          <a:xfrm>
            <a:off x="0" y="0"/>
            <a:ext cx="9115955" cy="3645024"/>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4139952" y="3861048"/>
            <a:ext cx="4668416" cy="2580285"/>
          </a:xfrm>
          <a:prstGeom prst="rect">
            <a:avLst/>
          </a:prstGeom>
          <a:noFill/>
          <a:ln w="9525">
            <a:solidFill>
              <a:schemeClr val="accent1"/>
            </a:solidFill>
            <a:miter lim="800000"/>
            <a:headEnd/>
            <a:tailEnd/>
          </a:ln>
        </p:spPr>
      </p:pic>
      <p:sp>
        <p:nvSpPr>
          <p:cNvPr id="5" name="Title 1"/>
          <p:cNvSpPr>
            <a:spLocks noGrp="1"/>
          </p:cNvSpPr>
          <p:nvPr>
            <p:ph type="title"/>
          </p:nvPr>
        </p:nvSpPr>
        <p:spPr>
          <a:xfrm>
            <a:off x="0" y="3933056"/>
            <a:ext cx="3851920" cy="2160240"/>
          </a:xfrm>
          <a:solidFill>
            <a:schemeClr val="bg1"/>
          </a:solidFill>
        </p:spPr>
        <p:txBody>
          <a:bodyPr>
            <a:normAutofit/>
          </a:bodyPr>
          <a:lstStyle/>
          <a:p>
            <a:r>
              <a:rPr lang="cs-CZ" dirty="0" smtClean="0">
                <a:latin typeface="Cambria" pitchFamily="18" charset="0"/>
              </a:rPr>
              <a:t>Vylepšené užití Cas 9</a:t>
            </a:r>
            <a:br>
              <a:rPr lang="cs-CZ" dirty="0" smtClean="0">
                <a:latin typeface="Cambria" pitchFamily="18" charset="0"/>
              </a:rPr>
            </a:br>
            <a:r>
              <a:rPr lang="cs-CZ" sz="2200" dirty="0" smtClean="0">
                <a:latin typeface="Cambria" pitchFamily="18" charset="0"/>
              </a:rPr>
              <a:t>bez zlomů celé DNA, jen jeden řetězec</a:t>
            </a:r>
            <a:endParaRPr lang="cs-CZ" dirty="0">
              <a:latin typeface="Cambria"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2200" y="288032"/>
            <a:ext cx="3131840" cy="1196752"/>
          </a:xfrm>
        </p:spPr>
        <p:txBody>
          <a:bodyPr>
            <a:normAutofit/>
          </a:bodyPr>
          <a:lstStyle/>
          <a:p>
            <a:pPr>
              <a:buNone/>
            </a:pPr>
            <a:r>
              <a:rPr lang="cs-CZ" sz="2800" dirty="0" smtClean="0">
                <a:hlinkClick r:id="rId2"/>
              </a:rPr>
              <a:t>odkaz na iVysílání</a:t>
            </a:r>
            <a:endParaRPr lang="cs-CZ" sz="2800" dirty="0" smtClean="0"/>
          </a:p>
          <a:p>
            <a:pPr>
              <a:buNone/>
            </a:pPr>
            <a:r>
              <a:rPr lang="cs-CZ" sz="2800" dirty="0" smtClean="0">
                <a:hlinkClick r:id="rId3"/>
              </a:rPr>
              <a:t>wikipedia</a:t>
            </a:r>
            <a:endParaRPr lang="cs-CZ" sz="2800" dirty="0"/>
          </a:p>
        </p:txBody>
      </p:sp>
      <p:pic>
        <p:nvPicPr>
          <p:cNvPr id="10241" name="Picture 1"/>
          <p:cNvPicPr>
            <a:picLocks noChangeAspect="1" noChangeArrowheads="1"/>
          </p:cNvPicPr>
          <p:nvPr/>
        </p:nvPicPr>
        <p:blipFill>
          <a:blip r:embed="rId4" cstate="print"/>
          <a:srcRect/>
          <a:stretch>
            <a:fillRect/>
          </a:stretch>
        </p:blipFill>
        <p:spPr bwMode="auto">
          <a:xfrm>
            <a:off x="0" y="1844824"/>
            <a:ext cx="9144000" cy="1430432"/>
          </a:xfrm>
          <a:prstGeom prst="rect">
            <a:avLst/>
          </a:prstGeom>
          <a:noFill/>
          <a:ln w="9525">
            <a:noFill/>
            <a:miter lim="800000"/>
            <a:headEnd/>
            <a:tailEnd/>
          </a:ln>
        </p:spPr>
      </p:pic>
      <p:pic>
        <p:nvPicPr>
          <p:cNvPr id="10242" name="Picture 2"/>
          <p:cNvPicPr>
            <a:picLocks noChangeAspect="1" noChangeArrowheads="1"/>
          </p:cNvPicPr>
          <p:nvPr/>
        </p:nvPicPr>
        <p:blipFill>
          <a:blip r:embed="rId5" cstate="print"/>
          <a:srcRect/>
          <a:stretch>
            <a:fillRect/>
          </a:stretch>
        </p:blipFill>
        <p:spPr bwMode="auto">
          <a:xfrm>
            <a:off x="1" y="1"/>
            <a:ext cx="6300192" cy="1863912"/>
          </a:xfrm>
          <a:prstGeom prst="rect">
            <a:avLst/>
          </a:prstGeom>
          <a:noFill/>
          <a:ln w="9525">
            <a:noFill/>
            <a:miter lim="800000"/>
            <a:headEnd/>
            <a:tailEnd/>
          </a:ln>
        </p:spPr>
      </p:pic>
      <p:pic>
        <p:nvPicPr>
          <p:cNvPr id="10246" name="Picture 6" descr="Na obrázku může být: 1 osoba, sedící, brýle, telefon a uvnitř"/>
          <p:cNvPicPr>
            <a:picLocks noChangeAspect="1" noChangeArrowheads="1"/>
          </p:cNvPicPr>
          <p:nvPr/>
        </p:nvPicPr>
        <p:blipFill>
          <a:blip r:embed="rId6" cstate="print"/>
          <a:srcRect/>
          <a:stretch>
            <a:fillRect/>
          </a:stretch>
        </p:blipFill>
        <p:spPr bwMode="auto">
          <a:xfrm>
            <a:off x="179512" y="3429000"/>
            <a:ext cx="4176464" cy="2784309"/>
          </a:xfrm>
          <a:prstGeom prst="rect">
            <a:avLst/>
          </a:prstGeom>
          <a:noFill/>
        </p:spPr>
      </p:pic>
      <p:pic>
        <p:nvPicPr>
          <p:cNvPr id="1027" name="Picture 3"/>
          <p:cNvPicPr>
            <a:picLocks noChangeAspect="1" noChangeArrowheads="1"/>
          </p:cNvPicPr>
          <p:nvPr/>
        </p:nvPicPr>
        <p:blipFill>
          <a:blip r:embed="rId7" cstate="print"/>
          <a:srcRect/>
          <a:stretch>
            <a:fillRect/>
          </a:stretch>
        </p:blipFill>
        <p:spPr bwMode="auto">
          <a:xfrm>
            <a:off x="4499992" y="3212976"/>
            <a:ext cx="4464496" cy="2257410"/>
          </a:xfrm>
          <a:prstGeom prst="rect">
            <a:avLst/>
          </a:prstGeom>
          <a:noFill/>
          <a:ln w="9525">
            <a:noFill/>
            <a:miter lim="800000"/>
            <a:headEnd/>
            <a:tailEnd/>
          </a:ln>
        </p:spPr>
      </p:pic>
      <p:sp>
        <p:nvSpPr>
          <p:cNvPr id="1029" name="AutoShape 5" descr="Výsledek obrázku pro nature 1980 eric wieschaus"/>
          <p:cNvSpPr>
            <a:spLocks noChangeAspect="1" noChangeArrowheads="1"/>
          </p:cNvSpPr>
          <p:nvPr/>
        </p:nvSpPr>
        <p:spPr bwMode="auto">
          <a:xfrm>
            <a:off x="155575" y="-1257300"/>
            <a:ext cx="1885950" cy="26289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30" name="Picture 6"/>
          <p:cNvPicPr>
            <a:picLocks noChangeAspect="1" noChangeArrowheads="1"/>
          </p:cNvPicPr>
          <p:nvPr/>
        </p:nvPicPr>
        <p:blipFill>
          <a:blip r:embed="rId8" cstate="print"/>
          <a:srcRect/>
          <a:stretch>
            <a:fillRect/>
          </a:stretch>
        </p:blipFill>
        <p:spPr bwMode="auto">
          <a:xfrm>
            <a:off x="5148064" y="5517232"/>
            <a:ext cx="2160240" cy="1167891"/>
          </a:xfrm>
          <a:prstGeom prst="rect">
            <a:avLst/>
          </a:prstGeom>
          <a:noFill/>
          <a:ln w="9525">
            <a:noFill/>
            <a:miter lim="800000"/>
            <a:headEnd/>
            <a:tailEnd/>
          </a:ln>
        </p:spPr>
      </p:pic>
      <p:pic>
        <p:nvPicPr>
          <p:cNvPr id="1031" name="Picture 7"/>
          <p:cNvPicPr>
            <a:picLocks noChangeAspect="1" noChangeArrowheads="1"/>
          </p:cNvPicPr>
          <p:nvPr/>
        </p:nvPicPr>
        <p:blipFill>
          <a:blip r:embed="rId9" cstate="print"/>
          <a:srcRect/>
          <a:stretch>
            <a:fillRect/>
          </a:stretch>
        </p:blipFill>
        <p:spPr bwMode="auto">
          <a:xfrm>
            <a:off x="7472770" y="4581128"/>
            <a:ext cx="1563726" cy="2132856"/>
          </a:xfrm>
          <a:prstGeom prst="rect">
            <a:avLst/>
          </a:prstGeom>
          <a:noFill/>
          <a:ln w="9525">
            <a:noFill/>
            <a:miter lim="800000"/>
            <a:headEnd/>
            <a:tailEnd/>
          </a:ln>
        </p:spPr>
      </p:pic>
      <p:sp>
        <p:nvSpPr>
          <p:cNvPr id="10" name="TextBox 9"/>
          <p:cNvSpPr txBox="1"/>
          <p:nvPr/>
        </p:nvSpPr>
        <p:spPr>
          <a:xfrm>
            <a:off x="179512" y="6309320"/>
            <a:ext cx="3580211" cy="369332"/>
          </a:xfrm>
          <a:prstGeom prst="rect">
            <a:avLst/>
          </a:prstGeom>
          <a:noFill/>
        </p:spPr>
        <p:txBody>
          <a:bodyPr wrap="none" rtlCol="0">
            <a:spAutoFit/>
          </a:bodyPr>
          <a:lstStyle/>
          <a:p>
            <a:r>
              <a:rPr lang="cs-CZ" dirty="0" smtClean="0">
                <a:hlinkClick r:id="rId10"/>
              </a:rPr>
              <a:t>Odkaz</a:t>
            </a:r>
            <a:r>
              <a:rPr lang="cs-CZ" dirty="0" smtClean="0"/>
              <a:t> na záznam z Mendel lectures</a:t>
            </a:r>
            <a:endParaRPr lang="cs-CZ"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79512" y="6165304"/>
            <a:ext cx="2287036" cy="523220"/>
          </a:xfrm>
          <a:prstGeom prst="rect">
            <a:avLst/>
          </a:prstGeom>
          <a:noFill/>
        </p:spPr>
        <p:txBody>
          <a:bodyPr wrap="none" rtlCol="0">
            <a:spAutoFit/>
          </a:bodyPr>
          <a:lstStyle/>
          <a:p>
            <a:r>
              <a:rPr lang="cs-CZ" sz="2800" dirty="0" smtClean="0">
                <a:latin typeface="Cambria" pitchFamily="18" charset="0"/>
                <a:hlinkClick r:id="rId2"/>
              </a:rPr>
              <a:t>Odkaz </a:t>
            </a:r>
            <a:r>
              <a:rPr lang="cs-CZ" sz="2800" dirty="0" smtClean="0">
                <a:latin typeface="Cambria" pitchFamily="18" charset="0"/>
              </a:rPr>
              <a:t>na akci</a:t>
            </a:r>
            <a:endParaRPr lang="cs-CZ" sz="2800" dirty="0">
              <a:latin typeface="Cambria"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179512" y="2420888"/>
            <a:ext cx="4123792" cy="359749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64672" y="2420888"/>
            <a:ext cx="4379328" cy="3795886"/>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0"/>
            <a:ext cx="8206705" cy="21650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0" y="116632"/>
            <a:ext cx="7596336" cy="4464496"/>
            <a:chOff x="179512" y="332656"/>
            <a:chExt cx="6534150" cy="3847678"/>
          </a:xfrm>
        </p:grpSpPr>
        <p:pic>
          <p:nvPicPr>
            <p:cNvPr id="70658" name="Picture 2"/>
            <p:cNvPicPr>
              <a:picLocks noChangeAspect="1" noChangeArrowheads="1"/>
            </p:cNvPicPr>
            <p:nvPr/>
          </p:nvPicPr>
          <p:blipFill>
            <a:blip r:embed="rId3" cstate="print"/>
            <a:srcRect/>
            <a:stretch>
              <a:fillRect/>
            </a:stretch>
          </p:blipFill>
          <p:spPr bwMode="auto">
            <a:xfrm>
              <a:off x="179512" y="332656"/>
              <a:ext cx="5724525" cy="2800350"/>
            </a:xfrm>
            <a:prstGeom prst="rect">
              <a:avLst/>
            </a:prstGeom>
            <a:noFill/>
            <a:ln w="9525">
              <a:noFill/>
              <a:miter lim="800000"/>
              <a:headEnd/>
              <a:tailEnd/>
            </a:ln>
          </p:spPr>
        </p:pic>
        <p:pic>
          <p:nvPicPr>
            <p:cNvPr id="70659" name="Picture 3"/>
            <p:cNvPicPr>
              <a:picLocks noChangeAspect="1" noChangeArrowheads="1"/>
            </p:cNvPicPr>
            <p:nvPr/>
          </p:nvPicPr>
          <p:blipFill>
            <a:blip r:embed="rId4" cstate="print"/>
            <a:srcRect/>
            <a:stretch>
              <a:fillRect/>
            </a:stretch>
          </p:blipFill>
          <p:spPr bwMode="auto">
            <a:xfrm>
              <a:off x="179512" y="3284984"/>
              <a:ext cx="6534150" cy="895350"/>
            </a:xfrm>
            <a:prstGeom prst="rect">
              <a:avLst/>
            </a:prstGeom>
            <a:noFill/>
            <a:ln w="9525">
              <a:noFill/>
              <a:miter lim="800000"/>
              <a:headEnd/>
              <a:tailEnd/>
            </a:ln>
          </p:spPr>
        </p:pic>
      </p:grpSp>
      <p:sp>
        <p:nvSpPr>
          <p:cNvPr id="6" name="TextBox 5"/>
          <p:cNvSpPr txBox="1"/>
          <p:nvPr/>
        </p:nvSpPr>
        <p:spPr>
          <a:xfrm>
            <a:off x="6012160" y="6093296"/>
            <a:ext cx="2859437" cy="461665"/>
          </a:xfrm>
          <a:prstGeom prst="rect">
            <a:avLst/>
          </a:prstGeom>
          <a:noFill/>
        </p:spPr>
        <p:txBody>
          <a:bodyPr wrap="none" rtlCol="0">
            <a:spAutoFit/>
          </a:bodyPr>
          <a:lstStyle/>
          <a:p>
            <a:r>
              <a:rPr lang="cs-CZ" sz="2400" dirty="0" smtClean="0">
                <a:latin typeface="Cambria" pitchFamily="18" charset="0"/>
              </a:rPr>
              <a:t>Odkaz na </a:t>
            </a:r>
            <a:r>
              <a:rPr lang="cs-CZ" sz="2400" dirty="0" smtClean="0">
                <a:latin typeface="Cambria" pitchFamily="18" charset="0"/>
                <a:hlinkClick r:id="rId5"/>
              </a:rPr>
              <a:t>FB událost</a:t>
            </a:r>
            <a:endParaRPr lang="cs-CZ" sz="2400" dirty="0">
              <a:latin typeface="Cambria" pitchFamily="18" charset="0"/>
            </a:endParaRPr>
          </a:p>
        </p:txBody>
      </p:sp>
      <p:pic>
        <p:nvPicPr>
          <p:cNvPr id="70663" name="Picture 7" descr="https://www.em.muni.cz/cache/multithumb_thumbs/pieta_kounicovy_koleje-790x395-1253681912.jpg"/>
          <p:cNvPicPr>
            <a:picLocks noChangeAspect="1" noChangeArrowheads="1"/>
          </p:cNvPicPr>
          <p:nvPr/>
        </p:nvPicPr>
        <p:blipFill>
          <a:blip r:embed="rId6" cstate="print"/>
          <a:srcRect/>
          <a:stretch>
            <a:fillRect/>
          </a:stretch>
        </p:blipFill>
        <p:spPr bwMode="auto">
          <a:xfrm>
            <a:off x="755576" y="4797152"/>
            <a:ext cx="3744416" cy="1872208"/>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395536" y="1556792"/>
            <a:ext cx="3390900" cy="1676400"/>
          </a:xfrm>
          <a:prstGeom prst="rect">
            <a:avLst/>
          </a:prstGeom>
          <a:noFill/>
          <a:ln w="9525">
            <a:noFill/>
            <a:miter lim="800000"/>
            <a:headEnd/>
            <a:tailEnd/>
          </a:ln>
        </p:spPr>
      </p:pic>
      <p:sp>
        <p:nvSpPr>
          <p:cNvPr id="5" name="Title 1"/>
          <p:cNvSpPr txBox="1">
            <a:spLocks/>
          </p:cNvSpPr>
          <p:nvPr/>
        </p:nvSpPr>
        <p:spPr>
          <a:xfrm>
            <a:off x="6732240" y="116632"/>
            <a:ext cx="2304256"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Čt 14. 11. 2019, </a:t>
            </a:r>
            <a:r>
              <a:rPr kumimoji="0" lang="cs-CZ" sz="2800" b="1" i="0" u="none" strike="noStrike" kern="1200" cap="none" spc="0" normalizeH="0" baseline="0" noProof="0" dirty="0" smtClean="0">
                <a:ln>
                  <a:noFill/>
                </a:ln>
                <a:solidFill>
                  <a:schemeClr val="tx1"/>
                </a:solidFill>
                <a:effectLst/>
                <a:uLnTx/>
                <a:uFillTx/>
                <a:latin typeface="Cambria" pitchFamily="18" charset="0"/>
                <a:ea typeface="+mj-ea"/>
                <a:cs typeface="+mj-cs"/>
              </a:rPr>
              <a:t>17h</a:t>
            </a: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
            </a:r>
            <a:b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b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Mendlovo nám.  </a:t>
            </a:r>
            <a:endParaRPr kumimoji="0" lang="cs-CZ" sz="2800" b="0" i="0"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6" name="Picture 4"/>
          <p:cNvPicPr>
            <a:picLocks noChangeAspect="1" noChangeArrowheads="1"/>
          </p:cNvPicPr>
          <p:nvPr/>
        </p:nvPicPr>
        <p:blipFill>
          <a:blip r:embed="rId3" cstate="print"/>
          <a:srcRect/>
          <a:stretch>
            <a:fillRect/>
          </a:stretch>
        </p:blipFill>
        <p:spPr bwMode="auto">
          <a:xfrm>
            <a:off x="5364088" y="188640"/>
            <a:ext cx="1314450" cy="9715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r="42513"/>
          <a:stretch>
            <a:fillRect/>
          </a:stretch>
        </p:blipFill>
        <p:spPr bwMode="auto">
          <a:xfrm>
            <a:off x="0" y="0"/>
            <a:ext cx="5256584" cy="1386348"/>
          </a:xfrm>
          <a:prstGeom prst="rect">
            <a:avLst/>
          </a:prstGeom>
          <a:noFill/>
          <a:ln w="9525">
            <a:noFill/>
            <a:miter lim="800000"/>
            <a:headEnd/>
            <a:tailEnd/>
          </a:ln>
        </p:spPr>
      </p:pic>
      <p:pic>
        <p:nvPicPr>
          <p:cNvPr id="6147" name="Picture 3" descr="Lecturer photo"/>
          <p:cNvPicPr>
            <a:picLocks noChangeAspect="1" noChangeArrowheads="1"/>
          </p:cNvPicPr>
          <p:nvPr/>
        </p:nvPicPr>
        <p:blipFill>
          <a:blip r:embed="rId5" cstate="print"/>
          <a:srcRect/>
          <a:stretch>
            <a:fillRect/>
          </a:stretch>
        </p:blipFill>
        <p:spPr bwMode="auto">
          <a:xfrm>
            <a:off x="6732240" y="2060848"/>
            <a:ext cx="2095500" cy="2790825"/>
          </a:xfrm>
          <a:prstGeom prst="rect">
            <a:avLst/>
          </a:prstGeom>
          <a:noFill/>
        </p:spPr>
      </p:pic>
      <p:sp>
        <p:nvSpPr>
          <p:cNvPr id="9" name="TextBox 8"/>
          <p:cNvSpPr txBox="1"/>
          <p:nvPr/>
        </p:nvSpPr>
        <p:spPr>
          <a:xfrm>
            <a:off x="140060" y="6237312"/>
            <a:ext cx="9003940" cy="400110"/>
          </a:xfrm>
          <a:prstGeom prst="rect">
            <a:avLst/>
          </a:prstGeom>
          <a:noFill/>
        </p:spPr>
        <p:txBody>
          <a:bodyPr wrap="none" rtlCol="0">
            <a:spAutoFit/>
          </a:bodyPr>
          <a:lstStyle/>
          <a:p>
            <a:r>
              <a:rPr lang="cs-CZ" sz="2000" dirty="0" smtClean="0">
                <a:latin typeface="Cambria" pitchFamily="18" charset="0"/>
                <a:hlinkClick r:id="rId6"/>
              </a:rPr>
              <a:t>Wikipedia</a:t>
            </a:r>
            <a:r>
              <a:rPr lang="cs-CZ" sz="2000" dirty="0" smtClean="0">
                <a:latin typeface="Cambria" pitchFamily="18" charset="0"/>
              </a:rPr>
              <a:t>, </a:t>
            </a:r>
            <a:r>
              <a:rPr lang="cs-CZ" sz="2000" dirty="0" smtClean="0">
                <a:latin typeface="Cambria" pitchFamily="18" charset="0"/>
                <a:hlinkClick r:id="rId7"/>
              </a:rPr>
              <a:t>web</a:t>
            </a:r>
            <a:r>
              <a:rPr lang="cs-CZ" sz="2000" dirty="0" smtClean="0">
                <a:latin typeface="Cambria" pitchFamily="18" charset="0"/>
              </a:rPr>
              <a:t> skupiny, odkaz na </a:t>
            </a:r>
            <a:r>
              <a:rPr lang="cs-CZ" sz="2000" dirty="0" smtClean="0">
                <a:latin typeface="Cambria" pitchFamily="18" charset="0"/>
                <a:hlinkClick r:id="rId8"/>
              </a:rPr>
              <a:t>článek</a:t>
            </a:r>
            <a:r>
              <a:rPr lang="cs-CZ" sz="2000" dirty="0" smtClean="0">
                <a:latin typeface="Cambria" pitchFamily="18" charset="0"/>
              </a:rPr>
              <a:t>, </a:t>
            </a:r>
            <a:r>
              <a:rPr lang="cs-CZ" sz="2000" dirty="0" smtClean="0">
                <a:latin typeface="Cambria" pitchFamily="18" charset="0"/>
                <a:hlinkClick r:id="rId9"/>
              </a:rPr>
              <a:t>video</a:t>
            </a:r>
            <a:r>
              <a:rPr lang="cs-CZ" sz="2000" dirty="0" smtClean="0">
                <a:latin typeface="Cambria" pitchFamily="18" charset="0"/>
              </a:rPr>
              <a:t> o vnímání roč. období rostlinami </a:t>
            </a:r>
            <a:endParaRPr lang="cs-CZ" sz="2000" dirty="0">
              <a:latin typeface="Cambria" pitchFamily="18" charset="0"/>
            </a:endParaRPr>
          </a:p>
        </p:txBody>
      </p:sp>
      <p:pic>
        <p:nvPicPr>
          <p:cNvPr id="6148" name="Picture 4"/>
          <p:cNvPicPr>
            <a:picLocks noChangeAspect="1" noChangeArrowheads="1"/>
          </p:cNvPicPr>
          <p:nvPr/>
        </p:nvPicPr>
        <p:blipFill>
          <a:blip r:embed="rId10" cstate="print"/>
          <a:srcRect/>
          <a:stretch>
            <a:fillRect/>
          </a:stretch>
        </p:blipFill>
        <p:spPr bwMode="auto">
          <a:xfrm>
            <a:off x="179512" y="4581128"/>
            <a:ext cx="4860032" cy="1497610"/>
          </a:xfrm>
          <a:prstGeom prst="rect">
            <a:avLst/>
          </a:prstGeom>
          <a:noFill/>
          <a:ln w="9525">
            <a:noFill/>
            <a:miter lim="800000"/>
            <a:headEnd/>
            <a:tailEnd/>
          </a:ln>
        </p:spPr>
      </p:pic>
      <p:pic>
        <p:nvPicPr>
          <p:cNvPr id="10242" name="Picture 2" descr="Image result for tree in seasons&quot;"/>
          <p:cNvPicPr>
            <a:picLocks noChangeAspect="1" noChangeArrowheads="1"/>
          </p:cNvPicPr>
          <p:nvPr/>
        </p:nvPicPr>
        <p:blipFill>
          <a:blip r:embed="rId11" cstate="print"/>
          <a:srcRect/>
          <a:stretch>
            <a:fillRect/>
          </a:stretch>
        </p:blipFill>
        <p:spPr bwMode="auto">
          <a:xfrm>
            <a:off x="4863741" y="5085184"/>
            <a:ext cx="4280259" cy="1084023"/>
          </a:xfrm>
          <a:prstGeom prst="rect">
            <a:avLst/>
          </a:prstGeom>
          <a:noFill/>
        </p:spPr>
      </p:pic>
      <p:pic>
        <p:nvPicPr>
          <p:cNvPr id="10243" name="Picture 3"/>
          <p:cNvPicPr>
            <a:picLocks noChangeAspect="1" noChangeArrowheads="1"/>
          </p:cNvPicPr>
          <p:nvPr/>
        </p:nvPicPr>
        <p:blipFill>
          <a:blip r:embed="rId12" cstate="print"/>
          <a:srcRect/>
          <a:stretch>
            <a:fillRect/>
          </a:stretch>
        </p:blipFill>
        <p:spPr bwMode="auto">
          <a:xfrm>
            <a:off x="4716016" y="2060848"/>
            <a:ext cx="1801632" cy="21202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1988840"/>
            <a:ext cx="6692148" cy="2016224"/>
          </a:xfrm>
          <a:prstGeom prst="rect">
            <a:avLst/>
          </a:prstGeom>
          <a:noFill/>
          <a:ln w="9525">
            <a:noFill/>
            <a:miter lim="800000"/>
            <a:headEnd/>
            <a:tailEnd/>
          </a:ln>
        </p:spPr>
      </p:pic>
      <p:pic>
        <p:nvPicPr>
          <p:cNvPr id="5" name="Picture 7" descr="Image result for mvdr. martin anger&quot;"/>
          <p:cNvPicPr>
            <a:picLocks noChangeAspect="1" noChangeArrowheads="1"/>
          </p:cNvPicPr>
          <p:nvPr/>
        </p:nvPicPr>
        <p:blipFill>
          <a:blip r:embed="rId3" cstate="print"/>
          <a:srcRect/>
          <a:stretch>
            <a:fillRect/>
          </a:stretch>
        </p:blipFill>
        <p:spPr bwMode="auto">
          <a:xfrm>
            <a:off x="7092280" y="3284984"/>
            <a:ext cx="1728192" cy="2304256"/>
          </a:xfrm>
          <a:prstGeom prst="rect">
            <a:avLst/>
          </a:prstGeom>
          <a:noFill/>
        </p:spPr>
      </p:pic>
      <p:pic>
        <p:nvPicPr>
          <p:cNvPr id="6" name="Picture 5"/>
          <p:cNvPicPr>
            <a:picLocks noChangeAspect="1" noChangeArrowheads="1"/>
          </p:cNvPicPr>
          <p:nvPr/>
        </p:nvPicPr>
        <p:blipFill>
          <a:blip r:embed="rId4" cstate="print"/>
          <a:srcRect t="40802"/>
          <a:stretch>
            <a:fillRect/>
          </a:stretch>
        </p:blipFill>
        <p:spPr bwMode="auto">
          <a:xfrm>
            <a:off x="179512" y="4149080"/>
            <a:ext cx="6732240" cy="1567105"/>
          </a:xfrm>
          <a:prstGeom prst="rect">
            <a:avLst/>
          </a:prstGeom>
          <a:noFill/>
          <a:ln w="9525">
            <a:noFill/>
            <a:miter lim="800000"/>
            <a:headEnd/>
            <a:tailEnd/>
          </a:ln>
        </p:spPr>
      </p:pic>
      <p:pic>
        <p:nvPicPr>
          <p:cNvPr id="7" name="Picture 1"/>
          <p:cNvPicPr>
            <a:picLocks noChangeAspect="1" noChangeArrowheads="1"/>
          </p:cNvPicPr>
          <p:nvPr/>
        </p:nvPicPr>
        <p:blipFill>
          <a:blip r:embed="rId5" cstate="print"/>
          <a:srcRect/>
          <a:stretch>
            <a:fillRect/>
          </a:stretch>
        </p:blipFill>
        <p:spPr bwMode="auto">
          <a:xfrm>
            <a:off x="-1" y="0"/>
            <a:ext cx="5587957" cy="1916832"/>
          </a:xfrm>
          <a:prstGeom prst="rect">
            <a:avLst/>
          </a:prstGeom>
          <a:noFill/>
          <a:ln w="9525">
            <a:noFill/>
            <a:miter lim="800000"/>
            <a:headEnd/>
            <a:tailEnd/>
          </a:ln>
        </p:spPr>
      </p:pic>
      <p:sp>
        <p:nvSpPr>
          <p:cNvPr id="8" name="Rectangle 7"/>
          <p:cNvSpPr/>
          <p:nvPr/>
        </p:nvSpPr>
        <p:spPr>
          <a:xfrm>
            <a:off x="251520" y="3284984"/>
            <a:ext cx="2376264"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6" descr="C:\Users\Kaktuska\Downloads\6ob.gif"/>
          <p:cNvPicPr>
            <a:picLocks noChangeAspect="1" noChangeArrowheads="1" noCrop="1"/>
          </p:cNvPicPr>
          <p:nvPr/>
        </p:nvPicPr>
        <p:blipFill>
          <a:blip r:embed="rId3" cstate="print"/>
          <a:srcRect/>
          <a:stretch>
            <a:fillRect/>
          </a:stretch>
        </p:blipFill>
        <p:spPr bwMode="auto">
          <a:xfrm>
            <a:off x="5148064" y="2424316"/>
            <a:ext cx="3240360" cy="3240359"/>
          </a:xfrm>
          <a:prstGeom prst="rect">
            <a:avLst/>
          </a:prstGeom>
          <a:noFill/>
        </p:spPr>
      </p:pic>
      <p:pic>
        <p:nvPicPr>
          <p:cNvPr id="15" name="Picture 6" descr="C:\Users\Kaktuska\Downloads\6ob.gif"/>
          <p:cNvPicPr>
            <a:picLocks noChangeAspect="1" noChangeArrowheads="1" noCrop="1"/>
          </p:cNvPicPr>
          <p:nvPr/>
        </p:nvPicPr>
        <p:blipFill>
          <a:blip r:embed="rId3" cstate="print"/>
          <a:srcRect/>
          <a:stretch>
            <a:fillRect/>
          </a:stretch>
        </p:blipFill>
        <p:spPr bwMode="auto">
          <a:xfrm>
            <a:off x="2915816" y="435476"/>
            <a:ext cx="3240360" cy="3240359"/>
          </a:xfrm>
          <a:prstGeom prst="rect">
            <a:avLst/>
          </a:prstGeom>
          <a:noFill/>
        </p:spPr>
      </p:pic>
      <p:pic>
        <p:nvPicPr>
          <p:cNvPr id="61446" name="Picture 6" descr="C:\Users\Kaktuska\Downloads\6ob.gif"/>
          <p:cNvPicPr>
            <a:picLocks noChangeAspect="1" noChangeArrowheads="1" noCrop="1"/>
          </p:cNvPicPr>
          <p:nvPr/>
        </p:nvPicPr>
        <p:blipFill>
          <a:blip r:embed="rId3" cstate="print"/>
          <a:srcRect/>
          <a:stretch>
            <a:fillRect/>
          </a:stretch>
        </p:blipFill>
        <p:spPr bwMode="auto">
          <a:xfrm>
            <a:off x="899592" y="1992268"/>
            <a:ext cx="3240360" cy="3240359"/>
          </a:xfrm>
          <a:prstGeom prst="rect">
            <a:avLst/>
          </a:prstGeom>
          <a:noFill/>
        </p:spPr>
      </p:pic>
      <p:grpSp>
        <p:nvGrpSpPr>
          <p:cNvPr id="7" name="Group 6"/>
          <p:cNvGrpSpPr/>
          <p:nvPr/>
        </p:nvGrpSpPr>
        <p:grpSpPr>
          <a:xfrm>
            <a:off x="1475656" y="4440540"/>
            <a:ext cx="6336704" cy="2156812"/>
            <a:chOff x="1115616" y="4008492"/>
            <a:chExt cx="6336704" cy="2156812"/>
          </a:xfrm>
        </p:grpSpPr>
        <p:sp>
          <p:nvSpPr>
            <p:cNvPr id="4" name="Rectangle 3"/>
            <p:cNvSpPr/>
            <p:nvPr/>
          </p:nvSpPr>
          <p:spPr>
            <a:xfrm>
              <a:off x="1115616" y="4941168"/>
              <a:ext cx="3168352" cy="1224136"/>
            </a:xfrm>
            <a:prstGeom prst="rect">
              <a:avLst/>
            </a:prstGeom>
            <a:solidFill>
              <a:srgbClr val="C0C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cs-CZ" dirty="0" smtClean="0"/>
                <a:t>      </a:t>
              </a:r>
              <a:r>
                <a:rPr lang="cs-CZ" sz="3200" b="1" dirty="0" smtClean="0">
                  <a:solidFill>
                    <a:schemeClr val="tx1"/>
                  </a:solidFill>
                </a:rPr>
                <a:t>2. místo</a:t>
              </a:r>
              <a:endParaRPr lang="cs-CZ" b="1" dirty="0">
                <a:solidFill>
                  <a:schemeClr val="tx1"/>
                </a:solidFill>
              </a:endParaRPr>
            </a:p>
          </p:txBody>
        </p:sp>
        <p:sp>
          <p:nvSpPr>
            <p:cNvPr id="5" name="Rectangle 4"/>
            <p:cNvSpPr/>
            <p:nvPr/>
          </p:nvSpPr>
          <p:spPr>
            <a:xfrm>
              <a:off x="4283968" y="5301208"/>
              <a:ext cx="3168352" cy="864096"/>
            </a:xfrm>
            <a:prstGeom prst="rect">
              <a:avLst/>
            </a:prstGeom>
            <a:solidFill>
              <a:srgbClr val="CD7F3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2800" b="1" dirty="0" smtClean="0">
                  <a:solidFill>
                    <a:schemeClr val="tx1"/>
                  </a:solidFill>
                </a:rPr>
                <a:t>            3. místo</a:t>
              </a:r>
              <a:endParaRPr lang="cs-CZ" sz="2800" b="1" dirty="0">
                <a:solidFill>
                  <a:schemeClr val="tx1"/>
                </a:solidFill>
              </a:endParaRPr>
            </a:p>
          </p:txBody>
        </p:sp>
        <p:sp>
          <p:nvSpPr>
            <p:cNvPr id="6" name="Rectangle 5"/>
            <p:cNvSpPr/>
            <p:nvPr/>
          </p:nvSpPr>
          <p:spPr>
            <a:xfrm>
              <a:off x="3203848" y="4008492"/>
              <a:ext cx="2160240" cy="2156811"/>
            </a:xfrm>
            <a:prstGeom prst="rect">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3200" b="1" dirty="0" smtClean="0">
                  <a:solidFill>
                    <a:schemeClr val="tx1"/>
                  </a:solidFill>
                </a:rPr>
                <a:t>1. místo</a:t>
              </a:r>
              <a:endParaRPr lang="cs-CZ" sz="3200" b="1" dirty="0">
                <a:solidFill>
                  <a:schemeClr val="tx1"/>
                </a:solidFill>
              </a:endParaRPr>
            </a:p>
          </p:txBody>
        </p:sp>
      </p:grpSp>
      <p:sp>
        <p:nvSpPr>
          <p:cNvPr id="13" name="TextBox 12"/>
          <p:cNvSpPr txBox="1"/>
          <p:nvPr/>
        </p:nvSpPr>
        <p:spPr>
          <a:xfrm>
            <a:off x="4355976" y="5016604"/>
            <a:ext cx="540533" cy="369332"/>
          </a:xfrm>
          <a:prstGeom prst="rect">
            <a:avLst/>
          </a:prstGeom>
          <a:noFill/>
        </p:spPr>
        <p:txBody>
          <a:bodyPr wrap="none" rtlCol="0">
            <a:spAutoFit/>
          </a:bodyPr>
          <a:lstStyle/>
          <a:p>
            <a:r>
              <a:rPr lang="cs-CZ" dirty="0" smtClean="0"/>
              <a:t>34b</a:t>
            </a:r>
            <a:endParaRPr lang="cs-CZ" dirty="0"/>
          </a:p>
        </p:txBody>
      </p:sp>
      <p:sp>
        <p:nvSpPr>
          <p:cNvPr id="14" name="TextBox 13"/>
          <p:cNvSpPr txBox="1"/>
          <p:nvPr/>
        </p:nvSpPr>
        <p:spPr>
          <a:xfrm>
            <a:off x="2195736" y="5880700"/>
            <a:ext cx="540533" cy="369332"/>
          </a:xfrm>
          <a:prstGeom prst="rect">
            <a:avLst/>
          </a:prstGeom>
          <a:noFill/>
        </p:spPr>
        <p:txBody>
          <a:bodyPr wrap="none" rtlCol="0">
            <a:spAutoFit/>
          </a:bodyPr>
          <a:lstStyle/>
          <a:p>
            <a:r>
              <a:rPr lang="cs-CZ" dirty="0" smtClean="0"/>
              <a:t>38b</a:t>
            </a:r>
            <a:endParaRPr lang="cs-CZ" dirty="0"/>
          </a:p>
        </p:txBody>
      </p:sp>
      <p:sp>
        <p:nvSpPr>
          <p:cNvPr id="17" name="TextBox 16"/>
          <p:cNvSpPr txBox="1"/>
          <p:nvPr/>
        </p:nvSpPr>
        <p:spPr>
          <a:xfrm>
            <a:off x="6444208" y="6168732"/>
            <a:ext cx="540533" cy="369332"/>
          </a:xfrm>
          <a:prstGeom prst="rect">
            <a:avLst/>
          </a:prstGeom>
          <a:noFill/>
        </p:spPr>
        <p:txBody>
          <a:bodyPr wrap="none" rtlCol="0">
            <a:spAutoFit/>
          </a:bodyPr>
          <a:lstStyle/>
          <a:p>
            <a:r>
              <a:rPr lang="cs-CZ" dirty="0" smtClean="0"/>
              <a:t>39b</a:t>
            </a:r>
            <a:endParaRPr lang="cs-CZ" dirty="0"/>
          </a:p>
        </p:txBody>
      </p:sp>
      <p:pic>
        <p:nvPicPr>
          <p:cNvPr id="61449" name="Picture 9"/>
          <p:cNvPicPr>
            <a:picLocks noChangeAspect="1" noChangeArrowheads="1"/>
          </p:cNvPicPr>
          <p:nvPr/>
        </p:nvPicPr>
        <p:blipFill>
          <a:blip r:embed="rId4" cstate="print"/>
          <a:srcRect/>
          <a:stretch>
            <a:fillRect/>
          </a:stretch>
        </p:blipFill>
        <p:spPr bwMode="auto">
          <a:xfrm>
            <a:off x="3923928" y="2492896"/>
            <a:ext cx="1514475" cy="1838325"/>
          </a:xfrm>
          <a:prstGeom prst="rect">
            <a:avLst/>
          </a:prstGeom>
          <a:noFill/>
          <a:ln w="9525">
            <a:noFill/>
            <a:miter lim="800000"/>
            <a:headEnd/>
            <a:tailEnd/>
          </a:ln>
        </p:spPr>
      </p:pic>
      <p:pic>
        <p:nvPicPr>
          <p:cNvPr id="61450" name="Picture 10"/>
          <p:cNvPicPr>
            <a:picLocks noChangeAspect="1" noChangeArrowheads="1"/>
          </p:cNvPicPr>
          <p:nvPr/>
        </p:nvPicPr>
        <p:blipFill>
          <a:blip r:embed="rId5" cstate="print"/>
          <a:srcRect/>
          <a:stretch>
            <a:fillRect/>
          </a:stretch>
        </p:blipFill>
        <p:spPr bwMode="auto">
          <a:xfrm>
            <a:off x="1763688" y="3429000"/>
            <a:ext cx="1514475" cy="1838325"/>
          </a:xfrm>
          <a:prstGeom prst="rect">
            <a:avLst/>
          </a:prstGeom>
          <a:noFill/>
          <a:ln w="9525">
            <a:noFill/>
            <a:miter lim="800000"/>
            <a:headEnd/>
            <a:tailEnd/>
          </a:ln>
        </p:spPr>
      </p:pic>
      <p:pic>
        <p:nvPicPr>
          <p:cNvPr id="61453" name="Picture 13"/>
          <p:cNvPicPr>
            <a:picLocks noChangeAspect="1" noChangeArrowheads="1"/>
          </p:cNvPicPr>
          <p:nvPr/>
        </p:nvPicPr>
        <p:blipFill>
          <a:blip r:embed="rId6" cstate="print"/>
          <a:srcRect/>
          <a:stretch>
            <a:fillRect/>
          </a:stretch>
        </p:blipFill>
        <p:spPr bwMode="auto">
          <a:xfrm>
            <a:off x="6012160" y="3789040"/>
            <a:ext cx="1514475" cy="1838325"/>
          </a:xfrm>
          <a:prstGeom prst="rect">
            <a:avLst/>
          </a:prstGeom>
          <a:noFill/>
          <a:ln w="9525">
            <a:noFill/>
            <a:miter lim="800000"/>
            <a:headEnd/>
            <a:tailEnd/>
          </a:ln>
        </p:spPr>
      </p:pic>
      <p:sp>
        <p:nvSpPr>
          <p:cNvPr id="61452" name="AutoShape 12" descr="Oficiální fotografie Bc. Nikodém Zezula"/>
          <p:cNvSpPr>
            <a:spLocks noChangeAspect="1" noChangeArrowheads="1"/>
          </p:cNvSpPr>
          <p:nvPr/>
        </p:nvSpPr>
        <p:spPr bwMode="auto">
          <a:xfrm>
            <a:off x="155575" y="332656"/>
            <a:ext cx="8520881" cy="936104"/>
          </a:xfrm>
          <a:prstGeom prst="rect">
            <a:avLst/>
          </a:prstGeom>
          <a:noFill/>
        </p:spPr>
        <p:txBody>
          <a:bodyPr vert="horz" wrap="square" lIns="91440" tIns="45720" rIns="91440" bIns="45720" numCol="1" anchor="t" anchorCtr="0" compatLnSpc="1">
            <a:prstTxWarp prst="textNoShape">
              <a:avLst/>
            </a:prstTxWarp>
          </a:bodyPr>
          <a:lstStyle/>
          <a:p>
            <a:pPr algn="ctr"/>
            <a:r>
              <a:rPr lang="cs-CZ" sz="4400" dirty="0" smtClean="0">
                <a:latin typeface="Cambria" pitchFamily="18" charset="0"/>
              </a:rPr>
              <a:t>Vítězní přednášející podzim 2019</a:t>
            </a:r>
            <a:endParaRPr lang="cs-CZ" sz="4400" dirty="0">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67544" y="548680"/>
          <a:ext cx="8280921" cy="1937365"/>
        </p:xfrm>
        <a:graphic>
          <a:graphicData uri="http://schemas.openxmlformats.org/drawingml/2006/table">
            <a:tbl>
              <a:tblPr/>
              <a:tblGrid>
                <a:gridCol w="2107871"/>
                <a:gridCol w="638452"/>
                <a:gridCol w="1394137"/>
                <a:gridCol w="1380154"/>
                <a:gridCol w="351312"/>
                <a:gridCol w="2408995"/>
              </a:tblGrid>
              <a:tr h="401817">
                <a:tc>
                  <a:txBody>
                    <a:bodyPr/>
                    <a:lstStyle/>
                    <a:p>
                      <a:pPr algn="l" fontAlgn="b"/>
                      <a:endParaRPr lang="cs-CZ"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lvl="0" algn="l" fontAlgn="b"/>
                      <a:r>
                        <a:rPr lang="cs-CZ" sz="2800" b="1" i="0" u="none" strike="noStrike" dirty="0" smtClean="0">
                          <a:solidFill>
                            <a:srgbClr val="000000"/>
                          </a:solidFill>
                          <a:latin typeface="Calibri"/>
                        </a:rPr>
                        <a:t>   medián</a:t>
                      </a:r>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lvl="0" algn="l" fontAlgn="b"/>
                      <a:r>
                        <a:rPr lang="cs-CZ" sz="2800" b="1" i="0" u="none" strike="noStrike" dirty="0" smtClean="0">
                          <a:solidFill>
                            <a:srgbClr val="000000"/>
                          </a:solidFill>
                          <a:latin typeface="Calibri"/>
                        </a:rPr>
                        <a:t>   průměr</a:t>
                      </a:r>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r>
              <a:tr h="401817">
                <a:tc>
                  <a:txBody>
                    <a:bodyPr/>
                    <a:lstStyle/>
                    <a:p>
                      <a:pPr algn="l" fontAlgn="b"/>
                      <a:r>
                        <a:rPr lang="cs-CZ" sz="3200" b="1" i="0" u="none" strike="noStrike" dirty="0">
                          <a:solidFill>
                            <a:srgbClr val="DAA520"/>
                          </a:solidFill>
                          <a:latin typeface="Calibri"/>
                        </a:rPr>
                        <a:t>1. místo</a:t>
                      </a:r>
                      <a:r>
                        <a:rPr lang="cs-CZ" sz="3200" b="1" i="0" u="none" strike="noStrike" dirty="0">
                          <a:solidFill>
                            <a:srgbClr val="000000"/>
                          </a:solidFill>
                          <a:latin typeface="Calibri"/>
                        </a:rPr>
                        <a:t> </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34</a:t>
                      </a:r>
                    </a:p>
                  </a:txBody>
                  <a:tcPr marL="9525" marR="9525" marT="9525" marB="0" anchor="b">
                    <a:lnL>
                      <a:noFill/>
                    </a:lnL>
                    <a:lnR>
                      <a:noFill/>
                    </a:lnR>
                    <a:lnT>
                      <a:noFill/>
                    </a:lnT>
                    <a:lnB>
                      <a:noFill/>
                    </a:lnB>
                  </a:tcPr>
                </a:tc>
                <a:tc>
                  <a:txBody>
                    <a:bodyPr/>
                    <a:lstStyle/>
                    <a:p>
                      <a:pPr algn="r" fontAlgn="b"/>
                      <a:r>
                        <a:rPr lang="cs-CZ" sz="2800" b="1" i="0" u="none" strike="noStrike" dirty="0">
                          <a:solidFill>
                            <a:srgbClr val="000000"/>
                          </a:solidFill>
                          <a:latin typeface="Calibri"/>
                        </a:rPr>
                        <a:t>6</a:t>
                      </a:r>
                    </a:p>
                  </a:txBody>
                  <a:tcPr marL="9525" marR="9525" marT="9525" marB="0" anchor="b">
                    <a:lnL>
                      <a:noFill/>
                    </a:lnL>
                    <a:lnR>
                      <a:noFill/>
                    </a:lnR>
                    <a:lnT>
                      <a:noFill/>
                    </a:lnT>
                    <a:lnB>
                      <a:noFill/>
                    </a:lnB>
                  </a:tcPr>
                </a:tc>
                <a:tc>
                  <a:txBody>
                    <a:bodyPr/>
                    <a:lstStyle/>
                    <a:p>
                      <a:pPr algn="r" fontAlgn="b"/>
                      <a:r>
                        <a:rPr lang="cs-CZ" sz="2800" b="1" i="0" u="none" strike="noStrike" dirty="0">
                          <a:solidFill>
                            <a:srgbClr val="000000"/>
                          </a:solidFill>
                          <a:latin typeface="Calibri"/>
                        </a:rPr>
                        <a:t>5,7</a:t>
                      </a:r>
                    </a:p>
                  </a:txBody>
                  <a:tcPr marL="9525" marR="9525" marT="9525" marB="0" anchor="b">
                    <a:lnL>
                      <a:noFill/>
                    </a:lnL>
                    <a:lnR>
                      <a:noFill/>
                    </a:lnR>
                    <a:lnT>
                      <a:noFill/>
                    </a:lnT>
                    <a:lnB>
                      <a:noFill/>
                    </a:lnB>
                  </a:tcPr>
                </a:tc>
                <a:tc>
                  <a:txBody>
                    <a:bodyPr/>
                    <a:lstStyle/>
                    <a:p>
                      <a:pPr algn="l" fontAlgn="b"/>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cs-CZ" sz="2800" b="1" i="0" u="none" strike="noStrike" dirty="0" smtClean="0">
                          <a:solidFill>
                            <a:srgbClr val="000000"/>
                          </a:solidFill>
                          <a:latin typeface="Calibri"/>
                        </a:rPr>
                        <a:t>Peter Macsek</a:t>
                      </a:r>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r>
              <a:tr h="506710">
                <a:tc>
                  <a:txBody>
                    <a:bodyPr/>
                    <a:lstStyle/>
                    <a:p>
                      <a:pPr algn="l" fontAlgn="b"/>
                      <a:r>
                        <a:rPr lang="cs-CZ" sz="3200" b="1" i="0" u="none" strike="noStrike" dirty="0">
                          <a:solidFill>
                            <a:srgbClr val="C0C0C0"/>
                          </a:solidFill>
                          <a:latin typeface="Calibri"/>
                        </a:rPr>
                        <a:t>2. místo</a:t>
                      </a:r>
                    </a:p>
                  </a:txBody>
                  <a:tcPr marL="9525" marR="9525" marT="9525" marB="0" anchor="b">
                    <a:lnL>
                      <a:noFill/>
                    </a:lnL>
                    <a:lnR>
                      <a:noFill/>
                    </a:lnR>
                    <a:lnT>
                      <a:noFill/>
                    </a:lnT>
                    <a:lnB>
                      <a:noFill/>
                    </a:lnB>
                  </a:tcPr>
                </a:tc>
                <a:tc>
                  <a:txBody>
                    <a:bodyPr/>
                    <a:lstStyle/>
                    <a:p>
                      <a:pPr algn="r" fontAlgn="b"/>
                      <a:r>
                        <a:rPr lang="cs-CZ" sz="2800" b="1" i="0" u="none" strike="noStrike" dirty="0">
                          <a:solidFill>
                            <a:srgbClr val="000000"/>
                          </a:solidFill>
                          <a:latin typeface="Calibri"/>
                        </a:rPr>
                        <a:t>38</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6</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6,3</a:t>
                      </a:r>
                    </a:p>
                  </a:txBody>
                  <a:tcPr marL="9525" marR="9525" marT="9525" marB="0" anchor="b">
                    <a:lnL>
                      <a:noFill/>
                    </a:lnL>
                    <a:lnR>
                      <a:noFill/>
                    </a:lnR>
                    <a:lnT>
                      <a:noFill/>
                    </a:lnT>
                    <a:lnB>
                      <a:noFill/>
                    </a:lnB>
                  </a:tcPr>
                </a:tc>
                <a:tc>
                  <a:txBody>
                    <a:bodyPr/>
                    <a:lstStyle/>
                    <a:p>
                      <a:pPr algn="l" fontAlgn="b"/>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cs-CZ" sz="2800" b="1" i="0" u="none" strike="noStrike" dirty="0" smtClean="0">
                          <a:solidFill>
                            <a:srgbClr val="000000"/>
                          </a:solidFill>
                          <a:latin typeface="Calibri"/>
                        </a:rPr>
                        <a:t>Tereza Voleková</a:t>
                      </a:r>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r>
              <a:tr h="401817">
                <a:tc>
                  <a:txBody>
                    <a:bodyPr/>
                    <a:lstStyle/>
                    <a:p>
                      <a:pPr algn="l" fontAlgn="b"/>
                      <a:r>
                        <a:rPr lang="cs-CZ" sz="3200" b="1" i="0" u="none" strike="noStrike" dirty="0">
                          <a:solidFill>
                            <a:srgbClr val="CD7F32"/>
                          </a:solidFill>
                          <a:latin typeface="Calibri"/>
                        </a:rPr>
                        <a:t>3. místo</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39</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6,5</a:t>
                      </a:r>
                    </a:p>
                  </a:txBody>
                  <a:tcPr marL="9525" marR="9525" marT="9525" marB="0" anchor="b">
                    <a:lnL>
                      <a:noFill/>
                    </a:lnL>
                    <a:lnR>
                      <a:noFill/>
                    </a:lnR>
                    <a:lnT>
                      <a:noFill/>
                    </a:lnT>
                    <a:lnB>
                      <a:noFill/>
                    </a:lnB>
                  </a:tcPr>
                </a:tc>
                <a:tc>
                  <a:txBody>
                    <a:bodyPr/>
                    <a:lstStyle/>
                    <a:p>
                      <a:pPr algn="r" fontAlgn="b"/>
                      <a:r>
                        <a:rPr lang="cs-CZ" sz="2800" b="1" i="0" u="none" strike="noStrike">
                          <a:solidFill>
                            <a:srgbClr val="000000"/>
                          </a:solidFill>
                          <a:latin typeface="Calibri"/>
                        </a:rPr>
                        <a:t>6,5</a:t>
                      </a:r>
                    </a:p>
                  </a:txBody>
                  <a:tcPr marL="9525" marR="9525" marT="9525" marB="0" anchor="b">
                    <a:lnL>
                      <a:noFill/>
                    </a:lnL>
                    <a:lnR>
                      <a:noFill/>
                    </a:lnR>
                    <a:lnT>
                      <a:noFill/>
                    </a:lnT>
                    <a:lnB>
                      <a:noFill/>
                    </a:lnB>
                  </a:tcPr>
                </a:tc>
                <a:tc>
                  <a:txBody>
                    <a:bodyPr/>
                    <a:lstStyle/>
                    <a:p>
                      <a:pPr algn="l" fontAlgn="b"/>
                      <a:endParaRPr lang="cs-CZ" sz="2800" b="1"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cs-CZ" sz="2800" b="1" i="0" u="none" strike="noStrike" dirty="0" smtClean="0">
                          <a:solidFill>
                            <a:srgbClr val="000000"/>
                          </a:solidFill>
                          <a:latin typeface="Calibri"/>
                        </a:rPr>
                        <a:t>Nikodém Zezula</a:t>
                      </a:r>
                      <a:endParaRPr lang="cs-CZ" sz="2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691680" y="2636912"/>
          <a:ext cx="4464495" cy="3489960"/>
        </p:xfrm>
        <a:graphic>
          <a:graphicData uri="http://schemas.openxmlformats.org/drawingml/2006/table">
            <a:tbl>
              <a:tblPr/>
              <a:tblGrid>
                <a:gridCol w="1488165"/>
                <a:gridCol w="1488165"/>
                <a:gridCol w="1488165"/>
              </a:tblGrid>
              <a:tr h="190500">
                <a:tc>
                  <a:txBody>
                    <a:bodyPr/>
                    <a:lstStyle/>
                    <a:p>
                      <a:pPr algn="r" fontAlgn="b"/>
                      <a:r>
                        <a:rPr lang="cs-CZ" sz="2800" b="0" i="0" u="none" strike="noStrike" dirty="0">
                          <a:solidFill>
                            <a:schemeClr val="bg1">
                              <a:lumMod val="50000"/>
                            </a:schemeClr>
                          </a:solidFill>
                          <a:latin typeface="Calibri"/>
                        </a:rPr>
                        <a:t>41</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6,5</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6,8</a:t>
                      </a:r>
                    </a:p>
                  </a:txBody>
                  <a:tcPr marL="9525" marR="9525" marT="9525" marB="0" anchor="b">
                    <a:lnL>
                      <a:noFill/>
                    </a:lnL>
                    <a:lnR>
                      <a:noFill/>
                    </a:lnR>
                    <a:lnT>
                      <a:noFill/>
                    </a:lnT>
                    <a:lnB>
                      <a:noFill/>
                    </a:lnB>
                  </a:tcPr>
                </a:tc>
              </a:tr>
              <a:tr h="190500">
                <a:tc>
                  <a:txBody>
                    <a:bodyPr/>
                    <a:lstStyle/>
                    <a:p>
                      <a:pPr algn="r" fontAlgn="b"/>
                      <a:r>
                        <a:rPr lang="cs-CZ" sz="2800" b="0" i="0" u="none" strike="noStrike" dirty="0">
                          <a:solidFill>
                            <a:schemeClr val="bg1">
                              <a:lumMod val="50000"/>
                            </a:schemeClr>
                          </a:solidFill>
                          <a:latin typeface="Calibri"/>
                        </a:rPr>
                        <a:t>41</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7</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6,8</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42</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6</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7</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47</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7,5</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7,8</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50</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7,5</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8,3</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50</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8</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8,3</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56</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9</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9,3</a:t>
                      </a:r>
                    </a:p>
                  </a:txBody>
                  <a:tcPr marL="9525" marR="9525" marT="9525" marB="0" anchor="b">
                    <a:lnL>
                      <a:noFill/>
                    </a:lnL>
                    <a:lnR>
                      <a:noFill/>
                    </a:lnR>
                    <a:lnT>
                      <a:noFill/>
                    </a:lnT>
                    <a:lnB>
                      <a:noFill/>
                    </a:lnB>
                  </a:tcPr>
                </a:tc>
              </a:tr>
              <a:tr h="190500">
                <a:tc>
                  <a:txBody>
                    <a:bodyPr/>
                    <a:lstStyle/>
                    <a:p>
                      <a:pPr algn="r" fontAlgn="b"/>
                      <a:r>
                        <a:rPr lang="cs-CZ" sz="2800" b="0" i="0" u="none" strike="noStrike">
                          <a:solidFill>
                            <a:schemeClr val="bg1">
                              <a:lumMod val="50000"/>
                            </a:schemeClr>
                          </a:solidFill>
                          <a:latin typeface="Calibri"/>
                        </a:rPr>
                        <a:t>69</a:t>
                      </a:r>
                    </a:p>
                  </a:txBody>
                  <a:tcPr marL="9525" marR="9525" marT="9525" marB="0" anchor="b">
                    <a:lnL>
                      <a:noFill/>
                    </a:lnL>
                    <a:lnR>
                      <a:noFill/>
                    </a:lnR>
                    <a:lnT>
                      <a:noFill/>
                    </a:lnT>
                    <a:lnB>
                      <a:noFill/>
                    </a:lnB>
                  </a:tcPr>
                </a:tc>
                <a:tc>
                  <a:txBody>
                    <a:bodyPr/>
                    <a:lstStyle/>
                    <a:p>
                      <a:pPr algn="r" fontAlgn="b"/>
                      <a:r>
                        <a:rPr lang="cs-CZ" sz="2800" b="0" i="0" u="none" strike="noStrike">
                          <a:solidFill>
                            <a:schemeClr val="bg1">
                              <a:lumMod val="50000"/>
                            </a:schemeClr>
                          </a:solidFill>
                          <a:latin typeface="Calibri"/>
                        </a:rPr>
                        <a:t>10</a:t>
                      </a:r>
                    </a:p>
                  </a:txBody>
                  <a:tcPr marL="9525" marR="9525" marT="9525" marB="0" anchor="b">
                    <a:lnL>
                      <a:noFill/>
                    </a:lnL>
                    <a:lnR>
                      <a:noFill/>
                    </a:lnR>
                    <a:lnT>
                      <a:noFill/>
                    </a:lnT>
                    <a:lnB>
                      <a:noFill/>
                    </a:lnB>
                  </a:tcPr>
                </a:tc>
                <a:tc>
                  <a:txBody>
                    <a:bodyPr/>
                    <a:lstStyle/>
                    <a:p>
                      <a:pPr algn="r" fontAlgn="b"/>
                      <a:r>
                        <a:rPr lang="cs-CZ" sz="2800" b="0" i="0" u="none" strike="noStrike" dirty="0">
                          <a:solidFill>
                            <a:schemeClr val="bg1">
                              <a:lumMod val="50000"/>
                            </a:schemeClr>
                          </a:solidFill>
                          <a:latin typeface="Calibri"/>
                        </a:rPr>
                        <a:t>11,5</a:t>
                      </a:r>
                    </a:p>
                  </a:txBody>
                  <a:tcPr marL="9525" marR="9525" marT="9525" marB="0" anchor="b">
                    <a:lnL>
                      <a:noFill/>
                    </a:lnL>
                    <a:lnR>
                      <a:noFill/>
                    </a:lnR>
                    <a:lnT>
                      <a:noFill/>
                    </a:lnT>
                    <a:lnB>
                      <a:noFill/>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323528" y="0"/>
            <a:ext cx="8568952"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ea typeface="Calibri" pitchFamily="34" charset="0"/>
                <a:cs typeface="Times New Roman" pitchFamily="18" charset="0"/>
              </a:rPr>
              <a:t>Kritéria hodnocení studentských přednášek na semináři OFIŽ </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Jméno vystupujícího + téma: </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ea typeface="Calibri" pitchFamily="34" charset="0"/>
                <a:cs typeface="Times New Roman" pitchFamily="18" charset="0"/>
              </a:rPr>
              <a:t>Ohodnoťte známkami jako ve škole</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Celková znalost tématu</a:t>
            </a:r>
            <a:r>
              <a:rPr kumimoji="0" lang="cs-CZ" sz="1400" b="0" i="0" u="none" strike="noStrike" cap="none" normalizeH="0" baseline="0" dirty="0" smtClean="0">
                <a:ln>
                  <a:noFill/>
                </a:ln>
                <a:solidFill>
                  <a:schemeClr val="tx1"/>
                </a:solidFill>
                <a:effectLst/>
                <a:ea typeface="Calibri" pitchFamily="34" charset="0"/>
                <a:cs typeface="Times New Roman" pitchFamily="18" charset="0"/>
              </a:rPr>
              <a:t> (např. faktická stránka problematiky, vědecká úroveň zpracování tématu)</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1  2  3  4  5</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Schopnost vysvětlit problém</a:t>
            </a:r>
            <a:r>
              <a:rPr kumimoji="0" lang="cs-CZ" sz="1400" b="0" i="0" u="none" strike="noStrike" cap="none" normalizeH="0" baseline="0" dirty="0" smtClean="0">
                <a:ln>
                  <a:noFill/>
                </a:ln>
                <a:solidFill>
                  <a:schemeClr val="tx1"/>
                </a:solidFill>
                <a:effectLst/>
                <a:ea typeface="Calibri" pitchFamily="34" charset="0"/>
                <a:cs typeface="Times New Roman" pitchFamily="18" charset="0"/>
              </a:rPr>
              <a:t> (např. umí pochopitelně podat svoji práci i posluchačům z jiných oborů? Je jasný kontext a proč je důležité se danou problematikou zabývat?)</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1  2  3  4  5  </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Znalost a formulování hypotéz způsobu řešení vč. alternativ </a:t>
            </a:r>
            <a:r>
              <a:rPr kumimoji="0" lang="cs-CZ" sz="1400" b="0" i="0" u="none" strike="noStrike" cap="none" normalizeH="0" baseline="0" dirty="0" smtClean="0">
                <a:ln>
                  <a:noFill/>
                </a:ln>
                <a:solidFill>
                  <a:schemeClr val="tx1"/>
                </a:solidFill>
                <a:effectLst/>
                <a:ea typeface="Calibri" pitchFamily="34" charset="0"/>
                <a:cs typeface="Times New Roman" pitchFamily="18" charset="0"/>
              </a:rPr>
              <a:t>(např. je jasné, co je cílem práce a jak ho dosáhnout?)</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1  2  3  4  5</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Formální stránka prezentace</a:t>
            </a:r>
            <a:r>
              <a:rPr kumimoji="0" lang="cs-CZ" sz="1400" b="0" i="0" u="none" strike="noStrike" cap="none" normalizeH="0" baseline="0" dirty="0" smtClean="0">
                <a:ln>
                  <a:noFill/>
                </a:ln>
                <a:solidFill>
                  <a:schemeClr val="tx1"/>
                </a:solidFill>
                <a:effectLst/>
                <a:ea typeface="Calibri" pitchFamily="34" charset="0"/>
                <a:cs typeface="Times New Roman" pitchFamily="18" charset="0"/>
              </a:rPr>
              <a:t> (např. dodržení času, vizuální stránka, kontakt s posluchači, způsob vystupování, ...)</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 1  2  3  4  5</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cs-CZ" sz="1400" b="1" i="0" u="none" strike="noStrike" cap="none" normalizeH="0" baseline="0" dirty="0" smtClean="0">
                <a:ln>
                  <a:noFill/>
                </a:ln>
                <a:solidFill>
                  <a:schemeClr val="tx1"/>
                </a:solidFill>
                <a:effectLst/>
                <a:ea typeface="Calibri" pitchFamily="34" charset="0"/>
                <a:cs typeface="Times New Roman" pitchFamily="18" charset="0"/>
              </a:rPr>
              <a:t>Reakce v diskuzi</a:t>
            </a:r>
            <a:r>
              <a:rPr kumimoji="0" lang="cs-CZ" sz="1400" b="0" i="0" u="none" strike="noStrike" cap="none" normalizeH="0" baseline="0" dirty="0" smtClean="0">
                <a:ln>
                  <a:noFill/>
                </a:ln>
                <a:solidFill>
                  <a:schemeClr val="tx1"/>
                </a:solidFill>
                <a:effectLst/>
                <a:ea typeface="Calibri" pitchFamily="34" charset="0"/>
                <a:cs typeface="Times New Roman" pitchFamily="18" charset="0"/>
              </a:rPr>
              <a:t>  (např. schopnost pohotové reakce, správné a odborné formulování odpovědí, ...)</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1  2  3  4  5</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Podle mě bylo na prezentaci dobré _____________________________________________________</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ea typeface="Calibri" pitchFamily="34" charset="0"/>
                <a:cs typeface="Times New Roman" pitchFamily="18" charset="0"/>
              </a:rPr>
              <a:t>Naopak je třeba zapracovat na _________________________________________________________</a:t>
            </a:r>
            <a:endParaRPr kumimoji="0" lang="cs-CZ" sz="1000" b="0" i="0" u="none" strike="noStrike" cap="none" normalizeH="0" baseline="0" dirty="0" smtClean="0">
              <a:ln>
                <a:noFill/>
              </a:ln>
              <a:solidFill>
                <a:schemeClr val="tx1"/>
              </a:solidFill>
              <a:effectLst/>
              <a:cs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251520" y="3933056"/>
            <a:ext cx="5688632" cy="2232248"/>
          </a:xfrm>
          <a:prstGeom prst="rect">
            <a:avLst/>
          </a:prstGeom>
          <a:noFill/>
        </p:spPr>
        <p:txBody>
          <a:bodyPr wrap="square" rtlCol="0">
            <a:spAutoFit/>
          </a:bodyPr>
          <a:lstStyle/>
          <a:p>
            <a:r>
              <a:rPr lang="cs-CZ" sz="2400" b="1" dirty="0" smtClean="0"/>
              <a:t>Hodnocení:</a:t>
            </a:r>
          </a:p>
          <a:p>
            <a:r>
              <a:rPr lang="cs-CZ" sz="2000" dirty="0" smtClean="0"/>
              <a:t>	</a:t>
            </a:r>
            <a:r>
              <a:rPr lang="cs-CZ" sz="2400" b="1" dirty="0" smtClean="0"/>
              <a:t>Kritéria:</a:t>
            </a:r>
            <a:r>
              <a:rPr lang="cs-CZ" sz="2400" dirty="0" smtClean="0"/>
              <a:t> Moc? Akorát? Málo?		</a:t>
            </a:r>
            <a:r>
              <a:rPr lang="cs-CZ" sz="2400" b="1" dirty="0" smtClean="0"/>
              <a:t>Forma hodnocení: </a:t>
            </a:r>
            <a:r>
              <a:rPr lang="cs-CZ" sz="2400" dirty="0" smtClean="0"/>
              <a:t>Papír? Aplikace?</a:t>
            </a:r>
          </a:p>
          <a:p>
            <a:r>
              <a:rPr lang="cs-CZ" sz="2400" dirty="0" smtClean="0"/>
              <a:t>		Veřejné/soukromé?</a:t>
            </a:r>
          </a:p>
          <a:p>
            <a:r>
              <a:rPr lang="cs-CZ" sz="2400" dirty="0" smtClean="0"/>
              <a:t>	</a:t>
            </a:r>
            <a:r>
              <a:rPr lang="cs-CZ" sz="2400" b="1" dirty="0" smtClean="0"/>
              <a:t>Soutěž:</a:t>
            </a:r>
            <a:r>
              <a:rPr lang="cs-CZ" sz="2400" dirty="0" smtClean="0"/>
              <a:t> ano/ne, odměny</a:t>
            </a:r>
          </a:p>
          <a:p>
            <a:endParaRPr lang="cs-CZ" dirty="0"/>
          </a:p>
        </p:txBody>
      </p:sp>
      <p:pic>
        <p:nvPicPr>
          <p:cNvPr id="67587" name="Picture 3" descr="Image result for doremi pěvecká soutěž hodnocení&quot;"/>
          <p:cNvPicPr>
            <a:picLocks noChangeAspect="1" noChangeArrowheads="1"/>
          </p:cNvPicPr>
          <p:nvPr/>
        </p:nvPicPr>
        <p:blipFill>
          <a:blip r:embed="rId2" cstate="print"/>
          <a:srcRect/>
          <a:stretch>
            <a:fillRect/>
          </a:stretch>
        </p:blipFill>
        <p:spPr bwMode="auto">
          <a:xfrm>
            <a:off x="6804248" y="5445224"/>
            <a:ext cx="1872208" cy="1244767"/>
          </a:xfrm>
          <a:prstGeom prst="rect">
            <a:avLst/>
          </a:prstGeom>
          <a:noFill/>
        </p:spPr>
      </p:pic>
      <p:pic>
        <p:nvPicPr>
          <p:cNvPr id="67589" name="Picture 5" descr="Image result for question mark&quot;"/>
          <p:cNvPicPr>
            <a:picLocks noChangeAspect="1" noChangeArrowheads="1"/>
          </p:cNvPicPr>
          <p:nvPr/>
        </p:nvPicPr>
        <p:blipFill>
          <a:blip r:embed="rId3" cstate="print"/>
          <a:srcRect/>
          <a:stretch>
            <a:fillRect/>
          </a:stretch>
        </p:blipFill>
        <p:spPr bwMode="auto">
          <a:xfrm>
            <a:off x="360040" y="4797152"/>
            <a:ext cx="827584" cy="827584"/>
          </a:xfrm>
          <a:prstGeom prst="rect">
            <a:avLst/>
          </a:prstGeom>
          <a:noFill/>
        </p:spPr>
      </p:pic>
      <p:pic>
        <p:nvPicPr>
          <p:cNvPr id="67591" name="Picture 7" descr="Image result for shame! shame!&quot;"/>
          <p:cNvPicPr>
            <a:picLocks noChangeAspect="1" noChangeArrowheads="1" noCrop="1"/>
          </p:cNvPicPr>
          <p:nvPr/>
        </p:nvPicPr>
        <p:blipFill>
          <a:blip r:embed="rId4" cstate="print"/>
          <a:srcRect/>
          <a:stretch>
            <a:fillRect/>
          </a:stretch>
        </p:blipFill>
        <p:spPr bwMode="auto">
          <a:xfrm>
            <a:off x="6012160" y="3861048"/>
            <a:ext cx="2700300" cy="1512168"/>
          </a:xfrm>
          <a:prstGeom prst="rect">
            <a:avLst/>
          </a:prstGeom>
          <a:noFill/>
        </p:spPr>
      </p:pic>
      <p:sp>
        <p:nvSpPr>
          <p:cNvPr id="11" name="TextBox 10"/>
          <p:cNvSpPr txBox="1"/>
          <p:nvPr/>
        </p:nvSpPr>
        <p:spPr>
          <a:xfrm>
            <a:off x="395536" y="6093296"/>
            <a:ext cx="1923732" cy="461665"/>
          </a:xfrm>
          <a:prstGeom prst="rect">
            <a:avLst/>
          </a:prstGeom>
          <a:noFill/>
        </p:spPr>
        <p:txBody>
          <a:bodyPr wrap="none" rtlCol="0">
            <a:spAutoFit/>
          </a:bodyPr>
          <a:lstStyle/>
          <a:p>
            <a:r>
              <a:rPr lang="cs-CZ" sz="2400" dirty="0" smtClean="0">
                <a:latin typeface="Cambria" pitchFamily="18" charset="0"/>
                <a:hlinkClick r:id="rId5"/>
              </a:rPr>
              <a:t>Zpětná vazba</a:t>
            </a:r>
            <a:endParaRPr lang="cs-CZ" sz="2400" dirty="0">
              <a:latin typeface="Cambria" pitchFamily="18" charset="0"/>
            </a:endParaRPr>
          </a:p>
        </p:txBody>
      </p:sp>
      <p:pic>
        <p:nvPicPr>
          <p:cNvPr id="67597" name="Picture 13" descr="Image result for feedback&quot;"/>
          <p:cNvPicPr>
            <a:picLocks noChangeAspect="1" noChangeArrowheads="1"/>
          </p:cNvPicPr>
          <p:nvPr/>
        </p:nvPicPr>
        <p:blipFill>
          <a:blip r:embed="rId6" cstate="print"/>
          <a:srcRect/>
          <a:stretch>
            <a:fillRect/>
          </a:stretch>
        </p:blipFill>
        <p:spPr bwMode="auto">
          <a:xfrm>
            <a:off x="4427984" y="5517232"/>
            <a:ext cx="2282145" cy="1152129"/>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29927" y="1602110"/>
            <a:ext cx="4010025" cy="1466850"/>
          </a:xfrm>
          <a:prstGeom prst="rect">
            <a:avLst/>
          </a:prstGeom>
          <a:noFill/>
          <a:ln w="9525">
            <a:noFill/>
            <a:miter lim="800000"/>
            <a:headEnd/>
            <a:tailEnd/>
          </a:ln>
        </p:spPr>
      </p:pic>
      <p:sp>
        <p:nvSpPr>
          <p:cNvPr id="5" name="Title 1"/>
          <p:cNvSpPr txBox="1">
            <a:spLocks/>
          </p:cNvSpPr>
          <p:nvPr/>
        </p:nvSpPr>
        <p:spPr>
          <a:xfrm>
            <a:off x="6588224" y="116632"/>
            <a:ext cx="2304256"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Čt 21. 11. 2019, </a:t>
            </a:r>
            <a:r>
              <a:rPr kumimoji="0" lang="cs-CZ" sz="2800" b="1" i="0" u="none" strike="noStrike" kern="1200" cap="none" spc="0" normalizeH="0" baseline="0" noProof="0" dirty="0" smtClean="0">
                <a:ln>
                  <a:noFill/>
                </a:ln>
                <a:solidFill>
                  <a:schemeClr val="tx1"/>
                </a:solidFill>
                <a:effectLst/>
                <a:uLnTx/>
                <a:uFillTx/>
                <a:latin typeface="Cambria" pitchFamily="18" charset="0"/>
                <a:ea typeface="+mj-ea"/>
                <a:cs typeface="+mj-cs"/>
              </a:rPr>
              <a:t>17h</a:t>
            </a: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
            </a:r>
            <a:b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br>
            <a:r>
              <a:rPr kumimoji="0" lang="cs-CZ" sz="2800" b="0" i="0" u="none" strike="noStrike" kern="1200" cap="none" spc="0" normalizeH="0" baseline="0" noProof="0" dirty="0" smtClean="0">
                <a:ln>
                  <a:noFill/>
                </a:ln>
                <a:solidFill>
                  <a:schemeClr val="tx1"/>
                </a:solidFill>
                <a:effectLst/>
                <a:uLnTx/>
                <a:uFillTx/>
                <a:latin typeface="Cambria" pitchFamily="18" charset="0"/>
                <a:ea typeface="+mj-ea"/>
                <a:cs typeface="+mj-cs"/>
              </a:rPr>
              <a:t>Mendlovo nám.  </a:t>
            </a:r>
            <a:endParaRPr kumimoji="0" lang="cs-CZ" sz="2800" b="0" i="0"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6" name="Picture 4"/>
          <p:cNvPicPr>
            <a:picLocks noChangeAspect="1" noChangeArrowheads="1"/>
          </p:cNvPicPr>
          <p:nvPr/>
        </p:nvPicPr>
        <p:blipFill>
          <a:blip r:embed="rId3" cstate="print"/>
          <a:srcRect/>
          <a:stretch>
            <a:fillRect/>
          </a:stretch>
        </p:blipFill>
        <p:spPr bwMode="auto">
          <a:xfrm>
            <a:off x="5364088" y="188640"/>
            <a:ext cx="1314450" cy="100811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r="42513"/>
          <a:stretch>
            <a:fillRect/>
          </a:stretch>
        </p:blipFill>
        <p:spPr bwMode="auto">
          <a:xfrm>
            <a:off x="0" y="0"/>
            <a:ext cx="5256584" cy="1386348"/>
          </a:xfrm>
          <a:prstGeom prst="rect">
            <a:avLst/>
          </a:prstGeom>
          <a:noFill/>
          <a:ln w="9525">
            <a:noFill/>
            <a:miter lim="800000"/>
            <a:headEnd/>
            <a:tailEnd/>
          </a:ln>
        </p:spPr>
      </p:pic>
      <p:pic>
        <p:nvPicPr>
          <p:cNvPr id="56324" name="Picture 4" descr="Lecturer photo"/>
          <p:cNvPicPr>
            <a:picLocks noChangeAspect="1" noChangeArrowheads="1"/>
          </p:cNvPicPr>
          <p:nvPr/>
        </p:nvPicPr>
        <p:blipFill>
          <a:blip r:embed="rId5" cstate="print"/>
          <a:srcRect/>
          <a:stretch>
            <a:fillRect/>
          </a:stretch>
        </p:blipFill>
        <p:spPr bwMode="auto">
          <a:xfrm>
            <a:off x="6372200" y="1628800"/>
            <a:ext cx="2304256" cy="2880320"/>
          </a:xfrm>
          <a:prstGeom prst="rect">
            <a:avLst/>
          </a:prstGeom>
          <a:noFill/>
        </p:spPr>
      </p:pic>
      <p:pic>
        <p:nvPicPr>
          <p:cNvPr id="56325" name="Picture 5"/>
          <p:cNvPicPr>
            <a:picLocks noChangeAspect="1" noChangeArrowheads="1"/>
          </p:cNvPicPr>
          <p:nvPr/>
        </p:nvPicPr>
        <p:blipFill>
          <a:blip r:embed="rId6" cstate="print"/>
          <a:srcRect/>
          <a:stretch>
            <a:fillRect/>
          </a:stretch>
        </p:blipFill>
        <p:spPr bwMode="auto">
          <a:xfrm>
            <a:off x="403870" y="2951981"/>
            <a:ext cx="3448050" cy="981075"/>
          </a:xfrm>
          <a:prstGeom prst="rect">
            <a:avLst/>
          </a:prstGeom>
          <a:noFill/>
          <a:ln w="9525">
            <a:noFill/>
            <a:miter lim="800000"/>
            <a:headEnd/>
            <a:tailEnd/>
          </a:ln>
        </p:spPr>
      </p:pic>
      <p:pic>
        <p:nvPicPr>
          <p:cNvPr id="56326" name="Picture 6"/>
          <p:cNvPicPr>
            <a:picLocks noChangeAspect="1" noChangeArrowheads="1"/>
          </p:cNvPicPr>
          <p:nvPr/>
        </p:nvPicPr>
        <p:blipFill>
          <a:blip r:embed="rId7" cstate="print"/>
          <a:srcRect/>
          <a:stretch>
            <a:fillRect/>
          </a:stretch>
        </p:blipFill>
        <p:spPr bwMode="auto">
          <a:xfrm>
            <a:off x="198859" y="3979143"/>
            <a:ext cx="6029325" cy="962025"/>
          </a:xfrm>
          <a:prstGeom prst="rect">
            <a:avLst/>
          </a:prstGeom>
          <a:noFill/>
          <a:ln w="9525">
            <a:noFill/>
            <a:miter lim="800000"/>
            <a:headEnd/>
            <a:tailEnd/>
          </a:ln>
        </p:spPr>
      </p:pic>
      <p:sp>
        <p:nvSpPr>
          <p:cNvPr id="12" name="TextBox 11"/>
          <p:cNvSpPr txBox="1"/>
          <p:nvPr/>
        </p:nvSpPr>
        <p:spPr>
          <a:xfrm>
            <a:off x="179512" y="6165304"/>
            <a:ext cx="2541337" cy="523220"/>
          </a:xfrm>
          <a:prstGeom prst="rect">
            <a:avLst/>
          </a:prstGeom>
          <a:noFill/>
        </p:spPr>
        <p:txBody>
          <a:bodyPr wrap="none" rtlCol="0">
            <a:spAutoFit/>
          </a:bodyPr>
          <a:lstStyle/>
          <a:p>
            <a:r>
              <a:rPr lang="cs-CZ" sz="2800" dirty="0" smtClean="0">
                <a:hlinkClick r:id="rId8"/>
              </a:rPr>
              <a:t>Odkaz</a:t>
            </a:r>
            <a:r>
              <a:rPr lang="cs-CZ" sz="2800" dirty="0" smtClean="0"/>
              <a:t> na článek</a:t>
            </a:r>
            <a:endParaRPr lang="cs-CZ" sz="2800" dirty="0"/>
          </a:p>
        </p:txBody>
      </p:sp>
      <p:grpSp>
        <p:nvGrpSpPr>
          <p:cNvPr id="13" name="Group 12"/>
          <p:cNvGrpSpPr/>
          <p:nvPr/>
        </p:nvGrpSpPr>
        <p:grpSpPr>
          <a:xfrm>
            <a:off x="1475656" y="5013176"/>
            <a:ext cx="3114675" cy="721990"/>
            <a:chOff x="3923928" y="5301208"/>
            <a:chExt cx="3114675" cy="721990"/>
          </a:xfrm>
        </p:grpSpPr>
        <p:pic>
          <p:nvPicPr>
            <p:cNvPr id="1026" name="Picture 2"/>
            <p:cNvPicPr>
              <a:picLocks noChangeAspect="1" noChangeArrowheads="1"/>
            </p:cNvPicPr>
            <p:nvPr/>
          </p:nvPicPr>
          <p:blipFill>
            <a:blip r:embed="rId9" cstate="print"/>
            <a:srcRect/>
            <a:stretch>
              <a:fillRect/>
            </a:stretch>
          </p:blipFill>
          <p:spPr bwMode="auto">
            <a:xfrm>
              <a:off x="3956273" y="5301208"/>
              <a:ext cx="2847975" cy="342900"/>
            </a:xfrm>
            <a:prstGeom prst="rect">
              <a:avLst/>
            </a:prstGeom>
            <a:noFill/>
            <a:ln w="9525">
              <a:noFill/>
              <a:miter lim="800000"/>
              <a:headEnd/>
              <a:tailEnd/>
            </a:ln>
          </p:spPr>
        </p:pic>
        <p:pic>
          <p:nvPicPr>
            <p:cNvPr id="1027" name="Picture 3"/>
            <p:cNvPicPr>
              <a:picLocks noChangeAspect="1" noChangeArrowheads="1"/>
            </p:cNvPicPr>
            <p:nvPr/>
          </p:nvPicPr>
          <p:blipFill>
            <a:blip r:embed="rId10" cstate="print"/>
            <a:srcRect/>
            <a:stretch>
              <a:fillRect/>
            </a:stretch>
          </p:blipFill>
          <p:spPr bwMode="auto">
            <a:xfrm>
              <a:off x="3923928" y="5661248"/>
              <a:ext cx="3114675" cy="36195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107504" y="3720455"/>
            <a:ext cx="6720650" cy="716657"/>
          </a:xfrm>
          <a:prstGeom prst="rect">
            <a:avLst/>
          </a:prstGeom>
          <a:noFill/>
          <a:ln w="9525">
            <a:noFill/>
            <a:miter lim="800000"/>
            <a:headEnd/>
            <a:tailEnd/>
          </a:ln>
        </p:spPr>
      </p:pic>
      <p:sp>
        <p:nvSpPr>
          <p:cNvPr id="2" name="Title 1"/>
          <p:cNvSpPr>
            <a:spLocks noGrp="1"/>
          </p:cNvSpPr>
          <p:nvPr>
            <p:ph type="title"/>
          </p:nvPr>
        </p:nvSpPr>
        <p:spPr>
          <a:xfrm>
            <a:off x="251520" y="188640"/>
            <a:ext cx="4752528" cy="1296144"/>
          </a:xfrm>
        </p:spPr>
        <p:txBody>
          <a:bodyPr>
            <a:normAutofit fontScale="90000"/>
          </a:bodyPr>
          <a:lstStyle/>
          <a:p>
            <a:r>
              <a:rPr lang="cs-CZ" dirty="0" smtClean="0">
                <a:latin typeface="Cambria" pitchFamily="18" charset="0"/>
              </a:rPr>
              <a:t>Schatten vs. Hwang</a:t>
            </a:r>
            <a:endParaRPr lang="cs-CZ" dirty="0">
              <a:latin typeface="Cambria" pitchFamily="18" charset="0"/>
            </a:endParaRPr>
          </a:p>
        </p:txBody>
      </p:sp>
      <p:sp>
        <p:nvSpPr>
          <p:cNvPr id="9" name="Content Placeholder 8"/>
          <p:cNvSpPr>
            <a:spLocks noGrp="1"/>
          </p:cNvSpPr>
          <p:nvPr>
            <p:ph idx="1"/>
          </p:nvPr>
        </p:nvSpPr>
        <p:spPr>
          <a:xfrm>
            <a:off x="251520" y="1556792"/>
            <a:ext cx="8229600" cy="2304256"/>
          </a:xfrm>
        </p:spPr>
        <p:txBody>
          <a:bodyPr>
            <a:normAutofit/>
          </a:bodyPr>
          <a:lstStyle/>
          <a:p>
            <a:pPr>
              <a:buNone/>
            </a:pPr>
            <a:r>
              <a:rPr lang="cs-CZ" dirty="0" smtClean="0">
                <a:latin typeface="Cambria" pitchFamily="18" charset="0"/>
              </a:rPr>
              <a:t>Klonování embryí, linie lidských SC</a:t>
            </a:r>
          </a:p>
          <a:p>
            <a:r>
              <a:rPr lang="cs-CZ" dirty="0" smtClean="0">
                <a:latin typeface="Cambria" pitchFamily="18" charset="0"/>
              </a:rPr>
              <a:t>Zdroje oocytů</a:t>
            </a:r>
          </a:p>
          <a:p>
            <a:r>
              <a:rPr lang="cs-CZ" dirty="0" smtClean="0">
                <a:latin typeface="Cambria" pitchFamily="18" charset="0"/>
              </a:rPr>
              <a:t>Falšování výsledků</a:t>
            </a:r>
          </a:p>
          <a:p>
            <a:pPr>
              <a:buNone/>
            </a:pPr>
            <a:endParaRPr lang="cs-CZ" dirty="0"/>
          </a:p>
        </p:txBody>
      </p:sp>
      <p:pic>
        <p:nvPicPr>
          <p:cNvPr id="4" name="Picture 2" descr="Image result for hwang schatten&quot;"/>
          <p:cNvPicPr>
            <a:picLocks noChangeAspect="1" noChangeArrowheads="1"/>
          </p:cNvPicPr>
          <p:nvPr/>
        </p:nvPicPr>
        <p:blipFill>
          <a:blip r:embed="rId3" cstate="print"/>
          <a:srcRect/>
          <a:stretch>
            <a:fillRect/>
          </a:stretch>
        </p:blipFill>
        <p:spPr bwMode="auto">
          <a:xfrm>
            <a:off x="6660232" y="1556792"/>
            <a:ext cx="2364923" cy="2375315"/>
          </a:xfrm>
          <a:prstGeom prst="rect">
            <a:avLst/>
          </a:prstGeom>
          <a:noFill/>
        </p:spPr>
      </p:pic>
      <p:pic>
        <p:nvPicPr>
          <p:cNvPr id="5" name="Picture 9"/>
          <p:cNvPicPr>
            <a:picLocks noChangeAspect="1" noChangeArrowheads="1"/>
          </p:cNvPicPr>
          <p:nvPr/>
        </p:nvPicPr>
        <p:blipFill>
          <a:blip r:embed="rId4" cstate="print"/>
          <a:srcRect/>
          <a:stretch>
            <a:fillRect/>
          </a:stretch>
        </p:blipFill>
        <p:spPr bwMode="auto">
          <a:xfrm>
            <a:off x="4139952" y="4797152"/>
            <a:ext cx="4854362" cy="1484784"/>
          </a:xfrm>
          <a:prstGeom prst="rect">
            <a:avLst/>
          </a:prstGeom>
          <a:noFill/>
          <a:ln w="9525">
            <a:solidFill>
              <a:schemeClr val="accent1"/>
            </a:solidFill>
            <a:miter lim="800000"/>
            <a:headEnd/>
            <a:tailEnd/>
          </a:ln>
        </p:spPr>
      </p:pic>
      <p:sp>
        <p:nvSpPr>
          <p:cNvPr id="6" name="TextBox 5"/>
          <p:cNvSpPr txBox="1"/>
          <p:nvPr/>
        </p:nvSpPr>
        <p:spPr>
          <a:xfrm>
            <a:off x="0" y="6237312"/>
            <a:ext cx="7799315" cy="523220"/>
          </a:xfrm>
          <a:prstGeom prst="rect">
            <a:avLst/>
          </a:prstGeom>
          <a:noFill/>
        </p:spPr>
        <p:txBody>
          <a:bodyPr wrap="none" rtlCol="0">
            <a:spAutoFit/>
          </a:bodyPr>
          <a:lstStyle/>
          <a:p>
            <a:r>
              <a:rPr lang="cs-CZ" sz="2800" dirty="0" smtClean="0"/>
              <a:t>komentář v </a:t>
            </a:r>
            <a:r>
              <a:rPr lang="cs-CZ" sz="2800" dirty="0" smtClean="0">
                <a:hlinkClick r:id="rId5"/>
              </a:rPr>
              <a:t>Science</a:t>
            </a:r>
            <a:r>
              <a:rPr lang="cs-CZ" sz="2800" dirty="0" smtClean="0"/>
              <a:t>, v </a:t>
            </a:r>
            <a:r>
              <a:rPr lang="cs-CZ" sz="2800" dirty="0" smtClean="0">
                <a:hlinkClick r:id="rId6"/>
              </a:rPr>
              <a:t>Nature</a:t>
            </a:r>
            <a:r>
              <a:rPr lang="cs-CZ" sz="2800" dirty="0" smtClean="0"/>
              <a:t>, ve </a:t>
            </a:r>
            <a:r>
              <a:rPr lang="cs-CZ" sz="2800" dirty="0" smtClean="0">
                <a:hlinkClick r:id="rId7"/>
              </a:rPr>
              <a:t>Vesmíru</a:t>
            </a:r>
            <a:r>
              <a:rPr lang="cs-CZ" sz="2800" dirty="0" smtClean="0"/>
              <a:t>, na </a:t>
            </a:r>
            <a:r>
              <a:rPr lang="cs-CZ" sz="2800" dirty="0" smtClean="0">
                <a:hlinkClick r:id="rId8"/>
              </a:rPr>
              <a:t>osel.cz</a:t>
            </a:r>
            <a:endParaRPr lang="cs-CZ" sz="2800" dirty="0"/>
          </a:p>
        </p:txBody>
      </p:sp>
      <p:pic>
        <p:nvPicPr>
          <p:cNvPr id="7" name="Picture 7"/>
          <p:cNvPicPr>
            <a:picLocks noChangeAspect="1" noChangeArrowheads="1"/>
          </p:cNvPicPr>
          <p:nvPr/>
        </p:nvPicPr>
        <p:blipFill>
          <a:blip r:embed="rId9" cstate="print"/>
          <a:srcRect/>
          <a:stretch>
            <a:fillRect/>
          </a:stretch>
        </p:blipFill>
        <p:spPr bwMode="auto">
          <a:xfrm>
            <a:off x="5292080" y="332656"/>
            <a:ext cx="3851920" cy="622273"/>
          </a:xfrm>
          <a:prstGeom prst="rect">
            <a:avLst/>
          </a:prstGeom>
          <a:noFill/>
          <a:ln w="9525">
            <a:solidFill>
              <a:schemeClr val="accent1"/>
            </a:solidFill>
            <a:miter lim="800000"/>
            <a:headEnd/>
            <a:tailEnd/>
          </a:ln>
        </p:spPr>
      </p:pic>
      <p:pic>
        <p:nvPicPr>
          <p:cNvPr id="73731" name="Picture 3"/>
          <p:cNvPicPr>
            <a:picLocks noChangeAspect="1" noChangeArrowheads="1"/>
          </p:cNvPicPr>
          <p:nvPr/>
        </p:nvPicPr>
        <p:blipFill>
          <a:blip r:embed="rId10" cstate="print"/>
          <a:srcRect/>
          <a:stretch>
            <a:fillRect/>
          </a:stretch>
        </p:blipFill>
        <p:spPr bwMode="auto">
          <a:xfrm>
            <a:off x="107504" y="4869160"/>
            <a:ext cx="3904435" cy="1152128"/>
          </a:xfrm>
          <a:prstGeom prst="rect">
            <a:avLst/>
          </a:prstGeom>
          <a:noFill/>
          <a:ln w="9525">
            <a:solidFill>
              <a:schemeClr val="accent1"/>
            </a:solid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51029"/>
          <a:stretch>
            <a:fillRect/>
          </a:stretch>
        </p:blipFill>
        <p:spPr bwMode="auto">
          <a:xfrm>
            <a:off x="107504" y="1916832"/>
            <a:ext cx="4610100" cy="1152128"/>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1" y="0"/>
            <a:ext cx="5587957" cy="1916832"/>
          </a:xfrm>
          <a:prstGeom prst="rect">
            <a:avLst/>
          </a:prstGeom>
          <a:noFill/>
          <a:ln w="9525">
            <a:noFill/>
            <a:miter lim="800000"/>
            <a:headEnd/>
            <a:tailEnd/>
          </a:ln>
        </p:spPr>
      </p:pic>
      <p:pic>
        <p:nvPicPr>
          <p:cNvPr id="1031" name="Picture 7" descr="Image result for radek marek muni&quot;"/>
          <p:cNvPicPr>
            <a:picLocks noChangeAspect="1" noChangeArrowheads="1"/>
          </p:cNvPicPr>
          <p:nvPr/>
        </p:nvPicPr>
        <p:blipFill>
          <a:blip r:embed="rId4" cstate="print"/>
          <a:srcRect/>
          <a:stretch>
            <a:fillRect/>
          </a:stretch>
        </p:blipFill>
        <p:spPr bwMode="auto">
          <a:xfrm>
            <a:off x="6228184" y="1844824"/>
            <a:ext cx="2304256" cy="2304256"/>
          </a:xfrm>
          <a:prstGeom prst="rect">
            <a:avLst/>
          </a:prstGeom>
          <a:noFill/>
        </p:spPr>
      </p:pic>
      <p:pic>
        <p:nvPicPr>
          <p:cNvPr id="1032" name="Picture 8"/>
          <p:cNvPicPr>
            <a:picLocks noChangeAspect="1" noChangeArrowheads="1"/>
          </p:cNvPicPr>
          <p:nvPr/>
        </p:nvPicPr>
        <p:blipFill>
          <a:blip r:embed="rId5" cstate="print"/>
          <a:srcRect b="27992"/>
          <a:stretch>
            <a:fillRect/>
          </a:stretch>
        </p:blipFill>
        <p:spPr bwMode="auto">
          <a:xfrm>
            <a:off x="251520" y="2924944"/>
            <a:ext cx="4961810" cy="2880320"/>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l="2123" r="6328"/>
          <a:stretch>
            <a:fillRect/>
          </a:stretch>
        </p:blipFill>
        <p:spPr bwMode="auto">
          <a:xfrm>
            <a:off x="251520" y="5805264"/>
            <a:ext cx="4248472" cy="934315"/>
          </a:xfrm>
          <a:prstGeom prst="rect">
            <a:avLst/>
          </a:prstGeom>
          <a:noFill/>
          <a:ln w="9525">
            <a:noFill/>
            <a:miter lim="800000"/>
            <a:headEnd/>
            <a:tailEnd/>
          </a:ln>
        </p:spPr>
      </p:pic>
      <p:pic>
        <p:nvPicPr>
          <p:cNvPr id="1036" name="Picture 12" descr="Figure 1"/>
          <p:cNvPicPr>
            <a:picLocks noChangeAspect="1" noChangeArrowheads="1"/>
          </p:cNvPicPr>
          <p:nvPr/>
        </p:nvPicPr>
        <p:blipFill>
          <a:blip r:embed="rId7" cstate="print"/>
          <a:srcRect/>
          <a:stretch>
            <a:fillRect/>
          </a:stretch>
        </p:blipFill>
        <p:spPr bwMode="auto">
          <a:xfrm>
            <a:off x="5148064" y="5085184"/>
            <a:ext cx="3869454" cy="851281"/>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1386348"/>
          </a:xfrm>
          <a:prstGeom prst="rect">
            <a:avLst/>
          </a:prstGeom>
          <a:noFill/>
          <a:ln w="9525">
            <a:noFill/>
            <a:miter lim="800000"/>
            <a:headEnd/>
            <a:tailEnd/>
          </a:ln>
        </p:spPr>
      </p:pic>
      <p:sp>
        <p:nvSpPr>
          <p:cNvPr id="5" name="TextBox 4"/>
          <p:cNvSpPr txBox="1"/>
          <p:nvPr/>
        </p:nvSpPr>
        <p:spPr>
          <a:xfrm>
            <a:off x="7020272" y="1340768"/>
            <a:ext cx="2123728" cy="461665"/>
          </a:xfrm>
          <a:prstGeom prst="rect">
            <a:avLst/>
          </a:prstGeom>
          <a:noFill/>
        </p:spPr>
        <p:txBody>
          <a:bodyPr wrap="square" rtlCol="0">
            <a:spAutoFit/>
          </a:bodyPr>
          <a:lstStyle/>
          <a:p>
            <a:r>
              <a:rPr lang="cs-CZ" sz="2400" b="1" dirty="0" smtClean="0">
                <a:solidFill>
                  <a:schemeClr val="bg1"/>
                </a:solidFill>
                <a:hlinkClick r:id="rId3"/>
              </a:rPr>
              <a:t>program, web</a:t>
            </a:r>
            <a:endParaRPr lang="cs-CZ" sz="2400" b="1" dirty="0">
              <a:solidFill>
                <a:schemeClr val="bg1"/>
              </a:solidFill>
            </a:endParaRPr>
          </a:p>
        </p:txBody>
      </p:sp>
      <p:sp>
        <p:nvSpPr>
          <p:cNvPr id="7" name="TextBox 6"/>
          <p:cNvSpPr txBox="1"/>
          <p:nvPr/>
        </p:nvSpPr>
        <p:spPr>
          <a:xfrm>
            <a:off x="6745587" y="0"/>
            <a:ext cx="2398413" cy="830997"/>
          </a:xfrm>
          <a:prstGeom prst="rect">
            <a:avLst/>
          </a:prstGeom>
          <a:noFill/>
        </p:spPr>
        <p:txBody>
          <a:bodyPr wrap="square" rtlCol="0">
            <a:spAutoFit/>
          </a:bodyPr>
          <a:lstStyle/>
          <a:p>
            <a:r>
              <a:rPr lang="cs-CZ" sz="2400" b="1" dirty="0" smtClean="0">
                <a:solidFill>
                  <a:schemeClr val="bg1"/>
                </a:solidFill>
              </a:rPr>
              <a:t>Čtvrtek, 16:00, A11/132</a:t>
            </a:r>
            <a:endParaRPr lang="cs-CZ" sz="2400" b="1" dirty="0">
              <a:solidFill>
                <a:schemeClr val="bg1"/>
              </a:solidFill>
            </a:endParaRPr>
          </a:p>
        </p:txBody>
      </p:sp>
      <p:pic>
        <p:nvPicPr>
          <p:cNvPr id="9220" name="Picture 4"/>
          <p:cNvPicPr>
            <a:picLocks noChangeAspect="1" noChangeArrowheads="1"/>
          </p:cNvPicPr>
          <p:nvPr/>
        </p:nvPicPr>
        <p:blipFill>
          <a:blip r:embed="rId4" cstate="print"/>
          <a:srcRect/>
          <a:stretch>
            <a:fillRect/>
          </a:stretch>
        </p:blipFill>
        <p:spPr bwMode="auto">
          <a:xfrm>
            <a:off x="0" y="3068960"/>
            <a:ext cx="5652120" cy="824066"/>
          </a:xfrm>
          <a:prstGeom prst="rect">
            <a:avLst/>
          </a:prstGeom>
          <a:noFill/>
          <a:ln w="9525">
            <a:noFill/>
            <a:miter lim="800000"/>
            <a:headEnd/>
            <a:tailEnd/>
          </a:ln>
        </p:spPr>
      </p:pic>
      <p:pic>
        <p:nvPicPr>
          <p:cNvPr id="9222" name="Picture 6" descr="Výsledek obrázku pro hisham bazzi"/>
          <p:cNvPicPr>
            <a:picLocks noChangeAspect="1" noChangeArrowheads="1"/>
          </p:cNvPicPr>
          <p:nvPr/>
        </p:nvPicPr>
        <p:blipFill>
          <a:blip r:embed="rId5" cstate="print"/>
          <a:srcRect/>
          <a:stretch>
            <a:fillRect/>
          </a:stretch>
        </p:blipFill>
        <p:spPr bwMode="auto">
          <a:xfrm>
            <a:off x="5940152" y="1916832"/>
            <a:ext cx="2923403" cy="1947317"/>
          </a:xfrm>
          <a:prstGeom prst="rect">
            <a:avLst/>
          </a:prstGeom>
          <a:noFill/>
        </p:spPr>
      </p:pic>
      <p:sp>
        <p:nvSpPr>
          <p:cNvPr id="12" name="TextBox 11"/>
          <p:cNvSpPr txBox="1"/>
          <p:nvPr/>
        </p:nvSpPr>
        <p:spPr>
          <a:xfrm>
            <a:off x="179512" y="5733256"/>
            <a:ext cx="5184576" cy="830997"/>
          </a:xfrm>
          <a:prstGeom prst="rect">
            <a:avLst/>
          </a:prstGeom>
          <a:noFill/>
        </p:spPr>
        <p:txBody>
          <a:bodyPr wrap="square" rtlCol="0">
            <a:spAutoFit/>
          </a:bodyPr>
          <a:lstStyle/>
          <a:p>
            <a:r>
              <a:rPr lang="cs-CZ" sz="2400" b="1" dirty="0" smtClean="0">
                <a:hlinkClick r:id="rId6"/>
              </a:rPr>
              <a:t>Web</a:t>
            </a:r>
            <a:r>
              <a:rPr lang="cs-CZ" sz="2400" dirty="0" smtClean="0"/>
              <a:t> výzkumné skupiny a </a:t>
            </a:r>
            <a:r>
              <a:rPr lang="cs-CZ" sz="2400" dirty="0" smtClean="0">
                <a:hlinkClick r:id="rId7"/>
              </a:rPr>
              <a:t>laboratoře</a:t>
            </a:r>
            <a:r>
              <a:rPr lang="cs-CZ" sz="2400" dirty="0" smtClean="0"/>
              <a:t> </a:t>
            </a:r>
          </a:p>
          <a:p>
            <a:r>
              <a:rPr lang="cs-CZ" sz="2400" b="1" dirty="0" smtClean="0">
                <a:hlinkClick r:id="rId8"/>
              </a:rPr>
              <a:t>YouTube</a:t>
            </a:r>
            <a:r>
              <a:rPr lang="cs-CZ" sz="2400" dirty="0" smtClean="0"/>
              <a:t> s dr. Bazzim</a:t>
            </a:r>
            <a:endParaRPr lang="cs-CZ" sz="2400" dirty="0"/>
          </a:p>
        </p:txBody>
      </p:sp>
      <p:pic>
        <p:nvPicPr>
          <p:cNvPr id="9224" name="Picture 8"/>
          <p:cNvPicPr>
            <a:picLocks noChangeAspect="1" noChangeArrowheads="1"/>
          </p:cNvPicPr>
          <p:nvPr/>
        </p:nvPicPr>
        <p:blipFill>
          <a:blip r:embed="rId9" cstate="print"/>
          <a:srcRect/>
          <a:stretch>
            <a:fillRect/>
          </a:stretch>
        </p:blipFill>
        <p:spPr bwMode="auto">
          <a:xfrm>
            <a:off x="0" y="1484784"/>
            <a:ext cx="5600700" cy="1571625"/>
          </a:xfrm>
          <a:prstGeom prst="rect">
            <a:avLst/>
          </a:prstGeom>
          <a:noFill/>
          <a:ln w="9525">
            <a:noFill/>
            <a:miter lim="800000"/>
            <a:headEnd/>
            <a:tailEnd/>
          </a:ln>
        </p:spPr>
      </p:pic>
      <p:pic>
        <p:nvPicPr>
          <p:cNvPr id="9225" name="Picture 9"/>
          <p:cNvPicPr>
            <a:picLocks noChangeAspect="1" noChangeArrowheads="1"/>
          </p:cNvPicPr>
          <p:nvPr/>
        </p:nvPicPr>
        <p:blipFill>
          <a:blip r:embed="rId10" cstate="print"/>
          <a:srcRect/>
          <a:stretch>
            <a:fillRect/>
          </a:stretch>
        </p:blipFill>
        <p:spPr bwMode="auto">
          <a:xfrm>
            <a:off x="0" y="3933056"/>
            <a:ext cx="5695950" cy="1609725"/>
          </a:xfrm>
          <a:prstGeom prst="rect">
            <a:avLst/>
          </a:prstGeom>
          <a:noFill/>
          <a:ln w="9525">
            <a:noFill/>
            <a:miter lim="800000"/>
            <a:headEnd/>
            <a:tailEnd/>
          </a:ln>
        </p:spPr>
      </p:pic>
      <p:pic>
        <p:nvPicPr>
          <p:cNvPr id="8196" name="Picture 4" descr="Figure 1"/>
          <p:cNvPicPr>
            <a:picLocks noChangeAspect="1" noChangeArrowheads="1"/>
          </p:cNvPicPr>
          <p:nvPr/>
        </p:nvPicPr>
        <p:blipFill>
          <a:blip r:embed="rId11" cstate="print"/>
          <a:srcRect/>
          <a:stretch>
            <a:fillRect/>
          </a:stretch>
        </p:blipFill>
        <p:spPr bwMode="auto">
          <a:xfrm>
            <a:off x="6588224" y="3933056"/>
            <a:ext cx="1834461" cy="2708202"/>
          </a:xfrm>
          <a:prstGeom prst="rect">
            <a:avLst/>
          </a:prstGeom>
          <a:noFill/>
        </p:spPr>
      </p:pic>
      <p:sp>
        <p:nvSpPr>
          <p:cNvPr id="13" name="TextBox 12"/>
          <p:cNvSpPr txBox="1"/>
          <p:nvPr/>
        </p:nvSpPr>
        <p:spPr>
          <a:xfrm>
            <a:off x="6948264" y="6611779"/>
            <a:ext cx="891591" cy="246221"/>
          </a:xfrm>
          <a:prstGeom prst="rect">
            <a:avLst/>
          </a:prstGeom>
          <a:noFill/>
        </p:spPr>
        <p:txBody>
          <a:bodyPr wrap="none" rtlCol="0">
            <a:spAutoFit/>
          </a:bodyPr>
          <a:lstStyle/>
          <a:p>
            <a:r>
              <a:rPr lang="cs-CZ" sz="1000" dirty="0" smtClean="0">
                <a:hlinkClick r:id="rId12"/>
              </a:rPr>
              <a:t>zdroj obrázku</a:t>
            </a:r>
            <a:endParaRPr lang="cs-CZ" sz="10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851920" y="6021288"/>
            <a:ext cx="2232248" cy="523220"/>
          </a:xfrm>
          <a:prstGeom prst="rect">
            <a:avLst/>
          </a:prstGeom>
        </p:spPr>
        <p:txBody>
          <a:bodyPr wrap="square">
            <a:spAutoFit/>
          </a:bodyPr>
          <a:lstStyle/>
          <a:p>
            <a:r>
              <a:rPr lang="cs-CZ" sz="2800" dirty="0" smtClean="0">
                <a:latin typeface="+mj-lt"/>
                <a:hlinkClick r:id="rId2"/>
              </a:rPr>
              <a:t>odkaz</a:t>
            </a:r>
            <a:endParaRPr lang="cs-CZ" sz="2800" dirty="0">
              <a:latin typeface="+mj-lt"/>
            </a:endParaRPr>
          </a:p>
        </p:txBody>
      </p:sp>
      <p:pic>
        <p:nvPicPr>
          <p:cNvPr id="1026" name="Picture 2"/>
          <p:cNvPicPr>
            <a:picLocks noChangeAspect="1" noChangeArrowheads="1"/>
          </p:cNvPicPr>
          <p:nvPr/>
        </p:nvPicPr>
        <p:blipFill>
          <a:blip r:embed="rId3" cstate="print"/>
          <a:srcRect/>
          <a:stretch>
            <a:fillRect/>
          </a:stretch>
        </p:blipFill>
        <p:spPr bwMode="auto">
          <a:xfrm>
            <a:off x="0" y="0"/>
            <a:ext cx="6451013" cy="234888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9512" y="3645024"/>
            <a:ext cx="2736303" cy="3039571"/>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563888" y="4005064"/>
            <a:ext cx="5112568" cy="954877"/>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0" y="2348880"/>
            <a:ext cx="6658322" cy="1287979"/>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3826768" cy="3057203"/>
          </a:xfrm>
        </p:spPr>
        <p:txBody>
          <a:bodyPr>
            <a:normAutofit fontScale="70000" lnSpcReduction="20000"/>
          </a:bodyPr>
          <a:lstStyle/>
          <a:p>
            <a:pPr algn="ctr">
              <a:buNone/>
            </a:pPr>
            <a:r>
              <a:rPr lang="cs-CZ" sz="4000" dirty="0" smtClean="0"/>
              <a:t>Soutěž o nejchutnější cukroví/dezert</a:t>
            </a:r>
          </a:p>
          <a:p>
            <a:r>
              <a:rPr lang="cs-CZ" dirty="0" smtClean="0"/>
              <a:t>Dezert/cukroví donést v úterý 3.12. na rozsvěcení stromu před děkanátem, v počtu 40 ks + recept</a:t>
            </a:r>
          </a:p>
          <a:p>
            <a:r>
              <a:rPr lang="cs-CZ" dirty="0" smtClean="0"/>
              <a:t>3 vítězové soutěže získají mikinu z munishopu Registrace do 29/11 do 12:00</a:t>
            </a:r>
          </a:p>
          <a:p>
            <a:endParaRPr lang="cs-CZ" dirty="0"/>
          </a:p>
        </p:txBody>
      </p:sp>
      <p:pic>
        <p:nvPicPr>
          <p:cNvPr id="1029" name="Picture 5"/>
          <p:cNvPicPr>
            <a:picLocks noChangeAspect="1" noChangeArrowheads="1"/>
          </p:cNvPicPr>
          <p:nvPr/>
        </p:nvPicPr>
        <p:blipFill>
          <a:blip r:embed="rId2" cstate="print"/>
          <a:srcRect/>
          <a:stretch>
            <a:fillRect/>
          </a:stretch>
        </p:blipFill>
        <p:spPr bwMode="auto">
          <a:xfrm>
            <a:off x="3779912" y="548680"/>
            <a:ext cx="5143429" cy="5112568"/>
          </a:xfrm>
          <a:prstGeom prst="rect">
            <a:avLst/>
          </a:prstGeom>
          <a:noFill/>
          <a:ln w="9525">
            <a:solidFill>
              <a:srgbClr val="00B050"/>
            </a:solidFill>
            <a:miter lim="800000"/>
            <a:headEnd/>
            <a:tailEnd/>
          </a:ln>
        </p:spPr>
      </p:pic>
      <p:sp>
        <p:nvSpPr>
          <p:cNvPr id="10" name="TextBox 9"/>
          <p:cNvSpPr txBox="1"/>
          <p:nvPr/>
        </p:nvSpPr>
        <p:spPr>
          <a:xfrm>
            <a:off x="611560" y="6021288"/>
            <a:ext cx="2859437" cy="461665"/>
          </a:xfrm>
          <a:prstGeom prst="rect">
            <a:avLst/>
          </a:prstGeom>
          <a:noFill/>
        </p:spPr>
        <p:txBody>
          <a:bodyPr wrap="none" rtlCol="0">
            <a:spAutoFit/>
          </a:bodyPr>
          <a:lstStyle/>
          <a:p>
            <a:r>
              <a:rPr lang="cs-CZ" sz="2400" dirty="0" smtClean="0">
                <a:latin typeface="Cambria" pitchFamily="18" charset="0"/>
              </a:rPr>
              <a:t>Odkaz na </a:t>
            </a:r>
            <a:r>
              <a:rPr lang="cs-CZ" sz="2400" dirty="0" smtClean="0">
                <a:latin typeface="Cambria" pitchFamily="18" charset="0"/>
                <a:hlinkClick r:id="rId3"/>
              </a:rPr>
              <a:t>FB událost</a:t>
            </a:r>
            <a:endParaRPr lang="cs-CZ" sz="2400" dirty="0">
              <a:latin typeface="Cambria" pitchFamily="18" charset="0"/>
            </a:endParaRPr>
          </a:p>
        </p:txBody>
      </p:sp>
      <p:pic>
        <p:nvPicPr>
          <p:cNvPr id="1038" name="Picture 14" descr="Image result for muffin man shrek&quot;"/>
          <p:cNvPicPr>
            <a:picLocks noChangeAspect="1" noChangeArrowheads="1"/>
          </p:cNvPicPr>
          <p:nvPr/>
        </p:nvPicPr>
        <p:blipFill>
          <a:blip r:embed="rId4" cstate="print"/>
          <a:srcRect/>
          <a:stretch>
            <a:fillRect/>
          </a:stretch>
        </p:blipFill>
        <p:spPr bwMode="auto">
          <a:xfrm>
            <a:off x="539552" y="3645024"/>
            <a:ext cx="2952328" cy="221957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r="-1"/>
          <a:stretch>
            <a:fillRect/>
          </a:stretch>
        </p:blipFill>
        <p:spPr bwMode="auto">
          <a:xfrm>
            <a:off x="0" y="0"/>
            <a:ext cx="9144000" cy="1386348"/>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b="43301"/>
          <a:stretch>
            <a:fillRect/>
          </a:stretch>
        </p:blipFill>
        <p:spPr bwMode="auto">
          <a:xfrm>
            <a:off x="0" y="1412776"/>
            <a:ext cx="5819775" cy="86409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61528" y="2348880"/>
            <a:ext cx="5562600" cy="1323975"/>
          </a:xfrm>
          <a:prstGeom prst="rect">
            <a:avLst/>
          </a:prstGeom>
          <a:noFill/>
          <a:ln w="9525">
            <a:noFill/>
            <a:miter lim="800000"/>
            <a:headEnd/>
            <a:tailEnd/>
          </a:ln>
        </p:spPr>
      </p:pic>
      <p:sp>
        <p:nvSpPr>
          <p:cNvPr id="2" name="Title 1"/>
          <p:cNvSpPr>
            <a:spLocks noGrp="1"/>
          </p:cNvSpPr>
          <p:nvPr>
            <p:ph type="title"/>
          </p:nvPr>
        </p:nvSpPr>
        <p:spPr>
          <a:xfrm>
            <a:off x="5821288" y="188640"/>
            <a:ext cx="3322712" cy="1143000"/>
          </a:xfrm>
        </p:spPr>
        <p:txBody>
          <a:bodyPr>
            <a:noAutofit/>
          </a:bodyPr>
          <a:lstStyle/>
          <a:p>
            <a:r>
              <a:rPr lang="cs-CZ" sz="3600" dirty="0" smtClean="0">
                <a:solidFill>
                  <a:schemeClr val="bg1"/>
                </a:solidFill>
              </a:rPr>
              <a:t>28.11., 16:00, A11/132 </a:t>
            </a:r>
            <a:endParaRPr lang="cs-CZ" sz="3600" dirty="0">
              <a:solidFill>
                <a:schemeClr val="bg1"/>
              </a:solidFill>
            </a:endParaRPr>
          </a:p>
        </p:txBody>
      </p:sp>
      <p:pic>
        <p:nvPicPr>
          <p:cNvPr id="2053" name="Picture 5"/>
          <p:cNvPicPr>
            <a:picLocks noChangeAspect="1" noChangeArrowheads="1"/>
          </p:cNvPicPr>
          <p:nvPr/>
        </p:nvPicPr>
        <p:blipFill>
          <a:blip r:embed="rId5" cstate="print"/>
          <a:srcRect/>
          <a:stretch>
            <a:fillRect/>
          </a:stretch>
        </p:blipFill>
        <p:spPr bwMode="auto">
          <a:xfrm>
            <a:off x="4355976" y="1844824"/>
            <a:ext cx="2095500" cy="1000125"/>
          </a:xfrm>
          <a:prstGeom prst="rect">
            <a:avLst/>
          </a:prstGeom>
          <a:noFill/>
          <a:ln w="9525">
            <a:noFill/>
            <a:miter lim="800000"/>
            <a:headEnd/>
            <a:tailEnd/>
          </a:ln>
        </p:spPr>
      </p:pic>
      <p:sp>
        <p:nvSpPr>
          <p:cNvPr id="13" name="TextBox 12"/>
          <p:cNvSpPr txBox="1"/>
          <p:nvPr/>
        </p:nvSpPr>
        <p:spPr>
          <a:xfrm>
            <a:off x="251520" y="6093296"/>
            <a:ext cx="3288657" cy="523220"/>
          </a:xfrm>
          <a:prstGeom prst="rect">
            <a:avLst/>
          </a:prstGeom>
          <a:noFill/>
        </p:spPr>
        <p:txBody>
          <a:bodyPr wrap="none" rtlCol="0">
            <a:spAutoFit/>
          </a:bodyPr>
          <a:lstStyle/>
          <a:p>
            <a:r>
              <a:rPr lang="cs-CZ" sz="2800" dirty="0" smtClean="0">
                <a:latin typeface="Cambria" pitchFamily="18" charset="0"/>
              </a:rPr>
              <a:t>Odkaz na </a:t>
            </a:r>
            <a:r>
              <a:rPr lang="cs-CZ" sz="2800" dirty="0" smtClean="0">
                <a:latin typeface="Cambria" pitchFamily="18" charset="0"/>
                <a:hlinkClick r:id="rId6"/>
              </a:rPr>
              <a:t>lab</a:t>
            </a:r>
            <a:r>
              <a:rPr lang="cs-CZ" sz="2800" dirty="0" smtClean="0">
                <a:latin typeface="Cambria" pitchFamily="18" charset="0"/>
              </a:rPr>
              <a:t>, </a:t>
            </a:r>
            <a:r>
              <a:rPr lang="cs-CZ" sz="2800" dirty="0" smtClean="0">
                <a:latin typeface="Cambria" pitchFamily="18" charset="0"/>
                <a:hlinkClick r:id="rId7"/>
              </a:rPr>
              <a:t>článek</a:t>
            </a:r>
            <a:endParaRPr lang="cs-CZ" sz="2800" dirty="0">
              <a:latin typeface="Cambria" pitchFamily="18" charset="0"/>
            </a:endParaRPr>
          </a:p>
        </p:txBody>
      </p:sp>
      <p:pic>
        <p:nvPicPr>
          <p:cNvPr id="2058" name="Picture 10" descr="Image result for Nikolaos G. Sgourakis&quot;"/>
          <p:cNvPicPr>
            <a:picLocks noChangeAspect="1" noChangeArrowheads="1"/>
          </p:cNvPicPr>
          <p:nvPr/>
        </p:nvPicPr>
        <p:blipFill>
          <a:blip r:embed="rId8" cstate="print"/>
          <a:srcRect/>
          <a:stretch>
            <a:fillRect/>
          </a:stretch>
        </p:blipFill>
        <p:spPr bwMode="auto">
          <a:xfrm>
            <a:off x="6444208" y="1484784"/>
            <a:ext cx="2475157" cy="2796927"/>
          </a:xfrm>
          <a:prstGeom prst="rect">
            <a:avLst/>
          </a:prstGeom>
          <a:noFill/>
        </p:spPr>
      </p:pic>
      <p:pic>
        <p:nvPicPr>
          <p:cNvPr id="2061" name="Picture 13"/>
          <p:cNvPicPr>
            <a:picLocks noChangeAspect="1" noChangeArrowheads="1"/>
          </p:cNvPicPr>
          <p:nvPr/>
        </p:nvPicPr>
        <p:blipFill>
          <a:blip r:embed="rId9" cstate="print"/>
          <a:srcRect/>
          <a:stretch>
            <a:fillRect/>
          </a:stretch>
        </p:blipFill>
        <p:spPr bwMode="auto">
          <a:xfrm>
            <a:off x="107504" y="3670628"/>
            <a:ext cx="5182914" cy="1630580"/>
          </a:xfrm>
          <a:prstGeom prst="rect">
            <a:avLst/>
          </a:prstGeom>
          <a:noFill/>
          <a:ln w="9525">
            <a:noFill/>
            <a:miter lim="800000"/>
            <a:headEnd/>
            <a:tailEnd/>
          </a:ln>
        </p:spPr>
      </p:pic>
      <p:pic>
        <p:nvPicPr>
          <p:cNvPr id="2059" name="Picture 11"/>
          <p:cNvPicPr>
            <a:picLocks noChangeAspect="1" noChangeArrowheads="1"/>
          </p:cNvPicPr>
          <p:nvPr/>
        </p:nvPicPr>
        <p:blipFill>
          <a:blip r:embed="rId10" cstate="print"/>
          <a:srcRect/>
          <a:stretch>
            <a:fillRect/>
          </a:stretch>
        </p:blipFill>
        <p:spPr bwMode="auto">
          <a:xfrm>
            <a:off x="5364088" y="5589240"/>
            <a:ext cx="3600000" cy="1125001"/>
          </a:xfrm>
          <a:prstGeom prst="rect">
            <a:avLst/>
          </a:prstGeom>
          <a:noFill/>
          <a:ln w="9525">
            <a:noFill/>
            <a:miter lim="800000"/>
            <a:headEnd/>
            <a:tailEnd/>
          </a:ln>
        </p:spPr>
      </p:pic>
      <p:pic>
        <p:nvPicPr>
          <p:cNvPr id="2060" name="Picture 12"/>
          <p:cNvPicPr>
            <a:picLocks noChangeAspect="1" noChangeArrowheads="1"/>
          </p:cNvPicPr>
          <p:nvPr/>
        </p:nvPicPr>
        <p:blipFill>
          <a:blip r:embed="rId11" cstate="print"/>
          <a:srcRect/>
          <a:stretch>
            <a:fillRect/>
          </a:stretch>
        </p:blipFill>
        <p:spPr bwMode="auto">
          <a:xfrm>
            <a:off x="5364088" y="4365104"/>
            <a:ext cx="3600400" cy="11251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1" y="0"/>
            <a:ext cx="5587957" cy="19168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52032"/>
          <a:stretch>
            <a:fillRect/>
          </a:stretch>
        </p:blipFill>
        <p:spPr bwMode="auto">
          <a:xfrm>
            <a:off x="179512" y="2132856"/>
            <a:ext cx="5184576" cy="1269169"/>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5301208"/>
            <a:ext cx="8996767" cy="1296144"/>
          </a:xfrm>
          <a:prstGeom prst="rect">
            <a:avLst/>
          </a:prstGeom>
          <a:noFill/>
          <a:ln w="9525">
            <a:noFill/>
            <a:miter lim="800000"/>
            <a:headEnd/>
            <a:tailEnd/>
          </a:ln>
        </p:spPr>
      </p:pic>
      <p:pic>
        <p:nvPicPr>
          <p:cNvPr id="2054" name="Picture 6" descr="Image result for Zuzana Koledová Team   Research Interests | Publications | Grants | Team Members | Awards | Collaborations | Open Positions  Mgr. Zuzana Koledová, Ph.D.  E-mail: koledova@med.muni.cz  zkPhone: +420 549 49 3549  ORCID Publons ResearchGate Scopus Brief CV  Since 2013          post-doc/junior group leader at Masaryk University, Faculty of Medicine, Brno, CZ  2011-2013           post-doc at The University of Manchester, Manchester, United Kingdom (UK)  2010                      Ph.D. from Palacky University, Faculty of Medicine, Olomouc, CZ      Chair of the 11th Annual ENBDC workshop: Methods in Mammary gland biology and breast cancer     Member of the Editorial board of the Journal of Mammary Gland Biology and Neoplasia     Committee member of the European Network of Breast Development and Cancer labs  Research Interests  We are interested in the regulation of mammary gland and lung development. We investigate the mechanisms of epithelial morphogenesis and their regulation by cellular signalling networks and by stromal microenvironment. Our ultimate research goal is to understand, how organs are formed and how tumours emerge.  To this end, we use advanced 3D cell culture models (organoids) combined with state-of-the-art imaging techniques and mouse models.  Our current main research topics are:      Regulation of mammary epithelial branched pattern formation by fibroblast growth factor (FGF) signalling.     The role of fibroblasts in mammary epithelial branching morphogenesis.     The role of FGF signalling in lung development.  ukazka    Selected Publications  2018  Koledova Z, Howard BA, Englund J, Bach K, Bentires-Alj M, Gonzalez-Suarez E: European Network of Breast Development and Cancer turned 10 years: a growing family of mammary gland researchers. Breast Cancer Res. 2018;20(1):102.&quot;"/>
          <p:cNvPicPr>
            <a:picLocks noChangeAspect="1" noChangeArrowheads="1"/>
          </p:cNvPicPr>
          <p:nvPr/>
        </p:nvPicPr>
        <p:blipFill>
          <a:blip r:embed="rId5" cstate="print"/>
          <a:srcRect/>
          <a:stretch>
            <a:fillRect/>
          </a:stretch>
        </p:blipFill>
        <p:spPr bwMode="auto">
          <a:xfrm>
            <a:off x="5580112" y="2276872"/>
            <a:ext cx="3168352" cy="2291775"/>
          </a:xfrm>
          <a:prstGeom prst="rect">
            <a:avLst/>
          </a:prstGeom>
          <a:noFill/>
        </p:spPr>
      </p:pic>
      <p:pic>
        <p:nvPicPr>
          <p:cNvPr id="8196" name="Picture 4" descr="Image result for mammary gland&quot;"/>
          <p:cNvPicPr>
            <a:picLocks noChangeAspect="1" noChangeArrowheads="1"/>
          </p:cNvPicPr>
          <p:nvPr/>
        </p:nvPicPr>
        <p:blipFill>
          <a:blip r:embed="rId6" cstate="print"/>
          <a:srcRect/>
          <a:stretch>
            <a:fillRect/>
          </a:stretch>
        </p:blipFill>
        <p:spPr bwMode="auto">
          <a:xfrm>
            <a:off x="3995936" y="3429000"/>
            <a:ext cx="1404156" cy="1872208"/>
          </a:xfrm>
          <a:prstGeom prst="rect">
            <a:avLst/>
          </a:prstGeom>
          <a:noFill/>
        </p:spPr>
      </p:pic>
      <p:sp>
        <p:nvSpPr>
          <p:cNvPr id="8" name="Title 1"/>
          <p:cNvSpPr>
            <a:spLocks noGrp="1"/>
          </p:cNvSpPr>
          <p:nvPr>
            <p:ph type="title"/>
          </p:nvPr>
        </p:nvSpPr>
        <p:spPr>
          <a:xfrm>
            <a:off x="5724128" y="332656"/>
            <a:ext cx="2952328" cy="1143000"/>
          </a:xfrm>
        </p:spPr>
        <p:txBody>
          <a:bodyPr>
            <a:normAutofit/>
          </a:bodyPr>
          <a:lstStyle/>
          <a:p>
            <a:r>
              <a:rPr lang="cs-CZ" sz="2800" dirty="0" smtClean="0">
                <a:latin typeface="Cambria" pitchFamily="18" charset="0"/>
              </a:rPr>
              <a:t>Pá 29. 11. 2019</a:t>
            </a:r>
            <a:r>
              <a:rPr lang="cs-CZ" sz="2800" dirty="0" smtClean="0">
                <a:latin typeface="Cambria" pitchFamily="18" charset="0"/>
              </a:rPr>
              <a:t>, </a:t>
            </a:r>
            <a:r>
              <a:rPr lang="cs-CZ" sz="2800" b="1" dirty="0" smtClean="0">
                <a:latin typeface="Cambria" pitchFamily="18" charset="0"/>
              </a:rPr>
              <a:t>13h, A11/205</a:t>
            </a:r>
            <a:endParaRPr lang="cs-CZ" sz="2800" dirty="0">
              <a:latin typeface="Cambria"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7664" y="764704"/>
            <a:ext cx="5684912" cy="4322205"/>
          </a:xfrm>
          <a:prstGeom prst="rect">
            <a:avLst/>
          </a:prstGeom>
          <a:noFill/>
          <a:ln w="9525">
            <a:solidFill>
              <a:schemeClr val="accent1"/>
            </a:solidFill>
            <a:miter lim="800000"/>
            <a:headEnd/>
            <a:tailEnd/>
          </a:ln>
        </p:spPr>
      </p:pic>
      <p:sp>
        <p:nvSpPr>
          <p:cNvPr id="5" name="TextBox 4"/>
          <p:cNvSpPr txBox="1"/>
          <p:nvPr/>
        </p:nvSpPr>
        <p:spPr>
          <a:xfrm>
            <a:off x="251520" y="5661248"/>
            <a:ext cx="2370842" cy="461665"/>
          </a:xfrm>
          <a:prstGeom prst="rect">
            <a:avLst/>
          </a:prstGeom>
          <a:noFill/>
        </p:spPr>
        <p:txBody>
          <a:bodyPr wrap="none" rtlCol="0">
            <a:spAutoFit/>
          </a:bodyPr>
          <a:lstStyle/>
          <a:p>
            <a:r>
              <a:rPr lang="cs-CZ" sz="2400" dirty="0" smtClean="0">
                <a:latin typeface="Cambria" pitchFamily="18" charset="0"/>
              </a:rPr>
              <a:t>Odkaz na </a:t>
            </a:r>
            <a:r>
              <a:rPr lang="cs-CZ" sz="2400" dirty="0" smtClean="0">
                <a:latin typeface="Cambria" pitchFamily="18" charset="0"/>
                <a:hlinkClick r:id="rId3"/>
              </a:rPr>
              <a:t>Nature</a:t>
            </a:r>
            <a:endParaRPr lang="cs-CZ" sz="2400" dirty="0" smtClean="0">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the-scientist.com/assets/articleNo/66608/iImg/34164/uploads/prime%20updated.png"/>
          <p:cNvPicPr>
            <a:picLocks noChangeAspect="1" noChangeArrowheads="1"/>
          </p:cNvPicPr>
          <p:nvPr/>
        </p:nvPicPr>
        <p:blipFill>
          <a:blip r:embed="rId2" cstate="print"/>
          <a:srcRect b="46457"/>
          <a:stretch>
            <a:fillRect/>
          </a:stretch>
        </p:blipFill>
        <p:spPr bwMode="auto">
          <a:xfrm>
            <a:off x="251520" y="476672"/>
            <a:ext cx="4032448" cy="5760853"/>
          </a:xfrm>
          <a:prstGeom prst="rect">
            <a:avLst/>
          </a:prstGeom>
          <a:noFill/>
        </p:spPr>
      </p:pic>
      <p:pic>
        <p:nvPicPr>
          <p:cNvPr id="5" name="Picture 2" descr="https://cdn.the-scientist.com/assets/articleNo/66608/iImg/34164/uploads/prime%20updated.png"/>
          <p:cNvPicPr>
            <a:picLocks noChangeAspect="1" noChangeArrowheads="1"/>
          </p:cNvPicPr>
          <p:nvPr/>
        </p:nvPicPr>
        <p:blipFill>
          <a:blip r:embed="rId2" cstate="print"/>
          <a:srcRect t="52756"/>
          <a:stretch>
            <a:fillRect/>
          </a:stretch>
        </p:blipFill>
        <p:spPr bwMode="auto">
          <a:xfrm>
            <a:off x="4788024" y="1052736"/>
            <a:ext cx="4112945" cy="5184576"/>
          </a:xfrm>
          <a:prstGeom prst="rect">
            <a:avLst/>
          </a:prstGeom>
          <a:noFill/>
        </p:spPr>
      </p:pic>
      <p:sp>
        <p:nvSpPr>
          <p:cNvPr id="6" name="TextBox 5"/>
          <p:cNvSpPr txBox="1"/>
          <p:nvPr/>
        </p:nvSpPr>
        <p:spPr>
          <a:xfrm>
            <a:off x="0" y="1268760"/>
            <a:ext cx="359394" cy="369332"/>
          </a:xfrm>
          <a:prstGeom prst="rect">
            <a:avLst/>
          </a:prstGeom>
          <a:noFill/>
        </p:spPr>
        <p:txBody>
          <a:bodyPr wrap="none" rtlCol="0">
            <a:spAutoFit/>
          </a:bodyPr>
          <a:lstStyle/>
          <a:p>
            <a:r>
              <a:rPr lang="cs-CZ" dirty="0" smtClean="0"/>
              <a:t>1.</a:t>
            </a:r>
            <a:endParaRPr lang="cs-CZ" dirty="0"/>
          </a:p>
        </p:txBody>
      </p:sp>
      <p:sp>
        <p:nvSpPr>
          <p:cNvPr id="7" name="TextBox 6"/>
          <p:cNvSpPr txBox="1"/>
          <p:nvPr/>
        </p:nvSpPr>
        <p:spPr>
          <a:xfrm>
            <a:off x="0" y="3645024"/>
            <a:ext cx="359394" cy="369332"/>
          </a:xfrm>
          <a:prstGeom prst="rect">
            <a:avLst/>
          </a:prstGeom>
          <a:noFill/>
        </p:spPr>
        <p:txBody>
          <a:bodyPr wrap="none" rtlCol="0">
            <a:spAutoFit/>
          </a:bodyPr>
          <a:lstStyle/>
          <a:p>
            <a:r>
              <a:rPr lang="cs-CZ" dirty="0" smtClean="0"/>
              <a:t>2.</a:t>
            </a:r>
            <a:endParaRPr lang="cs-CZ" dirty="0"/>
          </a:p>
        </p:txBody>
      </p:sp>
      <p:sp>
        <p:nvSpPr>
          <p:cNvPr id="9" name="TextBox 8"/>
          <p:cNvSpPr txBox="1"/>
          <p:nvPr/>
        </p:nvSpPr>
        <p:spPr>
          <a:xfrm>
            <a:off x="4499992" y="1268760"/>
            <a:ext cx="359394" cy="369332"/>
          </a:xfrm>
          <a:prstGeom prst="rect">
            <a:avLst/>
          </a:prstGeom>
          <a:noFill/>
        </p:spPr>
        <p:txBody>
          <a:bodyPr wrap="none" rtlCol="0">
            <a:spAutoFit/>
          </a:bodyPr>
          <a:lstStyle/>
          <a:p>
            <a:r>
              <a:rPr lang="cs-CZ" dirty="0" smtClean="0"/>
              <a:t>3.</a:t>
            </a:r>
            <a:endParaRPr lang="cs-CZ" dirty="0"/>
          </a:p>
        </p:txBody>
      </p:sp>
      <p:sp>
        <p:nvSpPr>
          <p:cNvPr id="10" name="TextBox 9"/>
          <p:cNvSpPr txBox="1"/>
          <p:nvPr/>
        </p:nvSpPr>
        <p:spPr>
          <a:xfrm>
            <a:off x="4499992" y="3645024"/>
            <a:ext cx="359394" cy="369332"/>
          </a:xfrm>
          <a:prstGeom prst="rect">
            <a:avLst/>
          </a:prstGeom>
          <a:noFill/>
        </p:spPr>
        <p:txBody>
          <a:bodyPr wrap="none" rtlCol="0">
            <a:spAutoFit/>
          </a:bodyPr>
          <a:lstStyle/>
          <a:p>
            <a:r>
              <a:rPr lang="cs-CZ" dirty="0" smtClean="0"/>
              <a:t>4.</a:t>
            </a: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6021288"/>
            <a:ext cx="3354765" cy="461665"/>
          </a:xfrm>
          <a:prstGeom prst="rect">
            <a:avLst/>
          </a:prstGeom>
          <a:noFill/>
        </p:spPr>
        <p:txBody>
          <a:bodyPr wrap="none" rtlCol="0">
            <a:spAutoFit/>
          </a:bodyPr>
          <a:lstStyle/>
          <a:p>
            <a:r>
              <a:rPr lang="cs-CZ" sz="2400" dirty="0" smtClean="0">
                <a:latin typeface="Cambria" pitchFamily="18" charset="0"/>
                <a:hlinkClick r:id="rId2"/>
              </a:rPr>
              <a:t>Odkaz</a:t>
            </a:r>
            <a:r>
              <a:rPr lang="cs-CZ" sz="2400" dirty="0" smtClean="0">
                <a:latin typeface="Cambria" pitchFamily="18" charset="0"/>
              </a:rPr>
              <a:t> na článek na čt24</a:t>
            </a:r>
            <a:endParaRPr lang="cs-CZ" sz="2400" dirty="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179512" y="260648"/>
            <a:ext cx="7315200" cy="4276725"/>
          </a:xfrm>
          <a:prstGeom prst="rect">
            <a:avLst/>
          </a:prstGeom>
          <a:noFill/>
          <a:ln w="9525">
            <a:noFill/>
            <a:miter lim="800000"/>
            <a:headEnd/>
            <a:tailEnd/>
          </a:ln>
        </p:spPr>
      </p:pic>
      <p:pic>
        <p:nvPicPr>
          <p:cNvPr id="11268" name="Picture 4" descr="Image result for cystic fibrosis&quot;"/>
          <p:cNvPicPr>
            <a:picLocks noChangeAspect="1" noChangeArrowheads="1"/>
          </p:cNvPicPr>
          <p:nvPr/>
        </p:nvPicPr>
        <p:blipFill>
          <a:blip r:embed="rId4" cstate="print"/>
          <a:srcRect/>
          <a:stretch>
            <a:fillRect/>
          </a:stretch>
        </p:blipFill>
        <p:spPr bwMode="auto">
          <a:xfrm>
            <a:off x="5508104" y="4149079"/>
            <a:ext cx="3384376" cy="2543637"/>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764704"/>
            <a:ext cx="3600400" cy="1070992"/>
          </a:xfrm>
        </p:spPr>
        <p:txBody>
          <a:bodyPr>
            <a:normAutofit/>
          </a:bodyPr>
          <a:lstStyle/>
          <a:p>
            <a:r>
              <a:rPr lang="cs-CZ" sz="4000" dirty="0" smtClean="0">
                <a:latin typeface="Cambria" pitchFamily="18" charset="0"/>
              </a:rPr>
              <a:t>Ig Nobel prizes</a:t>
            </a:r>
            <a:endParaRPr lang="cs-CZ" sz="4000" dirty="0">
              <a:latin typeface="Cambria" pitchFamily="18" charset="0"/>
            </a:endParaRPr>
          </a:p>
        </p:txBody>
      </p:sp>
      <p:sp>
        <p:nvSpPr>
          <p:cNvPr id="3" name="Content Placeholder 2"/>
          <p:cNvSpPr>
            <a:spLocks noGrp="1"/>
          </p:cNvSpPr>
          <p:nvPr>
            <p:ph idx="1"/>
          </p:nvPr>
        </p:nvSpPr>
        <p:spPr>
          <a:xfrm>
            <a:off x="323528" y="2132856"/>
            <a:ext cx="2880320" cy="720080"/>
          </a:xfrm>
        </p:spPr>
        <p:txBody>
          <a:bodyPr>
            <a:normAutofit fontScale="92500"/>
          </a:bodyPr>
          <a:lstStyle/>
          <a:p>
            <a:pPr>
              <a:buNone/>
            </a:pPr>
            <a:r>
              <a:rPr lang="cs-CZ" dirty="0" smtClean="0">
                <a:latin typeface="Cambria" pitchFamily="18" charset="0"/>
                <a:hlinkClick r:id="rId2"/>
              </a:rPr>
              <a:t>letošní vítězové</a:t>
            </a:r>
            <a:endParaRPr lang="cs-CZ" dirty="0" smtClean="0">
              <a:latin typeface="Cambria"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404051" y="0"/>
            <a:ext cx="6739949" cy="864096"/>
          </a:xfrm>
          <a:prstGeom prst="rect">
            <a:avLst/>
          </a:prstGeom>
          <a:noFill/>
          <a:ln w="9525">
            <a:noFill/>
            <a:miter lim="800000"/>
            <a:headEnd/>
            <a:tailEnd/>
          </a:ln>
        </p:spPr>
      </p:pic>
      <p:grpSp>
        <p:nvGrpSpPr>
          <p:cNvPr id="16" name="Group 15"/>
          <p:cNvGrpSpPr/>
          <p:nvPr/>
        </p:nvGrpSpPr>
        <p:grpSpPr>
          <a:xfrm>
            <a:off x="251520" y="2852936"/>
            <a:ext cx="5832648" cy="3766517"/>
            <a:chOff x="539552" y="2852936"/>
            <a:chExt cx="5838825" cy="3838525"/>
          </a:xfrm>
        </p:grpSpPr>
        <p:grpSp>
          <p:nvGrpSpPr>
            <p:cNvPr id="12" name="Group 11"/>
            <p:cNvGrpSpPr/>
            <p:nvPr/>
          </p:nvGrpSpPr>
          <p:grpSpPr>
            <a:xfrm>
              <a:off x="539552" y="2852936"/>
              <a:ext cx="5838825" cy="2996952"/>
              <a:chOff x="971600" y="3861048"/>
              <a:chExt cx="5838825" cy="2996952"/>
            </a:xfrm>
          </p:grpSpPr>
          <p:pic>
            <p:nvPicPr>
              <p:cNvPr id="1027" name="Picture 3"/>
              <p:cNvPicPr>
                <a:picLocks noChangeAspect="1" noChangeArrowheads="1"/>
              </p:cNvPicPr>
              <p:nvPr/>
            </p:nvPicPr>
            <p:blipFill>
              <a:blip r:embed="rId4" cstate="print"/>
              <a:srcRect/>
              <a:stretch>
                <a:fillRect/>
              </a:stretch>
            </p:blipFill>
            <p:spPr bwMode="auto">
              <a:xfrm>
                <a:off x="971600" y="3861048"/>
                <a:ext cx="3429000" cy="2381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971600" y="4149080"/>
                <a:ext cx="5010150" cy="542925"/>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971600" y="4797152"/>
                <a:ext cx="5314950" cy="542925"/>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971600" y="5445224"/>
                <a:ext cx="5838825" cy="238125"/>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971600" y="5805264"/>
                <a:ext cx="5057775" cy="542925"/>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971600" y="6381328"/>
                <a:ext cx="5429250" cy="238125"/>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971600" y="6619875"/>
                <a:ext cx="3914775" cy="238125"/>
              </a:xfrm>
              <a:prstGeom prst="rect">
                <a:avLst/>
              </a:prstGeom>
              <a:noFill/>
              <a:ln w="9525">
                <a:noFill/>
                <a:miter lim="800000"/>
                <a:headEnd/>
                <a:tailEnd/>
              </a:ln>
            </p:spPr>
          </p:pic>
        </p:grpSp>
        <p:pic>
          <p:nvPicPr>
            <p:cNvPr id="1034" name="Picture 10"/>
            <p:cNvPicPr>
              <a:picLocks noChangeAspect="1" noChangeArrowheads="1"/>
            </p:cNvPicPr>
            <p:nvPr/>
          </p:nvPicPr>
          <p:blipFill>
            <a:blip r:embed="rId11" cstate="print"/>
            <a:srcRect/>
            <a:stretch>
              <a:fillRect/>
            </a:stretch>
          </p:blipFill>
          <p:spPr bwMode="auto">
            <a:xfrm>
              <a:off x="539552" y="5877272"/>
              <a:ext cx="5295900" cy="238125"/>
            </a:xfrm>
            <a:prstGeom prst="rect">
              <a:avLst/>
            </a:prstGeom>
            <a:noFill/>
            <a:ln w="9525">
              <a:noFill/>
              <a:miter lim="800000"/>
              <a:headEnd/>
              <a:tailEnd/>
            </a:ln>
          </p:spPr>
        </p:pic>
        <p:pic>
          <p:nvPicPr>
            <p:cNvPr id="1035" name="Picture 11"/>
            <p:cNvPicPr>
              <a:picLocks noChangeAspect="1" noChangeArrowheads="1"/>
            </p:cNvPicPr>
            <p:nvPr/>
          </p:nvPicPr>
          <p:blipFill>
            <a:blip r:embed="rId12" cstate="print"/>
            <a:srcRect/>
            <a:stretch>
              <a:fillRect/>
            </a:stretch>
          </p:blipFill>
          <p:spPr bwMode="auto">
            <a:xfrm>
              <a:off x="539552" y="6165304"/>
              <a:ext cx="3019425" cy="238125"/>
            </a:xfrm>
            <a:prstGeom prst="rect">
              <a:avLst/>
            </a:prstGeom>
            <a:noFill/>
            <a:ln w="9525">
              <a:noFill/>
              <a:miter lim="800000"/>
              <a:headEnd/>
              <a:tailEnd/>
            </a:ln>
          </p:spPr>
        </p:pic>
        <p:pic>
          <p:nvPicPr>
            <p:cNvPr id="1036" name="Picture 12"/>
            <p:cNvPicPr>
              <a:picLocks noChangeAspect="1" noChangeArrowheads="1"/>
            </p:cNvPicPr>
            <p:nvPr/>
          </p:nvPicPr>
          <p:blipFill>
            <a:blip r:embed="rId13" cstate="print"/>
            <a:srcRect/>
            <a:stretch>
              <a:fillRect/>
            </a:stretch>
          </p:blipFill>
          <p:spPr bwMode="auto">
            <a:xfrm>
              <a:off x="539552" y="6453336"/>
              <a:ext cx="3600450" cy="238125"/>
            </a:xfrm>
            <a:prstGeom prst="rect">
              <a:avLst/>
            </a:prstGeom>
            <a:noFill/>
            <a:ln w="9525">
              <a:noFill/>
              <a:miter lim="800000"/>
              <a:headEnd/>
              <a:tailEnd/>
            </a:ln>
          </p:spPr>
        </p:pic>
      </p:grpSp>
      <p:grpSp>
        <p:nvGrpSpPr>
          <p:cNvPr id="23" name="Group 22"/>
          <p:cNvGrpSpPr/>
          <p:nvPr/>
        </p:nvGrpSpPr>
        <p:grpSpPr>
          <a:xfrm>
            <a:off x="6588224" y="4365104"/>
            <a:ext cx="2339751" cy="2280449"/>
            <a:chOff x="395536" y="4221088"/>
            <a:chExt cx="2339751" cy="2280449"/>
          </a:xfrm>
        </p:grpSpPr>
        <p:pic>
          <p:nvPicPr>
            <p:cNvPr id="1038" name="Picture 14" descr="Výsledek obrázku pro česká vlajka"/>
            <p:cNvPicPr>
              <a:picLocks noChangeAspect="1" noChangeArrowheads="1"/>
            </p:cNvPicPr>
            <p:nvPr/>
          </p:nvPicPr>
          <p:blipFill>
            <a:blip r:embed="rId14" cstate="print"/>
            <a:srcRect/>
            <a:stretch>
              <a:fillRect/>
            </a:stretch>
          </p:blipFill>
          <p:spPr bwMode="auto">
            <a:xfrm>
              <a:off x="683568" y="4221088"/>
              <a:ext cx="1523255" cy="1014567"/>
            </a:xfrm>
            <a:prstGeom prst="rect">
              <a:avLst/>
            </a:prstGeom>
            <a:noFill/>
          </p:spPr>
        </p:pic>
        <p:sp>
          <p:nvSpPr>
            <p:cNvPr id="18" name="TextBox 17"/>
            <p:cNvSpPr txBox="1"/>
            <p:nvPr/>
          </p:nvSpPr>
          <p:spPr>
            <a:xfrm>
              <a:off x="395536" y="5301208"/>
              <a:ext cx="2339751" cy="1200329"/>
            </a:xfrm>
            <a:prstGeom prst="rect">
              <a:avLst/>
            </a:prstGeom>
            <a:noFill/>
          </p:spPr>
          <p:txBody>
            <a:bodyPr wrap="square" rtlCol="0">
              <a:spAutoFit/>
            </a:bodyPr>
            <a:lstStyle/>
            <a:p>
              <a:r>
                <a:rPr lang="cs-CZ" dirty="0" smtClean="0"/>
                <a:t>2014 – Jaroslav Flégr, toxoplasmóza</a:t>
              </a:r>
            </a:p>
            <a:p>
              <a:r>
                <a:rPr lang="cs-CZ" dirty="0" smtClean="0"/>
                <a:t>2014 – Vlastimil Hart, psi a magnetické pole</a:t>
              </a:r>
              <a:endParaRPr lang="cs-CZ" dirty="0"/>
            </a:p>
          </p:txBody>
        </p:sp>
      </p:grpSp>
      <p:pic>
        <p:nvPicPr>
          <p:cNvPr id="1040" name="Picture 16" descr="https://www.improbable.com/stinkers/stinker-250.gif"/>
          <p:cNvPicPr>
            <a:picLocks noChangeAspect="1" noChangeArrowheads="1"/>
          </p:cNvPicPr>
          <p:nvPr/>
        </p:nvPicPr>
        <p:blipFill>
          <a:blip r:embed="rId15" cstate="print"/>
          <a:srcRect/>
          <a:stretch>
            <a:fillRect/>
          </a:stretch>
        </p:blipFill>
        <p:spPr bwMode="auto">
          <a:xfrm>
            <a:off x="0" y="0"/>
            <a:ext cx="2381250" cy="1952625"/>
          </a:xfrm>
          <a:prstGeom prst="rect">
            <a:avLst/>
          </a:prstGeom>
          <a:noFill/>
        </p:spPr>
      </p:pic>
      <p:pic>
        <p:nvPicPr>
          <p:cNvPr id="1042" name="Picture 18"/>
          <p:cNvPicPr>
            <a:picLocks noChangeAspect="1" noChangeArrowheads="1"/>
          </p:cNvPicPr>
          <p:nvPr/>
        </p:nvPicPr>
        <p:blipFill>
          <a:blip r:embed="rId16" cstate="print"/>
          <a:srcRect/>
          <a:stretch>
            <a:fillRect/>
          </a:stretch>
        </p:blipFill>
        <p:spPr bwMode="auto">
          <a:xfrm>
            <a:off x="4399153" y="1556792"/>
            <a:ext cx="4744847"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3630344" y="260648"/>
            <a:ext cx="5513656" cy="18002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323528" y="188640"/>
            <a:ext cx="3171825" cy="1952625"/>
          </a:xfrm>
          <a:prstGeom prst="rect">
            <a:avLst/>
          </a:prstGeom>
          <a:noFill/>
          <a:ln w="9525">
            <a:noFill/>
            <a:miter lim="800000"/>
            <a:headEnd/>
            <a:tailEnd/>
          </a:ln>
        </p:spPr>
      </p:pic>
      <p:sp>
        <p:nvSpPr>
          <p:cNvPr id="7" name="TextBox 6"/>
          <p:cNvSpPr txBox="1"/>
          <p:nvPr/>
        </p:nvSpPr>
        <p:spPr>
          <a:xfrm>
            <a:off x="7380312" y="1844824"/>
            <a:ext cx="717376" cy="461665"/>
          </a:xfrm>
          <a:prstGeom prst="rect">
            <a:avLst/>
          </a:prstGeom>
          <a:noFill/>
        </p:spPr>
        <p:txBody>
          <a:bodyPr wrap="none" rtlCol="0">
            <a:spAutoFit/>
          </a:bodyPr>
          <a:lstStyle/>
          <a:p>
            <a:r>
              <a:rPr lang="cs-CZ" sz="2400" dirty="0" smtClean="0">
                <a:hlinkClick r:id="rId4"/>
              </a:rPr>
              <a:t>web</a:t>
            </a:r>
            <a:endParaRPr lang="cs-CZ" sz="2400" dirty="0"/>
          </a:p>
        </p:txBody>
      </p:sp>
      <p:pic>
        <p:nvPicPr>
          <p:cNvPr id="3078" name="Picture 6"/>
          <p:cNvPicPr>
            <a:picLocks noChangeAspect="1" noChangeArrowheads="1"/>
          </p:cNvPicPr>
          <p:nvPr/>
        </p:nvPicPr>
        <p:blipFill>
          <a:blip r:embed="rId5" cstate="print"/>
          <a:srcRect/>
          <a:stretch>
            <a:fillRect/>
          </a:stretch>
        </p:blipFill>
        <p:spPr bwMode="auto">
          <a:xfrm>
            <a:off x="0" y="3933056"/>
            <a:ext cx="5571930" cy="792088"/>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0" y="2276872"/>
            <a:ext cx="5580111" cy="793251"/>
          </a:xfrm>
          <a:prstGeom prst="rect">
            <a:avLst/>
          </a:prstGeom>
          <a:noFill/>
          <a:ln w="9525">
            <a:noFill/>
            <a:miter lim="800000"/>
            <a:headEnd/>
            <a:tailEnd/>
          </a:ln>
        </p:spPr>
      </p:pic>
      <p:pic>
        <p:nvPicPr>
          <p:cNvPr id="3080" name="Picture 8"/>
          <p:cNvPicPr>
            <a:picLocks noChangeAspect="1" noChangeArrowheads="1"/>
          </p:cNvPicPr>
          <p:nvPr/>
        </p:nvPicPr>
        <p:blipFill>
          <a:blip r:embed="rId7" cstate="print"/>
          <a:srcRect/>
          <a:stretch>
            <a:fillRect/>
          </a:stretch>
        </p:blipFill>
        <p:spPr bwMode="auto">
          <a:xfrm>
            <a:off x="4020764" y="2636912"/>
            <a:ext cx="5123236" cy="1224136"/>
          </a:xfrm>
          <a:prstGeom prst="rect">
            <a:avLst/>
          </a:prstGeom>
          <a:noFill/>
          <a:ln w="9525">
            <a:noFill/>
            <a:miter lim="800000"/>
            <a:headEnd/>
            <a:tailEnd/>
          </a:ln>
        </p:spPr>
      </p:pic>
      <p:pic>
        <p:nvPicPr>
          <p:cNvPr id="3077" name="Picture 5"/>
          <p:cNvPicPr>
            <a:picLocks noChangeAspect="1" noChangeArrowheads="1"/>
          </p:cNvPicPr>
          <p:nvPr/>
        </p:nvPicPr>
        <p:blipFill>
          <a:blip r:embed="rId8" cstate="print"/>
          <a:srcRect/>
          <a:stretch>
            <a:fillRect/>
          </a:stretch>
        </p:blipFill>
        <p:spPr bwMode="auto">
          <a:xfrm>
            <a:off x="4104456" y="4365104"/>
            <a:ext cx="5004048" cy="1177423"/>
          </a:xfrm>
          <a:prstGeom prst="rect">
            <a:avLst/>
          </a:prstGeom>
          <a:noFill/>
          <a:ln w="9525">
            <a:noFill/>
            <a:miter lim="800000"/>
            <a:headEnd/>
            <a:tailEnd/>
          </a:ln>
        </p:spPr>
      </p:pic>
      <p:pic>
        <p:nvPicPr>
          <p:cNvPr id="3081" name="Picture 9"/>
          <p:cNvPicPr>
            <a:picLocks noChangeAspect="1" noChangeArrowheads="1"/>
          </p:cNvPicPr>
          <p:nvPr/>
        </p:nvPicPr>
        <p:blipFill>
          <a:blip r:embed="rId9" cstate="print"/>
          <a:srcRect/>
          <a:stretch>
            <a:fillRect/>
          </a:stretch>
        </p:blipFill>
        <p:spPr bwMode="auto">
          <a:xfrm>
            <a:off x="0" y="5733256"/>
            <a:ext cx="6084168" cy="429471"/>
          </a:xfrm>
          <a:prstGeom prst="rect">
            <a:avLst/>
          </a:prstGeom>
          <a:noFill/>
          <a:ln w="9525">
            <a:noFill/>
            <a:miter lim="800000"/>
            <a:headEnd/>
            <a:tailEnd/>
          </a:ln>
        </p:spPr>
      </p:pic>
      <p:pic>
        <p:nvPicPr>
          <p:cNvPr id="3082" name="Picture 10"/>
          <p:cNvPicPr>
            <a:picLocks noChangeAspect="1" noChangeArrowheads="1"/>
          </p:cNvPicPr>
          <p:nvPr/>
        </p:nvPicPr>
        <p:blipFill>
          <a:blip r:embed="rId10" cstate="print"/>
          <a:srcRect/>
          <a:stretch>
            <a:fillRect/>
          </a:stretch>
        </p:blipFill>
        <p:spPr bwMode="auto">
          <a:xfrm>
            <a:off x="5796136" y="5949280"/>
            <a:ext cx="3347864" cy="878349"/>
          </a:xfrm>
          <a:prstGeom prst="rect">
            <a:avLst/>
          </a:prstGeom>
          <a:noFill/>
          <a:ln w="9525">
            <a:noFill/>
            <a:miter lim="800000"/>
            <a:headEnd/>
            <a:tailEnd/>
          </a:ln>
        </p:spPr>
      </p:pic>
      <p:sp>
        <p:nvSpPr>
          <p:cNvPr id="16" name="TextBox 15"/>
          <p:cNvSpPr txBox="1"/>
          <p:nvPr/>
        </p:nvSpPr>
        <p:spPr>
          <a:xfrm>
            <a:off x="755576" y="6165304"/>
            <a:ext cx="980268" cy="369332"/>
          </a:xfrm>
          <a:prstGeom prst="rect">
            <a:avLst/>
          </a:prstGeom>
          <a:noFill/>
        </p:spPr>
        <p:txBody>
          <a:bodyPr wrap="none" rtlCol="0">
            <a:spAutoFit/>
          </a:bodyPr>
          <a:lstStyle/>
          <a:p>
            <a:r>
              <a:rPr lang="cs-CZ" dirty="0" smtClean="0">
                <a:hlinkClick r:id="rId11"/>
              </a:rPr>
              <a:t>YouTube</a:t>
            </a:r>
            <a:endParaRPr lang="cs-CZ" dirty="0"/>
          </a:p>
        </p:txBody>
      </p:sp>
      <p:sp>
        <p:nvSpPr>
          <p:cNvPr id="17" name="TextBox 16"/>
          <p:cNvSpPr txBox="1"/>
          <p:nvPr/>
        </p:nvSpPr>
        <p:spPr>
          <a:xfrm>
            <a:off x="755576" y="3068960"/>
            <a:ext cx="980268" cy="369332"/>
          </a:xfrm>
          <a:prstGeom prst="rect">
            <a:avLst/>
          </a:prstGeom>
          <a:noFill/>
        </p:spPr>
        <p:txBody>
          <a:bodyPr wrap="none" rtlCol="0">
            <a:spAutoFit/>
          </a:bodyPr>
          <a:lstStyle/>
          <a:p>
            <a:r>
              <a:rPr lang="cs-CZ" dirty="0" smtClean="0">
                <a:hlinkClick r:id="rId12"/>
              </a:rPr>
              <a:t>YouTube</a:t>
            </a:r>
            <a:endParaRPr lang="cs-CZ" dirty="0"/>
          </a:p>
        </p:txBody>
      </p:sp>
      <p:sp>
        <p:nvSpPr>
          <p:cNvPr id="18" name="TextBox 17"/>
          <p:cNvSpPr txBox="1"/>
          <p:nvPr/>
        </p:nvSpPr>
        <p:spPr>
          <a:xfrm>
            <a:off x="755576" y="4725144"/>
            <a:ext cx="980268" cy="369332"/>
          </a:xfrm>
          <a:prstGeom prst="rect">
            <a:avLst/>
          </a:prstGeom>
          <a:noFill/>
        </p:spPr>
        <p:txBody>
          <a:bodyPr wrap="none" rtlCol="0">
            <a:spAutoFit/>
          </a:bodyPr>
          <a:lstStyle/>
          <a:p>
            <a:r>
              <a:rPr lang="cs-CZ" dirty="0" smtClean="0">
                <a:hlinkClick r:id="rId13"/>
              </a:rPr>
              <a:t>YouTube</a:t>
            </a:r>
            <a:endParaRPr lang="cs-CZ"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3322712" cy="5433467"/>
          </a:xfrm>
        </p:spPr>
        <p:txBody>
          <a:bodyPr/>
          <a:lstStyle/>
          <a:p>
            <a:pPr>
              <a:buNone/>
            </a:pPr>
            <a:r>
              <a:rPr lang="cs-CZ" dirty="0" smtClean="0">
                <a:latin typeface="Cambria" pitchFamily="18" charset="0"/>
              </a:rPr>
              <a:t>Biorender - grafika na postery, prezentace atd. </a:t>
            </a:r>
          </a:p>
          <a:p>
            <a:pPr>
              <a:buNone/>
            </a:pPr>
            <a:endParaRPr lang="cs-CZ" dirty="0" smtClean="0">
              <a:hlinkClick r:id="rId2"/>
            </a:endParaRPr>
          </a:p>
          <a:p>
            <a:pPr>
              <a:buNone/>
            </a:pPr>
            <a:r>
              <a:rPr lang="cs-CZ" dirty="0" smtClean="0">
                <a:hlinkClick r:id="rId2"/>
              </a:rPr>
              <a:t>Odkaz</a:t>
            </a:r>
            <a:endParaRPr lang="cs-CZ" dirty="0" smtClean="0"/>
          </a:p>
          <a:p>
            <a:pPr>
              <a:buNone/>
            </a:pPr>
            <a:endParaRPr lang="cs-CZ" dirty="0" smtClean="0"/>
          </a:p>
          <a:p>
            <a:pPr>
              <a:buNone/>
            </a:pPr>
            <a:endParaRPr lang="cs-CZ" dirty="0" smtClean="0"/>
          </a:p>
          <a:p>
            <a:pPr>
              <a:buNone/>
            </a:pPr>
            <a:endParaRPr lang="cs-CZ" dirty="0" smtClean="0"/>
          </a:p>
        </p:txBody>
      </p:sp>
      <p:pic>
        <p:nvPicPr>
          <p:cNvPr id="1026" name="Picture 2" descr="Výsledek obrázku pro biorender graphic"/>
          <p:cNvPicPr>
            <a:picLocks noChangeAspect="1" noChangeArrowheads="1"/>
          </p:cNvPicPr>
          <p:nvPr/>
        </p:nvPicPr>
        <p:blipFill>
          <a:blip r:embed="rId3" cstate="print"/>
          <a:srcRect/>
          <a:stretch>
            <a:fillRect/>
          </a:stretch>
        </p:blipFill>
        <p:spPr bwMode="auto">
          <a:xfrm>
            <a:off x="3779912" y="188640"/>
            <a:ext cx="5162550" cy="3276601"/>
          </a:xfrm>
          <a:prstGeom prst="rect">
            <a:avLst/>
          </a:prstGeom>
          <a:noFill/>
        </p:spPr>
      </p:pic>
      <p:pic>
        <p:nvPicPr>
          <p:cNvPr id="1028" name="Picture 4" descr="Související obrázek"/>
          <p:cNvPicPr>
            <a:picLocks noChangeAspect="1" noChangeArrowheads="1"/>
          </p:cNvPicPr>
          <p:nvPr/>
        </p:nvPicPr>
        <p:blipFill>
          <a:blip r:embed="rId4" cstate="print"/>
          <a:srcRect/>
          <a:stretch>
            <a:fillRect/>
          </a:stretch>
        </p:blipFill>
        <p:spPr bwMode="auto">
          <a:xfrm>
            <a:off x="251520" y="4077072"/>
            <a:ext cx="4858298" cy="2160240"/>
          </a:xfrm>
          <a:prstGeom prst="rect">
            <a:avLst/>
          </a:prstGeom>
          <a:noFill/>
        </p:spPr>
      </p:pic>
      <p:pic>
        <p:nvPicPr>
          <p:cNvPr id="1030" name="Picture 6" descr="Výsledek obrázku pro biorender graphic"/>
          <p:cNvPicPr>
            <a:picLocks noChangeAspect="1" noChangeArrowheads="1"/>
          </p:cNvPicPr>
          <p:nvPr/>
        </p:nvPicPr>
        <p:blipFill>
          <a:blip r:embed="rId5" cstate="print"/>
          <a:srcRect/>
          <a:stretch>
            <a:fillRect/>
          </a:stretch>
        </p:blipFill>
        <p:spPr bwMode="auto">
          <a:xfrm>
            <a:off x="5436096" y="3573016"/>
            <a:ext cx="3234091" cy="253595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   ZUIOPÚ)asdfghjklů§¨|Yxcvbnm,.-;+ěšč</a:t>
            </a:r>
            <a:endParaRPr lang="cs-CZ" dirty="0"/>
          </a:p>
        </p:txBody>
      </p:sp>
      <p:sp>
        <p:nvSpPr>
          <p:cNvPr id="3" name="Content Placeholder 2"/>
          <p:cNvSpPr>
            <a:spLocks noGrp="1"/>
          </p:cNvSpPr>
          <p:nvPr>
            <p:ph idx="1"/>
          </p:nvPr>
        </p:nvSpPr>
        <p:spPr>
          <a:xfrm>
            <a:off x="457200" y="3212976"/>
            <a:ext cx="8229600" cy="2913187"/>
          </a:xfrm>
        </p:spPr>
        <p:txBody>
          <a:bodyPr/>
          <a:lstStyle/>
          <a:p>
            <a:pPr>
              <a:buNone/>
            </a:pPr>
            <a:r>
              <a:rPr lang="cs-CZ" dirty="0" smtClean="0"/>
              <a:t>Vyhlášení vítěze „Best PI talk spring 2019“</a:t>
            </a:r>
          </a:p>
          <a:p>
            <a:pPr>
              <a:buNone/>
            </a:pPr>
            <a:endParaRPr lang="cs-CZ" dirty="0" smtClean="0"/>
          </a:p>
          <a:p>
            <a:pPr>
              <a:buNone/>
            </a:pPr>
            <a:endParaRPr lang="cs-CZ" dirty="0"/>
          </a:p>
        </p:txBody>
      </p:sp>
      <p:pic>
        <p:nvPicPr>
          <p:cNvPr id="4" name="Picture 1"/>
          <p:cNvPicPr>
            <a:picLocks noChangeAspect="1" noChangeArrowheads="1"/>
          </p:cNvPicPr>
          <p:nvPr/>
        </p:nvPicPr>
        <p:blipFill>
          <a:blip r:embed="rId2" cstate="print"/>
          <a:srcRect/>
          <a:stretch>
            <a:fillRect/>
          </a:stretch>
        </p:blipFill>
        <p:spPr bwMode="auto">
          <a:xfrm>
            <a:off x="0" y="0"/>
            <a:ext cx="9144000" cy="2932412"/>
          </a:xfrm>
          <a:prstGeom prst="rect">
            <a:avLst/>
          </a:prstGeom>
          <a:noFill/>
          <a:ln w="9525">
            <a:noFill/>
            <a:miter lim="800000"/>
            <a:headEnd/>
            <a:tailEnd/>
          </a:ln>
        </p:spPr>
      </p:pic>
      <p:pic>
        <p:nvPicPr>
          <p:cNvPr id="24583" name="Picture 7" descr="Na obrázku může být: 1 osoba"/>
          <p:cNvPicPr>
            <a:picLocks noChangeAspect="1" noChangeArrowheads="1"/>
          </p:cNvPicPr>
          <p:nvPr/>
        </p:nvPicPr>
        <p:blipFill>
          <a:blip r:embed="rId3" cstate="print"/>
          <a:srcRect/>
          <a:stretch>
            <a:fillRect/>
          </a:stretch>
        </p:blipFill>
        <p:spPr bwMode="auto">
          <a:xfrm>
            <a:off x="2411760" y="3933056"/>
            <a:ext cx="4513932" cy="252028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 jiné... </a:t>
            </a:r>
            <a:endParaRPr lang="cs-CZ" dirty="0"/>
          </a:p>
        </p:txBody>
      </p:sp>
      <p:sp>
        <p:nvSpPr>
          <p:cNvPr id="3" name="Content Placeholder 2"/>
          <p:cNvSpPr>
            <a:spLocks noGrp="1"/>
          </p:cNvSpPr>
          <p:nvPr>
            <p:ph idx="1"/>
          </p:nvPr>
        </p:nvSpPr>
        <p:spPr/>
        <p:txBody>
          <a:bodyPr/>
          <a:lstStyle/>
          <a:p>
            <a:r>
              <a:rPr lang="cs-CZ" dirty="0" smtClean="0">
                <a:latin typeface="Cambria" pitchFamily="18" charset="0"/>
                <a:hlinkClick r:id="rId2"/>
              </a:rPr>
              <a:t>Záznamy</a:t>
            </a:r>
            <a:r>
              <a:rPr lang="cs-CZ" dirty="0" smtClean="0">
                <a:latin typeface="Cambria" pitchFamily="18" charset="0"/>
              </a:rPr>
              <a:t> z předešlých Mendel lectures</a:t>
            </a:r>
          </a:p>
          <a:p>
            <a:r>
              <a:rPr lang="cs-CZ" dirty="0" smtClean="0">
                <a:latin typeface="Cambria" pitchFamily="18" charset="0"/>
                <a:hlinkClick r:id="rId3"/>
              </a:rPr>
              <a:t>TED</a:t>
            </a:r>
            <a:r>
              <a:rPr lang="cs-CZ" dirty="0" smtClean="0">
                <a:latin typeface="Cambria" pitchFamily="18" charset="0"/>
              </a:rPr>
              <a:t> talks </a:t>
            </a:r>
          </a:p>
          <a:p>
            <a:r>
              <a:rPr lang="cs-CZ" dirty="0" smtClean="0">
                <a:latin typeface="Cambria" pitchFamily="18" charset="0"/>
                <a:hlinkClick r:id="rId4"/>
              </a:rPr>
              <a:t>Daruj krev </a:t>
            </a:r>
            <a:r>
              <a:rPr lang="cs-CZ" dirty="0" smtClean="0">
                <a:latin typeface="Cambria" pitchFamily="18" charset="0"/>
              </a:rPr>
              <a:t>s MUNI od 23. 10. 2019 </a:t>
            </a:r>
          </a:p>
          <a:p>
            <a:r>
              <a:rPr lang="cs-CZ" dirty="0" smtClean="0">
                <a:latin typeface="Cambria" pitchFamily="18" charset="0"/>
                <a:hlinkClick r:id="rId5"/>
              </a:rPr>
              <a:t>The Scientist </a:t>
            </a:r>
            <a:r>
              <a:rPr lang="cs-CZ" dirty="0" smtClean="0">
                <a:latin typeface="Cambria" pitchFamily="18" charset="0"/>
              </a:rPr>
              <a:t>– web o vědě</a:t>
            </a:r>
          </a:p>
          <a:p>
            <a:r>
              <a:rPr lang="cs-CZ" dirty="0" smtClean="0">
                <a:latin typeface="Cambria" pitchFamily="18" charset="0"/>
                <a:hlinkClick r:id="rId6"/>
              </a:rPr>
              <a:t>Věda 24 </a:t>
            </a:r>
            <a:r>
              <a:rPr lang="cs-CZ" dirty="0" smtClean="0">
                <a:latin typeface="Cambria" pitchFamily="18" charset="0"/>
              </a:rPr>
              <a:t>– týdenník na ČT</a:t>
            </a:r>
            <a:endParaRPr lang="cs-CZ" dirty="0"/>
          </a:p>
        </p:txBody>
      </p:sp>
      <p:pic>
        <p:nvPicPr>
          <p:cNvPr id="1027" name="Picture 3"/>
          <p:cNvPicPr>
            <a:picLocks noChangeAspect="1" noChangeArrowheads="1"/>
          </p:cNvPicPr>
          <p:nvPr/>
        </p:nvPicPr>
        <p:blipFill>
          <a:blip r:embed="rId7" cstate="print"/>
          <a:srcRect/>
          <a:stretch>
            <a:fillRect/>
          </a:stretch>
        </p:blipFill>
        <p:spPr bwMode="auto">
          <a:xfrm>
            <a:off x="2627784" y="2132856"/>
            <a:ext cx="3864429" cy="648072"/>
          </a:xfrm>
          <a:prstGeom prst="rect">
            <a:avLst/>
          </a:prstGeom>
          <a:noFill/>
          <a:ln w="9525">
            <a:noFill/>
            <a:miter lim="800000"/>
            <a:headEnd/>
            <a:tailEnd/>
          </a:ln>
        </p:spPr>
      </p:pic>
      <p:pic>
        <p:nvPicPr>
          <p:cNvPr id="6" name="Picture 4"/>
          <p:cNvPicPr>
            <a:picLocks noChangeAspect="1" noChangeArrowheads="1"/>
          </p:cNvPicPr>
          <p:nvPr/>
        </p:nvPicPr>
        <p:blipFill>
          <a:blip r:embed="rId8" cstate="print"/>
          <a:srcRect/>
          <a:stretch>
            <a:fillRect/>
          </a:stretch>
        </p:blipFill>
        <p:spPr bwMode="auto">
          <a:xfrm>
            <a:off x="7668344" y="1340768"/>
            <a:ext cx="1152128" cy="851573"/>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5940152" y="3501008"/>
            <a:ext cx="2959684" cy="2424683"/>
          </a:xfrm>
          <a:prstGeom prst="rect">
            <a:avLst/>
          </a:prstGeom>
          <a:noFill/>
          <a:ln w="9525">
            <a:noFill/>
            <a:miter lim="800000"/>
            <a:headEnd/>
            <a:tailEnd/>
          </a:ln>
        </p:spPr>
      </p:pic>
      <p:pic>
        <p:nvPicPr>
          <p:cNvPr id="3074" name="Picture 2"/>
          <p:cNvPicPr>
            <a:picLocks noChangeAspect="1" noChangeArrowheads="1"/>
          </p:cNvPicPr>
          <p:nvPr/>
        </p:nvPicPr>
        <p:blipFill>
          <a:blip r:embed="rId10" cstate="print"/>
          <a:srcRect/>
          <a:stretch>
            <a:fillRect/>
          </a:stretch>
        </p:blipFill>
        <p:spPr bwMode="auto">
          <a:xfrm>
            <a:off x="2771800" y="4581128"/>
            <a:ext cx="2870870" cy="92821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2137316"/>
            <a:ext cx="7020272" cy="2547099"/>
          </a:xfrm>
          <a:prstGeom prst="rect">
            <a:avLst/>
          </a:prstGeom>
          <a:noFill/>
          <a:ln w="9525">
            <a:noFill/>
            <a:miter lim="800000"/>
            <a:headEnd/>
            <a:tailEnd/>
          </a:ln>
        </p:spPr>
      </p:pic>
      <p:pic>
        <p:nvPicPr>
          <p:cNvPr id="8196" name="Picture 4" descr="Výsledek obrázku pro jan frič FNUSA"/>
          <p:cNvPicPr>
            <a:picLocks noChangeAspect="1" noChangeArrowheads="1"/>
          </p:cNvPicPr>
          <p:nvPr/>
        </p:nvPicPr>
        <p:blipFill>
          <a:blip r:embed="rId3" cstate="print"/>
          <a:srcRect/>
          <a:stretch>
            <a:fillRect/>
          </a:stretch>
        </p:blipFill>
        <p:spPr bwMode="auto">
          <a:xfrm>
            <a:off x="7452320" y="188640"/>
            <a:ext cx="1423168" cy="1900101"/>
          </a:xfrm>
          <a:prstGeom prst="rect">
            <a:avLst/>
          </a:prstGeom>
          <a:noFill/>
        </p:spPr>
      </p:pic>
      <p:pic>
        <p:nvPicPr>
          <p:cNvPr id="8197" name="Picture 5"/>
          <p:cNvPicPr>
            <a:picLocks noChangeAspect="1" noChangeArrowheads="1"/>
          </p:cNvPicPr>
          <p:nvPr/>
        </p:nvPicPr>
        <p:blipFill>
          <a:blip r:embed="rId4" cstate="print"/>
          <a:srcRect/>
          <a:stretch>
            <a:fillRect/>
          </a:stretch>
        </p:blipFill>
        <p:spPr bwMode="auto">
          <a:xfrm>
            <a:off x="0" y="4869160"/>
            <a:ext cx="8353425" cy="1838325"/>
          </a:xfrm>
          <a:prstGeom prst="rect">
            <a:avLst/>
          </a:prstGeom>
          <a:noFill/>
          <a:ln w="9525">
            <a:noFill/>
            <a:miter lim="800000"/>
            <a:headEnd/>
            <a:tailEnd/>
          </a:ln>
        </p:spPr>
      </p:pic>
      <p:pic>
        <p:nvPicPr>
          <p:cNvPr id="7" name="Picture 1"/>
          <p:cNvPicPr>
            <a:picLocks noChangeAspect="1" noChangeArrowheads="1"/>
          </p:cNvPicPr>
          <p:nvPr/>
        </p:nvPicPr>
        <p:blipFill>
          <a:blip r:embed="rId5" cstate="print"/>
          <a:srcRect/>
          <a:stretch>
            <a:fillRect/>
          </a:stretch>
        </p:blipFill>
        <p:spPr bwMode="auto">
          <a:xfrm>
            <a:off x="0" y="0"/>
            <a:ext cx="7236296" cy="2320626"/>
          </a:xfrm>
          <a:prstGeom prst="rect">
            <a:avLst/>
          </a:prstGeom>
          <a:noFill/>
          <a:ln w="9525">
            <a:noFill/>
            <a:miter lim="800000"/>
            <a:headEnd/>
            <a:tailEnd/>
          </a:ln>
        </p:spPr>
      </p:pic>
      <p:sp>
        <p:nvSpPr>
          <p:cNvPr id="6" name="Rectangle 5"/>
          <p:cNvSpPr/>
          <p:nvPr/>
        </p:nvSpPr>
        <p:spPr>
          <a:xfrm>
            <a:off x="72008" y="3933056"/>
            <a:ext cx="6444208"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Box 7"/>
          <p:cNvSpPr txBox="1"/>
          <p:nvPr/>
        </p:nvSpPr>
        <p:spPr>
          <a:xfrm>
            <a:off x="7092280" y="3140968"/>
            <a:ext cx="1800200" cy="923330"/>
          </a:xfrm>
          <a:prstGeom prst="rect">
            <a:avLst/>
          </a:prstGeom>
          <a:noFill/>
        </p:spPr>
        <p:txBody>
          <a:bodyPr wrap="square" rtlCol="0">
            <a:spAutoFit/>
          </a:bodyPr>
          <a:lstStyle/>
          <a:p>
            <a:r>
              <a:rPr lang="cs-CZ" dirty="0" smtClean="0">
                <a:hlinkClick r:id="rId6"/>
              </a:rPr>
              <a:t>Odkaz</a:t>
            </a:r>
            <a:r>
              <a:rPr lang="cs-CZ" dirty="0" smtClean="0"/>
              <a:t> na článek v Nature communications</a:t>
            </a:r>
            <a:endParaRPr lang="cs-CZ"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23528" y="4869160"/>
            <a:ext cx="3556743" cy="523220"/>
          </a:xfrm>
          <a:prstGeom prst="rect">
            <a:avLst/>
          </a:prstGeom>
          <a:noFill/>
        </p:spPr>
        <p:txBody>
          <a:bodyPr wrap="none" rtlCol="0">
            <a:spAutoFit/>
          </a:bodyPr>
          <a:lstStyle/>
          <a:p>
            <a:r>
              <a:rPr lang="cs-CZ" sz="2800" dirty="0" smtClean="0">
                <a:hlinkClick r:id="rId2"/>
              </a:rPr>
              <a:t>Web</a:t>
            </a:r>
            <a:r>
              <a:rPr lang="cs-CZ" sz="2800" dirty="0" smtClean="0"/>
              <a:t> Noci vědců v Brně</a:t>
            </a:r>
            <a:endParaRPr lang="cs-CZ" sz="2800" dirty="0"/>
          </a:p>
        </p:txBody>
      </p:sp>
      <p:pic>
        <p:nvPicPr>
          <p:cNvPr id="21506" name="Picture 2"/>
          <p:cNvPicPr>
            <a:picLocks noChangeAspect="1" noChangeArrowheads="1"/>
          </p:cNvPicPr>
          <p:nvPr/>
        </p:nvPicPr>
        <p:blipFill>
          <a:blip r:embed="rId3" cstate="print"/>
          <a:srcRect/>
          <a:stretch>
            <a:fillRect/>
          </a:stretch>
        </p:blipFill>
        <p:spPr bwMode="auto">
          <a:xfrm>
            <a:off x="0" y="0"/>
            <a:ext cx="5827701" cy="1412776"/>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0" y="1412776"/>
            <a:ext cx="9144000" cy="29445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grpSp>
        <p:nvGrpSpPr>
          <p:cNvPr id="9" name="Group 8"/>
          <p:cNvGrpSpPr/>
          <p:nvPr/>
        </p:nvGrpSpPr>
        <p:grpSpPr>
          <a:xfrm>
            <a:off x="395536" y="0"/>
            <a:ext cx="8280920" cy="6336704"/>
            <a:chOff x="395536" y="0"/>
            <a:chExt cx="8280920" cy="6336704"/>
          </a:xfrm>
        </p:grpSpPr>
        <p:pic>
          <p:nvPicPr>
            <p:cNvPr id="1027" name="Picture 3"/>
            <p:cNvPicPr>
              <a:picLocks noChangeAspect="1" noChangeArrowheads="1"/>
            </p:cNvPicPr>
            <p:nvPr/>
          </p:nvPicPr>
          <p:blipFill>
            <a:blip r:embed="rId2" cstate="print"/>
            <a:srcRect l="1330" r="3715" b="38498"/>
            <a:stretch>
              <a:fillRect/>
            </a:stretch>
          </p:blipFill>
          <p:spPr bwMode="auto">
            <a:xfrm>
              <a:off x="395536" y="5805264"/>
              <a:ext cx="8268856" cy="531440"/>
            </a:xfrm>
            <a:prstGeom prst="rect">
              <a:avLst/>
            </a:prstGeom>
            <a:noFill/>
            <a:ln w="9525">
              <a:noFill/>
              <a:miter lim="800000"/>
              <a:headEnd/>
              <a:tailEnd/>
            </a:ln>
          </p:spPr>
        </p:pic>
        <p:grpSp>
          <p:nvGrpSpPr>
            <p:cNvPr id="7" name="Group 6"/>
            <p:cNvGrpSpPr/>
            <p:nvPr/>
          </p:nvGrpSpPr>
          <p:grpSpPr>
            <a:xfrm>
              <a:off x="395536" y="0"/>
              <a:ext cx="8280920" cy="5846043"/>
              <a:chOff x="395536" y="0"/>
              <a:chExt cx="8280920" cy="5846043"/>
            </a:xfrm>
          </p:grpSpPr>
          <p:pic>
            <p:nvPicPr>
              <p:cNvPr id="1026" name="Picture 2"/>
              <p:cNvPicPr>
                <a:picLocks noChangeAspect="1" noChangeArrowheads="1"/>
              </p:cNvPicPr>
              <p:nvPr/>
            </p:nvPicPr>
            <p:blipFill>
              <a:blip r:embed="rId3" cstate="print"/>
              <a:srcRect/>
              <a:stretch>
                <a:fillRect/>
              </a:stretch>
            </p:blipFill>
            <p:spPr bwMode="auto">
              <a:xfrm>
                <a:off x="395536" y="0"/>
                <a:ext cx="8277225" cy="4953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838" r="2777"/>
              <a:stretch>
                <a:fillRect/>
              </a:stretch>
            </p:blipFill>
            <p:spPr bwMode="auto">
              <a:xfrm>
                <a:off x="395536" y="4941168"/>
                <a:ext cx="8280920" cy="904875"/>
              </a:xfrm>
              <a:prstGeom prst="rect">
                <a:avLst/>
              </a:prstGeom>
              <a:noFill/>
              <a:ln w="9525">
                <a:noFill/>
                <a:miter lim="800000"/>
                <a:headEnd/>
                <a:tailEnd/>
              </a:ln>
            </p:spPr>
          </p:pic>
        </p:grpSp>
      </p:grpSp>
      <p:sp>
        <p:nvSpPr>
          <p:cNvPr id="8" name="TextBox 7"/>
          <p:cNvSpPr txBox="1"/>
          <p:nvPr/>
        </p:nvSpPr>
        <p:spPr>
          <a:xfrm>
            <a:off x="1691680" y="6309320"/>
            <a:ext cx="2088232" cy="369332"/>
          </a:xfrm>
          <a:prstGeom prst="rect">
            <a:avLst/>
          </a:prstGeom>
          <a:noFill/>
        </p:spPr>
        <p:txBody>
          <a:bodyPr wrap="square" rtlCol="0">
            <a:spAutoFit/>
          </a:bodyPr>
          <a:lstStyle/>
          <a:p>
            <a:r>
              <a:rPr lang="cs-CZ" dirty="0" smtClean="0">
                <a:solidFill>
                  <a:schemeClr val="bg1"/>
                </a:solidFill>
                <a:hlinkClick r:id="rId5"/>
              </a:rPr>
              <a:t>Odkaz</a:t>
            </a:r>
            <a:r>
              <a:rPr lang="cs-CZ" dirty="0" smtClean="0">
                <a:solidFill>
                  <a:schemeClr val="bg1"/>
                </a:solidFill>
              </a:rPr>
              <a:t> </a:t>
            </a:r>
            <a:r>
              <a:rPr lang="cs-CZ" b="1" dirty="0" smtClean="0"/>
              <a:t>na laboratoř</a:t>
            </a:r>
            <a:endParaRPr lang="cs-CZ" b="1"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4755</TotalTime>
  <Words>692</Words>
  <Application>Microsoft Office PowerPoint</Application>
  <PresentationFormat>On-screen Show (4:3)</PresentationFormat>
  <Paragraphs>191</Paragraphs>
  <Slides>60</Slides>
  <Notes>2</Notes>
  <HiddenSlides>49</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Seminární newsfeed</vt:lpstr>
      <vt:lpstr>Slide 2</vt:lpstr>
      <vt:lpstr>Slide 3</vt:lpstr>
      <vt:lpstr>Slide 4</vt:lpstr>
      <vt:lpstr>Slide 5</vt:lpstr>
      <vt:lpstr>   ZUIOPÚ)asdfghjklů§¨|Yxcvbnm,.-;+ěšč</vt:lpstr>
      <vt:lpstr>Slide 7</vt:lpstr>
      <vt:lpstr>Slide 8</vt:lpstr>
      <vt:lpstr>Slide 9</vt:lpstr>
      <vt:lpstr>Slide 10</vt:lpstr>
      <vt:lpstr>Čt 3. 10. 2019, 17h Mendlovo nám.  </vt:lpstr>
      <vt:lpstr>Slide 12</vt:lpstr>
      <vt:lpstr>Slide 13</vt:lpstr>
      <vt:lpstr>Slide 14</vt:lpstr>
      <vt:lpstr>Slide 15</vt:lpstr>
      <vt:lpstr>Slide 16</vt:lpstr>
      <vt:lpstr>Slide 17</vt:lpstr>
      <vt:lpstr>Slide 18</vt:lpstr>
      <vt:lpstr>Slide 19</vt:lpstr>
      <vt:lpstr>Slide 20</vt:lpstr>
      <vt:lpstr>Slide 21</vt:lpstr>
      <vt:lpstr>Mechanismy smrti nádorových buněk – nové možnosti v léčbě RNDr. Alena Hyršlová Vaculová, Ph.D.  </vt:lpstr>
      <vt:lpstr>Studentský zástupce v programové radě</vt:lpstr>
      <vt:lpstr>Slide 24</vt:lpstr>
      <vt:lpstr>Slide 25</vt:lpstr>
      <vt:lpstr>Slide 26</vt:lpstr>
      <vt:lpstr>Slide 27</vt:lpstr>
      <vt:lpstr>Slide 28</vt:lpstr>
      <vt:lpstr>Slide 29</vt:lpstr>
      <vt:lpstr>Odkaz na událost</vt:lpstr>
      <vt:lpstr>Slide 31</vt:lpstr>
      <vt:lpstr>Slide 32</vt:lpstr>
      <vt:lpstr>Slide 33</vt:lpstr>
      <vt:lpstr>Slide 34</vt:lpstr>
      <vt:lpstr>Takto ne!</vt:lpstr>
      <vt:lpstr>Slide 36</vt:lpstr>
      <vt:lpstr>Čt 7. 11. 2019, 17h Mendlovo nám.  </vt:lpstr>
      <vt:lpstr>Slide 38</vt:lpstr>
      <vt:lpstr>Vylepšené užití Cas 9 bez zlomů celé DNA, jen jeden řetězec</vt:lpstr>
      <vt:lpstr>Slide 40</vt:lpstr>
      <vt:lpstr>Slide 41</vt:lpstr>
      <vt:lpstr>Slide 42</vt:lpstr>
      <vt:lpstr>Slide 43</vt:lpstr>
      <vt:lpstr>Slide 44</vt:lpstr>
      <vt:lpstr>Slide 45</vt:lpstr>
      <vt:lpstr>Slide 46</vt:lpstr>
      <vt:lpstr>Slide 47</vt:lpstr>
      <vt:lpstr>Schatten vs. Hwang</vt:lpstr>
      <vt:lpstr>Slide 49</vt:lpstr>
      <vt:lpstr>Slide 50</vt:lpstr>
      <vt:lpstr>Slide 51</vt:lpstr>
      <vt:lpstr>28.11., 16:00, A11/132 </vt:lpstr>
      <vt:lpstr>Pá 29. 11. 2019, 13h, A11/205</vt:lpstr>
      <vt:lpstr>Slide 54</vt:lpstr>
      <vt:lpstr>Slide 55</vt:lpstr>
      <vt:lpstr>Slide 56</vt:lpstr>
      <vt:lpstr>Ig Nobel prizes</vt:lpstr>
      <vt:lpstr>Slide 58</vt:lpstr>
      <vt:lpstr>Slide 59</vt:lpstr>
      <vt:lpstr>A jiné...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Seminární newsfeed</dc:title>
  <dc:creator>Kaktuska</dc:creator>
  <cp:lastModifiedBy>Kaktuska</cp:lastModifiedBy>
  <cp:revision>82</cp:revision>
  <dcterms:created xsi:type="dcterms:W3CDTF">2019-09-17T08:48:24Z</dcterms:created>
  <dcterms:modified xsi:type="dcterms:W3CDTF">2019-11-27T09:25:07Z</dcterms:modified>
</cp:coreProperties>
</file>