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94" r:id="rId2"/>
    <p:sldId id="395" r:id="rId3"/>
    <p:sldId id="334" r:id="rId4"/>
    <p:sldId id="335" r:id="rId5"/>
    <p:sldId id="396" r:id="rId6"/>
    <p:sldId id="336" r:id="rId7"/>
    <p:sldId id="398" r:id="rId8"/>
    <p:sldId id="333" r:id="rId9"/>
    <p:sldId id="391" r:id="rId10"/>
    <p:sldId id="399" r:id="rId11"/>
    <p:sldId id="345" r:id="rId12"/>
    <p:sldId id="383" r:id="rId13"/>
    <p:sldId id="377" r:id="rId14"/>
    <p:sldId id="400" r:id="rId15"/>
    <p:sldId id="401" r:id="rId16"/>
    <p:sldId id="340" r:id="rId17"/>
    <p:sldId id="402" r:id="rId18"/>
    <p:sldId id="342" r:id="rId19"/>
    <p:sldId id="343" r:id="rId20"/>
    <p:sldId id="347" r:id="rId21"/>
    <p:sldId id="390" r:id="rId22"/>
    <p:sldId id="373" r:id="rId23"/>
    <p:sldId id="403" r:id="rId24"/>
    <p:sldId id="348" r:id="rId25"/>
    <p:sldId id="349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92" r:id="rId36"/>
    <p:sldId id="393" r:id="rId37"/>
    <p:sldId id="406" r:id="rId38"/>
    <p:sldId id="361" r:id="rId39"/>
    <p:sldId id="366" r:id="rId40"/>
    <p:sldId id="409" r:id="rId41"/>
    <p:sldId id="407" r:id="rId42"/>
    <p:sldId id="408" r:id="rId43"/>
    <p:sldId id="410" r:id="rId44"/>
    <p:sldId id="411" r:id="rId45"/>
    <p:sldId id="363" r:id="rId46"/>
    <p:sldId id="412" r:id="rId47"/>
    <p:sldId id="368" r:id="rId48"/>
    <p:sldId id="413" r:id="rId49"/>
  </p:sldIdLst>
  <p:sldSz cx="9144000" cy="6858000" type="screen4x3"/>
  <p:notesSz cx="6888163" cy="10017125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33CC"/>
    <a:srgbClr val="FF6600"/>
    <a:srgbClr val="FFFF99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25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84871" cy="50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2" rIns="96605" bIns="4830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700" y="1"/>
            <a:ext cx="2984871" cy="50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2" rIns="96605" bIns="4830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8136"/>
            <a:ext cx="5510530" cy="450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2" rIns="96605" bIns="48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514531"/>
            <a:ext cx="2984871" cy="50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2" rIns="96605" bIns="4830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700" y="9514531"/>
            <a:ext cx="2984871" cy="50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2" rIns="96605" bIns="4830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3856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recheza.cz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cs.wikipedia.org/wiki/Soubor:Isoprene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hemick%C3%BD_vzorec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olymerization" TargetMode="External"/><Relationship Id="rId3" Type="http://schemas.openxmlformats.org/officeDocument/2006/relationships/hyperlink" Target="https://en.wikipedia.org/wiki/Protium_copal" TargetMode="External"/><Relationship Id="rId7" Type="http://schemas.openxmlformats.org/officeDocument/2006/relationships/hyperlink" Target="https://en.wikipedia.org/wiki/Incense" TargetMode="External"/><Relationship Id="rId2" Type="http://schemas.openxmlformats.org/officeDocument/2006/relationships/hyperlink" Target="https://en.wikipedia.org/wiki/Resi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Mesoamerica" TargetMode="External"/><Relationship Id="rId5" Type="http://schemas.openxmlformats.org/officeDocument/2006/relationships/hyperlink" Target="https://en.wikipedia.org/wiki/Pre-Columbian" TargetMode="External"/><Relationship Id="rId10" Type="http://schemas.openxmlformats.org/officeDocument/2006/relationships/hyperlink" Target="https://en.wikipedia.org/wiki/Varnish" TargetMode="External"/><Relationship Id="rId4" Type="http://schemas.openxmlformats.org/officeDocument/2006/relationships/hyperlink" Target="https://en.wikipedia.org/wiki/Burseraceae" TargetMode="External"/><Relationship Id="rId9" Type="http://schemas.openxmlformats.org/officeDocument/2006/relationships/hyperlink" Target="https://en.wikipedia.org/wiki/Amber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raditional_medicine" TargetMode="External"/><Relationship Id="rId3" Type="http://schemas.openxmlformats.org/officeDocument/2006/relationships/hyperlink" Target="https://en.wikipedia.org/wiki/Chewing_gum" TargetMode="External"/><Relationship Id="rId7" Type="http://schemas.openxmlformats.org/officeDocument/2006/relationships/hyperlink" Target="https://en.wikipedia.org/wiki/Morocco" TargetMode="External"/><Relationship Id="rId2" Type="http://schemas.openxmlformats.org/officeDocument/2006/relationships/hyperlink" Target="https://en.wikipedia.org/wiki/Varnish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Egypt" TargetMode="External"/><Relationship Id="rId11" Type="http://schemas.openxmlformats.org/officeDocument/2006/relationships/hyperlink" Target="https://en.wikipedia.org/wiki/Antifungal" TargetMode="External"/><Relationship Id="rId5" Type="http://schemas.openxmlformats.org/officeDocument/2006/relationships/hyperlink" Target="https://en.wikipedia.org/wiki/Lebanon" TargetMode="External"/><Relationship Id="rId10" Type="http://schemas.openxmlformats.org/officeDocument/2006/relationships/hyperlink" Target="https://en.wikipedia.org/wiki/Antibacterial" TargetMode="External"/><Relationship Id="rId4" Type="http://schemas.openxmlformats.org/officeDocument/2006/relationships/hyperlink" Target="https://en.wikipedia.org/wiki/Syria" TargetMode="External"/><Relationship Id="rId9" Type="http://schemas.openxmlformats.org/officeDocument/2006/relationships/hyperlink" Target="https://en.wikipedia.org/wiki/Antioxidant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atik" TargetMode="External"/><Relationship Id="rId13" Type="http://schemas.openxmlformats.org/officeDocument/2006/relationships/hyperlink" Target="https://en.wikipedia.org/wiki/Gum_(botany)" TargetMode="External"/><Relationship Id="rId18" Type="http://schemas.openxmlformats.org/officeDocument/2006/relationships/hyperlink" Target="https://en.wikipedia.org/wiki/Oleanane" TargetMode="External"/><Relationship Id="rId3" Type="http://schemas.openxmlformats.org/officeDocument/2006/relationships/hyperlink" Target="https://en.wikipedia.org/wiki/Incense" TargetMode="External"/><Relationship Id="rId7" Type="http://schemas.openxmlformats.org/officeDocument/2006/relationships/hyperlink" Target="https://en.wikipedia.org/wiki/Paraffin_wax" TargetMode="External"/><Relationship Id="rId12" Type="http://schemas.openxmlformats.org/officeDocument/2006/relationships/hyperlink" Target="https://en.wikipedia.org/wiki/Fossil" TargetMode="External"/><Relationship Id="rId17" Type="http://schemas.openxmlformats.org/officeDocument/2006/relationships/hyperlink" Target="https://en.wikipedia.org/w/index.php?title=Dammarenolic_acid&amp;action=edit&amp;redlink=1" TargetMode="External"/><Relationship Id="rId2" Type="http://schemas.openxmlformats.org/officeDocument/2006/relationships/hyperlink" Target="https://en.wikipedia.org/wiki/Glazing_agent" TargetMode="External"/><Relationship Id="rId16" Type="http://schemas.openxmlformats.org/officeDocument/2006/relationships/hyperlink" Target="https://en.wikipedia.org/wiki/Dammarane" TargetMode="External"/><Relationship Id="rId20" Type="http://schemas.openxmlformats.org/officeDocument/2006/relationships/hyperlink" Target="https://en.wikipedia.org/w/index.php?title=Polycadinene&amp;action=edit&amp;redlink=1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Oil_painting" TargetMode="External"/><Relationship Id="rId11" Type="http://schemas.openxmlformats.org/officeDocument/2006/relationships/hyperlink" Target="https://en.wikipedia.org/wiki/East_Asia" TargetMode="External"/><Relationship Id="rId5" Type="http://schemas.openxmlformats.org/officeDocument/2006/relationships/hyperlink" Target="https://en.wikipedia.org/wiki/Turpentine" TargetMode="External"/><Relationship Id="rId15" Type="http://schemas.openxmlformats.org/officeDocument/2006/relationships/hyperlink" Target="https://en.wikipedia.org/wiki/Triterpene" TargetMode="External"/><Relationship Id="rId10" Type="http://schemas.openxmlformats.org/officeDocument/2006/relationships/hyperlink" Target="https://en.wikipedia.org/wiki/India" TargetMode="External"/><Relationship Id="rId19" Type="http://schemas.openxmlformats.org/officeDocument/2006/relationships/hyperlink" Target="https://en.wikipedia.org/w/index.php?title=Oleanonic_acid&amp;action=edit&amp;redlink=1" TargetMode="External"/><Relationship Id="rId4" Type="http://schemas.openxmlformats.org/officeDocument/2006/relationships/hyperlink" Target="https://en.wikipedia.org/wiki/Varnish" TargetMode="External"/><Relationship Id="rId9" Type="http://schemas.openxmlformats.org/officeDocument/2006/relationships/hyperlink" Target="https://en.wikipedia.org/wiki/Resin" TargetMode="External"/><Relationship Id="rId14" Type="http://schemas.openxmlformats.org/officeDocument/2006/relationships/hyperlink" Target="https://en.wikipedia.org/wiki/Triterpenoi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cke-normy-csn.cz/588761-csn-en-iso-3961_4_89869.html" TargetMode="External"/><Relationship Id="rId2" Type="http://schemas.openxmlformats.org/officeDocument/2006/relationships/hyperlink" Target="http://www.technicke-normy-csn.cz/588756-csn-en-iso-660_4_84117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nsaturated_fatty_acid" TargetMode="External"/><Relationship Id="rId13" Type="http://schemas.openxmlformats.org/officeDocument/2006/relationships/hyperlink" Target="https://en.wikipedia.org/wiki/Iodine_monochloride" TargetMode="External"/><Relationship Id="rId3" Type="http://schemas.openxmlformats.org/officeDocument/2006/relationships/hyperlink" Target="https://en.wikipedia.org/wiki/Iodine" TargetMode="External"/><Relationship Id="rId7" Type="http://schemas.openxmlformats.org/officeDocument/2006/relationships/hyperlink" Target="https://en.wikipedia.org/wiki/Soap" TargetMode="External"/><Relationship Id="rId12" Type="http://schemas.openxmlformats.org/officeDocument/2006/relationships/hyperlink" Target="https://en.wikipedia.org/wiki/Iodine_monobromide" TargetMode="External"/><Relationship Id="rId2" Type="http://schemas.openxmlformats.org/officeDocument/2006/relationships/hyperlink" Target="https://en.wikipedia.org/wiki/Chemistr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Coconut_oil" TargetMode="External"/><Relationship Id="rId11" Type="http://schemas.openxmlformats.org/officeDocument/2006/relationships/hyperlink" Target="https://en.wikipedia.org/wiki/Wijs_solution" TargetMode="External"/><Relationship Id="rId5" Type="http://schemas.openxmlformats.org/officeDocument/2006/relationships/hyperlink" Target="https://en.wikipedia.org/wiki/Fatty_acid" TargetMode="External"/><Relationship Id="rId15" Type="http://schemas.openxmlformats.org/officeDocument/2006/relationships/hyperlink" Target="https://en.wikipedia.org/wiki/Sodium_thiosulfate" TargetMode="External"/><Relationship Id="rId10" Type="http://schemas.openxmlformats.org/officeDocument/2006/relationships/hyperlink" Target="https://en.wikipedia.org/wiki/Oil_paint" TargetMode="External"/><Relationship Id="rId4" Type="http://schemas.openxmlformats.org/officeDocument/2006/relationships/hyperlink" Target="https://en.wikipedia.org/wiki/Chemical_substance" TargetMode="External"/><Relationship Id="rId9" Type="http://schemas.openxmlformats.org/officeDocument/2006/relationships/hyperlink" Target="https://en.wikipedia.org/wiki/Drying_oil" TargetMode="External"/><Relationship Id="rId14" Type="http://schemas.openxmlformats.org/officeDocument/2006/relationships/hyperlink" Target="https://en.wikipedia.org/wiki/Potassium_iodi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fr-FR" smtClean="0"/>
              <a:t>NATURAL POLYMERS MU SCI 2 2018</a:t>
            </a:r>
            <a:endParaRPr lang="sk-SK" dirty="0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dirty="0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NATURAL POLYMERS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en-GB" b="1" dirty="0" smtClean="0">
                <a:solidFill>
                  <a:srgbClr val="008000"/>
                </a:solidFill>
                <a:latin typeface="Arial Black" pitchFamily="34" charset="0"/>
              </a:rPr>
              <a:t>ACID’S DERIVATIVES, NATURAL RESINS, DRYING OILS, SHELACK ETC.</a:t>
            </a:r>
            <a:r>
              <a:rPr lang="en-GB" sz="6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 </a:t>
            </a:r>
            <a:r>
              <a:rPr lang="cs-CZ" sz="3200" dirty="0" smtClean="0"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653136"/>
            <a:ext cx="6400800" cy="1584176"/>
          </a:xfrm>
        </p:spPr>
        <p:txBody>
          <a:bodyPr/>
          <a:lstStyle/>
          <a:p>
            <a:pPr eaLnBrk="1" hangingPunct="1"/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Dr. Ladislav Pospíšil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dirty="0" err="1" smtClean="0"/>
              <a:t>January</a:t>
            </a:r>
            <a:r>
              <a:rPr lang="cs-CZ" smtClean="0"/>
              <a:t> 2018/2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The FATY ACIDS OF OUR INTEREST A WHY THEY ARE SO FOR US?</a:t>
            </a:r>
            <a:endParaRPr lang="en-GB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0" y="908720"/>
          <a:ext cx="9144000" cy="5834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303040"/>
                <a:gridCol w="1296144"/>
                <a:gridCol w="3672408"/>
                <a:gridCol w="1043608"/>
              </a:tblGrid>
              <a:tr h="871084">
                <a:tc gridSpan="5">
                  <a:txBody>
                    <a:bodyPr/>
                    <a:lstStyle/>
                    <a:p>
                      <a:pPr algn="ctr"/>
                      <a:r>
                        <a:rPr lang="en-GB" sz="2800" b="1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The common FATY ACIDS which are contained in the Vegetable Oils</a:t>
                      </a:r>
                      <a:endParaRPr lang="en-GB" sz="28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1148879">
                <a:tc>
                  <a:txBody>
                    <a:bodyPr/>
                    <a:lstStyle/>
                    <a:p>
                      <a:r>
                        <a:rPr lang="en-GB" sz="1800" b="1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FATY ACID’S </a:t>
                      </a:r>
                    </a:p>
                    <a:p>
                      <a:r>
                        <a:rPr lang="en-GB" sz="1800" b="1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name</a:t>
                      </a:r>
                      <a:endParaRPr lang="en-GB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Carbon Atoms Number</a:t>
                      </a:r>
                      <a:endParaRPr lang="en-GB" noProof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Double Bonds Number</a:t>
                      </a:r>
                      <a:endParaRPr lang="en-GB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latin typeface="Arial Black" pitchFamily="34" charset="0"/>
                        </a:rPr>
                        <a:t>Formulae</a:t>
                      </a:r>
                      <a:endParaRPr lang="en-GB" noProof="0" dirty="0"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Iodine Value</a:t>
                      </a:r>
                      <a:endParaRPr lang="en-GB" noProof="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328">
                <a:tc>
                  <a:txBody>
                    <a:bodyPr/>
                    <a:lstStyle/>
                    <a:p>
                      <a:r>
                        <a:rPr lang="en-GB" b="1" noProof="0" smtClean="0">
                          <a:solidFill>
                            <a:srgbClr val="FF0000"/>
                          </a:solidFill>
                        </a:rPr>
                        <a:t>Lauric</a:t>
                      </a:r>
                      <a:endParaRPr lang="en-GB" b="1" noProof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12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---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 Black" pitchFamily="34" charset="0"/>
                        </a:rPr>
                        <a:t>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3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(CH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)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10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COOH</a:t>
                      </a:r>
                      <a:endParaRPr lang="cs-CZ" dirty="0"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---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058">
                <a:tc>
                  <a:txBody>
                    <a:bodyPr/>
                    <a:lstStyle/>
                    <a:p>
                      <a:r>
                        <a:rPr lang="en-GB" b="1" noProof="0" smtClean="0">
                          <a:solidFill>
                            <a:srgbClr val="FF0000"/>
                          </a:solidFill>
                        </a:rPr>
                        <a:t>Myristic</a:t>
                      </a:r>
                      <a:endParaRPr lang="en-GB" b="1" noProof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14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---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Arial Black" pitchFamily="34" charset="0"/>
                        </a:rPr>
                        <a:t>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3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(CH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)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12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COOH</a:t>
                      </a:r>
                      <a:endParaRPr lang="cs-CZ" dirty="0"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---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058">
                <a:tc>
                  <a:txBody>
                    <a:bodyPr/>
                    <a:lstStyle/>
                    <a:p>
                      <a:r>
                        <a:rPr lang="en-GB" b="1" noProof="0" dirty="0" err="1" smtClean="0">
                          <a:solidFill>
                            <a:srgbClr val="FF0000"/>
                          </a:solidFill>
                        </a:rPr>
                        <a:t>Palmitic</a:t>
                      </a:r>
                      <a:endParaRPr lang="en-GB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16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---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Arial Black" pitchFamily="34" charset="0"/>
                        </a:rPr>
                        <a:t>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3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(CH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)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14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COOH</a:t>
                      </a:r>
                      <a:endParaRPr lang="cs-CZ" dirty="0"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---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058">
                <a:tc>
                  <a:txBody>
                    <a:bodyPr/>
                    <a:lstStyle/>
                    <a:p>
                      <a:r>
                        <a:rPr lang="en-GB" b="1" noProof="0" dirty="0" err="1" smtClean="0">
                          <a:solidFill>
                            <a:srgbClr val="FF0000"/>
                          </a:solidFill>
                        </a:rPr>
                        <a:t>Steraic</a:t>
                      </a:r>
                      <a:endParaRPr lang="en-GB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18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---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Arial Black" pitchFamily="34" charset="0"/>
                        </a:rPr>
                        <a:t>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3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(CH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)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16</a:t>
                      </a:r>
                      <a:r>
                        <a:rPr lang="cs-CZ" dirty="0" smtClean="0">
                          <a:latin typeface="Arial Black" pitchFamily="34" charset="0"/>
                        </a:rPr>
                        <a:t>COOH</a:t>
                      </a:r>
                      <a:endParaRPr lang="cs-CZ" dirty="0"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---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207">
                <a:tc>
                  <a:txBody>
                    <a:bodyPr/>
                    <a:lstStyle/>
                    <a:p>
                      <a:r>
                        <a:rPr lang="en-GB" b="1" noProof="0" dirty="0" smtClean="0">
                          <a:solidFill>
                            <a:srgbClr val="FF0000"/>
                          </a:solidFill>
                        </a:rPr>
                        <a:t>Oleic</a:t>
                      </a:r>
                      <a:endParaRPr lang="en-GB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18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1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aseline="0" dirty="0" smtClean="0">
                          <a:latin typeface="Arial Black" pitchFamily="34" charset="0"/>
                        </a:rPr>
                        <a:t>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3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(CH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)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7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CH=CH-(CH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)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7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COOH</a:t>
                      </a:r>
                      <a:endParaRPr lang="cs-CZ" baseline="0" dirty="0"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90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984">
                <a:tc>
                  <a:txBody>
                    <a:bodyPr/>
                    <a:lstStyle/>
                    <a:p>
                      <a:r>
                        <a:rPr lang="en-GB" b="1" noProof="0" dirty="0" err="1" smtClean="0">
                          <a:solidFill>
                            <a:srgbClr val="FF0000"/>
                          </a:solidFill>
                        </a:rPr>
                        <a:t>Linolic</a:t>
                      </a:r>
                      <a:endParaRPr lang="en-GB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18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2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aseline="0" dirty="0" smtClean="0">
                          <a:latin typeface="Arial Black" pitchFamily="34" charset="0"/>
                        </a:rPr>
                        <a:t>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3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(CH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)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4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CH=CH-CH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-CH=CH (CH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)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7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COOH</a:t>
                      </a:r>
                      <a:endParaRPr lang="cs-CZ" baseline="0" dirty="0"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181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984">
                <a:tc>
                  <a:txBody>
                    <a:bodyPr/>
                    <a:lstStyle/>
                    <a:p>
                      <a:r>
                        <a:rPr lang="en-GB" b="1" noProof="0" dirty="0" err="1" smtClean="0">
                          <a:solidFill>
                            <a:srgbClr val="FF0000"/>
                          </a:solidFill>
                        </a:rPr>
                        <a:t>Linolenic</a:t>
                      </a:r>
                      <a:endParaRPr lang="en-GB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18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3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aseline="0" dirty="0" smtClean="0">
                          <a:latin typeface="Arial Black" pitchFamily="34" charset="0"/>
                        </a:rPr>
                        <a:t>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3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CH=CH-CH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-CH=CH-CH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-CH=CH (CH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2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)</a:t>
                      </a:r>
                      <a:r>
                        <a:rPr lang="cs-CZ" baseline="-25000" dirty="0" smtClean="0">
                          <a:latin typeface="Arial Black" pitchFamily="34" charset="0"/>
                        </a:rPr>
                        <a:t>7</a:t>
                      </a:r>
                      <a:r>
                        <a:rPr lang="cs-CZ" baseline="0" dirty="0" smtClean="0">
                          <a:latin typeface="Arial Black" pitchFamily="34" charset="0"/>
                        </a:rPr>
                        <a:t>COOH</a:t>
                      </a:r>
                      <a:endParaRPr lang="cs-CZ" dirty="0"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274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48072"/>
          </a:xfrm>
        </p:spPr>
        <p:txBody>
          <a:bodyPr/>
          <a:lstStyle/>
          <a:p>
            <a:r>
              <a:rPr lang="en-GB" sz="2800" b="1" smtClean="0">
                <a:solidFill>
                  <a:srgbClr val="FF0000"/>
                </a:solidFill>
                <a:latin typeface="Arial Black" pitchFamily="34" charset="0"/>
              </a:rPr>
              <a:t>The FATY ACIDS -  Sources and a Manufacturing Technology </a:t>
            </a:r>
            <a:endParaRPr lang="en-GB" sz="2800" b="1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5760640"/>
          </a:xfrm>
        </p:spPr>
        <p:txBody>
          <a:bodyPr/>
          <a:lstStyle/>
          <a:p>
            <a:pPr algn="ctr">
              <a:buNone/>
            </a:pPr>
            <a:r>
              <a:rPr lang="en-GB" sz="4400" b="1" dirty="0" smtClean="0">
                <a:solidFill>
                  <a:srgbClr val="C00000"/>
                </a:solidFill>
                <a:latin typeface="Arial Black" pitchFamily="34" charset="0"/>
              </a:rPr>
              <a:t>Vegetable Oily Seeds</a:t>
            </a:r>
          </a:p>
          <a:p>
            <a:pPr algn="ctr">
              <a:buNone/>
            </a:pPr>
            <a:r>
              <a:rPr lang="en-GB" sz="3600" b="1" u="sng" dirty="0" smtClean="0">
                <a:solidFill>
                  <a:srgbClr val="008000"/>
                </a:solidFill>
                <a:latin typeface="Arial Black" pitchFamily="34" charset="0"/>
              </a:rPr>
              <a:t>TECHNOLOGY</a:t>
            </a:r>
          </a:p>
          <a:p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COLD PRESSING </a:t>
            </a:r>
            <a:r>
              <a:rPr lang="en-GB" sz="2400" dirty="0" smtClean="0">
                <a:solidFill>
                  <a:srgbClr val="008000"/>
                </a:solidFill>
              </a:rPr>
              <a:t>(Analogue of the so called Virgin Olive Oil)</a:t>
            </a:r>
          </a:p>
          <a:p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Hot PRESSING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GB" sz="2400" dirty="0" smtClean="0">
                <a:solidFill>
                  <a:srgbClr val="0000FF"/>
                </a:solidFill>
              </a:rPr>
              <a:t>(Analogue of the so called Olive Oil for Cooking)</a:t>
            </a:r>
          </a:p>
          <a:p>
            <a:r>
              <a:rPr lang="en-GB" sz="2400" dirty="0" smtClean="0">
                <a:latin typeface="Arial Black" pitchFamily="34" charset="0"/>
              </a:rPr>
              <a:t>Hydrocarbon's hot Extraction </a:t>
            </a:r>
            <a:r>
              <a:rPr lang="en-GB" sz="2400" dirty="0" smtClean="0"/>
              <a:t>(Analogue of the so called Olive Oil for Soap and Cosmetic)</a:t>
            </a:r>
          </a:p>
          <a:p>
            <a:r>
              <a:rPr lang="en-GB" b="1" dirty="0" smtClean="0">
                <a:solidFill>
                  <a:srgbClr val="7030A0"/>
                </a:solidFill>
                <a:latin typeface="Arial Black" pitchFamily="34" charset="0"/>
              </a:rPr>
              <a:t>WASTES, so called OIL CAKE </a:t>
            </a:r>
            <a:r>
              <a:rPr lang="en-GB" b="1" dirty="0" smtClean="0">
                <a:solidFill>
                  <a:srgbClr val="7030A0"/>
                </a:solidFill>
                <a:latin typeface="Arial Black" pitchFamily="34" charset="0"/>
              </a:rPr>
              <a:t>&gt;</a:t>
            </a:r>
            <a:r>
              <a:rPr lang="cs-CZ" b="1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en-GB" b="1" dirty="0" smtClean="0">
                <a:solidFill>
                  <a:srgbClr val="7030A0"/>
                </a:solidFill>
                <a:latin typeface="Arial Black" pitchFamily="34" charset="0"/>
              </a:rPr>
              <a:t>Animal's </a:t>
            </a:r>
            <a:r>
              <a:rPr lang="en-GB" b="1" dirty="0" smtClean="0">
                <a:solidFill>
                  <a:srgbClr val="7030A0"/>
                </a:solidFill>
                <a:latin typeface="Arial Black" pitchFamily="34" charset="0"/>
              </a:rPr>
              <a:t>Feeding</a:t>
            </a:r>
            <a:endParaRPr lang="en-GB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251520" y="116632"/>
            <a:ext cx="842493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u="sng" dirty="0" smtClean="0">
                <a:solidFill>
                  <a:srgbClr val="FF0000"/>
                </a:solidFill>
                <a:latin typeface="Arial Black" pitchFamily="34" charset="0"/>
              </a:rPr>
              <a:t>Boiled linseed Oil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en-GB" sz="2800" dirty="0" smtClean="0">
                <a:solidFill>
                  <a:srgbClr val="0000FF"/>
                </a:solidFill>
                <a:latin typeface="Arial Black" pitchFamily="34" charset="0"/>
              </a:rPr>
              <a:t>modified (treated) Linseed Oil</a:t>
            </a:r>
          </a:p>
          <a:p>
            <a:r>
              <a:rPr lang="en-GB" sz="2800" i="1" u="sng" dirty="0" smtClean="0">
                <a:solidFill>
                  <a:srgbClr val="FFC000"/>
                </a:solidFill>
                <a:latin typeface="Arial Black" pitchFamily="34" charset="0"/>
              </a:rPr>
              <a:t>Boiled linseed Oil adjusted  (mixed):</a:t>
            </a:r>
            <a:r>
              <a:rPr lang="en-GB" sz="2800" u="sng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en-GB" sz="2800" dirty="0" smtClean="0">
                <a:solidFill>
                  <a:srgbClr val="FFC000"/>
                </a:solidFill>
                <a:latin typeface="Arial Black" pitchFamily="34" charset="0"/>
              </a:rPr>
              <a:t>it contains some other Oils also, not the</a:t>
            </a:r>
            <a:r>
              <a:rPr lang="en-GB" sz="2800" u="sng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en-GB" sz="2800" dirty="0" smtClean="0">
                <a:solidFill>
                  <a:srgbClr val="FFC000"/>
                </a:solidFill>
                <a:latin typeface="Arial Black" pitchFamily="34" charset="0"/>
              </a:rPr>
              <a:t>Linseed Oil only </a:t>
            </a:r>
            <a:endParaRPr lang="en-GB" sz="28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en-GB" sz="2800" u="sng" dirty="0" smtClean="0">
                <a:solidFill>
                  <a:srgbClr val="008000"/>
                </a:solidFill>
                <a:latin typeface="Arial Black" pitchFamily="34" charset="0"/>
              </a:rPr>
              <a:t>CHEMICAL BASIS OF THE  MODIFICATION (TREATMENT):</a:t>
            </a:r>
          </a:p>
          <a:p>
            <a:r>
              <a:rPr lang="en-GB" sz="2800" dirty="0" smtClean="0">
                <a:solidFill>
                  <a:srgbClr val="008000"/>
                </a:solidFill>
                <a:latin typeface="Arial Black" pitchFamily="34" charset="0"/>
              </a:rPr>
              <a:t>The –OOH Groups are arisen on the double Bonds of the higher fatty Acids</a:t>
            </a:r>
          </a:p>
          <a:p>
            <a:r>
              <a:rPr lang="en-GB" sz="2800" u="sng" dirty="0" smtClean="0">
                <a:solidFill>
                  <a:srgbClr val="C00000"/>
                </a:solidFill>
                <a:latin typeface="Arial Black" pitchFamily="34" charset="0"/>
              </a:rPr>
              <a:t>Impregnating Linseed Oil: </a:t>
            </a:r>
            <a:r>
              <a:rPr lang="en-GB" sz="2800" dirty="0" smtClean="0">
                <a:solidFill>
                  <a:srgbClr val="C00000"/>
                </a:solidFill>
                <a:latin typeface="Arial Black" pitchFamily="34" charset="0"/>
              </a:rPr>
              <a:t>diluted by the volatile organic Solvents to decrease the Viscosity and so increase the Infusion to the impregnated Material, usually the Wood</a:t>
            </a:r>
            <a:endParaRPr lang="en-GB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5" name="Obrázek 4" descr="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499992" y="2348880"/>
            <a:ext cx="432048" cy="36004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860032" y="2636912"/>
            <a:ext cx="504056" cy="504056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0" y="332656"/>
            <a:ext cx="3851920" cy="95410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i="1" dirty="0" smtClean="0">
                <a:solidFill>
                  <a:srgbClr val="FF0000"/>
                </a:solidFill>
                <a:latin typeface="Arial Black" pitchFamily="34" charset="0"/>
              </a:rPr>
              <a:t>Boiled linseed Oil</a:t>
            </a:r>
            <a:r>
              <a:rPr lang="cs-CZ" sz="2800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MANUFACTURE</a:t>
            </a:r>
            <a:endParaRPr lang="cs-CZ" sz="2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436096" y="54868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AIR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932040" y="908720"/>
            <a:ext cx="720080" cy="144016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868144" y="141277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SICCATIVE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5292080" y="1772816"/>
            <a:ext cx="1224136" cy="93610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0" y="1772816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err="1" smtClean="0">
                <a:solidFill>
                  <a:srgbClr val="FF0000"/>
                </a:solidFill>
                <a:latin typeface="Arial Black" pitchFamily="34" charset="0"/>
              </a:rPr>
              <a:t>Raw</a:t>
            </a:r>
            <a:r>
              <a:rPr lang="cs-CZ" sz="2400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GB" sz="2400" i="1" dirty="0" smtClean="0">
                <a:solidFill>
                  <a:srgbClr val="FF0000"/>
                </a:solidFill>
                <a:latin typeface="Arial Black" pitchFamily="34" charset="0"/>
              </a:rPr>
              <a:t>linseed Oil</a:t>
            </a:r>
            <a:endParaRPr lang="cs-CZ" sz="2400" dirty="0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2699792" y="2060848"/>
            <a:ext cx="792088" cy="100811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07504" y="3212976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Steam-jacketed Kettle</a:t>
            </a:r>
            <a:endParaRPr lang="en-GB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22" name="Přímá spojovací šipka 21"/>
          <p:cNvCxnSpPr/>
          <p:nvPr/>
        </p:nvCxnSpPr>
        <p:spPr>
          <a:xfrm>
            <a:off x="1331640" y="3861048"/>
            <a:ext cx="3816424" cy="36004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The FATY ACIDS OF OUR INTEREST A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ND THEIR COMPOSITIONS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</a:rPr>
              <a:t>These Oils are used for the Oil based Paints and they are</a:t>
            </a:r>
            <a:r>
              <a:rPr lang="cs-CZ" sz="3200" b="1" dirty="0" smtClean="0">
                <a:solidFill>
                  <a:srgbClr val="008000"/>
                </a:solidFill>
              </a:rPr>
              <a:t> </a:t>
            </a:r>
            <a:r>
              <a:rPr lang="en-GB" sz="3200" b="1" dirty="0" smtClean="0">
                <a:solidFill>
                  <a:srgbClr val="008000"/>
                </a:solidFill>
              </a:rPr>
              <a:t>so called DRYING OILS</a:t>
            </a:r>
            <a:endParaRPr lang="en-GB" sz="3200" b="1" dirty="0">
              <a:solidFill>
                <a:srgbClr val="008000"/>
              </a:solidFill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0" y="1124745"/>
          <a:ext cx="9144000" cy="448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9872"/>
                <a:gridCol w="1656184"/>
                <a:gridCol w="2520280"/>
                <a:gridCol w="1547664"/>
              </a:tblGrid>
              <a:tr h="438491">
                <a:tc gridSpan="4"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COMPOSITIONS OF THE TYPICAL VEGETABLE OILS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2932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ACID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Linseed Oil</a:t>
                      </a:r>
                      <a:r>
                        <a:rPr lang="cs-CZ" sz="18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(% w/w)</a:t>
                      </a:r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Poppy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/</a:t>
                      </a:r>
                      <a:r>
                        <a:rPr lang="cs-CZ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Poppy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-</a:t>
                      </a:r>
                      <a:r>
                        <a:rPr lang="cs-CZ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seed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Oil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(% w/w)</a:t>
                      </a:r>
                      <a:endParaRPr lang="cs-CZ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Walnut</a:t>
                      </a:r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dirty="0" err="1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oil</a:t>
                      </a:r>
                      <a:endParaRPr lang="cs-CZ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(% w/w)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491">
                <a:tc>
                  <a:txBody>
                    <a:bodyPr/>
                    <a:lstStyle/>
                    <a:p>
                      <a:r>
                        <a:rPr lang="en-GB" sz="2000" b="1" kern="12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Palmitic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6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10</a:t>
                      </a:r>
                      <a:endParaRPr lang="cs-CZ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8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491">
                <a:tc>
                  <a:txBody>
                    <a:bodyPr/>
                    <a:lstStyle/>
                    <a:p>
                      <a:r>
                        <a:rPr lang="cs-CZ" sz="20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Stearic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4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</a:t>
                      </a:r>
                      <a:endParaRPr lang="cs-CZ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3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491">
                <a:tc>
                  <a:txBody>
                    <a:bodyPr/>
                    <a:lstStyle/>
                    <a:p>
                      <a:r>
                        <a:rPr lang="cs-CZ" sz="20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Oleic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22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11</a:t>
                      </a:r>
                      <a:endParaRPr lang="cs-CZ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15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491">
                <a:tc>
                  <a:txBody>
                    <a:bodyPr/>
                    <a:lstStyle/>
                    <a:p>
                      <a:r>
                        <a:rPr lang="cs-CZ" sz="20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Linolic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15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76</a:t>
                      </a:r>
                      <a:endParaRPr lang="cs-CZ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61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491">
                <a:tc>
                  <a:txBody>
                    <a:bodyPr/>
                    <a:lstStyle/>
                    <a:p>
                      <a:r>
                        <a:rPr lang="en-GB" sz="2000" b="1" kern="12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Linolenic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52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---</a:t>
                      </a:r>
                      <a:endParaRPr lang="cs-CZ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12</a:t>
                      </a:r>
                      <a:endParaRPr lang="cs-CZ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258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FFFF00"/>
                          </a:solidFill>
                          <a:latin typeface="Arial Black" pitchFamily="34" charset="0"/>
                        </a:rPr>
                        <a:t>OTHER</a:t>
                      </a:r>
                      <a:endParaRPr lang="cs-CZ" sz="2400" dirty="0">
                        <a:solidFill>
                          <a:srgbClr val="FFFF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FFFF00"/>
                          </a:solidFill>
                          <a:latin typeface="Arial Black" pitchFamily="34" charset="0"/>
                        </a:rPr>
                        <a:t>1</a:t>
                      </a:r>
                      <a:endParaRPr lang="cs-CZ" sz="2400" dirty="0">
                        <a:solidFill>
                          <a:srgbClr val="FFFF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FFFF00"/>
                          </a:solidFill>
                          <a:latin typeface="Arial Black" pitchFamily="34" charset="0"/>
                        </a:rPr>
                        <a:t>1</a:t>
                      </a:r>
                      <a:endParaRPr lang="cs-CZ" sz="2400" dirty="0">
                        <a:solidFill>
                          <a:srgbClr val="FFFF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FFFF00"/>
                          </a:solidFill>
                          <a:latin typeface="Arial Black" pitchFamily="34" charset="0"/>
                        </a:rPr>
                        <a:t>1</a:t>
                      </a:r>
                      <a:endParaRPr lang="cs-CZ" sz="2400" dirty="0">
                        <a:solidFill>
                          <a:srgbClr val="FFFF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6536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Ratio </a:t>
                      </a:r>
                      <a:r>
                        <a:rPr lang="cs-CZ" b="1" dirty="0" err="1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of</a:t>
                      </a:r>
                      <a:r>
                        <a:rPr lang="cs-CZ" b="1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b="1" dirty="0" err="1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the</a:t>
                      </a:r>
                      <a:r>
                        <a:rPr lang="cs-CZ" b="1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b="1" dirty="0" err="1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Palmitic</a:t>
                      </a:r>
                      <a:r>
                        <a:rPr lang="cs-CZ" b="1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 to </a:t>
                      </a:r>
                      <a:r>
                        <a:rPr lang="cs-CZ" b="1" dirty="0" err="1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Stearic</a:t>
                      </a:r>
                      <a:r>
                        <a:rPr lang="cs-CZ" b="1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b="1" dirty="0" err="1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Acids</a:t>
                      </a:r>
                      <a:r>
                        <a:rPr lang="cs-CZ" b="1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 </a:t>
                      </a:r>
                      <a:endParaRPr lang="cs-CZ" b="1" dirty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1,5</a:t>
                      </a:r>
                      <a:endParaRPr lang="cs-CZ" dirty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5,0</a:t>
                      </a:r>
                      <a:endParaRPr lang="cs-CZ" dirty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2,6</a:t>
                      </a:r>
                      <a:endParaRPr lang="cs-CZ" dirty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6090"/>
          </a:xfrm>
        </p:spPr>
        <p:txBody>
          <a:bodyPr/>
          <a:lstStyle/>
          <a:p>
            <a:r>
              <a:rPr lang="en-GB" sz="4000" b="1" dirty="0" smtClean="0">
                <a:solidFill>
                  <a:srgbClr val="FF0000"/>
                </a:solidFill>
                <a:latin typeface="Arial Black" pitchFamily="34" charset="0"/>
              </a:rPr>
              <a:t>What is that of „OIL DRYING“</a:t>
            </a:r>
            <a:endParaRPr lang="en-GB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5361459"/>
          </a:xfrm>
        </p:spPr>
        <p:txBody>
          <a:bodyPr/>
          <a:lstStyle/>
          <a:p>
            <a:pPr algn="ctr">
              <a:buNone/>
            </a:pP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IT IS NOT REAL DRYING </a:t>
            </a:r>
            <a:r>
              <a:rPr lang="en-GB" sz="2400" b="1" dirty="0" smtClean="0">
                <a:solidFill>
                  <a:srgbClr val="FF0000"/>
                </a:solidFill>
              </a:rPr>
              <a:t>(Evaporation of the Solvent)! </a:t>
            </a:r>
          </a:p>
          <a:p>
            <a:pPr algn="ctr">
              <a:buNone/>
            </a:pPr>
            <a:r>
              <a:rPr lang="en-GB" sz="2400" b="1" dirty="0" smtClean="0">
                <a:solidFill>
                  <a:srgbClr val="008000"/>
                </a:solidFill>
              </a:rPr>
              <a:t>It is in Reality a Multistage Radical initiated Reaction, where the Group –OOH (</a:t>
            </a:r>
            <a:r>
              <a:rPr lang="en-GB" sz="2400" b="1" dirty="0" err="1" smtClean="0">
                <a:solidFill>
                  <a:srgbClr val="008000"/>
                </a:solidFill>
              </a:rPr>
              <a:t>Hydroperoxide</a:t>
            </a:r>
            <a:r>
              <a:rPr lang="en-GB" sz="2400" b="1" dirty="0" smtClean="0">
                <a:solidFill>
                  <a:srgbClr val="008000"/>
                </a:solidFill>
              </a:rPr>
              <a:t>) is arisen at first (</a:t>
            </a:r>
            <a:r>
              <a:rPr lang="en-GB" sz="2400" b="1" dirty="0" smtClean="0">
                <a:solidFill>
                  <a:srgbClr val="008000"/>
                </a:solidFill>
                <a:latin typeface="Arial Black" pitchFamily="34" charset="0"/>
              </a:rPr>
              <a:t>Mass is increasing)</a:t>
            </a:r>
            <a:r>
              <a:rPr lang="en-GB" sz="2400" b="1" dirty="0" smtClean="0">
                <a:solidFill>
                  <a:srgbClr val="0000FF"/>
                </a:solidFill>
              </a:rPr>
              <a:t> </a:t>
            </a:r>
            <a:r>
              <a:rPr lang="en-GB" sz="2400" b="1" dirty="0" smtClean="0">
                <a:solidFill>
                  <a:srgbClr val="008000"/>
                </a:solidFill>
              </a:rPr>
              <a:t>, which  </a:t>
            </a:r>
            <a:r>
              <a:rPr lang="en-GB" sz="2400" b="1" dirty="0" smtClean="0">
                <a:solidFill>
                  <a:srgbClr val="0000FF"/>
                </a:solidFill>
              </a:rPr>
              <a:t>then can initiate by its Decomposition a </a:t>
            </a:r>
            <a:r>
              <a:rPr lang="en-GB" sz="2400" b="1" dirty="0" err="1" smtClean="0">
                <a:solidFill>
                  <a:srgbClr val="0000FF"/>
                </a:solidFill>
              </a:rPr>
              <a:t>Crosslinking</a:t>
            </a:r>
            <a:r>
              <a:rPr lang="en-GB" sz="2400" b="1" dirty="0" smtClean="0">
                <a:solidFill>
                  <a:srgbClr val="0000FF"/>
                </a:solidFill>
              </a:rPr>
              <a:t> of the unsaturated Compounds (Fatty Acids in the G</a:t>
            </a:r>
            <a:r>
              <a:rPr lang="cs-CZ" sz="2400" b="1" dirty="0" smtClean="0">
                <a:solidFill>
                  <a:srgbClr val="0000FF"/>
                </a:solidFill>
              </a:rPr>
              <a:t>l</a:t>
            </a:r>
            <a:r>
              <a:rPr lang="en-GB" sz="2400" b="1" dirty="0" err="1" smtClean="0">
                <a:solidFill>
                  <a:srgbClr val="0000FF"/>
                </a:solidFill>
              </a:rPr>
              <a:t>ycerides</a:t>
            </a:r>
            <a:r>
              <a:rPr lang="en-GB" sz="2400" b="1" dirty="0" smtClean="0">
                <a:solidFill>
                  <a:srgbClr val="0000FF"/>
                </a:solidFill>
              </a:rPr>
              <a:t>) and so the </a:t>
            </a:r>
            <a:r>
              <a:rPr lang="en-GB" sz="2400" b="1" dirty="0" smtClean="0">
                <a:solidFill>
                  <a:srgbClr val="0000FF"/>
                </a:solidFill>
                <a:latin typeface="Arial Black" pitchFamily="34" charset="0"/>
              </a:rPr>
              <a:t>Mass is decreasing </a:t>
            </a:r>
            <a:r>
              <a:rPr lang="en-GB" sz="2400" b="1" dirty="0" smtClean="0">
                <a:solidFill>
                  <a:srgbClr val="0000FF"/>
                </a:solidFill>
              </a:rPr>
              <a:t>again</a:t>
            </a:r>
            <a:endParaRPr lang="en-GB" sz="24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12" name="Obrázek 11" descr="img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43772" y="3089788"/>
            <a:ext cx="3124440" cy="441198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436096" y="4149080"/>
            <a:ext cx="3456384" cy="156966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en-GB" sz="2400" b="1" dirty="0" smtClean="0">
                <a:solidFill>
                  <a:srgbClr val="C00000"/>
                </a:solidFill>
                <a:latin typeface="Arial Black" pitchFamily="34" charset="0"/>
              </a:rPr>
              <a:t>G is here </a:t>
            </a:r>
            <a:r>
              <a:rPr lang="en-GB" sz="2400" b="1" dirty="0" smtClean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en-GB" sz="2400" b="1" dirty="0" smtClean="0">
                <a:solidFill>
                  <a:srgbClr val="C00000"/>
                </a:solidFill>
                <a:latin typeface="Arial Black" pitchFamily="34" charset="0"/>
              </a:rPr>
              <a:t> of the Mass,  not the Gibbs free Energy Change </a:t>
            </a:r>
            <a:r>
              <a:rPr lang="en-GB" sz="2400" b="1" dirty="0" smtClean="0">
                <a:solidFill>
                  <a:srgbClr val="C00000"/>
                </a:solidFill>
                <a:latin typeface="Symbol" pitchFamily="18" charset="2"/>
              </a:rPr>
              <a:t>(D)!</a:t>
            </a:r>
            <a:endParaRPr lang="en-GB" sz="2400" b="1" dirty="0">
              <a:solidFill>
                <a:srgbClr val="C00000"/>
              </a:solidFill>
              <a:latin typeface="Symbol" pitchFamily="18" charset="2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043608" y="2276872"/>
            <a:ext cx="2448272" cy="237626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267744" y="3429000"/>
            <a:ext cx="2736304" cy="180020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755576" y="4149080"/>
            <a:ext cx="4608512" cy="14401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What is that of „OIL DRYING“</a:t>
            </a:r>
            <a:r>
              <a:rPr lang="en-GB" sz="2800" b="1" dirty="0" smtClean="0">
                <a:solidFill>
                  <a:srgbClr val="FF0000"/>
                </a:solidFill>
              </a:rPr>
              <a:t/>
            </a:r>
            <a:br>
              <a:rPr lang="en-GB" sz="2800" b="1" dirty="0" smtClean="0">
                <a:solidFill>
                  <a:srgbClr val="FF0000"/>
                </a:solidFill>
              </a:rPr>
            </a:br>
            <a:r>
              <a:rPr lang="en-GB" sz="2800" b="1" dirty="0" smtClean="0">
                <a:solidFill>
                  <a:srgbClr val="008000"/>
                </a:solidFill>
                <a:latin typeface="Arial Black" pitchFamily="34" charset="0"/>
              </a:rPr>
              <a:t>Better said, it is Solidification</a:t>
            </a:r>
            <a:endParaRPr lang="en-GB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14" name="Obrázek 13" descr="img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75755" y="-927485"/>
            <a:ext cx="4176466" cy="813690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4653136"/>
            <a:ext cx="9144000" cy="141577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 Black" pitchFamily="34" charset="0"/>
              </a:rPr>
              <a:t>Schematic showing of the OXIDATION and DEGRADATION of the </a:t>
            </a:r>
            <a:r>
              <a:rPr lang="en-GB" sz="3200" dirty="0" smtClean="0">
                <a:solidFill>
                  <a:srgbClr val="0000FF"/>
                </a:solidFill>
                <a:latin typeface="Arial Black" pitchFamily="34" charset="0"/>
              </a:rPr>
              <a:t>Linseed Oil  Film</a:t>
            </a:r>
            <a:endParaRPr lang="en-GB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en-GB" dirty="0" smtClean="0">
                <a:solidFill>
                  <a:srgbClr val="0000FF"/>
                </a:solidFill>
                <a:latin typeface="Arial Black" pitchFamily="34" charset="0"/>
              </a:rPr>
              <a:t>O=O …Oxygen, -OOH … </a:t>
            </a:r>
            <a:r>
              <a:rPr lang="en-GB" dirty="0" err="1" smtClean="0">
                <a:solidFill>
                  <a:srgbClr val="0000FF"/>
                </a:solidFill>
                <a:latin typeface="Arial Black" pitchFamily="34" charset="0"/>
              </a:rPr>
              <a:t>Hydroperoxide</a:t>
            </a:r>
            <a:r>
              <a:rPr lang="en-GB" dirty="0" smtClean="0">
                <a:solidFill>
                  <a:srgbClr val="0000FF"/>
                </a:solidFill>
                <a:latin typeface="Arial Black" pitchFamily="34" charset="0"/>
              </a:rPr>
              <a:t>, -OH …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</a:t>
            </a:r>
            <a:r>
              <a:rPr lang="en-GB" dirty="0" err="1" smtClean="0">
                <a:solidFill>
                  <a:srgbClr val="0000FF"/>
                </a:solidFill>
                <a:latin typeface="Arial Black" pitchFamily="34" charset="0"/>
              </a:rPr>
              <a:t>lcoholic</a:t>
            </a:r>
            <a:r>
              <a:rPr lang="en-GB" dirty="0" smtClean="0">
                <a:solidFill>
                  <a:srgbClr val="0000FF"/>
                </a:solidFill>
                <a:latin typeface="Arial Black" pitchFamily="34" charset="0"/>
              </a:rPr>
              <a:t> Group, </a:t>
            </a:r>
            <a:endParaRPr lang="cs-CZ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en-GB" dirty="0" smtClean="0">
                <a:solidFill>
                  <a:srgbClr val="0000FF"/>
                </a:solidFill>
                <a:latin typeface="Arial Black" pitchFamily="34" charset="0"/>
              </a:rPr>
              <a:t>-COOH …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Car</a:t>
            </a:r>
            <a:r>
              <a:rPr lang="en-GB" dirty="0" err="1" smtClean="0">
                <a:solidFill>
                  <a:srgbClr val="0000FF"/>
                </a:solidFill>
                <a:latin typeface="Arial Black" pitchFamily="34" charset="0"/>
              </a:rPr>
              <a:t>boxylic</a:t>
            </a:r>
            <a:r>
              <a:rPr lang="en-GB" dirty="0" smtClean="0">
                <a:solidFill>
                  <a:srgbClr val="0000FF"/>
                </a:solidFill>
                <a:latin typeface="Arial Black" pitchFamily="34" charset="0"/>
              </a:rPr>
              <a:t> Group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How to accelerate „OIL DRYING“</a:t>
            </a:r>
            <a:r>
              <a:rPr lang="en-GB" sz="2800" b="1" dirty="0" smtClean="0">
                <a:solidFill>
                  <a:srgbClr val="FF0000"/>
                </a:solidFill>
              </a:rPr>
              <a:t>?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</a:rPr>
              <a:t>Transition Valence Metals, e.g.  Fe</a:t>
            </a:r>
            <a:r>
              <a:rPr lang="en-GB" sz="2400" b="1" baseline="30000" dirty="0" smtClean="0">
                <a:solidFill>
                  <a:srgbClr val="0000FF"/>
                </a:solidFill>
              </a:rPr>
              <a:t>3+ </a:t>
            </a:r>
            <a:r>
              <a:rPr lang="en-GB" sz="2400" b="1" dirty="0" smtClean="0">
                <a:solidFill>
                  <a:srgbClr val="0000FF"/>
                </a:solidFill>
              </a:rPr>
              <a:t>, Co</a:t>
            </a:r>
            <a:r>
              <a:rPr lang="en-GB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en-GB" sz="2400" b="1" dirty="0" smtClean="0">
                <a:solidFill>
                  <a:srgbClr val="0000FF"/>
                </a:solidFill>
              </a:rPr>
              <a:t>, Mn</a:t>
            </a:r>
            <a:r>
              <a:rPr lang="en-GB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en-GB" sz="2400" b="1" dirty="0" smtClean="0">
                <a:solidFill>
                  <a:srgbClr val="0000FF"/>
                </a:solidFill>
              </a:rPr>
              <a:t>, Pb</a:t>
            </a:r>
            <a:r>
              <a:rPr lang="en-GB" sz="2400" b="1" baseline="30000" dirty="0" smtClean="0">
                <a:solidFill>
                  <a:srgbClr val="0000FF"/>
                </a:solidFill>
              </a:rPr>
              <a:t>+2</a:t>
            </a:r>
            <a:endParaRPr lang="en-GB" sz="2400" b="1" dirty="0" smtClean="0">
              <a:solidFill>
                <a:srgbClr val="0000FF"/>
              </a:solidFill>
            </a:endParaRPr>
          </a:p>
          <a:p>
            <a:r>
              <a:rPr lang="en-GB" sz="2400" b="1" dirty="0" smtClean="0">
                <a:solidFill>
                  <a:srgbClr val="0000FF"/>
                </a:solidFill>
              </a:rPr>
              <a:t>So called  </a:t>
            </a:r>
            <a:r>
              <a:rPr lang="en-GB" sz="3200" b="1" dirty="0" smtClean="0">
                <a:solidFill>
                  <a:srgbClr val="0000FF"/>
                </a:solidFill>
                <a:latin typeface="Arial Black" pitchFamily="34" charset="0"/>
              </a:rPr>
              <a:t>SICCATIVE</a:t>
            </a:r>
            <a:r>
              <a:rPr lang="en-GB" sz="3200" b="1" baseline="30000" dirty="0" smtClean="0">
                <a:solidFill>
                  <a:srgbClr val="0000FF"/>
                </a:solidFill>
                <a:latin typeface="Arial Black" pitchFamily="34" charset="0"/>
              </a:rPr>
              <a:t>  </a:t>
            </a:r>
            <a:endParaRPr lang="en-GB" sz="24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3573016"/>
            <a:ext cx="9144000" cy="287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Arial Black" pitchFamily="34" charset="0"/>
              </a:rPr>
              <a:t>M</a:t>
            </a:r>
            <a:r>
              <a:rPr lang="cs-CZ" sz="2800" b="1" baseline="30000" dirty="0" smtClean="0">
                <a:latin typeface="Arial Black" pitchFamily="34" charset="0"/>
              </a:rPr>
              <a:t>(n+1)</a:t>
            </a:r>
            <a:r>
              <a:rPr lang="cs-CZ" sz="4000" b="1" baseline="30000" dirty="0" smtClean="0">
                <a:latin typeface="Arial Black" pitchFamily="34" charset="0"/>
              </a:rPr>
              <a:t>+ </a:t>
            </a:r>
            <a:r>
              <a:rPr lang="cs-CZ" sz="4000" b="1" dirty="0" smtClean="0">
                <a:solidFill>
                  <a:srgbClr val="FF0000"/>
                </a:solidFill>
                <a:latin typeface="Arial Black" pitchFamily="34" charset="0"/>
              </a:rPr>
              <a:t>+</a:t>
            </a:r>
            <a:r>
              <a:rPr lang="cs-CZ" sz="4000" b="1" dirty="0" smtClean="0">
                <a:latin typeface="Arial Black" pitchFamily="34" charset="0"/>
              </a:rPr>
              <a:t> </a:t>
            </a:r>
            <a:r>
              <a:rPr lang="cs-CZ" sz="2800" b="1" dirty="0" smtClean="0">
                <a:latin typeface="Arial Black" pitchFamily="34" charset="0"/>
              </a:rPr>
              <a:t>R-OOH                </a:t>
            </a:r>
            <a:r>
              <a:rPr lang="cs-CZ" sz="2800" b="1" dirty="0" err="1" smtClean="0">
                <a:latin typeface="Arial Black" pitchFamily="34" charset="0"/>
              </a:rPr>
              <a:t>M</a:t>
            </a:r>
            <a:r>
              <a:rPr lang="cs-CZ" sz="2800" b="1" baseline="30000" dirty="0" err="1" smtClean="0">
                <a:latin typeface="Arial Black" pitchFamily="34" charset="0"/>
              </a:rPr>
              <a:t>n</a:t>
            </a:r>
            <a:r>
              <a:rPr lang="cs-CZ" sz="4000" b="1" baseline="30000" dirty="0" smtClean="0">
                <a:latin typeface="Arial Black" pitchFamily="34" charset="0"/>
              </a:rPr>
              <a:t>+</a:t>
            </a:r>
            <a:r>
              <a:rPr lang="cs-CZ" sz="2800" b="1" baseline="30000" dirty="0" smtClean="0">
                <a:latin typeface="Arial Black" pitchFamily="34" charset="0"/>
              </a:rPr>
              <a:t> </a:t>
            </a:r>
            <a:r>
              <a:rPr lang="cs-CZ" sz="4000" b="1" dirty="0" smtClean="0">
                <a:solidFill>
                  <a:srgbClr val="FF0000"/>
                </a:solidFill>
                <a:latin typeface="Arial Black" pitchFamily="34" charset="0"/>
              </a:rPr>
              <a:t>+</a:t>
            </a:r>
            <a:r>
              <a:rPr lang="cs-CZ" sz="4000" b="1" dirty="0" smtClean="0">
                <a:latin typeface="Arial Black" pitchFamily="34" charset="0"/>
              </a:rPr>
              <a:t> </a:t>
            </a:r>
            <a:r>
              <a:rPr lang="cs-CZ" sz="2800" b="1" dirty="0" smtClean="0">
                <a:latin typeface="Arial Black" pitchFamily="34" charset="0"/>
              </a:rPr>
              <a:t>R-OO</a:t>
            </a:r>
            <a:r>
              <a:rPr lang="cs-CZ" sz="4400" b="1" baseline="30000" dirty="0" smtClean="0">
                <a:latin typeface="Arial Black" pitchFamily="34" charset="0"/>
              </a:rPr>
              <a:t>. </a:t>
            </a:r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+</a:t>
            </a:r>
            <a:r>
              <a:rPr lang="cs-CZ" sz="4400" b="1" dirty="0" smtClean="0">
                <a:latin typeface="Arial Black" pitchFamily="34" charset="0"/>
              </a:rPr>
              <a:t> </a:t>
            </a:r>
            <a:r>
              <a:rPr lang="cs-CZ" sz="2800" b="1" dirty="0" smtClean="0">
                <a:latin typeface="Arial Black" pitchFamily="34" charset="0"/>
              </a:rPr>
              <a:t>H</a:t>
            </a:r>
            <a:r>
              <a:rPr lang="cs-CZ" sz="4000" b="1" baseline="30000" dirty="0" smtClean="0">
                <a:latin typeface="Arial Black" pitchFamily="34" charset="0"/>
              </a:rPr>
              <a:t>+</a:t>
            </a:r>
          </a:p>
          <a:p>
            <a:endParaRPr lang="cs-CZ" sz="2800" b="1" baseline="30000" dirty="0" smtClean="0">
              <a:latin typeface="+mn-lt"/>
            </a:endParaRPr>
          </a:p>
          <a:p>
            <a:r>
              <a:rPr lang="en-GB" sz="2800" b="1" baseline="30000" dirty="0" smtClean="0">
                <a:latin typeface="+mn-lt"/>
              </a:rPr>
              <a:t>The Metal in the lower Oxidation State react with the </a:t>
            </a:r>
            <a:r>
              <a:rPr lang="en-GB" sz="2800" b="1" baseline="30000" dirty="0" err="1" smtClean="0">
                <a:latin typeface="+mn-lt"/>
              </a:rPr>
              <a:t>Hydroperoxide</a:t>
            </a:r>
            <a:r>
              <a:rPr lang="en-GB" sz="2800" b="1" baseline="30000" dirty="0" smtClean="0">
                <a:latin typeface="+mn-lt"/>
              </a:rPr>
              <a:t> decomposing it and increasing its </a:t>
            </a:r>
            <a:r>
              <a:rPr lang="en-GB" sz="2800" b="1" baseline="30000" dirty="0" smtClean="0"/>
              <a:t>Oxidation State back up. The Cycle is closed so.</a:t>
            </a:r>
          </a:p>
          <a:p>
            <a:pPr algn="ctr"/>
            <a:r>
              <a:rPr lang="cs-CZ" b="1" dirty="0" smtClean="0">
                <a:latin typeface="+mn-lt"/>
              </a:rPr>
              <a:t> </a:t>
            </a:r>
            <a:r>
              <a:rPr lang="cs-CZ" sz="2800" b="1" dirty="0" err="1" smtClean="0">
                <a:latin typeface="Arial Black" pitchFamily="34" charset="0"/>
              </a:rPr>
              <a:t>M</a:t>
            </a:r>
            <a:r>
              <a:rPr lang="cs-CZ" sz="2800" b="1" baseline="30000" dirty="0" err="1" smtClean="0">
                <a:latin typeface="Arial Black" pitchFamily="34" charset="0"/>
              </a:rPr>
              <a:t>n</a:t>
            </a:r>
            <a:r>
              <a:rPr lang="cs-CZ" sz="4000" b="1" baseline="30000" dirty="0" smtClean="0">
                <a:latin typeface="Arial Black" pitchFamily="34" charset="0"/>
              </a:rPr>
              <a:t>+ </a:t>
            </a:r>
            <a:r>
              <a:rPr lang="cs-CZ" sz="4000" b="1" dirty="0" smtClean="0">
                <a:solidFill>
                  <a:srgbClr val="FF0000"/>
                </a:solidFill>
                <a:latin typeface="Arial Black" pitchFamily="34" charset="0"/>
              </a:rPr>
              <a:t>+</a:t>
            </a:r>
            <a:r>
              <a:rPr lang="cs-CZ" sz="4000" b="1" dirty="0" smtClean="0">
                <a:latin typeface="Arial Black" pitchFamily="34" charset="0"/>
              </a:rPr>
              <a:t> </a:t>
            </a:r>
            <a:r>
              <a:rPr lang="cs-CZ" sz="2800" b="1" dirty="0" smtClean="0">
                <a:latin typeface="Arial Black" pitchFamily="34" charset="0"/>
              </a:rPr>
              <a:t>R-OOH                M</a:t>
            </a:r>
            <a:r>
              <a:rPr lang="cs-CZ" sz="2800" b="1" baseline="30000" dirty="0" smtClean="0">
                <a:latin typeface="Arial Black" pitchFamily="34" charset="0"/>
              </a:rPr>
              <a:t>(n+1)</a:t>
            </a:r>
            <a:r>
              <a:rPr lang="cs-CZ" sz="4000" b="1" baseline="30000" dirty="0" smtClean="0">
                <a:latin typeface="Arial Black" pitchFamily="34" charset="0"/>
              </a:rPr>
              <a:t>+</a:t>
            </a:r>
            <a:r>
              <a:rPr lang="cs-CZ" sz="2800" b="1" baseline="30000" dirty="0" smtClean="0">
                <a:latin typeface="Arial Black" pitchFamily="34" charset="0"/>
              </a:rPr>
              <a:t> </a:t>
            </a:r>
            <a:r>
              <a:rPr lang="cs-CZ" sz="4000" b="1" dirty="0" smtClean="0">
                <a:solidFill>
                  <a:srgbClr val="FF0000"/>
                </a:solidFill>
                <a:latin typeface="Arial Black" pitchFamily="34" charset="0"/>
              </a:rPr>
              <a:t>+</a:t>
            </a:r>
            <a:r>
              <a:rPr lang="cs-CZ" sz="4000" b="1" dirty="0" smtClean="0">
                <a:latin typeface="Arial Black" pitchFamily="34" charset="0"/>
              </a:rPr>
              <a:t> </a:t>
            </a:r>
            <a:r>
              <a:rPr lang="cs-CZ" sz="2800" b="1" dirty="0" smtClean="0">
                <a:latin typeface="Arial Black" pitchFamily="34" charset="0"/>
              </a:rPr>
              <a:t>R-O</a:t>
            </a:r>
            <a:r>
              <a:rPr lang="cs-CZ" sz="4400" b="1" baseline="30000" dirty="0" smtClean="0">
                <a:latin typeface="Arial Black" pitchFamily="34" charset="0"/>
              </a:rPr>
              <a:t>. </a:t>
            </a:r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+</a:t>
            </a:r>
            <a:r>
              <a:rPr lang="cs-CZ" sz="4400" b="1" dirty="0" smtClean="0">
                <a:latin typeface="Arial Black" pitchFamily="34" charset="0"/>
              </a:rPr>
              <a:t> </a:t>
            </a:r>
            <a:r>
              <a:rPr lang="cs-CZ" sz="2800" b="1" dirty="0" smtClean="0">
                <a:latin typeface="Arial Black" pitchFamily="34" charset="0"/>
              </a:rPr>
              <a:t>HO</a:t>
            </a:r>
            <a:r>
              <a:rPr lang="cs-CZ" sz="4000" b="1" baseline="30000" dirty="0" smtClean="0">
                <a:latin typeface="Arial Black" pitchFamily="34" charset="0"/>
              </a:rPr>
              <a:t>-</a:t>
            </a:r>
            <a:endParaRPr lang="cs-CZ" sz="2800" b="1" baseline="30000" dirty="0" smtClean="0">
              <a:latin typeface="Arial Black" pitchFamily="34" charset="0"/>
            </a:endParaRPr>
          </a:p>
          <a:p>
            <a:endParaRPr lang="cs-CZ" b="1" dirty="0">
              <a:latin typeface="+mn-lt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3923928" y="4005064"/>
            <a:ext cx="93610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3059832" y="5733256"/>
            <a:ext cx="172819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755576" y="4653136"/>
            <a:ext cx="1872208" cy="93610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339752" y="4653136"/>
            <a:ext cx="3672408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0" y="274638"/>
            <a:ext cx="4860032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Data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from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a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Literature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11" name="Obrázek 10" descr="img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11888" y="-347184"/>
            <a:ext cx="2808312" cy="5032088"/>
          </a:xfrm>
          <a:prstGeom prst="rect">
            <a:avLst/>
          </a:prstGeom>
        </p:spPr>
      </p:pic>
      <p:pic>
        <p:nvPicPr>
          <p:cNvPr id="13" name="Obrázek 12" descr="img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15508" y="553244"/>
            <a:ext cx="3356992" cy="449999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148064" y="0"/>
            <a:ext cx="399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latin typeface="Arial Black" pitchFamily="34" charset="0"/>
              </a:rPr>
              <a:t>Ferric Red are the Iron oxides with the Red-brown Colour Shades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7504" y="6021288"/>
            <a:ext cx="4608512" cy="70788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Arial Black" pitchFamily="34" charset="0"/>
                <a:hlinkClick r:id="rId4"/>
              </a:rPr>
              <a:t>www.</a:t>
            </a:r>
            <a:r>
              <a:rPr lang="cs-CZ" sz="1600" dirty="0" err="1" smtClean="0">
                <a:latin typeface="Arial Black" pitchFamily="34" charset="0"/>
                <a:hlinkClick r:id="rId4"/>
              </a:rPr>
              <a:t>precheza.cz</a:t>
            </a:r>
            <a:endParaRPr lang="cs-CZ" sz="1600" dirty="0" smtClean="0">
              <a:latin typeface="Arial Black" pitchFamily="34" charset="0"/>
            </a:endParaRPr>
          </a:p>
          <a:p>
            <a:r>
              <a:rPr lang="en-GB" sz="2400" b="1" dirty="0" smtClean="0">
                <a:solidFill>
                  <a:srgbClr val="C00000"/>
                </a:solidFill>
                <a:latin typeface="Arial Black" pitchFamily="34" charset="0"/>
              </a:rPr>
              <a:t>Ferric Pigments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FEPREN</a:t>
            </a:r>
            <a:endParaRPr lang="cs-CZ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5445224"/>
            <a:ext cx="4536504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en-GB" b="1" dirty="0" smtClean="0">
                <a:solidFill>
                  <a:srgbClr val="C00000"/>
                </a:solidFill>
                <a:latin typeface="Arial Black" pitchFamily="34" charset="0"/>
              </a:rPr>
              <a:t>G is here </a:t>
            </a:r>
            <a:r>
              <a:rPr lang="en-GB" b="1" dirty="0" smtClean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en-GB" b="1" dirty="0" smtClean="0">
                <a:solidFill>
                  <a:srgbClr val="C00000"/>
                </a:solidFill>
                <a:latin typeface="Arial Black" pitchFamily="34" charset="0"/>
              </a:rPr>
              <a:t> of the Mass,  not the Gibbs free Energy Change </a:t>
            </a:r>
            <a:r>
              <a:rPr lang="en-GB" b="1" dirty="0" smtClean="0">
                <a:solidFill>
                  <a:srgbClr val="C00000"/>
                </a:solidFill>
                <a:latin typeface="Symbol" pitchFamily="18" charset="2"/>
              </a:rPr>
              <a:t>(D)!</a:t>
            </a:r>
            <a:endParaRPr lang="en-GB" b="1" dirty="0">
              <a:solidFill>
                <a:srgbClr val="C00000"/>
              </a:solidFill>
              <a:latin typeface="Symbol" pitchFamily="18" charset="2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0" y="3068960"/>
            <a:ext cx="4932040" cy="243143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Symbol"/>
              <a:buChar char="D"/>
            </a:pPr>
            <a:r>
              <a:rPr lang="en-GB" sz="1600" b="1" dirty="0" smtClean="0">
                <a:solidFill>
                  <a:srgbClr val="C00000"/>
                </a:solidFill>
                <a:latin typeface="Arial Black" pitchFamily="34" charset="0"/>
              </a:rPr>
              <a:t>G as the Function of the </a:t>
            </a:r>
            <a:r>
              <a:rPr lang="en-GB" sz="1600" b="1" dirty="0" smtClean="0">
                <a:solidFill>
                  <a:srgbClr val="C00000"/>
                </a:solidFill>
                <a:latin typeface="Arial Black" pitchFamily="34" charset="0"/>
              </a:rPr>
              <a:t>Aging </a:t>
            </a:r>
            <a:r>
              <a:rPr lang="en-GB" sz="1600" b="1" dirty="0" smtClean="0">
                <a:solidFill>
                  <a:srgbClr val="C00000"/>
                </a:solidFill>
                <a:latin typeface="Arial Black" pitchFamily="34" charset="0"/>
              </a:rPr>
              <a:t>time </a:t>
            </a:r>
            <a:r>
              <a:rPr lang="en-GB" sz="2400" b="1" dirty="0" smtClean="0">
                <a:solidFill>
                  <a:srgbClr val="C00000"/>
                </a:solidFill>
                <a:latin typeface="Arial Black" pitchFamily="34" charset="0"/>
              </a:rPr>
              <a:t>t</a:t>
            </a:r>
            <a:r>
              <a:rPr lang="en-GB" sz="1600" b="1" dirty="0" smtClean="0">
                <a:solidFill>
                  <a:srgbClr val="C00000"/>
                </a:solidFill>
                <a:latin typeface="Arial Black" pitchFamily="34" charset="0"/>
              </a:rPr>
              <a:t> at 20 °C: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rgbClr val="0000FF"/>
                </a:solidFill>
                <a:latin typeface="Arial Black" pitchFamily="34" charset="0"/>
              </a:rPr>
              <a:t>Linseed Oil without any Pigments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rgbClr val="0000FF"/>
                </a:solidFill>
                <a:latin typeface="Arial Black" pitchFamily="34" charset="0"/>
              </a:rPr>
              <a:t>Linseed Oil with the Zn</a:t>
            </a:r>
            <a:r>
              <a:rPr lang="cs-CZ" sz="1600" dirty="0" smtClean="0">
                <a:solidFill>
                  <a:srgbClr val="0000FF"/>
                </a:solidFill>
                <a:latin typeface="Arial Black" pitchFamily="34" charset="0"/>
              </a:rPr>
              <a:t>S</a:t>
            </a:r>
            <a:r>
              <a:rPr lang="en-GB" sz="1600" dirty="0" smtClean="0">
                <a:solidFill>
                  <a:srgbClr val="0000FF"/>
                </a:solidFill>
                <a:latin typeface="Arial Black" pitchFamily="34" charset="0"/>
              </a:rPr>
              <a:t>O</a:t>
            </a:r>
            <a:r>
              <a:rPr lang="cs-CZ" sz="1600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en-GB" sz="1600" dirty="0" smtClean="0">
                <a:solidFill>
                  <a:srgbClr val="0000FF"/>
                </a:solidFill>
                <a:latin typeface="Arial Black" pitchFamily="34" charset="0"/>
              </a:rPr>
              <a:t> Pigment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rgbClr val="0000FF"/>
                </a:solidFill>
                <a:latin typeface="Arial Black" pitchFamily="34" charset="0"/>
              </a:rPr>
              <a:t>Linseed Oil with the  Cobalt Blue Pigment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solidFill>
                  <a:srgbClr val="FF6600"/>
                </a:solidFill>
                <a:latin typeface="Arial Black" pitchFamily="34" charset="0"/>
              </a:rPr>
              <a:t>Linseed Oil with the  English Red Pigment</a:t>
            </a:r>
          </a:p>
          <a:p>
            <a:pPr marL="342900" indent="-342900">
              <a:buFont typeface="+mj-lt"/>
              <a:buAutoNum type="arabicPeriod"/>
            </a:pPr>
            <a:endParaRPr lang="cs-CZ" sz="16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004048" y="3861048"/>
            <a:ext cx="4139952" cy="286232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8000"/>
                </a:solidFill>
                <a:latin typeface="+mn-lt"/>
              </a:rPr>
              <a:t>Time necessary to reach the Maximum on the „OIL DRYING“ Curve as the Function of the Ferric Red Pigment of the various Grades: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rgbClr val="FF6600"/>
                </a:solidFill>
                <a:latin typeface="+mn-lt"/>
              </a:rPr>
              <a:t>English Red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rgbClr val="FF6600"/>
                </a:solidFill>
                <a:latin typeface="+mn-lt"/>
              </a:rPr>
              <a:t>Caput </a:t>
            </a:r>
            <a:r>
              <a:rPr lang="en-GB" b="1" dirty="0" err="1" smtClean="0">
                <a:solidFill>
                  <a:srgbClr val="FF6600"/>
                </a:solidFill>
                <a:latin typeface="+mn-lt"/>
              </a:rPr>
              <a:t>Mortuum</a:t>
            </a:r>
            <a:endParaRPr lang="en-GB" b="1" dirty="0" smtClean="0">
              <a:solidFill>
                <a:srgbClr val="FF6600"/>
              </a:solidFill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err="1" smtClean="0">
                <a:solidFill>
                  <a:srgbClr val="FF6600"/>
                </a:solidFill>
                <a:latin typeface="+mn-lt"/>
              </a:rPr>
              <a:t>Puzuola</a:t>
            </a:r>
            <a:endParaRPr lang="en-GB" b="1" dirty="0" smtClean="0">
              <a:solidFill>
                <a:srgbClr val="FF6600"/>
              </a:solidFill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rgbClr val="FF6600"/>
                </a:solidFill>
                <a:latin typeface="+mn-lt"/>
              </a:rPr>
              <a:t>Ferric Red </a:t>
            </a:r>
            <a:r>
              <a:rPr lang="en-GB" b="1" dirty="0" err="1" smtClean="0">
                <a:solidFill>
                  <a:srgbClr val="FF6600"/>
                </a:solidFill>
                <a:latin typeface="+mn-lt"/>
              </a:rPr>
              <a:t>Lefrane</a:t>
            </a:r>
            <a:endParaRPr lang="en-GB" b="1" dirty="0" smtClean="0">
              <a:solidFill>
                <a:srgbClr val="FF6600"/>
              </a:solidFill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err="1" smtClean="0">
                <a:solidFill>
                  <a:srgbClr val="FF6600"/>
                </a:solidFill>
                <a:latin typeface="+mn-lt"/>
              </a:rPr>
              <a:t>Bayferox</a:t>
            </a:r>
            <a:endParaRPr lang="en-GB" b="1" dirty="0" smtClean="0">
              <a:solidFill>
                <a:srgbClr val="FF6600"/>
              </a:solidFill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rgbClr val="FF6600"/>
                </a:solidFill>
                <a:latin typeface="+mn-lt"/>
              </a:rPr>
              <a:t>Windsor Newton </a:t>
            </a:r>
            <a:endParaRPr lang="en-GB" dirty="0">
              <a:solidFill>
                <a:srgbClr val="FF66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1417638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How to </a:t>
            </a:r>
            <a:r>
              <a:rPr lang="en-GB" sz="3600" b="1" i="1" u="sng" dirty="0" smtClean="0">
                <a:solidFill>
                  <a:srgbClr val="7030A0"/>
                </a:solidFill>
                <a:latin typeface="Arial Black" pitchFamily="34" charset="0"/>
              </a:rPr>
              <a:t>DECELERATE </a:t>
            </a:r>
            <a:r>
              <a:rPr lang="cs-CZ" sz="3600" b="1" i="1" u="sng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„OIL DRYING“ and  alternatively Protect the „Dry“ Film against undesirable Degradation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?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8000"/>
                </a:solidFill>
              </a:rPr>
              <a:t>UV Stabilisers – </a:t>
            </a:r>
            <a:r>
              <a:rPr lang="en-GB" sz="2800" b="1" dirty="0" smtClean="0">
                <a:solidFill>
                  <a:srgbClr val="008000"/>
                </a:solidFill>
              </a:rPr>
              <a:t>against  the Light Degradation</a:t>
            </a:r>
            <a:endParaRPr lang="en-GB" b="1" dirty="0" smtClean="0">
              <a:solidFill>
                <a:srgbClr val="008000"/>
              </a:solidFill>
            </a:endParaRPr>
          </a:p>
          <a:p>
            <a:pPr lvl="1"/>
            <a:r>
              <a:rPr lang="en-GB" b="1" dirty="0" smtClean="0">
                <a:solidFill>
                  <a:srgbClr val="008000"/>
                </a:solidFill>
              </a:rPr>
              <a:t>HALS,</a:t>
            </a:r>
          </a:p>
          <a:p>
            <a:pPr lvl="1"/>
            <a:r>
              <a:rPr lang="en-GB" b="1" dirty="0" smtClean="0">
                <a:solidFill>
                  <a:srgbClr val="008000"/>
                </a:solidFill>
              </a:rPr>
              <a:t>UV Absorbers,</a:t>
            </a:r>
          </a:p>
          <a:p>
            <a:pPr lvl="1"/>
            <a:r>
              <a:rPr lang="en-GB" b="1" dirty="0" smtClean="0">
                <a:solidFill>
                  <a:srgbClr val="008000"/>
                </a:solidFill>
              </a:rPr>
              <a:t>Excited States Scavengers</a:t>
            </a:r>
          </a:p>
          <a:p>
            <a:pPr lvl="1"/>
            <a:r>
              <a:rPr lang="en-GB" b="1" dirty="0" smtClean="0">
                <a:solidFill>
                  <a:srgbClr val="008000"/>
                </a:solidFill>
              </a:rPr>
              <a:t>………..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Inhibitors of the Radical Reactions acting against the </a:t>
            </a:r>
            <a:r>
              <a:rPr lang="en-GB" b="1" dirty="0" smtClean="0">
                <a:solidFill>
                  <a:srgbClr val="FF0000"/>
                </a:solidFill>
                <a:latin typeface="Arial Black" pitchFamily="34" charset="0"/>
              </a:rPr>
              <a:t>„OIL DRYING“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404664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Time schedule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January 2018/2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fr-FR" smtClean="0"/>
              <a:t>NATURAL POLYMERS MU SCI 2 2018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404662"/>
          <a:ext cx="8712968" cy="6386146"/>
        </p:xfrm>
        <a:graphic>
          <a:graphicData uri="http://schemas.openxmlformats.org/drawingml/2006/table">
            <a:tbl>
              <a:tblPr/>
              <a:tblGrid>
                <a:gridCol w="936104"/>
                <a:gridCol w="7776864"/>
              </a:tblGrid>
              <a:tr h="332872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LECTURE</a:t>
                      </a:r>
                      <a:r>
                        <a:rPr lang="sk-SK" sz="1200" b="1" kern="1200" baseline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SUBJECT</a:t>
                      </a:r>
                      <a:endParaRPr lang="cs-CZ" sz="120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704204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just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Introduction to the subject </a:t>
                      </a:r>
                      <a:r>
                        <a:rPr lang="cs-CZ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– Structure</a:t>
                      </a:r>
                      <a:r>
                        <a:rPr lang="en-GB" sz="2000" b="1" kern="1200" baseline="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&amp;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Terminology of</a:t>
                      </a:r>
                      <a:r>
                        <a:rPr lang="cs-CZ" sz="2000" b="1" kern="1200" baseline="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nature polymers, literature </a:t>
                      </a:r>
                      <a:endParaRPr lang="en-GB" sz="1600" b="1" noProof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91469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GB" sz="2000" b="1" noProof="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just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Derivatives of acids – natural resins, drying oils, shellac</a:t>
                      </a:r>
                      <a:endParaRPr lang="en-GB" sz="1600" noProof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noProof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Waxes </a:t>
                      </a:r>
                      <a:endParaRPr lang="en-GB" sz="2000" b="1" noProof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10762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Plant (vegetable) gums, </a:t>
                      </a:r>
                      <a:r>
                        <a:rPr lang="en-GB" sz="20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Polyterpene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–</a:t>
                      </a:r>
                      <a:r>
                        <a:rPr lang="cs-CZ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natural rubber</a:t>
                      </a:r>
                      <a:r>
                        <a:rPr lang="en-GB" sz="2000" b="1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(extracting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processing and modification)</a:t>
                      </a:r>
                      <a:r>
                        <a:rPr lang="cs-CZ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cs-CZ" sz="20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Taraxacum</a:t>
                      </a:r>
                      <a:r>
                        <a:rPr lang="cs-CZ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_kok-</a:t>
                      </a:r>
                      <a:r>
                        <a:rPr lang="cs-CZ" sz="20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saghyz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n-GB" sz="2000" b="1" noProof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Polyphenol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– lignin, </a:t>
                      </a:r>
                      <a:r>
                        <a:rPr lang="en-GB" sz="2000" b="1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humic</a:t>
                      </a:r>
                      <a:r>
                        <a:rPr lang="en-GB" sz="20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acids</a:t>
                      </a:r>
                      <a:endParaRPr lang="en-GB" sz="2000" noProof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6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Polysaccharides I – starch </a:t>
                      </a:r>
                      <a:endParaRPr lang="en-GB" sz="2000" noProof="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0033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7</a:t>
                      </a:r>
                      <a:endParaRPr lang="cs-CZ" sz="20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noProof="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Polysaccharides II – cellulose </a:t>
                      </a:r>
                      <a:endParaRPr lang="en-GB" sz="2000" noProof="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8</a:t>
                      </a:r>
                      <a:endParaRPr lang="cs-CZ" sz="20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 fibres I </a:t>
                      </a:r>
                      <a:endParaRPr lang="en-GB" sz="2000" noProof="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9</a:t>
                      </a:r>
                      <a:endParaRPr lang="cs-CZ" sz="20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 fibres II </a:t>
                      </a:r>
                      <a:endParaRPr lang="en-GB" sz="2000" noProof="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2577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10</a:t>
                      </a:r>
                      <a:endParaRPr lang="cs-CZ" sz="20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noProof="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Casein, whey, protein of eggs</a:t>
                      </a:r>
                      <a:endParaRPr lang="en-GB" sz="2000" noProof="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89722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cs-CZ" sz="20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Identification of natural polymers </a:t>
                      </a:r>
                      <a:endParaRPr lang="en-GB" sz="1800" noProof="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89722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Laboratory methods of natural polymers</a:t>
                      </a:r>
                      <a:r>
                        <a:rPr lang="cs-CZ" sz="18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’</a:t>
                      </a:r>
                      <a:r>
                        <a:rPr lang="en-GB" sz="1800" b="1" kern="1200" noProof="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evaluation </a:t>
                      </a:r>
                      <a:endParaRPr lang="en-GB" sz="1800" noProof="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0" y="0"/>
            <a:ext cx="8928992" cy="620688"/>
          </a:xfrm>
        </p:spPr>
        <p:txBody>
          <a:bodyPr/>
          <a:lstStyle/>
          <a:p>
            <a:r>
              <a:rPr lang="en-GB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Natural RESINS  </a:t>
            </a:r>
            <a:endParaRPr lang="en-GB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5433467"/>
          </a:xfrm>
        </p:spPr>
        <p:txBody>
          <a:bodyPr/>
          <a:lstStyle/>
          <a:p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They are gained by Bleeding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(</a:t>
            </a:r>
            <a:r>
              <a:rPr lang="cs-CZ" sz="2800" dirty="0" err="1" smtClean="0">
                <a:solidFill>
                  <a:srgbClr val="00B0F0"/>
                </a:solidFill>
                <a:latin typeface="Arial Black" pitchFamily="34" charset="0"/>
              </a:rPr>
              <a:t>Resin</a:t>
            </a:r>
            <a:r>
              <a:rPr lang="cs-CZ" sz="2800" dirty="0" smtClean="0">
                <a:solidFill>
                  <a:srgbClr val="00B0F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B0F0"/>
                </a:solidFill>
                <a:latin typeface="Arial Black" pitchFamily="34" charset="0"/>
              </a:rPr>
              <a:t>Tapping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) 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from the Tree Injury or the purposely done Cuts of the 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Tree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’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s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, mainly the Fir Trees (e.g. Pine Tree)</a:t>
            </a:r>
          </a:p>
          <a:p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They are MIXTURES of the mainly </a:t>
            </a:r>
            <a:r>
              <a:rPr lang="en-GB" sz="2400" dirty="0" err="1" smtClean="0">
                <a:solidFill>
                  <a:srgbClr val="008000"/>
                </a:solidFill>
                <a:latin typeface="Arial Black" pitchFamily="34" charset="0"/>
              </a:rPr>
              <a:t>Terpenoid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’s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Compounds </a:t>
            </a:r>
            <a:r>
              <a:rPr lang="en-GB" sz="2400" i="1" dirty="0" smtClean="0">
                <a:solidFill>
                  <a:srgbClr val="7030A0"/>
                </a:solidFill>
                <a:latin typeface="Arial Black" pitchFamily="34" charset="0"/>
              </a:rPr>
              <a:t>(the only Exception is SHELACK) 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and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E</a:t>
            </a:r>
            <a:r>
              <a:rPr lang="en-GB" sz="2400" dirty="0" err="1" smtClean="0">
                <a:solidFill>
                  <a:srgbClr val="008000"/>
                </a:solidFill>
                <a:latin typeface="Arial Black" pitchFamily="34" charset="0"/>
              </a:rPr>
              <a:t>ssential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/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E</a:t>
            </a:r>
            <a:r>
              <a:rPr lang="en-GB" sz="2400" dirty="0" err="1" smtClean="0">
                <a:solidFill>
                  <a:srgbClr val="008000"/>
                </a:solidFill>
                <a:latin typeface="Arial Black" pitchFamily="34" charset="0"/>
              </a:rPr>
              <a:t>thereal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 Oils</a:t>
            </a:r>
          </a:p>
          <a:p>
            <a:r>
              <a:rPr lang="en-GB" sz="2400" dirty="0" smtClean="0">
                <a:solidFill>
                  <a:srgbClr val="FF0000"/>
                </a:solidFill>
                <a:latin typeface="Arial Black" pitchFamily="34" charset="0"/>
              </a:rPr>
              <a:t>They are the Viscous Liquids, called also as </a:t>
            </a:r>
            <a:r>
              <a:rPr lang="en-GB" sz="2400" b="1" u="sng" dirty="0" smtClean="0">
                <a:solidFill>
                  <a:srgbClr val="FF0000"/>
                </a:solidFill>
                <a:latin typeface="Arial Black" pitchFamily="34" charset="0"/>
              </a:rPr>
              <a:t>BALSAMS</a:t>
            </a: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or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400" b="1" u="sng" dirty="0" smtClean="0">
                <a:solidFill>
                  <a:srgbClr val="FF0000"/>
                </a:solidFill>
                <a:latin typeface="Arial Black" pitchFamily="34" charset="0"/>
              </a:rPr>
              <a:t>DISCHARGES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GB" sz="2400" b="1" dirty="0" smtClean="0">
                <a:solidFill>
                  <a:srgbClr val="7030A0"/>
                </a:solidFill>
                <a:latin typeface="Arial Black" pitchFamily="34" charset="0"/>
              </a:rPr>
              <a:t>(</a:t>
            </a:r>
            <a:r>
              <a:rPr lang="en-GB" sz="2400" b="1" u="sng" cap="all" dirty="0" smtClean="0">
                <a:solidFill>
                  <a:srgbClr val="7030A0"/>
                </a:solidFill>
                <a:latin typeface="Arial Black" pitchFamily="34" charset="0"/>
              </a:rPr>
              <a:t>This mixtures</a:t>
            </a:r>
            <a:r>
              <a:rPr lang="en-GB" sz="2400" b="1" dirty="0" smtClean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  <a:p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These </a:t>
            </a:r>
            <a:r>
              <a:rPr lang="en-GB" sz="2400" b="1" u="sng" dirty="0" smtClean="0">
                <a:solidFill>
                  <a:srgbClr val="FF0000"/>
                </a:solidFill>
                <a:latin typeface="Arial Black" pitchFamily="34" charset="0"/>
              </a:rPr>
              <a:t>BALSAMS</a:t>
            </a: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GB" sz="2400" b="1" dirty="0" smtClean="0">
                <a:solidFill>
                  <a:srgbClr val="C00000"/>
                </a:solidFill>
                <a:latin typeface="Arial Black" pitchFamily="34" charset="0"/>
              </a:rPr>
              <a:t>are divided to </a:t>
            </a: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RESINS &amp;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E</a:t>
            </a:r>
            <a:r>
              <a:rPr lang="en-GB" sz="2400" dirty="0" err="1" smtClean="0">
                <a:solidFill>
                  <a:srgbClr val="008000"/>
                </a:solidFill>
                <a:latin typeface="Arial Black" pitchFamily="34" charset="0"/>
              </a:rPr>
              <a:t>ssential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/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E</a:t>
            </a:r>
            <a:r>
              <a:rPr lang="en-GB" sz="2400" dirty="0" err="1" smtClean="0">
                <a:solidFill>
                  <a:srgbClr val="008000"/>
                </a:solidFill>
                <a:latin typeface="Arial Black" pitchFamily="34" charset="0"/>
              </a:rPr>
              <a:t>thereal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 Oils</a:t>
            </a: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GB" sz="2400" dirty="0" smtClean="0">
                <a:solidFill>
                  <a:srgbClr val="C00000"/>
                </a:solidFill>
                <a:latin typeface="Arial Black" pitchFamily="34" charset="0"/>
              </a:rPr>
              <a:t>by Distillation to the  SOLID MATERIAL (SOLIDS) &amp; LIQUIDS</a:t>
            </a:r>
            <a:endParaRPr lang="en-GB" sz="2400" u="sng" cap="small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en-GB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215008" y="0"/>
            <a:ext cx="8928992" cy="476672"/>
          </a:xfrm>
        </p:spPr>
        <p:txBody>
          <a:bodyPr/>
          <a:lstStyle/>
          <a:p>
            <a:r>
              <a:rPr lang="en-GB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Natural RESINS 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2060848"/>
            <a:ext cx="8784976" cy="4065315"/>
          </a:xfrm>
        </p:spPr>
        <p:txBody>
          <a:bodyPr/>
          <a:lstStyle/>
          <a:p>
            <a:pPr algn="ctr">
              <a:buNone/>
            </a:pPr>
            <a:r>
              <a:rPr lang="en-GB" b="1" dirty="0" smtClean="0">
                <a:solidFill>
                  <a:srgbClr val="0000FF"/>
                </a:solidFill>
                <a:latin typeface="Arial Black" pitchFamily="34" charset="0"/>
              </a:rPr>
              <a:t>BALSAM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(DISCHARGE)</a:t>
            </a:r>
            <a:endParaRPr lang="cs-CZ" cap="all" dirty="0" smtClean="0">
              <a:solidFill>
                <a:srgbClr val="0000FF"/>
              </a:solidFill>
              <a:latin typeface="Arial Black" pitchFamily="34" charset="0"/>
            </a:endParaRPr>
          </a:p>
          <a:p>
            <a:endParaRPr lang="cs-CZ" u="sng" cap="all" dirty="0" smtClean="0">
              <a:solidFill>
                <a:srgbClr val="0000FF"/>
              </a:solidFill>
              <a:latin typeface="Arial Black" pitchFamily="34" charset="0"/>
            </a:endParaRPr>
          </a:p>
          <a:p>
            <a:endParaRPr lang="cs-CZ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GB" dirty="0" err="1" smtClean="0">
                <a:solidFill>
                  <a:srgbClr val="008000"/>
                </a:solidFill>
                <a:latin typeface="Arial Black" pitchFamily="34" charset="0"/>
              </a:rPr>
              <a:t>Terpenoid</a:t>
            </a:r>
            <a:r>
              <a:rPr lang="en-GB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(</a:t>
            </a:r>
            <a:r>
              <a:rPr lang="en-GB" dirty="0" smtClean="0">
                <a:solidFill>
                  <a:srgbClr val="008000"/>
                </a:solidFill>
                <a:latin typeface="Arial Black" pitchFamily="34" charset="0"/>
              </a:rPr>
              <a:t>SOLID </a:t>
            </a:r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GB" dirty="0" smtClean="0">
                <a:solidFill>
                  <a:srgbClr val="008000"/>
                </a:solidFill>
                <a:latin typeface="Arial Black" pitchFamily="34" charset="0"/>
              </a:rPr>
              <a:t>MATERIAL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  <a:endParaRPr lang="cs-CZ" cap="sm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cxnSp>
        <p:nvCxnSpPr>
          <p:cNvPr id="13" name="Přímá spojovací šipka 12"/>
          <p:cNvCxnSpPr/>
          <p:nvPr/>
        </p:nvCxnSpPr>
        <p:spPr>
          <a:xfrm>
            <a:off x="5364088" y="2492896"/>
            <a:ext cx="1872208" cy="122413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123728" y="2564904"/>
            <a:ext cx="944488" cy="129614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716016" y="3933056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E</a:t>
            </a:r>
            <a:r>
              <a:rPr lang="en-GB" sz="3200" dirty="0" err="1" smtClean="0">
                <a:solidFill>
                  <a:srgbClr val="C00000"/>
                </a:solidFill>
                <a:latin typeface="Arial Black" pitchFamily="34" charset="0"/>
              </a:rPr>
              <a:t>ssential</a:t>
            </a:r>
            <a:r>
              <a:rPr lang="en-GB" sz="3200" dirty="0" smtClean="0">
                <a:solidFill>
                  <a:srgbClr val="C00000"/>
                </a:solidFill>
                <a:latin typeface="Arial Black" pitchFamily="34" charset="0"/>
              </a:rPr>
              <a:t>/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E</a:t>
            </a:r>
            <a:r>
              <a:rPr lang="en-GB" sz="3200" dirty="0" err="1" smtClean="0">
                <a:solidFill>
                  <a:srgbClr val="C00000"/>
                </a:solidFill>
                <a:latin typeface="Arial Black" pitchFamily="34" charset="0"/>
              </a:rPr>
              <a:t>thereal</a:t>
            </a:r>
            <a:r>
              <a:rPr lang="en-GB" sz="3200" dirty="0" smtClean="0">
                <a:solidFill>
                  <a:srgbClr val="C00000"/>
                </a:solidFill>
                <a:latin typeface="Arial Black" pitchFamily="34" charset="0"/>
              </a:rPr>
              <a:t> Oils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(</a:t>
            </a:r>
            <a:r>
              <a:rPr lang="en-GB" sz="3200" dirty="0" smtClean="0">
                <a:solidFill>
                  <a:srgbClr val="C00000"/>
                </a:solidFill>
                <a:latin typeface="Arial Black" pitchFamily="34" charset="0"/>
              </a:rPr>
              <a:t>LIQUID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)</a:t>
            </a:r>
            <a:endParaRPr lang="cs-CZ" sz="32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51520" y="548680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00FF"/>
                </a:solidFill>
                <a:latin typeface="Arial Black" pitchFamily="34" charset="0"/>
              </a:rPr>
              <a:t>Bleeding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(</a:t>
            </a:r>
            <a:r>
              <a:rPr lang="cs-CZ" sz="3200" dirty="0" err="1" smtClean="0">
                <a:solidFill>
                  <a:srgbClr val="00B0F0"/>
                </a:solidFill>
                <a:latin typeface="Arial Black" pitchFamily="34" charset="0"/>
              </a:rPr>
              <a:t>Resin</a:t>
            </a:r>
            <a:r>
              <a:rPr lang="cs-CZ" sz="3200" dirty="0" smtClean="0">
                <a:solidFill>
                  <a:srgbClr val="00B0F0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B0F0"/>
                </a:solidFill>
                <a:latin typeface="Arial Black" pitchFamily="34" charset="0"/>
              </a:rPr>
              <a:t>Tapping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  <a:endParaRPr lang="cs-CZ" sz="3200" dirty="0"/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4427984" y="1196752"/>
            <a:ext cx="0" cy="936104"/>
          </a:xfrm>
          <a:prstGeom prst="straightConnector1">
            <a:avLst/>
          </a:prstGeom>
          <a:ln w="63500">
            <a:solidFill>
              <a:srgbClr val="FF33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490066"/>
          </a:xfrm>
        </p:spPr>
        <p:txBody>
          <a:bodyPr/>
          <a:lstStyle/>
          <a:p>
            <a:r>
              <a:rPr lang="en-GB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Natural RESINS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versus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E</a:t>
            </a:r>
            <a:r>
              <a:rPr lang="en-GB" sz="2800" dirty="0" err="1" smtClean="0">
                <a:solidFill>
                  <a:srgbClr val="008000"/>
                </a:solidFill>
                <a:latin typeface="Arial Black" pitchFamily="34" charset="0"/>
              </a:rPr>
              <a:t>ssential</a:t>
            </a:r>
            <a:r>
              <a:rPr lang="en-GB" sz="2800" dirty="0" smtClean="0">
                <a:solidFill>
                  <a:srgbClr val="008000"/>
                </a:solidFill>
                <a:latin typeface="Arial Black" pitchFamily="34" charset="0"/>
              </a:rPr>
              <a:t>/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E</a:t>
            </a:r>
            <a:r>
              <a:rPr lang="en-GB" sz="2800" dirty="0" err="1" smtClean="0">
                <a:solidFill>
                  <a:srgbClr val="008000"/>
                </a:solidFill>
                <a:latin typeface="Arial Black" pitchFamily="34" charset="0"/>
              </a:rPr>
              <a:t>thereal</a:t>
            </a:r>
            <a:r>
              <a:rPr lang="en-GB" sz="2800" dirty="0" smtClean="0">
                <a:solidFill>
                  <a:srgbClr val="008000"/>
                </a:solidFill>
                <a:latin typeface="Arial Black" pitchFamily="34" charset="0"/>
              </a:rPr>
              <a:t> Oils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824536"/>
          </a:xfrm>
        </p:spPr>
        <p:txBody>
          <a:bodyPr/>
          <a:lstStyle/>
          <a:p>
            <a:pPr>
              <a:buNone/>
            </a:pPr>
            <a:r>
              <a:rPr lang="en-GB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Natural RESINS </a:t>
            </a:r>
            <a:r>
              <a:rPr lang="en-GB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are the  </a:t>
            </a:r>
            <a:r>
              <a:rPr lang="en-GB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oligomeric</a:t>
            </a:r>
            <a:r>
              <a:rPr lang="en-GB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, viscous, low Volatile Materials (Mixture of the Compounds)</a:t>
            </a:r>
            <a:endParaRPr lang="en-GB" b="1" kern="1200" dirty="0" smtClean="0">
              <a:solidFill>
                <a:srgbClr val="FF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pPr>
              <a:buNone/>
            </a:pPr>
            <a:r>
              <a:rPr lang="en-GB" dirty="0" smtClean="0">
                <a:solidFill>
                  <a:srgbClr val="008000"/>
                </a:solidFill>
                <a:latin typeface="Arial Black" pitchFamily="34" charset="0"/>
              </a:rPr>
              <a:t>Essential/Ethereal Oils </a:t>
            </a:r>
            <a:r>
              <a:rPr lang="en-GB" sz="2400" dirty="0" smtClean="0">
                <a:solidFill>
                  <a:srgbClr val="008000"/>
                </a:solidFill>
              </a:rPr>
              <a:t>are the Volatile</a:t>
            </a:r>
            <a:r>
              <a:rPr lang="en-GB" sz="1800" dirty="0" smtClean="0">
                <a:solidFill>
                  <a:srgbClr val="008000"/>
                </a:solidFill>
              </a:rPr>
              <a:t>, </a:t>
            </a:r>
            <a:r>
              <a:rPr lang="en-GB" sz="2400" dirty="0" smtClean="0">
                <a:solidFill>
                  <a:srgbClr val="008000"/>
                </a:solidFill>
              </a:rPr>
              <a:t>even at low Temperature. </a:t>
            </a:r>
            <a:r>
              <a:rPr lang="en-GB" sz="2400" dirty="0" smtClean="0"/>
              <a:t>They are Water insoluble, oily Substances of their Mixtures, frequently aromatic and having the acrid/pungent Taste. </a:t>
            </a:r>
          </a:p>
          <a:p>
            <a:pPr algn="ctr">
              <a:buNone/>
            </a:pPr>
            <a:r>
              <a:rPr lang="en-GB" sz="4400" dirty="0" smtClean="0">
                <a:solidFill>
                  <a:srgbClr val="008000"/>
                </a:solidFill>
                <a:latin typeface="Arial Black" pitchFamily="34" charset="0"/>
              </a:rPr>
              <a:t>They are TERPENOIDE  in both cases</a:t>
            </a:r>
          </a:p>
          <a:p>
            <a:pPr>
              <a:buNone/>
            </a:pPr>
            <a:r>
              <a:rPr lang="cs-CZ" sz="2400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40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251520" y="692696"/>
            <a:ext cx="8568952" cy="5544616"/>
          </a:xfrm>
        </p:spPr>
        <p:txBody>
          <a:bodyPr/>
          <a:lstStyle/>
          <a:p>
            <a:r>
              <a:rPr lang="en-GB" sz="2600" b="1" u="sng" kern="1200" dirty="0" smtClean="0">
                <a:solidFill>
                  <a:srgbClr val="7030A0"/>
                </a:solidFill>
                <a:latin typeface="Arial Black" pitchFamily="34" charset="0"/>
                <a:ea typeface="Times New Roman"/>
                <a:cs typeface="Times New Roman"/>
              </a:rPr>
              <a:t>Shellac is NOT the Vegetable Product!</a:t>
            </a:r>
          </a:p>
          <a:p>
            <a:r>
              <a:rPr lang="en-GB" sz="2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en-GB" sz="26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is the Animal Product, Insect’s Secrete</a:t>
            </a:r>
            <a:endParaRPr lang="en-GB" sz="2600" dirty="0" smtClean="0">
              <a:solidFill>
                <a:srgbClr val="FF0000"/>
              </a:solidFill>
            </a:endParaRPr>
          </a:p>
          <a:p>
            <a:r>
              <a:rPr lang="en-GB" sz="2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en-GB" sz="26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doesn't contain </a:t>
            </a:r>
            <a:r>
              <a:rPr lang="en-GB" sz="2600" b="1" kern="1200" dirty="0" err="1" smtClean="0">
                <a:latin typeface="+mj-lt"/>
                <a:ea typeface="Times New Roman"/>
                <a:cs typeface="Times New Roman"/>
              </a:rPr>
              <a:t>T</a:t>
            </a:r>
            <a:r>
              <a:rPr lang="en-GB" sz="2600" b="1" dirty="0" err="1" smtClean="0"/>
              <a:t>erpenoide</a:t>
            </a:r>
            <a:r>
              <a:rPr lang="en-GB" sz="2600" b="1" dirty="0" smtClean="0"/>
              <a:t> Acids, but the </a:t>
            </a:r>
            <a:r>
              <a:rPr lang="en-GB" sz="2600" b="1" dirty="0" err="1" smtClean="0"/>
              <a:t>Polyhydroxy</a:t>
            </a:r>
            <a:r>
              <a:rPr lang="en-GB" sz="2600" b="1" dirty="0" smtClean="0"/>
              <a:t> Acids, </a:t>
            </a:r>
            <a:r>
              <a:rPr lang="en-GB" sz="2600" b="1" dirty="0" smtClean="0"/>
              <a:t>mainly</a:t>
            </a:r>
            <a:r>
              <a:rPr lang="cs-CZ" sz="2600" b="1" dirty="0" smtClean="0"/>
              <a:t> </a:t>
            </a:r>
            <a:r>
              <a:rPr lang="en-GB" sz="2600" b="1" dirty="0" smtClean="0"/>
              <a:t>(</a:t>
            </a:r>
            <a:r>
              <a:rPr lang="en-GB" sz="2600" b="1" dirty="0" smtClean="0"/>
              <a:t>up to 50 % w/w) of the </a:t>
            </a:r>
            <a:r>
              <a:rPr lang="en-GB" sz="2600" b="1" dirty="0" err="1" smtClean="0"/>
              <a:t>Aleuritic</a:t>
            </a:r>
            <a:r>
              <a:rPr lang="en-GB" sz="2600" b="1" dirty="0" smtClean="0"/>
              <a:t> Acid and its </a:t>
            </a:r>
            <a:r>
              <a:rPr lang="en-GB" sz="2600" b="1" dirty="0" err="1" smtClean="0"/>
              <a:t>Oligomers</a:t>
            </a:r>
            <a:endParaRPr lang="en-GB" sz="2600" b="1" dirty="0" smtClean="0"/>
          </a:p>
          <a:p>
            <a:pPr algn="ctr">
              <a:buNone/>
            </a:pPr>
            <a:r>
              <a:rPr lang="en-GB" sz="2600" b="1" dirty="0" smtClean="0">
                <a:solidFill>
                  <a:srgbClr val="FF0000"/>
                </a:solidFill>
                <a:latin typeface="Arial Black" pitchFamily="34" charset="0"/>
              </a:rPr>
              <a:t>HOCH</a:t>
            </a:r>
            <a:r>
              <a:rPr lang="en-GB" sz="2600" b="1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GB" sz="2600" b="1" dirty="0" smtClean="0">
                <a:solidFill>
                  <a:srgbClr val="FF0000"/>
                </a:solidFill>
                <a:latin typeface="Arial Black" pitchFamily="34" charset="0"/>
              </a:rPr>
              <a:t>(CH</a:t>
            </a:r>
            <a:r>
              <a:rPr lang="en-GB" sz="2600" b="1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GB" sz="2600" b="1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  <a:r>
              <a:rPr lang="en-GB" sz="2600" b="1" baseline="-25000" dirty="0" smtClean="0">
                <a:solidFill>
                  <a:srgbClr val="FF0000"/>
                </a:solidFill>
                <a:latin typeface="Arial Black" pitchFamily="34" charset="0"/>
              </a:rPr>
              <a:t>5</a:t>
            </a:r>
            <a:r>
              <a:rPr lang="en-GB" sz="2600" b="1" dirty="0" smtClean="0">
                <a:solidFill>
                  <a:srgbClr val="FF0000"/>
                </a:solidFill>
                <a:latin typeface="Arial Black" pitchFamily="34" charset="0"/>
              </a:rPr>
              <a:t>CH(OH)CH(OH)(CH</a:t>
            </a:r>
            <a:r>
              <a:rPr lang="en-GB" sz="2600" b="1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GB" sz="2600" b="1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  <a:r>
              <a:rPr lang="en-GB" sz="2600" b="1" baseline="-25000" dirty="0" smtClean="0">
                <a:solidFill>
                  <a:srgbClr val="FF0000"/>
                </a:solidFill>
                <a:latin typeface="Arial Black" pitchFamily="34" charset="0"/>
              </a:rPr>
              <a:t>7</a:t>
            </a:r>
            <a:r>
              <a:rPr lang="en-GB" sz="2600" b="1" dirty="0" smtClean="0">
                <a:solidFill>
                  <a:srgbClr val="FF0000"/>
                </a:solidFill>
                <a:latin typeface="Arial Black" pitchFamily="34" charset="0"/>
              </a:rPr>
              <a:t>COOH</a:t>
            </a:r>
          </a:p>
          <a:p>
            <a:r>
              <a:rPr lang="en-GB" sz="2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en-GB" sz="26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en-GB" sz="26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is highly polar Substance </a:t>
            </a:r>
            <a:r>
              <a:rPr lang="en-GB" sz="2600" b="1" dirty="0" smtClean="0">
                <a:solidFill>
                  <a:srgbClr val="008000"/>
                </a:solidFill>
              </a:rPr>
              <a:t>&gt; Solubility in the </a:t>
            </a:r>
            <a:r>
              <a:rPr lang="en-GB" sz="2600" b="1" dirty="0" err="1" smtClean="0">
                <a:solidFill>
                  <a:srgbClr val="008000"/>
                </a:solidFill>
                <a:latin typeface="Arial Black" pitchFamily="34" charset="0"/>
              </a:rPr>
              <a:t>EtOH</a:t>
            </a:r>
            <a:r>
              <a:rPr lang="en-GB" sz="2600" b="1" dirty="0" smtClean="0">
                <a:solidFill>
                  <a:srgbClr val="008000"/>
                </a:solidFill>
              </a:rPr>
              <a:t> and in the other Alcohols and Glycols</a:t>
            </a:r>
          </a:p>
          <a:p>
            <a:r>
              <a:rPr lang="en-GB" sz="2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cs-CZ" sz="2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en-GB" sz="2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is </a:t>
            </a:r>
            <a:r>
              <a:rPr lang="en-GB" sz="26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Water insoluble</a:t>
            </a:r>
            <a:r>
              <a:rPr lang="en-GB" sz="2600" b="1" dirty="0" smtClean="0">
                <a:solidFill>
                  <a:srgbClr val="0000FF"/>
                </a:solidFill>
              </a:rPr>
              <a:t>, but </a:t>
            </a:r>
            <a:r>
              <a:rPr lang="cs-CZ" sz="2600" b="1" dirty="0" err="1" smtClean="0">
                <a:solidFill>
                  <a:srgbClr val="0000FF"/>
                </a:solidFill>
              </a:rPr>
              <a:t>it</a:t>
            </a:r>
            <a:r>
              <a:rPr lang="cs-CZ" sz="2600" b="1" dirty="0" smtClean="0">
                <a:solidFill>
                  <a:srgbClr val="0000FF"/>
                </a:solidFill>
              </a:rPr>
              <a:t> </a:t>
            </a:r>
            <a:r>
              <a:rPr lang="en-GB" sz="2600" b="1" dirty="0" smtClean="0">
                <a:solidFill>
                  <a:srgbClr val="0000FF"/>
                </a:solidFill>
              </a:rPr>
              <a:t>is </a:t>
            </a:r>
            <a:r>
              <a:rPr lang="en-GB" sz="2600" b="1" dirty="0" smtClean="0">
                <a:solidFill>
                  <a:srgbClr val="0000FF"/>
                </a:solidFill>
              </a:rPr>
              <a:t>soluble in the alkali Solutions &gt; the Binder for the China Ink</a:t>
            </a:r>
            <a:endParaRPr lang="en-GB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36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sk-SK" sz="3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– </a:t>
            </a:r>
            <a:r>
              <a:rPr lang="sk-SK" sz="36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various</a:t>
            </a:r>
            <a:r>
              <a:rPr lang="sk-SK" sz="3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36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Grades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6446"/>
            <a:ext cx="8229600" cy="5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-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Use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5577483"/>
          </a:xfrm>
        </p:spPr>
        <p:txBody>
          <a:bodyPr/>
          <a:lstStyle/>
          <a:p>
            <a:pPr algn="ctr">
              <a:buNone/>
            </a:pPr>
            <a:r>
              <a:rPr lang="cs-CZ" sz="2000" b="1" u="sng" dirty="0" smtClean="0">
                <a:solidFill>
                  <a:srgbClr val="008000"/>
                </a:solidFill>
                <a:latin typeface="Arial Black" pitchFamily="34" charset="0"/>
              </a:rPr>
              <a:t>HISTORICAL USE </a:t>
            </a:r>
          </a:p>
          <a:p>
            <a:r>
              <a:rPr lang="en-GB" sz="2400" b="1" cap="small" dirty="0" smtClean="0">
                <a:solidFill>
                  <a:srgbClr val="008000"/>
                </a:solidFill>
                <a:latin typeface="Arial Black" pitchFamily="34" charset="0"/>
              </a:rPr>
              <a:t>gramophone </a:t>
            </a:r>
            <a:r>
              <a:rPr lang="en-GB" sz="2000" b="1" cap="small" dirty="0" smtClean="0">
                <a:solidFill>
                  <a:srgbClr val="008000"/>
                </a:solidFill>
                <a:latin typeface="Arial Black" pitchFamily="34" charset="0"/>
              </a:rPr>
              <a:t>RECORDS</a:t>
            </a:r>
            <a:r>
              <a:rPr lang="en-GB" sz="2000" b="1" cap="small" dirty="0" smtClean="0">
                <a:solidFill>
                  <a:srgbClr val="008000"/>
                </a:solidFill>
              </a:rPr>
              <a:t>, </a:t>
            </a:r>
            <a:r>
              <a:rPr lang="en-GB" sz="2000" b="1" dirty="0" smtClean="0">
                <a:solidFill>
                  <a:srgbClr val="008000"/>
                </a:solidFill>
              </a:rPr>
              <a:t>even before the Use of the PVC Copolymers!</a:t>
            </a:r>
          </a:p>
          <a:p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IT WAS FILLED 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BY 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THE VERY FINE GROUND SLATE!</a:t>
            </a:r>
            <a:endParaRPr lang="cs-CZ" sz="20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cs-CZ" sz="2000" b="1" u="sng" dirty="0" smtClean="0">
                <a:solidFill>
                  <a:srgbClr val="FF0000"/>
                </a:solidFill>
                <a:latin typeface="Arial Black" pitchFamily="34" charset="0"/>
              </a:rPr>
              <a:t>CURRENT USE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Manufacture of the musical Instrument – the by Hand </a:t>
            </a:r>
            <a:r>
              <a:rPr lang="cs-CZ" sz="2400" b="1" dirty="0" smtClean="0">
                <a:solidFill>
                  <a:srgbClr val="FF0000"/>
                </a:solidFill>
              </a:rPr>
              <a:t>V</a:t>
            </a:r>
            <a:r>
              <a:rPr lang="en-GB" sz="2400" b="1" dirty="0" err="1" smtClean="0">
                <a:solidFill>
                  <a:srgbClr val="FF0000"/>
                </a:solidFill>
              </a:rPr>
              <a:t>arnishing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</a:rPr>
              <a:t>of the Violin and also for some by Hand </a:t>
            </a:r>
            <a:r>
              <a:rPr lang="cs-CZ" sz="2400" b="1" dirty="0" smtClean="0">
                <a:solidFill>
                  <a:srgbClr val="FF0000"/>
                </a:solidFill>
              </a:rPr>
              <a:t>V</a:t>
            </a:r>
            <a:r>
              <a:rPr lang="en-GB" sz="2400" b="1" dirty="0" smtClean="0">
                <a:solidFill>
                  <a:srgbClr val="FF0000"/>
                </a:solidFill>
              </a:rPr>
              <a:t>varnishing </a:t>
            </a:r>
            <a:r>
              <a:rPr lang="en-GB" sz="2400" b="1" dirty="0" smtClean="0">
                <a:solidFill>
                  <a:srgbClr val="FF0000"/>
                </a:solidFill>
              </a:rPr>
              <a:t>of the woodwind Instruments made of the light Wood.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Surface Treatment of Wood by Shellac Polish at Restoration Work, what give the Wood excellent Gloss.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Furnace polishing (in the 18.–</a:t>
            </a:r>
            <a:r>
              <a:rPr lang="en-GB" sz="2400" b="1" dirty="0" smtClean="0">
                <a:solidFill>
                  <a:srgbClr val="FF0000"/>
                </a:solidFill>
              </a:rPr>
              <a:t>19.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</a:rPr>
              <a:t>Centuries</a:t>
            </a:r>
            <a:r>
              <a:rPr lang="en-GB" sz="2400" b="1" dirty="0" smtClean="0">
                <a:solidFill>
                  <a:srgbClr val="FF0000"/>
                </a:solidFill>
              </a:rPr>
              <a:t>).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Food Additive E904, e.g. Impregnation of the Fruit and Vegetable Surface to keep the Freshness.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ISOPRENE</a:t>
            </a:r>
            <a:r>
              <a:rPr lang="en-GB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– basic Unit of the </a:t>
            </a:r>
            <a:r>
              <a:rPr lang="en-GB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TERPENOIDS</a:t>
            </a:r>
            <a:endParaRPr lang="en-GB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3" name="Zástupný symbol pro obsah 12" descr="Vzorec">
            <a:hlinkClick r:id="rId2" tooltip="&quot;Vzorec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2915816" y="836712"/>
          <a:ext cx="5832648" cy="1512167"/>
        </p:xfrm>
        <a:graphic>
          <a:graphicData uri="http://schemas.openxmlformats.org/drawingml/2006/table">
            <a:tbl>
              <a:tblPr/>
              <a:tblGrid>
                <a:gridCol w="2916324"/>
                <a:gridCol w="2916324"/>
              </a:tblGrid>
              <a:tr h="6895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 smtClean="0">
                          <a:latin typeface="Times New Roman"/>
                          <a:ea typeface="Times New Roman"/>
                          <a:cs typeface="Times New Roman"/>
                        </a:rPr>
                        <a:t>Systematic Name</a:t>
                      </a:r>
                      <a:endParaRPr lang="en-GB" sz="2000" b="1" noProof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buta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-1,3-dien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11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2000" b="1" noProof="0" smtClean="0">
                          <a:latin typeface="Times New Roman"/>
                          <a:ea typeface="Times New Roman"/>
                          <a:cs typeface="Times New Roman"/>
                        </a:rPr>
                        <a:t>Other names</a:t>
                      </a:r>
                      <a:endParaRPr lang="en-GB" sz="2000" b="1" noProof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-1,3-butadien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11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2000" b="1" u="sng" noProof="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Chemický vzorec"/>
                        </a:rPr>
                        <a:t>Summary Formula</a:t>
                      </a:r>
                      <a:endParaRPr lang="en-GB" sz="2000" b="1" noProof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0" y="2348880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TERPENOIDS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28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– </a:t>
            </a:r>
            <a:r>
              <a:rPr lang="en-GB" sz="28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the main Components of the NATURAL RESIN</a:t>
            </a:r>
            <a:endParaRPr lang="en-GB" sz="28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0" y="3284983"/>
          <a:ext cx="9144000" cy="3484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667"/>
                <a:gridCol w="1608666"/>
                <a:gridCol w="4656667"/>
              </a:tblGrid>
              <a:tr h="1004525"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 dirty="0" smtClean="0">
                          <a:solidFill>
                            <a:srgbClr val="FF0000"/>
                          </a:solidFill>
                        </a:rPr>
                        <a:t>DENOMINATION</a:t>
                      </a:r>
                      <a:endParaRPr lang="en-GB" sz="20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 smtClean="0">
                          <a:solidFill>
                            <a:srgbClr val="FF0000"/>
                          </a:solidFill>
                        </a:rPr>
                        <a:t>CARBON ATOMS NUMBER</a:t>
                      </a:r>
                      <a:endParaRPr lang="en-GB" sz="2000" b="1" noProof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 dirty="0" smtClean="0">
                          <a:solidFill>
                            <a:srgbClr val="FF0000"/>
                          </a:solidFill>
                        </a:rPr>
                        <a:t>State of Matter </a:t>
                      </a:r>
                    </a:p>
                    <a:p>
                      <a:pPr algn="ctr"/>
                      <a:r>
                        <a:rPr lang="en-GB" sz="2000" b="1" noProof="0" dirty="0" smtClean="0">
                          <a:solidFill>
                            <a:srgbClr val="FF0000"/>
                          </a:solidFill>
                        </a:rPr>
                        <a:t>at normal Temperature </a:t>
                      </a:r>
                      <a:r>
                        <a:rPr lang="en-GB" sz="2000" b="1" baseline="0" noProof="0" dirty="0" smtClean="0">
                          <a:solidFill>
                            <a:srgbClr val="FF0000"/>
                          </a:solidFill>
                        </a:rPr>
                        <a:t> (23 °C)</a:t>
                      </a:r>
                      <a:endParaRPr lang="en-GB" sz="20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965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Arial Black" pitchFamily="34" charset="0"/>
                        </a:rPr>
                        <a:t>MONOTERPENOID</a:t>
                      </a:r>
                      <a:endParaRPr lang="cs-CZ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Arial Black" pitchFamily="34" charset="0"/>
                        </a:rPr>
                        <a:t>10</a:t>
                      </a:r>
                      <a:endParaRPr lang="cs-CZ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/>
                        <a:t>Liquid</a:t>
                      </a:r>
                      <a:endParaRPr lang="en-GB" b="1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965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Arial Black" pitchFamily="34" charset="0"/>
                        </a:rPr>
                        <a:t>SESQUITERPENOID</a:t>
                      </a:r>
                      <a:endParaRPr lang="cs-CZ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Arial Black" pitchFamily="34" charset="0"/>
                        </a:rPr>
                        <a:t>15</a:t>
                      </a:r>
                      <a:endParaRPr lang="cs-CZ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/>
                        <a:t>Liquid</a:t>
                      </a:r>
                      <a:endParaRPr lang="en-GB" b="1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965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Arial Black" pitchFamily="34" charset="0"/>
                        </a:rPr>
                        <a:t>DITERPENOID</a:t>
                      </a:r>
                      <a:endParaRPr lang="cs-CZ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Arial Black" pitchFamily="34" charset="0"/>
                        </a:rPr>
                        <a:t>20</a:t>
                      </a:r>
                      <a:endParaRPr lang="cs-CZ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/>
                        <a:t>Solid State</a:t>
                      </a:r>
                      <a:endParaRPr lang="en-GB" b="1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965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Arial Black" pitchFamily="34" charset="0"/>
                        </a:rPr>
                        <a:t>TRITERPENOID</a:t>
                      </a:r>
                      <a:endParaRPr lang="cs-CZ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latin typeface="Arial Black" pitchFamily="34" charset="0"/>
                        </a:rPr>
                        <a:t>30</a:t>
                      </a:r>
                      <a:endParaRPr lang="cs-CZ" b="1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 smtClean="0"/>
                        <a:t>Solid State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150096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5907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67544" y="386104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MONOTERPENE</a:t>
            </a:r>
          </a:p>
          <a:p>
            <a:r>
              <a:rPr lang="cs-CZ" sz="3600" b="1" dirty="0" smtClean="0">
                <a:solidFill>
                  <a:srgbClr val="0000FF"/>
                </a:solidFill>
                <a:latin typeface="Arial Black" pitchFamily="34" charset="0"/>
              </a:rPr>
              <a:t>LIMOLENE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(in </a:t>
            </a:r>
            <a:r>
              <a:rPr lang="cs-CZ" sz="3600" b="1" dirty="0" err="1" smtClean="0">
                <a:solidFill>
                  <a:srgbClr val="0000FF"/>
                </a:solidFill>
              </a:rPr>
              <a:t>the</a:t>
            </a:r>
            <a:r>
              <a:rPr lang="cs-CZ" sz="3600" b="1" dirty="0" smtClean="0">
                <a:solidFill>
                  <a:srgbClr val="0000FF"/>
                </a:solidFill>
              </a:rPr>
              <a:t> </a:t>
            </a:r>
            <a:r>
              <a:rPr lang="cs-CZ" sz="3600" b="1" dirty="0" err="1" smtClean="0">
                <a:solidFill>
                  <a:srgbClr val="0000FF"/>
                </a:solidFill>
              </a:rPr>
              <a:t>Orange</a:t>
            </a:r>
            <a:r>
              <a:rPr lang="cs-CZ" sz="3600" b="1" dirty="0" smtClean="0">
                <a:solidFill>
                  <a:srgbClr val="0000FF"/>
                </a:solidFill>
              </a:rPr>
              <a:t> </a:t>
            </a:r>
            <a:r>
              <a:rPr lang="cs-CZ" sz="3600" b="1" dirty="0" err="1" smtClean="0">
                <a:solidFill>
                  <a:srgbClr val="0000FF"/>
                </a:solidFill>
              </a:rPr>
              <a:t>Peel</a:t>
            </a:r>
            <a:r>
              <a:rPr lang="cs-CZ" sz="3600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572000" y="3789040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SESQUITERPENE</a:t>
            </a:r>
          </a:p>
          <a:p>
            <a:r>
              <a:rPr lang="cs-CZ" sz="3600" b="1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cs-CZ" sz="3600" b="1" dirty="0" smtClean="0">
                <a:solidFill>
                  <a:srgbClr val="008000"/>
                </a:solidFill>
              </a:rPr>
              <a:t> </a:t>
            </a:r>
            <a:r>
              <a:rPr lang="cs-CZ" sz="3600" b="1" dirty="0" smtClean="0">
                <a:solidFill>
                  <a:srgbClr val="008000"/>
                </a:solidFill>
                <a:latin typeface="Arial Black" pitchFamily="34" charset="0"/>
              </a:rPr>
              <a:t>KADILENE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195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364088" y="476672"/>
            <a:ext cx="3779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rgbClr val="FF0000"/>
                </a:solidFill>
              </a:rPr>
              <a:t>DITERPENE</a:t>
            </a:r>
          </a:p>
          <a:p>
            <a:r>
              <a:rPr lang="cs-CZ" sz="4800" b="1" dirty="0" err="1" smtClean="0">
                <a:solidFill>
                  <a:srgbClr val="FF0000"/>
                </a:solidFill>
              </a:rPr>
              <a:t>Abietic</a:t>
            </a:r>
            <a:r>
              <a:rPr lang="cs-CZ" sz="4800" b="1" dirty="0" smtClean="0">
                <a:solidFill>
                  <a:srgbClr val="FF0000"/>
                </a:solidFill>
              </a:rPr>
              <a:t> </a:t>
            </a:r>
            <a:r>
              <a:rPr lang="cs-CZ" sz="4800" b="1" dirty="0" err="1" smtClean="0">
                <a:solidFill>
                  <a:srgbClr val="FF0000"/>
                </a:solidFill>
              </a:rPr>
              <a:t>Acid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The most important natural Resins</a:t>
            </a:r>
            <a:endParaRPr lang="en-GB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0" y="548682"/>
          <a:ext cx="9144000" cy="6309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696"/>
                <a:gridCol w="1821904"/>
                <a:gridCol w="1828800"/>
                <a:gridCol w="1828800"/>
                <a:gridCol w="1828800"/>
              </a:tblGrid>
              <a:tr h="622863">
                <a:tc gridSpan="5">
                  <a:txBody>
                    <a:bodyPr/>
                    <a:lstStyle/>
                    <a:p>
                      <a:pPr algn="ctr"/>
                      <a:r>
                        <a:rPr lang="en-GB" sz="2200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Physical and Chemical Properties of the </a:t>
                      </a:r>
                      <a:r>
                        <a:rPr lang="en-GB" sz="2200" b="1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natural Resins</a:t>
                      </a:r>
                      <a:r>
                        <a:rPr lang="en-GB" sz="2200" noProof="0" dirty="0" smtClean="0"/>
                        <a:t> </a:t>
                      </a:r>
                      <a:endParaRPr lang="en-GB" sz="22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1052276">
                <a:tc>
                  <a:txBody>
                    <a:bodyPr/>
                    <a:lstStyle/>
                    <a:p>
                      <a:pPr algn="ctr"/>
                      <a:r>
                        <a:rPr lang="en-GB" sz="1800" b="1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Resin</a:t>
                      </a:r>
                      <a:endParaRPr lang="en-GB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/>
                        <a:t>Acid Number (mg KOH/g)</a:t>
                      </a:r>
                      <a:endParaRPr lang="en-GB" b="1" noProof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 err="1" smtClean="0">
                          <a:solidFill>
                            <a:srgbClr val="0000FF"/>
                          </a:solidFill>
                        </a:rPr>
                        <a:t>Saponification</a:t>
                      </a:r>
                      <a:r>
                        <a:rPr lang="en-GB" b="1" noProof="0" dirty="0" smtClean="0">
                          <a:solidFill>
                            <a:srgbClr val="0000FF"/>
                          </a:solidFill>
                        </a:rPr>
                        <a:t> Number</a:t>
                      </a:r>
                      <a:r>
                        <a:rPr lang="en-GB" b="1" baseline="0" noProof="0" dirty="0" smtClean="0">
                          <a:solidFill>
                            <a:srgbClr val="0000FF"/>
                          </a:solidFill>
                        </a:rPr>
                        <a:t> (mg KOH/g)</a:t>
                      </a:r>
                      <a:endParaRPr lang="en-GB" b="1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 smtClean="0">
                          <a:solidFill>
                            <a:srgbClr val="7030A0"/>
                          </a:solidFill>
                        </a:rPr>
                        <a:t>Iodine Value (% I</a:t>
                      </a:r>
                      <a:r>
                        <a:rPr lang="en-GB" b="1" baseline="-25000" noProof="0" dirty="0" smtClean="0">
                          <a:solidFill>
                            <a:srgbClr val="7030A0"/>
                          </a:solidFill>
                        </a:rPr>
                        <a:t>2</a:t>
                      </a:r>
                      <a:r>
                        <a:rPr lang="en-GB" b="1" noProof="0" dirty="0" smtClean="0">
                          <a:solidFill>
                            <a:srgbClr val="7030A0"/>
                          </a:solidFill>
                        </a:rPr>
                        <a:t>/g)</a:t>
                      </a:r>
                      <a:endParaRPr lang="en-GB" b="1" noProof="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 smtClean="0">
                          <a:solidFill>
                            <a:srgbClr val="008000"/>
                          </a:solidFill>
                        </a:rPr>
                        <a:t>Softening Temperature (°C)</a:t>
                      </a:r>
                      <a:endParaRPr lang="en-GB" b="1" noProof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693">
                <a:tc>
                  <a:txBody>
                    <a:bodyPr/>
                    <a:lstStyle/>
                    <a:p>
                      <a:r>
                        <a:rPr lang="en-GB" b="1" noProof="0" smtClean="0">
                          <a:solidFill>
                            <a:srgbClr val="FF0000"/>
                          </a:solidFill>
                        </a:rPr>
                        <a:t>Colophone</a:t>
                      </a:r>
                      <a:endParaRPr lang="en-GB" b="1" noProof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140 – 180</a:t>
                      </a:r>
                      <a:endParaRPr lang="cs-CZ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147 – 195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7030A0"/>
                          </a:solidFill>
                        </a:rPr>
                        <a:t>200 - 225</a:t>
                      </a:r>
                      <a:endParaRPr lang="cs-CZ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73 – 79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298">
                <a:tc>
                  <a:txBody>
                    <a:bodyPr/>
                    <a:lstStyle/>
                    <a:p>
                      <a:r>
                        <a:rPr lang="en-GB" b="1" noProof="0" dirty="0" smtClean="0">
                          <a:solidFill>
                            <a:srgbClr val="FF0000"/>
                          </a:solidFill>
                        </a:rPr>
                        <a:t>Venice Turpentine </a:t>
                      </a:r>
                      <a:endParaRPr lang="en-GB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75 - 95</a:t>
                      </a:r>
                      <a:endParaRPr lang="cs-CZ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105 - 120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7030A0"/>
                          </a:solidFill>
                        </a:rPr>
                        <a:t>120 - 145</a:t>
                      </a:r>
                      <a:endParaRPr lang="cs-CZ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136 – 138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693">
                <a:tc>
                  <a:txBody>
                    <a:bodyPr/>
                    <a:lstStyle/>
                    <a:p>
                      <a:r>
                        <a:rPr lang="en-GB" b="1" noProof="0" smtClean="0">
                          <a:solidFill>
                            <a:srgbClr val="FF0000"/>
                          </a:solidFill>
                        </a:rPr>
                        <a:t>Sandarac </a:t>
                      </a:r>
                      <a:endParaRPr lang="en-GB" b="1" noProof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130 - 150</a:t>
                      </a:r>
                      <a:endParaRPr lang="cs-CZ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180 - 200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7030A0"/>
                          </a:solidFill>
                        </a:rPr>
                        <a:t>70 - 100</a:t>
                      </a:r>
                      <a:endParaRPr lang="cs-CZ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lain" startAt="110"/>
                      </a:pPr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 - 120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416">
                <a:tc>
                  <a:txBody>
                    <a:bodyPr/>
                    <a:lstStyle/>
                    <a:p>
                      <a:r>
                        <a:rPr lang="en-GB" b="1" noProof="0" smtClean="0">
                          <a:solidFill>
                            <a:srgbClr val="FF0000"/>
                          </a:solidFill>
                        </a:rPr>
                        <a:t>Copal Mannila</a:t>
                      </a:r>
                      <a:endParaRPr lang="en-GB" b="1" noProof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/>
                        <a:t>130 - 150</a:t>
                      </a:r>
                    </a:p>
                    <a:p>
                      <a:pPr algn="ctr"/>
                      <a:endParaRPr lang="cs-CZ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180 - 200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7030A0"/>
                          </a:solidFill>
                        </a:rPr>
                        <a:t>70 - 100</a:t>
                      </a:r>
                      <a:endParaRPr lang="cs-CZ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lain" startAt="110"/>
                      </a:pPr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 - 120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693">
                <a:tc>
                  <a:txBody>
                    <a:bodyPr/>
                    <a:lstStyle/>
                    <a:p>
                      <a:r>
                        <a:rPr lang="en-GB" b="1" noProof="0" smtClean="0">
                          <a:solidFill>
                            <a:srgbClr val="FF0000"/>
                          </a:solidFill>
                        </a:rPr>
                        <a:t>Damara</a:t>
                      </a:r>
                      <a:endParaRPr lang="en-GB" b="1" noProof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25 - 40</a:t>
                      </a:r>
                      <a:endParaRPr lang="cs-CZ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35 - 40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7030A0"/>
                          </a:solidFill>
                        </a:rPr>
                        <a:t>55 - 65</a:t>
                      </a:r>
                      <a:endParaRPr lang="cs-CZ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84 – 86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693">
                <a:tc>
                  <a:txBody>
                    <a:bodyPr/>
                    <a:lstStyle/>
                    <a:p>
                      <a:r>
                        <a:rPr lang="en-GB" b="1" noProof="0" smtClean="0">
                          <a:solidFill>
                            <a:srgbClr val="FF0000"/>
                          </a:solidFill>
                        </a:rPr>
                        <a:t>Mastix</a:t>
                      </a:r>
                      <a:endParaRPr lang="en-GB" b="1" noProof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60 - 65</a:t>
                      </a:r>
                      <a:endParaRPr lang="cs-CZ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85 - 100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7030A0"/>
                          </a:solidFill>
                        </a:rPr>
                        <a:t>70 - 85</a:t>
                      </a:r>
                      <a:endParaRPr lang="cs-CZ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73 – 74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693">
                <a:tc>
                  <a:txBody>
                    <a:bodyPr/>
                    <a:lstStyle/>
                    <a:p>
                      <a:r>
                        <a:rPr lang="en-GB" b="1" noProof="0" dirty="0" smtClean="0">
                          <a:solidFill>
                            <a:srgbClr val="FF0000"/>
                          </a:solidFill>
                        </a:rPr>
                        <a:t>Shellac</a:t>
                      </a:r>
                      <a:endParaRPr lang="en-GB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40 - 60</a:t>
                      </a:r>
                      <a:endParaRPr lang="cs-CZ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200 - 250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7030A0"/>
                          </a:solidFill>
                        </a:rPr>
                        <a:t>4 - 10</a:t>
                      </a:r>
                      <a:endParaRPr lang="cs-CZ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82 - 88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Arial Black" pitchFamily="34" charset="0"/>
              </a:rPr>
              <a:t>Products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04056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Natural Products</a:t>
            </a:r>
          </a:p>
          <a:p>
            <a:pPr lvl="1"/>
            <a:r>
              <a:rPr lang="en-GB" b="1" dirty="0" smtClean="0">
                <a:solidFill>
                  <a:srgbClr val="FF0000"/>
                </a:solidFill>
              </a:rPr>
              <a:t>Renewable Sources </a:t>
            </a:r>
          </a:p>
          <a:p>
            <a:pPr lvl="1"/>
            <a:r>
              <a:rPr lang="en-GB" b="1" dirty="0" smtClean="0">
                <a:solidFill>
                  <a:srgbClr val="FF0000"/>
                </a:solidFill>
              </a:rPr>
              <a:t>UNRENEWABLE </a:t>
            </a:r>
            <a:r>
              <a:rPr lang="en-GB" b="1" dirty="0" smtClean="0">
                <a:solidFill>
                  <a:srgbClr val="FF0000"/>
                </a:solidFill>
              </a:rPr>
              <a:t>SOURCE </a:t>
            </a:r>
          </a:p>
          <a:p>
            <a:r>
              <a:rPr lang="en-GB" b="1" dirty="0" smtClean="0">
                <a:solidFill>
                  <a:srgbClr val="008000"/>
                </a:solidFill>
              </a:rPr>
              <a:t>Modified Natural Products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Synthetic</a:t>
            </a:r>
            <a:r>
              <a:rPr lang="en-GB" b="1" dirty="0" smtClean="0">
                <a:solidFill>
                  <a:srgbClr val="008000"/>
                </a:solidFill>
              </a:rPr>
              <a:t> </a:t>
            </a:r>
            <a:r>
              <a:rPr lang="en-GB" b="1" dirty="0" smtClean="0">
                <a:solidFill>
                  <a:srgbClr val="0000FF"/>
                </a:solidFill>
              </a:rPr>
              <a:t>Products</a:t>
            </a:r>
          </a:p>
          <a:p>
            <a:pPr algn="ctr">
              <a:buNone/>
            </a:pPr>
            <a:r>
              <a:rPr lang="en-GB" b="1" u="sng" dirty="0" smtClean="0">
                <a:solidFill>
                  <a:srgbClr val="C00000"/>
                </a:solidFill>
              </a:rPr>
              <a:t>Why do we put the Oils in the Natural  Polymers ?</a:t>
            </a:r>
          </a:p>
          <a:p>
            <a:pPr algn="ctr">
              <a:buNone/>
            </a:pPr>
            <a:r>
              <a:rPr lang="en-GB" b="1" dirty="0" smtClean="0">
                <a:solidFill>
                  <a:srgbClr val="C00000"/>
                </a:solidFill>
              </a:rPr>
              <a:t>POLYMERS arising by radical Reaction from some of the </a:t>
            </a:r>
            <a:r>
              <a:rPr lang="cs-CZ" b="1" dirty="0" err="1" smtClean="0">
                <a:solidFill>
                  <a:srgbClr val="C00000"/>
                </a:solidFill>
              </a:rPr>
              <a:t>Natural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en-GB" b="1" dirty="0" smtClean="0">
                <a:solidFill>
                  <a:srgbClr val="C00000"/>
                </a:solidFill>
              </a:rPr>
              <a:t>Oils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Natural Resins – an Example</a:t>
            </a:r>
            <a:endParaRPr lang="en-GB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217443"/>
          </a:xfrm>
        </p:spPr>
        <p:txBody>
          <a:bodyPr/>
          <a:lstStyle/>
          <a:p>
            <a:r>
              <a:rPr lang="en-GB" dirty="0" smtClean="0">
                <a:solidFill>
                  <a:srgbClr val="008000"/>
                </a:solidFill>
                <a:latin typeface="Arial Black" pitchFamily="34" charset="0"/>
              </a:rPr>
              <a:t>Fir Trees </a:t>
            </a:r>
            <a:r>
              <a:rPr lang="en-GB" dirty="0" smtClean="0">
                <a:solidFill>
                  <a:srgbClr val="008000"/>
                </a:solidFill>
              </a:rPr>
              <a:t>&gt; </a:t>
            </a:r>
            <a:r>
              <a:rPr lang="en-GB" dirty="0" smtClean="0">
                <a:solidFill>
                  <a:srgbClr val="008000"/>
                </a:solidFill>
                <a:latin typeface="Arial Black" pitchFamily="34" charset="0"/>
              </a:rPr>
              <a:t>PINE </a:t>
            </a:r>
            <a:endParaRPr lang="en-GB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en-GB" dirty="0" smtClean="0"/>
              <a:t>&gt; </a:t>
            </a:r>
            <a:r>
              <a:rPr lang="en-GB" b="1" dirty="0" smtClean="0">
                <a:solidFill>
                  <a:srgbClr val="C00000"/>
                </a:solidFill>
                <a:latin typeface="Arial Black" pitchFamily="34" charset="0"/>
              </a:rPr>
              <a:t>Turpentine BALSAM (</a:t>
            </a:r>
            <a:r>
              <a:rPr lang="en-GB" b="1" u="sng" dirty="0" smtClean="0">
                <a:solidFill>
                  <a:srgbClr val="C00000"/>
                </a:solidFill>
                <a:latin typeface="Arial Black" pitchFamily="34" charset="0"/>
              </a:rPr>
              <a:t>DISCHARGE</a:t>
            </a:r>
            <a:r>
              <a:rPr lang="en-GB" b="1" dirty="0" smtClean="0">
                <a:solidFill>
                  <a:srgbClr val="C00000"/>
                </a:solidFill>
                <a:latin typeface="Arial Black" pitchFamily="34" charset="0"/>
              </a:rPr>
              <a:t>)</a:t>
            </a:r>
          </a:p>
          <a:p>
            <a:r>
              <a:rPr lang="en-GB" dirty="0" smtClean="0"/>
              <a:t>&gt; </a:t>
            </a:r>
            <a:r>
              <a:rPr lang="en-GB" b="1" dirty="0" smtClean="0">
                <a:solidFill>
                  <a:srgbClr val="0000FF"/>
                </a:solidFill>
              </a:rPr>
              <a:t>DESTILATION of the </a:t>
            </a:r>
            <a:r>
              <a:rPr lang="en-GB" dirty="0" smtClean="0">
                <a:solidFill>
                  <a:srgbClr val="008000"/>
                </a:solidFill>
                <a:latin typeface="Arial Black" pitchFamily="34" charset="0"/>
              </a:rPr>
              <a:t>Essential/Ethereal Oils </a:t>
            </a:r>
            <a:r>
              <a:rPr lang="en-GB" dirty="0" smtClean="0"/>
              <a:t>&gt; </a:t>
            </a:r>
            <a:r>
              <a:rPr lang="en-GB" b="1" dirty="0" smtClean="0">
                <a:solidFill>
                  <a:srgbClr val="C00000"/>
                </a:solidFill>
                <a:latin typeface="Arial Black" pitchFamily="34" charset="0"/>
              </a:rPr>
              <a:t>Turpentine </a:t>
            </a:r>
            <a:r>
              <a:rPr lang="en-GB" b="1" dirty="0" smtClean="0">
                <a:solidFill>
                  <a:srgbClr val="0000FF"/>
                </a:solidFill>
              </a:rPr>
              <a:t>&gt; Thinner (</a:t>
            </a:r>
            <a:r>
              <a:rPr lang="en-GB" b="1" dirty="0" err="1" smtClean="0">
                <a:solidFill>
                  <a:srgbClr val="0000FF"/>
                </a:solidFill>
              </a:rPr>
              <a:t>Diluent</a:t>
            </a:r>
            <a:r>
              <a:rPr lang="en-GB" b="1" dirty="0" smtClean="0">
                <a:solidFill>
                  <a:srgbClr val="0000FF"/>
                </a:solidFill>
              </a:rPr>
              <a:t> ) of the </a:t>
            </a:r>
            <a:r>
              <a:rPr lang="en-GB" b="1" dirty="0" smtClean="0">
                <a:solidFill>
                  <a:srgbClr val="FF0000"/>
                </a:solidFill>
              </a:rPr>
              <a:t>Boiled linseed Oil  </a:t>
            </a:r>
            <a:r>
              <a:rPr lang="en-GB" b="1" dirty="0" smtClean="0">
                <a:solidFill>
                  <a:srgbClr val="0000FF"/>
                </a:solidFill>
              </a:rPr>
              <a:t>and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0000FF"/>
                </a:solidFill>
              </a:rPr>
              <a:t>Oil’s based Paint</a:t>
            </a:r>
          </a:p>
          <a:p>
            <a:r>
              <a:rPr lang="en-GB" dirty="0" smtClean="0"/>
              <a:t>&gt; </a:t>
            </a:r>
            <a:r>
              <a:rPr lang="en-GB" b="1" dirty="0" smtClean="0">
                <a:solidFill>
                  <a:srgbClr val="0000FF"/>
                </a:solidFill>
              </a:rPr>
              <a:t>The Rest after DESTILATION (Bottoms) is the </a:t>
            </a:r>
            <a:r>
              <a:rPr lang="en-GB" b="1" dirty="0" smtClean="0">
                <a:solidFill>
                  <a:srgbClr val="0000FF"/>
                </a:solidFill>
                <a:latin typeface="Arial Black" pitchFamily="34" charset="0"/>
              </a:rPr>
              <a:t>RESIN = COLOPHONE</a:t>
            </a:r>
            <a:endParaRPr lang="en-GB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cs-CZ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sz="2800" b="1" dirty="0" smtClean="0">
                <a:solidFill>
                  <a:srgbClr val="0000FF"/>
                </a:solidFill>
                <a:latin typeface="Arial Black" pitchFamily="34" charset="0"/>
              </a:rPr>
              <a:t>COLOPHONE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n-GB" sz="2200" b="1" dirty="0" smtClean="0"/>
              <a:t>Hard  and Brittle at Room Temperature</a:t>
            </a:r>
          </a:p>
          <a:p>
            <a:r>
              <a:rPr lang="en-GB" sz="2200" b="1" dirty="0" smtClean="0"/>
              <a:t>It is changing Hard to Soft at approx. 70 °C</a:t>
            </a:r>
          </a:p>
          <a:p>
            <a:r>
              <a:rPr lang="en-GB" sz="2200" b="1" dirty="0" smtClean="0"/>
              <a:t>It melts at approx. 120 °C</a:t>
            </a:r>
          </a:p>
          <a:p>
            <a:r>
              <a:rPr lang="en-GB" sz="2200" b="1" dirty="0" smtClean="0"/>
              <a:t>It is soluble in the Alcohols, Esters, Aromatics, Chlorine substituted Solvents, </a:t>
            </a:r>
            <a:r>
              <a:rPr lang="en-GB" sz="2200" b="1" dirty="0" err="1" smtClean="0"/>
              <a:t>Ketones</a:t>
            </a:r>
            <a:r>
              <a:rPr lang="en-GB" sz="2200" b="1" dirty="0" smtClean="0"/>
              <a:t>, Turpentine etc. </a:t>
            </a:r>
          </a:p>
          <a:p>
            <a:r>
              <a:rPr lang="en-GB" sz="2200" b="1" dirty="0" smtClean="0"/>
              <a:t>It contains mostly </a:t>
            </a:r>
            <a:r>
              <a:rPr lang="en-GB" sz="2200" b="1" dirty="0" err="1" smtClean="0"/>
              <a:t>Abietic</a:t>
            </a:r>
            <a:r>
              <a:rPr lang="en-GB" sz="2200" b="1" dirty="0" smtClean="0"/>
              <a:t> acid &gt; its Oxidation results as the Brittleness, Reduction of the Solubility etc. </a:t>
            </a:r>
          </a:p>
          <a:p>
            <a:r>
              <a:rPr lang="en-GB" sz="2200" b="1" dirty="0" smtClean="0"/>
              <a:t>It is soluble in the Alkali &gt; RESIN’S SOAPS</a:t>
            </a:r>
          </a:p>
          <a:p>
            <a:r>
              <a:rPr lang="en-GB" sz="2200" b="1" dirty="0" smtClean="0"/>
              <a:t>Co</a:t>
            </a:r>
            <a:r>
              <a:rPr lang="en-GB" sz="2200" b="1" baseline="30000" dirty="0" smtClean="0"/>
              <a:t>+2</a:t>
            </a:r>
            <a:r>
              <a:rPr lang="en-GB" sz="2200" b="1" dirty="0" smtClean="0"/>
              <a:t> Salts  &gt;</a:t>
            </a:r>
            <a:r>
              <a:rPr lang="en-GB" sz="2400" b="1" dirty="0" smtClean="0">
                <a:solidFill>
                  <a:srgbClr val="0000FF"/>
                </a:solidFill>
                <a:latin typeface="Arial Black" pitchFamily="34" charset="0"/>
              </a:rPr>
              <a:t> SICCATIVE</a:t>
            </a:r>
            <a:r>
              <a:rPr lang="en-GB" sz="2400" b="1" baseline="300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en-GB" sz="2200" b="1" dirty="0" smtClean="0"/>
          </a:p>
          <a:p>
            <a:r>
              <a:rPr lang="en-GB" sz="2200" b="1" dirty="0" smtClean="0"/>
              <a:t>Cu+2 Salts &gt; Pigment &amp;</a:t>
            </a:r>
            <a:r>
              <a:rPr lang="en-GB" sz="2400" b="1" dirty="0" smtClean="0">
                <a:solidFill>
                  <a:srgbClr val="0000FF"/>
                </a:solidFill>
                <a:latin typeface="Arial Black" pitchFamily="34" charset="0"/>
              </a:rPr>
              <a:t> SICCATIVE</a:t>
            </a:r>
            <a:r>
              <a:rPr lang="en-GB" sz="2400" b="1" baseline="300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en-GB" sz="2200" b="1" dirty="0" smtClean="0"/>
          </a:p>
          <a:p>
            <a:r>
              <a:rPr lang="en-GB" sz="2200" b="1" dirty="0" smtClean="0">
                <a:solidFill>
                  <a:srgbClr val="008000"/>
                </a:solidFill>
              </a:rPr>
              <a:t>Hot Melts</a:t>
            </a:r>
          </a:p>
          <a:p>
            <a:r>
              <a:rPr lang="en-GB" sz="2200" b="1" dirty="0" smtClean="0">
                <a:solidFill>
                  <a:srgbClr val="0000FF"/>
                </a:solidFill>
              </a:rPr>
              <a:t>Soldering &gt; it destroys the Oxide’s Layers</a:t>
            </a:r>
          </a:p>
          <a:p>
            <a:endParaRPr lang="cs-CZ" sz="2200" b="1" dirty="0" smtClean="0"/>
          </a:p>
          <a:p>
            <a:endParaRPr lang="cs-CZ" sz="2200" b="1" dirty="0" smtClean="0"/>
          </a:p>
          <a:p>
            <a:endParaRPr lang="cs-CZ" sz="22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sz="2800" b="1" dirty="0" smtClean="0">
                <a:solidFill>
                  <a:srgbClr val="0000FF"/>
                </a:solidFill>
                <a:latin typeface="Arial Black" pitchFamily="34" charset="0"/>
              </a:rPr>
              <a:t>COLOPHONE </a:t>
            </a:r>
            <a:r>
              <a:rPr lang="en-GB" sz="2800" b="1" dirty="0" smtClean="0">
                <a:solidFill>
                  <a:srgbClr val="FF0000"/>
                </a:solidFill>
              </a:rPr>
              <a:t>(</a:t>
            </a:r>
            <a:r>
              <a:rPr lang="en-GB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eng. Rosin or Colophony or Greek Pitch, Yellow Rosin</a:t>
            </a:r>
            <a:r>
              <a:rPr lang="en-GB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GB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Colophony or Greek Pitch </a:t>
            </a:r>
            <a:r>
              <a:rPr lang="en-GB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&gt; it is derived fro the Old Greek Town Colophon, fames for the export of the </a:t>
            </a:r>
            <a:r>
              <a:rPr lang="en-GB" sz="2800" b="1" dirty="0" smtClean="0">
                <a:solidFill>
                  <a:srgbClr val="0000FF"/>
                </a:solidFill>
                <a:latin typeface="Arial Black" pitchFamily="34" charset="0"/>
              </a:rPr>
              <a:t>COLOPHONE </a:t>
            </a:r>
            <a:endParaRPr lang="en-GB" sz="2800" b="1" kern="1200" dirty="0" smtClean="0">
              <a:solidFill>
                <a:srgbClr val="0000FF"/>
              </a:solidFill>
              <a:ea typeface="Times New Roman"/>
              <a:cs typeface="Times New Roman"/>
            </a:endParaRPr>
          </a:p>
          <a:p>
            <a:r>
              <a:rPr lang="en-GB" sz="2800" b="1" kern="1200" dirty="0" smtClean="0">
                <a:solidFill>
                  <a:srgbClr val="0000FF"/>
                </a:solidFill>
                <a:cs typeface="Times New Roman"/>
              </a:rPr>
              <a:t>Other uses:</a:t>
            </a:r>
          </a:p>
          <a:p>
            <a:pPr lvl="1"/>
            <a:r>
              <a:rPr lang="en-GB" sz="2400" b="1" kern="1200" dirty="0" smtClean="0">
                <a:solidFill>
                  <a:srgbClr val="0000FF"/>
                </a:solidFill>
                <a:cs typeface="Times New Roman"/>
              </a:rPr>
              <a:t>Surface Treatment of the Violin Bow to increase the Friction with the Strings</a:t>
            </a:r>
          </a:p>
          <a:p>
            <a:pPr lvl="1"/>
            <a:r>
              <a:rPr lang="en-GB" sz="2400" b="1" kern="1200" dirty="0" smtClean="0">
                <a:solidFill>
                  <a:srgbClr val="0000FF"/>
                </a:solidFill>
                <a:cs typeface="Times New Roman"/>
              </a:rPr>
              <a:t>If mixed with some Waxes is used for Iron on the old paintings to the new under laid Canvas (Textile) &gt; </a:t>
            </a: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RENTOALAGE</a:t>
            </a:r>
            <a:endParaRPr lang="en-GB" sz="2400" b="1" kern="1200" dirty="0" smtClean="0">
              <a:solidFill>
                <a:srgbClr val="FF0000"/>
              </a:solidFill>
              <a:latin typeface="Arial Black" pitchFamily="34" charset="0"/>
              <a:cs typeface="Times New Roman"/>
            </a:endParaRPr>
          </a:p>
          <a:p>
            <a:pPr lvl="1"/>
            <a:r>
              <a:rPr lang="en-GB" sz="2400" b="1" kern="1200" dirty="0" smtClean="0">
                <a:solidFill>
                  <a:srgbClr val="0000FF"/>
                </a:solidFill>
                <a:cs typeface="Times New Roman"/>
              </a:rPr>
              <a:t>Pharmacy</a:t>
            </a:r>
          </a:p>
          <a:p>
            <a:pPr lvl="1"/>
            <a:r>
              <a:rPr lang="en-GB" sz="2400" b="1" kern="1200" dirty="0" smtClean="0">
                <a:solidFill>
                  <a:srgbClr val="0000FF"/>
                </a:solidFill>
                <a:cs typeface="Times New Roman"/>
              </a:rPr>
              <a:t>Food Industry </a:t>
            </a: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.............</a:t>
            </a:r>
            <a:endParaRPr lang="cs-CZ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smtClean="0">
                <a:solidFill>
                  <a:srgbClr val="0000FF"/>
                </a:solidFill>
                <a:latin typeface="Arial Black" pitchFamily="34" charset="0"/>
              </a:rPr>
              <a:t>COLOPHONE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030" y="2780928"/>
            <a:ext cx="4372938" cy="33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38138"/>
          </a:xfrm>
        </p:spPr>
        <p:txBody>
          <a:bodyPr/>
          <a:lstStyle/>
          <a:p>
            <a:r>
              <a:rPr lang="en-GB" sz="2800" dirty="0" smtClean="0">
                <a:solidFill>
                  <a:srgbClr val="C00000"/>
                </a:solidFill>
                <a:latin typeface="Arial Black" pitchFamily="34" charset="0"/>
              </a:rPr>
              <a:t>Essential/Ethereal Oils Example - </a:t>
            </a:r>
            <a:r>
              <a:rPr lang="en-GB" sz="2800" b="1" dirty="0" smtClean="0">
                <a:solidFill>
                  <a:srgbClr val="FF0000"/>
                </a:solidFill>
              </a:rPr>
              <a:t/>
            </a:r>
            <a:br>
              <a:rPr lang="en-GB" sz="2800" b="1" dirty="0" smtClean="0">
                <a:solidFill>
                  <a:srgbClr val="FF0000"/>
                </a:solidFill>
              </a:rPr>
            </a:b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3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Turpentine</a:t>
            </a:r>
            <a:endParaRPr lang="en-GB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923928" y="1412776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The main Components are  PINENE (</a:t>
            </a:r>
            <a:r>
              <a:rPr lang="en-GB" sz="2800" b="1" dirty="0" smtClean="0">
                <a:solidFill>
                  <a:srgbClr val="FF0000"/>
                </a:solidFill>
                <a:latin typeface="Symbol" pitchFamily="18" charset="2"/>
              </a:rPr>
              <a:t>a, b)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2780928"/>
            <a:ext cx="49685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</a:t>
            </a:r>
            <a:r>
              <a:rPr lang="en-GB" sz="2800" b="1" dirty="0" smtClean="0">
                <a:solidFill>
                  <a:srgbClr val="008000"/>
                </a:solidFill>
              </a:rPr>
              <a:t>Solvent for the Oils based Paints</a:t>
            </a:r>
          </a:p>
          <a:p>
            <a:pPr>
              <a:buFont typeface="Arial" pitchFamily="34" charset="0"/>
              <a:buChar char="•"/>
            </a:pPr>
            <a:r>
              <a:rPr lang="en-GB" sz="2800" b="1" dirty="0" smtClean="0">
                <a:solidFill>
                  <a:srgbClr val="008000"/>
                </a:solidFill>
              </a:rPr>
              <a:t> As the Mixture with the Beeswax or the Carnauba Wax is used as the Furnace Polishing Agent </a:t>
            </a:r>
          </a:p>
          <a:p>
            <a:pPr>
              <a:buFont typeface="Arial" pitchFamily="34" charset="0"/>
              <a:buChar char="•"/>
            </a:pPr>
            <a:r>
              <a:rPr lang="en-GB" sz="2800" b="1" dirty="0" smtClean="0">
                <a:solidFill>
                  <a:srgbClr val="008000"/>
                </a:solidFill>
              </a:rPr>
              <a:t> Synthesis of the fragrant Substances, e.g. Camphor</a:t>
            </a:r>
            <a:endParaRPr lang="en-GB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sk-SK" sz="40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Venic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(</a:t>
            </a:r>
            <a:r>
              <a:rPr lang="sk-SK" sz="40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Venetian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) </a:t>
            </a:r>
            <a:r>
              <a:rPr lang="sk-SK" sz="40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Turpentine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052736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Add to oil paints, mediums and varnishes for an exquisite jewel-like quality and tough, enamel-like surface. </a:t>
            </a:r>
            <a:br>
              <a:rPr lang="en-US" sz="2000" dirty="0" smtClean="0">
                <a:latin typeface="Arial Black" pitchFamily="34" charset="0"/>
              </a:rPr>
            </a:br>
            <a:r>
              <a:rPr lang="en-US" sz="2000" dirty="0" smtClean="0">
                <a:latin typeface="Arial Black" pitchFamily="34" charset="0"/>
              </a:rPr>
              <a:t>Derived from European larch trees,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this resin has the </a:t>
            </a:r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CONSISTENCY OF HONEY </a:t>
            </a:r>
            <a:r>
              <a:rPr lang="en-US" sz="2000" dirty="0" smtClean="0">
                <a:latin typeface="Arial Black" pitchFamily="34" charset="0"/>
              </a:rPr>
              <a:t>and is offered in its pure, undiluted state. Dilute with 20% turpentine and use sparingly to a 5% maximum of the total paint mixture.</a:t>
            </a:r>
            <a:endParaRPr lang="cs-CZ" sz="2000" dirty="0">
              <a:latin typeface="Arial Black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88674"/>
            <a:ext cx="4392488" cy="3209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sk-SK" sz="40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Venic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(</a:t>
            </a:r>
            <a:r>
              <a:rPr lang="sk-SK" sz="40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Venetian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) </a:t>
            </a:r>
            <a:r>
              <a:rPr lang="sk-SK" sz="40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Turpentine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68760"/>
            <a:ext cx="3619500" cy="489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9512" y="1124744"/>
          <a:ext cx="2952328" cy="4552024"/>
        </p:xfrm>
        <a:graphic>
          <a:graphicData uri="http://schemas.openxmlformats.org/presentationml/2006/ole">
            <p:oleObj spid="_x0000_s1026" r:id="rId4" imgW="19828571" imgH="30571429" progId="">
              <p:embed/>
            </p:oleObj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0" y="5661248"/>
            <a:ext cx="3203848" cy="107721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>
                <a:solidFill>
                  <a:srgbClr val="008000"/>
                </a:solidFill>
                <a:latin typeface="Arial Black" pitchFamily="34" charset="0"/>
              </a:rPr>
              <a:t>European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8000"/>
                </a:solidFill>
                <a:latin typeface="Arial Black" pitchFamily="34" charset="0"/>
              </a:rPr>
              <a:t>Larch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/>
          <a:lstStyle/>
          <a:p>
            <a:r>
              <a:rPr lang="en-GB" sz="4000" b="1" dirty="0" smtClean="0">
                <a:solidFill>
                  <a:srgbClr val="FF0000"/>
                </a:solidFill>
                <a:latin typeface="Arial Black" pitchFamily="34" charset="0"/>
              </a:rPr>
              <a:t>Some Remarks more</a:t>
            </a:r>
            <a:endParaRPr lang="en-GB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2600" b="1" dirty="0" smtClean="0">
                <a:latin typeface="Arial Black" pitchFamily="34" charset="0"/>
              </a:rPr>
              <a:t>The Trivial Names are most common in the Chemistry of the Natural Substances, frequently related to the  place of the Occurrence of the Substance in Question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600" b="1" dirty="0" smtClean="0">
                <a:solidFill>
                  <a:srgbClr val="008000"/>
                </a:solidFill>
                <a:latin typeface="Arial Black" pitchFamily="34" charset="0"/>
              </a:rPr>
              <a:t>There are also the other Substances besides the main </a:t>
            </a:r>
            <a:r>
              <a:rPr lang="en-GB" sz="2600" b="1" dirty="0" smtClean="0">
                <a:latin typeface="Arial Black" pitchFamily="34" charset="0"/>
              </a:rPr>
              <a:t>Natural Substances </a:t>
            </a:r>
            <a:r>
              <a:rPr lang="en-GB" sz="2600" b="1" dirty="0" smtClean="0">
                <a:solidFill>
                  <a:srgbClr val="008000"/>
                </a:solidFill>
                <a:latin typeface="Arial Black" pitchFamily="34" charset="0"/>
              </a:rPr>
              <a:t>(Polymers) in the common </a:t>
            </a:r>
            <a:r>
              <a:rPr lang="en-GB" sz="2600" b="1" dirty="0" smtClean="0">
                <a:latin typeface="Arial Black" pitchFamily="34" charset="0"/>
              </a:rPr>
              <a:t>Natural Substances </a:t>
            </a:r>
            <a:r>
              <a:rPr lang="en-GB" sz="2600" b="1" dirty="0" smtClean="0">
                <a:solidFill>
                  <a:srgbClr val="008000"/>
                </a:solidFill>
                <a:latin typeface="Arial Black" pitchFamily="34" charset="0"/>
              </a:rPr>
              <a:t>Samples</a:t>
            </a:r>
            <a:r>
              <a:rPr lang="cs-CZ" sz="2600" b="1" dirty="0" smtClean="0">
                <a:solidFill>
                  <a:srgbClr val="008000"/>
                </a:solidFill>
                <a:latin typeface="Arial Black" pitchFamily="34" charset="0"/>
              </a:rPr>
              <a:t> (</a:t>
            </a:r>
            <a:r>
              <a:rPr lang="cs-CZ" sz="2600" b="1" dirty="0" err="1" smtClean="0">
                <a:solidFill>
                  <a:srgbClr val="008000"/>
                </a:solidFill>
                <a:latin typeface="Arial Black" pitchFamily="34" charset="0"/>
              </a:rPr>
              <a:t>Materials</a:t>
            </a:r>
            <a:r>
              <a:rPr lang="cs-CZ" sz="2600" b="1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  <a:endParaRPr lang="en-GB" sz="26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600" b="1" dirty="0" smtClean="0">
                <a:solidFill>
                  <a:srgbClr val="0000FF"/>
                </a:solidFill>
                <a:latin typeface="Arial Black" pitchFamily="34" charset="0"/>
              </a:rPr>
              <a:t>The Composition and the Amount of the accompanying Substances are related to the Substance’s Source and Place of the Origin, the harvesting Season etc.  </a:t>
            </a:r>
            <a:endParaRPr lang="en-GB" sz="2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Let’s go to the other RESINS and </a:t>
            </a:r>
            <a:r>
              <a:rPr lang="en-GB" sz="2800" b="1" dirty="0" smtClean="0">
                <a:solidFill>
                  <a:srgbClr val="0000FF"/>
                </a:solidFill>
                <a:latin typeface="Arial Black" pitchFamily="34" charset="0"/>
              </a:rPr>
              <a:t>BALSAMS (DISCHARGES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DITERPENOIDE</a:t>
            </a:r>
            <a:r>
              <a:rPr lang="cs-CZ" sz="6600" b="1" dirty="0" smtClean="0">
                <a:solidFill>
                  <a:srgbClr val="FF0000"/>
                </a:solidFill>
                <a:latin typeface="Arial Black" pitchFamily="34" charset="0"/>
              </a:rPr>
              <a:t> RESINS 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Let’s go to the other Resins &amp; Balsams </a:t>
            </a:r>
            <a:r>
              <a:rPr lang="en-GB" sz="2800" b="1" dirty="0" smtClean="0">
                <a:solidFill>
                  <a:srgbClr val="0000FF"/>
                </a:solidFill>
                <a:latin typeface="Arial Black" pitchFamily="34" charset="0"/>
              </a:rPr>
              <a:t>(DISCHARGES)</a:t>
            </a:r>
            <a:r>
              <a:rPr lang="en-GB" sz="2800" b="1" dirty="0" smtClean="0">
                <a:solidFill>
                  <a:srgbClr val="FF0000"/>
                </a:solidFill>
              </a:rPr>
              <a:t>!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Canada Balsam </a:t>
            </a:r>
            <a:r>
              <a:rPr lang="en-GB" sz="2800" b="1" dirty="0" smtClean="0">
                <a:solidFill>
                  <a:srgbClr val="008000"/>
                </a:solidFill>
                <a:latin typeface="Arial Black" pitchFamily="34" charset="0"/>
              </a:rPr>
              <a:t>(Balsam of Fir)</a:t>
            </a:r>
          </a:p>
          <a:p>
            <a:r>
              <a:rPr lang="en-GB" sz="2800" dirty="0" smtClean="0"/>
              <a:t>It is taken from the Canadian Fir</a:t>
            </a:r>
          </a:p>
          <a:p>
            <a:r>
              <a:rPr lang="en-GB" sz="2800" dirty="0" smtClean="0"/>
              <a:t>It is  used for the </a:t>
            </a:r>
            <a:r>
              <a:rPr lang="cs-CZ" sz="2800" dirty="0" smtClean="0"/>
              <a:t>A</a:t>
            </a:r>
            <a:r>
              <a:rPr lang="en-GB" sz="2800" dirty="0" err="1" smtClean="0"/>
              <a:t>ssembling</a:t>
            </a:r>
            <a:r>
              <a:rPr lang="en-GB" sz="2800" dirty="0" smtClean="0"/>
              <a:t> </a:t>
            </a:r>
            <a:r>
              <a:rPr lang="en-GB" sz="2800" dirty="0" smtClean="0"/>
              <a:t>of </a:t>
            </a:r>
            <a:r>
              <a:rPr lang="en-GB" sz="2800" dirty="0" smtClean="0"/>
              <a:t>the Optical Devices, because having very suitable refractive Index, very close to that of the optical Glass</a:t>
            </a:r>
          </a:p>
          <a:p>
            <a:pPr algn="ctr">
              <a:buNone/>
            </a:pPr>
            <a:r>
              <a:rPr lang="en-GB" sz="28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Venic</a:t>
            </a:r>
            <a:r>
              <a:rPr lang="en-GB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(Venetian) </a:t>
            </a:r>
            <a:r>
              <a:rPr lang="en-GB" sz="2800" b="1" dirty="0" smtClean="0">
                <a:solidFill>
                  <a:srgbClr val="0000FF"/>
                </a:solidFill>
                <a:latin typeface="Arial Black" pitchFamily="34" charset="0"/>
              </a:rPr>
              <a:t>Balsam </a:t>
            </a:r>
            <a:endParaRPr lang="en-GB" sz="2800" b="1" dirty="0" smtClean="0">
              <a:solidFill>
                <a:srgbClr val="0000FF"/>
              </a:solidFill>
            </a:endParaRPr>
          </a:p>
          <a:p>
            <a:r>
              <a:rPr lang="en-GB" sz="2800" dirty="0" smtClean="0"/>
              <a:t>It is taken from the </a:t>
            </a:r>
            <a:r>
              <a:rPr lang="en-GB" sz="2800" dirty="0" smtClean="0">
                <a:solidFill>
                  <a:srgbClr val="008000"/>
                </a:solidFill>
                <a:latin typeface="Arial Black" pitchFamily="34" charset="0"/>
              </a:rPr>
              <a:t>European Larch</a:t>
            </a:r>
          </a:p>
          <a:p>
            <a:r>
              <a:rPr lang="en-GB" sz="2800" dirty="0" smtClean="0"/>
              <a:t>It forms the Glossy not yellowing Film</a:t>
            </a:r>
          </a:p>
          <a:p>
            <a:r>
              <a:rPr lang="en-GB" sz="2800" dirty="0" smtClean="0"/>
              <a:t>It was used in Painting (Oil Painting) in the time of Rubens already, mixed with the Nuts Oil and </a:t>
            </a:r>
            <a:r>
              <a:rPr lang="en-GB" sz="2800" dirty="0" err="1" smtClean="0"/>
              <a:t>Mastix</a:t>
            </a:r>
            <a:endParaRPr lang="en-GB" sz="2800" dirty="0" smtClean="0"/>
          </a:p>
          <a:p>
            <a:pPr algn="ctr">
              <a:buNone/>
            </a:pPr>
            <a:endParaRPr lang="en-GB" sz="2800" dirty="0" smtClean="0"/>
          </a:p>
          <a:p>
            <a:pPr>
              <a:buNone/>
            </a:pPr>
            <a:endParaRPr lang="en-GB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Fats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&amp;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Oils</a:t>
            </a:r>
            <a:endParaRPr lang="en-GB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929411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Vegetable Fats (Oils) </a:t>
            </a:r>
          </a:p>
          <a:p>
            <a:pPr lvl="1"/>
            <a:r>
              <a:rPr lang="en-GB" b="1" dirty="0" err="1" smtClean="0">
                <a:solidFill>
                  <a:srgbClr val="FF0000"/>
                </a:solidFill>
              </a:rPr>
              <a:t>Glycerides</a:t>
            </a:r>
            <a:endParaRPr lang="en-GB" b="1" dirty="0" smtClean="0">
              <a:solidFill>
                <a:srgbClr val="FF0000"/>
              </a:solidFill>
            </a:endParaRPr>
          </a:p>
          <a:p>
            <a:pPr lvl="1"/>
            <a:r>
              <a:rPr lang="en-GB" b="1" dirty="0" smtClean="0">
                <a:solidFill>
                  <a:srgbClr val="FF0000"/>
                </a:solidFill>
              </a:rPr>
              <a:t>Higher Fatty acids  </a:t>
            </a:r>
            <a:r>
              <a:rPr lang="en-GB" b="1" dirty="0" smtClean="0">
                <a:solidFill>
                  <a:srgbClr val="FF0000"/>
                </a:solidFill>
              </a:rPr>
              <a:t>( &gt; </a:t>
            </a:r>
            <a:r>
              <a:rPr lang="en-GB" b="1" dirty="0" smtClean="0">
                <a:solidFill>
                  <a:srgbClr val="FF0000"/>
                </a:solidFill>
              </a:rPr>
              <a:t>10 </a:t>
            </a:r>
            <a:r>
              <a:rPr lang="en-GB" b="1" dirty="0" smtClean="0">
                <a:solidFill>
                  <a:srgbClr val="FF0000"/>
                </a:solidFill>
              </a:rPr>
              <a:t>C Atoms)</a:t>
            </a:r>
            <a:endParaRPr lang="en-GB" b="1" dirty="0" smtClean="0">
              <a:solidFill>
                <a:srgbClr val="FF0000"/>
              </a:solidFill>
            </a:endParaRPr>
          </a:p>
          <a:p>
            <a:pPr lvl="2"/>
            <a:r>
              <a:rPr lang="en-GB" sz="3200" b="1" dirty="0" smtClean="0">
                <a:solidFill>
                  <a:srgbClr val="FF0000"/>
                </a:solidFill>
              </a:rPr>
              <a:t>Saturated</a:t>
            </a:r>
          </a:p>
          <a:p>
            <a:pPr lvl="2"/>
            <a:r>
              <a:rPr lang="en-GB" sz="3200" b="1" u="sng" dirty="0" smtClean="0">
                <a:solidFill>
                  <a:srgbClr val="008000"/>
                </a:solidFill>
              </a:rPr>
              <a:t>Unsaturated </a:t>
            </a:r>
          </a:p>
          <a:p>
            <a:pPr lvl="3"/>
            <a:r>
              <a:rPr lang="en-GB" sz="2800" b="1" dirty="0" smtClean="0">
                <a:solidFill>
                  <a:srgbClr val="008000"/>
                </a:solidFill>
              </a:rPr>
              <a:t>One double Bond</a:t>
            </a:r>
          </a:p>
          <a:p>
            <a:pPr lvl="3"/>
            <a:r>
              <a:rPr lang="en-GB" sz="2800" b="1" dirty="0" smtClean="0">
                <a:solidFill>
                  <a:srgbClr val="008000"/>
                </a:solidFill>
              </a:rPr>
              <a:t>More then one double Bond</a:t>
            </a:r>
          </a:p>
          <a:p>
            <a:pPr lvl="4"/>
            <a:r>
              <a:rPr lang="en-GB" sz="2800" b="1" dirty="0" smtClean="0">
                <a:solidFill>
                  <a:srgbClr val="008000"/>
                </a:solidFill>
              </a:rPr>
              <a:t>Isolated</a:t>
            </a:r>
          </a:p>
          <a:p>
            <a:pPr lvl="4"/>
            <a:r>
              <a:rPr lang="en-GB" sz="2800" b="1" dirty="0" smtClean="0">
                <a:solidFill>
                  <a:srgbClr val="008000"/>
                </a:solidFill>
              </a:rPr>
              <a:t>Conjugated</a:t>
            </a:r>
            <a:endParaRPr lang="en-GB" b="1" dirty="0" smtClean="0">
              <a:solidFill>
                <a:srgbClr val="008000"/>
              </a:solidFill>
            </a:endParaRPr>
          </a:p>
          <a:p>
            <a:pPr lvl="4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13" name="Obrázek 12" descr="img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654302" y="3512676"/>
            <a:ext cx="3681894" cy="2938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48072"/>
          </a:xfrm>
        </p:spPr>
        <p:txBody>
          <a:bodyPr/>
          <a:lstStyle/>
          <a:p>
            <a:r>
              <a:rPr lang="sk-SK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Copal</a:t>
            </a:r>
            <a:endParaRPr lang="cs-CZ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6696744" cy="596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0" y="116632"/>
            <a:ext cx="896448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</a:rPr>
              <a:t>Copal</a:t>
            </a:r>
            <a:r>
              <a:rPr lang="en-US" sz="4000" dirty="0" smtClean="0"/>
              <a:t> </a:t>
            </a:r>
            <a:r>
              <a:rPr lang="en-US" sz="2800" b="1" dirty="0" smtClean="0"/>
              <a:t>is a name given to tree </a:t>
            </a:r>
            <a:r>
              <a:rPr lang="en-US" sz="2800" b="1" dirty="0" smtClean="0">
                <a:hlinkClick r:id="rId2" tooltip="Resin"/>
              </a:rPr>
              <a:t>resin</a:t>
            </a:r>
            <a:r>
              <a:rPr lang="en-US" sz="2800" b="1" dirty="0" smtClean="0"/>
              <a:t>, particularly the aromatic resins from the copal tree </a:t>
            </a:r>
            <a:r>
              <a:rPr lang="en-US" sz="2800" b="1" i="1" dirty="0" err="1" smtClean="0">
                <a:hlinkClick r:id="rId3" tooltip="Protium copal"/>
              </a:rPr>
              <a:t>Protium</a:t>
            </a:r>
            <a:r>
              <a:rPr lang="en-US" sz="2800" b="1" i="1" dirty="0" smtClean="0">
                <a:hlinkClick r:id="rId3" tooltip="Protium copal"/>
              </a:rPr>
              <a:t> copal</a:t>
            </a:r>
            <a:r>
              <a:rPr lang="en-US" sz="2800" b="1" dirty="0" smtClean="0"/>
              <a:t> (</a:t>
            </a:r>
            <a:r>
              <a:rPr lang="en-US" sz="2800" b="1" dirty="0" err="1" smtClean="0">
                <a:hlinkClick r:id="rId4" tooltip="Burseraceae"/>
              </a:rPr>
              <a:t>Burseraceae</a:t>
            </a:r>
            <a:r>
              <a:rPr lang="en-US" sz="2800" b="1" dirty="0" smtClean="0"/>
              <a:t>) used by the cultures of </a:t>
            </a:r>
            <a:r>
              <a:rPr lang="en-US" sz="2800" b="1" dirty="0" smtClean="0">
                <a:hlinkClick r:id="rId5" tooltip="Pre-Columbian"/>
              </a:rPr>
              <a:t>pre-Columbian</a:t>
            </a:r>
            <a:r>
              <a:rPr lang="en-US" sz="2800" b="1" dirty="0" smtClean="0"/>
              <a:t> </a:t>
            </a:r>
            <a:r>
              <a:rPr lang="en-US" sz="2800" b="1" dirty="0" smtClean="0">
                <a:hlinkClick r:id="rId6" tooltip="Mesoamerica"/>
              </a:rPr>
              <a:t>Mesoamerica</a:t>
            </a:r>
            <a:r>
              <a:rPr lang="en-US" sz="2800" b="1" dirty="0" smtClean="0"/>
              <a:t> as ceremonially burned </a:t>
            </a:r>
            <a:r>
              <a:rPr lang="en-US" sz="2800" b="1" dirty="0" smtClean="0">
                <a:hlinkClick r:id="rId7" tooltip="Incense"/>
              </a:rPr>
              <a:t>incense</a:t>
            </a:r>
            <a:r>
              <a:rPr lang="en-US" sz="2800" b="1" dirty="0" smtClean="0"/>
              <a:t> and for other purposes. More generally, the term </a:t>
            </a:r>
            <a:r>
              <a:rPr lang="en-US" sz="2800" b="1" i="1" dirty="0" smtClean="0"/>
              <a:t>copal</a:t>
            </a:r>
            <a:r>
              <a:rPr lang="en-US" sz="2800" b="1" dirty="0" smtClean="0"/>
              <a:t> describes resinous substances in an intermediate stage of </a:t>
            </a:r>
            <a:r>
              <a:rPr lang="en-US" sz="2800" b="1" dirty="0" smtClean="0">
                <a:hlinkClick r:id="rId8" tooltip="Polymerization"/>
              </a:rPr>
              <a:t>polymerization</a:t>
            </a:r>
            <a:r>
              <a:rPr lang="en-US" sz="2800" b="1" dirty="0" smtClean="0"/>
              <a:t> and hardening between "gummier" resins and </a:t>
            </a:r>
            <a:r>
              <a:rPr lang="en-US" sz="2800" b="1" dirty="0" smtClean="0">
                <a:hlinkClick r:id="rId9" tooltip="Amber"/>
              </a:rPr>
              <a:t>amber</a:t>
            </a:r>
            <a:r>
              <a:rPr lang="cs-CZ" sz="2800" b="1" dirty="0" smtClean="0"/>
              <a:t>.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</a:rPr>
              <a:t>Copal</a:t>
            </a:r>
            <a:r>
              <a:rPr lang="cs-CZ" sz="40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b="1" dirty="0" err="1" smtClean="0">
                <a:latin typeface="+mn-lt"/>
              </a:rPr>
              <a:t>is</a:t>
            </a:r>
            <a:r>
              <a:rPr lang="cs-CZ" sz="2800" b="1" dirty="0" smtClean="0">
                <a:latin typeface="+mn-lt"/>
              </a:rPr>
              <a:t> </a:t>
            </a:r>
            <a:r>
              <a:rPr lang="cs-CZ" sz="2800" b="1" dirty="0" err="1" smtClean="0">
                <a:latin typeface="+mn-lt"/>
              </a:rPr>
              <a:t>highly</a:t>
            </a:r>
            <a:r>
              <a:rPr lang="cs-CZ" sz="2800" b="1" dirty="0" smtClean="0">
                <a:latin typeface="+mn-lt"/>
              </a:rPr>
              <a:t> </a:t>
            </a:r>
            <a:r>
              <a:rPr lang="cs-CZ" sz="2800" b="1" dirty="0" err="1" smtClean="0">
                <a:latin typeface="+mn-lt"/>
              </a:rPr>
              <a:t>soluble</a:t>
            </a:r>
            <a:r>
              <a:rPr lang="cs-CZ" sz="2800" b="1" dirty="0" smtClean="0">
                <a:latin typeface="+mn-lt"/>
              </a:rPr>
              <a:t> in </a:t>
            </a:r>
            <a:r>
              <a:rPr lang="cs-CZ" sz="2800" b="1" dirty="0" err="1" smtClean="0">
                <a:latin typeface="+mn-lt"/>
              </a:rPr>
              <a:t>the</a:t>
            </a:r>
            <a:r>
              <a:rPr lang="cs-CZ" sz="2800" b="1" dirty="0" smtClean="0">
                <a:latin typeface="+mn-lt"/>
              </a:rPr>
              <a:t> </a:t>
            </a:r>
            <a:r>
              <a:rPr lang="cs-CZ" sz="2800" b="1" dirty="0" err="1" smtClean="0">
                <a:latin typeface="+mn-lt"/>
              </a:rPr>
              <a:t>EtOH</a:t>
            </a:r>
            <a:r>
              <a:rPr lang="cs-CZ" sz="2800" b="1" dirty="0" smtClean="0">
                <a:latin typeface="+mn-lt"/>
              </a:rPr>
              <a:t> </a:t>
            </a:r>
            <a:r>
              <a:rPr lang="cs-CZ" sz="2800" b="1" dirty="0" err="1" smtClean="0">
                <a:latin typeface="+mn-lt"/>
              </a:rPr>
              <a:t>and</a:t>
            </a:r>
            <a:r>
              <a:rPr lang="cs-CZ" sz="2800" b="1" dirty="0" smtClean="0">
                <a:latin typeface="+mn-lt"/>
              </a:rPr>
              <a:t> </a:t>
            </a:r>
            <a:r>
              <a:rPr lang="cs-CZ" sz="2800" b="1" dirty="0" err="1" smtClean="0">
                <a:latin typeface="+mn-lt"/>
              </a:rPr>
              <a:t>is</a:t>
            </a:r>
            <a:r>
              <a:rPr lang="cs-CZ" sz="2800" b="1" dirty="0" smtClean="0">
                <a:latin typeface="+mn-lt"/>
              </a:rPr>
              <a:t> (</a:t>
            </a:r>
            <a:r>
              <a:rPr lang="cs-CZ" sz="2800" b="1" dirty="0" err="1" smtClean="0">
                <a:latin typeface="+mn-lt"/>
              </a:rPr>
              <a:t>was</a:t>
            </a:r>
            <a:r>
              <a:rPr lang="cs-CZ" sz="2800" b="1" dirty="0" smtClean="0">
                <a:latin typeface="+mn-lt"/>
              </a:rPr>
              <a:t>) </a:t>
            </a:r>
            <a:r>
              <a:rPr lang="en-US" sz="2800" b="1" dirty="0" smtClean="0"/>
              <a:t>valuable ingredient in making a good wood </a:t>
            </a:r>
            <a:r>
              <a:rPr lang="en-US" sz="2800" b="1" dirty="0" smtClean="0">
                <a:hlinkClick r:id="rId10" tooltip="Varnish"/>
              </a:rPr>
              <a:t>varnish</a:t>
            </a:r>
            <a:r>
              <a:rPr lang="en-US" sz="2800" b="1" dirty="0" smtClean="0"/>
              <a:t>. It became widely used in the manufacture of furniture and carriages</a:t>
            </a:r>
            <a:r>
              <a:rPr lang="en-US" sz="4000" dirty="0" smtClean="0"/>
              <a:t>.</a:t>
            </a:r>
            <a:endParaRPr lang="cs-CZ" sz="4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12168"/>
          </a:xfrm>
        </p:spPr>
        <p:txBody>
          <a:bodyPr/>
          <a:lstStyle/>
          <a:p>
            <a:r>
              <a:rPr lang="en-GB" sz="3200" b="1" dirty="0" smtClean="0">
                <a:solidFill>
                  <a:srgbClr val="FF0000"/>
                </a:solidFill>
                <a:latin typeface="Arial Black" pitchFamily="34" charset="0"/>
              </a:rPr>
              <a:t>COPAL</a:t>
            </a:r>
            <a:r>
              <a:rPr lang="en-GB" sz="3200" dirty="0" smtClean="0"/>
              <a:t> </a:t>
            </a:r>
            <a:r>
              <a:rPr lang="en-GB" sz="3200" b="1" dirty="0" smtClean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en-GB" sz="3200" b="1" dirty="0" smtClean="0"/>
              <a:t> </a:t>
            </a:r>
            <a:r>
              <a:rPr lang="en-GB" sz="3200" b="1" dirty="0" err="1" smtClean="0">
                <a:solidFill>
                  <a:srgbClr val="7030A0"/>
                </a:solidFill>
                <a:latin typeface="Arial Black" pitchFamily="34" charset="0"/>
              </a:rPr>
              <a:t>Novolacs</a:t>
            </a:r>
            <a:r>
              <a:rPr lang="en-GB" sz="32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GB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GB" sz="3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GB" sz="3200" b="1" dirty="0" err="1" smtClean="0">
                <a:solidFill>
                  <a:srgbClr val="7030A0"/>
                </a:solidFill>
                <a:latin typeface="Arial Black" pitchFamily="34" charset="0"/>
              </a:rPr>
              <a:t>Novolacs</a:t>
            </a:r>
            <a:r>
              <a:rPr lang="en-GB" sz="3200" b="1" dirty="0" smtClean="0">
                <a:solidFill>
                  <a:srgbClr val="7030A0"/>
                </a:solidFill>
                <a:latin typeface="Arial Black" pitchFamily="34" charset="0"/>
              </a:rPr>
              <a:t> = Synthetic Condensate of  Phenol + Formaldehyde</a:t>
            </a:r>
          </a:p>
        </p:txBody>
      </p:sp>
      <p:sp>
        <p:nvSpPr>
          <p:cNvPr id="29700" name="Zástupný symbol pro datum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January 2018/2</a:t>
            </a:r>
            <a:endParaRPr lang="sk-SK" smtClean="0"/>
          </a:p>
        </p:txBody>
      </p:sp>
      <p:sp>
        <p:nvSpPr>
          <p:cNvPr id="29701" name="Zástupný symbol pro zápatí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dirty="0" smtClean="0"/>
              <a:t>NATURAL POLYMERS MU SCI 2 2018</a:t>
            </a:r>
            <a:endParaRPr lang="sk-SK" dirty="0" smtClean="0"/>
          </a:p>
        </p:txBody>
      </p:sp>
      <p:sp>
        <p:nvSpPr>
          <p:cNvPr id="29702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7FF63B-139C-44A6-B071-A4243B5EE0C8}" type="slidenum">
              <a:rPr lang="sk-SK" smtClean="0"/>
              <a:pPr/>
              <a:t>42</a:t>
            </a:fld>
            <a:endParaRPr lang="sk-SK" smtClean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464496"/>
          </a:xfrm>
        </p:spPr>
        <p:txBody>
          <a:bodyPr/>
          <a:lstStyle/>
          <a:p>
            <a:r>
              <a:rPr lang="en-GB" sz="2400" b="1" dirty="0" smtClean="0">
                <a:solidFill>
                  <a:srgbClr val="7030A0"/>
                </a:solidFill>
                <a:latin typeface="Arial Black" pitchFamily="34" charset="0"/>
              </a:rPr>
              <a:t>NOVOLACS  are good soluble in the </a:t>
            </a:r>
            <a:r>
              <a:rPr lang="en-GB" sz="2400" b="1" dirty="0" err="1" smtClean="0">
                <a:solidFill>
                  <a:srgbClr val="7030A0"/>
                </a:solidFill>
                <a:latin typeface="Arial Black" pitchFamily="34" charset="0"/>
              </a:rPr>
              <a:t>EtOH</a:t>
            </a:r>
            <a:r>
              <a:rPr lang="en-GB" sz="2400" b="1" dirty="0" smtClean="0">
                <a:solidFill>
                  <a:srgbClr val="7030A0"/>
                </a:solidFill>
                <a:latin typeface="Arial Black" pitchFamily="34" charset="0"/>
              </a:rPr>
              <a:t>,</a:t>
            </a:r>
            <a:endParaRPr lang="en-GB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en-GB" sz="2400" b="1" dirty="0" smtClean="0">
                <a:solidFill>
                  <a:srgbClr val="7030A0"/>
                </a:solidFill>
                <a:latin typeface="Arial Black" pitchFamily="34" charset="0"/>
              </a:rPr>
              <a:t>NOVOLACS </a:t>
            </a:r>
            <a:r>
              <a:rPr lang="en-GB" sz="2400" b="1" dirty="0" smtClean="0">
                <a:solidFill>
                  <a:srgbClr val="008000"/>
                </a:solidFill>
                <a:latin typeface="Arial Black" pitchFamily="34" charset="0"/>
              </a:rPr>
              <a:t>resulting in the glossy and hard Paints (Coatings)</a:t>
            </a:r>
            <a:r>
              <a:rPr lang="en-GB" sz="2400" dirty="0" smtClean="0">
                <a:solidFill>
                  <a:srgbClr val="008000"/>
                </a:solidFill>
                <a:latin typeface="Arial Black" pitchFamily="34" charset="0"/>
              </a:rPr>
              <a:t>,</a:t>
            </a:r>
          </a:p>
          <a:p>
            <a:r>
              <a:rPr lang="en-GB" sz="2400" b="1" dirty="0" smtClean="0">
                <a:solidFill>
                  <a:srgbClr val="7030A0"/>
                </a:solidFill>
                <a:latin typeface="Arial Black" pitchFamily="34" charset="0"/>
              </a:rPr>
              <a:t>NOVOLACS 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can be used as the </a:t>
            </a: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COPAL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in the alcohol Varnishes, which were formerly called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(</a:t>
            </a:r>
            <a:r>
              <a:rPr lang="en-GB" sz="2400" i="1" dirty="0" smtClean="0">
                <a:solidFill>
                  <a:srgbClr val="0000FF"/>
                </a:solidFill>
                <a:latin typeface="Arial Black" pitchFamily="34" charset="0"/>
              </a:rPr>
              <a:t>in a simple Slang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 only as „COPALS“,</a:t>
            </a:r>
          </a:p>
          <a:p>
            <a:r>
              <a:rPr lang="en-GB" sz="2400" b="1" dirty="0" smtClean="0">
                <a:solidFill>
                  <a:srgbClr val="7030A0"/>
                </a:solidFill>
                <a:latin typeface="Arial Black" pitchFamily="34" charset="0"/>
              </a:rPr>
              <a:t>NOVOLACS were sometimes used for the falsification of the genuine </a:t>
            </a: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COPAL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7030A0"/>
                </a:solidFill>
                <a:latin typeface="Arial Black" pitchFamily="34" charset="0"/>
              </a:rPr>
              <a:t>in the </a:t>
            </a:r>
            <a:r>
              <a:rPr lang="en-GB" sz="2400" dirty="0" smtClean="0">
                <a:solidFill>
                  <a:srgbClr val="0000FF"/>
                </a:solidFill>
                <a:latin typeface="Arial Black" pitchFamily="34" charset="0"/>
              </a:rPr>
              <a:t>alcohol Varnishes</a:t>
            </a:r>
            <a:endParaRPr lang="en-GB" sz="2400" cap="all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sk-SK" sz="40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Sandarac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0" y="980728"/>
            <a:ext cx="446449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 smtClean="0">
                <a:solidFill>
                  <a:srgbClr val="FF0000"/>
                </a:solidFill>
              </a:rPr>
              <a:t>It is taken from the </a:t>
            </a:r>
            <a:r>
              <a:rPr lang="en-GB" sz="2600" b="1" dirty="0" smtClean="0">
                <a:solidFill>
                  <a:srgbClr val="FF0000"/>
                </a:solidFill>
                <a:latin typeface="Arial Black" pitchFamily="34" charset="0"/>
              </a:rPr>
              <a:t>Coniferous Tree </a:t>
            </a:r>
            <a:r>
              <a:rPr lang="en-GB" sz="2600" b="1" dirty="0" smtClean="0">
                <a:solidFill>
                  <a:srgbClr val="FF0000"/>
                </a:solidFill>
              </a:rPr>
              <a:t>which is growing in the Nord Africa</a:t>
            </a:r>
          </a:p>
          <a:p>
            <a:r>
              <a:rPr lang="en-GB" sz="2600" b="1" dirty="0" smtClean="0">
                <a:solidFill>
                  <a:srgbClr val="0000FF"/>
                </a:solidFill>
              </a:rPr>
              <a:t>It is  used for the protective Coating on the Pictures and Antiquities</a:t>
            </a:r>
          </a:p>
          <a:p>
            <a:r>
              <a:rPr lang="en-GB" sz="2600" b="1" dirty="0" smtClean="0">
                <a:solidFill>
                  <a:srgbClr val="008000"/>
                </a:solidFill>
              </a:rPr>
              <a:t>It is the Components of the Oil Varnishes,  being soluble in the:</a:t>
            </a:r>
          </a:p>
          <a:p>
            <a:pPr>
              <a:buFont typeface="Arial" pitchFamily="34" charset="0"/>
              <a:buChar char="•"/>
            </a:pPr>
            <a:r>
              <a:rPr lang="en-GB" sz="2600" b="1" dirty="0" smtClean="0">
                <a:solidFill>
                  <a:srgbClr val="008000"/>
                </a:solidFill>
              </a:rPr>
              <a:t> Turpentine,</a:t>
            </a:r>
          </a:p>
          <a:p>
            <a:pPr>
              <a:buFont typeface="Arial" pitchFamily="34" charset="0"/>
              <a:buChar char="•"/>
            </a:pPr>
            <a:r>
              <a:rPr lang="en-GB" sz="2600" b="1" dirty="0" smtClean="0">
                <a:solidFill>
                  <a:srgbClr val="008000"/>
                </a:solidFill>
              </a:rPr>
              <a:t> Aromatics,</a:t>
            </a:r>
          </a:p>
          <a:p>
            <a:pPr>
              <a:buFont typeface="Arial" pitchFamily="34" charset="0"/>
              <a:buChar char="•"/>
            </a:pPr>
            <a:r>
              <a:rPr lang="en-GB" sz="2600" b="1" dirty="0" smtClean="0">
                <a:solidFill>
                  <a:srgbClr val="008000"/>
                </a:solidFill>
              </a:rPr>
              <a:t> Amyl alcohol.</a:t>
            </a:r>
            <a:endParaRPr lang="en-GB" sz="2600" b="1" dirty="0">
              <a:solidFill>
                <a:srgbClr val="008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6306" y="1124744"/>
            <a:ext cx="471769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00"/>
                </a:solidFill>
                <a:latin typeface="Arial Black" pitchFamily="34" charset="0"/>
              </a:rPr>
              <a:t>Let’s go to the other RESINS and </a:t>
            </a:r>
            <a:r>
              <a:rPr lang="en-GB" sz="2800" b="1" dirty="0" smtClean="0">
                <a:solidFill>
                  <a:srgbClr val="0000FF"/>
                </a:solidFill>
                <a:latin typeface="Arial Black" pitchFamily="34" charset="0"/>
              </a:rPr>
              <a:t>BALSAMS (DISCHARGES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TRITERPENOIDE</a:t>
            </a:r>
            <a:r>
              <a:rPr lang="cs-CZ" sz="6600" b="1" dirty="0" smtClean="0">
                <a:solidFill>
                  <a:srgbClr val="FF0000"/>
                </a:solidFill>
                <a:latin typeface="Arial Black" pitchFamily="34" charset="0"/>
              </a:rPr>
              <a:t> RESINS 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sk-SK" sz="36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Mastic</a:t>
            </a:r>
            <a:r>
              <a:rPr lang="sk-SK" sz="3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36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(Mastix)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267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625602" cy="48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0" y="4293096"/>
            <a:ext cx="4932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Mastic </a:t>
            </a:r>
            <a:r>
              <a:rPr lang="en-GB" sz="2400" b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(Mastix</a:t>
            </a:r>
            <a:r>
              <a:rPr lang="en-GB" sz="2400" b="1" smtClean="0">
                <a:latin typeface="+mn-lt"/>
                <a:ea typeface="Times New Roman"/>
                <a:cs typeface="Times New Roman"/>
              </a:rPr>
              <a:t>) is the Resin, which is taken from</a:t>
            </a:r>
            <a:r>
              <a:rPr lang="en-GB" sz="2400" b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en-GB" sz="2400" b="1" smtClean="0">
                <a:latin typeface="+mn-lt"/>
                <a:ea typeface="Times New Roman"/>
                <a:cs typeface="Times New Roman"/>
              </a:rPr>
              <a:t>the little Bush</a:t>
            </a:r>
            <a:r>
              <a:rPr lang="en-GB" sz="2400" b="1" smtClean="0">
                <a:latin typeface="+mn-lt"/>
              </a:rPr>
              <a:t> </a:t>
            </a:r>
            <a:r>
              <a:rPr lang="en-GB" sz="2400" b="1" smtClean="0">
                <a:solidFill>
                  <a:srgbClr val="0000FF"/>
                </a:solidFill>
                <a:latin typeface="Arial Black" pitchFamily="34" charset="0"/>
              </a:rPr>
              <a:t>MASTIC TREE </a:t>
            </a:r>
            <a:r>
              <a:rPr lang="en-GB" sz="2400" smtClean="0">
                <a:latin typeface="+mn-lt"/>
              </a:rPr>
              <a:t>(</a:t>
            </a:r>
            <a:r>
              <a:rPr lang="en-GB" sz="2400" i="1" smtClean="0">
                <a:latin typeface="+mn-lt"/>
              </a:rPr>
              <a:t>Pistacia </a:t>
            </a:r>
            <a:r>
              <a:rPr lang="en-GB" sz="2400" i="1" smtClean="0"/>
              <a:t>lentiscus) </a:t>
            </a:r>
            <a:r>
              <a:rPr lang="en-GB" sz="2400" b="1" smtClean="0"/>
              <a:t>growing on the Greek Island Chios. </a:t>
            </a:r>
            <a:endParaRPr lang="en-GB" sz="2400" b="1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0" y="116632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	</a:t>
            </a:r>
            <a:r>
              <a:rPr lang="sk-SK" sz="2000" b="1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Mastic</a:t>
            </a:r>
            <a:r>
              <a:rPr lang="sk-SK" sz="20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en-US" sz="2000" dirty="0" smtClean="0"/>
              <a:t>is used in some </a:t>
            </a:r>
            <a:r>
              <a:rPr lang="en-US" sz="2000" dirty="0" smtClean="0">
                <a:hlinkClick r:id="rId2" tooltip="Varnish"/>
              </a:rPr>
              <a:t>varnishes</a:t>
            </a:r>
            <a:r>
              <a:rPr lang="en-US" sz="2000" dirty="0" smtClean="0"/>
              <a:t>. Mastic varnish was used to protect and preserve photographic negatives. Mastic is also used in perfumes, cosmetics, soap, body oils, and body lotion. </a:t>
            </a:r>
            <a:endParaRPr lang="cs-CZ" sz="2000" dirty="0" smtClean="0"/>
          </a:p>
          <a:p>
            <a:r>
              <a:rPr lang="cs-CZ" sz="2000" dirty="0" smtClean="0"/>
              <a:t>	</a:t>
            </a:r>
            <a:r>
              <a:rPr lang="en-US" sz="2000" dirty="0" smtClean="0"/>
              <a:t>Chios </a:t>
            </a:r>
            <a:r>
              <a:rPr lang="sk-SK" sz="2000" b="1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Mastic</a:t>
            </a:r>
            <a:r>
              <a:rPr lang="sk-SK" sz="20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en-US" sz="2000" dirty="0" smtClean="0"/>
              <a:t>is a known spice in the Eastern Mediterranean. It is commonly used for baking and cooking, adding its aroma to foodstuffs such as brioches, ice-cream and other desserts. It is especially known to the Arabian cuisine, but recently mastic is also increasingly used in Japanese cooking.</a:t>
            </a:r>
          </a:p>
          <a:p>
            <a:r>
              <a:rPr lang="cs-CZ" sz="2000" dirty="0" smtClean="0"/>
              <a:t>	</a:t>
            </a:r>
            <a:r>
              <a:rPr lang="en-US" sz="2000" dirty="0" smtClean="0"/>
              <a:t>One of the earliest uses of </a:t>
            </a:r>
            <a:r>
              <a:rPr lang="sk-SK" sz="2000" b="1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Mastic</a:t>
            </a:r>
            <a:r>
              <a:rPr lang="sk-SK" sz="20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en-US" sz="2000" dirty="0" smtClean="0"/>
              <a:t>was as </a:t>
            </a:r>
            <a:r>
              <a:rPr lang="en-US" sz="2000" dirty="0" smtClean="0">
                <a:hlinkClick r:id="rId3" tooltip="Chewing gum"/>
              </a:rPr>
              <a:t>chewing gum</a:t>
            </a:r>
            <a:r>
              <a:rPr lang="en-US" sz="2000" dirty="0" smtClean="0"/>
              <a:t>; hence, the name. Mastic-flavored chewing gum is sold in </a:t>
            </a:r>
            <a:r>
              <a:rPr lang="en-US" sz="2000" dirty="0" smtClean="0">
                <a:hlinkClick r:id="rId4" tooltip="Syria"/>
              </a:rPr>
              <a:t>Syria</a:t>
            </a:r>
            <a:r>
              <a:rPr lang="en-US" sz="2000" dirty="0" smtClean="0"/>
              <a:t>, </a:t>
            </a:r>
            <a:r>
              <a:rPr lang="en-US" sz="2000" dirty="0" smtClean="0">
                <a:hlinkClick r:id="rId5" tooltip="Lebanon"/>
              </a:rPr>
              <a:t>Lebanon</a:t>
            </a:r>
            <a:r>
              <a:rPr lang="en-US" sz="2000" dirty="0" smtClean="0"/>
              <a:t>, Turkey, and Greece. Mastic is used in ice cream, sauces, and seasoning in Lebanon. In </a:t>
            </a:r>
            <a:r>
              <a:rPr lang="en-US" sz="2000" dirty="0" smtClean="0">
                <a:hlinkClick r:id="rId6" tooltip="Egypt"/>
              </a:rPr>
              <a:t>Egypt</a:t>
            </a:r>
            <a:r>
              <a:rPr lang="en-US" sz="2000" dirty="0" smtClean="0"/>
              <a:t>, mastic is used in vegetable preserves, in jams that have a gummy consistency, in soups, and in the preparation of meats. In </a:t>
            </a:r>
            <a:r>
              <a:rPr lang="en-US" sz="2000" dirty="0" smtClean="0">
                <a:hlinkClick r:id="rId7" tooltip="Morocco"/>
              </a:rPr>
              <a:t>Morocco</a:t>
            </a:r>
            <a:r>
              <a:rPr lang="en-US" sz="2000" dirty="0" smtClean="0"/>
              <a:t>, mastic is used in the preparation of smoked foods.</a:t>
            </a:r>
            <a:endParaRPr lang="cs-CZ" sz="2000" dirty="0" smtClean="0"/>
          </a:p>
          <a:p>
            <a:r>
              <a:rPr lang="sk-SK" sz="20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	</a:t>
            </a:r>
            <a:r>
              <a:rPr lang="sk-SK" sz="2000" b="1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Mastic</a:t>
            </a:r>
            <a:r>
              <a:rPr lang="sk-SK" sz="20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en-US" sz="2000" dirty="0" smtClean="0"/>
              <a:t>has been used as a medicine since antiquity and is still used in </a:t>
            </a:r>
            <a:r>
              <a:rPr lang="en-US" sz="2000" dirty="0" smtClean="0">
                <a:hlinkClick r:id="rId8" tooltip="Traditional medicine"/>
              </a:rPr>
              <a:t>traditional folk medicine</a:t>
            </a:r>
            <a:r>
              <a:rPr lang="en-US" sz="2000" dirty="0" smtClean="0"/>
              <a:t> of the Middle East</a:t>
            </a:r>
            <a:r>
              <a:rPr lang="cs-CZ" sz="2000" dirty="0" smtClean="0"/>
              <a:t>.</a:t>
            </a:r>
          </a:p>
          <a:p>
            <a:r>
              <a:rPr lang="sk-SK" sz="20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	</a:t>
            </a:r>
            <a:r>
              <a:rPr lang="sk-SK" sz="2000" b="1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Mastic</a:t>
            </a:r>
            <a:r>
              <a:rPr lang="sk-SK" sz="20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en-US" sz="2000" dirty="0" smtClean="0"/>
              <a:t>contains </a:t>
            </a:r>
            <a:r>
              <a:rPr lang="en-US" sz="2000" dirty="0" smtClean="0">
                <a:hlinkClick r:id="rId9" tooltip="Antioxidant"/>
              </a:rPr>
              <a:t>antioxidants</a:t>
            </a:r>
            <a:r>
              <a:rPr lang="en-US" sz="2000" dirty="0" smtClean="0"/>
              <a:t> and also has </a:t>
            </a:r>
            <a:r>
              <a:rPr lang="en-US" sz="2000" dirty="0" smtClean="0">
                <a:hlinkClick r:id="rId10" tooltip="Antibacterial"/>
              </a:rPr>
              <a:t>antibacterial</a:t>
            </a:r>
            <a:r>
              <a:rPr lang="en-US" sz="2000" dirty="0" smtClean="0"/>
              <a:t> and </a:t>
            </a:r>
            <a:r>
              <a:rPr lang="en-US" sz="2000" dirty="0" smtClean="0">
                <a:hlinkClick r:id="rId11" tooltip="Antifungal"/>
              </a:rPr>
              <a:t>antifungal</a:t>
            </a:r>
            <a:r>
              <a:rPr lang="en-US" sz="2000" dirty="0" smtClean="0"/>
              <a:t> properties.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0" y="5373216"/>
            <a:ext cx="9144000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b="1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Mastic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en-GB" b="1" dirty="0" smtClean="0">
                <a:solidFill>
                  <a:srgbClr val="008000"/>
                </a:solidFill>
                <a:latin typeface="Arial Black" pitchFamily="34" charset="0"/>
              </a:rPr>
              <a:t>is the Components of the Oil Varnishes,  being soluble in the:</a:t>
            </a: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rgbClr val="008000"/>
                </a:solidFill>
                <a:latin typeface="Arial Black" pitchFamily="34" charset="0"/>
              </a:rPr>
              <a:t> Turpentine,</a:t>
            </a: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rgbClr val="008000"/>
                </a:solidFill>
                <a:latin typeface="Arial Black" pitchFamily="34" charset="0"/>
              </a:rPr>
              <a:t> Aromatics,</a:t>
            </a: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rgbClr val="008000"/>
                </a:solidFill>
                <a:latin typeface="Arial Black" pitchFamily="34" charset="0"/>
              </a:rPr>
              <a:t> Amyl alcohol.</a:t>
            </a:r>
            <a:endParaRPr lang="cs-CZ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778098"/>
          </a:xfrm>
        </p:spPr>
        <p:txBody>
          <a:bodyPr/>
          <a:lstStyle/>
          <a:p>
            <a:r>
              <a:rPr lang="sk-SK" sz="3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36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Dammar</a:t>
            </a:r>
            <a:r>
              <a:rPr lang="sk-SK" sz="36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3600" b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gum</a:t>
            </a:r>
            <a:endParaRPr lang="cs-CZ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3096" y="620688"/>
            <a:ext cx="537227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0" y="620688"/>
            <a:ext cx="363589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600" b="1" dirty="0" smtClean="0"/>
              <a:t> </a:t>
            </a:r>
            <a:r>
              <a:rPr lang="en-GB" sz="26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DAMMAR GUM has a low IODINE VALUE &gt; low Tendency to Yellowing and Polymerization</a:t>
            </a:r>
            <a:endParaRPr lang="en-GB" sz="2600" b="1" dirty="0" smtClean="0"/>
          </a:p>
          <a:p>
            <a:pPr>
              <a:buFont typeface="Arial" pitchFamily="34" charset="0"/>
              <a:buChar char="•"/>
            </a:pPr>
            <a:r>
              <a:rPr lang="en-GB" sz="2600" b="1" dirty="0" smtClean="0"/>
              <a:t> </a:t>
            </a:r>
            <a:r>
              <a:rPr lang="en-GB" sz="26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Dammar gum  as the Component of the Varnishes gives them high Gloss</a:t>
            </a:r>
            <a:endParaRPr lang="en-GB" sz="26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07504" y="5288340"/>
            <a:ext cx="9036496" cy="156966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DAMMAR GUM </a:t>
            </a:r>
            <a:r>
              <a:rPr lang="en-GB" sz="3200" b="1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is </a:t>
            </a:r>
            <a:r>
              <a:rPr lang="en-GB" sz="3200" b="1" dirty="0" smtClean="0">
                <a:solidFill>
                  <a:srgbClr val="008000"/>
                </a:solidFill>
                <a:latin typeface="Arial Black" pitchFamily="34" charset="0"/>
              </a:rPr>
              <a:t>soluble in the: Turpentine, Alcohols, </a:t>
            </a:r>
            <a:r>
              <a:rPr lang="en-GB" sz="3200" b="1" dirty="0" err="1" smtClean="0">
                <a:solidFill>
                  <a:srgbClr val="008000"/>
                </a:solidFill>
                <a:latin typeface="Arial Black" pitchFamily="34" charset="0"/>
              </a:rPr>
              <a:t>Ketones</a:t>
            </a:r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,</a:t>
            </a:r>
            <a:r>
              <a:rPr lang="en-GB" sz="3200" b="1" dirty="0" smtClean="0">
                <a:solidFill>
                  <a:srgbClr val="008000"/>
                </a:solidFill>
                <a:latin typeface="Arial Black" pitchFamily="34" charset="0"/>
              </a:rPr>
              <a:t> Esters, …</a:t>
            </a:r>
            <a:endParaRPr lang="en-GB" sz="3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January</a:t>
            </a:r>
            <a:r>
              <a:rPr lang="cs-CZ" dirty="0" smtClean="0"/>
              <a:t> 2018/2</a:t>
            </a:r>
            <a:endParaRPr lang="sk-SK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0" y="3380125"/>
            <a:ext cx="9144000" cy="347787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sk-SK" sz="20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DAMMAR GUM </a:t>
            </a:r>
            <a:r>
              <a:rPr lang="en-US" sz="2000" dirty="0" smtClean="0"/>
              <a:t>is used in foods, as a clouding or </a:t>
            </a:r>
            <a:r>
              <a:rPr lang="en-US" sz="2000" dirty="0" smtClean="0">
                <a:hlinkClick r:id="rId2" tooltip="Glazing agent"/>
              </a:rPr>
              <a:t>glazing agent</a:t>
            </a:r>
            <a:r>
              <a:rPr lang="en-US" sz="2000" dirty="0" smtClean="0"/>
              <a:t>, and in </a:t>
            </a:r>
            <a:r>
              <a:rPr lang="en-US" sz="2000" dirty="0" smtClean="0">
                <a:hlinkClick r:id="rId3" tooltip="Incense"/>
              </a:rPr>
              <a:t>incense</a:t>
            </a:r>
            <a:r>
              <a:rPr lang="en-US" sz="2000" dirty="0" smtClean="0"/>
              <a:t>, </a:t>
            </a:r>
            <a:r>
              <a:rPr lang="en-US" sz="2000" dirty="0" smtClean="0">
                <a:hlinkClick r:id="rId4" tooltip="Varnish"/>
              </a:rPr>
              <a:t>varnish</a:t>
            </a:r>
            <a:r>
              <a:rPr lang="en-US" sz="2000" dirty="0" smtClean="0"/>
              <a:t> and other products. </a:t>
            </a:r>
            <a:r>
              <a:rPr lang="en-US" sz="2000" i="1" dirty="0" smtClean="0"/>
              <a:t>Dammar varnish</a:t>
            </a:r>
            <a:r>
              <a:rPr lang="en-US" sz="2000" dirty="0" smtClean="0"/>
              <a:t>, made from dammar gum mixed with </a:t>
            </a:r>
            <a:r>
              <a:rPr lang="en-US" sz="2000" dirty="0" smtClean="0">
                <a:hlinkClick r:id="rId5" tooltip="Turpentine"/>
              </a:rPr>
              <a:t>turpentine</a:t>
            </a:r>
            <a:r>
              <a:rPr lang="en-US" sz="2000" dirty="0" smtClean="0"/>
              <a:t>, was introduced as a picture </a:t>
            </a:r>
            <a:r>
              <a:rPr lang="en-US" sz="2000" dirty="0" smtClean="0">
                <a:hlinkClick r:id="rId4" tooltip="Varnish"/>
              </a:rPr>
              <a:t>varnish</a:t>
            </a:r>
            <a:r>
              <a:rPr lang="en-US" sz="2000" dirty="0" smtClean="0"/>
              <a:t> in 1826; commonly used in </a:t>
            </a:r>
            <a:r>
              <a:rPr lang="en-US" sz="2000" dirty="0" smtClean="0">
                <a:hlinkClick r:id="rId6" tooltip="Oil painting"/>
              </a:rPr>
              <a:t>oil painting</a:t>
            </a:r>
            <a:r>
              <a:rPr lang="en-US" sz="2000" dirty="0" smtClean="0"/>
              <a:t>, both during the painting process and after the painting is finished.</a:t>
            </a: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</a:rPr>
              <a:t>Dammar</a:t>
            </a:r>
            <a:r>
              <a:rPr lang="en-US" sz="2000" dirty="0" smtClean="0"/>
              <a:t> crystals are also dissolved in molten </a:t>
            </a:r>
            <a:r>
              <a:rPr lang="en-US" sz="2000" dirty="0" smtClean="0">
                <a:hlinkClick r:id="rId7" tooltip="Paraffin wax"/>
              </a:rPr>
              <a:t>paraffin wax</a:t>
            </a:r>
            <a:r>
              <a:rPr lang="en-US" sz="2000" dirty="0" smtClean="0"/>
              <a:t> to make </a:t>
            </a:r>
            <a:r>
              <a:rPr lang="en-US" sz="2000" dirty="0" smtClean="0">
                <a:hlinkClick r:id="rId8" tooltip="Batik"/>
              </a:rPr>
              <a:t>batik</a:t>
            </a:r>
            <a:r>
              <a:rPr lang="en-US" sz="2000" dirty="0" smtClean="0"/>
              <a:t>, to prevent the wax from cracking when it is drawn onto silk or rayon.</a:t>
            </a: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</a:rPr>
              <a:t>Dam</a:t>
            </a:r>
            <a:r>
              <a:rPr lang="cs-CZ" sz="2000" b="1" dirty="0" smtClean="0">
                <a:solidFill>
                  <a:srgbClr val="0000FF"/>
                </a:solidFill>
              </a:rPr>
              <a:t>m</a:t>
            </a:r>
            <a:r>
              <a:rPr lang="en-US" sz="2000" b="1" dirty="0" err="1" smtClean="0">
                <a:solidFill>
                  <a:srgbClr val="0000FF"/>
                </a:solidFill>
              </a:rPr>
              <a:t>ar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crystals are dissolved into beeswax with pigment added to harden it in order to make encaustic paints.</a:t>
            </a: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</a:rPr>
              <a:t>Dammar</a:t>
            </a:r>
            <a:r>
              <a:rPr lang="en-US" sz="2000" dirty="0" smtClean="0"/>
              <a:t> resins were often used in the past to caulk ships, frequently together with pitch or bitumen.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0" y="0"/>
            <a:ext cx="896448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</a:rPr>
              <a:t>DAMMAR</a:t>
            </a:r>
            <a:r>
              <a:rPr lang="en-US" sz="2000" dirty="0" smtClean="0"/>
              <a:t>, also called</a:t>
            </a:r>
            <a:r>
              <a:rPr lang="sk-SK" sz="20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DAMMAR GUM</a:t>
            </a:r>
            <a:r>
              <a:rPr lang="en-US" sz="2000" dirty="0" smtClean="0"/>
              <a:t>, or 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</a:rPr>
              <a:t>DAMAR GUM</a:t>
            </a:r>
            <a:r>
              <a:rPr lang="en-US" sz="2000" dirty="0" smtClean="0"/>
              <a:t>, is a </a:t>
            </a:r>
            <a:r>
              <a:rPr lang="en-US" sz="2000" dirty="0" smtClean="0">
                <a:hlinkClick r:id="rId9" tooltip="Resin"/>
              </a:rPr>
              <a:t>resin</a:t>
            </a:r>
            <a:r>
              <a:rPr lang="en-US" sz="2000" dirty="0" smtClean="0"/>
              <a:t> obtained from the trees in </a:t>
            </a:r>
            <a:r>
              <a:rPr lang="en-US" sz="2000" dirty="0" smtClean="0">
                <a:hlinkClick r:id="rId10" tooltip="India"/>
              </a:rPr>
              <a:t>India</a:t>
            </a:r>
            <a:r>
              <a:rPr lang="en-US" sz="2000" dirty="0" smtClean="0"/>
              <a:t> and </a:t>
            </a:r>
            <a:r>
              <a:rPr lang="en-US" sz="2000" dirty="0" smtClean="0">
                <a:hlinkClick r:id="rId11" tooltip="East Asia"/>
              </a:rPr>
              <a:t>East Asia</a:t>
            </a:r>
            <a:r>
              <a:rPr lang="en-US" sz="2000" dirty="0" smtClean="0"/>
              <a:t>. Most is produced by </a:t>
            </a:r>
            <a:r>
              <a:rPr lang="en-US" sz="2800" dirty="0" smtClean="0">
                <a:solidFill>
                  <a:srgbClr val="00B0F0"/>
                </a:solidFill>
                <a:latin typeface="Arial Black" pitchFamily="34" charset="0"/>
              </a:rPr>
              <a:t>TAPPING TREES</a:t>
            </a:r>
            <a:r>
              <a:rPr lang="en-US" sz="2000" dirty="0" smtClean="0"/>
              <a:t>, however, some is collected in </a:t>
            </a:r>
            <a:r>
              <a:rPr lang="en-US" sz="2000" dirty="0" err="1" smtClean="0">
                <a:hlinkClick r:id="rId12" tooltip="Fossil"/>
              </a:rPr>
              <a:t>fossilised</a:t>
            </a:r>
            <a:r>
              <a:rPr lang="en-US" sz="2000" dirty="0" smtClean="0"/>
              <a:t> form from the ground. The </a:t>
            </a:r>
            <a:r>
              <a:rPr lang="en-US" sz="2000" dirty="0" smtClean="0">
                <a:hlinkClick r:id="rId13" tooltip="Gum (botany)"/>
              </a:rPr>
              <a:t>gum</a:t>
            </a:r>
            <a:r>
              <a:rPr lang="en-US" sz="2000" dirty="0" smtClean="0"/>
              <a:t> varies in </a:t>
            </a:r>
            <a:r>
              <a:rPr lang="en-US" sz="2000" dirty="0" err="1" smtClean="0"/>
              <a:t>colour</a:t>
            </a:r>
            <a:r>
              <a:rPr lang="en-US" sz="2000" dirty="0" smtClean="0"/>
              <a:t> from clear to pale yellow, while the </a:t>
            </a:r>
            <a:r>
              <a:rPr lang="en-US" sz="2000" dirty="0" err="1" smtClean="0"/>
              <a:t>fossilised</a:t>
            </a:r>
            <a:r>
              <a:rPr lang="en-US" sz="2000" dirty="0" smtClean="0"/>
              <a:t> form is grey-brown. </a:t>
            </a:r>
            <a:r>
              <a:rPr lang="en-US" sz="2000" dirty="0" smtClean="0">
                <a:solidFill>
                  <a:srgbClr val="0000FF"/>
                </a:solidFill>
                <a:latin typeface="Arial Black" pitchFamily="34" charset="0"/>
              </a:rPr>
              <a:t>DAMMAR GUM </a:t>
            </a:r>
            <a:r>
              <a:rPr lang="en-US" sz="2000" dirty="0" smtClean="0"/>
              <a:t>is a </a:t>
            </a:r>
            <a:r>
              <a:rPr lang="en-US" sz="2000" dirty="0" err="1" smtClean="0">
                <a:hlinkClick r:id="rId14" tooltip="Triterpenoid"/>
              </a:rPr>
              <a:t>triterpenoid</a:t>
            </a:r>
            <a:r>
              <a:rPr lang="en-US" sz="2000" dirty="0" smtClean="0"/>
              <a:t> resin, containing a large number of </a:t>
            </a:r>
            <a:r>
              <a:rPr lang="en-US" sz="2000" dirty="0" err="1" smtClean="0">
                <a:hlinkClick r:id="rId15" tooltip="Triterpene"/>
              </a:rPr>
              <a:t>triterpenes</a:t>
            </a:r>
            <a:r>
              <a:rPr lang="en-US" sz="2000" dirty="0" smtClean="0"/>
              <a:t> and their oxidation products. Many of them are low molecular weight compounds (</a:t>
            </a:r>
            <a:r>
              <a:rPr lang="en-US" sz="2000" dirty="0" err="1" smtClean="0">
                <a:hlinkClick r:id="rId16" tooltip="Dammarane"/>
              </a:rPr>
              <a:t>dammarane</a:t>
            </a:r>
            <a:r>
              <a:rPr lang="en-US" sz="2000" dirty="0" smtClean="0"/>
              <a:t>, </a:t>
            </a:r>
            <a:r>
              <a:rPr lang="en-US" sz="2000" dirty="0" err="1" smtClean="0">
                <a:hlinkClick r:id="rId17" tooltip="Dammarenolic acid (page does not exist)"/>
              </a:rPr>
              <a:t>dammarenolic</a:t>
            </a:r>
            <a:r>
              <a:rPr lang="en-US" sz="2000" dirty="0" smtClean="0">
                <a:hlinkClick r:id="rId17" tooltip="Dammarenolic acid (page does not exist)"/>
              </a:rPr>
              <a:t> acid</a:t>
            </a:r>
            <a:r>
              <a:rPr lang="en-US" sz="2000" dirty="0" smtClean="0"/>
              <a:t>, </a:t>
            </a:r>
            <a:r>
              <a:rPr lang="en-US" sz="2000" dirty="0" err="1" smtClean="0">
                <a:hlinkClick r:id="rId18" tooltip="Oleanane"/>
              </a:rPr>
              <a:t>oleanane</a:t>
            </a:r>
            <a:r>
              <a:rPr lang="en-US" sz="2000" dirty="0" smtClean="0"/>
              <a:t>, </a:t>
            </a:r>
            <a:r>
              <a:rPr lang="en-US" sz="2000" dirty="0" err="1" smtClean="0">
                <a:hlinkClick r:id="rId19" tooltip="Oleanonic acid (page does not exist)"/>
              </a:rPr>
              <a:t>oleanonic</a:t>
            </a:r>
            <a:r>
              <a:rPr lang="en-US" sz="2000" dirty="0" smtClean="0">
                <a:hlinkClick r:id="rId19" tooltip="Oleanonic acid (page does not exist)"/>
              </a:rPr>
              <a:t> acid</a:t>
            </a:r>
            <a:r>
              <a:rPr lang="en-US" sz="2000" dirty="0" smtClean="0"/>
              <a:t>, etc.), but dammar also contains a polymeric fraction, composed of </a:t>
            </a:r>
            <a:r>
              <a:rPr lang="en-US" sz="2000" dirty="0" err="1" smtClean="0">
                <a:hlinkClick r:id="rId20" tooltip="Polycadinene (page does not exist)"/>
              </a:rPr>
              <a:t>polycadinene</a:t>
            </a:r>
            <a:r>
              <a:rPr lang="en-US" sz="2000" dirty="0" smtClean="0"/>
              <a:t>.</a:t>
            </a:r>
            <a:endParaRPr lang="cs-CZ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4868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OILS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algn="just">
              <a:buNone/>
            </a:pP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Oil </a:t>
            </a:r>
            <a:r>
              <a:rPr lang="en-GB" sz="2000" b="1" dirty="0" smtClean="0"/>
              <a:t>is a Liquid constituted (composed) of the Molecules, which comprise the hydrophobic  hydrocarbon Chains. So they are not soluble (are INSOLUBLE) in the Water. They have lower Density then the Water  has.</a:t>
            </a:r>
          </a:p>
          <a:p>
            <a:pPr algn="just">
              <a:buNone/>
            </a:pPr>
            <a:r>
              <a:rPr lang="en-GB" sz="2000" b="1" dirty="0" smtClean="0">
                <a:solidFill>
                  <a:srgbClr val="008000"/>
                </a:solidFill>
                <a:latin typeface="Arial Black" pitchFamily="34" charset="0"/>
              </a:rPr>
              <a:t>Food, edible Oils are the Vegetable liquid TRIGLYCERIDES. </a:t>
            </a:r>
            <a:r>
              <a:rPr lang="en-GB" sz="2000" b="1" dirty="0" smtClean="0"/>
              <a:t>They can have one or more unsaturated Bonds between the Carbon Atoms. The more has the such Oil of the unsaturated Bonds between the Carbon Atoms, </a:t>
            </a:r>
            <a:r>
              <a:rPr lang="cs-CZ" sz="2000" b="1" dirty="0" err="1" smtClean="0"/>
              <a:t>the</a:t>
            </a:r>
            <a:r>
              <a:rPr lang="cs-CZ" sz="2000" b="1" dirty="0" smtClean="0"/>
              <a:t> </a:t>
            </a:r>
            <a:r>
              <a:rPr lang="en-GB" sz="2000" b="1" dirty="0" smtClean="0"/>
              <a:t>less </a:t>
            </a:r>
            <a:r>
              <a:rPr lang="en-GB" sz="2000" b="1" dirty="0" smtClean="0"/>
              <a:t>is its Viscosity.  </a:t>
            </a:r>
          </a:p>
          <a:p>
            <a:pPr algn="just">
              <a:buNone/>
            </a:pPr>
            <a:r>
              <a:rPr lang="en-GB" sz="2400" b="1" dirty="0" smtClean="0">
                <a:solidFill>
                  <a:srgbClr val="0000FF"/>
                </a:solidFill>
                <a:latin typeface="Arial Black" pitchFamily="34" charset="0"/>
              </a:rPr>
              <a:t>Technical Grade Oils  </a:t>
            </a:r>
            <a:r>
              <a:rPr lang="en-GB" sz="2000" b="1" dirty="0" smtClean="0"/>
              <a:t>are mostly based on the utilisation of the so called MINERAL OILS, which are the Mixture of the HYRDOCARBONS manufactured by the Crude Oils </a:t>
            </a:r>
            <a:r>
              <a:rPr lang="en-GB" sz="2000" b="1" dirty="0" smtClean="0"/>
              <a:t>Processing</a:t>
            </a:r>
            <a:r>
              <a:rPr lang="en-GB" sz="2000" b="1" dirty="0" smtClean="0"/>
              <a:t>. The next Group of the Technical Grade Oils  are the </a:t>
            </a:r>
            <a:r>
              <a:rPr lang="en-GB" sz="2000" b="1" dirty="0" smtClean="0">
                <a:solidFill>
                  <a:srgbClr val="7030A0"/>
                </a:solidFill>
                <a:latin typeface="Arial Black" pitchFamily="34" charset="0"/>
              </a:rPr>
              <a:t>SILICONE </a:t>
            </a:r>
            <a:r>
              <a:rPr lang="en-GB" sz="1800" b="1" dirty="0" smtClean="0">
                <a:solidFill>
                  <a:srgbClr val="7030A0"/>
                </a:solidFill>
                <a:latin typeface="Arial Black" pitchFamily="34" charset="0"/>
              </a:rPr>
              <a:t>OILS, </a:t>
            </a:r>
            <a:r>
              <a:rPr lang="en-GB" sz="2000" b="1" dirty="0" smtClean="0"/>
              <a:t>which are manufactured by Synthesis (Polymerisation)  from the </a:t>
            </a:r>
            <a:r>
              <a:rPr lang="en-GB" sz="2000" b="1" dirty="0" smtClean="0"/>
              <a:t>Silicon </a:t>
            </a:r>
            <a:r>
              <a:rPr lang="en-GB" sz="2000" b="1" dirty="0" smtClean="0"/>
              <a:t>based monomers. </a:t>
            </a:r>
          </a:p>
          <a:p>
            <a:pPr algn="just">
              <a:buNone/>
            </a:pPr>
            <a:endParaRPr lang="cs-CZ" sz="2000" b="1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22114"/>
          </a:xfrm>
        </p:spPr>
        <p:txBody>
          <a:bodyPr/>
          <a:lstStyle/>
          <a:p>
            <a:pPr lvl="1"/>
            <a:r>
              <a:rPr lang="en-GB" sz="3200" b="1" dirty="0" err="1" smtClean="0">
                <a:solidFill>
                  <a:srgbClr val="FF0000"/>
                </a:solidFill>
                <a:latin typeface="Arial Black" pitchFamily="34" charset="0"/>
              </a:rPr>
              <a:t>Glycerides</a:t>
            </a:r>
            <a:r>
              <a:rPr lang="en-GB" sz="3200" b="1" dirty="0" smtClean="0">
                <a:solidFill>
                  <a:srgbClr val="FF0000"/>
                </a:solidFill>
                <a:latin typeface="Arial Black" pitchFamily="34" charset="0"/>
              </a:rPr>
              <a:t> of the Higher Fatty acids  </a:t>
            </a:r>
            <a:br>
              <a:rPr lang="en-GB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GB" sz="3200" b="1" dirty="0" smtClean="0">
                <a:solidFill>
                  <a:srgbClr val="FF0000"/>
                </a:solidFill>
                <a:latin typeface="Arial Black" pitchFamily="34" charset="0"/>
              </a:rPr>
              <a:t>( &gt; 10 C Atoms)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 1</a:t>
            </a:r>
            <a:endParaRPr lang="en-GB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184576"/>
          </a:xfrm>
        </p:spPr>
        <p:txBody>
          <a:bodyPr/>
          <a:lstStyle/>
          <a:p>
            <a:pPr marL="342900" lvl="2" indent="-342900" algn="ctr">
              <a:buNone/>
            </a:pPr>
            <a:r>
              <a:rPr lang="en-GB" sz="2400" b="1" dirty="0" smtClean="0">
                <a:solidFill>
                  <a:srgbClr val="008000"/>
                </a:solidFill>
              </a:rPr>
              <a:t>How to characterise in Practice the </a:t>
            </a:r>
            <a:r>
              <a:rPr lang="en-GB" b="1" u="sng" dirty="0" err="1" smtClean="0">
                <a:solidFill>
                  <a:srgbClr val="008000"/>
                </a:solidFill>
              </a:rPr>
              <a:t>Unsaturation</a:t>
            </a:r>
            <a:r>
              <a:rPr lang="en-GB" b="1" u="sng" dirty="0" smtClean="0">
                <a:solidFill>
                  <a:srgbClr val="008000"/>
                </a:solidFill>
              </a:rPr>
              <a:t>  </a:t>
            </a:r>
          </a:p>
          <a:p>
            <a:pPr algn="ctr">
              <a:buNone/>
            </a:pPr>
            <a:r>
              <a:rPr lang="en-GB" sz="2400" b="1" dirty="0" smtClean="0">
                <a:solidFill>
                  <a:srgbClr val="008000"/>
                </a:solidFill>
              </a:rPr>
              <a:t>of the </a:t>
            </a:r>
            <a:r>
              <a:rPr lang="en-GB" sz="2400" b="1" dirty="0" smtClean="0">
                <a:solidFill>
                  <a:srgbClr val="FF0000"/>
                </a:solidFill>
                <a:latin typeface="Arial Black" pitchFamily="34" charset="0"/>
              </a:rPr>
              <a:t>Higher Fatty acids</a:t>
            </a:r>
            <a:endParaRPr lang="en-GB" sz="2400" b="1" dirty="0" smtClean="0">
              <a:solidFill>
                <a:srgbClr val="008000"/>
              </a:solidFill>
            </a:endParaRPr>
          </a:p>
          <a:p>
            <a:r>
              <a:rPr lang="en-GB" sz="2800" b="1" dirty="0" smtClean="0">
                <a:solidFill>
                  <a:srgbClr val="C00000"/>
                </a:solidFill>
                <a:latin typeface="Arial Black" pitchFamily="34" charset="0"/>
              </a:rPr>
              <a:t>Iodine</a:t>
            </a:r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VALUE </a:t>
            </a:r>
            <a:r>
              <a:rPr lang="en-GB" sz="2800" b="1" dirty="0" smtClean="0">
                <a:solidFill>
                  <a:srgbClr val="0000FF"/>
                </a:solidFill>
                <a:latin typeface="Arial Black" pitchFamily="34" charset="0"/>
              </a:rPr>
              <a:t>– Determination according to </a:t>
            </a:r>
            <a:r>
              <a:rPr lang="en-GB" sz="2800" b="1" dirty="0" err="1" smtClean="0">
                <a:solidFill>
                  <a:srgbClr val="0000FF"/>
                </a:solidFill>
                <a:latin typeface="Arial Black" pitchFamily="34" charset="0"/>
              </a:rPr>
              <a:t>prof</a:t>
            </a:r>
            <a:r>
              <a:rPr lang="en-GB" sz="2800" b="1" dirty="0" smtClean="0">
                <a:solidFill>
                  <a:srgbClr val="0000FF"/>
                </a:solidFill>
                <a:latin typeface="Arial Black" pitchFamily="34" charset="0"/>
              </a:rPr>
              <a:t>. </a:t>
            </a:r>
            <a:r>
              <a:rPr lang="en-GB" sz="2800" b="1" dirty="0" err="1" smtClean="0">
                <a:solidFill>
                  <a:srgbClr val="0000FF"/>
                </a:solidFill>
                <a:latin typeface="Arial Black" pitchFamily="34" charset="0"/>
              </a:rPr>
              <a:t>Hanush</a:t>
            </a:r>
            <a:endParaRPr lang="en-GB" sz="28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endParaRPr lang="cs-CZ" sz="2400" b="1" dirty="0">
              <a:solidFill>
                <a:srgbClr val="008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2852936"/>
            <a:ext cx="8820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REACTION:</a:t>
            </a:r>
          </a:p>
          <a:p>
            <a:pPr algn="ctr"/>
            <a:r>
              <a:rPr lang="cs-CZ" sz="3600" dirty="0" smtClean="0">
                <a:latin typeface="Arial Black" pitchFamily="34" charset="0"/>
              </a:rPr>
              <a:t>-C=C- + </a:t>
            </a:r>
            <a:r>
              <a:rPr lang="cs-CZ" sz="3600" dirty="0" err="1" smtClean="0">
                <a:solidFill>
                  <a:srgbClr val="C00000"/>
                </a:solidFill>
                <a:latin typeface="Arial Black" pitchFamily="34" charset="0"/>
              </a:rPr>
              <a:t>I</a:t>
            </a:r>
            <a:r>
              <a:rPr lang="cs-CZ" sz="3600" dirty="0" err="1" smtClean="0">
                <a:solidFill>
                  <a:srgbClr val="7030A0"/>
                </a:solidFill>
                <a:latin typeface="Arial Black" pitchFamily="34" charset="0"/>
              </a:rPr>
              <a:t>Br</a:t>
            </a:r>
            <a:r>
              <a:rPr lang="cs-CZ" sz="2800" dirty="0" smtClean="0"/>
              <a:t>           </a:t>
            </a:r>
            <a:r>
              <a:rPr lang="cs-CZ" sz="3600" dirty="0" smtClean="0">
                <a:latin typeface="Arial Black" pitchFamily="34" charset="0"/>
              </a:rPr>
              <a:t>-C=C- </a:t>
            </a:r>
            <a:endParaRPr lang="cs-CZ" sz="3600" dirty="0"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>
            <a:off x="4716016" y="3573016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6588224" y="3789040"/>
            <a:ext cx="0" cy="21602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5940152" y="3789040"/>
            <a:ext cx="0" cy="21602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5796136" y="400506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I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300192" y="4005064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7030A0"/>
                </a:solidFill>
                <a:latin typeface="Arial Black" pitchFamily="34" charset="0"/>
              </a:rPr>
              <a:t>Br</a:t>
            </a:r>
            <a:endParaRPr lang="cs-CZ" sz="3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403648" y="5157192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I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Br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+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I          I</a:t>
            </a:r>
            <a:r>
              <a:rPr lang="cs-CZ" sz="2800" baseline="-25000" dirty="0" smtClean="0">
                <a:solidFill>
                  <a:srgbClr val="C00000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+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K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Br</a:t>
            </a:r>
            <a:endParaRPr lang="cs-CZ" sz="28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I</a:t>
            </a:r>
            <a:r>
              <a:rPr lang="cs-CZ" sz="2800" baseline="-25000" dirty="0" smtClean="0">
                <a:solidFill>
                  <a:srgbClr val="C00000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+ </a:t>
            </a:r>
            <a:r>
              <a:rPr lang="cs-CZ" sz="2800" dirty="0" smtClean="0">
                <a:latin typeface="Arial Black" pitchFamily="34" charset="0"/>
              </a:rPr>
              <a:t>2Na</a:t>
            </a:r>
            <a:r>
              <a:rPr lang="cs-CZ" sz="2800" baseline="-25000" dirty="0" smtClean="0">
                <a:latin typeface="Arial Black" pitchFamily="34" charset="0"/>
              </a:rPr>
              <a:t>2</a:t>
            </a:r>
            <a:r>
              <a:rPr lang="cs-CZ" sz="2800" dirty="0" smtClean="0">
                <a:latin typeface="Arial Black" pitchFamily="34" charset="0"/>
              </a:rPr>
              <a:t>SO</a:t>
            </a:r>
            <a:r>
              <a:rPr lang="cs-CZ" sz="2800" baseline="-25000" dirty="0" smtClean="0">
                <a:latin typeface="Arial Black" pitchFamily="34" charset="0"/>
              </a:rPr>
              <a:t>4             </a:t>
            </a:r>
            <a:r>
              <a:rPr lang="cs-CZ" sz="2800" dirty="0" smtClean="0">
                <a:latin typeface="Arial Black" pitchFamily="34" charset="0"/>
              </a:rPr>
              <a:t>2 </a:t>
            </a:r>
            <a:r>
              <a:rPr lang="cs-CZ" sz="2800" dirty="0" err="1" smtClean="0">
                <a:latin typeface="Arial Black" pitchFamily="34" charset="0"/>
              </a:rPr>
              <a:t>Na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I</a:t>
            </a:r>
            <a:r>
              <a:rPr lang="cs-CZ" sz="2800" dirty="0" smtClean="0">
                <a:latin typeface="Arial Black" pitchFamily="34" charset="0"/>
              </a:rPr>
              <a:t> + Na</a:t>
            </a:r>
            <a:r>
              <a:rPr lang="cs-CZ" sz="2800" baseline="-25000" dirty="0" smtClean="0">
                <a:latin typeface="Arial Black" pitchFamily="34" charset="0"/>
              </a:rPr>
              <a:t>2</a:t>
            </a:r>
            <a:r>
              <a:rPr lang="cs-CZ" sz="2800" dirty="0" smtClean="0">
                <a:latin typeface="Arial Black" pitchFamily="34" charset="0"/>
              </a:rPr>
              <a:t>S</a:t>
            </a:r>
            <a:r>
              <a:rPr lang="cs-CZ" sz="2800" baseline="-25000" dirty="0" smtClean="0">
                <a:latin typeface="Arial Black" pitchFamily="34" charset="0"/>
              </a:rPr>
              <a:t>4</a:t>
            </a:r>
            <a:r>
              <a:rPr lang="cs-CZ" sz="2800" dirty="0" smtClean="0">
                <a:latin typeface="Arial Black" pitchFamily="34" charset="0"/>
              </a:rPr>
              <a:t>O</a:t>
            </a:r>
            <a:r>
              <a:rPr lang="cs-CZ" sz="2800" baseline="-25000" dirty="0" smtClean="0">
                <a:latin typeface="Arial Black" pitchFamily="34" charset="0"/>
              </a:rPr>
              <a:t>6  </a:t>
            </a:r>
            <a:endParaRPr lang="cs-CZ" sz="2800" baseline="-25000" dirty="0"/>
          </a:p>
        </p:txBody>
      </p:sp>
      <p:cxnSp>
        <p:nvCxnSpPr>
          <p:cNvPr id="28" name="Přímá spojovací šipka 27"/>
          <p:cNvCxnSpPr/>
          <p:nvPr/>
        </p:nvCxnSpPr>
        <p:spPr>
          <a:xfrm>
            <a:off x="3203848" y="5373216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>
            <a:off x="3923928" y="5805264"/>
            <a:ext cx="79208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0" y="4509120"/>
            <a:ext cx="9144000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rgbClr val="C00000"/>
                </a:solidFill>
              </a:rPr>
              <a:t>IODINE VALUE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(or </a:t>
            </a:r>
            <a:r>
              <a:rPr lang="en-US" sz="2000" b="1" dirty="0" smtClean="0">
                <a:solidFill>
                  <a:srgbClr val="C00000"/>
                </a:solidFill>
              </a:rPr>
              <a:t>IODINE ADSORPTION VALUE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or </a:t>
            </a:r>
            <a:r>
              <a:rPr lang="en-US" sz="2000" b="1" dirty="0" smtClean="0">
                <a:solidFill>
                  <a:srgbClr val="C00000"/>
                </a:solidFill>
              </a:rPr>
              <a:t>IODINE NUMBER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or </a:t>
            </a:r>
            <a:r>
              <a:rPr lang="en-US" sz="2000" b="1" dirty="0" smtClean="0">
                <a:solidFill>
                  <a:srgbClr val="C00000"/>
                </a:solidFill>
              </a:rPr>
              <a:t>IODINE INDEX</a:t>
            </a:r>
            <a:r>
              <a:rPr lang="en-US" sz="2000" dirty="0" smtClean="0"/>
              <a:t>)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22114"/>
          </a:xfrm>
        </p:spPr>
        <p:txBody>
          <a:bodyPr/>
          <a:lstStyle/>
          <a:p>
            <a:pPr lvl="1"/>
            <a:r>
              <a:rPr lang="en-GB" sz="3200" b="1" dirty="0" err="1" smtClean="0">
                <a:solidFill>
                  <a:srgbClr val="FF0000"/>
                </a:solidFill>
                <a:latin typeface="Arial Black" pitchFamily="34" charset="0"/>
              </a:rPr>
              <a:t>Glycerides</a:t>
            </a:r>
            <a:r>
              <a:rPr lang="en-GB" sz="3200" b="1" dirty="0" smtClean="0">
                <a:solidFill>
                  <a:srgbClr val="FF0000"/>
                </a:solidFill>
                <a:latin typeface="Arial Black" pitchFamily="34" charset="0"/>
              </a:rPr>
              <a:t> of the Higher Fatty acids  </a:t>
            </a:r>
            <a:br>
              <a:rPr lang="en-GB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GB" sz="3200" b="1" dirty="0" smtClean="0">
                <a:solidFill>
                  <a:srgbClr val="FF0000"/>
                </a:solidFill>
                <a:latin typeface="Arial Black" pitchFamily="34" charset="0"/>
              </a:rPr>
              <a:t>( &gt; 10 C Atoms)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 2</a:t>
            </a:r>
            <a:endParaRPr lang="en-GB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785395"/>
          </a:xfrm>
        </p:spPr>
        <p:txBody>
          <a:bodyPr/>
          <a:lstStyle/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endParaRPr lang="cs-CZ" sz="2400" b="1" dirty="0">
              <a:solidFill>
                <a:srgbClr val="008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0" y="119675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  <a:latin typeface="Arial Black" pitchFamily="34" charset="0"/>
              </a:rPr>
              <a:t>The FATS  are dividing the IODINE </a:t>
            </a:r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VALUE </a:t>
            </a:r>
            <a:r>
              <a:rPr lang="en-GB" sz="2000" dirty="0" smtClean="0">
                <a:solidFill>
                  <a:srgbClr val="C00000"/>
                </a:solidFill>
                <a:latin typeface="Arial Black" pitchFamily="34" charset="0"/>
              </a:rPr>
              <a:t>(I</a:t>
            </a:r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V</a:t>
            </a:r>
            <a:r>
              <a:rPr lang="en-GB" sz="2000" dirty="0" smtClean="0">
                <a:solidFill>
                  <a:srgbClr val="C00000"/>
                </a:solidFill>
                <a:latin typeface="Arial Black" pitchFamily="34" charset="0"/>
              </a:rPr>
              <a:t>) accordingly: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latin typeface="Arial Black" pitchFamily="34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 Black" pitchFamily="34" charset="0"/>
              </a:rPr>
              <a:t>Drying Oils – IN &gt; 120 % w/w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latin typeface="Arial Black" pitchFamily="34" charset="0"/>
              </a:rPr>
              <a:t> </a:t>
            </a:r>
            <a:r>
              <a:rPr lang="en-GB" sz="2000" dirty="0" smtClean="0">
                <a:solidFill>
                  <a:srgbClr val="0000FF"/>
                </a:solidFill>
                <a:latin typeface="Arial Black" pitchFamily="34" charset="0"/>
              </a:rPr>
              <a:t>Half Drying Oils – IN &gt; 60 - 120 % w/w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latin typeface="Arial Black" pitchFamily="34" charset="0"/>
              </a:rPr>
              <a:t> </a:t>
            </a:r>
            <a:r>
              <a:rPr lang="en-GB" sz="2000" dirty="0" smtClean="0">
                <a:solidFill>
                  <a:srgbClr val="008000"/>
                </a:solidFill>
                <a:latin typeface="Arial Black" pitchFamily="34" charset="0"/>
              </a:rPr>
              <a:t>NON Drying Oils – IN &lt; 60 % w/w</a:t>
            </a:r>
            <a:endParaRPr lang="en-GB" sz="2000" dirty="0">
              <a:latin typeface="Arial Black" pitchFamily="34" charset="0"/>
            </a:endParaRPr>
          </a:p>
        </p:txBody>
      </p:sp>
      <p:graphicFrame>
        <p:nvGraphicFramePr>
          <p:cNvPr id="22" name="Tabulka 21"/>
          <p:cNvGraphicFramePr>
            <a:graphicFrameLocks noGrp="1"/>
          </p:cNvGraphicFramePr>
          <p:nvPr/>
        </p:nvGraphicFramePr>
        <p:xfrm>
          <a:off x="683568" y="2564904"/>
          <a:ext cx="7631832" cy="424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4008"/>
                <a:gridCol w="2987824"/>
              </a:tblGrid>
              <a:tr h="661908"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Fat (Oil)</a:t>
                      </a:r>
                      <a:endParaRPr lang="en-GB" sz="2000" noProof="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noProof="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I</a:t>
                      </a:r>
                      <a:r>
                        <a:rPr lang="cs-CZ" sz="2000" noProof="0" dirty="0" err="1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odine</a:t>
                      </a:r>
                      <a:r>
                        <a:rPr lang="cs-CZ" sz="2000" baseline="0" noProof="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sz="2000" noProof="0" dirty="0" err="1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Value</a:t>
                      </a:r>
                      <a:endParaRPr lang="cs-CZ" sz="2000" noProof="0" dirty="0" smtClean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en-GB" sz="2000" noProof="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  (% w/w)</a:t>
                      </a:r>
                      <a:endParaRPr lang="en-GB" sz="2000" noProof="0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65"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Cow Butter</a:t>
                      </a:r>
                      <a:endParaRPr lang="en-GB" b="1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26 – 40</a:t>
                      </a:r>
                      <a:endParaRPr lang="en-GB" b="1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65"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Beef Tallow melted</a:t>
                      </a:r>
                      <a:endParaRPr lang="en-GB" b="1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40 – 48</a:t>
                      </a:r>
                      <a:endParaRPr lang="en-GB" b="1" noProof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65"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Pig Lard</a:t>
                      </a:r>
                      <a:endParaRPr lang="en-GB" b="1" noProof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53 – 77</a:t>
                      </a:r>
                      <a:endParaRPr lang="en-GB" b="1" noProof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65"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Ricin Oil</a:t>
                      </a:r>
                      <a:endParaRPr lang="en-GB" b="1" noProof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81 – 90</a:t>
                      </a:r>
                      <a:endParaRPr lang="en-GB" b="1" noProof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65"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Peanut/Groundnut Oil</a:t>
                      </a:r>
                      <a:endParaRPr lang="en-GB" b="1" noProof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84 – 100</a:t>
                      </a:r>
                      <a:endParaRPr lang="en-GB" b="1" noProof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65"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Oilseed rape Oil</a:t>
                      </a:r>
                      <a:endParaRPr lang="en-GB" b="1" noProof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94 – 106</a:t>
                      </a:r>
                      <a:endParaRPr lang="en-GB" b="1" noProof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65"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Soybean</a:t>
                      </a:r>
                      <a:r>
                        <a:rPr lang="en-GB" b="1" baseline="0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(S</a:t>
                      </a:r>
                      <a:r>
                        <a:rPr lang="en-GB" b="1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oy bean) Oil</a:t>
                      </a:r>
                      <a:endParaRPr lang="en-GB" b="1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114 – 138</a:t>
                      </a:r>
                      <a:endParaRPr lang="en-GB" b="1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65"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Suflower Oil</a:t>
                      </a:r>
                      <a:endParaRPr lang="en-GB" b="1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127 – 136</a:t>
                      </a:r>
                      <a:endParaRPr lang="en-GB" b="1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236">
                <a:tc>
                  <a:txBody>
                    <a:bodyPr/>
                    <a:lstStyle/>
                    <a:p>
                      <a:pPr algn="ctr"/>
                      <a:r>
                        <a:rPr lang="en-GB" sz="2800" noProof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Linseed/Flaxseed Oil</a:t>
                      </a:r>
                      <a:endParaRPr lang="en-GB" sz="2800" noProof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noProof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170 - 204</a:t>
                      </a:r>
                      <a:endParaRPr lang="en-GB" sz="2800" noProof="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7667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EN ISO STANDARDS 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40"/>
          </a:xfrm>
        </p:spPr>
        <p:txBody>
          <a:bodyPr/>
          <a:lstStyle/>
          <a:p>
            <a:pPr>
              <a:buNone/>
            </a:pPr>
            <a:r>
              <a:rPr lang="cs-CZ" b="1" dirty="0" smtClean="0">
                <a:latin typeface="Arial Black" pitchFamily="34" charset="0"/>
                <a:hlinkClick r:id="rId2" tooltip="(588756) ČSN EN ISO 660"/>
              </a:rPr>
              <a:t>EN ISO 660</a:t>
            </a:r>
            <a:r>
              <a:rPr lang="cs-CZ" b="1" dirty="0" smtClean="0">
                <a:latin typeface="Arial Black" pitchFamily="34" charset="0"/>
              </a:rPr>
              <a:t> </a:t>
            </a:r>
            <a:endParaRPr lang="cs-CZ" dirty="0" smtClean="0">
              <a:latin typeface="Arial Black" pitchFamily="34" charset="0"/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Animal and vegetable fats and oils - Determination of acid value and acidity</a:t>
            </a:r>
            <a:endParaRPr lang="cs-CZ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cs-CZ" b="1" dirty="0" smtClean="0">
                <a:latin typeface="Arial Black" pitchFamily="34" charset="0"/>
                <a:hlinkClick r:id="rId3" tooltip="(588761) ČSN EN ISO 3961"/>
              </a:rPr>
              <a:t>EN ISO 3961</a:t>
            </a:r>
            <a:r>
              <a:rPr lang="cs-CZ" b="1" dirty="0" smtClean="0">
                <a:latin typeface="Arial Black" pitchFamily="34" charset="0"/>
              </a:rPr>
              <a:t> </a:t>
            </a:r>
            <a:endParaRPr lang="cs-CZ" dirty="0" smtClean="0">
              <a:latin typeface="Arial Black" pitchFamily="34" charset="0"/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Animal and vegetable fats and oils - Determination of iodine value</a:t>
            </a:r>
            <a:endParaRPr lang="cs-CZ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cs-CZ" dirty="0" smtClean="0"/>
              <a:t> </a:t>
            </a:r>
            <a:br>
              <a:rPr lang="cs-CZ" dirty="0" smtClean="0"/>
            </a:b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 EN ISO 3657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Animal and vegetable fats and oils - Determination of </a:t>
            </a:r>
            <a:r>
              <a:rPr lang="en-US" b="1" dirty="0" err="1" smtClean="0">
                <a:solidFill>
                  <a:srgbClr val="0000FF"/>
                </a:solidFill>
              </a:rPr>
              <a:t>saponification</a:t>
            </a:r>
            <a:r>
              <a:rPr lang="en-US" b="1" dirty="0" smtClean="0">
                <a:solidFill>
                  <a:srgbClr val="0000FF"/>
                </a:solidFill>
              </a:rPr>
              <a:t> value</a:t>
            </a:r>
            <a:endParaRPr lang="cs-CZ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January 2018/2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NATURAL POLYMERS MU SCI 2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116632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	</a:t>
            </a: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C00000"/>
                </a:solidFill>
                <a:latin typeface="Arial Black" pitchFamily="34" charset="0"/>
              </a:rPr>
              <a:t>IODINE VALUE </a:t>
            </a:r>
            <a:r>
              <a:rPr lang="en-US" sz="2000" b="1" dirty="0" smtClean="0"/>
              <a:t>(or </a:t>
            </a:r>
            <a:r>
              <a:rPr lang="en-US" sz="2000" b="1" dirty="0" smtClean="0">
                <a:solidFill>
                  <a:srgbClr val="C00000"/>
                </a:solidFill>
                <a:latin typeface="Arial Black" pitchFamily="34" charset="0"/>
              </a:rPr>
              <a:t>IODINE ADSORPTION Value </a:t>
            </a:r>
            <a:r>
              <a:rPr lang="en-US" sz="2000" b="1" dirty="0" smtClean="0"/>
              <a:t>or </a:t>
            </a:r>
            <a:r>
              <a:rPr lang="en-US" sz="2000" b="1" dirty="0" smtClean="0">
                <a:solidFill>
                  <a:srgbClr val="C00000"/>
                </a:solidFill>
                <a:latin typeface="Arial Black" pitchFamily="34" charset="0"/>
              </a:rPr>
              <a:t>IODINE NUMBER </a:t>
            </a:r>
            <a:r>
              <a:rPr lang="en-US" sz="2000" b="1" dirty="0" smtClean="0"/>
              <a:t>or </a:t>
            </a:r>
            <a:r>
              <a:rPr lang="en-US" sz="2000" b="1" dirty="0" smtClean="0">
                <a:solidFill>
                  <a:srgbClr val="C00000"/>
                </a:solidFill>
                <a:latin typeface="Arial Black" pitchFamily="34" charset="0"/>
              </a:rPr>
              <a:t>IODINE INDEX</a:t>
            </a:r>
            <a:r>
              <a:rPr lang="en-US" sz="2000" b="1" dirty="0" smtClean="0"/>
              <a:t>) in </a:t>
            </a:r>
            <a:r>
              <a:rPr lang="en-US" sz="2000" b="1" dirty="0" smtClean="0">
                <a:hlinkClick r:id="rId2" tooltip="Chemistry"/>
              </a:rPr>
              <a:t>chemistry</a:t>
            </a:r>
            <a:r>
              <a:rPr lang="en-US" sz="2000" b="1" dirty="0" smtClean="0"/>
              <a:t> is the mass of </a:t>
            </a:r>
            <a:r>
              <a:rPr lang="en-US" sz="2000" b="1" dirty="0" smtClean="0">
                <a:hlinkClick r:id="rId3" tooltip="Iodine"/>
              </a:rPr>
              <a:t>iodine</a:t>
            </a:r>
            <a:r>
              <a:rPr lang="en-US" sz="2000" b="1" dirty="0" smtClean="0"/>
              <a:t> in grams that is consumed by 100 grams of a </a:t>
            </a:r>
            <a:r>
              <a:rPr lang="en-US" sz="2000" b="1" dirty="0" smtClean="0">
                <a:hlinkClick r:id="rId4" tooltip="Chemical substance"/>
              </a:rPr>
              <a:t>chemical substance</a:t>
            </a:r>
            <a:r>
              <a:rPr lang="en-US" sz="2000" b="1" dirty="0" smtClean="0"/>
              <a:t>. Iodine numbers are often used to determine the amount of </a:t>
            </a:r>
            <a:r>
              <a:rPr lang="en-US" sz="2000" b="1" dirty="0" err="1" smtClean="0"/>
              <a:t>unsaturation</a:t>
            </a:r>
            <a:r>
              <a:rPr lang="en-US" sz="2000" b="1" dirty="0" smtClean="0"/>
              <a:t> in </a:t>
            </a:r>
            <a:r>
              <a:rPr lang="en-US" sz="2000" b="1" dirty="0" smtClean="0">
                <a:hlinkClick r:id="rId5" tooltip="Fatty acid"/>
              </a:rPr>
              <a:t>fatty acids</a:t>
            </a:r>
            <a:r>
              <a:rPr lang="en-US" sz="2000" b="1" dirty="0" smtClean="0"/>
              <a:t>. </a:t>
            </a:r>
            <a:r>
              <a:rPr lang="cs-CZ" sz="2000" b="1" dirty="0" smtClean="0"/>
              <a:t>	</a:t>
            </a:r>
          </a:p>
          <a:p>
            <a:r>
              <a:rPr lang="cs-CZ" sz="2000" b="1" dirty="0" smtClean="0"/>
              <a:t>	</a:t>
            </a:r>
            <a:r>
              <a:rPr lang="en-US" sz="2000" b="1" dirty="0" smtClean="0"/>
              <a:t>This </a:t>
            </a:r>
            <a:r>
              <a:rPr lang="en-US" sz="2000" b="1" dirty="0" err="1" smtClean="0"/>
              <a:t>unsaturation</a:t>
            </a:r>
            <a:r>
              <a:rPr lang="en-US" sz="2000" b="1" dirty="0" smtClean="0"/>
              <a:t> is in the form of double bonds, which react with iodine compounds. The higher the iodine number, the more C=C bonds are present in the fat. It can be seen from the table that </a:t>
            </a:r>
            <a:r>
              <a:rPr lang="en-US" sz="2000" b="1" dirty="0" smtClean="0">
                <a:hlinkClick r:id="rId6" tooltip="Coconut oil"/>
              </a:rPr>
              <a:t>coconut oil</a:t>
            </a:r>
            <a:r>
              <a:rPr lang="en-US" sz="2000" b="1" dirty="0" smtClean="0"/>
              <a:t> is very saturated, which means it is good for making </a:t>
            </a:r>
            <a:r>
              <a:rPr lang="en-US" sz="2000" b="1" dirty="0" smtClean="0">
                <a:hlinkClick r:id="rId7" tooltip="Soap"/>
              </a:rPr>
              <a:t>soap</a:t>
            </a:r>
            <a:r>
              <a:rPr lang="en-US" sz="2000" b="1" dirty="0" smtClean="0"/>
              <a:t>. On the other hand, linseed oil is </a:t>
            </a:r>
            <a:r>
              <a:rPr lang="en-US" sz="2000" b="1" dirty="0" smtClean="0">
                <a:hlinkClick r:id="rId8" tooltip="Unsaturated fatty acid"/>
              </a:rPr>
              <a:t>highly unsaturated</a:t>
            </a:r>
            <a:r>
              <a:rPr lang="en-US" sz="2000" b="1" dirty="0" smtClean="0"/>
              <a:t>, which makes it a </a:t>
            </a:r>
            <a:r>
              <a:rPr lang="en-US" sz="2000" b="1" dirty="0" smtClean="0">
                <a:hlinkClick r:id="rId9" tooltip="Drying oil"/>
              </a:rPr>
              <a:t>drying oil</a:t>
            </a:r>
            <a:r>
              <a:rPr lang="en-US" sz="2000" b="1" dirty="0" smtClean="0"/>
              <a:t>, well suited for making </a:t>
            </a:r>
            <a:r>
              <a:rPr lang="en-US" sz="2000" b="1" dirty="0" smtClean="0">
                <a:hlinkClick r:id="rId10" tooltip="Oil paint"/>
              </a:rPr>
              <a:t>oil paints</a:t>
            </a:r>
            <a:r>
              <a:rPr lang="en-US" sz="2000" b="1" dirty="0" smtClean="0"/>
              <a:t>.</a:t>
            </a:r>
            <a:endParaRPr lang="cs-CZ" sz="2000" b="1" dirty="0" smtClean="0"/>
          </a:p>
          <a:p>
            <a:r>
              <a:rPr lang="cs-CZ" sz="2000" b="1" dirty="0" smtClean="0"/>
              <a:t>	</a:t>
            </a:r>
            <a:r>
              <a:rPr lang="en-US" sz="2000" b="1" dirty="0" smtClean="0"/>
              <a:t>In a typical procedure, the fatty acid is treated with an excess of the </a:t>
            </a:r>
            <a:r>
              <a:rPr lang="en-US" sz="2000" b="1" dirty="0" err="1" smtClean="0"/>
              <a:t>Hanuš</a:t>
            </a:r>
            <a:r>
              <a:rPr lang="en-US" sz="2000" b="1" dirty="0" smtClean="0"/>
              <a:t> or </a:t>
            </a:r>
            <a:r>
              <a:rPr lang="en-US" sz="2000" b="1" dirty="0" err="1" smtClean="0">
                <a:hlinkClick r:id="rId11" tooltip="Wijs solution"/>
              </a:rPr>
              <a:t>Wijs</a:t>
            </a:r>
            <a:r>
              <a:rPr lang="en-US" sz="2000" b="1" dirty="0" smtClean="0">
                <a:hlinkClick r:id="rId11" tooltip="Wijs solution"/>
              </a:rPr>
              <a:t> solution</a:t>
            </a:r>
            <a:r>
              <a:rPr lang="en-US" sz="2000" b="1" dirty="0" smtClean="0"/>
              <a:t>, which are, respectively, solutions of </a:t>
            </a:r>
            <a:r>
              <a:rPr lang="en-US" sz="2000" b="1" dirty="0" smtClean="0">
                <a:hlinkClick r:id="rId12" tooltip="Iodine monobromide"/>
              </a:rPr>
              <a:t>iodine </a:t>
            </a:r>
            <a:r>
              <a:rPr lang="en-US" sz="2000" b="1" dirty="0" err="1" smtClean="0">
                <a:hlinkClick r:id="rId12" tooltip="Iodine monobromide"/>
              </a:rPr>
              <a:t>monobromide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IBr</a:t>
            </a:r>
            <a:r>
              <a:rPr lang="en-US" sz="2000" b="1" dirty="0" smtClean="0"/>
              <a:t>) and </a:t>
            </a:r>
            <a:r>
              <a:rPr lang="en-US" sz="2000" b="1" dirty="0" smtClean="0">
                <a:hlinkClick r:id="rId13" tooltip="Iodine monochloride"/>
              </a:rPr>
              <a:t>iodine </a:t>
            </a:r>
            <a:r>
              <a:rPr lang="en-US" sz="2000" b="1" dirty="0" err="1" smtClean="0">
                <a:hlinkClick r:id="rId13" tooltip="Iodine monochloride"/>
              </a:rPr>
              <a:t>monochloride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ICl</a:t>
            </a:r>
            <a:r>
              <a:rPr lang="en-US" sz="2000" b="1" dirty="0" smtClean="0"/>
              <a:t>) in glacial acetic acid. </a:t>
            </a:r>
            <a:r>
              <a:rPr lang="en-US" sz="2000" b="1" dirty="0" err="1" smtClean="0"/>
              <a:t>Unreacted</a:t>
            </a:r>
            <a:r>
              <a:rPr lang="en-US" sz="2000" b="1" dirty="0" smtClean="0"/>
              <a:t> iodine </a:t>
            </a:r>
            <a:r>
              <a:rPr lang="en-US" sz="2000" b="1" dirty="0" err="1" smtClean="0"/>
              <a:t>monobromide</a:t>
            </a:r>
            <a:r>
              <a:rPr lang="en-US" sz="2000" b="1" dirty="0" smtClean="0"/>
              <a:t> (or </a:t>
            </a:r>
            <a:r>
              <a:rPr lang="en-US" sz="2000" b="1" dirty="0" err="1" smtClean="0"/>
              <a:t>monochloride</a:t>
            </a:r>
            <a:r>
              <a:rPr lang="en-US" sz="2000" b="1" dirty="0" smtClean="0"/>
              <a:t>) is then allowed to react with </a:t>
            </a:r>
            <a:r>
              <a:rPr lang="en-US" sz="2000" b="1" dirty="0" smtClean="0">
                <a:hlinkClick r:id="rId14" tooltip="Potassium iodide"/>
              </a:rPr>
              <a:t>potassium iodide</a:t>
            </a:r>
            <a:r>
              <a:rPr lang="en-US" sz="2000" b="1" dirty="0" smtClean="0"/>
              <a:t>, converting it to iodine, whose concentration can be determined by titration with </a:t>
            </a:r>
            <a:r>
              <a:rPr lang="en-US" sz="2000" b="1" dirty="0" smtClean="0">
                <a:hlinkClick r:id="rId15" tooltip="Sodium thiosulfate"/>
              </a:rPr>
              <a:t>sodium </a:t>
            </a:r>
            <a:r>
              <a:rPr lang="en-US" sz="2000" b="1" dirty="0" err="1" smtClean="0">
                <a:hlinkClick r:id="rId15" tooltip="Sodium thiosulfate"/>
              </a:rPr>
              <a:t>thiosulfate</a:t>
            </a:r>
            <a:endParaRPr lang="cs-CZ" sz="20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4547</TotalTime>
  <Words>3289</Words>
  <Application>Microsoft Office PowerPoint</Application>
  <PresentationFormat>Předvádění na obrazovce (4:3)</PresentationFormat>
  <Paragraphs>578</Paragraphs>
  <Slides>48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Default Design</vt:lpstr>
      <vt:lpstr>NATURAL POLYMERS ACID’S DERIVATIVES, NATURAL RESINS, DRYING OILS, SHELACK ETC.   </vt:lpstr>
      <vt:lpstr>Time schedule</vt:lpstr>
      <vt:lpstr>Products</vt:lpstr>
      <vt:lpstr>Fats &amp; Oils</vt:lpstr>
      <vt:lpstr>OILS</vt:lpstr>
      <vt:lpstr>Glycerides of the Higher Fatty acids   ( &gt; 10 C Atoms) 1</vt:lpstr>
      <vt:lpstr>Glycerides of the Higher Fatty acids   ( &gt; 10 C Atoms) 2</vt:lpstr>
      <vt:lpstr>EN ISO STANDARDS </vt:lpstr>
      <vt:lpstr>Snímek 9</vt:lpstr>
      <vt:lpstr>The FATY ACIDS OF OUR INTEREST A WHY THEY ARE SO FOR US?</vt:lpstr>
      <vt:lpstr>The FATY ACIDS -  Sources and a Manufacturing Technology </vt:lpstr>
      <vt:lpstr>Snímek 12</vt:lpstr>
      <vt:lpstr>Snímek 13</vt:lpstr>
      <vt:lpstr>The FATY ACIDS OF OUR INTEREST AND THEIR COMPOSITIONS</vt:lpstr>
      <vt:lpstr>What is that of „OIL DRYING“</vt:lpstr>
      <vt:lpstr>What is that of „OIL DRYING“ Better said, it is Solidification</vt:lpstr>
      <vt:lpstr>How to accelerate „OIL DRYING“?</vt:lpstr>
      <vt:lpstr>Data from a Literature</vt:lpstr>
      <vt:lpstr>How to DECELERATE  „OIL DRYING“ and  alternatively Protect the „Dry“ Film against undesirable Degradation?</vt:lpstr>
      <vt:lpstr>Natural RESINS  </vt:lpstr>
      <vt:lpstr>Natural RESINS </vt:lpstr>
      <vt:lpstr>Natural RESINS versus Essential/Ethereal Oils</vt:lpstr>
      <vt:lpstr>Shellac</vt:lpstr>
      <vt:lpstr>Shellac – various Grades</vt:lpstr>
      <vt:lpstr>Shellac - Use</vt:lpstr>
      <vt:lpstr>ISOPRENE – basic Unit of the TERPENOIDS</vt:lpstr>
      <vt:lpstr>Snímek 27</vt:lpstr>
      <vt:lpstr>Snímek 28</vt:lpstr>
      <vt:lpstr>The most important natural Resins</vt:lpstr>
      <vt:lpstr>Natural Resins – an Example</vt:lpstr>
      <vt:lpstr>COLOPHONE</vt:lpstr>
      <vt:lpstr>COLOPHONE (eng. Rosin or Colophony or Greek Pitch, Yellow Rosin)</vt:lpstr>
      <vt:lpstr>COLOPHONE (eng. Rosin or Colophony or Greek Pitch)</vt:lpstr>
      <vt:lpstr>Essential/Ethereal Oils Example -   Turpentine</vt:lpstr>
      <vt:lpstr> Venic (Venetian) Turpentine</vt:lpstr>
      <vt:lpstr> Venic (Venetian) Turpentine</vt:lpstr>
      <vt:lpstr>Some Remarks more</vt:lpstr>
      <vt:lpstr>Let’s go to the other RESINS and BALSAMS (DISCHARGES)</vt:lpstr>
      <vt:lpstr>Let’s go to the other Resins &amp; Balsams (DISCHARGES)!</vt:lpstr>
      <vt:lpstr>Copal</vt:lpstr>
      <vt:lpstr>Snímek 41</vt:lpstr>
      <vt:lpstr>COPAL versus Novolacs  Novolacs = Synthetic Condensate of  Phenol + Formaldehyde</vt:lpstr>
      <vt:lpstr>Sandarac</vt:lpstr>
      <vt:lpstr>Let’s go to the other RESINS and BALSAMS (DISCHARGES)</vt:lpstr>
      <vt:lpstr>Mastic (Mastix)</vt:lpstr>
      <vt:lpstr>Snímek 46</vt:lpstr>
      <vt:lpstr> Dammar gum</vt:lpstr>
      <vt:lpstr>Snímek 48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423</cp:revision>
  <dcterms:created xsi:type="dcterms:W3CDTF">2008-02-10T16:41:08Z</dcterms:created>
  <dcterms:modified xsi:type="dcterms:W3CDTF">2018-02-15T16:33:27Z</dcterms:modified>
</cp:coreProperties>
</file>