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612" r:id="rId3"/>
    <p:sldId id="613" r:id="rId4"/>
    <p:sldId id="614" r:id="rId5"/>
    <p:sldId id="489" r:id="rId6"/>
    <p:sldId id="478" r:id="rId7"/>
    <p:sldId id="479" r:id="rId8"/>
    <p:sldId id="515" r:id="rId9"/>
    <p:sldId id="475" r:id="rId10"/>
    <p:sldId id="546" r:id="rId11"/>
    <p:sldId id="516" r:id="rId12"/>
    <p:sldId id="477" r:id="rId13"/>
    <p:sldId id="545" r:id="rId14"/>
    <p:sldId id="533" r:id="rId15"/>
    <p:sldId id="492" r:id="rId16"/>
    <p:sldId id="494" r:id="rId17"/>
    <p:sldId id="504" r:id="rId18"/>
    <p:sldId id="503" r:id="rId19"/>
    <p:sldId id="505" r:id="rId20"/>
    <p:sldId id="551" r:id="rId21"/>
    <p:sldId id="552" r:id="rId22"/>
    <p:sldId id="553" r:id="rId23"/>
    <p:sldId id="567" r:id="rId24"/>
    <p:sldId id="564" r:id="rId25"/>
    <p:sldId id="563" r:id="rId26"/>
    <p:sldId id="493" r:id="rId27"/>
    <p:sldId id="562" r:id="rId28"/>
    <p:sldId id="507" r:id="rId29"/>
    <p:sldId id="566" r:id="rId30"/>
    <p:sldId id="561" r:id="rId31"/>
    <p:sldId id="520" r:id="rId32"/>
    <p:sldId id="547" r:id="rId33"/>
    <p:sldId id="615" r:id="rId34"/>
    <p:sldId id="508" r:id="rId35"/>
    <p:sldId id="514" r:id="rId36"/>
    <p:sldId id="485" r:id="rId37"/>
    <p:sldId id="616" r:id="rId38"/>
    <p:sldId id="519" r:id="rId39"/>
    <p:sldId id="589" r:id="rId40"/>
    <p:sldId id="534" r:id="rId41"/>
    <p:sldId id="517" r:id="rId42"/>
    <p:sldId id="532" r:id="rId43"/>
    <p:sldId id="495" r:id="rId44"/>
    <p:sldId id="617" r:id="rId45"/>
    <p:sldId id="501" r:id="rId46"/>
    <p:sldId id="619" r:id="rId47"/>
    <p:sldId id="497" r:id="rId48"/>
    <p:sldId id="620" r:id="rId49"/>
    <p:sldId id="480" r:id="rId50"/>
    <p:sldId id="539" r:id="rId51"/>
    <p:sldId id="481" r:id="rId52"/>
    <p:sldId id="621" r:id="rId53"/>
    <p:sldId id="603" r:id="rId54"/>
    <p:sldId id="602" r:id="rId55"/>
    <p:sldId id="482" r:id="rId56"/>
    <p:sldId id="510" r:id="rId57"/>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003399"/>
    <a:srgbClr val="000099"/>
    <a:srgbClr val="0033CC"/>
    <a:srgbClr val="FFFF99"/>
    <a:srgbClr val="FF0000"/>
    <a:srgbClr val="DDDDDD"/>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0" autoAdjust="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06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05" tIns="48303" rIns="96605" bIns="48303"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9" y="0"/>
            <a:ext cx="2984871" cy="501015"/>
          </a:xfrm>
          <a:prstGeom prst="rect">
            <a:avLst/>
          </a:prstGeom>
          <a:noFill/>
          <a:ln w="9525">
            <a:noFill/>
            <a:miter lim="800000"/>
            <a:headEnd/>
            <a:tailEnd/>
          </a:ln>
          <a:effectLst/>
        </p:spPr>
        <p:txBody>
          <a:bodyPr vert="horz" wrap="square" lIns="96605" tIns="48303" rIns="96605" bIns="48303"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8213" y="750888"/>
            <a:ext cx="5011737"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4"/>
            <a:ext cx="5510530" cy="4509134"/>
          </a:xfrm>
          <a:prstGeom prst="rect">
            <a:avLst/>
          </a:prstGeom>
          <a:noFill/>
          <a:ln w="9525">
            <a:noFill/>
            <a:miter lim="800000"/>
            <a:headEnd/>
            <a:tailEnd/>
          </a:ln>
          <a:effectLst/>
        </p:spPr>
        <p:txBody>
          <a:bodyPr vert="horz" wrap="square" lIns="96605" tIns="48303" rIns="96605" bIns="48303"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9517547"/>
            <a:ext cx="2984871" cy="501015"/>
          </a:xfrm>
          <a:prstGeom prst="rect">
            <a:avLst/>
          </a:prstGeom>
          <a:noFill/>
          <a:ln w="9525">
            <a:noFill/>
            <a:miter lim="800000"/>
            <a:headEnd/>
            <a:tailEnd/>
          </a:ln>
          <a:effectLst/>
        </p:spPr>
        <p:txBody>
          <a:bodyPr vert="horz" wrap="square" lIns="96605" tIns="48303" rIns="96605" bIns="48303"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9" y="9517547"/>
            <a:ext cx="2984871" cy="501015"/>
          </a:xfrm>
          <a:prstGeom prst="rect">
            <a:avLst/>
          </a:prstGeom>
          <a:noFill/>
          <a:ln w="9525">
            <a:noFill/>
            <a:miter lim="800000"/>
            <a:headEnd/>
            <a:tailEnd/>
          </a:ln>
          <a:effectLst/>
        </p:spPr>
        <p:txBody>
          <a:bodyPr vert="horz" wrap="square" lIns="96605" tIns="48303" rIns="96605" bIns="48303"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January 7/2018</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r-FR" smtClean="0"/>
              <a:t>NATURAL POLYMERS MU SCI 7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package" Target="../embeddings/Dokument_aplikace_Microsoft_Office_Word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s.wikipedia.org/wiki/Ethanol" TargetMode="External"/><Relationship Id="rId2" Type="http://schemas.openxmlformats.org/officeDocument/2006/relationships/hyperlink" Target="https://cs.wikipedia.org/wiki/Diethylether"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hyperlink" Target="http://webbook.nist.gov/cgi/cbook.cgi?Name=76-22-2&amp;Units=SI" TargetMode="External"/><Relationship Id="rId3" Type="http://schemas.openxmlformats.org/officeDocument/2006/relationships/hyperlink" Target="https://cs.wikipedia.org/wiki/Systematick%C3%BD_n%C3%A1zev" TargetMode="External"/><Relationship Id="rId7" Type="http://schemas.openxmlformats.org/officeDocument/2006/relationships/hyperlink" Target="https://cs.wikipedia.org/wiki/Registra%C4%8Dn%C3%AD_%C4%8D%C3%ADslo_CAS" TargetMode="External"/><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hyperlink" Target="https://cs.wikipedia.org/wiki/Chemick%C3%BD_vzorec" TargetMode="External"/><Relationship Id="rId5" Type="http://schemas.openxmlformats.org/officeDocument/2006/relationships/hyperlink" Target="https://cs.wikipedia.org/wiki/Anglick%C3%A9_chemick%C3%A9_n%C3%A1zvoslov%C3%AD" TargetMode="External"/><Relationship Id="rId10" Type="http://schemas.openxmlformats.org/officeDocument/2006/relationships/hyperlink" Target="https://cs.wikipedia.org/wiki/Teplota_varu" TargetMode="External"/><Relationship Id="rId4" Type="http://schemas.openxmlformats.org/officeDocument/2006/relationships/hyperlink" Target="https://cs.wikipedia.org/wiki/Heptan" TargetMode="External"/><Relationship Id="rId9" Type="http://schemas.openxmlformats.org/officeDocument/2006/relationships/hyperlink" Target="https://cs.wikipedia.org/wiki/Mol%C3%A1rn%C3%AD_hmotnos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mazzucchelli.it/"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mazzucchelli.it/"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7 2018</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952328"/>
          </a:xfrm>
        </p:spPr>
        <p:txBody>
          <a:bodyPr/>
          <a:lstStyle/>
          <a:p>
            <a:pPr eaLnBrk="1" hangingPunct="1"/>
            <a:r>
              <a:rPr lang="en-US" sz="4800" b="1" dirty="0" smtClean="0">
                <a:solidFill>
                  <a:srgbClr val="FF0000"/>
                </a:solidFill>
                <a:latin typeface="Arial Black" pitchFamily="34" charset="0"/>
              </a:rPr>
              <a:t>NATURAL POLYMERS </a:t>
            </a:r>
            <a:r>
              <a:rPr lang="en-US" sz="4000" b="1" dirty="0" smtClean="0">
                <a:solidFill>
                  <a:srgbClr val="FF0000"/>
                </a:solidFill>
              </a:rPr>
              <a:t/>
            </a:r>
            <a:br>
              <a:rPr lang="en-US" sz="4000" b="1" dirty="0" smtClean="0">
                <a:solidFill>
                  <a:srgbClr val="FF0000"/>
                </a:solidFill>
              </a:rPr>
            </a:br>
            <a:r>
              <a:rPr lang="en-US" sz="5400" b="1" kern="1200" dirty="0" smtClean="0">
                <a:solidFill>
                  <a:srgbClr val="008000"/>
                </a:solidFill>
                <a:latin typeface="Arial Black" pitchFamily="34" charset="0"/>
                <a:ea typeface="Times New Roman"/>
                <a:cs typeface="Times New Roman"/>
              </a:rPr>
              <a:t>Polysaccharide II  CELLULOSE</a:t>
            </a:r>
            <a:r>
              <a:rPr lang="cs-CZ" sz="5400" b="1" kern="1200" dirty="0" smtClean="0">
                <a:solidFill>
                  <a:srgbClr val="008000"/>
                </a:solidFill>
                <a:latin typeface="Arial Black" pitchFamily="34" charset="0"/>
                <a:ea typeface="Times New Roman"/>
                <a:cs typeface="Times New Roman"/>
              </a:rPr>
              <a:t> 3</a:t>
            </a:r>
            <a:endParaRPr lang="en-US" sz="4000" b="1" dirty="0" smtClean="0">
              <a:solidFill>
                <a:srgbClr val="008000"/>
              </a:solidFill>
            </a:endParaRPr>
          </a:p>
        </p:txBody>
      </p:sp>
      <p:sp>
        <p:nvSpPr>
          <p:cNvPr id="3077" name="Rectangle 3"/>
          <p:cNvSpPr>
            <a:spLocks noGrp="1" noChangeArrowheads="1"/>
          </p:cNvSpPr>
          <p:nvPr>
            <p:ph type="subTitle" idx="1"/>
          </p:nvPr>
        </p:nvSpPr>
        <p:spPr>
          <a:xfrm>
            <a:off x="1331640" y="5661248"/>
            <a:ext cx="6400800" cy="576064"/>
          </a:xfrm>
        </p:spPr>
        <p:txBody>
          <a:bodyPr/>
          <a:lstStyle/>
          <a:p>
            <a:pPr eaLnBrk="1" hangingPunct="1"/>
            <a:r>
              <a:rPr lang="cs-CZ" b="1" dirty="0" smtClean="0">
                <a:solidFill>
                  <a:srgbClr val="0000FF"/>
                </a:solidFill>
              </a:rPr>
              <a:t>Dr. Ladislav Pospíšil</a:t>
            </a:r>
          </a:p>
        </p:txBody>
      </p:sp>
      <p:sp>
        <p:nvSpPr>
          <p:cNvPr id="3078" name="Zástupný symbol pro datum 5"/>
          <p:cNvSpPr>
            <a:spLocks noGrp="1"/>
          </p:cNvSpPr>
          <p:nvPr>
            <p:ph type="dt" sz="quarter" idx="10"/>
          </p:nvPr>
        </p:nvSpPr>
        <p:spPr>
          <a:noFill/>
        </p:spPr>
        <p:txBody>
          <a:bodyPr/>
          <a:lstStyle/>
          <a:p>
            <a:r>
              <a:rPr lang="cs-CZ" smtClean="0"/>
              <a:t>January 7/2018</a:t>
            </a:r>
            <a:endParaRPr lang="sk-SK"/>
          </a:p>
        </p:txBody>
      </p:sp>
      <p:sp>
        <p:nvSpPr>
          <p:cNvPr id="7" name="Obdélník 6"/>
          <p:cNvSpPr/>
          <p:nvPr/>
        </p:nvSpPr>
        <p:spPr>
          <a:xfrm>
            <a:off x="0" y="2852936"/>
            <a:ext cx="8856984" cy="2800767"/>
          </a:xfrm>
          <a:prstGeom prst="rect">
            <a:avLst/>
          </a:prstGeom>
        </p:spPr>
        <p:txBody>
          <a:bodyPr wrap="square">
            <a:spAutoFit/>
          </a:bodyPr>
          <a:lstStyle/>
          <a:p>
            <a:pPr algn="ctr"/>
            <a:r>
              <a:rPr lang="en-US" sz="4400" dirty="0" smtClean="0">
                <a:solidFill>
                  <a:srgbClr val="C00000"/>
                </a:solidFill>
                <a:latin typeface="Arial Black" pitchFamily="34" charset="0"/>
              </a:rPr>
              <a:t>Cellulose is the most widespread BIOPOLYMER on Earth, up to 1,5×10</a:t>
            </a:r>
            <a:r>
              <a:rPr lang="en-US" sz="4400" baseline="30000" dirty="0" smtClean="0">
                <a:solidFill>
                  <a:srgbClr val="C00000"/>
                </a:solidFill>
                <a:latin typeface="Arial Black" pitchFamily="34" charset="0"/>
              </a:rPr>
              <a:t>9</a:t>
            </a:r>
            <a:r>
              <a:rPr lang="en-US" sz="4400" dirty="0" smtClean="0">
                <a:solidFill>
                  <a:srgbClr val="C00000"/>
                </a:solidFill>
                <a:latin typeface="Arial Black" pitchFamily="34" charset="0"/>
              </a:rPr>
              <a:t> tons per annum is arising</a:t>
            </a:r>
            <a:endParaRPr lang="en-US" sz="4400" dirty="0">
              <a:solidFill>
                <a:srgbClr val="C00000"/>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10</a:t>
            </a:fld>
            <a:endParaRPr lang="sk-SK"/>
          </a:p>
        </p:txBody>
      </p:sp>
      <p:pic>
        <p:nvPicPr>
          <p:cNvPr id="5" name="Obrázek 4" descr="img220.jpg"/>
          <p:cNvPicPr>
            <a:picLocks noChangeAspect="1"/>
          </p:cNvPicPr>
          <p:nvPr/>
        </p:nvPicPr>
        <p:blipFill>
          <a:blip r:embed="rId2" cstate="print"/>
          <a:stretch>
            <a:fillRect/>
          </a:stretch>
        </p:blipFill>
        <p:spPr>
          <a:xfrm>
            <a:off x="323528" y="332656"/>
            <a:ext cx="8352928" cy="6264696"/>
          </a:xfrm>
          <a:prstGeom prst="rect">
            <a:avLst/>
          </a:prstGeom>
        </p:spPr>
      </p:pic>
      <p:sp>
        <p:nvSpPr>
          <p:cNvPr id="6" name="TextovéPole 5"/>
          <p:cNvSpPr txBox="1"/>
          <p:nvPr/>
        </p:nvSpPr>
        <p:spPr>
          <a:xfrm>
            <a:off x="179512" y="2348880"/>
            <a:ext cx="8784976" cy="1200329"/>
          </a:xfrm>
          <a:prstGeom prst="rect">
            <a:avLst/>
          </a:prstGeom>
          <a:solidFill>
            <a:schemeClr val="accent3">
              <a:lumMod val="85000"/>
            </a:schemeClr>
          </a:solidFill>
        </p:spPr>
        <p:txBody>
          <a:bodyPr wrap="square" rtlCol="0">
            <a:spAutoFit/>
          </a:bodyPr>
          <a:lstStyle/>
          <a:p>
            <a:r>
              <a:rPr lang="en-GB" sz="2400" dirty="0" smtClean="0">
                <a:solidFill>
                  <a:srgbClr val="0000FF"/>
                </a:solidFill>
                <a:latin typeface="Arial Black" pitchFamily="34" charset="0"/>
              </a:rPr>
              <a:t>Another possibilities to express the Reactions course during Cellulose Dissolution are presented here (above &amp; bellow)</a:t>
            </a:r>
            <a:endParaRPr lang="en-GB" sz="2400" dirty="0">
              <a:solidFill>
                <a:srgbClr val="0000FF"/>
              </a:solidFill>
              <a:latin typeface="Arial Blac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16632"/>
            <a:ext cx="8229600" cy="504056"/>
          </a:xfrm>
        </p:spPr>
        <p:txBody>
          <a:bodyPr/>
          <a:lstStyle/>
          <a:p>
            <a:r>
              <a:rPr lang="en-GB" sz="3600" dirty="0" smtClean="0">
                <a:solidFill>
                  <a:srgbClr val="0000FF"/>
                </a:solidFill>
                <a:latin typeface="Arial Black" pitchFamily="34" charset="0"/>
              </a:rPr>
              <a:t>Viscose Fibre</a:t>
            </a:r>
            <a:endParaRPr lang="en-GB" sz="3600" dirty="0">
              <a:solidFill>
                <a:srgbClr val="0000FF"/>
              </a:solidFill>
              <a:latin typeface="Arial Black" pitchFamily="34" charset="0"/>
            </a:endParaRPr>
          </a:p>
        </p:txBody>
      </p:sp>
      <p:sp>
        <p:nvSpPr>
          <p:cNvPr id="8" name="Zástupný symbol pro obsah 7"/>
          <p:cNvSpPr>
            <a:spLocks noGrp="1"/>
          </p:cNvSpPr>
          <p:nvPr>
            <p:ph idx="1"/>
          </p:nvPr>
        </p:nvSpPr>
        <p:spPr>
          <a:xfrm>
            <a:off x="0" y="620688"/>
            <a:ext cx="9144000" cy="5832648"/>
          </a:xfrm>
        </p:spPr>
        <p:txBody>
          <a:bodyPr/>
          <a:lstStyle/>
          <a:p>
            <a:pPr marL="514350" indent="-514350">
              <a:buFont typeface="+mj-lt"/>
              <a:buAutoNum type="arabicPeriod"/>
            </a:pPr>
            <a:r>
              <a:rPr lang="en-GB" sz="2600" u="sng" dirty="0" smtClean="0">
                <a:solidFill>
                  <a:srgbClr val="0000FF"/>
                </a:solidFill>
                <a:latin typeface="Arial Black" pitchFamily="34" charset="0"/>
              </a:rPr>
              <a:t>ALKALICELLULOSE</a:t>
            </a:r>
            <a:r>
              <a:rPr lang="en-GB" sz="2600" dirty="0" smtClean="0">
                <a:solidFill>
                  <a:srgbClr val="0000FF"/>
                </a:solidFill>
                <a:latin typeface="Arial Black" pitchFamily="34" charset="0"/>
              </a:rPr>
              <a:t> –</a:t>
            </a:r>
            <a:r>
              <a:rPr lang="en-GB" sz="2600" dirty="0" smtClean="0">
                <a:solidFill>
                  <a:srgbClr val="0000FF"/>
                </a:solidFill>
                <a:latin typeface="Symbol" pitchFamily="18" charset="2"/>
              </a:rPr>
              <a:t>b </a:t>
            </a:r>
            <a:r>
              <a:rPr lang="en-GB" sz="2600" dirty="0" smtClean="0">
                <a:solidFill>
                  <a:srgbClr val="0000FF"/>
                </a:solidFill>
                <a:latin typeface="Arial Black" pitchFamily="34" charset="0"/>
              </a:rPr>
              <a:t>and </a:t>
            </a:r>
            <a:r>
              <a:rPr lang="en-GB" sz="2600" dirty="0" smtClean="0">
                <a:solidFill>
                  <a:srgbClr val="0000FF"/>
                </a:solidFill>
                <a:latin typeface="Symbol" pitchFamily="18" charset="2"/>
              </a:rPr>
              <a:t>g </a:t>
            </a:r>
            <a:r>
              <a:rPr lang="en-GB" sz="2600" dirty="0" smtClean="0">
                <a:solidFill>
                  <a:srgbClr val="0000FF"/>
                </a:solidFill>
                <a:latin typeface="Arial Black" pitchFamily="34" charset="0"/>
              </a:rPr>
              <a:t>Cellulose are separated by   PRESSING &gt; THE Rest is </a:t>
            </a:r>
            <a:r>
              <a:rPr lang="en-GB" sz="2600" dirty="0" smtClean="0">
                <a:solidFill>
                  <a:srgbClr val="0000FF"/>
                </a:solidFill>
                <a:latin typeface="Symbol" pitchFamily="18" charset="2"/>
              </a:rPr>
              <a:t>a </a:t>
            </a:r>
            <a:r>
              <a:rPr lang="en-GB" sz="2600" dirty="0" smtClean="0">
                <a:solidFill>
                  <a:srgbClr val="0000FF"/>
                </a:solidFill>
                <a:latin typeface="Arial Black" pitchFamily="34" charset="0"/>
              </a:rPr>
              <a:t>Cellulose (</a:t>
            </a:r>
            <a:r>
              <a:rPr lang="en-GB" sz="2600" i="1" u="sng" dirty="0" smtClean="0">
                <a:solidFill>
                  <a:srgbClr val="0000FF"/>
                </a:solidFill>
                <a:latin typeface="Arial Black" pitchFamily="34" charset="0"/>
              </a:rPr>
              <a:t>18 % w/w </a:t>
            </a:r>
            <a:r>
              <a:rPr lang="en-GB" sz="2600" i="1" u="sng" dirty="0" err="1" smtClean="0">
                <a:solidFill>
                  <a:srgbClr val="0000FF"/>
                </a:solidFill>
                <a:latin typeface="Arial Black" pitchFamily="34" charset="0"/>
              </a:rPr>
              <a:t>NaOH</a:t>
            </a:r>
            <a:r>
              <a:rPr lang="en-GB" sz="2600" i="1" u="sng" dirty="0" smtClean="0">
                <a:solidFill>
                  <a:srgbClr val="0000FF"/>
                </a:solidFill>
                <a:latin typeface="Arial Black" pitchFamily="34" charset="0"/>
              </a:rPr>
              <a:t> is used for this Process</a:t>
            </a:r>
            <a:r>
              <a:rPr lang="en-GB" sz="2600" dirty="0" smtClean="0">
                <a:solidFill>
                  <a:srgbClr val="0000FF"/>
                </a:solidFill>
                <a:latin typeface="Arial Black" pitchFamily="34" charset="0"/>
              </a:rPr>
              <a:t>)</a:t>
            </a:r>
          </a:p>
          <a:p>
            <a:pPr marL="914400" lvl="1" indent="-514350">
              <a:buFont typeface="Arial" pitchFamily="34" charset="0"/>
              <a:buChar char="•"/>
            </a:pPr>
            <a:r>
              <a:rPr lang="en-GB" sz="2600" dirty="0" err="1" smtClean="0">
                <a:solidFill>
                  <a:srgbClr val="008000"/>
                </a:solidFill>
                <a:latin typeface="Arial Black" pitchFamily="34" charset="0"/>
              </a:rPr>
              <a:t>NaOH</a:t>
            </a:r>
            <a:r>
              <a:rPr lang="en-GB" sz="2600" dirty="0" smtClean="0">
                <a:solidFill>
                  <a:srgbClr val="008000"/>
                </a:solidFill>
                <a:latin typeface="Symbol" pitchFamily="18" charset="2"/>
              </a:rPr>
              <a:t> </a:t>
            </a:r>
            <a:r>
              <a:rPr lang="en-GB" sz="2600" dirty="0" smtClean="0">
                <a:solidFill>
                  <a:srgbClr val="008000"/>
                </a:solidFill>
                <a:latin typeface="Arial Black" pitchFamily="34" charset="0"/>
              </a:rPr>
              <a:t>is separated from Hemicelluloses and lower MW Celluloses by Dialysis</a:t>
            </a:r>
          </a:p>
          <a:p>
            <a:pPr marL="914400" lvl="1" indent="-514350">
              <a:buFont typeface="Arial" pitchFamily="34" charset="0"/>
              <a:buChar char="•"/>
            </a:pPr>
            <a:r>
              <a:rPr lang="en-GB" sz="2600" dirty="0" smtClean="0">
                <a:solidFill>
                  <a:srgbClr val="0000FF"/>
                </a:solidFill>
                <a:latin typeface="Symbol" pitchFamily="18" charset="2"/>
              </a:rPr>
              <a:t>a </a:t>
            </a:r>
            <a:r>
              <a:rPr lang="en-GB" sz="2600" dirty="0" smtClean="0">
                <a:solidFill>
                  <a:srgbClr val="0000FF"/>
                </a:solidFill>
                <a:latin typeface="Arial Black" pitchFamily="34" charset="0"/>
              </a:rPr>
              <a:t>Cellulose </a:t>
            </a:r>
            <a:r>
              <a:rPr lang="en-GB" sz="2600" dirty="0" smtClean="0">
                <a:solidFill>
                  <a:srgbClr val="008000"/>
                </a:solidFill>
                <a:latin typeface="Arial Black" pitchFamily="34" charset="0"/>
              </a:rPr>
              <a:t>Content</a:t>
            </a:r>
            <a:r>
              <a:rPr lang="en-GB" sz="2600" dirty="0" smtClean="0">
                <a:solidFill>
                  <a:srgbClr val="0000FF"/>
                </a:solidFill>
                <a:latin typeface="Arial Black" pitchFamily="34" charset="0"/>
              </a:rPr>
              <a:t> </a:t>
            </a:r>
            <a:r>
              <a:rPr lang="en-GB" sz="2600" dirty="0" err="1" smtClean="0">
                <a:solidFill>
                  <a:srgbClr val="008000"/>
                </a:solidFill>
                <a:latin typeface="Arial Black" pitchFamily="34" charset="0"/>
              </a:rPr>
              <a:t>shou</a:t>
            </a:r>
            <a:r>
              <a:rPr lang="cs-CZ" sz="2600" dirty="0" smtClean="0">
                <a:solidFill>
                  <a:srgbClr val="008000"/>
                </a:solidFill>
                <a:latin typeface="Arial Black" pitchFamily="34" charset="0"/>
              </a:rPr>
              <a:t>l</a:t>
            </a:r>
            <a:r>
              <a:rPr lang="en-GB" sz="2600" dirty="0" smtClean="0">
                <a:solidFill>
                  <a:srgbClr val="008000"/>
                </a:solidFill>
                <a:latin typeface="Arial Black" pitchFamily="34" charset="0"/>
              </a:rPr>
              <a:t>d be 90 – 92 %w/w for Rayon and  </a:t>
            </a:r>
            <a:r>
              <a:rPr lang="en-GB" sz="2600" dirty="0" smtClean="0">
                <a:solidFill>
                  <a:srgbClr val="C00000"/>
                </a:solidFill>
                <a:latin typeface="Arial Black" pitchFamily="34" charset="0"/>
              </a:rPr>
              <a:t>&gt; 95 % w/w for Tire cord fabric</a:t>
            </a:r>
          </a:p>
          <a:p>
            <a:pPr marL="514350" indent="-514350">
              <a:buFont typeface="+mj-lt"/>
              <a:buAutoNum type="arabicPeriod"/>
            </a:pPr>
            <a:r>
              <a:rPr lang="en-GB" sz="2600" u="sng" dirty="0" smtClean="0">
                <a:solidFill>
                  <a:srgbClr val="C00000"/>
                </a:solidFill>
                <a:latin typeface="Arial Black" pitchFamily="34" charset="0"/>
              </a:rPr>
              <a:t> XANTOGENATION</a:t>
            </a:r>
          </a:p>
          <a:p>
            <a:pPr marL="914400" lvl="1" indent="-514350">
              <a:buFont typeface="Arial" pitchFamily="34" charset="0"/>
              <a:buChar char="•"/>
            </a:pPr>
            <a:r>
              <a:rPr lang="en-GB" sz="2600" dirty="0" smtClean="0">
                <a:solidFill>
                  <a:srgbClr val="0000FF"/>
                </a:solidFill>
                <a:latin typeface="Arial Black" pitchFamily="34" charset="0"/>
              </a:rPr>
              <a:t>ALKALICELLULOSE + </a:t>
            </a:r>
            <a:r>
              <a:rPr lang="en-GB" sz="2600" dirty="0" smtClean="0">
                <a:solidFill>
                  <a:srgbClr val="7030A0"/>
                </a:solidFill>
                <a:latin typeface="Arial Black" pitchFamily="34" charset="0"/>
              </a:rPr>
              <a:t>CS</a:t>
            </a:r>
            <a:r>
              <a:rPr lang="en-GB" sz="2600" baseline="-25000" dirty="0" smtClean="0">
                <a:solidFill>
                  <a:srgbClr val="7030A0"/>
                </a:solidFill>
                <a:latin typeface="Arial Black" pitchFamily="34" charset="0"/>
              </a:rPr>
              <a:t>2</a:t>
            </a:r>
            <a:r>
              <a:rPr lang="en-GB" sz="2600" dirty="0" smtClean="0">
                <a:solidFill>
                  <a:srgbClr val="7030A0"/>
                </a:solidFill>
                <a:latin typeface="Arial Black" pitchFamily="34" charset="0"/>
              </a:rPr>
              <a:t> </a:t>
            </a:r>
            <a:r>
              <a:rPr lang="en-GB" sz="2600" dirty="0" smtClean="0">
                <a:solidFill>
                  <a:srgbClr val="0000FF"/>
                </a:solidFill>
                <a:latin typeface="Arial Black" pitchFamily="34" charset="0"/>
              </a:rPr>
              <a:t>&gt; SOLUTION</a:t>
            </a:r>
            <a:endParaRPr lang="en-GB" sz="2600" dirty="0" smtClean="0">
              <a:solidFill>
                <a:srgbClr val="C00000"/>
              </a:solidFill>
              <a:latin typeface="Arial Black" pitchFamily="34" charset="0"/>
            </a:endParaRPr>
          </a:p>
          <a:p>
            <a:pPr marL="514350" indent="-514350">
              <a:buFont typeface="+mj-lt"/>
              <a:buAutoNum type="arabicPeriod"/>
            </a:pPr>
            <a:r>
              <a:rPr lang="en-GB" sz="2600" dirty="0" smtClean="0">
                <a:solidFill>
                  <a:srgbClr val="FF0000"/>
                </a:solidFill>
                <a:latin typeface="Arial Black" pitchFamily="34" charset="0"/>
              </a:rPr>
              <a:t>Wet Spinning to Coagulant (Precipitant)</a:t>
            </a: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pic>
        <p:nvPicPr>
          <p:cNvPr id="9" name="Obrázek 8" descr="img303.jpg"/>
          <p:cNvPicPr>
            <a:picLocks noChangeAspect="1"/>
          </p:cNvPicPr>
          <p:nvPr/>
        </p:nvPicPr>
        <p:blipFill>
          <a:blip r:embed="rId2" cstate="print"/>
          <a:stretch>
            <a:fillRect/>
          </a:stretch>
        </p:blipFill>
        <p:spPr>
          <a:xfrm rot="16200000">
            <a:off x="3136165" y="-2551989"/>
            <a:ext cx="2943679" cy="8424937"/>
          </a:xfrm>
          <a:prstGeom prst="rect">
            <a:avLst/>
          </a:prstGeom>
          <a:ln w="38100">
            <a:solidFill>
              <a:srgbClr val="0000FF"/>
            </a:solidFill>
          </a:ln>
        </p:spPr>
      </p:pic>
      <p:pic>
        <p:nvPicPr>
          <p:cNvPr id="10" name="Obrázek 9" descr="img302.jpg"/>
          <p:cNvPicPr>
            <a:picLocks noChangeAspect="1"/>
          </p:cNvPicPr>
          <p:nvPr/>
        </p:nvPicPr>
        <p:blipFill>
          <a:blip r:embed="rId3" cstate="print"/>
          <a:stretch>
            <a:fillRect/>
          </a:stretch>
        </p:blipFill>
        <p:spPr>
          <a:xfrm rot="16200000">
            <a:off x="6004821" y="916061"/>
            <a:ext cx="720079" cy="5313911"/>
          </a:xfrm>
          <a:prstGeom prst="rect">
            <a:avLst/>
          </a:prstGeom>
          <a:ln w="38100">
            <a:solidFill>
              <a:srgbClr val="C00000"/>
            </a:solidFill>
            <a:prstDash val="sysDash"/>
          </a:ln>
        </p:spPr>
      </p:pic>
      <p:pic>
        <p:nvPicPr>
          <p:cNvPr id="11" name="Obrázek 10" descr="img304.jpg"/>
          <p:cNvPicPr>
            <a:picLocks noChangeAspect="1"/>
          </p:cNvPicPr>
          <p:nvPr/>
        </p:nvPicPr>
        <p:blipFill>
          <a:blip r:embed="rId4" cstate="print"/>
          <a:stretch>
            <a:fillRect/>
          </a:stretch>
        </p:blipFill>
        <p:spPr>
          <a:xfrm rot="16200000">
            <a:off x="3519876" y="664700"/>
            <a:ext cx="2176256" cy="8856984"/>
          </a:xfrm>
          <a:prstGeom prst="rect">
            <a:avLst/>
          </a:prstGeom>
          <a:ln w="38100">
            <a:solidFill>
              <a:srgbClr val="FF0000"/>
            </a:solidFill>
          </a:ln>
        </p:spPr>
      </p:pic>
      <p:sp>
        <p:nvSpPr>
          <p:cNvPr id="12" name="TextovéPole 11"/>
          <p:cNvSpPr txBox="1"/>
          <p:nvPr/>
        </p:nvSpPr>
        <p:spPr>
          <a:xfrm>
            <a:off x="5364088" y="260648"/>
            <a:ext cx="3600400" cy="1323439"/>
          </a:xfrm>
          <a:prstGeom prst="rect">
            <a:avLst/>
          </a:prstGeom>
          <a:noFill/>
        </p:spPr>
        <p:txBody>
          <a:bodyPr wrap="square" rtlCol="0">
            <a:spAutoFit/>
          </a:bodyPr>
          <a:lstStyle/>
          <a:p>
            <a:pPr algn="ctr"/>
            <a:r>
              <a:rPr lang="cs-CZ" sz="2400" dirty="0" smtClean="0">
                <a:solidFill>
                  <a:srgbClr val="0000FF"/>
                </a:solidFill>
                <a:latin typeface="Arial Black" pitchFamily="34" charset="0"/>
              </a:rPr>
              <a:t>ALKALICELLULOSE</a:t>
            </a:r>
          </a:p>
          <a:p>
            <a:pPr algn="ctr"/>
            <a:r>
              <a:rPr lang="cs-CZ" sz="3200" b="1" dirty="0" smtClean="0">
                <a:solidFill>
                  <a:srgbClr val="0000FF"/>
                </a:solidFill>
                <a:latin typeface="Symbol" pitchFamily="18" charset="2"/>
              </a:rPr>
              <a:t>ß</a:t>
            </a:r>
          </a:p>
          <a:p>
            <a:pPr algn="ctr"/>
            <a:r>
              <a:rPr lang="cs-CZ" sz="2400" dirty="0" err="1" smtClean="0">
                <a:solidFill>
                  <a:srgbClr val="0000FF"/>
                </a:solidFill>
                <a:latin typeface="Arial Black" pitchFamily="34" charset="0"/>
              </a:rPr>
              <a:t>Xantogenation</a:t>
            </a:r>
            <a:endParaRPr lang="cs-CZ" sz="2400" dirty="0">
              <a:solidFill>
                <a:srgbClr val="0000FF"/>
              </a:solidFill>
              <a:latin typeface="Arial Black" pitchFamily="34" charset="0"/>
            </a:endParaRPr>
          </a:p>
        </p:txBody>
      </p:sp>
      <p:sp>
        <p:nvSpPr>
          <p:cNvPr id="13" name="TextovéPole 12"/>
          <p:cNvSpPr txBox="1"/>
          <p:nvPr/>
        </p:nvSpPr>
        <p:spPr>
          <a:xfrm>
            <a:off x="6012160" y="5877272"/>
            <a:ext cx="3024336" cy="461665"/>
          </a:xfrm>
          <a:prstGeom prst="rect">
            <a:avLst/>
          </a:prstGeom>
          <a:solidFill>
            <a:schemeClr val="accent3">
              <a:lumMod val="85000"/>
            </a:schemeClr>
          </a:solidFill>
        </p:spPr>
        <p:txBody>
          <a:bodyPr wrap="square" rtlCol="0">
            <a:spAutoFit/>
          </a:bodyPr>
          <a:lstStyle/>
          <a:p>
            <a:r>
              <a:rPr lang="cs-CZ" sz="2400" dirty="0" smtClean="0">
                <a:solidFill>
                  <a:srgbClr val="FF0000"/>
                </a:solidFill>
                <a:latin typeface="Arial Black" pitchFamily="34" charset="0"/>
              </a:rPr>
              <a:t>REGENERATION</a:t>
            </a:r>
            <a:endParaRPr lang="cs-CZ" sz="2400" dirty="0">
              <a:solidFill>
                <a:srgbClr val="FF0000"/>
              </a:solidFill>
              <a:latin typeface="Arial Black" pitchFamily="34" charset="0"/>
            </a:endParaRPr>
          </a:p>
        </p:txBody>
      </p:sp>
      <p:sp>
        <p:nvSpPr>
          <p:cNvPr id="14" name="TextovéPole 13"/>
          <p:cNvSpPr txBox="1"/>
          <p:nvPr/>
        </p:nvSpPr>
        <p:spPr>
          <a:xfrm>
            <a:off x="0" y="3356992"/>
            <a:ext cx="3563888" cy="461665"/>
          </a:xfrm>
          <a:prstGeom prst="rect">
            <a:avLst/>
          </a:prstGeom>
          <a:noFill/>
        </p:spPr>
        <p:txBody>
          <a:bodyPr wrap="square" rtlCol="0">
            <a:spAutoFit/>
          </a:bodyPr>
          <a:lstStyle/>
          <a:p>
            <a:r>
              <a:rPr lang="cs-CZ" sz="2400" dirty="0" smtClean="0">
                <a:solidFill>
                  <a:srgbClr val="C00000"/>
                </a:solidFill>
                <a:latin typeface="Arial Black" pitchFamily="34" charset="0"/>
              </a:rPr>
              <a:t>SIDE REACTIONS</a:t>
            </a:r>
            <a:endParaRPr lang="cs-CZ" sz="2400" dirty="0">
              <a:solidFill>
                <a:srgbClr val="C00000"/>
              </a:solidFill>
              <a:latin typeface="Arial Black" pitchFamily="34" charset="0"/>
            </a:endParaRPr>
          </a:p>
        </p:txBody>
      </p:sp>
      <p:cxnSp>
        <p:nvCxnSpPr>
          <p:cNvPr id="16" name="Přímá spojovací šipka 15"/>
          <p:cNvCxnSpPr/>
          <p:nvPr/>
        </p:nvCxnSpPr>
        <p:spPr>
          <a:xfrm flipH="1">
            <a:off x="2195736" y="1556792"/>
            <a:ext cx="5688632" cy="576064"/>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flipV="1">
            <a:off x="3275856" y="2132856"/>
            <a:ext cx="1368152" cy="1440160"/>
          </a:xfrm>
          <a:prstGeom prst="straightConnector1">
            <a:avLst/>
          </a:prstGeom>
          <a:ln w="381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6516216" y="1844824"/>
            <a:ext cx="2232248" cy="369332"/>
          </a:xfrm>
          <a:prstGeom prst="rect">
            <a:avLst/>
          </a:prstGeom>
          <a:noFill/>
          <a:ln w="38100">
            <a:solidFill>
              <a:srgbClr val="7030A0"/>
            </a:solidFill>
            <a:prstDash val="sysDash"/>
          </a:ln>
        </p:spPr>
        <p:txBody>
          <a:bodyPr wrap="square" rtlCol="0">
            <a:spAutoFit/>
          </a:bodyPr>
          <a:lstStyle/>
          <a:p>
            <a:r>
              <a:rPr lang="cs-CZ" dirty="0" err="1" smtClean="0">
                <a:solidFill>
                  <a:srgbClr val="7030A0"/>
                </a:solidFill>
                <a:latin typeface="Arial Black" pitchFamily="34" charset="0"/>
              </a:rPr>
              <a:t>Carbonylsulfide</a:t>
            </a:r>
            <a:endParaRPr lang="cs-CZ" dirty="0">
              <a:solidFill>
                <a:srgbClr val="7030A0"/>
              </a:solidFill>
              <a:latin typeface="Arial Black" pitchFamily="34" charset="0"/>
            </a:endParaRPr>
          </a:p>
        </p:txBody>
      </p:sp>
      <p:cxnSp>
        <p:nvCxnSpPr>
          <p:cNvPr id="20" name="Přímá spojovací šipka 19"/>
          <p:cNvCxnSpPr/>
          <p:nvPr/>
        </p:nvCxnSpPr>
        <p:spPr>
          <a:xfrm flipH="1" flipV="1">
            <a:off x="5508104" y="1628800"/>
            <a:ext cx="1008112" cy="288032"/>
          </a:xfrm>
          <a:prstGeom prst="straightConnector1">
            <a:avLst/>
          </a:prstGeom>
          <a:ln w="38100">
            <a:solidFill>
              <a:srgbClr val="7030A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13</a:t>
            </a:fld>
            <a:endParaRPr lang="sk-SK"/>
          </a:p>
        </p:txBody>
      </p:sp>
      <p:pic>
        <p:nvPicPr>
          <p:cNvPr id="5" name="Obrázek 4" descr="img217.jpg"/>
          <p:cNvPicPr>
            <a:picLocks noChangeAspect="1"/>
          </p:cNvPicPr>
          <p:nvPr/>
        </p:nvPicPr>
        <p:blipFill>
          <a:blip r:embed="rId2" cstate="print"/>
          <a:stretch>
            <a:fillRect/>
          </a:stretch>
        </p:blipFill>
        <p:spPr>
          <a:xfrm>
            <a:off x="179512" y="116632"/>
            <a:ext cx="8669937" cy="2376264"/>
          </a:xfrm>
          <a:prstGeom prst="rect">
            <a:avLst/>
          </a:prstGeom>
        </p:spPr>
      </p:pic>
      <p:sp>
        <p:nvSpPr>
          <p:cNvPr id="6" name="TextovéPole 5"/>
          <p:cNvSpPr txBox="1"/>
          <p:nvPr/>
        </p:nvSpPr>
        <p:spPr>
          <a:xfrm>
            <a:off x="323528" y="1340768"/>
            <a:ext cx="8712968" cy="646331"/>
          </a:xfrm>
          <a:prstGeom prst="rect">
            <a:avLst/>
          </a:prstGeom>
          <a:solidFill>
            <a:schemeClr val="accent3">
              <a:lumMod val="85000"/>
            </a:schemeClr>
          </a:solidFill>
        </p:spPr>
        <p:txBody>
          <a:bodyPr wrap="square" rtlCol="0">
            <a:spAutoFit/>
          </a:bodyPr>
          <a:lstStyle/>
          <a:p>
            <a:r>
              <a:rPr lang="en-GB" dirty="0" smtClean="0">
                <a:solidFill>
                  <a:srgbClr val="0000FF"/>
                </a:solidFill>
                <a:latin typeface="Arial Black" pitchFamily="34" charset="0"/>
              </a:rPr>
              <a:t>This Reaction accordingly Cellulose forms with </a:t>
            </a:r>
            <a:r>
              <a:rPr lang="en-GB" dirty="0" err="1" smtClean="0">
                <a:solidFill>
                  <a:srgbClr val="0000FF"/>
                </a:solidFill>
                <a:latin typeface="Arial Black" pitchFamily="34" charset="0"/>
              </a:rPr>
              <a:t>NaOH</a:t>
            </a:r>
            <a:r>
              <a:rPr lang="en-GB" dirty="0" smtClean="0">
                <a:solidFill>
                  <a:srgbClr val="0000FF"/>
                </a:solidFill>
                <a:latin typeface="Arial Black" pitchFamily="34" charset="0"/>
              </a:rPr>
              <a:t> chemical Compound of </a:t>
            </a:r>
            <a:r>
              <a:rPr lang="en-GB" dirty="0" err="1" smtClean="0">
                <a:solidFill>
                  <a:srgbClr val="0000FF"/>
                </a:solidFill>
                <a:latin typeface="Arial Black" pitchFamily="34" charset="0"/>
              </a:rPr>
              <a:t>alcoholates</a:t>
            </a:r>
            <a:r>
              <a:rPr lang="en-GB" dirty="0" smtClean="0">
                <a:solidFill>
                  <a:srgbClr val="0000FF"/>
                </a:solidFill>
                <a:latin typeface="Arial Black" pitchFamily="34" charset="0"/>
              </a:rPr>
              <a:t> Type, in this Case CELLULOSATE:</a:t>
            </a:r>
            <a:endParaRPr lang="en-GB" dirty="0">
              <a:solidFill>
                <a:srgbClr val="0000FF"/>
              </a:solidFill>
              <a:latin typeface="Arial Black" pitchFamily="34" charset="0"/>
            </a:endParaRPr>
          </a:p>
        </p:txBody>
      </p:sp>
      <p:sp>
        <p:nvSpPr>
          <p:cNvPr id="7" name="TextovéPole 6"/>
          <p:cNvSpPr txBox="1"/>
          <p:nvPr/>
        </p:nvSpPr>
        <p:spPr>
          <a:xfrm>
            <a:off x="251520" y="188640"/>
            <a:ext cx="8712968" cy="646331"/>
          </a:xfrm>
          <a:prstGeom prst="rect">
            <a:avLst/>
          </a:prstGeom>
          <a:solidFill>
            <a:schemeClr val="accent3">
              <a:lumMod val="85000"/>
            </a:schemeClr>
          </a:solidFill>
        </p:spPr>
        <p:txBody>
          <a:bodyPr wrap="square" rtlCol="0">
            <a:spAutoFit/>
          </a:bodyPr>
          <a:lstStyle/>
          <a:p>
            <a:r>
              <a:rPr lang="en-GB" dirty="0" smtClean="0">
                <a:solidFill>
                  <a:srgbClr val="0000FF"/>
                </a:solidFill>
                <a:latin typeface="Arial Black" pitchFamily="34" charset="0"/>
              </a:rPr>
              <a:t>The Reaction of </a:t>
            </a:r>
            <a:r>
              <a:rPr lang="en-GB" dirty="0" err="1" smtClean="0">
                <a:solidFill>
                  <a:srgbClr val="0000FF"/>
                </a:solidFill>
                <a:latin typeface="Arial Black" pitchFamily="34" charset="0"/>
              </a:rPr>
              <a:t>NaOH</a:t>
            </a:r>
            <a:r>
              <a:rPr lang="en-GB" dirty="0" smtClean="0">
                <a:solidFill>
                  <a:srgbClr val="0000FF"/>
                </a:solidFill>
                <a:latin typeface="Arial Black" pitchFamily="34" charset="0"/>
              </a:rPr>
              <a:t> with basic Cellulose Chain part (GLUCOSE) can go via two following Schemes:</a:t>
            </a:r>
            <a:endParaRPr lang="en-GB" dirty="0">
              <a:solidFill>
                <a:srgbClr val="0000FF"/>
              </a:solidFill>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14</a:t>
            </a:fld>
            <a:endParaRPr lang="sk-SK"/>
          </a:p>
        </p:txBody>
      </p:sp>
      <p:pic>
        <p:nvPicPr>
          <p:cNvPr id="5" name="Obrázek 4" descr="Xanthogenate_Cellulose_Structural_Formula_V1_svg.png"/>
          <p:cNvPicPr>
            <a:picLocks noChangeAspect="1"/>
          </p:cNvPicPr>
          <p:nvPr/>
        </p:nvPicPr>
        <p:blipFill>
          <a:blip r:embed="rId2" cstate="print"/>
          <a:stretch>
            <a:fillRect/>
          </a:stretch>
        </p:blipFill>
        <p:spPr>
          <a:xfrm>
            <a:off x="107504" y="116632"/>
            <a:ext cx="5400599" cy="6120680"/>
          </a:xfrm>
          <a:prstGeom prst="rect">
            <a:avLst/>
          </a:prstGeom>
        </p:spPr>
      </p:pic>
      <p:sp>
        <p:nvSpPr>
          <p:cNvPr id="6" name="TextovéPole 5"/>
          <p:cNvSpPr txBox="1"/>
          <p:nvPr/>
        </p:nvSpPr>
        <p:spPr>
          <a:xfrm>
            <a:off x="4644008" y="2132856"/>
            <a:ext cx="4392488" cy="1200329"/>
          </a:xfrm>
          <a:prstGeom prst="rect">
            <a:avLst/>
          </a:prstGeom>
          <a:noFill/>
          <a:ln w="38100">
            <a:solidFill>
              <a:srgbClr val="FF0000"/>
            </a:solidFill>
          </a:ln>
        </p:spPr>
        <p:txBody>
          <a:bodyPr wrap="square" rtlCol="0">
            <a:spAutoFit/>
          </a:bodyPr>
          <a:lstStyle/>
          <a:p>
            <a:r>
              <a:rPr lang="cs-CZ" sz="3600" dirty="0" smtClean="0">
                <a:solidFill>
                  <a:srgbClr val="FF0000"/>
                </a:solidFill>
                <a:latin typeface="Arial Black" pitchFamily="34" charset="0"/>
              </a:rPr>
              <a:t>XANTOGENTION CELLULOSE</a:t>
            </a:r>
          </a:p>
        </p:txBody>
      </p:sp>
      <p:sp>
        <p:nvSpPr>
          <p:cNvPr id="7" name="TextovéPole 6"/>
          <p:cNvSpPr txBox="1"/>
          <p:nvPr/>
        </p:nvSpPr>
        <p:spPr>
          <a:xfrm>
            <a:off x="5580112" y="116632"/>
            <a:ext cx="3384376" cy="1938992"/>
          </a:xfrm>
          <a:prstGeom prst="rect">
            <a:avLst/>
          </a:prstGeom>
          <a:noFill/>
        </p:spPr>
        <p:txBody>
          <a:bodyPr wrap="square" rtlCol="0">
            <a:spAutoFit/>
          </a:bodyPr>
          <a:lstStyle/>
          <a:p>
            <a:r>
              <a:rPr lang="en-GB" sz="2400" dirty="0" smtClean="0">
                <a:solidFill>
                  <a:srgbClr val="008000"/>
                </a:solidFill>
                <a:latin typeface="Arial Black" pitchFamily="34" charset="0"/>
              </a:rPr>
              <a:t>Carbons C6 are the most reactive, because having the lowest </a:t>
            </a:r>
            <a:r>
              <a:rPr lang="en-GB" sz="2400" dirty="0" err="1" smtClean="0">
                <a:solidFill>
                  <a:srgbClr val="008000"/>
                </a:solidFill>
                <a:latin typeface="Arial Black" pitchFamily="34" charset="0"/>
              </a:rPr>
              <a:t>Steric</a:t>
            </a:r>
            <a:r>
              <a:rPr lang="en-GB" sz="2400" dirty="0" smtClean="0">
                <a:solidFill>
                  <a:srgbClr val="008000"/>
                </a:solidFill>
                <a:latin typeface="Arial Black" pitchFamily="34" charset="0"/>
              </a:rPr>
              <a:t> Hindrance</a:t>
            </a:r>
            <a:r>
              <a:rPr lang="cs-CZ" sz="2400" dirty="0" smtClean="0">
                <a:solidFill>
                  <a:srgbClr val="008000"/>
                </a:solidFill>
                <a:latin typeface="Arial Black" pitchFamily="34" charset="0"/>
              </a:rPr>
              <a:t>!</a:t>
            </a:r>
            <a:endParaRPr lang="cs-CZ" sz="2400" dirty="0">
              <a:solidFill>
                <a:srgbClr val="008000"/>
              </a:solidFill>
              <a:latin typeface="Arial Black" pitchFamily="34" charset="0"/>
            </a:endParaRPr>
          </a:p>
        </p:txBody>
      </p:sp>
      <p:cxnSp>
        <p:nvCxnSpPr>
          <p:cNvPr id="9" name="Přímá spojovací šipka 8"/>
          <p:cNvCxnSpPr/>
          <p:nvPr/>
        </p:nvCxnSpPr>
        <p:spPr>
          <a:xfrm flipH="1">
            <a:off x="3419872" y="332656"/>
            <a:ext cx="2160240" cy="1008112"/>
          </a:xfrm>
          <a:prstGeom prst="straightConnector1">
            <a:avLst/>
          </a:prstGeom>
          <a:ln w="381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Přímá spojovací šipka 9"/>
          <p:cNvCxnSpPr/>
          <p:nvPr/>
        </p:nvCxnSpPr>
        <p:spPr>
          <a:xfrm flipH="1">
            <a:off x="1475656" y="332656"/>
            <a:ext cx="4104456" cy="216024"/>
          </a:xfrm>
          <a:prstGeom prst="straightConnector1">
            <a:avLst/>
          </a:prstGeom>
          <a:ln w="381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5580112" y="3429000"/>
            <a:ext cx="3456384" cy="1938992"/>
          </a:xfrm>
          <a:prstGeom prst="rect">
            <a:avLst/>
          </a:prstGeom>
          <a:noFill/>
        </p:spPr>
        <p:txBody>
          <a:bodyPr wrap="square" rtlCol="0">
            <a:spAutoFit/>
          </a:bodyPr>
          <a:lstStyle/>
          <a:p>
            <a:r>
              <a:rPr lang="en-GB" sz="2000" dirty="0" smtClean="0">
                <a:solidFill>
                  <a:srgbClr val="C00000"/>
                </a:solidFill>
                <a:latin typeface="Arial Black" pitchFamily="34" charset="0"/>
              </a:rPr>
              <a:t>TRISUBSTITUTED Cellulose Derivatives is the maximal Substitution, because of </a:t>
            </a:r>
            <a:r>
              <a:rPr lang="en-GB" sz="2000" dirty="0" err="1" smtClean="0">
                <a:solidFill>
                  <a:srgbClr val="C00000"/>
                </a:solidFill>
                <a:latin typeface="Arial Black" pitchFamily="34" charset="0"/>
              </a:rPr>
              <a:t>Steric</a:t>
            </a:r>
            <a:r>
              <a:rPr lang="en-GB" sz="2000" dirty="0" smtClean="0">
                <a:solidFill>
                  <a:srgbClr val="C00000"/>
                </a:solidFill>
                <a:latin typeface="Arial Black" pitchFamily="34" charset="0"/>
              </a:rPr>
              <a:t> Hindrance of reaction possible Sites</a:t>
            </a:r>
            <a:endParaRPr lang="cs-CZ" sz="2000" dirty="0">
              <a:solidFill>
                <a:srgbClr val="C00000"/>
              </a:solidFill>
              <a:latin typeface="Arial Black" pitchFamily="34" charset="0"/>
            </a:endParaRPr>
          </a:p>
        </p:txBody>
      </p:sp>
      <p:cxnSp>
        <p:nvCxnSpPr>
          <p:cNvPr id="14" name="Přímá spojovací šipka 13"/>
          <p:cNvCxnSpPr/>
          <p:nvPr/>
        </p:nvCxnSpPr>
        <p:spPr>
          <a:xfrm flipH="1">
            <a:off x="4355976" y="3717032"/>
            <a:ext cx="1440160" cy="648072"/>
          </a:xfrm>
          <a:prstGeom prst="straightConnector1">
            <a:avLst/>
          </a:prstGeom>
          <a:ln w="381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flipH="1">
            <a:off x="4572000" y="3789040"/>
            <a:ext cx="1152128" cy="2016224"/>
          </a:xfrm>
          <a:prstGeom prst="straightConnector1">
            <a:avLst/>
          </a:prstGeom>
          <a:ln w="381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a:off x="3347864" y="3717032"/>
            <a:ext cx="2376264" cy="648072"/>
          </a:xfrm>
          <a:prstGeom prst="straightConnector1">
            <a:avLst/>
          </a:prstGeom>
          <a:ln w="381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pic>
        <p:nvPicPr>
          <p:cNvPr id="7" name="Obrázek 6" descr="img714.jpg"/>
          <p:cNvPicPr>
            <a:picLocks noChangeAspect="1"/>
          </p:cNvPicPr>
          <p:nvPr/>
        </p:nvPicPr>
        <p:blipFill>
          <a:blip r:embed="rId2" cstate="print"/>
          <a:stretch>
            <a:fillRect/>
          </a:stretch>
        </p:blipFill>
        <p:spPr>
          <a:xfrm>
            <a:off x="107504" y="1052736"/>
            <a:ext cx="8256572" cy="1872208"/>
          </a:xfrm>
          <a:prstGeom prst="rect">
            <a:avLst/>
          </a:prstGeom>
        </p:spPr>
      </p:pic>
      <p:pic>
        <p:nvPicPr>
          <p:cNvPr id="8" name="Obrázek 7" descr="img715.jpg"/>
          <p:cNvPicPr>
            <a:picLocks noChangeAspect="1"/>
          </p:cNvPicPr>
          <p:nvPr/>
        </p:nvPicPr>
        <p:blipFill>
          <a:blip r:embed="rId3" cstate="print"/>
          <a:stretch>
            <a:fillRect/>
          </a:stretch>
        </p:blipFill>
        <p:spPr>
          <a:xfrm>
            <a:off x="539552" y="3501008"/>
            <a:ext cx="8194183" cy="2058521"/>
          </a:xfrm>
          <a:prstGeom prst="rect">
            <a:avLst/>
          </a:prstGeom>
        </p:spPr>
      </p:pic>
      <p:sp>
        <p:nvSpPr>
          <p:cNvPr id="9" name="TextovéPole 8"/>
          <p:cNvSpPr txBox="1"/>
          <p:nvPr/>
        </p:nvSpPr>
        <p:spPr>
          <a:xfrm>
            <a:off x="107504" y="2924944"/>
            <a:ext cx="3240360" cy="400110"/>
          </a:xfrm>
          <a:prstGeom prst="rect">
            <a:avLst/>
          </a:prstGeom>
          <a:noFill/>
        </p:spPr>
        <p:txBody>
          <a:bodyPr wrap="square" rtlCol="0">
            <a:spAutoFit/>
          </a:bodyPr>
          <a:lstStyle/>
          <a:p>
            <a:r>
              <a:rPr lang="cs-CZ" sz="2000" b="1" dirty="0" err="1" smtClean="0">
                <a:solidFill>
                  <a:srgbClr val="FF0000"/>
                </a:solidFill>
                <a:latin typeface="Arial Black" pitchFamily="34" charset="0"/>
              </a:rPr>
              <a:t>Schweitzers</a:t>
            </a:r>
            <a:r>
              <a:rPr lang="cs-CZ" sz="2000" b="1" dirty="0" smtClean="0">
                <a:solidFill>
                  <a:srgbClr val="FF0000"/>
                </a:solidFill>
                <a:latin typeface="Arial Black" pitchFamily="34" charset="0"/>
              </a:rPr>
              <a:t> </a:t>
            </a:r>
            <a:r>
              <a:rPr lang="cs-CZ" sz="2000" b="1" dirty="0" err="1" smtClean="0">
                <a:solidFill>
                  <a:srgbClr val="FF0000"/>
                </a:solidFill>
                <a:latin typeface="Arial Black" pitchFamily="34" charset="0"/>
              </a:rPr>
              <a:t>Reagent</a:t>
            </a:r>
            <a:endParaRPr lang="cs-CZ" sz="2000" dirty="0">
              <a:latin typeface="Arial Black" pitchFamily="34" charset="0"/>
            </a:endParaRPr>
          </a:p>
        </p:txBody>
      </p:sp>
      <p:sp>
        <p:nvSpPr>
          <p:cNvPr id="11" name="TextovéPole 10"/>
          <p:cNvSpPr txBox="1"/>
          <p:nvPr/>
        </p:nvSpPr>
        <p:spPr>
          <a:xfrm>
            <a:off x="179512" y="5013176"/>
            <a:ext cx="2808312" cy="369332"/>
          </a:xfrm>
          <a:prstGeom prst="rect">
            <a:avLst/>
          </a:prstGeom>
          <a:noFill/>
        </p:spPr>
        <p:txBody>
          <a:bodyPr wrap="square" rtlCol="0">
            <a:spAutoFit/>
          </a:bodyPr>
          <a:lstStyle/>
          <a:p>
            <a:r>
              <a:rPr lang="cs-CZ" dirty="0" smtClean="0">
                <a:solidFill>
                  <a:srgbClr val="0000FF"/>
                </a:solidFill>
                <a:latin typeface="Arial Black" pitchFamily="34" charset="0"/>
              </a:rPr>
              <a:t>ALKALICELLULOSE</a:t>
            </a:r>
            <a:endParaRPr lang="cs-CZ" dirty="0">
              <a:solidFill>
                <a:srgbClr val="0000FF"/>
              </a:solidFill>
              <a:latin typeface="Arial Black" pitchFamily="34" charset="0"/>
            </a:endParaRPr>
          </a:p>
        </p:txBody>
      </p:sp>
      <p:sp>
        <p:nvSpPr>
          <p:cNvPr id="12" name="TextovéPole 11"/>
          <p:cNvSpPr txBox="1"/>
          <p:nvPr/>
        </p:nvSpPr>
        <p:spPr>
          <a:xfrm>
            <a:off x="4788024" y="3429000"/>
            <a:ext cx="4176464" cy="400110"/>
          </a:xfrm>
          <a:prstGeom prst="rect">
            <a:avLst/>
          </a:prstGeom>
          <a:noFill/>
        </p:spPr>
        <p:txBody>
          <a:bodyPr wrap="square" rtlCol="0">
            <a:spAutoFit/>
          </a:bodyPr>
          <a:lstStyle/>
          <a:p>
            <a:r>
              <a:rPr lang="cs-CZ" sz="2000" dirty="0" smtClean="0">
                <a:solidFill>
                  <a:srgbClr val="008000"/>
                </a:solidFill>
                <a:latin typeface="Arial Black" pitchFamily="34" charset="0"/>
              </a:rPr>
              <a:t>CELLULOSE XANTOGENATE</a:t>
            </a:r>
            <a:endParaRPr lang="cs-CZ" sz="2000" dirty="0">
              <a:solidFill>
                <a:srgbClr val="008000"/>
              </a:solidFill>
              <a:latin typeface="Arial Black" pitchFamily="34" charset="0"/>
            </a:endParaRPr>
          </a:p>
        </p:txBody>
      </p:sp>
      <p:sp>
        <p:nvSpPr>
          <p:cNvPr id="13" name="TextovéPole 12"/>
          <p:cNvSpPr txBox="1"/>
          <p:nvPr/>
        </p:nvSpPr>
        <p:spPr>
          <a:xfrm>
            <a:off x="6516216" y="4941168"/>
            <a:ext cx="2304256" cy="646331"/>
          </a:xfrm>
          <a:prstGeom prst="rect">
            <a:avLst/>
          </a:prstGeom>
          <a:noFill/>
        </p:spPr>
        <p:txBody>
          <a:bodyPr wrap="square" rtlCol="0">
            <a:spAutoFit/>
          </a:bodyPr>
          <a:lstStyle/>
          <a:p>
            <a:r>
              <a:rPr lang="cs-CZ" dirty="0" smtClean="0">
                <a:solidFill>
                  <a:srgbClr val="C00000"/>
                </a:solidFill>
                <a:latin typeface="Arial Black" pitchFamily="34" charset="0"/>
              </a:rPr>
              <a:t>REGERATED  CELLULOSE</a:t>
            </a:r>
            <a:endParaRPr lang="cs-CZ" dirty="0">
              <a:solidFill>
                <a:srgbClr val="C00000"/>
              </a:solidFill>
              <a:latin typeface="Arial Black" pitchFamily="34" charset="0"/>
            </a:endParaRPr>
          </a:p>
        </p:txBody>
      </p:sp>
      <p:sp>
        <p:nvSpPr>
          <p:cNvPr id="14" name="TextovéPole 13"/>
          <p:cNvSpPr txBox="1"/>
          <p:nvPr/>
        </p:nvSpPr>
        <p:spPr>
          <a:xfrm>
            <a:off x="179512" y="188640"/>
            <a:ext cx="8640960" cy="954107"/>
          </a:xfrm>
          <a:prstGeom prst="rect">
            <a:avLst/>
          </a:prstGeom>
          <a:noFill/>
        </p:spPr>
        <p:txBody>
          <a:bodyPr wrap="square" rtlCol="0">
            <a:spAutoFit/>
          </a:bodyPr>
          <a:lstStyle/>
          <a:p>
            <a:pPr algn="ctr"/>
            <a:r>
              <a:rPr lang="cs-CZ" sz="2800" dirty="0" err="1" smtClean="0">
                <a:solidFill>
                  <a:srgbClr val="FF0000"/>
                </a:solidFill>
                <a:latin typeface="Arial Black" pitchFamily="34" charset="0"/>
              </a:rPr>
              <a:t>Comparision</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Cuprammonium</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Rayon</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and</a:t>
            </a:r>
            <a:r>
              <a:rPr lang="cs-CZ" sz="2800" dirty="0" smtClean="0">
                <a:solidFill>
                  <a:srgbClr val="FF0000"/>
                </a:solidFill>
                <a:latin typeface="Arial Black" pitchFamily="34" charset="0"/>
              </a:rPr>
              <a:t> </a:t>
            </a:r>
            <a:r>
              <a:rPr lang="en-GB" sz="2800" dirty="0" smtClean="0">
                <a:solidFill>
                  <a:srgbClr val="FF0000"/>
                </a:solidFill>
                <a:latin typeface="Arial Black" pitchFamily="34" charset="0"/>
              </a:rPr>
              <a:t>Viscose Fibre</a:t>
            </a:r>
            <a:r>
              <a:rPr lang="cs-CZ" sz="2800" dirty="0" smtClean="0">
                <a:solidFill>
                  <a:srgbClr val="FF0000"/>
                </a:solidFill>
                <a:latin typeface="Arial Black" pitchFamily="34" charset="0"/>
              </a:rPr>
              <a:t>  </a:t>
            </a:r>
            <a:endParaRPr lang="cs-CZ" sz="2800" dirty="0">
              <a:solidFill>
                <a:srgbClr val="FF0000"/>
              </a:solidFill>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pic>
        <p:nvPicPr>
          <p:cNvPr id="13" name="Obrázek 12" descr="img590.jpg"/>
          <p:cNvPicPr>
            <a:picLocks noChangeAspect="1"/>
          </p:cNvPicPr>
          <p:nvPr/>
        </p:nvPicPr>
        <p:blipFill>
          <a:blip r:embed="rId2" cstate="print"/>
          <a:stretch>
            <a:fillRect/>
          </a:stretch>
        </p:blipFill>
        <p:spPr>
          <a:xfrm>
            <a:off x="179512" y="260649"/>
            <a:ext cx="4536504" cy="5904656"/>
          </a:xfrm>
          <a:prstGeom prst="rect">
            <a:avLst/>
          </a:prstGeom>
        </p:spPr>
      </p:pic>
      <p:pic>
        <p:nvPicPr>
          <p:cNvPr id="14" name="Obrázek 13" descr="img591.jpg"/>
          <p:cNvPicPr>
            <a:picLocks noChangeAspect="1"/>
          </p:cNvPicPr>
          <p:nvPr/>
        </p:nvPicPr>
        <p:blipFill>
          <a:blip r:embed="rId3" cstate="print"/>
          <a:stretch>
            <a:fillRect/>
          </a:stretch>
        </p:blipFill>
        <p:spPr>
          <a:xfrm rot="16200000">
            <a:off x="5130236" y="2404955"/>
            <a:ext cx="2999588" cy="4615630"/>
          </a:xfrm>
          <a:prstGeom prst="rect">
            <a:avLst/>
          </a:prstGeom>
        </p:spPr>
      </p:pic>
      <p:sp>
        <p:nvSpPr>
          <p:cNvPr id="15" name="TextovéPole 14"/>
          <p:cNvSpPr txBox="1"/>
          <p:nvPr/>
        </p:nvSpPr>
        <p:spPr>
          <a:xfrm>
            <a:off x="4572000" y="116632"/>
            <a:ext cx="4176464" cy="2369880"/>
          </a:xfrm>
          <a:prstGeom prst="rect">
            <a:avLst/>
          </a:prstGeom>
          <a:noFill/>
        </p:spPr>
        <p:txBody>
          <a:bodyPr wrap="square" rtlCol="0">
            <a:spAutoFit/>
          </a:bodyPr>
          <a:lstStyle/>
          <a:p>
            <a:r>
              <a:rPr lang="en-GB" sz="2000" u="sng" dirty="0" smtClean="0">
                <a:solidFill>
                  <a:srgbClr val="FF0000"/>
                </a:solidFill>
                <a:latin typeface="Arial Black" pitchFamily="34" charset="0"/>
              </a:rPr>
              <a:t>It was approx. 50 years ago:</a:t>
            </a:r>
          </a:p>
          <a:p>
            <a:pPr>
              <a:buFont typeface="Arial" pitchFamily="34" charset="0"/>
              <a:buChar char="•"/>
            </a:pPr>
            <a:r>
              <a:rPr lang="en-GB" sz="2000" dirty="0" smtClean="0">
                <a:solidFill>
                  <a:srgbClr val="FF0000"/>
                </a:solidFill>
                <a:latin typeface="Arial Black" pitchFamily="34" charset="0"/>
              </a:rPr>
              <a:t> Viscose Fibre was the Dominant Manmade type</a:t>
            </a:r>
          </a:p>
          <a:p>
            <a:pPr>
              <a:buFont typeface="Arial" pitchFamily="34" charset="0"/>
              <a:buChar char="•"/>
            </a:pPr>
            <a:r>
              <a:rPr lang="en-GB" sz="2000" dirty="0" smtClean="0">
                <a:solidFill>
                  <a:srgbClr val="FF0000"/>
                </a:solidFill>
                <a:latin typeface="Arial Black" pitchFamily="34" charset="0"/>
              </a:rPr>
              <a:t> Technology was developed up to almost Perfection</a:t>
            </a:r>
          </a:p>
          <a:p>
            <a:r>
              <a:rPr lang="en-GB" sz="2400" dirty="0" smtClean="0">
                <a:solidFill>
                  <a:srgbClr val="008000"/>
                </a:solidFill>
                <a:latin typeface="Arial Black" pitchFamily="34" charset="0"/>
              </a:rPr>
              <a:t>Why is it today the only minor Fibre one?</a:t>
            </a:r>
            <a:endParaRPr lang="en-GB" sz="2400" dirty="0">
              <a:solidFill>
                <a:srgbClr val="008000"/>
              </a:solidFill>
              <a:latin typeface="Arial Black" pitchFamily="34" charset="0"/>
            </a:endParaRPr>
          </a:p>
        </p:txBody>
      </p:sp>
      <p:sp>
        <p:nvSpPr>
          <p:cNvPr id="8" name="TextovéPole 7"/>
          <p:cNvSpPr txBox="1"/>
          <p:nvPr/>
        </p:nvSpPr>
        <p:spPr>
          <a:xfrm>
            <a:off x="4499992" y="3140968"/>
            <a:ext cx="4355976" cy="3046988"/>
          </a:xfrm>
          <a:prstGeom prst="rect">
            <a:avLst/>
          </a:prstGeom>
          <a:solidFill>
            <a:schemeClr val="accent3">
              <a:lumMod val="85000"/>
            </a:schemeClr>
          </a:solidFill>
        </p:spPr>
        <p:txBody>
          <a:bodyPr wrap="square" rtlCol="0">
            <a:spAutoFit/>
          </a:bodyPr>
          <a:lstStyle/>
          <a:p>
            <a:r>
              <a:rPr lang="en-GB" sz="3200" dirty="0" smtClean="0">
                <a:solidFill>
                  <a:srgbClr val="FF0000"/>
                </a:solidFill>
                <a:latin typeface="Arial Black" pitchFamily="34" charset="0"/>
              </a:rPr>
              <a:t>Technology</a:t>
            </a:r>
            <a:r>
              <a:rPr lang="cs-CZ" sz="3200" dirty="0" smtClean="0">
                <a:solidFill>
                  <a:srgbClr val="FF0000"/>
                </a:solidFill>
                <a:latin typeface="Arial Black" pitchFamily="34" charset="0"/>
              </a:rPr>
              <a:t> </a:t>
            </a:r>
            <a:r>
              <a:rPr lang="cs-CZ" sz="3200" dirty="0" smtClean="0">
                <a:solidFill>
                  <a:srgbClr val="0000FF"/>
                </a:solidFill>
                <a:latin typeface="Arial Black" pitchFamily="34" charset="0"/>
              </a:rPr>
              <a:t>INDUSTRIAL RAYON</a:t>
            </a:r>
            <a:r>
              <a:rPr lang="en-GB" sz="3200" dirty="0" smtClean="0">
                <a:solidFill>
                  <a:srgbClr val="0000FF"/>
                </a:solidFill>
                <a:latin typeface="Arial Black" pitchFamily="34" charset="0"/>
              </a:rPr>
              <a:t> </a:t>
            </a:r>
            <a:r>
              <a:rPr lang="en-GB" sz="3200" dirty="0" smtClean="0">
                <a:solidFill>
                  <a:srgbClr val="FF0000"/>
                </a:solidFill>
                <a:latin typeface="Arial Black" pitchFamily="34" charset="0"/>
              </a:rPr>
              <a:t>Scheme of the Continuous Spinning of Viscose</a:t>
            </a:r>
            <a:endParaRPr lang="en-GB" sz="3200" dirty="0">
              <a:solidFill>
                <a:srgbClr val="FF0000"/>
              </a:solidFill>
              <a:latin typeface="Arial Black"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en-GB" sz="2800" dirty="0" smtClean="0">
                <a:solidFill>
                  <a:srgbClr val="008000"/>
                </a:solidFill>
                <a:latin typeface="Arial Black" pitchFamily="34" charset="0"/>
              </a:rPr>
              <a:t>Why is it today the only minor Fibre one?</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sp>
        <p:nvSpPr>
          <p:cNvPr id="8" name="Zástupný symbol pro obsah 7"/>
          <p:cNvSpPr>
            <a:spLocks noGrp="1"/>
          </p:cNvSpPr>
          <p:nvPr>
            <p:ph idx="1"/>
          </p:nvPr>
        </p:nvSpPr>
        <p:spPr>
          <a:xfrm>
            <a:off x="457200" y="980728"/>
            <a:ext cx="8229600" cy="5145435"/>
          </a:xfrm>
        </p:spPr>
        <p:txBody>
          <a:bodyPr/>
          <a:lstStyle/>
          <a:p>
            <a:r>
              <a:rPr lang="en-GB" sz="2800" b="1" u="sng" dirty="0" smtClean="0">
                <a:solidFill>
                  <a:srgbClr val="FF0000"/>
                </a:solidFill>
              </a:rPr>
              <a:t>Technological demanding character</a:t>
            </a:r>
          </a:p>
          <a:p>
            <a:pPr lvl="1"/>
            <a:r>
              <a:rPr lang="en-GB" sz="2400" b="1" dirty="0" smtClean="0">
                <a:solidFill>
                  <a:srgbClr val="FF0000"/>
                </a:solidFill>
              </a:rPr>
              <a:t>Too much Technological production Steps</a:t>
            </a:r>
          </a:p>
          <a:p>
            <a:pPr lvl="1"/>
            <a:r>
              <a:rPr lang="en-GB" sz="2400" b="1" dirty="0" smtClean="0">
                <a:solidFill>
                  <a:srgbClr val="FF0000"/>
                </a:solidFill>
              </a:rPr>
              <a:t>Time consuming, Process is very long-lasting</a:t>
            </a:r>
          </a:p>
          <a:p>
            <a:pPr lvl="1"/>
            <a:r>
              <a:rPr lang="en-GB" sz="2400" b="1" dirty="0" smtClean="0">
                <a:solidFill>
                  <a:srgbClr val="FF0000"/>
                </a:solidFill>
              </a:rPr>
              <a:t>Solvents’ Regeneration is necessary</a:t>
            </a:r>
          </a:p>
          <a:p>
            <a:r>
              <a:rPr lang="en-GB" sz="2800" b="1" u="sng" dirty="0" err="1" smtClean="0">
                <a:solidFill>
                  <a:srgbClr val="0000FF"/>
                </a:solidFill>
              </a:rPr>
              <a:t>Expences</a:t>
            </a:r>
            <a:endParaRPr lang="en-GB" sz="2800" b="1" u="sng" dirty="0" smtClean="0">
              <a:solidFill>
                <a:srgbClr val="0000FF"/>
              </a:solidFill>
            </a:endParaRPr>
          </a:p>
          <a:p>
            <a:pPr lvl="1"/>
            <a:r>
              <a:rPr lang="en-GB" sz="2400" b="1" dirty="0" smtClean="0">
                <a:solidFill>
                  <a:srgbClr val="0000FF"/>
                </a:solidFill>
              </a:rPr>
              <a:t>Technology has many complicated Machines</a:t>
            </a:r>
          </a:p>
          <a:p>
            <a:pPr lvl="1"/>
            <a:r>
              <a:rPr lang="en-GB" sz="2400" b="1" dirty="0" smtClean="0">
                <a:solidFill>
                  <a:srgbClr val="0000FF"/>
                </a:solidFill>
              </a:rPr>
              <a:t>Solvents’ Regeneration</a:t>
            </a:r>
          </a:p>
          <a:p>
            <a:r>
              <a:rPr lang="en-GB" sz="2800" b="1" u="sng" dirty="0" smtClean="0">
                <a:solidFill>
                  <a:srgbClr val="008000"/>
                </a:solidFill>
              </a:rPr>
              <a:t>Environment Protection</a:t>
            </a:r>
          </a:p>
          <a:p>
            <a:pPr lvl="1"/>
            <a:r>
              <a:rPr lang="en-GB" sz="2400" b="1" dirty="0" smtClean="0">
                <a:solidFill>
                  <a:srgbClr val="008000"/>
                </a:solidFill>
              </a:rPr>
              <a:t>CS</a:t>
            </a:r>
            <a:r>
              <a:rPr lang="en-GB" sz="2400" b="1" baseline="-25000" dirty="0" smtClean="0">
                <a:solidFill>
                  <a:srgbClr val="008000"/>
                </a:solidFill>
              </a:rPr>
              <a:t>2</a:t>
            </a:r>
            <a:endParaRPr lang="en-GB" sz="2400" b="1" dirty="0" smtClean="0">
              <a:solidFill>
                <a:srgbClr val="008000"/>
              </a:solidFill>
            </a:endParaRPr>
          </a:p>
          <a:p>
            <a:pPr lvl="1"/>
            <a:r>
              <a:rPr lang="en-GB" sz="2400" b="1" dirty="0" smtClean="0">
                <a:solidFill>
                  <a:srgbClr val="008000"/>
                </a:solidFill>
              </a:rPr>
              <a:t>Europe didn’t invest to e.g. Multi</a:t>
            </a:r>
            <a:r>
              <a:rPr lang="cs-CZ" sz="2400" b="1" dirty="0" smtClean="0">
                <a:solidFill>
                  <a:srgbClr val="008000"/>
                </a:solidFill>
              </a:rPr>
              <a:t>-</a:t>
            </a:r>
            <a:r>
              <a:rPr lang="en-GB" sz="2400" b="1" dirty="0" smtClean="0">
                <a:solidFill>
                  <a:srgbClr val="008000"/>
                </a:solidFill>
              </a:rPr>
              <a:t>skin Buildings and/or CS</a:t>
            </a:r>
            <a:r>
              <a:rPr lang="en-GB" sz="2400" b="1" baseline="-25000" dirty="0" smtClean="0">
                <a:solidFill>
                  <a:srgbClr val="008000"/>
                </a:solidFill>
              </a:rPr>
              <a:t>2 </a:t>
            </a:r>
            <a:r>
              <a:rPr lang="en-GB" sz="2400" b="1" dirty="0" smtClean="0">
                <a:solidFill>
                  <a:srgbClr val="008000"/>
                </a:solidFill>
              </a:rPr>
              <a:t> Adsorption or Absorption</a:t>
            </a:r>
            <a:endParaRPr lang="en-GB" sz="2400" b="1" baseline="-25000" dirty="0">
              <a:solidFill>
                <a:srgbClr val="008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18</a:t>
            </a:fld>
            <a:endParaRPr lang="sk-SK"/>
          </a:p>
        </p:txBody>
      </p:sp>
      <p:sp>
        <p:nvSpPr>
          <p:cNvPr id="20" name="TextovéPole 19"/>
          <p:cNvSpPr txBox="1"/>
          <p:nvPr/>
        </p:nvSpPr>
        <p:spPr>
          <a:xfrm>
            <a:off x="179512" y="2852936"/>
            <a:ext cx="1512168" cy="923330"/>
          </a:xfrm>
          <a:prstGeom prst="rect">
            <a:avLst/>
          </a:prstGeom>
          <a:noFill/>
        </p:spPr>
        <p:txBody>
          <a:bodyPr wrap="square" rtlCol="0">
            <a:spAutoFit/>
          </a:bodyPr>
          <a:lstStyle/>
          <a:p>
            <a:r>
              <a:rPr lang="en-GB" b="1" dirty="0" smtClean="0">
                <a:solidFill>
                  <a:srgbClr val="008000"/>
                </a:solidFill>
              </a:rPr>
              <a:t>CORE  with different Structure </a:t>
            </a:r>
            <a:endParaRPr lang="en-GB" b="1" dirty="0">
              <a:solidFill>
                <a:srgbClr val="008000"/>
              </a:solidFill>
            </a:endParaRPr>
          </a:p>
        </p:txBody>
      </p:sp>
      <p:sp>
        <p:nvSpPr>
          <p:cNvPr id="24" name="TextovéPole 23"/>
          <p:cNvSpPr txBox="1"/>
          <p:nvPr/>
        </p:nvSpPr>
        <p:spPr>
          <a:xfrm>
            <a:off x="1691680" y="1988840"/>
            <a:ext cx="1368152" cy="369332"/>
          </a:xfrm>
          <a:prstGeom prst="rect">
            <a:avLst/>
          </a:prstGeom>
          <a:noFill/>
        </p:spPr>
        <p:txBody>
          <a:bodyPr wrap="square" rtlCol="0">
            <a:spAutoFit/>
          </a:bodyPr>
          <a:lstStyle/>
          <a:p>
            <a:r>
              <a:rPr lang="cs-CZ" b="1" dirty="0" smtClean="0">
                <a:solidFill>
                  <a:srgbClr val="0000FF"/>
                </a:solidFill>
              </a:rPr>
              <a:t>SKIN</a:t>
            </a:r>
            <a:endParaRPr lang="cs-CZ" b="1" dirty="0">
              <a:solidFill>
                <a:srgbClr val="0000FF"/>
              </a:solidFill>
            </a:endParaRPr>
          </a:p>
        </p:txBody>
      </p:sp>
      <p:sp>
        <p:nvSpPr>
          <p:cNvPr id="27" name="TextovéPole 26"/>
          <p:cNvSpPr txBox="1"/>
          <p:nvPr/>
        </p:nvSpPr>
        <p:spPr>
          <a:xfrm>
            <a:off x="3707904" y="188640"/>
            <a:ext cx="5112568" cy="1200329"/>
          </a:xfrm>
          <a:prstGeom prst="rect">
            <a:avLst/>
          </a:prstGeom>
          <a:noFill/>
        </p:spPr>
        <p:txBody>
          <a:bodyPr wrap="square" rtlCol="0">
            <a:spAutoFit/>
          </a:bodyPr>
          <a:lstStyle/>
          <a:p>
            <a:r>
              <a:rPr lang="en-GB" dirty="0" smtClean="0">
                <a:solidFill>
                  <a:srgbClr val="FF0000"/>
                </a:solidFill>
                <a:latin typeface="Arial Black" pitchFamily="34" charset="0"/>
              </a:rPr>
              <a:t>Slowly Precipitation (Coagulation) &gt; uniform Structure in Fibre Crosscut &gt;  HIGHER TENSILE STRENGHT &gt; TIRE CORD</a:t>
            </a:r>
            <a:endParaRPr lang="en-GB" dirty="0">
              <a:solidFill>
                <a:srgbClr val="FF0000"/>
              </a:solidFill>
              <a:latin typeface="Arial Black" pitchFamily="34" charset="0"/>
            </a:endParaRPr>
          </a:p>
        </p:txBody>
      </p:sp>
      <p:pic>
        <p:nvPicPr>
          <p:cNvPr id="15" name="Obrázek 14" descr="img117.jpg"/>
          <p:cNvPicPr>
            <a:picLocks noChangeAspect="1"/>
          </p:cNvPicPr>
          <p:nvPr/>
        </p:nvPicPr>
        <p:blipFill>
          <a:blip r:embed="rId2" cstate="print"/>
          <a:stretch>
            <a:fillRect/>
          </a:stretch>
        </p:blipFill>
        <p:spPr>
          <a:xfrm rot="16200000">
            <a:off x="3590273" y="666312"/>
            <a:ext cx="4680520" cy="6029433"/>
          </a:xfrm>
          <a:prstGeom prst="rect">
            <a:avLst/>
          </a:prstGeom>
        </p:spPr>
      </p:pic>
      <p:cxnSp>
        <p:nvCxnSpPr>
          <p:cNvPr id="17" name="Přímá spojovací šipka 16"/>
          <p:cNvCxnSpPr/>
          <p:nvPr/>
        </p:nvCxnSpPr>
        <p:spPr>
          <a:xfrm>
            <a:off x="2375756" y="1988840"/>
            <a:ext cx="3852428" cy="7200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a:off x="1115616" y="2780928"/>
            <a:ext cx="5832648" cy="72008"/>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římá spojovací šipka 24"/>
          <p:cNvCxnSpPr/>
          <p:nvPr/>
        </p:nvCxnSpPr>
        <p:spPr>
          <a:xfrm flipH="1">
            <a:off x="3851920" y="764704"/>
            <a:ext cx="1080120" cy="2736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627784" y="4365104"/>
            <a:ext cx="6264696" cy="1569660"/>
          </a:xfrm>
          <a:prstGeom prst="rect">
            <a:avLst/>
          </a:prstGeom>
          <a:solidFill>
            <a:schemeClr val="accent3">
              <a:lumMod val="85000"/>
            </a:schemeClr>
          </a:solidFill>
        </p:spPr>
        <p:txBody>
          <a:bodyPr wrap="square" rtlCol="0">
            <a:spAutoFit/>
          </a:bodyPr>
          <a:lstStyle/>
          <a:p>
            <a:r>
              <a:rPr lang="en-GB" sz="3200" dirty="0" smtClean="0">
                <a:solidFill>
                  <a:srgbClr val="FF0000"/>
                </a:solidFill>
                <a:latin typeface="Arial Black" pitchFamily="34" charset="0"/>
              </a:rPr>
              <a:t>Fibre Crosscut Scheme:</a:t>
            </a:r>
          </a:p>
          <a:p>
            <a:pPr marL="342900" indent="-342900">
              <a:buFont typeface="+mj-lt"/>
              <a:buAutoNum type="arabicPeriod"/>
            </a:pPr>
            <a:r>
              <a:rPr lang="en-GB" sz="3200" dirty="0" smtClean="0">
                <a:solidFill>
                  <a:srgbClr val="FF0000"/>
                </a:solidFill>
                <a:latin typeface="Arial Black" pitchFamily="34" charset="0"/>
              </a:rPr>
              <a:t> Fibre with Core</a:t>
            </a:r>
          </a:p>
          <a:p>
            <a:pPr marL="342900" indent="-342900">
              <a:buFont typeface="+mj-lt"/>
              <a:buAutoNum type="arabicPeriod"/>
            </a:pPr>
            <a:r>
              <a:rPr lang="en-GB" sz="3200" dirty="0" smtClean="0">
                <a:solidFill>
                  <a:srgbClr val="FF0000"/>
                </a:solidFill>
                <a:latin typeface="Arial Black" pitchFamily="34" charset="0"/>
              </a:rPr>
              <a:t> Fibre WITHOUT CORE</a:t>
            </a:r>
            <a:endParaRPr lang="en-GB"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576064"/>
          </a:xfrm>
        </p:spPr>
        <p:txBody>
          <a:bodyPr/>
          <a:lstStyle/>
          <a:p>
            <a:r>
              <a:rPr lang="cs-CZ" sz="3600" dirty="0" err="1" smtClean="0">
                <a:solidFill>
                  <a:srgbClr val="008000"/>
                </a:solidFill>
                <a:latin typeface="Arial Black" pitchFamily="34" charset="0"/>
              </a:rPr>
              <a:t>Current</a:t>
            </a:r>
            <a:r>
              <a:rPr lang="cs-CZ" sz="3600" dirty="0" smtClean="0">
                <a:solidFill>
                  <a:srgbClr val="008000"/>
                </a:solidFill>
                <a:latin typeface="Arial Black" pitchFamily="34" charset="0"/>
              </a:rPr>
              <a:t> </a:t>
            </a:r>
            <a:r>
              <a:rPr lang="cs-CZ" sz="3600" dirty="0" err="1" smtClean="0">
                <a:solidFill>
                  <a:srgbClr val="008000"/>
                </a:solidFill>
                <a:latin typeface="Arial Black" pitchFamily="34" charset="0"/>
              </a:rPr>
              <a:t>us</a:t>
            </a:r>
            <a:r>
              <a:rPr lang="cs-CZ" sz="3600" dirty="0" smtClean="0">
                <a:solidFill>
                  <a:srgbClr val="008000"/>
                </a:solidFill>
                <a:latin typeface="Arial Black" pitchFamily="34" charset="0"/>
              </a:rPr>
              <a:t> </a:t>
            </a:r>
            <a:r>
              <a:rPr lang="cs-CZ" sz="3600" dirty="0" err="1" smtClean="0">
                <a:solidFill>
                  <a:srgbClr val="008000"/>
                </a:solidFill>
                <a:latin typeface="Arial Black" pitchFamily="34" charset="0"/>
              </a:rPr>
              <a:t>of</a:t>
            </a:r>
            <a:r>
              <a:rPr lang="cs-CZ" sz="3600" dirty="0" smtClean="0">
                <a:solidFill>
                  <a:srgbClr val="008000"/>
                </a:solidFill>
                <a:latin typeface="Arial Black" pitchFamily="34" charset="0"/>
              </a:rPr>
              <a:t> VISCOSE CORD</a:t>
            </a:r>
            <a:endParaRPr lang="cs-CZ" sz="3600" dirty="0">
              <a:solidFill>
                <a:srgbClr val="008000"/>
              </a:solidFill>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a:xfrm>
            <a:off x="1691680" y="6381327"/>
            <a:ext cx="6480720" cy="340147"/>
          </a:xfrm>
        </p:spPr>
        <p:txBody>
          <a:bodyPr/>
          <a:lstStyle/>
          <a:p>
            <a:pPr>
              <a:defRPr/>
            </a:pPr>
            <a:r>
              <a:rPr lang="fr-FR" smtClean="0"/>
              <a:t>NATURAL POLYMERS MU SCI 7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sp>
        <p:nvSpPr>
          <p:cNvPr id="8" name="Zástupný symbol pro obsah 7"/>
          <p:cNvSpPr>
            <a:spLocks noGrp="1"/>
          </p:cNvSpPr>
          <p:nvPr>
            <p:ph idx="1"/>
          </p:nvPr>
        </p:nvSpPr>
        <p:spPr>
          <a:xfrm>
            <a:off x="0" y="836712"/>
            <a:ext cx="9144000" cy="5472608"/>
          </a:xfrm>
        </p:spPr>
        <p:txBody>
          <a:bodyPr/>
          <a:lstStyle/>
          <a:p>
            <a:r>
              <a:rPr lang="en-GB" b="1" u="sng" dirty="0" smtClean="0">
                <a:solidFill>
                  <a:srgbClr val="FF0000"/>
                </a:solidFill>
                <a:latin typeface="Arial Black" pitchFamily="34" charset="0"/>
              </a:rPr>
              <a:t>CORD</a:t>
            </a:r>
            <a:r>
              <a:rPr lang="en-GB" b="1" u="sng" dirty="0" smtClean="0">
                <a:solidFill>
                  <a:srgbClr val="FF0000"/>
                </a:solidFill>
              </a:rPr>
              <a:t> </a:t>
            </a:r>
            <a:r>
              <a:rPr lang="en-GB" sz="2400" b="1" u="sng" dirty="0" smtClean="0">
                <a:solidFill>
                  <a:srgbClr val="FF0000"/>
                </a:solidFill>
              </a:rPr>
              <a:t>= Rayon of </a:t>
            </a:r>
            <a:r>
              <a:rPr lang="en-GB" sz="2400" b="1" u="sng" dirty="0" err="1" smtClean="0">
                <a:solidFill>
                  <a:srgbClr val="FF0000"/>
                </a:solidFill>
              </a:rPr>
              <a:t>extremly</a:t>
            </a:r>
            <a:r>
              <a:rPr lang="en-GB" sz="2400" b="1" u="sng" dirty="0" smtClean="0">
                <a:solidFill>
                  <a:srgbClr val="FF0000"/>
                </a:solidFill>
              </a:rPr>
              <a:t> high </a:t>
            </a:r>
            <a:r>
              <a:rPr lang="en-GB" sz="2400" dirty="0" smtClean="0">
                <a:solidFill>
                  <a:srgbClr val="FF0000"/>
                </a:solidFill>
                <a:latin typeface="Arial Black" pitchFamily="34" charset="0"/>
              </a:rPr>
              <a:t>TENSILE STRENGHT </a:t>
            </a:r>
            <a:endParaRPr lang="en-GB" sz="2400" b="1" u="sng" dirty="0" smtClean="0">
              <a:solidFill>
                <a:srgbClr val="FF0000"/>
              </a:solidFill>
            </a:endParaRPr>
          </a:p>
          <a:p>
            <a:r>
              <a:rPr lang="en-GB" b="1" u="sng" dirty="0" smtClean="0">
                <a:solidFill>
                  <a:srgbClr val="008000"/>
                </a:solidFill>
                <a:latin typeface="Arial Black" pitchFamily="34" charset="0"/>
              </a:rPr>
              <a:t>Manufacture</a:t>
            </a:r>
            <a:r>
              <a:rPr lang="cs-CZ" b="1" u="sng" dirty="0" smtClean="0">
                <a:solidFill>
                  <a:srgbClr val="008000"/>
                </a:solidFill>
                <a:latin typeface="Arial Black" pitchFamily="34" charset="0"/>
              </a:rPr>
              <a:t> </a:t>
            </a:r>
            <a:r>
              <a:rPr lang="en-GB" b="1" u="sng" dirty="0" smtClean="0">
                <a:solidFill>
                  <a:srgbClr val="008000"/>
                </a:solidFill>
                <a:latin typeface="Arial Black" pitchFamily="34" charset="0"/>
              </a:rPr>
              <a:t>of CARBON FIBRES:</a:t>
            </a:r>
          </a:p>
          <a:p>
            <a:pPr lvl="1"/>
            <a:r>
              <a:rPr lang="en-GB" sz="2400" b="1" dirty="0" smtClean="0">
                <a:solidFill>
                  <a:srgbClr val="C00000"/>
                </a:solidFill>
                <a:latin typeface="Arial Black" pitchFamily="34" charset="0"/>
              </a:rPr>
              <a:t>PAN (</a:t>
            </a:r>
            <a:r>
              <a:rPr lang="en-GB" sz="2400" b="1" dirty="0" err="1" smtClean="0">
                <a:solidFill>
                  <a:srgbClr val="C00000"/>
                </a:solidFill>
                <a:latin typeface="Arial Black" pitchFamily="34" charset="0"/>
              </a:rPr>
              <a:t>polyacrylonitrile</a:t>
            </a:r>
            <a:r>
              <a:rPr lang="en-GB" sz="2400" b="1" dirty="0" smtClean="0">
                <a:solidFill>
                  <a:srgbClr val="C00000"/>
                </a:solidFill>
                <a:latin typeface="Arial Black" pitchFamily="34" charset="0"/>
              </a:rPr>
              <a:t>) – </a:t>
            </a:r>
            <a:r>
              <a:rPr lang="en-GB" sz="2400" b="1" dirty="0" smtClean="0">
                <a:solidFill>
                  <a:srgbClr val="FF0000"/>
                </a:solidFill>
                <a:latin typeface="Arial Black" pitchFamily="34" charset="0"/>
              </a:rPr>
              <a:t>the main Raw Material today</a:t>
            </a:r>
          </a:p>
          <a:p>
            <a:pPr lvl="1"/>
            <a:r>
              <a:rPr lang="en-GB" sz="2400" b="1" dirty="0" smtClean="0">
                <a:latin typeface="Arial Black" pitchFamily="34" charset="0"/>
              </a:rPr>
              <a:t>Black Coal-tar pitch (By-product in Production of Coke (Coking plant)) – </a:t>
            </a:r>
            <a:r>
              <a:rPr lang="en-GB" sz="2400" b="1" dirty="0" smtClean="0">
                <a:solidFill>
                  <a:srgbClr val="C00000"/>
                </a:solidFill>
                <a:latin typeface="Arial Black" pitchFamily="34" charset="0"/>
              </a:rPr>
              <a:t>the minor Raw Material today</a:t>
            </a:r>
            <a:endParaRPr lang="en-GB" sz="2400" b="1" dirty="0" smtClean="0">
              <a:latin typeface="Arial Black" pitchFamily="34" charset="0"/>
            </a:endParaRPr>
          </a:p>
          <a:p>
            <a:pPr lvl="1"/>
            <a:r>
              <a:rPr lang="en-GB" sz="3200" b="1" dirty="0" smtClean="0">
                <a:solidFill>
                  <a:srgbClr val="008000"/>
                </a:solidFill>
                <a:latin typeface="Arial Black" pitchFamily="34" charset="0"/>
              </a:rPr>
              <a:t>Viscose Cord – </a:t>
            </a:r>
            <a:r>
              <a:rPr lang="en-GB" sz="2400" b="1" dirty="0" smtClean="0">
                <a:solidFill>
                  <a:srgbClr val="0000FF"/>
                </a:solidFill>
                <a:latin typeface="Arial Black" pitchFamily="34" charset="0"/>
              </a:rPr>
              <a:t>the IGNORED Raw Material today</a:t>
            </a:r>
          </a:p>
          <a:p>
            <a:r>
              <a:rPr lang="en-GB" b="1" dirty="0" smtClean="0">
                <a:solidFill>
                  <a:srgbClr val="7030A0"/>
                </a:solidFill>
                <a:latin typeface="Arial Black" pitchFamily="34" charset="0"/>
              </a:rPr>
              <a:t>Viscose Cord – Tire carcass (formerly)</a:t>
            </a:r>
          </a:p>
          <a:p>
            <a:pPr>
              <a:buNone/>
            </a:pPr>
            <a:endParaRPr lang="cs-CZ" b="1" dirty="0" smtClean="0">
              <a:solidFill>
                <a:srgbClr val="008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39552" y="0"/>
            <a:ext cx="8229600" cy="404664"/>
          </a:xfrm>
        </p:spPr>
        <p:txBody>
          <a:bodyPr/>
          <a:lstStyle/>
          <a:p>
            <a:pPr eaLnBrk="1" hangingPunct="1"/>
            <a:r>
              <a:rPr lang="en-GB" sz="2400" b="1" dirty="0" smtClean="0">
                <a:solidFill>
                  <a:srgbClr val="FF0000"/>
                </a:solidFill>
                <a:latin typeface="Arial Black" pitchFamily="34" charset="0"/>
              </a:rPr>
              <a:t>Time schedule</a:t>
            </a:r>
          </a:p>
        </p:txBody>
      </p:sp>
      <p:sp>
        <p:nvSpPr>
          <p:cNvPr id="5187" name="Zástupný symbol pro datum 5"/>
          <p:cNvSpPr>
            <a:spLocks noGrp="1"/>
          </p:cNvSpPr>
          <p:nvPr>
            <p:ph type="dt" sz="half" idx="10"/>
          </p:nvPr>
        </p:nvSpPr>
        <p:spPr>
          <a:noFill/>
        </p:spPr>
        <p:txBody>
          <a:bodyPr/>
          <a:lstStyle/>
          <a:p>
            <a:r>
              <a:rPr lang="cs-CZ" smtClean="0"/>
              <a:t>January 2018/6</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fr-FR" smtClean="0"/>
              <a:t>NATURAL POLYMERS MU SCI 6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404662"/>
          <a:ext cx="8712968" cy="6386146"/>
        </p:xfrm>
        <a:graphic>
          <a:graphicData uri="http://schemas.openxmlformats.org/drawingml/2006/table">
            <a:tbl>
              <a:tblPr/>
              <a:tblGrid>
                <a:gridCol w="936104"/>
                <a:gridCol w="7776864"/>
              </a:tblGrid>
              <a:tr h="332872">
                <a:tc>
                  <a:txBody>
                    <a:bodyPr/>
                    <a:lstStyle/>
                    <a:p>
                      <a:pPr marL="347345" indent="-347345" algn="ctr" fontAlgn="b">
                        <a:lnSpc>
                          <a:spcPct val="115000"/>
                        </a:lnSpc>
                        <a:spcAft>
                          <a:spcPts val="0"/>
                        </a:spcAft>
                      </a:pPr>
                      <a:r>
                        <a:rPr lang="sk-SK" sz="1200" b="1" kern="1200" dirty="0" smtClean="0">
                          <a:solidFill>
                            <a:srgbClr val="0000FF"/>
                          </a:solidFill>
                          <a:latin typeface="Arial Black" pitchFamily="34" charset="0"/>
                          <a:ea typeface="Times New Roman"/>
                          <a:cs typeface="Times New Roman"/>
                        </a:rPr>
                        <a:t>LECTURE</a:t>
                      </a:r>
                      <a:r>
                        <a:rPr lang="sk-SK" sz="1200" b="1" kern="1200" baseline="0" dirty="0" smtClean="0">
                          <a:solidFill>
                            <a:srgbClr val="0000FF"/>
                          </a:solidFill>
                          <a:latin typeface="Arial Black" pitchFamily="34" charset="0"/>
                          <a:ea typeface="Times New Roman"/>
                          <a:cs typeface="Times New Roman"/>
                        </a:rPr>
                        <a:t> </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ctr" fontAlgn="b">
                        <a:lnSpc>
                          <a:spcPct val="115000"/>
                        </a:lnSpc>
                        <a:spcAft>
                          <a:spcPts val="0"/>
                        </a:spcAft>
                      </a:pPr>
                      <a:r>
                        <a:rPr lang="cs-CZ" sz="1200" dirty="0" smtClean="0">
                          <a:solidFill>
                            <a:srgbClr val="0000FF"/>
                          </a:solidFill>
                          <a:latin typeface="Arial Black" pitchFamily="34" charset="0"/>
                          <a:ea typeface="Calibri"/>
                          <a:cs typeface="Times New Roman"/>
                        </a:rPr>
                        <a:t>SUBJECT</a:t>
                      </a:r>
                      <a:endParaRPr lang="cs-CZ" sz="120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704204">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1</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Introduction to the subject </a:t>
                      </a:r>
                      <a:r>
                        <a:rPr lang="cs-CZ" sz="2000" b="1" kern="120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 Structure</a:t>
                      </a:r>
                      <a:r>
                        <a:rPr lang="en-GB" sz="2000" b="1" kern="1200" baseline="0" noProof="0" dirty="0" smtClean="0">
                          <a:solidFill>
                            <a:schemeClr val="tx1"/>
                          </a:solidFill>
                          <a:latin typeface="Arial"/>
                          <a:ea typeface="Times New Roman"/>
                          <a:cs typeface="Times New Roman"/>
                        </a:rPr>
                        <a:t> &amp;</a:t>
                      </a:r>
                      <a:r>
                        <a:rPr lang="en-GB" sz="2000" b="1" kern="1200" noProof="0" dirty="0" smtClean="0">
                          <a:solidFill>
                            <a:schemeClr val="tx1"/>
                          </a:solidFill>
                          <a:latin typeface="Arial"/>
                          <a:ea typeface="Times New Roman"/>
                          <a:cs typeface="Times New Roman"/>
                        </a:rPr>
                        <a:t> Terminology of</a:t>
                      </a:r>
                      <a:r>
                        <a:rPr lang="cs-CZ" sz="2000" b="1" kern="1200" baseline="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nature polymers, literature </a:t>
                      </a:r>
                      <a:endParaRPr lang="en-GB" sz="1600" b="1"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91469">
                <a:tc>
                  <a:txBody>
                    <a:bodyPr/>
                    <a:lstStyle/>
                    <a:p>
                      <a:pPr marL="347345" indent="-347345" algn="ctr" fontAlgn="b">
                        <a:lnSpc>
                          <a:spcPct val="115000"/>
                        </a:lnSpc>
                        <a:spcAft>
                          <a:spcPts val="0"/>
                        </a:spcAft>
                      </a:pPr>
                      <a:r>
                        <a:rPr lang="en-GB" sz="2000" b="1" kern="1200" noProof="0" dirty="0" smtClean="0">
                          <a:solidFill>
                            <a:schemeClr val="tx1"/>
                          </a:solidFill>
                          <a:latin typeface="Arial Black" pitchFamily="34" charset="0"/>
                          <a:ea typeface="Times New Roman"/>
                          <a:cs typeface="Times New Roman"/>
                        </a:rPr>
                        <a:t>2</a:t>
                      </a:r>
                      <a:endParaRPr lang="en-GB" sz="2000" b="1" noProof="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Derivatives of acids – natural resins, drying oils, shellac</a:t>
                      </a:r>
                      <a:endParaRPr lang="en-GB" sz="1600"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3</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noProof="0" dirty="0" smtClean="0">
                          <a:solidFill>
                            <a:schemeClr val="tx1"/>
                          </a:solidFill>
                          <a:latin typeface="+mn-lt"/>
                          <a:ea typeface="Calibri"/>
                          <a:cs typeface="Times New Roman"/>
                        </a:rPr>
                        <a:t>Waxes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10762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4</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smtClean="0">
                          <a:solidFill>
                            <a:schemeClr val="tx1"/>
                          </a:solidFill>
                          <a:latin typeface="+mn-lt"/>
                          <a:ea typeface="Times New Roman"/>
                          <a:cs typeface="Times New Roman"/>
                        </a:rPr>
                        <a:t>Plant (vegetable) gums, </a:t>
                      </a:r>
                      <a:r>
                        <a:rPr lang="en-GB" sz="2000" b="1" kern="1200" noProof="0" dirty="0" err="1" smtClean="0">
                          <a:solidFill>
                            <a:schemeClr val="tx1"/>
                          </a:solidFill>
                          <a:latin typeface="+mn-lt"/>
                          <a:ea typeface="Times New Roman"/>
                          <a:cs typeface="Times New Roman"/>
                        </a:rPr>
                        <a:t>Polyterpene</a:t>
                      </a:r>
                      <a:r>
                        <a:rPr lang="en-GB" sz="2000" b="1" kern="1200" noProof="0" dirty="0" smtClean="0">
                          <a:solidFill>
                            <a:schemeClr val="tx1"/>
                          </a:solidFill>
                          <a:latin typeface="+mn-lt"/>
                          <a:ea typeface="Times New Roman"/>
                          <a:cs typeface="Times New Roman"/>
                        </a:rPr>
                        <a:t> –</a:t>
                      </a:r>
                      <a:r>
                        <a:rPr lang="cs-CZ" sz="2000" b="1" kern="1200" noProof="0" dirty="0" smtClean="0">
                          <a:solidFill>
                            <a:schemeClr val="tx1"/>
                          </a:solidFill>
                          <a:latin typeface="+mn-lt"/>
                          <a:ea typeface="Times New Roman"/>
                          <a:cs typeface="Times New Roman"/>
                        </a:rPr>
                        <a:t> </a:t>
                      </a:r>
                      <a:r>
                        <a:rPr lang="en-GB" sz="2000" b="1" kern="1200" noProof="0" dirty="0" smtClean="0">
                          <a:solidFill>
                            <a:schemeClr val="tx1"/>
                          </a:solidFill>
                          <a:latin typeface="+mn-lt"/>
                          <a:ea typeface="Times New Roman"/>
                          <a:cs typeface="Times New Roman"/>
                        </a:rPr>
                        <a:t>natural rubber</a:t>
                      </a:r>
                      <a:r>
                        <a:rPr lang="en-GB" sz="2000" b="1" kern="1200" baseline="0" noProof="0" dirty="0" smtClean="0">
                          <a:solidFill>
                            <a:schemeClr val="tx1"/>
                          </a:solidFill>
                          <a:latin typeface="+mn-lt"/>
                          <a:ea typeface="Times New Roman"/>
                          <a:cs typeface="Times New Roman"/>
                        </a:rPr>
                        <a:t> (extracting</a:t>
                      </a:r>
                      <a:r>
                        <a:rPr lang="en-GB" sz="2000" b="1" kern="1200" noProof="0" dirty="0" smtClean="0">
                          <a:solidFill>
                            <a:schemeClr val="tx1"/>
                          </a:solidFill>
                          <a:latin typeface="+mn-lt"/>
                          <a:ea typeface="Times New Roman"/>
                          <a:cs typeface="Times New Roman"/>
                        </a:rPr>
                        <a:t>, processing and modification)</a:t>
                      </a:r>
                      <a:r>
                        <a:rPr lang="cs-CZ" sz="2000" b="1" kern="1200" noProof="0" dirty="0" smtClean="0">
                          <a:solidFill>
                            <a:schemeClr val="tx1"/>
                          </a:solidFill>
                          <a:latin typeface="+mn-lt"/>
                          <a:ea typeface="Times New Roman"/>
                          <a:cs typeface="Times New Roman"/>
                        </a:rPr>
                        <a:t>, </a:t>
                      </a:r>
                      <a:r>
                        <a:rPr lang="cs-CZ" sz="2000" b="1" kern="1200" noProof="0" dirty="0" err="1" smtClean="0">
                          <a:solidFill>
                            <a:schemeClr val="tx1"/>
                          </a:solidFill>
                          <a:latin typeface="+mn-lt"/>
                          <a:ea typeface="Times New Roman"/>
                          <a:cs typeface="Times New Roman"/>
                        </a:rPr>
                        <a:t>Taraxacum</a:t>
                      </a:r>
                      <a:r>
                        <a:rPr lang="cs-CZ" sz="2000" b="1" kern="1200" noProof="0" dirty="0" smtClean="0">
                          <a:solidFill>
                            <a:schemeClr val="tx1"/>
                          </a:solidFill>
                          <a:latin typeface="+mn-lt"/>
                          <a:ea typeface="Times New Roman"/>
                          <a:cs typeface="Times New Roman"/>
                        </a:rPr>
                        <a:t>_kok-</a:t>
                      </a:r>
                      <a:r>
                        <a:rPr lang="cs-CZ" sz="2000" b="1" kern="1200" noProof="0" dirty="0" err="1" smtClean="0">
                          <a:solidFill>
                            <a:schemeClr val="tx1"/>
                          </a:solidFill>
                          <a:latin typeface="+mn-lt"/>
                          <a:ea typeface="Times New Roman"/>
                          <a:cs typeface="Times New Roman"/>
                        </a:rPr>
                        <a:t>saghyz</a:t>
                      </a:r>
                      <a:r>
                        <a:rPr lang="en-GB" sz="2000" b="1" kern="1200" noProof="0" dirty="0" smtClean="0">
                          <a:solidFill>
                            <a:schemeClr val="tx1"/>
                          </a:solidFill>
                          <a:latin typeface="+mn-lt"/>
                          <a:ea typeface="Times New Roman"/>
                          <a:cs typeface="Times New Roman"/>
                        </a:rPr>
                        <a:t>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kern="1200" dirty="0">
                          <a:solidFill>
                            <a:schemeClr val="tx1"/>
                          </a:solidFill>
                          <a:latin typeface="Arial Black" pitchFamily="34" charset="0"/>
                          <a:ea typeface="Times New Roman"/>
                          <a:cs typeface="Times New Roman"/>
                        </a:rPr>
                        <a:t>5</a:t>
                      </a:r>
                      <a:endParaRPr lang="cs-CZ" sz="20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err="1" smtClean="0">
                          <a:solidFill>
                            <a:schemeClr val="tx1"/>
                          </a:solidFill>
                          <a:latin typeface="+mn-lt"/>
                          <a:ea typeface="Times New Roman"/>
                          <a:cs typeface="Times New Roman"/>
                        </a:rPr>
                        <a:t>Polyphenol</a:t>
                      </a:r>
                      <a:r>
                        <a:rPr lang="en-GB" sz="2000" b="1" kern="1200" noProof="0" dirty="0" smtClean="0">
                          <a:solidFill>
                            <a:schemeClr val="tx1"/>
                          </a:solidFill>
                          <a:latin typeface="+mn-lt"/>
                          <a:ea typeface="Times New Roman"/>
                          <a:cs typeface="Times New Roman"/>
                        </a:rPr>
                        <a:t>  – lignin, </a:t>
                      </a:r>
                      <a:r>
                        <a:rPr lang="en-GB" sz="2000" b="1" kern="1200" noProof="0" dirty="0" err="1" smtClean="0">
                          <a:solidFill>
                            <a:schemeClr val="tx1"/>
                          </a:solidFill>
                          <a:latin typeface="+mn-lt"/>
                          <a:ea typeface="Times New Roman"/>
                          <a:cs typeface="Times New Roman"/>
                        </a:rPr>
                        <a:t>humic</a:t>
                      </a:r>
                      <a:r>
                        <a:rPr lang="en-GB" sz="2000" b="1" kern="1200" noProof="0" dirty="0" smtClean="0">
                          <a:solidFill>
                            <a:schemeClr val="tx1"/>
                          </a:solidFill>
                          <a:latin typeface="+mn-lt"/>
                          <a:ea typeface="Times New Roman"/>
                          <a:cs typeface="Times New Roman"/>
                        </a:rPr>
                        <a:t> acids</a:t>
                      </a:r>
                      <a:endParaRPr lang="en-GB" sz="2000"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b="1" dirty="0" smtClean="0">
                          <a:solidFill>
                            <a:srgbClr val="FF0000"/>
                          </a:solidFill>
                          <a:latin typeface="Arial Black" pitchFamily="34" charset="0"/>
                          <a:ea typeface="Calibri"/>
                          <a:cs typeface="Times New Roman"/>
                        </a:rPr>
                        <a:t>6</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FF0000"/>
                          </a:solidFill>
                          <a:latin typeface="Arial Black" pitchFamily="34" charset="0"/>
                          <a:ea typeface="Times New Roman"/>
                          <a:cs typeface="Times New Roman"/>
                        </a:rPr>
                        <a:t>Polysaccharides I – starch </a:t>
                      </a:r>
                      <a:endParaRPr lang="en-GB" sz="2000" noProof="0"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0033CC"/>
                          </a:solidFill>
                          <a:latin typeface="Arial Black" pitchFamily="34" charset="0"/>
                          <a:ea typeface="Calibri"/>
                          <a:cs typeface="Times New Roman"/>
                        </a:rPr>
                        <a:t>7</a:t>
                      </a:r>
                      <a:endParaRPr lang="cs-CZ" sz="2000" dirty="0">
                        <a:solidFill>
                          <a:srgbClr val="0033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kern="1200" noProof="0" dirty="0" smtClean="0">
                          <a:solidFill>
                            <a:srgbClr val="0000FF"/>
                          </a:solidFill>
                          <a:latin typeface="Arial Black" pitchFamily="34" charset="0"/>
                          <a:ea typeface="Times New Roman"/>
                          <a:cs typeface="Times New Roman"/>
                        </a:rPr>
                        <a:t>Polysaccharides II – </a:t>
                      </a:r>
                      <a:r>
                        <a:rPr lang="en-GB" sz="2000" b="1" kern="1200" noProof="0" dirty="0" err="1" smtClean="0">
                          <a:solidFill>
                            <a:srgbClr val="0000FF"/>
                          </a:solidFill>
                          <a:latin typeface="Arial Black" pitchFamily="34" charset="0"/>
                          <a:ea typeface="Times New Roman"/>
                          <a:cs typeface="Times New Roman"/>
                        </a:rPr>
                        <a:t>celullosis</a:t>
                      </a:r>
                      <a:r>
                        <a:rPr lang="en-GB" sz="2000" b="1" kern="1200" noProof="0" dirty="0" smtClean="0">
                          <a:solidFill>
                            <a:srgbClr val="0000FF"/>
                          </a:solidFill>
                          <a:latin typeface="Arial Black" pitchFamily="34" charset="0"/>
                          <a:ea typeface="Times New Roman"/>
                          <a:cs typeface="Times New Roman"/>
                        </a:rPr>
                        <a:t> </a:t>
                      </a:r>
                      <a:endParaRPr lang="en-GB" sz="2000" noProof="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008000"/>
                          </a:solidFill>
                          <a:latin typeface="Arial Black" pitchFamily="34" charset="0"/>
                          <a:ea typeface="Calibri"/>
                          <a:cs typeface="Times New Roman"/>
                        </a:rPr>
                        <a:t>8</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008000"/>
                          </a:solidFill>
                          <a:latin typeface="Arial Black" pitchFamily="34" charset="0"/>
                          <a:ea typeface="Times New Roman"/>
                          <a:cs typeface="Times New Roman"/>
                        </a:rPr>
                        <a:t>Protein fibres I </a:t>
                      </a:r>
                      <a:endParaRPr lang="en-GB" sz="2000" noProof="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C00000"/>
                          </a:solidFill>
                          <a:latin typeface="Arial Black" pitchFamily="34" charset="0"/>
                          <a:ea typeface="Calibri"/>
                          <a:cs typeface="Times New Roman"/>
                        </a:rPr>
                        <a:t>9</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C00000"/>
                          </a:solidFill>
                          <a:latin typeface="Arial Black" pitchFamily="34" charset="0"/>
                          <a:ea typeface="Times New Roman"/>
                          <a:cs typeface="Times New Roman"/>
                        </a:rPr>
                        <a:t>Protein fibres II </a:t>
                      </a:r>
                      <a:endParaRPr lang="en-GB" sz="2000" noProof="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9900CC"/>
                          </a:solidFill>
                          <a:latin typeface="Arial Black" pitchFamily="34" charset="0"/>
                          <a:ea typeface="Calibri"/>
                          <a:cs typeface="Times New Roman"/>
                        </a:rPr>
                        <a:t>10</a:t>
                      </a:r>
                      <a:endParaRPr lang="cs-CZ" sz="200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2000" b="1" kern="1200" noProof="0" dirty="0" smtClean="0">
                          <a:solidFill>
                            <a:srgbClr val="9900CC"/>
                          </a:solidFill>
                          <a:latin typeface="Arial Black" pitchFamily="34" charset="0"/>
                          <a:ea typeface="Times New Roman"/>
                          <a:cs typeface="Times New Roman"/>
                        </a:rPr>
                        <a:t>Casein, whey, protein of eggs</a:t>
                      </a:r>
                      <a:endParaRPr lang="en-GB" sz="2000" noProof="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FFC000"/>
                          </a:solidFill>
                          <a:latin typeface="Arial Black" pitchFamily="34" charset="0"/>
                          <a:ea typeface="Calibri"/>
                          <a:cs typeface="Times New Roman"/>
                        </a:rPr>
                        <a:t>11</a:t>
                      </a:r>
                      <a:endParaRPr lang="cs-CZ" sz="20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Identification of natural polymers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Laboratory methods of natural polymers</a:t>
                      </a:r>
                      <a:r>
                        <a:rPr lang="cs-CZ" sz="1800" b="1" kern="1200" noProof="0" dirty="0" smtClean="0">
                          <a:solidFill>
                            <a:srgbClr val="FFC000"/>
                          </a:solidFill>
                          <a:latin typeface="Arial Black" pitchFamily="34" charset="0"/>
                          <a:ea typeface="Times New Roman"/>
                          <a:cs typeface="Times New Roman"/>
                        </a:rPr>
                        <a:t>’</a:t>
                      </a:r>
                      <a:r>
                        <a:rPr lang="en-GB" sz="1800" b="1" kern="1200" noProof="0" dirty="0" smtClean="0">
                          <a:solidFill>
                            <a:srgbClr val="FFC000"/>
                          </a:solidFill>
                          <a:latin typeface="Arial Black" pitchFamily="34" charset="0"/>
                          <a:ea typeface="Times New Roman"/>
                          <a:cs typeface="Times New Roman"/>
                        </a:rPr>
                        <a:t> evaluation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20</a:t>
            </a:fld>
            <a:endParaRPr lang="sk-SK"/>
          </a:p>
        </p:txBody>
      </p:sp>
      <p:pic>
        <p:nvPicPr>
          <p:cNvPr id="5" name="Obrázek 4" descr="netkanka viskoza 200x.jpg"/>
          <p:cNvPicPr>
            <a:picLocks noChangeAspect="1"/>
          </p:cNvPicPr>
          <p:nvPr/>
        </p:nvPicPr>
        <p:blipFill>
          <a:blip r:embed="rId2" cstate="print"/>
          <a:stretch>
            <a:fillRect/>
          </a:stretch>
        </p:blipFill>
        <p:spPr>
          <a:xfrm>
            <a:off x="107504" y="0"/>
            <a:ext cx="4369343" cy="3789040"/>
          </a:xfrm>
          <a:prstGeom prst="rect">
            <a:avLst/>
          </a:prstGeom>
        </p:spPr>
      </p:pic>
      <p:pic>
        <p:nvPicPr>
          <p:cNvPr id="6" name="Obrázek 5" descr="netkanka viskoza 1kxM.jpg"/>
          <p:cNvPicPr>
            <a:picLocks noChangeAspect="1"/>
          </p:cNvPicPr>
          <p:nvPr/>
        </p:nvPicPr>
        <p:blipFill>
          <a:blip r:embed="rId3" cstate="print"/>
          <a:stretch>
            <a:fillRect/>
          </a:stretch>
        </p:blipFill>
        <p:spPr>
          <a:xfrm>
            <a:off x="4283968" y="2795110"/>
            <a:ext cx="4685134" cy="4062890"/>
          </a:xfrm>
          <a:prstGeom prst="rect">
            <a:avLst/>
          </a:prstGeom>
        </p:spPr>
      </p:pic>
      <p:sp>
        <p:nvSpPr>
          <p:cNvPr id="7" name="TextovéPole 6"/>
          <p:cNvSpPr txBox="1"/>
          <p:nvPr/>
        </p:nvSpPr>
        <p:spPr>
          <a:xfrm>
            <a:off x="4644008" y="188640"/>
            <a:ext cx="4320480" cy="954107"/>
          </a:xfrm>
          <a:prstGeom prst="rect">
            <a:avLst/>
          </a:prstGeom>
          <a:noFill/>
        </p:spPr>
        <p:txBody>
          <a:bodyPr wrap="square" rtlCol="0">
            <a:spAutoFit/>
          </a:bodyPr>
          <a:lstStyle/>
          <a:p>
            <a:r>
              <a:rPr lang="en-GB" sz="2800" b="1" dirty="0" smtClean="0">
                <a:solidFill>
                  <a:srgbClr val="0000FF"/>
                </a:solidFill>
                <a:latin typeface="Arial Black" pitchFamily="34" charset="0"/>
              </a:rPr>
              <a:t>Viscose</a:t>
            </a:r>
            <a:r>
              <a:rPr lang="cs-CZ" sz="2800" b="1" dirty="0" smtClean="0">
                <a:solidFill>
                  <a:srgbClr val="0000FF"/>
                </a:solidFill>
                <a:latin typeface="Arial Black" pitchFamily="34" charset="0"/>
              </a:rPr>
              <a:t> </a:t>
            </a:r>
            <a:r>
              <a:rPr lang="en-GB" sz="2800" b="1" dirty="0" smtClean="0">
                <a:solidFill>
                  <a:srgbClr val="0000FF"/>
                </a:solidFill>
                <a:latin typeface="Arial Black" pitchFamily="34" charset="0"/>
              </a:rPr>
              <a:t>Rayon </a:t>
            </a:r>
            <a:endParaRPr lang="cs-CZ" sz="2800" dirty="0" smtClean="0">
              <a:solidFill>
                <a:srgbClr val="0000FF"/>
              </a:solidFill>
              <a:latin typeface="Arial Black" pitchFamily="34" charset="0"/>
            </a:endParaRPr>
          </a:p>
          <a:p>
            <a:r>
              <a:rPr lang="en-GB" sz="2800" dirty="0" smtClean="0">
                <a:solidFill>
                  <a:srgbClr val="0000FF"/>
                </a:solidFill>
                <a:latin typeface="Arial Black" pitchFamily="34" charset="0"/>
              </a:rPr>
              <a:t>Nonwoven</a:t>
            </a:r>
            <a:r>
              <a:rPr lang="cs-CZ" sz="2800" dirty="0" smtClean="0">
                <a:solidFill>
                  <a:srgbClr val="0000FF"/>
                </a:solidFill>
                <a:latin typeface="Arial Black" pitchFamily="34" charset="0"/>
              </a:rPr>
              <a:t> Textile</a:t>
            </a:r>
            <a:endParaRPr lang="cs-CZ" sz="2800" dirty="0">
              <a:solidFill>
                <a:srgbClr val="0000FF"/>
              </a:solidFill>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21</a:t>
            </a:fld>
            <a:endParaRPr lang="sk-SK"/>
          </a:p>
        </p:txBody>
      </p:sp>
      <p:pic>
        <p:nvPicPr>
          <p:cNvPr id="5" name="Obrázek 4" descr="netkanka viskoza 200x.jpg"/>
          <p:cNvPicPr>
            <a:picLocks noChangeAspect="1"/>
          </p:cNvPicPr>
          <p:nvPr/>
        </p:nvPicPr>
        <p:blipFill>
          <a:blip r:embed="rId2" cstate="print"/>
          <a:stretch>
            <a:fillRect/>
          </a:stretch>
        </p:blipFill>
        <p:spPr>
          <a:xfrm>
            <a:off x="107504" y="0"/>
            <a:ext cx="4369343" cy="3789040"/>
          </a:xfrm>
          <a:prstGeom prst="rect">
            <a:avLst/>
          </a:prstGeom>
        </p:spPr>
      </p:pic>
      <p:pic>
        <p:nvPicPr>
          <p:cNvPr id="8" name="Obrázek 7" descr="netkanka viskoza 5kx.jpg"/>
          <p:cNvPicPr>
            <a:picLocks noChangeAspect="1"/>
          </p:cNvPicPr>
          <p:nvPr/>
        </p:nvPicPr>
        <p:blipFill>
          <a:blip r:embed="rId3" cstate="print"/>
          <a:stretch>
            <a:fillRect/>
          </a:stretch>
        </p:blipFill>
        <p:spPr>
          <a:xfrm>
            <a:off x="3944294" y="2348880"/>
            <a:ext cx="5199706" cy="4509120"/>
          </a:xfrm>
          <a:prstGeom prst="rect">
            <a:avLst/>
          </a:prstGeom>
        </p:spPr>
      </p:pic>
      <p:sp>
        <p:nvSpPr>
          <p:cNvPr id="9" name="TextovéPole 8"/>
          <p:cNvSpPr txBox="1"/>
          <p:nvPr/>
        </p:nvSpPr>
        <p:spPr>
          <a:xfrm>
            <a:off x="4644008" y="188640"/>
            <a:ext cx="4320480" cy="954107"/>
          </a:xfrm>
          <a:prstGeom prst="rect">
            <a:avLst/>
          </a:prstGeom>
          <a:noFill/>
        </p:spPr>
        <p:txBody>
          <a:bodyPr wrap="square" rtlCol="0">
            <a:spAutoFit/>
          </a:bodyPr>
          <a:lstStyle/>
          <a:p>
            <a:r>
              <a:rPr lang="en-GB" sz="2800" b="1" dirty="0" smtClean="0">
                <a:solidFill>
                  <a:srgbClr val="0000FF"/>
                </a:solidFill>
                <a:latin typeface="Arial Black" pitchFamily="34" charset="0"/>
              </a:rPr>
              <a:t>Viscose</a:t>
            </a:r>
            <a:r>
              <a:rPr lang="cs-CZ" sz="2800" b="1" dirty="0" smtClean="0">
                <a:solidFill>
                  <a:srgbClr val="0000FF"/>
                </a:solidFill>
                <a:latin typeface="Arial Black" pitchFamily="34" charset="0"/>
              </a:rPr>
              <a:t> </a:t>
            </a:r>
            <a:r>
              <a:rPr lang="en-GB" sz="2800" b="1" dirty="0" smtClean="0">
                <a:solidFill>
                  <a:srgbClr val="0000FF"/>
                </a:solidFill>
                <a:latin typeface="Arial Black" pitchFamily="34" charset="0"/>
              </a:rPr>
              <a:t>Rayon </a:t>
            </a:r>
            <a:endParaRPr lang="cs-CZ" sz="2800" dirty="0" smtClean="0">
              <a:solidFill>
                <a:srgbClr val="0000FF"/>
              </a:solidFill>
              <a:latin typeface="Arial Black" pitchFamily="34" charset="0"/>
            </a:endParaRPr>
          </a:p>
          <a:p>
            <a:r>
              <a:rPr lang="en-GB" sz="2800" dirty="0" smtClean="0">
                <a:solidFill>
                  <a:srgbClr val="0000FF"/>
                </a:solidFill>
                <a:latin typeface="Arial Black" pitchFamily="34" charset="0"/>
              </a:rPr>
              <a:t>Nonwoven</a:t>
            </a:r>
            <a:r>
              <a:rPr lang="cs-CZ" sz="2800" dirty="0" smtClean="0">
                <a:solidFill>
                  <a:srgbClr val="0000FF"/>
                </a:solidFill>
                <a:latin typeface="Arial Black" pitchFamily="34" charset="0"/>
              </a:rPr>
              <a:t> Textile</a:t>
            </a:r>
            <a:endParaRPr lang="cs-CZ" sz="2800" dirty="0">
              <a:solidFill>
                <a:srgbClr val="0000FF"/>
              </a:solidFill>
              <a:latin typeface="Arial Black"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20688"/>
          </a:xfrm>
        </p:spPr>
        <p:txBody>
          <a:bodyPr/>
          <a:lstStyle/>
          <a:p>
            <a:r>
              <a:rPr lang="en-GB" sz="3200" dirty="0" smtClean="0">
                <a:solidFill>
                  <a:srgbClr val="FF0000"/>
                </a:solidFill>
                <a:latin typeface="Arial Black" pitchFamily="34" charset="0"/>
              </a:rPr>
              <a:t>Cellulose hydrolysis </a:t>
            </a:r>
            <a:r>
              <a:rPr lang="cs-CZ" sz="3200" dirty="0" smtClean="0">
                <a:solidFill>
                  <a:srgbClr val="FF0000"/>
                </a:solidFill>
                <a:latin typeface="Arial Black" pitchFamily="34" charset="0"/>
              </a:rPr>
              <a:t>1</a:t>
            </a:r>
            <a:endParaRPr lang="cs-CZ" sz="32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22</a:t>
            </a:fld>
            <a:endParaRPr lang="sk-SK"/>
          </a:p>
        </p:txBody>
      </p:sp>
      <p:pic>
        <p:nvPicPr>
          <p:cNvPr id="8" name="Obrázek 7" descr="str 161.jpg"/>
          <p:cNvPicPr>
            <a:picLocks noChangeAspect="1"/>
          </p:cNvPicPr>
          <p:nvPr/>
        </p:nvPicPr>
        <p:blipFill>
          <a:blip r:embed="rId2" cstate="print"/>
          <a:stretch>
            <a:fillRect/>
          </a:stretch>
        </p:blipFill>
        <p:spPr>
          <a:xfrm rot="16200000">
            <a:off x="2105988" y="-225668"/>
            <a:ext cx="4932024" cy="8640960"/>
          </a:xfrm>
          <a:prstGeom prst="rect">
            <a:avLst/>
          </a:prstGeom>
        </p:spPr>
      </p:pic>
      <p:sp>
        <p:nvSpPr>
          <p:cNvPr id="9" name="TextovéPole 8"/>
          <p:cNvSpPr txBox="1"/>
          <p:nvPr/>
        </p:nvSpPr>
        <p:spPr>
          <a:xfrm>
            <a:off x="0" y="620688"/>
            <a:ext cx="8964488" cy="954107"/>
          </a:xfrm>
          <a:prstGeom prst="rect">
            <a:avLst/>
          </a:prstGeom>
          <a:noFill/>
        </p:spPr>
        <p:txBody>
          <a:bodyPr wrap="square" rtlCol="0">
            <a:spAutoFit/>
          </a:bodyPr>
          <a:lstStyle/>
          <a:p>
            <a:pPr algn="ctr"/>
            <a:r>
              <a:rPr lang="en-GB" sz="2800" dirty="0" smtClean="0">
                <a:solidFill>
                  <a:srgbClr val="0000FF"/>
                </a:solidFill>
                <a:latin typeface="Arial Black" pitchFamily="34" charset="0"/>
              </a:rPr>
              <a:t>Catalysed mainly by INORGANIC ACIDS </a:t>
            </a:r>
          </a:p>
          <a:p>
            <a:pPr algn="ctr"/>
            <a:r>
              <a:rPr lang="en-GB" sz="2800" dirty="0" smtClean="0">
                <a:solidFill>
                  <a:srgbClr val="0000FF"/>
                </a:solidFill>
                <a:latin typeface="Arial Black" pitchFamily="34" charset="0"/>
              </a:rPr>
              <a:t>(</a:t>
            </a:r>
            <a:r>
              <a:rPr lang="en-GB" sz="2800" dirty="0" err="1" smtClean="0">
                <a:solidFill>
                  <a:srgbClr val="0000FF"/>
                </a:solidFill>
                <a:latin typeface="Arial Black" pitchFamily="34" charset="0"/>
              </a:rPr>
              <a:t>HCl</a:t>
            </a:r>
            <a:r>
              <a:rPr lang="en-GB" sz="2800" dirty="0" smtClean="0">
                <a:solidFill>
                  <a:srgbClr val="0000FF"/>
                </a:solidFill>
                <a:latin typeface="Arial Black" pitchFamily="34" charset="0"/>
              </a:rPr>
              <a:t>, H</a:t>
            </a:r>
            <a:r>
              <a:rPr lang="en-GB" sz="2800" baseline="-25000" dirty="0" smtClean="0">
                <a:solidFill>
                  <a:srgbClr val="0000FF"/>
                </a:solidFill>
                <a:latin typeface="Arial Black" pitchFamily="34" charset="0"/>
              </a:rPr>
              <a:t>2</a:t>
            </a:r>
            <a:r>
              <a:rPr lang="en-GB" sz="2800" dirty="0" smtClean="0">
                <a:solidFill>
                  <a:srgbClr val="0000FF"/>
                </a:solidFill>
                <a:latin typeface="Arial Black" pitchFamily="34" charset="0"/>
              </a:rPr>
              <a:t>SO</a:t>
            </a:r>
            <a:r>
              <a:rPr lang="en-GB" sz="2800" baseline="-25000" dirty="0" smtClean="0">
                <a:solidFill>
                  <a:srgbClr val="0000FF"/>
                </a:solidFill>
                <a:latin typeface="Arial Black" pitchFamily="34" charset="0"/>
              </a:rPr>
              <a:t>4</a:t>
            </a:r>
            <a:r>
              <a:rPr lang="en-GB" sz="2800" dirty="0" smtClean="0">
                <a:solidFill>
                  <a:srgbClr val="0000FF"/>
                </a:solidFill>
                <a:latin typeface="Arial Black" pitchFamily="34" charset="0"/>
              </a:rPr>
              <a:t>)</a:t>
            </a:r>
            <a:endParaRPr lang="en-GB" sz="2800" dirty="0">
              <a:solidFill>
                <a:srgbClr val="0000FF"/>
              </a:solidFill>
              <a:latin typeface="Arial Black" pitchFamily="34" charset="0"/>
            </a:endParaRPr>
          </a:p>
        </p:txBody>
      </p:sp>
      <p:sp>
        <p:nvSpPr>
          <p:cNvPr id="10" name="TextovéPole 9"/>
          <p:cNvSpPr txBox="1"/>
          <p:nvPr/>
        </p:nvSpPr>
        <p:spPr>
          <a:xfrm>
            <a:off x="2915816" y="1844824"/>
            <a:ext cx="3384376" cy="523220"/>
          </a:xfrm>
          <a:prstGeom prst="rect">
            <a:avLst/>
          </a:prstGeom>
          <a:noFill/>
          <a:ln w="63500">
            <a:solidFill>
              <a:srgbClr val="008000"/>
            </a:solidFill>
            <a:prstDash val="sysDash"/>
          </a:ln>
        </p:spPr>
        <p:txBody>
          <a:bodyPr wrap="square" rtlCol="0">
            <a:spAutoFit/>
          </a:bodyPr>
          <a:lstStyle/>
          <a:p>
            <a:r>
              <a:rPr lang="en-GB" sz="2800" dirty="0" smtClean="0">
                <a:solidFill>
                  <a:srgbClr val="008000"/>
                </a:solidFill>
                <a:latin typeface="Arial Black" pitchFamily="34" charset="0"/>
              </a:rPr>
              <a:t>CHAIN Scission </a:t>
            </a:r>
            <a:endParaRPr lang="en-GB" sz="2800" dirty="0">
              <a:solidFill>
                <a:srgbClr val="008000"/>
              </a:solidFill>
              <a:latin typeface="Arial Black" pitchFamily="34" charset="0"/>
            </a:endParaRPr>
          </a:p>
        </p:txBody>
      </p:sp>
      <p:cxnSp>
        <p:nvCxnSpPr>
          <p:cNvPr id="12" name="Přímá spojovací šipka 11"/>
          <p:cNvCxnSpPr>
            <a:stCxn id="10" idx="1"/>
          </p:cNvCxnSpPr>
          <p:nvPr/>
        </p:nvCxnSpPr>
        <p:spPr>
          <a:xfrm flipH="1">
            <a:off x="2195736" y="2106434"/>
            <a:ext cx="720080" cy="26422"/>
          </a:xfrm>
          <a:prstGeom prst="straightConnector1">
            <a:avLst/>
          </a:prstGeom>
          <a:ln w="635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6300192" y="2060848"/>
            <a:ext cx="432048" cy="72008"/>
          </a:xfrm>
          <a:prstGeom prst="straightConnector1">
            <a:avLst/>
          </a:prstGeom>
          <a:ln w="6350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20688"/>
          </a:xfrm>
        </p:spPr>
        <p:txBody>
          <a:bodyPr/>
          <a:lstStyle/>
          <a:p>
            <a:r>
              <a:rPr lang="en-GB" sz="3200" dirty="0" smtClean="0">
                <a:solidFill>
                  <a:srgbClr val="FF0000"/>
                </a:solidFill>
                <a:latin typeface="Arial Black" pitchFamily="34" charset="0"/>
              </a:rPr>
              <a:t>Cellulose hydrolysis </a:t>
            </a:r>
            <a:r>
              <a:rPr lang="cs-CZ" sz="3200" dirty="0" smtClean="0">
                <a:solidFill>
                  <a:srgbClr val="FF0000"/>
                </a:solidFill>
                <a:latin typeface="Arial Black" pitchFamily="34" charset="0"/>
              </a:rPr>
              <a:t>2</a:t>
            </a:r>
            <a:endParaRPr lang="cs-CZ" sz="32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23</a:t>
            </a:fld>
            <a:endParaRPr lang="sk-SK"/>
          </a:p>
        </p:txBody>
      </p:sp>
      <p:sp>
        <p:nvSpPr>
          <p:cNvPr id="10" name="TextovéPole 9"/>
          <p:cNvSpPr txBox="1"/>
          <p:nvPr/>
        </p:nvSpPr>
        <p:spPr>
          <a:xfrm>
            <a:off x="0" y="1700808"/>
            <a:ext cx="8964488" cy="954107"/>
          </a:xfrm>
          <a:prstGeom prst="rect">
            <a:avLst/>
          </a:prstGeom>
          <a:noFill/>
        </p:spPr>
        <p:txBody>
          <a:bodyPr wrap="square" rtlCol="0">
            <a:spAutoFit/>
          </a:bodyPr>
          <a:lstStyle/>
          <a:p>
            <a:pPr algn="ctr"/>
            <a:r>
              <a:rPr lang="en-GB" sz="2800" dirty="0" smtClean="0">
                <a:solidFill>
                  <a:srgbClr val="008000"/>
                </a:solidFill>
                <a:latin typeface="Arial Black" pitchFamily="34" charset="0"/>
              </a:rPr>
              <a:t>It is sufficient to prepare Cellulose by  1 % Solution of these Acids and dry at 60 – 70 °C </a:t>
            </a:r>
            <a:endParaRPr lang="en-GB" sz="2800" dirty="0">
              <a:solidFill>
                <a:srgbClr val="008000"/>
              </a:solidFill>
              <a:latin typeface="Arial Black" pitchFamily="34" charset="0"/>
            </a:endParaRPr>
          </a:p>
        </p:txBody>
      </p:sp>
      <p:sp>
        <p:nvSpPr>
          <p:cNvPr id="11" name="TextovéPole 10"/>
          <p:cNvSpPr txBox="1"/>
          <p:nvPr/>
        </p:nvSpPr>
        <p:spPr>
          <a:xfrm>
            <a:off x="0" y="2708920"/>
            <a:ext cx="8964488" cy="1384995"/>
          </a:xfrm>
          <a:prstGeom prst="rect">
            <a:avLst/>
          </a:prstGeom>
          <a:noFill/>
        </p:spPr>
        <p:txBody>
          <a:bodyPr wrap="square" rtlCol="0">
            <a:spAutoFit/>
          </a:bodyPr>
          <a:lstStyle/>
          <a:p>
            <a:pPr algn="ctr"/>
            <a:r>
              <a:rPr lang="en-GB" sz="2800" dirty="0" smtClean="0">
                <a:solidFill>
                  <a:srgbClr val="C00000"/>
                </a:solidFill>
                <a:latin typeface="Arial Black" pitchFamily="34" charset="0"/>
              </a:rPr>
              <a:t>The Result is so called </a:t>
            </a:r>
            <a:r>
              <a:rPr lang="en-GB" sz="2800" u="sng" dirty="0" smtClean="0">
                <a:solidFill>
                  <a:srgbClr val="C00000"/>
                </a:solidFill>
                <a:latin typeface="Arial Black" pitchFamily="34" charset="0"/>
              </a:rPr>
              <a:t>HYDROCELLULOSE</a:t>
            </a:r>
            <a:r>
              <a:rPr lang="en-GB" sz="2800" dirty="0" smtClean="0">
                <a:solidFill>
                  <a:srgbClr val="C00000"/>
                </a:solidFill>
                <a:latin typeface="Arial Black" pitchFamily="34" charset="0"/>
              </a:rPr>
              <a:t>, having the lower MW &gt; </a:t>
            </a:r>
            <a:r>
              <a:rPr lang="en-GB" sz="2800" i="1" u="sng" dirty="0" smtClean="0">
                <a:solidFill>
                  <a:srgbClr val="FF0000"/>
                </a:solidFill>
                <a:latin typeface="Arial Black" pitchFamily="34" charset="0"/>
              </a:rPr>
              <a:t>the Reaction see the last Picture</a:t>
            </a:r>
            <a:endParaRPr lang="en-GB" sz="2800" i="1" u="sng" dirty="0">
              <a:solidFill>
                <a:srgbClr val="FF0000"/>
              </a:solidFill>
              <a:latin typeface="Arial Black" pitchFamily="34" charset="0"/>
            </a:endParaRPr>
          </a:p>
        </p:txBody>
      </p:sp>
      <p:sp>
        <p:nvSpPr>
          <p:cNvPr id="12" name="TextovéPole 11"/>
          <p:cNvSpPr txBox="1"/>
          <p:nvPr/>
        </p:nvSpPr>
        <p:spPr>
          <a:xfrm>
            <a:off x="0" y="4005064"/>
            <a:ext cx="9036496" cy="1938992"/>
          </a:xfrm>
          <a:prstGeom prst="rect">
            <a:avLst/>
          </a:prstGeom>
          <a:noFill/>
        </p:spPr>
        <p:txBody>
          <a:bodyPr wrap="square" rtlCol="0">
            <a:spAutoFit/>
          </a:bodyPr>
          <a:lstStyle/>
          <a:p>
            <a:r>
              <a:rPr lang="en-GB" sz="2400" u="sng" dirty="0" smtClean="0">
                <a:solidFill>
                  <a:srgbClr val="7030A0"/>
                </a:solidFill>
                <a:latin typeface="Arial Black" pitchFamily="34" charset="0"/>
              </a:rPr>
              <a:t>HYDROCELLULOSE</a:t>
            </a:r>
            <a:r>
              <a:rPr lang="en-GB" sz="2400" dirty="0" smtClean="0">
                <a:solidFill>
                  <a:srgbClr val="7030A0"/>
                </a:solidFill>
                <a:latin typeface="Arial Black" pitchFamily="34" charset="0"/>
              </a:rPr>
              <a:t> has other Properties:</a:t>
            </a:r>
          </a:p>
          <a:p>
            <a:pPr>
              <a:buFont typeface="Arial" pitchFamily="34" charset="0"/>
              <a:buChar char="•"/>
            </a:pPr>
            <a:r>
              <a:rPr lang="en-GB" sz="2400" dirty="0" smtClean="0">
                <a:solidFill>
                  <a:srgbClr val="7030A0"/>
                </a:solidFill>
                <a:latin typeface="Arial Black" pitchFamily="34" charset="0"/>
              </a:rPr>
              <a:t> It gives the REDUCING SACCHARIDES REACTION &gt; the ENDGROUPS  after Scission  are ALDEHYDES</a:t>
            </a:r>
          </a:p>
          <a:p>
            <a:pPr>
              <a:buFont typeface="Arial" pitchFamily="34" charset="0"/>
              <a:buChar char="•"/>
            </a:pPr>
            <a:r>
              <a:rPr lang="en-GB" sz="2400" dirty="0" smtClean="0">
                <a:solidFill>
                  <a:srgbClr val="7030A0"/>
                </a:solidFill>
                <a:latin typeface="Arial Black" pitchFamily="34" charset="0"/>
              </a:rPr>
              <a:t>It has higher Solubility in Alkalis (</a:t>
            </a:r>
            <a:r>
              <a:rPr lang="en-GB" sz="2400" dirty="0" err="1" smtClean="0">
                <a:solidFill>
                  <a:srgbClr val="7030A0"/>
                </a:solidFill>
                <a:latin typeface="Arial Black" pitchFamily="34" charset="0"/>
              </a:rPr>
              <a:t>NaOH</a:t>
            </a:r>
            <a:r>
              <a:rPr lang="en-GB" sz="2400" dirty="0" smtClean="0">
                <a:solidFill>
                  <a:srgbClr val="7030A0"/>
                </a:solidFill>
                <a:latin typeface="Arial Black" pitchFamily="34" charset="0"/>
              </a:rPr>
              <a:t>), MW accordingly</a:t>
            </a:r>
            <a:endParaRPr lang="en-GB" sz="2400" dirty="0">
              <a:solidFill>
                <a:srgbClr val="7030A0"/>
              </a:solidFill>
            </a:endParaRPr>
          </a:p>
        </p:txBody>
      </p:sp>
      <p:sp>
        <p:nvSpPr>
          <p:cNvPr id="13" name="TextovéPole 12"/>
          <p:cNvSpPr txBox="1"/>
          <p:nvPr/>
        </p:nvSpPr>
        <p:spPr>
          <a:xfrm>
            <a:off x="0" y="620688"/>
            <a:ext cx="8964488" cy="954107"/>
          </a:xfrm>
          <a:prstGeom prst="rect">
            <a:avLst/>
          </a:prstGeom>
          <a:noFill/>
        </p:spPr>
        <p:txBody>
          <a:bodyPr wrap="square" rtlCol="0">
            <a:spAutoFit/>
          </a:bodyPr>
          <a:lstStyle/>
          <a:p>
            <a:pPr algn="ctr"/>
            <a:r>
              <a:rPr lang="en-GB" sz="2800" dirty="0" smtClean="0">
                <a:solidFill>
                  <a:srgbClr val="0000FF"/>
                </a:solidFill>
                <a:latin typeface="Arial Black" pitchFamily="34" charset="0"/>
              </a:rPr>
              <a:t>Catalysed mainly by INORGANIC ACIDS </a:t>
            </a:r>
          </a:p>
          <a:p>
            <a:pPr algn="ctr"/>
            <a:r>
              <a:rPr lang="en-GB" sz="2800" dirty="0" smtClean="0">
                <a:solidFill>
                  <a:srgbClr val="0000FF"/>
                </a:solidFill>
                <a:latin typeface="Arial Black" pitchFamily="34" charset="0"/>
              </a:rPr>
              <a:t>(</a:t>
            </a:r>
            <a:r>
              <a:rPr lang="en-GB" sz="2800" dirty="0" err="1" smtClean="0">
                <a:solidFill>
                  <a:srgbClr val="0000FF"/>
                </a:solidFill>
                <a:latin typeface="Arial Black" pitchFamily="34" charset="0"/>
              </a:rPr>
              <a:t>HCl</a:t>
            </a:r>
            <a:r>
              <a:rPr lang="en-GB" sz="2800" dirty="0" smtClean="0">
                <a:solidFill>
                  <a:srgbClr val="0000FF"/>
                </a:solidFill>
                <a:latin typeface="Arial Black" pitchFamily="34" charset="0"/>
              </a:rPr>
              <a:t>, H</a:t>
            </a:r>
            <a:r>
              <a:rPr lang="en-GB" sz="2800" baseline="-25000" dirty="0" smtClean="0">
                <a:solidFill>
                  <a:srgbClr val="0000FF"/>
                </a:solidFill>
                <a:latin typeface="Arial Black" pitchFamily="34" charset="0"/>
              </a:rPr>
              <a:t>2</a:t>
            </a:r>
            <a:r>
              <a:rPr lang="en-GB" sz="2800" dirty="0" smtClean="0">
                <a:solidFill>
                  <a:srgbClr val="0000FF"/>
                </a:solidFill>
                <a:latin typeface="Arial Black" pitchFamily="34" charset="0"/>
              </a:rPr>
              <a:t>SO</a:t>
            </a:r>
            <a:r>
              <a:rPr lang="en-GB" sz="2800" baseline="-25000" dirty="0" smtClean="0">
                <a:solidFill>
                  <a:srgbClr val="0000FF"/>
                </a:solidFill>
                <a:latin typeface="Arial Black" pitchFamily="34" charset="0"/>
              </a:rPr>
              <a:t>4</a:t>
            </a:r>
            <a:r>
              <a:rPr lang="en-GB" sz="2800" dirty="0" smtClean="0">
                <a:solidFill>
                  <a:srgbClr val="0000FF"/>
                </a:solidFill>
                <a:latin typeface="Arial Black" pitchFamily="34" charset="0"/>
              </a:rPr>
              <a:t>)</a:t>
            </a:r>
            <a:endParaRPr lang="en-GB" sz="2800" dirty="0">
              <a:solidFill>
                <a:srgbClr val="0000FF"/>
              </a:solidFill>
              <a:latin typeface="Arial Black"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20688"/>
          </a:xfrm>
        </p:spPr>
        <p:txBody>
          <a:bodyPr/>
          <a:lstStyle/>
          <a:p>
            <a:r>
              <a:rPr lang="cs-CZ" sz="3200" dirty="0" err="1" smtClean="0">
                <a:solidFill>
                  <a:srgbClr val="FF0000"/>
                </a:solidFill>
                <a:latin typeface="Arial Black" pitchFamily="34" charset="0"/>
              </a:rPr>
              <a:t>Cellulose</a:t>
            </a:r>
            <a:r>
              <a:rPr lang="cs-CZ" sz="3200" dirty="0" smtClean="0">
                <a:solidFill>
                  <a:srgbClr val="FF0000"/>
                </a:solidFill>
                <a:latin typeface="Arial Black" pitchFamily="34" charset="0"/>
              </a:rPr>
              <a:t> </a:t>
            </a:r>
            <a:r>
              <a:rPr lang="cs-CZ" sz="3200" dirty="0" err="1" smtClean="0">
                <a:solidFill>
                  <a:srgbClr val="FF0000"/>
                </a:solidFill>
                <a:latin typeface="Arial Black" pitchFamily="34" charset="0"/>
              </a:rPr>
              <a:t>Solvents</a:t>
            </a:r>
            <a:endParaRPr lang="cs-CZ" sz="32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24</a:t>
            </a:fld>
            <a:endParaRPr lang="sk-SK"/>
          </a:p>
        </p:txBody>
      </p:sp>
      <p:sp>
        <p:nvSpPr>
          <p:cNvPr id="9" name="TextovéPole 8"/>
          <p:cNvSpPr txBox="1"/>
          <p:nvPr/>
        </p:nvSpPr>
        <p:spPr>
          <a:xfrm>
            <a:off x="0" y="620688"/>
            <a:ext cx="8964488" cy="830997"/>
          </a:xfrm>
          <a:prstGeom prst="rect">
            <a:avLst/>
          </a:prstGeom>
          <a:noFill/>
        </p:spPr>
        <p:txBody>
          <a:bodyPr wrap="square" rtlCol="0">
            <a:spAutoFit/>
          </a:bodyPr>
          <a:lstStyle/>
          <a:p>
            <a:pPr algn="ctr"/>
            <a:r>
              <a:rPr lang="en-GB" sz="2400" dirty="0" smtClean="0">
                <a:solidFill>
                  <a:srgbClr val="0000FF"/>
                </a:solidFill>
                <a:latin typeface="Arial Black" pitchFamily="34" charset="0"/>
              </a:rPr>
              <a:t>The Derivatives of Cellulose are presented in this Table mostly!</a:t>
            </a:r>
            <a:endParaRPr lang="en-GB" sz="2400" dirty="0">
              <a:solidFill>
                <a:srgbClr val="0000FF"/>
              </a:solidFill>
              <a:latin typeface="Arial Black" pitchFamily="34" charset="0"/>
            </a:endParaRPr>
          </a:p>
        </p:txBody>
      </p:sp>
      <p:pic>
        <p:nvPicPr>
          <p:cNvPr id="10" name="Obrázek 9" descr="str 166.jpg"/>
          <p:cNvPicPr>
            <a:picLocks noChangeAspect="1"/>
          </p:cNvPicPr>
          <p:nvPr/>
        </p:nvPicPr>
        <p:blipFill>
          <a:blip r:embed="rId2" cstate="print"/>
          <a:stretch>
            <a:fillRect/>
          </a:stretch>
        </p:blipFill>
        <p:spPr>
          <a:xfrm rot="16200000">
            <a:off x="3382936" y="1305696"/>
            <a:ext cx="5112568" cy="5758776"/>
          </a:xfrm>
          <a:prstGeom prst="rect">
            <a:avLst/>
          </a:prstGeom>
        </p:spPr>
      </p:pic>
      <p:sp>
        <p:nvSpPr>
          <p:cNvPr id="11" name="Obdélník 10"/>
          <p:cNvSpPr/>
          <p:nvPr/>
        </p:nvSpPr>
        <p:spPr>
          <a:xfrm>
            <a:off x="3059832" y="4077072"/>
            <a:ext cx="4104456" cy="2592288"/>
          </a:xfrm>
          <a:prstGeom prst="rect">
            <a:avLst/>
          </a:prstGeom>
          <a:noFill/>
          <a:ln w="6350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059832" y="3212976"/>
            <a:ext cx="5544616" cy="792088"/>
          </a:xfrm>
          <a:prstGeom prst="rect">
            <a:avLst/>
          </a:prstGeom>
          <a:noFill/>
          <a:ln w="635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0" y="2636912"/>
            <a:ext cx="2987824" cy="1323439"/>
          </a:xfrm>
          <a:prstGeom prst="rect">
            <a:avLst/>
          </a:prstGeom>
          <a:noFill/>
          <a:ln w="63500">
            <a:solidFill>
              <a:srgbClr val="0000FF"/>
            </a:solidFill>
            <a:prstDash val="sysDash"/>
          </a:ln>
        </p:spPr>
        <p:txBody>
          <a:bodyPr wrap="square" rtlCol="0">
            <a:spAutoFit/>
          </a:bodyPr>
          <a:lstStyle/>
          <a:p>
            <a:r>
              <a:rPr lang="en-GB" sz="2000" dirty="0" smtClean="0">
                <a:solidFill>
                  <a:srgbClr val="0000FF"/>
                </a:solidFill>
                <a:latin typeface="Arial Black" pitchFamily="34" charset="0"/>
              </a:rPr>
              <a:t>This was f</a:t>
            </a:r>
            <a:r>
              <a:rPr lang="cs-CZ" sz="2000" dirty="0" err="1" smtClean="0">
                <a:solidFill>
                  <a:srgbClr val="0000FF"/>
                </a:solidFill>
                <a:latin typeface="Arial Black" pitchFamily="34" charset="0"/>
              </a:rPr>
              <a:t>ou</a:t>
            </a:r>
            <a:r>
              <a:rPr lang="en-GB" sz="2000" dirty="0" err="1" smtClean="0">
                <a:solidFill>
                  <a:srgbClr val="0000FF"/>
                </a:solidFill>
                <a:latin typeface="Arial Black" pitchFamily="34" charset="0"/>
              </a:rPr>
              <a:t>nd</a:t>
            </a:r>
            <a:r>
              <a:rPr lang="en-GB" sz="2000" dirty="0" smtClean="0">
                <a:solidFill>
                  <a:srgbClr val="0000FF"/>
                </a:solidFill>
                <a:latin typeface="Arial Black" pitchFamily="34" charset="0"/>
              </a:rPr>
              <a:t> out be me in the Original literature only!</a:t>
            </a:r>
            <a:endParaRPr lang="en-GB" sz="2000" dirty="0">
              <a:solidFill>
                <a:srgbClr val="0000FF"/>
              </a:solidFill>
              <a:latin typeface="Arial Black" pitchFamily="34" charset="0"/>
            </a:endParaRPr>
          </a:p>
        </p:txBody>
      </p:sp>
      <p:sp>
        <p:nvSpPr>
          <p:cNvPr id="14" name="TextovéPole 13"/>
          <p:cNvSpPr txBox="1"/>
          <p:nvPr/>
        </p:nvSpPr>
        <p:spPr>
          <a:xfrm>
            <a:off x="0" y="4077072"/>
            <a:ext cx="2915816" cy="2677656"/>
          </a:xfrm>
          <a:prstGeom prst="rect">
            <a:avLst/>
          </a:prstGeom>
          <a:solidFill>
            <a:schemeClr val="accent3">
              <a:lumMod val="85000"/>
            </a:schemeClr>
          </a:solidFill>
          <a:ln w="63500">
            <a:solidFill>
              <a:srgbClr val="FF0000"/>
            </a:solidFill>
          </a:ln>
        </p:spPr>
        <p:txBody>
          <a:bodyPr wrap="square" rtlCol="0">
            <a:spAutoFit/>
          </a:bodyPr>
          <a:lstStyle/>
          <a:p>
            <a:r>
              <a:rPr lang="cs-CZ" sz="2400" dirty="0" err="1" smtClean="0">
                <a:solidFill>
                  <a:srgbClr val="FF0000"/>
                </a:solidFill>
                <a:latin typeface="Arial Black" pitchFamily="34" charset="0"/>
              </a:rPr>
              <a:t>The</a:t>
            </a:r>
            <a:r>
              <a:rPr lang="cs-CZ" sz="2400" dirty="0" smtClean="0">
                <a:solidFill>
                  <a:srgbClr val="FF0000"/>
                </a:solidFill>
                <a:latin typeface="Arial Black" pitchFamily="34" charset="0"/>
              </a:rPr>
              <a:t> </a:t>
            </a:r>
            <a:r>
              <a:rPr lang="cs-CZ" sz="2400" dirty="0" err="1" smtClean="0">
                <a:solidFill>
                  <a:srgbClr val="FF0000"/>
                </a:solidFill>
                <a:latin typeface="Arial Black" pitchFamily="34" charset="0"/>
              </a:rPr>
              <a:t>latest</a:t>
            </a:r>
            <a:r>
              <a:rPr lang="cs-CZ" sz="2400" dirty="0" smtClean="0">
                <a:solidFill>
                  <a:srgbClr val="FF0000"/>
                </a:solidFill>
                <a:latin typeface="Arial Black" pitchFamily="34" charset="0"/>
              </a:rPr>
              <a:t> </a:t>
            </a:r>
            <a:r>
              <a:rPr lang="cs-CZ" sz="2400" dirty="0" err="1" smtClean="0">
                <a:solidFill>
                  <a:srgbClr val="FF0000"/>
                </a:solidFill>
                <a:latin typeface="Arial Black" pitchFamily="34" charset="0"/>
              </a:rPr>
              <a:t>Trends</a:t>
            </a:r>
            <a:r>
              <a:rPr lang="cs-CZ" sz="2400" dirty="0" smtClean="0">
                <a:solidFill>
                  <a:srgbClr val="FF0000"/>
                </a:solidFill>
                <a:latin typeface="Arial Black" pitchFamily="34" charset="0"/>
              </a:rPr>
              <a:t>:</a:t>
            </a:r>
          </a:p>
          <a:p>
            <a:pPr>
              <a:buFont typeface="Arial" pitchFamily="34" charset="0"/>
              <a:buChar char="•"/>
            </a:pPr>
            <a:r>
              <a:rPr lang="cs-CZ" sz="2400" dirty="0" smtClean="0">
                <a:solidFill>
                  <a:srgbClr val="FF0000"/>
                </a:solidFill>
                <a:latin typeface="Arial Black" pitchFamily="34" charset="0"/>
              </a:rPr>
              <a:t> IONIC LIQUIDS,</a:t>
            </a:r>
          </a:p>
          <a:p>
            <a:pPr>
              <a:buFont typeface="Arial" pitchFamily="34" charset="0"/>
              <a:buChar char="•"/>
            </a:pPr>
            <a:r>
              <a:rPr lang="cs-CZ" sz="2400" dirty="0" smtClean="0">
                <a:solidFill>
                  <a:srgbClr val="FF0000"/>
                </a:solidFill>
                <a:latin typeface="Arial Black" pitchFamily="34" charset="0"/>
              </a:rPr>
              <a:t> METLS OF SOLTS (</a:t>
            </a:r>
            <a:r>
              <a:rPr lang="cs-CZ" sz="2400" dirty="0" err="1" smtClean="0">
                <a:solidFill>
                  <a:srgbClr val="FF0000"/>
                </a:solidFill>
                <a:latin typeface="Arial Black" pitchFamily="34" charset="0"/>
              </a:rPr>
              <a:t>e.g</a:t>
            </a:r>
            <a:r>
              <a:rPr lang="cs-CZ" sz="2400" dirty="0" smtClean="0">
                <a:solidFill>
                  <a:srgbClr val="FF0000"/>
                </a:solidFill>
                <a:latin typeface="Arial Black" pitchFamily="34" charset="0"/>
              </a:rPr>
              <a:t>. ZnCl</a:t>
            </a:r>
            <a:r>
              <a:rPr lang="cs-CZ" sz="2400" baseline="-25000" dirty="0" smtClean="0">
                <a:solidFill>
                  <a:srgbClr val="FF0000"/>
                </a:solidFill>
                <a:latin typeface="Arial Black" pitchFamily="34" charset="0"/>
              </a:rPr>
              <a:t>2</a:t>
            </a:r>
            <a:r>
              <a:rPr lang="cs-CZ" sz="2400" dirty="0" smtClean="0">
                <a:solidFill>
                  <a:srgbClr val="FF0000"/>
                </a:solidFill>
                <a:latin typeface="Arial Black" pitchFamily="34" charset="0"/>
              </a:rPr>
              <a:t> . 4H</a:t>
            </a:r>
            <a:r>
              <a:rPr lang="cs-CZ" sz="2400" baseline="-25000" dirty="0" smtClean="0">
                <a:solidFill>
                  <a:srgbClr val="FF0000"/>
                </a:solidFill>
                <a:latin typeface="Arial Black" pitchFamily="34" charset="0"/>
              </a:rPr>
              <a:t>2</a:t>
            </a:r>
            <a:r>
              <a:rPr lang="cs-CZ" sz="2400" dirty="0" smtClean="0">
                <a:solidFill>
                  <a:srgbClr val="FF0000"/>
                </a:solidFill>
                <a:latin typeface="Arial Black" pitchFamily="34" charset="0"/>
              </a:rPr>
              <a:t>O.</a:t>
            </a:r>
            <a:endParaRPr lang="cs-CZ" sz="2400" dirty="0">
              <a:solidFill>
                <a:srgbClr val="FF0000"/>
              </a:solidFill>
              <a:latin typeface="Arial Black" pitchFamily="34" charset="0"/>
            </a:endParaRPr>
          </a:p>
        </p:txBody>
      </p:sp>
      <p:sp>
        <p:nvSpPr>
          <p:cNvPr id="15" name="TextovéPole 14"/>
          <p:cNvSpPr txBox="1"/>
          <p:nvPr/>
        </p:nvSpPr>
        <p:spPr>
          <a:xfrm>
            <a:off x="3059832" y="1628800"/>
            <a:ext cx="2880320" cy="707886"/>
          </a:xfrm>
          <a:prstGeom prst="rect">
            <a:avLst/>
          </a:prstGeom>
          <a:solidFill>
            <a:schemeClr val="accent3">
              <a:lumMod val="85000"/>
            </a:schemeClr>
          </a:solidFill>
        </p:spPr>
        <p:txBody>
          <a:bodyPr wrap="square" rtlCol="0">
            <a:spAutoFit/>
          </a:bodyPr>
          <a:lstStyle/>
          <a:p>
            <a:pPr algn="ctr"/>
            <a:r>
              <a:rPr lang="cs-CZ" sz="2000" dirty="0" err="1" smtClean="0">
                <a:latin typeface="Arial Black" pitchFamily="34" charset="0"/>
              </a:rPr>
              <a:t>Dissolved</a:t>
            </a:r>
            <a:r>
              <a:rPr lang="cs-CZ" sz="2000" dirty="0" smtClean="0">
                <a:latin typeface="Arial Black" pitchFamily="34" charset="0"/>
              </a:rPr>
              <a:t> Substance</a:t>
            </a:r>
            <a:endParaRPr lang="cs-CZ" sz="2000" dirty="0">
              <a:latin typeface="Arial Black" pitchFamily="34" charset="0"/>
            </a:endParaRPr>
          </a:p>
        </p:txBody>
      </p:sp>
      <p:sp>
        <p:nvSpPr>
          <p:cNvPr id="16" name="TextovéPole 15"/>
          <p:cNvSpPr txBox="1"/>
          <p:nvPr/>
        </p:nvSpPr>
        <p:spPr>
          <a:xfrm>
            <a:off x="6012160" y="1628800"/>
            <a:ext cx="2952328" cy="707886"/>
          </a:xfrm>
          <a:prstGeom prst="rect">
            <a:avLst/>
          </a:prstGeom>
          <a:solidFill>
            <a:schemeClr val="accent3">
              <a:lumMod val="85000"/>
            </a:schemeClr>
          </a:solidFill>
        </p:spPr>
        <p:txBody>
          <a:bodyPr wrap="square" rtlCol="0">
            <a:spAutoFit/>
          </a:bodyPr>
          <a:lstStyle/>
          <a:p>
            <a:pPr algn="ctr"/>
            <a:r>
              <a:rPr lang="cs-CZ" sz="4000" dirty="0" err="1" smtClean="0">
                <a:solidFill>
                  <a:srgbClr val="C00000"/>
                </a:solidFill>
                <a:latin typeface="Arial Black" pitchFamily="34" charset="0"/>
              </a:rPr>
              <a:t>Solvent</a:t>
            </a:r>
            <a:r>
              <a:rPr lang="cs-CZ" sz="4000" dirty="0" smtClean="0">
                <a:solidFill>
                  <a:srgbClr val="C00000"/>
                </a:solidFill>
                <a:latin typeface="Arial Black" pitchFamily="34" charset="0"/>
              </a:rPr>
              <a:t> </a:t>
            </a:r>
            <a:endParaRPr lang="cs-CZ" dirty="0">
              <a:solidFill>
                <a:srgbClr val="C00000"/>
              </a:solidFill>
              <a:latin typeface="Arial Black"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en-GB" sz="3200" dirty="0" smtClean="0">
                <a:solidFill>
                  <a:srgbClr val="FF0000"/>
                </a:solidFill>
                <a:latin typeface="Arial Black" pitchFamily="34" charset="0"/>
              </a:rPr>
              <a:t>What were the REASONS  to start </a:t>
            </a:r>
            <a:r>
              <a:rPr lang="cs-CZ" sz="3200" dirty="0" err="1" smtClean="0">
                <a:solidFill>
                  <a:srgbClr val="FF0000"/>
                </a:solidFill>
                <a:latin typeface="Arial Black" pitchFamily="34" charset="0"/>
              </a:rPr>
              <a:t>the</a:t>
            </a:r>
            <a:r>
              <a:rPr lang="cs-CZ" sz="3200" dirty="0" smtClean="0">
                <a:solidFill>
                  <a:srgbClr val="FF0000"/>
                </a:solidFill>
                <a:latin typeface="Arial Black" pitchFamily="34" charset="0"/>
              </a:rPr>
              <a:t> </a:t>
            </a:r>
            <a:r>
              <a:rPr lang="en-GB" sz="3200" dirty="0" smtClean="0">
                <a:solidFill>
                  <a:srgbClr val="FF0000"/>
                </a:solidFill>
                <a:latin typeface="Arial Black" pitchFamily="34" charset="0"/>
              </a:rPr>
              <a:t>Production of </a:t>
            </a:r>
            <a:r>
              <a:rPr lang="en-GB" sz="3200" b="1" dirty="0" smtClean="0">
                <a:solidFill>
                  <a:srgbClr val="0000FF"/>
                </a:solidFill>
                <a:latin typeface="Arial Black" pitchFamily="34" charset="0"/>
              </a:rPr>
              <a:t>Viscose Rayon? </a:t>
            </a:r>
            <a:endParaRPr lang="en-GB" sz="3200" dirty="0">
              <a:solidFill>
                <a:srgbClr val="FF0000"/>
              </a:solidFill>
              <a:latin typeface="Arial Black" pitchFamily="34" charset="0"/>
            </a:endParaRPr>
          </a:p>
        </p:txBody>
      </p:sp>
      <p:sp>
        <p:nvSpPr>
          <p:cNvPr id="3" name="Zástupný symbol pro obsah 2"/>
          <p:cNvSpPr>
            <a:spLocks noGrp="1"/>
          </p:cNvSpPr>
          <p:nvPr>
            <p:ph idx="1"/>
          </p:nvPr>
        </p:nvSpPr>
        <p:spPr>
          <a:xfrm>
            <a:off x="457200" y="1124744"/>
            <a:ext cx="8229600" cy="5001419"/>
          </a:xfrm>
        </p:spPr>
        <p:txBody>
          <a:bodyPr/>
          <a:lstStyle/>
          <a:p>
            <a:r>
              <a:rPr lang="en-GB" sz="3000" b="1" dirty="0" smtClean="0">
                <a:solidFill>
                  <a:srgbClr val="0000FF"/>
                </a:solidFill>
              </a:rPr>
              <a:t>ENDLESS FIBER</a:t>
            </a:r>
          </a:p>
          <a:p>
            <a:r>
              <a:rPr lang="en-GB" sz="3000" b="1" dirty="0" smtClean="0">
                <a:solidFill>
                  <a:srgbClr val="FF0000"/>
                </a:solidFill>
              </a:rPr>
              <a:t>Substitution of the Natural Silk</a:t>
            </a:r>
          </a:p>
          <a:p>
            <a:r>
              <a:rPr lang="en-GB" sz="3000" b="1" dirty="0" smtClean="0">
                <a:solidFill>
                  <a:srgbClr val="008000"/>
                </a:solidFill>
              </a:rPr>
              <a:t>It can coloured in Mass </a:t>
            </a:r>
          </a:p>
          <a:p>
            <a:r>
              <a:rPr lang="en-GB" sz="3000" b="1" dirty="0" smtClean="0">
                <a:solidFill>
                  <a:srgbClr val="C00000"/>
                </a:solidFill>
              </a:rPr>
              <a:t>Possibilities of the various Diameters</a:t>
            </a:r>
          </a:p>
          <a:p>
            <a:r>
              <a:rPr lang="en-GB" sz="3000" b="1" dirty="0" smtClean="0">
                <a:solidFill>
                  <a:srgbClr val="FFC000"/>
                </a:solidFill>
                <a:latin typeface="Arial Black" pitchFamily="34" charset="0"/>
              </a:rPr>
              <a:t>Possibility to control the Mechanical Properties by  Drawing etc.</a:t>
            </a:r>
          </a:p>
          <a:p>
            <a:r>
              <a:rPr lang="en-GB" sz="3000" b="1" dirty="0" smtClean="0">
                <a:solidFill>
                  <a:srgbClr val="7030A0"/>
                </a:solidFill>
              </a:rPr>
              <a:t>Utilisation the other sorts of Cellulose then the Cotton only</a:t>
            </a:r>
          </a:p>
          <a:p>
            <a:r>
              <a:rPr lang="cs-CZ" sz="3000" b="1" dirty="0" smtClean="0"/>
              <a:t>???????????????</a:t>
            </a:r>
            <a:endParaRPr lang="cs-CZ" sz="3000" b="1" dirty="0"/>
          </a:p>
        </p:txBody>
      </p:sp>
      <p:sp>
        <p:nvSpPr>
          <p:cNvPr id="4" name="Zástupný symbol pro datum 3"/>
          <p:cNvSpPr>
            <a:spLocks noGrp="1"/>
          </p:cNvSpPr>
          <p:nvPr>
            <p:ph type="dt" sz="half" idx="10"/>
          </p:nvPr>
        </p:nvSpPr>
        <p:spPr/>
        <p:txBody>
          <a:bodyPr/>
          <a:lstStyle/>
          <a:p>
            <a:pPr>
              <a:defRPr/>
            </a:pPr>
            <a:r>
              <a:rPr lang="cs-CZ" dirty="0" err="1" smtClean="0"/>
              <a:t>January</a:t>
            </a:r>
            <a:r>
              <a:rPr lang="cs-CZ" dirty="0" smtClean="0"/>
              <a:t> 7/2018</a:t>
            </a:r>
            <a:endParaRPr lang="sk-SK" dirty="0"/>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25</a:t>
            </a:fld>
            <a:endParaRPr lang="sk-SK"/>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457200" y="116632"/>
            <a:ext cx="8229600" cy="576064"/>
          </a:xfrm>
        </p:spPr>
        <p:txBody>
          <a:bodyPr/>
          <a:lstStyle/>
          <a:p>
            <a:r>
              <a:rPr lang="en-GB" sz="3200" dirty="0" smtClean="0">
                <a:solidFill>
                  <a:srgbClr val="FF0000"/>
                </a:solidFill>
                <a:latin typeface="Arial Black" pitchFamily="34" charset="0"/>
              </a:rPr>
              <a:t>Oxidised Cellulose</a:t>
            </a:r>
            <a:endParaRPr lang="en-GB" sz="3200" dirty="0">
              <a:solidFill>
                <a:srgbClr val="FF0000"/>
              </a:solidFill>
              <a:latin typeface="Arial Black" pitchFamily="34" charset="0"/>
            </a:endParaRPr>
          </a:p>
        </p:txBody>
      </p:sp>
      <p:sp>
        <p:nvSpPr>
          <p:cNvPr id="10" name="Zástupný symbol pro obsah 9"/>
          <p:cNvSpPr>
            <a:spLocks noGrp="1"/>
          </p:cNvSpPr>
          <p:nvPr>
            <p:ph idx="1"/>
          </p:nvPr>
        </p:nvSpPr>
        <p:spPr>
          <a:xfrm>
            <a:off x="457200" y="620688"/>
            <a:ext cx="8229600" cy="5616624"/>
          </a:xfrm>
        </p:spPr>
        <p:txBody>
          <a:bodyPr/>
          <a:lstStyle/>
          <a:p>
            <a:r>
              <a:rPr lang="en-GB" sz="2000" dirty="0" smtClean="0">
                <a:solidFill>
                  <a:srgbClr val="FF0000"/>
                </a:solidFill>
                <a:latin typeface="Arial Black" pitchFamily="34" charset="0"/>
              </a:rPr>
              <a:t>Company SYNTHESIA  Pardubice (Czech Republic) &gt; Trade name OKCEL</a:t>
            </a:r>
          </a:p>
          <a:p>
            <a:pPr lvl="1"/>
            <a:r>
              <a:rPr lang="en-GB" sz="2000" b="1" dirty="0" smtClean="0"/>
              <a:t>POWDER</a:t>
            </a:r>
          </a:p>
          <a:p>
            <a:pPr lvl="1"/>
            <a:r>
              <a:rPr lang="en-GB" sz="2000" b="1" dirty="0" smtClean="0"/>
              <a:t>TEXTILE</a:t>
            </a:r>
          </a:p>
          <a:p>
            <a:r>
              <a:rPr lang="en-GB" sz="2000" dirty="0" smtClean="0">
                <a:solidFill>
                  <a:srgbClr val="0000FF"/>
                </a:solidFill>
                <a:latin typeface="Arial Black" pitchFamily="34" charset="0"/>
              </a:rPr>
              <a:t>Use</a:t>
            </a:r>
            <a:endParaRPr lang="en-GB" sz="2400" dirty="0" smtClean="0">
              <a:solidFill>
                <a:srgbClr val="0000FF"/>
              </a:solidFill>
              <a:latin typeface="Arial Black" pitchFamily="34" charset="0"/>
            </a:endParaRPr>
          </a:p>
          <a:p>
            <a:pPr lvl="1"/>
            <a:r>
              <a:rPr lang="en-GB" sz="2000" b="1" dirty="0" smtClean="0">
                <a:solidFill>
                  <a:srgbClr val="FF0000"/>
                </a:solidFill>
                <a:latin typeface="Arial Black" pitchFamily="34" charset="0"/>
              </a:rPr>
              <a:t>Medicine – haemostatic (styptic) agent, absorbable Covering of the open wound </a:t>
            </a:r>
          </a:p>
          <a:p>
            <a:pPr lvl="1"/>
            <a:r>
              <a:rPr lang="en-GB" sz="2000" b="1" dirty="0" smtClean="0"/>
              <a:t>Technical –Varnishes, foils (films), ……..</a:t>
            </a:r>
          </a:p>
          <a:p>
            <a:r>
              <a:rPr lang="en-GB" sz="2000" dirty="0" smtClean="0">
                <a:solidFill>
                  <a:srgbClr val="008000"/>
                </a:solidFill>
                <a:latin typeface="Arial Black" pitchFamily="34" charset="0"/>
              </a:rPr>
              <a:t>Production Technology </a:t>
            </a:r>
          </a:p>
          <a:p>
            <a:pPr lvl="1"/>
            <a:r>
              <a:rPr lang="en-GB" sz="2000" dirty="0" smtClean="0">
                <a:solidFill>
                  <a:srgbClr val="008000"/>
                </a:solidFill>
                <a:latin typeface="Arial Black" pitchFamily="34" charset="0"/>
              </a:rPr>
              <a:t>Cotton Oxidation </a:t>
            </a:r>
          </a:p>
          <a:p>
            <a:pPr lvl="2"/>
            <a:r>
              <a:rPr lang="en-GB" sz="1800" dirty="0" smtClean="0">
                <a:solidFill>
                  <a:srgbClr val="008000"/>
                </a:solidFill>
                <a:latin typeface="Arial Black" pitchFamily="34" charset="0"/>
              </a:rPr>
              <a:t>H</a:t>
            </a:r>
            <a:r>
              <a:rPr lang="en-GB" sz="1800" baseline="-25000" dirty="0" smtClean="0">
                <a:solidFill>
                  <a:srgbClr val="008000"/>
                </a:solidFill>
                <a:latin typeface="Arial Black" pitchFamily="34" charset="0"/>
              </a:rPr>
              <a:t>2</a:t>
            </a:r>
            <a:r>
              <a:rPr lang="en-GB" sz="1800" dirty="0" smtClean="0">
                <a:solidFill>
                  <a:srgbClr val="008000"/>
                </a:solidFill>
                <a:latin typeface="Arial Black" pitchFamily="34" charset="0"/>
              </a:rPr>
              <a:t>O</a:t>
            </a:r>
            <a:r>
              <a:rPr lang="en-GB" sz="1800" baseline="-25000" dirty="0" smtClean="0">
                <a:solidFill>
                  <a:srgbClr val="008000"/>
                </a:solidFill>
                <a:latin typeface="Arial Black" pitchFamily="34" charset="0"/>
              </a:rPr>
              <a:t>2</a:t>
            </a:r>
            <a:r>
              <a:rPr lang="en-GB" sz="1800" dirty="0" smtClean="0">
                <a:solidFill>
                  <a:srgbClr val="008000"/>
                </a:solidFill>
                <a:latin typeface="Arial Black" pitchFamily="34" charset="0"/>
              </a:rPr>
              <a:t>, HNO</a:t>
            </a:r>
            <a:r>
              <a:rPr lang="en-GB" sz="1800" baseline="-25000" dirty="0" smtClean="0">
                <a:solidFill>
                  <a:srgbClr val="008000"/>
                </a:solidFill>
                <a:latin typeface="Arial Black" pitchFamily="34" charset="0"/>
              </a:rPr>
              <a:t>3</a:t>
            </a:r>
            <a:r>
              <a:rPr lang="en-GB" sz="1800" dirty="0" smtClean="0">
                <a:solidFill>
                  <a:srgbClr val="008000"/>
                </a:solidFill>
                <a:latin typeface="Arial Black" pitchFamily="34" charset="0"/>
              </a:rPr>
              <a:t>, Hypochlorite, …</a:t>
            </a:r>
          </a:p>
          <a:p>
            <a:r>
              <a:rPr lang="en-GB" sz="2000" dirty="0" smtClean="0">
                <a:solidFill>
                  <a:srgbClr val="C00000"/>
                </a:solidFill>
                <a:latin typeface="Arial Black" pitchFamily="34" charset="0"/>
              </a:rPr>
              <a:t>Oxidised Cellulose Types (Kinds)</a:t>
            </a:r>
          </a:p>
          <a:p>
            <a:pPr lvl="1"/>
            <a:r>
              <a:rPr lang="en-GB" sz="2000" dirty="0" smtClean="0">
                <a:solidFill>
                  <a:srgbClr val="C00000"/>
                </a:solidFill>
                <a:latin typeface="Arial Black" pitchFamily="34" charset="0"/>
              </a:rPr>
              <a:t>Changes of the main Chain done by Oxidation</a:t>
            </a:r>
          </a:p>
          <a:p>
            <a:pPr lvl="1"/>
            <a:r>
              <a:rPr lang="en-GB" sz="2000" dirty="0" smtClean="0">
                <a:solidFill>
                  <a:srgbClr val="C00000"/>
                </a:solidFill>
                <a:latin typeface="Arial Black" pitchFamily="34" charset="0"/>
              </a:rPr>
              <a:t>Different Solubility in Water and in </a:t>
            </a:r>
            <a:r>
              <a:rPr lang="en-GB" sz="2000" dirty="0" err="1" smtClean="0">
                <a:solidFill>
                  <a:srgbClr val="C00000"/>
                </a:solidFill>
                <a:latin typeface="Arial Black" pitchFamily="34" charset="0"/>
              </a:rPr>
              <a:t>NaOH</a:t>
            </a:r>
            <a:r>
              <a:rPr lang="en-GB" sz="2000" dirty="0" smtClean="0">
                <a:solidFill>
                  <a:srgbClr val="C00000"/>
                </a:solidFill>
                <a:latin typeface="Arial Black" pitchFamily="34" charset="0"/>
              </a:rPr>
              <a:t> water Solution</a:t>
            </a:r>
          </a:p>
          <a:p>
            <a:endParaRPr lang="cs-CZ" sz="2400" dirty="0"/>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27</a:t>
            </a:fld>
            <a:endParaRPr lang="sk-SK"/>
          </a:p>
        </p:txBody>
      </p:sp>
      <p:sp>
        <p:nvSpPr>
          <p:cNvPr id="6" name="TextovéPole 5"/>
          <p:cNvSpPr txBox="1"/>
          <p:nvPr/>
        </p:nvSpPr>
        <p:spPr>
          <a:xfrm>
            <a:off x="395536" y="188640"/>
            <a:ext cx="6696744" cy="584775"/>
          </a:xfrm>
          <a:prstGeom prst="rect">
            <a:avLst/>
          </a:prstGeom>
          <a:noFill/>
        </p:spPr>
        <p:txBody>
          <a:bodyPr wrap="square" rtlCol="0">
            <a:spAutoFit/>
          </a:bodyPr>
          <a:lstStyle/>
          <a:p>
            <a:r>
              <a:rPr lang="en-US" sz="3200" b="1" dirty="0" smtClean="0">
                <a:solidFill>
                  <a:srgbClr val="FF0000"/>
                </a:solidFill>
                <a:latin typeface="Arial Black" pitchFamily="34" charset="0"/>
              </a:rPr>
              <a:t>OKCEL</a:t>
            </a:r>
            <a:r>
              <a:rPr lang="en-US" b="1" dirty="0" smtClean="0"/>
              <a:t>: Humane Medicine and Surgery</a:t>
            </a:r>
            <a:endParaRPr lang="cs-CZ" dirty="0"/>
          </a:p>
        </p:txBody>
      </p:sp>
      <p:sp>
        <p:nvSpPr>
          <p:cNvPr id="7" name="Obdélník 6"/>
          <p:cNvSpPr/>
          <p:nvPr/>
        </p:nvSpPr>
        <p:spPr>
          <a:xfrm>
            <a:off x="251520" y="1052736"/>
            <a:ext cx="8712968" cy="2185214"/>
          </a:xfrm>
          <a:prstGeom prst="rect">
            <a:avLst/>
          </a:prstGeom>
        </p:spPr>
        <p:txBody>
          <a:bodyPr wrap="square">
            <a:spAutoFit/>
          </a:bodyPr>
          <a:lstStyle/>
          <a:p>
            <a:r>
              <a:rPr lang="en-US" sz="2800" dirty="0" smtClean="0">
                <a:solidFill>
                  <a:srgbClr val="FF0000"/>
                </a:solidFill>
                <a:latin typeface="Arial Black" pitchFamily="34" charset="0"/>
              </a:rPr>
              <a:t>OKCEL</a:t>
            </a:r>
            <a:r>
              <a:rPr lang="en-US" dirty="0" smtClean="0"/>
              <a:t>® is a quality oxidized cellulose based </a:t>
            </a:r>
            <a:r>
              <a:rPr lang="en-US" dirty="0" err="1" smtClean="0"/>
              <a:t>haemostat</a:t>
            </a:r>
            <a:r>
              <a:rPr lang="en-US" dirty="0" smtClean="0"/>
              <a:t> designed for</a:t>
            </a:r>
          </a:p>
          <a:p>
            <a:r>
              <a:rPr lang="en-US" dirty="0" smtClean="0"/>
              <a:t>controlling internal bleeding during surgical procedures, </a:t>
            </a:r>
            <a:r>
              <a:rPr lang="en-US" dirty="0" err="1" smtClean="0"/>
              <a:t>includig</a:t>
            </a:r>
            <a:r>
              <a:rPr lang="en-US" dirty="0" smtClean="0"/>
              <a:t> minimally</a:t>
            </a:r>
          </a:p>
          <a:p>
            <a:r>
              <a:rPr lang="en-US" dirty="0" smtClean="0"/>
              <a:t>invasive procedures. It is perfectly accepted by organism and fully absorbed.</a:t>
            </a:r>
          </a:p>
          <a:p>
            <a:r>
              <a:rPr lang="en-US" dirty="0" smtClean="0"/>
              <a:t>Thanks to protection against infection, OKCEL® products help with the</a:t>
            </a:r>
          </a:p>
          <a:p>
            <a:r>
              <a:rPr lang="en-US" dirty="0" smtClean="0"/>
              <a:t>tissue regeneration and thus enhance the healing effect. OKCEL® products</a:t>
            </a:r>
          </a:p>
          <a:p>
            <a:r>
              <a:rPr lang="en-US" dirty="0" smtClean="0"/>
              <a:t>are available in various sizes and shapes and can be customized to meet</a:t>
            </a:r>
          </a:p>
          <a:p>
            <a:r>
              <a:rPr lang="cs-CZ" dirty="0" err="1" smtClean="0"/>
              <a:t>individual</a:t>
            </a:r>
            <a:r>
              <a:rPr lang="cs-CZ" dirty="0" smtClean="0"/>
              <a:t> </a:t>
            </a:r>
            <a:r>
              <a:rPr lang="cs-CZ" dirty="0" err="1" smtClean="0"/>
              <a:t>customer</a:t>
            </a:r>
            <a:r>
              <a:rPr lang="cs-CZ" dirty="0" smtClean="0"/>
              <a:t> </a:t>
            </a:r>
            <a:r>
              <a:rPr lang="cs-CZ" dirty="0" err="1" smtClean="0"/>
              <a:t>requirements</a:t>
            </a:r>
            <a:r>
              <a:rPr lang="cs-CZ" dirty="0" smtClean="0"/>
              <a:t>.</a:t>
            </a:r>
            <a:endParaRPr lang="cs-CZ" dirty="0"/>
          </a:p>
        </p:txBody>
      </p:sp>
      <p:sp>
        <p:nvSpPr>
          <p:cNvPr id="8" name="TextovéPole 7"/>
          <p:cNvSpPr txBox="1"/>
          <p:nvPr/>
        </p:nvSpPr>
        <p:spPr>
          <a:xfrm>
            <a:off x="395536" y="3573016"/>
            <a:ext cx="3707904" cy="2664296"/>
          </a:xfrm>
          <a:prstGeom prst="rect">
            <a:avLst/>
          </a:prstGeom>
          <a:noFill/>
        </p:spPr>
        <p:txBody>
          <a:bodyPr wrap="square" rtlCol="0">
            <a:spAutoFit/>
          </a:bodyPr>
          <a:lstStyle/>
          <a:p>
            <a:r>
              <a:rPr lang="cs-CZ" b="1" dirty="0" smtClean="0">
                <a:solidFill>
                  <a:srgbClr val="FF0000"/>
                </a:solidFill>
              </a:rPr>
              <a:t>OKCEL® H-T</a:t>
            </a:r>
          </a:p>
          <a:p>
            <a:r>
              <a:rPr lang="en-US" dirty="0" smtClean="0"/>
              <a:t>heavy duty textile form of oxidized cellulose</a:t>
            </a:r>
          </a:p>
          <a:p>
            <a:r>
              <a:rPr lang="cs-CZ" b="1" dirty="0" smtClean="0">
                <a:solidFill>
                  <a:srgbClr val="FF0000"/>
                </a:solidFill>
              </a:rPr>
              <a:t>OKCEL® H-D</a:t>
            </a:r>
          </a:p>
          <a:p>
            <a:r>
              <a:rPr lang="en-US" dirty="0" smtClean="0"/>
              <a:t>cotton wool form of oxidized cellulose</a:t>
            </a:r>
          </a:p>
          <a:p>
            <a:r>
              <a:rPr lang="cs-CZ" b="1" dirty="0" smtClean="0">
                <a:solidFill>
                  <a:srgbClr val="FF0000"/>
                </a:solidFill>
              </a:rPr>
              <a:t>OKCEL® F</a:t>
            </a:r>
          </a:p>
          <a:p>
            <a:r>
              <a:rPr lang="en-US" dirty="0" smtClean="0"/>
              <a:t>cotton wool form of oxidized cellulose</a:t>
            </a: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5076056" y="3286125"/>
            <a:ext cx="3895725" cy="35718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28</a:t>
            </a:fld>
            <a:endParaRPr lang="sk-SK"/>
          </a:p>
        </p:txBody>
      </p:sp>
      <p:sp>
        <p:nvSpPr>
          <p:cNvPr id="17" name="TextovéPole 16"/>
          <p:cNvSpPr txBox="1"/>
          <p:nvPr/>
        </p:nvSpPr>
        <p:spPr>
          <a:xfrm>
            <a:off x="107504" y="188640"/>
            <a:ext cx="9036496" cy="400110"/>
          </a:xfrm>
          <a:prstGeom prst="rect">
            <a:avLst/>
          </a:prstGeom>
          <a:noFill/>
        </p:spPr>
        <p:txBody>
          <a:bodyPr wrap="square" rtlCol="0">
            <a:spAutoFit/>
          </a:bodyPr>
          <a:lstStyle/>
          <a:p>
            <a:pPr algn="ctr"/>
            <a:r>
              <a:rPr lang="en-GB" sz="2000" dirty="0" smtClean="0">
                <a:solidFill>
                  <a:srgbClr val="FF0000"/>
                </a:solidFill>
                <a:latin typeface="Arial Black" pitchFamily="34" charset="0"/>
              </a:rPr>
              <a:t>Oxidised Cellulose – basic </a:t>
            </a:r>
            <a:r>
              <a:rPr lang="cs-CZ" sz="2000" dirty="0" err="1" smtClean="0">
                <a:solidFill>
                  <a:srgbClr val="FF0000"/>
                </a:solidFill>
                <a:latin typeface="Arial Black" pitchFamily="34" charset="0"/>
              </a:rPr>
              <a:t>Description</a:t>
            </a:r>
            <a:r>
              <a:rPr lang="cs-CZ" sz="2000" dirty="0" smtClean="0">
                <a:solidFill>
                  <a:srgbClr val="FF0000"/>
                </a:solidFill>
                <a:latin typeface="Arial Black" pitchFamily="34" charset="0"/>
              </a:rPr>
              <a:t> </a:t>
            </a:r>
            <a:r>
              <a:rPr lang="en-GB" sz="2000" dirty="0" smtClean="0">
                <a:solidFill>
                  <a:srgbClr val="FF0000"/>
                </a:solidFill>
                <a:latin typeface="Arial Black" pitchFamily="34" charset="0"/>
              </a:rPr>
              <a:t>of Oxidation Process </a:t>
            </a:r>
            <a:r>
              <a:rPr lang="cs-CZ" sz="2000" dirty="0" smtClean="0">
                <a:solidFill>
                  <a:srgbClr val="FF0000"/>
                </a:solidFill>
                <a:latin typeface="Arial Black" pitchFamily="34" charset="0"/>
              </a:rPr>
              <a:t>1</a:t>
            </a:r>
            <a:endParaRPr lang="cs-CZ" sz="2000" dirty="0">
              <a:solidFill>
                <a:srgbClr val="FF0000"/>
              </a:solidFill>
              <a:latin typeface="Arial Black" pitchFamily="34" charset="0"/>
            </a:endParaRPr>
          </a:p>
        </p:txBody>
      </p:sp>
      <p:sp>
        <p:nvSpPr>
          <p:cNvPr id="19" name="Obdélník 18"/>
          <p:cNvSpPr/>
          <p:nvPr/>
        </p:nvSpPr>
        <p:spPr>
          <a:xfrm>
            <a:off x="2051720" y="4941168"/>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107504" y="836712"/>
            <a:ext cx="8928992" cy="369332"/>
          </a:xfrm>
          <a:prstGeom prst="rect">
            <a:avLst/>
          </a:prstGeom>
          <a:noFill/>
        </p:spPr>
        <p:txBody>
          <a:bodyPr wrap="square" rtlCol="0">
            <a:spAutoFit/>
          </a:bodyPr>
          <a:lstStyle/>
          <a:p>
            <a:endParaRPr lang="cs-CZ" dirty="0"/>
          </a:p>
        </p:txBody>
      </p:sp>
      <p:graphicFrame>
        <p:nvGraphicFramePr>
          <p:cNvPr id="2050" name="Object 2"/>
          <p:cNvGraphicFramePr>
            <a:graphicFrameLocks noChangeAspect="1"/>
          </p:cNvGraphicFramePr>
          <p:nvPr/>
        </p:nvGraphicFramePr>
        <p:xfrm>
          <a:off x="0" y="692696"/>
          <a:ext cx="9144000" cy="5544616"/>
        </p:xfrm>
        <a:graphic>
          <a:graphicData uri="http://schemas.openxmlformats.org/presentationml/2006/ole">
            <p:oleObj spid="_x0000_s2050" name="Dokument" r:id="rId3" imgW="5762038" imgH="2872851" progId="Word.Document.12">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29</a:t>
            </a:fld>
            <a:endParaRPr lang="sk-SK"/>
          </a:p>
        </p:txBody>
      </p:sp>
      <p:pic>
        <p:nvPicPr>
          <p:cNvPr id="14" name="Obrázek 13" descr="str 162.jpg"/>
          <p:cNvPicPr>
            <a:picLocks noChangeAspect="1"/>
          </p:cNvPicPr>
          <p:nvPr/>
        </p:nvPicPr>
        <p:blipFill>
          <a:blip r:embed="rId2" cstate="print"/>
          <a:stretch>
            <a:fillRect/>
          </a:stretch>
        </p:blipFill>
        <p:spPr>
          <a:xfrm rot="5400000">
            <a:off x="1654511" y="-494271"/>
            <a:ext cx="5690961" cy="8496944"/>
          </a:xfrm>
          <a:prstGeom prst="rect">
            <a:avLst/>
          </a:prstGeom>
        </p:spPr>
      </p:pic>
      <p:sp>
        <p:nvSpPr>
          <p:cNvPr id="17" name="TextovéPole 16"/>
          <p:cNvSpPr txBox="1"/>
          <p:nvPr/>
        </p:nvSpPr>
        <p:spPr>
          <a:xfrm>
            <a:off x="107504" y="188640"/>
            <a:ext cx="8784976" cy="1077218"/>
          </a:xfrm>
          <a:prstGeom prst="rect">
            <a:avLst/>
          </a:prstGeom>
          <a:noFill/>
        </p:spPr>
        <p:txBody>
          <a:bodyPr wrap="square" rtlCol="0">
            <a:spAutoFit/>
          </a:bodyPr>
          <a:lstStyle/>
          <a:p>
            <a:pPr algn="ctr"/>
            <a:r>
              <a:rPr lang="en-GB" sz="3200" dirty="0" smtClean="0">
                <a:solidFill>
                  <a:srgbClr val="FF0000"/>
                </a:solidFill>
                <a:latin typeface="Arial Black" pitchFamily="34" charset="0"/>
              </a:rPr>
              <a:t>Oxidised Cellulose – basic Schema of Oxidation Process 2</a:t>
            </a:r>
            <a:endParaRPr lang="en-GB" sz="3200" dirty="0">
              <a:solidFill>
                <a:srgbClr val="FF0000"/>
              </a:solidFill>
              <a:latin typeface="Arial Black" pitchFamily="34" charset="0"/>
            </a:endParaRPr>
          </a:p>
        </p:txBody>
      </p:sp>
      <p:sp>
        <p:nvSpPr>
          <p:cNvPr id="19" name="Obdélník 18"/>
          <p:cNvSpPr/>
          <p:nvPr/>
        </p:nvSpPr>
        <p:spPr>
          <a:xfrm>
            <a:off x="2051720" y="4941168"/>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4427984" y="5013176"/>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6660232" y="4005064"/>
            <a:ext cx="2088232"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
        <p:nvSpPr>
          <p:cNvPr id="7" name="TextovéPole 6"/>
          <p:cNvSpPr txBox="1"/>
          <p:nvPr/>
        </p:nvSpPr>
        <p:spPr>
          <a:xfrm>
            <a:off x="3491880" y="116632"/>
            <a:ext cx="1440160" cy="369332"/>
          </a:xfrm>
          <a:prstGeom prst="rect">
            <a:avLst/>
          </a:prstGeom>
          <a:noFill/>
          <a:ln w="38100">
            <a:solidFill>
              <a:srgbClr val="008000"/>
            </a:solidFill>
          </a:ln>
        </p:spPr>
        <p:txBody>
          <a:bodyPr wrap="square" rtlCol="0">
            <a:spAutoFit/>
          </a:bodyPr>
          <a:lstStyle/>
          <a:p>
            <a:r>
              <a:rPr lang="cs-CZ" dirty="0" err="1" smtClean="0">
                <a:solidFill>
                  <a:srgbClr val="FF0000"/>
                </a:solidFill>
                <a:latin typeface="Arial Black" pitchFamily="34" charset="0"/>
              </a:rPr>
              <a:t>Cellulose</a:t>
            </a:r>
            <a:r>
              <a:rPr lang="cs-CZ" dirty="0" smtClean="0">
                <a:solidFill>
                  <a:srgbClr val="FF0000"/>
                </a:solidFill>
                <a:latin typeface="Arial Black" pitchFamily="34" charset="0"/>
              </a:rPr>
              <a:t> </a:t>
            </a:r>
            <a:endParaRPr lang="cs-CZ" dirty="0" smtClean="0">
              <a:solidFill>
                <a:srgbClr val="008000"/>
              </a:solidFill>
              <a:latin typeface="Arial Black" pitchFamily="34" charset="0"/>
            </a:endParaRPr>
          </a:p>
        </p:txBody>
      </p:sp>
      <p:sp>
        <p:nvSpPr>
          <p:cNvPr id="8" name="TextovéPole 7"/>
          <p:cNvSpPr txBox="1"/>
          <p:nvPr/>
        </p:nvSpPr>
        <p:spPr>
          <a:xfrm>
            <a:off x="323528" y="332656"/>
            <a:ext cx="1440160" cy="369332"/>
          </a:xfrm>
          <a:prstGeom prst="rect">
            <a:avLst/>
          </a:prstGeom>
          <a:noFill/>
          <a:ln w="38100">
            <a:solidFill>
              <a:srgbClr val="008000"/>
            </a:solidFill>
          </a:ln>
        </p:spPr>
        <p:txBody>
          <a:bodyPr wrap="square" rtlCol="0">
            <a:spAutoFit/>
          </a:bodyPr>
          <a:lstStyle/>
          <a:p>
            <a:r>
              <a:rPr lang="cs-CZ" dirty="0" smtClean="0">
                <a:solidFill>
                  <a:srgbClr val="FF0000"/>
                </a:solidFill>
                <a:latin typeface="Arial Black" pitchFamily="34" charset="0"/>
              </a:rPr>
              <a:t>ZnCl</a:t>
            </a:r>
            <a:r>
              <a:rPr lang="cs-CZ" baseline="-25000" dirty="0" smtClean="0">
                <a:solidFill>
                  <a:srgbClr val="FF0000"/>
                </a:solidFill>
                <a:latin typeface="Arial Black" pitchFamily="34" charset="0"/>
              </a:rPr>
              <a:t>2</a:t>
            </a:r>
            <a:r>
              <a:rPr lang="cs-CZ" dirty="0" smtClean="0">
                <a:solidFill>
                  <a:srgbClr val="FF0000"/>
                </a:solidFill>
                <a:latin typeface="Arial Black" pitchFamily="34" charset="0"/>
              </a:rPr>
              <a:t> </a:t>
            </a:r>
            <a:endParaRPr lang="cs-CZ" dirty="0" smtClean="0">
              <a:solidFill>
                <a:srgbClr val="008000"/>
              </a:solidFill>
              <a:latin typeface="Arial Black" pitchFamily="34" charset="0"/>
            </a:endParaRPr>
          </a:p>
        </p:txBody>
      </p:sp>
      <p:sp>
        <p:nvSpPr>
          <p:cNvPr id="9" name="TextovéPole 8"/>
          <p:cNvSpPr txBox="1"/>
          <p:nvPr/>
        </p:nvSpPr>
        <p:spPr>
          <a:xfrm>
            <a:off x="251520" y="980728"/>
            <a:ext cx="1584176" cy="646331"/>
          </a:xfrm>
          <a:prstGeom prst="rect">
            <a:avLst/>
          </a:prstGeom>
          <a:noFill/>
          <a:ln w="38100">
            <a:solidFill>
              <a:srgbClr val="008000"/>
            </a:solidFill>
          </a:ln>
        </p:spPr>
        <p:txBody>
          <a:bodyPr wrap="square" rtlCol="0">
            <a:spAutoFit/>
          </a:bodyPr>
          <a:lstStyle/>
          <a:p>
            <a:r>
              <a:rPr lang="cs-CZ" dirty="0" err="1" smtClean="0">
                <a:solidFill>
                  <a:srgbClr val="FF0000"/>
                </a:solidFill>
                <a:latin typeface="Arial Black" pitchFamily="34" charset="0"/>
              </a:rPr>
              <a:t>vulcanized</a:t>
            </a:r>
            <a:r>
              <a:rPr lang="cs-CZ" dirty="0" smtClean="0">
                <a:solidFill>
                  <a:srgbClr val="FF0000"/>
                </a:solidFill>
                <a:latin typeface="Arial Black" pitchFamily="34" charset="0"/>
              </a:rPr>
              <a:t> </a:t>
            </a:r>
            <a:r>
              <a:rPr lang="cs-CZ" dirty="0" err="1" smtClean="0">
                <a:solidFill>
                  <a:srgbClr val="FF0000"/>
                </a:solidFill>
                <a:latin typeface="Arial Black" pitchFamily="34" charset="0"/>
              </a:rPr>
              <a:t>fiber</a:t>
            </a:r>
            <a:r>
              <a:rPr lang="cs-CZ" dirty="0" smtClean="0">
                <a:solidFill>
                  <a:srgbClr val="FF0000"/>
                </a:solidFill>
                <a:latin typeface="Arial Black" pitchFamily="34" charset="0"/>
              </a:rPr>
              <a:t> </a:t>
            </a:r>
            <a:endParaRPr lang="cs-CZ" dirty="0" smtClean="0">
              <a:solidFill>
                <a:srgbClr val="008000"/>
              </a:solidFill>
              <a:latin typeface="Arial Black" pitchFamily="34" charset="0"/>
            </a:endParaRPr>
          </a:p>
        </p:txBody>
      </p:sp>
      <p:sp>
        <p:nvSpPr>
          <p:cNvPr id="10" name="TextovéPole 9"/>
          <p:cNvSpPr txBox="1"/>
          <p:nvPr/>
        </p:nvSpPr>
        <p:spPr>
          <a:xfrm>
            <a:off x="2267744" y="764704"/>
            <a:ext cx="1008112" cy="923330"/>
          </a:xfrm>
          <a:prstGeom prst="rect">
            <a:avLst/>
          </a:prstGeom>
          <a:noFill/>
          <a:ln w="38100">
            <a:solidFill>
              <a:srgbClr val="008000"/>
            </a:solidFill>
          </a:ln>
        </p:spPr>
        <p:txBody>
          <a:bodyPr wrap="square" rtlCol="0">
            <a:spAutoFit/>
          </a:bodyPr>
          <a:lstStyle/>
          <a:p>
            <a:r>
              <a:rPr lang="cs-CZ" dirty="0" smtClean="0">
                <a:solidFill>
                  <a:srgbClr val="FF0000"/>
                </a:solidFill>
                <a:latin typeface="Arial Black" pitchFamily="34" charset="0"/>
              </a:rPr>
              <a:t>H</a:t>
            </a:r>
            <a:r>
              <a:rPr lang="cs-CZ" baseline="-25000" dirty="0" smtClean="0">
                <a:solidFill>
                  <a:srgbClr val="FF0000"/>
                </a:solidFill>
                <a:latin typeface="Arial Black" pitchFamily="34" charset="0"/>
              </a:rPr>
              <a:t>2</a:t>
            </a:r>
            <a:r>
              <a:rPr lang="cs-CZ" dirty="0" smtClean="0">
                <a:solidFill>
                  <a:srgbClr val="FF0000"/>
                </a:solidFill>
                <a:latin typeface="Arial Black" pitchFamily="34" charset="0"/>
              </a:rPr>
              <a:t>SO</a:t>
            </a:r>
            <a:r>
              <a:rPr lang="cs-CZ" baseline="-25000" dirty="0" smtClean="0">
                <a:solidFill>
                  <a:srgbClr val="FF0000"/>
                </a:solidFill>
                <a:latin typeface="Arial Black" pitchFamily="34" charset="0"/>
              </a:rPr>
              <a:t>4</a:t>
            </a:r>
            <a:r>
              <a:rPr lang="cs-CZ" dirty="0" smtClean="0">
                <a:solidFill>
                  <a:srgbClr val="FF0000"/>
                </a:solidFill>
                <a:latin typeface="Arial Black" pitchFamily="34" charset="0"/>
              </a:rPr>
              <a:t> </a:t>
            </a:r>
          </a:p>
          <a:p>
            <a:pPr algn="ctr"/>
            <a:r>
              <a:rPr lang="cs-CZ" dirty="0" smtClean="0">
                <a:solidFill>
                  <a:srgbClr val="FF0000"/>
                </a:solidFill>
                <a:latin typeface="Arial Black" pitchFamily="34" charset="0"/>
              </a:rPr>
              <a:t>&amp;</a:t>
            </a:r>
          </a:p>
          <a:p>
            <a:r>
              <a:rPr lang="cs-CZ" dirty="0" smtClean="0">
                <a:solidFill>
                  <a:srgbClr val="FF0000"/>
                </a:solidFill>
                <a:latin typeface="Arial Black" pitchFamily="34" charset="0"/>
              </a:rPr>
              <a:t>HNO</a:t>
            </a:r>
            <a:r>
              <a:rPr lang="cs-CZ" baseline="-25000" dirty="0" smtClean="0">
                <a:solidFill>
                  <a:srgbClr val="FF0000"/>
                </a:solidFill>
                <a:latin typeface="Arial Black" pitchFamily="34" charset="0"/>
              </a:rPr>
              <a:t>3</a:t>
            </a:r>
            <a:r>
              <a:rPr lang="cs-CZ" dirty="0" smtClean="0">
                <a:solidFill>
                  <a:srgbClr val="FF0000"/>
                </a:solidFill>
                <a:latin typeface="Arial Black" pitchFamily="34" charset="0"/>
              </a:rPr>
              <a:t> </a:t>
            </a:r>
            <a:endParaRPr lang="cs-CZ" dirty="0" smtClean="0">
              <a:solidFill>
                <a:srgbClr val="008000"/>
              </a:solidFill>
              <a:latin typeface="Arial Black" pitchFamily="34" charset="0"/>
            </a:endParaRPr>
          </a:p>
        </p:txBody>
      </p:sp>
      <p:sp>
        <p:nvSpPr>
          <p:cNvPr id="11" name="TextovéPole 10"/>
          <p:cNvSpPr txBox="1"/>
          <p:nvPr/>
        </p:nvSpPr>
        <p:spPr>
          <a:xfrm>
            <a:off x="2267744" y="1916832"/>
            <a:ext cx="1440160" cy="646331"/>
          </a:xfrm>
          <a:prstGeom prst="rect">
            <a:avLst/>
          </a:prstGeom>
          <a:noFill/>
          <a:ln w="38100">
            <a:solidFill>
              <a:srgbClr val="008000"/>
            </a:solidFill>
          </a:ln>
        </p:spPr>
        <p:txBody>
          <a:bodyPr wrap="square" rtlCol="0">
            <a:spAutoFit/>
          </a:bodyPr>
          <a:lstStyle/>
          <a:p>
            <a:r>
              <a:rPr lang="cs-CZ" dirty="0" err="1" smtClean="0">
                <a:solidFill>
                  <a:srgbClr val="FF0000"/>
                </a:solidFill>
                <a:latin typeface="Arial Black" pitchFamily="34" charset="0"/>
              </a:rPr>
              <a:t>Cellulose</a:t>
            </a:r>
            <a:endParaRPr lang="cs-CZ" dirty="0" smtClean="0">
              <a:solidFill>
                <a:srgbClr val="FF0000"/>
              </a:solidFill>
              <a:latin typeface="Arial Black" pitchFamily="34" charset="0"/>
            </a:endParaRPr>
          </a:p>
          <a:p>
            <a:r>
              <a:rPr lang="cs-CZ" dirty="0" err="1" smtClean="0">
                <a:solidFill>
                  <a:srgbClr val="FF0000"/>
                </a:solidFill>
                <a:latin typeface="Arial Black" pitchFamily="34" charset="0"/>
              </a:rPr>
              <a:t>nitrate</a:t>
            </a:r>
            <a:r>
              <a:rPr lang="cs-CZ" dirty="0" smtClean="0">
                <a:solidFill>
                  <a:srgbClr val="FF0000"/>
                </a:solidFill>
                <a:latin typeface="Arial Black" pitchFamily="34" charset="0"/>
              </a:rPr>
              <a:t> </a:t>
            </a:r>
            <a:endParaRPr lang="cs-CZ" dirty="0" smtClean="0">
              <a:solidFill>
                <a:srgbClr val="008000"/>
              </a:solidFill>
              <a:latin typeface="Arial Black" pitchFamily="34" charset="0"/>
            </a:endParaRPr>
          </a:p>
        </p:txBody>
      </p:sp>
      <p:sp>
        <p:nvSpPr>
          <p:cNvPr id="12" name="TextovéPole 11"/>
          <p:cNvSpPr txBox="1"/>
          <p:nvPr/>
        </p:nvSpPr>
        <p:spPr>
          <a:xfrm>
            <a:off x="2267744" y="2708920"/>
            <a:ext cx="1080120" cy="646331"/>
          </a:xfrm>
          <a:prstGeom prst="rect">
            <a:avLst/>
          </a:prstGeom>
          <a:noFill/>
          <a:ln w="38100">
            <a:solidFill>
              <a:srgbClr val="008000"/>
            </a:solidFill>
          </a:ln>
        </p:spPr>
        <p:txBody>
          <a:bodyPr wrap="square" rtlCol="0">
            <a:spAutoFit/>
          </a:bodyPr>
          <a:lstStyle/>
          <a:p>
            <a:r>
              <a:rPr lang="cs-CZ" dirty="0" err="1" smtClean="0">
                <a:solidFill>
                  <a:srgbClr val="FF0000"/>
                </a:solidFill>
                <a:latin typeface="Arial Black" pitchFamily="34" charset="0"/>
              </a:rPr>
              <a:t>Gun</a:t>
            </a:r>
            <a:r>
              <a:rPr lang="cs-CZ" dirty="0" smtClean="0">
                <a:solidFill>
                  <a:srgbClr val="FF0000"/>
                </a:solidFill>
                <a:latin typeface="Arial Black" pitchFamily="34" charset="0"/>
              </a:rPr>
              <a:t> </a:t>
            </a:r>
            <a:r>
              <a:rPr lang="cs-CZ" dirty="0" err="1" smtClean="0">
                <a:solidFill>
                  <a:srgbClr val="FF0000"/>
                </a:solidFill>
                <a:latin typeface="Arial Black" pitchFamily="34" charset="0"/>
              </a:rPr>
              <a:t>cotton</a:t>
            </a:r>
            <a:r>
              <a:rPr lang="cs-CZ" dirty="0" smtClean="0">
                <a:solidFill>
                  <a:srgbClr val="FF0000"/>
                </a:solidFill>
                <a:latin typeface="Arial Black" pitchFamily="34" charset="0"/>
              </a:rPr>
              <a:t> </a:t>
            </a:r>
            <a:endParaRPr lang="cs-CZ" dirty="0" smtClean="0">
              <a:solidFill>
                <a:srgbClr val="008000"/>
              </a:solidFill>
              <a:latin typeface="Arial Black" pitchFamily="34" charset="0"/>
            </a:endParaRPr>
          </a:p>
        </p:txBody>
      </p:sp>
      <p:sp>
        <p:nvSpPr>
          <p:cNvPr id="13" name="TextovéPole 12"/>
          <p:cNvSpPr txBox="1"/>
          <p:nvPr/>
        </p:nvSpPr>
        <p:spPr>
          <a:xfrm>
            <a:off x="1907704" y="3501008"/>
            <a:ext cx="1872208" cy="369332"/>
          </a:xfrm>
          <a:prstGeom prst="rect">
            <a:avLst/>
          </a:prstGeom>
          <a:noFill/>
          <a:ln w="38100">
            <a:solidFill>
              <a:srgbClr val="008000"/>
            </a:solidFill>
          </a:ln>
        </p:spPr>
        <p:txBody>
          <a:bodyPr wrap="square" rtlCol="0">
            <a:spAutoFit/>
          </a:bodyPr>
          <a:lstStyle/>
          <a:p>
            <a:r>
              <a:rPr lang="cs-CZ" dirty="0" smtClean="0">
                <a:latin typeface="Arial Black" pitchFamily="34" charset="0"/>
              </a:rPr>
              <a:t>EXPLOSIVES</a:t>
            </a:r>
          </a:p>
        </p:txBody>
      </p:sp>
      <p:sp>
        <p:nvSpPr>
          <p:cNvPr id="14" name="TextovéPole 13"/>
          <p:cNvSpPr txBox="1"/>
          <p:nvPr/>
        </p:nvSpPr>
        <p:spPr>
          <a:xfrm>
            <a:off x="179512" y="4077072"/>
            <a:ext cx="1584176" cy="923330"/>
          </a:xfrm>
          <a:prstGeom prst="rect">
            <a:avLst/>
          </a:prstGeom>
          <a:noFill/>
          <a:ln w="38100">
            <a:solidFill>
              <a:srgbClr val="008000"/>
            </a:solidFill>
          </a:ln>
        </p:spPr>
        <p:txBody>
          <a:bodyPr wrap="square" rtlCol="0">
            <a:spAutoFit/>
          </a:bodyPr>
          <a:lstStyle/>
          <a:p>
            <a:r>
              <a:rPr lang="cs-CZ" dirty="0" err="1" smtClean="0">
                <a:solidFill>
                  <a:srgbClr val="FF0000"/>
                </a:solidFill>
                <a:latin typeface="Arial Black" pitchFamily="34" charset="0"/>
              </a:rPr>
              <a:t>Colloidal</a:t>
            </a:r>
            <a:r>
              <a:rPr lang="cs-CZ" dirty="0" smtClean="0">
                <a:solidFill>
                  <a:srgbClr val="FF0000"/>
                </a:solidFill>
                <a:latin typeface="Arial Black" pitchFamily="34" charset="0"/>
              </a:rPr>
              <a:t> </a:t>
            </a:r>
            <a:r>
              <a:rPr lang="cs-CZ" dirty="0" err="1" smtClean="0">
                <a:solidFill>
                  <a:srgbClr val="FF0000"/>
                </a:solidFill>
                <a:latin typeface="Arial Black" pitchFamily="34" charset="0"/>
              </a:rPr>
              <a:t>cotton</a:t>
            </a:r>
            <a:r>
              <a:rPr lang="cs-CZ" dirty="0" smtClean="0">
                <a:solidFill>
                  <a:srgbClr val="FF0000"/>
                </a:solidFill>
                <a:latin typeface="Arial Black" pitchFamily="34" charset="0"/>
              </a:rPr>
              <a:t> </a:t>
            </a:r>
          </a:p>
          <a:p>
            <a:r>
              <a:rPr lang="cs-CZ" dirty="0" smtClean="0">
                <a:solidFill>
                  <a:srgbClr val="FF0000"/>
                </a:solidFill>
                <a:latin typeface="Arial Black" pitchFamily="34" charset="0"/>
              </a:rPr>
              <a:t>(</a:t>
            </a:r>
            <a:r>
              <a:rPr lang="cs-CZ" dirty="0" err="1" smtClean="0">
                <a:solidFill>
                  <a:srgbClr val="FF0000"/>
                </a:solidFill>
                <a:latin typeface="Arial Black" pitchFamily="34" charset="0"/>
              </a:rPr>
              <a:t>collodium</a:t>
            </a:r>
            <a:r>
              <a:rPr lang="cs-CZ" dirty="0" smtClean="0">
                <a:solidFill>
                  <a:srgbClr val="FF0000"/>
                </a:solidFill>
                <a:latin typeface="Arial Black" pitchFamily="34" charset="0"/>
              </a:rPr>
              <a:t>)</a:t>
            </a:r>
            <a:endParaRPr lang="cs-CZ" dirty="0" smtClean="0">
              <a:solidFill>
                <a:srgbClr val="008000"/>
              </a:solidFill>
              <a:latin typeface="Arial Black" pitchFamily="34" charset="0"/>
            </a:endParaRPr>
          </a:p>
        </p:txBody>
      </p:sp>
      <p:sp>
        <p:nvSpPr>
          <p:cNvPr id="15" name="TextovéPole 14"/>
          <p:cNvSpPr txBox="1"/>
          <p:nvPr/>
        </p:nvSpPr>
        <p:spPr>
          <a:xfrm>
            <a:off x="251520" y="5229200"/>
            <a:ext cx="1512168" cy="923330"/>
          </a:xfrm>
          <a:prstGeom prst="rect">
            <a:avLst/>
          </a:prstGeom>
          <a:noFill/>
          <a:ln w="38100">
            <a:solidFill>
              <a:srgbClr val="008000"/>
            </a:solidFill>
          </a:ln>
        </p:spPr>
        <p:txBody>
          <a:bodyPr wrap="square" rtlCol="0">
            <a:spAutoFit/>
          </a:bodyPr>
          <a:lstStyle/>
          <a:p>
            <a:r>
              <a:rPr lang="cs-CZ" dirty="0" err="1" smtClean="0">
                <a:solidFill>
                  <a:srgbClr val="0000FF"/>
                </a:solidFill>
                <a:latin typeface="Arial Black" pitchFamily="34" charset="0"/>
              </a:rPr>
              <a:t>Celluloid</a:t>
            </a:r>
            <a:endParaRPr lang="cs-CZ" dirty="0" smtClean="0">
              <a:solidFill>
                <a:srgbClr val="0000FF"/>
              </a:solidFill>
              <a:latin typeface="Arial Black" pitchFamily="34" charset="0"/>
            </a:endParaRPr>
          </a:p>
          <a:p>
            <a:r>
              <a:rPr lang="cs-CZ" dirty="0" err="1" smtClean="0">
                <a:solidFill>
                  <a:srgbClr val="0000FF"/>
                </a:solidFill>
                <a:latin typeface="Arial Black" pitchFamily="34" charset="0"/>
              </a:rPr>
              <a:t>Films</a:t>
            </a:r>
            <a:endParaRPr lang="cs-CZ" dirty="0" smtClean="0">
              <a:solidFill>
                <a:srgbClr val="0000FF"/>
              </a:solidFill>
              <a:latin typeface="Arial Black" pitchFamily="34" charset="0"/>
            </a:endParaRPr>
          </a:p>
          <a:p>
            <a:r>
              <a:rPr lang="cs-CZ" dirty="0" err="1" smtClean="0">
                <a:solidFill>
                  <a:srgbClr val="0000FF"/>
                </a:solidFill>
                <a:latin typeface="Arial Black" pitchFamily="34" charset="0"/>
              </a:rPr>
              <a:t>Varnishes</a:t>
            </a:r>
            <a:endParaRPr lang="cs-CZ" dirty="0" smtClean="0">
              <a:solidFill>
                <a:srgbClr val="0000FF"/>
              </a:solidFill>
              <a:latin typeface="Arial Black" pitchFamily="34" charset="0"/>
            </a:endParaRPr>
          </a:p>
        </p:txBody>
      </p:sp>
      <p:sp>
        <p:nvSpPr>
          <p:cNvPr id="18" name="TextovéPole 17"/>
          <p:cNvSpPr txBox="1"/>
          <p:nvPr/>
        </p:nvSpPr>
        <p:spPr>
          <a:xfrm>
            <a:off x="3923928" y="764704"/>
            <a:ext cx="1584176" cy="923330"/>
          </a:xfrm>
          <a:prstGeom prst="rect">
            <a:avLst/>
          </a:prstGeom>
          <a:noFill/>
          <a:ln w="38100">
            <a:solidFill>
              <a:srgbClr val="008000"/>
            </a:solidFill>
          </a:ln>
        </p:spPr>
        <p:txBody>
          <a:bodyPr wrap="square" rtlCol="0">
            <a:spAutoFit/>
          </a:bodyPr>
          <a:lstStyle/>
          <a:p>
            <a:r>
              <a:rPr lang="cs-CZ" dirty="0" err="1" smtClean="0">
                <a:solidFill>
                  <a:srgbClr val="7030A0"/>
                </a:solidFill>
                <a:latin typeface="Arial Black" pitchFamily="34" charset="0"/>
              </a:rPr>
              <a:t>Acetic</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acid</a:t>
            </a:r>
            <a:r>
              <a:rPr lang="cs-CZ" dirty="0" smtClean="0">
                <a:solidFill>
                  <a:srgbClr val="7030A0"/>
                </a:solidFill>
                <a:latin typeface="Arial Black" pitchFamily="34" charset="0"/>
              </a:rPr>
              <a:t> anhydride</a:t>
            </a:r>
          </a:p>
        </p:txBody>
      </p:sp>
      <p:sp>
        <p:nvSpPr>
          <p:cNvPr id="20" name="TextovéPole 19"/>
          <p:cNvSpPr txBox="1"/>
          <p:nvPr/>
        </p:nvSpPr>
        <p:spPr>
          <a:xfrm>
            <a:off x="3923928" y="1844824"/>
            <a:ext cx="1584176" cy="646331"/>
          </a:xfrm>
          <a:prstGeom prst="rect">
            <a:avLst/>
          </a:prstGeom>
          <a:noFill/>
          <a:ln w="38100">
            <a:solidFill>
              <a:srgbClr val="008000"/>
            </a:solidFill>
          </a:ln>
        </p:spPr>
        <p:txBody>
          <a:bodyPr wrap="square" rtlCol="0">
            <a:spAutoFit/>
          </a:bodyPr>
          <a:lstStyle/>
          <a:p>
            <a:r>
              <a:rPr lang="cs-CZ" dirty="0" err="1" smtClean="0">
                <a:solidFill>
                  <a:srgbClr val="7030A0"/>
                </a:solidFill>
                <a:latin typeface="Arial Black" pitchFamily="34" charset="0"/>
              </a:rPr>
              <a:t>Cellulose</a:t>
            </a:r>
            <a:r>
              <a:rPr lang="cs-CZ" dirty="0" smtClean="0">
                <a:solidFill>
                  <a:srgbClr val="FF0000"/>
                </a:solidFill>
                <a:latin typeface="Arial Black" pitchFamily="34" charset="0"/>
              </a:rPr>
              <a:t> </a:t>
            </a:r>
            <a:r>
              <a:rPr lang="cs-CZ" dirty="0" err="1" smtClean="0">
                <a:solidFill>
                  <a:srgbClr val="7030A0"/>
                </a:solidFill>
                <a:latin typeface="Arial Black" pitchFamily="34" charset="0"/>
              </a:rPr>
              <a:t>Acetate</a:t>
            </a:r>
            <a:endParaRPr lang="cs-CZ" dirty="0" smtClean="0">
              <a:solidFill>
                <a:srgbClr val="7030A0"/>
              </a:solidFill>
              <a:latin typeface="Arial Black" pitchFamily="34" charset="0"/>
            </a:endParaRPr>
          </a:p>
        </p:txBody>
      </p:sp>
      <p:sp>
        <p:nvSpPr>
          <p:cNvPr id="24" name="TextovéPole 23"/>
          <p:cNvSpPr txBox="1"/>
          <p:nvPr/>
        </p:nvSpPr>
        <p:spPr>
          <a:xfrm>
            <a:off x="3995936" y="2636912"/>
            <a:ext cx="1584176" cy="1477328"/>
          </a:xfrm>
          <a:prstGeom prst="rect">
            <a:avLst/>
          </a:prstGeom>
          <a:noFill/>
          <a:ln w="38100">
            <a:solidFill>
              <a:srgbClr val="008000"/>
            </a:solidFill>
          </a:ln>
        </p:spPr>
        <p:txBody>
          <a:bodyPr wrap="square" rtlCol="0">
            <a:spAutoFit/>
          </a:bodyPr>
          <a:lstStyle/>
          <a:p>
            <a:r>
              <a:rPr lang="cs-CZ" dirty="0" err="1" smtClean="0">
                <a:solidFill>
                  <a:srgbClr val="7030A0"/>
                </a:solidFill>
                <a:latin typeface="Arial Black" pitchFamily="34" charset="0"/>
              </a:rPr>
              <a:t>Films</a:t>
            </a:r>
            <a:r>
              <a:rPr lang="cs-CZ" dirty="0" smtClean="0">
                <a:solidFill>
                  <a:srgbClr val="7030A0"/>
                </a:solidFill>
                <a:latin typeface="Arial Black" pitchFamily="34" charset="0"/>
              </a:rPr>
              <a:t> </a:t>
            </a:r>
          </a:p>
          <a:p>
            <a:r>
              <a:rPr lang="cs-CZ" dirty="0" err="1" smtClean="0">
                <a:solidFill>
                  <a:srgbClr val="7030A0"/>
                </a:solidFill>
                <a:latin typeface="Arial Black" pitchFamily="34" charset="0"/>
              </a:rPr>
              <a:t>Foils</a:t>
            </a:r>
            <a:endParaRPr lang="cs-CZ" dirty="0" smtClean="0">
              <a:solidFill>
                <a:srgbClr val="7030A0"/>
              </a:solidFill>
              <a:latin typeface="Arial Black" pitchFamily="34" charset="0"/>
            </a:endParaRPr>
          </a:p>
          <a:p>
            <a:r>
              <a:rPr lang="cs-CZ" dirty="0" err="1" smtClean="0">
                <a:solidFill>
                  <a:srgbClr val="7030A0"/>
                </a:solidFill>
                <a:latin typeface="Arial Black" pitchFamily="34" charset="0"/>
              </a:rPr>
              <a:t>Varnishes</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Acetate</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rayon</a:t>
            </a:r>
            <a:r>
              <a:rPr lang="cs-CZ" dirty="0" smtClean="0">
                <a:solidFill>
                  <a:srgbClr val="7030A0"/>
                </a:solidFill>
                <a:latin typeface="Arial Black" pitchFamily="34" charset="0"/>
              </a:rPr>
              <a:t>/</a:t>
            </a:r>
            <a:r>
              <a:rPr lang="cs-CZ" dirty="0" err="1" smtClean="0">
                <a:solidFill>
                  <a:srgbClr val="7030A0"/>
                </a:solidFill>
                <a:latin typeface="Arial Black" pitchFamily="34" charset="0"/>
              </a:rPr>
              <a:t>silk</a:t>
            </a:r>
            <a:endParaRPr lang="cs-CZ" dirty="0" smtClean="0">
              <a:solidFill>
                <a:srgbClr val="7030A0"/>
              </a:solidFill>
              <a:latin typeface="Arial Black" pitchFamily="34" charset="0"/>
            </a:endParaRPr>
          </a:p>
        </p:txBody>
      </p:sp>
      <p:sp>
        <p:nvSpPr>
          <p:cNvPr id="25" name="TextovéPole 24"/>
          <p:cNvSpPr txBox="1"/>
          <p:nvPr/>
        </p:nvSpPr>
        <p:spPr>
          <a:xfrm>
            <a:off x="5796136" y="260648"/>
            <a:ext cx="1584176" cy="1200329"/>
          </a:xfrm>
          <a:prstGeom prst="rect">
            <a:avLst/>
          </a:prstGeom>
          <a:noFill/>
          <a:ln w="38100">
            <a:solidFill>
              <a:srgbClr val="008000"/>
            </a:solidFill>
          </a:ln>
        </p:spPr>
        <p:txBody>
          <a:bodyPr wrap="square" rtlCol="0">
            <a:spAutoFit/>
          </a:bodyPr>
          <a:lstStyle/>
          <a:p>
            <a:r>
              <a:rPr lang="cs-CZ" dirty="0" err="1" smtClean="0">
                <a:solidFill>
                  <a:srgbClr val="7030A0"/>
                </a:solidFill>
                <a:latin typeface="Arial Black" pitchFamily="34" charset="0"/>
              </a:rPr>
              <a:t>Acetic</a:t>
            </a:r>
            <a:r>
              <a:rPr lang="cs-CZ" dirty="0" smtClean="0">
                <a:solidFill>
                  <a:srgbClr val="7030A0"/>
                </a:solidFill>
                <a:latin typeface="Arial Black" pitchFamily="34" charset="0"/>
              </a:rPr>
              <a:t> &amp; </a:t>
            </a:r>
            <a:r>
              <a:rPr lang="cs-CZ" dirty="0" err="1" smtClean="0">
                <a:solidFill>
                  <a:srgbClr val="7030A0"/>
                </a:solidFill>
                <a:latin typeface="Arial Black" pitchFamily="34" charset="0"/>
              </a:rPr>
              <a:t>butyric</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acid</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anhydrides</a:t>
            </a:r>
            <a:endParaRPr lang="cs-CZ" dirty="0" smtClean="0">
              <a:solidFill>
                <a:srgbClr val="7030A0"/>
              </a:solidFill>
              <a:latin typeface="Arial Black" pitchFamily="34" charset="0"/>
            </a:endParaRPr>
          </a:p>
        </p:txBody>
      </p:sp>
      <p:sp>
        <p:nvSpPr>
          <p:cNvPr id="26" name="TextovéPole 25"/>
          <p:cNvSpPr txBox="1"/>
          <p:nvPr/>
        </p:nvSpPr>
        <p:spPr>
          <a:xfrm>
            <a:off x="5724128" y="1844824"/>
            <a:ext cx="1584176" cy="923330"/>
          </a:xfrm>
          <a:prstGeom prst="rect">
            <a:avLst/>
          </a:prstGeom>
          <a:noFill/>
          <a:ln w="38100">
            <a:solidFill>
              <a:srgbClr val="008000"/>
            </a:solidFill>
          </a:ln>
        </p:spPr>
        <p:txBody>
          <a:bodyPr wrap="square" rtlCol="0">
            <a:spAutoFit/>
          </a:bodyPr>
          <a:lstStyle/>
          <a:p>
            <a:r>
              <a:rPr lang="cs-CZ" dirty="0" err="1" smtClean="0">
                <a:solidFill>
                  <a:srgbClr val="7030A0"/>
                </a:solidFill>
                <a:latin typeface="Arial Black" pitchFamily="34" charset="0"/>
              </a:rPr>
              <a:t>Cellulose</a:t>
            </a:r>
            <a:r>
              <a:rPr lang="cs-CZ" dirty="0" smtClean="0">
                <a:solidFill>
                  <a:srgbClr val="FF0000"/>
                </a:solidFill>
                <a:latin typeface="Arial Black" pitchFamily="34" charset="0"/>
              </a:rPr>
              <a:t> </a:t>
            </a:r>
            <a:r>
              <a:rPr lang="cs-CZ" dirty="0" err="1" smtClean="0">
                <a:solidFill>
                  <a:srgbClr val="7030A0"/>
                </a:solidFill>
                <a:latin typeface="Arial Black" pitchFamily="34" charset="0"/>
              </a:rPr>
              <a:t>Acetato</a:t>
            </a:r>
            <a:endParaRPr lang="cs-CZ" dirty="0" smtClean="0">
              <a:solidFill>
                <a:srgbClr val="7030A0"/>
              </a:solidFill>
              <a:latin typeface="Arial Black" pitchFamily="34" charset="0"/>
            </a:endParaRPr>
          </a:p>
          <a:p>
            <a:r>
              <a:rPr lang="cs-CZ" dirty="0" err="1" smtClean="0">
                <a:solidFill>
                  <a:srgbClr val="7030A0"/>
                </a:solidFill>
                <a:latin typeface="Arial Black" pitchFamily="34" charset="0"/>
              </a:rPr>
              <a:t>butyrate</a:t>
            </a:r>
            <a:endParaRPr lang="cs-CZ" dirty="0" smtClean="0">
              <a:solidFill>
                <a:srgbClr val="7030A0"/>
              </a:solidFill>
              <a:latin typeface="Arial Black" pitchFamily="34" charset="0"/>
            </a:endParaRPr>
          </a:p>
        </p:txBody>
      </p:sp>
      <p:sp>
        <p:nvSpPr>
          <p:cNvPr id="27" name="TextovéPole 26"/>
          <p:cNvSpPr txBox="1"/>
          <p:nvPr/>
        </p:nvSpPr>
        <p:spPr>
          <a:xfrm>
            <a:off x="5796136" y="2852936"/>
            <a:ext cx="1584176" cy="646331"/>
          </a:xfrm>
          <a:prstGeom prst="rect">
            <a:avLst/>
          </a:prstGeom>
          <a:noFill/>
          <a:ln w="38100">
            <a:solidFill>
              <a:srgbClr val="008000"/>
            </a:solidFill>
          </a:ln>
        </p:spPr>
        <p:txBody>
          <a:bodyPr wrap="square" rtlCol="0">
            <a:spAutoFit/>
          </a:bodyPr>
          <a:lstStyle/>
          <a:p>
            <a:r>
              <a:rPr lang="cs-CZ" dirty="0" err="1" smtClean="0">
                <a:solidFill>
                  <a:srgbClr val="7030A0"/>
                </a:solidFill>
                <a:latin typeface="Arial Black" pitchFamily="34" charset="0"/>
              </a:rPr>
              <a:t>Foils</a:t>
            </a:r>
            <a:endParaRPr lang="cs-CZ" dirty="0" smtClean="0">
              <a:solidFill>
                <a:srgbClr val="7030A0"/>
              </a:solidFill>
              <a:latin typeface="Arial Black" pitchFamily="34" charset="0"/>
            </a:endParaRPr>
          </a:p>
          <a:p>
            <a:r>
              <a:rPr lang="cs-CZ" dirty="0" err="1" smtClean="0">
                <a:solidFill>
                  <a:srgbClr val="7030A0"/>
                </a:solidFill>
                <a:latin typeface="Arial Black" pitchFamily="34" charset="0"/>
              </a:rPr>
              <a:t>Plastics</a:t>
            </a:r>
            <a:endParaRPr lang="cs-CZ" dirty="0" smtClean="0">
              <a:solidFill>
                <a:srgbClr val="7030A0"/>
              </a:solidFill>
              <a:latin typeface="Arial Black" pitchFamily="34" charset="0"/>
            </a:endParaRPr>
          </a:p>
        </p:txBody>
      </p:sp>
      <p:cxnSp>
        <p:nvCxnSpPr>
          <p:cNvPr id="29" name="Přímá spojovací šipka 28"/>
          <p:cNvCxnSpPr/>
          <p:nvPr/>
        </p:nvCxnSpPr>
        <p:spPr>
          <a:xfrm flipH="1">
            <a:off x="971600" y="2564904"/>
            <a:ext cx="1296144" cy="1440160"/>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endCxn id="8" idx="3"/>
          </p:cNvCxnSpPr>
          <p:nvPr/>
        </p:nvCxnSpPr>
        <p:spPr>
          <a:xfrm flipH="1">
            <a:off x="1763688" y="332656"/>
            <a:ext cx="1728192" cy="184666"/>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a:stCxn id="7" idx="3"/>
          </p:cNvCxnSpPr>
          <p:nvPr/>
        </p:nvCxnSpPr>
        <p:spPr>
          <a:xfrm>
            <a:off x="4932040" y="301298"/>
            <a:ext cx="864096" cy="247382"/>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30</a:t>
            </a:fld>
            <a:endParaRPr lang="sk-SK"/>
          </a:p>
        </p:txBody>
      </p:sp>
      <p:pic>
        <p:nvPicPr>
          <p:cNvPr id="7" name="Obrázek 6" descr="img730.jpg"/>
          <p:cNvPicPr>
            <a:picLocks noChangeAspect="1"/>
          </p:cNvPicPr>
          <p:nvPr/>
        </p:nvPicPr>
        <p:blipFill>
          <a:blip r:embed="rId2" cstate="print"/>
          <a:stretch>
            <a:fillRect/>
          </a:stretch>
        </p:blipFill>
        <p:spPr>
          <a:xfrm>
            <a:off x="467544" y="188640"/>
            <a:ext cx="8071727" cy="2880320"/>
          </a:xfrm>
          <a:prstGeom prst="rect">
            <a:avLst/>
          </a:prstGeom>
        </p:spPr>
      </p:pic>
      <p:pic>
        <p:nvPicPr>
          <p:cNvPr id="8" name="Obrázek 7" descr="img731.jpg"/>
          <p:cNvPicPr>
            <a:picLocks noChangeAspect="1"/>
          </p:cNvPicPr>
          <p:nvPr/>
        </p:nvPicPr>
        <p:blipFill>
          <a:blip r:embed="rId3" cstate="print"/>
          <a:stretch>
            <a:fillRect/>
          </a:stretch>
        </p:blipFill>
        <p:spPr>
          <a:xfrm>
            <a:off x="971600" y="3284984"/>
            <a:ext cx="7822283" cy="3024335"/>
          </a:xfrm>
          <a:prstGeom prst="rect">
            <a:avLst/>
          </a:prstGeom>
        </p:spPr>
      </p:pic>
      <p:cxnSp>
        <p:nvCxnSpPr>
          <p:cNvPr id="12" name="Přímá spojovací šipka 11"/>
          <p:cNvCxnSpPr/>
          <p:nvPr/>
        </p:nvCxnSpPr>
        <p:spPr>
          <a:xfrm flipV="1">
            <a:off x="3491880" y="1988840"/>
            <a:ext cx="1152128" cy="1152128"/>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827584" y="3645024"/>
            <a:ext cx="1224136" cy="216024"/>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0" y="188640"/>
            <a:ext cx="9144000" cy="646331"/>
          </a:xfrm>
          <a:prstGeom prst="rect">
            <a:avLst/>
          </a:prstGeom>
          <a:solidFill>
            <a:schemeClr val="accent3">
              <a:lumMod val="85000"/>
            </a:schemeClr>
          </a:solidFill>
        </p:spPr>
        <p:txBody>
          <a:bodyPr wrap="square" rtlCol="0">
            <a:spAutoFit/>
          </a:bodyPr>
          <a:lstStyle/>
          <a:p>
            <a:r>
              <a:rPr lang="en-GB" b="1" dirty="0" smtClean="0">
                <a:solidFill>
                  <a:srgbClr val="008000"/>
                </a:solidFill>
              </a:rPr>
              <a:t>Oxidised Cellulose with two to </a:t>
            </a:r>
            <a:r>
              <a:rPr lang="en-GB" b="1" dirty="0" err="1" smtClean="0">
                <a:solidFill>
                  <a:srgbClr val="008000"/>
                </a:solidFill>
              </a:rPr>
              <a:t>aldehydic</a:t>
            </a:r>
            <a:r>
              <a:rPr lang="en-GB" b="1" dirty="0" smtClean="0">
                <a:solidFill>
                  <a:srgbClr val="008000"/>
                </a:solidFill>
              </a:rPr>
              <a:t> Groups (-CH=O) in the Positions 2 and 3 is very easy to hydrolyse in the alkali Medium</a:t>
            </a:r>
            <a:endParaRPr lang="cs-CZ" b="1" dirty="0">
              <a:solidFill>
                <a:srgbClr val="008000"/>
              </a:solidFill>
            </a:endParaRPr>
          </a:p>
        </p:txBody>
      </p:sp>
      <p:sp>
        <p:nvSpPr>
          <p:cNvPr id="41987" name="Rectangle 3"/>
          <p:cNvSpPr>
            <a:spLocks noChangeArrowheads="1"/>
          </p:cNvSpPr>
          <p:nvPr/>
        </p:nvSpPr>
        <p:spPr bwMode="auto">
          <a:xfrm>
            <a:off x="179512" y="3146485"/>
            <a:ext cx="8964488" cy="923330"/>
          </a:xfrm>
          <a:prstGeom prst="rect">
            <a:avLst/>
          </a:prstGeom>
          <a:solidFill>
            <a:schemeClr val="accent3">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GB" b="1" i="0" u="none" strike="noStrike" cap="none" normalizeH="0" baseline="0" dirty="0" err="1" smtClean="0">
                <a:ln>
                  <a:noFill/>
                </a:ln>
                <a:solidFill>
                  <a:srgbClr val="008000"/>
                </a:solidFill>
                <a:effectLst/>
                <a:latin typeface="+mn-lt"/>
                <a:ea typeface="Calibri" pitchFamily="34" charset="0"/>
                <a:cs typeface="Times New Roman" pitchFamily="18" charset="0"/>
              </a:rPr>
              <a:t>Diketonic</a:t>
            </a:r>
            <a:r>
              <a:rPr kumimoji="0" lang="en-GB" b="1" i="0" u="none" strike="noStrike" cap="none" normalizeH="0" baseline="0" dirty="0" smtClean="0">
                <a:ln>
                  <a:noFill/>
                </a:ln>
                <a:solidFill>
                  <a:srgbClr val="008000"/>
                </a:solidFill>
                <a:effectLst/>
                <a:latin typeface="+mn-lt"/>
                <a:ea typeface="Calibri" pitchFamily="34" charset="0"/>
                <a:cs typeface="Times New Roman" pitchFamily="18" charset="0"/>
              </a:rPr>
              <a:t> Oxidised Cellulose is due to Conjugation of both </a:t>
            </a:r>
            <a:r>
              <a:rPr kumimoji="0" lang="en-GB" b="1" i="0" u="none" strike="noStrike" cap="none" normalizeH="0" baseline="0" dirty="0" err="1" smtClean="0">
                <a:ln>
                  <a:noFill/>
                </a:ln>
                <a:solidFill>
                  <a:srgbClr val="008000"/>
                </a:solidFill>
                <a:effectLst/>
                <a:latin typeface="+mn-lt"/>
                <a:ea typeface="Calibri" pitchFamily="34" charset="0"/>
                <a:cs typeface="Times New Roman" pitchFamily="18" charset="0"/>
              </a:rPr>
              <a:t>Ketogroups</a:t>
            </a:r>
            <a:r>
              <a:rPr kumimoji="0" lang="en-GB" b="1" i="0" u="none" strike="noStrike" cap="none" normalizeH="0" baseline="0" dirty="0" smtClean="0">
                <a:ln>
                  <a:noFill/>
                </a:ln>
                <a:solidFill>
                  <a:srgbClr val="008000"/>
                </a:solidFill>
                <a:effectLst/>
                <a:latin typeface="+mn-lt"/>
                <a:ea typeface="Calibri" pitchFamily="34" charset="0"/>
                <a:cs typeface="Times New Roman" pitchFamily="18" charset="0"/>
              </a:rPr>
              <a:t> yellow, the Water have effect on this Colour, which is dissipating. </a:t>
            </a:r>
            <a:r>
              <a:rPr lang="en-GB" b="1" dirty="0" smtClean="0">
                <a:solidFill>
                  <a:srgbClr val="0000FF"/>
                </a:solidFill>
              </a:rPr>
              <a:t>It could be caused by a reversible </a:t>
            </a:r>
            <a:r>
              <a:rPr lang="en-GB" b="1" dirty="0" err="1" smtClean="0">
                <a:solidFill>
                  <a:srgbClr val="0000FF"/>
                </a:solidFill>
              </a:rPr>
              <a:t>Hydratation</a:t>
            </a:r>
            <a:r>
              <a:rPr lang="en-GB" b="1" dirty="0" smtClean="0">
                <a:solidFill>
                  <a:srgbClr val="0000FF"/>
                </a:solidFill>
              </a:rPr>
              <a:t>.</a:t>
            </a:r>
            <a:endParaRPr kumimoji="0" lang="en-GB" b="1" i="0" u="none" strike="noStrike" cap="none" normalizeH="0" baseline="0" dirty="0" smtClean="0">
              <a:ln>
                <a:noFill/>
              </a:ln>
              <a:solidFill>
                <a:srgbClr val="0000FF"/>
              </a:solidFill>
              <a:effectLst/>
              <a:latin typeface="+mn-lt"/>
              <a:cs typeface="Arial" pitchFamily="34" charset="0"/>
            </a:endParaRPr>
          </a:p>
        </p:txBody>
      </p:sp>
      <p:sp>
        <p:nvSpPr>
          <p:cNvPr id="19" name="Obdélník 18"/>
          <p:cNvSpPr/>
          <p:nvPr/>
        </p:nvSpPr>
        <p:spPr>
          <a:xfrm>
            <a:off x="251520" y="3140968"/>
            <a:ext cx="3240360" cy="36004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p:nvSpPr>
        <p:spPr>
          <a:xfrm>
            <a:off x="4427984" y="3140968"/>
            <a:ext cx="3528392"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ovací šipka 22"/>
          <p:cNvCxnSpPr/>
          <p:nvPr/>
        </p:nvCxnSpPr>
        <p:spPr>
          <a:xfrm flipH="1">
            <a:off x="4211960" y="3501008"/>
            <a:ext cx="216024" cy="14401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Obdélník 27"/>
          <p:cNvSpPr/>
          <p:nvPr/>
        </p:nvSpPr>
        <p:spPr>
          <a:xfrm>
            <a:off x="395536" y="3789040"/>
            <a:ext cx="2592288" cy="288032"/>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Přímá spojovací šipka 28"/>
          <p:cNvCxnSpPr/>
          <p:nvPr/>
        </p:nvCxnSpPr>
        <p:spPr>
          <a:xfrm>
            <a:off x="2915816" y="4077072"/>
            <a:ext cx="4176464" cy="864096"/>
          </a:xfrm>
          <a:prstGeom prst="straightConnector1">
            <a:avLst/>
          </a:prstGeom>
          <a:ln w="38100">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0" y="5949280"/>
            <a:ext cx="8748464" cy="369332"/>
          </a:xfrm>
          <a:prstGeom prst="rect">
            <a:avLst/>
          </a:prstGeom>
          <a:solidFill>
            <a:schemeClr val="accent3">
              <a:lumMod val="85000"/>
            </a:schemeClr>
          </a:solidFill>
        </p:spPr>
        <p:txBody>
          <a:bodyPr wrap="square" rtlCol="0">
            <a:spAutoFit/>
          </a:bodyPr>
          <a:lstStyle/>
          <a:p>
            <a:pPr algn="ctr"/>
            <a:r>
              <a:rPr lang="en-GB" b="1" dirty="0" smtClean="0">
                <a:solidFill>
                  <a:srgbClr val="0000FF"/>
                </a:solidFill>
              </a:rPr>
              <a:t>This type of the Oxidised Cellulose is also easy to hydrolyse.</a:t>
            </a:r>
            <a:endParaRPr lang="cs-CZ" b="1" dirty="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16632"/>
            <a:ext cx="9036496" cy="562074"/>
          </a:xfrm>
        </p:spPr>
        <p:txBody>
          <a:bodyPr/>
          <a:lstStyle/>
          <a:p>
            <a:r>
              <a:rPr lang="cs-CZ" sz="3200" dirty="0" err="1" smtClean="0">
                <a:solidFill>
                  <a:srgbClr val="FF0000"/>
                </a:solidFill>
                <a:latin typeface="Arial Black" pitchFamily="34" charset="0"/>
              </a:rPr>
              <a:t>Cellulose</a:t>
            </a:r>
            <a:r>
              <a:rPr lang="en-GB" sz="3200" b="1" dirty="0" smtClean="0">
                <a:solidFill>
                  <a:srgbClr val="FF0000"/>
                </a:solidFill>
                <a:latin typeface="Arial Black" pitchFamily="34" charset="0"/>
              </a:rPr>
              <a:t> haemostatic (styptic) agent</a:t>
            </a:r>
            <a:endParaRPr lang="cs-CZ" sz="3200" dirty="0"/>
          </a:p>
        </p:txBody>
      </p:sp>
      <p:sp>
        <p:nvSpPr>
          <p:cNvPr id="3" name="Zástupný symbol pro datum 2"/>
          <p:cNvSpPr>
            <a:spLocks noGrp="1"/>
          </p:cNvSpPr>
          <p:nvPr>
            <p:ph type="dt" sz="half" idx="10"/>
          </p:nvPr>
        </p:nvSpPr>
        <p:spPr/>
        <p:txBody>
          <a:bodyPr/>
          <a:lstStyle/>
          <a:p>
            <a:pPr>
              <a:defRPr/>
            </a:pPr>
            <a:r>
              <a:rPr lang="cs-CZ" smtClean="0"/>
              <a:t>January 7/2018</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7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31</a:t>
            </a:fld>
            <a:endParaRPr lang="sk-SK"/>
          </a:p>
        </p:txBody>
      </p:sp>
      <p:pic>
        <p:nvPicPr>
          <p:cNvPr id="6" name="Obrázek 5" descr="https://static.wixstatic.com/media/14efbf_b4f615f4d5f1ac43a6cd2d5a6c3b2070.png/v1/fill/w_130,h_157,al_c,usm_0.66_1.00_0.01/14efbf_b4f615f4d5f1ac43a6cd2d5a6c3b2070.png"/>
          <p:cNvPicPr/>
          <p:nvPr/>
        </p:nvPicPr>
        <p:blipFill>
          <a:blip r:embed="rId2" cstate="print"/>
          <a:srcRect/>
          <a:stretch>
            <a:fillRect/>
          </a:stretch>
        </p:blipFill>
        <p:spPr bwMode="auto">
          <a:xfrm>
            <a:off x="323528" y="980728"/>
            <a:ext cx="2736304" cy="2880320"/>
          </a:xfrm>
          <a:prstGeom prst="rect">
            <a:avLst/>
          </a:prstGeom>
          <a:noFill/>
          <a:ln w="9525">
            <a:noFill/>
            <a:miter lim="800000"/>
            <a:headEnd/>
            <a:tailEnd/>
          </a:ln>
        </p:spPr>
      </p:pic>
      <p:pic>
        <p:nvPicPr>
          <p:cNvPr id="7" name="Obrázek 6" descr="https://static.wixstatic.com/media/14efbf_79aebc7eaac62d82a3bd09186f7545a7.png/v1/fill/w_130,h_156,al_c,usm_0.66_1.00_0.01/14efbf_79aebc7eaac62d82a3bd09186f7545a7.png"/>
          <p:cNvPicPr/>
          <p:nvPr/>
        </p:nvPicPr>
        <p:blipFill>
          <a:blip r:embed="rId3" cstate="print"/>
          <a:srcRect/>
          <a:stretch>
            <a:fillRect/>
          </a:stretch>
        </p:blipFill>
        <p:spPr bwMode="auto">
          <a:xfrm>
            <a:off x="3347864" y="3501008"/>
            <a:ext cx="2664296" cy="2736304"/>
          </a:xfrm>
          <a:prstGeom prst="rect">
            <a:avLst/>
          </a:prstGeom>
          <a:noFill/>
          <a:ln w="9525">
            <a:noFill/>
            <a:miter lim="800000"/>
            <a:headEnd/>
            <a:tailEnd/>
          </a:ln>
        </p:spPr>
      </p:pic>
      <p:pic>
        <p:nvPicPr>
          <p:cNvPr id="8" name="Obrázek 7" descr="https://static.wixstatic.com/media/14efbf_06d8cc034c83d2642390ad30ec7336bd.png/v1/fill/w_130,h_156,al_c,usm_0.66_1.00_0.01/14efbf_06d8cc034c83d2642390ad30ec7336bd.png"/>
          <p:cNvPicPr/>
          <p:nvPr/>
        </p:nvPicPr>
        <p:blipFill>
          <a:blip r:embed="rId4" cstate="print"/>
          <a:srcRect/>
          <a:stretch>
            <a:fillRect/>
          </a:stretch>
        </p:blipFill>
        <p:spPr bwMode="auto">
          <a:xfrm>
            <a:off x="6300192" y="3573016"/>
            <a:ext cx="2558151" cy="2568179"/>
          </a:xfrm>
          <a:prstGeom prst="rect">
            <a:avLst/>
          </a:prstGeom>
          <a:noFill/>
          <a:ln w="9525">
            <a:noFill/>
            <a:miter lim="800000"/>
            <a:headEnd/>
            <a:tailEnd/>
          </a:ln>
        </p:spPr>
      </p:pic>
      <p:sp>
        <p:nvSpPr>
          <p:cNvPr id="9" name="Obdélník 8"/>
          <p:cNvSpPr/>
          <p:nvPr/>
        </p:nvSpPr>
        <p:spPr>
          <a:xfrm>
            <a:off x="107504" y="3933056"/>
            <a:ext cx="3005951" cy="400110"/>
          </a:xfrm>
          <a:prstGeom prst="rect">
            <a:avLst/>
          </a:prstGeom>
        </p:spPr>
        <p:txBody>
          <a:bodyPr wrap="none">
            <a:spAutoFit/>
          </a:bodyPr>
          <a:lstStyle/>
          <a:p>
            <a:r>
              <a:rPr lang="cs-CZ" sz="2000" b="1" dirty="0" smtClean="0">
                <a:solidFill>
                  <a:srgbClr val="0000FF"/>
                </a:solidFill>
              </a:rPr>
              <a:t>US Patent 8,828,050 B2</a:t>
            </a:r>
            <a:endParaRPr lang="cs-CZ" sz="2000" b="1" dirty="0">
              <a:solidFill>
                <a:srgbClr val="0000FF"/>
              </a:solidFill>
            </a:endParaRPr>
          </a:p>
        </p:txBody>
      </p:sp>
      <p:sp>
        <p:nvSpPr>
          <p:cNvPr id="10" name="TextovéPole 9"/>
          <p:cNvSpPr txBox="1"/>
          <p:nvPr/>
        </p:nvSpPr>
        <p:spPr>
          <a:xfrm>
            <a:off x="3347864" y="692696"/>
            <a:ext cx="5544616" cy="2862322"/>
          </a:xfrm>
          <a:prstGeom prst="rect">
            <a:avLst/>
          </a:prstGeom>
          <a:noFill/>
        </p:spPr>
        <p:txBody>
          <a:bodyPr wrap="square" rtlCol="0">
            <a:spAutoFit/>
          </a:bodyPr>
          <a:lstStyle/>
          <a:p>
            <a:r>
              <a:rPr lang="cs-CZ" dirty="0" err="1" smtClean="0"/>
              <a:t>XStat</a:t>
            </a:r>
            <a:r>
              <a:rPr lang="cs-CZ" dirty="0" smtClean="0"/>
              <a:t>® </a:t>
            </a:r>
            <a:r>
              <a:rPr lang="cs-CZ" dirty="0" err="1" smtClean="0"/>
              <a:t>is</a:t>
            </a:r>
            <a:r>
              <a:rPr lang="cs-CZ" dirty="0" smtClean="0"/>
              <a:t> a </a:t>
            </a:r>
            <a:r>
              <a:rPr lang="cs-CZ" dirty="0" err="1" smtClean="0"/>
              <a:t>first</a:t>
            </a:r>
            <a:r>
              <a:rPr lang="cs-CZ" dirty="0" smtClean="0"/>
              <a:t>-in-</a:t>
            </a:r>
            <a:r>
              <a:rPr lang="cs-CZ" dirty="0" err="1" smtClean="0"/>
              <a:t>kind</a:t>
            </a:r>
            <a:r>
              <a:rPr lang="cs-CZ" dirty="0" smtClean="0"/>
              <a:t> </a:t>
            </a:r>
            <a:r>
              <a:rPr lang="cs-CZ" b="1" dirty="0" err="1" smtClean="0">
                <a:solidFill>
                  <a:srgbClr val="FF0000"/>
                </a:solidFill>
              </a:rPr>
              <a:t>hemostatic</a:t>
            </a:r>
            <a:r>
              <a:rPr lang="cs-CZ" b="1" dirty="0" smtClean="0">
                <a:solidFill>
                  <a:srgbClr val="FF0000"/>
                </a:solidFill>
              </a:rPr>
              <a:t> device </a:t>
            </a:r>
            <a:r>
              <a:rPr lang="cs-CZ" dirty="0" err="1" smtClean="0"/>
              <a:t>for</a:t>
            </a:r>
            <a:r>
              <a:rPr lang="cs-CZ" dirty="0" smtClean="0"/>
              <a:t> </a:t>
            </a:r>
            <a:r>
              <a:rPr lang="cs-CZ" dirty="0" err="1" smtClean="0"/>
              <a:t>the</a:t>
            </a:r>
            <a:r>
              <a:rPr lang="cs-CZ" dirty="0" smtClean="0"/>
              <a:t> </a:t>
            </a:r>
            <a:r>
              <a:rPr lang="cs-CZ" dirty="0" err="1" smtClean="0"/>
              <a:t>treatment</a:t>
            </a:r>
            <a:r>
              <a:rPr lang="cs-CZ" dirty="0" smtClean="0"/>
              <a:t> </a:t>
            </a:r>
            <a:r>
              <a:rPr lang="cs-CZ" dirty="0" err="1" smtClean="0"/>
              <a:t>of</a:t>
            </a:r>
            <a:r>
              <a:rPr lang="cs-CZ" dirty="0" smtClean="0"/>
              <a:t> </a:t>
            </a:r>
            <a:r>
              <a:rPr lang="cs-CZ" dirty="0" err="1" smtClean="0"/>
              <a:t>gunshot</a:t>
            </a:r>
            <a:r>
              <a:rPr lang="cs-CZ" dirty="0" smtClean="0"/>
              <a:t> </a:t>
            </a:r>
            <a:r>
              <a:rPr lang="cs-CZ" dirty="0" err="1" smtClean="0"/>
              <a:t>and</a:t>
            </a:r>
            <a:r>
              <a:rPr lang="cs-CZ" dirty="0" smtClean="0"/>
              <a:t> </a:t>
            </a:r>
            <a:r>
              <a:rPr lang="cs-CZ" dirty="0" err="1" smtClean="0"/>
              <a:t>shrapnel</a:t>
            </a:r>
            <a:r>
              <a:rPr lang="cs-CZ" dirty="0" smtClean="0"/>
              <a:t> </a:t>
            </a:r>
            <a:r>
              <a:rPr lang="cs-CZ" dirty="0" err="1" smtClean="0"/>
              <a:t>wounds</a:t>
            </a:r>
            <a:r>
              <a:rPr lang="cs-CZ" dirty="0" smtClean="0"/>
              <a:t>. </a:t>
            </a:r>
            <a:r>
              <a:rPr lang="cs-CZ" dirty="0" err="1" smtClean="0"/>
              <a:t>XStat</a:t>
            </a:r>
            <a:r>
              <a:rPr lang="cs-CZ" dirty="0" smtClean="0"/>
              <a:t> </a:t>
            </a:r>
            <a:r>
              <a:rPr lang="cs-CZ" dirty="0" err="1" smtClean="0"/>
              <a:t>works</a:t>
            </a:r>
            <a:r>
              <a:rPr lang="cs-CZ" dirty="0" smtClean="0"/>
              <a:t> by </a:t>
            </a:r>
            <a:r>
              <a:rPr lang="cs-CZ" dirty="0" err="1" smtClean="0"/>
              <a:t>injecting</a:t>
            </a:r>
            <a:r>
              <a:rPr lang="cs-CZ" dirty="0" smtClean="0"/>
              <a:t> a </a:t>
            </a:r>
            <a:r>
              <a:rPr lang="cs-CZ" dirty="0" err="1" smtClean="0"/>
              <a:t>group</a:t>
            </a:r>
            <a:r>
              <a:rPr lang="cs-CZ" dirty="0" smtClean="0"/>
              <a:t> </a:t>
            </a:r>
            <a:r>
              <a:rPr lang="cs-CZ" dirty="0" err="1" smtClean="0"/>
              <a:t>of</a:t>
            </a:r>
            <a:r>
              <a:rPr lang="cs-CZ" dirty="0" smtClean="0"/>
              <a:t> </a:t>
            </a:r>
            <a:r>
              <a:rPr lang="cs-CZ" b="1" dirty="0" err="1" smtClean="0">
                <a:solidFill>
                  <a:srgbClr val="FF0000"/>
                </a:solidFill>
              </a:rPr>
              <a:t>small</a:t>
            </a:r>
            <a:r>
              <a:rPr lang="cs-CZ" b="1" dirty="0" smtClean="0">
                <a:solidFill>
                  <a:srgbClr val="FF0000"/>
                </a:solidFill>
              </a:rPr>
              <a:t>, </a:t>
            </a:r>
            <a:r>
              <a:rPr lang="cs-CZ" b="1" dirty="0" err="1" smtClean="0">
                <a:solidFill>
                  <a:srgbClr val="FF0000"/>
                </a:solidFill>
              </a:rPr>
              <a:t>rapidly</a:t>
            </a:r>
            <a:r>
              <a:rPr lang="cs-CZ" b="1" dirty="0" smtClean="0">
                <a:solidFill>
                  <a:srgbClr val="FF0000"/>
                </a:solidFill>
              </a:rPr>
              <a:t>-</a:t>
            </a:r>
            <a:r>
              <a:rPr lang="cs-CZ" b="1" dirty="0" err="1" smtClean="0">
                <a:solidFill>
                  <a:srgbClr val="FF0000"/>
                </a:solidFill>
              </a:rPr>
              <a:t>expanding</a:t>
            </a:r>
            <a:r>
              <a:rPr lang="cs-CZ" b="1" dirty="0" smtClean="0">
                <a:solidFill>
                  <a:srgbClr val="FF0000"/>
                </a:solidFill>
              </a:rPr>
              <a:t> </a:t>
            </a:r>
            <a:r>
              <a:rPr lang="cs-CZ" b="1" dirty="0" err="1" smtClean="0">
                <a:solidFill>
                  <a:srgbClr val="FF0000"/>
                </a:solidFill>
              </a:rPr>
              <a:t>sponges</a:t>
            </a:r>
            <a:r>
              <a:rPr lang="cs-CZ" b="1" dirty="0" smtClean="0">
                <a:solidFill>
                  <a:srgbClr val="FF0000"/>
                </a:solidFill>
              </a:rPr>
              <a:t> </a:t>
            </a:r>
            <a:r>
              <a:rPr lang="cs-CZ" b="1" dirty="0" err="1" smtClean="0">
                <a:solidFill>
                  <a:srgbClr val="FF0000"/>
                </a:solidFill>
              </a:rPr>
              <a:t>into</a:t>
            </a:r>
            <a:r>
              <a:rPr lang="cs-CZ" b="1" dirty="0" smtClean="0">
                <a:solidFill>
                  <a:srgbClr val="FF0000"/>
                </a:solidFill>
              </a:rPr>
              <a:t> a </a:t>
            </a:r>
            <a:r>
              <a:rPr lang="cs-CZ" b="1" dirty="0" err="1" smtClean="0">
                <a:solidFill>
                  <a:srgbClr val="FF0000"/>
                </a:solidFill>
              </a:rPr>
              <a:t>wound</a:t>
            </a:r>
            <a:r>
              <a:rPr lang="cs-CZ" b="1" dirty="0" smtClean="0">
                <a:solidFill>
                  <a:srgbClr val="FF0000"/>
                </a:solidFill>
              </a:rPr>
              <a:t> </a:t>
            </a:r>
            <a:r>
              <a:rPr lang="cs-CZ" b="1" dirty="0" err="1" smtClean="0">
                <a:solidFill>
                  <a:srgbClr val="FF0000"/>
                </a:solidFill>
              </a:rPr>
              <a:t>cavity</a:t>
            </a:r>
            <a:r>
              <a:rPr lang="cs-CZ" b="1" dirty="0" smtClean="0">
                <a:solidFill>
                  <a:srgbClr val="FF0000"/>
                </a:solidFill>
              </a:rPr>
              <a:t> </a:t>
            </a:r>
            <a:r>
              <a:rPr lang="cs-CZ" dirty="0" err="1" smtClean="0"/>
              <a:t>using</a:t>
            </a:r>
            <a:r>
              <a:rPr lang="cs-CZ" dirty="0" smtClean="0"/>
              <a:t> a syringe-</a:t>
            </a:r>
            <a:r>
              <a:rPr lang="cs-CZ" dirty="0" err="1" smtClean="0"/>
              <a:t>like</a:t>
            </a:r>
            <a:r>
              <a:rPr lang="cs-CZ" dirty="0" smtClean="0"/>
              <a:t> </a:t>
            </a:r>
            <a:r>
              <a:rPr lang="cs-CZ" dirty="0" err="1" smtClean="0"/>
              <a:t>applicator</a:t>
            </a:r>
            <a:r>
              <a:rPr lang="cs-CZ" dirty="0" smtClean="0"/>
              <a:t>. </a:t>
            </a:r>
            <a:r>
              <a:rPr lang="cs-CZ" dirty="0" err="1" smtClean="0"/>
              <a:t>Each</a:t>
            </a:r>
            <a:r>
              <a:rPr lang="cs-CZ" dirty="0" smtClean="0"/>
              <a:t> </a:t>
            </a:r>
            <a:r>
              <a:rPr lang="cs-CZ" dirty="0" err="1" smtClean="0"/>
              <a:t>sponge</a:t>
            </a:r>
            <a:r>
              <a:rPr lang="cs-CZ" dirty="0" smtClean="0"/>
              <a:t> </a:t>
            </a:r>
            <a:r>
              <a:rPr lang="cs-CZ" dirty="0" err="1" smtClean="0"/>
              <a:t>contains</a:t>
            </a:r>
            <a:r>
              <a:rPr lang="cs-CZ" dirty="0" smtClean="0"/>
              <a:t> </a:t>
            </a:r>
            <a:r>
              <a:rPr lang="cs-CZ" dirty="0" err="1" smtClean="0"/>
              <a:t>an</a:t>
            </a:r>
            <a:r>
              <a:rPr lang="cs-CZ" dirty="0" smtClean="0"/>
              <a:t> x-</a:t>
            </a:r>
            <a:r>
              <a:rPr lang="cs-CZ" dirty="0" err="1" smtClean="0"/>
              <a:t>ray</a:t>
            </a:r>
            <a:r>
              <a:rPr lang="cs-CZ" dirty="0" smtClean="0"/>
              <a:t> </a:t>
            </a:r>
            <a:r>
              <a:rPr lang="cs-CZ" dirty="0" err="1" smtClean="0"/>
              <a:t>detectable</a:t>
            </a:r>
            <a:r>
              <a:rPr lang="cs-CZ" dirty="0" smtClean="0"/>
              <a:t> </a:t>
            </a:r>
            <a:r>
              <a:rPr lang="cs-CZ" dirty="0" err="1" smtClean="0"/>
              <a:t>marker</a:t>
            </a:r>
            <a:r>
              <a:rPr lang="cs-CZ" dirty="0" smtClean="0"/>
              <a:t>. In </a:t>
            </a:r>
            <a:r>
              <a:rPr lang="cs-CZ" dirty="0" err="1" smtClean="0"/>
              <a:t>the</a:t>
            </a:r>
            <a:r>
              <a:rPr lang="cs-CZ" dirty="0" smtClean="0"/>
              <a:t> </a:t>
            </a:r>
            <a:r>
              <a:rPr lang="cs-CZ" dirty="0" err="1" smtClean="0"/>
              <a:t>wound</a:t>
            </a:r>
            <a:r>
              <a:rPr lang="cs-CZ" dirty="0" smtClean="0"/>
              <a:t>, </a:t>
            </a:r>
            <a:r>
              <a:rPr lang="cs-CZ" dirty="0" err="1" smtClean="0"/>
              <a:t>the</a:t>
            </a:r>
            <a:r>
              <a:rPr lang="cs-CZ" dirty="0" smtClean="0"/>
              <a:t> XSTAT </a:t>
            </a:r>
            <a:r>
              <a:rPr lang="cs-CZ" dirty="0" err="1" smtClean="0"/>
              <a:t>sponges</a:t>
            </a:r>
            <a:r>
              <a:rPr lang="cs-CZ" dirty="0" smtClean="0"/>
              <a:t> </a:t>
            </a:r>
            <a:r>
              <a:rPr lang="cs-CZ" dirty="0" err="1" smtClean="0"/>
              <a:t>expand</a:t>
            </a:r>
            <a:r>
              <a:rPr lang="cs-CZ" dirty="0" smtClean="0"/>
              <a:t> </a:t>
            </a:r>
            <a:r>
              <a:rPr lang="cs-CZ" dirty="0" err="1" smtClean="0"/>
              <a:t>and</a:t>
            </a:r>
            <a:r>
              <a:rPr lang="cs-CZ" dirty="0" smtClean="0"/>
              <a:t> </a:t>
            </a:r>
            <a:r>
              <a:rPr lang="cs-CZ" dirty="0" err="1" smtClean="0"/>
              <a:t>swell</a:t>
            </a:r>
            <a:r>
              <a:rPr lang="cs-CZ" dirty="0" smtClean="0"/>
              <a:t> to </a:t>
            </a:r>
            <a:r>
              <a:rPr lang="cs-CZ" b="1" dirty="0" err="1" smtClean="0">
                <a:solidFill>
                  <a:srgbClr val="FF0000"/>
                </a:solidFill>
              </a:rPr>
              <a:t>fill</a:t>
            </a:r>
            <a:r>
              <a:rPr lang="cs-CZ" b="1" dirty="0" smtClean="0">
                <a:solidFill>
                  <a:srgbClr val="FF0000"/>
                </a:solidFill>
              </a:rPr>
              <a:t> </a:t>
            </a:r>
            <a:r>
              <a:rPr lang="cs-CZ" b="1" dirty="0" err="1" smtClean="0">
                <a:solidFill>
                  <a:srgbClr val="FF0000"/>
                </a:solidFill>
              </a:rPr>
              <a:t>the</a:t>
            </a:r>
            <a:r>
              <a:rPr lang="cs-CZ" b="1" dirty="0" smtClean="0">
                <a:solidFill>
                  <a:srgbClr val="FF0000"/>
                </a:solidFill>
              </a:rPr>
              <a:t> </a:t>
            </a:r>
            <a:r>
              <a:rPr lang="cs-CZ" b="1" dirty="0" err="1" smtClean="0">
                <a:solidFill>
                  <a:srgbClr val="FF0000"/>
                </a:solidFill>
              </a:rPr>
              <a:t>wound</a:t>
            </a:r>
            <a:r>
              <a:rPr lang="cs-CZ" b="1" dirty="0" smtClean="0">
                <a:solidFill>
                  <a:srgbClr val="FF0000"/>
                </a:solidFill>
              </a:rPr>
              <a:t> </a:t>
            </a:r>
            <a:r>
              <a:rPr lang="cs-CZ" b="1" dirty="0" err="1" smtClean="0">
                <a:solidFill>
                  <a:srgbClr val="FF0000"/>
                </a:solidFill>
              </a:rPr>
              <a:t>cavity</a:t>
            </a:r>
            <a:r>
              <a:rPr lang="cs-CZ" b="1" dirty="0" smtClean="0">
                <a:solidFill>
                  <a:srgbClr val="FF0000"/>
                </a:solidFill>
              </a:rPr>
              <a:t> </a:t>
            </a:r>
            <a:r>
              <a:rPr lang="cs-CZ" b="1" dirty="0" err="1" smtClean="0">
                <a:solidFill>
                  <a:srgbClr val="FF0000"/>
                </a:solidFill>
              </a:rPr>
              <a:t>within</a:t>
            </a:r>
            <a:r>
              <a:rPr lang="cs-CZ" b="1" dirty="0" smtClean="0">
                <a:solidFill>
                  <a:srgbClr val="FF0000"/>
                </a:solidFill>
              </a:rPr>
              <a:t> 20 </a:t>
            </a:r>
            <a:r>
              <a:rPr lang="cs-CZ" b="1" dirty="0" err="1" smtClean="0">
                <a:solidFill>
                  <a:srgbClr val="FF0000"/>
                </a:solidFill>
              </a:rPr>
              <a:t>seconds</a:t>
            </a:r>
            <a:r>
              <a:rPr lang="cs-CZ" b="1" dirty="0" smtClean="0">
                <a:solidFill>
                  <a:srgbClr val="FF0000"/>
                </a:solidFill>
              </a:rPr>
              <a:t> </a:t>
            </a:r>
            <a:r>
              <a:rPr lang="cs-CZ" b="1" dirty="0" err="1" smtClean="0">
                <a:solidFill>
                  <a:srgbClr val="FF0000"/>
                </a:solidFill>
              </a:rPr>
              <a:t>of</a:t>
            </a:r>
            <a:r>
              <a:rPr lang="cs-CZ" b="1" dirty="0" smtClean="0">
                <a:solidFill>
                  <a:srgbClr val="FF0000"/>
                </a:solidFill>
              </a:rPr>
              <a:t> </a:t>
            </a:r>
            <a:r>
              <a:rPr lang="cs-CZ" b="1" dirty="0" err="1" smtClean="0">
                <a:solidFill>
                  <a:srgbClr val="FF0000"/>
                </a:solidFill>
              </a:rPr>
              <a:t>contact</a:t>
            </a:r>
            <a:r>
              <a:rPr lang="cs-CZ" b="1" dirty="0" smtClean="0">
                <a:solidFill>
                  <a:srgbClr val="FF0000"/>
                </a:solidFill>
              </a:rPr>
              <a:t> </a:t>
            </a:r>
            <a:r>
              <a:rPr lang="cs-CZ" b="1" dirty="0" err="1" smtClean="0">
                <a:solidFill>
                  <a:srgbClr val="FF0000"/>
                </a:solidFill>
              </a:rPr>
              <a:t>with</a:t>
            </a:r>
            <a:r>
              <a:rPr lang="cs-CZ" b="1" dirty="0" smtClean="0">
                <a:solidFill>
                  <a:srgbClr val="FF0000"/>
                </a:solidFill>
              </a:rPr>
              <a:t> </a:t>
            </a:r>
            <a:r>
              <a:rPr lang="cs-CZ" b="1" dirty="0" err="1" smtClean="0">
                <a:solidFill>
                  <a:srgbClr val="FF0000"/>
                </a:solidFill>
              </a:rPr>
              <a:t>blood</a:t>
            </a:r>
            <a:r>
              <a:rPr lang="cs-CZ" b="1" dirty="0" smtClean="0">
                <a:solidFill>
                  <a:srgbClr val="FF0000"/>
                </a:solidFill>
              </a:rPr>
              <a:t>. </a:t>
            </a:r>
            <a:r>
              <a:rPr lang="cs-CZ" b="1" dirty="0" err="1" smtClean="0">
                <a:solidFill>
                  <a:srgbClr val="008000"/>
                </a:solidFill>
              </a:rPr>
              <a:t>This</a:t>
            </a:r>
            <a:r>
              <a:rPr lang="cs-CZ" b="1" dirty="0" smtClean="0">
                <a:solidFill>
                  <a:srgbClr val="008000"/>
                </a:solidFill>
              </a:rPr>
              <a:t> </a:t>
            </a:r>
            <a:r>
              <a:rPr lang="cs-CZ" b="1" dirty="0" err="1" smtClean="0">
                <a:solidFill>
                  <a:srgbClr val="008000"/>
                </a:solidFill>
              </a:rPr>
              <a:t>creates</a:t>
            </a:r>
            <a:r>
              <a:rPr lang="cs-CZ" b="1" dirty="0" smtClean="0">
                <a:solidFill>
                  <a:srgbClr val="008000"/>
                </a:solidFill>
              </a:rPr>
              <a:t> a </a:t>
            </a:r>
            <a:r>
              <a:rPr lang="cs-CZ" b="1" dirty="0" err="1" smtClean="0">
                <a:solidFill>
                  <a:srgbClr val="008000"/>
                </a:solidFill>
              </a:rPr>
              <a:t>temporary</a:t>
            </a:r>
            <a:r>
              <a:rPr lang="cs-CZ" b="1" dirty="0" smtClean="0">
                <a:solidFill>
                  <a:srgbClr val="008000"/>
                </a:solidFill>
              </a:rPr>
              <a:t> </a:t>
            </a:r>
            <a:r>
              <a:rPr lang="cs-CZ" b="1" dirty="0" err="1" smtClean="0">
                <a:solidFill>
                  <a:srgbClr val="008000"/>
                </a:solidFill>
              </a:rPr>
              <a:t>barrier</a:t>
            </a:r>
            <a:r>
              <a:rPr lang="cs-CZ" b="1" dirty="0" smtClean="0">
                <a:solidFill>
                  <a:srgbClr val="008000"/>
                </a:solidFill>
              </a:rPr>
              <a:t> to </a:t>
            </a:r>
            <a:r>
              <a:rPr lang="cs-CZ" b="1" dirty="0" err="1" smtClean="0">
                <a:solidFill>
                  <a:srgbClr val="008000"/>
                </a:solidFill>
              </a:rPr>
              <a:t>blood</a:t>
            </a:r>
            <a:r>
              <a:rPr lang="cs-CZ" b="1" dirty="0" smtClean="0">
                <a:solidFill>
                  <a:srgbClr val="008000"/>
                </a:solidFill>
              </a:rPr>
              <a:t> </a:t>
            </a:r>
            <a:r>
              <a:rPr lang="cs-CZ" b="1" dirty="0" err="1" smtClean="0">
                <a:solidFill>
                  <a:srgbClr val="008000"/>
                </a:solidFill>
              </a:rPr>
              <a:t>flow</a:t>
            </a:r>
            <a:r>
              <a:rPr lang="cs-CZ" b="1" dirty="0" smtClean="0">
                <a:solidFill>
                  <a:srgbClr val="008000"/>
                </a:solidFill>
              </a:rPr>
              <a:t> </a:t>
            </a:r>
            <a:r>
              <a:rPr lang="cs-CZ" b="1" dirty="0" err="1" smtClean="0">
                <a:solidFill>
                  <a:srgbClr val="008000"/>
                </a:solidFill>
              </a:rPr>
              <a:t>and</a:t>
            </a:r>
            <a:r>
              <a:rPr lang="cs-CZ" b="1" dirty="0" smtClean="0">
                <a:solidFill>
                  <a:srgbClr val="008000"/>
                </a:solidFill>
              </a:rPr>
              <a:t> </a:t>
            </a:r>
            <a:r>
              <a:rPr lang="cs-CZ" b="1" dirty="0" err="1" smtClean="0">
                <a:solidFill>
                  <a:srgbClr val="008000"/>
                </a:solidFill>
              </a:rPr>
              <a:t>provides</a:t>
            </a:r>
            <a:r>
              <a:rPr lang="cs-CZ" b="1" dirty="0" smtClean="0">
                <a:solidFill>
                  <a:srgbClr val="008000"/>
                </a:solidFill>
              </a:rPr>
              <a:t> </a:t>
            </a:r>
            <a:r>
              <a:rPr lang="cs-CZ" b="1" dirty="0" err="1" smtClean="0">
                <a:solidFill>
                  <a:srgbClr val="008000"/>
                </a:solidFill>
              </a:rPr>
              <a:t>hemostatic</a:t>
            </a:r>
            <a:r>
              <a:rPr lang="cs-CZ" b="1" dirty="0" smtClean="0">
                <a:solidFill>
                  <a:srgbClr val="008000"/>
                </a:solidFill>
              </a:rPr>
              <a:t> </a:t>
            </a:r>
            <a:r>
              <a:rPr lang="cs-CZ" b="1" dirty="0" err="1" smtClean="0">
                <a:solidFill>
                  <a:srgbClr val="008000"/>
                </a:solidFill>
              </a:rPr>
              <a:t>pressure</a:t>
            </a:r>
            <a:r>
              <a:rPr lang="cs-CZ" b="1" dirty="0" smtClean="0">
                <a:solidFill>
                  <a:srgbClr val="008000"/>
                </a:solidFill>
              </a:rPr>
              <a:t>. </a:t>
            </a:r>
            <a:endParaRPr lang="cs-CZ" b="1" dirty="0">
              <a:solidFill>
                <a:srgbClr val="008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32</a:t>
            </a:fld>
            <a:endParaRPr lang="sk-SK"/>
          </a:p>
        </p:txBody>
      </p:sp>
      <p:pic>
        <p:nvPicPr>
          <p:cNvPr id="5" name="Obrázek 4" descr="img221.jpg"/>
          <p:cNvPicPr>
            <a:picLocks noChangeAspect="1"/>
          </p:cNvPicPr>
          <p:nvPr/>
        </p:nvPicPr>
        <p:blipFill>
          <a:blip r:embed="rId2" cstate="print"/>
          <a:stretch>
            <a:fillRect/>
          </a:stretch>
        </p:blipFill>
        <p:spPr>
          <a:xfrm rot="5400000">
            <a:off x="3422797" y="-3054645"/>
            <a:ext cx="2321154" cy="8663708"/>
          </a:xfrm>
          <a:prstGeom prst="rect">
            <a:avLst/>
          </a:prstGeom>
        </p:spPr>
      </p:pic>
      <p:sp>
        <p:nvSpPr>
          <p:cNvPr id="6" name="TextovéPole 5"/>
          <p:cNvSpPr txBox="1"/>
          <p:nvPr/>
        </p:nvSpPr>
        <p:spPr>
          <a:xfrm>
            <a:off x="107504" y="2564904"/>
            <a:ext cx="8784976" cy="3693319"/>
          </a:xfrm>
          <a:prstGeom prst="rect">
            <a:avLst/>
          </a:prstGeom>
          <a:noFill/>
        </p:spPr>
        <p:txBody>
          <a:bodyPr wrap="square" rtlCol="0">
            <a:spAutoFit/>
          </a:bodyPr>
          <a:lstStyle/>
          <a:p>
            <a:r>
              <a:rPr lang="cs-CZ" b="1" dirty="0" smtClean="0"/>
              <a:t>Podrobný popis výrobku </a:t>
            </a:r>
            <a:r>
              <a:rPr lang="cs-CZ" b="1" dirty="0" smtClean="0">
                <a:solidFill>
                  <a:srgbClr val="FF0000"/>
                </a:solidFill>
              </a:rPr>
              <a:t>Kompres </a:t>
            </a:r>
            <a:r>
              <a:rPr lang="cs-CZ" b="1" dirty="0" err="1" smtClean="0">
                <a:solidFill>
                  <a:srgbClr val="FF0000"/>
                </a:solidFill>
              </a:rPr>
              <a:t>Medicomp</a:t>
            </a:r>
            <a:r>
              <a:rPr lang="cs-CZ" b="1" dirty="0" smtClean="0">
                <a:solidFill>
                  <a:srgbClr val="FF0000"/>
                </a:solidFill>
              </a:rPr>
              <a:t> </a:t>
            </a:r>
            <a:r>
              <a:rPr lang="cs-CZ" b="1" dirty="0" smtClean="0"/>
              <a:t>nester.10x10cm/100ks 4218251</a:t>
            </a:r>
          </a:p>
          <a:p>
            <a:r>
              <a:rPr lang="cs-CZ" dirty="0" smtClean="0"/>
              <a:t>Kompres z netkaného textilu </a:t>
            </a:r>
            <a:r>
              <a:rPr lang="cs-CZ" dirty="0" err="1" smtClean="0"/>
              <a:t>Medicomp</a:t>
            </a:r>
            <a:r>
              <a:rPr lang="cs-CZ" dirty="0" smtClean="0"/>
              <a:t> může být v mnoha oblastech na oddělení i v ambulanci vhodnou alternativou ke klasickému mulovému kompresu.</a:t>
            </a:r>
          </a:p>
          <a:p>
            <a:r>
              <a:rPr lang="cs-CZ" dirty="0" smtClean="0"/>
              <a:t>Kompresy z netkaného textilu </a:t>
            </a:r>
            <a:r>
              <a:rPr lang="cs-CZ" dirty="0" err="1" smtClean="0"/>
              <a:t>Medicomp</a:t>
            </a:r>
            <a:r>
              <a:rPr lang="cs-CZ" dirty="0" smtClean="0"/>
              <a:t> z </a:t>
            </a:r>
            <a:r>
              <a:rPr lang="cs-CZ" b="1" dirty="0" smtClean="0">
                <a:solidFill>
                  <a:srgbClr val="008000"/>
                </a:solidFill>
              </a:rPr>
              <a:t>60 % viskózy a 34 % polyesterových vláken </a:t>
            </a:r>
            <a:r>
              <a:rPr lang="cs-CZ" dirty="0" smtClean="0"/>
              <a:t>mají otevřenou, mulu podobnou strukturu. Proto mají velmi dobrou savou schopnost, jsou měkké a prodyšné. Netkaný textil je čistě mechanicky stabilizován a bez pojidel i optických bělicích látek. Pro hospodárné použití jsou k dispozici kompresy z netkaného textilu </a:t>
            </a:r>
            <a:r>
              <a:rPr lang="cs-CZ" dirty="0" err="1" smtClean="0"/>
              <a:t>Medicomp</a:t>
            </a:r>
            <a:r>
              <a:rPr lang="cs-CZ" dirty="0" smtClean="0"/>
              <a:t> s různým počtem vrstev a s rozdílnými rozměry, sterilizované pro přímé použití i nesterilizované. Speciálně k ošetření ran s drenáží, při tracheotomiích a extenzích i jako ochrana při aplikaci kanyl a sond jsou k dispozici kompresy z netkaného textilu </a:t>
            </a:r>
            <a:r>
              <a:rPr lang="cs-CZ" dirty="0" err="1" smtClean="0"/>
              <a:t>Medicomp</a:t>
            </a:r>
            <a:r>
              <a:rPr lang="cs-CZ" dirty="0" smtClean="0"/>
              <a:t> </a:t>
            </a:r>
            <a:r>
              <a:rPr lang="cs-CZ" dirty="0" err="1" smtClean="0"/>
              <a:t>Drain</a:t>
            </a:r>
            <a:r>
              <a:rPr lang="cs-CZ" dirty="0" smtClean="0"/>
              <a:t> ve tvaru Y.</a:t>
            </a:r>
          </a:p>
          <a:p>
            <a:r>
              <a:rPr lang="cs-CZ" dirty="0" smtClean="0"/>
              <a:t>Ke všeobecnému ošetření ran; jako tampon a jako kompres při ambulantních a stacionárních zásazích.</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33</a:t>
            </a:fld>
            <a:endParaRPr lang="sk-SK"/>
          </a:p>
        </p:txBody>
      </p:sp>
      <p:pic>
        <p:nvPicPr>
          <p:cNvPr id="7" name="Obrázek 6" descr="Cellulose Grafted by acrylic acid 001.jpg"/>
          <p:cNvPicPr>
            <a:picLocks noChangeAspect="1"/>
          </p:cNvPicPr>
          <p:nvPr/>
        </p:nvPicPr>
        <p:blipFill>
          <a:blip r:embed="rId2" cstate="print"/>
          <a:stretch>
            <a:fillRect/>
          </a:stretch>
        </p:blipFill>
        <p:spPr>
          <a:xfrm rot="16200000">
            <a:off x="5494086" y="-645322"/>
            <a:ext cx="1944216" cy="4332220"/>
          </a:xfrm>
          <a:prstGeom prst="rect">
            <a:avLst/>
          </a:prstGeom>
        </p:spPr>
      </p:pic>
      <p:sp>
        <p:nvSpPr>
          <p:cNvPr id="9" name="TextovéPole 8"/>
          <p:cNvSpPr txBox="1"/>
          <p:nvPr/>
        </p:nvSpPr>
        <p:spPr>
          <a:xfrm>
            <a:off x="0" y="116632"/>
            <a:ext cx="8964488" cy="400110"/>
          </a:xfrm>
          <a:prstGeom prst="rect">
            <a:avLst/>
          </a:prstGeom>
          <a:noFill/>
        </p:spPr>
        <p:txBody>
          <a:bodyPr wrap="square" rtlCol="0">
            <a:spAutoFit/>
          </a:bodyPr>
          <a:lstStyle/>
          <a:p>
            <a:pPr algn="ctr"/>
            <a:r>
              <a:rPr lang="cs-CZ" sz="2000" dirty="0" err="1" smtClean="0">
                <a:solidFill>
                  <a:srgbClr val="FF0000"/>
                </a:solidFill>
                <a:latin typeface="Arial Black" pitchFamily="34" charset="0"/>
              </a:rPr>
              <a:t>Cellulose</a:t>
            </a:r>
            <a:r>
              <a:rPr lang="en-GB" sz="2000" b="1" dirty="0" smtClean="0">
                <a:solidFill>
                  <a:srgbClr val="FF0000"/>
                </a:solidFill>
                <a:latin typeface="Arial Black" pitchFamily="34" charset="0"/>
              </a:rPr>
              <a:t> </a:t>
            </a:r>
            <a:r>
              <a:rPr lang="cs-CZ" sz="2000" b="1" dirty="0" smtClean="0">
                <a:solidFill>
                  <a:srgbClr val="FF0000"/>
                </a:solidFill>
                <a:latin typeface="Arial Black" pitchFamily="34" charset="0"/>
              </a:rPr>
              <a:t>GRAFTING  to </a:t>
            </a:r>
            <a:r>
              <a:rPr lang="cs-CZ" sz="2000" b="1" dirty="0" err="1" smtClean="0">
                <a:solidFill>
                  <a:srgbClr val="FF0000"/>
                </a:solidFill>
                <a:latin typeface="Arial Black" pitchFamily="34" charset="0"/>
              </a:rPr>
              <a:t>get</a:t>
            </a:r>
            <a:r>
              <a:rPr lang="cs-CZ" sz="2000" b="1" dirty="0" smtClean="0">
                <a:solidFill>
                  <a:srgbClr val="FF0000"/>
                </a:solidFill>
                <a:latin typeface="Arial Black" pitchFamily="34" charset="0"/>
              </a:rPr>
              <a:t> H</a:t>
            </a:r>
            <a:r>
              <a:rPr lang="en-GB" sz="2000" b="1" dirty="0" err="1" smtClean="0">
                <a:solidFill>
                  <a:srgbClr val="FF0000"/>
                </a:solidFill>
                <a:latin typeface="Arial Black" pitchFamily="34" charset="0"/>
              </a:rPr>
              <a:t>aemostatic</a:t>
            </a:r>
            <a:r>
              <a:rPr lang="en-GB" sz="2000" b="1" dirty="0" smtClean="0">
                <a:solidFill>
                  <a:srgbClr val="FF0000"/>
                </a:solidFill>
                <a:latin typeface="Arial Black" pitchFamily="34" charset="0"/>
              </a:rPr>
              <a:t> (styptic) agent</a:t>
            </a:r>
            <a:endParaRPr lang="cs-CZ" sz="2000" dirty="0"/>
          </a:p>
        </p:txBody>
      </p:sp>
      <p:sp>
        <p:nvSpPr>
          <p:cNvPr id="11" name="TextovéPole 10"/>
          <p:cNvSpPr txBox="1"/>
          <p:nvPr/>
        </p:nvSpPr>
        <p:spPr>
          <a:xfrm>
            <a:off x="251520" y="620688"/>
            <a:ext cx="3960440" cy="1569660"/>
          </a:xfrm>
          <a:prstGeom prst="rect">
            <a:avLst/>
          </a:prstGeom>
          <a:noFill/>
        </p:spPr>
        <p:txBody>
          <a:bodyPr wrap="square" rtlCol="0">
            <a:spAutoFit/>
          </a:bodyPr>
          <a:lstStyle/>
          <a:p>
            <a:r>
              <a:rPr lang="cs-CZ" sz="3200" dirty="0" err="1" smtClean="0">
                <a:solidFill>
                  <a:srgbClr val="0000FF"/>
                </a:solidFill>
                <a:latin typeface="Arial Black" pitchFamily="34" charset="0"/>
              </a:rPr>
              <a:t>Cellulose</a:t>
            </a:r>
            <a:r>
              <a:rPr lang="en-GB" sz="3200" b="1" dirty="0" smtClean="0">
                <a:solidFill>
                  <a:srgbClr val="0000FF"/>
                </a:solidFill>
                <a:latin typeface="Arial Black" pitchFamily="34" charset="0"/>
              </a:rPr>
              <a:t> </a:t>
            </a:r>
            <a:r>
              <a:rPr lang="cs-CZ" sz="3200" b="1" dirty="0" smtClean="0">
                <a:solidFill>
                  <a:srgbClr val="0000FF"/>
                </a:solidFill>
                <a:latin typeface="Arial Black" pitchFamily="34" charset="0"/>
              </a:rPr>
              <a:t>GRAFTING by ACRYLIC ACID </a:t>
            </a:r>
            <a:endParaRPr lang="cs-CZ" sz="3200" dirty="0">
              <a:solidFill>
                <a:srgbClr val="0000FF"/>
              </a:solidFill>
            </a:endParaRPr>
          </a:p>
        </p:txBody>
      </p:sp>
      <p:sp>
        <p:nvSpPr>
          <p:cNvPr id="12" name="TextovéPole 11"/>
          <p:cNvSpPr txBox="1"/>
          <p:nvPr/>
        </p:nvSpPr>
        <p:spPr>
          <a:xfrm>
            <a:off x="179512" y="2708920"/>
            <a:ext cx="8280920" cy="1569660"/>
          </a:xfrm>
          <a:prstGeom prst="rect">
            <a:avLst/>
          </a:prstGeom>
          <a:noFill/>
        </p:spPr>
        <p:txBody>
          <a:bodyPr wrap="square" rtlCol="0">
            <a:spAutoFit/>
          </a:bodyPr>
          <a:lstStyle/>
          <a:p>
            <a:r>
              <a:rPr lang="en-GB" sz="3200" dirty="0" smtClean="0">
                <a:solidFill>
                  <a:srgbClr val="0000FF"/>
                </a:solidFill>
                <a:latin typeface="Arial Black" pitchFamily="34" charset="0"/>
              </a:rPr>
              <a:t>The</a:t>
            </a:r>
            <a:r>
              <a:rPr lang="en-GB" sz="3200" dirty="0" smtClean="0">
                <a:solidFill>
                  <a:srgbClr val="0000FF"/>
                </a:solidFill>
              </a:rPr>
              <a:t> </a:t>
            </a:r>
            <a:r>
              <a:rPr lang="en-GB" sz="3200" b="1" dirty="0" smtClean="0">
                <a:solidFill>
                  <a:srgbClr val="0000FF"/>
                </a:solidFill>
                <a:latin typeface="Arial Black" pitchFamily="34" charset="0"/>
              </a:rPr>
              <a:t>Haemostatic (styptic) is done by influence of Ca</a:t>
            </a:r>
            <a:r>
              <a:rPr lang="en-GB" sz="3200" b="1" baseline="30000" dirty="0" smtClean="0">
                <a:solidFill>
                  <a:srgbClr val="0000FF"/>
                </a:solidFill>
                <a:latin typeface="Arial Black" pitchFamily="34" charset="0"/>
              </a:rPr>
              <a:t>+2</a:t>
            </a:r>
            <a:r>
              <a:rPr lang="en-GB" sz="3200" b="1" dirty="0" smtClean="0">
                <a:solidFill>
                  <a:srgbClr val="0000FF"/>
                </a:solidFill>
                <a:latin typeface="Arial Black" pitchFamily="34" charset="0"/>
              </a:rPr>
              <a:t> Salt of the Acrylic Acid</a:t>
            </a:r>
            <a:r>
              <a:rPr lang="en-GB" sz="3200" dirty="0" smtClean="0">
                <a:solidFill>
                  <a:srgbClr val="0000FF"/>
                </a:solidFill>
              </a:rPr>
              <a:t> </a:t>
            </a:r>
            <a:endParaRPr lang="en-GB" sz="3200" dirty="0">
              <a:solidFill>
                <a:srgbClr val="0000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457200" y="116632"/>
            <a:ext cx="8229600" cy="432048"/>
          </a:xfrm>
        </p:spPr>
        <p:txBody>
          <a:bodyPr/>
          <a:lstStyle/>
          <a:p>
            <a:r>
              <a:rPr lang="cs-CZ" sz="3200" dirty="0" err="1" smtClean="0">
                <a:solidFill>
                  <a:srgbClr val="FF0000"/>
                </a:solidFill>
                <a:latin typeface="Arial Black" pitchFamily="34" charset="0"/>
              </a:rPr>
              <a:t>Nitrocellulose</a:t>
            </a:r>
            <a:r>
              <a:rPr lang="cs-CZ" sz="3200" dirty="0" smtClean="0">
                <a:solidFill>
                  <a:srgbClr val="FF0000"/>
                </a:solidFill>
                <a:latin typeface="Arial Black" pitchFamily="34" charset="0"/>
              </a:rPr>
              <a:t> 1</a:t>
            </a:r>
            <a:endParaRPr lang="cs-CZ" sz="3200" dirty="0">
              <a:solidFill>
                <a:srgbClr val="FF0000"/>
              </a:solidFill>
              <a:latin typeface="Arial Black" pitchFamily="34" charset="0"/>
            </a:endParaRPr>
          </a:p>
        </p:txBody>
      </p:sp>
      <p:sp>
        <p:nvSpPr>
          <p:cNvPr id="10" name="Zástupný symbol pro obsah 9"/>
          <p:cNvSpPr>
            <a:spLocks noGrp="1"/>
          </p:cNvSpPr>
          <p:nvPr>
            <p:ph idx="1"/>
          </p:nvPr>
        </p:nvSpPr>
        <p:spPr>
          <a:xfrm>
            <a:off x="457200" y="548680"/>
            <a:ext cx="8229600" cy="5688632"/>
          </a:xfrm>
        </p:spPr>
        <p:txBody>
          <a:bodyPr/>
          <a:lstStyle/>
          <a:p>
            <a:r>
              <a:rPr lang="en-GB" sz="1800" dirty="0" smtClean="0">
                <a:solidFill>
                  <a:srgbClr val="FF0000"/>
                </a:solidFill>
                <a:latin typeface="Arial Black" pitchFamily="34" charset="0"/>
              </a:rPr>
              <a:t>Company SYNTHESIA  Pardubice (Czech Republic) </a:t>
            </a:r>
            <a:r>
              <a:rPr lang="en-GB" sz="1800" dirty="0" smtClean="0">
                <a:solidFill>
                  <a:srgbClr val="0000FF"/>
                </a:solidFill>
                <a:latin typeface="Arial Black" pitchFamily="34" charset="0"/>
              </a:rPr>
              <a:t>&gt; an Example &gt;&gt;&gt;</a:t>
            </a:r>
          </a:p>
          <a:p>
            <a:r>
              <a:rPr lang="en-GB" sz="1800" b="1" dirty="0" smtClean="0">
                <a:solidFill>
                  <a:srgbClr val="0000FF"/>
                </a:solidFill>
                <a:latin typeface="Arial Black" pitchFamily="34" charset="0"/>
              </a:rPr>
              <a:t>Industrial nitrocellulose type A</a:t>
            </a:r>
          </a:p>
          <a:p>
            <a:pPr lvl="1"/>
            <a:r>
              <a:rPr lang="en-GB" sz="1600" dirty="0" smtClean="0"/>
              <a:t>Nitrocellulose type A with nitrogen content 10,6-11,3% is characteristic with good solubility in alcohol-type solvents and good solubility in ethyl alcohol (up to 100 %). It forms films with </a:t>
            </a:r>
            <a:r>
              <a:rPr lang="en-GB" sz="1600" i="1" u="sng" dirty="0" smtClean="0"/>
              <a:t>Available wetting agents: </a:t>
            </a:r>
            <a:r>
              <a:rPr lang="en-GB" sz="1600" b="1" i="1" u="sng" dirty="0" smtClean="0">
                <a:latin typeface="Arial Black" pitchFamily="34" charset="0"/>
              </a:rPr>
              <a:t>ethanol, </a:t>
            </a:r>
            <a:r>
              <a:rPr lang="en-GB" sz="1600" b="1" i="1" u="sng" dirty="0" err="1" smtClean="0">
                <a:latin typeface="Arial Black" pitchFamily="34" charset="0"/>
              </a:rPr>
              <a:t>isopropanol</a:t>
            </a:r>
            <a:r>
              <a:rPr lang="en-GB" sz="1600" b="1" i="1" u="sng" dirty="0" smtClean="0">
                <a:latin typeface="Arial Black" pitchFamily="34" charset="0"/>
              </a:rPr>
              <a:t>, water – 30 or 35%. </a:t>
            </a:r>
            <a:r>
              <a:rPr lang="en-GB" sz="1600" i="1" u="sng" dirty="0" smtClean="0"/>
              <a:t>thermoplastic and good mechanical properties</a:t>
            </a:r>
          </a:p>
          <a:p>
            <a:r>
              <a:rPr lang="en-GB" sz="1800" dirty="0" smtClean="0">
                <a:solidFill>
                  <a:srgbClr val="7030A0"/>
                </a:solidFill>
                <a:latin typeface="Arial Black" pitchFamily="34" charset="0"/>
              </a:rPr>
              <a:t>Use</a:t>
            </a:r>
          </a:p>
          <a:p>
            <a:pPr lvl="1"/>
            <a:r>
              <a:rPr lang="en-GB" sz="1600" b="1" i="1" dirty="0" smtClean="0">
                <a:solidFill>
                  <a:srgbClr val="7030A0"/>
                </a:solidFill>
              </a:rPr>
              <a:t>Explosives</a:t>
            </a:r>
          </a:p>
          <a:p>
            <a:pPr lvl="1"/>
            <a:r>
              <a:rPr lang="en-GB" sz="1600" b="1" dirty="0" smtClean="0">
                <a:solidFill>
                  <a:srgbClr val="7030A0"/>
                </a:solidFill>
                <a:latin typeface="Arial Black" pitchFamily="34" charset="0"/>
              </a:rPr>
              <a:t>Civilian – Plastics,</a:t>
            </a:r>
            <a:r>
              <a:rPr lang="cs-CZ" sz="1600" b="1" dirty="0" smtClean="0">
                <a:solidFill>
                  <a:srgbClr val="7030A0"/>
                </a:solidFill>
                <a:latin typeface="Arial Black" pitchFamily="34" charset="0"/>
              </a:rPr>
              <a:t> </a:t>
            </a:r>
            <a:r>
              <a:rPr lang="en-GB" sz="1600" b="1" dirty="0" smtClean="0">
                <a:solidFill>
                  <a:srgbClr val="7030A0"/>
                </a:solidFill>
                <a:latin typeface="Arial Black" pitchFamily="34" charset="0"/>
              </a:rPr>
              <a:t>Varnishes, Foil, ……..</a:t>
            </a:r>
          </a:p>
          <a:p>
            <a:r>
              <a:rPr lang="en-GB" sz="1800" dirty="0" smtClean="0">
                <a:solidFill>
                  <a:srgbClr val="008000"/>
                </a:solidFill>
                <a:latin typeface="Arial Black" pitchFamily="34" charset="0"/>
              </a:rPr>
              <a:t>Manufacture</a:t>
            </a:r>
            <a:r>
              <a:rPr lang="cs-CZ" sz="1800" dirty="0" smtClean="0">
                <a:solidFill>
                  <a:srgbClr val="008000"/>
                </a:solidFill>
                <a:latin typeface="Arial Black" pitchFamily="34" charset="0"/>
              </a:rPr>
              <a:t> </a:t>
            </a:r>
            <a:r>
              <a:rPr lang="en-GB" sz="1800" dirty="0" smtClean="0">
                <a:solidFill>
                  <a:srgbClr val="008000"/>
                </a:solidFill>
                <a:latin typeface="Arial Black" pitchFamily="34" charset="0"/>
              </a:rPr>
              <a:t>Technology</a:t>
            </a:r>
          </a:p>
          <a:p>
            <a:pPr lvl="1"/>
            <a:r>
              <a:rPr lang="en-GB" sz="1600" dirty="0" smtClean="0">
                <a:solidFill>
                  <a:srgbClr val="008000"/>
                </a:solidFill>
                <a:latin typeface="Arial Black" pitchFamily="34" charset="0"/>
              </a:rPr>
              <a:t>Oxidation of Wood Pulp or Cotton</a:t>
            </a:r>
          </a:p>
          <a:p>
            <a:pPr lvl="1"/>
            <a:r>
              <a:rPr lang="en-GB" sz="1600" dirty="0" smtClean="0">
                <a:solidFill>
                  <a:srgbClr val="008000"/>
                </a:solidFill>
                <a:latin typeface="Arial Black" pitchFamily="34" charset="0"/>
              </a:rPr>
              <a:t>HNO</a:t>
            </a:r>
            <a:r>
              <a:rPr lang="en-GB" sz="1600" baseline="-25000" dirty="0" smtClean="0">
                <a:solidFill>
                  <a:srgbClr val="008000"/>
                </a:solidFill>
                <a:latin typeface="Arial Black" pitchFamily="34" charset="0"/>
              </a:rPr>
              <a:t>3</a:t>
            </a:r>
            <a:endParaRPr lang="en-GB" sz="1600" dirty="0" smtClean="0">
              <a:solidFill>
                <a:srgbClr val="008000"/>
              </a:solidFill>
              <a:latin typeface="Arial Black" pitchFamily="34" charset="0"/>
            </a:endParaRPr>
          </a:p>
          <a:p>
            <a:r>
              <a:rPr lang="en-GB" sz="1800" b="1" dirty="0" smtClean="0">
                <a:solidFill>
                  <a:srgbClr val="C00000"/>
                </a:solidFill>
              </a:rPr>
              <a:t>They are ideal for wood finishing, metal, leather, coating lacquers, for production of printing inks, nail varnishes and membranes</a:t>
            </a:r>
            <a:r>
              <a:rPr lang="en-GB" sz="1800" b="1" dirty="0" smtClean="0"/>
              <a:t>.</a:t>
            </a:r>
          </a:p>
          <a:p>
            <a:r>
              <a:rPr lang="en-GB" sz="1800" b="1" dirty="0" smtClean="0">
                <a:solidFill>
                  <a:srgbClr val="FFC000"/>
                </a:solidFill>
                <a:latin typeface="Arial Black" pitchFamily="34" charset="0"/>
              </a:rPr>
              <a:t>The manufacturing programme consists of two basic type ranges of industrial nitrocellulose, differing in their nitrogen content, viscosity, solubility in solvents and resulting nature of the film</a:t>
            </a:r>
            <a:r>
              <a:rPr lang="en-GB" sz="1800" b="1" dirty="0" smtClean="0"/>
              <a:t>.</a:t>
            </a:r>
          </a:p>
          <a:p>
            <a:endParaRPr lang="cs-CZ" sz="1800" dirty="0" smtClean="0">
              <a:solidFill>
                <a:srgbClr val="C0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dirty="0" err="1" smtClean="0"/>
              <a:t>January</a:t>
            </a:r>
            <a:r>
              <a:rPr lang="cs-CZ" dirty="0" smtClean="0"/>
              <a:t> 7/2018</a:t>
            </a:r>
            <a:endParaRPr lang="sk-SK" dirty="0"/>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34</a:t>
            </a:fld>
            <a:endParaRPr lang="sk-SK"/>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457200" y="116632"/>
            <a:ext cx="8229600" cy="360040"/>
          </a:xfrm>
        </p:spPr>
        <p:txBody>
          <a:bodyPr/>
          <a:lstStyle/>
          <a:p>
            <a:r>
              <a:rPr lang="en-GB" sz="3200" dirty="0" smtClean="0">
                <a:solidFill>
                  <a:srgbClr val="FF0000"/>
                </a:solidFill>
                <a:latin typeface="Arial Black" pitchFamily="34" charset="0"/>
              </a:rPr>
              <a:t>Nitrocellulose</a:t>
            </a:r>
            <a:r>
              <a:rPr lang="cs-CZ" sz="3200" dirty="0" smtClean="0">
                <a:solidFill>
                  <a:srgbClr val="FF0000"/>
                </a:solidFill>
                <a:latin typeface="Arial Black" pitchFamily="34" charset="0"/>
              </a:rPr>
              <a:t> 2</a:t>
            </a:r>
            <a:endParaRPr lang="cs-CZ" sz="32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35</a:t>
            </a:fld>
            <a:endParaRPr lang="sk-SK"/>
          </a:p>
        </p:txBody>
      </p:sp>
      <p:sp>
        <p:nvSpPr>
          <p:cNvPr id="7" name="Zástupný symbol pro obsah 6"/>
          <p:cNvSpPr>
            <a:spLocks noGrp="1"/>
          </p:cNvSpPr>
          <p:nvPr>
            <p:ph idx="1"/>
          </p:nvPr>
        </p:nvSpPr>
        <p:spPr>
          <a:xfrm>
            <a:off x="0" y="548680"/>
            <a:ext cx="9144000" cy="5688632"/>
          </a:xfrm>
        </p:spPr>
        <p:txBody>
          <a:bodyPr/>
          <a:lstStyle/>
          <a:p>
            <a:pPr>
              <a:buNone/>
            </a:pPr>
            <a:r>
              <a:rPr lang="en-GB" b="1" u="sng" dirty="0" err="1" smtClean="0">
                <a:solidFill>
                  <a:srgbClr val="FF0000"/>
                </a:solidFill>
                <a:latin typeface="Arial Black" pitchFamily="34" charset="0"/>
              </a:rPr>
              <a:t>Collodium</a:t>
            </a:r>
            <a:r>
              <a:rPr lang="en-GB" u="sng" dirty="0" smtClean="0"/>
              <a:t> </a:t>
            </a:r>
            <a:r>
              <a:rPr lang="en-GB" sz="2400" u="sng" dirty="0" smtClean="0"/>
              <a:t>is a Solution of </a:t>
            </a:r>
            <a:r>
              <a:rPr lang="en-GB" sz="2400" dirty="0" err="1" smtClean="0">
                <a:solidFill>
                  <a:srgbClr val="FF0000"/>
                </a:solidFill>
                <a:latin typeface="Arial Black" pitchFamily="34" charset="0"/>
              </a:rPr>
              <a:t>Nitrocelluose</a:t>
            </a:r>
            <a:r>
              <a:rPr lang="en-GB" sz="2400" dirty="0" smtClean="0"/>
              <a:t> in  </a:t>
            </a:r>
            <a:r>
              <a:rPr lang="en-GB" sz="2400" dirty="0" smtClean="0">
                <a:latin typeface="Arial Black" pitchFamily="34" charset="0"/>
                <a:hlinkClick r:id="rId2" tooltip="Diethylether"/>
              </a:rPr>
              <a:t>ether</a:t>
            </a:r>
            <a:r>
              <a:rPr lang="en-GB" sz="2400" dirty="0" smtClean="0"/>
              <a:t> and </a:t>
            </a:r>
            <a:r>
              <a:rPr lang="en-GB" sz="2400" dirty="0" smtClean="0">
                <a:latin typeface="Arial Black" pitchFamily="34" charset="0"/>
                <a:hlinkClick r:id="rId3" tooltip="Ethanol"/>
              </a:rPr>
              <a:t>ethanol</a:t>
            </a:r>
            <a:r>
              <a:rPr lang="en-GB" sz="2400" dirty="0" smtClean="0">
                <a:latin typeface="Arial Black" pitchFamily="34" charset="0"/>
              </a:rPr>
              <a:t>, having a </a:t>
            </a:r>
            <a:r>
              <a:rPr lang="en-GB" sz="2400" dirty="0" smtClean="0"/>
              <a:t>syrup like Consistency used in Surgery as a </a:t>
            </a:r>
            <a:r>
              <a:rPr lang="en-GB" sz="2400" b="1" dirty="0" smtClean="0"/>
              <a:t>„Liquid bandage" </a:t>
            </a:r>
            <a:r>
              <a:rPr lang="en-GB" sz="2400" dirty="0" smtClean="0"/>
              <a:t>and for a Holding of a Covering on a given Place. Applied on the Skin, it forms the dry elastic Cellulose Film. </a:t>
            </a:r>
          </a:p>
          <a:p>
            <a:pPr>
              <a:buNone/>
            </a:pPr>
            <a:r>
              <a:rPr lang="en-GB" sz="2800" dirty="0" smtClean="0">
                <a:solidFill>
                  <a:srgbClr val="0000FF"/>
                </a:solidFill>
                <a:latin typeface="Arial Black" pitchFamily="34" charset="0"/>
              </a:rPr>
              <a:t>The ACRYLATES are currently used for this Purpose as the Spray also.</a:t>
            </a:r>
          </a:p>
          <a:p>
            <a:pPr>
              <a:buNone/>
            </a:pPr>
            <a:endParaRPr lang="en-GB" sz="2400" dirty="0">
              <a:solidFill>
                <a:srgbClr val="0000FF"/>
              </a:solidFill>
              <a:latin typeface="Arial Black" pitchFamily="34" charset="0"/>
            </a:endParaRPr>
          </a:p>
        </p:txBody>
      </p:sp>
      <p:pic>
        <p:nvPicPr>
          <p:cNvPr id="8" name="Obrázek 7" descr="Nitrocellulose-2D-skeletal.png"/>
          <p:cNvPicPr>
            <a:picLocks noChangeAspect="1"/>
          </p:cNvPicPr>
          <p:nvPr/>
        </p:nvPicPr>
        <p:blipFill>
          <a:blip r:embed="rId4" cstate="print"/>
          <a:stretch>
            <a:fillRect/>
          </a:stretch>
        </p:blipFill>
        <p:spPr>
          <a:xfrm>
            <a:off x="179512" y="3356992"/>
            <a:ext cx="4519761" cy="2880320"/>
          </a:xfrm>
          <a:prstGeom prst="rect">
            <a:avLst/>
          </a:prstGeom>
        </p:spPr>
      </p:pic>
      <p:sp>
        <p:nvSpPr>
          <p:cNvPr id="11" name="TextovéPole 10"/>
          <p:cNvSpPr txBox="1"/>
          <p:nvPr/>
        </p:nvSpPr>
        <p:spPr>
          <a:xfrm>
            <a:off x="6300192" y="3573016"/>
            <a:ext cx="2520280" cy="369332"/>
          </a:xfrm>
          <a:prstGeom prst="rect">
            <a:avLst/>
          </a:prstGeom>
          <a:noFill/>
        </p:spPr>
        <p:txBody>
          <a:bodyPr wrap="square" rtlCol="0">
            <a:spAutoFit/>
          </a:bodyPr>
          <a:lstStyle/>
          <a:p>
            <a:endParaRPr lang="cs-CZ" dirty="0"/>
          </a:p>
        </p:txBody>
      </p:sp>
      <p:sp>
        <p:nvSpPr>
          <p:cNvPr id="12" name="TextovéPole 11"/>
          <p:cNvSpPr txBox="1"/>
          <p:nvPr/>
        </p:nvSpPr>
        <p:spPr>
          <a:xfrm>
            <a:off x="4932040" y="3573016"/>
            <a:ext cx="3312368" cy="1384995"/>
          </a:xfrm>
          <a:prstGeom prst="rect">
            <a:avLst/>
          </a:prstGeom>
          <a:noFill/>
        </p:spPr>
        <p:txBody>
          <a:bodyPr wrap="square" rtlCol="0">
            <a:spAutoFit/>
          </a:bodyPr>
          <a:lstStyle/>
          <a:p>
            <a:r>
              <a:rPr lang="en-GB" sz="2800" dirty="0" smtClean="0">
                <a:solidFill>
                  <a:srgbClr val="FF0000"/>
                </a:solidFill>
                <a:latin typeface="Arial Black" pitchFamily="34" charset="0"/>
              </a:rPr>
              <a:t>Nitrocellulose</a:t>
            </a:r>
            <a:r>
              <a:rPr lang="en-GB" sz="2800" dirty="0" smtClean="0">
                <a:solidFill>
                  <a:srgbClr val="008000"/>
                </a:solidFill>
                <a:latin typeface="Arial Black" pitchFamily="34" charset="0"/>
              </a:rPr>
              <a:t>  having high  nitration Level</a:t>
            </a:r>
            <a:endParaRPr lang="en-GB" sz="2800" dirty="0">
              <a:solidFill>
                <a:srgbClr val="008000"/>
              </a:solidFill>
            </a:endParaRPr>
          </a:p>
        </p:txBody>
      </p:sp>
      <p:sp>
        <p:nvSpPr>
          <p:cNvPr id="10" name="TextovéPole 9"/>
          <p:cNvSpPr txBox="1"/>
          <p:nvPr/>
        </p:nvSpPr>
        <p:spPr>
          <a:xfrm>
            <a:off x="4932040" y="4941168"/>
            <a:ext cx="3960440" cy="1200329"/>
          </a:xfrm>
          <a:prstGeom prst="rect">
            <a:avLst/>
          </a:prstGeom>
          <a:noFill/>
        </p:spPr>
        <p:txBody>
          <a:bodyPr wrap="square" rtlCol="0">
            <a:spAutoFit/>
          </a:bodyPr>
          <a:lstStyle/>
          <a:p>
            <a:r>
              <a:rPr lang="en-GB" sz="2400" dirty="0" err="1" smtClean="0">
                <a:latin typeface="Arial Black" pitchFamily="34" charset="0"/>
              </a:rPr>
              <a:t>Pyroxylin</a:t>
            </a:r>
            <a:r>
              <a:rPr lang="en-GB" sz="2400" dirty="0" smtClean="0">
                <a:latin typeface="Arial Black" pitchFamily="34" charset="0"/>
              </a:rPr>
              <a:t> = another E</a:t>
            </a:r>
            <a:r>
              <a:rPr lang="en-GB" sz="2400" i="1" dirty="0" smtClean="0">
                <a:latin typeface="Arial Black" pitchFamily="34" charset="0"/>
              </a:rPr>
              <a:t>NGLISH name for </a:t>
            </a:r>
            <a:r>
              <a:rPr lang="en-GB" sz="2400" dirty="0" smtClean="0">
                <a:latin typeface="Arial Black" pitchFamily="34" charset="0"/>
              </a:rPr>
              <a:t> </a:t>
            </a:r>
            <a:r>
              <a:rPr lang="en-GB" sz="2400" dirty="0" smtClean="0">
                <a:solidFill>
                  <a:srgbClr val="FF0000"/>
                </a:solidFill>
                <a:latin typeface="Arial Black" pitchFamily="34" charset="0"/>
              </a:rPr>
              <a:t>Nitrocellulose</a:t>
            </a:r>
            <a:endParaRPr lang="en-GB" sz="2400" dirty="0">
              <a:latin typeface="Arial Black"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36</a:t>
            </a:fld>
            <a:endParaRPr lang="sk-SK"/>
          </a:p>
        </p:txBody>
      </p:sp>
      <p:pic>
        <p:nvPicPr>
          <p:cNvPr id="5" name="Obrázek 4" descr="img762.jpg"/>
          <p:cNvPicPr>
            <a:picLocks noChangeAspect="1"/>
          </p:cNvPicPr>
          <p:nvPr/>
        </p:nvPicPr>
        <p:blipFill>
          <a:blip r:embed="rId2" cstate="print"/>
          <a:stretch>
            <a:fillRect/>
          </a:stretch>
        </p:blipFill>
        <p:spPr>
          <a:xfrm rot="16200000">
            <a:off x="2997528" y="-1909296"/>
            <a:ext cx="2808312" cy="7580248"/>
          </a:xfrm>
          <a:prstGeom prst="rect">
            <a:avLst/>
          </a:prstGeom>
        </p:spPr>
      </p:pic>
      <p:pic>
        <p:nvPicPr>
          <p:cNvPr id="6" name="Obrázek 5" descr="img763.jpg"/>
          <p:cNvPicPr>
            <a:picLocks noChangeAspect="1"/>
          </p:cNvPicPr>
          <p:nvPr/>
        </p:nvPicPr>
        <p:blipFill>
          <a:blip r:embed="rId3" cstate="print"/>
          <a:stretch>
            <a:fillRect/>
          </a:stretch>
        </p:blipFill>
        <p:spPr>
          <a:xfrm rot="16200000">
            <a:off x="3553541" y="1135091"/>
            <a:ext cx="2784712" cy="7516547"/>
          </a:xfrm>
          <a:prstGeom prst="rect">
            <a:avLst/>
          </a:prstGeom>
        </p:spPr>
      </p:pic>
      <p:sp>
        <p:nvSpPr>
          <p:cNvPr id="7" name="TextovéPole 6"/>
          <p:cNvSpPr txBox="1"/>
          <p:nvPr/>
        </p:nvSpPr>
        <p:spPr>
          <a:xfrm>
            <a:off x="539552" y="2708920"/>
            <a:ext cx="7776864" cy="1015663"/>
          </a:xfrm>
          <a:prstGeom prst="rect">
            <a:avLst/>
          </a:prstGeom>
          <a:solidFill>
            <a:schemeClr val="accent3">
              <a:lumMod val="85000"/>
            </a:schemeClr>
          </a:solidFill>
        </p:spPr>
        <p:txBody>
          <a:bodyPr wrap="square" rtlCol="0">
            <a:spAutoFit/>
          </a:bodyPr>
          <a:lstStyle/>
          <a:p>
            <a:r>
              <a:rPr lang="en-GB" sz="2000" dirty="0" smtClean="0">
                <a:solidFill>
                  <a:srgbClr val="0000FF"/>
                </a:solidFill>
                <a:latin typeface="Arial Black" pitchFamily="34" charset="0"/>
              </a:rPr>
              <a:t>The currently used Nitrocellulose has the Nitrogen content lower. Approx. 13,5 % w/w for the Explosive and 10,5 – 12,5 % w/w for the Civilian use. </a:t>
            </a:r>
            <a:endParaRPr lang="cs-CZ" sz="2000" dirty="0">
              <a:solidFill>
                <a:srgbClr val="0000FF"/>
              </a:solidFill>
              <a:latin typeface="Arial Black" pitchFamily="34" charset="0"/>
            </a:endParaRPr>
          </a:p>
        </p:txBody>
      </p:sp>
      <p:sp>
        <p:nvSpPr>
          <p:cNvPr id="8" name="TextovéPole 7"/>
          <p:cNvSpPr txBox="1"/>
          <p:nvPr/>
        </p:nvSpPr>
        <p:spPr>
          <a:xfrm>
            <a:off x="0" y="3861048"/>
            <a:ext cx="9144000" cy="369332"/>
          </a:xfrm>
          <a:prstGeom prst="rect">
            <a:avLst/>
          </a:prstGeom>
          <a:noFill/>
        </p:spPr>
        <p:txBody>
          <a:bodyPr wrap="square" rtlCol="0">
            <a:spAutoFit/>
          </a:bodyPr>
          <a:lstStyle/>
          <a:p>
            <a:endParaRPr lang="cs-CZ" dirty="0"/>
          </a:p>
        </p:txBody>
      </p:sp>
      <p:graphicFrame>
        <p:nvGraphicFramePr>
          <p:cNvPr id="14" name="Tabulka 13"/>
          <p:cNvGraphicFramePr>
            <a:graphicFrameLocks noGrp="1"/>
          </p:cNvGraphicFramePr>
          <p:nvPr/>
        </p:nvGraphicFramePr>
        <p:xfrm>
          <a:off x="107504" y="3789040"/>
          <a:ext cx="8856984" cy="2801932"/>
        </p:xfrm>
        <a:graphic>
          <a:graphicData uri="http://schemas.openxmlformats.org/drawingml/2006/table">
            <a:tbl>
              <a:tblPr/>
              <a:tblGrid>
                <a:gridCol w="2214246"/>
                <a:gridCol w="2214246"/>
                <a:gridCol w="2214246"/>
                <a:gridCol w="2214246"/>
              </a:tblGrid>
              <a:tr h="291797">
                <a:tc gridSpan="4">
                  <a:txBody>
                    <a:bodyPr/>
                    <a:lstStyle/>
                    <a:p>
                      <a:pPr algn="ctr">
                        <a:lnSpc>
                          <a:spcPct val="115000"/>
                        </a:lnSpc>
                        <a:spcAft>
                          <a:spcPts val="0"/>
                        </a:spcAft>
                      </a:pPr>
                      <a:r>
                        <a:rPr lang="en-GB" sz="1600" b="1" dirty="0">
                          <a:latin typeface="+mn-lt"/>
                          <a:ea typeface="Calibri"/>
                          <a:cs typeface="Times New Roman"/>
                        </a:rPr>
                        <a:t>Dividing of the Nitrocellulose based on the Nitrogen content </a:t>
                      </a:r>
                      <a:r>
                        <a:rPr lang="en-GB" sz="1600" b="1" dirty="0">
                          <a:solidFill>
                            <a:srgbClr val="FF0000"/>
                          </a:solidFill>
                          <a:latin typeface="+mn-lt"/>
                          <a:ea typeface="Calibri"/>
                          <a:cs typeface="Times New Roman"/>
                        </a:rPr>
                        <a:t>(An EXAMPLE ONLY!)</a:t>
                      </a:r>
                      <a:endParaRPr lang="cs-CZ" sz="16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583594">
                <a:tc>
                  <a:txBody>
                    <a:bodyPr/>
                    <a:lstStyle/>
                    <a:p>
                      <a:pPr algn="ctr">
                        <a:lnSpc>
                          <a:spcPct val="115000"/>
                        </a:lnSpc>
                        <a:spcAft>
                          <a:spcPts val="0"/>
                        </a:spcAft>
                      </a:pPr>
                      <a:r>
                        <a:rPr lang="en-GB" sz="1600" b="1" dirty="0">
                          <a:latin typeface="+mn-lt"/>
                          <a:ea typeface="Calibri"/>
                          <a:cs typeface="Times New Roman"/>
                        </a:rPr>
                        <a:t>Nitrocellulose Type</a:t>
                      </a:r>
                      <a:endParaRPr lang="cs-CZ" sz="16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600" b="1" dirty="0">
                          <a:latin typeface="+mn-lt"/>
                          <a:ea typeface="Calibri"/>
                          <a:cs typeface="Times New Roman"/>
                        </a:rPr>
                        <a:t>Nitrogen content</a:t>
                      </a:r>
                      <a:endParaRPr lang="cs-CZ" sz="1600" b="1" dirty="0">
                        <a:latin typeface="+mn-lt"/>
                        <a:ea typeface="Calibri"/>
                        <a:cs typeface="Times New Roman"/>
                      </a:endParaRPr>
                    </a:p>
                    <a:p>
                      <a:pPr algn="ctr">
                        <a:lnSpc>
                          <a:spcPct val="115000"/>
                        </a:lnSpc>
                        <a:spcAft>
                          <a:spcPts val="0"/>
                        </a:spcAft>
                      </a:pPr>
                      <a:r>
                        <a:rPr lang="en-GB" sz="1600" b="1" dirty="0">
                          <a:latin typeface="+mn-lt"/>
                          <a:ea typeface="Calibri"/>
                          <a:cs typeface="Times New Roman"/>
                        </a:rPr>
                        <a:t>(% w/w)</a:t>
                      </a:r>
                      <a:endParaRPr lang="cs-CZ" sz="16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600" b="1">
                          <a:latin typeface="+mn-lt"/>
                          <a:ea typeface="Calibri"/>
                          <a:cs typeface="Times New Roman"/>
                        </a:rPr>
                        <a:t>Mostly used Solvents</a:t>
                      </a:r>
                      <a:endParaRPr lang="cs-CZ" sz="16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600" b="1">
                          <a:latin typeface="+mn-lt"/>
                          <a:ea typeface="Calibri"/>
                          <a:cs typeface="Times New Roman"/>
                        </a:rPr>
                        <a:t>Use</a:t>
                      </a:r>
                      <a:endParaRPr lang="cs-CZ" sz="16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583594">
                <a:tc>
                  <a:txBody>
                    <a:bodyPr/>
                    <a:lstStyle/>
                    <a:p>
                      <a:pPr>
                        <a:lnSpc>
                          <a:spcPct val="115000"/>
                        </a:lnSpc>
                        <a:spcAft>
                          <a:spcPts val="0"/>
                        </a:spcAft>
                      </a:pPr>
                      <a:r>
                        <a:rPr lang="en-GB" sz="1600" b="1">
                          <a:latin typeface="+mn-lt"/>
                          <a:ea typeface="Calibri"/>
                          <a:cs typeface="Times New Roman"/>
                        </a:rPr>
                        <a:t>A</a:t>
                      </a:r>
                      <a:endParaRPr lang="cs-CZ" sz="16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nSpc>
                          <a:spcPct val="115000"/>
                        </a:lnSpc>
                        <a:spcAft>
                          <a:spcPts val="0"/>
                        </a:spcAft>
                      </a:pPr>
                      <a:r>
                        <a:rPr lang="en-GB" sz="1600" b="1" dirty="0">
                          <a:latin typeface="+mn-lt"/>
                          <a:ea typeface="Calibri"/>
                          <a:cs typeface="Times New Roman"/>
                        </a:rPr>
                        <a:t>10,5 – 11,2</a:t>
                      </a:r>
                      <a:endParaRPr lang="cs-CZ" sz="16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nSpc>
                          <a:spcPct val="115000"/>
                        </a:lnSpc>
                        <a:spcAft>
                          <a:spcPts val="0"/>
                        </a:spcAft>
                      </a:pPr>
                      <a:r>
                        <a:rPr lang="en-GB" sz="1600" b="1">
                          <a:latin typeface="+mn-lt"/>
                          <a:ea typeface="Calibri"/>
                          <a:cs typeface="Times New Roman"/>
                        </a:rPr>
                        <a:t>Ethanol</a:t>
                      </a:r>
                      <a:endParaRPr lang="cs-CZ" sz="16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nSpc>
                          <a:spcPct val="115000"/>
                        </a:lnSpc>
                        <a:spcAft>
                          <a:spcPts val="0"/>
                        </a:spcAft>
                      </a:pPr>
                      <a:r>
                        <a:rPr lang="en-GB" sz="1600" b="1">
                          <a:latin typeface="+mn-lt"/>
                          <a:ea typeface="Calibri"/>
                          <a:cs typeface="Times New Roman"/>
                        </a:rPr>
                        <a:t>Celluloid, paints (Varnishes (lacquers))</a:t>
                      </a:r>
                      <a:endParaRPr lang="cs-CZ" sz="16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291797">
                <a:tc>
                  <a:txBody>
                    <a:bodyPr/>
                    <a:lstStyle/>
                    <a:p>
                      <a:pPr>
                        <a:lnSpc>
                          <a:spcPct val="115000"/>
                        </a:lnSpc>
                        <a:spcAft>
                          <a:spcPts val="0"/>
                        </a:spcAft>
                      </a:pPr>
                      <a:r>
                        <a:rPr lang="en-GB" sz="1600" b="1">
                          <a:latin typeface="+mn-lt"/>
                          <a:ea typeface="Calibri"/>
                          <a:cs typeface="Times New Roman"/>
                        </a:rPr>
                        <a:t>M</a:t>
                      </a:r>
                      <a:endParaRPr lang="cs-CZ" sz="16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nSpc>
                          <a:spcPct val="115000"/>
                        </a:lnSpc>
                        <a:spcAft>
                          <a:spcPts val="0"/>
                        </a:spcAft>
                      </a:pPr>
                      <a:r>
                        <a:rPr lang="en-GB" sz="1600" b="1" dirty="0">
                          <a:latin typeface="+mn-lt"/>
                          <a:ea typeface="Calibri"/>
                          <a:cs typeface="Times New Roman"/>
                        </a:rPr>
                        <a:t>11,2 – 11,7</a:t>
                      </a:r>
                      <a:endParaRPr lang="cs-CZ" sz="16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rowSpan="2">
                  <a:txBody>
                    <a:bodyPr/>
                    <a:lstStyle/>
                    <a:p>
                      <a:pPr>
                        <a:lnSpc>
                          <a:spcPct val="115000"/>
                        </a:lnSpc>
                        <a:spcAft>
                          <a:spcPts val="0"/>
                        </a:spcAft>
                      </a:pPr>
                      <a:r>
                        <a:rPr lang="en-GB" sz="1600" b="1" dirty="0">
                          <a:latin typeface="+mn-lt"/>
                          <a:ea typeface="Calibri"/>
                          <a:cs typeface="Times New Roman"/>
                        </a:rPr>
                        <a:t>Esters, </a:t>
                      </a:r>
                      <a:r>
                        <a:rPr lang="en-GB" sz="1600" b="1" dirty="0" err="1">
                          <a:latin typeface="+mn-lt"/>
                          <a:ea typeface="Calibri"/>
                          <a:cs typeface="Times New Roman"/>
                        </a:rPr>
                        <a:t>ketons</a:t>
                      </a:r>
                      <a:r>
                        <a:rPr lang="en-GB" sz="1600" b="1" dirty="0">
                          <a:latin typeface="+mn-lt"/>
                          <a:ea typeface="Calibri"/>
                          <a:cs typeface="Times New Roman"/>
                        </a:rPr>
                        <a:t>, mixture of </a:t>
                      </a:r>
                      <a:r>
                        <a:rPr lang="en-GB" sz="1600" b="1" dirty="0" err="1">
                          <a:latin typeface="+mn-lt"/>
                          <a:ea typeface="Calibri"/>
                          <a:cs typeface="Times New Roman"/>
                        </a:rPr>
                        <a:t>diethylether</a:t>
                      </a:r>
                      <a:r>
                        <a:rPr lang="en-GB" sz="1600" b="1" dirty="0">
                          <a:latin typeface="+mn-lt"/>
                          <a:ea typeface="Calibri"/>
                          <a:cs typeface="Times New Roman"/>
                        </a:rPr>
                        <a:t> - ethanol</a:t>
                      </a:r>
                      <a:endParaRPr lang="cs-CZ" sz="16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rowSpan="2">
                  <a:txBody>
                    <a:bodyPr/>
                    <a:lstStyle/>
                    <a:p>
                      <a:pPr>
                        <a:lnSpc>
                          <a:spcPct val="115000"/>
                        </a:lnSpc>
                        <a:spcAft>
                          <a:spcPts val="0"/>
                        </a:spcAft>
                      </a:pPr>
                      <a:r>
                        <a:rPr lang="en-GB" sz="1600" b="1">
                          <a:latin typeface="+mn-lt"/>
                          <a:ea typeface="Calibri"/>
                          <a:cs typeface="Times New Roman"/>
                        </a:rPr>
                        <a:t>Paints (Varnishes (lacquers))</a:t>
                      </a:r>
                      <a:endParaRPr lang="cs-CZ" sz="16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291797">
                <a:tc>
                  <a:txBody>
                    <a:bodyPr/>
                    <a:lstStyle/>
                    <a:p>
                      <a:pPr>
                        <a:lnSpc>
                          <a:spcPct val="115000"/>
                        </a:lnSpc>
                        <a:spcAft>
                          <a:spcPts val="0"/>
                        </a:spcAft>
                      </a:pPr>
                      <a:r>
                        <a:rPr lang="en-GB" sz="1600" b="1">
                          <a:latin typeface="+mn-lt"/>
                          <a:ea typeface="Calibri"/>
                          <a:cs typeface="Times New Roman"/>
                        </a:rPr>
                        <a:t>E</a:t>
                      </a:r>
                      <a:endParaRPr lang="cs-CZ" sz="16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nSpc>
                          <a:spcPct val="115000"/>
                        </a:lnSpc>
                        <a:spcAft>
                          <a:spcPts val="0"/>
                        </a:spcAft>
                      </a:pPr>
                      <a:r>
                        <a:rPr lang="en-GB" sz="1600" b="1" dirty="0">
                          <a:latin typeface="+mn-lt"/>
                          <a:ea typeface="Calibri"/>
                          <a:cs typeface="Times New Roman"/>
                        </a:rPr>
                        <a:t>11,8 – 12,5</a:t>
                      </a:r>
                      <a:endParaRPr lang="cs-CZ" sz="16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vMerge="1">
                  <a:txBody>
                    <a:bodyPr/>
                    <a:lstStyle/>
                    <a:p>
                      <a:endParaRPr lang="cs-CZ"/>
                    </a:p>
                  </a:txBody>
                  <a:tcPr/>
                </a:tc>
                <a:tc vMerge="1">
                  <a:txBody>
                    <a:bodyPr/>
                    <a:lstStyle/>
                    <a:p>
                      <a:endParaRPr lang="cs-CZ"/>
                    </a:p>
                  </a:txBody>
                  <a:tcPr/>
                </a:tc>
              </a:tr>
              <a:tr h="291797">
                <a:tc>
                  <a:txBody>
                    <a:bodyPr/>
                    <a:lstStyle/>
                    <a:p>
                      <a:pPr>
                        <a:lnSpc>
                          <a:spcPct val="115000"/>
                        </a:lnSpc>
                        <a:spcAft>
                          <a:spcPts val="0"/>
                        </a:spcAft>
                      </a:pPr>
                      <a:endParaRPr lang="en-GB" sz="16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nSpc>
                          <a:spcPct val="115000"/>
                        </a:lnSpc>
                        <a:spcAft>
                          <a:spcPts val="0"/>
                        </a:spcAft>
                      </a:pPr>
                      <a:r>
                        <a:rPr lang="en-GB" sz="1600" b="1">
                          <a:latin typeface="+mn-lt"/>
                          <a:ea typeface="Calibri"/>
                          <a:cs typeface="Times New Roman"/>
                        </a:rPr>
                        <a:t>12,0 – 13,5</a:t>
                      </a:r>
                      <a:endParaRPr lang="cs-CZ" sz="1600" b="1">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1600" b="1" dirty="0">
                          <a:latin typeface="+mn-lt"/>
                          <a:ea typeface="Calibri"/>
                          <a:cs typeface="Times New Roman"/>
                        </a:rPr>
                        <a:t>---</a:t>
                      </a:r>
                      <a:endParaRPr lang="cs-CZ" sz="16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nSpc>
                          <a:spcPct val="115000"/>
                        </a:lnSpc>
                        <a:spcAft>
                          <a:spcPts val="0"/>
                        </a:spcAft>
                      </a:pPr>
                      <a:r>
                        <a:rPr lang="en-GB" sz="1600" b="1" dirty="0">
                          <a:latin typeface="+mn-lt"/>
                          <a:ea typeface="Calibri"/>
                          <a:cs typeface="Times New Roman"/>
                        </a:rPr>
                        <a:t>Explosives</a:t>
                      </a:r>
                      <a:endParaRPr lang="cs-CZ" sz="16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395536" y="116632"/>
            <a:ext cx="8229600" cy="634082"/>
          </a:xfrm>
        </p:spPr>
        <p:txBody>
          <a:bodyPr/>
          <a:lstStyle/>
          <a:p>
            <a:r>
              <a:rPr lang="cs-CZ" sz="3200" dirty="0" err="1" smtClean="0">
                <a:solidFill>
                  <a:srgbClr val="FF0000"/>
                </a:solidFill>
                <a:latin typeface="Arial Black" pitchFamily="34" charset="0"/>
              </a:rPr>
              <a:t>Nitrocellulose</a:t>
            </a:r>
            <a:r>
              <a:rPr lang="cs-CZ" sz="3200" dirty="0" smtClean="0">
                <a:solidFill>
                  <a:srgbClr val="FF0000"/>
                </a:solidFill>
                <a:latin typeface="Arial Black" pitchFamily="34" charset="0"/>
              </a:rPr>
              <a:t> 3</a:t>
            </a:r>
            <a:endParaRPr lang="cs-CZ" sz="3200" dirty="0">
              <a:solidFill>
                <a:srgbClr val="FF0000"/>
              </a:solidFill>
              <a:latin typeface="Arial Black" pitchFamily="34" charset="0"/>
            </a:endParaRPr>
          </a:p>
        </p:txBody>
      </p:sp>
      <p:sp>
        <p:nvSpPr>
          <p:cNvPr id="14" name="Zástupný symbol pro obsah 13"/>
          <p:cNvSpPr>
            <a:spLocks noGrp="1"/>
          </p:cNvSpPr>
          <p:nvPr>
            <p:ph idx="1"/>
          </p:nvPr>
        </p:nvSpPr>
        <p:spPr>
          <a:xfrm>
            <a:off x="457200" y="692696"/>
            <a:ext cx="8229600" cy="5544616"/>
          </a:xfrm>
        </p:spPr>
        <p:txBody>
          <a:bodyPr/>
          <a:lstStyle/>
          <a:p>
            <a:r>
              <a:rPr lang="en-GB" sz="2200" dirty="0" smtClean="0">
                <a:solidFill>
                  <a:srgbClr val="FF0000"/>
                </a:solidFill>
                <a:latin typeface="Arial Black" pitchFamily="34" charset="0"/>
              </a:rPr>
              <a:t>Solvent Varnishes </a:t>
            </a:r>
            <a:r>
              <a:rPr lang="en-GB" sz="2200" dirty="0" smtClean="0">
                <a:solidFill>
                  <a:srgbClr val="0000FF"/>
                </a:solidFill>
                <a:latin typeface="Arial Black" pitchFamily="34" charset="0"/>
              </a:rPr>
              <a:t>(</a:t>
            </a:r>
            <a:r>
              <a:rPr lang="en-GB" sz="2200" cap="all" dirty="0" smtClean="0">
                <a:solidFill>
                  <a:srgbClr val="0000FF"/>
                </a:solidFill>
                <a:latin typeface="Arial Black" pitchFamily="34" charset="0"/>
              </a:rPr>
              <a:t>lacquers) </a:t>
            </a:r>
            <a:endParaRPr lang="en-GB" sz="2200" dirty="0" smtClean="0">
              <a:solidFill>
                <a:srgbClr val="FF0000"/>
              </a:solidFill>
              <a:latin typeface="Arial Black" pitchFamily="34" charset="0"/>
            </a:endParaRPr>
          </a:p>
          <a:p>
            <a:r>
              <a:rPr lang="en-GB" sz="2200" dirty="0" smtClean="0">
                <a:latin typeface="Arial Black" pitchFamily="34" charset="0"/>
              </a:rPr>
              <a:t>The lower Nitrogen Content &gt; Solubility in </a:t>
            </a:r>
            <a:r>
              <a:rPr lang="en-GB" sz="2200" dirty="0" err="1" smtClean="0">
                <a:latin typeface="Arial Black" pitchFamily="34" charset="0"/>
              </a:rPr>
              <a:t>EtOH</a:t>
            </a:r>
            <a:r>
              <a:rPr lang="en-GB" sz="2200" dirty="0" smtClean="0">
                <a:latin typeface="Arial Black" pitchFamily="34" charset="0"/>
              </a:rPr>
              <a:t> and Aromatics &gt; POLISHES</a:t>
            </a:r>
            <a:endParaRPr lang="en-GB" sz="2200" cap="all" dirty="0" smtClean="0">
              <a:latin typeface="Arial Black" pitchFamily="34" charset="0"/>
            </a:endParaRPr>
          </a:p>
          <a:p>
            <a:r>
              <a:rPr lang="en-GB" sz="2200" dirty="0" smtClean="0">
                <a:solidFill>
                  <a:srgbClr val="0000FF"/>
                </a:solidFill>
                <a:latin typeface="Arial Black" pitchFamily="34" charset="0"/>
              </a:rPr>
              <a:t>The middle Nitrogen Content &gt; Solubility in </a:t>
            </a:r>
            <a:r>
              <a:rPr lang="en-GB" sz="2200" u="sng" dirty="0" err="1" smtClean="0">
                <a:solidFill>
                  <a:srgbClr val="0000FF"/>
                </a:solidFill>
                <a:latin typeface="Arial Black" pitchFamily="34" charset="0"/>
              </a:rPr>
              <a:t>ethylacetate</a:t>
            </a:r>
            <a:r>
              <a:rPr lang="en-GB" sz="2200" dirty="0" smtClean="0">
                <a:solidFill>
                  <a:srgbClr val="0000FF"/>
                </a:solidFill>
                <a:latin typeface="Arial Black" pitchFamily="34" charset="0"/>
              </a:rPr>
              <a:t> &amp; </a:t>
            </a:r>
            <a:r>
              <a:rPr lang="en-GB" sz="2200" dirty="0" err="1" smtClean="0">
                <a:solidFill>
                  <a:srgbClr val="0000FF"/>
                </a:solidFill>
                <a:latin typeface="Arial Black" pitchFamily="34" charset="0"/>
              </a:rPr>
              <a:t>butylacetate</a:t>
            </a:r>
            <a:r>
              <a:rPr lang="en-GB" sz="2200" dirty="0" smtClean="0">
                <a:solidFill>
                  <a:srgbClr val="0000FF"/>
                </a:solidFill>
                <a:latin typeface="Arial Black" pitchFamily="34" charset="0"/>
              </a:rPr>
              <a:t> </a:t>
            </a:r>
            <a:r>
              <a:rPr lang="en-GB" sz="2200" cap="all" dirty="0" smtClean="0">
                <a:solidFill>
                  <a:srgbClr val="0000FF"/>
                </a:solidFill>
                <a:latin typeface="Arial Black" pitchFamily="34" charset="0"/>
              </a:rPr>
              <a:t>&gt; nitrocellulose lacquer &gt;</a:t>
            </a:r>
            <a:r>
              <a:rPr lang="en-GB" sz="2200" dirty="0" smtClean="0">
                <a:solidFill>
                  <a:srgbClr val="0000FF"/>
                </a:solidFill>
                <a:latin typeface="Arial Black" pitchFamily="34" charset="0"/>
              </a:rPr>
              <a:t> quick-drying &gt;Hard layer</a:t>
            </a:r>
            <a:endParaRPr lang="en-GB" sz="2200" u="sng" dirty="0" smtClean="0">
              <a:solidFill>
                <a:srgbClr val="0000FF"/>
              </a:solidFill>
              <a:latin typeface="Arial Black" pitchFamily="34" charset="0"/>
            </a:endParaRPr>
          </a:p>
          <a:p>
            <a:pPr lvl="1"/>
            <a:r>
              <a:rPr lang="en-GB" sz="2200" dirty="0" smtClean="0">
                <a:solidFill>
                  <a:srgbClr val="008000"/>
                </a:solidFill>
                <a:latin typeface="Arial Black" pitchFamily="34" charset="0"/>
              </a:rPr>
              <a:t>If a more elastic film is necessary &gt; ELASTIC AFTER ADDITION OF PLASTICIZERS &gt; PTHALATE PLASTICIZERS </a:t>
            </a:r>
          </a:p>
          <a:p>
            <a:pPr lvl="1" algn="ctr">
              <a:buNone/>
            </a:pPr>
            <a:r>
              <a:rPr lang="en-GB" sz="2200" cap="all" dirty="0" smtClean="0">
                <a:solidFill>
                  <a:srgbClr val="7030A0"/>
                </a:solidFill>
                <a:latin typeface="Arial Black" pitchFamily="34" charset="0"/>
              </a:rPr>
              <a:t>Former USE was also:</a:t>
            </a:r>
          </a:p>
          <a:p>
            <a:r>
              <a:rPr lang="en-GB" sz="2200" dirty="0" smtClean="0">
                <a:solidFill>
                  <a:srgbClr val="7030A0"/>
                </a:solidFill>
                <a:latin typeface="Arial Black" pitchFamily="34" charset="0"/>
              </a:rPr>
              <a:t>Car  organic </a:t>
            </a:r>
            <a:r>
              <a:rPr lang="en-GB" sz="2200" dirty="0" smtClean="0">
                <a:solidFill>
                  <a:srgbClr val="FF0000"/>
                </a:solidFill>
                <a:latin typeface="Arial Black" pitchFamily="34" charset="0"/>
              </a:rPr>
              <a:t>Solvent Varnishes </a:t>
            </a:r>
            <a:r>
              <a:rPr lang="en-GB" sz="2200" dirty="0" smtClean="0">
                <a:solidFill>
                  <a:srgbClr val="0000FF"/>
                </a:solidFill>
                <a:latin typeface="Arial Black" pitchFamily="34" charset="0"/>
              </a:rPr>
              <a:t>(</a:t>
            </a:r>
            <a:r>
              <a:rPr lang="en-GB" sz="2200" cap="all" dirty="0" smtClean="0">
                <a:solidFill>
                  <a:srgbClr val="0000FF"/>
                </a:solidFill>
                <a:latin typeface="Arial Black" pitchFamily="34" charset="0"/>
              </a:rPr>
              <a:t>lacquers) &gt; Water based materials now</a:t>
            </a:r>
            <a:endParaRPr lang="en-GB" sz="2200" dirty="0" smtClean="0">
              <a:solidFill>
                <a:srgbClr val="FF0000"/>
              </a:solidFill>
              <a:latin typeface="Arial Black" pitchFamily="34" charset="0"/>
            </a:endParaRPr>
          </a:p>
          <a:p>
            <a:r>
              <a:rPr lang="en-GB" sz="2200" dirty="0" smtClean="0">
                <a:solidFill>
                  <a:srgbClr val="7030A0"/>
                </a:solidFill>
                <a:latin typeface="Arial Black" pitchFamily="34" charset="0"/>
              </a:rPr>
              <a:t>Ski Runner organic </a:t>
            </a:r>
            <a:r>
              <a:rPr lang="en-GB" sz="2200" dirty="0" smtClean="0">
                <a:solidFill>
                  <a:srgbClr val="FF0000"/>
                </a:solidFill>
                <a:latin typeface="Arial Black" pitchFamily="34" charset="0"/>
              </a:rPr>
              <a:t>Solvent Varnishes </a:t>
            </a:r>
            <a:r>
              <a:rPr lang="en-GB" sz="2200" dirty="0" smtClean="0">
                <a:solidFill>
                  <a:srgbClr val="0000FF"/>
                </a:solidFill>
                <a:latin typeface="Arial Black" pitchFamily="34" charset="0"/>
              </a:rPr>
              <a:t>(</a:t>
            </a:r>
            <a:r>
              <a:rPr lang="en-GB" sz="2200" cap="all" dirty="0" smtClean="0">
                <a:solidFill>
                  <a:srgbClr val="0000FF"/>
                </a:solidFill>
                <a:latin typeface="Arial Black" pitchFamily="34" charset="0"/>
              </a:rPr>
              <a:t>lacquers) </a:t>
            </a:r>
            <a:endParaRPr lang="en-GB" sz="2200" dirty="0" smtClean="0">
              <a:solidFill>
                <a:srgbClr val="7030A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sp>
        <p:nvSpPr>
          <p:cNvPr id="11" name="TextovéPole 10"/>
          <p:cNvSpPr txBox="1"/>
          <p:nvPr/>
        </p:nvSpPr>
        <p:spPr>
          <a:xfrm>
            <a:off x="6300192" y="3573016"/>
            <a:ext cx="2520280" cy="369332"/>
          </a:xfrm>
          <a:prstGeom prst="rect">
            <a:avLst/>
          </a:prstGeom>
          <a:noFill/>
        </p:spPr>
        <p:txBody>
          <a:bodyPr wrap="square" rtlCol="0">
            <a:spAutoFit/>
          </a:bodyPr>
          <a:lstStyle/>
          <a:p>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457200" y="116632"/>
            <a:ext cx="8229600" cy="576064"/>
          </a:xfrm>
        </p:spPr>
        <p:txBody>
          <a:bodyPr/>
          <a:lstStyle/>
          <a:p>
            <a:r>
              <a:rPr lang="cs-CZ" sz="3200" dirty="0" err="1" smtClean="0">
                <a:solidFill>
                  <a:srgbClr val="FF0000"/>
                </a:solidFill>
                <a:latin typeface="Arial Black" pitchFamily="34" charset="0"/>
              </a:rPr>
              <a:t>Nitrocellulose</a:t>
            </a:r>
            <a:r>
              <a:rPr lang="cs-CZ" sz="3200" dirty="0" smtClean="0">
                <a:solidFill>
                  <a:srgbClr val="FF0000"/>
                </a:solidFill>
                <a:latin typeface="Arial Black" pitchFamily="34" charset="0"/>
              </a:rPr>
              <a:t> 4/1 - </a:t>
            </a:r>
            <a:r>
              <a:rPr lang="en-GB" sz="3200" dirty="0" smtClean="0">
                <a:solidFill>
                  <a:srgbClr val="FF0000"/>
                </a:solidFill>
                <a:latin typeface="Arial Black" pitchFamily="34" charset="0"/>
              </a:rPr>
              <a:t>CEL</a:t>
            </a:r>
            <a:r>
              <a:rPr lang="cs-CZ" sz="3200" dirty="0" smtClean="0">
                <a:solidFill>
                  <a:srgbClr val="FF0000"/>
                </a:solidFill>
                <a:latin typeface="Arial Black" pitchFamily="34" charset="0"/>
              </a:rPr>
              <a:t>L</a:t>
            </a:r>
            <a:r>
              <a:rPr lang="en-GB" sz="3200" dirty="0" smtClean="0">
                <a:solidFill>
                  <a:srgbClr val="FF0000"/>
                </a:solidFill>
                <a:latin typeface="Arial Black" pitchFamily="34" charset="0"/>
              </a:rPr>
              <a:t>ULOID</a:t>
            </a:r>
            <a:endParaRPr lang="en-GB" sz="32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38</a:t>
            </a:fld>
            <a:endParaRPr lang="sk-SK"/>
          </a:p>
        </p:txBody>
      </p:sp>
      <p:sp>
        <p:nvSpPr>
          <p:cNvPr id="11" name="TextovéPole 10"/>
          <p:cNvSpPr txBox="1"/>
          <p:nvPr/>
        </p:nvSpPr>
        <p:spPr>
          <a:xfrm>
            <a:off x="6300192" y="3573016"/>
            <a:ext cx="2520280" cy="369332"/>
          </a:xfrm>
          <a:prstGeom prst="rect">
            <a:avLst/>
          </a:prstGeom>
          <a:noFill/>
        </p:spPr>
        <p:txBody>
          <a:bodyPr wrap="square" rtlCol="0">
            <a:spAutoFit/>
          </a:bodyPr>
          <a:lstStyle/>
          <a:p>
            <a:endParaRPr lang="cs-CZ" dirty="0"/>
          </a:p>
        </p:txBody>
      </p:sp>
      <p:sp>
        <p:nvSpPr>
          <p:cNvPr id="10" name="TextovéPole 9"/>
          <p:cNvSpPr txBox="1"/>
          <p:nvPr/>
        </p:nvSpPr>
        <p:spPr>
          <a:xfrm>
            <a:off x="179512" y="764704"/>
            <a:ext cx="8784976" cy="2862322"/>
          </a:xfrm>
          <a:prstGeom prst="rect">
            <a:avLst/>
          </a:prstGeom>
          <a:noFill/>
        </p:spPr>
        <p:txBody>
          <a:bodyPr wrap="square" rtlCol="0">
            <a:spAutoFit/>
          </a:bodyPr>
          <a:lstStyle/>
          <a:p>
            <a:r>
              <a:rPr lang="en-GB" b="1" dirty="0" smtClean="0">
                <a:solidFill>
                  <a:srgbClr val="0000FF"/>
                </a:solidFill>
              </a:rPr>
              <a:t>Nitrocellulose wetted by Alcohol (100 weight Parts) s mixed in a kneading Mixer with Camphor (27 to 33 weight Parts) and the other </a:t>
            </a:r>
            <a:r>
              <a:rPr lang="en-GB" b="1" dirty="0" err="1" smtClean="0">
                <a:solidFill>
                  <a:srgbClr val="0000FF"/>
                </a:solidFill>
              </a:rPr>
              <a:t>Ingrediens</a:t>
            </a:r>
            <a:r>
              <a:rPr lang="en-GB" b="1" dirty="0" smtClean="0">
                <a:solidFill>
                  <a:srgbClr val="0000FF"/>
                </a:solidFill>
              </a:rPr>
              <a:t> (Plasticizers, Pigments, Colouring agents, Stabilizers) are added and this all is further mixed. To get good homogeneity, some Ethanol is further added. It is mixed at 40 – 50 °C for several Hours. The Filtration is the next Step. The Ethanol is evaporated during kneading at two Roll mill, at which the Homogenisation is finished. The Matter is then fully </a:t>
            </a:r>
            <a:r>
              <a:rPr lang="en-GB" b="1" dirty="0" err="1" smtClean="0">
                <a:solidFill>
                  <a:srgbClr val="0000FF"/>
                </a:solidFill>
              </a:rPr>
              <a:t>Gelantioned</a:t>
            </a:r>
            <a:r>
              <a:rPr lang="en-GB" b="1" dirty="0" smtClean="0">
                <a:solidFill>
                  <a:srgbClr val="0000FF"/>
                </a:solidFill>
              </a:rPr>
              <a:t>.  The </a:t>
            </a:r>
            <a:r>
              <a:rPr lang="en-GB" b="1" dirty="0" err="1" smtClean="0">
                <a:solidFill>
                  <a:srgbClr val="0000FF"/>
                </a:solidFill>
              </a:rPr>
              <a:t>Calendered</a:t>
            </a:r>
            <a:r>
              <a:rPr lang="en-GB" b="1" dirty="0" smtClean="0">
                <a:solidFill>
                  <a:srgbClr val="0000FF"/>
                </a:solidFill>
              </a:rPr>
              <a:t> Sheets are hot pressed to a desired Thickness and after it are dried at 30 – 50 °C for several Hours to remove the Rest of the Ethanol. The last Manufacture step is a Polishing.</a:t>
            </a:r>
            <a:endParaRPr lang="cs-CZ" b="1" dirty="0">
              <a:solidFill>
                <a:srgbClr val="0000FF"/>
              </a:solidFill>
            </a:endParaRPr>
          </a:p>
        </p:txBody>
      </p:sp>
      <p:sp>
        <p:nvSpPr>
          <p:cNvPr id="14" name="TextovéPole 13"/>
          <p:cNvSpPr txBox="1"/>
          <p:nvPr/>
        </p:nvSpPr>
        <p:spPr>
          <a:xfrm>
            <a:off x="179512" y="3501008"/>
            <a:ext cx="8424936" cy="2031325"/>
          </a:xfrm>
          <a:prstGeom prst="rect">
            <a:avLst/>
          </a:prstGeom>
          <a:noFill/>
        </p:spPr>
        <p:txBody>
          <a:bodyPr wrap="square" rtlCol="0">
            <a:spAutoFit/>
          </a:bodyPr>
          <a:lstStyle/>
          <a:p>
            <a:r>
              <a:rPr lang="en-GB" b="1" dirty="0" smtClean="0">
                <a:solidFill>
                  <a:srgbClr val="7030A0"/>
                </a:solidFill>
              </a:rPr>
              <a:t>An Advantage of the Celluloid is very good colourability, possibility of do various Graving and easy Processing. A Disadvantage is Flammability and the Manufacturing labour intensity. The freshly made Celluloid has the Camphor smell, which is lowering in the course of time. The Celluloid is soft and mouldable after heating to approx. 70 – 100 °C (Thermoforming). It is decomposed at temperatures over approx. 170 °C.  Its Importance and Production volume is lowering steadily.</a:t>
            </a:r>
            <a:endParaRPr lang="cs-CZ" b="1" dirty="0">
              <a:solidFill>
                <a:srgbClr val="7030A0"/>
              </a:solidFill>
            </a:endParaRPr>
          </a:p>
        </p:txBody>
      </p:sp>
      <p:sp>
        <p:nvSpPr>
          <p:cNvPr id="16" name="TextovéPole 15"/>
          <p:cNvSpPr txBox="1"/>
          <p:nvPr/>
        </p:nvSpPr>
        <p:spPr>
          <a:xfrm>
            <a:off x="251520" y="5517232"/>
            <a:ext cx="8064896" cy="707886"/>
          </a:xfrm>
          <a:prstGeom prst="rect">
            <a:avLst/>
          </a:prstGeom>
          <a:noFill/>
        </p:spPr>
        <p:txBody>
          <a:bodyPr wrap="square" rtlCol="0">
            <a:spAutoFit/>
          </a:bodyPr>
          <a:lstStyle/>
          <a:p>
            <a:r>
              <a:rPr lang="cs-CZ" sz="2000" dirty="0" err="1" smtClean="0">
                <a:solidFill>
                  <a:srgbClr val="00B050"/>
                </a:solidFill>
                <a:latin typeface="Arial Black" pitchFamily="34" charset="0"/>
              </a:rPr>
              <a:t>Made</a:t>
            </a:r>
            <a:r>
              <a:rPr lang="cs-CZ" sz="2000" dirty="0" smtClean="0">
                <a:solidFill>
                  <a:srgbClr val="00B050"/>
                </a:solidFill>
                <a:latin typeface="Arial Black" pitchFamily="34" charset="0"/>
              </a:rPr>
              <a:t> </a:t>
            </a:r>
            <a:r>
              <a:rPr lang="cs-CZ" sz="2000" dirty="0" err="1" smtClean="0">
                <a:solidFill>
                  <a:srgbClr val="00B050"/>
                </a:solidFill>
                <a:latin typeface="Arial Black" pitchFamily="34" charset="0"/>
              </a:rPr>
              <a:t>of</a:t>
            </a:r>
            <a:r>
              <a:rPr lang="cs-CZ" sz="2000" dirty="0" smtClean="0">
                <a:solidFill>
                  <a:srgbClr val="00B050"/>
                </a:solidFill>
                <a:latin typeface="Arial Black" pitchFamily="34" charset="0"/>
              </a:rPr>
              <a:t> </a:t>
            </a:r>
            <a:r>
              <a:rPr lang="cs-CZ" sz="2000" dirty="0" err="1" smtClean="0">
                <a:solidFill>
                  <a:srgbClr val="00B050"/>
                </a:solidFill>
                <a:latin typeface="Arial Black" pitchFamily="34" charset="0"/>
              </a:rPr>
              <a:t>Celluloid</a:t>
            </a:r>
            <a:r>
              <a:rPr lang="cs-CZ" sz="2000" dirty="0" smtClean="0">
                <a:solidFill>
                  <a:srgbClr val="00B050"/>
                </a:solidFill>
                <a:latin typeface="Arial Black" pitchFamily="34" charset="0"/>
              </a:rPr>
              <a:t>: </a:t>
            </a:r>
            <a:r>
              <a:rPr lang="en-GB" sz="2000" dirty="0" smtClean="0">
                <a:solidFill>
                  <a:srgbClr val="00B050"/>
                </a:solidFill>
                <a:latin typeface="Arial Black" pitchFamily="34" charset="0"/>
              </a:rPr>
              <a:t>Combs</a:t>
            </a:r>
            <a:r>
              <a:rPr lang="cs-CZ" sz="2000" dirty="0" smtClean="0">
                <a:solidFill>
                  <a:srgbClr val="00B050"/>
                </a:solidFill>
                <a:latin typeface="Arial Black" pitchFamily="34" charset="0"/>
              </a:rPr>
              <a:t>,</a:t>
            </a:r>
            <a:r>
              <a:rPr lang="en-GB" sz="2000" dirty="0" smtClean="0">
                <a:solidFill>
                  <a:srgbClr val="00B050"/>
                </a:solidFill>
                <a:latin typeface="Arial Black" pitchFamily="34" charset="0"/>
              </a:rPr>
              <a:t>Table tennis Balls</a:t>
            </a:r>
            <a:r>
              <a:rPr lang="cs-CZ" sz="2000" dirty="0" smtClean="0">
                <a:solidFill>
                  <a:srgbClr val="00B050"/>
                </a:solidFill>
                <a:latin typeface="Arial Black" pitchFamily="34" charset="0"/>
              </a:rPr>
              <a:t>, </a:t>
            </a:r>
            <a:r>
              <a:rPr lang="en-GB" sz="2000" dirty="0" smtClean="0">
                <a:solidFill>
                  <a:srgbClr val="00B050"/>
                </a:solidFill>
                <a:latin typeface="Arial Black" pitchFamily="34" charset="0"/>
              </a:rPr>
              <a:t>Art Products</a:t>
            </a:r>
            <a:r>
              <a:rPr lang="cs-CZ" sz="2000" dirty="0" smtClean="0">
                <a:solidFill>
                  <a:srgbClr val="00B050"/>
                </a:solidFill>
                <a:latin typeface="Arial Black" pitchFamily="34" charset="0"/>
              </a:rPr>
              <a:t> </a:t>
            </a:r>
            <a:r>
              <a:rPr lang="cs-CZ" sz="2000" dirty="0" err="1" smtClean="0">
                <a:solidFill>
                  <a:srgbClr val="00B050"/>
                </a:solidFill>
                <a:latin typeface="Arial Black" pitchFamily="34" charset="0"/>
              </a:rPr>
              <a:t>etc</a:t>
            </a:r>
            <a:r>
              <a:rPr lang="cs-CZ" sz="2000" dirty="0" smtClean="0">
                <a:solidFill>
                  <a:srgbClr val="00B050"/>
                </a:solidFill>
                <a:latin typeface="Arial Black" pitchFamily="34" charset="0"/>
              </a:rPr>
              <a:t>.</a:t>
            </a:r>
            <a:r>
              <a:rPr lang="en-GB" sz="2000" dirty="0" smtClean="0">
                <a:solidFill>
                  <a:srgbClr val="00B050"/>
                </a:solidFill>
                <a:latin typeface="Arial Black" pitchFamily="34" charset="0"/>
              </a:rPr>
              <a:t> </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457200" y="116632"/>
            <a:ext cx="8229600" cy="576064"/>
          </a:xfrm>
        </p:spPr>
        <p:txBody>
          <a:bodyPr/>
          <a:lstStyle/>
          <a:p>
            <a:r>
              <a:rPr lang="cs-CZ" sz="3200" dirty="0" err="1" smtClean="0">
                <a:solidFill>
                  <a:srgbClr val="FF0000"/>
                </a:solidFill>
                <a:latin typeface="Arial Black" pitchFamily="34" charset="0"/>
              </a:rPr>
              <a:t>Nitrocellulose</a:t>
            </a:r>
            <a:r>
              <a:rPr lang="cs-CZ" sz="3200" dirty="0" smtClean="0">
                <a:solidFill>
                  <a:srgbClr val="FF0000"/>
                </a:solidFill>
                <a:latin typeface="Arial Black" pitchFamily="34" charset="0"/>
              </a:rPr>
              <a:t> 4/2 - CELLULOID</a:t>
            </a:r>
            <a:endParaRPr lang="cs-CZ" sz="32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sp>
        <p:nvSpPr>
          <p:cNvPr id="11" name="TextovéPole 10"/>
          <p:cNvSpPr txBox="1"/>
          <p:nvPr/>
        </p:nvSpPr>
        <p:spPr>
          <a:xfrm>
            <a:off x="6300192" y="3573016"/>
            <a:ext cx="2520280" cy="369332"/>
          </a:xfrm>
          <a:prstGeom prst="rect">
            <a:avLst/>
          </a:prstGeom>
          <a:noFill/>
        </p:spPr>
        <p:txBody>
          <a:bodyPr wrap="square" rtlCol="0">
            <a:spAutoFit/>
          </a:bodyPr>
          <a:lstStyle/>
          <a:p>
            <a:endParaRPr lang="cs-CZ" dirty="0"/>
          </a:p>
        </p:txBody>
      </p:sp>
      <p:graphicFrame>
        <p:nvGraphicFramePr>
          <p:cNvPr id="10" name="Tabulka 9"/>
          <p:cNvGraphicFramePr>
            <a:graphicFrameLocks noGrp="1"/>
          </p:cNvGraphicFramePr>
          <p:nvPr/>
        </p:nvGraphicFramePr>
        <p:xfrm>
          <a:off x="323528" y="4365104"/>
          <a:ext cx="2857500" cy="701040"/>
        </p:xfrm>
        <a:graphic>
          <a:graphicData uri="http://schemas.openxmlformats.org/drawingml/2006/table">
            <a:tbl>
              <a:tblPr/>
              <a:tblGrid>
                <a:gridCol w="2857500"/>
              </a:tblGrid>
              <a:tr h="0">
                <a:tc>
                  <a:txBody>
                    <a:bodyPr/>
                    <a:lstStyle/>
                    <a:p>
                      <a:pPr algn="ctr"/>
                      <a:r>
                        <a:rPr lang="cs-CZ" sz="4000" dirty="0" err="1" smtClean="0">
                          <a:solidFill>
                            <a:srgbClr val="0000FF"/>
                          </a:solidFill>
                          <a:latin typeface="Arial Black" pitchFamily="34" charset="0"/>
                        </a:rPr>
                        <a:t>Camphor</a:t>
                      </a:r>
                      <a:r>
                        <a:rPr lang="cs-CZ" sz="4000" dirty="0" smtClean="0">
                          <a:solidFill>
                            <a:srgbClr val="0000FF"/>
                          </a:solidFill>
                          <a:latin typeface="Arial Black" pitchFamily="34" charset="0"/>
                        </a:rPr>
                        <a:t> </a:t>
                      </a:r>
                      <a:endParaRPr lang="cs-CZ" dirty="0">
                        <a:solidFill>
                          <a:srgbClr val="0000FF"/>
                        </a:solidFill>
                        <a:latin typeface="Arial Black" pitchFamily="34" charset="0"/>
                      </a:endParaRPr>
                    </a:p>
                  </a:txBody>
                  <a:tcPr anchor="ctr">
                    <a:lnL>
                      <a:noFill/>
                    </a:lnL>
                    <a:lnR>
                      <a:noFill/>
                    </a:lnR>
                    <a:lnT>
                      <a:noFill/>
                    </a:lnT>
                    <a:lnB>
                      <a:noFill/>
                    </a:lnB>
                    <a:solidFill>
                      <a:srgbClr val="DDDDFF"/>
                    </a:solidFill>
                  </a:tcPr>
                </a:tc>
              </a:tr>
            </a:tbl>
          </a:graphicData>
        </a:graphic>
      </p:graphicFrame>
      <p:pic>
        <p:nvPicPr>
          <p:cNvPr id="1025" name="Picture 1" descr="Molekula kafru."/>
          <p:cNvPicPr>
            <a:picLocks noChangeAspect="1" noChangeArrowheads="1"/>
          </p:cNvPicPr>
          <p:nvPr/>
        </p:nvPicPr>
        <p:blipFill>
          <a:blip r:embed="rId2" cstate="print"/>
          <a:srcRect/>
          <a:stretch>
            <a:fillRect/>
          </a:stretch>
        </p:blipFill>
        <p:spPr bwMode="auto">
          <a:xfrm>
            <a:off x="827584" y="764704"/>
            <a:ext cx="2160240" cy="3326769"/>
          </a:xfrm>
          <a:prstGeom prst="rect">
            <a:avLst/>
          </a:prstGeom>
          <a:noFill/>
        </p:spPr>
      </p:pic>
      <p:graphicFrame>
        <p:nvGraphicFramePr>
          <p:cNvPr id="14" name="Tabulka 13"/>
          <p:cNvGraphicFramePr>
            <a:graphicFrameLocks noGrp="1"/>
          </p:cNvGraphicFramePr>
          <p:nvPr/>
        </p:nvGraphicFramePr>
        <p:xfrm>
          <a:off x="3203848" y="692696"/>
          <a:ext cx="5688631" cy="5376177"/>
        </p:xfrm>
        <a:graphic>
          <a:graphicData uri="http://schemas.openxmlformats.org/drawingml/2006/table">
            <a:tbl>
              <a:tblPr/>
              <a:tblGrid>
                <a:gridCol w="2016224"/>
                <a:gridCol w="126247"/>
                <a:gridCol w="3546160"/>
              </a:tblGrid>
              <a:tr h="248755">
                <a:tc gridSpan="3">
                  <a:txBody>
                    <a:bodyPr/>
                    <a:lstStyle/>
                    <a:p>
                      <a:pPr algn="ctr"/>
                      <a:r>
                        <a:rPr lang="en-GB" sz="1600" noProof="0" smtClean="0">
                          <a:latin typeface="+mn-lt"/>
                        </a:rPr>
                        <a:t>GENERAL</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hMerge="1">
                  <a:txBody>
                    <a:bodyPr/>
                    <a:lstStyle/>
                    <a:p>
                      <a:endParaRPr lang="cs-CZ"/>
                    </a:p>
                  </a:txBody>
                  <a:tcPr/>
                </a:tc>
                <a:tc hMerge="1">
                  <a:txBody>
                    <a:bodyPr/>
                    <a:lstStyle/>
                    <a:p>
                      <a:endParaRPr lang="cs-CZ"/>
                    </a:p>
                  </a:txBody>
                  <a:tcPr/>
                </a:tc>
              </a:tr>
              <a:tr h="808454">
                <a:tc>
                  <a:txBody>
                    <a:bodyPr/>
                    <a:lstStyle/>
                    <a:p>
                      <a:pPr algn="r"/>
                      <a:r>
                        <a:rPr lang="en-GB" sz="1600" noProof="0" smtClean="0">
                          <a:latin typeface="+mn-lt"/>
                          <a:hlinkClick r:id="rId3" tooltip="Systematický název"/>
                        </a:rPr>
                        <a:t>Systematic name</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sz="1600" noProof="0" smtClean="0">
                          <a:latin typeface="+mn-lt"/>
                        </a:rPr>
                        <a:t>1,7,7-trimethylbicyklo[2.2.1]</a:t>
                      </a:r>
                      <a:r>
                        <a:rPr lang="en-GB" sz="1600" noProof="0" smtClean="0">
                          <a:latin typeface="+mn-lt"/>
                          <a:hlinkClick r:id="rId4" tooltip="Heptan"/>
                        </a:rPr>
                        <a:t>heptan</a:t>
                      </a:r>
                      <a:r>
                        <a:rPr lang="en-GB" sz="1600" noProof="0" smtClean="0">
                          <a:latin typeface="+mn-lt"/>
                        </a:rPr>
                        <a:t>-2-on</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60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321">
                <a:tc>
                  <a:txBody>
                    <a:bodyPr/>
                    <a:lstStyle/>
                    <a:p>
                      <a:pPr algn="r"/>
                      <a:r>
                        <a:rPr lang="en-GB" sz="1800" noProof="0" smtClean="0">
                          <a:solidFill>
                            <a:srgbClr val="0000FF"/>
                          </a:solidFill>
                          <a:latin typeface="Arial Black" pitchFamily="34" charset="0"/>
                          <a:hlinkClick r:id="rId5" tooltip="Anglické chemické názvosloví"/>
                        </a:rPr>
                        <a:t>Anglický</a:t>
                      </a:r>
                      <a:r>
                        <a:rPr lang="en-GB" sz="1800" noProof="0" smtClean="0">
                          <a:solidFill>
                            <a:srgbClr val="0000FF"/>
                          </a:solidFill>
                          <a:latin typeface="Arial Black" pitchFamily="34" charset="0"/>
                        </a:rPr>
                        <a:t> name</a:t>
                      </a:r>
                      <a:endParaRPr lang="en-GB" sz="1800" noProof="0">
                        <a:solidFill>
                          <a:srgbClr val="0000FF"/>
                        </a:solidFill>
                        <a:latin typeface="Arial Black" pitchFamily="34" charset="0"/>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sz="1800" noProof="0" smtClean="0">
                          <a:solidFill>
                            <a:srgbClr val="0000FF"/>
                          </a:solidFill>
                          <a:latin typeface="Arial Black" pitchFamily="34" charset="0"/>
                        </a:rPr>
                        <a:t>Camphor</a:t>
                      </a:r>
                      <a:endParaRPr lang="en-GB" sz="1800" noProof="0">
                        <a:solidFill>
                          <a:srgbClr val="0000FF"/>
                        </a:solidFill>
                        <a:latin typeface="Arial Black" pitchFamily="34" charset="0"/>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800" dirty="0">
                        <a:latin typeface="Arial Black" pitchFamily="34" charset="0"/>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321">
                <a:tc>
                  <a:txBody>
                    <a:bodyPr/>
                    <a:lstStyle/>
                    <a:p>
                      <a:pPr algn="r"/>
                      <a:r>
                        <a:rPr lang="en-GB" sz="1600" noProof="0" smtClean="0">
                          <a:latin typeface="+mn-lt"/>
                          <a:hlinkClick r:id="rId6" tooltip="Chemický vzorec"/>
                        </a:rPr>
                        <a:t>Summary </a:t>
                      </a:r>
                      <a:r>
                        <a:rPr lang="en-GB" sz="1600" b="1" noProof="0" smtClean="0">
                          <a:solidFill>
                            <a:srgbClr val="0000FF"/>
                          </a:solidFill>
                          <a:latin typeface="+mn-lt"/>
                        </a:rPr>
                        <a:t>formula</a:t>
                      </a:r>
                      <a:endParaRPr lang="en-GB" sz="1600" b="1" noProof="0">
                        <a:solidFill>
                          <a:srgbClr val="0000FF"/>
                        </a:solidFill>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sz="1600" noProof="0" smtClean="0">
                          <a:latin typeface="+mn-lt"/>
                        </a:rPr>
                        <a:t>C</a:t>
                      </a:r>
                      <a:r>
                        <a:rPr lang="en-GB" sz="1600" baseline="-25000" noProof="0" smtClean="0">
                          <a:latin typeface="+mn-lt"/>
                        </a:rPr>
                        <a:t>10</a:t>
                      </a:r>
                      <a:r>
                        <a:rPr lang="en-GB" sz="1600" noProof="0" smtClean="0">
                          <a:latin typeface="+mn-lt"/>
                        </a:rPr>
                        <a:t>H</a:t>
                      </a:r>
                      <a:r>
                        <a:rPr lang="en-GB" sz="1600" baseline="-25000" noProof="0" smtClean="0">
                          <a:latin typeface="+mn-lt"/>
                        </a:rPr>
                        <a:t>16</a:t>
                      </a:r>
                      <a:r>
                        <a:rPr lang="en-GB" sz="1600" noProof="0" smtClean="0">
                          <a:latin typeface="+mn-lt"/>
                        </a:rPr>
                        <a:t>O</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600" dirty="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146">
                <a:tc>
                  <a:txBody>
                    <a:bodyPr/>
                    <a:lstStyle/>
                    <a:p>
                      <a:pPr algn="r"/>
                      <a:r>
                        <a:rPr lang="en-GB" sz="1600" noProof="0" smtClean="0">
                          <a:latin typeface="+mn-lt"/>
                        </a:rPr>
                        <a:t>Appearance</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sz="1600" noProof="0" smtClean="0">
                          <a:latin typeface="+mn-lt"/>
                        </a:rPr>
                        <a:t>White crystalsy, aromatic smell</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60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755">
                <a:tc gridSpan="3">
                  <a:txBody>
                    <a:bodyPr/>
                    <a:lstStyle/>
                    <a:p>
                      <a:pPr algn="ctr"/>
                      <a:r>
                        <a:rPr lang="en-GB" sz="1600" noProof="0" smtClean="0">
                          <a:latin typeface="+mn-lt"/>
                        </a:rPr>
                        <a:t>Identification</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hMerge="1">
                  <a:txBody>
                    <a:bodyPr/>
                    <a:lstStyle/>
                    <a:p>
                      <a:endParaRPr lang="cs-CZ"/>
                    </a:p>
                  </a:txBody>
                  <a:tcPr/>
                </a:tc>
                <a:tc hMerge="1">
                  <a:txBody>
                    <a:bodyPr/>
                    <a:lstStyle/>
                    <a:p>
                      <a:endParaRPr lang="cs-CZ"/>
                    </a:p>
                  </a:txBody>
                  <a:tcPr/>
                </a:tc>
              </a:tr>
              <a:tr h="435321">
                <a:tc gridSpan="2">
                  <a:txBody>
                    <a:bodyPr/>
                    <a:lstStyle/>
                    <a:p>
                      <a:pPr algn="r"/>
                      <a:r>
                        <a:rPr lang="en-GB" sz="1600" noProof="0" smtClean="0">
                          <a:latin typeface="+mn-lt"/>
                          <a:hlinkClick r:id="rId7" tooltip="Registrační číslo CAS"/>
                        </a:rPr>
                        <a:t>Registration number  CAS</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r>
                        <a:rPr lang="en-GB" sz="1600" noProof="0" smtClean="0">
                          <a:latin typeface="+mn-lt"/>
                          <a:hlinkClick r:id="rId8"/>
                        </a:rPr>
                        <a:t>76-22-2</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755">
                <a:tc gridSpan="3">
                  <a:txBody>
                    <a:bodyPr/>
                    <a:lstStyle/>
                    <a:p>
                      <a:pPr algn="ctr"/>
                      <a:r>
                        <a:rPr lang="en-GB" sz="1600" noProof="0" smtClean="0">
                          <a:latin typeface="+mn-lt"/>
                        </a:rPr>
                        <a:t>properties</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hMerge="1">
                  <a:txBody>
                    <a:bodyPr/>
                    <a:lstStyle/>
                    <a:p>
                      <a:endParaRPr lang="cs-CZ"/>
                    </a:p>
                  </a:txBody>
                  <a:tcPr/>
                </a:tc>
                <a:tc hMerge="1">
                  <a:txBody>
                    <a:bodyPr/>
                    <a:lstStyle/>
                    <a:p>
                      <a:endParaRPr lang="cs-CZ"/>
                    </a:p>
                  </a:txBody>
                  <a:tcPr/>
                </a:tc>
              </a:tr>
              <a:tr h="435321">
                <a:tc gridSpan="2">
                  <a:txBody>
                    <a:bodyPr/>
                    <a:lstStyle/>
                    <a:p>
                      <a:pPr algn="r"/>
                      <a:r>
                        <a:rPr lang="en-GB" sz="1600" noProof="0" smtClean="0">
                          <a:latin typeface="+mn-lt"/>
                          <a:hlinkClick r:id="rId9" tooltip="Molární hmotnost"/>
                        </a:rPr>
                        <a:t>Molecular</a:t>
                      </a:r>
                      <a:r>
                        <a:rPr lang="en-GB" sz="1600" baseline="0" noProof="0" smtClean="0">
                          <a:latin typeface="+mn-lt"/>
                          <a:hlinkClick r:id="rId9" tooltip="Molární hmotnost"/>
                        </a:rPr>
                        <a:t> weight</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r>
                        <a:rPr lang="en-GB" sz="1600" noProof="0" smtClean="0">
                          <a:latin typeface="+mn-lt"/>
                        </a:rPr>
                        <a:t>152,23 g/mol</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755">
                <a:tc gridSpan="2">
                  <a:txBody>
                    <a:bodyPr/>
                    <a:lstStyle/>
                    <a:p>
                      <a:pPr algn="r"/>
                      <a:r>
                        <a:rPr lang="en-GB" sz="1600" noProof="0" smtClean="0">
                          <a:latin typeface="+mn-lt"/>
                        </a:rPr>
                        <a:t>Mlting point</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r>
                        <a:rPr lang="en-GB" sz="1600" noProof="0" smtClean="0">
                          <a:latin typeface="+mn-lt"/>
                        </a:rPr>
                        <a:t>175-177 °C</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321">
                <a:tc gridSpan="2">
                  <a:txBody>
                    <a:bodyPr/>
                    <a:lstStyle/>
                    <a:p>
                      <a:pPr algn="r"/>
                      <a:r>
                        <a:rPr lang="en-GB" sz="1600" noProof="0" smtClean="0">
                          <a:latin typeface="+mn-lt"/>
                          <a:hlinkClick r:id="rId10" tooltip="Teplota varu"/>
                        </a:rPr>
                        <a:t>Boliling temperature</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r>
                        <a:rPr lang="en-GB" sz="1600" noProof="0" smtClean="0">
                          <a:latin typeface="+mn-lt"/>
                        </a:rPr>
                        <a:t>204 °C</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755">
                <a:tc gridSpan="2">
                  <a:txBody>
                    <a:bodyPr/>
                    <a:lstStyle/>
                    <a:p>
                      <a:pPr algn="r"/>
                      <a:r>
                        <a:rPr lang="en-GB" sz="1600" noProof="0" smtClean="0">
                          <a:latin typeface="+mn-lt"/>
                        </a:rPr>
                        <a:t>Density</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r>
                        <a:rPr lang="en-GB" sz="1600" noProof="0" smtClean="0">
                          <a:latin typeface="+mn-lt"/>
                        </a:rPr>
                        <a:t>0,990 g/cm</a:t>
                      </a:r>
                      <a:r>
                        <a:rPr lang="en-GB" sz="1600" baseline="30000" noProof="0" smtClean="0">
                          <a:latin typeface="+mn-lt"/>
                        </a:rPr>
                        <a:t>3</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321">
                <a:tc gridSpan="2">
                  <a:txBody>
                    <a:bodyPr/>
                    <a:lstStyle/>
                    <a:p>
                      <a:pPr algn="r"/>
                      <a:r>
                        <a:rPr lang="en-GB" sz="1600" noProof="0" smtClean="0">
                          <a:latin typeface="+mn-lt"/>
                        </a:rPr>
                        <a:t>Solubility in water</a:t>
                      </a:r>
                      <a:endParaRPr lang="en-GB" sz="1600" noProof="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r>
                        <a:rPr lang="en-GB" sz="1600" noProof="0" dirty="0" smtClean="0">
                          <a:latin typeface="+mn-lt"/>
                        </a:rPr>
                        <a:t>1,2 mg/l</a:t>
                      </a:r>
                      <a:endParaRPr lang="en-GB" sz="1600" noProof="0" dirty="0">
                        <a:latin typeface="+mn-lt"/>
                      </a:endParaRPr>
                    </a:p>
                  </a:txBody>
                  <a:tcPr marL="46182" marR="46182" marT="23091" marB="23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
        <p:nvSpPr>
          <p:cNvPr id="7" name="TextovéPole 6"/>
          <p:cNvSpPr txBox="1"/>
          <p:nvPr/>
        </p:nvSpPr>
        <p:spPr>
          <a:xfrm>
            <a:off x="3491880" y="116632"/>
            <a:ext cx="1440160" cy="369332"/>
          </a:xfrm>
          <a:prstGeom prst="rect">
            <a:avLst/>
          </a:prstGeom>
          <a:noFill/>
          <a:ln w="38100">
            <a:solidFill>
              <a:srgbClr val="008000"/>
            </a:solidFill>
          </a:ln>
        </p:spPr>
        <p:txBody>
          <a:bodyPr wrap="square" rtlCol="0">
            <a:spAutoFit/>
          </a:bodyPr>
          <a:lstStyle/>
          <a:p>
            <a:r>
              <a:rPr lang="cs-CZ" dirty="0" err="1" smtClean="0">
                <a:solidFill>
                  <a:srgbClr val="FF0000"/>
                </a:solidFill>
                <a:latin typeface="Arial Black" pitchFamily="34" charset="0"/>
              </a:rPr>
              <a:t>Cellulose</a:t>
            </a:r>
            <a:r>
              <a:rPr lang="cs-CZ" dirty="0" smtClean="0">
                <a:solidFill>
                  <a:srgbClr val="FF0000"/>
                </a:solidFill>
                <a:latin typeface="Arial Black" pitchFamily="34" charset="0"/>
              </a:rPr>
              <a:t> </a:t>
            </a:r>
            <a:endParaRPr lang="cs-CZ" dirty="0" smtClean="0">
              <a:solidFill>
                <a:srgbClr val="008000"/>
              </a:solidFill>
              <a:latin typeface="Arial Black" pitchFamily="34" charset="0"/>
            </a:endParaRPr>
          </a:p>
        </p:txBody>
      </p:sp>
      <p:sp>
        <p:nvSpPr>
          <p:cNvPr id="8" name="TextovéPole 7"/>
          <p:cNvSpPr txBox="1"/>
          <p:nvPr/>
        </p:nvSpPr>
        <p:spPr>
          <a:xfrm>
            <a:off x="323528" y="332656"/>
            <a:ext cx="2304256" cy="1754326"/>
          </a:xfrm>
          <a:prstGeom prst="rect">
            <a:avLst/>
          </a:prstGeom>
          <a:noFill/>
          <a:ln w="38100">
            <a:solidFill>
              <a:srgbClr val="008000"/>
            </a:solidFill>
          </a:ln>
        </p:spPr>
        <p:txBody>
          <a:bodyPr wrap="square" rtlCol="0">
            <a:spAutoFit/>
          </a:bodyPr>
          <a:lstStyle/>
          <a:p>
            <a:r>
              <a:rPr lang="cs-CZ" dirty="0" err="1" smtClean="0">
                <a:solidFill>
                  <a:srgbClr val="008000"/>
                </a:solidFill>
                <a:latin typeface="Arial Black" pitchFamily="34" charset="0"/>
              </a:rPr>
              <a:t>NaOH</a:t>
            </a:r>
            <a:r>
              <a:rPr lang="cs-CZ" dirty="0" smtClean="0">
                <a:solidFill>
                  <a:srgbClr val="008000"/>
                </a:solidFill>
                <a:latin typeface="Arial Black" pitchFamily="34" charset="0"/>
              </a:rPr>
              <a:t> &amp; CH</a:t>
            </a:r>
            <a:r>
              <a:rPr lang="cs-CZ" baseline="-25000" dirty="0" smtClean="0">
                <a:solidFill>
                  <a:srgbClr val="008000"/>
                </a:solidFill>
                <a:latin typeface="Arial Black" pitchFamily="34" charset="0"/>
              </a:rPr>
              <a:t>3</a:t>
            </a:r>
            <a:r>
              <a:rPr lang="cs-CZ" dirty="0" smtClean="0">
                <a:solidFill>
                  <a:srgbClr val="008000"/>
                </a:solidFill>
                <a:latin typeface="Arial Black" pitchFamily="34" charset="0"/>
              </a:rPr>
              <a:t>Cl &amp; CH</a:t>
            </a:r>
            <a:r>
              <a:rPr lang="cs-CZ" baseline="-25000" dirty="0" smtClean="0">
                <a:solidFill>
                  <a:srgbClr val="008000"/>
                </a:solidFill>
                <a:latin typeface="Arial Black" pitchFamily="34" charset="0"/>
              </a:rPr>
              <a:t>3</a:t>
            </a:r>
            <a:r>
              <a:rPr lang="cs-CZ" dirty="0" smtClean="0">
                <a:solidFill>
                  <a:srgbClr val="008000"/>
                </a:solidFill>
                <a:latin typeface="Arial Black" pitchFamily="34" charset="0"/>
              </a:rPr>
              <a:t>CH</a:t>
            </a:r>
            <a:r>
              <a:rPr lang="cs-CZ" baseline="-25000" dirty="0" smtClean="0">
                <a:solidFill>
                  <a:srgbClr val="008000"/>
                </a:solidFill>
                <a:latin typeface="Arial Black" pitchFamily="34" charset="0"/>
              </a:rPr>
              <a:t>2</a:t>
            </a:r>
            <a:r>
              <a:rPr lang="cs-CZ" dirty="0" smtClean="0">
                <a:solidFill>
                  <a:srgbClr val="008000"/>
                </a:solidFill>
                <a:latin typeface="Arial Black" pitchFamily="34" charset="0"/>
              </a:rPr>
              <a:t>Cl</a:t>
            </a:r>
          </a:p>
          <a:p>
            <a:pPr algn="ctr"/>
            <a:r>
              <a:rPr lang="cs-CZ" dirty="0" err="1" smtClean="0">
                <a:solidFill>
                  <a:srgbClr val="008000"/>
                </a:solidFill>
                <a:latin typeface="Arial Black" pitchFamily="34" charset="0"/>
              </a:rPr>
              <a:t>or</a:t>
            </a:r>
            <a:endParaRPr lang="cs-CZ" dirty="0" smtClean="0">
              <a:solidFill>
                <a:srgbClr val="008000"/>
              </a:solidFill>
              <a:latin typeface="Arial Black" pitchFamily="34" charset="0"/>
            </a:endParaRPr>
          </a:p>
          <a:p>
            <a:r>
              <a:rPr lang="cs-CZ" dirty="0" err="1" smtClean="0">
                <a:solidFill>
                  <a:srgbClr val="008000"/>
                </a:solidFill>
                <a:latin typeface="Arial Black" pitchFamily="34" charset="0"/>
              </a:rPr>
              <a:t>Benzylchloride</a:t>
            </a:r>
            <a:r>
              <a:rPr lang="cs-CZ" dirty="0" smtClean="0">
                <a:solidFill>
                  <a:srgbClr val="008000"/>
                </a:solidFill>
                <a:latin typeface="Arial Black" pitchFamily="34" charset="0"/>
              </a:rPr>
              <a:t> &amp; </a:t>
            </a:r>
            <a:r>
              <a:rPr lang="cs-CZ" dirty="0" err="1" smtClean="0">
                <a:solidFill>
                  <a:srgbClr val="008000"/>
                </a:solidFill>
                <a:latin typeface="Arial Black" pitchFamily="34" charset="0"/>
              </a:rPr>
              <a:t>monochloracetic</a:t>
            </a:r>
            <a:r>
              <a:rPr lang="cs-CZ" dirty="0" smtClean="0">
                <a:solidFill>
                  <a:srgbClr val="008000"/>
                </a:solidFill>
                <a:latin typeface="Arial Black" pitchFamily="34" charset="0"/>
              </a:rPr>
              <a:t> </a:t>
            </a:r>
            <a:r>
              <a:rPr lang="cs-CZ" dirty="0" err="1" smtClean="0">
                <a:solidFill>
                  <a:srgbClr val="008000"/>
                </a:solidFill>
                <a:latin typeface="Arial Black" pitchFamily="34" charset="0"/>
              </a:rPr>
              <a:t>acid</a:t>
            </a:r>
            <a:r>
              <a:rPr lang="cs-CZ" dirty="0" smtClean="0">
                <a:solidFill>
                  <a:srgbClr val="008000"/>
                </a:solidFill>
                <a:latin typeface="Arial Black" pitchFamily="34" charset="0"/>
              </a:rPr>
              <a:t> </a:t>
            </a:r>
          </a:p>
        </p:txBody>
      </p:sp>
      <p:sp>
        <p:nvSpPr>
          <p:cNvPr id="18" name="TextovéPole 17"/>
          <p:cNvSpPr txBox="1"/>
          <p:nvPr/>
        </p:nvSpPr>
        <p:spPr>
          <a:xfrm>
            <a:off x="3419872" y="764704"/>
            <a:ext cx="1584176" cy="646331"/>
          </a:xfrm>
          <a:prstGeom prst="rect">
            <a:avLst/>
          </a:prstGeom>
          <a:noFill/>
          <a:ln w="38100">
            <a:solidFill>
              <a:srgbClr val="008000"/>
            </a:solidFill>
          </a:ln>
        </p:spPr>
        <p:txBody>
          <a:bodyPr wrap="square" rtlCol="0">
            <a:spAutoFit/>
          </a:bodyPr>
          <a:lstStyle/>
          <a:p>
            <a:r>
              <a:rPr lang="cs-CZ" dirty="0" err="1" smtClean="0">
                <a:solidFill>
                  <a:srgbClr val="7030A0"/>
                </a:solidFill>
                <a:latin typeface="Arial Black" pitchFamily="34" charset="0"/>
              </a:rPr>
              <a:t>NaOH</a:t>
            </a:r>
            <a:r>
              <a:rPr lang="cs-CZ" dirty="0" smtClean="0">
                <a:solidFill>
                  <a:srgbClr val="7030A0"/>
                </a:solidFill>
                <a:latin typeface="Arial Black" pitchFamily="34" charset="0"/>
              </a:rPr>
              <a:t> &amp; CS</a:t>
            </a:r>
            <a:r>
              <a:rPr lang="cs-CZ" baseline="-25000" dirty="0" smtClean="0">
                <a:solidFill>
                  <a:srgbClr val="7030A0"/>
                </a:solidFill>
                <a:latin typeface="Arial Black" pitchFamily="34" charset="0"/>
              </a:rPr>
              <a:t>2</a:t>
            </a:r>
          </a:p>
        </p:txBody>
      </p:sp>
      <p:sp>
        <p:nvSpPr>
          <p:cNvPr id="20" name="TextovéPole 19"/>
          <p:cNvSpPr txBox="1"/>
          <p:nvPr/>
        </p:nvSpPr>
        <p:spPr>
          <a:xfrm>
            <a:off x="3203848" y="1628800"/>
            <a:ext cx="3456384" cy="369332"/>
          </a:xfrm>
          <a:prstGeom prst="rect">
            <a:avLst/>
          </a:prstGeom>
          <a:noFill/>
          <a:ln w="38100">
            <a:solidFill>
              <a:srgbClr val="008000"/>
            </a:solidFill>
          </a:ln>
        </p:spPr>
        <p:txBody>
          <a:bodyPr wrap="square" rtlCol="0">
            <a:spAutoFit/>
          </a:bodyPr>
          <a:lstStyle/>
          <a:p>
            <a:r>
              <a:rPr lang="cs-CZ" dirty="0" err="1" smtClean="0">
                <a:solidFill>
                  <a:srgbClr val="7030A0"/>
                </a:solidFill>
                <a:latin typeface="Arial Black" pitchFamily="34" charset="0"/>
              </a:rPr>
              <a:t>Cellulosedithiocarbamate</a:t>
            </a:r>
            <a:endParaRPr lang="cs-CZ" dirty="0" smtClean="0">
              <a:solidFill>
                <a:srgbClr val="7030A0"/>
              </a:solidFill>
              <a:latin typeface="Arial Black" pitchFamily="34" charset="0"/>
            </a:endParaRPr>
          </a:p>
        </p:txBody>
      </p:sp>
      <p:sp>
        <p:nvSpPr>
          <p:cNvPr id="25" name="TextovéPole 24"/>
          <p:cNvSpPr txBox="1"/>
          <p:nvPr/>
        </p:nvSpPr>
        <p:spPr>
          <a:xfrm>
            <a:off x="7236296" y="260648"/>
            <a:ext cx="1800200" cy="1754326"/>
          </a:xfrm>
          <a:prstGeom prst="rect">
            <a:avLst/>
          </a:prstGeom>
          <a:noFill/>
          <a:ln w="38100">
            <a:solidFill>
              <a:srgbClr val="008000"/>
            </a:solidFill>
          </a:ln>
        </p:spPr>
        <p:txBody>
          <a:bodyPr wrap="square" rtlCol="0">
            <a:spAutoFit/>
          </a:bodyPr>
          <a:lstStyle/>
          <a:p>
            <a:r>
              <a:rPr lang="en-GB" dirty="0" smtClean="0">
                <a:solidFill>
                  <a:srgbClr val="0000FF"/>
                </a:solidFill>
                <a:latin typeface="Arial Black" pitchFamily="34" charset="0"/>
              </a:rPr>
              <a:t>Cooper hydroxide Ammonium Complex (Schweitzer reagent)</a:t>
            </a:r>
          </a:p>
        </p:txBody>
      </p:sp>
      <p:sp>
        <p:nvSpPr>
          <p:cNvPr id="27" name="TextovéPole 26"/>
          <p:cNvSpPr txBox="1"/>
          <p:nvPr/>
        </p:nvSpPr>
        <p:spPr>
          <a:xfrm>
            <a:off x="4139952" y="2348880"/>
            <a:ext cx="1296144" cy="369332"/>
          </a:xfrm>
          <a:prstGeom prst="rect">
            <a:avLst/>
          </a:prstGeom>
          <a:noFill/>
          <a:ln w="38100">
            <a:solidFill>
              <a:srgbClr val="008000"/>
            </a:solidFill>
          </a:ln>
        </p:spPr>
        <p:txBody>
          <a:bodyPr wrap="square" rtlCol="0">
            <a:spAutoFit/>
          </a:bodyPr>
          <a:lstStyle/>
          <a:p>
            <a:r>
              <a:rPr lang="cs-CZ" dirty="0" err="1" smtClean="0">
                <a:solidFill>
                  <a:srgbClr val="7030A0"/>
                </a:solidFill>
                <a:latin typeface="Arial Black" pitchFamily="34" charset="0"/>
              </a:rPr>
              <a:t>Viscose</a:t>
            </a:r>
            <a:endParaRPr lang="cs-CZ" dirty="0" smtClean="0">
              <a:solidFill>
                <a:srgbClr val="7030A0"/>
              </a:solidFill>
              <a:latin typeface="Arial Black" pitchFamily="34" charset="0"/>
            </a:endParaRPr>
          </a:p>
        </p:txBody>
      </p:sp>
      <p:sp>
        <p:nvSpPr>
          <p:cNvPr id="21" name="TextovéPole 20"/>
          <p:cNvSpPr txBox="1"/>
          <p:nvPr/>
        </p:nvSpPr>
        <p:spPr>
          <a:xfrm>
            <a:off x="323528" y="2348880"/>
            <a:ext cx="3312368" cy="1200329"/>
          </a:xfrm>
          <a:prstGeom prst="rect">
            <a:avLst/>
          </a:prstGeom>
          <a:noFill/>
          <a:ln w="38100">
            <a:solidFill>
              <a:srgbClr val="008000"/>
            </a:solidFill>
          </a:ln>
        </p:spPr>
        <p:txBody>
          <a:bodyPr wrap="square" rtlCol="0">
            <a:spAutoFit/>
          </a:bodyPr>
          <a:lstStyle/>
          <a:p>
            <a:pPr>
              <a:buFont typeface="Arial" pitchFamily="34" charset="0"/>
              <a:buChar char="•"/>
            </a:pPr>
            <a:r>
              <a:rPr lang="cs-CZ" dirty="0" err="1" smtClean="0">
                <a:solidFill>
                  <a:srgbClr val="008000"/>
                </a:solidFill>
                <a:latin typeface="Arial Black" pitchFamily="34" charset="0"/>
              </a:rPr>
              <a:t>Methylcellulose</a:t>
            </a:r>
            <a:endParaRPr lang="cs-CZ" dirty="0" smtClean="0">
              <a:solidFill>
                <a:srgbClr val="008000"/>
              </a:solidFill>
              <a:latin typeface="Arial Black" pitchFamily="34" charset="0"/>
            </a:endParaRPr>
          </a:p>
          <a:p>
            <a:pPr>
              <a:buFont typeface="Arial" pitchFamily="34" charset="0"/>
              <a:buChar char="•"/>
            </a:pPr>
            <a:r>
              <a:rPr lang="cs-CZ" dirty="0" err="1" smtClean="0">
                <a:solidFill>
                  <a:srgbClr val="008000"/>
                </a:solidFill>
                <a:latin typeface="Arial Black" pitchFamily="34" charset="0"/>
              </a:rPr>
              <a:t>Ethylcellulose</a:t>
            </a:r>
            <a:endParaRPr lang="cs-CZ" dirty="0" smtClean="0">
              <a:solidFill>
                <a:srgbClr val="008000"/>
              </a:solidFill>
              <a:latin typeface="Arial Black" pitchFamily="34" charset="0"/>
            </a:endParaRPr>
          </a:p>
          <a:p>
            <a:pPr>
              <a:buFont typeface="Arial" pitchFamily="34" charset="0"/>
              <a:buChar char="•"/>
            </a:pPr>
            <a:r>
              <a:rPr lang="cs-CZ" dirty="0" err="1" smtClean="0">
                <a:solidFill>
                  <a:srgbClr val="008000"/>
                </a:solidFill>
                <a:latin typeface="Arial Black" pitchFamily="34" charset="0"/>
              </a:rPr>
              <a:t>Benzylcellulose</a:t>
            </a:r>
            <a:endParaRPr lang="cs-CZ" dirty="0" smtClean="0">
              <a:solidFill>
                <a:srgbClr val="008000"/>
              </a:solidFill>
              <a:latin typeface="Arial Black" pitchFamily="34" charset="0"/>
            </a:endParaRPr>
          </a:p>
          <a:p>
            <a:pPr>
              <a:buFont typeface="Arial" pitchFamily="34" charset="0"/>
              <a:buChar char="•"/>
            </a:pPr>
            <a:r>
              <a:rPr lang="cs-CZ" dirty="0" err="1" smtClean="0">
                <a:solidFill>
                  <a:srgbClr val="008000"/>
                </a:solidFill>
                <a:latin typeface="Arial Black" pitchFamily="34" charset="0"/>
              </a:rPr>
              <a:t>Carboxymethylcellulose</a:t>
            </a:r>
            <a:endParaRPr lang="cs-CZ" dirty="0" smtClean="0">
              <a:solidFill>
                <a:srgbClr val="008000"/>
              </a:solidFill>
              <a:latin typeface="Arial Black" pitchFamily="34" charset="0"/>
            </a:endParaRPr>
          </a:p>
        </p:txBody>
      </p:sp>
      <p:sp>
        <p:nvSpPr>
          <p:cNvPr id="22" name="TextovéPole 21"/>
          <p:cNvSpPr txBox="1"/>
          <p:nvPr/>
        </p:nvSpPr>
        <p:spPr>
          <a:xfrm>
            <a:off x="323528" y="3861048"/>
            <a:ext cx="3312368" cy="923330"/>
          </a:xfrm>
          <a:prstGeom prst="rect">
            <a:avLst/>
          </a:prstGeom>
          <a:noFill/>
          <a:ln w="38100">
            <a:solidFill>
              <a:srgbClr val="008000"/>
            </a:solidFill>
          </a:ln>
        </p:spPr>
        <p:txBody>
          <a:bodyPr wrap="square" rtlCol="0">
            <a:spAutoFit/>
          </a:bodyPr>
          <a:lstStyle/>
          <a:p>
            <a:pPr>
              <a:buFont typeface="Arial" pitchFamily="34" charset="0"/>
              <a:buChar char="•"/>
            </a:pPr>
            <a:r>
              <a:rPr lang="en-GB" dirty="0" smtClean="0">
                <a:solidFill>
                  <a:srgbClr val="008000"/>
                </a:solidFill>
                <a:latin typeface="Arial Black" pitchFamily="34" charset="0"/>
              </a:rPr>
              <a:t>Glue</a:t>
            </a:r>
          </a:p>
          <a:p>
            <a:pPr>
              <a:buFont typeface="Arial" pitchFamily="34" charset="0"/>
              <a:buChar char="•"/>
            </a:pPr>
            <a:r>
              <a:rPr lang="en-GB" dirty="0" smtClean="0">
                <a:solidFill>
                  <a:srgbClr val="008000"/>
                </a:solidFill>
                <a:latin typeface="Arial Black" pitchFamily="34" charset="0"/>
              </a:rPr>
              <a:t>Thickener</a:t>
            </a:r>
          </a:p>
          <a:p>
            <a:pPr>
              <a:buFont typeface="Arial" pitchFamily="34" charset="0"/>
              <a:buChar char="•"/>
            </a:pPr>
            <a:r>
              <a:rPr lang="en-GB" dirty="0" smtClean="0">
                <a:solidFill>
                  <a:srgbClr val="008000"/>
                </a:solidFill>
                <a:latin typeface="Arial Black" pitchFamily="34" charset="0"/>
              </a:rPr>
              <a:t>Consume Goods</a:t>
            </a:r>
          </a:p>
        </p:txBody>
      </p:sp>
      <p:sp>
        <p:nvSpPr>
          <p:cNvPr id="23" name="TextovéPole 22"/>
          <p:cNvSpPr txBox="1"/>
          <p:nvPr/>
        </p:nvSpPr>
        <p:spPr>
          <a:xfrm>
            <a:off x="4067944" y="3068960"/>
            <a:ext cx="1584176" cy="923330"/>
          </a:xfrm>
          <a:prstGeom prst="rect">
            <a:avLst/>
          </a:prstGeom>
          <a:noFill/>
          <a:ln w="38100">
            <a:solidFill>
              <a:srgbClr val="008000"/>
            </a:solidFill>
          </a:ln>
        </p:spPr>
        <p:txBody>
          <a:bodyPr wrap="square" rtlCol="0">
            <a:spAutoFit/>
          </a:bodyPr>
          <a:lstStyle/>
          <a:p>
            <a:r>
              <a:rPr lang="en-GB" dirty="0" smtClean="0">
                <a:solidFill>
                  <a:srgbClr val="7030A0"/>
                </a:solidFill>
                <a:latin typeface="Arial Black" pitchFamily="34" charset="0"/>
              </a:rPr>
              <a:t>Viscose</a:t>
            </a:r>
          </a:p>
          <a:p>
            <a:r>
              <a:rPr lang="en-GB" dirty="0" smtClean="0">
                <a:solidFill>
                  <a:srgbClr val="7030A0"/>
                </a:solidFill>
                <a:latin typeface="Arial Black" pitchFamily="34" charset="0"/>
              </a:rPr>
              <a:t>Rayon</a:t>
            </a:r>
          </a:p>
          <a:p>
            <a:r>
              <a:rPr lang="en-GB" dirty="0" smtClean="0">
                <a:solidFill>
                  <a:srgbClr val="7030A0"/>
                </a:solidFill>
                <a:latin typeface="Arial Black" pitchFamily="34" charset="0"/>
              </a:rPr>
              <a:t>Cellophane</a:t>
            </a:r>
          </a:p>
        </p:txBody>
      </p:sp>
      <p:sp>
        <p:nvSpPr>
          <p:cNvPr id="28" name="TextovéPole 27"/>
          <p:cNvSpPr txBox="1"/>
          <p:nvPr/>
        </p:nvSpPr>
        <p:spPr>
          <a:xfrm>
            <a:off x="6732240" y="2276872"/>
            <a:ext cx="2232248" cy="646331"/>
          </a:xfrm>
          <a:prstGeom prst="rect">
            <a:avLst/>
          </a:prstGeom>
          <a:noFill/>
          <a:ln w="38100">
            <a:solidFill>
              <a:srgbClr val="008000"/>
            </a:solidFill>
          </a:ln>
        </p:spPr>
        <p:txBody>
          <a:bodyPr wrap="square" rtlCol="0">
            <a:spAutoFit/>
          </a:bodyPr>
          <a:lstStyle/>
          <a:p>
            <a:r>
              <a:rPr lang="cs-CZ" dirty="0" err="1" smtClean="0">
                <a:solidFill>
                  <a:srgbClr val="0000FF"/>
                </a:solidFill>
                <a:latin typeface="Arial Black" pitchFamily="34" charset="0"/>
              </a:rPr>
              <a:t>Cuprammonium</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Rayon</a:t>
            </a:r>
            <a:endParaRPr lang="cs-CZ" dirty="0" smtClean="0">
              <a:solidFill>
                <a:srgbClr val="0000FF"/>
              </a:solidFill>
              <a:latin typeface="Arial Black" pitchFamily="34" charset="0"/>
            </a:endParaRPr>
          </a:p>
        </p:txBody>
      </p:sp>
      <p:cxnSp>
        <p:nvCxnSpPr>
          <p:cNvPr id="29" name="Přímá spojovací šipka 28"/>
          <p:cNvCxnSpPr/>
          <p:nvPr/>
        </p:nvCxnSpPr>
        <p:spPr>
          <a:xfrm flipV="1">
            <a:off x="4932040" y="260648"/>
            <a:ext cx="2304256" cy="40650"/>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flipH="1">
            <a:off x="2627784" y="476672"/>
            <a:ext cx="864096" cy="72008"/>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a:off x="4067944" y="548680"/>
            <a:ext cx="936104" cy="216024"/>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107504" y="116632"/>
            <a:ext cx="8856984" cy="576064"/>
          </a:xfrm>
        </p:spPr>
        <p:txBody>
          <a:bodyPr/>
          <a:lstStyle/>
          <a:p>
            <a:r>
              <a:rPr lang="cs-CZ" sz="3200" dirty="0" err="1" smtClean="0">
                <a:solidFill>
                  <a:srgbClr val="FF0000"/>
                </a:solidFill>
                <a:latin typeface="Arial Black" pitchFamily="34" charset="0"/>
              </a:rPr>
              <a:t>Nitrocellulose</a:t>
            </a:r>
            <a:r>
              <a:rPr lang="cs-CZ" sz="3200" dirty="0" smtClean="0">
                <a:solidFill>
                  <a:srgbClr val="FF0000"/>
                </a:solidFill>
                <a:latin typeface="Arial Black" pitchFamily="34" charset="0"/>
              </a:rPr>
              <a:t> 5 - ULTRAFILTRATION</a:t>
            </a:r>
            <a:endParaRPr lang="cs-CZ" sz="32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a:p>
        </p:txBody>
      </p:sp>
      <p:sp>
        <p:nvSpPr>
          <p:cNvPr id="11" name="TextovéPole 10"/>
          <p:cNvSpPr txBox="1"/>
          <p:nvPr/>
        </p:nvSpPr>
        <p:spPr>
          <a:xfrm>
            <a:off x="6300192" y="3573016"/>
            <a:ext cx="2520280" cy="369332"/>
          </a:xfrm>
          <a:prstGeom prst="rect">
            <a:avLst/>
          </a:prstGeom>
          <a:noFill/>
        </p:spPr>
        <p:txBody>
          <a:bodyPr wrap="square" rtlCol="0">
            <a:spAutoFit/>
          </a:bodyPr>
          <a:lstStyle/>
          <a:p>
            <a:endParaRPr lang="cs-CZ" dirty="0"/>
          </a:p>
        </p:txBody>
      </p:sp>
      <p:sp>
        <p:nvSpPr>
          <p:cNvPr id="12" name="TextovéPole 11"/>
          <p:cNvSpPr txBox="1"/>
          <p:nvPr/>
        </p:nvSpPr>
        <p:spPr>
          <a:xfrm>
            <a:off x="0" y="836712"/>
            <a:ext cx="8820472" cy="923330"/>
          </a:xfrm>
          <a:prstGeom prst="rect">
            <a:avLst/>
          </a:prstGeom>
          <a:noFill/>
        </p:spPr>
        <p:txBody>
          <a:bodyPr wrap="square" rtlCol="0">
            <a:spAutoFit/>
          </a:bodyPr>
          <a:lstStyle/>
          <a:p>
            <a:r>
              <a:rPr lang="en-GB" dirty="0" smtClean="0">
                <a:solidFill>
                  <a:srgbClr val="0000FF"/>
                </a:solidFill>
                <a:latin typeface="Arial Black" pitchFamily="34" charset="0"/>
              </a:rPr>
              <a:t>ULTRAFILTRATIONS</a:t>
            </a:r>
            <a:r>
              <a:rPr lang="en-GB" dirty="0" smtClean="0"/>
              <a:t>, so called also as </a:t>
            </a:r>
            <a:r>
              <a:rPr lang="en-GB" b="1" dirty="0" smtClean="0"/>
              <a:t>MEMBRANE FILTRES</a:t>
            </a:r>
            <a:r>
              <a:rPr lang="en-GB" dirty="0" smtClean="0"/>
              <a:t>, are the Micro porous films manufactured by Casting of the Nitrocellulose Solution. Their filtration Efficiency is done by the presence of the Ultrafine pores, being of 0,1 – 5,0 mm. </a:t>
            </a:r>
            <a:endParaRPr lang="cs-CZ" dirty="0"/>
          </a:p>
        </p:txBody>
      </p:sp>
      <p:pic>
        <p:nvPicPr>
          <p:cNvPr id="13" name="Obrázek 12" descr="ULTRAFILTRATIONS Cross_Flow.png"/>
          <p:cNvPicPr>
            <a:picLocks noChangeAspect="1"/>
          </p:cNvPicPr>
          <p:nvPr/>
        </p:nvPicPr>
        <p:blipFill>
          <a:blip r:embed="rId2" cstate="print"/>
          <a:stretch>
            <a:fillRect/>
          </a:stretch>
        </p:blipFill>
        <p:spPr>
          <a:xfrm>
            <a:off x="179512" y="1772816"/>
            <a:ext cx="4680520" cy="2120035"/>
          </a:xfrm>
          <a:prstGeom prst="rect">
            <a:avLst/>
          </a:prstGeom>
        </p:spPr>
      </p:pic>
      <p:pic>
        <p:nvPicPr>
          <p:cNvPr id="15" name="Obrázek 14" descr="ULTRAFILTRATIONS 558px-Dead-end_svg.png"/>
          <p:cNvPicPr>
            <a:picLocks noChangeAspect="1"/>
          </p:cNvPicPr>
          <p:nvPr/>
        </p:nvPicPr>
        <p:blipFill>
          <a:blip r:embed="rId3" cstate="print"/>
          <a:stretch>
            <a:fillRect/>
          </a:stretch>
        </p:blipFill>
        <p:spPr>
          <a:xfrm>
            <a:off x="4788024" y="3356992"/>
            <a:ext cx="4219357" cy="3501008"/>
          </a:xfrm>
          <a:prstGeom prst="rect">
            <a:avLst/>
          </a:prstGeom>
        </p:spPr>
      </p:pic>
      <p:sp>
        <p:nvSpPr>
          <p:cNvPr id="16" name="TextovéPole 15"/>
          <p:cNvSpPr txBox="1"/>
          <p:nvPr/>
        </p:nvSpPr>
        <p:spPr>
          <a:xfrm>
            <a:off x="179512" y="4077072"/>
            <a:ext cx="4392488" cy="369332"/>
          </a:xfrm>
          <a:prstGeom prst="rect">
            <a:avLst/>
          </a:prstGeom>
          <a:noFill/>
        </p:spPr>
        <p:txBody>
          <a:bodyPr wrap="square" rtlCol="0">
            <a:spAutoFit/>
          </a:bodyPr>
          <a:lstStyle/>
          <a:p>
            <a:endParaRPr lang="cs-CZ" dirty="0"/>
          </a:p>
        </p:txBody>
      </p:sp>
      <p:sp>
        <p:nvSpPr>
          <p:cNvPr id="18" name="Obdélník 17"/>
          <p:cNvSpPr/>
          <p:nvPr/>
        </p:nvSpPr>
        <p:spPr>
          <a:xfrm>
            <a:off x="323528" y="4365104"/>
            <a:ext cx="3888432" cy="2431435"/>
          </a:xfrm>
          <a:prstGeom prst="rect">
            <a:avLst/>
          </a:prstGeom>
          <a:solidFill>
            <a:schemeClr val="accent3">
              <a:lumMod val="85000"/>
            </a:schemeClr>
          </a:solidFill>
        </p:spPr>
        <p:txBody>
          <a:bodyPr wrap="square">
            <a:spAutoFit/>
          </a:bodyPr>
          <a:lstStyle/>
          <a:p>
            <a:pPr algn="ctr"/>
            <a:r>
              <a:rPr lang="en-GB" sz="2000" b="1" dirty="0" smtClean="0">
                <a:solidFill>
                  <a:srgbClr val="0000FF"/>
                </a:solidFill>
              </a:rPr>
              <a:t>Pores diameter (</a:t>
            </a:r>
            <a:r>
              <a:rPr lang="en-GB" sz="2000" b="1" dirty="0" smtClean="0">
                <a:solidFill>
                  <a:srgbClr val="0000FF"/>
                </a:solidFill>
                <a:latin typeface="Symbol" pitchFamily="18" charset="2"/>
              </a:rPr>
              <a:t></a:t>
            </a:r>
            <a:r>
              <a:rPr lang="en-GB" sz="2000" b="1" dirty="0" smtClean="0">
                <a:solidFill>
                  <a:srgbClr val="0000FF"/>
                </a:solidFill>
              </a:rPr>
              <a:t>m)</a:t>
            </a:r>
          </a:p>
          <a:p>
            <a:r>
              <a:rPr lang="en-GB" sz="1400" b="1" dirty="0" smtClean="0">
                <a:solidFill>
                  <a:srgbClr val="008000"/>
                </a:solidFill>
              </a:rPr>
              <a:t>Diameter range </a:t>
            </a:r>
          </a:p>
          <a:p>
            <a:r>
              <a:rPr lang="en-GB" sz="1400" b="1" dirty="0" smtClean="0">
                <a:solidFill>
                  <a:srgbClr val="008000"/>
                </a:solidFill>
              </a:rPr>
              <a:t>(</a:t>
            </a:r>
            <a:r>
              <a:rPr lang="en-GB" sz="1400" b="1" dirty="0" smtClean="0">
                <a:solidFill>
                  <a:srgbClr val="008000"/>
                </a:solidFill>
                <a:latin typeface="Symbol" pitchFamily="18" charset="2"/>
              </a:rPr>
              <a:t></a:t>
            </a:r>
            <a:r>
              <a:rPr lang="en-GB" sz="1400" b="1" dirty="0" smtClean="0">
                <a:solidFill>
                  <a:srgbClr val="008000"/>
                </a:solidFill>
              </a:rPr>
              <a:t>m)                               </a:t>
            </a:r>
            <a:r>
              <a:rPr lang="en-GB" sz="1400" b="1" dirty="0" smtClean="0"/>
              <a:t>Diameter mean </a:t>
            </a:r>
          </a:p>
          <a:p>
            <a:r>
              <a:rPr lang="en-GB" sz="1400" b="1" dirty="0" smtClean="0"/>
              <a:t>                                         Value (</a:t>
            </a:r>
            <a:r>
              <a:rPr lang="en-GB" sz="1400" b="1" dirty="0" smtClean="0">
                <a:latin typeface="Symbol" pitchFamily="18" charset="2"/>
              </a:rPr>
              <a:t></a:t>
            </a:r>
            <a:r>
              <a:rPr lang="en-GB" sz="1400" b="1" dirty="0" smtClean="0"/>
              <a:t>m)</a:t>
            </a:r>
          </a:p>
          <a:p>
            <a:r>
              <a:rPr lang="cs-CZ" dirty="0" smtClean="0"/>
              <a:t>0,1 – 0,3 	        0,25</a:t>
            </a:r>
          </a:p>
          <a:p>
            <a:r>
              <a:rPr lang="cs-CZ" dirty="0" smtClean="0"/>
              <a:t>0,3 – 0,5 	        0,40</a:t>
            </a:r>
          </a:p>
          <a:p>
            <a:r>
              <a:rPr lang="cs-CZ" dirty="0" smtClean="0"/>
              <a:t>0,6 – 0,9	                      0,85</a:t>
            </a:r>
          </a:p>
          <a:p>
            <a:r>
              <a:rPr lang="cs-CZ" dirty="0" smtClean="0"/>
              <a:t>1,0 – 1,2	                      1,1</a:t>
            </a:r>
          </a:p>
          <a:p>
            <a:r>
              <a:rPr lang="cs-CZ" dirty="0" smtClean="0"/>
              <a:t>2,0 – 5,0	                        ---</a:t>
            </a:r>
            <a:endParaRPr lang="cs-CZ" dirty="0"/>
          </a:p>
        </p:txBody>
      </p:sp>
      <p:sp>
        <p:nvSpPr>
          <p:cNvPr id="19" name="TextovéPole 18"/>
          <p:cNvSpPr txBox="1"/>
          <p:nvPr/>
        </p:nvSpPr>
        <p:spPr>
          <a:xfrm>
            <a:off x="539552" y="3933056"/>
            <a:ext cx="3384376" cy="461665"/>
          </a:xfrm>
          <a:prstGeom prst="rect">
            <a:avLst/>
          </a:prstGeom>
          <a:noFill/>
        </p:spPr>
        <p:txBody>
          <a:bodyPr wrap="square" rtlCol="0">
            <a:spAutoFit/>
          </a:bodyPr>
          <a:lstStyle/>
          <a:p>
            <a:pPr algn="ctr"/>
            <a:r>
              <a:rPr lang="en-GB" sz="2400" dirty="0" smtClean="0">
                <a:solidFill>
                  <a:srgbClr val="FF0000"/>
                </a:solidFill>
                <a:latin typeface="Arial Black" pitchFamily="34" charset="0"/>
              </a:rPr>
              <a:t>An Example</a:t>
            </a:r>
            <a:endParaRPr lang="en-GB" sz="2400" dirty="0">
              <a:solidFill>
                <a:srgbClr val="FF0000"/>
              </a:solidFill>
              <a:latin typeface="Arial Black"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620688"/>
          </a:xfrm>
        </p:spPr>
        <p:txBody>
          <a:bodyPr/>
          <a:lstStyle/>
          <a:p>
            <a:r>
              <a:rPr lang="en-GB" dirty="0" smtClean="0">
                <a:solidFill>
                  <a:srgbClr val="FF0000"/>
                </a:solidFill>
                <a:latin typeface="Arial Black" pitchFamily="34" charset="0"/>
              </a:rPr>
              <a:t>CELLOPHAN</a:t>
            </a:r>
            <a:endParaRPr lang="en-GB" sz="1800" dirty="0">
              <a:solidFill>
                <a:srgbClr val="FF0000"/>
              </a:solidFill>
              <a:latin typeface="Arial Black" pitchFamily="34" charset="0"/>
            </a:endParaRPr>
          </a:p>
        </p:txBody>
      </p:sp>
      <p:sp>
        <p:nvSpPr>
          <p:cNvPr id="3" name="Zástupný symbol pro obsah 2"/>
          <p:cNvSpPr>
            <a:spLocks noGrp="1"/>
          </p:cNvSpPr>
          <p:nvPr>
            <p:ph idx="1"/>
          </p:nvPr>
        </p:nvSpPr>
        <p:spPr>
          <a:xfrm>
            <a:off x="467544" y="620688"/>
            <a:ext cx="8229600" cy="5544616"/>
          </a:xfrm>
        </p:spPr>
        <p:txBody>
          <a:bodyPr/>
          <a:lstStyle/>
          <a:p>
            <a:r>
              <a:rPr lang="en-GB" sz="2400" dirty="0" smtClean="0">
                <a:solidFill>
                  <a:srgbClr val="FF0000"/>
                </a:solidFill>
                <a:latin typeface="Arial Black" pitchFamily="34" charset="0"/>
              </a:rPr>
              <a:t>Manufacturing similar to Viscose Rayon, it is from Solution, but by  Casting from the flat Die to the Precipitant</a:t>
            </a:r>
          </a:p>
          <a:p>
            <a:r>
              <a:rPr lang="en-GB" sz="2400" dirty="0" smtClean="0">
                <a:solidFill>
                  <a:srgbClr val="0000FF"/>
                </a:solidFill>
                <a:latin typeface="Arial Black" pitchFamily="34" charset="0"/>
              </a:rPr>
              <a:t>Film is brittle &gt; so it is plasticized by Glycerol (approx. 10 – 15 % w/w)</a:t>
            </a:r>
          </a:p>
          <a:p>
            <a:r>
              <a:rPr lang="en-GB" sz="2400" dirty="0" smtClean="0">
                <a:solidFill>
                  <a:srgbClr val="008000"/>
                </a:solidFill>
                <a:latin typeface="Arial Black" pitchFamily="34" charset="0"/>
              </a:rPr>
              <a:t>It is often surface treated by Nitrocellulose Varnish &gt; Food Wrap and Cigarette Wrap (BOPP now)</a:t>
            </a:r>
          </a:p>
          <a:p>
            <a:r>
              <a:rPr lang="en-GB" sz="2400" dirty="0" smtClean="0">
                <a:solidFill>
                  <a:srgbClr val="C00000"/>
                </a:solidFill>
                <a:latin typeface="Arial Black" pitchFamily="34" charset="0"/>
              </a:rPr>
              <a:t>It is mouldable after Moistening &gt; Capping of the Glasses etc.</a:t>
            </a:r>
          </a:p>
          <a:p>
            <a:r>
              <a:rPr lang="en-GB" sz="2400" dirty="0" smtClean="0">
                <a:solidFill>
                  <a:srgbClr val="7030A0"/>
                </a:solidFill>
                <a:latin typeface="Arial Black" pitchFamily="34" charset="0"/>
              </a:rPr>
              <a:t>Water Vapour permeable after Moistening SEMIPERMEABLE MEMBRANE &gt; HEMODIALYSIS (</a:t>
            </a:r>
            <a:r>
              <a:rPr lang="en-GB" sz="2400" i="1" u="sng" dirty="0" smtClean="0">
                <a:solidFill>
                  <a:srgbClr val="7030A0"/>
                </a:solidFill>
                <a:latin typeface="Arial Black" pitchFamily="34" charset="0"/>
              </a:rPr>
              <a:t>Formerly</a:t>
            </a:r>
            <a:r>
              <a:rPr lang="en-GB" sz="2400" dirty="0" smtClean="0">
                <a:solidFill>
                  <a:srgbClr val="7030A0"/>
                </a:solidFill>
                <a:latin typeface="Arial Black" pitchFamily="34" charset="0"/>
              </a:rPr>
              <a:t>)</a:t>
            </a:r>
          </a:p>
          <a:p>
            <a:endParaRPr lang="cs-CZ" sz="2400" dirty="0">
              <a:solidFill>
                <a:srgbClr val="C0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42</a:t>
            </a:fld>
            <a:endParaRPr lang="sk-SK"/>
          </a:p>
        </p:txBody>
      </p:sp>
      <p:pic>
        <p:nvPicPr>
          <p:cNvPr id="5" name="Obrázek 4" descr="Xanthogenate_Cellulose_Structural_Formula_V1_svg.png"/>
          <p:cNvPicPr>
            <a:picLocks noChangeAspect="1"/>
          </p:cNvPicPr>
          <p:nvPr/>
        </p:nvPicPr>
        <p:blipFill>
          <a:blip r:embed="rId2" cstate="print"/>
          <a:stretch>
            <a:fillRect/>
          </a:stretch>
        </p:blipFill>
        <p:spPr>
          <a:xfrm>
            <a:off x="107504" y="116632"/>
            <a:ext cx="5400599" cy="6120680"/>
          </a:xfrm>
          <a:prstGeom prst="rect">
            <a:avLst/>
          </a:prstGeom>
        </p:spPr>
      </p:pic>
      <p:sp>
        <p:nvSpPr>
          <p:cNvPr id="6" name="TextovéPole 5"/>
          <p:cNvSpPr txBox="1"/>
          <p:nvPr/>
        </p:nvSpPr>
        <p:spPr>
          <a:xfrm>
            <a:off x="5364088" y="2204864"/>
            <a:ext cx="3779912" cy="1815882"/>
          </a:xfrm>
          <a:prstGeom prst="rect">
            <a:avLst/>
          </a:prstGeom>
          <a:noFill/>
          <a:ln w="38100">
            <a:solidFill>
              <a:srgbClr val="FF0000"/>
            </a:solidFill>
            <a:prstDash val="sysDash"/>
          </a:ln>
        </p:spPr>
        <p:txBody>
          <a:bodyPr wrap="square" rtlCol="0">
            <a:spAutoFit/>
          </a:bodyPr>
          <a:lstStyle/>
          <a:p>
            <a:r>
              <a:rPr lang="en-GB" sz="2800" dirty="0" smtClean="0">
                <a:solidFill>
                  <a:srgbClr val="FF0000"/>
                </a:solidFill>
                <a:latin typeface="Arial Black" pitchFamily="34" charset="0"/>
              </a:rPr>
              <a:t>CELULOSE</a:t>
            </a:r>
          </a:p>
          <a:p>
            <a:r>
              <a:rPr lang="en-GB" sz="2800" dirty="0" smtClean="0">
                <a:solidFill>
                  <a:srgbClr val="FF0000"/>
                </a:solidFill>
                <a:latin typeface="Arial Black" pitchFamily="34" charset="0"/>
              </a:rPr>
              <a:t>XANTOGENATION</a:t>
            </a:r>
          </a:p>
          <a:p>
            <a:pPr algn="ctr"/>
            <a:r>
              <a:rPr lang="en-GB" sz="2800" u="sng" dirty="0" smtClean="0">
                <a:solidFill>
                  <a:srgbClr val="0000FF"/>
                </a:solidFill>
                <a:latin typeface="Arial Black" pitchFamily="34" charset="0"/>
              </a:rPr>
              <a:t>Once more this Schema</a:t>
            </a:r>
            <a:endParaRPr lang="en-GB" sz="2800" u="sng" dirty="0">
              <a:solidFill>
                <a:srgbClr val="0000FF"/>
              </a:solidFill>
              <a:latin typeface="Arial Black" pitchFamily="34" charset="0"/>
            </a:endParaRPr>
          </a:p>
        </p:txBody>
      </p:sp>
      <p:sp>
        <p:nvSpPr>
          <p:cNvPr id="7" name="TextovéPole 6"/>
          <p:cNvSpPr txBox="1"/>
          <p:nvPr/>
        </p:nvSpPr>
        <p:spPr>
          <a:xfrm>
            <a:off x="5364088" y="188640"/>
            <a:ext cx="3600400" cy="1631216"/>
          </a:xfrm>
          <a:prstGeom prst="rect">
            <a:avLst/>
          </a:prstGeom>
          <a:noFill/>
          <a:ln w="38100">
            <a:solidFill>
              <a:srgbClr val="0000FF"/>
            </a:solidFill>
          </a:ln>
        </p:spPr>
        <p:txBody>
          <a:bodyPr wrap="square" rtlCol="0">
            <a:spAutoFit/>
          </a:bodyPr>
          <a:lstStyle/>
          <a:p>
            <a:r>
              <a:rPr lang="cs-CZ" sz="2000" dirty="0" smtClean="0">
                <a:solidFill>
                  <a:srgbClr val="0000FF"/>
                </a:solidFill>
                <a:latin typeface="Symbol" pitchFamily="18" charset="2"/>
              </a:rPr>
              <a:t>a</a:t>
            </a:r>
            <a:r>
              <a:rPr lang="cs-CZ" sz="2000" dirty="0" smtClean="0">
                <a:solidFill>
                  <a:srgbClr val="0000FF"/>
                </a:solidFill>
                <a:latin typeface="Arial Black" pitchFamily="34" charset="0"/>
              </a:rPr>
              <a:t> </a:t>
            </a:r>
            <a:r>
              <a:rPr lang="en-GB" sz="2000" dirty="0" smtClean="0">
                <a:solidFill>
                  <a:srgbClr val="0000FF"/>
                </a:solidFill>
                <a:latin typeface="Arial Black" pitchFamily="34" charset="0"/>
              </a:rPr>
              <a:t>Cellulose Content must be high, approx.  89 – 90 %w/w for the Manufacture of CELOPHANE</a:t>
            </a:r>
            <a:endParaRPr lang="cs-CZ"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43</a:t>
            </a:fld>
            <a:endParaRPr lang="sk-SK"/>
          </a:p>
        </p:txBody>
      </p:sp>
      <p:pic>
        <p:nvPicPr>
          <p:cNvPr id="7" name="Obrázek 6" descr="img311.jpg"/>
          <p:cNvPicPr>
            <a:picLocks noChangeAspect="1"/>
          </p:cNvPicPr>
          <p:nvPr/>
        </p:nvPicPr>
        <p:blipFill>
          <a:blip r:embed="rId2" cstate="print"/>
          <a:stretch>
            <a:fillRect/>
          </a:stretch>
        </p:blipFill>
        <p:spPr>
          <a:xfrm rot="5400000">
            <a:off x="3422443" y="-1830155"/>
            <a:ext cx="2376264" cy="8430079"/>
          </a:xfrm>
          <a:prstGeom prst="rect">
            <a:avLst/>
          </a:prstGeom>
        </p:spPr>
      </p:pic>
      <p:sp>
        <p:nvSpPr>
          <p:cNvPr id="8" name="TextovéPole 7"/>
          <p:cNvSpPr txBox="1"/>
          <p:nvPr/>
        </p:nvSpPr>
        <p:spPr>
          <a:xfrm>
            <a:off x="395536" y="476672"/>
            <a:ext cx="8424936" cy="584775"/>
          </a:xfrm>
          <a:prstGeom prst="rect">
            <a:avLst/>
          </a:prstGeom>
          <a:noFill/>
        </p:spPr>
        <p:txBody>
          <a:bodyPr wrap="square" rtlCol="0">
            <a:spAutoFit/>
          </a:bodyPr>
          <a:lstStyle/>
          <a:p>
            <a:r>
              <a:rPr lang="cs-CZ" sz="3200" dirty="0" smtClean="0">
                <a:solidFill>
                  <a:srgbClr val="FF0000"/>
                </a:solidFill>
                <a:latin typeface="Arial Black" pitchFamily="34" charset="0"/>
              </a:rPr>
              <a:t>Acetát celulózy &gt; vlákna, plasty</a:t>
            </a:r>
            <a:endParaRPr lang="cs-CZ" sz="3200" dirty="0">
              <a:solidFill>
                <a:srgbClr val="FF0000"/>
              </a:solidFill>
              <a:latin typeface="Arial Black" pitchFamily="34" charset="0"/>
            </a:endParaRPr>
          </a:p>
        </p:txBody>
      </p:sp>
      <p:sp>
        <p:nvSpPr>
          <p:cNvPr id="9" name="TextovéPole 8"/>
          <p:cNvSpPr txBox="1"/>
          <p:nvPr/>
        </p:nvSpPr>
        <p:spPr>
          <a:xfrm>
            <a:off x="323528" y="3573016"/>
            <a:ext cx="8208912" cy="2062103"/>
          </a:xfrm>
          <a:prstGeom prst="rect">
            <a:avLst/>
          </a:prstGeom>
          <a:noFill/>
        </p:spPr>
        <p:txBody>
          <a:bodyPr wrap="square" rtlCol="0">
            <a:spAutoFit/>
          </a:bodyPr>
          <a:lstStyle/>
          <a:p>
            <a:r>
              <a:rPr lang="cs-CZ" sz="3200" dirty="0" smtClean="0">
                <a:solidFill>
                  <a:srgbClr val="0000FF"/>
                </a:solidFill>
                <a:latin typeface="Arial Black" pitchFamily="34" charset="0"/>
              </a:rPr>
              <a:t>Kdysi vyráběla SYNTHESIA  Pardubice</a:t>
            </a:r>
          </a:p>
          <a:p>
            <a:r>
              <a:rPr lang="cs-CZ" sz="3200" dirty="0" smtClean="0">
                <a:solidFill>
                  <a:srgbClr val="0000FF"/>
                </a:solidFill>
                <a:latin typeface="Arial Black" pitchFamily="34" charset="0"/>
              </a:rPr>
              <a:t>Nyní např. </a:t>
            </a:r>
            <a:r>
              <a:rPr lang="cs-CZ" sz="3200" dirty="0" smtClean="0">
                <a:solidFill>
                  <a:srgbClr val="0000FF"/>
                </a:solidFill>
                <a:latin typeface="Arial Black" pitchFamily="34" charset="0"/>
                <a:hlinkClick r:id="rId3"/>
              </a:rPr>
              <a:t>www.</a:t>
            </a:r>
            <a:r>
              <a:rPr lang="cs-CZ" sz="3200" dirty="0" err="1" smtClean="0">
                <a:solidFill>
                  <a:srgbClr val="0000FF"/>
                </a:solidFill>
                <a:latin typeface="Arial Black" pitchFamily="34" charset="0"/>
                <a:hlinkClick r:id="rId3"/>
              </a:rPr>
              <a:t>mazzucchelli.it</a:t>
            </a:r>
            <a:r>
              <a:rPr lang="cs-CZ" sz="3200" dirty="0" smtClean="0">
                <a:solidFill>
                  <a:srgbClr val="0000FF"/>
                </a:solidFill>
                <a:latin typeface="Arial Black" pitchFamily="34" charset="0"/>
              </a:rPr>
              <a:t> &gt; pro </a:t>
            </a:r>
            <a:r>
              <a:rPr lang="cs-CZ" sz="3200" dirty="0" err="1" smtClean="0">
                <a:solidFill>
                  <a:srgbClr val="0000FF"/>
                </a:solidFill>
                <a:latin typeface="Arial Black" pitchFamily="34" charset="0"/>
              </a:rPr>
              <a:t>designové</a:t>
            </a:r>
            <a:r>
              <a:rPr lang="cs-CZ" sz="3200" dirty="0" smtClean="0">
                <a:solidFill>
                  <a:srgbClr val="0000FF"/>
                </a:solidFill>
                <a:latin typeface="Arial Black" pitchFamily="34" charset="0"/>
              </a:rPr>
              <a:t> výrobky, např. brýle</a:t>
            </a:r>
            <a:endParaRPr lang="cs-CZ" sz="3200" dirty="0">
              <a:solidFill>
                <a:srgbClr val="0000FF"/>
              </a:solidFill>
              <a:latin typeface="Arial Black"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44</a:t>
            </a:fld>
            <a:endParaRPr lang="sk-SK"/>
          </a:p>
        </p:txBody>
      </p:sp>
      <p:pic>
        <p:nvPicPr>
          <p:cNvPr id="7" name="Obrázek 6" descr="img311.jpg"/>
          <p:cNvPicPr>
            <a:picLocks noChangeAspect="1"/>
          </p:cNvPicPr>
          <p:nvPr/>
        </p:nvPicPr>
        <p:blipFill>
          <a:blip r:embed="rId2" cstate="print"/>
          <a:stretch>
            <a:fillRect/>
          </a:stretch>
        </p:blipFill>
        <p:spPr>
          <a:xfrm rot="5400000">
            <a:off x="3422443" y="-1830155"/>
            <a:ext cx="2376264" cy="8430079"/>
          </a:xfrm>
          <a:prstGeom prst="rect">
            <a:avLst/>
          </a:prstGeom>
        </p:spPr>
      </p:pic>
      <p:sp>
        <p:nvSpPr>
          <p:cNvPr id="8" name="TextovéPole 7"/>
          <p:cNvSpPr txBox="1"/>
          <p:nvPr/>
        </p:nvSpPr>
        <p:spPr>
          <a:xfrm>
            <a:off x="395536" y="476672"/>
            <a:ext cx="8424936" cy="584775"/>
          </a:xfrm>
          <a:prstGeom prst="rect">
            <a:avLst/>
          </a:prstGeom>
          <a:noFill/>
        </p:spPr>
        <p:txBody>
          <a:bodyPr wrap="square" rtlCol="0">
            <a:spAutoFit/>
          </a:bodyPr>
          <a:lstStyle/>
          <a:p>
            <a:r>
              <a:rPr lang="en-GB" sz="3200" dirty="0" smtClean="0">
                <a:solidFill>
                  <a:srgbClr val="FF0000"/>
                </a:solidFill>
                <a:latin typeface="Arial Black" pitchFamily="34" charset="0"/>
              </a:rPr>
              <a:t>Cellulose Acetate </a:t>
            </a:r>
            <a:r>
              <a:rPr lang="en-GB" sz="3200" dirty="0" smtClean="0">
                <a:solidFill>
                  <a:srgbClr val="FF0000"/>
                </a:solidFill>
                <a:latin typeface="Arial Black" pitchFamily="34" charset="0"/>
              </a:rPr>
              <a:t>&gt; </a:t>
            </a:r>
            <a:r>
              <a:rPr lang="en-GB" sz="3200" dirty="0" err="1" smtClean="0">
                <a:solidFill>
                  <a:srgbClr val="FF0000"/>
                </a:solidFill>
                <a:latin typeface="Arial Black" pitchFamily="34" charset="0"/>
              </a:rPr>
              <a:t>Fibers</a:t>
            </a:r>
            <a:r>
              <a:rPr lang="en-GB" sz="3200" dirty="0" smtClean="0">
                <a:solidFill>
                  <a:srgbClr val="FF0000"/>
                </a:solidFill>
                <a:latin typeface="Arial Black" pitchFamily="34" charset="0"/>
              </a:rPr>
              <a:t>, Plastics</a:t>
            </a:r>
            <a:endParaRPr lang="en-GB" sz="3200" dirty="0">
              <a:solidFill>
                <a:srgbClr val="FF0000"/>
              </a:solidFill>
              <a:latin typeface="Arial Black" pitchFamily="34" charset="0"/>
            </a:endParaRPr>
          </a:p>
        </p:txBody>
      </p:sp>
      <p:sp>
        <p:nvSpPr>
          <p:cNvPr id="9" name="TextovéPole 8"/>
          <p:cNvSpPr txBox="1"/>
          <p:nvPr/>
        </p:nvSpPr>
        <p:spPr>
          <a:xfrm>
            <a:off x="323528" y="3573016"/>
            <a:ext cx="8208912" cy="1569660"/>
          </a:xfrm>
          <a:prstGeom prst="rect">
            <a:avLst/>
          </a:prstGeom>
          <a:noFill/>
        </p:spPr>
        <p:txBody>
          <a:bodyPr wrap="square" rtlCol="0">
            <a:spAutoFit/>
          </a:bodyPr>
          <a:lstStyle/>
          <a:p>
            <a:r>
              <a:rPr lang="en-GB" sz="3200" dirty="0" smtClean="0">
                <a:solidFill>
                  <a:srgbClr val="0000FF"/>
                </a:solidFill>
                <a:latin typeface="Arial Black" pitchFamily="34" charset="0"/>
              </a:rPr>
              <a:t>A Current producer e.g. </a:t>
            </a:r>
            <a:r>
              <a:rPr lang="en-GB" sz="3200" dirty="0" smtClean="0">
                <a:solidFill>
                  <a:srgbClr val="0000FF"/>
                </a:solidFill>
                <a:latin typeface="Arial Black" pitchFamily="34" charset="0"/>
                <a:hlinkClick r:id="rId3"/>
              </a:rPr>
              <a:t>www.mazzucchelli.it</a:t>
            </a:r>
            <a:r>
              <a:rPr lang="en-GB" sz="3200" dirty="0" smtClean="0">
                <a:solidFill>
                  <a:srgbClr val="0000FF"/>
                </a:solidFill>
                <a:latin typeface="Arial Black" pitchFamily="34" charset="0"/>
              </a:rPr>
              <a:t> &gt; for design Products, e.g. Glasses Frames</a:t>
            </a:r>
            <a:endParaRPr lang="en-GB" sz="3200" dirty="0">
              <a:solidFill>
                <a:srgbClr val="0000FF"/>
              </a:solidFill>
              <a:latin typeface="Arial Black"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45</a:t>
            </a:fld>
            <a:endParaRPr lang="sk-SK"/>
          </a:p>
        </p:txBody>
      </p:sp>
      <p:sp>
        <p:nvSpPr>
          <p:cNvPr id="8" name="TextovéPole 7"/>
          <p:cNvSpPr txBox="1"/>
          <p:nvPr/>
        </p:nvSpPr>
        <p:spPr>
          <a:xfrm>
            <a:off x="287016" y="188640"/>
            <a:ext cx="8749480" cy="461665"/>
          </a:xfrm>
          <a:prstGeom prst="rect">
            <a:avLst/>
          </a:prstGeom>
          <a:noFill/>
        </p:spPr>
        <p:txBody>
          <a:bodyPr wrap="square" rtlCol="0">
            <a:spAutoFit/>
          </a:bodyPr>
          <a:lstStyle/>
          <a:p>
            <a:pPr algn="ctr"/>
            <a:r>
              <a:rPr lang="en-GB" sz="2400" dirty="0" smtClean="0">
                <a:solidFill>
                  <a:srgbClr val="FF0000"/>
                </a:solidFill>
                <a:latin typeface="Arial Black" pitchFamily="34" charset="0"/>
              </a:rPr>
              <a:t>Cellulose based Fibres – Manufacture Schemas I</a:t>
            </a:r>
            <a:endParaRPr lang="en-GB" sz="2400" dirty="0">
              <a:solidFill>
                <a:srgbClr val="FF0000"/>
              </a:solidFill>
              <a:latin typeface="Arial Black" pitchFamily="34" charset="0"/>
            </a:endParaRPr>
          </a:p>
        </p:txBody>
      </p:sp>
      <p:pic>
        <p:nvPicPr>
          <p:cNvPr id="9" name="Obrázek 8" descr="img586.jpg"/>
          <p:cNvPicPr>
            <a:picLocks noChangeAspect="1"/>
          </p:cNvPicPr>
          <p:nvPr/>
        </p:nvPicPr>
        <p:blipFill>
          <a:blip r:embed="rId2" cstate="print"/>
          <a:stretch>
            <a:fillRect/>
          </a:stretch>
        </p:blipFill>
        <p:spPr>
          <a:xfrm>
            <a:off x="467544" y="836712"/>
            <a:ext cx="7992888" cy="5341280"/>
          </a:xfrm>
          <a:prstGeom prst="rect">
            <a:avLst/>
          </a:prstGeom>
        </p:spPr>
      </p:pic>
      <p:sp>
        <p:nvSpPr>
          <p:cNvPr id="7" name="TextovéPole 6"/>
          <p:cNvSpPr txBox="1"/>
          <p:nvPr/>
        </p:nvSpPr>
        <p:spPr>
          <a:xfrm>
            <a:off x="0" y="5013176"/>
            <a:ext cx="9036496" cy="1754326"/>
          </a:xfrm>
          <a:prstGeom prst="rect">
            <a:avLst/>
          </a:prstGeom>
          <a:solidFill>
            <a:schemeClr val="accent3">
              <a:lumMod val="85000"/>
            </a:schemeClr>
          </a:solidFill>
        </p:spPr>
        <p:txBody>
          <a:bodyPr wrap="square" rtlCol="0">
            <a:spAutoFit/>
          </a:bodyPr>
          <a:lstStyle/>
          <a:p>
            <a:pPr lvl="0"/>
            <a:r>
              <a:rPr lang="cs-CZ" b="1" dirty="0" smtClean="0"/>
              <a:t>1) </a:t>
            </a:r>
            <a:r>
              <a:rPr lang="en-GB" b="1" dirty="0" smtClean="0"/>
              <a:t>Cellulose</a:t>
            </a:r>
            <a:r>
              <a:rPr lang="en-GB" b="1" dirty="0" smtClean="0"/>
              <a:t>, 2) </a:t>
            </a:r>
            <a:r>
              <a:rPr lang="en-GB" b="1" dirty="0" err="1" smtClean="0"/>
              <a:t>NaOH</a:t>
            </a:r>
            <a:r>
              <a:rPr lang="en-GB" b="1" dirty="0" smtClean="0"/>
              <a:t> Solution, 3) Caustic dip, 4) Pressing, 5) Fibrillation, 6) </a:t>
            </a:r>
            <a:r>
              <a:rPr lang="en-GB" b="1" dirty="0" err="1" smtClean="0"/>
              <a:t>Alkalicellulose</a:t>
            </a:r>
            <a:r>
              <a:rPr lang="en-GB" b="1" dirty="0" smtClean="0"/>
              <a:t> Maturing, 7) </a:t>
            </a:r>
            <a:r>
              <a:rPr lang="cs-CZ" b="1" dirty="0" smtClean="0"/>
              <a:t>S</a:t>
            </a:r>
            <a:r>
              <a:rPr lang="en-GB" b="1" dirty="0" err="1" smtClean="0"/>
              <a:t>ulfidation</a:t>
            </a:r>
            <a:r>
              <a:rPr lang="en-GB" b="1" dirty="0" smtClean="0"/>
              <a:t>, 7a) CS</a:t>
            </a:r>
            <a:r>
              <a:rPr lang="en-GB" b="1" baseline="-25000" dirty="0" smtClean="0"/>
              <a:t>2</a:t>
            </a:r>
            <a:r>
              <a:rPr lang="en-GB" b="1" dirty="0" smtClean="0"/>
              <a:t>, 8) Dissolving </a:t>
            </a:r>
            <a:r>
              <a:rPr lang="en-GB" b="1" dirty="0" err="1" smtClean="0"/>
              <a:t>Carboxymethylcellulose</a:t>
            </a:r>
            <a:r>
              <a:rPr lang="en-GB" b="1" dirty="0" smtClean="0"/>
              <a:t> to VISCOSE, 9) </a:t>
            </a:r>
            <a:r>
              <a:rPr lang="en-GB" b="1" dirty="0" err="1" smtClean="0"/>
              <a:t>Deaeration</a:t>
            </a:r>
            <a:r>
              <a:rPr lang="en-GB" b="1" dirty="0" smtClean="0"/>
              <a:t> and </a:t>
            </a:r>
            <a:r>
              <a:rPr lang="en-GB" b="1" dirty="0" err="1" smtClean="0"/>
              <a:t>Carboxymethylcellulose</a:t>
            </a:r>
            <a:r>
              <a:rPr lang="en-GB" b="1" dirty="0" smtClean="0"/>
              <a:t> Maturing, 10) Spinning, 11) Filament Winding, 12) CuSO</a:t>
            </a:r>
            <a:r>
              <a:rPr lang="en-GB" b="1" baseline="-25000" dirty="0" smtClean="0"/>
              <a:t>4</a:t>
            </a:r>
            <a:r>
              <a:rPr lang="en-GB" b="1" dirty="0" smtClean="0"/>
              <a:t>, 13) NH</a:t>
            </a:r>
            <a:r>
              <a:rPr lang="en-GB" b="1" baseline="-25000" dirty="0" smtClean="0"/>
              <a:t>3</a:t>
            </a:r>
            <a:r>
              <a:rPr lang="en-GB" b="1" dirty="0" smtClean="0"/>
              <a:t>, 14)  Cellulose Dissolving, 15) Filtration, 16) Tank, 17) Water, 18) Drawing Spinning, 19) Acid Liquor, 20) Washing, 21) Filament </a:t>
            </a:r>
            <a:r>
              <a:rPr lang="en-GB" b="1" dirty="0" smtClean="0"/>
              <a:t>Winding</a:t>
            </a:r>
            <a:endParaRPr lang="cs-CZ" b="1" dirty="0"/>
          </a:p>
        </p:txBody>
      </p:sp>
      <p:sp>
        <p:nvSpPr>
          <p:cNvPr id="10" name="TextovéPole 9"/>
          <p:cNvSpPr txBox="1"/>
          <p:nvPr/>
        </p:nvSpPr>
        <p:spPr>
          <a:xfrm>
            <a:off x="395536" y="2420888"/>
            <a:ext cx="8424936" cy="461665"/>
          </a:xfrm>
          <a:prstGeom prst="rect">
            <a:avLst/>
          </a:prstGeom>
          <a:solidFill>
            <a:schemeClr val="accent3">
              <a:lumMod val="85000"/>
            </a:schemeClr>
          </a:solidFill>
        </p:spPr>
        <p:txBody>
          <a:bodyPr wrap="square" rtlCol="0">
            <a:spAutoFit/>
          </a:bodyPr>
          <a:lstStyle/>
          <a:p>
            <a:pPr algn="ctr"/>
            <a:r>
              <a:rPr lang="en-GB" sz="2400" b="1" dirty="0" smtClean="0">
                <a:solidFill>
                  <a:srgbClr val="008000"/>
                </a:solidFill>
                <a:latin typeface="Arial Black" pitchFamily="34" charset="0"/>
              </a:rPr>
              <a:t>VISCOSE</a:t>
            </a:r>
            <a:r>
              <a:rPr lang="cs-CZ" sz="2400" b="1" dirty="0" smtClean="0">
                <a:solidFill>
                  <a:srgbClr val="008000"/>
                </a:solidFill>
                <a:latin typeface="Arial Black" pitchFamily="34" charset="0"/>
              </a:rPr>
              <a:t> </a:t>
            </a:r>
            <a:r>
              <a:rPr lang="cs-CZ" sz="2400" b="1" dirty="0" err="1" smtClean="0">
                <a:solidFill>
                  <a:srgbClr val="008000"/>
                </a:solidFill>
                <a:latin typeface="Arial Black" pitchFamily="34" charset="0"/>
              </a:rPr>
              <a:t>Rayon</a:t>
            </a:r>
            <a:r>
              <a:rPr lang="cs-CZ" sz="2400" b="1" dirty="0" smtClean="0">
                <a:solidFill>
                  <a:srgbClr val="008000"/>
                </a:solidFill>
                <a:latin typeface="Arial Black" pitchFamily="34" charset="0"/>
              </a:rPr>
              <a:t> </a:t>
            </a:r>
            <a:r>
              <a:rPr lang="en-GB" sz="2400" dirty="0" smtClean="0">
                <a:solidFill>
                  <a:srgbClr val="008000"/>
                </a:solidFill>
                <a:latin typeface="Arial Black" pitchFamily="34" charset="0"/>
              </a:rPr>
              <a:t>Manufacture</a:t>
            </a:r>
            <a:r>
              <a:rPr lang="cs-CZ" sz="2400" b="1" dirty="0" smtClean="0">
                <a:solidFill>
                  <a:srgbClr val="008000"/>
                </a:solidFill>
                <a:latin typeface="Arial Black" pitchFamily="34" charset="0"/>
              </a:rPr>
              <a:t> </a:t>
            </a:r>
            <a:endParaRPr lang="cs-CZ" sz="2400" dirty="0">
              <a:solidFill>
                <a:srgbClr val="008000"/>
              </a:solidFill>
              <a:latin typeface="Arial Black" pitchFamily="34" charset="0"/>
            </a:endParaRPr>
          </a:p>
        </p:txBody>
      </p:sp>
      <p:sp>
        <p:nvSpPr>
          <p:cNvPr id="11" name="TextovéPole 10"/>
          <p:cNvSpPr txBox="1"/>
          <p:nvPr/>
        </p:nvSpPr>
        <p:spPr>
          <a:xfrm>
            <a:off x="539552" y="4581128"/>
            <a:ext cx="8424936" cy="461665"/>
          </a:xfrm>
          <a:prstGeom prst="rect">
            <a:avLst/>
          </a:prstGeom>
          <a:solidFill>
            <a:schemeClr val="accent3">
              <a:lumMod val="85000"/>
            </a:schemeClr>
          </a:solidFill>
        </p:spPr>
        <p:txBody>
          <a:bodyPr wrap="square" rtlCol="0">
            <a:spAutoFit/>
          </a:bodyPr>
          <a:lstStyle/>
          <a:p>
            <a:pPr algn="ctr"/>
            <a:r>
              <a:rPr lang="cs-CZ" sz="2400" dirty="0" err="1" smtClean="0">
                <a:solidFill>
                  <a:srgbClr val="0000FF"/>
                </a:solidFill>
                <a:latin typeface="Arial Black" pitchFamily="34" charset="0"/>
              </a:rPr>
              <a:t>Cuprammonium</a:t>
            </a:r>
            <a:r>
              <a:rPr lang="cs-CZ" sz="2400" dirty="0" smtClean="0">
                <a:solidFill>
                  <a:srgbClr val="0000FF"/>
                </a:solidFill>
                <a:latin typeface="Arial Black" pitchFamily="34" charset="0"/>
              </a:rPr>
              <a:t> </a:t>
            </a:r>
            <a:r>
              <a:rPr lang="cs-CZ" sz="2400" dirty="0" err="1" smtClean="0">
                <a:solidFill>
                  <a:srgbClr val="0000FF"/>
                </a:solidFill>
                <a:latin typeface="Arial Black" pitchFamily="34" charset="0"/>
              </a:rPr>
              <a:t>Rayon</a:t>
            </a:r>
            <a:r>
              <a:rPr lang="cs-CZ" sz="2400" dirty="0" smtClean="0">
                <a:solidFill>
                  <a:srgbClr val="0000FF"/>
                </a:solidFill>
                <a:latin typeface="Arial Black" pitchFamily="34" charset="0"/>
              </a:rPr>
              <a:t> </a:t>
            </a:r>
            <a:r>
              <a:rPr lang="en-GB" sz="2400" dirty="0" smtClean="0">
                <a:solidFill>
                  <a:srgbClr val="0000FF"/>
                </a:solidFill>
                <a:latin typeface="Arial Black" pitchFamily="34" charset="0"/>
              </a:rPr>
              <a:t>Manufacture</a:t>
            </a:r>
            <a:r>
              <a:rPr lang="cs-CZ" sz="2400" b="1" dirty="0" smtClean="0">
                <a:solidFill>
                  <a:srgbClr val="0000FF"/>
                </a:solidFill>
                <a:latin typeface="Arial Black" pitchFamily="34" charset="0"/>
              </a:rPr>
              <a:t> </a:t>
            </a:r>
            <a:endParaRPr lang="cs-CZ" sz="2400" dirty="0">
              <a:solidFill>
                <a:srgbClr val="0000FF"/>
              </a:solidFill>
              <a:latin typeface="Arial Black"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46</a:t>
            </a:fld>
            <a:endParaRPr lang="sk-SK"/>
          </a:p>
        </p:txBody>
      </p:sp>
      <p:sp>
        <p:nvSpPr>
          <p:cNvPr id="8" name="TextovéPole 7"/>
          <p:cNvSpPr txBox="1"/>
          <p:nvPr/>
        </p:nvSpPr>
        <p:spPr>
          <a:xfrm>
            <a:off x="287016" y="188640"/>
            <a:ext cx="8749480" cy="461665"/>
          </a:xfrm>
          <a:prstGeom prst="rect">
            <a:avLst/>
          </a:prstGeom>
          <a:noFill/>
        </p:spPr>
        <p:txBody>
          <a:bodyPr wrap="square" rtlCol="0">
            <a:spAutoFit/>
          </a:bodyPr>
          <a:lstStyle/>
          <a:p>
            <a:r>
              <a:rPr lang="en-GB" sz="2400" dirty="0" smtClean="0">
                <a:solidFill>
                  <a:srgbClr val="FF0000"/>
                </a:solidFill>
                <a:latin typeface="Arial Black" pitchFamily="34" charset="0"/>
              </a:rPr>
              <a:t>Cellulose based Fibres – Manufacture </a:t>
            </a:r>
            <a:r>
              <a:rPr lang="en-GB" sz="2400" dirty="0" smtClean="0">
                <a:solidFill>
                  <a:srgbClr val="FF0000"/>
                </a:solidFill>
                <a:latin typeface="Arial Black" pitchFamily="34" charset="0"/>
              </a:rPr>
              <a:t>Schema </a:t>
            </a:r>
            <a:r>
              <a:rPr lang="cs-CZ" sz="2400" dirty="0" smtClean="0">
                <a:solidFill>
                  <a:srgbClr val="FF0000"/>
                </a:solidFill>
                <a:latin typeface="Arial Black" pitchFamily="34" charset="0"/>
              </a:rPr>
              <a:t>II</a:t>
            </a:r>
            <a:endParaRPr lang="cs-CZ" sz="2400" dirty="0">
              <a:solidFill>
                <a:srgbClr val="FF0000"/>
              </a:solidFill>
              <a:latin typeface="Arial Black" pitchFamily="34" charset="0"/>
            </a:endParaRPr>
          </a:p>
        </p:txBody>
      </p:sp>
      <p:pic>
        <p:nvPicPr>
          <p:cNvPr id="7" name="Obrázek 6" descr="img587.jpg"/>
          <p:cNvPicPr>
            <a:picLocks noChangeAspect="1"/>
          </p:cNvPicPr>
          <p:nvPr/>
        </p:nvPicPr>
        <p:blipFill>
          <a:blip r:embed="rId2" cstate="print"/>
          <a:stretch>
            <a:fillRect/>
          </a:stretch>
        </p:blipFill>
        <p:spPr>
          <a:xfrm>
            <a:off x="395536" y="908720"/>
            <a:ext cx="8568952" cy="3528392"/>
          </a:xfrm>
          <a:prstGeom prst="rect">
            <a:avLst/>
          </a:prstGeom>
        </p:spPr>
      </p:pic>
      <p:sp>
        <p:nvSpPr>
          <p:cNvPr id="11" name="Obdélník 10"/>
          <p:cNvSpPr/>
          <p:nvPr/>
        </p:nvSpPr>
        <p:spPr>
          <a:xfrm>
            <a:off x="5868144" y="5157192"/>
            <a:ext cx="309634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23528" y="5373216"/>
            <a:ext cx="554461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0" y="4365104"/>
            <a:ext cx="8964488" cy="1200329"/>
          </a:xfrm>
          <a:prstGeom prst="rect">
            <a:avLst/>
          </a:prstGeom>
          <a:noFill/>
        </p:spPr>
        <p:txBody>
          <a:bodyPr wrap="square" rtlCol="0">
            <a:spAutoFit/>
          </a:bodyPr>
          <a:lstStyle/>
          <a:p>
            <a:pPr lvl="0"/>
            <a:r>
              <a:rPr lang="cs-CZ" b="1" dirty="0" smtClean="0"/>
              <a:t>1) </a:t>
            </a:r>
            <a:r>
              <a:rPr lang="en-GB" b="1" dirty="0" smtClean="0"/>
              <a:t>Acetic </a:t>
            </a:r>
            <a:r>
              <a:rPr lang="en-GB" b="1" dirty="0" smtClean="0"/>
              <a:t>Acid, 2) </a:t>
            </a:r>
            <a:r>
              <a:rPr lang="en-GB" b="1" dirty="0" err="1" smtClean="0"/>
              <a:t>Acetanhydride</a:t>
            </a:r>
            <a:r>
              <a:rPr lang="en-GB" b="1" dirty="0" smtClean="0"/>
              <a:t>, 3) Cellulose, 4) Kneading, 5) Triacetate tank, 6) Acetone, 7) Water, 8) Precipitation, 9) Hydrolysis, 10) Dissolving of the Secondary Acetate, 11) Filtration, 12) Tank for the Spinning Solution, 13) Hot Air, 14) Spinning &amp; </a:t>
            </a:r>
            <a:r>
              <a:rPr lang="en-GB" b="1" dirty="0" smtClean="0"/>
              <a:t>Winding</a:t>
            </a:r>
            <a:endParaRPr lang="cs-CZ" b="1" dirty="0"/>
          </a:p>
        </p:txBody>
      </p:sp>
      <p:sp>
        <p:nvSpPr>
          <p:cNvPr id="14" name="TextovéPole 13"/>
          <p:cNvSpPr txBox="1"/>
          <p:nvPr/>
        </p:nvSpPr>
        <p:spPr>
          <a:xfrm>
            <a:off x="251520" y="3861048"/>
            <a:ext cx="8424936" cy="461665"/>
          </a:xfrm>
          <a:prstGeom prst="rect">
            <a:avLst/>
          </a:prstGeom>
          <a:solidFill>
            <a:schemeClr val="accent3">
              <a:lumMod val="85000"/>
            </a:schemeClr>
          </a:solidFill>
        </p:spPr>
        <p:txBody>
          <a:bodyPr wrap="square" rtlCol="0">
            <a:spAutoFit/>
          </a:bodyPr>
          <a:lstStyle/>
          <a:p>
            <a:pPr algn="ctr"/>
            <a:r>
              <a:rPr lang="cs-CZ" sz="2400" b="1" dirty="0" err="1" smtClean="0">
                <a:solidFill>
                  <a:srgbClr val="C00000"/>
                </a:solidFill>
                <a:latin typeface="Arial Black" pitchFamily="34" charset="0"/>
              </a:rPr>
              <a:t>Cellulose</a:t>
            </a:r>
            <a:r>
              <a:rPr lang="cs-CZ" sz="2400" b="1" dirty="0" smtClean="0">
                <a:solidFill>
                  <a:srgbClr val="C00000"/>
                </a:solidFill>
                <a:latin typeface="Arial Black" pitchFamily="34" charset="0"/>
              </a:rPr>
              <a:t> </a:t>
            </a:r>
            <a:r>
              <a:rPr lang="cs-CZ" sz="2400" b="1" dirty="0" err="1" smtClean="0">
                <a:solidFill>
                  <a:srgbClr val="C00000"/>
                </a:solidFill>
                <a:latin typeface="Arial Black" pitchFamily="34" charset="0"/>
              </a:rPr>
              <a:t>Acetate</a:t>
            </a:r>
            <a:r>
              <a:rPr lang="cs-CZ" sz="2400" b="1" dirty="0" smtClean="0">
                <a:solidFill>
                  <a:srgbClr val="C00000"/>
                </a:solidFill>
                <a:latin typeface="Arial Black" pitchFamily="34" charset="0"/>
              </a:rPr>
              <a:t> </a:t>
            </a:r>
            <a:r>
              <a:rPr lang="cs-CZ" sz="2400" b="1" dirty="0" err="1" smtClean="0">
                <a:solidFill>
                  <a:srgbClr val="C00000"/>
                </a:solidFill>
                <a:latin typeface="Arial Black" pitchFamily="34" charset="0"/>
              </a:rPr>
              <a:t>Rayon</a:t>
            </a:r>
            <a:r>
              <a:rPr lang="cs-CZ" sz="2400" b="1" dirty="0" smtClean="0">
                <a:solidFill>
                  <a:srgbClr val="C00000"/>
                </a:solidFill>
                <a:latin typeface="Arial Black" pitchFamily="34" charset="0"/>
              </a:rPr>
              <a:t> </a:t>
            </a:r>
            <a:r>
              <a:rPr lang="en-GB" sz="2400" dirty="0" smtClean="0">
                <a:solidFill>
                  <a:srgbClr val="C00000"/>
                </a:solidFill>
                <a:latin typeface="Arial Black" pitchFamily="34" charset="0"/>
              </a:rPr>
              <a:t>Manufacture</a:t>
            </a:r>
            <a:r>
              <a:rPr lang="cs-CZ" sz="2400" b="1" dirty="0" smtClean="0">
                <a:solidFill>
                  <a:srgbClr val="C00000"/>
                </a:solidFill>
                <a:latin typeface="Arial Black" pitchFamily="34" charset="0"/>
              </a:rPr>
              <a:t> </a:t>
            </a:r>
            <a:endParaRPr lang="cs-CZ" sz="2400" dirty="0">
              <a:solidFill>
                <a:srgbClr val="C00000"/>
              </a:solidFill>
              <a:latin typeface="Arial Black"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47</a:t>
            </a:fld>
            <a:endParaRPr lang="sk-SK"/>
          </a:p>
        </p:txBody>
      </p:sp>
      <p:sp>
        <p:nvSpPr>
          <p:cNvPr id="8" name="TextovéPole 7"/>
          <p:cNvSpPr txBox="1"/>
          <p:nvPr/>
        </p:nvSpPr>
        <p:spPr>
          <a:xfrm>
            <a:off x="179512" y="188640"/>
            <a:ext cx="8712968" cy="1077218"/>
          </a:xfrm>
          <a:prstGeom prst="rect">
            <a:avLst/>
          </a:prstGeom>
          <a:noFill/>
        </p:spPr>
        <p:txBody>
          <a:bodyPr wrap="square" rtlCol="0">
            <a:spAutoFit/>
          </a:bodyPr>
          <a:lstStyle/>
          <a:p>
            <a:pPr algn="ctr"/>
            <a:r>
              <a:rPr lang="cs-CZ" sz="3200" dirty="0" smtClean="0">
                <a:solidFill>
                  <a:srgbClr val="FF0000"/>
                </a:solidFill>
                <a:latin typeface="Arial Black" pitchFamily="34" charset="0"/>
              </a:rPr>
              <a:t>Vazba molekul celulózy &gt; </a:t>
            </a:r>
            <a:r>
              <a:rPr lang="cs-CZ" sz="3200" dirty="0" err="1" smtClean="0">
                <a:solidFill>
                  <a:srgbClr val="FF0000"/>
                </a:solidFill>
                <a:latin typeface="Arial Black" pitchFamily="34" charset="0"/>
              </a:rPr>
              <a:t>sesíťovaná</a:t>
            </a:r>
            <a:r>
              <a:rPr lang="cs-CZ" sz="3200" dirty="0" smtClean="0">
                <a:solidFill>
                  <a:srgbClr val="FF0000"/>
                </a:solidFill>
                <a:latin typeface="Arial Black" pitchFamily="34" charset="0"/>
              </a:rPr>
              <a:t> vlákna</a:t>
            </a:r>
            <a:endParaRPr lang="cs-CZ" sz="3200" dirty="0">
              <a:solidFill>
                <a:srgbClr val="FF0000"/>
              </a:solidFill>
              <a:latin typeface="Arial Black" pitchFamily="34" charset="0"/>
            </a:endParaRPr>
          </a:p>
        </p:txBody>
      </p:sp>
      <p:pic>
        <p:nvPicPr>
          <p:cNvPr id="1026" name="Picture 2" descr="C:\Users\ladapospa\Documents\TECHNOLOGIE CHEMICKÝCH VLÁKEN\tabulky a grafy\img406.jpg"/>
          <p:cNvPicPr>
            <a:picLocks noChangeAspect="1" noChangeArrowheads="1"/>
          </p:cNvPicPr>
          <p:nvPr/>
        </p:nvPicPr>
        <p:blipFill>
          <a:blip r:embed="rId2" cstate="print"/>
          <a:srcRect/>
          <a:stretch>
            <a:fillRect/>
          </a:stretch>
        </p:blipFill>
        <p:spPr bwMode="auto">
          <a:xfrm rot="5400000">
            <a:off x="2882712" y="-138297"/>
            <a:ext cx="3240360" cy="7350618"/>
          </a:xfrm>
          <a:prstGeom prst="rect">
            <a:avLst/>
          </a:prstGeom>
          <a:noFill/>
        </p:spPr>
      </p:pic>
      <p:sp>
        <p:nvSpPr>
          <p:cNvPr id="9" name="TextovéPole 8"/>
          <p:cNvSpPr txBox="1"/>
          <p:nvPr/>
        </p:nvSpPr>
        <p:spPr>
          <a:xfrm>
            <a:off x="5508104" y="4437112"/>
            <a:ext cx="3240360" cy="1015663"/>
          </a:xfrm>
          <a:prstGeom prst="rect">
            <a:avLst/>
          </a:prstGeom>
          <a:noFill/>
        </p:spPr>
        <p:txBody>
          <a:bodyPr wrap="square" rtlCol="0">
            <a:spAutoFit/>
          </a:bodyPr>
          <a:lstStyle/>
          <a:p>
            <a:r>
              <a:rPr lang="cs-CZ" sz="2000" b="1" dirty="0" smtClean="0">
                <a:solidFill>
                  <a:srgbClr val="C00000"/>
                </a:solidFill>
              </a:rPr>
              <a:t>Vazba přes –OH skupiny na jednom řetězci není žádoucí</a:t>
            </a:r>
            <a:endParaRPr lang="cs-CZ" sz="2000" b="1" dirty="0">
              <a:solidFill>
                <a:srgbClr val="C00000"/>
              </a:solidFill>
            </a:endParaRPr>
          </a:p>
        </p:txBody>
      </p:sp>
      <p:sp>
        <p:nvSpPr>
          <p:cNvPr id="10" name="TextovéPole 9"/>
          <p:cNvSpPr txBox="1"/>
          <p:nvPr/>
        </p:nvSpPr>
        <p:spPr>
          <a:xfrm>
            <a:off x="179512" y="1484784"/>
            <a:ext cx="2160240" cy="1631216"/>
          </a:xfrm>
          <a:prstGeom prst="rect">
            <a:avLst/>
          </a:prstGeom>
          <a:noFill/>
        </p:spPr>
        <p:txBody>
          <a:bodyPr wrap="square" rtlCol="0">
            <a:spAutoFit/>
          </a:bodyPr>
          <a:lstStyle/>
          <a:p>
            <a:r>
              <a:rPr lang="cs-CZ" sz="2000" b="1" dirty="0" smtClean="0">
                <a:solidFill>
                  <a:srgbClr val="FF0000"/>
                </a:solidFill>
              </a:rPr>
              <a:t>Vazba přes –OH skupiny na RŮZNÝCH ŘETĚZCÍCH JE ŽÁDOUCÍ</a:t>
            </a:r>
            <a:endParaRPr lang="cs-CZ" sz="2000" b="1" dirty="0">
              <a:solidFill>
                <a:srgbClr val="FF0000"/>
              </a:solidFill>
            </a:endParaRPr>
          </a:p>
        </p:txBody>
      </p:sp>
      <p:cxnSp>
        <p:nvCxnSpPr>
          <p:cNvPr id="12" name="Přímá spojovací šipka 11"/>
          <p:cNvCxnSpPr/>
          <p:nvPr/>
        </p:nvCxnSpPr>
        <p:spPr>
          <a:xfrm>
            <a:off x="1691680" y="2852936"/>
            <a:ext cx="201622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611560" y="2996952"/>
            <a:ext cx="1872208" cy="12241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a:stCxn id="9" idx="0"/>
          </p:cNvCxnSpPr>
          <p:nvPr/>
        </p:nvCxnSpPr>
        <p:spPr>
          <a:xfrm flipH="1" flipV="1">
            <a:off x="6228184" y="3717032"/>
            <a:ext cx="900100"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51520" y="5373216"/>
            <a:ext cx="7920880" cy="830997"/>
          </a:xfrm>
          <a:prstGeom prst="rect">
            <a:avLst/>
          </a:prstGeom>
          <a:noFill/>
        </p:spPr>
        <p:txBody>
          <a:bodyPr wrap="square" rtlCol="0">
            <a:spAutoFit/>
          </a:bodyPr>
          <a:lstStyle/>
          <a:p>
            <a:r>
              <a:rPr lang="cs-CZ" sz="2400" dirty="0" smtClean="0">
                <a:solidFill>
                  <a:srgbClr val="008000"/>
                </a:solidFill>
                <a:latin typeface="Arial Black" pitchFamily="34" charset="0"/>
              </a:rPr>
              <a:t>Umělý pergamen – H</a:t>
            </a:r>
            <a:r>
              <a:rPr lang="cs-CZ" sz="2400" baseline="-25000" dirty="0" smtClean="0">
                <a:solidFill>
                  <a:srgbClr val="008000"/>
                </a:solidFill>
                <a:latin typeface="Arial Black" pitchFamily="34" charset="0"/>
              </a:rPr>
              <a:t>2</a:t>
            </a:r>
            <a:r>
              <a:rPr lang="cs-CZ" sz="2400" dirty="0" smtClean="0">
                <a:solidFill>
                  <a:srgbClr val="008000"/>
                </a:solidFill>
                <a:latin typeface="Arial Black" pitchFamily="34" charset="0"/>
              </a:rPr>
              <a:t>SO</a:t>
            </a:r>
            <a:r>
              <a:rPr lang="cs-CZ" sz="2400" baseline="-25000" dirty="0" smtClean="0">
                <a:solidFill>
                  <a:srgbClr val="008000"/>
                </a:solidFill>
                <a:latin typeface="Arial Black" pitchFamily="34" charset="0"/>
              </a:rPr>
              <a:t>4 </a:t>
            </a:r>
            <a:r>
              <a:rPr lang="cs-CZ" sz="2400" dirty="0" smtClean="0">
                <a:solidFill>
                  <a:srgbClr val="008000"/>
                </a:solidFill>
                <a:latin typeface="Arial Black" pitchFamily="34" charset="0"/>
              </a:rPr>
              <a:t>&gt; balení tuků</a:t>
            </a:r>
          </a:p>
          <a:p>
            <a:r>
              <a:rPr lang="cs-CZ" sz="2400" dirty="0" smtClean="0">
                <a:solidFill>
                  <a:srgbClr val="0000FF"/>
                </a:solidFill>
                <a:latin typeface="Arial Black" pitchFamily="34" charset="0"/>
              </a:rPr>
              <a:t>Vulkánfíbr – ZnCl</a:t>
            </a:r>
            <a:r>
              <a:rPr lang="cs-CZ" sz="2400" baseline="-25000" dirty="0" smtClean="0">
                <a:solidFill>
                  <a:srgbClr val="0000FF"/>
                </a:solidFill>
                <a:latin typeface="Arial Black" pitchFamily="34" charset="0"/>
              </a:rPr>
              <a:t>2 </a:t>
            </a:r>
            <a:r>
              <a:rPr lang="cs-CZ" sz="2400" dirty="0" smtClean="0">
                <a:solidFill>
                  <a:srgbClr val="0000FF"/>
                </a:solidFill>
                <a:latin typeface="Arial Black" pitchFamily="34" charset="0"/>
              </a:rPr>
              <a:t>&gt; kufry, složky</a:t>
            </a:r>
            <a:endParaRPr lang="cs-CZ" sz="2400" dirty="0">
              <a:solidFill>
                <a:srgbClr val="0000FF"/>
              </a:solidFill>
              <a:latin typeface="Arial Black"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48</a:t>
            </a:fld>
            <a:endParaRPr lang="sk-SK"/>
          </a:p>
        </p:txBody>
      </p:sp>
      <p:sp>
        <p:nvSpPr>
          <p:cNvPr id="8" name="TextovéPole 7"/>
          <p:cNvSpPr txBox="1"/>
          <p:nvPr/>
        </p:nvSpPr>
        <p:spPr>
          <a:xfrm>
            <a:off x="179512" y="188640"/>
            <a:ext cx="8712968" cy="1077218"/>
          </a:xfrm>
          <a:prstGeom prst="rect">
            <a:avLst/>
          </a:prstGeom>
          <a:noFill/>
        </p:spPr>
        <p:txBody>
          <a:bodyPr wrap="square" rtlCol="0">
            <a:spAutoFit/>
          </a:bodyPr>
          <a:lstStyle/>
          <a:p>
            <a:pPr algn="ctr"/>
            <a:r>
              <a:rPr lang="en-GB" sz="3200" dirty="0" err="1" smtClean="0">
                <a:solidFill>
                  <a:srgbClr val="FF0000"/>
                </a:solidFill>
                <a:latin typeface="Arial Black" pitchFamily="34" charset="0"/>
              </a:rPr>
              <a:t>Fibers</a:t>
            </a:r>
            <a:r>
              <a:rPr lang="en-GB" sz="3200" dirty="0" smtClean="0">
                <a:solidFill>
                  <a:srgbClr val="FF0000"/>
                </a:solidFill>
                <a:latin typeface="Arial Black" pitchFamily="34" charset="0"/>
              </a:rPr>
              <a:t> </a:t>
            </a:r>
            <a:r>
              <a:rPr lang="en-GB" sz="3200" dirty="0" err="1" smtClean="0">
                <a:solidFill>
                  <a:srgbClr val="FF0000"/>
                </a:solidFill>
                <a:latin typeface="Arial Black" pitchFamily="34" charset="0"/>
              </a:rPr>
              <a:t>Crosslinking</a:t>
            </a:r>
            <a:r>
              <a:rPr lang="en-GB" sz="3200" dirty="0" smtClean="0">
                <a:solidFill>
                  <a:srgbClr val="FF0000"/>
                </a:solidFill>
                <a:latin typeface="Arial Black" pitchFamily="34" charset="0"/>
              </a:rPr>
              <a:t> – molecular Schema </a:t>
            </a:r>
            <a:endParaRPr lang="en-GB" sz="3200" dirty="0">
              <a:solidFill>
                <a:srgbClr val="FF0000"/>
              </a:solidFill>
              <a:latin typeface="Arial Black" pitchFamily="34" charset="0"/>
            </a:endParaRPr>
          </a:p>
        </p:txBody>
      </p:sp>
      <p:pic>
        <p:nvPicPr>
          <p:cNvPr id="1026" name="Picture 2" descr="C:\Users\ladapospa\Documents\TECHNOLOGIE CHEMICKÝCH VLÁKEN\tabulky a grafy\img406.jpg"/>
          <p:cNvPicPr>
            <a:picLocks noChangeAspect="1" noChangeArrowheads="1"/>
          </p:cNvPicPr>
          <p:nvPr/>
        </p:nvPicPr>
        <p:blipFill>
          <a:blip r:embed="rId2" cstate="print"/>
          <a:srcRect/>
          <a:stretch>
            <a:fillRect/>
          </a:stretch>
        </p:blipFill>
        <p:spPr bwMode="auto">
          <a:xfrm rot="5400000">
            <a:off x="2882712" y="-138297"/>
            <a:ext cx="3240360" cy="7350618"/>
          </a:xfrm>
          <a:prstGeom prst="rect">
            <a:avLst/>
          </a:prstGeom>
          <a:noFill/>
        </p:spPr>
      </p:pic>
      <p:sp>
        <p:nvSpPr>
          <p:cNvPr id="10" name="TextovéPole 9"/>
          <p:cNvSpPr txBox="1"/>
          <p:nvPr/>
        </p:nvSpPr>
        <p:spPr>
          <a:xfrm>
            <a:off x="107504" y="1340768"/>
            <a:ext cx="2160240" cy="1477328"/>
          </a:xfrm>
          <a:prstGeom prst="rect">
            <a:avLst/>
          </a:prstGeom>
          <a:noFill/>
        </p:spPr>
        <p:txBody>
          <a:bodyPr wrap="square" rtlCol="0">
            <a:spAutoFit/>
          </a:bodyPr>
          <a:lstStyle/>
          <a:p>
            <a:r>
              <a:rPr lang="en-GB" b="1" dirty="0" smtClean="0">
                <a:solidFill>
                  <a:srgbClr val="FF0000"/>
                </a:solidFill>
              </a:rPr>
              <a:t>Forming the Bond via –OH Groups on Different Chains is desirable!</a:t>
            </a:r>
            <a:endParaRPr lang="en-GB" b="1" dirty="0">
              <a:solidFill>
                <a:srgbClr val="FF0000"/>
              </a:solidFill>
            </a:endParaRPr>
          </a:p>
        </p:txBody>
      </p:sp>
      <p:cxnSp>
        <p:nvCxnSpPr>
          <p:cNvPr id="12" name="Přímá spojovací šipka 11"/>
          <p:cNvCxnSpPr/>
          <p:nvPr/>
        </p:nvCxnSpPr>
        <p:spPr>
          <a:xfrm>
            <a:off x="1331640" y="2708920"/>
            <a:ext cx="2376264"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899592" y="2780928"/>
            <a:ext cx="1584176"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flipH="1" flipV="1">
            <a:off x="6228184" y="3717032"/>
            <a:ext cx="900100"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0" y="5589240"/>
            <a:ext cx="9036496" cy="646331"/>
          </a:xfrm>
          <a:prstGeom prst="rect">
            <a:avLst/>
          </a:prstGeom>
          <a:noFill/>
        </p:spPr>
        <p:txBody>
          <a:bodyPr wrap="square" rtlCol="0">
            <a:spAutoFit/>
          </a:bodyPr>
          <a:lstStyle/>
          <a:p>
            <a:r>
              <a:rPr lang="en-GB" dirty="0" smtClean="0">
                <a:solidFill>
                  <a:srgbClr val="008000"/>
                </a:solidFill>
                <a:latin typeface="Arial Black" pitchFamily="34" charset="0"/>
              </a:rPr>
              <a:t>Artificial Parchment paper </a:t>
            </a:r>
            <a:r>
              <a:rPr lang="en-GB" dirty="0" smtClean="0">
                <a:solidFill>
                  <a:srgbClr val="008000"/>
                </a:solidFill>
                <a:latin typeface="Arial Black" pitchFamily="34" charset="0"/>
              </a:rPr>
              <a:t> – </a:t>
            </a:r>
            <a:r>
              <a:rPr lang="en-GB" dirty="0" smtClean="0">
                <a:solidFill>
                  <a:srgbClr val="008000"/>
                </a:solidFill>
                <a:latin typeface="Arial Black" pitchFamily="34" charset="0"/>
              </a:rPr>
              <a:t>Treatment by </a:t>
            </a:r>
            <a:r>
              <a:rPr lang="en-GB" dirty="0" smtClean="0">
                <a:solidFill>
                  <a:srgbClr val="008000"/>
                </a:solidFill>
                <a:latin typeface="Arial Black" pitchFamily="34" charset="0"/>
              </a:rPr>
              <a:t>H</a:t>
            </a:r>
            <a:r>
              <a:rPr lang="en-GB" baseline="-25000" dirty="0" smtClean="0">
                <a:solidFill>
                  <a:srgbClr val="008000"/>
                </a:solidFill>
                <a:latin typeface="Arial Black" pitchFamily="34" charset="0"/>
              </a:rPr>
              <a:t>2</a:t>
            </a:r>
            <a:r>
              <a:rPr lang="en-GB" dirty="0" smtClean="0">
                <a:solidFill>
                  <a:srgbClr val="008000"/>
                </a:solidFill>
                <a:latin typeface="Arial Black" pitchFamily="34" charset="0"/>
              </a:rPr>
              <a:t>SO</a:t>
            </a:r>
            <a:r>
              <a:rPr lang="en-GB" baseline="-25000" dirty="0" smtClean="0">
                <a:solidFill>
                  <a:srgbClr val="008000"/>
                </a:solidFill>
                <a:latin typeface="Arial Black" pitchFamily="34" charset="0"/>
              </a:rPr>
              <a:t>4 </a:t>
            </a:r>
            <a:r>
              <a:rPr lang="en-GB" dirty="0" smtClean="0">
                <a:solidFill>
                  <a:srgbClr val="008000"/>
                </a:solidFill>
                <a:latin typeface="Arial Black" pitchFamily="34" charset="0"/>
              </a:rPr>
              <a:t>&gt; Packaging of Fats</a:t>
            </a:r>
          </a:p>
          <a:p>
            <a:r>
              <a:rPr lang="en-GB" dirty="0" smtClean="0">
                <a:solidFill>
                  <a:srgbClr val="0000FF"/>
                </a:solidFill>
                <a:latin typeface="Arial Black" pitchFamily="34" charset="0"/>
              </a:rPr>
              <a:t>Vulcanized fibre</a:t>
            </a:r>
            <a:r>
              <a:rPr lang="cs-CZ" dirty="0" smtClean="0">
                <a:solidFill>
                  <a:srgbClr val="0000FF"/>
                </a:solidFill>
                <a:latin typeface="Arial Black" pitchFamily="34" charset="0"/>
              </a:rPr>
              <a:t> </a:t>
            </a:r>
            <a:r>
              <a:rPr lang="en-GB" dirty="0" smtClean="0">
                <a:solidFill>
                  <a:srgbClr val="0000FF"/>
                </a:solidFill>
                <a:latin typeface="Arial Black" pitchFamily="34" charset="0"/>
              </a:rPr>
              <a:t>– </a:t>
            </a:r>
            <a:r>
              <a:rPr lang="en-GB" dirty="0" smtClean="0">
                <a:solidFill>
                  <a:srgbClr val="008000"/>
                </a:solidFill>
                <a:latin typeface="Arial Black" pitchFamily="34" charset="0"/>
              </a:rPr>
              <a:t>Treatment by </a:t>
            </a:r>
            <a:r>
              <a:rPr lang="en-GB" dirty="0" smtClean="0">
                <a:solidFill>
                  <a:srgbClr val="0000FF"/>
                </a:solidFill>
                <a:latin typeface="Arial Black" pitchFamily="34" charset="0"/>
              </a:rPr>
              <a:t>ZnCl</a:t>
            </a:r>
            <a:r>
              <a:rPr lang="en-GB" baseline="-25000" dirty="0" smtClean="0">
                <a:solidFill>
                  <a:srgbClr val="0000FF"/>
                </a:solidFill>
                <a:latin typeface="Arial Black" pitchFamily="34" charset="0"/>
              </a:rPr>
              <a:t>2 </a:t>
            </a:r>
            <a:r>
              <a:rPr lang="en-GB" dirty="0" smtClean="0">
                <a:solidFill>
                  <a:srgbClr val="0000FF"/>
                </a:solidFill>
                <a:latin typeface="Arial Black" pitchFamily="34" charset="0"/>
              </a:rPr>
              <a:t>&gt; Luggage,  </a:t>
            </a:r>
            <a:r>
              <a:rPr lang="en-GB" dirty="0" smtClean="0">
                <a:solidFill>
                  <a:srgbClr val="0000FF"/>
                </a:solidFill>
                <a:latin typeface="Arial Black" pitchFamily="34" charset="0"/>
              </a:rPr>
              <a:t>Office letter folder </a:t>
            </a:r>
            <a:endParaRPr lang="cs-CZ" dirty="0">
              <a:solidFill>
                <a:srgbClr val="0000FF"/>
              </a:solidFill>
              <a:latin typeface="Arial Black" pitchFamily="34" charset="0"/>
            </a:endParaRPr>
          </a:p>
        </p:txBody>
      </p:sp>
      <p:sp>
        <p:nvSpPr>
          <p:cNvPr id="16" name="TextovéPole 15"/>
          <p:cNvSpPr txBox="1"/>
          <p:nvPr/>
        </p:nvSpPr>
        <p:spPr>
          <a:xfrm>
            <a:off x="5652120" y="4509120"/>
            <a:ext cx="3491880" cy="923330"/>
          </a:xfrm>
          <a:prstGeom prst="rect">
            <a:avLst/>
          </a:prstGeom>
          <a:noFill/>
        </p:spPr>
        <p:txBody>
          <a:bodyPr wrap="square" rtlCol="0">
            <a:spAutoFit/>
          </a:bodyPr>
          <a:lstStyle/>
          <a:p>
            <a:r>
              <a:rPr lang="en-GB" b="1" dirty="0" smtClean="0">
                <a:solidFill>
                  <a:srgbClr val="C00000"/>
                </a:solidFill>
              </a:rPr>
              <a:t>Forming the Bond via –OH Groups on the same Chain is Undesirable!</a:t>
            </a:r>
            <a:endParaRPr lang="en-GB" b="1" dirty="0">
              <a:solidFill>
                <a:srgbClr val="C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en-GB" sz="2800" b="1" dirty="0" smtClean="0">
                <a:solidFill>
                  <a:srgbClr val="FF0000"/>
                </a:solidFill>
                <a:latin typeface="Arial Black" pitchFamily="34" charset="0"/>
              </a:rPr>
              <a:t> Microcrystalline Cellulose</a:t>
            </a:r>
            <a:endParaRPr lang="en-GB"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49</a:t>
            </a:fld>
            <a:endParaRPr lang="sk-SK"/>
          </a:p>
        </p:txBody>
      </p:sp>
      <p:sp>
        <p:nvSpPr>
          <p:cNvPr id="8" name="Zástupný symbol pro obsah 7"/>
          <p:cNvSpPr>
            <a:spLocks noGrp="1"/>
          </p:cNvSpPr>
          <p:nvPr>
            <p:ph idx="1"/>
          </p:nvPr>
        </p:nvSpPr>
        <p:spPr>
          <a:xfrm>
            <a:off x="457200" y="980728"/>
            <a:ext cx="8229600" cy="5145435"/>
          </a:xfrm>
        </p:spPr>
        <p:txBody>
          <a:bodyPr/>
          <a:lstStyle/>
          <a:p>
            <a:r>
              <a:rPr lang="cs-CZ" dirty="0" smtClean="0"/>
              <a:t>Inertní látka pro přenos účinné látky léčiv a potravinových doplňků</a:t>
            </a:r>
          </a:p>
          <a:p>
            <a:r>
              <a:rPr lang="cs-CZ" dirty="0" err="1" smtClean="0"/>
              <a:t>Nakypřovací</a:t>
            </a:r>
            <a:r>
              <a:rPr lang="cs-CZ" dirty="0" smtClean="0"/>
              <a:t> prostředek v potravinách</a:t>
            </a:r>
          </a:p>
          <a:p>
            <a:r>
              <a:rPr lang="cs-CZ" dirty="0" smtClean="0"/>
              <a:t>Vláknitá přísada do potravin</a:t>
            </a:r>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76672"/>
          </a:xfrm>
        </p:spPr>
        <p:txBody>
          <a:bodyPr/>
          <a:lstStyle/>
          <a:p>
            <a:r>
              <a:rPr lang="cs-CZ" sz="2800" dirty="0" err="1" smtClean="0">
                <a:solidFill>
                  <a:srgbClr val="FF0000"/>
                </a:solidFill>
                <a:latin typeface="Arial Black" pitchFamily="34" charset="0"/>
              </a:rPr>
              <a:t>Cellulose</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Modification</a:t>
            </a:r>
            <a:r>
              <a:rPr lang="cs-CZ" sz="2800" dirty="0" smtClean="0">
                <a:solidFill>
                  <a:srgbClr val="FF0000"/>
                </a:solidFill>
                <a:latin typeface="Arial Black" pitchFamily="34" charset="0"/>
              </a:rPr>
              <a:t> I</a:t>
            </a:r>
            <a:endParaRPr lang="cs-CZ" sz="2800" dirty="0">
              <a:solidFill>
                <a:srgbClr val="FF0000"/>
              </a:solidFill>
            </a:endParaRPr>
          </a:p>
        </p:txBody>
      </p:sp>
      <p:graphicFrame>
        <p:nvGraphicFramePr>
          <p:cNvPr id="7" name="Zástupný symbol pro obsah 6"/>
          <p:cNvGraphicFramePr>
            <a:graphicFrameLocks noGrp="1"/>
          </p:cNvGraphicFramePr>
          <p:nvPr>
            <p:ph idx="1"/>
          </p:nvPr>
        </p:nvGraphicFramePr>
        <p:xfrm>
          <a:off x="457200" y="548682"/>
          <a:ext cx="8229600" cy="6055651"/>
        </p:xfrm>
        <a:graphic>
          <a:graphicData uri="http://schemas.openxmlformats.org/drawingml/2006/table">
            <a:tbl>
              <a:tblPr firstRow="1" bandRow="1">
                <a:tableStyleId>{5C22544A-7EE6-4342-B048-85BDC9FD1C3A}</a:tableStyleId>
              </a:tblPr>
              <a:tblGrid>
                <a:gridCol w="2743200"/>
                <a:gridCol w="2743200"/>
                <a:gridCol w="2743200"/>
              </a:tblGrid>
              <a:tr h="393885">
                <a:tc>
                  <a:txBody>
                    <a:bodyPr/>
                    <a:lstStyle/>
                    <a:p>
                      <a:pPr algn="ctr"/>
                      <a:r>
                        <a:rPr lang="cs-CZ" dirty="0" smtClean="0">
                          <a:solidFill>
                            <a:srgbClr val="FF0000"/>
                          </a:solidFill>
                          <a:latin typeface="Arial Black" pitchFamily="34" charset="0"/>
                        </a:rPr>
                        <a:t>PRODUCT</a:t>
                      </a:r>
                      <a:endParaRPr lang="cs-CZ"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latin typeface="Arial Black" pitchFamily="34" charset="0"/>
                        </a:rPr>
                        <a:t>PROPERTIES</a:t>
                      </a:r>
                      <a:endParaRPr lang="cs-CZ"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latin typeface="Arial Black" pitchFamily="34" charset="0"/>
                        </a:rPr>
                        <a:t>USE</a:t>
                      </a:r>
                      <a:endParaRPr lang="cs-CZ"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794">
                <a:tc>
                  <a:txBody>
                    <a:bodyPr/>
                    <a:lstStyle/>
                    <a:p>
                      <a:r>
                        <a:rPr lang="en-GB" b="1" noProof="0" smtClean="0">
                          <a:solidFill>
                            <a:srgbClr val="FF0000"/>
                          </a:solidFill>
                        </a:rPr>
                        <a:t>Regenerated  Cellulose</a:t>
                      </a:r>
                      <a:endParaRPr lang="en-GB" b="1"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b="1"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b="1"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298">
                <a:tc>
                  <a:txBody>
                    <a:bodyPr/>
                    <a:lstStyle/>
                    <a:p>
                      <a:pPr algn="r"/>
                      <a:r>
                        <a:rPr lang="en-GB" b="1" noProof="0" dirty="0" smtClean="0">
                          <a:solidFill>
                            <a:srgbClr val="FF0000"/>
                          </a:solidFill>
                        </a:rPr>
                        <a:t>Viscose</a:t>
                      </a:r>
                      <a:endParaRPr lang="en-GB" b="1" noProof="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smtClean="0">
                          <a:solidFill>
                            <a:srgbClr val="FF0000"/>
                          </a:solidFill>
                        </a:rPr>
                        <a:t>Similar to native C</a:t>
                      </a:r>
                      <a:r>
                        <a:rPr lang="en-GB" sz="1800" b="1" kern="1200" noProof="0" smtClean="0">
                          <a:solidFill>
                            <a:srgbClr val="FF0000"/>
                          </a:solidFill>
                          <a:latin typeface="+mn-lt"/>
                          <a:ea typeface="+mn-ea"/>
                          <a:cs typeface="+mn-cs"/>
                        </a:rPr>
                        <a:t>ellulose</a:t>
                      </a:r>
                      <a:endParaRPr lang="en-GB" b="1"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smtClean="0">
                          <a:solidFill>
                            <a:srgbClr val="FF0000"/>
                          </a:solidFill>
                        </a:rPr>
                        <a:t>Fibres </a:t>
                      </a:r>
                      <a:endParaRPr lang="en-GB" b="1" noProof="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298">
                <a:tc>
                  <a:txBody>
                    <a:bodyPr/>
                    <a:lstStyle/>
                    <a:p>
                      <a:pPr algn="r"/>
                      <a:r>
                        <a:rPr lang="en-GB" b="1" smtClean="0">
                          <a:solidFill>
                            <a:srgbClr val="FF0000"/>
                          </a:solidFill>
                          <a:latin typeface="+mn-lt"/>
                        </a:rPr>
                        <a:t>Cellophane</a:t>
                      </a:r>
                      <a:endParaRPr lang="en-GB"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smtClean="0">
                          <a:solidFill>
                            <a:srgbClr val="FF0000"/>
                          </a:solidFill>
                        </a:rPr>
                        <a:t>Transparent, colourless</a:t>
                      </a:r>
                      <a:endParaRPr lang="en-GB"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smtClean="0">
                          <a:solidFill>
                            <a:srgbClr val="FF0000"/>
                          </a:solidFill>
                        </a:rPr>
                        <a:t>Foils for  Foodindustry and technical Use </a:t>
                      </a:r>
                      <a:endParaRPr lang="en-GB"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4712">
                <a:tc>
                  <a:txBody>
                    <a:bodyPr/>
                    <a:lstStyle/>
                    <a:p>
                      <a:r>
                        <a:rPr lang="en-GB" b="1" smtClean="0">
                          <a:solidFill>
                            <a:srgbClr val="0000FF"/>
                          </a:solidFill>
                        </a:rPr>
                        <a:t>Cellulose Acetate</a:t>
                      </a:r>
                      <a:endParaRPr lang="en-GB"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0000FF"/>
                          </a:solidFill>
                        </a:rPr>
                        <a:t>Transparent, colourless, soluble in organic Solvents</a:t>
                      </a:r>
                      <a:endParaRPr lang="en-GB"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smtClean="0">
                          <a:solidFill>
                            <a:srgbClr val="0000FF"/>
                          </a:solidFill>
                          <a:latin typeface="+mn-lt"/>
                        </a:rPr>
                        <a:t>Varnishes</a:t>
                      </a:r>
                      <a:r>
                        <a:rPr lang="en-GB" dirty="0" smtClean="0">
                          <a:solidFill>
                            <a:srgbClr val="0000FF"/>
                          </a:solidFill>
                          <a:latin typeface="Arial Black" pitchFamily="34" charset="0"/>
                        </a:rPr>
                        <a:t> </a:t>
                      </a:r>
                      <a:r>
                        <a:rPr lang="en-GB" b="1" dirty="0" smtClean="0">
                          <a:solidFill>
                            <a:srgbClr val="0000FF"/>
                          </a:solidFill>
                        </a:rPr>
                        <a:t>,Glue, Foils , Cine-film (HISTORY),</a:t>
                      </a:r>
                      <a:r>
                        <a:rPr lang="en-GB" b="1" noProof="0" dirty="0" smtClean="0">
                          <a:solidFill>
                            <a:srgbClr val="0000FF"/>
                          </a:solidFill>
                        </a:rPr>
                        <a:t> Fibres </a:t>
                      </a:r>
                      <a:r>
                        <a:rPr lang="en-GB" b="1" dirty="0" smtClean="0">
                          <a:solidFill>
                            <a:srgbClr val="0000FF"/>
                          </a:solidFill>
                        </a:rPr>
                        <a:t>, ………</a:t>
                      </a:r>
                      <a:endParaRPr lang="en-GB"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5539">
                <a:tc>
                  <a:txBody>
                    <a:bodyPr/>
                    <a:lstStyle/>
                    <a:p>
                      <a:r>
                        <a:rPr lang="en-GB" b="1" smtClean="0">
                          <a:solidFill>
                            <a:srgbClr val="008000"/>
                          </a:solidFill>
                        </a:rPr>
                        <a:t>Cellulose Propionate </a:t>
                      </a:r>
                      <a:endParaRPr lang="en-GB"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smtClean="0">
                          <a:solidFill>
                            <a:srgbClr val="008000"/>
                          </a:solidFill>
                        </a:rPr>
                        <a:t>Similar to Cellulose Acetate, but higher  temperature Resistance and Strength</a:t>
                      </a:r>
                      <a:endParaRPr lang="en-GB"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smtClean="0">
                          <a:solidFill>
                            <a:srgbClr val="008000"/>
                          </a:solidFill>
                        </a:rPr>
                        <a:t>Thermoplastic for engineering Parts and </a:t>
                      </a:r>
                      <a:r>
                        <a:rPr lang="en-US" b="1" noProof="0" dirty="0" err="1" smtClean="0">
                          <a:solidFill>
                            <a:srgbClr val="008000"/>
                          </a:solidFill>
                        </a:rPr>
                        <a:t>electrotechnics</a:t>
                      </a:r>
                      <a:endParaRPr lang="en-US" b="1" noProof="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0125">
                <a:tc>
                  <a:txBody>
                    <a:bodyPr/>
                    <a:lstStyle/>
                    <a:p>
                      <a:r>
                        <a:rPr lang="en-GB" b="1" smtClean="0">
                          <a:solidFill>
                            <a:srgbClr val="C00000"/>
                          </a:solidFill>
                        </a:rPr>
                        <a:t>Cellulose Acetobutyrate</a:t>
                      </a:r>
                      <a:endParaRPr lang="en-GB"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smtClean="0">
                          <a:solidFill>
                            <a:srgbClr val="C00000"/>
                          </a:solidFill>
                        </a:rPr>
                        <a:t>Gloss, dimensional Stability, Light exposure Resistance</a:t>
                      </a:r>
                      <a:endParaRPr lang="en-GB"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smtClean="0">
                          <a:solidFill>
                            <a:srgbClr val="C00000"/>
                          </a:solidFill>
                          <a:latin typeface="+mn-lt"/>
                        </a:rPr>
                        <a:t>Varnishes</a:t>
                      </a:r>
                      <a:r>
                        <a:rPr lang="en-GB" b="1" dirty="0" smtClean="0">
                          <a:solidFill>
                            <a:srgbClr val="C00000"/>
                          </a:solidFill>
                        </a:rPr>
                        <a:t>, Injection Moulding (Glasses Frames, Furnace handles etc.)</a:t>
                      </a:r>
                      <a:endParaRPr lang="en-GB"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a:xfrm>
            <a:off x="3131840" y="6237312"/>
            <a:ext cx="2895600" cy="476250"/>
          </a:xfrm>
        </p:spPr>
        <p:txBody>
          <a:bodyPr/>
          <a:lstStyle/>
          <a:p>
            <a:pPr>
              <a:defRPr/>
            </a:pPr>
            <a:r>
              <a:rPr lang="fr-FR" dirty="0" smtClean="0"/>
              <a:t>NATURAL POLYMERS MU SCI 7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a:t>
            </a:fld>
            <a:endParaRPr lang="sk-S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504056"/>
          </a:xfrm>
        </p:spPr>
        <p:txBody>
          <a:bodyPr/>
          <a:lstStyle/>
          <a:p>
            <a:r>
              <a:rPr lang="en-GB" sz="2800" b="1" dirty="0" smtClean="0">
                <a:solidFill>
                  <a:srgbClr val="FF0000"/>
                </a:solidFill>
                <a:latin typeface="Arial Black" pitchFamily="34" charset="0"/>
              </a:rPr>
              <a:t>Cellulose</a:t>
            </a:r>
            <a:r>
              <a:rPr lang="en-GB" sz="2800" b="1" dirty="0" smtClean="0">
                <a:solidFill>
                  <a:srgbClr val="FF0000"/>
                </a:solidFill>
                <a:latin typeface="Arial Black" pitchFamily="34" charset="0"/>
              </a:rPr>
              <a:t> Derivatives in Ph</a:t>
            </a:r>
            <a:r>
              <a:rPr lang="en-GB" sz="2800" b="1" dirty="0" smtClean="0">
                <a:solidFill>
                  <a:srgbClr val="FF0000"/>
                </a:solidFill>
                <a:latin typeface="Arial Black" pitchFamily="34" charset="0"/>
              </a:rPr>
              <a:t>armacy</a:t>
            </a:r>
            <a:endParaRPr lang="en-GB"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50</a:t>
            </a:fld>
            <a:endParaRPr lang="sk-SK"/>
          </a:p>
        </p:txBody>
      </p:sp>
      <p:pic>
        <p:nvPicPr>
          <p:cNvPr id="9" name="Obrázek 8" descr="img193.jpg"/>
          <p:cNvPicPr>
            <a:picLocks noChangeAspect="1"/>
          </p:cNvPicPr>
          <p:nvPr/>
        </p:nvPicPr>
        <p:blipFill>
          <a:blip r:embed="rId2" cstate="print"/>
          <a:stretch>
            <a:fillRect/>
          </a:stretch>
        </p:blipFill>
        <p:spPr>
          <a:xfrm rot="16200000">
            <a:off x="2040316" y="-1240116"/>
            <a:ext cx="1988820" cy="5710428"/>
          </a:xfrm>
          <a:prstGeom prst="rect">
            <a:avLst/>
          </a:prstGeom>
        </p:spPr>
      </p:pic>
      <p:pic>
        <p:nvPicPr>
          <p:cNvPr id="10" name="Obrázek 9" descr="img192.jpg"/>
          <p:cNvPicPr>
            <a:picLocks noChangeAspect="1"/>
          </p:cNvPicPr>
          <p:nvPr/>
        </p:nvPicPr>
        <p:blipFill>
          <a:blip r:embed="rId3" cstate="print"/>
          <a:stretch>
            <a:fillRect/>
          </a:stretch>
        </p:blipFill>
        <p:spPr>
          <a:xfrm>
            <a:off x="242753" y="2708920"/>
            <a:ext cx="8686343" cy="3456384"/>
          </a:xfrm>
          <a:prstGeom prst="rect">
            <a:avLst/>
          </a:prstGeom>
        </p:spPr>
      </p:pic>
      <p:cxnSp>
        <p:nvCxnSpPr>
          <p:cNvPr id="11" name="Přímá spojovací čára 10"/>
          <p:cNvCxnSpPr/>
          <p:nvPr/>
        </p:nvCxnSpPr>
        <p:spPr>
          <a:xfrm>
            <a:off x="6156176" y="4005064"/>
            <a:ext cx="2232248" cy="7200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467544" y="4293096"/>
            <a:ext cx="7776864" cy="14401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a:off x="395536" y="4653136"/>
            <a:ext cx="2232248" cy="7200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1187624" y="5517232"/>
            <a:ext cx="388843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5940152" y="620688"/>
            <a:ext cx="3096344" cy="1938992"/>
          </a:xfrm>
          <a:prstGeom prst="rect">
            <a:avLst/>
          </a:prstGeom>
          <a:solidFill>
            <a:schemeClr val="accent3">
              <a:lumMod val="65000"/>
            </a:schemeClr>
          </a:solidFill>
        </p:spPr>
        <p:txBody>
          <a:bodyPr wrap="square" rtlCol="0">
            <a:spAutoFit/>
          </a:bodyPr>
          <a:lstStyle/>
          <a:p>
            <a:r>
              <a:rPr lang="en-GB" sz="2400" dirty="0" smtClean="0">
                <a:solidFill>
                  <a:srgbClr val="FFFF00"/>
                </a:solidFill>
                <a:latin typeface="Arial Black" pitchFamily="34" charset="0"/>
              </a:rPr>
              <a:t>Neutral and Additive Substances based on the CELLULOSE</a:t>
            </a:r>
            <a:endParaRPr lang="en-GB" sz="2400" dirty="0">
              <a:solidFill>
                <a:srgbClr val="FFFF00"/>
              </a:solidFill>
              <a:latin typeface="Arial Black" pitchFamily="34" charset="0"/>
            </a:endParaRPr>
          </a:p>
        </p:txBody>
      </p:sp>
      <p:cxnSp>
        <p:nvCxnSpPr>
          <p:cNvPr id="19" name="Přímá spojovací šipka 18"/>
          <p:cNvCxnSpPr/>
          <p:nvPr/>
        </p:nvCxnSpPr>
        <p:spPr>
          <a:xfrm>
            <a:off x="8100392" y="2420888"/>
            <a:ext cx="216024" cy="1296144"/>
          </a:xfrm>
          <a:prstGeom prst="straightConnector1">
            <a:avLst/>
          </a:prstGeom>
          <a:ln w="635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lstStyle/>
          <a:p>
            <a:r>
              <a:rPr lang="cs-CZ" sz="2800" b="1" dirty="0" err="1" smtClean="0">
                <a:solidFill>
                  <a:srgbClr val="FF0000"/>
                </a:solidFill>
                <a:latin typeface="Arial Black" pitchFamily="34" charset="0"/>
              </a:rPr>
              <a:t>Nanocellulose</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51</a:t>
            </a:fld>
            <a:endParaRPr lang="sk-SK"/>
          </a:p>
        </p:txBody>
      </p:sp>
      <p:sp>
        <p:nvSpPr>
          <p:cNvPr id="10" name="TextovéPole 9"/>
          <p:cNvSpPr txBox="1"/>
          <p:nvPr/>
        </p:nvSpPr>
        <p:spPr>
          <a:xfrm>
            <a:off x="395536" y="908720"/>
            <a:ext cx="8424936" cy="5355312"/>
          </a:xfrm>
          <a:prstGeom prst="rect">
            <a:avLst/>
          </a:prstGeom>
          <a:noFill/>
        </p:spPr>
        <p:txBody>
          <a:bodyPr wrap="square" rtlCol="0">
            <a:spAutoFit/>
          </a:bodyPr>
          <a:lstStyle/>
          <a:p>
            <a:pPr algn="just"/>
            <a:r>
              <a:rPr lang="en-US" sz="2400" b="1" dirty="0" err="1" smtClean="0">
                <a:solidFill>
                  <a:srgbClr val="008000"/>
                </a:solidFill>
                <a:latin typeface="Arial Black" pitchFamily="34" charset="0"/>
              </a:rPr>
              <a:t>Nanocellulose</a:t>
            </a:r>
            <a:r>
              <a:rPr lang="en-US" sz="2400" b="1" dirty="0" smtClean="0">
                <a:solidFill>
                  <a:srgbClr val="008000"/>
                </a:solidFill>
                <a:latin typeface="Arial Black" pitchFamily="34" charset="0"/>
              </a:rPr>
              <a:t>, or </a:t>
            </a:r>
            <a:r>
              <a:rPr lang="en-US" sz="2400" b="1" dirty="0" err="1" smtClean="0">
                <a:solidFill>
                  <a:srgbClr val="008000"/>
                </a:solidFill>
                <a:latin typeface="Arial Black" pitchFamily="34" charset="0"/>
              </a:rPr>
              <a:t>microfibrillated</a:t>
            </a:r>
            <a:r>
              <a:rPr lang="en-US" sz="2400" b="1" dirty="0" smtClean="0">
                <a:solidFill>
                  <a:srgbClr val="008000"/>
                </a:solidFill>
                <a:latin typeface="Arial Black" pitchFamily="34" charset="0"/>
              </a:rPr>
              <a:t> cellulose (MFC</a:t>
            </a:r>
            <a:r>
              <a:rPr lang="en-US" sz="2400" b="1" dirty="0" smtClean="0">
                <a:solidFill>
                  <a:srgbClr val="FF0000"/>
                </a:solidFill>
              </a:rPr>
              <a:t>)</a:t>
            </a:r>
            <a:endParaRPr lang="cs-CZ" sz="2400" b="1" dirty="0" smtClean="0">
              <a:solidFill>
                <a:srgbClr val="FF0000"/>
              </a:solidFill>
            </a:endParaRPr>
          </a:p>
          <a:p>
            <a:pPr algn="just"/>
            <a:r>
              <a:rPr lang="en-US" b="1" dirty="0" smtClean="0">
                <a:solidFill>
                  <a:srgbClr val="FF0000"/>
                </a:solidFill>
              </a:rPr>
              <a:t>is a material</a:t>
            </a:r>
            <a:r>
              <a:rPr lang="cs-CZ" b="1" dirty="0" smtClean="0">
                <a:solidFill>
                  <a:srgbClr val="FF0000"/>
                </a:solidFill>
              </a:rPr>
              <a:t>:</a:t>
            </a:r>
            <a:endParaRPr lang="en-US" b="1" dirty="0" smtClean="0">
              <a:solidFill>
                <a:srgbClr val="FF0000"/>
              </a:solidFill>
            </a:endParaRPr>
          </a:p>
          <a:p>
            <a:pPr algn="just"/>
            <a:r>
              <a:rPr lang="en-US" dirty="0" smtClean="0"/>
              <a:t>composed of </a:t>
            </a:r>
            <a:r>
              <a:rPr lang="en-US" dirty="0" err="1" smtClean="0"/>
              <a:t>nanosized</a:t>
            </a:r>
            <a:r>
              <a:rPr lang="en-US" dirty="0" smtClean="0"/>
              <a:t> cellulose fibrils with a high aspect ratio (length</a:t>
            </a:r>
            <a:r>
              <a:rPr lang="cs-CZ" dirty="0" smtClean="0"/>
              <a:t> </a:t>
            </a:r>
            <a:r>
              <a:rPr lang="en-US" dirty="0" smtClean="0"/>
              <a:t>to width ratio). Typical </a:t>
            </a:r>
            <a:r>
              <a:rPr lang="en-US" b="1" dirty="0" smtClean="0">
                <a:solidFill>
                  <a:srgbClr val="0000FF"/>
                </a:solidFill>
              </a:rPr>
              <a:t>lateral dimensions are 5–20 nanometers </a:t>
            </a:r>
            <a:r>
              <a:rPr lang="en-US" dirty="0" smtClean="0"/>
              <a:t>and</a:t>
            </a:r>
            <a:r>
              <a:rPr lang="cs-CZ" dirty="0" smtClean="0"/>
              <a:t> </a:t>
            </a:r>
            <a:r>
              <a:rPr lang="en-US" b="1" dirty="0" smtClean="0">
                <a:solidFill>
                  <a:srgbClr val="0000FF"/>
                </a:solidFill>
              </a:rPr>
              <a:t>longitudinal dimension is in a wide range from tens of nanometers to</a:t>
            </a:r>
            <a:r>
              <a:rPr lang="cs-CZ" b="1" dirty="0" smtClean="0">
                <a:solidFill>
                  <a:srgbClr val="0000FF"/>
                </a:solidFill>
              </a:rPr>
              <a:t> </a:t>
            </a:r>
            <a:r>
              <a:rPr lang="en-US" b="1" dirty="0" smtClean="0">
                <a:solidFill>
                  <a:srgbClr val="0000FF"/>
                </a:solidFill>
              </a:rPr>
              <a:t>several micrometers</a:t>
            </a:r>
            <a:r>
              <a:rPr lang="en-US" dirty="0" smtClean="0"/>
              <a:t>. It is pseudo-plastic and exhibits the property of</a:t>
            </a:r>
            <a:r>
              <a:rPr lang="cs-CZ" dirty="0" smtClean="0"/>
              <a:t> </a:t>
            </a:r>
            <a:r>
              <a:rPr lang="en-US" dirty="0" smtClean="0"/>
              <a:t>certain gels or fluids that are thick (viscous) under normal conditions,</a:t>
            </a:r>
            <a:r>
              <a:rPr lang="cs-CZ" dirty="0" smtClean="0"/>
              <a:t> </a:t>
            </a:r>
            <a:r>
              <a:rPr lang="en-US" dirty="0" smtClean="0"/>
              <a:t>but flow (become thin, less viscous) over time when shaken, agitated,</a:t>
            </a:r>
            <a:r>
              <a:rPr lang="cs-CZ" dirty="0" smtClean="0"/>
              <a:t> </a:t>
            </a:r>
            <a:r>
              <a:rPr lang="en-US" dirty="0" smtClean="0"/>
              <a:t>or otherwise stressed. This property is known as </a:t>
            </a:r>
            <a:r>
              <a:rPr lang="en-US" dirty="0" err="1" smtClean="0"/>
              <a:t>thixotropy</a:t>
            </a:r>
            <a:r>
              <a:rPr lang="en-US" dirty="0" smtClean="0"/>
              <a:t>. When the</a:t>
            </a:r>
            <a:r>
              <a:rPr lang="cs-CZ" dirty="0" smtClean="0"/>
              <a:t> </a:t>
            </a:r>
            <a:r>
              <a:rPr lang="en-US" dirty="0" smtClean="0"/>
              <a:t>shearing forces are removed the gel regains much of its original state.</a:t>
            </a:r>
            <a:r>
              <a:rPr lang="cs-CZ" dirty="0" smtClean="0"/>
              <a:t> </a:t>
            </a:r>
            <a:r>
              <a:rPr lang="en-US" dirty="0" smtClean="0"/>
              <a:t>The fibrils are isolated from any cellulose containing source including</a:t>
            </a:r>
            <a:r>
              <a:rPr lang="cs-CZ" dirty="0" smtClean="0"/>
              <a:t> </a:t>
            </a:r>
            <a:r>
              <a:rPr lang="en-US" dirty="0" smtClean="0"/>
              <a:t>wood-based fibers (pulp fibers) through high-pressure, high</a:t>
            </a:r>
            <a:r>
              <a:rPr lang="cs-CZ" dirty="0" smtClean="0"/>
              <a:t> </a:t>
            </a:r>
            <a:r>
              <a:rPr lang="en-US" dirty="0" smtClean="0"/>
              <a:t>temperature and high velocity impact homogenization (see manufacture below).</a:t>
            </a:r>
          </a:p>
          <a:p>
            <a:pPr algn="just"/>
            <a:r>
              <a:rPr lang="en-US" sz="2400" b="1" dirty="0" err="1" smtClean="0">
                <a:solidFill>
                  <a:srgbClr val="008000"/>
                </a:solidFill>
                <a:latin typeface="Arial Black" pitchFamily="34" charset="0"/>
              </a:rPr>
              <a:t>Nanocellulose</a:t>
            </a:r>
            <a:r>
              <a:rPr lang="en-US" sz="2400" b="1" dirty="0" smtClean="0">
                <a:solidFill>
                  <a:srgbClr val="008000"/>
                </a:solidFill>
                <a:latin typeface="Arial Black" pitchFamily="34" charset="0"/>
              </a:rPr>
              <a:t> can also be obtained from native fibers by an acid hydrolysis</a:t>
            </a:r>
            <a:r>
              <a:rPr lang="en-US" dirty="0" smtClean="0"/>
              <a:t>, giving rise to highly crystalline and</a:t>
            </a:r>
            <a:r>
              <a:rPr lang="cs-CZ" dirty="0" smtClean="0"/>
              <a:t> </a:t>
            </a:r>
            <a:r>
              <a:rPr lang="en-US" dirty="0" smtClean="0"/>
              <a:t>rigid </a:t>
            </a:r>
            <a:r>
              <a:rPr lang="en-US" dirty="0" err="1" smtClean="0"/>
              <a:t>nanoparticles</a:t>
            </a:r>
            <a:r>
              <a:rPr lang="en-US" dirty="0" smtClean="0"/>
              <a:t> (generally referred to as </a:t>
            </a:r>
            <a:r>
              <a:rPr lang="en-US" b="1" dirty="0" err="1" smtClean="0"/>
              <a:t>nanowhiskers</a:t>
            </a:r>
            <a:r>
              <a:rPr lang="en-US" b="1" dirty="0" smtClean="0"/>
              <a:t>) which are shorter (100s to 1000 nanometers) than the</a:t>
            </a:r>
            <a:r>
              <a:rPr lang="cs-CZ" b="1" dirty="0" smtClean="0"/>
              <a:t> </a:t>
            </a:r>
            <a:r>
              <a:rPr lang="en-US" dirty="0" err="1" smtClean="0"/>
              <a:t>nanofibrils</a:t>
            </a:r>
            <a:r>
              <a:rPr lang="en-US" dirty="0" smtClean="0"/>
              <a:t> obtained through the homogenization route. The resulting material is known as </a:t>
            </a:r>
            <a:r>
              <a:rPr lang="en-US" b="1" dirty="0" err="1" smtClean="0"/>
              <a:t>nanocrystalline</a:t>
            </a:r>
            <a:r>
              <a:rPr lang="en-US" b="1" dirty="0" smtClean="0"/>
              <a:t> cellulose</a:t>
            </a:r>
            <a:r>
              <a:rPr lang="cs-CZ" b="1" dirty="0" smtClean="0"/>
              <a:t> </a:t>
            </a:r>
            <a:r>
              <a:rPr lang="cs-CZ" dirty="0" smtClean="0"/>
              <a:t>(NCC).</a:t>
            </a: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52</a:t>
            </a:fld>
            <a:endParaRPr lang="sk-SK"/>
          </a:p>
        </p:txBody>
      </p:sp>
      <p:sp>
        <p:nvSpPr>
          <p:cNvPr id="8" name="Nadpis 4"/>
          <p:cNvSpPr txBox="1">
            <a:spLocks/>
          </p:cNvSpPr>
          <p:nvPr/>
        </p:nvSpPr>
        <p:spPr>
          <a:xfrm>
            <a:off x="323528" y="0"/>
            <a:ext cx="8229600" cy="490066"/>
          </a:xfrm>
          <a:prstGeom prst="rect">
            <a:avLst/>
          </a:prstGeom>
        </p:spPr>
        <p:txBody>
          <a:bodyPr/>
          <a:lstStyle/>
          <a:p>
            <a:pPr algn="ctr" eaLnBrk="0" hangingPunct="0"/>
            <a:r>
              <a:rPr lang="en-GB" sz="2800" dirty="0" err="1" smtClean="0">
                <a:solidFill>
                  <a:srgbClr val="FF0000"/>
                </a:solidFill>
                <a:latin typeface="Arial Black" pitchFamily="34" charset="0"/>
              </a:rPr>
              <a:t>Supermolecular</a:t>
            </a:r>
            <a:r>
              <a:rPr lang="en-GB" sz="2800" dirty="0" smtClean="0">
                <a:solidFill>
                  <a:srgbClr val="FF0000"/>
                </a:solidFill>
                <a:latin typeface="Arial Black" pitchFamily="34" charset="0"/>
              </a:rPr>
              <a:t> Structure of Cellulose 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2800" b="1" i="0" u="none" strike="noStrike" kern="0" cap="none" spc="0" normalizeH="0" baseline="0" noProof="0" dirty="0">
              <a:ln>
                <a:noFill/>
              </a:ln>
              <a:solidFill>
                <a:srgbClr val="008000"/>
              </a:solidFill>
              <a:effectLst/>
              <a:uLnTx/>
              <a:uFillTx/>
              <a:latin typeface="+mj-lt"/>
              <a:ea typeface="+mj-ea"/>
              <a:cs typeface="+mj-cs"/>
            </a:endParaRPr>
          </a:p>
        </p:txBody>
      </p:sp>
      <p:pic>
        <p:nvPicPr>
          <p:cNvPr id="10" name="Obrázek 9" descr="micely celulźy.jpg"/>
          <p:cNvPicPr>
            <a:picLocks noChangeAspect="1"/>
          </p:cNvPicPr>
          <p:nvPr/>
        </p:nvPicPr>
        <p:blipFill>
          <a:blip r:embed="rId2" cstate="print"/>
          <a:stretch>
            <a:fillRect/>
          </a:stretch>
        </p:blipFill>
        <p:spPr>
          <a:xfrm>
            <a:off x="0" y="476672"/>
            <a:ext cx="5652120" cy="3816424"/>
          </a:xfrm>
          <a:prstGeom prst="rect">
            <a:avLst/>
          </a:prstGeom>
        </p:spPr>
      </p:pic>
      <p:cxnSp>
        <p:nvCxnSpPr>
          <p:cNvPr id="13" name="Přímá spojovací šipka 12"/>
          <p:cNvCxnSpPr/>
          <p:nvPr/>
        </p:nvCxnSpPr>
        <p:spPr>
          <a:xfrm>
            <a:off x="2555776" y="2276872"/>
            <a:ext cx="1440160" cy="36004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a:off x="899592" y="1556792"/>
            <a:ext cx="3240360" cy="28803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364088" y="2204864"/>
            <a:ext cx="3779912" cy="1569660"/>
          </a:xfrm>
          <a:prstGeom prst="rect">
            <a:avLst/>
          </a:prstGeom>
          <a:noFill/>
        </p:spPr>
        <p:txBody>
          <a:bodyPr wrap="square" rtlCol="0">
            <a:spAutoFit/>
          </a:bodyPr>
          <a:lstStyle/>
          <a:p>
            <a:r>
              <a:rPr lang="en-GB" sz="2400" dirty="0" smtClean="0">
                <a:solidFill>
                  <a:srgbClr val="C00000"/>
                </a:solidFill>
                <a:latin typeface="Arial Black" pitchFamily="34" charset="0"/>
              </a:rPr>
              <a:t>Space between the  </a:t>
            </a:r>
            <a:r>
              <a:rPr lang="en-GB" sz="2400" dirty="0" err="1" smtClean="0">
                <a:solidFill>
                  <a:srgbClr val="C00000"/>
                </a:solidFill>
                <a:latin typeface="Arial Black" pitchFamily="34" charset="0"/>
              </a:rPr>
              <a:t>Microfibrils</a:t>
            </a:r>
            <a:r>
              <a:rPr lang="en-GB" sz="2400" dirty="0" smtClean="0">
                <a:solidFill>
                  <a:srgbClr val="C00000"/>
                </a:solidFill>
                <a:latin typeface="Arial Black" pitchFamily="34" charset="0"/>
              </a:rPr>
              <a:t> is  filled by HEMICELLULOSE &amp; LIGNIN</a:t>
            </a:r>
            <a:endParaRPr lang="en-GB" sz="2400" dirty="0">
              <a:solidFill>
                <a:srgbClr val="C00000"/>
              </a:solidFill>
              <a:latin typeface="Arial Black" pitchFamily="34" charset="0"/>
            </a:endParaRPr>
          </a:p>
        </p:txBody>
      </p:sp>
      <p:sp>
        <p:nvSpPr>
          <p:cNvPr id="15" name="TextovéPole 14"/>
          <p:cNvSpPr txBox="1"/>
          <p:nvPr/>
        </p:nvSpPr>
        <p:spPr>
          <a:xfrm>
            <a:off x="107504" y="5842337"/>
            <a:ext cx="6264696" cy="1015663"/>
          </a:xfrm>
          <a:prstGeom prst="rect">
            <a:avLst/>
          </a:prstGeom>
          <a:solidFill>
            <a:schemeClr val="accent3">
              <a:lumMod val="95000"/>
            </a:schemeClr>
          </a:solidFill>
        </p:spPr>
        <p:txBody>
          <a:bodyPr wrap="square" rtlCol="0">
            <a:spAutoFit/>
          </a:bodyPr>
          <a:lstStyle/>
          <a:p>
            <a:r>
              <a:rPr lang="en-GB" sz="2000" b="1" dirty="0" smtClean="0">
                <a:solidFill>
                  <a:srgbClr val="0000FF"/>
                </a:solidFill>
                <a:latin typeface="Arial Black" pitchFamily="34" charset="0"/>
                <a:cs typeface="Aharoni" pitchFamily="2" charset="-79"/>
              </a:rPr>
              <a:t>AMORPHOUS CELLULOSE:</a:t>
            </a:r>
          </a:p>
          <a:p>
            <a:pPr>
              <a:buFont typeface="Arial" pitchFamily="34" charset="0"/>
              <a:buChar char="•"/>
            </a:pPr>
            <a:r>
              <a:rPr lang="en-GB" sz="2000" b="1" dirty="0" smtClean="0">
                <a:solidFill>
                  <a:srgbClr val="0000FF"/>
                </a:solidFill>
                <a:latin typeface="Arial Black" pitchFamily="34" charset="0"/>
                <a:cs typeface="Aharoni" pitchFamily="2" charset="-79"/>
              </a:rPr>
              <a:t> easy to swell</a:t>
            </a:r>
          </a:p>
          <a:p>
            <a:pPr>
              <a:buFont typeface="Arial" pitchFamily="34" charset="0"/>
              <a:buChar char="•"/>
            </a:pPr>
            <a:r>
              <a:rPr lang="en-GB" sz="2000" b="1" dirty="0" smtClean="0">
                <a:solidFill>
                  <a:srgbClr val="0000FF"/>
                </a:solidFill>
                <a:latin typeface="Arial Black" pitchFamily="34" charset="0"/>
                <a:cs typeface="Aharoni" pitchFamily="2" charset="-79"/>
              </a:rPr>
              <a:t> </a:t>
            </a:r>
            <a:r>
              <a:rPr lang="en-GB" sz="2000" b="1" u="sng" dirty="0" smtClean="0">
                <a:solidFill>
                  <a:srgbClr val="FF0000"/>
                </a:solidFill>
                <a:latin typeface="Arial Black" pitchFamily="34" charset="0"/>
                <a:cs typeface="Aharoni" pitchFamily="2" charset="-79"/>
              </a:rPr>
              <a:t>is more reactive than the crystalline one </a:t>
            </a:r>
            <a:r>
              <a:rPr lang="en-GB" sz="2000" b="1" u="sng" dirty="0" smtClean="0">
                <a:solidFill>
                  <a:srgbClr val="FF0000"/>
                </a:solidFill>
              </a:rPr>
              <a:t>  </a:t>
            </a:r>
            <a:endParaRPr lang="en-GB" sz="2000" b="1" u="sng" dirty="0">
              <a:solidFill>
                <a:srgbClr val="FF0000"/>
              </a:solidFill>
            </a:endParaRPr>
          </a:p>
        </p:txBody>
      </p:sp>
      <p:sp>
        <p:nvSpPr>
          <p:cNvPr id="12" name="TextovéPole 11"/>
          <p:cNvSpPr txBox="1"/>
          <p:nvPr/>
        </p:nvSpPr>
        <p:spPr>
          <a:xfrm>
            <a:off x="6516216" y="4611231"/>
            <a:ext cx="2627784" cy="2246769"/>
          </a:xfrm>
          <a:prstGeom prst="rect">
            <a:avLst/>
          </a:prstGeom>
          <a:solidFill>
            <a:schemeClr val="accent3">
              <a:lumMod val="95000"/>
            </a:schemeClr>
          </a:solidFill>
        </p:spPr>
        <p:txBody>
          <a:bodyPr wrap="square" rtlCol="0">
            <a:spAutoFit/>
          </a:bodyPr>
          <a:lstStyle/>
          <a:p>
            <a:r>
              <a:rPr lang="en-GB" sz="2000" u="sng" dirty="0" smtClean="0">
                <a:solidFill>
                  <a:srgbClr val="7030A0"/>
                </a:solidFill>
                <a:latin typeface="Arial Black" pitchFamily="34" charset="0"/>
              </a:rPr>
              <a:t>Hierarchy of STRUCTURES in CELLULOSE:</a:t>
            </a:r>
          </a:p>
          <a:p>
            <a:pPr>
              <a:buFont typeface="Arial" pitchFamily="34" charset="0"/>
              <a:buChar char="•"/>
            </a:pPr>
            <a:r>
              <a:rPr lang="en-GB" sz="2000" dirty="0" smtClean="0">
                <a:solidFill>
                  <a:srgbClr val="7030A0"/>
                </a:solidFill>
                <a:latin typeface="Arial Black" pitchFamily="34" charset="0"/>
              </a:rPr>
              <a:t> Macromolecule,</a:t>
            </a:r>
          </a:p>
          <a:p>
            <a:pPr>
              <a:buFont typeface="Arial" pitchFamily="34" charset="0"/>
              <a:buChar char="•"/>
            </a:pPr>
            <a:r>
              <a:rPr lang="en-GB" sz="2000" dirty="0" smtClean="0">
                <a:solidFill>
                  <a:srgbClr val="7030A0"/>
                </a:solidFill>
                <a:latin typeface="Arial Black" pitchFamily="34" charset="0"/>
              </a:rPr>
              <a:t> </a:t>
            </a:r>
            <a:r>
              <a:rPr lang="en-GB" sz="2000" dirty="0" err="1" smtClean="0">
                <a:solidFill>
                  <a:srgbClr val="7030A0"/>
                </a:solidFill>
                <a:latin typeface="Arial Black" pitchFamily="34" charset="0"/>
              </a:rPr>
              <a:t>Microfibril</a:t>
            </a:r>
            <a:r>
              <a:rPr lang="en-GB" sz="2000" dirty="0" smtClean="0">
                <a:solidFill>
                  <a:srgbClr val="7030A0"/>
                </a:solidFill>
                <a:latin typeface="Arial Black" pitchFamily="34" charset="0"/>
              </a:rPr>
              <a:t>,</a:t>
            </a:r>
          </a:p>
          <a:p>
            <a:pPr>
              <a:buFont typeface="Arial" pitchFamily="34" charset="0"/>
              <a:buChar char="•"/>
            </a:pPr>
            <a:r>
              <a:rPr lang="en-GB" sz="2000" dirty="0" smtClean="0">
                <a:solidFill>
                  <a:srgbClr val="7030A0"/>
                </a:solidFill>
                <a:latin typeface="Arial Black" pitchFamily="34" charset="0"/>
              </a:rPr>
              <a:t> Fibril,</a:t>
            </a:r>
          </a:p>
          <a:p>
            <a:pPr>
              <a:buFont typeface="Arial" pitchFamily="34" charset="0"/>
              <a:buChar char="•"/>
            </a:pPr>
            <a:r>
              <a:rPr lang="en-GB" sz="2000" dirty="0" smtClean="0">
                <a:solidFill>
                  <a:srgbClr val="7030A0"/>
                </a:solidFill>
                <a:latin typeface="Arial Black" pitchFamily="34" charset="0"/>
              </a:rPr>
              <a:t> LAMELAE.</a:t>
            </a:r>
            <a:endParaRPr lang="en-GB" sz="2000" dirty="0">
              <a:solidFill>
                <a:srgbClr val="7030A0"/>
              </a:solidFill>
              <a:latin typeface="Arial Black" pitchFamily="34" charset="0"/>
            </a:endParaRPr>
          </a:p>
        </p:txBody>
      </p:sp>
      <p:sp>
        <p:nvSpPr>
          <p:cNvPr id="21" name="TextovéPole 20"/>
          <p:cNvSpPr txBox="1"/>
          <p:nvPr/>
        </p:nvSpPr>
        <p:spPr>
          <a:xfrm>
            <a:off x="3419872" y="3573016"/>
            <a:ext cx="1656184" cy="369332"/>
          </a:xfrm>
          <a:prstGeom prst="rect">
            <a:avLst/>
          </a:prstGeom>
          <a:solidFill>
            <a:schemeClr val="accent3">
              <a:lumMod val="95000"/>
            </a:schemeClr>
          </a:solidFill>
        </p:spPr>
        <p:txBody>
          <a:bodyPr wrap="square" rtlCol="0">
            <a:spAutoFit/>
          </a:bodyPr>
          <a:lstStyle/>
          <a:p>
            <a:r>
              <a:rPr lang="en-GB" dirty="0" err="1" smtClean="0">
                <a:solidFill>
                  <a:srgbClr val="7030A0"/>
                </a:solidFill>
                <a:latin typeface="Arial Black" pitchFamily="34" charset="0"/>
              </a:rPr>
              <a:t>Microfibril</a:t>
            </a:r>
            <a:endParaRPr lang="cs-CZ" dirty="0"/>
          </a:p>
        </p:txBody>
      </p:sp>
      <p:sp>
        <p:nvSpPr>
          <p:cNvPr id="22" name="TextovéPole 21"/>
          <p:cNvSpPr txBox="1"/>
          <p:nvPr/>
        </p:nvSpPr>
        <p:spPr>
          <a:xfrm>
            <a:off x="4355976" y="1700808"/>
            <a:ext cx="1584176" cy="369332"/>
          </a:xfrm>
          <a:prstGeom prst="rect">
            <a:avLst/>
          </a:prstGeom>
          <a:solidFill>
            <a:schemeClr val="accent3">
              <a:lumMod val="95000"/>
            </a:schemeClr>
          </a:solidFill>
        </p:spPr>
        <p:txBody>
          <a:bodyPr wrap="square" rtlCol="0">
            <a:spAutoFit/>
          </a:bodyPr>
          <a:lstStyle/>
          <a:p>
            <a:r>
              <a:rPr lang="en-GB" b="1" dirty="0" smtClean="0">
                <a:solidFill>
                  <a:srgbClr val="008000"/>
                </a:solidFill>
                <a:latin typeface="Arial Black" pitchFamily="34" charset="0"/>
                <a:cs typeface="Aharoni" pitchFamily="2" charset="-79"/>
              </a:rPr>
              <a:t>crystalline</a:t>
            </a:r>
            <a:endParaRPr lang="cs-CZ" dirty="0">
              <a:solidFill>
                <a:srgbClr val="008000"/>
              </a:solidFill>
            </a:endParaRPr>
          </a:p>
        </p:txBody>
      </p:sp>
      <p:sp>
        <p:nvSpPr>
          <p:cNvPr id="23" name="Obdélník 22"/>
          <p:cNvSpPr/>
          <p:nvPr/>
        </p:nvSpPr>
        <p:spPr>
          <a:xfrm>
            <a:off x="6300192" y="1700808"/>
            <a:ext cx="1941557" cy="369332"/>
          </a:xfrm>
          <a:prstGeom prst="rect">
            <a:avLst/>
          </a:prstGeom>
        </p:spPr>
        <p:txBody>
          <a:bodyPr wrap="none">
            <a:spAutoFit/>
          </a:bodyPr>
          <a:lstStyle/>
          <a:p>
            <a:r>
              <a:rPr lang="en-GB" b="1" dirty="0" smtClean="0">
                <a:solidFill>
                  <a:srgbClr val="0000FF"/>
                </a:solidFill>
                <a:latin typeface="Arial Black" pitchFamily="34" charset="0"/>
                <a:cs typeface="Aharoni" pitchFamily="2" charset="-79"/>
              </a:rPr>
              <a:t>AMORPHOUS </a:t>
            </a:r>
            <a:endParaRPr lang="cs-CZ" dirty="0"/>
          </a:p>
        </p:txBody>
      </p:sp>
      <p:sp>
        <p:nvSpPr>
          <p:cNvPr id="24" name="TextovéPole 23"/>
          <p:cNvSpPr txBox="1"/>
          <p:nvPr/>
        </p:nvSpPr>
        <p:spPr>
          <a:xfrm>
            <a:off x="4355976" y="2492896"/>
            <a:ext cx="936104" cy="369332"/>
          </a:xfrm>
          <a:prstGeom prst="rect">
            <a:avLst/>
          </a:prstGeom>
          <a:solidFill>
            <a:schemeClr val="accent3">
              <a:lumMod val="95000"/>
            </a:schemeClr>
          </a:solidFill>
        </p:spPr>
        <p:txBody>
          <a:bodyPr wrap="square" rtlCol="0">
            <a:spAutoFit/>
          </a:bodyPr>
          <a:lstStyle/>
          <a:p>
            <a:endParaRPr lang="cs-CZ" dirty="0"/>
          </a:p>
        </p:txBody>
      </p:sp>
      <p:cxnSp>
        <p:nvCxnSpPr>
          <p:cNvPr id="26" name="Přímá spojovací šipka 25"/>
          <p:cNvCxnSpPr>
            <a:endCxn id="24" idx="1"/>
          </p:cNvCxnSpPr>
          <p:nvPr/>
        </p:nvCxnSpPr>
        <p:spPr>
          <a:xfrm flipH="1">
            <a:off x="4355976" y="1988840"/>
            <a:ext cx="2088232" cy="688722"/>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0" y="3140968"/>
            <a:ext cx="3491880" cy="707886"/>
          </a:xfrm>
          <a:prstGeom prst="rect">
            <a:avLst/>
          </a:prstGeom>
          <a:solidFill>
            <a:schemeClr val="accent3">
              <a:lumMod val="95000"/>
            </a:schemeClr>
          </a:solidFill>
        </p:spPr>
        <p:txBody>
          <a:bodyPr wrap="square" rtlCol="0">
            <a:spAutoFit/>
          </a:bodyPr>
          <a:lstStyle/>
          <a:p>
            <a:r>
              <a:rPr lang="en-GB" sz="2000" dirty="0" err="1" smtClean="0">
                <a:solidFill>
                  <a:srgbClr val="008000"/>
                </a:solidFill>
                <a:latin typeface="Arial Black" pitchFamily="34" charset="0"/>
              </a:rPr>
              <a:t>Micellar</a:t>
            </a:r>
            <a:r>
              <a:rPr lang="en-GB" sz="2000" dirty="0" smtClean="0">
                <a:latin typeface="Arial Black" pitchFamily="34" charset="0"/>
              </a:rPr>
              <a:t>    </a:t>
            </a:r>
            <a:r>
              <a:rPr lang="en-GB" sz="2000" dirty="0" err="1" smtClean="0">
                <a:solidFill>
                  <a:srgbClr val="0000FF"/>
                </a:solidFill>
                <a:latin typeface="Arial Black" pitchFamily="34" charset="0"/>
              </a:rPr>
              <a:t>Intermicellar</a:t>
            </a:r>
            <a:endParaRPr lang="en-GB" sz="2000" dirty="0" smtClean="0">
              <a:solidFill>
                <a:srgbClr val="0000FF"/>
              </a:solidFill>
              <a:latin typeface="Arial Black" pitchFamily="34" charset="0"/>
            </a:endParaRPr>
          </a:p>
          <a:p>
            <a:r>
              <a:rPr lang="cs-CZ" sz="2000" dirty="0" smtClean="0">
                <a:latin typeface="Arial Black" pitchFamily="34" charset="0"/>
              </a:rPr>
              <a:t>	REGIONS</a:t>
            </a:r>
            <a:endParaRPr lang="cs-CZ" sz="2000" dirty="0">
              <a:latin typeface="Arial Black" pitchFamily="34" charset="0"/>
            </a:endParaRPr>
          </a:p>
        </p:txBody>
      </p:sp>
      <p:sp>
        <p:nvSpPr>
          <p:cNvPr id="19" name="TextovéPole 18"/>
          <p:cNvSpPr txBox="1"/>
          <p:nvPr/>
        </p:nvSpPr>
        <p:spPr>
          <a:xfrm>
            <a:off x="179512" y="4149080"/>
            <a:ext cx="6264696" cy="1569660"/>
          </a:xfrm>
          <a:prstGeom prst="rect">
            <a:avLst/>
          </a:prstGeom>
          <a:noFill/>
          <a:ln w="44450">
            <a:solidFill>
              <a:srgbClr val="7030A0"/>
            </a:solidFill>
          </a:ln>
        </p:spPr>
        <p:txBody>
          <a:bodyPr wrap="square" rtlCol="0">
            <a:spAutoFit/>
          </a:bodyPr>
          <a:lstStyle/>
          <a:p>
            <a:r>
              <a:rPr lang="en-GB" sz="2400" dirty="0" smtClean="0">
                <a:solidFill>
                  <a:srgbClr val="7030A0"/>
                </a:solidFill>
                <a:latin typeface="Arial Black" pitchFamily="34" charset="0"/>
              </a:rPr>
              <a:t>Fibrils are selectively broken in the </a:t>
            </a:r>
            <a:r>
              <a:rPr lang="en-GB" sz="2400" b="1" dirty="0" smtClean="0">
                <a:solidFill>
                  <a:srgbClr val="0000FF"/>
                </a:solidFill>
                <a:latin typeface="Arial Black" pitchFamily="34" charset="0"/>
                <a:cs typeface="Aharoni" pitchFamily="2" charset="-79"/>
              </a:rPr>
              <a:t>AMORPHOUS  REGIONS &gt; </a:t>
            </a:r>
            <a:r>
              <a:rPr lang="en-GB" sz="2400" b="1" i="1" dirty="0" smtClean="0">
                <a:solidFill>
                  <a:srgbClr val="008000"/>
                </a:solidFill>
                <a:latin typeface="Arial Black" pitchFamily="34" charset="0"/>
                <a:cs typeface="Aharoni" pitchFamily="2" charset="-79"/>
              </a:rPr>
              <a:t>CRYSTALLINE NANOPARTICLES ARE RESULTING  </a:t>
            </a:r>
            <a:endParaRPr lang="en-GB" sz="2400" i="1" dirty="0">
              <a:solidFill>
                <a:srgbClr val="008000"/>
              </a:solidFill>
              <a:latin typeface="Arial Black"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53</a:t>
            </a:fld>
            <a:endParaRPr lang="sk-SK"/>
          </a:p>
        </p:txBody>
      </p:sp>
      <p:pic>
        <p:nvPicPr>
          <p:cNvPr id="5" name="Obrázek 4" descr="NANOCELULÓZA články  002.jpg"/>
          <p:cNvPicPr>
            <a:picLocks noChangeAspect="1"/>
          </p:cNvPicPr>
          <p:nvPr/>
        </p:nvPicPr>
        <p:blipFill>
          <a:blip r:embed="rId2" cstate="print"/>
          <a:stretch>
            <a:fillRect/>
          </a:stretch>
        </p:blipFill>
        <p:spPr>
          <a:xfrm rot="10800000">
            <a:off x="107504" y="1439578"/>
            <a:ext cx="9036496" cy="5418422"/>
          </a:xfrm>
          <a:prstGeom prst="rect">
            <a:avLst/>
          </a:prstGeom>
        </p:spPr>
      </p:pic>
      <p:sp>
        <p:nvSpPr>
          <p:cNvPr id="6" name="TextovéPole 5"/>
          <p:cNvSpPr txBox="1"/>
          <p:nvPr/>
        </p:nvSpPr>
        <p:spPr>
          <a:xfrm>
            <a:off x="0" y="116632"/>
            <a:ext cx="9036496" cy="1384995"/>
          </a:xfrm>
          <a:prstGeom prst="rect">
            <a:avLst/>
          </a:prstGeom>
          <a:noFill/>
        </p:spPr>
        <p:txBody>
          <a:bodyPr wrap="square" rtlCol="0">
            <a:spAutoFit/>
          </a:bodyPr>
          <a:lstStyle/>
          <a:p>
            <a:pPr algn="ctr"/>
            <a:r>
              <a:rPr lang="cs-CZ" sz="2800" dirty="0" err="1" smtClean="0">
                <a:solidFill>
                  <a:srgbClr val="FF0000"/>
                </a:solidFill>
                <a:latin typeface="Arial Black" pitchFamily="34" charset="0"/>
              </a:rPr>
              <a:t>Nanocelulóze</a:t>
            </a:r>
            <a:r>
              <a:rPr lang="cs-CZ" sz="2800" dirty="0" smtClean="0">
                <a:solidFill>
                  <a:srgbClr val="FF0000"/>
                </a:solidFill>
                <a:latin typeface="Arial Black" pitchFamily="34" charset="0"/>
              </a:rPr>
              <a:t> je věnována pozornost již MINIMÁLNĚ 10 let, hlavně ve Švédsku, Finsku a Norsku</a:t>
            </a:r>
            <a:endParaRPr lang="cs-CZ" sz="2800" dirty="0">
              <a:solidFill>
                <a:srgbClr val="FF0000"/>
              </a:solidFill>
              <a:latin typeface="Arial Black"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54</a:t>
            </a:fld>
            <a:endParaRPr lang="sk-SK"/>
          </a:p>
        </p:txBody>
      </p:sp>
      <p:pic>
        <p:nvPicPr>
          <p:cNvPr id="5" name="Obrázek 4" descr="NANOCELULÓZA články  001.jpg"/>
          <p:cNvPicPr>
            <a:picLocks noChangeAspect="1"/>
          </p:cNvPicPr>
          <p:nvPr/>
        </p:nvPicPr>
        <p:blipFill>
          <a:blip r:embed="rId2" cstate="print"/>
          <a:stretch>
            <a:fillRect/>
          </a:stretch>
        </p:blipFill>
        <p:spPr>
          <a:xfrm rot="10800000">
            <a:off x="0" y="116632"/>
            <a:ext cx="8964488" cy="6741368"/>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lstStyle/>
          <a:p>
            <a:r>
              <a:rPr lang="cs-CZ" sz="2800" b="1" dirty="0" err="1" smtClean="0">
                <a:solidFill>
                  <a:srgbClr val="FF0000"/>
                </a:solidFill>
                <a:latin typeface="Arial Black" pitchFamily="34" charset="0"/>
              </a:rPr>
              <a:t>Nanocellulose</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55</a:t>
            </a:fld>
            <a:endParaRPr lang="sk-SK"/>
          </a:p>
        </p:txBody>
      </p:sp>
      <p:pic>
        <p:nvPicPr>
          <p:cNvPr id="3074" name="Picture 2"/>
          <p:cNvPicPr>
            <a:picLocks noGrp="1" noChangeAspect="1" noChangeArrowheads="1"/>
          </p:cNvPicPr>
          <p:nvPr>
            <p:ph idx="4294967295"/>
          </p:nvPr>
        </p:nvPicPr>
        <p:blipFill>
          <a:blip r:embed="rId2" cstate="print"/>
          <a:srcRect/>
          <a:stretch>
            <a:fillRect/>
          </a:stretch>
        </p:blipFill>
        <p:spPr bwMode="auto">
          <a:xfrm>
            <a:off x="611560" y="692696"/>
            <a:ext cx="4104456" cy="4247043"/>
          </a:xfrm>
          <a:prstGeom prst="rect">
            <a:avLst/>
          </a:prstGeom>
          <a:noFill/>
          <a:ln w="9525">
            <a:noFill/>
            <a:miter lim="800000"/>
            <a:headEnd/>
            <a:tailEnd/>
          </a:ln>
        </p:spPr>
      </p:pic>
      <p:sp>
        <p:nvSpPr>
          <p:cNvPr id="9" name="TextovéPole 8"/>
          <p:cNvSpPr txBox="1"/>
          <p:nvPr/>
        </p:nvSpPr>
        <p:spPr>
          <a:xfrm>
            <a:off x="323528" y="5013176"/>
            <a:ext cx="8568952" cy="1292662"/>
          </a:xfrm>
          <a:prstGeom prst="rect">
            <a:avLst/>
          </a:prstGeom>
          <a:noFill/>
        </p:spPr>
        <p:txBody>
          <a:bodyPr wrap="square" rtlCol="0">
            <a:spAutoFit/>
          </a:bodyPr>
          <a:lstStyle/>
          <a:p>
            <a:r>
              <a:rPr lang="en-GB" sz="2400" b="1" dirty="0" smtClean="0">
                <a:solidFill>
                  <a:srgbClr val="FF0000"/>
                </a:solidFill>
                <a:latin typeface="Arial Black" pitchFamily="34" charset="0"/>
              </a:rPr>
              <a:t>AFM</a:t>
            </a:r>
            <a:r>
              <a:rPr lang="en-GB" sz="2400" b="1" dirty="0" smtClean="0"/>
              <a:t> </a:t>
            </a:r>
            <a:r>
              <a:rPr lang="en-GB" b="1" dirty="0" smtClean="0"/>
              <a:t>height image of </a:t>
            </a:r>
            <a:r>
              <a:rPr lang="en-GB" b="1" dirty="0" err="1" smtClean="0"/>
              <a:t>carboxymethylated</a:t>
            </a:r>
            <a:endParaRPr lang="en-GB" b="1" dirty="0" smtClean="0"/>
          </a:p>
          <a:p>
            <a:r>
              <a:rPr lang="en-GB" b="1" dirty="0" err="1" smtClean="0"/>
              <a:t>nanocellulose</a:t>
            </a:r>
            <a:r>
              <a:rPr lang="en-GB" b="1" dirty="0" smtClean="0"/>
              <a:t> adsorbed on a silica surface. </a:t>
            </a:r>
            <a:endParaRPr lang="cs-CZ" b="1" dirty="0" smtClean="0"/>
          </a:p>
          <a:p>
            <a:r>
              <a:rPr lang="en-GB" b="1" dirty="0" smtClean="0"/>
              <a:t>The scanned surface area is 1 μm</a:t>
            </a:r>
            <a:r>
              <a:rPr lang="en-GB" b="1" baseline="30000" dirty="0" smtClean="0"/>
              <a:t>2 </a:t>
            </a:r>
            <a:r>
              <a:rPr lang="en-GB" b="1" dirty="0" smtClean="0"/>
              <a:t> &gt; </a:t>
            </a:r>
            <a:endParaRPr lang="cs-CZ" b="1" dirty="0" smtClean="0"/>
          </a:p>
          <a:p>
            <a:r>
              <a:rPr lang="en-GB" b="1" dirty="0" smtClean="0">
                <a:solidFill>
                  <a:srgbClr val="0000FF"/>
                </a:solidFill>
                <a:latin typeface="Arial Black" pitchFamily="34" charset="0"/>
              </a:rPr>
              <a:t>FIBRES HAVE DIAMETER approx.</a:t>
            </a:r>
            <a:r>
              <a:rPr lang="en-GB" b="1" cap="all" dirty="0" smtClean="0">
                <a:solidFill>
                  <a:srgbClr val="0000FF"/>
                </a:solidFill>
                <a:latin typeface="Arial Black" pitchFamily="34" charset="0"/>
              </a:rPr>
              <a:t> 80 – 100 </a:t>
            </a:r>
            <a:r>
              <a:rPr lang="en-GB" b="1" dirty="0" smtClean="0">
                <a:solidFill>
                  <a:srgbClr val="0000FF"/>
                </a:solidFill>
                <a:latin typeface="Arial Black" pitchFamily="34" charset="0"/>
              </a:rPr>
              <a:t>nm</a:t>
            </a:r>
            <a:r>
              <a:rPr lang="en-GB" b="1" cap="all" dirty="0" smtClean="0">
                <a:solidFill>
                  <a:srgbClr val="0000FF"/>
                </a:solidFill>
                <a:latin typeface="Arial Black" pitchFamily="34" charset="0"/>
              </a:rPr>
              <a:t> </a:t>
            </a:r>
            <a:endParaRPr lang="en-GB" b="1" dirty="0">
              <a:solidFill>
                <a:srgbClr val="0000FF"/>
              </a:solidFill>
              <a:latin typeface="Arial Black"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576064"/>
          </a:xfrm>
        </p:spPr>
        <p:txBody>
          <a:bodyPr/>
          <a:lstStyle/>
          <a:p>
            <a:r>
              <a:rPr lang="en-GB" sz="2800" b="1" dirty="0" smtClean="0">
                <a:solidFill>
                  <a:srgbClr val="FF0000"/>
                </a:solidFill>
                <a:latin typeface="Arial Black" pitchFamily="34" charset="0"/>
              </a:rPr>
              <a:t>Cellulose as the IONEXCHANGER</a:t>
            </a:r>
            <a:endParaRPr lang="en-GB"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56</a:t>
            </a:fld>
            <a:endParaRPr lang="sk-SK"/>
          </a:p>
        </p:txBody>
      </p:sp>
      <p:pic>
        <p:nvPicPr>
          <p:cNvPr id="11" name="Obrázek 10" descr="img933.jpg"/>
          <p:cNvPicPr>
            <a:picLocks noChangeAspect="1"/>
          </p:cNvPicPr>
          <p:nvPr/>
        </p:nvPicPr>
        <p:blipFill>
          <a:blip r:embed="rId2" cstate="print"/>
          <a:stretch>
            <a:fillRect/>
          </a:stretch>
        </p:blipFill>
        <p:spPr>
          <a:xfrm rot="5400000">
            <a:off x="1376593" y="-288361"/>
            <a:ext cx="3312368" cy="5418498"/>
          </a:xfrm>
          <a:prstGeom prst="rect">
            <a:avLst/>
          </a:prstGeom>
        </p:spPr>
      </p:pic>
      <p:sp>
        <p:nvSpPr>
          <p:cNvPr id="9" name="TextovéPole 8"/>
          <p:cNvSpPr txBox="1"/>
          <p:nvPr/>
        </p:nvSpPr>
        <p:spPr>
          <a:xfrm>
            <a:off x="179512" y="4365104"/>
            <a:ext cx="8856984" cy="1569660"/>
          </a:xfrm>
          <a:prstGeom prst="rect">
            <a:avLst/>
          </a:prstGeom>
          <a:noFill/>
        </p:spPr>
        <p:txBody>
          <a:bodyPr wrap="square" rtlCol="0">
            <a:spAutoFit/>
          </a:bodyPr>
          <a:lstStyle/>
          <a:p>
            <a:pPr algn="ctr"/>
            <a:r>
              <a:rPr lang="en-GB" sz="2400" dirty="0" smtClean="0">
                <a:solidFill>
                  <a:srgbClr val="0000FF"/>
                </a:solidFill>
                <a:latin typeface="Arial Black" pitchFamily="34" charset="0"/>
              </a:rPr>
              <a:t>Microstructure Schema of the Cellulose Fibres based Ion exchanger</a:t>
            </a:r>
            <a:endParaRPr lang="cs-CZ" sz="2400" dirty="0" smtClean="0">
              <a:solidFill>
                <a:srgbClr val="0000FF"/>
              </a:solidFill>
              <a:latin typeface="Arial Black" pitchFamily="34" charset="0"/>
            </a:endParaRPr>
          </a:p>
          <a:p>
            <a:pPr algn="ctr"/>
            <a:r>
              <a:rPr lang="en-GB" sz="2400" dirty="0" smtClean="0">
                <a:solidFill>
                  <a:srgbClr val="C00000"/>
                </a:solidFill>
                <a:latin typeface="Arial Black" pitchFamily="34" charset="0"/>
              </a:rPr>
              <a:t>Lines – Cellulose Chains, </a:t>
            </a:r>
            <a:r>
              <a:rPr lang="en-GB" sz="2400" dirty="0" smtClean="0">
                <a:solidFill>
                  <a:srgbClr val="008000"/>
                </a:solidFill>
                <a:latin typeface="Arial Black" pitchFamily="34" charset="0"/>
              </a:rPr>
              <a:t>Circles - Ion exchanging </a:t>
            </a:r>
            <a:r>
              <a:rPr lang="en-GB" sz="2400" dirty="0" smtClean="0">
                <a:solidFill>
                  <a:srgbClr val="008000"/>
                </a:solidFill>
                <a:latin typeface="Arial Black" pitchFamily="34" charset="0"/>
              </a:rPr>
              <a:t>Groups</a:t>
            </a:r>
            <a:endParaRPr lang="cs-CZ" sz="2400" dirty="0">
              <a:solidFill>
                <a:srgbClr val="008000"/>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76672"/>
          </a:xfrm>
        </p:spPr>
        <p:txBody>
          <a:bodyPr/>
          <a:lstStyle/>
          <a:p>
            <a:r>
              <a:rPr lang="cs-CZ" sz="2800" dirty="0" err="1" smtClean="0">
                <a:solidFill>
                  <a:srgbClr val="FF0000"/>
                </a:solidFill>
                <a:latin typeface="Arial Black" pitchFamily="34" charset="0"/>
              </a:rPr>
              <a:t>Cellulose</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Modification</a:t>
            </a:r>
            <a:r>
              <a:rPr lang="cs-CZ" sz="2800" dirty="0" smtClean="0">
                <a:solidFill>
                  <a:srgbClr val="FF0000"/>
                </a:solidFill>
                <a:latin typeface="Arial Black" pitchFamily="34" charset="0"/>
              </a:rPr>
              <a:t> II</a:t>
            </a:r>
            <a:endParaRPr lang="cs-CZ" sz="2800" dirty="0">
              <a:solidFill>
                <a:srgbClr val="FF0000"/>
              </a:solidFill>
            </a:endParaRPr>
          </a:p>
        </p:txBody>
      </p:sp>
      <p:graphicFrame>
        <p:nvGraphicFramePr>
          <p:cNvPr id="7" name="Zástupný symbol pro obsah 6"/>
          <p:cNvGraphicFramePr>
            <a:graphicFrameLocks noGrp="1"/>
          </p:cNvGraphicFramePr>
          <p:nvPr>
            <p:ph idx="1"/>
          </p:nvPr>
        </p:nvGraphicFramePr>
        <p:xfrm>
          <a:off x="467544" y="620688"/>
          <a:ext cx="8229600" cy="5394960"/>
        </p:xfrm>
        <a:graphic>
          <a:graphicData uri="http://schemas.openxmlformats.org/drawingml/2006/table">
            <a:tbl>
              <a:tblPr firstRow="1" bandRow="1">
                <a:tableStyleId>{5C22544A-7EE6-4342-B048-85BDC9FD1C3A}</a:tableStyleId>
              </a:tblPr>
              <a:tblGrid>
                <a:gridCol w="2818656"/>
                <a:gridCol w="2952328"/>
                <a:gridCol w="2458616"/>
              </a:tblGrid>
              <a:tr h="359693">
                <a:tc>
                  <a:txBody>
                    <a:bodyPr/>
                    <a:lstStyle/>
                    <a:p>
                      <a:pPr algn="ctr"/>
                      <a:r>
                        <a:rPr lang="cs-CZ" dirty="0" smtClean="0">
                          <a:solidFill>
                            <a:srgbClr val="FF0000"/>
                          </a:solidFill>
                          <a:latin typeface="Arial Black" pitchFamily="34" charset="0"/>
                        </a:rPr>
                        <a:t>PRODUKT</a:t>
                      </a:r>
                      <a:endParaRPr lang="cs-CZ"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latin typeface="Arial Black" pitchFamily="34" charset="0"/>
                        </a:rPr>
                        <a:t>VLASTNOST</a:t>
                      </a:r>
                      <a:endParaRPr lang="cs-CZ"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latin typeface="Arial Black" pitchFamily="34" charset="0"/>
                        </a:rPr>
                        <a:t>POUŽITÍ</a:t>
                      </a:r>
                      <a:endParaRPr lang="cs-CZ"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177">
                <a:tc>
                  <a:txBody>
                    <a:bodyPr/>
                    <a:lstStyle/>
                    <a:p>
                      <a:r>
                        <a:rPr lang="en-GB" b="1" noProof="0" smtClean="0">
                          <a:solidFill>
                            <a:srgbClr val="FF0000"/>
                          </a:solidFill>
                        </a:rPr>
                        <a:t>Cellulose Nitrate</a:t>
                      </a:r>
                      <a:endParaRPr lang="en-GB" b="1"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smtClean="0">
                          <a:solidFill>
                            <a:srgbClr val="FF0000"/>
                          </a:solidFill>
                        </a:rPr>
                        <a:t>Nitration level accordingly, e.g. Camphor plasticized &gt; </a:t>
                      </a:r>
                      <a:r>
                        <a:rPr lang="en-GB" noProof="0" dirty="0" smtClean="0">
                          <a:solidFill>
                            <a:srgbClr val="0000FF"/>
                          </a:solidFill>
                          <a:latin typeface="Arial Black" pitchFamily="34" charset="0"/>
                        </a:rPr>
                        <a:t>Celluloid</a:t>
                      </a:r>
                      <a:endParaRPr lang="en-GB" b="1" noProof="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dirty="0" smtClean="0">
                          <a:solidFill>
                            <a:srgbClr val="FF0000"/>
                          </a:solidFill>
                          <a:latin typeface="+mn-lt"/>
                        </a:rPr>
                        <a:t>Varnishes</a:t>
                      </a:r>
                      <a:r>
                        <a:rPr lang="en-GB" b="1" noProof="0" dirty="0" smtClean="0">
                          <a:solidFill>
                            <a:srgbClr val="FF0000"/>
                          </a:solidFill>
                        </a:rPr>
                        <a:t>, Foils , Thermoplastic, </a:t>
                      </a:r>
                      <a:r>
                        <a:rPr lang="en-GB" noProof="0" dirty="0" smtClean="0">
                          <a:latin typeface="Arial Black" pitchFamily="34" charset="0"/>
                        </a:rPr>
                        <a:t>EXPLOSIVES</a:t>
                      </a:r>
                      <a:endParaRPr lang="en-GB" b="1" noProof="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l"/>
                      <a:r>
                        <a:rPr lang="en-GB" b="1" dirty="0" smtClean="0">
                          <a:solidFill>
                            <a:srgbClr val="0000FF"/>
                          </a:solidFill>
                        </a:rPr>
                        <a:t>Methylcellulose,</a:t>
                      </a:r>
                    </a:p>
                    <a:p>
                      <a:pPr algn="l"/>
                      <a:r>
                        <a:rPr lang="en-GB" b="1" dirty="0" err="1" smtClean="0">
                          <a:solidFill>
                            <a:srgbClr val="0000FF"/>
                          </a:solidFill>
                        </a:rPr>
                        <a:t>ethylcellulose</a:t>
                      </a:r>
                      <a:endParaRPr lang="en-GB"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err="1" smtClean="0">
                          <a:solidFill>
                            <a:srgbClr val="0000FF"/>
                          </a:solidFill>
                        </a:rPr>
                        <a:t>Methylation</a:t>
                      </a:r>
                      <a:r>
                        <a:rPr lang="en-GB" b="1" noProof="0" dirty="0" smtClean="0">
                          <a:solidFill>
                            <a:srgbClr val="0000FF"/>
                          </a:solidFill>
                        </a:rPr>
                        <a:t>  level accordingly </a:t>
                      </a:r>
                      <a:r>
                        <a:rPr lang="en-GB" b="1" dirty="0" smtClean="0">
                          <a:solidFill>
                            <a:srgbClr val="0000FF"/>
                          </a:solidFill>
                        </a:rPr>
                        <a:t>soluble in organic Solvents or in Water also, film forming, emulsifying Agent</a:t>
                      </a:r>
                      <a:endParaRPr lang="en-GB"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smtClean="0">
                          <a:solidFill>
                            <a:srgbClr val="0000FF"/>
                          </a:solidFill>
                        </a:rPr>
                        <a:t>Glues, emulsifying Agent, textile Sizing</a:t>
                      </a:r>
                      <a:endParaRPr lang="en-GB"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320">
                <a:tc>
                  <a:txBody>
                    <a:bodyPr/>
                    <a:lstStyle/>
                    <a:p>
                      <a:pPr algn="l"/>
                      <a:r>
                        <a:rPr lang="en-GB" b="1" noProof="0" smtClean="0">
                          <a:solidFill>
                            <a:srgbClr val="008000"/>
                          </a:solidFill>
                        </a:rPr>
                        <a:t>Benzylcellulose</a:t>
                      </a:r>
                      <a:endParaRPr lang="en-GB" b="1"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b="1" noProof="0" smtClean="0">
                          <a:solidFill>
                            <a:srgbClr val="008000"/>
                          </a:solidFill>
                        </a:rPr>
                        <a:t>As the Methylcellulose and ethylcellulose</a:t>
                      </a:r>
                    </a:p>
                    <a:p>
                      <a:pPr algn="l"/>
                      <a:endParaRPr lang="en-GB" b="1"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smtClean="0">
                          <a:solidFill>
                            <a:srgbClr val="008000"/>
                          </a:solidFill>
                          <a:latin typeface="+mn-lt"/>
                        </a:rPr>
                        <a:t>Varnishes</a:t>
                      </a:r>
                      <a:r>
                        <a:rPr lang="en-GB" b="1" noProof="0" smtClean="0">
                          <a:solidFill>
                            <a:srgbClr val="008000"/>
                          </a:solidFill>
                        </a:rPr>
                        <a:t>, Electroinsulation</a:t>
                      </a:r>
                      <a:endParaRPr lang="en-GB" b="1"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0604">
                <a:tc>
                  <a:txBody>
                    <a:bodyPr/>
                    <a:lstStyle/>
                    <a:p>
                      <a:r>
                        <a:rPr lang="en-GB" b="1" noProof="0" smtClean="0">
                          <a:solidFill>
                            <a:srgbClr val="C00000"/>
                          </a:solidFill>
                        </a:rPr>
                        <a:t>Carboxymethylcellulose</a:t>
                      </a:r>
                      <a:endParaRPr lang="en-GB" b="1" noProof="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smtClean="0">
                          <a:solidFill>
                            <a:srgbClr val="C00000"/>
                          </a:solidFill>
                        </a:rPr>
                        <a:t>Colloidal</a:t>
                      </a:r>
                      <a:r>
                        <a:rPr lang="cs-CZ" b="1" noProof="0" dirty="0" smtClean="0">
                          <a:solidFill>
                            <a:srgbClr val="C00000"/>
                          </a:solidFill>
                        </a:rPr>
                        <a:t> </a:t>
                      </a:r>
                      <a:r>
                        <a:rPr lang="en-GB" b="1" noProof="0" dirty="0" smtClean="0">
                          <a:solidFill>
                            <a:srgbClr val="C00000"/>
                          </a:solidFill>
                        </a:rPr>
                        <a:t>and emulsifying Properties, soluble in hot Water, Sodium salt is soluble in the cold Water also</a:t>
                      </a:r>
                      <a:endParaRPr lang="en-GB" b="1" noProof="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dirty="0" smtClean="0">
                          <a:solidFill>
                            <a:srgbClr val="C00000"/>
                          </a:solidFill>
                        </a:rPr>
                        <a:t>Glues, textile Sizing, protective Colloid, Thickener</a:t>
                      </a:r>
                    </a:p>
                    <a:p>
                      <a:endParaRPr lang="en-GB" b="1" noProof="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a:t>
            </a:fld>
            <a:endParaRPr lang="sk-S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dirty="0" err="1" smtClean="0">
                <a:solidFill>
                  <a:srgbClr val="FF0000"/>
                </a:solidFill>
                <a:latin typeface="Arial Black" pitchFamily="34" charset="0"/>
              </a:rPr>
              <a:t>Cellulose</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Modification</a:t>
            </a:r>
            <a:r>
              <a:rPr lang="cs-CZ" sz="2800" dirty="0" smtClean="0">
                <a:solidFill>
                  <a:srgbClr val="FF0000"/>
                </a:solidFill>
                <a:latin typeface="Arial Black" pitchFamily="34" charset="0"/>
              </a:rPr>
              <a:t> III</a:t>
            </a:r>
            <a:endParaRPr lang="cs-CZ" sz="2800" dirty="0">
              <a:solidFill>
                <a:srgbClr val="FF0000"/>
              </a:solidFill>
            </a:endParaRPr>
          </a:p>
        </p:txBody>
      </p:sp>
      <p:graphicFrame>
        <p:nvGraphicFramePr>
          <p:cNvPr id="7" name="Zástupný symbol pro obsah 6"/>
          <p:cNvGraphicFramePr>
            <a:graphicFrameLocks noGrp="1"/>
          </p:cNvGraphicFramePr>
          <p:nvPr>
            <p:ph idx="1"/>
          </p:nvPr>
        </p:nvGraphicFramePr>
        <p:xfrm>
          <a:off x="457200" y="981075"/>
          <a:ext cx="8229600" cy="1554480"/>
        </p:xfrm>
        <a:graphic>
          <a:graphicData uri="http://schemas.openxmlformats.org/drawingml/2006/table">
            <a:tbl>
              <a:tblPr firstRow="1" bandRow="1">
                <a:tableStyleId>{5C22544A-7EE6-4342-B048-85BDC9FD1C3A}</a:tableStyleId>
              </a:tblPr>
              <a:tblGrid>
                <a:gridCol w="2818656"/>
                <a:gridCol w="2952328"/>
                <a:gridCol w="2458616"/>
              </a:tblGrid>
              <a:tr h="359693">
                <a:tc>
                  <a:txBody>
                    <a:bodyPr/>
                    <a:lstStyle/>
                    <a:p>
                      <a:pPr algn="ctr"/>
                      <a:r>
                        <a:rPr lang="cs-CZ" dirty="0" smtClean="0">
                          <a:solidFill>
                            <a:srgbClr val="FF0000"/>
                          </a:solidFill>
                          <a:latin typeface="Arial Black" pitchFamily="34" charset="0"/>
                        </a:rPr>
                        <a:t>PRODUKT</a:t>
                      </a:r>
                      <a:endParaRPr lang="cs-CZ"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latin typeface="Arial Black" pitchFamily="34" charset="0"/>
                        </a:rPr>
                        <a:t>VLASTNOST</a:t>
                      </a:r>
                      <a:endParaRPr lang="cs-CZ"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latin typeface="Arial Black" pitchFamily="34" charset="0"/>
                        </a:rPr>
                        <a:t>POUŽITÍ</a:t>
                      </a:r>
                      <a:endParaRPr lang="cs-CZ"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0604">
                <a:tc>
                  <a:txBody>
                    <a:bodyPr/>
                    <a:lstStyle/>
                    <a:p>
                      <a:r>
                        <a:rPr lang="en-GB" b="1" smtClean="0">
                          <a:solidFill>
                            <a:srgbClr val="C00000"/>
                          </a:solidFill>
                        </a:rPr>
                        <a:t>Hydroxyethylcellulose</a:t>
                      </a:r>
                      <a:endParaRPr lang="en-GB"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smtClean="0">
                          <a:solidFill>
                            <a:srgbClr val="C00000"/>
                          </a:solidFill>
                        </a:rPr>
                        <a:t>Film forming, </a:t>
                      </a:r>
                      <a:r>
                        <a:rPr lang="en-GB" b="1" noProof="0" smtClean="0">
                          <a:solidFill>
                            <a:srgbClr val="C00000"/>
                          </a:solidFill>
                        </a:rPr>
                        <a:t>soluble in Water </a:t>
                      </a:r>
                      <a:r>
                        <a:rPr lang="en-GB" b="1" smtClean="0">
                          <a:solidFill>
                            <a:srgbClr val="C00000"/>
                          </a:solidFill>
                        </a:rPr>
                        <a:t>and in the Mixtures Water + ethanol</a:t>
                      </a:r>
                      <a:endParaRPr lang="en-GB"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smtClean="0">
                          <a:solidFill>
                            <a:srgbClr val="C00000"/>
                          </a:solidFill>
                        </a:rPr>
                        <a:t>Hair spray, </a:t>
                      </a:r>
                      <a:r>
                        <a:rPr lang="en-GB" b="1" noProof="0" dirty="0" smtClean="0">
                          <a:solidFill>
                            <a:srgbClr val="C00000"/>
                          </a:solidFill>
                        </a:rPr>
                        <a:t>Thickener for Paints </a:t>
                      </a:r>
                      <a:r>
                        <a:rPr lang="en-GB" b="1" dirty="0" smtClean="0">
                          <a:solidFill>
                            <a:srgbClr val="C00000"/>
                          </a:solidFill>
                        </a:rPr>
                        <a:t> </a:t>
                      </a:r>
                      <a:r>
                        <a:rPr lang="en-GB" b="1" baseline="0" dirty="0" smtClean="0">
                          <a:solidFill>
                            <a:srgbClr val="C00000"/>
                          </a:solidFill>
                        </a:rPr>
                        <a:t>(THIXOTROPIC EFFECT)</a:t>
                      </a:r>
                      <a:endParaRPr lang="en-GB"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a:t>
            </a:fld>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3200" dirty="0" err="1" smtClean="0">
                <a:solidFill>
                  <a:srgbClr val="0000FF"/>
                </a:solidFill>
                <a:latin typeface="Arial Black" pitchFamily="34" charset="0"/>
              </a:rPr>
              <a:t>Cuprammonium</a:t>
            </a:r>
            <a:r>
              <a:rPr lang="cs-CZ" sz="3200" dirty="0" smtClean="0">
                <a:solidFill>
                  <a:srgbClr val="0000FF"/>
                </a:solidFill>
                <a:latin typeface="Arial Black" pitchFamily="34" charset="0"/>
              </a:rPr>
              <a:t> </a:t>
            </a:r>
            <a:r>
              <a:rPr lang="cs-CZ" sz="3200" dirty="0" err="1" smtClean="0">
                <a:solidFill>
                  <a:srgbClr val="0000FF"/>
                </a:solidFill>
                <a:latin typeface="Arial Black" pitchFamily="34" charset="0"/>
              </a:rPr>
              <a:t>Rayon</a:t>
            </a:r>
            <a:endParaRPr lang="cs-CZ" sz="3200"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a:t>
            </a:fld>
            <a:endParaRPr lang="sk-SK"/>
          </a:p>
        </p:txBody>
      </p:sp>
      <p:sp>
        <p:nvSpPr>
          <p:cNvPr id="9" name="TextovéPole 8"/>
          <p:cNvSpPr txBox="1"/>
          <p:nvPr/>
        </p:nvSpPr>
        <p:spPr>
          <a:xfrm>
            <a:off x="179512" y="1052736"/>
            <a:ext cx="8496944" cy="3046988"/>
          </a:xfrm>
          <a:prstGeom prst="rect">
            <a:avLst/>
          </a:prstGeom>
          <a:noFill/>
        </p:spPr>
        <p:txBody>
          <a:bodyPr wrap="square" rtlCol="0">
            <a:spAutoFit/>
          </a:bodyPr>
          <a:lstStyle/>
          <a:p>
            <a:pPr>
              <a:buFont typeface="Arial" pitchFamily="34" charset="0"/>
              <a:buChar char="•"/>
            </a:pPr>
            <a:r>
              <a:rPr lang="cs-CZ" sz="3200" dirty="0" smtClean="0">
                <a:solidFill>
                  <a:srgbClr val="0000FF"/>
                </a:solidFill>
                <a:latin typeface="Symbol" pitchFamily="18" charset="2"/>
              </a:rPr>
              <a:t> a</a:t>
            </a:r>
            <a:r>
              <a:rPr lang="cs-CZ" sz="3200" dirty="0" smtClean="0">
                <a:solidFill>
                  <a:srgbClr val="0000FF"/>
                </a:solidFill>
                <a:latin typeface="Arial Black" pitchFamily="34" charset="0"/>
              </a:rPr>
              <a:t> </a:t>
            </a:r>
            <a:r>
              <a:rPr lang="en-GB" sz="3200" dirty="0" smtClean="0">
                <a:solidFill>
                  <a:srgbClr val="0000FF"/>
                </a:solidFill>
                <a:latin typeface="Arial Black" pitchFamily="34" charset="0"/>
              </a:rPr>
              <a:t>Cellulose Content must be very high, &gt; 95 %w/w and more</a:t>
            </a:r>
          </a:p>
          <a:p>
            <a:pPr>
              <a:buFont typeface="Arial" pitchFamily="34" charset="0"/>
              <a:buChar char="•"/>
            </a:pPr>
            <a:r>
              <a:rPr lang="en-GB" sz="3200" dirty="0" smtClean="0">
                <a:solidFill>
                  <a:srgbClr val="C00000"/>
                </a:solidFill>
                <a:latin typeface="Arial Black" pitchFamily="34" charset="0"/>
              </a:rPr>
              <a:t> So that so called LINTRES (Cotton) having the </a:t>
            </a:r>
            <a:r>
              <a:rPr lang="en-GB" sz="3200" dirty="0" smtClean="0">
                <a:solidFill>
                  <a:srgbClr val="C00000"/>
                </a:solidFill>
                <a:latin typeface="Symbol" pitchFamily="18" charset="2"/>
              </a:rPr>
              <a:t>a</a:t>
            </a:r>
            <a:r>
              <a:rPr lang="en-GB" sz="3200" dirty="0" smtClean="0">
                <a:solidFill>
                  <a:srgbClr val="C00000"/>
                </a:solidFill>
                <a:latin typeface="Arial Black" pitchFamily="34" charset="0"/>
              </a:rPr>
              <a:t> Cellulose Content up to   99 % w/w are used for this Technology</a:t>
            </a:r>
            <a:endParaRPr lang="en-GB" sz="3200" dirty="0">
              <a:solidFill>
                <a:srgbClr val="C00000"/>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9</a:t>
            </a:fld>
            <a:endParaRPr lang="sk-SK"/>
          </a:p>
        </p:txBody>
      </p:sp>
      <p:sp>
        <p:nvSpPr>
          <p:cNvPr id="9" name="TextovéPole 8"/>
          <p:cNvSpPr txBox="1"/>
          <p:nvPr/>
        </p:nvSpPr>
        <p:spPr>
          <a:xfrm>
            <a:off x="179512" y="5877272"/>
            <a:ext cx="8856984" cy="461665"/>
          </a:xfrm>
          <a:prstGeom prst="rect">
            <a:avLst/>
          </a:prstGeom>
          <a:noFill/>
          <a:ln w="38100">
            <a:solidFill>
              <a:srgbClr val="FF0000"/>
            </a:solidFill>
          </a:ln>
        </p:spPr>
        <p:txBody>
          <a:bodyPr wrap="square" rtlCol="0">
            <a:spAutoFit/>
          </a:bodyPr>
          <a:lstStyle/>
          <a:p>
            <a:pPr algn="ctr"/>
            <a:r>
              <a:rPr lang="en-GB" sz="2400" dirty="0" smtClean="0">
                <a:solidFill>
                  <a:srgbClr val="0000FF"/>
                </a:solidFill>
                <a:latin typeface="Arial Black" pitchFamily="34" charset="0"/>
              </a:rPr>
              <a:t>Schweitzer</a:t>
            </a:r>
            <a:r>
              <a:rPr lang="cs-CZ" sz="2400" dirty="0" smtClean="0">
                <a:solidFill>
                  <a:srgbClr val="0000FF"/>
                </a:solidFill>
                <a:latin typeface="Arial Black" pitchFamily="34" charset="0"/>
              </a:rPr>
              <a:t>s</a:t>
            </a:r>
            <a:r>
              <a:rPr lang="en-GB" sz="2400" dirty="0" smtClean="0">
                <a:solidFill>
                  <a:srgbClr val="0000FF"/>
                </a:solidFill>
                <a:latin typeface="Arial Black" pitchFamily="34" charset="0"/>
              </a:rPr>
              <a:t> reagent </a:t>
            </a:r>
            <a:r>
              <a:rPr lang="cs-CZ" sz="2400" b="1" dirty="0" smtClean="0">
                <a:solidFill>
                  <a:srgbClr val="FF0000"/>
                </a:solidFill>
              </a:rPr>
              <a:t>= </a:t>
            </a:r>
            <a:r>
              <a:rPr lang="cs-CZ" sz="2400" b="1" dirty="0" err="1" smtClean="0">
                <a:solidFill>
                  <a:srgbClr val="0000FF"/>
                </a:solidFill>
                <a:latin typeface="Arial Black" pitchFamily="34" charset="0"/>
              </a:rPr>
              <a:t>Kuamox</a:t>
            </a:r>
            <a:r>
              <a:rPr lang="cs-CZ" sz="2400" b="1" dirty="0" smtClean="0">
                <a:solidFill>
                  <a:srgbClr val="0000FF"/>
                </a:solidFill>
              </a:rPr>
              <a:t> </a:t>
            </a:r>
            <a:endParaRPr lang="cs-CZ" sz="2400" dirty="0"/>
          </a:p>
        </p:txBody>
      </p:sp>
      <p:pic>
        <p:nvPicPr>
          <p:cNvPr id="11" name="Obrázek 10" descr="img297.jpg"/>
          <p:cNvPicPr>
            <a:picLocks noChangeAspect="1"/>
          </p:cNvPicPr>
          <p:nvPr/>
        </p:nvPicPr>
        <p:blipFill>
          <a:blip r:embed="rId2" cstate="print"/>
          <a:stretch>
            <a:fillRect/>
          </a:stretch>
        </p:blipFill>
        <p:spPr>
          <a:xfrm rot="16200000">
            <a:off x="1749654" y="-1165477"/>
            <a:ext cx="5544616" cy="8396865"/>
          </a:xfrm>
          <a:prstGeom prst="rect">
            <a:avLst/>
          </a:prstGeom>
        </p:spPr>
      </p:pic>
      <p:cxnSp>
        <p:nvCxnSpPr>
          <p:cNvPr id="13" name="Přímá spojovací šipka 12"/>
          <p:cNvCxnSpPr/>
          <p:nvPr/>
        </p:nvCxnSpPr>
        <p:spPr>
          <a:xfrm flipV="1">
            <a:off x="4355976" y="4941168"/>
            <a:ext cx="0"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2987824" y="4365104"/>
            <a:ext cx="1728192"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79512" y="1124744"/>
            <a:ext cx="8784976" cy="830997"/>
          </a:xfrm>
          <a:prstGeom prst="rect">
            <a:avLst/>
          </a:prstGeom>
          <a:solidFill>
            <a:schemeClr val="accent3">
              <a:lumMod val="85000"/>
            </a:schemeClr>
          </a:solidFill>
        </p:spPr>
        <p:txBody>
          <a:bodyPr wrap="square" rtlCol="0">
            <a:spAutoFit/>
          </a:bodyPr>
          <a:lstStyle/>
          <a:p>
            <a:r>
              <a:rPr lang="en-GB" sz="2400" dirty="0" smtClean="0">
                <a:solidFill>
                  <a:srgbClr val="0000FF"/>
                </a:solidFill>
                <a:latin typeface="Arial Black" pitchFamily="34" charset="0"/>
              </a:rPr>
              <a:t>The Substance mCuSO</a:t>
            </a:r>
            <a:r>
              <a:rPr lang="en-GB" sz="2400" baseline="-25000" dirty="0" smtClean="0">
                <a:solidFill>
                  <a:srgbClr val="0000FF"/>
                </a:solidFill>
                <a:latin typeface="Arial Black" pitchFamily="34" charset="0"/>
              </a:rPr>
              <a:t>4</a:t>
            </a:r>
            <a:r>
              <a:rPr lang="en-GB" sz="2400" dirty="0" smtClean="0">
                <a:solidFill>
                  <a:srgbClr val="0000FF"/>
                </a:solidFill>
                <a:latin typeface="Arial Black" pitchFamily="34" charset="0"/>
              </a:rPr>
              <a:t>.nCu(OH)</a:t>
            </a:r>
            <a:r>
              <a:rPr lang="en-GB" sz="2400" baseline="-25000" dirty="0" smtClean="0">
                <a:solidFill>
                  <a:srgbClr val="0000FF"/>
                </a:solidFill>
                <a:latin typeface="Arial Black" pitchFamily="34" charset="0"/>
              </a:rPr>
              <a:t>2</a:t>
            </a:r>
            <a:r>
              <a:rPr lang="en-GB" sz="2400" dirty="0" smtClean="0">
                <a:solidFill>
                  <a:srgbClr val="0000FF"/>
                </a:solidFill>
                <a:latin typeface="Arial Black" pitchFamily="34" charset="0"/>
              </a:rPr>
              <a:t> is used as the basic Salt and is prepared as follows: </a:t>
            </a:r>
            <a:endParaRPr lang="en-GB" sz="2400" dirty="0">
              <a:solidFill>
                <a:srgbClr val="0000FF"/>
              </a:solidFill>
              <a:latin typeface="Arial Black" pitchFamily="34" charset="0"/>
            </a:endParaRPr>
          </a:p>
        </p:txBody>
      </p:sp>
      <p:sp>
        <p:nvSpPr>
          <p:cNvPr id="12" name="TextovéPole 11"/>
          <p:cNvSpPr txBox="1"/>
          <p:nvPr/>
        </p:nvSpPr>
        <p:spPr>
          <a:xfrm>
            <a:off x="179512" y="2852936"/>
            <a:ext cx="8784976" cy="1200329"/>
          </a:xfrm>
          <a:prstGeom prst="rect">
            <a:avLst/>
          </a:prstGeom>
          <a:solidFill>
            <a:schemeClr val="accent3">
              <a:lumMod val="85000"/>
            </a:schemeClr>
          </a:solidFill>
        </p:spPr>
        <p:txBody>
          <a:bodyPr wrap="square" rtlCol="0">
            <a:spAutoFit/>
          </a:bodyPr>
          <a:lstStyle/>
          <a:p>
            <a:r>
              <a:rPr lang="en-GB" sz="2400" dirty="0" smtClean="0">
                <a:solidFill>
                  <a:srgbClr val="0000FF"/>
                </a:solidFill>
                <a:latin typeface="Arial Black" pitchFamily="34" charset="0"/>
              </a:rPr>
              <a:t>The following Reaction course is supposed during Dissolution of Cellulose in the Cooper hydroxide Ammonium Complex (Schweitzer</a:t>
            </a:r>
            <a:r>
              <a:rPr lang="cs-CZ" sz="2400" dirty="0" smtClean="0">
                <a:solidFill>
                  <a:srgbClr val="0000FF"/>
                </a:solidFill>
                <a:latin typeface="Arial Black" pitchFamily="34" charset="0"/>
              </a:rPr>
              <a:t>s</a:t>
            </a:r>
            <a:r>
              <a:rPr lang="en-GB" sz="2400" dirty="0" smtClean="0">
                <a:solidFill>
                  <a:srgbClr val="0000FF"/>
                </a:solidFill>
                <a:latin typeface="Arial Black" pitchFamily="34" charset="0"/>
              </a:rPr>
              <a:t> reagent): </a:t>
            </a:r>
            <a:endParaRPr lang="en-GB" sz="2400" dirty="0">
              <a:solidFill>
                <a:srgbClr val="0000FF"/>
              </a:solidFill>
              <a:latin typeface="Arial Black"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13280</TotalTime>
  <Words>3618</Words>
  <Application>Microsoft Office PowerPoint</Application>
  <PresentationFormat>Předvádění na obrazovce (4:3)</PresentationFormat>
  <Paragraphs>572</Paragraphs>
  <Slides>56</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56</vt:i4>
      </vt:variant>
    </vt:vector>
  </HeadingPairs>
  <TitlesOfParts>
    <vt:vector size="58" baseType="lpstr">
      <vt:lpstr>Default Design</vt:lpstr>
      <vt:lpstr>Dokument</vt:lpstr>
      <vt:lpstr>NATURAL POLYMERS  Polysaccharide II  CELLULOSE 3</vt:lpstr>
      <vt:lpstr>Time schedule</vt:lpstr>
      <vt:lpstr>Snímek 3</vt:lpstr>
      <vt:lpstr>Snímek 4</vt:lpstr>
      <vt:lpstr>Cellulose Modification I</vt:lpstr>
      <vt:lpstr>Cellulose Modification II</vt:lpstr>
      <vt:lpstr>Cellulose Modification III</vt:lpstr>
      <vt:lpstr>Cuprammonium Rayon</vt:lpstr>
      <vt:lpstr>Snímek 9</vt:lpstr>
      <vt:lpstr>Snímek 10</vt:lpstr>
      <vt:lpstr>Viscose Fibre</vt:lpstr>
      <vt:lpstr>Snímek 12</vt:lpstr>
      <vt:lpstr>Snímek 13</vt:lpstr>
      <vt:lpstr>Snímek 14</vt:lpstr>
      <vt:lpstr>Snímek 15</vt:lpstr>
      <vt:lpstr>Snímek 16</vt:lpstr>
      <vt:lpstr>Why is it today the only minor Fibre one?</vt:lpstr>
      <vt:lpstr>Snímek 18</vt:lpstr>
      <vt:lpstr>Current us of VISCOSE CORD</vt:lpstr>
      <vt:lpstr>Snímek 20</vt:lpstr>
      <vt:lpstr>Snímek 21</vt:lpstr>
      <vt:lpstr>Cellulose hydrolysis 1</vt:lpstr>
      <vt:lpstr>Cellulose hydrolysis 2</vt:lpstr>
      <vt:lpstr>Cellulose Solvents</vt:lpstr>
      <vt:lpstr>What were the REASONS  to start the Production of Viscose Rayon? </vt:lpstr>
      <vt:lpstr>Oxidised Cellulose</vt:lpstr>
      <vt:lpstr>Snímek 27</vt:lpstr>
      <vt:lpstr>Snímek 28</vt:lpstr>
      <vt:lpstr>Snímek 29</vt:lpstr>
      <vt:lpstr>Snímek 30</vt:lpstr>
      <vt:lpstr>Cellulose haemostatic (styptic) agent</vt:lpstr>
      <vt:lpstr>Snímek 32</vt:lpstr>
      <vt:lpstr>Snímek 33</vt:lpstr>
      <vt:lpstr>Nitrocellulose 1</vt:lpstr>
      <vt:lpstr>Nitrocellulose 2</vt:lpstr>
      <vt:lpstr>Snímek 36</vt:lpstr>
      <vt:lpstr>Nitrocellulose 3</vt:lpstr>
      <vt:lpstr>Nitrocellulose 4/1 - CELLULOID</vt:lpstr>
      <vt:lpstr>Nitrocellulose 4/2 - CELLULOID</vt:lpstr>
      <vt:lpstr>Nitrocellulose 5 - ULTRAFILTRATION</vt:lpstr>
      <vt:lpstr>CELLOPHAN</vt:lpstr>
      <vt:lpstr>Snímek 42</vt:lpstr>
      <vt:lpstr>Snímek 43</vt:lpstr>
      <vt:lpstr>Snímek 44</vt:lpstr>
      <vt:lpstr>Snímek 45</vt:lpstr>
      <vt:lpstr>Snímek 46</vt:lpstr>
      <vt:lpstr>Snímek 47</vt:lpstr>
      <vt:lpstr>Snímek 48</vt:lpstr>
      <vt:lpstr> Microcrystalline Cellulose</vt:lpstr>
      <vt:lpstr>Cellulose Derivatives in Pharmacy</vt:lpstr>
      <vt:lpstr>Nanocellulose</vt:lpstr>
      <vt:lpstr>Snímek 52</vt:lpstr>
      <vt:lpstr>Snímek 53</vt:lpstr>
      <vt:lpstr>Snímek 54</vt:lpstr>
      <vt:lpstr>Nanocellulose</vt:lpstr>
      <vt:lpstr>Cellulose as the IONEXCHANGER</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959</cp:revision>
  <dcterms:created xsi:type="dcterms:W3CDTF">2008-02-10T16:41:08Z</dcterms:created>
  <dcterms:modified xsi:type="dcterms:W3CDTF">2018-01-21T14:40:11Z</dcterms:modified>
</cp:coreProperties>
</file>