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51" r:id="rId2"/>
    <p:sldId id="453" r:id="rId3"/>
    <p:sldId id="399" r:id="rId4"/>
    <p:sldId id="457" r:id="rId5"/>
    <p:sldId id="455" r:id="rId6"/>
    <p:sldId id="403" r:id="rId7"/>
    <p:sldId id="461" r:id="rId8"/>
    <p:sldId id="462" r:id="rId9"/>
    <p:sldId id="436" r:id="rId10"/>
    <p:sldId id="408" r:id="rId11"/>
    <p:sldId id="463" r:id="rId12"/>
    <p:sldId id="464" r:id="rId13"/>
    <p:sldId id="404" r:id="rId14"/>
    <p:sldId id="410" r:id="rId15"/>
    <p:sldId id="405" r:id="rId16"/>
    <p:sldId id="406" r:id="rId17"/>
    <p:sldId id="409" r:id="rId18"/>
    <p:sldId id="411" r:id="rId19"/>
    <p:sldId id="412" r:id="rId20"/>
    <p:sldId id="445" r:id="rId21"/>
    <p:sldId id="465" r:id="rId22"/>
    <p:sldId id="413" r:id="rId23"/>
    <p:sldId id="415" r:id="rId24"/>
    <p:sldId id="416" r:id="rId25"/>
    <p:sldId id="417" r:id="rId26"/>
    <p:sldId id="418" r:id="rId27"/>
    <p:sldId id="466" r:id="rId28"/>
    <p:sldId id="420" r:id="rId29"/>
    <p:sldId id="421" r:id="rId30"/>
    <p:sldId id="423" r:id="rId31"/>
    <p:sldId id="422" r:id="rId32"/>
    <p:sldId id="426" r:id="rId33"/>
    <p:sldId id="427" r:id="rId34"/>
    <p:sldId id="429" r:id="rId35"/>
    <p:sldId id="437" r:id="rId36"/>
    <p:sldId id="430" r:id="rId37"/>
    <p:sldId id="467" r:id="rId38"/>
    <p:sldId id="468" r:id="rId39"/>
    <p:sldId id="434" r:id="rId40"/>
    <p:sldId id="441" r:id="rId41"/>
    <p:sldId id="446" r:id="rId42"/>
    <p:sldId id="431" r:id="rId43"/>
    <p:sldId id="432" r:id="rId44"/>
    <p:sldId id="449" r:id="rId45"/>
    <p:sldId id="448" r:id="rId46"/>
    <p:sldId id="447" r:id="rId47"/>
    <p:sldId id="433" r:id="rId48"/>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00FF"/>
    <a:srgbClr val="008000"/>
    <a:srgbClr val="FF0000"/>
    <a:srgbClr val="FFFF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8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2018/4_2</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4_2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January 2018/4_2</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r-FR" smtClean="0"/>
              <a:t>NATURAL POLYMERS MU SCI 4_2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Aqueous_solution" TargetMode="External"/><Relationship Id="rId3" Type="http://schemas.openxmlformats.org/officeDocument/2006/relationships/image" Target="../media/image19.png"/><Relationship Id="rId7" Type="http://schemas.openxmlformats.org/officeDocument/2006/relationships/hyperlink" Target="https://en.wikipedia.org/wiki/Melting_point" TargetMode="External"/><Relationship Id="rId2" Type="http://schemas.openxmlformats.org/officeDocument/2006/relationships/hyperlink" Target="https://www.sigmaaldrich.com/catalog/search?term=1401-55-4&amp;interface=CAS%20No.&amp;N=0&amp;mode=partialmax&amp;lang=en&amp;region=CZ&amp;focus=product" TargetMode="External"/><Relationship Id="rId1" Type="http://schemas.openxmlformats.org/officeDocument/2006/relationships/slideLayout" Target="../slideLayouts/slideLayout7.xml"/><Relationship Id="rId6" Type="http://schemas.openxmlformats.org/officeDocument/2006/relationships/hyperlink" Target="https://en.wikipedia.org/wiki/Density" TargetMode="External"/><Relationship Id="rId5" Type="http://schemas.openxmlformats.org/officeDocument/2006/relationships/hyperlink" Target="https://en.wikipedia.org/wiki/Molar_mass" TargetMode="External"/><Relationship Id="rId10" Type="http://schemas.openxmlformats.org/officeDocument/2006/relationships/hyperlink" Target="https://en.wikipedia.org/wiki/Acid_dissociation_constant" TargetMode="External"/><Relationship Id="rId4" Type="http://schemas.openxmlformats.org/officeDocument/2006/relationships/hyperlink" Target="https://en.wikipedia.org/wiki/Chemical_formula" TargetMode="External"/><Relationship Id="rId9" Type="http://schemas.openxmlformats.org/officeDocument/2006/relationships/hyperlink" Target="https://en.wikipedia.org/wiki/Solubility"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dominikmatus.cz/wp-content/uploads/reakce.png"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Wood" TargetMode="External"/><Relationship Id="rId13" Type="http://schemas.openxmlformats.org/officeDocument/2006/relationships/hyperlink" Target="https://en.wikipedia.org/wiki/Cellulose" TargetMode="External"/><Relationship Id="rId18" Type="http://schemas.openxmlformats.org/officeDocument/2006/relationships/hyperlink" Target="https://en.wikipedia.org/wiki/Sinapyl_alcohol" TargetMode="External"/><Relationship Id="rId26" Type="http://schemas.openxmlformats.org/officeDocument/2006/relationships/hyperlink" Target="https://en.wikipedia.org/wiki/Wax" TargetMode="External"/><Relationship Id="rId3" Type="http://schemas.openxmlformats.org/officeDocument/2006/relationships/hyperlink" Target="https://en.wikipedia.org/wiki/Potassium" TargetMode="External"/><Relationship Id="rId21" Type="http://schemas.openxmlformats.org/officeDocument/2006/relationships/hyperlink" Target="https://en.wikipedia.org/wiki/Molecular_weight" TargetMode="External"/><Relationship Id="rId7" Type="http://schemas.openxmlformats.org/officeDocument/2006/relationships/hyperlink" Target="https://en.wikipedia.org/wiki/Manganese" TargetMode="External"/><Relationship Id="rId12" Type="http://schemas.openxmlformats.org/officeDocument/2006/relationships/hyperlink" Target="https://en.wikipedia.org/wiki/Phosphorus" TargetMode="External"/><Relationship Id="rId17" Type="http://schemas.openxmlformats.org/officeDocument/2006/relationships/hyperlink" Target="https://en.wikipedia.org/wiki/Aromatic_ring" TargetMode="External"/><Relationship Id="rId25" Type="http://schemas.openxmlformats.org/officeDocument/2006/relationships/hyperlink" Target="https://en.wikipedia.org/wiki/Resin_acid" TargetMode="External"/><Relationship Id="rId2" Type="http://schemas.openxmlformats.org/officeDocument/2006/relationships/hyperlink" Target="https://en.wikipedia.org/wiki/Calcium" TargetMode="External"/><Relationship Id="rId16" Type="http://schemas.openxmlformats.org/officeDocument/2006/relationships/hyperlink" Target="https://en.wikipedia.org/wiki/Lignin" TargetMode="External"/><Relationship Id="rId20" Type="http://schemas.openxmlformats.org/officeDocument/2006/relationships/hyperlink" Target="https://en.wikipedia.org/wiki/Lignocellulosic_biomass" TargetMode="External"/><Relationship Id="rId29" Type="http://schemas.openxmlformats.org/officeDocument/2006/relationships/hyperlink" Target="https://en.wikipedia.org/wiki/Pinophyta" TargetMode="External"/><Relationship Id="rId1" Type="http://schemas.openxmlformats.org/officeDocument/2006/relationships/slideLayout" Target="../slideLayouts/slideLayout2.xml"/><Relationship Id="rId6" Type="http://schemas.openxmlformats.org/officeDocument/2006/relationships/hyperlink" Target="https://en.wikipedia.org/wiki/Iron" TargetMode="External"/><Relationship Id="rId11" Type="http://schemas.openxmlformats.org/officeDocument/2006/relationships/hyperlink" Target="https://en.wikipedia.org/wiki/Silicon" TargetMode="External"/><Relationship Id="rId24" Type="http://schemas.openxmlformats.org/officeDocument/2006/relationships/hyperlink" Target="https://en.wikipedia.org/wiki/Fatty_acid" TargetMode="External"/><Relationship Id="rId32" Type="http://schemas.openxmlformats.org/officeDocument/2006/relationships/hyperlink" Target="https://en.wikipedia.org/wiki/Turpentine" TargetMode="External"/><Relationship Id="rId5" Type="http://schemas.openxmlformats.org/officeDocument/2006/relationships/hyperlink" Target="https://en.wikipedia.org/wiki/Magnesium" TargetMode="External"/><Relationship Id="rId15" Type="http://schemas.openxmlformats.org/officeDocument/2006/relationships/hyperlink" Target="https://en.wikipedia.org/wiki/Pentose" TargetMode="External"/><Relationship Id="rId23" Type="http://schemas.openxmlformats.org/officeDocument/2006/relationships/hyperlink" Target="https://en.wikipedia.org/wiki/Extract" TargetMode="External"/><Relationship Id="rId28" Type="http://schemas.openxmlformats.org/officeDocument/2006/relationships/hyperlink" Target="https://en.wikipedia.org/wiki/Rosin" TargetMode="External"/><Relationship Id="rId10" Type="http://schemas.openxmlformats.org/officeDocument/2006/relationships/hyperlink" Target="https://en.wikipedia.org/wiki/Chlorine" TargetMode="External"/><Relationship Id="rId19" Type="http://schemas.openxmlformats.org/officeDocument/2006/relationships/hyperlink" Target="https://en.wikipedia.org/wiki/Coniferyl_alcohol" TargetMode="External"/><Relationship Id="rId31" Type="http://schemas.openxmlformats.org/officeDocument/2006/relationships/hyperlink" Target="https://en.wikipedia.org/wiki/Tall_oil" TargetMode="External"/><Relationship Id="rId4" Type="http://schemas.openxmlformats.org/officeDocument/2006/relationships/hyperlink" Target="https://en.wikipedia.org/wiki/Sodium" TargetMode="External"/><Relationship Id="rId9" Type="http://schemas.openxmlformats.org/officeDocument/2006/relationships/hyperlink" Target="https://en.wikipedia.org/wiki/Sulfur" TargetMode="External"/><Relationship Id="rId14" Type="http://schemas.openxmlformats.org/officeDocument/2006/relationships/hyperlink" Target="https://en.wikipedia.org/wiki/Hemicellulose" TargetMode="External"/><Relationship Id="rId22" Type="http://schemas.openxmlformats.org/officeDocument/2006/relationships/hyperlink" Target="https://en.wikipedia.org/wiki/Organic_compound" TargetMode="External"/><Relationship Id="rId27" Type="http://schemas.openxmlformats.org/officeDocument/2006/relationships/hyperlink" Target="https://en.wikipedia.org/wiki/Terpene" TargetMode="External"/><Relationship Id="rId30" Type="http://schemas.openxmlformats.org/officeDocument/2006/relationships/hyperlink" Target="https://en.wikipedia.org/wiki/Insec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4_2 2018</a:t>
            </a:r>
            <a:endParaRPr lang="sk-SK" dirty="0"/>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107504" y="188640"/>
            <a:ext cx="8856984" cy="1944215"/>
          </a:xfrm>
        </p:spPr>
        <p:txBody>
          <a:bodyPr/>
          <a:lstStyle/>
          <a:p>
            <a:pPr eaLnBrk="1" hangingPunct="1"/>
            <a:r>
              <a:rPr lang="en-GB" b="1" dirty="0" smtClean="0">
                <a:solidFill>
                  <a:srgbClr val="FF0000"/>
                </a:solidFill>
                <a:latin typeface="Arial Black" pitchFamily="34" charset="0"/>
              </a:rPr>
              <a:t>NATURAL POLYMERS 4</a:t>
            </a:r>
            <a:r>
              <a:rPr lang="en-GB" b="1" dirty="0" smtClean="0">
                <a:solidFill>
                  <a:srgbClr val="FF0000"/>
                </a:solidFill>
              </a:rPr>
              <a:t/>
            </a:r>
            <a:br>
              <a:rPr lang="en-GB" b="1" dirty="0" smtClean="0">
                <a:solidFill>
                  <a:srgbClr val="FF0000"/>
                </a:solidFill>
              </a:rPr>
            </a:br>
            <a:r>
              <a:rPr lang="en-GB" b="1" dirty="0" smtClean="0">
                <a:solidFill>
                  <a:srgbClr val="0000FF"/>
                </a:solidFill>
                <a:latin typeface="Arial Black" pitchFamily="34" charset="0"/>
              </a:rPr>
              <a:t>Lignin, </a:t>
            </a:r>
            <a:r>
              <a:rPr lang="en-GB" b="1" dirty="0" err="1" smtClean="0">
                <a:solidFill>
                  <a:srgbClr val="0000FF"/>
                </a:solidFill>
                <a:latin typeface="Arial Black" pitchFamily="34" charset="0"/>
              </a:rPr>
              <a:t>Humic</a:t>
            </a:r>
            <a:r>
              <a:rPr lang="en-GB" b="1" dirty="0" smtClean="0">
                <a:solidFill>
                  <a:srgbClr val="0000FF"/>
                </a:solidFill>
                <a:latin typeface="Arial Black" pitchFamily="34" charset="0"/>
              </a:rPr>
              <a:t> acids etc.</a:t>
            </a:r>
          </a:p>
        </p:txBody>
      </p:sp>
      <p:sp>
        <p:nvSpPr>
          <p:cNvPr id="3077" name="Rectangle 3"/>
          <p:cNvSpPr>
            <a:spLocks noGrp="1" noChangeArrowheads="1"/>
          </p:cNvSpPr>
          <p:nvPr>
            <p:ph type="subTitle" idx="1"/>
          </p:nvPr>
        </p:nvSpPr>
        <p:spPr>
          <a:xfrm>
            <a:off x="179512" y="2132856"/>
            <a:ext cx="8640960" cy="4104456"/>
          </a:xfrm>
        </p:spPr>
        <p:txBody>
          <a:bodyPr/>
          <a:lstStyle/>
          <a:p>
            <a:pPr eaLnBrk="1" hangingPunct="1"/>
            <a:r>
              <a:rPr lang="cs-CZ" sz="4000" b="1" dirty="0" smtClean="0">
                <a:solidFill>
                  <a:srgbClr val="008000"/>
                </a:solidFill>
                <a:latin typeface="Arial Black" pitchFamily="34" charset="0"/>
              </a:rPr>
              <a:t>Dr. Ladislav Pospíšil</a:t>
            </a:r>
          </a:p>
          <a:p>
            <a:pPr eaLnBrk="1" hangingPunct="1"/>
            <a:r>
              <a:rPr lang="cs-CZ" sz="3600" b="1" dirty="0" smtClean="0">
                <a:solidFill>
                  <a:srgbClr val="C00000"/>
                </a:solidFill>
              </a:rPr>
              <a:t>29716@mail.</a:t>
            </a:r>
            <a:r>
              <a:rPr lang="cs-CZ" sz="3600" b="1" dirty="0" err="1" smtClean="0">
                <a:solidFill>
                  <a:srgbClr val="C00000"/>
                </a:solidFill>
              </a:rPr>
              <a:t>muni.cz</a:t>
            </a:r>
            <a:endParaRPr lang="cs-CZ" sz="3600" b="1" dirty="0" smtClean="0">
              <a:solidFill>
                <a:srgbClr val="C00000"/>
              </a:solidFill>
            </a:endParaRPr>
          </a:p>
          <a:p>
            <a:pPr eaLnBrk="1" hangingPunct="1"/>
            <a:endParaRPr lang="sk-SK" sz="36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January 2018/4_2</a:t>
            </a:r>
            <a:endParaRPr lang="sk-S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en-GB" b="1" dirty="0" smtClean="0">
                <a:solidFill>
                  <a:srgbClr val="C00000"/>
                </a:solidFill>
              </a:rPr>
              <a:t>Manufacture of CELLULOSE</a:t>
            </a:r>
            <a:endParaRPr lang="en-GB" dirty="0"/>
          </a:p>
        </p:txBody>
      </p:sp>
      <p:sp>
        <p:nvSpPr>
          <p:cNvPr id="8" name="Zástupný symbol pro obsah 7"/>
          <p:cNvSpPr>
            <a:spLocks noGrp="1"/>
          </p:cNvSpPr>
          <p:nvPr>
            <p:ph idx="1"/>
          </p:nvPr>
        </p:nvSpPr>
        <p:spPr/>
        <p:txBody>
          <a:bodyPr/>
          <a:lstStyle/>
          <a:p>
            <a:r>
              <a:rPr lang="en-GB" b="1" dirty="0" smtClean="0">
                <a:latin typeface="Arial Black" pitchFamily="34" charset="0"/>
              </a:rPr>
              <a:t>NATRON</a:t>
            </a:r>
          </a:p>
          <a:p>
            <a:r>
              <a:rPr lang="en-GB" b="1" dirty="0" smtClean="0">
                <a:solidFill>
                  <a:srgbClr val="FF0000"/>
                </a:solidFill>
                <a:latin typeface="Arial Black" pitchFamily="34" charset="0"/>
              </a:rPr>
              <a:t>SULFITE</a:t>
            </a:r>
          </a:p>
          <a:p>
            <a:r>
              <a:rPr lang="en-GB" b="1" dirty="0" smtClean="0">
                <a:solidFill>
                  <a:srgbClr val="008000"/>
                </a:solidFill>
                <a:latin typeface="Arial Black" pitchFamily="34" charset="0"/>
              </a:rPr>
              <a:t>SULFATE</a:t>
            </a:r>
          </a:p>
          <a:p>
            <a:pPr algn="ctr">
              <a:buNone/>
            </a:pPr>
            <a:r>
              <a:rPr lang="en-GB" b="1" u="sng" dirty="0" smtClean="0">
                <a:solidFill>
                  <a:srgbClr val="0000FF"/>
                </a:solidFill>
                <a:latin typeface="Arial Black" pitchFamily="34" charset="0"/>
              </a:rPr>
              <a:t>WE GO THROUGT IT IN DETAIL LATER</a:t>
            </a:r>
            <a:endParaRPr lang="en-GB" b="1" u="sng"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r>
              <a:rPr lang="en-GB" b="1" dirty="0" err="1" smtClean="0">
                <a:solidFill>
                  <a:srgbClr val="FF0000"/>
                </a:solidFill>
              </a:rPr>
              <a:t>Polyphenolic</a:t>
            </a:r>
            <a:r>
              <a:rPr lang="en-GB" b="1" dirty="0" smtClean="0">
                <a:solidFill>
                  <a:srgbClr val="FF0000"/>
                </a:solidFill>
              </a:rPr>
              <a:t> compounds</a:t>
            </a:r>
            <a:endParaRPr lang="en-GB" dirty="0"/>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sp>
        <p:nvSpPr>
          <p:cNvPr id="9" name="Zástupný symbol pro obsah 8"/>
          <p:cNvSpPr>
            <a:spLocks noGrp="1"/>
          </p:cNvSpPr>
          <p:nvPr>
            <p:ph idx="1"/>
          </p:nvPr>
        </p:nvSpPr>
        <p:spPr>
          <a:xfrm>
            <a:off x="457200" y="1196752"/>
            <a:ext cx="8229600" cy="4929411"/>
          </a:xfrm>
        </p:spPr>
        <p:txBody>
          <a:bodyPr/>
          <a:lstStyle/>
          <a:p>
            <a:r>
              <a:rPr lang="en-GB" sz="2800" b="1" dirty="0" err="1" smtClean="0">
                <a:solidFill>
                  <a:srgbClr val="FF0000"/>
                </a:solidFill>
                <a:latin typeface="Arial Black" pitchFamily="34" charset="0"/>
              </a:rPr>
              <a:t>Polyphenols</a:t>
            </a:r>
            <a:r>
              <a:rPr lang="en-GB" sz="2800" b="1" dirty="0" smtClean="0"/>
              <a:t> are a Group of Chemical Compounds contained in Plants. </a:t>
            </a:r>
            <a:r>
              <a:rPr lang="en-GB" sz="2800" dirty="0" smtClean="0"/>
              <a:t>They are characterized by Presence more then one  </a:t>
            </a:r>
            <a:r>
              <a:rPr lang="en-GB" sz="2800" dirty="0" err="1" smtClean="0"/>
              <a:t>Phenolic</a:t>
            </a:r>
            <a:r>
              <a:rPr lang="en-GB" sz="2800" dirty="0" smtClean="0"/>
              <a:t> unit or building block in a  Molecule. </a:t>
            </a:r>
          </a:p>
          <a:p>
            <a:r>
              <a:rPr lang="en-GB" sz="2800" b="1" dirty="0" err="1" smtClean="0">
                <a:solidFill>
                  <a:srgbClr val="FF0000"/>
                </a:solidFill>
                <a:latin typeface="Arial Black" pitchFamily="34" charset="0"/>
              </a:rPr>
              <a:t>Polyphenols</a:t>
            </a:r>
            <a:r>
              <a:rPr lang="en-GB" sz="2800" b="1" dirty="0" smtClean="0"/>
              <a:t> are divided in general</a:t>
            </a:r>
            <a:r>
              <a:rPr lang="en-GB" sz="2800" dirty="0" smtClean="0"/>
              <a:t>:</a:t>
            </a:r>
          </a:p>
          <a:p>
            <a:pPr lvl="1"/>
            <a:r>
              <a:rPr lang="en-GB" sz="2400" b="1" dirty="0" smtClean="0">
                <a:solidFill>
                  <a:srgbClr val="C00000"/>
                </a:solidFill>
                <a:latin typeface="Arial Black" pitchFamily="34" charset="0"/>
              </a:rPr>
              <a:t>Hydrolysable tannins </a:t>
            </a:r>
            <a:r>
              <a:rPr lang="en-GB" sz="2400" dirty="0" smtClean="0">
                <a:latin typeface="Arial Black" pitchFamily="34" charset="0"/>
              </a:rPr>
              <a:t>(esters of </a:t>
            </a:r>
            <a:r>
              <a:rPr lang="en-GB" sz="2400" dirty="0" err="1" smtClean="0">
                <a:latin typeface="Arial Black" pitchFamily="34" charset="0"/>
              </a:rPr>
              <a:t>gallic</a:t>
            </a:r>
            <a:r>
              <a:rPr lang="en-GB" sz="2400" dirty="0" smtClean="0">
                <a:latin typeface="Arial Black" pitchFamily="34" charset="0"/>
              </a:rPr>
              <a:t> acid  and glucose or the other </a:t>
            </a:r>
            <a:r>
              <a:rPr lang="en-GB" sz="2400" dirty="0" err="1" smtClean="0">
                <a:latin typeface="Arial Black" pitchFamily="34" charset="0"/>
              </a:rPr>
              <a:t>sachcarides</a:t>
            </a:r>
            <a:r>
              <a:rPr lang="en-GB" sz="2400" dirty="0" smtClean="0">
                <a:latin typeface="Arial Black" pitchFamily="34" charset="0"/>
              </a:rPr>
              <a:t>)</a:t>
            </a:r>
          </a:p>
          <a:p>
            <a:pPr lvl="1"/>
            <a:r>
              <a:rPr lang="en-GB" sz="2400" b="1" dirty="0" err="1" smtClean="0">
                <a:solidFill>
                  <a:srgbClr val="0000FF"/>
                </a:solidFill>
                <a:latin typeface="Arial Black" pitchFamily="34" charset="0"/>
              </a:rPr>
              <a:t>Phenylpropanoides</a:t>
            </a:r>
            <a:r>
              <a:rPr lang="en-GB" sz="2400" dirty="0" smtClean="0">
                <a:latin typeface="Arial Black" pitchFamily="34" charset="0"/>
              </a:rPr>
              <a:t>, e.g. </a:t>
            </a:r>
            <a:r>
              <a:rPr lang="en-GB" sz="2400" b="1" dirty="0" err="1" smtClean="0">
                <a:solidFill>
                  <a:srgbClr val="0000FF"/>
                </a:solidFill>
                <a:latin typeface="Arial Black" pitchFamily="34" charset="0"/>
              </a:rPr>
              <a:t>lignins</a:t>
            </a:r>
            <a:r>
              <a:rPr lang="en-GB" sz="2400" dirty="0" smtClean="0">
                <a:latin typeface="Arial Black" pitchFamily="34" charset="0"/>
              </a:rPr>
              <a:t>, </a:t>
            </a:r>
          </a:p>
          <a:p>
            <a:pPr lvl="1"/>
            <a:r>
              <a:rPr lang="en-GB" sz="2400" b="1" dirty="0" err="1" smtClean="0">
                <a:solidFill>
                  <a:srgbClr val="008000"/>
                </a:solidFill>
                <a:latin typeface="Arial Black" pitchFamily="34" charset="0"/>
              </a:rPr>
              <a:t>Flavonoids</a:t>
            </a:r>
            <a:r>
              <a:rPr lang="en-GB" sz="2400" b="1" dirty="0" smtClean="0">
                <a:solidFill>
                  <a:srgbClr val="008000"/>
                </a:solidFill>
                <a:latin typeface="Arial Black" pitchFamily="34" charset="0"/>
              </a:rPr>
              <a:t> </a:t>
            </a:r>
          </a:p>
          <a:p>
            <a:pPr lvl="1"/>
            <a:r>
              <a:rPr lang="en-GB" sz="2400" b="1" dirty="0" smtClean="0">
                <a:solidFill>
                  <a:srgbClr val="FF0000"/>
                </a:solidFill>
                <a:latin typeface="Arial Black" pitchFamily="34" charset="0"/>
              </a:rPr>
              <a:t>Condensed tannins</a:t>
            </a:r>
            <a:endParaRPr lang="en-GB" sz="2400" dirty="0">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0"/>
            <a:ext cx="8229600" cy="706090"/>
          </a:xfrm>
        </p:spPr>
        <p:txBody>
          <a:bodyPr/>
          <a:lstStyle/>
          <a:p>
            <a:r>
              <a:rPr lang="sk-SK" sz="4000" b="1" kern="1200" dirty="0" smtClean="0">
                <a:solidFill>
                  <a:srgbClr val="FF0000"/>
                </a:solidFill>
                <a:latin typeface="Arial Black" pitchFamily="34" charset="0"/>
                <a:ea typeface="Times New Roman"/>
                <a:cs typeface="Times New Roman"/>
              </a:rPr>
              <a:t>LIGNIN 1</a:t>
            </a:r>
            <a:endParaRPr lang="cs-CZ" sz="4000" dirty="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sp>
        <p:nvSpPr>
          <p:cNvPr id="7" name="Zástupný symbol pro obsah 6"/>
          <p:cNvSpPr>
            <a:spLocks noGrp="1"/>
          </p:cNvSpPr>
          <p:nvPr>
            <p:ph idx="1"/>
          </p:nvPr>
        </p:nvSpPr>
        <p:spPr>
          <a:xfrm>
            <a:off x="0" y="620688"/>
            <a:ext cx="9144000" cy="5505475"/>
          </a:xfrm>
        </p:spPr>
        <p:txBody>
          <a:bodyPr/>
          <a:lstStyle/>
          <a:p>
            <a:r>
              <a:rPr lang="en-GB" sz="2400" b="1" dirty="0" smtClean="0">
                <a:solidFill>
                  <a:srgbClr val="FF0000"/>
                </a:solidFill>
                <a:latin typeface="Arial Black" pitchFamily="34" charset="0"/>
              </a:rPr>
              <a:t>The main </a:t>
            </a:r>
            <a:r>
              <a:rPr lang="en-GB" sz="2400" b="1" dirty="0" err="1" smtClean="0">
                <a:solidFill>
                  <a:srgbClr val="FF0000"/>
                </a:solidFill>
                <a:latin typeface="Arial Black" pitchFamily="34" charset="0"/>
              </a:rPr>
              <a:t>NONcelullosis</a:t>
            </a:r>
            <a:r>
              <a:rPr lang="en-GB" sz="2400" b="1" dirty="0" smtClean="0">
                <a:solidFill>
                  <a:srgbClr val="FF0000"/>
                </a:solidFill>
                <a:latin typeface="Arial Black" pitchFamily="34" charset="0"/>
              </a:rPr>
              <a:t> part of Wood (20 – 30 % w/w), coniferous tree has more Lignin then broad-leaved tree </a:t>
            </a:r>
          </a:p>
          <a:p>
            <a:r>
              <a:rPr lang="en-GB" sz="2400" b="1" dirty="0" smtClean="0">
                <a:solidFill>
                  <a:srgbClr val="C00000"/>
                </a:solidFill>
                <a:latin typeface="Arial Black" pitchFamily="34" charset="0"/>
              </a:rPr>
              <a:t>It forms the adhesive component between </a:t>
            </a:r>
            <a:r>
              <a:rPr lang="en-GB" sz="2400" b="1" dirty="0" err="1" smtClean="0">
                <a:solidFill>
                  <a:srgbClr val="C00000"/>
                </a:solidFill>
                <a:latin typeface="Arial Black" pitchFamily="34" charset="0"/>
              </a:rPr>
              <a:t>celul</a:t>
            </a:r>
            <a:r>
              <a:rPr lang="cs-CZ" sz="2400" b="1" dirty="0" smtClean="0">
                <a:solidFill>
                  <a:srgbClr val="C00000"/>
                </a:solidFill>
                <a:latin typeface="Arial Black" pitchFamily="34" charset="0"/>
              </a:rPr>
              <a:t>l</a:t>
            </a:r>
            <a:r>
              <a:rPr lang="en-GB" sz="2400" b="1" dirty="0" err="1" smtClean="0">
                <a:solidFill>
                  <a:srgbClr val="C00000"/>
                </a:solidFill>
                <a:latin typeface="Arial Black" pitchFamily="34" charset="0"/>
              </a:rPr>
              <a:t>ose</a:t>
            </a:r>
            <a:r>
              <a:rPr lang="en-GB" sz="2400" b="1" dirty="0" smtClean="0">
                <a:solidFill>
                  <a:srgbClr val="C00000"/>
                </a:solidFill>
                <a:latin typeface="Arial Black" pitchFamily="34" charset="0"/>
              </a:rPr>
              <a:t> Fibres &gt; WOOD is so the  COMPOSITE MATERIAL!</a:t>
            </a:r>
          </a:p>
          <a:p>
            <a:r>
              <a:rPr lang="en-GB" sz="2400" b="1" dirty="0" smtClean="0">
                <a:solidFill>
                  <a:srgbClr val="008000"/>
                </a:solidFill>
                <a:latin typeface="Arial Black" pitchFamily="34" charset="0"/>
              </a:rPr>
              <a:t>Amorphous  macromolecular substance , a Mixture of up to now not entirely revealed composition &gt; there are many Formulas of Lignin (see the next slides)</a:t>
            </a:r>
          </a:p>
          <a:p>
            <a:r>
              <a:rPr lang="en-GB" sz="2400" b="1" dirty="0" smtClean="0">
                <a:solidFill>
                  <a:srgbClr val="0000FF"/>
                </a:solidFill>
                <a:latin typeface="Arial Black" pitchFamily="34" charset="0"/>
              </a:rPr>
              <a:t>Lignin is probably chemical</a:t>
            </a:r>
            <a:r>
              <a:rPr lang="cs-CZ" sz="2400" b="1" dirty="0" smtClean="0">
                <a:solidFill>
                  <a:srgbClr val="0000FF"/>
                </a:solidFill>
                <a:latin typeface="Arial Black" pitchFamily="34" charset="0"/>
              </a:rPr>
              <a:t>l</a:t>
            </a:r>
            <a:r>
              <a:rPr lang="en-GB" sz="2400" b="1" dirty="0" smtClean="0">
                <a:solidFill>
                  <a:srgbClr val="0000FF"/>
                </a:solidFill>
                <a:latin typeface="Arial Black" pitchFamily="34" charset="0"/>
              </a:rPr>
              <a:t>y bonded to POLYSACCHARIDES in the Wood</a:t>
            </a:r>
          </a:p>
          <a:p>
            <a:r>
              <a:rPr lang="en-GB" sz="2400" b="1" dirty="0" smtClean="0">
                <a:latin typeface="Arial Black" pitchFamily="34" charset="0"/>
              </a:rPr>
              <a:t>PHENYLPROPANE derivatives are considered as the Basic building unit of the Lignin</a:t>
            </a:r>
          </a:p>
          <a:p>
            <a:endParaRPr lang="cs-CZ"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sk-SK" sz="4000" b="1" kern="1200" dirty="0" smtClean="0">
                <a:solidFill>
                  <a:srgbClr val="FF0000"/>
                </a:solidFill>
                <a:latin typeface="Arial Black" pitchFamily="34" charset="0"/>
                <a:ea typeface="Times New Roman"/>
                <a:cs typeface="Times New Roman"/>
              </a:rPr>
              <a:t>LIGNIN</a:t>
            </a:r>
            <a:r>
              <a:rPr lang="sk-SK" sz="4000" b="1" kern="1200" dirty="0" smtClean="0">
                <a:solidFill>
                  <a:srgbClr val="FF0000"/>
                </a:solidFill>
                <a:ea typeface="Times New Roman"/>
                <a:cs typeface="Times New Roman"/>
              </a:rPr>
              <a:t> </a:t>
            </a:r>
            <a:r>
              <a:rPr lang="sk-SK" sz="4000" b="1" kern="1200" dirty="0" smtClean="0">
                <a:solidFill>
                  <a:srgbClr val="FF0000"/>
                </a:solidFill>
                <a:latin typeface="Arial Black" pitchFamily="34" charset="0"/>
                <a:ea typeface="Times New Roman"/>
                <a:cs typeface="Times New Roman"/>
              </a:rPr>
              <a:t>2</a:t>
            </a:r>
            <a:endParaRPr lang="cs-CZ" sz="4000" dirty="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pic>
        <p:nvPicPr>
          <p:cNvPr id="9" name="Obrázek 8" descr="img633.jpg"/>
          <p:cNvPicPr>
            <a:picLocks noChangeAspect="1"/>
          </p:cNvPicPr>
          <p:nvPr/>
        </p:nvPicPr>
        <p:blipFill>
          <a:blip r:embed="rId2" cstate="print"/>
          <a:stretch>
            <a:fillRect/>
          </a:stretch>
        </p:blipFill>
        <p:spPr>
          <a:xfrm rot="16200000">
            <a:off x="2954892" y="-1002563"/>
            <a:ext cx="3378235" cy="7920882"/>
          </a:xfrm>
          <a:prstGeom prst="rect">
            <a:avLst/>
          </a:prstGeom>
        </p:spPr>
      </p:pic>
      <p:sp>
        <p:nvSpPr>
          <p:cNvPr id="10" name="TextovéPole 9"/>
          <p:cNvSpPr txBox="1"/>
          <p:nvPr/>
        </p:nvSpPr>
        <p:spPr>
          <a:xfrm>
            <a:off x="251520" y="4725144"/>
            <a:ext cx="7920880" cy="1446550"/>
          </a:xfrm>
          <a:prstGeom prst="rect">
            <a:avLst/>
          </a:prstGeom>
          <a:noFill/>
        </p:spPr>
        <p:txBody>
          <a:bodyPr wrap="square" rtlCol="0">
            <a:spAutoFit/>
          </a:bodyPr>
          <a:lstStyle/>
          <a:p>
            <a:pPr algn="ctr"/>
            <a:r>
              <a:rPr lang="en-GB" sz="4400" b="1" dirty="0" smtClean="0">
                <a:solidFill>
                  <a:srgbClr val="FF0000"/>
                </a:solidFill>
              </a:rPr>
              <a:t>Derivatives of  PHENYLPROPA</a:t>
            </a:r>
            <a:r>
              <a:rPr lang="cs-CZ" sz="4400" b="1" dirty="0" smtClean="0">
                <a:solidFill>
                  <a:srgbClr val="FF0000"/>
                </a:solidFill>
              </a:rPr>
              <a:t>NE</a:t>
            </a:r>
            <a:endParaRPr lang="cs-CZ" sz="44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778098"/>
          </a:xfrm>
        </p:spPr>
        <p:txBody>
          <a:bodyPr/>
          <a:lstStyle/>
          <a:p>
            <a:r>
              <a:rPr lang="sk-SK" sz="4000" b="1" kern="1200" dirty="0" smtClean="0">
                <a:solidFill>
                  <a:srgbClr val="FF0000"/>
                </a:solidFill>
                <a:latin typeface="Arial Black" pitchFamily="34" charset="0"/>
                <a:ea typeface="Times New Roman"/>
                <a:cs typeface="Times New Roman"/>
              </a:rPr>
              <a:t>LIGNIN 3</a:t>
            </a:r>
            <a:endParaRPr lang="cs-CZ" sz="4000" dirty="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14</a:t>
            </a:fld>
            <a:endParaRPr lang="sk-SK" dirty="0"/>
          </a:p>
        </p:txBody>
      </p:sp>
      <p:pic>
        <p:nvPicPr>
          <p:cNvPr id="8" name="Obrázek 7" descr="img641.jpg"/>
          <p:cNvPicPr>
            <a:picLocks noChangeAspect="1"/>
          </p:cNvPicPr>
          <p:nvPr/>
        </p:nvPicPr>
        <p:blipFill>
          <a:blip r:embed="rId2" cstate="print"/>
          <a:stretch>
            <a:fillRect/>
          </a:stretch>
        </p:blipFill>
        <p:spPr>
          <a:xfrm rot="16200000">
            <a:off x="1769950" y="-465693"/>
            <a:ext cx="2376264" cy="5269107"/>
          </a:xfrm>
          <a:prstGeom prst="rect">
            <a:avLst/>
          </a:prstGeom>
        </p:spPr>
      </p:pic>
      <p:pic>
        <p:nvPicPr>
          <p:cNvPr id="11" name="Obrázek 10" descr="img642.jpg"/>
          <p:cNvPicPr>
            <a:picLocks noChangeAspect="1"/>
          </p:cNvPicPr>
          <p:nvPr/>
        </p:nvPicPr>
        <p:blipFill>
          <a:blip r:embed="rId3" cstate="print"/>
          <a:stretch>
            <a:fillRect/>
          </a:stretch>
        </p:blipFill>
        <p:spPr>
          <a:xfrm rot="16200000">
            <a:off x="5219953" y="2415525"/>
            <a:ext cx="3101825" cy="4109700"/>
          </a:xfrm>
          <a:prstGeom prst="rect">
            <a:avLst/>
          </a:prstGeom>
        </p:spPr>
      </p:pic>
      <p:sp>
        <p:nvSpPr>
          <p:cNvPr id="12" name="TextovéPole 11"/>
          <p:cNvSpPr txBox="1"/>
          <p:nvPr/>
        </p:nvSpPr>
        <p:spPr>
          <a:xfrm>
            <a:off x="179512" y="4941168"/>
            <a:ext cx="4464496" cy="954107"/>
          </a:xfrm>
          <a:prstGeom prst="rect">
            <a:avLst/>
          </a:prstGeom>
          <a:noFill/>
        </p:spPr>
        <p:txBody>
          <a:bodyPr wrap="square" rtlCol="0">
            <a:spAutoFit/>
          </a:bodyPr>
          <a:lstStyle/>
          <a:p>
            <a:r>
              <a:rPr lang="en-GB" sz="2800" b="1" dirty="0" err="1" smtClean="0">
                <a:solidFill>
                  <a:srgbClr val="0000FF"/>
                </a:solidFill>
              </a:rPr>
              <a:t>Crosslinking</a:t>
            </a:r>
            <a:r>
              <a:rPr lang="en-GB" sz="2800" b="1" dirty="0" smtClean="0">
                <a:solidFill>
                  <a:srgbClr val="0000FF"/>
                </a:solidFill>
              </a:rPr>
              <a:t> of lignin via ETHEREAL BRIDGE</a:t>
            </a:r>
            <a:endParaRPr lang="en-GB" sz="2800" b="1" dirty="0">
              <a:solidFill>
                <a:srgbClr val="0000FF"/>
              </a:solidFill>
            </a:endParaRPr>
          </a:p>
        </p:txBody>
      </p:sp>
      <p:sp>
        <p:nvSpPr>
          <p:cNvPr id="13" name="TextovéPole 12"/>
          <p:cNvSpPr txBox="1"/>
          <p:nvPr/>
        </p:nvSpPr>
        <p:spPr>
          <a:xfrm>
            <a:off x="5508104" y="980728"/>
            <a:ext cx="3635896" cy="1384995"/>
          </a:xfrm>
          <a:prstGeom prst="rect">
            <a:avLst/>
          </a:prstGeom>
          <a:noFill/>
        </p:spPr>
        <p:txBody>
          <a:bodyPr wrap="square" rtlCol="0">
            <a:spAutoFit/>
          </a:bodyPr>
          <a:lstStyle/>
          <a:p>
            <a:r>
              <a:rPr lang="en-GB" sz="2800" b="1" dirty="0" smtClean="0">
                <a:solidFill>
                  <a:srgbClr val="008000"/>
                </a:solidFill>
              </a:rPr>
              <a:t>Derivatives  PHENYLPROPANE creating LIGNIN</a:t>
            </a:r>
            <a:endParaRPr lang="en-GB" sz="2800" b="1" dirty="0">
              <a:solidFill>
                <a:srgbClr val="008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274638"/>
            <a:ext cx="9036496" cy="706090"/>
          </a:xfrm>
        </p:spPr>
        <p:txBody>
          <a:bodyPr/>
          <a:lstStyle/>
          <a:p>
            <a:r>
              <a:rPr lang="sk-SK" sz="3600" b="1" kern="1200" dirty="0" smtClean="0">
                <a:solidFill>
                  <a:srgbClr val="FF0000"/>
                </a:solidFill>
                <a:latin typeface="Arial Black" pitchFamily="34" charset="0"/>
                <a:ea typeface="Times New Roman"/>
                <a:cs typeface="Times New Roman"/>
              </a:rPr>
              <a:t>LIGNIN 4 – POSSIBLE FORMULAS I</a:t>
            </a:r>
            <a:endParaRPr lang="cs-CZ" sz="3600" dirty="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pic>
        <p:nvPicPr>
          <p:cNvPr id="8" name="Obrázek 7" descr="800px-Lignin.png"/>
          <p:cNvPicPr>
            <a:picLocks noChangeAspect="1"/>
          </p:cNvPicPr>
          <p:nvPr/>
        </p:nvPicPr>
        <p:blipFill>
          <a:blip r:embed="rId2" cstate="print"/>
          <a:stretch>
            <a:fillRect/>
          </a:stretch>
        </p:blipFill>
        <p:spPr>
          <a:xfrm>
            <a:off x="224347" y="1268760"/>
            <a:ext cx="8695303" cy="46085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274638"/>
            <a:ext cx="9144000" cy="706090"/>
          </a:xfrm>
        </p:spPr>
        <p:txBody>
          <a:bodyPr/>
          <a:lstStyle/>
          <a:p>
            <a:r>
              <a:rPr lang="sk-SK" sz="3600" b="1" kern="1200" dirty="0" smtClean="0">
                <a:solidFill>
                  <a:srgbClr val="FF0000"/>
                </a:solidFill>
                <a:latin typeface="Arial Black" pitchFamily="34" charset="0"/>
                <a:ea typeface="Times New Roman"/>
                <a:cs typeface="Times New Roman"/>
              </a:rPr>
              <a:t>LIGNIN 5 –POSSIBLE FORMULAS II</a:t>
            </a:r>
            <a:endParaRPr lang="cs-CZ" sz="3600" dirty="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16</a:t>
            </a:fld>
            <a:endParaRPr lang="sk-SK"/>
          </a:p>
        </p:txBody>
      </p:sp>
      <p:pic>
        <p:nvPicPr>
          <p:cNvPr id="7" name="Obrázek 6" descr="img643.jpg"/>
          <p:cNvPicPr>
            <a:picLocks noChangeAspect="1"/>
          </p:cNvPicPr>
          <p:nvPr/>
        </p:nvPicPr>
        <p:blipFill>
          <a:blip r:embed="rId2" cstate="print"/>
          <a:stretch>
            <a:fillRect/>
          </a:stretch>
        </p:blipFill>
        <p:spPr>
          <a:xfrm rot="16200000">
            <a:off x="1931000" y="686342"/>
            <a:ext cx="5354008" cy="56886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179512" y="274638"/>
            <a:ext cx="8712968" cy="562074"/>
          </a:xfrm>
        </p:spPr>
        <p:txBody>
          <a:bodyPr/>
          <a:lstStyle/>
          <a:p>
            <a:r>
              <a:rPr lang="sk-SK" sz="4000" b="1" kern="1200" dirty="0" smtClean="0">
                <a:solidFill>
                  <a:srgbClr val="FF0000"/>
                </a:solidFill>
                <a:latin typeface="Arial Black" pitchFamily="34" charset="0"/>
                <a:ea typeface="Times New Roman"/>
                <a:cs typeface="Times New Roman"/>
              </a:rPr>
              <a:t>LIGNIN 6 – </a:t>
            </a:r>
            <a:r>
              <a:rPr lang="en-GB" sz="4000" b="1" kern="1200" dirty="0" smtClean="0">
                <a:solidFill>
                  <a:srgbClr val="FF0000"/>
                </a:solidFill>
                <a:latin typeface="Arial Black" pitchFamily="34" charset="0"/>
                <a:ea typeface="Times New Roman"/>
                <a:cs typeface="Times New Roman"/>
              </a:rPr>
              <a:t>How is it gained? </a:t>
            </a:r>
            <a:endParaRPr lang="en-GB" sz="4000" dirty="0">
              <a:latin typeface="Arial Black" pitchFamily="34" charset="0"/>
            </a:endParaRPr>
          </a:p>
        </p:txBody>
      </p:sp>
      <p:sp>
        <p:nvSpPr>
          <p:cNvPr id="8" name="Zástupný symbol pro obsah 7"/>
          <p:cNvSpPr>
            <a:spLocks noGrp="1"/>
          </p:cNvSpPr>
          <p:nvPr>
            <p:ph idx="1"/>
          </p:nvPr>
        </p:nvSpPr>
        <p:spPr>
          <a:xfrm>
            <a:off x="0" y="836712"/>
            <a:ext cx="9144000" cy="5001419"/>
          </a:xfrm>
        </p:spPr>
        <p:txBody>
          <a:bodyPr/>
          <a:lstStyle/>
          <a:p>
            <a:r>
              <a:rPr lang="en-GB" sz="2400" b="1" kern="1200" dirty="0" smtClean="0">
                <a:solidFill>
                  <a:srgbClr val="FF0000"/>
                </a:solidFill>
                <a:ea typeface="Times New Roman"/>
                <a:cs typeface="Times New Roman"/>
              </a:rPr>
              <a:t>LIGNIN is the WASTE MATERIAL </a:t>
            </a:r>
            <a:r>
              <a:rPr lang="cs-CZ" sz="2400" b="1" kern="1200" dirty="0" err="1" smtClean="0">
                <a:solidFill>
                  <a:srgbClr val="FF0000"/>
                </a:solidFill>
                <a:ea typeface="Times New Roman"/>
                <a:cs typeface="Times New Roman"/>
              </a:rPr>
              <a:t>at</a:t>
            </a:r>
            <a:r>
              <a:rPr lang="en-GB" sz="2400" b="1" kern="1200" dirty="0" smtClean="0">
                <a:solidFill>
                  <a:srgbClr val="FF0000"/>
                </a:solidFill>
                <a:ea typeface="Times New Roman"/>
                <a:cs typeface="Times New Roman"/>
              </a:rPr>
              <a:t> Production of the Chemical Production of the Pulp</a:t>
            </a:r>
          </a:p>
          <a:p>
            <a:r>
              <a:rPr lang="en-GB" sz="2400" b="1" dirty="0" smtClean="0">
                <a:solidFill>
                  <a:srgbClr val="0000FF"/>
                </a:solidFill>
              </a:rPr>
              <a:t>Problem of its Utilisation is, that LIGNIN is not   well defined Substance, but LIGNIN from various Sources is different as to the Composition</a:t>
            </a:r>
          </a:p>
          <a:p>
            <a:r>
              <a:rPr lang="en-GB" sz="2400" b="1" dirty="0" smtClean="0">
                <a:solidFill>
                  <a:srgbClr val="008000"/>
                </a:solidFill>
                <a:latin typeface="Arial Black" pitchFamily="34" charset="0"/>
              </a:rPr>
              <a:t>Reactive point is the Ethereal Bridge &gt; the Possibility to produce Methanol via Cleavage </a:t>
            </a:r>
          </a:p>
          <a:p>
            <a:pPr>
              <a:buNone/>
            </a:pPr>
            <a:r>
              <a:rPr lang="en-GB" sz="2400" b="1" dirty="0" smtClean="0">
                <a:solidFill>
                  <a:srgbClr val="008000"/>
                </a:solidFill>
                <a:latin typeface="Arial Black" pitchFamily="34" charset="0"/>
              </a:rPr>
              <a:t>	–OCH</a:t>
            </a:r>
            <a:r>
              <a:rPr lang="en-GB" sz="2400" b="1" baseline="-25000" dirty="0" smtClean="0">
                <a:solidFill>
                  <a:srgbClr val="008000"/>
                </a:solidFill>
                <a:latin typeface="Arial Black" pitchFamily="34" charset="0"/>
              </a:rPr>
              <a:t>3</a:t>
            </a:r>
            <a:r>
              <a:rPr lang="en-GB" sz="2400" b="1" dirty="0" smtClean="0">
                <a:solidFill>
                  <a:srgbClr val="008000"/>
                </a:solidFill>
                <a:latin typeface="Arial Black" pitchFamily="34" charset="0"/>
              </a:rPr>
              <a:t> Group</a:t>
            </a:r>
          </a:p>
          <a:p>
            <a:pPr>
              <a:buNone/>
            </a:pPr>
            <a:endParaRPr lang="cs-CZ" sz="2400" b="1" dirty="0" smtClean="0">
              <a:solidFill>
                <a:srgbClr val="008000"/>
              </a:solidFill>
              <a:latin typeface="Arial Black" pitchFamily="34" charset="0"/>
            </a:endParaRPr>
          </a:p>
          <a:p>
            <a:pPr>
              <a:buNone/>
            </a:pPr>
            <a:r>
              <a:rPr lang="cs-CZ" sz="2400" dirty="0" smtClean="0"/>
              <a:t> </a:t>
            </a:r>
          </a:p>
          <a:p>
            <a:endParaRPr lang="cs-CZ" sz="2400" dirty="0"/>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pic>
        <p:nvPicPr>
          <p:cNvPr id="9" name="Obrázek 8" descr="img638.jpg"/>
          <p:cNvPicPr>
            <a:picLocks noChangeAspect="1"/>
          </p:cNvPicPr>
          <p:nvPr/>
        </p:nvPicPr>
        <p:blipFill>
          <a:blip r:embed="rId2" cstate="print"/>
          <a:stretch>
            <a:fillRect/>
          </a:stretch>
        </p:blipFill>
        <p:spPr>
          <a:xfrm rot="5400000">
            <a:off x="2109645" y="4179622"/>
            <a:ext cx="2836477" cy="2520280"/>
          </a:xfrm>
          <a:prstGeom prst="rect">
            <a:avLst/>
          </a:prstGeom>
        </p:spPr>
      </p:pic>
      <p:pic>
        <p:nvPicPr>
          <p:cNvPr id="10" name="Obrázek 9" descr="img634.jpg"/>
          <p:cNvPicPr>
            <a:picLocks noChangeAspect="1"/>
          </p:cNvPicPr>
          <p:nvPr/>
        </p:nvPicPr>
        <p:blipFill>
          <a:blip r:embed="rId3" cstate="print"/>
          <a:stretch>
            <a:fillRect/>
          </a:stretch>
        </p:blipFill>
        <p:spPr>
          <a:xfrm rot="5400000">
            <a:off x="5723116" y="4109997"/>
            <a:ext cx="3109055" cy="2386952"/>
          </a:xfrm>
          <a:prstGeom prst="rect">
            <a:avLst/>
          </a:prstGeom>
        </p:spPr>
      </p:pic>
      <p:sp>
        <p:nvSpPr>
          <p:cNvPr id="11" name="Elipsa 10"/>
          <p:cNvSpPr/>
          <p:nvPr/>
        </p:nvSpPr>
        <p:spPr>
          <a:xfrm>
            <a:off x="3851920" y="4581128"/>
            <a:ext cx="792088" cy="648072"/>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Elipsa 11"/>
          <p:cNvSpPr/>
          <p:nvPr/>
        </p:nvSpPr>
        <p:spPr>
          <a:xfrm>
            <a:off x="3491880" y="5661248"/>
            <a:ext cx="792088" cy="648072"/>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Elipsa 12"/>
          <p:cNvSpPr/>
          <p:nvPr/>
        </p:nvSpPr>
        <p:spPr>
          <a:xfrm>
            <a:off x="6804248" y="3789040"/>
            <a:ext cx="792088" cy="432048"/>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Elipsa 13"/>
          <p:cNvSpPr/>
          <p:nvPr/>
        </p:nvSpPr>
        <p:spPr>
          <a:xfrm>
            <a:off x="7164288" y="5517232"/>
            <a:ext cx="792088" cy="648072"/>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116632"/>
            <a:ext cx="8229600" cy="1872208"/>
          </a:xfrm>
        </p:spPr>
        <p:txBody>
          <a:bodyPr/>
          <a:lstStyle/>
          <a:p>
            <a:r>
              <a:rPr lang="sk-SK" sz="4000" b="1" kern="1200" dirty="0" smtClean="0">
                <a:solidFill>
                  <a:srgbClr val="FF0000"/>
                </a:solidFill>
                <a:latin typeface="Arial Black" pitchFamily="34" charset="0"/>
                <a:ea typeface="Times New Roman"/>
                <a:cs typeface="Times New Roman"/>
              </a:rPr>
              <a:t>LIGNIN 7 </a:t>
            </a:r>
            <a:r>
              <a:rPr lang="sk-SK" sz="2800" b="1" kern="1200" dirty="0" smtClean="0">
                <a:solidFill>
                  <a:srgbClr val="FF0000"/>
                </a:solidFill>
                <a:ea typeface="Times New Roman"/>
                <a:cs typeface="Times New Roman"/>
              </a:rPr>
              <a:t>– </a:t>
            </a:r>
            <a:r>
              <a:rPr lang="en-GB" sz="2800" b="1" dirty="0" smtClean="0">
                <a:solidFill>
                  <a:srgbClr val="0000FF"/>
                </a:solidFill>
              </a:rPr>
              <a:t>Problem of its Utilisation is, that LIGNIN is not   well defined Substance, but LIGNIN from various Sources is different as to the Composition</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18</a:t>
            </a:fld>
            <a:endParaRPr lang="sk-SK"/>
          </a:p>
        </p:txBody>
      </p:sp>
      <p:pic>
        <p:nvPicPr>
          <p:cNvPr id="16" name="Obrázek 15" descr="img640.jpg"/>
          <p:cNvPicPr>
            <a:picLocks noChangeAspect="1"/>
          </p:cNvPicPr>
          <p:nvPr/>
        </p:nvPicPr>
        <p:blipFill>
          <a:blip r:embed="rId2" cstate="print"/>
          <a:stretch>
            <a:fillRect/>
          </a:stretch>
        </p:blipFill>
        <p:spPr>
          <a:xfrm rot="5400000">
            <a:off x="2178673" y="672736"/>
            <a:ext cx="4474134" cy="7896393"/>
          </a:xfrm>
          <a:prstGeom prst="rect">
            <a:avLst/>
          </a:prstGeom>
        </p:spPr>
      </p:pic>
      <p:sp>
        <p:nvSpPr>
          <p:cNvPr id="8" name="TextovéPole 7"/>
          <p:cNvSpPr txBox="1"/>
          <p:nvPr/>
        </p:nvSpPr>
        <p:spPr>
          <a:xfrm>
            <a:off x="0" y="2060848"/>
            <a:ext cx="8604448" cy="461665"/>
          </a:xfrm>
          <a:prstGeom prst="rect">
            <a:avLst/>
          </a:prstGeom>
          <a:noFill/>
        </p:spPr>
        <p:txBody>
          <a:bodyPr wrap="square" rtlCol="0">
            <a:spAutoFit/>
          </a:bodyPr>
          <a:lstStyle/>
          <a:p>
            <a:pPr algn="ctr"/>
            <a:r>
              <a:rPr lang="en-GB" sz="2400" dirty="0" smtClean="0">
                <a:solidFill>
                  <a:srgbClr val="008000"/>
                </a:solidFill>
                <a:latin typeface="Arial Black" pitchFamily="34" charset="0"/>
              </a:rPr>
              <a:t>The BASIC SUBSTANCES  for various LIGNINS</a:t>
            </a:r>
            <a:endParaRPr lang="en-GB" sz="2400" dirty="0">
              <a:solidFill>
                <a:srgbClr val="008000"/>
              </a:solidFill>
              <a:latin typeface="Arial Black" pitchFamily="34" charset="0"/>
            </a:endParaRPr>
          </a:p>
        </p:txBody>
      </p:sp>
      <p:sp>
        <p:nvSpPr>
          <p:cNvPr id="9" name="TextovéPole 8"/>
          <p:cNvSpPr txBox="1"/>
          <p:nvPr/>
        </p:nvSpPr>
        <p:spPr>
          <a:xfrm>
            <a:off x="1043608" y="5877272"/>
            <a:ext cx="1800200" cy="369332"/>
          </a:xfrm>
          <a:prstGeom prst="rect">
            <a:avLst/>
          </a:prstGeom>
          <a:solidFill>
            <a:schemeClr val="bg1">
              <a:lumMod val="85000"/>
            </a:schemeClr>
          </a:solidFill>
        </p:spPr>
        <p:txBody>
          <a:bodyPr wrap="square" rtlCol="0">
            <a:spAutoFit/>
          </a:bodyPr>
          <a:lstStyle/>
          <a:p>
            <a:r>
              <a:rPr lang="cs-CZ" b="1" dirty="0" err="1" smtClean="0">
                <a:solidFill>
                  <a:srgbClr val="0000FF"/>
                </a:solidFill>
                <a:latin typeface="Arial Black" pitchFamily="34" charset="0"/>
              </a:rPr>
              <a:t>Grass</a:t>
            </a:r>
            <a:r>
              <a:rPr lang="cs-CZ" dirty="0" smtClean="0"/>
              <a:t> </a:t>
            </a:r>
            <a:r>
              <a:rPr lang="en-GB" b="1" dirty="0" smtClean="0">
                <a:solidFill>
                  <a:srgbClr val="0000FF"/>
                </a:solidFill>
              </a:rPr>
              <a:t>LIGNIN</a:t>
            </a:r>
            <a:r>
              <a:rPr lang="cs-CZ" dirty="0" smtClean="0"/>
              <a:t> </a:t>
            </a:r>
            <a:endParaRPr lang="cs-CZ" dirty="0"/>
          </a:p>
        </p:txBody>
      </p:sp>
      <p:sp>
        <p:nvSpPr>
          <p:cNvPr id="10" name="TextovéPole 9"/>
          <p:cNvSpPr txBox="1"/>
          <p:nvPr/>
        </p:nvSpPr>
        <p:spPr>
          <a:xfrm>
            <a:off x="2699792" y="6488668"/>
            <a:ext cx="2736304" cy="369332"/>
          </a:xfrm>
          <a:prstGeom prst="rect">
            <a:avLst/>
          </a:prstGeom>
          <a:solidFill>
            <a:schemeClr val="bg1">
              <a:lumMod val="85000"/>
            </a:schemeClr>
          </a:solidFill>
        </p:spPr>
        <p:txBody>
          <a:bodyPr wrap="square" rtlCol="0">
            <a:spAutoFit/>
          </a:bodyPr>
          <a:lstStyle/>
          <a:p>
            <a:r>
              <a:rPr lang="cs-CZ" b="1" dirty="0" err="1" smtClean="0">
                <a:solidFill>
                  <a:srgbClr val="008000"/>
                </a:solidFill>
                <a:latin typeface="Arial Black" pitchFamily="34" charset="0"/>
              </a:rPr>
              <a:t>Conifer</a:t>
            </a:r>
            <a:r>
              <a:rPr lang="cs-CZ" b="1" dirty="0" smtClean="0">
                <a:solidFill>
                  <a:srgbClr val="008000"/>
                </a:solidFill>
                <a:latin typeface="Arial Black" pitchFamily="34" charset="0"/>
              </a:rPr>
              <a:t> </a:t>
            </a:r>
            <a:r>
              <a:rPr lang="cs-CZ" b="1" dirty="0" err="1" smtClean="0">
                <a:solidFill>
                  <a:srgbClr val="008000"/>
                </a:solidFill>
                <a:latin typeface="Arial Black" pitchFamily="34" charset="0"/>
              </a:rPr>
              <a:t>tree</a:t>
            </a:r>
            <a:r>
              <a:rPr lang="cs-CZ" b="1" dirty="0" smtClean="0">
                <a:solidFill>
                  <a:srgbClr val="008000"/>
                </a:solidFill>
                <a:latin typeface="Arial Black" pitchFamily="34" charset="0"/>
              </a:rPr>
              <a:t> </a:t>
            </a:r>
            <a:r>
              <a:rPr lang="en-GB" b="1" dirty="0" smtClean="0">
                <a:solidFill>
                  <a:srgbClr val="008000"/>
                </a:solidFill>
              </a:rPr>
              <a:t>LIGNIN</a:t>
            </a:r>
            <a:r>
              <a:rPr lang="cs-CZ" dirty="0" smtClean="0">
                <a:solidFill>
                  <a:srgbClr val="008000"/>
                </a:solidFill>
              </a:rPr>
              <a:t> </a:t>
            </a:r>
            <a:endParaRPr lang="cs-CZ" dirty="0">
              <a:solidFill>
                <a:srgbClr val="008000"/>
              </a:solidFill>
            </a:endParaRPr>
          </a:p>
        </p:txBody>
      </p:sp>
      <p:sp>
        <p:nvSpPr>
          <p:cNvPr id="11" name="TextovéPole 10"/>
          <p:cNvSpPr txBox="1"/>
          <p:nvPr/>
        </p:nvSpPr>
        <p:spPr>
          <a:xfrm>
            <a:off x="5868144" y="5949280"/>
            <a:ext cx="2376264" cy="646331"/>
          </a:xfrm>
          <a:prstGeom prst="rect">
            <a:avLst/>
          </a:prstGeom>
          <a:solidFill>
            <a:schemeClr val="bg1">
              <a:lumMod val="85000"/>
            </a:schemeClr>
          </a:solidFill>
        </p:spPr>
        <p:txBody>
          <a:bodyPr wrap="square" rtlCol="0">
            <a:spAutoFit/>
          </a:bodyPr>
          <a:lstStyle/>
          <a:p>
            <a:r>
              <a:rPr lang="cs-CZ" b="1" dirty="0" smtClean="0">
                <a:solidFill>
                  <a:srgbClr val="C00000"/>
                </a:solidFill>
                <a:latin typeface="Arial Black" pitchFamily="34" charset="0"/>
              </a:rPr>
              <a:t>B</a:t>
            </a:r>
            <a:r>
              <a:rPr lang="en-GB" b="1" dirty="0" smtClean="0">
                <a:solidFill>
                  <a:srgbClr val="C00000"/>
                </a:solidFill>
                <a:latin typeface="Arial Black" pitchFamily="34" charset="0"/>
              </a:rPr>
              <a:t>road-leaved tree </a:t>
            </a:r>
            <a:r>
              <a:rPr lang="en-GB" b="1" dirty="0" smtClean="0">
                <a:solidFill>
                  <a:srgbClr val="C00000"/>
                </a:solidFill>
              </a:rPr>
              <a:t>LIGNIN</a:t>
            </a:r>
            <a:r>
              <a:rPr lang="cs-CZ" dirty="0" smtClean="0">
                <a:solidFill>
                  <a:srgbClr val="C00000"/>
                </a:solidFill>
              </a:rPr>
              <a:t> </a:t>
            </a:r>
            <a:endParaRPr lang="cs-CZ"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274638"/>
            <a:ext cx="9036496" cy="634082"/>
          </a:xfrm>
        </p:spPr>
        <p:txBody>
          <a:bodyPr/>
          <a:lstStyle/>
          <a:p>
            <a:r>
              <a:rPr lang="sk-SK" sz="4000" b="1" kern="1200" dirty="0" smtClean="0">
                <a:solidFill>
                  <a:srgbClr val="FF0000"/>
                </a:solidFill>
                <a:latin typeface="Arial Black" pitchFamily="34" charset="0"/>
                <a:ea typeface="Times New Roman"/>
                <a:cs typeface="Times New Roman"/>
              </a:rPr>
              <a:t>LIGNIN 8 </a:t>
            </a:r>
            <a:r>
              <a:rPr lang="sk-SK" sz="2800" b="1" kern="1200" dirty="0" smtClean="0">
                <a:solidFill>
                  <a:srgbClr val="FF0000"/>
                </a:solidFill>
                <a:ea typeface="Times New Roman"/>
                <a:cs typeface="Times New Roman"/>
              </a:rPr>
              <a:t>– </a:t>
            </a:r>
            <a:r>
              <a:rPr lang="en-GB" sz="2800" b="1" kern="1200" dirty="0" smtClean="0">
                <a:solidFill>
                  <a:srgbClr val="0000FF"/>
                </a:solidFill>
                <a:ea typeface="Times New Roman"/>
                <a:cs typeface="Times New Roman"/>
              </a:rPr>
              <a:t>Chemical</a:t>
            </a:r>
            <a:r>
              <a:rPr lang="en-GB" sz="2800" b="1" kern="1200" dirty="0" smtClean="0">
                <a:solidFill>
                  <a:srgbClr val="FF0000"/>
                </a:solidFill>
                <a:ea typeface="Times New Roman"/>
                <a:cs typeface="Times New Roman"/>
              </a:rPr>
              <a:t> and </a:t>
            </a:r>
            <a:r>
              <a:rPr lang="en-GB" sz="2800" b="1" kern="1200" dirty="0" smtClean="0">
                <a:solidFill>
                  <a:srgbClr val="008000"/>
                </a:solidFill>
                <a:ea typeface="Times New Roman"/>
                <a:cs typeface="Times New Roman"/>
              </a:rPr>
              <a:t>other Utilisation</a:t>
            </a:r>
            <a:endParaRPr lang="en-GB" sz="2800" dirty="0">
              <a:solidFill>
                <a:srgbClr val="008000"/>
              </a:solidFill>
            </a:endParaRPr>
          </a:p>
        </p:txBody>
      </p:sp>
      <p:sp>
        <p:nvSpPr>
          <p:cNvPr id="7" name="Zástupný symbol pro obsah 6"/>
          <p:cNvSpPr>
            <a:spLocks noGrp="1"/>
          </p:cNvSpPr>
          <p:nvPr>
            <p:ph idx="1"/>
          </p:nvPr>
        </p:nvSpPr>
        <p:spPr>
          <a:xfrm>
            <a:off x="0" y="908720"/>
            <a:ext cx="9036496" cy="5145435"/>
          </a:xfrm>
        </p:spPr>
        <p:txBody>
          <a:bodyPr/>
          <a:lstStyle/>
          <a:p>
            <a:pPr algn="ctr">
              <a:buNone/>
            </a:pPr>
            <a:r>
              <a:rPr lang="en-GB" sz="2400" b="1" dirty="0" smtClean="0">
                <a:solidFill>
                  <a:srgbClr val="0000FF"/>
                </a:solidFill>
                <a:latin typeface="Arial Black" pitchFamily="34" charset="0"/>
              </a:rPr>
              <a:t>Chemical – it is up to now only the Minimal one</a:t>
            </a:r>
          </a:p>
          <a:p>
            <a:pPr>
              <a:buNone/>
            </a:pPr>
            <a:endParaRPr lang="cs-CZ" dirty="0"/>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19</a:t>
            </a:fld>
            <a:endParaRPr lang="sk-SK" dirty="0"/>
          </a:p>
        </p:txBody>
      </p:sp>
      <p:pic>
        <p:nvPicPr>
          <p:cNvPr id="8" name="Obrázek 7" descr="img632.jpg"/>
          <p:cNvPicPr>
            <a:picLocks noChangeAspect="1"/>
          </p:cNvPicPr>
          <p:nvPr/>
        </p:nvPicPr>
        <p:blipFill>
          <a:blip r:embed="rId2" cstate="print"/>
          <a:stretch>
            <a:fillRect/>
          </a:stretch>
        </p:blipFill>
        <p:spPr>
          <a:xfrm rot="16200000">
            <a:off x="1895424" y="344936"/>
            <a:ext cx="1800200" cy="4367928"/>
          </a:xfrm>
          <a:prstGeom prst="rect">
            <a:avLst/>
          </a:prstGeom>
        </p:spPr>
      </p:pic>
      <p:pic>
        <p:nvPicPr>
          <p:cNvPr id="24578" name="Picture 2"/>
          <p:cNvPicPr>
            <a:picLocks noChangeAspect="1" noChangeArrowheads="1"/>
          </p:cNvPicPr>
          <p:nvPr/>
        </p:nvPicPr>
        <p:blipFill>
          <a:blip r:embed="rId3" cstate="print"/>
          <a:srcRect/>
          <a:stretch>
            <a:fillRect/>
          </a:stretch>
        </p:blipFill>
        <p:spPr bwMode="auto">
          <a:xfrm>
            <a:off x="5580112" y="1628800"/>
            <a:ext cx="1872208" cy="1872208"/>
          </a:xfrm>
          <a:prstGeom prst="rect">
            <a:avLst/>
          </a:prstGeom>
          <a:noFill/>
          <a:ln w="9525">
            <a:noFill/>
            <a:miter lim="800000"/>
            <a:headEnd/>
            <a:tailEnd/>
          </a:ln>
        </p:spPr>
      </p:pic>
      <p:sp>
        <p:nvSpPr>
          <p:cNvPr id="11" name="TextovéPole 10"/>
          <p:cNvSpPr txBox="1"/>
          <p:nvPr/>
        </p:nvSpPr>
        <p:spPr>
          <a:xfrm>
            <a:off x="5796136" y="3501008"/>
            <a:ext cx="2376264" cy="400110"/>
          </a:xfrm>
          <a:prstGeom prst="rect">
            <a:avLst/>
          </a:prstGeom>
          <a:noFill/>
        </p:spPr>
        <p:txBody>
          <a:bodyPr wrap="square" rtlCol="0">
            <a:spAutoFit/>
          </a:bodyPr>
          <a:lstStyle/>
          <a:p>
            <a:r>
              <a:rPr lang="cs-CZ" b="1" dirty="0" smtClean="0"/>
              <a:t>Kyselina </a:t>
            </a:r>
            <a:r>
              <a:rPr lang="cs-CZ" sz="2000" b="1" dirty="0" err="1" smtClean="0"/>
              <a:t>gallová</a:t>
            </a:r>
            <a:endParaRPr lang="cs-CZ" b="1" dirty="0"/>
          </a:p>
        </p:txBody>
      </p:sp>
      <p:sp>
        <p:nvSpPr>
          <p:cNvPr id="13" name="TextovéPole 12"/>
          <p:cNvSpPr txBox="1"/>
          <p:nvPr/>
        </p:nvSpPr>
        <p:spPr>
          <a:xfrm>
            <a:off x="323528" y="3284984"/>
            <a:ext cx="5328592" cy="1261884"/>
          </a:xfrm>
          <a:prstGeom prst="rect">
            <a:avLst/>
          </a:prstGeom>
          <a:noFill/>
          <a:ln w="63500">
            <a:solidFill>
              <a:schemeClr val="tx1"/>
            </a:solidFill>
          </a:ln>
        </p:spPr>
        <p:txBody>
          <a:bodyPr wrap="square" rtlCol="0">
            <a:spAutoFit/>
          </a:bodyPr>
          <a:lstStyle/>
          <a:p>
            <a:r>
              <a:rPr lang="en-GB" sz="2800" b="1" u="sng" dirty="0" smtClean="0">
                <a:solidFill>
                  <a:srgbClr val="008000"/>
                </a:solidFill>
                <a:ea typeface="Times New Roman"/>
                <a:cs typeface="Times New Roman"/>
              </a:rPr>
              <a:t>Other Utilisation:</a:t>
            </a:r>
          </a:p>
          <a:p>
            <a:r>
              <a:rPr lang="en-GB" sz="2400" b="1" dirty="0" smtClean="0">
                <a:solidFill>
                  <a:srgbClr val="008000"/>
                </a:solidFill>
                <a:cs typeface="Times New Roman"/>
              </a:rPr>
              <a:t>The main </a:t>
            </a:r>
            <a:r>
              <a:rPr lang="en-GB" sz="2400" b="1" dirty="0" err="1" smtClean="0">
                <a:solidFill>
                  <a:srgbClr val="008000"/>
                </a:solidFill>
                <a:cs typeface="Times New Roman"/>
              </a:rPr>
              <a:t>part,so</a:t>
            </a:r>
            <a:r>
              <a:rPr lang="en-GB" sz="2400" b="1" dirty="0" smtClean="0">
                <a:solidFill>
                  <a:srgbClr val="008000"/>
                </a:solidFill>
                <a:cs typeface="Times New Roman"/>
              </a:rPr>
              <a:t> called  „</a:t>
            </a:r>
            <a:r>
              <a:rPr lang="en-GB" sz="2400" dirty="0" smtClean="0">
                <a:latin typeface="Arial Black" pitchFamily="34" charset="0"/>
              </a:rPr>
              <a:t>Waste liquor“</a:t>
            </a:r>
            <a:r>
              <a:rPr lang="en-GB" sz="2400" b="1" dirty="0" smtClean="0">
                <a:solidFill>
                  <a:srgbClr val="008000"/>
                </a:solidFill>
                <a:cs typeface="Times New Roman"/>
              </a:rPr>
              <a:t>,  is combusted up to now</a:t>
            </a:r>
            <a:endParaRPr lang="en-GB" sz="2400" dirty="0"/>
          </a:p>
        </p:txBody>
      </p:sp>
      <p:sp>
        <p:nvSpPr>
          <p:cNvPr id="14" name="TextovéPole 13"/>
          <p:cNvSpPr txBox="1"/>
          <p:nvPr/>
        </p:nvSpPr>
        <p:spPr>
          <a:xfrm>
            <a:off x="107504" y="4653136"/>
            <a:ext cx="9036496" cy="1569660"/>
          </a:xfrm>
          <a:prstGeom prst="rect">
            <a:avLst/>
          </a:prstGeom>
          <a:noFill/>
          <a:ln w="76200">
            <a:solidFill>
              <a:srgbClr val="FF0000"/>
            </a:solidFill>
          </a:ln>
        </p:spPr>
        <p:txBody>
          <a:bodyPr wrap="square" rtlCol="0">
            <a:spAutoFit/>
          </a:bodyPr>
          <a:lstStyle/>
          <a:p>
            <a:pPr algn="ctr"/>
            <a:r>
              <a:rPr lang="en-GB" sz="3200" dirty="0" smtClean="0">
                <a:solidFill>
                  <a:srgbClr val="FF0000"/>
                </a:solidFill>
                <a:latin typeface="Arial Black" pitchFamily="34" charset="0"/>
              </a:rPr>
              <a:t>VALORIZATION OF LIGNIN  – CHEAP WASTE POLYMER IS WAITING FOR YOU!</a:t>
            </a:r>
            <a:endParaRPr lang="en-GB" sz="3200" dirty="0">
              <a:solidFill>
                <a:srgbClr val="FF0000"/>
              </a:solidFill>
              <a:latin typeface="Arial Black" pitchFamily="34" charset="0"/>
            </a:endParaRPr>
          </a:p>
        </p:txBody>
      </p:sp>
      <p:sp>
        <p:nvSpPr>
          <p:cNvPr id="12" name="TextovéPole 11"/>
          <p:cNvSpPr txBox="1"/>
          <p:nvPr/>
        </p:nvSpPr>
        <p:spPr>
          <a:xfrm>
            <a:off x="3563888" y="2564904"/>
            <a:ext cx="1512168" cy="369332"/>
          </a:xfrm>
          <a:prstGeom prst="rect">
            <a:avLst/>
          </a:prstGeom>
          <a:solidFill>
            <a:schemeClr val="bg1">
              <a:lumMod val="85000"/>
            </a:schemeClr>
          </a:solidFill>
        </p:spPr>
        <p:txBody>
          <a:bodyPr wrap="square" rtlCol="0">
            <a:spAutoFit/>
          </a:bodyPr>
          <a:lstStyle/>
          <a:p>
            <a:r>
              <a:rPr lang="cs-CZ" dirty="0" err="1" smtClean="0">
                <a:solidFill>
                  <a:srgbClr val="0000FF"/>
                </a:solidFill>
                <a:latin typeface="Arial Black" pitchFamily="34" charset="0"/>
              </a:rPr>
              <a:t>Vanillin</a:t>
            </a:r>
            <a:r>
              <a:rPr lang="cs-CZ" dirty="0" smtClean="0"/>
              <a:t> </a:t>
            </a:r>
            <a:endParaRPr lang="cs-CZ" dirty="0"/>
          </a:p>
        </p:txBody>
      </p:sp>
      <p:sp>
        <p:nvSpPr>
          <p:cNvPr id="15" name="TextovéPole 14"/>
          <p:cNvSpPr txBox="1"/>
          <p:nvPr/>
        </p:nvSpPr>
        <p:spPr>
          <a:xfrm>
            <a:off x="5796136" y="3573016"/>
            <a:ext cx="1728192" cy="369332"/>
          </a:xfrm>
          <a:prstGeom prst="rect">
            <a:avLst/>
          </a:prstGeom>
          <a:solidFill>
            <a:schemeClr val="bg1">
              <a:lumMod val="85000"/>
            </a:schemeClr>
          </a:solidFill>
        </p:spPr>
        <p:txBody>
          <a:bodyPr wrap="square" rtlCol="0">
            <a:spAutoFit/>
          </a:bodyPr>
          <a:lstStyle/>
          <a:p>
            <a:r>
              <a:rPr lang="cs-CZ" dirty="0" err="1" smtClean="0">
                <a:solidFill>
                  <a:srgbClr val="0000FF"/>
                </a:solidFill>
                <a:latin typeface="Arial Black" pitchFamily="34" charset="0"/>
              </a:rPr>
              <a:t>Gallic</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acid</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9552" y="0"/>
            <a:ext cx="8229600" cy="404664"/>
          </a:xfrm>
        </p:spPr>
        <p:txBody>
          <a:bodyPr/>
          <a:lstStyle/>
          <a:p>
            <a:pPr eaLnBrk="1" hangingPunct="1"/>
            <a:r>
              <a:rPr lang="en-GB" sz="2400" b="1" dirty="0" smtClean="0">
                <a:solidFill>
                  <a:srgbClr val="FF0000"/>
                </a:solidFill>
                <a:latin typeface="Arial Black" pitchFamily="34" charset="0"/>
              </a:rPr>
              <a:t>Time schedule</a:t>
            </a:r>
          </a:p>
        </p:txBody>
      </p:sp>
      <p:sp>
        <p:nvSpPr>
          <p:cNvPr id="5187" name="Zástupný symbol pro datum 5"/>
          <p:cNvSpPr>
            <a:spLocks noGrp="1"/>
          </p:cNvSpPr>
          <p:nvPr>
            <p:ph type="dt" sz="half" idx="10"/>
          </p:nvPr>
        </p:nvSpPr>
        <p:spPr>
          <a:noFill/>
        </p:spPr>
        <p:txBody>
          <a:bodyPr/>
          <a:lstStyle/>
          <a:p>
            <a:r>
              <a:rPr lang="cs-CZ" smtClean="0"/>
              <a:t>January 2018/4_2</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fr-FR" smtClean="0"/>
              <a:t>NATURAL POLYMERS MU SCI 4_2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404662"/>
          <a:ext cx="8712968" cy="6386146"/>
        </p:xfrm>
        <a:graphic>
          <a:graphicData uri="http://schemas.openxmlformats.org/drawingml/2006/table">
            <a:tbl>
              <a:tblPr/>
              <a:tblGrid>
                <a:gridCol w="936104"/>
                <a:gridCol w="7776864"/>
              </a:tblGrid>
              <a:tr h="332872">
                <a:tc>
                  <a:txBody>
                    <a:bodyPr/>
                    <a:lstStyle/>
                    <a:p>
                      <a:pPr marL="347345" indent="-347345" algn="ctr" fontAlgn="b">
                        <a:lnSpc>
                          <a:spcPct val="115000"/>
                        </a:lnSpc>
                        <a:spcAft>
                          <a:spcPts val="0"/>
                        </a:spcAft>
                      </a:pPr>
                      <a:r>
                        <a:rPr lang="sk-SK" sz="1200" b="1" kern="1200" dirty="0" smtClean="0">
                          <a:solidFill>
                            <a:srgbClr val="0000FF"/>
                          </a:solidFill>
                          <a:latin typeface="Arial Black" pitchFamily="34" charset="0"/>
                          <a:ea typeface="Times New Roman"/>
                          <a:cs typeface="Times New Roman"/>
                        </a:rPr>
                        <a:t>LECTURE</a:t>
                      </a:r>
                      <a:r>
                        <a:rPr lang="sk-SK" sz="1200" b="1" kern="1200" baseline="0" dirty="0" smtClean="0">
                          <a:solidFill>
                            <a:srgbClr val="0000FF"/>
                          </a:solidFill>
                          <a:latin typeface="Arial Black" pitchFamily="34" charset="0"/>
                          <a:ea typeface="Times New Roman"/>
                          <a:cs typeface="Times New Roman"/>
                        </a:rPr>
                        <a:t> </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ctr" fontAlgn="b">
                        <a:lnSpc>
                          <a:spcPct val="115000"/>
                        </a:lnSpc>
                        <a:spcAft>
                          <a:spcPts val="0"/>
                        </a:spcAft>
                      </a:pPr>
                      <a:r>
                        <a:rPr lang="cs-CZ" sz="1200" dirty="0" smtClean="0">
                          <a:solidFill>
                            <a:srgbClr val="0000FF"/>
                          </a:solidFill>
                          <a:latin typeface="Arial Black" pitchFamily="34" charset="0"/>
                          <a:ea typeface="Calibri"/>
                          <a:cs typeface="Times New Roman"/>
                        </a:rPr>
                        <a:t>SUBJECT</a:t>
                      </a:r>
                      <a:endParaRPr lang="cs-CZ" sz="120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704204">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1</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Introduction to the subject </a:t>
                      </a:r>
                      <a:r>
                        <a:rPr lang="cs-CZ" sz="2000" b="1" kern="120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 Structure</a:t>
                      </a:r>
                      <a:r>
                        <a:rPr lang="en-GB" sz="2000" b="1" kern="1200" baseline="0" noProof="0" dirty="0" smtClean="0">
                          <a:solidFill>
                            <a:schemeClr val="tx1"/>
                          </a:solidFill>
                          <a:latin typeface="Arial"/>
                          <a:ea typeface="Times New Roman"/>
                          <a:cs typeface="Times New Roman"/>
                        </a:rPr>
                        <a:t> &amp;</a:t>
                      </a:r>
                      <a:r>
                        <a:rPr lang="en-GB" sz="2000" b="1" kern="1200" noProof="0" dirty="0" smtClean="0">
                          <a:solidFill>
                            <a:schemeClr val="tx1"/>
                          </a:solidFill>
                          <a:latin typeface="Arial"/>
                          <a:ea typeface="Times New Roman"/>
                          <a:cs typeface="Times New Roman"/>
                        </a:rPr>
                        <a:t> Terminology of</a:t>
                      </a:r>
                      <a:r>
                        <a:rPr lang="cs-CZ" sz="2000" b="1" kern="1200" baseline="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nature polymers, literature </a:t>
                      </a:r>
                      <a:endParaRPr lang="en-GB" sz="1600" b="1"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91469">
                <a:tc>
                  <a:txBody>
                    <a:bodyPr/>
                    <a:lstStyle/>
                    <a:p>
                      <a:pPr marL="347345" indent="-347345" algn="ctr" fontAlgn="b">
                        <a:lnSpc>
                          <a:spcPct val="115000"/>
                        </a:lnSpc>
                        <a:spcAft>
                          <a:spcPts val="0"/>
                        </a:spcAft>
                      </a:pPr>
                      <a:r>
                        <a:rPr lang="en-GB" sz="2000" b="1" kern="1200" noProof="0" dirty="0" smtClean="0">
                          <a:solidFill>
                            <a:schemeClr val="tx1"/>
                          </a:solidFill>
                          <a:latin typeface="Arial Black" pitchFamily="34" charset="0"/>
                          <a:ea typeface="Times New Roman"/>
                          <a:cs typeface="Times New Roman"/>
                        </a:rPr>
                        <a:t>2</a:t>
                      </a:r>
                      <a:endParaRPr lang="en-GB" sz="2000" b="1" noProof="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Derivatives of acids – natural resins, drying oils, shellac</a:t>
                      </a:r>
                      <a:endParaRPr lang="en-GB" sz="1600"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3</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noProof="0" dirty="0" smtClean="0">
                          <a:solidFill>
                            <a:schemeClr val="tx1"/>
                          </a:solidFill>
                          <a:latin typeface="+mn-lt"/>
                          <a:ea typeface="Calibri"/>
                          <a:cs typeface="Times New Roman"/>
                        </a:rPr>
                        <a:t>Waxes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10762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4</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smtClean="0">
                          <a:solidFill>
                            <a:schemeClr val="tx1"/>
                          </a:solidFill>
                          <a:latin typeface="+mn-lt"/>
                          <a:ea typeface="Times New Roman"/>
                          <a:cs typeface="Times New Roman"/>
                        </a:rPr>
                        <a:t>Plant (vegetable) gums, </a:t>
                      </a:r>
                      <a:r>
                        <a:rPr lang="en-GB" sz="2000" b="1" kern="1200" noProof="0" dirty="0" err="1" smtClean="0">
                          <a:solidFill>
                            <a:schemeClr val="tx1"/>
                          </a:solidFill>
                          <a:latin typeface="+mn-lt"/>
                          <a:ea typeface="Times New Roman"/>
                          <a:cs typeface="Times New Roman"/>
                        </a:rPr>
                        <a:t>Polyterpene</a:t>
                      </a:r>
                      <a:r>
                        <a:rPr lang="en-GB" sz="2000" b="1" kern="1200" noProof="0" dirty="0" smtClean="0">
                          <a:solidFill>
                            <a:schemeClr val="tx1"/>
                          </a:solidFill>
                          <a:latin typeface="+mn-lt"/>
                          <a:ea typeface="Times New Roman"/>
                          <a:cs typeface="Times New Roman"/>
                        </a:rPr>
                        <a:t> –</a:t>
                      </a:r>
                      <a:r>
                        <a:rPr lang="cs-CZ" sz="2000" b="1" kern="1200" noProof="0" dirty="0" smtClean="0">
                          <a:solidFill>
                            <a:schemeClr val="tx1"/>
                          </a:solidFill>
                          <a:latin typeface="+mn-lt"/>
                          <a:ea typeface="Times New Roman"/>
                          <a:cs typeface="Times New Roman"/>
                        </a:rPr>
                        <a:t> </a:t>
                      </a:r>
                      <a:r>
                        <a:rPr lang="en-GB" sz="2000" b="1" kern="1200" noProof="0" dirty="0" smtClean="0">
                          <a:solidFill>
                            <a:schemeClr val="tx1"/>
                          </a:solidFill>
                          <a:latin typeface="+mn-lt"/>
                          <a:ea typeface="Times New Roman"/>
                          <a:cs typeface="Times New Roman"/>
                        </a:rPr>
                        <a:t>natural rubber</a:t>
                      </a:r>
                      <a:r>
                        <a:rPr lang="en-GB" sz="2000" b="1" kern="1200" baseline="0" noProof="0" dirty="0" smtClean="0">
                          <a:solidFill>
                            <a:schemeClr val="tx1"/>
                          </a:solidFill>
                          <a:latin typeface="+mn-lt"/>
                          <a:ea typeface="Times New Roman"/>
                          <a:cs typeface="Times New Roman"/>
                        </a:rPr>
                        <a:t> (extracting</a:t>
                      </a:r>
                      <a:r>
                        <a:rPr lang="en-GB" sz="2000" b="1" kern="1200" noProof="0" dirty="0" smtClean="0">
                          <a:solidFill>
                            <a:schemeClr val="tx1"/>
                          </a:solidFill>
                          <a:latin typeface="+mn-lt"/>
                          <a:ea typeface="Times New Roman"/>
                          <a:cs typeface="Times New Roman"/>
                        </a:rPr>
                        <a:t>, processing and modification)</a:t>
                      </a:r>
                      <a:r>
                        <a:rPr lang="cs-CZ" sz="2000" b="1" kern="1200" noProof="0" dirty="0" smtClean="0">
                          <a:solidFill>
                            <a:schemeClr val="tx1"/>
                          </a:solidFill>
                          <a:latin typeface="+mn-lt"/>
                          <a:ea typeface="Times New Roman"/>
                          <a:cs typeface="Times New Roman"/>
                        </a:rPr>
                        <a:t>, </a:t>
                      </a:r>
                      <a:r>
                        <a:rPr lang="cs-CZ" sz="2000" b="1" kern="1200" noProof="0" dirty="0" err="1" smtClean="0">
                          <a:solidFill>
                            <a:schemeClr val="tx1"/>
                          </a:solidFill>
                          <a:latin typeface="+mn-lt"/>
                          <a:ea typeface="Times New Roman"/>
                          <a:cs typeface="Times New Roman"/>
                        </a:rPr>
                        <a:t>Taraxacum</a:t>
                      </a:r>
                      <a:r>
                        <a:rPr lang="cs-CZ" sz="2000" b="1" kern="1200" noProof="0" dirty="0" smtClean="0">
                          <a:solidFill>
                            <a:schemeClr val="tx1"/>
                          </a:solidFill>
                          <a:latin typeface="+mn-lt"/>
                          <a:ea typeface="Times New Roman"/>
                          <a:cs typeface="Times New Roman"/>
                        </a:rPr>
                        <a:t>_kok-</a:t>
                      </a:r>
                      <a:r>
                        <a:rPr lang="cs-CZ" sz="2000" b="1" kern="1200" noProof="0" dirty="0" err="1" smtClean="0">
                          <a:solidFill>
                            <a:schemeClr val="tx1"/>
                          </a:solidFill>
                          <a:latin typeface="+mn-lt"/>
                          <a:ea typeface="Times New Roman"/>
                          <a:cs typeface="Times New Roman"/>
                        </a:rPr>
                        <a:t>saghyz</a:t>
                      </a:r>
                      <a:r>
                        <a:rPr lang="en-GB" sz="2000" b="1" kern="1200" noProof="0" dirty="0" smtClean="0">
                          <a:solidFill>
                            <a:schemeClr val="tx1"/>
                          </a:solidFill>
                          <a:latin typeface="+mn-lt"/>
                          <a:ea typeface="Times New Roman"/>
                          <a:cs typeface="Times New Roman"/>
                        </a:rPr>
                        <a:t>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kern="1200" dirty="0">
                          <a:solidFill>
                            <a:schemeClr val="tx1"/>
                          </a:solidFill>
                          <a:latin typeface="Arial Black" pitchFamily="34" charset="0"/>
                          <a:ea typeface="Times New Roman"/>
                          <a:cs typeface="Times New Roman"/>
                        </a:rPr>
                        <a:t>5</a:t>
                      </a:r>
                      <a:endParaRPr lang="cs-CZ" sz="20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err="1" smtClean="0">
                          <a:solidFill>
                            <a:schemeClr val="tx1"/>
                          </a:solidFill>
                          <a:latin typeface="+mn-lt"/>
                          <a:ea typeface="Times New Roman"/>
                          <a:cs typeface="Times New Roman"/>
                        </a:rPr>
                        <a:t>Polyphenol</a:t>
                      </a:r>
                      <a:r>
                        <a:rPr lang="en-GB" sz="2000" b="1" kern="1200" noProof="0" dirty="0" smtClean="0">
                          <a:solidFill>
                            <a:schemeClr val="tx1"/>
                          </a:solidFill>
                          <a:latin typeface="+mn-lt"/>
                          <a:ea typeface="Times New Roman"/>
                          <a:cs typeface="Times New Roman"/>
                        </a:rPr>
                        <a:t>  – lignin, </a:t>
                      </a:r>
                      <a:r>
                        <a:rPr lang="en-GB" sz="2000" b="1" kern="1200" noProof="0" dirty="0" err="1" smtClean="0">
                          <a:solidFill>
                            <a:schemeClr val="tx1"/>
                          </a:solidFill>
                          <a:latin typeface="+mn-lt"/>
                          <a:ea typeface="Times New Roman"/>
                          <a:cs typeface="Times New Roman"/>
                        </a:rPr>
                        <a:t>humic</a:t>
                      </a:r>
                      <a:r>
                        <a:rPr lang="en-GB" sz="2000" b="1" kern="1200" noProof="0" dirty="0" smtClean="0">
                          <a:solidFill>
                            <a:schemeClr val="tx1"/>
                          </a:solidFill>
                          <a:latin typeface="+mn-lt"/>
                          <a:ea typeface="Times New Roman"/>
                          <a:cs typeface="Times New Roman"/>
                        </a:rPr>
                        <a:t> acids</a:t>
                      </a:r>
                      <a:endParaRPr lang="en-GB" sz="2000"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b="1" dirty="0" smtClean="0">
                          <a:solidFill>
                            <a:srgbClr val="FF0000"/>
                          </a:solidFill>
                          <a:latin typeface="Arial Black" pitchFamily="34" charset="0"/>
                          <a:ea typeface="Calibri"/>
                          <a:cs typeface="Times New Roman"/>
                        </a:rPr>
                        <a:t>6</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FF0000"/>
                          </a:solidFill>
                          <a:latin typeface="Arial Black" pitchFamily="34" charset="0"/>
                          <a:ea typeface="Times New Roman"/>
                          <a:cs typeface="Times New Roman"/>
                        </a:rPr>
                        <a:t>Polysaccharides I – starch </a:t>
                      </a:r>
                      <a:endParaRPr lang="en-GB" sz="2000" noProof="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0033CC"/>
                          </a:solidFill>
                          <a:latin typeface="Arial Black" pitchFamily="34" charset="0"/>
                          <a:ea typeface="Calibri"/>
                          <a:cs typeface="Times New Roman"/>
                        </a:rPr>
                        <a:t>7</a:t>
                      </a:r>
                      <a:endParaRPr lang="cs-CZ" sz="2000" dirty="0">
                        <a:solidFill>
                          <a:srgbClr val="0033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kern="1200" noProof="0" dirty="0" smtClean="0">
                          <a:solidFill>
                            <a:srgbClr val="0000FF"/>
                          </a:solidFill>
                          <a:latin typeface="Arial Black" pitchFamily="34" charset="0"/>
                          <a:ea typeface="Times New Roman"/>
                          <a:cs typeface="Times New Roman"/>
                        </a:rPr>
                        <a:t>Polysaccharides II – </a:t>
                      </a:r>
                      <a:r>
                        <a:rPr lang="en-GB" sz="2000" b="1" kern="1200" noProof="0" dirty="0" err="1" smtClean="0">
                          <a:solidFill>
                            <a:srgbClr val="0000FF"/>
                          </a:solidFill>
                          <a:latin typeface="Arial Black" pitchFamily="34" charset="0"/>
                          <a:ea typeface="Times New Roman"/>
                          <a:cs typeface="Times New Roman"/>
                        </a:rPr>
                        <a:t>celullosis</a:t>
                      </a:r>
                      <a:r>
                        <a:rPr lang="en-GB" sz="2000" b="1" kern="1200" noProof="0" dirty="0" smtClean="0">
                          <a:solidFill>
                            <a:srgbClr val="0000FF"/>
                          </a:solidFill>
                          <a:latin typeface="Arial Black" pitchFamily="34" charset="0"/>
                          <a:ea typeface="Times New Roman"/>
                          <a:cs typeface="Times New Roman"/>
                        </a:rPr>
                        <a:t> </a:t>
                      </a:r>
                      <a:endParaRPr lang="en-GB" sz="2000" noProof="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008000"/>
                          </a:solidFill>
                          <a:latin typeface="Arial Black" pitchFamily="34" charset="0"/>
                          <a:ea typeface="Calibri"/>
                          <a:cs typeface="Times New Roman"/>
                        </a:rPr>
                        <a:t>8</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008000"/>
                          </a:solidFill>
                          <a:latin typeface="Arial Black" pitchFamily="34" charset="0"/>
                          <a:ea typeface="Times New Roman"/>
                          <a:cs typeface="Times New Roman"/>
                        </a:rPr>
                        <a:t>Protein fibres I </a:t>
                      </a:r>
                      <a:endParaRPr lang="en-GB" sz="2000" noProof="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C00000"/>
                          </a:solidFill>
                          <a:latin typeface="Arial Black" pitchFamily="34" charset="0"/>
                          <a:ea typeface="Calibri"/>
                          <a:cs typeface="Times New Roman"/>
                        </a:rPr>
                        <a:t>9</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C00000"/>
                          </a:solidFill>
                          <a:latin typeface="Arial Black" pitchFamily="34" charset="0"/>
                          <a:ea typeface="Times New Roman"/>
                          <a:cs typeface="Times New Roman"/>
                        </a:rPr>
                        <a:t>Protein fibres II </a:t>
                      </a:r>
                      <a:endParaRPr lang="en-GB" sz="2000" noProof="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9900CC"/>
                          </a:solidFill>
                          <a:latin typeface="Arial Black" pitchFamily="34" charset="0"/>
                          <a:ea typeface="Calibri"/>
                          <a:cs typeface="Times New Roman"/>
                        </a:rPr>
                        <a:t>10</a:t>
                      </a:r>
                      <a:endParaRPr lang="cs-CZ" sz="200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2000" b="1" kern="1200" noProof="0" dirty="0" smtClean="0">
                          <a:solidFill>
                            <a:srgbClr val="9900CC"/>
                          </a:solidFill>
                          <a:latin typeface="Arial Black" pitchFamily="34" charset="0"/>
                          <a:ea typeface="Times New Roman"/>
                          <a:cs typeface="Times New Roman"/>
                        </a:rPr>
                        <a:t>Casein, whey, protein of eggs</a:t>
                      </a:r>
                      <a:endParaRPr lang="en-GB" sz="2000" noProof="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FFC000"/>
                          </a:solidFill>
                          <a:latin typeface="Arial Black" pitchFamily="34" charset="0"/>
                          <a:ea typeface="Calibri"/>
                          <a:cs typeface="Times New Roman"/>
                        </a:rPr>
                        <a:t>11</a:t>
                      </a:r>
                      <a:endParaRPr lang="cs-CZ" sz="20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Identification of natural polymers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Laboratory methods of natural polymers</a:t>
                      </a:r>
                      <a:r>
                        <a:rPr lang="cs-CZ" sz="1800" b="1" kern="1200" noProof="0" dirty="0" smtClean="0">
                          <a:solidFill>
                            <a:srgbClr val="FFC000"/>
                          </a:solidFill>
                          <a:latin typeface="Arial Black" pitchFamily="34" charset="0"/>
                          <a:ea typeface="Times New Roman"/>
                          <a:cs typeface="Times New Roman"/>
                        </a:rPr>
                        <a:t>’</a:t>
                      </a:r>
                      <a:r>
                        <a:rPr lang="en-GB" sz="1800" b="1" kern="1200" noProof="0" dirty="0" smtClean="0">
                          <a:solidFill>
                            <a:srgbClr val="FFC000"/>
                          </a:solidFill>
                          <a:latin typeface="Arial Black" pitchFamily="34" charset="0"/>
                          <a:ea typeface="Times New Roman"/>
                          <a:cs typeface="Times New Roman"/>
                        </a:rPr>
                        <a:t> evaluation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274638"/>
            <a:ext cx="9036496" cy="634082"/>
          </a:xfrm>
        </p:spPr>
        <p:txBody>
          <a:bodyPr/>
          <a:lstStyle/>
          <a:p>
            <a:r>
              <a:rPr lang="sk-SK" sz="4000" b="1" kern="1200" dirty="0" smtClean="0">
                <a:solidFill>
                  <a:srgbClr val="FF0000"/>
                </a:solidFill>
                <a:latin typeface="Arial Black" pitchFamily="34" charset="0"/>
                <a:ea typeface="Times New Roman"/>
                <a:cs typeface="Times New Roman"/>
              </a:rPr>
              <a:t>LIGNIN 9 </a:t>
            </a:r>
            <a:r>
              <a:rPr lang="sk-SK" sz="2800" b="1" kern="1200" dirty="0" smtClean="0">
                <a:solidFill>
                  <a:srgbClr val="FF0000"/>
                </a:solidFill>
                <a:ea typeface="Times New Roman"/>
                <a:cs typeface="Times New Roman"/>
              </a:rPr>
              <a:t>– </a:t>
            </a:r>
            <a:r>
              <a:rPr lang="en-GB" sz="2800" b="1" kern="1200" dirty="0" smtClean="0">
                <a:solidFill>
                  <a:srgbClr val="0000FF"/>
                </a:solidFill>
                <a:ea typeface="Times New Roman"/>
                <a:cs typeface="Times New Roman"/>
              </a:rPr>
              <a:t>Chemical</a:t>
            </a:r>
            <a:r>
              <a:rPr lang="en-GB" sz="2800" b="1" kern="1200" dirty="0" smtClean="0">
                <a:solidFill>
                  <a:srgbClr val="FF0000"/>
                </a:solidFill>
                <a:ea typeface="Times New Roman"/>
                <a:cs typeface="Times New Roman"/>
              </a:rPr>
              <a:t> and </a:t>
            </a:r>
            <a:r>
              <a:rPr lang="en-GB" sz="2800" b="1" kern="1200" dirty="0" smtClean="0">
                <a:solidFill>
                  <a:srgbClr val="008000"/>
                </a:solidFill>
                <a:ea typeface="Times New Roman"/>
                <a:cs typeface="Times New Roman"/>
              </a:rPr>
              <a:t>other Utilisation</a:t>
            </a:r>
            <a:endParaRPr lang="cs-CZ" sz="2800" dirty="0">
              <a:solidFill>
                <a:srgbClr val="008000"/>
              </a:solidFill>
            </a:endParaRPr>
          </a:p>
        </p:txBody>
      </p:sp>
      <p:sp>
        <p:nvSpPr>
          <p:cNvPr id="7" name="Zástupný symbol pro obsah 6"/>
          <p:cNvSpPr>
            <a:spLocks noGrp="1"/>
          </p:cNvSpPr>
          <p:nvPr>
            <p:ph idx="1"/>
          </p:nvPr>
        </p:nvSpPr>
        <p:spPr>
          <a:xfrm>
            <a:off x="467544" y="908720"/>
            <a:ext cx="8229600" cy="5145435"/>
          </a:xfrm>
        </p:spPr>
        <p:txBody>
          <a:bodyPr/>
          <a:lstStyle/>
          <a:p>
            <a:pPr>
              <a:buNone/>
            </a:pPr>
            <a:r>
              <a:rPr lang="en-GB" sz="2800" b="1" dirty="0" smtClean="0">
                <a:solidFill>
                  <a:srgbClr val="0000FF"/>
                </a:solidFill>
              </a:rPr>
              <a:t>Chemical – it is up to now only the Minimal one</a:t>
            </a:r>
          </a:p>
          <a:p>
            <a:pPr>
              <a:buNone/>
            </a:pPr>
            <a:endParaRPr lang="cs-CZ" dirty="0"/>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20</a:t>
            </a:fld>
            <a:endParaRPr lang="sk-SK"/>
          </a:p>
        </p:txBody>
      </p:sp>
      <p:sp>
        <p:nvSpPr>
          <p:cNvPr id="8" name="TextovéPole 7"/>
          <p:cNvSpPr txBox="1"/>
          <p:nvPr/>
        </p:nvSpPr>
        <p:spPr>
          <a:xfrm>
            <a:off x="107504" y="1556792"/>
            <a:ext cx="8856984" cy="4154984"/>
          </a:xfrm>
          <a:prstGeom prst="rect">
            <a:avLst/>
          </a:prstGeom>
          <a:noFill/>
        </p:spPr>
        <p:txBody>
          <a:bodyPr wrap="square" rtlCol="0">
            <a:spAutoFit/>
          </a:bodyPr>
          <a:lstStyle/>
          <a:p>
            <a:pPr algn="ctr"/>
            <a:r>
              <a:rPr lang="en-GB" sz="4400" dirty="0" smtClean="0">
                <a:solidFill>
                  <a:srgbClr val="008000"/>
                </a:solidFill>
                <a:latin typeface="Arial Black" pitchFamily="34" charset="0"/>
              </a:rPr>
              <a:t>The very interesting Process of the </a:t>
            </a:r>
            <a:r>
              <a:rPr lang="en-GB" sz="4400" b="1" dirty="0" smtClean="0">
                <a:solidFill>
                  <a:srgbClr val="008000"/>
                </a:solidFill>
                <a:latin typeface="Arial Black" pitchFamily="34" charset="0"/>
                <a:ea typeface="Times New Roman"/>
                <a:cs typeface="Times New Roman"/>
              </a:rPr>
              <a:t>Chemical Utilisation of LIGNIN has appeared last year on Internet. It should result up to</a:t>
            </a:r>
            <a:r>
              <a:rPr lang="cs-CZ" sz="4400" b="1" dirty="0" smtClean="0">
                <a:solidFill>
                  <a:srgbClr val="008000"/>
                </a:solidFill>
                <a:latin typeface="Arial Black" pitchFamily="34" charset="0"/>
                <a:ea typeface="Times New Roman"/>
                <a:cs typeface="Times New Roman"/>
              </a:rPr>
              <a:t> </a:t>
            </a:r>
            <a:r>
              <a:rPr lang="cs-CZ" sz="4400" b="1" dirty="0" err="1" smtClean="0">
                <a:solidFill>
                  <a:srgbClr val="008000"/>
                </a:solidFill>
                <a:latin typeface="Arial Black" pitchFamily="34" charset="0"/>
                <a:ea typeface="Times New Roman"/>
                <a:cs typeface="Times New Roman"/>
              </a:rPr>
              <a:t>terephthalic</a:t>
            </a:r>
            <a:r>
              <a:rPr lang="cs-CZ" sz="4400" b="1" dirty="0" smtClean="0">
                <a:solidFill>
                  <a:srgbClr val="008000"/>
                </a:solidFill>
                <a:latin typeface="Arial Black" pitchFamily="34" charset="0"/>
                <a:ea typeface="Times New Roman"/>
                <a:cs typeface="Times New Roman"/>
              </a:rPr>
              <a:t> </a:t>
            </a:r>
            <a:r>
              <a:rPr lang="cs-CZ" sz="4400" b="1" dirty="0" err="1" smtClean="0">
                <a:solidFill>
                  <a:srgbClr val="008000"/>
                </a:solidFill>
                <a:latin typeface="Arial Black" pitchFamily="34" charset="0"/>
                <a:ea typeface="Times New Roman"/>
                <a:cs typeface="Times New Roman"/>
              </a:rPr>
              <a:t>acid</a:t>
            </a:r>
            <a:endParaRPr lang="en-GB" sz="4400" dirty="0">
              <a:solidFill>
                <a:srgbClr val="008000"/>
              </a:solidFill>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9036496" cy="1282154"/>
          </a:xfrm>
        </p:spPr>
        <p:txBody>
          <a:bodyPr/>
          <a:lstStyle/>
          <a:p>
            <a:r>
              <a:rPr lang="en-GB" sz="4000" b="1" kern="1200" dirty="0" smtClean="0">
                <a:solidFill>
                  <a:srgbClr val="FF0000"/>
                </a:solidFill>
                <a:latin typeface="Arial Black" pitchFamily="34" charset="0"/>
                <a:ea typeface="Times New Roman"/>
                <a:cs typeface="Times New Roman"/>
              </a:rPr>
              <a:t>LIGNIN 10 </a:t>
            </a:r>
            <a:r>
              <a:rPr lang="en-GB" sz="2800" b="1" kern="1200" dirty="0" smtClean="0">
                <a:solidFill>
                  <a:srgbClr val="FF0000"/>
                </a:solidFill>
                <a:latin typeface="Arial Black" pitchFamily="34" charset="0"/>
                <a:ea typeface="Times New Roman"/>
                <a:cs typeface="Times New Roman"/>
              </a:rPr>
              <a:t>– the LATEST LITERATURE</a:t>
            </a:r>
            <a:br>
              <a:rPr lang="en-GB" sz="2800" b="1" kern="1200" dirty="0" smtClean="0">
                <a:solidFill>
                  <a:srgbClr val="FF0000"/>
                </a:solidFill>
                <a:latin typeface="Arial Black" pitchFamily="34" charset="0"/>
                <a:ea typeface="Times New Roman"/>
                <a:cs typeface="Times New Roman"/>
              </a:rPr>
            </a:br>
            <a:r>
              <a:rPr lang="en-GB" sz="2800" b="1" kern="1200" dirty="0" smtClean="0">
                <a:solidFill>
                  <a:srgbClr val="FF0000"/>
                </a:solidFill>
                <a:latin typeface="Arial Black" pitchFamily="34" charset="0"/>
                <a:ea typeface="Times New Roman"/>
                <a:cs typeface="Times New Roman"/>
              </a:rPr>
              <a:t>It will be issued in 2018 or 2019</a:t>
            </a:r>
            <a:endParaRPr lang="en-GB" sz="2800" dirty="0">
              <a:solidFill>
                <a:srgbClr val="008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21</a:t>
            </a:fld>
            <a:endParaRPr lang="sk-SK"/>
          </a:p>
        </p:txBody>
      </p:sp>
      <p:pic>
        <p:nvPicPr>
          <p:cNvPr id="8" name="Obrázek 7" descr="BOOK LIGNIN VALORIZATION Anouncement001.jpg"/>
          <p:cNvPicPr>
            <a:picLocks noChangeAspect="1"/>
          </p:cNvPicPr>
          <p:nvPr/>
        </p:nvPicPr>
        <p:blipFill>
          <a:blip r:embed="rId2" cstate="print"/>
          <a:stretch>
            <a:fillRect/>
          </a:stretch>
        </p:blipFill>
        <p:spPr>
          <a:xfrm>
            <a:off x="179512" y="1124744"/>
            <a:ext cx="8568952" cy="5562964"/>
          </a:xfrm>
          <a:prstGeom prst="rect">
            <a:avLst/>
          </a:prstGeom>
        </p:spPr>
      </p:pic>
      <p:sp>
        <p:nvSpPr>
          <p:cNvPr id="9" name="TextovéPole 8"/>
          <p:cNvSpPr txBox="1"/>
          <p:nvPr/>
        </p:nvSpPr>
        <p:spPr>
          <a:xfrm>
            <a:off x="107504" y="1772816"/>
            <a:ext cx="8856984" cy="1200329"/>
          </a:xfrm>
          <a:prstGeom prst="rect">
            <a:avLst/>
          </a:prstGeom>
          <a:solidFill>
            <a:schemeClr val="bg1">
              <a:lumMod val="85000"/>
            </a:schemeClr>
          </a:solidFill>
        </p:spPr>
        <p:txBody>
          <a:bodyPr wrap="square" rtlCol="0">
            <a:spAutoFit/>
          </a:bodyPr>
          <a:lstStyle/>
          <a:p>
            <a:pPr lvl="0" eaLnBrk="0" hangingPunct="0"/>
            <a:r>
              <a:rPr lang="cs-CZ" sz="2400" dirty="0" err="1" smtClean="0">
                <a:solidFill>
                  <a:srgbClr val="0000FF"/>
                </a:solidFill>
                <a:latin typeface="Arial Black" pitchFamily="34" charset="0"/>
                <a:ea typeface="Calibri" pitchFamily="34" charset="0"/>
                <a:cs typeface="Times New Roman" pitchFamily="18" charset="0"/>
              </a:rPr>
              <a:t>Emerging</a:t>
            </a:r>
            <a:r>
              <a:rPr lang="cs-CZ" sz="2400" dirty="0" smtClean="0">
                <a:solidFill>
                  <a:srgbClr val="0000FF"/>
                </a:solidFill>
                <a:latin typeface="Arial Black" pitchFamily="34" charset="0"/>
                <a:ea typeface="Calibri" pitchFamily="34" charset="0"/>
                <a:cs typeface="Times New Roman" pitchFamily="18" charset="0"/>
              </a:rPr>
              <a:t> </a:t>
            </a:r>
            <a:r>
              <a:rPr lang="cs-CZ" sz="2400" dirty="0" err="1" smtClean="0">
                <a:solidFill>
                  <a:srgbClr val="0000FF"/>
                </a:solidFill>
                <a:latin typeface="Arial Black" pitchFamily="34" charset="0"/>
                <a:ea typeface="Calibri" pitchFamily="34" charset="0"/>
                <a:cs typeface="Times New Roman" pitchFamily="18" charset="0"/>
              </a:rPr>
              <a:t>Approaches</a:t>
            </a:r>
            <a:r>
              <a:rPr lang="cs-CZ" sz="2400" dirty="0" smtClean="0">
                <a:solidFill>
                  <a:srgbClr val="0000FF"/>
                </a:solidFill>
                <a:latin typeface="Arial Black" pitchFamily="34" charset="0"/>
                <a:ea typeface="Calibri" pitchFamily="34" charset="0"/>
                <a:cs typeface="Times New Roman" pitchFamily="18" charset="0"/>
              </a:rPr>
              <a:t> </a:t>
            </a:r>
          </a:p>
          <a:p>
            <a:pPr lvl="0" eaLnBrk="0" hangingPunct="0"/>
            <a:r>
              <a:rPr lang="cs-CZ" sz="2400" dirty="0" smtClean="0">
                <a:solidFill>
                  <a:srgbClr val="008000"/>
                </a:solidFill>
                <a:latin typeface="Arial Black" pitchFamily="34" charset="0"/>
                <a:ea typeface="Calibri" pitchFamily="34" charset="0"/>
                <a:cs typeface="Times New Roman" pitchFamily="18" charset="0"/>
              </a:rPr>
              <a:t>(RSC </a:t>
            </a:r>
            <a:r>
              <a:rPr lang="cs-CZ" sz="2400" dirty="0" err="1" smtClean="0">
                <a:solidFill>
                  <a:srgbClr val="008000"/>
                </a:solidFill>
                <a:latin typeface="Arial Black" pitchFamily="34" charset="0"/>
                <a:ea typeface="Calibri" pitchFamily="34" charset="0"/>
                <a:cs typeface="Times New Roman" pitchFamily="18" charset="0"/>
              </a:rPr>
              <a:t>Publishing</a:t>
            </a:r>
            <a:r>
              <a:rPr lang="cs-CZ" sz="2400" dirty="0" smtClean="0">
                <a:solidFill>
                  <a:srgbClr val="008000"/>
                </a:solidFill>
                <a:latin typeface="Arial Black" pitchFamily="34" charset="0"/>
                <a:ea typeface="Calibri" pitchFamily="34" charset="0"/>
                <a:cs typeface="Times New Roman" pitchFamily="18" charset="0"/>
              </a:rPr>
              <a:t>, </a:t>
            </a:r>
            <a:r>
              <a:rPr lang="cs-CZ" sz="2400" dirty="0" err="1" smtClean="0">
                <a:solidFill>
                  <a:srgbClr val="008000"/>
                </a:solidFill>
                <a:latin typeface="Arial Black" pitchFamily="34" charset="0"/>
                <a:ea typeface="Calibri" pitchFamily="34" charset="0"/>
                <a:cs typeface="Times New Roman" pitchFamily="18" charset="0"/>
              </a:rPr>
              <a:t>Royal</a:t>
            </a:r>
            <a:r>
              <a:rPr lang="cs-CZ" sz="2400" dirty="0" smtClean="0">
                <a:solidFill>
                  <a:srgbClr val="008000"/>
                </a:solidFill>
                <a:latin typeface="Arial Black" pitchFamily="34" charset="0"/>
                <a:ea typeface="Calibri" pitchFamily="34" charset="0"/>
                <a:cs typeface="Times New Roman" pitchFamily="18" charset="0"/>
              </a:rPr>
              <a:t> Society </a:t>
            </a:r>
            <a:r>
              <a:rPr lang="cs-CZ" sz="2400" dirty="0" err="1" smtClean="0">
                <a:solidFill>
                  <a:srgbClr val="008000"/>
                </a:solidFill>
                <a:latin typeface="Arial Black" pitchFamily="34" charset="0"/>
                <a:ea typeface="Calibri" pitchFamily="34" charset="0"/>
                <a:cs typeface="Times New Roman" pitchFamily="18" charset="0"/>
              </a:rPr>
              <a:t>Chemistry</a:t>
            </a:r>
            <a:r>
              <a:rPr lang="cs-CZ" sz="2400" dirty="0" smtClean="0">
                <a:solidFill>
                  <a:srgbClr val="008000"/>
                </a:solidFill>
                <a:latin typeface="Arial Black" pitchFamily="34" charset="0"/>
                <a:ea typeface="Calibri" pitchFamily="34" charset="0"/>
                <a:cs typeface="Times New Roman" pitchFamily="18" charset="0"/>
              </a:rPr>
              <a:t>)</a:t>
            </a:r>
            <a:endParaRPr lang="cs-CZ" sz="2400" dirty="0" smtClean="0">
              <a:solidFill>
                <a:srgbClr val="008000"/>
              </a:solidFill>
              <a:latin typeface="Arial Black" pitchFamily="34" charset="0"/>
              <a:cs typeface="Arial" pitchFamily="34" charset="0"/>
            </a:endParaRPr>
          </a:p>
          <a:p>
            <a:pPr lvl="0" eaLnBrk="0" hangingPunct="0"/>
            <a:r>
              <a:rPr lang="cs-CZ" sz="2400" dirty="0" smtClean="0">
                <a:solidFill>
                  <a:srgbClr val="008000"/>
                </a:solidFill>
                <a:latin typeface="Arial Black" pitchFamily="34" charset="0"/>
                <a:ea typeface="Calibri" pitchFamily="34" charset="0"/>
                <a:cs typeface="Times New Roman" pitchFamily="18" charset="0"/>
              </a:rPr>
              <a:t> Editor: </a:t>
            </a:r>
            <a:r>
              <a:rPr lang="cs-CZ" sz="2400" dirty="0" err="1" smtClean="0">
                <a:solidFill>
                  <a:srgbClr val="008000"/>
                </a:solidFill>
                <a:latin typeface="Arial Black" pitchFamily="34" charset="0"/>
                <a:ea typeface="Calibri" pitchFamily="34" charset="0"/>
                <a:cs typeface="Times New Roman" pitchFamily="18" charset="0"/>
              </a:rPr>
              <a:t>Gregg</a:t>
            </a:r>
            <a:r>
              <a:rPr lang="cs-CZ" sz="2400" dirty="0" smtClean="0">
                <a:solidFill>
                  <a:srgbClr val="008000"/>
                </a:solidFill>
                <a:latin typeface="Arial Black" pitchFamily="34" charset="0"/>
                <a:ea typeface="Calibri" pitchFamily="34" charset="0"/>
                <a:cs typeface="Times New Roman" pitchFamily="18" charset="0"/>
              </a:rPr>
              <a:t> T </a:t>
            </a:r>
            <a:r>
              <a:rPr lang="cs-CZ" sz="2400" dirty="0" err="1" smtClean="0">
                <a:solidFill>
                  <a:srgbClr val="008000"/>
                </a:solidFill>
                <a:latin typeface="Arial Black" pitchFamily="34" charset="0"/>
                <a:ea typeface="Calibri" pitchFamily="34" charset="0"/>
                <a:cs typeface="Times New Roman" pitchFamily="18" charset="0"/>
              </a:rPr>
              <a:t>Beckham</a:t>
            </a:r>
            <a:endParaRPr lang="cs-CZ"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620688"/>
          </a:xfrm>
        </p:spPr>
        <p:txBody>
          <a:bodyPr/>
          <a:lstStyle/>
          <a:p>
            <a:r>
              <a:rPr lang="en-GB" dirty="0" smtClean="0">
                <a:solidFill>
                  <a:srgbClr val="008000"/>
                </a:solidFill>
                <a:latin typeface="Arial Black" pitchFamily="34" charset="0"/>
              </a:rPr>
              <a:t>Tannins</a:t>
            </a:r>
            <a:endParaRPr lang="en-GB" dirty="0">
              <a:solidFill>
                <a:srgbClr val="008000"/>
              </a:solidFill>
              <a:latin typeface="Arial Black" pitchFamily="34" charset="0"/>
            </a:endParaRPr>
          </a:p>
        </p:txBody>
      </p:sp>
      <p:sp>
        <p:nvSpPr>
          <p:cNvPr id="8" name="Zástupný symbol pro obsah 7"/>
          <p:cNvSpPr>
            <a:spLocks noGrp="1"/>
          </p:cNvSpPr>
          <p:nvPr>
            <p:ph idx="1"/>
          </p:nvPr>
        </p:nvSpPr>
        <p:spPr>
          <a:xfrm>
            <a:off x="457200" y="692696"/>
            <a:ext cx="8229600" cy="5433467"/>
          </a:xfrm>
        </p:spPr>
        <p:txBody>
          <a:bodyPr/>
          <a:lstStyle/>
          <a:p>
            <a:r>
              <a:rPr lang="en-GB" sz="2800" dirty="0" smtClean="0">
                <a:solidFill>
                  <a:srgbClr val="008000"/>
                </a:solidFill>
                <a:latin typeface="Arial Black" pitchFamily="34" charset="0"/>
              </a:rPr>
              <a:t>Tannins</a:t>
            </a:r>
            <a:r>
              <a:rPr lang="en-GB" sz="2800" b="1" dirty="0" smtClean="0">
                <a:latin typeface="Arial Black" pitchFamily="34" charset="0"/>
              </a:rPr>
              <a:t> </a:t>
            </a:r>
            <a:r>
              <a:rPr lang="en-GB" sz="2800" b="1" dirty="0" smtClean="0"/>
              <a:t>are the Plant </a:t>
            </a:r>
            <a:r>
              <a:rPr lang="en-GB" sz="2800" b="1" dirty="0" err="1" smtClean="0">
                <a:solidFill>
                  <a:srgbClr val="FF0000"/>
                </a:solidFill>
                <a:latin typeface="Arial Black" pitchFamily="34" charset="0"/>
              </a:rPr>
              <a:t>Polyphenols</a:t>
            </a:r>
            <a:r>
              <a:rPr lang="en-GB" sz="2800" b="1" dirty="0" smtClean="0">
                <a:solidFill>
                  <a:srgbClr val="FF0000"/>
                </a:solidFill>
                <a:latin typeface="Arial Black" pitchFamily="34" charset="0"/>
              </a:rPr>
              <a:t> </a:t>
            </a:r>
            <a:r>
              <a:rPr lang="en-GB" sz="2800" b="1" dirty="0" smtClean="0"/>
              <a:t>of the bitter or/and astringent taste, coagulating proteins and alkaloids </a:t>
            </a:r>
          </a:p>
          <a:p>
            <a:r>
              <a:rPr lang="en-GB" sz="2800" dirty="0" smtClean="0">
                <a:solidFill>
                  <a:srgbClr val="008000"/>
                </a:solidFill>
                <a:latin typeface="Arial Black" pitchFamily="34" charset="0"/>
              </a:rPr>
              <a:t>Tannins</a:t>
            </a:r>
            <a:r>
              <a:rPr lang="en-GB" sz="2800" b="1" dirty="0" smtClean="0">
                <a:latin typeface="Arial Black" pitchFamily="34" charset="0"/>
              </a:rPr>
              <a:t> are used for </a:t>
            </a:r>
            <a:r>
              <a:rPr lang="en-GB" sz="2800" b="1" dirty="0" smtClean="0">
                <a:solidFill>
                  <a:srgbClr val="0000FF"/>
                </a:solidFill>
                <a:latin typeface="Arial Black" pitchFamily="34" charset="0"/>
              </a:rPr>
              <a:t>Vegetable tanning of Rawhide to Leather </a:t>
            </a:r>
          </a:p>
          <a:p>
            <a:r>
              <a:rPr lang="en-GB" sz="2800" dirty="0" smtClean="0">
                <a:solidFill>
                  <a:srgbClr val="008000"/>
                </a:solidFill>
                <a:latin typeface="Arial Black" pitchFamily="34" charset="0"/>
              </a:rPr>
              <a:t>Tannins</a:t>
            </a:r>
            <a:r>
              <a:rPr lang="en-GB" sz="2800" b="1" dirty="0" smtClean="0">
                <a:latin typeface="Arial Black" pitchFamily="34" charset="0"/>
              </a:rPr>
              <a:t> </a:t>
            </a:r>
            <a:r>
              <a:rPr lang="en-GB" sz="2800" b="1" dirty="0" smtClean="0"/>
              <a:t>are</a:t>
            </a:r>
            <a:r>
              <a:rPr lang="en-GB" sz="2800" b="1" dirty="0" smtClean="0">
                <a:latin typeface="Arial Black" pitchFamily="34" charset="0"/>
              </a:rPr>
              <a:t> </a:t>
            </a:r>
            <a:r>
              <a:rPr lang="en-GB" sz="2800" b="1" dirty="0" smtClean="0"/>
              <a:t>from the Chemical point of view big </a:t>
            </a:r>
            <a:r>
              <a:rPr lang="en-GB" sz="2800" b="1" dirty="0" err="1" smtClean="0">
                <a:solidFill>
                  <a:srgbClr val="FF0000"/>
                </a:solidFill>
                <a:latin typeface="Arial Black" pitchFamily="34" charset="0"/>
              </a:rPr>
              <a:t>Polyphenolic</a:t>
            </a:r>
            <a:r>
              <a:rPr lang="en-GB" sz="2800" b="1" dirty="0" smtClean="0">
                <a:solidFill>
                  <a:srgbClr val="FF0000"/>
                </a:solidFill>
                <a:latin typeface="Arial Black" pitchFamily="34" charset="0"/>
              </a:rPr>
              <a:t> Compounds</a:t>
            </a:r>
            <a:r>
              <a:rPr lang="en-GB" sz="2800" b="1" dirty="0" smtClean="0"/>
              <a:t>, which contains hydroxyl and carboxyl Groups possessing ability to bound themselves to Proteins and other Macromolecules </a:t>
            </a:r>
          </a:p>
          <a:p>
            <a:r>
              <a:rPr lang="en-GB" sz="2800" dirty="0" smtClean="0">
                <a:solidFill>
                  <a:srgbClr val="008000"/>
                </a:solidFill>
                <a:latin typeface="Arial Black" pitchFamily="34" charset="0"/>
              </a:rPr>
              <a:t>Tannins</a:t>
            </a:r>
            <a:r>
              <a:rPr lang="en-GB" sz="2800" b="1" dirty="0" smtClean="0">
                <a:latin typeface="Arial Black" pitchFamily="34" charset="0"/>
              </a:rPr>
              <a:t> </a:t>
            </a:r>
            <a:r>
              <a:rPr lang="en-GB" sz="2800" b="1" dirty="0" smtClean="0"/>
              <a:t>have  usually MW of approx. from 500 to 3 000 g/mol</a:t>
            </a:r>
            <a:r>
              <a:rPr lang="en-GB" sz="2800" dirty="0" smtClean="0"/>
              <a:t>.</a:t>
            </a:r>
            <a:endParaRPr lang="en-GB" sz="2800" dirty="0"/>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22</a:t>
            </a:fld>
            <a:endParaRPr lang="sk-SK"/>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2018/4_2</a:t>
            </a:r>
            <a:endParaRPr lang="sk-SK" dirty="0"/>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pic>
        <p:nvPicPr>
          <p:cNvPr id="7" name="Obrázek 6" descr="img627.jpg"/>
          <p:cNvPicPr>
            <a:picLocks noChangeAspect="1"/>
          </p:cNvPicPr>
          <p:nvPr/>
        </p:nvPicPr>
        <p:blipFill>
          <a:blip r:embed="rId2" cstate="print"/>
          <a:stretch>
            <a:fillRect/>
          </a:stretch>
        </p:blipFill>
        <p:spPr>
          <a:xfrm>
            <a:off x="683568" y="161923"/>
            <a:ext cx="7776864" cy="6075389"/>
          </a:xfrm>
          <a:prstGeom prst="rect">
            <a:avLst/>
          </a:prstGeom>
        </p:spPr>
      </p:pic>
      <p:sp>
        <p:nvSpPr>
          <p:cNvPr id="8" name="Obdélník 7"/>
          <p:cNvSpPr/>
          <p:nvPr/>
        </p:nvSpPr>
        <p:spPr>
          <a:xfrm>
            <a:off x="3491880" y="332656"/>
            <a:ext cx="2304256" cy="576064"/>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0000"/>
                </a:solidFill>
                <a:latin typeface="Arial Black" pitchFamily="34" charset="0"/>
              </a:rPr>
              <a:t>Spruce </a:t>
            </a:r>
            <a:r>
              <a:rPr lang="en-GB" sz="2400" dirty="0" err="1" smtClean="0">
                <a:solidFill>
                  <a:srgbClr val="FF0000"/>
                </a:solidFill>
                <a:latin typeface="Arial Black" pitchFamily="34" charset="0"/>
              </a:rPr>
              <a:t>Ba</a:t>
            </a:r>
            <a:r>
              <a:rPr lang="cs-CZ" sz="2400" dirty="0" err="1" smtClean="0">
                <a:solidFill>
                  <a:srgbClr val="FF0000"/>
                </a:solidFill>
                <a:latin typeface="Arial Black" pitchFamily="34" charset="0"/>
              </a:rPr>
              <a:t>rk</a:t>
            </a:r>
            <a:endParaRPr lang="cs-CZ" sz="2400" dirty="0">
              <a:solidFill>
                <a:srgbClr val="FF0000"/>
              </a:solidFill>
              <a:latin typeface="Arial Black" pitchFamily="34" charset="0"/>
            </a:endParaRPr>
          </a:p>
        </p:txBody>
      </p:sp>
      <p:sp>
        <p:nvSpPr>
          <p:cNvPr id="9" name="Obdélník 8"/>
          <p:cNvSpPr/>
          <p:nvPr/>
        </p:nvSpPr>
        <p:spPr>
          <a:xfrm>
            <a:off x="3419872" y="2852936"/>
            <a:ext cx="2304256" cy="576064"/>
          </a:xfrm>
          <a:prstGeom prst="rect">
            <a:avLst/>
          </a:prstGeom>
          <a:solidFill>
            <a:schemeClr val="bg1">
              <a:lumMod val="85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FF"/>
                </a:solidFill>
                <a:latin typeface="Arial Black" pitchFamily="34" charset="0"/>
              </a:rPr>
              <a:t>EXTRACTING</a:t>
            </a:r>
            <a:endParaRPr lang="cs-CZ" dirty="0">
              <a:solidFill>
                <a:srgbClr val="0000FF"/>
              </a:solidFill>
              <a:latin typeface="Arial Black" pitchFamily="34" charset="0"/>
            </a:endParaRPr>
          </a:p>
        </p:txBody>
      </p:sp>
      <p:sp>
        <p:nvSpPr>
          <p:cNvPr id="10" name="Obdélník 9"/>
          <p:cNvSpPr/>
          <p:nvPr/>
        </p:nvSpPr>
        <p:spPr>
          <a:xfrm>
            <a:off x="0" y="5661248"/>
            <a:ext cx="2987824" cy="576064"/>
          </a:xfrm>
          <a:prstGeom prst="rect">
            <a:avLst/>
          </a:prstGeom>
          <a:solidFill>
            <a:schemeClr val="bg1">
              <a:lumMod val="85000"/>
            </a:schemeClr>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8000"/>
                </a:solidFill>
                <a:latin typeface="Arial Black" pitchFamily="34" charset="0"/>
              </a:rPr>
              <a:t>Tannin Concentrated Solution</a:t>
            </a:r>
            <a:endParaRPr lang="en-GB" dirty="0">
              <a:solidFill>
                <a:srgbClr val="008000"/>
              </a:solidFill>
              <a:latin typeface="Arial Black" pitchFamily="34" charset="0"/>
            </a:endParaRPr>
          </a:p>
        </p:txBody>
      </p:sp>
      <p:sp>
        <p:nvSpPr>
          <p:cNvPr id="11" name="TextovéPole 10"/>
          <p:cNvSpPr txBox="1"/>
          <p:nvPr/>
        </p:nvSpPr>
        <p:spPr>
          <a:xfrm>
            <a:off x="0" y="116632"/>
            <a:ext cx="3347864" cy="1569660"/>
          </a:xfrm>
          <a:prstGeom prst="rect">
            <a:avLst/>
          </a:prstGeom>
          <a:noFill/>
        </p:spPr>
        <p:txBody>
          <a:bodyPr wrap="square" rtlCol="0">
            <a:spAutoFit/>
          </a:bodyPr>
          <a:lstStyle/>
          <a:p>
            <a:r>
              <a:rPr lang="en-GB" sz="3200" dirty="0" smtClean="0">
                <a:solidFill>
                  <a:srgbClr val="008000"/>
                </a:solidFill>
                <a:latin typeface="Arial Black" pitchFamily="34" charset="0"/>
              </a:rPr>
              <a:t>Converting of Spruce </a:t>
            </a:r>
            <a:r>
              <a:rPr lang="cs-CZ" sz="3200" dirty="0" smtClean="0">
                <a:solidFill>
                  <a:srgbClr val="008000"/>
                </a:solidFill>
                <a:latin typeface="Arial Black" pitchFamily="34" charset="0"/>
              </a:rPr>
              <a:t>B</a:t>
            </a:r>
            <a:r>
              <a:rPr lang="en-GB" sz="3200" dirty="0" smtClean="0">
                <a:solidFill>
                  <a:srgbClr val="008000"/>
                </a:solidFill>
                <a:latin typeface="Arial Black" pitchFamily="34" charset="0"/>
              </a:rPr>
              <a:t>ark to Tannin</a:t>
            </a:r>
            <a:endParaRPr lang="en-GB" sz="3200" dirty="0">
              <a:solidFill>
                <a:srgbClr val="008000"/>
              </a:solidFill>
              <a:latin typeface="Arial Black" pitchFamily="34" charset="0"/>
            </a:endParaRPr>
          </a:p>
        </p:txBody>
      </p:sp>
      <p:sp>
        <p:nvSpPr>
          <p:cNvPr id="13" name="TextovéPole 12"/>
          <p:cNvSpPr txBox="1"/>
          <p:nvPr/>
        </p:nvSpPr>
        <p:spPr>
          <a:xfrm>
            <a:off x="3491880" y="1052736"/>
            <a:ext cx="2160240" cy="369332"/>
          </a:xfrm>
          <a:prstGeom prst="rect">
            <a:avLst/>
          </a:prstGeom>
          <a:solidFill>
            <a:schemeClr val="bg1">
              <a:lumMod val="85000"/>
            </a:schemeClr>
          </a:solidFill>
          <a:ln w="38100">
            <a:solidFill>
              <a:schemeClr val="tx1"/>
            </a:solidFill>
          </a:ln>
        </p:spPr>
        <p:txBody>
          <a:bodyPr wrap="square" rtlCol="0">
            <a:spAutoFit/>
          </a:bodyPr>
          <a:lstStyle/>
          <a:p>
            <a:r>
              <a:rPr lang="en-GB" dirty="0" smtClean="0"/>
              <a:t>Shredding</a:t>
            </a:r>
            <a:endParaRPr lang="en-GB" dirty="0"/>
          </a:p>
        </p:txBody>
      </p:sp>
      <p:sp>
        <p:nvSpPr>
          <p:cNvPr id="15" name="TextovéPole 14"/>
          <p:cNvSpPr txBox="1"/>
          <p:nvPr/>
        </p:nvSpPr>
        <p:spPr>
          <a:xfrm>
            <a:off x="3491880" y="1700808"/>
            <a:ext cx="2160240" cy="369332"/>
          </a:xfrm>
          <a:prstGeom prst="rect">
            <a:avLst/>
          </a:prstGeom>
          <a:solidFill>
            <a:schemeClr val="bg1">
              <a:lumMod val="85000"/>
            </a:schemeClr>
          </a:solidFill>
          <a:ln w="38100">
            <a:solidFill>
              <a:schemeClr val="tx1"/>
            </a:solidFill>
          </a:ln>
        </p:spPr>
        <p:txBody>
          <a:bodyPr wrap="square" rtlCol="0">
            <a:spAutoFit/>
          </a:bodyPr>
          <a:lstStyle/>
          <a:p>
            <a:r>
              <a:rPr lang="en-GB" dirty="0" smtClean="0"/>
              <a:t>Milling</a:t>
            </a:r>
            <a:endParaRPr lang="en-GB" dirty="0"/>
          </a:p>
        </p:txBody>
      </p:sp>
      <p:sp>
        <p:nvSpPr>
          <p:cNvPr id="16" name="TextovéPole 15"/>
          <p:cNvSpPr txBox="1"/>
          <p:nvPr/>
        </p:nvSpPr>
        <p:spPr>
          <a:xfrm>
            <a:off x="3491880" y="2348880"/>
            <a:ext cx="2160240" cy="369332"/>
          </a:xfrm>
          <a:prstGeom prst="rect">
            <a:avLst/>
          </a:prstGeom>
          <a:solidFill>
            <a:schemeClr val="bg1">
              <a:lumMod val="85000"/>
            </a:schemeClr>
          </a:solidFill>
          <a:ln w="38100">
            <a:solidFill>
              <a:schemeClr val="tx1"/>
            </a:solidFill>
          </a:ln>
        </p:spPr>
        <p:txBody>
          <a:bodyPr wrap="square" rtlCol="0">
            <a:spAutoFit/>
          </a:bodyPr>
          <a:lstStyle/>
          <a:p>
            <a:r>
              <a:rPr lang="en-GB" dirty="0" smtClean="0"/>
              <a:t>Sorting</a:t>
            </a:r>
            <a:endParaRPr lang="en-GB" dirty="0"/>
          </a:p>
        </p:txBody>
      </p:sp>
      <p:sp>
        <p:nvSpPr>
          <p:cNvPr id="17" name="TextovéPole 16"/>
          <p:cNvSpPr txBox="1"/>
          <p:nvPr/>
        </p:nvSpPr>
        <p:spPr>
          <a:xfrm>
            <a:off x="899592" y="2924944"/>
            <a:ext cx="2160240" cy="369332"/>
          </a:xfrm>
          <a:prstGeom prst="rect">
            <a:avLst/>
          </a:prstGeom>
          <a:solidFill>
            <a:schemeClr val="bg1">
              <a:lumMod val="85000"/>
            </a:schemeClr>
          </a:solidFill>
          <a:ln w="38100">
            <a:solidFill>
              <a:schemeClr val="tx1"/>
            </a:solidFill>
          </a:ln>
        </p:spPr>
        <p:txBody>
          <a:bodyPr wrap="square" rtlCol="0">
            <a:spAutoFit/>
          </a:bodyPr>
          <a:lstStyle/>
          <a:p>
            <a:r>
              <a:rPr lang="cs-CZ" dirty="0" err="1" smtClean="0"/>
              <a:t>Water</a:t>
            </a:r>
            <a:r>
              <a:rPr lang="cs-CZ" dirty="0" smtClean="0"/>
              <a:t> + NaHSO</a:t>
            </a:r>
            <a:r>
              <a:rPr lang="cs-CZ" baseline="-25000" dirty="0" smtClean="0"/>
              <a:t>3</a:t>
            </a:r>
            <a:endParaRPr lang="en-GB" baseline="-25000" dirty="0"/>
          </a:p>
        </p:txBody>
      </p:sp>
      <p:sp>
        <p:nvSpPr>
          <p:cNvPr id="18" name="TextovéPole 17"/>
          <p:cNvSpPr txBox="1"/>
          <p:nvPr/>
        </p:nvSpPr>
        <p:spPr>
          <a:xfrm>
            <a:off x="6084168" y="2996952"/>
            <a:ext cx="2304256" cy="400110"/>
          </a:xfrm>
          <a:prstGeom prst="rect">
            <a:avLst/>
          </a:prstGeom>
          <a:solidFill>
            <a:schemeClr val="bg1">
              <a:lumMod val="85000"/>
            </a:schemeClr>
          </a:solidFill>
          <a:ln w="38100">
            <a:solidFill>
              <a:schemeClr val="tx1"/>
            </a:solidFill>
          </a:ln>
        </p:spPr>
        <p:txBody>
          <a:bodyPr wrap="square" rtlCol="0">
            <a:spAutoFit/>
          </a:bodyPr>
          <a:lstStyle/>
          <a:p>
            <a:r>
              <a:rPr lang="cs-CZ" sz="2000" dirty="0" err="1" smtClean="0">
                <a:solidFill>
                  <a:srgbClr val="FF0000"/>
                </a:solidFill>
                <a:latin typeface="Arial Black" pitchFamily="34" charset="0"/>
              </a:rPr>
              <a:t>Extracted</a:t>
            </a:r>
            <a:r>
              <a:rPr lang="cs-CZ" sz="2000" dirty="0" smtClean="0">
                <a:solidFill>
                  <a:srgbClr val="FF0000"/>
                </a:solidFill>
                <a:latin typeface="Arial Black" pitchFamily="34" charset="0"/>
              </a:rPr>
              <a:t> Bark</a:t>
            </a:r>
            <a:endParaRPr lang="en-GB" sz="2000" dirty="0">
              <a:solidFill>
                <a:srgbClr val="FF0000"/>
              </a:solidFill>
              <a:latin typeface="Arial Black" pitchFamily="34" charset="0"/>
            </a:endParaRPr>
          </a:p>
        </p:txBody>
      </p:sp>
      <p:sp>
        <p:nvSpPr>
          <p:cNvPr id="19" name="TextovéPole 18"/>
          <p:cNvSpPr txBox="1"/>
          <p:nvPr/>
        </p:nvSpPr>
        <p:spPr>
          <a:xfrm>
            <a:off x="6012160" y="3717032"/>
            <a:ext cx="2736304" cy="369332"/>
          </a:xfrm>
          <a:prstGeom prst="rect">
            <a:avLst/>
          </a:prstGeom>
          <a:solidFill>
            <a:schemeClr val="bg1">
              <a:lumMod val="85000"/>
            </a:schemeClr>
          </a:solidFill>
          <a:ln w="38100">
            <a:solidFill>
              <a:schemeClr val="tx1"/>
            </a:solidFill>
          </a:ln>
        </p:spPr>
        <p:txBody>
          <a:bodyPr wrap="square" rtlCol="0">
            <a:spAutoFit/>
          </a:bodyPr>
          <a:lstStyle/>
          <a:p>
            <a:r>
              <a:rPr lang="en-GB" smtClean="0"/>
              <a:t>Dewatering</a:t>
            </a:r>
            <a:r>
              <a:rPr lang="cs-CZ" smtClean="0"/>
              <a:t> by Pressing</a:t>
            </a:r>
            <a:endParaRPr lang="en-GB" dirty="0"/>
          </a:p>
        </p:txBody>
      </p:sp>
      <p:sp>
        <p:nvSpPr>
          <p:cNvPr id="21" name="TextovéPole 20"/>
          <p:cNvSpPr txBox="1"/>
          <p:nvPr/>
        </p:nvSpPr>
        <p:spPr>
          <a:xfrm>
            <a:off x="6012160" y="4437112"/>
            <a:ext cx="2304256" cy="646331"/>
          </a:xfrm>
          <a:prstGeom prst="rect">
            <a:avLst/>
          </a:prstGeom>
          <a:solidFill>
            <a:schemeClr val="bg1">
              <a:lumMod val="85000"/>
            </a:schemeClr>
          </a:solidFill>
          <a:ln w="38100">
            <a:solidFill>
              <a:schemeClr val="tx1"/>
            </a:solidFill>
          </a:ln>
        </p:spPr>
        <p:txBody>
          <a:bodyPr wrap="square" rtlCol="0">
            <a:spAutoFit/>
          </a:bodyPr>
          <a:lstStyle/>
          <a:p>
            <a:r>
              <a:rPr lang="en-GB" dirty="0" smtClean="0"/>
              <a:t>Combustion or Agricultural Use</a:t>
            </a:r>
            <a:endParaRPr lang="en-GB" dirty="0"/>
          </a:p>
        </p:txBody>
      </p:sp>
      <p:sp>
        <p:nvSpPr>
          <p:cNvPr id="22" name="TextovéPole 21"/>
          <p:cNvSpPr txBox="1"/>
          <p:nvPr/>
        </p:nvSpPr>
        <p:spPr>
          <a:xfrm>
            <a:off x="2411760" y="3645024"/>
            <a:ext cx="3312368" cy="369332"/>
          </a:xfrm>
          <a:prstGeom prst="rect">
            <a:avLst/>
          </a:prstGeom>
          <a:solidFill>
            <a:schemeClr val="bg1">
              <a:lumMod val="85000"/>
            </a:schemeClr>
          </a:solidFill>
          <a:ln w="38100">
            <a:solidFill>
              <a:schemeClr val="tx1"/>
            </a:solidFill>
          </a:ln>
        </p:spPr>
        <p:txBody>
          <a:bodyPr wrap="square" rtlCol="0">
            <a:spAutoFit/>
          </a:bodyPr>
          <a:lstStyle/>
          <a:p>
            <a:r>
              <a:rPr lang="en-GB" dirty="0" smtClean="0"/>
              <a:t>Fining</a:t>
            </a:r>
            <a:r>
              <a:rPr lang="cs-CZ" dirty="0" smtClean="0"/>
              <a:t> (</a:t>
            </a:r>
            <a:r>
              <a:rPr lang="en-GB" dirty="0" smtClean="0"/>
              <a:t>Clarifying</a:t>
            </a:r>
            <a:r>
              <a:rPr lang="cs-CZ" dirty="0" smtClean="0"/>
              <a:t>) &amp; </a:t>
            </a:r>
            <a:r>
              <a:rPr lang="en-GB" dirty="0" smtClean="0"/>
              <a:t>Filtration</a:t>
            </a:r>
            <a:endParaRPr lang="en-GB" dirty="0"/>
          </a:p>
        </p:txBody>
      </p:sp>
      <p:sp>
        <p:nvSpPr>
          <p:cNvPr id="24" name="TextovéPole 23"/>
          <p:cNvSpPr txBox="1"/>
          <p:nvPr/>
        </p:nvSpPr>
        <p:spPr>
          <a:xfrm>
            <a:off x="3419872" y="4365104"/>
            <a:ext cx="2160240" cy="369332"/>
          </a:xfrm>
          <a:prstGeom prst="rect">
            <a:avLst/>
          </a:prstGeom>
          <a:solidFill>
            <a:schemeClr val="bg1">
              <a:lumMod val="85000"/>
            </a:schemeClr>
          </a:solidFill>
          <a:ln w="38100">
            <a:solidFill>
              <a:schemeClr val="tx1"/>
            </a:solidFill>
          </a:ln>
        </p:spPr>
        <p:txBody>
          <a:bodyPr wrap="square" rtlCol="0">
            <a:spAutoFit/>
          </a:bodyPr>
          <a:lstStyle/>
          <a:p>
            <a:r>
              <a:rPr lang="en-GB" dirty="0" smtClean="0"/>
              <a:t>Vacuum thickening</a:t>
            </a:r>
            <a:endParaRPr lang="en-GB" dirty="0"/>
          </a:p>
        </p:txBody>
      </p:sp>
      <p:sp>
        <p:nvSpPr>
          <p:cNvPr id="26" name="TextovéPole 25"/>
          <p:cNvSpPr txBox="1"/>
          <p:nvPr/>
        </p:nvSpPr>
        <p:spPr>
          <a:xfrm>
            <a:off x="3419872" y="5085184"/>
            <a:ext cx="2160240" cy="369332"/>
          </a:xfrm>
          <a:prstGeom prst="rect">
            <a:avLst/>
          </a:prstGeom>
          <a:solidFill>
            <a:schemeClr val="bg1">
              <a:lumMod val="85000"/>
            </a:schemeClr>
          </a:solidFill>
          <a:ln w="38100">
            <a:solidFill>
              <a:schemeClr val="tx1"/>
            </a:solidFill>
          </a:ln>
        </p:spPr>
        <p:txBody>
          <a:bodyPr wrap="square" rtlCol="0">
            <a:spAutoFit/>
          </a:bodyPr>
          <a:lstStyle/>
          <a:p>
            <a:r>
              <a:rPr lang="en-GB" dirty="0" smtClean="0"/>
              <a:t>Drying</a:t>
            </a:r>
            <a:endParaRPr lang="en-GB" dirty="0"/>
          </a:p>
        </p:txBody>
      </p:sp>
      <p:sp>
        <p:nvSpPr>
          <p:cNvPr id="27" name="Obdélník 26"/>
          <p:cNvSpPr/>
          <p:nvPr/>
        </p:nvSpPr>
        <p:spPr>
          <a:xfrm>
            <a:off x="3419872" y="5733256"/>
            <a:ext cx="2304256" cy="576064"/>
          </a:xfrm>
          <a:prstGeom prst="rect">
            <a:avLst/>
          </a:prstGeom>
          <a:solidFill>
            <a:schemeClr val="bg1">
              <a:lumMod val="85000"/>
            </a:schemeClr>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8000"/>
                </a:solidFill>
                <a:latin typeface="Arial Black" pitchFamily="34" charset="0"/>
              </a:rPr>
              <a:t>Tannin Powder</a:t>
            </a:r>
            <a:endParaRPr lang="en-GB" dirty="0">
              <a:solidFill>
                <a:srgbClr val="008000"/>
              </a:solidFill>
              <a:latin typeface="Arial Blac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24</a:t>
            </a:fld>
            <a:endParaRPr lang="sk-SK"/>
          </a:p>
        </p:txBody>
      </p:sp>
      <p:pic>
        <p:nvPicPr>
          <p:cNvPr id="5" name="Obrázek 4" descr="375px-Tannic_acid_2-svg.png"/>
          <p:cNvPicPr>
            <a:picLocks noChangeAspect="1"/>
          </p:cNvPicPr>
          <p:nvPr/>
        </p:nvPicPr>
        <p:blipFill>
          <a:blip r:embed="rId2" cstate="print"/>
          <a:stretch>
            <a:fillRect/>
          </a:stretch>
        </p:blipFill>
        <p:spPr>
          <a:xfrm>
            <a:off x="755576" y="836712"/>
            <a:ext cx="5400600" cy="5400600"/>
          </a:xfrm>
          <a:prstGeom prst="rect">
            <a:avLst/>
          </a:prstGeom>
        </p:spPr>
      </p:pic>
      <p:sp>
        <p:nvSpPr>
          <p:cNvPr id="8" name="TextovéPole 7"/>
          <p:cNvSpPr txBox="1"/>
          <p:nvPr/>
        </p:nvSpPr>
        <p:spPr>
          <a:xfrm>
            <a:off x="6156176" y="260648"/>
            <a:ext cx="2736304" cy="1200329"/>
          </a:xfrm>
          <a:prstGeom prst="rect">
            <a:avLst/>
          </a:prstGeom>
          <a:noFill/>
        </p:spPr>
        <p:txBody>
          <a:bodyPr wrap="square" rtlCol="0">
            <a:spAutoFit/>
          </a:bodyPr>
          <a:lstStyle/>
          <a:p>
            <a:r>
              <a:rPr lang="en-GB" sz="2400" b="1" dirty="0" smtClean="0">
                <a:solidFill>
                  <a:srgbClr val="008000"/>
                </a:solidFill>
                <a:latin typeface="Arial Black" pitchFamily="34" charset="0"/>
              </a:rPr>
              <a:t>Tan</a:t>
            </a:r>
            <a:r>
              <a:rPr lang="cs-CZ" sz="2400" b="1" dirty="0" smtClean="0">
                <a:solidFill>
                  <a:srgbClr val="008000"/>
                </a:solidFill>
                <a:latin typeface="Arial Black" pitchFamily="34" charset="0"/>
              </a:rPr>
              <a:t>n</a:t>
            </a:r>
            <a:r>
              <a:rPr lang="en-GB" sz="2400" b="1" dirty="0" smtClean="0">
                <a:solidFill>
                  <a:srgbClr val="008000"/>
                </a:solidFill>
                <a:latin typeface="Arial Black" pitchFamily="34" charset="0"/>
              </a:rPr>
              <a:t>in –</a:t>
            </a:r>
            <a:r>
              <a:rPr lang="cs-CZ" sz="2400" b="1" dirty="0" smtClean="0">
                <a:solidFill>
                  <a:srgbClr val="008000"/>
                </a:solidFill>
                <a:latin typeface="Arial Black" pitchFamily="34" charset="0"/>
              </a:rPr>
              <a:t> </a:t>
            </a:r>
            <a:r>
              <a:rPr lang="en-GB" sz="2400" b="1" dirty="0" smtClean="0">
                <a:solidFill>
                  <a:srgbClr val="008000"/>
                </a:solidFill>
                <a:latin typeface="Arial Black" pitchFamily="34" charset="0"/>
              </a:rPr>
              <a:t>one of the POSSIBLE STRUCTURES</a:t>
            </a:r>
            <a:endParaRPr lang="en-GB" sz="2400" b="1" dirty="0">
              <a:solidFill>
                <a:srgbClr val="008000"/>
              </a:solidFill>
              <a:latin typeface="Arial Blac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25</a:t>
            </a:fld>
            <a:endParaRPr lang="sk-SK"/>
          </a:p>
        </p:txBody>
      </p:sp>
      <p:pic>
        <p:nvPicPr>
          <p:cNvPr id="6" name="Obrázek 5" descr="800px-Tannic_acid.png"/>
          <p:cNvPicPr>
            <a:picLocks noChangeAspect="1"/>
          </p:cNvPicPr>
          <p:nvPr/>
        </p:nvPicPr>
        <p:blipFill>
          <a:blip r:embed="rId2" cstate="print"/>
          <a:stretch>
            <a:fillRect/>
          </a:stretch>
        </p:blipFill>
        <p:spPr>
          <a:xfrm>
            <a:off x="161061" y="1484784"/>
            <a:ext cx="8659411" cy="4633160"/>
          </a:xfrm>
          <a:prstGeom prst="rect">
            <a:avLst/>
          </a:prstGeom>
        </p:spPr>
      </p:pic>
      <p:sp>
        <p:nvSpPr>
          <p:cNvPr id="8" name="TextovéPole 7"/>
          <p:cNvSpPr txBox="1"/>
          <p:nvPr/>
        </p:nvSpPr>
        <p:spPr>
          <a:xfrm>
            <a:off x="467544" y="404664"/>
            <a:ext cx="8208912" cy="461665"/>
          </a:xfrm>
          <a:prstGeom prst="rect">
            <a:avLst/>
          </a:prstGeom>
          <a:noFill/>
        </p:spPr>
        <p:txBody>
          <a:bodyPr wrap="square" rtlCol="0">
            <a:spAutoFit/>
          </a:bodyPr>
          <a:lstStyle/>
          <a:p>
            <a:r>
              <a:rPr lang="en-GB" sz="2400" b="1" dirty="0" smtClean="0">
                <a:solidFill>
                  <a:srgbClr val="008000"/>
                </a:solidFill>
                <a:latin typeface="Arial Black" pitchFamily="34" charset="0"/>
              </a:rPr>
              <a:t>Tan</a:t>
            </a:r>
            <a:r>
              <a:rPr lang="cs-CZ" sz="2400" b="1" dirty="0" smtClean="0">
                <a:solidFill>
                  <a:srgbClr val="008000"/>
                </a:solidFill>
                <a:latin typeface="Arial Black" pitchFamily="34" charset="0"/>
              </a:rPr>
              <a:t>n</a:t>
            </a:r>
            <a:r>
              <a:rPr lang="en-GB" sz="2400" b="1" dirty="0" smtClean="0">
                <a:solidFill>
                  <a:srgbClr val="008000"/>
                </a:solidFill>
                <a:latin typeface="Arial Black" pitchFamily="34" charset="0"/>
              </a:rPr>
              <a:t>in – other of the POSSIBLE STRUCTURE</a:t>
            </a:r>
            <a:r>
              <a:rPr lang="cs-CZ" sz="2400" b="1" dirty="0" smtClean="0">
                <a:solidFill>
                  <a:srgbClr val="008000"/>
                </a:solidFill>
                <a:latin typeface="Arial Black" pitchFamily="34" charset="0"/>
              </a:rPr>
              <a:t>S</a:t>
            </a:r>
            <a:endParaRPr lang="en-GB" sz="2400" b="1" dirty="0">
              <a:solidFill>
                <a:srgbClr val="008000"/>
              </a:solidFill>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pic>
        <p:nvPicPr>
          <p:cNvPr id="7" name="Obrázek 6" descr="800px-Tannin_in_Plastic_container.jpg"/>
          <p:cNvPicPr>
            <a:picLocks noChangeAspect="1"/>
          </p:cNvPicPr>
          <p:nvPr/>
        </p:nvPicPr>
        <p:blipFill>
          <a:blip r:embed="rId2" cstate="print"/>
          <a:stretch>
            <a:fillRect/>
          </a:stretch>
        </p:blipFill>
        <p:spPr>
          <a:xfrm>
            <a:off x="0" y="3068960"/>
            <a:ext cx="5369100" cy="3664411"/>
          </a:xfrm>
          <a:prstGeom prst="rect">
            <a:avLst/>
          </a:prstGeom>
        </p:spPr>
      </p:pic>
      <p:sp>
        <p:nvSpPr>
          <p:cNvPr id="8" name="TextovéPole 7"/>
          <p:cNvSpPr txBox="1"/>
          <p:nvPr/>
        </p:nvSpPr>
        <p:spPr>
          <a:xfrm>
            <a:off x="467544" y="188640"/>
            <a:ext cx="8136904" cy="1077218"/>
          </a:xfrm>
          <a:prstGeom prst="rect">
            <a:avLst/>
          </a:prstGeom>
          <a:noFill/>
        </p:spPr>
        <p:txBody>
          <a:bodyPr wrap="square" rtlCol="0">
            <a:spAutoFit/>
          </a:bodyPr>
          <a:lstStyle/>
          <a:p>
            <a:pPr algn="ctr"/>
            <a:r>
              <a:rPr lang="cs-CZ" sz="3200" dirty="0" err="1" smtClean="0">
                <a:solidFill>
                  <a:srgbClr val="008000"/>
                </a:solidFill>
                <a:latin typeface="Arial Black" pitchFamily="34" charset="0"/>
              </a:rPr>
              <a:t>Tannin</a:t>
            </a:r>
            <a:r>
              <a:rPr lang="cs-CZ" sz="3200" dirty="0" smtClean="0">
                <a:solidFill>
                  <a:srgbClr val="008000"/>
                </a:solidFill>
                <a:latin typeface="Arial Black" pitchFamily="34" charset="0"/>
              </a:rPr>
              <a:t> = </a:t>
            </a:r>
            <a:r>
              <a:rPr lang="cs-CZ" sz="3200" dirty="0" err="1" smtClean="0">
                <a:solidFill>
                  <a:srgbClr val="008000"/>
                </a:solidFill>
                <a:latin typeface="Arial Black" pitchFamily="34" charset="0"/>
              </a:rPr>
              <a:t>tannic</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acid</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or</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digallic</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acid</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or</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gallotannic</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acid</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or</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gallotannin</a:t>
            </a:r>
            <a:r>
              <a:rPr lang="cs-CZ" sz="3200" dirty="0" smtClean="0">
                <a:solidFill>
                  <a:srgbClr val="008000"/>
                </a:solidFill>
                <a:latin typeface="Arial Black" pitchFamily="34" charset="0"/>
              </a:rPr>
              <a:t> </a:t>
            </a:r>
            <a:endParaRPr lang="cs-CZ" sz="3200" dirty="0">
              <a:solidFill>
                <a:srgbClr val="008000"/>
              </a:solidFill>
              <a:latin typeface="Arial Black" pitchFamily="34" charset="0"/>
            </a:endParaRPr>
          </a:p>
        </p:txBody>
      </p:sp>
      <p:pic>
        <p:nvPicPr>
          <p:cNvPr id="9" name="Obrázek 8" descr="800px-Bottle_of_tannic_acid.jpg"/>
          <p:cNvPicPr>
            <a:picLocks noChangeAspect="1"/>
          </p:cNvPicPr>
          <p:nvPr/>
        </p:nvPicPr>
        <p:blipFill>
          <a:blip r:embed="rId3" cstate="print"/>
          <a:stretch>
            <a:fillRect/>
          </a:stretch>
        </p:blipFill>
        <p:spPr>
          <a:xfrm>
            <a:off x="5061020" y="1412326"/>
            <a:ext cx="4082980" cy="544567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27</a:t>
            </a:fld>
            <a:endParaRPr lang="sk-SK"/>
          </a:p>
        </p:txBody>
      </p:sp>
      <p:sp>
        <p:nvSpPr>
          <p:cNvPr id="7" name="TextovéPole 6"/>
          <p:cNvSpPr txBox="1"/>
          <p:nvPr/>
        </p:nvSpPr>
        <p:spPr>
          <a:xfrm>
            <a:off x="251520" y="332656"/>
            <a:ext cx="8496944" cy="5447645"/>
          </a:xfrm>
          <a:prstGeom prst="rect">
            <a:avLst/>
          </a:prstGeom>
          <a:noFill/>
        </p:spPr>
        <p:txBody>
          <a:bodyPr wrap="square" rtlCol="0">
            <a:spAutoFit/>
          </a:bodyPr>
          <a:lstStyle/>
          <a:p>
            <a:r>
              <a:rPr lang="cs-CZ" sz="2800" b="1" dirty="0" err="1" smtClean="0">
                <a:solidFill>
                  <a:srgbClr val="0000FF"/>
                </a:solidFill>
                <a:latin typeface="Arial Black" pitchFamily="34" charset="0"/>
              </a:rPr>
              <a:t>Product</a:t>
            </a:r>
            <a:r>
              <a:rPr lang="cs-CZ" sz="2800" b="1" dirty="0" smtClean="0">
                <a:solidFill>
                  <a:srgbClr val="0000FF"/>
                </a:solidFill>
                <a:latin typeface="Arial Black" pitchFamily="34" charset="0"/>
              </a:rPr>
              <a:t> SIGMA ALDRICH</a:t>
            </a:r>
          </a:p>
          <a:p>
            <a:r>
              <a:rPr lang="cs-CZ" sz="3200" b="1" dirty="0" err="1" smtClean="0">
                <a:solidFill>
                  <a:srgbClr val="FF0000"/>
                </a:solidFill>
                <a:latin typeface="Arial Black" pitchFamily="34" charset="0"/>
              </a:rPr>
              <a:t>Tannic</a:t>
            </a: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acid</a:t>
            </a:r>
            <a:endParaRPr lang="cs-CZ" sz="3200" b="1" dirty="0" smtClean="0">
              <a:solidFill>
                <a:srgbClr val="FF0000"/>
              </a:solidFill>
              <a:latin typeface="Arial Black" pitchFamily="34" charset="0"/>
            </a:endParaRPr>
          </a:p>
          <a:p>
            <a:r>
              <a:rPr lang="cs-CZ" b="1" dirty="0" smtClean="0"/>
              <a:t>5 </a:t>
            </a:r>
            <a:r>
              <a:rPr lang="cs-CZ" b="1" dirty="0" err="1" smtClean="0"/>
              <a:t>Products</a:t>
            </a:r>
            <a:endParaRPr lang="cs-CZ" b="1" dirty="0" smtClean="0"/>
          </a:p>
          <a:p>
            <a:endParaRPr lang="cs-CZ" b="1" dirty="0" smtClean="0"/>
          </a:p>
          <a:p>
            <a:r>
              <a:rPr lang="cs-CZ" b="1" dirty="0" smtClean="0"/>
              <a:t>Synonym:   </a:t>
            </a:r>
            <a:r>
              <a:rPr lang="cs-CZ" b="1" dirty="0" err="1" smtClean="0"/>
              <a:t>Gallotannin</a:t>
            </a:r>
            <a:r>
              <a:rPr lang="cs-CZ" b="1" dirty="0" smtClean="0"/>
              <a:t>, </a:t>
            </a:r>
            <a:r>
              <a:rPr lang="cs-CZ" b="1" dirty="0" err="1" smtClean="0"/>
              <a:t>Tannin</a:t>
            </a:r>
            <a:r>
              <a:rPr lang="cs-CZ" b="1" dirty="0" smtClean="0"/>
              <a:t> </a:t>
            </a:r>
          </a:p>
          <a:p>
            <a:endParaRPr lang="cs-CZ" b="1" dirty="0" smtClean="0"/>
          </a:p>
          <a:p>
            <a:r>
              <a:rPr lang="cs-CZ" b="1" dirty="0" smtClean="0"/>
              <a:t>CAS </a:t>
            </a:r>
            <a:r>
              <a:rPr lang="cs-CZ" b="1" dirty="0" err="1" smtClean="0"/>
              <a:t>Number</a:t>
            </a:r>
            <a:r>
              <a:rPr lang="cs-CZ" b="1" dirty="0" smtClean="0"/>
              <a:t>: </a:t>
            </a:r>
            <a:r>
              <a:rPr lang="cs-CZ" b="1" dirty="0" smtClean="0">
                <a:hlinkClick r:id="rId2"/>
              </a:rPr>
              <a:t>1401-55-4</a:t>
            </a:r>
            <a:r>
              <a:rPr lang="cs-CZ" b="1" dirty="0" smtClean="0"/>
              <a:t> </a:t>
            </a:r>
          </a:p>
          <a:p>
            <a:endParaRPr lang="cs-CZ" b="1" dirty="0" smtClean="0"/>
          </a:p>
          <a:p>
            <a:r>
              <a:rPr lang="cs-CZ" b="1" dirty="0" err="1" smtClean="0"/>
              <a:t>Empirical</a:t>
            </a:r>
            <a:r>
              <a:rPr lang="cs-CZ" b="1" dirty="0" smtClean="0"/>
              <a:t> </a:t>
            </a:r>
            <a:r>
              <a:rPr lang="cs-CZ" b="1" dirty="0" err="1" smtClean="0"/>
              <a:t>Formula</a:t>
            </a:r>
            <a:r>
              <a:rPr lang="cs-CZ" b="1" dirty="0" smtClean="0"/>
              <a:t> (</a:t>
            </a:r>
            <a:r>
              <a:rPr lang="cs-CZ" b="1" dirty="0" err="1" smtClean="0"/>
              <a:t>Hill</a:t>
            </a:r>
            <a:r>
              <a:rPr lang="cs-CZ" b="1" dirty="0" smtClean="0"/>
              <a:t> </a:t>
            </a:r>
            <a:r>
              <a:rPr lang="cs-CZ" b="1" dirty="0" err="1" smtClean="0"/>
              <a:t>Notation</a:t>
            </a:r>
            <a:r>
              <a:rPr lang="cs-CZ" b="1" dirty="0" smtClean="0"/>
              <a:t>):</a:t>
            </a:r>
          </a:p>
          <a:p>
            <a:r>
              <a:rPr lang="cs-CZ" b="1" dirty="0" smtClean="0"/>
              <a:t> C</a:t>
            </a:r>
            <a:r>
              <a:rPr lang="cs-CZ" b="1" baseline="-25000" dirty="0" smtClean="0"/>
              <a:t>76</a:t>
            </a:r>
            <a:r>
              <a:rPr lang="cs-CZ" b="1" dirty="0" smtClean="0"/>
              <a:t>H</a:t>
            </a:r>
            <a:r>
              <a:rPr lang="cs-CZ" b="1" baseline="-25000" dirty="0" smtClean="0"/>
              <a:t>52</a:t>
            </a:r>
            <a:r>
              <a:rPr lang="cs-CZ" b="1" dirty="0" smtClean="0"/>
              <a:t>O</a:t>
            </a:r>
            <a:r>
              <a:rPr lang="cs-CZ" b="1" baseline="-25000" dirty="0" smtClean="0"/>
              <a:t>46</a:t>
            </a:r>
          </a:p>
          <a:p>
            <a:endParaRPr lang="cs-CZ" b="1" dirty="0" smtClean="0"/>
          </a:p>
          <a:p>
            <a:r>
              <a:rPr lang="cs-CZ" b="1" dirty="0" err="1" smtClean="0"/>
              <a:t>Molecular</a:t>
            </a:r>
            <a:r>
              <a:rPr lang="cs-CZ" b="1" dirty="0" smtClean="0"/>
              <a:t> </a:t>
            </a:r>
            <a:r>
              <a:rPr lang="cs-CZ" b="1" dirty="0" err="1" smtClean="0"/>
              <a:t>Weight</a:t>
            </a:r>
            <a:r>
              <a:rPr lang="cs-CZ" b="1" dirty="0" smtClean="0"/>
              <a:t>:</a:t>
            </a:r>
          </a:p>
          <a:p>
            <a:r>
              <a:rPr lang="cs-CZ" b="1" dirty="0" smtClean="0"/>
              <a:t> 1701.20 </a:t>
            </a:r>
          </a:p>
          <a:p>
            <a:endParaRPr lang="cs-CZ" b="1" dirty="0" smtClean="0"/>
          </a:p>
          <a:p>
            <a:r>
              <a:rPr lang="cs-CZ" b="1" dirty="0" smtClean="0"/>
              <a:t> </a:t>
            </a:r>
            <a:r>
              <a:rPr lang="cs-CZ" b="1" dirty="0" err="1" smtClean="0"/>
              <a:t>Beilstein</a:t>
            </a:r>
            <a:r>
              <a:rPr lang="cs-CZ" b="1" dirty="0" smtClean="0"/>
              <a:t> Registry </a:t>
            </a:r>
            <a:r>
              <a:rPr lang="cs-CZ" b="1" dirty="0" err="1" smtClean="0"/>
              <a:t>Number</a:t>
            </a:r>
            <a:r>
              <a:rPr lang="cs-CZ" b="1" dirty="0" smtClean="0"/>
              <a:t>:</a:t>
            </a:r>
          </a:p>
          <a:p>
            <a:r>
              <a:rPr lang="cs-CZ" b="1" dirty="0" smtClean="0"/>
              <a:t> 8186396 </a:t>
            </a:r>
          </a:p>
          <a:p>
            <a:endParaRPr lang="cs-CZ" b="1" dirty="0" smtClean="0"/>
          </a:p>
          <a:p>
            <a:r>
              <a:rPr lang="cs-CZ" b="1" dirty="0" smtClean="0"/>
              <a:t> </a:t>
            </a:r>
            <a:endParaRPr lang="cs-CZ" dirty="0"/>
          </a:p>
        </p:txBody>
      </p:sp>
      <p:pic>
        <p:nvPicPr>
          <p:cNvPr id="1030" name="Picture 6" descr="https://www.sigmaaldrich.com/content/dam/sigma-aldrich/structure9/023/mfcd00066397.eps/_jcr_content/renditions/mfcd00066397-large.png"/>
          <p:cNvPicPr>
            <a:picLocks noChangeAspect="1" noChangeArrowheads="1"/>
          </p:cNvPicPr>
          <p:nvPr/>
        </p:nvPicPr>
        <p:blipFill>
          <a:blip r:embed="rId3" cstate="print"/>
          <a:srcRect/>
          <a:stretch>
            <a:fillRect/>
          </a:stretch>
        </p:blipFill>
        <p:spPr bwMode="auto">
          <a:xfrm>
            <a:off x="5508104" y="116632"/>
            <a:ext cx="3203848" cy="3119365"/>
          </a:xfrm>
          <a:prstGeom prst="rect">
            <a:avLst/>
          </a:prstGeom>
          <a:noFill/>
        </p:spPr>
      </p:pic>
      <p:graphicFrame>
        <p:nvGraphicFramePr>
          <p:cNvPr id="12" name="Tabulka 11"/>
          <p:cNvGraphicFramePr>
            <a:graphicFrameLocks noGrp="1"/>
          </p:cNvGraphicFramePr>
          <p:nvPr/>
        </p:nvGraphicFramePr>
        <p:xfrm>
          <a:off x="3491880" y="3212976"/>
          <a:ext cx="5652120" cy="3505200"/>
        </p:xfrm>
        <a:graphic>
          <a:graphicData uri="http://schemas.openxmlformats.org/drawingml/2006/table">
            <a:tbl>
              <a:tblPr/>
              <a:tblGrid>
                <a:gridCol w="2826060"/>
                <a:gridCol w="2826060"/>
              </a:tblGrid>
              <a:tr h="0">
                <a:tc gridSpan="2">
                  <a:txBody>
                    <a:bodyPr/>
                    <a:lstStyle/>
                    <a:p>
                      <a:pPr algn="ctr"/>
                      <a:r>
                        <a:rPr lang="cs-CZ" sz="1400" b="1" dirty="0" err="1"/>
                        <a:t>Properties</a:t>
                      </a:r>
                      <a:endParaRPr lang="cs-C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ABA"/>
                    </a:solidFill>
                  </a:tcPr>
                </a:tc>
                <a:tc hMerge="1">
                  <a:txBody>
                    <a:bodyPr/>
                    <a:lstStyle/>
                    <a:p>
                      <a:endParaRPr lang="cs-CZ"/>
                    </a:p>
                  </a:txBody>
                  <a:tcPr/>
                </a:tc>
              </a:tr>
              <a:tr h="0">
                <a:tc>
                  <a:txBody>
                    <a:bodyPr/>
                    <a:lstStyle/>
                    <a:p>
                      <a:r>
                        <a:rPr lang="cs-CZ" sz="1400" b="1" dirty="0" err="1">
                          <a:hlinkClick r:id="rId4" tooltip="Chemical formula"/>
                        </a:rPr>
                        <a:t>Chemical</a:t>
                      </a:r>
                      <a:r>
                        <a:rPr lang="cs-CZ" sz="1400" b="1" dirty="0">
                          <a:hlinkClick r:id="rId4" tooltip="Chemical formula"/>
                        </a:rPr>
                        <a:t> </a:t>
                      </a:r>
                      <a:r>
                        <a:rPr lang="cs-CZ" sz="1400" b="1" dirty="0" err="1">
                          <a:hlinkClick r:id="rId4" tooltip="Chemical formula"/>
                        </a:rPr>
                        <a:t>formula</a:t>
                      </a:r>
                      <a:endParaRPr lang="cs-C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400" b="1" dirty="0"/>
                        <a:t>C</a:t>
                      </a:r>
                      <a:r>
                        <a:rPr lang="cs-CZ" sz="1400" b="1" baseline="-25000" dirty="0"/>
                        <a:t>76</a:t>
                      </a:r>
                      <a:r>
                        <a:rPr lang="cs-CZ" sz="1400" b="1" dirty="0"/>
                        <a:t>H</a:t>
                      </a:r>
                      <a:r>
                        <a:rPr lang="cs-CZ" sz="1400" b="1" baseline="-25000" dirty="0"/>
                        <a:t>52</a:t>
                      </a:r>
                      <a:r>
                        <a:rPr lang="cs-CZ" sz="1400" b="1" dirty="0"/>
                        <a:t>O</a:t>
                      </a:r>
                      <a:r>
                        <a:rPr lang="cs-CZ" sz="1400" b="1" baseline="-25000" dirty="0"/>
                        <a:t>46</a:t>
                      </a:r>
                      <a:endParaRPr lang="cs-C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0">
                <a:tc>
                  <a:txBody>
                    <a:bodyPr/>
                    <a:lstStyle/>
                    <a:p>
                      <a:r>
                        <a:rPr lang="cs-CZ" sz="1400" b="1" dirty="0" err="1">
                          <a:hlinkClick r:id="rId5" tooltip="Molar mass"/>
                        </a:rPr>
                        <a:t>Molar</a:t>
                      </a:r>
                      <a:r>
                        <a:rPr lang="cs-CZ" sz="1400" b="1" dirty="0">
                          <a:hlinkClick r:id="rId5" tooltip="Molar mass"/>
                        </a:rPr>
                        <a:t> </a:t>
                      </a:r>
                      <a:r>
                        <a:rPr lang="cs-CZ" sz="1400" b="1" dirty="0" err="1">
                          <a:hlinkClick r:id="rId5" tooltip="Molar mass"/>
                        </a:rPr>
                        <a:t>mass</a:t>
                      </a:r>
                      <a:endParaRPr lang="cs-C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400" b="1" dirty="0"/>
                        <a:t>1701.19 g/mol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0">
                <a:tc>
                  <a:txBody>
                    <a:bodyPr/>
                    <a:lstStyle/>
                    <a:p>
                      <a:r>
                        <a:rPr lang="cs-CZ" sz="1400" b="1" dirty="0" err="1">
                          <a:hlinkClick r:id="rId6" tooltip="Density"/>
                        </a:rPr>
                        <a:t>Density</a:t>
                      </a:r>
                      <a:endParaRPr lang="cs-C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400" b="1" dirty="0"/>
                        <a:t>2.12g/cm</a:t>
                      </a:r>
                      <a:r>
                        <a:rPr lang="cs-CZ" sz="1400" b="1" baseline="30000" dirty="0"/>
                        <a:t>3</a:t>
                      </a:r>
                      <a:endParaRPr lang="cs-C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0">
                <a:tc>
                  <a:txBody>
                    <a:bodyPr/>
                    <a:lstStyle/>
                    <a:p>
                      <a:r>
                        <a:rPr lang="cs-CZ" sz="1400" b="1" dirty="0" err="1">
                          <a:hlinkClick r:id="rId7" tooltip="Melting point"/>
                        </a:rPr>
                        <a:t>Melting</a:t>
                      </a:r>
                      <a:r>
                        <a:rPr lang="cs-CZ" sz="1400" b="1" dirty="0">
                          <a:hlinkClick r:id="rId7" tooltip="Melting point"/>
                        </a:rPr>
                        <a:t> point</a:t>
                      </a:r>
                      <a:endParaRPr lang="cs-C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400" b="1" dirty="0" err="1"/>
                        <a:t>decomposes</a:t>
                      </a:r>
                      <a:r>
                        <a:rPr lang="cs-CZ" sz="1400" b="1" dirty="0"/>
                        <a:t> </a:t>
                      </a:r>
                      <a:r>
                        <a:rPr lang="cs-CZ" sz="1400" b="1" dirty="0" err="1"/>
                        <a:t>above</a:t>
                      </a:r>
                      <a:r>
                        <a:rPr lang="cs-CZ" sz="1400" b="1" dirty="0"/>
                        <a:t> 200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0">
                <a:tc>
                  <a:txBody>
                    <a:bodyPr/>
                    <a:lstStyle/>
                    <a:p>
                      <a:r>
                        <a:rPr lang="cs-CZ" sz="1400" b="1" dirty="0" err="1">
                          <a:hlinkClick r:id="rId8" tooltip="Aqueous solution"/>
                        </a:rPr>
                        <a:t>Solubility</a:t>
                      </a:r>
                      <a:r>
                        <a:rPr lang="cs-CZ" sz="1400" b="1" dirty="0">
                          <a:hlinkClick r:id="rId8" tooltip="Aqueous solution"/>
                        </a:rPr>
                        <a:t> in </a:t>
                      </a:r>
                      <a:r>
                        <a:rPr lang="cs-CZ" sz="1400" b="1" dirty="0" err="1">
                          <a:hlinkClick r:id="rId8" tooltip="Aqueous solution"/>
                        </a:rPr>
                        <a:t>water</a:t>
                      </a:r>
                      <a:endParaRPr lang="cs-C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400" b="1" dirty="0"/>
                        <a:t>2850 g/L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0">
                <a:tc>
                  <a:txBody>
                    <a:bodyPr/>
                    <a:lstStyle/>
                    <a:p>
                      <a:r>
                        <a:rPr lang="cs-CZ" sz="1400" b="1" dirty="0" err="1">
                          <a:hlinkClick r:id="rId9" tooltip="Solubility"/>
                        </a:rPr>
                        <a:t>Solubility</a:t>
                      </a:r>
                      <a:endParaRPr lang="cs-C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400" b="1" dirty="0"/>
                        <a:t>100 g/L in </a:t>
                      </a:r>
                      <a:r>
                        <a:rPr lang="cs-CZ" sz="1400" b="1" dirty="0" err="1"/>
                        <a:t>ethanol</a:t>
                      </a:r>
                      <a:r>
                        <a:rPr lang="cs-CZ" sz="1400" b="1" dirty="0"/>
                        <a:t/>
                      </a:r>
                      <a:br>
                        <a:rPr lang="cs-CZ" sz="1400" b="1" dirty="0"/>
                      </a:br>
                      <a:r>
                        <a:rPr lang="cs-CZ" sz="1400" b="1" dirty="0"/>
                        <a:t>1 g/L in glycerol </a:t>
                      </a:r>
                      <a:r>
                        <a:rPr lang="cs-CZ" sz="1400" b="1" dirty="0" err="1"/>
                        <a:t>and</a:t>
                      </a:r>
                      <a:r>
                        <a:rPr lang="cs-CZ" sz="1400" b="1" dirty="0"/>
                        <a:t> acetone</a:t>
                      </a:r>
                      <a:br>
                        <a:rPr lang="cs-CZ" sz="1400" b="1" dirty="0"/>
                      </a:br>
                      <a:r>
                        <a:rPr lang="cs-CZ" sz="1400" b="1" dirty="0" err="1"/>
                        <a:t>insoluble</a:t>
                      </a:r>
                      <a:r>
                        <a:rPr lang="cs-CZ" sz="1400" b="1" dirty="0"/>
                        <a:t> in benzene, chloroform, </a:t>
                      </a:r>
                      <a:r>
                        <a:rPr lang="cs-CZ" sz="1400" b="1" dirty="0" err="1"/>
                        <a:t>diethyl</a:t>
                      </a:r>
                      <a:r>
                        <a:rPr lang="cs-CZ" sz="1400" b="1" dirty="0"/>
                        <a:t> ether, </a:t>
                      </a:r>
                      <a:r>
                        <a:rPr lang="cs-CZ" sz="1400" b="1" dirty="0" err="1"/>
                        <a:t>petroleum</a:t>
                      </a:r>
                      <a:r>
                        <a:rPr lang="cs-CZ" sz="1400" b="1" dirty="0"/>
                        <a:t>, </a:t>
                      </a:r>
                      <a:r>
                        <a:rPr lang="cs-CZ" sz="1400" b="1" dirty="0" err="1"/>
                        <a:t>carbon</a:t>
                      </a:r>
                      <a:r>
                        <a:rPr lang="cs-CZ" sz="1400" b="1" dirty="0"/>
                        <a:t> </a:t>
                      </a:r>
                      <a:r>
                        <a:rPr lang="cs-CZ" sz="1400" b="1" dirty="0" smtClean="0"/>
                        <a:t>disulfide, </a:t>
                      </a:r>
                      <a:r>
                        <a:rPr lang="cs-CZ" sz="1400" b="1" dirty="0" err="1" smtClean="0"/>
                        <a:t>carbon</a:t>
                      </a:r>
                      <a:r>
                        <a:rPr lang="cs-CZ" sz="1400" b="1" dirty="0" smtClean="0"/>
                        <a:t> </a:t>
                      </a:r>
                      <a:r>
                        <a:rPr lang="cs-CZ" sz="1400" b="1" dirty="0" err="1" smtClean="0"/>
                        <a:t>tetrachloride</a:t>
                      </a:r>
                      <a:r>
                        <a:rPr lang="cs-CZ" sz="1400" b="1" dirty="0" smtClean="0"/>
                        <a:t>.</a:t>
                      </a:r>
                      <a:endParaRPr lang="cs-C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0">
                <a:tc>
                  <a:txBody>
                    <a:bodyPr/>
                    <a:lstStyle/>
                    <a:p>
                      <a:r>
                        <a:rPr lang="cs-CZ" sz="1400" b="1">
                          <a:hlinkClick r:id="rId10" tooltip="Acid dissociation constant"/>
                        </a:rPr>
                        <a:t>Acidity</a:t>
                      </a:r>
                      <a:r>
                        <a:rPr lang="cs-CZ" sz="1400" b="1"/>
                        <a:t> (p</a:t>
                      </a:r>
                      <a:r>
                        <a:rPr lang="cs-CZ" sz="1400" b="1" i="1"/>
                        <a:t>K</a:t>
                      </a:r>
                      <a:r>
                        <a:rPr lang="cs-CZ" sz="1400" b="1" baseline="-25000"/>
                        <a:t>a</a:t>
                      </a:r>
                      <a:r>
                        <a:rPr lang="cs-CZ" sz="1400" b="1"/>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400" b="1" dirty="0"/>
                        <a:t>ca.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28</a:t>
            </a:fld>
            <a:endParaRPr lang="sk-SK"/>
          </a:p>
        </p:txBody>
      </p:sp>
      <p:pic>
        <p:nvPicPr>
          <p:cNvPr id="5" name="Obrázek 4" descr="img624.jpg"/>
          <p:cNvPicPr>
            <a:picLocks noChangeAspect="1"/>
          </p:cNvPicPr>
          <p:nvPr/>
        </p:nvPicPr>
        <p:blipFill>
          <a:blip r:embed="rId2" cstate="print"/>
          <a:stretch>
            <a:fillRect/>
          </a:stretch>
        </p:blipFill>
        <p:spPr>
          <a:xfrm>
            <a:off x="611560" y="620688"/>
            <a:ext cx="8042584" cy="3744416"/>
          </a:xfrm>
          <a:prstGeom prst="rect">
            <a:avLst/>
          </a:prstGeom>
        </p:spPr>
      </p:pic>
      <p:sp>
        <p:nvSpPr>
          <p:cNvPr id="6" name="TextovéPole 5"/>
          <p:cNvSpPr txBox="1"/>
          <p:nvPr/>
        </p:nvSpPr>
        <p:spPr>
          <a:xfrm>
            <a:off x="683568" y="4725144"/>
            <a:ext cx="7416824" cy="1384995"/>
          </a:xfrm>
          <a:prstGeom prst="rect">
            <a:avLst/>
          </a:prstGeom>
          <a:noFill/>
        </p:spPr>
        <p:txBody>
          <a:bodyPr wrap="square" rtlCol="0">
            <a:spAutoFit/>
          </a:bodyPr>
          <a:lstStyle/>
          <a:p>
            <a:pPr algn="ctr"/>
            <a:r>
              <a:rPr lang="cs-CZ" sz="2800" b="1" dirty="0" err="1" smtClean="0">
                <a:solidFill>
                  <a:srgbClr val="C00000"/>
                </a:solidFill>
              </a:rPr>
              <a:t>Hydrolysable</a:t>
            </a:r>
            <a:r>
              <a:rPr lang="cs-CZ" sz="2800" b="1" dirty="0" smtClean="0">
                <a:solidFill>
                  <a:srgbClr val="C00000"/>
                </a:solidFill>
              </a:rPr>
              <a:t> </a:t>
            </a:r>
            <a:r>
              <a:rPr lang="cs-CZ" sz="2800" b="1" dirty="0" err="1" smtClean="0">
                <a:solidFill>
                  <a:srgbClr val="C00000"/>
                </a:solidFill>
              </a:rPr>
              <a:t>tannins</a:t>
            </a:r>
            <a:r>
              <a:rPr lang="cs-CZ" sz="2800" b="1" dirty="0" smtClean="0">
                <a:solidFill>
                  <a:srgbClr val="C00000"/>
                </a:solidFill>
              </a:rPr>
              <a:t> = </a:t>
            </a:r>
            <a:r>
              <a:rPr lang="cs-CZ" sz="2800" dirty="0" err="1" smtClean="0">
                <a:solidFill>
                  <a:srgbClr val="008000"/>
                </a:solidFill>
                <a:latin typeface="Arial Black" pitchFamily="34" charset="0"/>
              </a:rPr>
              <a:t>Gallotannic</a:t>
            </a:r>
            <a:r>
              <a:rPr lang="cs-CZ" sz="2800" dirty="0" smtClean="0">
                <a:solidFill>
                  <a:srgbClr val="008000"/>
                </a:solidFill>
                <a:latin typeface="Arial Black" pitchFamily="34" charset="0"/>
              </a:rPr>
              <a:t> </a:t>
            </a:r>
            <a:r>
              <a:rPr lang="cs-CZ" sz="2800" dirty="0" err="1" smtClean="0">
                <a:solidFill>
                  <a:srgbClr val="008000"/>
                </a:solidFill>
                <a:latin typeface="Arial Black" pitchFamily="34" charset="0"/>
              </a:rPr>
              <a:t>acid</a:t>
            </a:r>
            <a:endParaRPr lang="cs-CZ" sz="2800" dirty="0" smtClean="0"/>
          </a:p>
          <a:p>
            <a:pPr algn="ctr"/>
            <a:r>
              <a:rPr lang="cs-CZ" sz="2800" b="1" dirty="0" smtClean="0">
                <a:solidFill>
                  <a:srgbClr val="C00000"/>
                </a:solidFill>
              </a:rPr>
              <a:t>+ </a:t>
            </a:r>
          </a:p>
          <a:p>
            <a:pPr algn="ctr"/>
            <a:r>
              <a:rPr lang="cs-CZ" sz="2800" b="1" dirty="0" err="1" smtClean="0">
                <a:solidFill>
                  <a:srgbClr val="C00000"/>
                </a:solidFill>
              </a:rPr>
              <a:t>Bound</a:t>
            </a:r>
            <a:r>
              <a:rPr lang="cs-CZ" sz="2800" b="1" dirty="0" smtClean="0">
                <a:solidFill>
                  <a:srgbClr val="C00000"/>
                </a:solidFill>
              </a:rPr>
              <a:t> </a:t>
            </a:r>
            <a:r>
              <a:rPr lang="cs-CZ" sz="2800" b="1" dirty="0" err="1" smtClean="0">
                <a:solidFill>
                  <a:srgbClr val="C00000"/>
                </a:solidFill>
              </a:rPr>
              <a:t>saccharides</a:t>
            </a:r>
            <a:endParaRPr lang="cs-CZ" sz="2800" dirty="0"/>
          </a:p>
        </p:txBody>
      </p:sp>
      <p:sp>
        <p:nvSpPr>
          <p:cNvPr id="8" name="TextovéPole 7"/>
          <p:cNvSpPr txBox="1"/>
          <p:nvPr/>
        </p:nvSpPr>
        <p:spPr>
          <a:xfrm>
            <a:off x="5580112" y="3933056"/>
            <a:ext cx="2304256" cy="369332"/>
          </a:xfrm>
          <a:prstGeom prst="rect">
            <a:avLst/>
          </a:prstGeom>
          <a:solidFill>
            <a:schemeClr val="bg1">
              <a:lumMod val="85000"/>
            </a:schemeClr>
          </a:solidFill>
        </p:spPr>
        <p:txBody>
          <a:bodyPr wrap="square" rtlCol="0">
            <a:spAutoFit/>
          </a:bodyPr>
          <a:lstStyle/>
          <a:p>
            <a:r>
              <a:rPr lang="cs-CZ" dirty="0" err="1" smtClean="0">
                <a:solidFill>
                  <a:srgbClr val="008000"/>
                </a:solidFill>
                <a:latin typeface="Arial Black" pitchFamily="34" charset="0"/>
              </a:rPr>
              <a:t>Ellagic</a:t>
            </a:r>
            <a:r>
              <a:rPr lang="cs-CZ" dirty="0" smtClean="0">
                <a:solidFill>
                  <a:srgbClr val="008000"/>
                </a:solidFill>
                <a:latin typeface="Arial Black" pitchFamily="34" charset="0"/>
              </a:rPr>
              <a:t>  </a:t>
            </a:r>
            <a:r>
              <a:rPr lang="cs-CZ" dirty="0" err="1" smtClean="0">
                <a:solidFill>
                  <a:srgbClr val="008000"/>
                </a:solidFill>
                <a:latin typeface="Arial Black" pitchFamily="34" charset="0"/>
              </a:rPr>
              <a:t>acid</a:t>
            </a:r>
            <a:endParaRPr lang="cs-CZ" dirty="0"/>
          </a:p>
        </p:txBody>
      </p:sp>
      <p:sp>
        <p:nvSpPr>
          <p:cNvPr id="9" name="TextovéPole 8"/>
          <p:cNvSpPr txBox="1"/>
          <p:nvPr/>
        </p:nvSpPr>
        <p:spPr>
          <a:xfrm>
            <a:off x="1331640" y="2780928"/>
            <a:ext cx="1584176" cy="369332"/>
          </a:xfrm>
          <a:prstGeom prst="rect">
            <a:avLst/>
          </a:prstGeom>
          <a:solidFill>
            <a:schemeClr val="bg1">
              <a:lumMod val="85000"/>
            </a:schemeClr>
          </a:solidFill>
        </p:spPr>
        <p:txBody>
          <a:bodyPr wrap="square" rtlCol="0">
            <a:spAutoFit/>
          </a:bodyPr>
          <a:lstStyle/>
          <a:p>
            <a:r>
              <a:rPr lang="cs-CZ" dirty="0" err="1" smtClean="0">
                <a:solidFill>
                  <a:srgbClr val="008000"/>
                </a:solidFill>
                <a:latin typeface="Arial Black" pitchFamily="34" charset="0"/>
              </a:rPr>
              <a:t>Gallic</a:t>
            </a:r>
            <a:r>
              <a:rPr lang="cs-CZ" dirty="0" smtClean="0">
                <a:solidFill>
                  <a:srgbClr val="008000"/>
                </a:solidFill>
                <a:latin typeface="Arial Black" pitchFamily="34" charset="0"/>
              </a:rPr>
              <a:t> </a:t>
            </a:r>
            <a:r>
              <a:rPr lang="cs-CZ" dirty="0" err="1" smtClean="0">
                <a:solidFill>
                  <a:srgbClr val="008000"/>
                </a:solidFill>
                <a:latin typeface="Arial Black" pitchFamily="34" charset="0"/>
              </a:rPr>
              <a:t>acid</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29</a:t>
            </a:fld>
            <a:endParaRPr lang="sk-SK"/>
          </a:p>
        </p:txBody>
      </p:sp>
      <p:pic>
        <p:nvPicPr>
          <p:cNvPr id="6" name="Obrázek 5" descr="img626.jpg"/>
          <p:cNvPicPr>
            <a:picLocks noChangeAspect="1"/>
          </p:cNvPicPr>
          <p:nvPr/>
        </p:nvPicPr>
        <p:blipFill>
          <a:blip r:embed="rId2" cstate="print"/>
          <a:stretch>
            <a:fillRect/>
          </a:stretch>
        </p:blipFill>
        <p:spPr>
          <a:xfrm>
            <a:off x="467544" y="1268760"/>
            <a:ext cx="7704856" cy="5056728"/>
          </a:xfrm>
          <a:prstGeom prst="rect">
            <a:avLst/>
          </a:prstGeom>
        </p:spPr>
      </p:pic>
      <p:sp>
        <p:nvSpPr>
          <p:cNvPr id="7" name="TextovéPole 6"/>
          <p:cNvSpPr txBox="1"/>
          <p:nvPr/>
        </p:nvSpPr>
        <p:spPr>
          <a:xfrm>
            <a:off x="251520" y="188640"/>
            <a:ext cx="8712968" cy="646331"/>
          </a:xfrm>
          <a:prstGeom prst="rect">
            <a:avLst/>
          </a:prstGeom>
          <a:noFill/>
        </p:spPr>
        <p:txBody>
          <a:bodyPr wrap="square" rtlCol="0">
            <a:spAutoFit/>
          </a:bodyPr>
          <a:lstStyle/>
          <a:p>
            <a:pPr marL="0" lvl="1" algn="ctr"/>
            <a:r>
              <a:rPr lang="en-GB" sz="3600" b="1" dirty="0" err="1" smtClean="0">
                <a:solidFill>
                  <a:srgbClr val="008000"/>
                </a:solidFill>
                <a:latin typeface="Arial Black" pitchFamily="34" charset="0"/>
              </a:rPr>
              <a:t>Flavonoids</a:t>
            </a:r>
            <a:r>
              <a:rPr lang="en-GB" sz="3600" b="1" dirty="0" smtClean="0">
                <a:solidFill>
                  <a:srgbClr val="008000"/>
                </a:solidFill>
                <a:latin typeface="Arial Black" pitchFamily="34" charset="0"/>
              </a:rPr>
              <a:t> &gt; condensed tannins</a:t>
            </a:r>
            <a:endParaRPr lang="en-GB" sz="2800" dirty="0">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9512" y="274638"/>
            <a:ext cx="8507288" cy="706090"/>
          </a:xfrm>
        </p:spPr>
        <p:txBody>
          <a:bodyPr/>
          <a:lstStyle/>
          <a:p>
            <a:r>
              <a:rPr lang="en-GB" sz="3600" b="1" dirty="0" smtClean="0">
                <a:solidFill>
                  <a:srgbClr val="FF0000"/>
                </a:solidFill>
                <a:latin typeface="Arial Black" pitchFamily="34" charset="0"/>
              </a:rPr>
              <a:t>Tree –</a:t>
            </a:r>
            <a:r>
              <a:rPr lang="cs-CZ" sz="3600" b="1" dirty="0" smtClean="0">
                <a:solidFill>
                  <a:srgbClr val="FF0000"/>
                </a:solidFill>
                <a:latin typeface="Arial Black" pitchFamily="34" charset="0"/>
              </a:rPr>
              <a:t> </a:t>
            </a:r>
            <a:r>
              <a:rPr lang="en-GB" sz="3600" b="1" dirty="0" smtClean="0">
                <a:solidFill>
                  <a:srgbClr val="FF0000"/>
                </a:solidFill>
                <a:latin typeface="Arial Black" pitchFamily="34" charset="0"/>
              </a:rPr>
              <a:t>Approximate Composition</a:t>
            </a:r>
            <a:endParaRPr lang="en-GB" sz="3600" b="1"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graphicFrame>
        <p:nvGraphicFramePr>
          <p:cNvPr id="9" name="Zástupný symbol pro obsah 8"/>
          <p:cNvGraphicFramePr>
            <a:graphicFrameLocks noGrp="1"/>
          </p:cNvGraphicFramePr>
          <p:nvPr>
            <p:ph idx="1"/>
          </p:nvPr>
        </p:nvGraphicFramePr>
        <p:xfrm>
          <a:off x="457200" y="1125538"/>
          <a:ext cx="8075240" cy="4072158"/>
        </p:xfrm>
        <a:graphic>
          <a:graphicData uri="http://schemas.openxmlformats.org/drawingml/2006/table">
            <a:tbl>
              <a:tblPr firstRow="1" bandRow="1">
                <a:tableStyleId>{5C22544A-7EE6-4342-B048-85BDC9FD1C3A}</a:tableStyleId>
              </a:tblPr>
              <a:tblGrid>
                <a:gridCol w="5208542"/>
                <a:gridCol w="2866698"/>
              </a:tblGrid>
              <a:tr h="647278">
                <a:tc>
                  <a:txBody>
                    <a:bodyPr/>
                    <a:lstStyle/>
                    <a:p>
                      <a:pPr algn="ctr"/>
                      <a:r>
                        <a:rPr lang="cs-CZ" sz="2800" dirty="0" smtClean="0">
                          <a:solidFill>
                            <a:srgbClr val="FF0000"/>
                          </a:solidFill>
                        </a:rPr>
                        <a:t>PART</a:t>
                      </a:r>
                      <a:endParaRPr lang="cs-CZ" sz="2800" dirty="0">
                        <a:solidFill>
                          <a:srgbClr val="FF0000"/>
                        </a:solidFill>
                      </a:endParaRPr>
                    </a:p>
                  </a:txBody>
                  <a:tcPr/>
                </a:tc>
                <a:tc>
                  <a:txBody>
                    <a:bodyPr/>
                    <a:lstStyle/>
                    <a:p>
                      <a:pPr algn="ctr"/>
                      <a:r>
                        <a:rPr lang="cs-CZ" sz="2800" dirty="0" err="1" smtClean="0">
                          <a:solidFill>
                            <a:srgbClr val="FF0000"/>
                          </a:solidFill>
                        </a:rPr>
                        <a:t>approx</a:t>
                      </a:r>
                      <a:r>
                        <a:rPr lang="cs-CZ" sz="2800" dirty="0" smtClean="0">
                          <a:solidFill>
                            <a:srgbClr val="FF0000"/>
                          </a:solidFill>
                        </a:rPr>
                        <a:t>. % w/w</a:t>
                      </a:r>
                      <a:endParaRPr lang="cs-CZ" sz="2800" dirty="0">
                        <a:solidFill>
                          <a:srgbClr val="FF0000"/>
                        </a:solidFill>
                      </a:endParaRPr>
                    </a:p>
                  </a:txBody>
                  <a:tcPr/>
                </a:tc>
              </a:tr>
              <a:tr h="620000">
                <a:tc>
                  <a:txBody>
                    <a:bodyPr/>
                    <a:lstStyle/>
                    <a:p>
                      <a:r>
                        <a:rPr lang="en-GB" sz="2800" b="1" noProof="0" smtClean="0"/>
                        <a:t>Tree stump + plant root system</a:t>
                      </a:r>
                      <a:endParaRPr lang="en-GB" sz="2800" b="1" noProof="0"/>
                    </a:p>
                  </a:txBody>
                  <a:tcPr/>
                </a:tc>
                <a:tc>
                  <a:txBody>
                    <a:bodyPr/>
                    <a:lstStyle/>
                    <a:p>
                      <a:pPr algn="r"/>
                      <a:r>
                        <a:rPr lang="cs-CZ" sz="2800" b="1" dirty="0" smtClean="0"/>
                        <a:t>20</a:t>
                      </a:r>
                      <a:endParaRPr lang="cs-CZ" sz="2800" b="1" dirty="0"/>
                    </a:p>
                  </a:txBody>
                  <a:tcPr/>
                </a:tc>
              </a:tr>
              <a:tr h="620000">
                <a:tc>
                  <a:txBody>
                    <a:bodyPr/>
                    <a:lstStyle/>
                    <a:p>
                      <a:r>
                        <a:rPr lang="en-GB" sz="2800" b="1" noProof="0" smtClean="0">
                          <a:solidFill>
                            <a:schemeClr val="tx1"/>
                          </a:solidFill>
                        </a:rPr>
                        <a:t>Branches</a:t>
                      </a:r>
                      <a:endParaRPr lang="en-GB" sz="2800" b="1" noProof="0">
                        <a:solidFill>
                          <a:schemeClr val="tx1"/>
                        </a:solidFill>
                      </a:endParaRPr>
                    </a:p>
                  </a:txBody>
                  <a:tcPr/>
                </a:tc>
                <a:tc>
                  <a:txBody>
                    <a:bodyPr/>
                    <a:lstStyle/>
                    <a:p>
                      <a:pPr algn="r"/>
                      <a:r>
                        <a:rPr lang="cs-CZ" sz="2800" b="1" dirty="0" smtClean="0"/>
                        <a:t>15</a:t>
                      </a:r>
                      <a:endParaRPr lang="cs-CZ" sz="2800" b="1" dirty="0"/>
                    </a:p>
                  </a:txBody>
                  <a:tcPr/>
                </a:tc>
              </a:tr>
              <a:tr h="620000">
                <a:tc>
                  <a:txBody>
                    <a:bodyPr/>
                    <a:lstStyle/>
                    <a:p>
                      <a:r>
                        <a:rPr lang="en-GB" sz="2800" b="1" noProof="0" smtClean="0">
                          <a:solidFill>
                            <a:srgbClr val="008000"/>
                          </a:solidFill>
                        </a:rPr>
                        <a:t>Tree trunk –</a:t>
                      </a:r>
                      <a:r>
                        <a:rPr lang="en-GB" sz="2800" b="1" noProof="0" smtClean="0"/>
                        <a:t> </a:t>
                      </a:r>
                      <a:r>
                        <a:rPr lang="en-GB" sz="2800" b="1" noProof="0" smtClean="0">
                          <a:solidFill>
                            <a:srgbClr val="008000"/>
                          </a:solidFill>
                        </a:rPr>
                        <a:t>divided below</a:t>
                      </a:r>
                      <a:endParaRPr lang="en-GB" sz="2800" b="1" noProof="0">
                        <a:solidFill>
                          <a:srgbClr val="008000"/>
                        </a:solidFill>
                      </a:endParaRPr>
                    </a:p>
                  </a:txBody>
                  <a:tcPr/>
                </a:tc>
                <a:tc>
                  <a:txBody>
                    <a:bodyPr/>
                    <a:lstStyle/>
                    <a:p>
                      <a:pPr algn="r"/>
                      <a:r>
                        <a:rPr lang="cs-CZ" sz="2800" b="1" dirty="0" smtClean="0"/>
                        <a:t>65</a:t>
                      </a:r>
                      <a:endParaRPr lang="cs-CZ" sz="2800" b="1" dirty="0"/>
                    </a:p>
                  </a:txBody>
                  <a:tcPr/>
                </a:tc>
              </a:tr>
              <a:tr h="620000">
                <a:tc>
                  <a:txBody>
                    <a:bodyPr/>
                    <a:lstStyle/>
                    <a:p>
                      <a:r>
                        <a:rPr lang="en-GB" sz="2800" b="1" noProof="0" smtClean="0">
                          <a:solidFill>
                            <a:srgbClr val="008000"/>
                          </a:solidFill>
                        </a:rPr>
                        <a:t>Treetop</a:t>
                      </a:r>
                      <a:endParaRPr lang="en-GB" sz="2800" b="1" noProof="0">
                        <a:solidFill>
                          <a:srgbClr val="008000"/>
                        </a:solidFill>
                      </a:endParaRPr>
                    </a:p>
                  </a:txBody>
                  <a:tcPr/>
                </a:tc>
                <a:tc>
                  <a:txBody>
                    <a:bodyPr/>
                    <a:lstStyle/>
                    <a:p>
                      <a:pPr algn="l"/>
                      <a:r>
                        <a:rPr lang="cs-CZ" sz="2800" b="1" dirty="0" smtClean="0">
                          <a:solidFill>
                            <a:srgbClr val="008000"/>
                          </a:solidFill>
                        </a:rPr>
                        <a:t>5</a:t>
                      </a:r>
                      <a:endParaRPr lang="cs-CZ" sz="2800" b="1" dirty="0">
                        <a:solidFill>
                          <a:srgbClr val="008000"/>
                        </a:solidFill>
                      </a:endParaRPr>
                    </a:p>
                  </a:txBody>
                  <a:tcPr/>
                </a:tc>
              </a:tr>
              <a:tr h="620000">
                <a:tc>
                  <a:txBody>
                    <a:bodyPr/>
                    <a:lstStyle/>
                    <a:p>
                      <a:r>
                        <a:rPr lang="en-GB" sz="2800" b="1" noProof="0" dirty="0" smtClean="0">
                          <a:solidFill>
                            <a:srgbClr val="008000"/>
                          </a:solidFill>
                        </a:rPr>
                        <a:t>Bark</a:t>
                      </a:r>
                      <a:endParaRPr lang="en-GB" sz="2800" b="1" noProof="0" dirty="0">
                        <a:solidFill>
                          <a:srgbClr val="008000"/>
                        </a:solidFill>
                      </a:endParaRPr>
                    </a:p>
                  </a:txBody>
                  <a:tcPr/>
                </a:tc>
                <a:tc>
                  <a:txBody>
                    <a:bodyPr/>
                    <a:lstStyle/>
                    <a:p>
                      <a:pPr algn="l"/>
                      <a:r>
                        <a:rPr lang="cs-CZ" sz="2800" b="1" dirty="0" smtClean="0">
                          <a:solidFill>
                            <a:srgbClr val="008000"/>
                          </a:solidFill>
                        </a:rPr>
                        <a:t>5</a:t>
                      </a:r>
                      <a:endParaRPr lang="cs-CZ" sz="2800" b="1" dirty="0">
                        <a:solidFill>
                          <a:srgbClr val="008000"/>
                        </a:solidFill>
                      </a:endParaRPr>
                    </a:p>
                  </a:txBody>
                  <a:tcPr/>
                </a:tc>
              </a:tr>
            </a:tbl>
          </a:graphicData>
        </a:graphic>
      </p:graphicFrame>
      <p:sp>
        <p:nvSpPr>
          <p:cNvPr id="11" name="TextovéPole 10"/>
          <p:cNvSpPr txBox="1"/>
          <p:nvPr/>
        </p:nvSpPr>
        <p:spPr>
          <a:xfrm>
            <a:off x="179512" y="5473005"/>
            <a:ext cx="8640960" cy="1384995"/>
          </a:xfrm>
          <a:prstGeom prst="rect">
            <a:avLst/>
          </a:prstGeom>
          <a:solidFill>
            <a:schemeClr val="accent3">
              <a:lumMod val="95000"/>
            </a:schemeClr>
          </a:solidFill>
          <a:ln w="38100">
            <a:solidFill>
              <a:srgbClr val="FF0000"/>
            </a:solidFill>
          </a:ln>
        </p:spPr>
        <p:txBody>
          <a:bodyPr wrap="square" rtlCol="0">
            <a:spAutoFit/>
          </a:bodyPr>
          <a:lstStyle/>
          <a:p>
            <a:pPr algn="ctr"/>
            <a:r>
              <a:rPr lang="cs-CZ" sz="2800" b="1" dirty="0" err="1" smtClean="0">
                <a:solidFill>
                  <a:srgbClr val="FF0000"/>
                </a:solidFill>
                <a:latin typeface="Arial Black" pitchFamily="34" charset="0"/>
              </a:rPr>
              <a:t>The</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only</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approx</a:t>
            </a:r>
            <a:r>
              <a:rPr lang="cs-CZ" sz="2800" b="1" dirty="0" smtClean="0">
                <a:solidFill>
                  <a:srgbClr val="FF0000"/>
                </a:solidFill>
                <a:latin typeface="Arial Black" pitchFamily="34" charset="0"/>
              </a:rPr>
              <a:t>. 55 % w/w </a:t>
            </a:r>
            <a:r>
              <a:rPr lang="cs-CZ" sz="2800" b="1" dirty="0" err="1" smtClean="0">
                <a:solidFill>
                  <a:srgbClr val="FF0000"/>
                </a:solidFill>
                <a:latin typeface="Arial Black" pitchFamily="34" charset="0"/>
              </a:rPr>
              <a:t>of</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the</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Tree</a:t>
            </a:r>
            <a:r>
              <a:rPr lang="cs-CZ" sz="2800" b="1" dirty="0" smtClean="0">
                <a:solidFill>
                  <a:srgbClr val="FF0000"/>
                </a:solidFill>
                <a:latin typeface="Arial Black" pitchFamily="34" charset="0"/>
              </a:rPr>
              <a:t> BIOMASS </a:t>
            </a:r>
            <a:r>
              <a:rPr lang="cs-CZ" sz="2800" b="1" dirty="0" err="1" smtClean="0">
                <a:solidFill>
                  <a:srgbClr val="FF0000"/>
                </a:solidFill>
                <a:latin typeface="Arial Black" pitchFamily="34" charset="0"/>
              </a:rPr>
              <a:t>is</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so</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converted</a:t>
            </a:r>
            <a:r>
              <a:rPr lang="cs-CZ" sz="2800" b="1" dirty="0" smtClean="0">
                <a:solidFill>
                  <a:srgbClr val="FF0000"/>
                </a:solidFill>
                <a:latin typeface="Arial Black" pitchFamily="34" charset="0"/>
              </a:rPr>
              <a:t> to </a:t>
            </a:r>
            <a:r>
              <a:rPr lang="cs-CZ" sz="2800" b="1" dirty="0" err="1" smtClean="0">
                <a:solidFill>
                  <a:srgbClr val="FF0000"/>
                </a:solidFill>
                <a:latin typeface="Arial Black" pitchFamily="34" charset="0"/>
              </a:rPr>
              <a:t>the</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Sawtimber</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or</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the</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Wood</a:t>
            </a:r>
            <a:r>
              <a:rPr lang="cs-CZ" sz="2800" b="1" dirty="0" smtClean="0">
                <a:solidFill>
                  <a:srgbClr val="FF0000"/>
                </a:solidFill>
                <a:latin typeface="Arial Black" pitchFamily="34" charset="0"/>
              </a:rPr>
              <a:t> pulp!</a:t>
            </a:r>
            <a:endParaRPr lang="cs-CZ" sz="2800" b="1" dirty="0">
              <a:solidFill>
                <a:srgbClr val="FF0000"/>
              </a:solidFill>
              <a:latin typeface="Arial Black"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30</a:t>
            </a:fld>
            <a:endParaRPr lang="sk-SK"/>
          </a:p>
        </p:txBody>
      </p:sp>
      <p:sp>
        <p:nvSpPr>
          <p:cNvPr id="7" name="TextovéPole 6"/>
          <p:cNvSpPr txBox="1"/>
          <p:nvPr/>
        </p:nvSpPr>
        <p:spPr>
          <a:xfrm>
            <a:off x="251520" y="188640"/>
            <a:ext cx="8496944" cy="646331"/>
          </a:xfrm>
          <a:prstGeom prst="rect">
            <a:avLst/>
          </a:prstGeom>
          <a:noFill/>
        </p:spPr>
        <p:txBody>
          <a:bodyPr wrap="square" rtlCol="0">
            <a:spAutoFit/>
          </a:bodyPr>
          <a:lstStyle/>
          <a:p>
            <a:pPr marL="0" lvl="1" algn="ctr"/>
            <a:r>
              <a:rPr lang="cs-CZ" sz="3600" b="1" dirty="0" err="1" smtClean="0">
                <a:solidFill>
                  <a:srgbClr val="0000FF"/>
                </a:solidFill>
                <a:latin typeface="Arial Black" pitchFamily="34" charset="0"/>
              </a:rPr>
              <a:t>Tannins</a:t>
            </a:r>
            <a:r>
              <a:rPr lang="cs-CZ" sz="3600" b="1" dirty="0" smtClean="0">
                <a:solidFill>
                  <a:srgbClr val="0000FF"/>
                </a:solidFill>
                <a:latin typeface="Arial Black" pitchFamily="34" charset="0"/>
              </a:rPr>
              <a:t> </a:t>
            </a:r>
            <a:r>
              <a:rPr lang="cs-CZ" sz="3600" b="1" dirty="0" err="1" smtClean="0">
                <a:solidFill>
                  <a:srgbClr val="0000FF"/>
                </a:solidFill>
                <a:latin typeface="Arial Black" pitchFamily="34" charset="0"/>
              </a:rPr>
              <a:t>derived</a:t>
            </a:r>
            <a:r>
              <a:rPr lang="cs-CZ" sz="3600" b="1" dirty="0" smtClean="0">
                <a:solidFill>
                  <a:srgbClr val="0000FF"/>
                </a:solidFill>
                <a:latin typeface="Arial Black" pitchFamily="34" charset="0"/>
              </a:rPr>
              <a:t> </a:t>
            </a:r>
            <a:r>
              <a:rPr lang="cs-CZ" sz="3600" b="1" dirty="0" err="1" smtClean="0">
                <a:solidFill>
                  <a:srgbClr val="0000FF"/>
                </a:solidFill>
                <a:latin typeface="Arial Black" pitchFamily="34" charset="0"/>
              </a:rPr>
              <a:t>from</a:t>
            </a:r>
            <a:r>
              <a:rPr lang="cs-CZ" sz="3600" b="1" dirty="0" smtClean="0">
                <a:solidFill>
                  <a:srgbClr val="0000FF"/>
                </a:solidFill>
                <a:latin typeface="Arial Black" pitchFamily="34" charset="0"/>
              </a:rPr>
              <a:t>  STILBENE</a:t>
            </a:r>
            <a:endParaRPr lang="cs-CZ" sz="2800" dirty="0">
              <a:solidFill>
                <a:srgbClr val="0000FF"/>
              </a:solidFill>
              <a:latin typeface="Arial Black" pitchFamily="34" charset="0"/>
            </a:endParaRPr>
          </a:p>
        </p:txBody>
      </p:sp>
      <p:pic>
        <p:nvPicPr>
          <p:cNvPr id="8" name="Obrázek 7" descr="img654.jpg"/>
          <p:cNvPicPr>
            <a:picLocks noChangeAspect="1"/>
          </p:cNvPicPr>
          <p:nvPr/>
        </p:nvPicPr>
        <p:blipFill>
          <a:blip r:embed="rId2" cstate="print"/>
          <a:stretch>
            <a:fillRect/>
          </a:stretch>
        </p:blipFill>
        <p:spPr>
          <a:xfrm>
            <a:off x="251520" y="1124744"/>
            <a:ext cx="5119224" cy="2160240"/>
          </a:xfrm>
          <a:prstGeom prst="rect">
            <a:avLst/>
          </a:prstGeom>
        </p:spPr>
      </p:pic>
      <p:pic>
        <p:nvPicPr>
          <p:cNvPr id="9" name="Obrázek 8" descr="img655.jpg"/>
          <p:cNvPicPr>
            <a:picLocks noChangeAspect="1"/>
          </p:cNvPicPr>
          <p:nvPr/>
        </p:nvPicPr>
        <p:blipFill>
          <a:blip r:embed="rId3" cstate="print"/>
          <a:stretch>
            <a:fillRect/>
          </a:stretch>
        </p:blipFill>
        <p:spPr>
          <a:xfrm>
            <a:off x="3491880" y="3055775"/>
            <a:ext cx="5045936" cy="3096601"/>
          </a:xfrm>
          <a:prstGeom prst="rect">
            <a:avLst/>
          </a:prstGeom>
        </p:spPr>
      </p:pic>
      <p:cxnSp>
        <p:nvCxnSpPr>
          <p:cNvPr id="11" name="Přímá spojovací šipka 10"/>
          <p:cNvCxnSpPr/>
          <p:nvPr/>
        </p:nvCxnSpPr>
        <p:spPr>
          <a:xfrm flipH="1">
            <a:off x="2987824" y="836712"/>
            <a:ext cx="2880320" cy="1008112"/>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0" name="Obrázek 9" descr="320px-Stilbene_trans_structure_svg.png"/>
          <p:cNvPicPr>
            <a:picLocks noChangeAspect="1"/>
          </p:cNvPicPr>
          <p:nvPr/>
        </p:nvPicPr>
        <p:blipFill>
          <a:blip r:embed="rId4" cstate="print"/>
          <a:stretch>
            <a:fillRect/>
          </a:stretch>
        </p:blipFill>
        <p:spPr>
          <a:xfrm>
            <a:off x="5868144" y="836712"/>
            <a:ext cx="3048000" cy="1905000"/>
          </a:xfrm>
          <a:prstGeom prst="rect">
            <a:avLst/>
          </a:prstGeom>
          <a:ln w="38100">
            <a:solidFill>
              <a:srgbClr val="0000FF"/>
            </a:solidFill>
            <a:prstDash val="sysDash"/>
          </a:ln>
        </p:spPr>
      </p:pic>
      <p:sp>
        <p:nvSpPr>
          <p:cNvPr id="13" name="TextovéPole 12"/>
          <p:cNvSpPr txBox="1"/>
          <p:nvPr/>
        </p:nvSpPr>
        <p:spPr>
          <a:xfrm>
            <a:off x="6084168" y="2276872"/>
            <a:ext cx="1584176" cy="369332"/>
          </a:xfrm>
          <a:prstGeom prst="rect">
            <a:avLst/>
          </a:prstGeom>
          <a:noFill/>
        </p:spPr>
        <p:txBody>
          <a:bodyPr wrap="square" rtlCol="0">
            <a:spAutoFit/>
          </a:bodyPr>
          <a:lstStyle/>
          <a:p>
            <a:r>
              <a:rPr lang="cs-CZ" dirty="0" smtClean="0">
                <a:solidFill>
                  <a:srgbClr val="0000FF"/>
                </a:solidFill>
                <a:latin typeface="Arial Black" pitchFamily="34" charset="0"/>
              </a:rPr>
              <a:t>Cis i trans</a:t>
            </a:r>
            <a:endParaRPr lang="cs-CZ" dirty="0">
              <a:solidFill>
                <a:srgbClr val="0000FF"/>
              </a:solidFill>
              <a:latin typeface="Arial Black"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31</a:t>
            </a:fld>
            <a:endParaRPr lang="sk-SK"/>
          </a:p>
        </p:txBody>
      </p:sp>
      <p:sp>
        <p:nvSpPr>
          <p:cNvPr id="7" name="TextovéPole 6"/>
          <p:cNvSpPr txBox="1"/>
          <p:nvPr/>
        </p:nvSpPr>
        <p:spPr>
          <a:xfrm>
            <a:off x="251520" y="188640"/>
            <a:ext cx="8496944" cy="5016758"/>
          </a:xfrm>
          <a:prstGeom prst="rect">
            <a:avLst/>
          </a:prstGeom>
          <a:noFill/>
        </p:spPr>
        <p:txBody>
          <a:bodyPr wrap="square" rtlCol="0">
            <a:spAutoFit/>
          </a:bodyPr>
          <a:lstStyle/>
          <a:p>
            <a:pPr marL="0" lvl="1" algn="ctr"/>
            <a:r>
              <a:rPr lang="en-GB" sz="3200" b="1" dirty="0" err="1" smtClean="0">
                <a:solidFill>
                  <a:srgbClr val="008000"/>
                </a:solidFill>
              </a:rPr>
              <a:t>Flavonoids</a:t>
            </a:r>
            <a:r>
              <a:rPr lang="en-GB" sz="3200" b="1" dirty="0" smtClean="0">
                <a:solidFill>
                  <a:srgbClr val="008000"/>
                </a:solidFill>
              </a:rPr>
              <a:t> &gt;</a:t>
            </a:r>
            <a:r>
              <a:rPr lang="en-GB" sz="3200" b="1" dirty="0" smtClean="0">
                <a:solidFill>
                  <a:srgbClr val="008000"/>
                </a:solidFill>
                <a:latin typeface="Arial Black" pitchFamily="34" charset="0"/>
              </a:rPr>
              <a:t> condensed tannins</a:t>
            </a:r>
            <a:endParaRPr lang="en-GB" sz="3200" b="1" dirty="0" smtClean="0">
              <a:solidFill>
                <a:srgbClr val="008000"/>
              </a:solidFill>
            </a:endParaRPr>
          </a:p>
          <a:p>
            <a:pPr marL="0" lvl="1" algn="ctr"/>
            <a:r>
              <a:rPr lang="en-GB" sz="3200" b="1" dirty="0" smtClean="0">
                <a:solidFill>
                  <a:srgbClr val="008000"/>
                </a:solidFill>
              </a:rPr>
              <a:t>&amp;</a:t>
            </a:r>
          </a:p>
          <a:p>
            <a:pPr marL="0" lvl="1" algn="ctr"/>
            <a:r>
              <a:rPr lang="en-GB" sz="3200" b="1" dirty="0" smtClean="0">
                <a:solidFill>
                  <a:srgbClr val="C00000"/>
                </a:solidFill>
              </a:rPr>
              <a:t>Hydrolysable tannins = </a:t>
            </a:r>
            <a:r>
              <a:rPr lang="en-GB" sz="3200" dirty="0" err="1" smtClean="0">
                <a:solidFill>
                  <a:srgbClr val="008000"/>
                </a:solidFill>
                <a:latin typeface="Arial Black" pitchFamily="34" charset="0"/>
              </a:rPr>
              <a:t>Gallotannic</a:t>
            </a:r>
            <a:r>
              <a:rPr lang="en-GB" sz="3200" dirty="0" smtClean="0">
                <a:solidFill>
                  <a:srgbClr val="008000"/>
                </a:solidFill>
                <a:latin typeface="Arial Black" pitchFamily="34" charset="0"/>
              </a:rPr>
              <a:t> acid &amp; </a:t>
            </a:r>
            <a:r>
              <a:rPr lang="en-GB" sz="3200" dirty="0" err="1" smtClean="0">
                <a:solidFill>
                  <a:srgbClr val="008000"/>
                </a:solidFill>
                <a:latin typeface="Arial Black" pitchFamily="34" charset="0"/>
              </a:rPr>
              <a:t>Ellagic</a:t>
            </a:r>
            <a:r>
              <a:rPr lang="en-GB" sz="3200" dirty="0" smtClean="0">
                <a:solidFill>
                  <a:srgbClr val="008000"/>
                </a:solidFill>
                <a:latin typeface="Arial Black" pitchFamily="34" charset="0"/>
              </a:rPr>
              <a:t>  acid</a:t>
            </a:r>
            <a:endParaRPr lang="en-GB" sz="3200" dirty="0" smtClean="0"/>
          </a:p>
          <a:p>
            <a:pPr marL="0" lvl="1" algn="ctr"/>
            <a:r>
              <a:rPr lang="en-GB" sz="3200" b="1" dirty="0" smtClean="0">
                <a:solidFill>
                  <a:srgbClr val="C00000"/>
                </a:solidFill>
              </a:rPr>
              <a:t>+Bound </a:t>
            </a:r>
            <a:r>
              <a:rPr lang="en-GB" sz="3200" b="1" dirty="0" err="1" smtClean="0">
                <a:solidFill>
                  <a:srgbClr val="C00000"/>
                </a:solidFill>
              </a:rPr>
              <a:t>saccharides</a:t>
            </a:r>
            <a:endParaRPr lang="en-GB" sz="3200" dirty="0" smtClean="0"/>
          </a:p>
          <a:p>
            <a:pPr marL="0" lvl="1" algn="ctr"/>
            <a:r>
              <a:rPr lang="en-GB" sz="3200" b="1" dirty="0" smtClean="0">
                <a:solidFill>
                  <a:srgbClr val="C00000"/>
                </a:solidFill>
              </a:rPr>
              <a:t>&amp; </a:t>
            </a:r>
          </a:p>
          <a:p>
            <a:pPr marL="0" lvl="1" algn="ctr"/>
            <a:r>
              <a:rPr lang="en-GB" sz="3200" b="1" dirty="0" smtClean="0">
                <a:solidFill>
                  <a:srgbClr val="0000FF"/>
                </a:solidFill>
                <a:latin typeface="+mn-lt"/>
              </a:rPr>
              <a:t>Tannins</a:t>
            </a:r>
            <a:r>
              <a:rPr lang="en-GB" sz="2400" b="1" dirty="0" smtClean="0">
                <a:solidFill>
                  <a:srgbClr val="0000FF"/>
                </a:solidFill>
                <a:latin typeface="+mn-lt"/>
              </a:rPr>
              <a:t> </a:t>
            </a:r>
            <a:r>
              <a:rPr lang="en-GB" sz="3200" b="1" dirty="0" smtClean="0">
                <a:solidFill>
                  <a:srgbClr val="0000FF"/>
                </a:solidFill>
                <a:latin typeface="+mn-lt"/>
              </a:rPr>
              <a:t>derived from  STILBENE</a:t>
            </a:r>
            <a:endParaRPr lang="en-GB" sz="2400" b="1" dirty="0" smtClean="0">
              <a:solidFill>
                <a:srgbClr val="0000FF"/>
              </a:solidFill>
              <a:latin typeface="+mn-lt"/>
            </a:endParaRPr>
          </a:p>
          <a:p>
            <a:pPr marL="0" lvl="1" algn="ctr"/>
            <a:endParaRPr lang="en-GB" sz="3200" b="1" dirty="0" smtClean="0">
              <a:solidFill>
                <a:srgbClr val="C00000"/>
              </a:solidFill>
            </a:endParaRPr>
          </a:p>
          <a:p>
            <a:pPr marL="0" lvl="1" algn="ctr"/>
            <a:r>
              <a:rPr lang="en-GB" sz="3200" b="1" dirty="0" smtClean="0">
                <a:solidFill>
                  <a:srgbClr val="FF0000"/>
                </a:solidFill>
              </a:rPr>
              <a:t>They are frequently  occurring together in one Plant extract </a:t>
            </a:r>
            <a:endParaRPr lang="en-GB"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32</a:t>
            </a:fld>
            <a:endParaRPr lang="sk-SK"/>
          </a:p>
        </p:txBody>
      </p:sp>
      <p:pic>
        <p:nvPicPr>
          <p:cNvPr id="5" name="Obrázek 4" descr="img656.jpg"/>
          <p:cNvPicPr>
            <a:picLocks noChangeAspect="1"/>
          </p:cNvPicPr>
          <p:nvPr/>
        </p:nvPicPr>
        <p:blipFill>
          <a:blip r:embed="rId2" cstate="print"/>
          <a:stretch>
            <a:fillRect/>
          </a:stretch>
        </p:blipFill>
        <p:spPr>
          <a:xfrm>
            <a:off x="467545" y="155217"/>
            <a:ext cx="8280920" cy="6082095"/>
          </a:xfrm>
          <a:prstGeom prst="rect">
            <a:avLst/>
          </a:prstGeom>
        </p:spPr>
      </p:pic>
      <p:sp>
        <p:nvSpPr>
          <p:cNvPr id="6" name="TextovéPole 5"/>
          <p:cNvSpPr txBox="1"/>
          <p:nvPr/>
        </p:nvSpPr>
        <p:spPr>
          <a:xfrm>
            <a:off x="4283968" y="0"/>
            <a:ext cx="4716016" cy="954107"/>
          </a:xfrm>
          <a:prstGeom prst="rect">
            <a:avLst/>
          </a:prstGeom>
          <a:solidFill>
            <a:schemeClr val="bg1">
              <a:lumMod val="85000"/>
            </a:schemeClr>
          </a:solidFill>
        </p:spPr>
        <p:txBody>
          <a:bodyPr wrap="square" rtlCol="0">
            <a:spAutoFit/>
          </a:bodyPr>
          <a:lstStyle/>
          <a:p>
            <a:r>
              <a:rPr lang="en-GB" sz="2800" b="1" dirty="0" smtClean="0">
                <a:solidFill>
                  <a:srgbClr val="0000FF"/>
                </a:solidFill>
                <a:latin typeface="Arial Black" pitchFamily="34" charset="0"/>
              </a:rPr>
              <a:t>Vegetable tanning of Rawhide to Leather</a:t>
            </a:r>
            <a:endParaRPr lang="cs-CZ" sz="2800" dirty="0">
              <a:solidFill>
                <a:srgbClr val="FF0000"/>
              </a:solidFill>
              <a:latin typeface="Arial Black" pitchFamily="34" charset="0"/>
            </a:endParaRPr>
          </a:p>
        </p:txBody>
      </p:sp>
      <p:sp>
        <p:nvSpPr>
          <p:cNvPr id="7" name="TextovéPole 6"/>
          <p:cNvSpPr txBox="1"/>
          <p:nvPr/>
        </p:nvSpPr>
        <p:spPr>
          <a:xfrm>
            <a:off x="1259632" y="188640"/>
            <a:ext cx="2736304" cy="461665"/>
          </a:xfrm>
          <a:prstGeom prst="rect">
            <a:avLst/>
          </a:prstGeom>
          <a:solidFill>
            <a:schemeClr val="bg1">
              <a:lumMod val="85000"/>
            </a:schemeClr>
          </a:solidFill>
        </p:spPr>
        <p:txBody>
          <a:bodyPr wrap="square" rtlCol="0">
            <a:spAutoFit/>
          </a:bodyPr>
          <a:lstStyle/>
          <a:p>
            <a:r>
              <a:rPr lang="cs-CZ" sz="2400" dirty="0" err="1" smtClean="0">
                <a:solidFill>
                  <a:srgbClr val="008000"/>
                </a:solidFill>
                <a:latin typeface="Arial Black" pitchFamily="34" charset="0"/>
              </a:rPr>
              <a:t>Hydrogen</a:t>
            </a:r>
            <a:r>
              <a:rPr lang="cs-CZ" sz="2400" dirty="0" smtClean="0">
                <a:solidFill>
                  <a:srgbClr val="008000"/>
                </a:solidFill>
                <a:latin typeface="Arial Black" pitchFamily="34" charset="0"/>
              </a:rPr>
              <a:t> bond</a:t>
            </a:r>
            <a:endParaRPr lang="cs-CZ" sz="2400" dirty="0">
              <a:solidFill>
                <a:srgbClr val="008000"/>
              </a:solidFill>
              <a:latin typeface="Arial Black" pitchFamily="34" charset="0"/>
            </a:endParaRPr>
          </a:p>
        </p:txBody>
      </p:sp>
      <p:sp>
        <p:nvSpPr>
          <p:cNvPr id="8" name="TextovéPole 7"/>
          <p:cNvSpPr txBox="1"/>
          <p:nvPr/>
        </p:nvSpPr>
        <p:spPr>
          <a:xfrm>
            <a:off x="1259632" y="2276872"/>
            <a:ext cx="2736304" cy="461665"/>
          </a:xfrm>
          <a:prstGeom prst="rect">
            <a:avLst/>
          </a:prstGeom>
          <a:solidFill>
            <a:schemeClr val="bg1">
              <a:lumMod val="85000"/>
            </a:schemeClr>
          </a:solidFill>
        </p:spPr>
        <p:txBody>
          <a:bodyPr wrap="square" rtlCol="0">
            <a:spAutoFit/>
          </a:bodyPr>
          <a:lstStyle/>
          <a:p>
            <a:r>
              <a:rPr lang="en-GB" sz="2400" dirty="0" smtClean="0">
                <a:solidFill>
                  <a:srgbClr val="C00000"/>
                </a:solidFill>
                <a:latin typeface="Arial Black" pitchFamily="34" charset="0"/>
              </a:rPr>
              <a:t>Covalent</a:t>
            </a:r>
            <a:r>
              <a:rPr lang="cs-CZ" sz="2400" dirty="0" smtClean="0">
                <a:solidFill>
                  <a:srgbClr val="C00000"/>
                </a:solidFill>
                <a:latin typeface="Arial Black" pitchFamily="34" charset="0"/>
              </a:rPr>
              <a:t> bond</a:t>
            </a:r>
            <a:endParaRPr lang="cs-CZ" sz="2400" dirty="0">
              <a:solidFill>
                <a:srgbClr val="C00000"/>
              </a:solidFill>
              <a:latin typeface="Arial Black" pitchFamily="34" charset="0"/>
            </a:endParaRPr>
          </a:p>
        </p:txBody>
      </p:sp>
      <p:sp>
        <p:nvSpPr>
          <p:cNvPr id="9" name="TextovéPole 8"/>
          <p:cNvSpPr txBox="1"/>
          <p:nvPr/>
        </p:nvSpPr>
        <p:spPr>
          <a:xfrm>
            <a:off x="1547664" y="5373216"/>
            <a:ext cx="5760640" cy="830997"/>
          </a:xfrm>
          <a:prstGeom prst="rect">
            <a:avLst/>
          </a:prstGeom>
          <a:solidFill>
            <a:schemeClr val="bg1">
              <a:lumMod val="85000"/>
            </a:schemeClr>
          </a:solidFill>
        </p:spPr>
        <p:txBody>
          <a:bodyPr wrap="square" rtlCol="0">
            <a:spAutoFit/>
          </a:bodyPr>
          <a:lstStyle/>
          <a:p>
            <a:pPr algn="ctr"/>
            <a:r>
              <a:rPr lang="en-GB" sz="2400" dirty="0" smtClean="0">
                <a:solidFill>
                  <a:srgbClr val="FF0000"/>
                </a:solidFill>
                <a:latin typeface="Arial Black" pitchFamily="34" charset="0"/>
              </a:rPr>
              <a:t>Interaction of Tannins with </a:t>
            </a:r>
            <a:r>
              <a:rPr lang="en-GB" sz="2400" dirty="0" err="1" smtClean="0">
                <a:solidFill>
                  <a:srgbClr val="FF0000"/>
                </a:solidFill>
                <a:latin typeface="Arial Black" pitchFamily="34" charset="0"/>
              </a:rPr>
              <a:t>Collagene</a:t>
            </a:r>
            <a:endParaRPr lang="en-GB" sz="2400" dirty="0">
              <a:solidFill>
                <a:srgbClr val="FF0000"/>
              </a:solidFill>
              <a:latin typeface="Arial Black"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548680"/>
          </a:xfrm>
        </p:spPr>
        <p:txBody>
          <a:bodyPr/>
          <a:lstStyle/>
          <a:p>
            <a:r>
              <a:rPr lang="cs-CZ" sz="4000" b="1" dirty="0" smtClean="0">
                <a:solidFill>
                  <a:srgbClr val="FF0000"/>
                </a:solidFill>
                <a:latin typeface="Arial Black" pitchFamily="34" charset="0"/>
              </a:rPr>
              <a:t>Iron </a:t>
            </a:r>
            <a:r>
              <a:rPr lang="cs-CZ" sz="4000" b="1" dirty="0" err="1" smtClean="0">
                <a:solidFill>
                  <a:srgbClr val="FF0000"/>
                </a:solidFill>
                <a:latin typeface="Arial Black" pitchFamily="34" charset="0"/>
              </a:rPr>
              <a:t>gall</a:t>
            </a:r>
            <a:r>
              <a:rPr lang="cs-CZ" sz="4000" b="1" dirty="0" smtClean="0">
                <a:solidFill>
                  <a:srgbClr val="FF0000"/>
                </a:solidFill>
                <a:latin typeface="Arial Black" pitchFamily="34" charset="0"/>
              </a:rPr>
              <a:t> </a:t>
            </a:r>
            <a:r>
              <a:rPr lang="cs-CZ" sz="4000" b="1" dirty="0" err="1" smtClean="0">
                <a:solidFill>
                  <a:srgbClr val="FF0000"/>
                </a:solidFill>
                <a:latin typeface="Arial Black" pitchFamily="34" charset="0"/>
              </a:rPr>
              <a:t>ink</a:t>
            </a:r>
            <a:r>
              <a:rPr lang="cs-CZ" sz="4000" b="1" dirty="0" smtClean="0">
                <a:solidFill>
                  <a:srgbClr val="FF0000"/>
                </a:solidFill>
                <a:latin typeface="Arial Black" pitchFamily="34" charset="0"/>
              </a:rPr>
              <a:t> </a:t>
            </a:r>
            <a:r>
              <a:rPr lang="cs-CZ" sz="4000" b="1" dirty="0" err="1" smtClean="0">
                <a:solidFill>
                  <a:srgbClr val="FF0000"/>
                </a:solidFill>
                <a:latin typeface="Arial Black" pitchFamily="34" charset="0"/>
              </a:rPr>
              <a:t>ink</a:t>
            </a:r>
            <a:r>
              <a:rPr lang="cs-CZ" sz="4000" b="1" dirty="0" smtClean="0">
                <a:solidFill>
                  <a:srgbClr val="FF0000"/>
                </a:solidFill>
                <a:latin typeface="Arial Black" pitchFamily="34" charset="0"/>
              </a:rPr>
              <a:t> 1</a:t>
            </a:r>
            <a:endParaRPr lang="cs-CZ" sz="4000" b="1" dirty="0">
              <a:solidFill>
                <a:srgbClr val="FF0000"/>
              </a:solidFill>
              <a:latin typeface="Arial Black" pitchFamily="34" charset="0"/>
            </a:endParaRPr>
          </a:p>
        </p:txBody>
      </p:sp>
      <p:sp>
        <p:nvSpPr>
          <p:cNvPr id="3" name="Zástupný symbol pro obsah 2"/>
          <p:cNvSpPr>
            <a:spLocks noGrp="1"/>
          </p:cNvSpPr>
          <p:nvPr>
            <p:ph idx="1"/>
          </p:nvPr>
        </p:nvSpPr>
        <p:spPr>
          <a:xfrm>
            <a:off x="323528" y="548680"/>
            <a:ext cx="8229600" cy="5184576"/>
          </a:xfrm>
        </p:spPr>
        <p:txBody>
          <a:bodyPr/>
          <a:lstStyle/>
          <a:p>
            <a:pPr>
              <a:buNone/>
            </a:pPr>
            <a:r>
              <a:rPr lang="en-GB" sz="4000" b="1" dirty="0" smtClean="0">
                <a:solidFill>
                  <a:srgbClr val="FF0000"/>
                </a:solidFill>
                <a:latin typeface="Arial Black" pitchFamily="34" charset="0"/>
              </a:rPr>
              <a:t>Iron gall ink </a:t>
            </a:r>
            <a:r>
              <a:rPr lang="en-GB" sz="2800" dirty="0" smtClean="0"/>
              <a:t>(also known as </a:t>
            </a:r>
            <a:r>
              <a:rPr lang="en-GB" sz="2800" b="1" dirty="0" smtClean="0"/>
              <a:t>iron gall nut ink</a:t>
            </a:r>
            <a:r>
              <a:rPr lang="en-GB" sz="2800" dirty="0" smtClean="0"/>
              <a:t>, </a:t>
            </a:r>
            <a:r>
              <a:rPr lang="en-GB" sz="2800" b="1" dirty="0" smtClean="0"/>
              <a:t>oak gall ink</a:t>
            </a:r>
            <a:r>
              <a:rPr lang="en-GB" sz="2800" dirty="0" smtClean="0"/>
              <a:t>, and </a:t>
            </a:r>
            <a:r>
              <a:rPr lang="en-GB" sz="2800" b="1" dirty="0" smtClean="0"/>
              <a:t>common ink</a:t>
            </a:r>
            <a:r>
              <a:rPr lang="en-GB" sz="2800" dirty="0" smtClean="0"/>
              <a:t>) is the Ink purple-black colour, made from salts of Iron and </a:t>
            </a:r>
            <a:r>
              <a:rPr lang="en-GB" sz="2800" dirty="0" err="1" smtClean="0"/>
              <a:t>taninn</a:t>
            </a:r>
            <a:r>
              <a:rPr lang="en-GB" sz="2800" dirty="0" smtClean="0"/>
              <a:t> from plant sources. It is concerned </a:t>
            </a:r>
            <a:r>
              <a:rPr lang="en-GB" sz="2800" dirty="0" err="1" smtClean="0"/>
              <a:t>organometallic</a:t>
            </a:r>
            <a:r>
              <a:rPr lang="en-GB" sz="2800" dirty="0" smtClean="0"/>
              <a:t> compound dispersed in Water, in which is stabilized by the binding agent and this additive ensures remaining of the pigment Dispersion in the Solution. It currently used in Europe 12.Century since.</a:t>
            </a:r>
            <a:endParaRPr lang="en-GB" sz="2800" dirty="0"/>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33</a:t>
            </a:fld>
            <a:endParaRPr lang="sk-SK"/>
          </a:p>
        </p:txBody>
      </p:sp>
      <p:sp>
        <p:nvSpPr>
          <p:cNvPr id="7" name="TextovéPole 6"/>
          <p:cNvSpPr txBox="1"/>
          <p:nvPr/>
        </p:nvSpPr>
        <p:spPr>
          <a:xfrm>
            <a:off x="3275856" y="5780782"/>
            <a:ext cx="3168352" cy="1077218"/>
          </a:xfrm>
          <a:prstGeom prst="rect">
            <a:avLst/>
          </a:prstGeom>
          <a:solidFill>
            <a:schemeClr val="bg1">
              <a:lumMod val="85000"/>
            </a:schemeClr>
          </a:solidFill>
        </p:spPr>
        <p:txBody>
          <a:bodyPr wrap="square" rtlCol="0">
            <a:spAutoFit/>
          </a:bodyPr>
          <a:lstStyle/>
          <a:p>
            <a:r>
              <a:rPr lang="cs-CZ" sz="3200" dirty="0" err="1" smtClean="0">
                <a:solidFill>
                  <a:srgbClr val="008000"/>
                </a:solidFill>
                <a:latin typeface="Arial Black" pitchFamily="34" charset="0"/>
              </a:rPr>
              <a:t>gallnut</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gall</a:t>
            </a:r>
            <a:r>
              <a:rPr lang="cs-CZ" sz="3200" dirty="0" smtClean="0">
                <a:solidFill>
                  <a:srgbClr val="008000"/>
                </a:solidFill>
                <a:latin typeface="Arial Black" pitchFamily="34" charset="0"/>
              </a:rPr>
              <a:t>-</a:t>
            </a:r>
            <a:r>
              <a:rPr lang="cs-CZ" sz="3200" dirty="0" err="1" smtClean="0">
                <a:solidFill>
                  <a:srgbClr val="008000"/>
                </a:solidFill>
                <a:latin typeface="Arial Black" pitchFamily="34" charset="0"/>
              </a:rPr>
              <a:t>apple</a:t>
            </a:r>
            <a:r>
              <a:rPr lang="cs-CZ" sz="3200" dirty="0" smtClean="0">
                <a:solidFill>
                  <a:srgbClr val="008000"/>
                </a:solidFill>
                <a:latin typeface="Arial Black" pitchFamily="34" charset="0"/>
              </a:rPr>
              <a:t>    &gt;</a:t>
            </a:r>
            <a:endParaRPr lang="cs-CZ" sz="3200" dirty="0">
              <a:solidFill>
                <a:srgbClr val="008000"/>
              </a:solidFill>
              <a:latin typeface="Arial Black" pitchFamily="34" charset="0"/>
            </a:endParaRPr>
          </a:p>
        </p:txBody>
      </p:sp>
      <p:pic>
        <p:nvPicPr>
          <p:cNvPr id="8" name="Obrázek 7" descr="120px-Galle DUBĚNKA 08012018.jpg"/>
          <p:cNvPicPr>
            <a:picLocks noChangeAspect="1"/>
          </p:cNvPicPr>
          <p:nvPr/>
        </p:nvPicPr>
        <p:blipFill>
          <a:blip r:embed="rId2" cstate="print"/>
          <a:stretch>
            <a:fillRect/>
          </a:stretch>
        </p:blipFill>
        <p:spPr>
          <a:xfrm>
            <a:off x="6444208" y="4540678"/>
            <a:ext cx="2699792" cy="231732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4000" b="1" dirty="0" smtClean="0">
                <a:solidFill>
                  <a:srgbClr val="FF0000"/>
                </a:solidFill>
                <a:latin typeface="Arial Black" pitchFamily="34" charset="0"/>
              </a:rPr>
              <a:t>Iron </a:t>
            </a:r>
            <a:r>
              <a:rPr lang="cs-CZ" sz="4000" b="1" dirty="0" err="1" smtClean="0">
                <a:solidFill>
                  <a:srgbClr val="FF0000"/>
                </a:solidFill>
                <a:latin typeface="Arial Black" pitchFamily="34" charset="0"/>
              </a:rPr>
              <a:t>gall</a:t>
            </a:r>
            <a:r>
              <a:rPr lang="cs-CZ" sz="4000" b="1" dirty="0" smtClean="0">
                <a:solidFill>
                  <a:srgbClr val="FF0000"/>
                </a:solidFill>
                <a:latin typeface="Arial Black" pitchFamily="34" charset="0"/>
              </a:rPr>
              <a:t> </a:t>
            </a:r>
            <a:r>
              <a:rPr lang="cs-CZ" sz="4000" b="1" dirty="0" err="1" smtClean="0">
                <a:solidFill>
                  <a:srgbClr val="FF0000"/>
                </a:solidFill>
                <a:latin typeface="Arial Black" pitchFamily="34" charset="0"/>
              </a:rPr>
              <a:t>ink</a:t>
            </a:r>
            <a:r>
              <a:rPr lang="cs-CZ" sz="4000" b="1" dirty="0" smtClean="0">
                <a:solidFill>
                  <a:srgbClr val="FF0000"/>
                </a:solidFill>
                <a:latin typeface="Arial Black" pitchFamily="34" charset="0"/>
              </a:rPr>
              <a:t> </a:t>
            </a:r>
            <a:r>
              <a:rPr lang="cs-CZ" sz="4000" b="1" dirty="0" err="1" smtClean="0">
                <a:solidFill>
                  <a:srgbClr val="FF0000"/>
                </a:solidFill>
                <a:latin typeface="Arial Black" pitchFamily="34" charset="0"/>
              </a:rPr>
              <a:t>ink</a:t>
            </a:r>
            <a:r>
              <a:rPr lang="cs-CZ" sz="4000" b="1" dirty="0" smtClean="0">
                <a:solidFill>
                  <a:srgbClr val="FF0000"/>
                </a:solidFill>
                <a:latin typeface="Arial Black" pitchFamily="34" charset="0"/>
              </a:rPr>
              <a:t> 2</a:t>
            </a:r>
            <a:endParaRPr lang="cs-CZ" sz="40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34</a:t>
            </a:fld>
            <a:endParaRPr lang="sk-SK"/>
          </a:p>
        </p:txBody>
      </p:sp>
      <p:sp>
        <p:nvSpPr>
          <p:cNvPr id="8" name="Zástupný symbol pro obsah 7"/>
          <p:cNvSpPr>
            <a:spLocks noGrp="1"/>
          </p:cNvSpPr>
          <p:nvPr>
            <p:ph idx="1"/>
          </p:nvPr>
        </p:nvSpPr>
        <p:spPr>
          <a:xfrm>
            <a:off x="457200" y="1124744"/>
            <a:ext cx="8229600" cy="5001419"/>
          </a:xfrm>
        </p:spPr>
        <p:txBody>
          <a:bodyPr/>
          <a:lstStyle/>
          <a:p>
            <a:pPr algn="ctr">
              <a:buNone/>
            </a:pPr>
            <a:r>
              <a:rPr lang="en-GB" b="1" dirty="0" smtClean="0">
                <a:solidFill>
                  <a:srgbClr val="FF0000"/>
                </a:solidFill>
              </a:rPr>
              <a:t>Simple Recipe</a:t>
            </a:r>
          </a:p>
          <a:p>
            <a:r>
              <a:rPr lang="cs-CZ" dirty="0" err="1" smtClean="0">
                <a:solidFill>
                  <a:srgbClr val="008000"/>
                </a:solidFill>
                <a:latin typeface="Arial Black" pitchFamily="34" charset="0"/>
              </a:rPr>
              <a:t>Tannin</a:t>
            </a:r>
            <a:r>
              <a:rPr lang="cs-CZ" dirty="0" smtClean="0">
                <a:solidFill>
                  <a:srgbClr val="008000"/>
                </a:solidFill>
                <a:latin typeface="Arial Black" pitchFamily="34" charset="0"/>
              </a:rPr>
              <a:t> = </a:t>
            </a:r>
            <a:r>
              <a:rPr lang="cs-CZ" dirty="0" err="1" smtClean="0">
                <a:solidFill>
                  <a:srgbClr val="008000"/>
                </a:solidFill>
                <a:latin typeface="Arial Black" pitchFamily="34" charset="0"/>
              </a:rPr>
              <a:t>tannic</a:t>
            </a:r>
            <a:r>
              <a:rPr lang="cs-CZ" dirty="0" smtClean="0">
                <a:solidFill>
                  <a:srgbClr val="008000"/>
                </a:solidFill>
                <a:latin typeface="Arial Black" pitchFamily="34" charset="0"/>
              </a:rPr>
              <a:t> </a:t>
            </a:r>
            <a:r>
              <a:rPr lang="cs-CZ" dirty="0" err="1" smtClean="0">
                <a:solidFill>
                  <a:srgbClr val="008000"/>
                </a:solidFill>
                <a:latin typeface="Arial Black" pitchFamily="34" charset="0"/>
              </a:rPr>
              <a:t>acid</a:t>
            </a:r>
            <a:r>
              <a:rPr lang="cs-CZ" dirty="0" smtClean="0">
                <a:solidFill>
                  <a:srgbClr val="008000"/>
                </a:solidFill>
                <a:latin typeface="Arial Black" pitchFamily="34" charset="0"/>
              </a:rPr>
              <a:t> </a:t>
            </a:r>
          </a:p>
          <a:p>
            <a:r>
              <a:rPr lang="cs-CZ" dirty="0" smtClean="0"/>
              <a:t>Green vitriol (FeSO</a:t>
            </a:r>
            <a:r>
              <a:rPr lang="cs-CZ" baseline="-25000" dirty="0" smtClean="0"/>
              <a:t>4</a:t>
            </a:r>
            <a:r>
              <a:rPr lang="cs-CZ" dirty="0" smtClean="0"/>
              <a:t>)</a:t>
            </a:r>
          </a:p>
          <a:p>
            <a:r>
              <a:rPr lang="cs-CZ" dirty="0" smtClean="0"/>
              <a:t>ARABIC GUM &gt; </a:t>
            </a:r>
            <a:r>
              <a:rPr lang="cs-CZ" b="1" u="sng" dirty="0" err="1" smtClean="0"/>
              <a:t>Plant</a:t>
            </a:r>
            <a:r>
              <a:rPr lang="cs-CZ" b="1" u="sng" dirty="0" smtClean="0"/>
              <a:t> gum</a:t>
            </a:r>
          </a:p>
          <a:p>
            <a:r>
              <a:rPr lang="cs-CZ" dirty="0" err="1" smtClean="0"/>
              <a:t>Water</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720080"/>
          </a:xfrm>
        </p:spPr>
        <p:txBody>
          <a:bodyPr/>
          <a:lstStyle/>
          <a:p>
            <a:r>
              <a:rPr lang="cs-CZ" sz="4000" b="1" dirty="0" smtClean="0">
                <a:solidFill>
                  <a:srgbClr val="FF0000"/>
                </a:solidFill>
                <a:latin typeface="Arial Black" pitchFamily="34" charset="0"/>
              </a:rPr>
              <a:t>Iron </a:t>
            </a:r>
            <a:r>
              <a:rPr lang="cs-CZ" sz="4000" b="1" dirty="0" err="1" smtClean="0">
                <a:solidFill>
                  <a:srgbClr val="FF0000"/>
                </a:solidFill>
                <a:latin typeface="Arial Black" pitchFamily="34" charset="0"/>
              </a:rPr>
              <a:t>gall</a:t>
            </a:r>
            <a:r>
              <a:rPr lang="cs-CZ" sz="4000" b="1" dirty="0" smtClean="0">
                <a:solidFill>
                  <a:srgbClr val="FF0000"/>
                </a:solidFill>
                <a:latin typeface="Arial Black" pitchFamily="34" charset="0"/>
              </a:rPr>
              <a:t> </a:t>
            </a:r>
            <a:r>
              <a:rPr lang="cs-CZ" sz="4000" b="1" dirty="0" err="1" smtClean="0">
                <a:solidFill>
                  <a:srgbClr val="FF0000"/>
                </a:solidFill>
                <a:latin typeface="Arial Black" pitchFamily="34" charset="0"/>
              </a:rPr>
              <a:t>ink</a:t>
            </a:r>
            <a:r>
              <a:rPr lang="cs-CZ" sz="4000" b="1" dirty="0" smtClean="0">
                <a:solidFill>
                  <a:srgbClr val="FF0000"/>
                </a:solidFill>
                <a:latin typeface="Arial Black" pitchFamily="34" charset="0"/>
              </a:rPr>
              <a:t> </a:t>
            </a:r>
            <a:r>
              <a:rPr lang="cs-CZ" sz="4000" b="1" dirty="0" err="1" smtClean="0">
                <a:solidFill>
                  <a:srgbClr val="FF0000"/>
                </a:solidFill>
                <a:latin typeface="Arial Black" pitchFamily="34" charset="0"/>
              </a:rPr>
              <a:t>ink</a:t>
            </a:r>
            <a:r>
              <a:rPr lang="cs-CZ" sz="4000" b="1" dirty="0" smtClean="0">
                <a:solidFill>
                  <a:srgbClr val="FF0000"/>
                </a:solidFill>
                <a:latin typeface="Arial Black" pitchFamily="34" charset="0"/>
              </a:rPr>
              <a:t> 3</a:t>
            </a:r>
            <a:endParaRPr lang="cs-CZ" sz="40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pic>
        <p:nvPicPr>
          <p:cNvPr id="9" name="Obrázek 8" descr="Chemická reakce při vzniku duběnkového inkoustu">
            <a:hlinkClick r:id="rId2"/>
          </p:cNvPr>
          <p:cNvPicPr/>
          <p:nvPr/>
        </p:nvPicPr>
        <p:blipFill>
          <a:blip r:embed="rId3" cstate="print"/>
          <a:srcRect/>
          <a:stretch>
            <a:fillRect/>
          </a:stretch>
        </p:blipFill>
        <p:spPr bwMode="auto">
          <a:xfrm>
            <a:off x="251520" y="692696"/>
            <a:ext cx="8712968" cy="6048672"/>
          </a:xfrm>
          <a:prstGeom prst="rect">
            <a:avLst/>
          </a:prstGeom>
          <a:noFill/>
          <a:ln w="9525">
            <a:noFill/>
            <a:miter lim="800000"/>
            <a:headEnd/>
            <a:tailEnd/>
          </a:ln>
        </p:spPr>
      </p:pic>
      <p:sp>
        <p:nvSpPr>
          <p:cNvPr id="11" name="TextovéPole 10"/>
          <p:cNvSpPr txBox="1"/>
          <p:nvPr/>
        </p:nvSpPr>
        <p:spPr>
          <a:xfrm>
            <a:off x="5004048" y="3501008"/>
            <a:ext cx="792088" cy="369332"/>
          </a:xfrm>
          <a:prstGeom prst="rect">
            <a:avLst/>
          </a:prstGeom>
          <a:noFill/>
        </p:spPr>
        <p:txBody>
          <a:bodyPr wrap="square" rtlCol="0">
            <a:spAutoFit/>
          </a:bodyPr>
          <a:lstStyle/>
          <a:p>
            <a:r>
              <a:rPr lang="cs-CZ" dirty="0" err="1" smtClean="0">
                <a:solidFill>
                  <a:srgbClr val="008000"/>
                </a:solidFill>
                <a:latin typeface="Arial Black" pitchFamily="34" charset="0"/>
              </a:rPr>
              <a:t>Fe</a:t>
            </a:r>
            <a:r>
              <a:rPr lang="cs-CZ" baseline="30000" dirty="0" smtClean="0">
                <a:solidFill>
                  <a:srgbClr val="008000"/>
                </a:solidFill>
                <a:latin typeface="Arial Black" pitchFamily="34" charset="0"/>
              </a:rPr>
              <a:t>+2</a:t>
            </a:r>
            <a:endParaRPr lang="cs-CZ" baseline="30000" dirty="0">
              <a:solidFill>
                <a:srgbClr val="008000"/>
              </a:solidFill>
              <a:latin typeface="Arial Black" pitchFamily="34" charset="0"/>
            </a:endParaRPr>
          </a:p>
        </p:txBody>
      </p:sp>
      <p:sp>
        <p:nvSpPr>
          <p:cNvPr id="12" name="TextovéPole 11"/>
          <p:cNvSpPr txBox="1"/>
          <p:nvPr/>
        </p:nvSpPr>
        <p:spPr>
          <a:xfrm>
            <a:off x="6660232" y="4941168"/>
            <a:ext cx="792088" cy="369332"/>
          </a:xfrm>
          <a:prstGeom prst="rect">
            <a:avLst/>
          </a:prstGeom>
          <a:noFill/>
        </p:spPr>
        <p:txBody>
          <a:bodyPr wrap="square" rtlCol="0">
            <a:spAutoFit/>
          </a:bodyPr>
          <a:lstStyle/>
          <a:p>
            <a:r>
              <a:rPr lang="cs-CZ" dirty="0" err="1" smtClean="0">
                <a:latin typeface="Arial Black" pitchFamily="34" charset="0"/>
              </a:rPr>
              <a:t>Fe</a:t>
            </a:r>
            <a:r>
              <a:rPr lang="cs-CZ" baseline="30000" dirty="0" smtClean="0">
                <a:latin typeface="Arial Black" pitchFamily="34" charset="0"/>
              </a:rPr>
              <a:t>+3</a:t>
            </a:r>
            <a:endParaRPr lang="cs-CZ" baseline="30000" dirty="0">
              <a:latin typeface="Arial Black" pitchFamily="34" charset="0"/>
            </a:endParaRPr>
          </a:p>
        </p:txBody>
      </p:sp>
      <p:cxnSp>
        <p:nvCxnSpPr>
          <p:cNvPr id="14" name="Přímá spojovací šipka 13"/>
          <p:cNvCxnSpPr/>
          <p:nvPr/>
        </p:nvCxnSpPr>
        <p:spPr>
          <a:xfrm flipH="1">
            <a:off x="2267744" y="1556792"/>
            <a:ext cx="5184576" cy="2736304"/>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6839744" y="1988840"/>
            <a:ext cx="2304256" cy="369332"/>
          </a:xfrm>
          <a:prstGeom prst="rect">
            <a:avLst/>
          </a:prstGeom>
          <a:solidFill>
            <a:schemeClr val="bg1">
              <a:lumMod val="85000"/>
            </a:schemeClr>
          </a:solidFill>
        </p:spPr>
        <p:txBody>
          <a:bodyPr wrap="square" rtlCol="0">
            <a:spAutoFit/>
          </a:bodyPr>
          <a:lstStyle/>
          <a:p>
            <a:r>
              <a:rPr lang="cs-CZ" dirty="0" err="1" smtClean="0">
                <a:solidFill>
                  <a:srgbClr val="008000"/>
                </a:solidFill>
                <a:latin typeface="Arial Black" pitchFamily="34" charset="0"/>
              </a:rPr>
              <a:t>Gallic</a:t>
            </a:r>
            <a:r>
              <a:rPr lang="cs-CZ" dirty="0" smtClean="0">
                <a:solidFill>
                  <a:srgbClr val="008000"/>
                </a:solidFill>
                <a:latin typeface="Arial Black" pitchFamily="34" charset="0"/>
              </a:rPr>
              <a:t> </a:t>
            </a:r>
            <a:r>
              <a:rPr lang="cs-CZ" dirty="0" err="1" smtClean="0">
                <a:solidFill>
                  <a:srgbClr val="008000"/>
                </a:solidFill>
                <a:latin typeface="Arial Black" pitchFamily="34" charset="0"/>
              </a:rPr>
              <a:t>acid</a:t>
            </a:r>
            <a:endParaRPr lang="cs-CZ" dirty="0"/>
          </a:p>
        </p:txBody>
      </p:sp>
      <p:sp>
        <p:nvSpPr>
          <p:cNvPr id="16" name="TextovéPole 15"/>
          <p:cNvSpPr txBox="1"/>
          <p:nvPr/>
        </p:nvSpPr>
        <p:spPr>
          <a:xfrm>
            <a:off x="1331640" y="3284984"/>
            <a:ext cx="1728192" cy="369332"/>
          </a:xfrm>
          <a:prstGeom prst="rect">
            <a:avLst/>
          </a:prstGeom>
          <a:solidFill>
            <a:schemeClr val="bg1">
              <a:lumMod val="85000"/>
            </a:schemeClr>
          </a:solidFill>
        </p:spPr>
        <p:txBody>
          <a:bodyPr wrap="square" rtlCol="0">
            <a:spAutoFit/>
          </a:bodyPr>
          <a:lstStyle/>
          <a:p>
            <a:r>
              <a:rPr lang="cs-CZ" dirty="0" err="1" smtClean="0">
                <a:solidFill>
                  <a:srgbClr val="008000"/>
                </a:solidFill>
                <a:latin typeface="Arial Black" pitchFamily="34" charset="0"/>
              </a:rPr>
              <a:t>Tannic</a:t>
            </a:r>
            <a:r>
              <a:rPr lang="cs-CZ" dirty="0" smtClean="0">
                <a:solidFill>
                  <a:srgbClr val="008000"/>
                </a:solidFill>
                <a:latin typeface="Arial Black" pitchFamily="34" charset="0"/>
              </a:rPr>
              <a:t> </a:t>
            </a:r>
            <a:r>
              <a:rPr lang="cs-CZ" dirty="0" err="1" smtClean="0">
                <a:solidFill>
                  <a:srgbClr val="008000"/>
                </a:solidFill>
                <a:latin typeface="Arial Black" pitchFamily="34" charset="0"/>
              </a:rPr>
              <a:t>acid</a:t>
            </a:r>
            <a:endParaRPr lang="cs-CZ" dirty="0"/>
          </a:p>
        </p:txBody>
      </p:sp>
      <p:sp>
        <p:nvSpPr>
          <p:cNvPr id="17" name="TextovéPole 16"/>
          <p:cNvSpPr txBox="1"/>
          <p:nvPr/>
        </p:nvSpPr>
        <p:spPr>
          <a:xfrm>
            <a:off x="7308304" y="3356992"/>
            <a:ext cx="1368152" cy="369332"/>
          </a:xfrm>
          <a:prstGeom prst="rect">
            <a:avLst/>
          </a:prstGeom>
          <a:solidFill>
            <a:schemeClr val="bg1">
              <a:lumMod val="85000"/>
            </a:schemeClr>
          </a:solidFill>
        </p:spPr>
        <p:txBody>
          <a:bodyPr wrap="square" rtlCol="0">
            <a:spAutoFit/>
          </a:bodyPr>
          <a:lstStyle/>
          <a:p>
            <a:r>
              <a:rPr lang="cs-CZ" dirty="0" err="1" smtClean="0">
                <a:solidFill>
                  <a:srgbClr val="0000FF"/>
                </a:solidFill>
                <a:latin typeface="Arial Black" pitchFamily="34" charset="0"/>
              </a:rPr>
              <a:t>Glucose</a:t>
            </a:r>
            <a:endParaRPr lang="cs-CZ" dirty="0">
              <a:solidFill>
                <a:srgbClr val="0000FF"/>
              </a:solidFill>
              <a:latin typeface="Arial Black" pitchFamily="34" charset="0"/>
            </a:endParaRPr>
          </a:p>
        </p:txBody>
      </p:sp>
      <p:sp>
        <p:nvSpPr>
          <p:cNvPr id="18" name="TextovéPole 17"/>
          <p:cNvSpPr txBox="1"/>
          <p:nvPr/>
        </p:nvSpPr>
        <p:spPr>
          <a:xfrm>
            <a:off x="3851920" y="5013176"/>
            <a:ext cx="2520280" cy="369332"/>
          </a:xfrm>
          <a:prstGeom prst="rect">
            <a:avLst/>
          </a:prstGeom>
          <a:solidFill>
            <a:schemeClr val="bg1">
              <a:lumMod val="85000"/>
            </a:schemeClr>
          </a:solidFill>
        </p:spPr>
        <p:txBody>
          <a:bodyPr wrap="square" rtlCol="0">
            <a:spAutoFit/>
          </a:bodyPr>
          <a:lstStyle/>
          <a:p>
            <a:r>
              <a:rPr lang="cs-CZ" dirty="0" err="1" smtClean="0">
                <a:solidFill>
                  <a:srgbClr val="C00000"/>
                </a:solidFill>
                <a:latin typeface="Arial Black" pitchFamily="34" charset="0"/>
              </a:rPr>
              <a:t>Ferrous</a:t>
            </a:r>
            <a:r>
              <a:rPr lang="cs-CZ" dirty="0" smtClean="0">
                <a:solidFill>
                  <a:srgbClr val="C00000"/>
                </a:solidFill>
                <a:latin typeface="Arial Black" pitchFamily="34" charset="0"/>
              </a:rPr>
              <a:t> </a:t>
            </a:r>
            <a:r>
              <a:rPr lang="cs-CZ" dirty="0" err="1" smtClean="0">
                <a:solidFill>
                  <a:srgbClr val="C00000"/>
                </a:solidFill>
                <a:latin typeface="Arial Black" pitchFamily="34" charset="0"/>
              </a:rPr>
              <a:t>Gallic</a:t>
            </a:r>
            <a:r>
              <a:rPr lang="cs-CZ" dirty="0" smtClean="0">
                <a:solidFill>
                  <a:srgbClr val="C00000"/>
                </a:solidFill>
                <a:latin typeface="Arial Black" pitchFamily="34" charset="0"/>
              </a:rPr>
              <a:t> salt </a:t>
            </a:r>
            <a:endParaRPr lang="cs-CZ" dirty="0">
              <a:solidFill>
                <a:srgbClr val="C00000"/>
              </a:solidFill>
              <a:latin typeface="Arial Black" pitchFamily="34" charset="0"/>
            </a:endParaRPr>
          </a:p>
        </p:txBody>
      </p:sp>
      <p:sp>
        <p:nvSpPr>
          <p:cNvPr id="19" name="TextovéPole 18"/>
          <p:cNvSpPr txBox="1"/>
          <p:nvPr/>
        </p:nvSpPr>
        <p:spPr>
          <a:xfrm>
            <a:off x="4788024" y="6525344"/>
            <a:ext cx="2808312" cy="369332"/>
          </a:xfrm>
          <a:prstGeom prst="rect">
            <a:avLst/>
          </a:prstGeom>
          <a:solidFill>
            <a:schemeClr val="bg1">
              <a:lumMod val="85000"/>
            </a:schemeClr>
          </a:solidFill>
        </p:spPr>
        <p:txBody>
          <a:bodyPr wrap="square" rtlCol="0">
            <a:spAutoFit/>
          </a:bodyPr>
          <a:lstStyle/>
          <a:p>
            <a:r>
              <a:rPr lang="cs-CZ" dirty="0" err="1" smtClean="0">
                <a:latin typeface="Arial Black" pitchFamily="34" charset="0"/>
              </a:rPr>
              <a:t>Ferric</a:t>
            </a:r>
            <a:r>
              <a:rPr lang="cs-CZ" dirty="0" smtClean="0">
                <a:latin typeface="Arial Black" pitchFamily="34" charset="0"/>
              </a:rPr>
              <a:t> </a:t>
            </a:r>
            <a:r>
              <a:rPr lang="cs-CZ" dirty="0" err="1" smtClean="0">
                <a:latin typeface="Arial Black" pitchFamily="34" charset="0"/>
              </a:rPr>
              <a:t>Gallic</a:t>
            </a:r>
            <a:r>
              <a:rPr lang="cs-CZ" dirty="0" smtClean="0">
                <a:latin typeface="Arial Black" pitchFamily="34" charset="0"/>
              </a:rPr>
              <a:t> salt</a:t>
            </a:r>
            <a:r>
              <a:rPr lang="cs-CZ" dirty="0" smtClean="0"/>
              <a:t> </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548680"/>
          </a:xfrm>
        </p:spPr>
        <p:txBody>
          <a:bodyPr/>
          <a:lstStyle/>
          <a:p>
            <a:r>
              <a:rPr lang="cs-CZ" sz="4000" b="1" dirty="0" smtClean="0">
                <a:solidFill>
                  <a:srgbClr val="FF0000"/>
                </a:solidFill>
                <a:latin typeface="Arial Black" pitchFamily="34" charset="0"/>
              </a:rPr>
              <a:t>Iron </a:t>
            </a:r>
            <a:r>
              <a:rPr lang="cs-CZ" sz="4000" b="1" dirty="0" err="1" smtClean="0">
                <a:solidFill>
                  <a:srgbClr val="FF0000"/>
                </a:solidFill>
                <a:latin typeface="Arial Black" pitchFamily="34" charset="0"/>
              </a:rPr>
              <a:t>gall</a:t>
            </a:r>
            <a:r>
              <a:rPr lang="cs-CZ" sz="4000" b="1" dirty="0" smtClean="0">
                <a:solidFill>
                  <a:srgbClr val="FF0000"/>
                </a:solidFill>
                <a:latin typeface="Arial Black" pitchFamily="34" charset="0"/>
              </a:rPr>
              <a:t> </a:t>
            </a:r>
            <a:r>
              <a:rPr lang="cs-CZ" sz="4000" b="1" dirty="0" err="1" smtClean="0">
                <a:solidFill>
                  <a:srgbClr val="FF0000"/>
                </a:solidFill>
                <a:latin typeface="Arial Black" pitchFamily="34" charset="0"/>
              </a:rPr>
              <a:t>ink</a:t>
            </a:r>
            <a:r>
              <a:rPr lang="cs-CZ" sz="4000" b="1" dirty="0" smtClean="0">
                <a:solidFill>
                  <a:srgbClr val="FF0000"/>
                </a:solidFill>
                <a:latin typeface="Arial Black" pitchFamily="34" charset="0"/>
              </a:rPr>
              <a:t> 4</a:t>
            </a:r>
            <a:endParaRPr lang="cs-CZ" sz="40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sp>
        <p:nvSpPr>
          <p:cNvPr id="7" name="Zástupný symbol pro obsah 6"/>
          <p:cNvSpPr>
            <a:spLocks noGrp="1"/>
          </p:cNvSpPr>
          <p:nvPr>
            <p:ph idx="1"/>
          </p:nvPr>
        </p:nvSpPr>
        <p:spPr>
          <a:xfrm>
            <a:off x="107504" y="620688"/>
            <a:ext cx="8928992" cy="5505475"/>
          </a:xfrm>
        </p:spPr>
        <p:txBody>
          <a:bodyPr/>
          <a:lstStyle/>
          <a:p>
            <a:pPr algn="ctr">
              <a:buNone/>
            </a:pPr>
            <a:r>
              <a:rPr lang="en-GB" sz="2400" b="1" u="sng" dirty="0" smtClean="0">
                <a:solidFill>
                  <a:srgbClr val="FF0000"/>
                </a:solidFill>
                <a:latin typeface="Arial Black" pitchFamily="34" charset="0"/>
              </a:rPr>
              <a:t>Chemical Basis of the Iron gall ink is as follows:</a:t>
            </a:r>
          </a:p>
          <a:p>
            <a:r>
              <a:rPr lang="en-GB" sz="2400" b="1" dirty="0" smtClean="0"/>
              <a:t>Reaction of the Iron Oxidation number/state Change ions’ from </a:t>
            </a:r>
            <a:r>
              <a:rPr lang="en-GB" sz="2400" b="1" dirty="0" smtClean="0">
                <a:solidFill>
                  <a:srgbClr val="008000"/>
                </a:solidFill>
              </a:rPr>
              <a:t>FERROUS</a:t>
            </a:r>
            <a:r>
              <a:rPr lang="en-GB" sz="2400" b="1" dirty="0" smtClean="0"/>
              <a:t> (Fe</a:t>
            </a:r>
            <a:r>
              <a:rPr lang="en-GB" sz="2400" b="1" baseline="30000" dirty="0" smtClean="0"/>
              <a:t>2+</a:t>
            </a:r>
            <a:r>
              <a:rPr lang="en-GB" sz="2400" b="1" dirty="0" smtClean="0"/>
              <a:t>) to </a:t>
            </a:r>
            <a:r>
              <a:rPr lang="en-GB" sz="2400" b="1" dirty="0" smtClean="0">
                <a:solidFill>
                  <a:srgbClr val="C00000"/>
                </a:solidFill>
              </a:rPr>
              <a:t>FERRIC</a:t>
            </a:r>
            <a:r>
              <a:rPr lang="en-GB" sz="2400" b="1" dirty="0" smtClean="0"/>
              <a:t> (Fe</a:t>
            </a:r>
            <a:r>
              <a:rPr lang="en-GB" sz="2400" b="1" baseline="30000" dirty="0" smtClean="0"/>
              <a:t>3+</a:t>
            </a:r>
            <a:r>
              <a:rPr lang="en-GB" sz="2400" b="1" dirty="0" smtClean="0"/>
              <a:t>) state by atmospheric </a:t>
            </a:r>
            <a:r>
              <a:rPr lang="en-GB" sz="2400" b="1" dirty="0" smtClean="0">
                <a:solidFill>
                  <a:srgbClr val="0000FF"/>
                </a:solidFill>
              </a:rPr>
              <a:t>OXYGEN</a:t>
            </a:r>
            <a:r>
              <a:rPr lang="en-GB" sz="2400" b="1" dirty="0" smtClean="0"/>
              <a:t> and via this way Change of the Colour from the </a:t>
            </a:r>
            <a:r>
              <a:rPr lang="en-GB" sz="2400" b="1" dirty="0" smtClean="0">
                <a:solidFill>
                  <a:schemeClr val="accent3">
                    <a:lumMod val="50000"/>
                  </a:schemeClr>
                </a:solidFill>
                <a:latin typeface="Arial Black" pitchFamily="34" charset="0"/>
              </a:rPr>
              <a:t>Pale-grey</a:t>
            </a:r>
            <a:r>
              <a:rPr lang="en-GB" sz="2400" b="1" dirty="0" smtClean="0">
                <a:latin typeface="Arial Black" pitchFamily="34" charset="0"/>
              </a:rPr>
              <a:t> </a:t>
            </a:r>
            <a:r>
              <a:rPr lang="en-GB" sz="2400" b="1" dirty="0" smtClean="0"/>
              <a:t>solution to</a:t>
            </a:r>
            <a:r>
              <a:rPr lang="en-GB" sz="2400" b="1" dirty="0" smtClean="0">
                <a:latin typeface="Arial Black" pitchFamily="34" charset="0"/>
              </a:rPr>
              <a:t> </a:t>
            </a:r>
            <a:r>
              <a:rPr lang="en-GB" sz="2400" b="1" dirty="0" smtClean="0">
                <a:solidFill>
                  <a:schemeClr val="accent6">
                    <a:lumMod val="50000"/>
                  </a:schemeClr>
                </a:solidFill>
                <a:latin typeface="Arial Black" pitchFamily="34" charset="0"/>
              </a:rPr>
              <a:t>Purple-black</a:t>
            </a:r>
          </a:p>
          <a:p>
            <a:pPr>
              <a:buNone/>
            </a:pPr>
            <a:r>
              <a:rPr lang="en-GB" sz="2400" b="1" u="sng" dirty="0" smtClean="0">
                <a:solidFill>
                  <a:schemeClr val="accent3">
                    <a:lumMod val="50000"/>
                  </a:schemeClr>
                </a:solidFill>
                <a:latin typeface="Arial Black" pitchFamily="34" charset="0"/>
              </a:rPr>
              <a:t>Chemical Basis of the Iron gall ink BLEACHING is as follows:</a:t>
            </a:r>
            <a:endParaRPr lang="en-GB" sz="2400" b="1" dirty="0" smtClean="0">
              <a:solidFill>
                <a:schemeClr val="accent6">
                  <a:lumMod val="50000"/>
                </a:schemeClr>
              </a:solidFill>
              <a:latin typeface="Arial Black" pitchFamily="34" charset="0"/>
            </a:endParaRPr>
          </a:p>
          <a:p>
            <a:r>
              <a:rPr lang="en-GB" sz="2400" b="1" dirty="0" smtClean="0"/>
              <a:t>Reaction of the Iron Reduction from </a:t>
            </a:r>
            <a:r>
              <a:rPr lang="en-GB" sz="2400" b="1" dirty="0" smtClean="0">
                <a:solidFill>
                  <a:srgbClr val="C00000"/>
                </a:solidFill>
              </a:rPr>
              <a:t>FERRIC</a:t>
            </a:r>
            <a:r>
              <a:rPr lang="en-GB" sz="2400" b="1" dirty="0" smtClean="0"/>
              <a:t> (Fe</a:t>
            </a:r>
            <a:r>
              <a:rPr lang="en-GB" sz="2400" b="1" baseline="30000" dirty="0" smtClean="0"/>
              <a:t>3+</a:t>
            </a:r>
            <a:r>
              <a:rPr lang="en-GB" sz="2400" b="1" dirty="0" smtClean="0"/>
              <a:t>) to </a:t>
            </a:r>
            <a:r>
              <a:rPr lang="en-GB" sz="2400" b="1" dirty="0" smtClean="0">
                <a:solidFill>
                  <a:srgbClr val="008000"/>
                </a:solidFill>
              </a:rPr>
              <a:t>FERROUS</a:t>
            </a:r>
            <a:r>
              <a:rPr lang="en-GB" sz="2400" b="1" dirty="0" smtClean="0"/>
              <a:t> (Fe</a:t>
            </a:r>
            <a:r>
              <a:rPr lang="en-GB" sz="2400" b="1" baseline="30000" dirty="0" smtClean="0"/>
              <a:t>2+</a:t>
            </a:r>
            <a:r>
              <a:rPr lang="en-GB" sz="2400" b="1" dirty="0" smtClean="0"/>
              <a:t>) </a:t>
            </a:r>
          </a:p>
          <a:p>
            <a:pPr>
              <a:buNone/>
            </a:pPr>
            <a:r>
              <a:rPr lang="en-GB" sz="2400" b="1" cap="all" dirty="0" smtClean="0">
                <a:solidFill>
                  <a:srgbClr val="C00000"/>
                </a:solidFill>
                <a:latin typeface="Arial Black" pitchFamily="34" charset="0"/>
              </a:rPr>
              <a:t>How to Refresh the reduced </a:t>
            </a:r>
            <a:r>
              <a:rPr lang="en-GB" sz="2400" b="1" dirty="0" smtClean="0">
                <a:solidFill>
                  <a:srgbClr val="008000"/>
                </a:solidFill>
                <a:latin typeface="Arial Black" pitchFamily="34" charset="0"/>
              </a:rPr>
              <a:t>FERROUS</a:t>
            </a:r>
            <a:r>
              <a:rPr lang="en-GB" sz="2400" b="1" dirty="0" smtClean="0">
                <a:latin typeface="Arial Black" pitchFamily="34" charset="0"/>
              </a:rPr>
              <a:t> (Fe</a:t>
            </a:r>
            <a:r>
              <a:rPr lang="en-GB" sz="2400" b="1" baseline="30000" dirty="0" smtClean="0">
                <a:latin typeface="Arial Black" pitchFamily="34" charset="0"/>
              </a:rPr>
              <a:t>2+</a:t>
            </a:r>
            <a:r>
              <a:rPr lang="en-GB" sz="2400" b="1" dirty="0" smtClean="0">
                <a:latin typeface="Arial Black" pitchFamily="34" charset="0"/>
              </a:rPr>
              <a:t>) ?</a:t>
            </a:r>
            <a:endParaRPr lang="en-GB" sz="2400" b="1" cap="all" dirty="0" smtClean="0">
              <a:solidFill>
                <a:srgbClr val="C00000"/>
              </a:solidFill>
              <a:latin typeface="Arial Black" pitchFamily="34" charset="0"/>
            </a:endParaRPr>
          </a:p>
          <a:p>
            <a:r>
              <a:rPr lang="en-GB" sz="2400" b="1" dirty="0" smtClean="0">
                <a:solidFill>
                  <a:srgbClr val="008000"/>
                </a:solidFill>
              </a:rPr>
              <a:t>OXIDATION </a:t>
            </a:r>
            <a:r>
              <a:rPr lang="en-GB" sz="2400" b="1" dirty="0" smtClean="0"/>
              <a:t>from </a:t>
            </a:r>
            <a:r>
              <a:rPr lang="en-GB" sz="2400" b="1" dirty="0" smtClean="0">
                <a:solidFill>
                  <a:srgbClr val="008000"/>
                </a:solidFill>
              </a:rPr>
              <a:t>FERROUS</a:t>
            </a:r>
            <a:r>
              <a:rPr lang="en-GB" sz="2400" b="1" dirty="0" smtClean="0"/>
              <a:t> (Fe</a:t>
            </a:r>
            <a:r>
              <a:rPr lang="en-GB" sz="2400" b="1" baseline="30000" dirty="0" smtClean="0"/>
              <a:t>2+</a:t>
            </a:r>
            <a:r>
              <a:rPr lang="en-GB" sz="2400" b="1" dirty="0" smtClean="0"/>
              <a:t>) to </a:t>
            </a:r>
            <a:r>
              <a:rPr lang="en-GB" sz="2400" b="1" dirty="0" smtClean="0">
                <a:solidFill>
                  <a:srgbClr val="C00000"/>
                </a:solidFill>
              </a:rPr>
              <a:t>FERRIC</a:t>
            </a:r>
            <a:r>
              <a:rPr lang="en-GB" sz="2400" b="1" dirty="0" smtClean="0"/>
              <a:t> (Fe</a:t>
            </a:r>
            <a:r>
              <a:rPr lang="en-GB" sz="2400" b="1" baseline="30000" dirty="0" smtClean="0"/>
              <a:t>3+</a:t>
            </a:r>
            <a:r>
              <a:rPr lang="en-GB" sz="2400" b="1" dirty="0" smtClean="0"/>
              <a:t>) state</a:t>
            </a:r>
            <a:r>
              <a:rPr lang="en-GB" sz="2400" b="1" dirty="0" smtClean="0">
                <a:solidFill>
                  <a:srgbClr val="008000"/>
                </a:solidFill>
              </a:rPr>
              <a:t>   </a:t>
            </a:r>
          </a:p>
          <a:p>
            <a:pPr>
              <a:buNone/>
            </a:pPr>
            <a:r>
              <a:rPr lang="en-GB" sz="2400" b="1" dirty="0" smtClean="0">
                <a:solidFill>
                  <a:srgbClr val="FF0000"/>
                </a:solidFill>
                <a:latin typeface="Arial Black" pitchFamily="34" charset="0"/>
              </a:rPr>
              <a:t>DURABILITY OF THE </a:t>
            </a:r>
            <a:r>
              <a:rPr lang="en-GB" sz="2400" b="1" u="sng" dirty="0" smtClean="0">
                <a:solidFill>
                  <a:srgbClr val="FF0000"/>
                </a:solidFill>
                <a:latin typeface="Arial Black" pitchFamily="34" charset="0"/>
              </a:rPr>
              <a:t>Iron gall ink </a:t>
            </a:r>
            <a:r>
              <a:rPr lang="en-GB" sz="2400" b="1" dirty="0" smtClean="0">
                <a:solidFill>
                  <a:srgbClr val="FF0000"/>
                </a:solidFill>
                <a:latin typeface="Arial Black" pitchFamily="34" charset="0"/>
              </a:rPr>
              <a:t>is increased by the Reaction with Cellulose or Collagen</a:t>
            </a:r>
          </a:p>
        </p:txBody>
      </p:sp>
      <p:sp>
        <p:nvSpPr>
          <p:cNvPr id="8" name="TextovéPole 7"/>
          <p:cNvSpPr txBox="1"/>
          <p:nvPr/>
        </p:nvSpPr>
        <p:spPr>
          <a:xfrm>
            <a:off x="7596336" y="188640"/>
            <a:ext cx="1008112" cy="461665"/>
          </a:xfrm>
          <a:prstGeom prst="rect">
            <a:avLst/>
          </a:prstGeom>
          <a:noFill/>
        </p:spPr>
        <p:txBody>
          <a:bodyPr wrap="square" rtlCol="0">
            <a:spAutoFit/>
          </a:bodyPr>
          <a:lstStyle/>
          <a:p>
            <a:r>
              <a:rPr lang="cs-CZ" sz="2400" dirty="0" err="1" smtClean="0">
                <a:solidFill>
                  <a:srgbClr val="C00000"/>
                </a:solidFill>
                <a:latin typeface="Arial Black" pitchFamily="34" charset="0"/>
              </a:rPr>
              <a:t>Fe</a:t>
            </a:r>
            <a:r>
              <a:rPr lang="cs-CZ" sz="2400" baseline="30000" dirty="0" smtClean="0">
                <a:solidFill>
                  <a:srgbClr val="C00000"/>
                </a:solidFill>
                <a:latin typeface="Arial Black" pitchFamily="34" charset="0"/>
              </a:rPr>
              <a:t>+3</a:t>
            </a:r>
            <a:endParaRPr lang="cs-CZ" sz="2400" baseline="30000" dirty="0">
              <a:solidFill>
                <a:srgbClr val="C00000"/>
              </a:solidFill>
              <a:latin typeface="Arial Black" pitchFamily="34" charset="0"/>
            </a:endParaRPr>
          </a:p>
        </p:txBody>
      </p:sp>
      <p:sp>
        <p:nvSpPr>
          <p:cNvPr id="9" name="TextovéPole 8"/>
          <p:cNvSpPr txBox="1"/>
          <p:nvPr/>
        </p:nvSpPr>
        <p:spPr>
          <a:xfrm>
            <a:off x="539552" y="116632"/>
            <a:ext cx="936104" cy="461665"/>
          </a:xfrm>
          <a:prstGeom prst="rect">
            <a:avLst/>
          </a:prstGeom>
          <a:noFill/>
        </p:spPr>
        <p:txBody>
          <a:bodyPr wrap="square" rtlCol="0">
            <a:spAutoFit/>
          </a:bodyPr>
          <a:lstStyle/>
          <a:p>
            <a:r>
              <a:rPr lang="cs-CZ" sz="2400" dirty="0" err="1" smtClean="0">
                <a:solidFill>
                  <a:srgbClr val="008000"/>
                </a:solidFill>
                <a:latin typeface="Arial Black" pitchFamily="34" charset="0"/>
              </a:rPr>
              <a:t>Fe</a:t>
            </a:r>
            <a:r>
              <a:rPr lang="cs-CZ" sz="2400" baseline="30000" dirty="0" smtClean="0">
                <a:solidFill>
                  <a:srgbClr val="008000"/>
                </a:solidFill>
                <a:latin typeface="Arial Black" pitchFamily="34" charset="0"/>
              </a:rPr>
              <a:t>+2</a:t>
            </a:r>
            <a:endParaRPr lang="cs-CZ" sz="2400" baseline="30000" dirty="0">
              <a:solidFill>
                <a:srgbClr val="008000"/>
              </a:solidFill>
              <a:latin typeface="Arial Black"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37</a:t>
            </a:fld>
            <a:endParaRPr lang="sk-SK"/>
          </a:p>
        </p:txBody>
      </p:sp>
      <p:pic>
        <p:nvPicPr>
          <p:cNvPr id="5" name="Obrázek 4" descr="duběnkový inkoust 001.jpg"/>
          <p:cNvPicPr>
            <a:picLocks noChangeAspect="1"/>
          </p:cNvPicPr>
          <p:nvPr/>
        </p:nvPicPr>
        <p:blipFill>
          <a:blip r:embed="rId2" cstate="print"/>
          <a:stretch>
            <a:fillRect/>
          </a:stretch>
        </p:blipFill>
        <p:spPr>
          <a:xfrm rot="10800000">
            <a:off x="-3" y="3356992"/>
            <a:ext cx="7543681" cy="3501008"/>
          </a:xfrm>
          <a:prstGeom prst="rect">
            <a:avLst/>
          </a:prstGeom>
        </p:spPr>
      </p:pic>
      <p:pic>
        <p:nvPicPr>
          <p:cNvPr id="6" name="Obrázek 5" descr="duběnkový inkoust 002.jpg"/>
          <p:cNvPicPr>
            <a:picLocks noChangeAspect="1"/>
          </p:cNvPicPr>
          <p:nvPr/>
        </p:nvPicPr>
        <p:blipFill>
          <a:blip r:embed="rId3" cstate="print"/>
          <a:stretch>
            <a:fillRect/>
          </a:stretch>
        </p:blipFill>
        <p:spPr>
          <a:xfrm rot="10800000">
            <a:off x="1366136" y="0"/>
            <a:ext cx="7777864" cy="33569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38</a:t>
            </a:fld>
            <a:endParaRPr lang="sk-SK"/>
          </a:p>
        </p:txBody>
      </p:sp>
      <p:pic>
        <p:nvPicPr>
          <p:cNvPr id="5" name="Obrázek 4" descr="duběnkový inkoust 003.jpg"/>
          <p:cNvPicPr>
            <a:picLocks noChangeAspect="1"/>
          </p:cNvPicPr>
          <p:nvPr/>
        </p:nvPicPr>
        <p:blipFill>
          <a:blip r:embed="rId2" cstate="print"/>
          <a:stretch>
            <a:fillRect/>
          </a:stretch>
        </p:blipFill>
        <p:spPr>
          <a:xfrm rot="10800000">
            <a:off x="0" y="3520471"/>
            <a:ext cx="8892480" cy="3337529"/>
          </a:xfrm>
          <a:prstGeom prst="rect">
            <a:avLst/>
          </a:prstGeom>
        </p:spPr>
      </p:pic>
      <p:pic>
        <p:nvPicPr>
          <p:cNvPr id="6" name="Obrázek 5" descr="duběnkový inkoust 004.jpg"/>
          <p:cNvPicPr>
            <a:picLocks noChangeAspect="1"/>
          </p:cNvPicPr>
          <p:nvPr/>
        </p:nvPicPr>
        <p:blipFill>
          <a:blip r:embed="rId3" cstate="print"/>
          <a:stretch>
            <a:fillRect/>
          </a:stretch>
        </p:blipFill>
        <p:spPr>
          <a:xfrm rot="10800000">
            <a:off x="-2" y="0"/>
            <a:ext cx="8985551" cy="386104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latin typeface="Arial Black" pitchFamily="34" charset="0"/>
              </a:rPr>
              <a:t>INK versus China </a:t>
            </a:r>
            <a:r>
              <a:rPr lang="cs-CZ" b="1" dirty="0" err="1" smtClean="0">
                <a:solidFill>
                  <a:srgbClr val="FF0000"/>
                </a:solidFill>
                <a:latin typeface="Arial Black" pitchFamily="34" charset="0"/>
              </a:rPr>
              <a:t>ink</a:t>
            </a:r>
            <a:endParaRPr lang="cs-CZ" b="1" dirty="0">
              <a:solidFill>
                <a:schemeClr val="tx1"/>
              </a:solidFill>
              <a:latin typeface="Arial Black" pitchFamily="34" charset="0"/>
            </a:endParaRPr>
          </a:p>
        </p:txBody>
      </p:sp>
      <p:sp>
        <p:nvSpPr>
          <p:cNvPr id="3" name="Zástupný symbol pro obsah 2"/>
          <p:cNvSpPr>
            <a:spLocks noGrp="1"/>
          </p:cNvSpPr>
          <p:nvPr>
            <p:ph idx="1"/>
          </p:nvPr>
        </p:nvSpPr>
        <p:spPr/>
        <p:txBody>
          <a:bodyPr/>
          <a:lstStyle/>
          <a:p>
            <a:r>
              <a:rPr lang="cs-CZ" b="1" dirty="0" smtClean="0">
                <a:solidFill>
                  <a:srgbClr val="FF0000"/>
                </a:solidFill>
              </a:rPr>
              <a:t>INK </a:t>
            </a:r>
            <a:r>
              <a:rPr lang="cs-CZ" b="1" dirty="0" err="1" smtClean="0">
                <a:solidFill>
                  <a:srgbClr val="FF0000"/>
                </a:solidFill>
              </a:rPr>
              <a:t>is</a:t>
            </a:r>
            <a:r>
              <a:rPr lang="cs-CZ" b="1" dirty="0" smtClean="0">
                <a:solidFill>
                  <a:srgbClr val="FF0000"/>
                </a:solidFill>
              </a:rPr>
              <a:t> </a:t>
            </a:r>
            <a:r>
              <a:rPr lang="cs-CZ" b="1" dirty="0" err="1" smtClean="0">
                <a:solidFill>
                  <a:srgbClr val="FF0000"/>
                </a:solidFill>
              </a:rPr>
              <a:t>composed</a:t>
            </a:r>
            <a:r>
              <a:rPr lang="cs-CZ" b="1" dirty="0" smtClean="0">
                <a:solidFill>
                  <a:srgbClr val="FF0000"/>
                </a:solidFill>
              </a:rPr>
              <a:t> </a:t>
            </a:r>
            <a:r>
              <a:rPr lang="cs-CZ" b="1" dirty="0" err="1" smtClean="0">
                <a:solidFill>
                  <a:srgbClr val="FF0000"/>
                </a:solidFill>
              </a:rPr>
              <a:t>from</a:t>
            </a:r>
            <a:r>
              <a:rPr lang="cs-CZ" b="1" dirty="0" smtClean="0">
                <a:solidFill>
                  <a:srgbClr val="FF0000"/>
                </a:solidFill>
              </a:rPr>
              <a:t>: ……………</a:t>
            </a:r>
          </a:p>
          <a:p>
            <a:r>
              <a:rPr lang="cs-CZ" b="1" dirty="0" smtClean="0"/>
              <a:t>China </a:t>
            </a:r>
            <a:r>
              <a:rPr lang="cs-CZ" b="1" dirty="0" err="1" smtClean="0"/>
              <a:t>ink</a:t>
            </a:r>
            <a:r>
              <a:rPr lang="cs-CZ" b="1" dirty="0" smtClean="0"/>
              <a:t> </a:t>
            </a:r>
            <a:r>
              <a:rPr lang="cs-CZ" b="1" dirty="0" err="1" smtClean="0"/>
              <a:t>is</a:t>
            </a:r>
            <a:r>
              <a:rPr lang="cs-CZ" b="1" dirty="0" smtClean="0"/>
              <a:t> </a:t>
            </a:r>
            <a:r>
              <a:rPr lang="cs-CZ" b="1" dirty="0" err="1" smtClean="0"/>
              <a:t>composed</a:t>
            </a:r>
            <a:r>
              <a:rPr lang="cs-CZ" b="1" dirty="0" smtClean="0"/>
              <a:t> </a:t>
            </a:r>
            <a:r>
              <a:rPr lang="cs-CZ" b="1" dirty="0" err="1" smtClean="0"/>
              <a:t>from</a:t>
            </a:r>
            <a:r>
              <a:rPr lang="cs-CZ" b="1" dirty="0" smtClean="0"/>
              <a:t> : ………</a:t>
            </a:r>
            <a:endParaRPr lang="cs-CZ" dirty="0"/>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graphicFrame>
        <p:nvGraphicFramePr>
          <p:cNvPr id="8" name="Tabulka 7"/>
          <p:cNvGraphicFramePr>
            <a:graphicFrameLocks noGrp="1"/>
          </p:cNvGraphicFramePr>
          <p:nvPr/>
        </p:nvGraphicFramePr>
        <p:xfrm>
          <a:off x="0" y="1"/>
          <a:ext cx="9144000" cy="2893934"/>
        </p:xfrm>
        <a:graphic>
          <a:graphicData uri="http://schemas.openxmlformats.org/drawingml/2006/table">
            <a:tbl>
              <a:tblPr firstRow="1" bandRow="1">
                <a:tableStyleId>{5C22544A-7EE6-4342-B048-85BDC9FD1C3A}</a:tableStyleId>
              </a:tblPr>
              <a:tblGrid>
                <a:gridCol w="4572000"/>
                <a:gridCol w="4572000"/>
              </a:tblGrid>
              <a:tr h="494928">
                <a:tc gridSpan="2">
                  <a:txBody>
                    <a:bodyPr/>
                    <a:lstStyle/>
                    <a:p>
                      <a:pPr algn="ctr"/>
                      <a:r>
                        <a:rPr lang="cs-CZ" sz="2800" dirty="0" smtClean="0">
                          <a:solidFill>
                            <a:srgbClr val="FF0000"/>
                          </a:solidFill>
                          <a:latin typeface="Arial Black" pitchFamily="34" charset="0"/>
                        </a:rPr>
                        <a:t>COMPOSITION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the</a:t>
                      </a:r>
                      <a:r>
                        <a:rPr lang="cs-CZ" sz="2800" dirty="0" smtClean="0">
                          <a:solidFill>
                            <a:srgbClr val="FF0000"/>
                          </a:solidFill>
                          <a:latin typeface="Arial Black" pitchFamily="34" charset="0"/>
                        </a:rPr>
                        <a:t> WOOD </a:t>
                      </a:r>
                      <a:r>
                        <a:rPr lang="cs-CZ" sz="2800" dirty="0" smtClean="0">
                          <a:solidFill>
                            <a:srgbClr val="C00000"/>
                          </a:solidFill>
                          <a:latin typeface="Arial Black" pitchFamily="34" charset="0"/>
                        </a:rPr>
                        <a:t>(ELEMENTS)</a:t>
                      </a:r>
                      <a:endParaRPr lang="cs-CZ" sz="2800" dirty="0">
                        <a:solidFill>
                          <a:srgbClr val="C0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95000"/>
                      </a:schemeClr>
                    </a:solid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pPr algn="ctr"/>
                      <a:r>
                        <a:rPr lang="en-GB" sz="2000" noProof="0" dirty="0" smtClean="0">
                          <a:solidFill>
                            <a:srgbClr val="008000"/>
                          </a:solidFill>
                          <a:latin typeface="Arial Black" pitchFamily="34" charset="0"/>
                        </a:rPr>
                        <a:t>Component</a:t>
                      </a:r>
                      <a:endParaRPr lang="en-GB" sz="20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000" noProof="0" dirty="0" smtClean="0">
                          <a:solidFill>
                            <a:srgbClr val="0000FF"/>
                          </a:solidFill>
                          <a:latin typeface="Arial Black" pitchFamily="34" charset="0"/>
                        </a:rPr>
                        <a:t>Content </a:t>
                      </a:r>
                      <a:r>
                        <a:rPr lang="cs-CZ" sz="2000" noProof="0" dirty="0" err="1" smtClean="0">
                          <a:solidFill>
                            <a:srgbClr val="0000FF"/>
                          </a:solidFill>
                          <a:latin typeface="Arial Black" pitchFamily="34" charset="0"/>
                        </a:rPr>
                        <a:t>approx</a:t>
                      </a:r>
                      <a:r>
                        <a:rPr lang="cs-CZ" sz="2000" noProof="0" dirty="0" smtClean="0">
                          <a:solidFill>
                            <a:srgbClr val="0000FF"/>
                          </a:solidFill>
                          <a:latin typeface="Arial Black" pitchFamily="34" charset="0"/>
                        </a:rPr>
                        <a:t>. </a:t>
                      </a:r>
                      <a:r>
                        <a:rPr lang="en-GB" sz="2000" noProof="0" dirty="0" smtClean="0">
                          <a:solidFill>
                            <a:srgbClr val="0000FF"/>
                          </a:solidFill>
                          <a:latin typeface="Arial Black" pitchFamily="34" charset="0"/>
                        </a:rPr>
                        <a:t>( % w/w)</a:t>
                      </a:r>
                      <a:endParaRPr lang="en-GB" sz="20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8475">
                <a:tc>
                  <a:txBody>
                    <a:bodyPr/>
                    <a:lstStyle/>
                    <a:p>
                      <a:r>
                        <a:rPr lang="cs-CZ" sz="1800" noProof="0" dirty="0" err="1" smtClean="0">
                          <a:solidFill>
                            <a:srgbClr val="008000"/>
                          </a:solidFill>
                          <a:latin typeface="Arial Black" pitchFamily="34" charset="0"/>
                        </a:rPr>
                        <a:t>Carbon</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noProof="0" dirty="0" smtClean="0">
                          <a:solidFill>
                            <a:srgbClr val="0000FF"/>
                          </a:solidFill>
                          <a:latin typeface="Arial Black" pitchFamily="34" charset="0"/>
                        </a:rPr>
                        <a:t>50</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r>
                        <a:rPr lang="cs-CZ" sz="1800" noProof="0" dirty="0" smtClean="0">
                          <a:solidFill>
                            <a:srgbClr val="008000"/>
                          </a:solidFill>
                          <a:latin typeface="Arial Black" pitchFamily="34" charset="0"/>
                        </a:rPr>
                        <a:t>Oxygen </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noProof="0" dirty="0" smtClean="0">
                          <a:solidFill>
                            <a:srgbClr val="0000FF"/>
                          </a:solidFill>
                          <a:latin typeface="Arial Black" pitchFamily="34" charset="0"/>
                        </a:rPr>
                        <a:t>42</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r>
                        <a:rPr lang="cs-CZ" sz="1800" noProof="0" dirty="0" err="1" smtClean="0">
                          <a:solidFill>
                            <a:srgbClr val="008000"/>
                          </a:solidFill>
                          <a:latin typeface="Arial Black" pitchFamily="34" charset="0"/>
                        </a:rPr>
                        <a:t>Hydrogen</a:t>
                      </a:r>
                      <a:r>
                        <a:rPr lang="cs-CZ" sz="1800" noProof="0" dirty="0" smtClean="0">
                          <a:solidFill>
                            <a:srgbClr val="008000"/>
                          </a:solidFill>
                          <a:latin typeface="Arial Black" pitchFamily="34" charset="0"/>
                        </a:rPr>
                        <a:t> </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noProof="0" dirty="0" smtClean="0">
                          <a:solidFill>
                            <a:srgbClr val="0000FF"/>
                          </a:solidFill>
                          <a:latin typeface="Arial Black" pitchFamily="34" charset="0"/>
                        </a:rPr>
                        <a:t>6</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r>
                        <a:rPr lang="cs-CZ" sz="1800" noProof="0" dirty="0" err="1" smtClean="0">
                          <a:solidFill>
                            <a:srgbClr val="008000"/>
                          </a:solidFill>
                          <a:latin typeface="Arial Black" pitchFamily="34" charset="0"/>
                        </a:rPr>
                        <a:t>Nitrogen</a:t>
                      </a:r>
                      <a:r>
                        <a:rPr lang="cs-CZ" sz="1800" noProof="0" dirty="0" smtClean="0">
                          <a:solidFill>
                            <a:srgbClr val="008000"/>
                          </a:solidFill>
                          <a:latin typeface="Arial Black" pitchFamily="34" charset="0"/>
                        </a:rPr>
                        <a:t> </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noProof="0" dirty="0" smtClean="0">
                          <a:solidFill>
                            <a:srgbClr val="0000FF"/>
                          </a:solidFill>
                          <a:latin typeface="Arial Black" pitchFamily="34" charset="0"/>
                        </a:rPr>
                        <a:t>1</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634">
                <a:tc>
                  <a:txBody>
                    <a:bodyPr/>
                    <a:lstStyle/>
                    <a:p>
                      <a:r>
                        <a:rPr lang="cs-CZ" sz="1800" noProof="0" dirty="0" err="1" smtClean="0">
                          <a:solidFill>
                            <a:srgbClr val="008000"/>
                          </a:solidFill>
                          <a:latin typeface="Arial Black" pitchFamily="34" charset="0"/>
                        </a:rPr>
                        <a:t>Other</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elements</a:t>
                      </a:r>
                      <a:r>
                        <a:rPr lang="cs-CZ" sz="1800" noProof="0" dirty="0" smtClean="0">
                          <a:solidFill>
                            <a:srgbClr val="008000"/>
                          </a:solidFill>
                          <a:latin typeface="Arial Black" pitchFamily="34" charset="0"/>
                        </a:rPr>
                        <a:t> </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noProof="0" dirty="0" smtClean="0">
                          <a:solidFill>
                            <a:srgbClr val="0000FF"/>
                          </a:solidFill>
                          <a:latin typeface="Arial Black" pitchFamily="34" charset="0"/>
                        </a:rPr>
                        <a:t>1</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ulka 6"/>
          <p:cNvGraphicFramePr>
            <a:graphicFrameLocks noGrp="1"/>
          </p:cNvGraphicFramePr>
          <p:nvPr/>
        </p:nvGraphicFramePr>
        <p:xfrm>
          <a:off x="0" y="3140968"/>
          <a:ext cx="9144000" cy="3495100"/>
        </p:xfrm>
        <a:graphic>
          <a:graphicData uri="http://schemas.openxmlformats.org/drawingml/2006/table">
            <a:tbl>
              <a:tblPr firstRow="1" bandRow="1">
                <a:tableStyleId>{5C22544A-7EE6-4342-B048-85BDC9FD1C3A}</a:tableStyleId>
              </a:tblPr>
              <a:tblGrid>
                <a:gridCol w="5292080"/>
                <a:gridCol w="3851920"/>
              </a:tblGrid>
              <a:tr h="494928">
                <a:tc gridSpan="2">
                  <a:txBody>
                    <a:bodyPr/>
                    <a:lstStyle/>
                    <a:p>
                      <a:pPr algn="ctr"/>
                      <a:r>
                        <a:rPr lang="cs-CZ" sz="2800" dirty="0" smtClean="0">
                          <a:solidFill>
                            <a:srgbClr val="FF0000"/>
                          </a:solidFill>
                          <a:latin typeface="Arial Black" pitchFamily="34" charset="0"/>
                        </a:rPr>
                        <a:t>COMPOSITION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the</a:t>
                      </a:r>
                      <a:r>
                        <a:rPr lang="cs-CZ" sz="2800" dirty="0" smtClean="0">
                          <a:solidFill>
                            <a:srgbClr val="FF0000"/>
                          </a:solidFill>
                          <a:latin typeface="Arial Black" pitchFamily="34" charset="0"/>
                        </a:rPr>
                        <a:t> WOOD </a:t>
                      </a:r>
                    </a:p>
                    <a:p>
                      <a:pPr algn="ctr"/>
                      <a:r>
                        <a:rPr lang="cs-CZ" sz="2800" dirty="0" smtClean="0">
                          <a:solidFill>
                            <a:srgbClr val="7030A0"/>
                          </a:solidFill>
                          <a:latin typeface="Arial Black" pitchFamily="34" charset="0"/>
                        </a:rPr>
                        <a:t>(</a:t>
                      </a:r>
                      <a:r>
                        <a:rPr lang="cs-CZ" sz="2800" dirty="0" err="1" smtClean="0">
                          <a:solidFill>
                            <a:srgbClr val="7030A0"/>
                          </a:solidFill>
                          <a:latin typeface="Arial Black" pitchFamily="34" charset="0"/>
                        </a:rPr>
                        <a:t>Polymers</a:t>
                      </a:r>
                      <a:r>
                        <a:rPr lang="cs-CZ" sz="2800" dirty="0" smtClean="0">
                          <a:solidFill>
                            <a:srgbClr val="7030A0"/>
                          </a:solidFill>
                          <a:latin typeface="Arial Black" pitchFamily="34" charset="0"/>
                        </a:rPr>
                        <a:t> &amp; </a:t>
                      </a:r>
                      <a:r>
                        <a:rPr lang="cs-CZ" sz="2800" dirty="0" err="1" smtClean="0">
                          <a:solidFill>
                            <a:srgbClr val="7030A0"/>
                          </a:solidFill>
                          <a:latin typeface="Arial Black" pitchFamily="34" charset="0"/>
                        </a:rPr>
                        <a:t>Oligomers</a:t>
                      </a:r>
                      <a:r>
                        <a:rPr lang="cs-CZ" sz="2800" dirty="0" smtClean="0">
                          <a:solidFill>
                            <a:srgbClr val="7030A0"/>
                          </a:solidFill>
                          <a:latin typeface="Arial Black" pitchFamily="34" charset="0"/>
                        </a:rPr>
                        <a:t>)</a:t>
                      </a:r>
                      <a:endParaRPr lang="cs-CZ" sz="280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95000"/>
                      </a:schemeClr>
                    </a:solid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pPr algn="ctr"/>
                      <a:r>
                        <a:rPr lang="en-GB" sz="2000" noProof="0" dirty="0" smtClean="0">
                          <a:solidFill>
                            <a:srgbClr val="008000"/>
                          </a:solidFill>
                          <a:latin typeface="Arial Black" pitchFamily="34" charset="0"/>
                        </a:rPr>
                        <a:t>Component</a:t>
                      </a:r>
                      <a:endParaRPr lang="en-GB" sz="20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000" noProof="0" dirty="0" smtClean="0">
                          <a:solidFill>
                            <a:srgbClr val="0000FF"/>
                          </a:solidFill>
                          <a:latin typeface="Arial Black" pitchFamily="34" charset="0"/>
                        </a:rPr>
                        <a:t>Content </a:t>
                      </a:r>
                      <a:r>
                        <a:rPr lang="cs-CZ" sz="2000" noProof="0" dirty="0" err="1" smtClean="0">
                          <a:solidFill>
                            <a:srgbClr val="0000FF"/>
                          </a:solidFill>
                          <a:latin typeface="Arial Black" pitchFamily="34" charset="0"/>
                        </a:rPr>
                        <a:t>approx</a:t>
                      </a:r>
                      <a:r>
                        <a:rPr lang="cs-CZ" sz="2000" noProof="0" dirty="0" smtClean="0">
                          <a:solidFill>
                            <a:srgbClr val="0000FF"/>
                          </a:solidFill>
                          <a:latin typeface="Arial Black" pitchFamily="34" charset="0"/>
                        </a:rPr>
                        <a:t>. </a:t>
                      </a:r>
                      <a:r>
                        <a:rPr lang="en-GB" sz="2000" noProof="0" dirty="0" smtClean="0">
                          <a:solidFill>
                            <a:srgbClr val="0000FF"/>
                          </a:solidFill>
                          <a:latin typeface="Arial Black" pitchFamily="34" charset="0"/>
                        </a:rPr>
                        <a:t>( % w/w)</a:t>
                      </a:r>
                      <a:endParaRPr lang="en-GB" sz="20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8475">
                <a:tc>
                  <a:txBody>
                    <a:bodyPr/>
                    <a:lstStyle/>
                    <a:p>
                      <a:r>
                        <a:rPr lang="cs-CZ" sz="1800" noProof="0" dirty="0" err="1" smtClean="0">
                          <a:solidFill>
                            <a:srgbClr val="008000"/>
                          </a:solidFill>
                          <a:latin typeface="Arial Black" pitchFamily="34" charset="0"/>
                        </a:rPr>
                        <a:t>Cellulose</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noProof="0" dirty="0" smtClean="0">
                          <a:solidFill>
                            <a:srgbClr val="0000FF"/>
                          </a:solidFill>
                          <a:latin typeface="Arial Black" pitchFamily="34" charset="0"/>
                        </a:rPr>
                        <a:t>40 – 50</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r>
                        <a:rPr lang="cs-CZ" sz="1800" noProof="0" dirty="0" smtClean="0">
                          <a:solidFill>
                            <a:srgbClr val="008000"/>
                          </a:solidFill>
                          <a:latin typeface="Arial Black" pitchFamily="34" charset="0"/>
                        </a:rPr>
                        <a:t>Lignin </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noProof="0" dirty="0" smtClean="0">
                          <a:solidFill>
                            <a:srgbClr val="0000FF"/>
                          </a:solidFill>
                          <a:latin typeface="Arial Black" pitchFamily="34" charset="0"/>
                        </a:rPr>
                        <a:t>20 – 30</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r>
                        <a:rPr lang="cs-CZ" sz="1800" noProof="0" dirty="0" err="1" smtClean="0">
                          <a:solidFill>
                            <a:srgbClr val="008000"/>
                          </a:solidFill>
                          <a:latin typeface="Arial Black" pitchFamily="34" charset="0"/>
                        </a:rPr>
                        <a:t>Hemicellulose</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noProof="0" dirty="0" smtClean="0">
                          <a:solidFill>
                            <a:srgbClr val="0000FF"/>
                          </a:solidFill>
                          <a:latin typeface="Arial Black" pitchFamily="34" charset="0"/>
                        </a:rPr>
                        <a:t>20 – 30</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r>
                        <a:rPr lang="cs-CZ" sz="1800" noProof="0" dirty="0" err="1" smtClean="0">
                          <a:solidFill>
                            <a:srgbClr val="008000"/>
                          </a:solidFill>
                          <a:latin typeface="Arial Black" pitchFamily="34" charset="0"/>
                        </a:rPr>
                        <a:t>Water</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noProof="0" dirty="0" err="1" smtClean="0">
                          <a:solidFill>
                            <a:srgbClr val="0000FF"/>
                          </a:solidFill>
                          <a:latin typeface="Arial Black" pitchFamily="34" charset="0"/>
                        </a:rPr>
                        <a:t>Up</a:t>
                      </a:r>
                      <a:r>
                        <a:rPr lang="cs-CZ" sz="1800" noProof="0" dirty="0" smtClean="0">
                          <a:solidFill>
                            <a:srgbClr val="0000FF"/>
                          </a:solidFill>
                          <a:latin typeface="Arial Black" pitchFamily="34" charset="0"/>
                        </a:rPr>
                        <a:t> to 14</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noProof="0" dirty="0" err="1" smtClean="0">
                          <a:solidFill>
                            <a:srgbClr val="008000"/>
                          </a:solidFill>
                          <a:latin typeface="Arial Black" pitchFamily="34" charset="0"/>
                        </a:rPr>
                        <a:t>Other</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e.g</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Terpenes</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Waxes</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Rosins</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Fatty</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acids</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Resin</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acids</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Pectines</a:t>
                      </a:r>
                      <a:r>
                        <a:rPr lang="cs-CZ" sz="1800" noProof="0" dirty="0" smtClean="0">
                          <a:solidFill>
                            <a:srgbClr val="008000"/>
                          </a:solidFill>
                          <a:latin typeface="Arial Black" pitchFamily="34" charset="0"/>
                        </a:rPr>
                        <a:t> </a:t>
                      </a:r>
                      <a:r>
                        <a:rPr lang="cs-CZ" sz="1800" noProof="0" dirty="0" err="1" smtClean="0">
                          <a:solidFill>
                            <a:srgbClr val="008000"/>
                          </a:solidFill>
                          <a:latin typeface="Arial Black" pitchFamily="34" charset="0"/>
                        </a:rPr>
                        <a:t>etc</a:t>
                      </a:r>
                      <a:r>
                        <a:rPr lang="cs-CZ" sz="1800" noProof="0" dirty="0" smtClean="0">
                          <a:solidFill>
                            <a:srgbClr val="008000"/>
                          </a:solidFill>
                          <a:latin typeface="Arial Black" pitchFamily="34" charset="0"/>
                        </a:rPr>
                        <a:t>.)</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noProof="0" dirty="0" err="1" smtClean="0">
                          <a:solidFill>
                            <a:srgbClr val="0000FF"/>
                          </a:solidFill>
                          <a:latin typeface="Arial Black" pitchFamily="34" charset="0"/>
                        </a:rPr>
                        <a:t>The</a:t>
                      </a:r>
                      <a:r>
                        <a:rPr lang="cs-CZ" sz="1800" noProof="0" dirty="0" smtClean="0">
                          <a:solidFill>
                            <a:srgbClr val="0000FF"/>
                          </a:solidFill>
                          <a:latin typeface="Arial Black" pitchFamily="34" charset="0"/>
                        </a:rPr>
                        <a:t> Rest to 100</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16632"/>
            <a:ext cx="8229600" cy="792088"/>
          </a:xfrm>
        </p:spPr>
        <p:txBody>
          <a:bodyPr/>
          <a:lstStyle/>
          <a:p>
            <a:r>
              <a:rPr lang="en-GB" sz="4000" dirty="0" err="1" smtClean="0">
                <a:solidFill>
                  <a:srgbClr val="FF0000"/>
                </a:solidFill>
                <a:latin typeface="Arial Black" pitchFamily="34" charset="0"/>
              </a:rPr>
              <a:t>Tanins</a:t>
            </a:r>
            <a:r>
              <a:rPr lang="en-GB" sz="4000" dirty="0" smtClean="0">
                <a:solidFill>
                  <a:srgbClr val="FF0000"/>
                </a:solidFill>
                <a:latin typeface="Arial Black" pitchFamily="34" charset="0"/>
              </a:rPr>
              <a:t> &amp; Food Industry</a:t>
            </a:r>
            <a:endParaRPr lang="en-GB" sz="40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sp>
        <p:nvSpPr>
          <p:cNvPr id="9" name="TextovéPole 8"/>
          <p:cNvSpPr txBox="1"/>
          <p:nvPr/>
        </p:nvSpPr>
        <p:spPr>
          <a:xfrm>
            <a:off x="323528" y="1124744"/>
            <a:ext cx="8280920" cy="1754326"/>
          </a:xfrm>
          <a:prstGeom prst="rect">
            <a:avLst/>
          </a:prstGeom>
          <a:noFill/>
        </p:spPr>
        <p:txBody>
          <a:bodyPr wrap="square" rtlCol="0">
            <a:spAutoFit/>
          </a:bodyPr>
          <a:lstStyle/>
          <a:p>
            <a:pPr>
              <a:buFont typeface="Arial" pitchFamily="34" charset="0"/>
              <a:buChar char="•"/>
            </a:pPr>
            <a:r>
              <a:rPr lang="cs-CZ" sz="3600" dirty="0" smtClean="0">
                <a:solidFill>
                  <a:srgbClr val="0000FF"/>
                </a:solidFill>
                <a:latin typeface="Arial Black" pitchFamily="34" charset="0"/>
              </a:rPr>
              <a:t> </a:t>
            </a:r>
            <a:r>
              <a:rPr lang="en-GB" sz="3600" dirty="0" smtClean="0">
                <a:solidFill>
                  <a:srgbClr val="0000FF"/>
                </a:solidFill>
                <a:latin typeface="Arial Black" pitchFamily="34" charset="0"/>
              </a:rPr>
              <a:t>Clarifying of the Fruit juice in combination with </a:t>
            </a:r>
            <a:r>
              <a:rPr lang="en-GB" sz="3600" dirty="0" err="1" smtClean="0">
                <a:solidFill>
                  <a:srgbClr val="0000FF"/>
                </a:solidFill>
                <a:latin typeface="Arial Black" pitchFamily="34" charset="0"/>
              </a:rPr>
              <a:t>Gellatin</a:t>
            </a:r>
            <a:r>
              <a:rPr lang="en-GB" sz="3600" dirty="0" smtClean="0">
                <a:solidFill>
                  <a:srgbClr val="0000FF"/>
                </a:solidFill>
                <a:latin typeface="Arial Black" pitchFamily="34" charset="0"/>
              </a:rPr>
              <a:t> </a:t>
            </a:r>
          </a:p>
          <a:p>
            <a:pPr>
              <a:buFont typeface="Arial" pitchFamily="34" charset="0"/>
              <a:buChar char="•"/>
            </a:pPr>
            <a:r>
              <a:rPr lang="en-GB" sz="3600" dirty="0" smtClean="0">
                <a:solidFill>
                  <a:srgbClr val="0000FF"/>
                </a:solidFill>
                <a:latin typeface="Arial Black" pitchFamily="34" charset="0"/>
              </a:rPr>
              <a:t> It coagulate the Proteins</a:t>
            </a:r>
            <a:endParaRPr lang="cs-CZ" sz="3600" dirty="0">
              <a:solidFill>
                <a:srgbClr val="0000FF"/>
              </a:solidFill>
              <a:latin typeface="Arial Black"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16632"/>
            <a:ext cx="8229600" cy="792088"/>
          </a:xfrm>
        </p:spPr>
        <p:txBody>
          <a:bodyPr/>
          <a:lstStyle/>
          <a:p>
            <a:r>
              <a:rPr lang="cs-CZ" sz="4000" dirty="0" smtClean="0">
                <a:solidFill>
                  <a:srgbClr val="FF0000"/>
                </a:solidFill>
                <a:latin typeface="Arial Black" pitchFamily="34" charset="0"/>
              </a:rPr>
              <a:t>Tanin – </a:t>
            </a:r>
            <a:r>
              <a:rPr lang="en-GB" sz="4000" dirty="0" smtClean="0">
                <a:solidFill>
                  <a:srgbClr val="FF0000"/>
                </a:solidFill>
                <a:latin typeface="Arial Black" pitchFamily="34" charset="0"/>
              </a:rPr>
              <a:t>quite new Use</a:t>
            </a:r>
            <a:endParaRPr lang="en-GB" sz="40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pic>
        <p:nvPicPr>
          <p:cNvPr id="8" name="Obrázek 7" descr="pěny z taninů 17102017.jpg"/>
          <p:cNvPicPr>
            <a:picLocks noChangeAspect="1"/>
          </p:cNvPicPr>
          <p:nvPr/>
        </p:nvPicPr>
        <p:blipFill>
          <a:blip r:embed="rId2" cstate="print"/>
          <a:stretch>
            <a:fillRect/>
          </a:stretch>
        </p:blipFill>
        <p:spPr>
          <a:xfrm rot="10800000">
            <a:off x="179512" y="764704"/>
            <a:ext cx="8839092" cy="2304256"/>
          </a:xfrm>
          <a:prstGeom prst="rect">
            <a:avLst/>
          </a:prstGeom>
        </p:spPr>
      </p:pic>
      <p:pic>
        <p:nvPicPr>
          <p:cNvPr id="10" name="Obrázek 9" descr="polyestery 2 vyd 1978184.jpg"/>
          <p:cNvPicPr>
            <a:picLocks noChangeAspect="1"/>
          </p:cNvPicPr>
          <p:nvPr/>
        </p:nvPicPr>
        <p:blipFill>
          <a:blip r:embed="rId3" cstate="print"/>
          <a:stretch>
            <a:fillRect/>
          </a:stretch>
        </p:blipFill>
        <p:spPr>
          <a:xfrm>
            <a:off x="2260145" y="3068960"/>
            <a:ext cx="6776351" cy="3789040"/>
          </a:xfrm>
          <a:prstGeom prst="rect">
            <a:avLst/>
          </a:prstGeom>
        </p:spPr>
      </p:pic>
      <p:sp>
        <p:nvSpPr>
          <p:cNvPr id="11" name="TextovéPole 10"/>
          <p:cNvSpPr txBox="1"/>
          <p:nvPr/>
        </p:nvSpPr>
        <p:spPr>
          <a:xfrm>
            <a:off x="0" y="3140968"/>
            <a:ext cx="2267744" cy="1015663"/>
          </a:xfrm>
          <a:prstGeom prst="rect">
            <a:avLst/>
          </a:prstGeom>
          <a:noFill/>
        </p:spPr>
        <p:txBody>
          <a:bodyPr wrap="square" rtlCol="0">
            <a:spAutoFit/>
          </a:bodyPr>
          <a:lstStyle/>
          <a:p>
            <a:r>
              <a:rPr lang="en-GB" sz="2000" smtClean="0">
                <a:solidFill>
                  <a:srgbClr val="0000FF"/>
                </a:solidFill>
                <a:latin typeface="Arial Black" pitchFamily="34" charset="0"/>
              </a:rPr>
              <a:t>It must be CROSSLINKED  by something!</a:t>
            </a:r>
            <a:endParaRPr lang="en-GB" sz="2000">
              <a:solidFill>
                <a:srgbClr val="0000FF"/>
              </a:solidFill>
              <a:latin typeface="Arial Black"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548680"/>
          </a:xfrm>
        </p:spPr>
        <p:txBody>
          <a:bodyPr/>
          <a:lstStyle/>
          <a:p>
            <a:r>
              <a:rPr lang="cs-CZ" sz="4000" b="1" dirty="0" err="1" smtClean="0">
                <a:solidFill>
                  <a:srgbClr val="FF0000"/>
                </a:solidFill>
                <a:latin typeface="Arial Black" pitchFamily="34" charset="0"/>
              </a:rPr>
              <a:t>Humin</a:t>
            </a:r>
            <a:r>
              <a:rPr lang="cs-CZ" sz="4000" b="1" dirty="0" smtClean="0">
                <a:solidFill>
                  <a:srgbClr val="FF0000"/>
                </a:solidFill>
                <a:latin typeface="Arial Black" pitchFamily="34" charset="0"/>
              </a:rPr>
              <a:t> </a:t>
            </a:r>
            <a:r>
              <a:rPr lang="cs-CZ" sz="4000" b="1" dirty="0" err="1" smtClean="0">
                <a:solidFill>
                  <a:srgbClr val="FF0000"/>
                </a:solidFill>
                <a:latin typeface="Arial Black" pitchFamily="34" charset="0"/>
              </a:rPr>
              <a:t>substances</a:t>
            </a:r>
            <a:r>
              <a:rPr lang="cs-CZ" sz="4000" b="1" dirty="0" smtClean="0">
                <a:solidFill>
                  <a:srgbClr val="FF0000"/>
                </a:solidFill>
                <a:latin typeface="Arial Black" pitchFamily="34" charset="0"/>
              </a:rPr>
              <a:t> </a:t>
            </a:r>
            <a:endParaRPr lang="cs-CZ" sz="4000" b="1" dirty="0">
              <a:solidFill>
                <a:srgbClr val="FF0000"/>
              </a:solidFill>
              <a:latin typeface="Arial Black" pitchFamily="34" charset="0"/>
            </a:endParaRPr>
          </a:p>
        </p:txBody>
      </p:sp>
      <p:sp>
        <p:nvSpPr>
          <p:cNvPr id="3" name="Zástupný symbol pro obsah 2"/>
          <p:cNvSpPr>
            <a:spLocks noGrp="1"/>
          </p:cNvSpPr>
          <p:nvPr>
            <p:ph idx="1"/>
          </p:nvPr>
        </p:nvSpPr>
        <p:spPr>
          <a:xfrm>
            <a:off x="457200" y="620688"/>
            <a:ext cx="8229600" cy="5904656"/>
          </a:xfrm>
        </p:spPr>
        <p:txBody>
          <a:bodyPr/>
          <a:lstStyle/>
          <a:p>
            <a:pPr>
              <a:buNone/>
            </a:pPr>
            <a:r>
              <a:rPr lang="en-GB" sz="2800" b="1" dirty="0" err="1" smtClean="0">
                <a:solidFill>
                  <a:srgbClr val="C00000"/>
                </a:solidFill>
                <a:latin typeface="Arial Black" pitchFamily="34" charset="0"/>
              </a:rPr>
              <a:t>Humin</a:t>
            </a:r>
            <a:r>
              <a:rPr lang="en-GB" sz="2800" b="1" dirty="0" smtClean="0">
                <a:solidFill>
                  <a:srgbClr val="C00000"/>
                </a:solidFill>
                <a:latin typeface="Arial Black" pitchFamily="34" charset="0"/>
              </a:rPr>
              <a:t> substances </a:t>
            </a:r>
            <a:r>
              <a:rPr lang="en-GB" sz="2800" dirty="0" smtClean="0">
                <a:solidFill>
                  <a:srgbClr val="C00000"/>
                </a:solidFill>
                <a:latin typeface="Arial Black" pitchFamily="34" charset="0"/>
              </a:rPr>
              <a:t> </a:t>
            </a:r>
            <a:r>
              <a:rPr lang="en-GB" sz="2800" dirty="0" smtClean="0"/>
              <a:t>are natural organic substances arising by decomposition of mainly plants’ remains. </a:t>
            </a:r>
          </a:p>
          <a:p>
            <a:pPr>
              <a:buNone/>
            </a:pPr>
            <a:r>
              <a:rPr lang="en-GB" sz="2800" b="1" dirty="0" err="1" smtClean="0">
                <a:solidFill>
                  <a:srgbClr val="C00000"/>
                </a:solidFill>
                <a:latin typeface="Arial Black" pitchFamily="34" charset="0"/>
              </a:rPr>
              <a:t>Humin</a:t>
            </a:r>
            <a:r>
              <a:rPr lang="en-GB" sz="2800" b="1" dirty="0" smtClean="0">
                <a:solidFill>
                  <a:srgbClr val="C00000"/>
                </a:solidFill>
                <a:latin typeface="Arial Black" pitchFamily="34" charset="0"/>
              </a:rPr>
              <a:t> substances </a:t>
            </a:r>
            <a:r>
              <a:rPr lang="en-GB" sz="2800" dirty="0" smtClean="0"/>
              <a:t>are only difficult further decomposed and are contained in the Soil, Peat, Coal and some Water sources at very high Level. </a:t>
            </a:r>
          </a:p>
          <a:p>
            <a:pPr>
              <a:buNone/>
            </a:pPr>
            <a:r>
              <a:rPr lang="en-GB" sz="2800" b="1" dirty="0" err="1" smtClean="0">
                <a:solidFill>
                  <a:srgbClr val="C00000"/>
                </a:solidFill>
                <a:latin typeface="Arial Black" pitchFamily="34" charset="0"/>
              </a:rPr>
              <a:t>Humin</a:t>
            </a:r>
            <a:r>
              <a:rPr lang="en-GB" sz="2800" b="1" dirty="0" smtClean="0">
                <a:solidFill>
                  <a:srgbClr val="C00000"/>
                </a:solidFill>
                <a:latin typeface="Arial Black" pitchFamily="34" charset="0"/>
              </a:rPr>
              <a:t> substances </a:t>
            </a:r>
            <a:r>
              <a:rPr lang="en-GB" sz="2800" dirty="0" smtClean="0"/>
              <a:t>are divided according their solubility in Water to:</a:t>
            </a:r>
          </a:p>
          <a:p>
            <a:r>
              <a:rPr lang="en-GB" sz="2800" dirty="0" err="1" smtClean="0"/>
              <a:t>Humins</a:t>
            </a:r>
            <a:r>
              <a:rPr lang="en-GB" sz="2800" dirty="0" smtClean="0"/>
              <a:t>, </a:t>
            </a:r>
          </a:p>
          <a:p>
            <a:r>
              <a:rPr lang="en-GB" sz="2800" dirty="0" err="1" smtClean="0"/>
              <a:t>Humine</a:t>
            </a:r>
            <a:r>
              <a:rPr lang="en-GB" sz="2800" dirty="0" smtClean="0"/>
              <a:t> acids,</a:t>
            </a:r>
          </a:p>
          <a:p>
            <a:r>
              <a:rPr lang="en-GB" sz="2800" dirty="0" err="1" smtClean="0"/>
              <a:t>Fulv</a:t>
            </a:r>
            <a:r>
              <a:rPr lang="cs-CZ" sz="2800" dirty="0" smtClean="0"/>
              <a:t>e</a:t>
            </a:r>
            <a:r>
              <a:rPr lang="en-GB" sz="2800" dirty="0" smtClean="0"/>
              <a:t>ne acids.</a:t>
            </a:r>
            <a:endParaRPr lang="en-GB" sz="2800" dirty="0"/>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pic>
        <p:nvPicPr>
          <p:cNvPr id="7" name="Obrázek 6" descr="Fulvene_with_hydrogens_svg WIKI ENG 08012017.png"/>
          <p:cNvPicPr>
            <a:picLocks noChangeAspect="1"/>
          </p:cNvPicPr>
          <p:nvPr/>
        </p:nvPicPr>
        <p:blipFill>
          <a:blip r:embed="rId2" cstate="print"/>
          <a:stretch>
            <a:fillRect/>
          </a:stretch>
        </p:blipFill>
        <p:spPr>
          <a:xfrm>
            <a:off x="6660232" y="4275516"/>
            <a:ext cx="2249194" cy="2359018"/>
          </a:xfrm>
          <a:prstGeom prst="rect">
            <a:avLst/>
          </a:prstGeom>
          <a:solidFill>
            <a:schemeClr val="bg1">
              <a:lumMod val="85000"/>
            </a:schemeClr>
          </a:solidFill>
        </p:spPr>
      </p:pic>
      <p:sp>
        <p:nvSpPr>
          <p:cNvPr id="8" name="TextovéPole 7"/>
          <p:cNvSpPr txBox="1"/>
          <p:nvPr/>
        </p:nvSpPr>
        <p:spPr>
          <a:xfrm>
            <a:off x="3851920" y="5085184"/>
            <a:ext cx="2736304" cy="646331"/>
          </a:xfrm>
          <a:prstGeom prst="rect">
            <a:avLst/>
          </a:prstGeom>
          <a:noFill/>
        </p:spPr>
        <p:txBody>
          <a:bodyPr wrap="square" rtlCol="0">
            <a:spAutoFit/>
          </a:bodyPr>
          <a:lstStyle/>
          <a:p>
            <a:r>
              <a:rPr lang="cs-CZ" sz="3600" dirty="0" smtClean="0">
                <a:solidFill>
                  <a:srgbClr val="008000"/>
                </a:solidFill>
                <a:latin typeface="Arial Black" pitchFamily="34" charset="0"/>
              </a:rPr>
              <a:t>FULVENE</a:t>
            </a:r>
            <a:endParaRPr lang="cs-CZ" sz="3600" dirty="0">
              <a:solidFill>
                <a:srgbClr val="008000"/>
              </a:solidFill>
              <a:latin typeface="Arial Black"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4000" b="1" dirty="0" err="1" smtClean="0">
                <a:solidFill>
                  <a:srgbClr val="FF0000"/>
                </a:solidFill>
                <a:latin typeface="Arial Black" pitchFamily="34" charset="0"/>
              </a:rPr>
              <a:t>Humin</a:t>
            </a:r>
            <a:r>
              <a:rPr lang="cs-CZ" sz="4000" b="1" dirty="0" smtClean="0">
                <a:solidFill>
                  <a:srgbClr val="FF0000"/>
                </a:solidFill>
                <a:latin typeface="Arial Black" pitchFamily="34" charset="0"/>
              </a:rPr>
              <a:t> </a:t>
            </a:r>
            <a:r>
              <a:rPr lang="cs-CZ" sz="4000" b="1" dirty="0" err="1" smtClean="0">
                <a:solidFill>
                  <a:srgbClr val="FF0000"/>
                </a:solidFill>
                <a:latin typeface="Arial Black" pitchFamily="34" charset="0"/>
              </a:rPr>
              <a:t>Acids</a:t>
            </a:r>
            <a:r>
              <a:rPr lang="cs-CZ" sz="4000" b="1" dirty="0" smtClean="0">
                <a:solidFill>
                  <a:srgbClr val="FF0000"/>
                </a:solidFill>
                <a:latin typeface="Arial Black" pitchFamily="34" charset="0"/>
              </a:rPr>
              <a:t> 1</a:t>
            </a:r>
            <a:endParaRPr lang="cs-CZ" sz="40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sp>
        <p:nvSpPr>
          <p:cNvPr id="7" name="Zástupný symbol pro obsah 6"/>
          <p:cNvSpPr>
            <a:spLocks noGrp="1"/>
          </p:cNvSpPr>
          <p:nvPr>
            <p:ph idx="1"/>
          </p:nvPr>
        </p:nvSpPr>
        <p:spPr>
          <a:xfrm>
            <a:off x="457200" y="1124744"/>
            <a:ext cx="7787208" cy="5001419"/>
          </a:xfrm>
        </p:spPr>
        <p:txBody>
          <a:bodyPr/>
          <a:lstStyle/>
          <a:p>
            <a:r>
              <a:rPr lang="en-GB" sz="2800" b="1" dirty="0" err="1" smtClean="0">
                <a:solidFill>
                  <a:srgbClr val="C00000"/>
                </a:solidFill>
                <a:latin typeface="Arial Black" pitchFamily="34" charset="0"/>
              </a:rPr>
              <a:t>Humin</a:t>
            </a:r>
            <a:r>
              <a:rPr lang="en-GB" sz="2800" b="1" dirty="0" smtClean="0">
                <a:solidFill>
                  <a:srgbClr val="C00000"/>
                </a:solidFill>
                <a:latin typeface="Arial Black" pitchFamily="34" charset="0"/>
              </a:rPr>
              <a:t> acids </a:t>
            </a:r>
            <a:r>
              <a:rPr lang="en-GB" dirty="0" smtClean="0"/>
              <a:t>are insoluble in Water at  pH 2 and lower, but are soluble at higher </a:t>
            </a:r>
            <a:r>
              <a:rPr lang="en-GB" dirty="0" err="1" smtClean="0"/>
              <a:t>pH.</a:t>
            </a:r>
            <a:r>
              <a:rPr lang="en-GB" dirty="0" smtClean="0"/>
              <a:t> The Typical colour is brown to black-brown</a:t>
            </a:r>
          </a:p>
          <a:p>
            <a:r>
              <a:rPr lang="en-GB" b="1" dirty="0" err="1" smtClean="0">
                <a:solidFill>
                  <a:srgbClr val="C00000"/>
                </a:solidFill>
                <a:latin typeface="Arial Black" pitchFamily="34" charset="0"/>
              </a:rPr>
              <a:t>Humin</a:t>
            </a:r>
            <a:r>
              <a:rPr lang="en-GB" b="1" dirty="0" smtClean="0">
                <a:solidFill>
                  <a:srgbClr val="C00000"/>
                </a:solidFill>
                <a:latin typeface="Arial Black" pitchFamily="34" charset="0"/>
              </a:rPr>
              <a:t> acids </a:t>
            </a:r>
            <a:r>
              <a:rPr lang="en-GB" dirty="0" smtClean="0"/>
              <a:t>contain</a:t>
            </a:r>
            <a:r>
              <a:rPr lang="cs-CZ" dirty="0" smtClean="0"/>
              <a:t> </a:t>
            </a:r>
            <a:r>
              <a:rPr lang="en-GB" dirty="0" smtClean="0"/>
              <a:t>–OH and –COOH groups</a:t>
            </a:r>
          </a:p>
          <a:p>
            <a:endParaRPr lang="cs-CZ" dirty="0" smtClean="0"/>
          </a:p>
          <a:p>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pic>
        <p:nvPicPr>
          <p:cNvPr id="8" name="Obrázek 7" descr="huminové kyseliny001.jpg"/>
          <p:cNvPicPr>
            <a:picLocks noChangeAspect="1"/>
          </p:cNvPicPr>
          <p:nvPr/>
        </p:nvPicPr>
        <p:blipFill>
          <a:blip r:embed="rId2" cstate="print"/>
          <a:stretch>
            <a:fillRect/>
          </a:stretch>
        </p:blipFill>
        <p:spPr>
          <a:xfrm rot="10800000">
            <a:off x="0" y="201667"/>
            <a:ext cx="9144000" cy="6656333"/>
          </a:xfrm>
          <a:prstGeom prst="rect">
            <a:avLst/>
          </a:prstGeom>
        </p:spPr>
      </p:pic>
      <p:sp>
        <p:nvSpPr>
          <p:cNvPr id="7" name="TextovéPole 6"/>
          <p:cNvSpPr txBox="1"/>
          <p:nvPr/>
        </p:nvSpPr>
        <p:spPr>
          <a:xfrm>
            <a:off x="3059832" y="332656"/>
            <a:ext cx="2952328" cy="461665"/>
          </a:xfrm>
          <a:prstGeom prst="rect">
            <a:avLst/>
          </a:prstGeom>
          <a:solidFill>
            <a:schemeClr val="bg1">
              <a:lumMod val="85000"/>
            </a:schemeClr>
          </a:solidFill>
        </p:spPr>
        <p:txBody>
          <a:bodyPr wrap="square" rtlCol="0">
            <a:spAutoFit/>
          </a:bodyPr>
          <a:lstStyle/>
          <a:p>
            <a:pPr algn="ctr"/>
            <a:r>
              <a:rPr lang="cs-CZ" sz="2400" dirty="0" smtClean="0">
                <a:solidFill>
                  <a:srgbClr val="FF0000"/>
                </a:solidFill>
                <a:latin typeface="Arial Black" pitchFamily="34" charset="0"/>
              </a:rPr>
              <a:t>DEAD BIOMASS</a:t>
            </a:r>
            <a:endParaRPr lang="cs-CZ" sz="2400" dirty="0">
              <a:solidFill>
                <a:srgbClr val="FF0000"/>
              </a:solidFill>
              <a:latin typeface="Arial Black" pitchFamily="34" charset="0"/>
            </a:endParaRPr>
          </a:p>
        </p:txBody>
      </p:sp>
      <p:sp>
        <p:nvSpPr>
          <p:cNvPr id="9" name="TextovéPole 8"/>
          <p:cNvSpPr txBox="1"/>
          <p:nvPr/>
        </p:nvSpPr>
        <p:spPr>
          <a:xfrm>
            <a:off x="6084168" y="980728"/>
            <a:ext cx="1656184" cy="369332"/>
          </a:xfrm>
          <a:prstGeom prst="rect">
            <a:avLst/>
          </a:prstGeom>
          <a:solidFill>
            <a:schemeClr val="bg1">
              <a:lumMod val="85000"/>
            </a:schemeClr>
          </a:solidFill>
        </p:spPr>
        <p:txBody>
          <a:bodyPr wrap="square" rtlCol="0">
            <a:spAutoFit/>
          </a:bodyPr>
          <a:lstStyle/>
          <a:p>
            <a:r>
              <a:rPr lang="cs-CZ" dirty="0" err="1" smtClean="0">
                <a:solidFill>
                  <a:srgbClr val="C00000"/>
                </a:solidFill>
                <a:latin typeface="Arial Black" pitchFamily="34" charset="0"/>
              </a:rPr>
              <a:t>Tannin</a:t>
            </a:r>
            <a:endParaRPr lang="cs-CZ" dirty="0">
              <a:solidFill>
                <a:srgbClr val="C00000"/>
              </a:solidFill>
              <a:latin typeface="Arial Black" pitchFamily="34" charset="0"/>
            </a:endParaRPr>
          </a:p>
        </p:txBody>
      </p:sp>
      <p:sp>
        <p:nvSpPr>
          <p:cNvPr id="10" name="TextovéPole 9"/>
          <p:cNvSpPr txBox="1"/>
          <p:nvPr/>
        </p:nvSpPr>
        <p:spPr>
          <a:xfrm>
            <a:off x="0" y="1340768"/>
            <a:ext cx="2051720" cy="584775"/>
          </a:xfrm>
          <a:prstGeom prst="rect">
            <a:avLst/>
          </a:prstGeom>
          <a:solidFill>
            <a:schemeClr val="bg1">
              <a:lumMod val="85000"/>
            </a:schemeClr>
          </a:solidFill>
        </p:spPr>
        <p:txBody>
          <a:bodyPr wrap="square" rtlCol="0">
            <a:spAutoFit/>
          </a:bodyPr>
          <a:lstStyle/>
          <a:p>
            <a:r>
              <a:rPr lang="cs-CZ" sz="1600" dirty="0" err="1" smtClean="0">
                <a:latin typeface="Arial Black" pitchFamily="34" charset="0"/>
              </a:rPr>
              <a:t>Saccharides</a:t>
            </a:r>
            <a:r>
              <a:rPr lang="cs-CZ" sz="1600" dirty="0" smtClean="0">
                <a:latin typeface="Arial Black" pitchFamily="34" charset="0"/>
              </a:rPr>
              <a:t> &amp;</a:t>
            </a:r>
          </a:p>
          <a:p>
            <a:r>
              <a:rPr lang="cs-CZ" sz="1600" dirty="0" err="1" smtClean="0">
                <a:latin typeface="Arial Black" pitchFamily="34" charset="0"/>
              </a:rPr>
              <a:t>Polysaccharides</a:t>
            </a:r>
            <a:endParaRPr lang="cs-CZ" sz="1600" dirty="0">
              <a:latin typeface="Arial Black" pitchFamily="34" charset="0"/>
            </a:endParaRPr>
          </a:p>
        </p:txBody>
      </p:sp>
      <p:sp>
        <p:nvSpPr>
          <p:cNvPr id="11" name="TextovéPole 10"/>
          <p:cNvSpPr txBox="1"/>
          <p:nvPr/>
        </p:nvSpPr>
        <p:spPr>
          <a:xfrm>
            <a:off x="2771800" y="1484784"/>
            <a:ext cx="1656184" cy="369332"/>
          </a:xfrm>
          <a:prstGeom prst="rect">
            <a:avLst/>
          </a:prstGeom>
          <a:solidFill>
            <a:schemeClr val="bg1">
              <a:lumMod val="85000"/>
            </a:schemeClr>
          </a:solidFill>
        </p:spPr>
        <p:txBody>
          <a:bodyPr wrap="square" rtlCol="0">
            <a:spAutoFit/>
          </a:bodyPr>
          <a:lstStyle/>
          <a:p>
            <a:r>
              <a:rPr lang="cs-CZ" dirty="0" err="1" smtClean="0">
                <a:solidFill>
                  <a:srgbClr val="0000FF"/>
                </a:solidFill>
                <a:latin typeface="Arial Black" pitchFamily="34" charset="0"/>
              </a:rPr>
              <a:t>Fats</a:t>
            </a:r>
            <a:endParaRPr lang="cs-CZ" dirty="0">
              <a:solidFill>
                <a:srgbClr val="0000FF"/>
              </a:solidFill>
              <a:latin typeface="Arial Black" pitchFamily="34" charset="0"/>
            </a:endParaRPr>
          </a:p>
        </p:txBody>
      </p:sp>
      <p:sp>
        <p:nvSpPr>
          <p:cNvPr id="12" name="TextovéPole 11"/>
          <p:cNvSpPr txBox="1"/>
          <p:nvPr/>
        </p:nvSpPr>
        <p:spPr>
          <a:xfrm>
            <a:off x="5004048" y="1484784"/>
            <a:ext cx="1656184" cy="369332"/>
          </a:xfrm>
          <a:prstGeom prst="rect">
            <a:avLst/>
          </a:prstGeom>
          <a:solidFill>
            <a:schemeClr val="bg1">
              <a:lumMod val="85000"/>
            </a:schemeClr>
          </a:solidFill>
        </p:spPr>
        <p:txBody>
          <a:bodyPr wrap="square" rtlCol="0">
            <a:spAutoFit/>
          </a:bodyPr>
          <a:lstStyle/>
          <a:p>
            <a:r>
              <a:rPr lang="cs-CZ" dirty="0" err="1" smtClean="0">
                <a:solidFill>
                  <a:srgbClr val="008000"/>
                </a:solidFill>
                <a:latin typeface="Arial Black" pitchFamily="34" charset="0"/>
              </a:rPr>
              <a:t>Proteins</a:t>
            </a:r>
            <a:endParaRPr lang="cs-CZ" dirty="0">
              <a:solidFill>
                <a:srgbClr val="008000"/>
              </a:solidFill>
              <a:latin typeface="Arial Black" pitchFamily="34" charset="0"/>
            </a:endParaRPr>
          </a:p>
        </p:txBody>
      </p:sp>
      <p:sp>
        <p:nvSpPr>
          <p:cNvPr id="13" name="TextovéPole 12"/>
          <p:cNvSpPr txBox="1"/>
          <p:nvPr/>
        </p:nvSpPr>
        <p:spPr>
          <a:xfrm>
            <a:off x="7236296" y="1412776"/>
            <a:ext cx="1656184" cy="369332"/>
          </a:xfrm>
          <a:prstGeom prst="rect">
            <a:avLst/>
          </a:prstGeom>
          <a:solidFill>
            <a:schemeClr val="bg1">
              <a:lumMod val="85000"/>
            </a:schemeClr>
          </a:solidFill>
        </p:spPr>
        <p:txBody>
          <a:bodyPr wrap="square" rtlCol="0">
            <a:spAutoFit/>
          </a:bodyPr>
          <a:lstStyle/>
          <a:p>
            <a:r>
              <a:rPr lang="cs-CZ" dirty="0" err="1" smtClean="0">
                <a:solidFill>
                  <a:srgbClr val="7030A0"/>
                </a:solidFill>
                <a:latin typeface="Arial Black" pitchFamily="34" charset="0"/>
              </a:rPr>
              <a:t>Other</a:t>
            </a:r>
            <a:endParaRPr lang="cs-CZ" dirty="0">
              <a:solidFill>
                <a:srgbClr val="7030A0"/>
              </a:solidFill>
              <a:latin typeface="Arial Black" pitchFamily="34" charset="0"/>
            </a:endParaRPr>
          </a:p>
        </p:txBody>
      </p:sp>
      <p:sp>
        <p:nvSpPr>
          <p:cNvPr id="14" name="TextovéPole 13"/>
          <p:cNvSpPr txBox="1"/>
          <p:nvPr/>
        </p:nvSpPr>
        <p:spPr>
          <a:xfrm>
            <a:off x="1187624" y="2132856"/>
            <a:ext cx="6624736" cy="461665"/>
          </a:xfrm>
          <a:prstGeom prst="rect">
            <a:avLst/>
          </a:prstGeom>
          <a:solidFill>
            <a:schemeClr val="bg1">
              <a:lumMod val="85000"/>
            </a:schemeClr>
          </a:solidFill>
        </p:spPr>
        <p:txBody>
          <a:bodyPr wrap="square" rtlCol="0">
            <a:spAutoFit/>
          </a:bodyPr>
          <a:lstStyle/>
          <a:p>
            <a:pPr algn="ctr"/>
            <a:r>
              <a:rPr lang="cs-CZ" sz="2400" dirty="0" smtClean="0">
                <a:solidFill>
                  <a:srgbClr val="FF0000"/>
                </a:solidFill>
                <a:latin typeface="Arial Black" pitchFamily="34" charset="0"/>
              </a:rPr>
              <a:t>DEGRADATION &amp; DECOMPOSITION</a:t>
            </a:r>
            <a:endParaRPr lang="cs-CZ" sz="2400" dirty="0">
              <a:solidFill>
                <a:srgbClr val="FF0000"/>
              </a:solidFill>
              <a:latin typeface="Arial Black" pitchFamily="34" charset="0"/>
            </a:endParaRPr>
          </a:p>
        </p:txBody>
      </p:sp>
      <p:sp>
        <p:nvSpPr>
          <p:cNvPr id="15" name="TextovéPole 14"/>
          <p:cNvSpPr txBox="1"/>
          <p:nvPr/>
        </p:nvSpPr>
        <p:spPr>
          <a:xfrm>
            <a:off x="179512" y="2780928"/>
            <a:ext cx="8784976" cy="307777"/>
          </a:xfrm>
          <a:prstGeom prst="rect">
            <a:avLst/>
          </a:prstGeom>
          <a:solidFill>
            <a:schemeClr val="bg1">
              <a:lumMod val="85000"/>
            </a:schemeClr>
          </a:solidFill>
        </p:spPr>
        <p:txBody>
          <a:bodyPr wrap="square" rtlCol="0">
            <a:spAutoFit/>
          </a:bodyPr>
          <a:lstStyle/>
          <a:p>
            <a:r>
              <a:rPr lang="cs-CZ" sz="1400" dirty="0" err="1" smtClean="0">
                <a:solidFill>
                  <a:srgbClr val="008000"/>
                </a:solidFill>
                <a:latin typeface="Arial Black" pitchFamily="34" charset="0"/>
              </a:rPr>
              <a:t>Amino</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acids</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aromatics</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fatty</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acids</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organic</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acids</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phenols</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saccharides</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and</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the</a:t>
            </a:r>
            <a:r>
              <a:rPr lang="cs-CZ" sz="1400" dirty="0" smtClean="0">
                <a:solidFill>
                  <a:srgbClr val="008000"/>
                </a:solidFill>
                <a:latin typeface="Arial Black" pitchFamily="34" charset="0"/>
              </a:rPr>
              <a:t> </a:t>
            </a:r>
            <a:r>
              <a:rPr lang="cs-CZ" sz="1400" dirty="0" err="1" smtClean="0">
                <a:solidFill>
                  <a:srgbClr val="008000"/>
                </a:solidFill>
                <a:latin typeface="Arial Black" pitchFamily="34" charset="0"/>
              </a:rPr>
              <a:t>other</a:t>
            </a:r>
            <a:endParaRPr lang="cs-CZ" sz="1400" dirty="0">
              <a:solidFill>
                <a:srgbClr val="008000"/>
              </a:solidFill>
              <a:latin typeface="Arial Black" pitchFamily="34" charset="0"/>
            </a:endParaRPr>
          </a:p>
        </p:txBody>
      </p:sp>
      <p:sp>
        <p:nvSpPr>
          <p:cNvPr id="16" name="TextovéPole 15"/>
          <p:cNvSpPr txBox="1"/>
          <p:nvPr/>
        </p:nvSpPr>
        <p:spPr>
          <a:xfrm>
            <a:off x="683568" y="3140968"/>
            <a:ext cx="7776864" cy="307777"/>
          </a:xfrm>
          <a:prstGeom prst="rect">
            <a:avLst/>
          </a:prstGeom>
          <a:solidFill>
            <a:schemeClr val="bg1">
              <a:lumMod val="85000"/>
            </a:schemeClr>
          </a:solidFill>
        </p:spPr>
        <p:txBody>
          <a:bodyPr wrap="square" rtlCol="0">
            <a:spAutoFit/>
          </a:bodyPr>
          <a:lstStyle/>
          <a:p>
            <a:pPr algn="ctr"/>
            <a:r>
              <a:rPr lang="cs-CZ" sz="1400" dirty="0" err="1" smtClean="0">
                <a:solidFill>
                  <a:srgbClr val="0000FF"/>
                </a:solidFill>
                <a:latin typeface="Arial Black" pitchFamily="34" charset="0"/>
              </a:rPr>
              <a:t>Chemical</a:t>
            </a:r>
            <a:r>
              <a:rPr lang="cs-CZ" sz="1400" dirty="0" smtClean="0">
                <a:solidFill>
                  <a:srgbClr val="0000FF"/>
                </a:solidFill>
                <a:latin typeface="Arial Black" pitchFamily="34" charset="0"/>
              </a:rPr>
              <a:t> &amp; </a:t>
            </a:r>
            <a:r>
              <a:rPr lang="cs-CZ" sz="1400" dirty="0" err="1" smtClean="0">
                <a:solidFill>
                  <a:srgbClr val="0000FF"/>
                </a:solidFill>
                <a:latin typeface="Arial Black" pitchFamily="34" charset="0"/>
              </a:rPr>
              <a:t>Biochemical</a:t>
            </a:r>
            <a:r>
              <a:rPr lang="cs-CZ" sz="1400" dirty="0" smtClean="0">
                <a:solidFill>
                  <a:srgbClr val="0000FF"/>
                </a:solidFill>
                <a:latin typeface="Arial Black" pitchFamily="34" charset="0"/>
              </a:rPr>
              <a:t> </a:t>
            </a:r>
            <a:r>
              <a:rPr lang="cs-CZ" sz="1400" dirty="0" err="1" smtClean="0">
                <a:solidFill>
                  <a:srgbClr val="0000FF"/>
                </a:solidFill>
                <a:latin typeface="Arial Black" pitchFamily="34" charset="0"/>
              </a:rPr>
              <a:t>Condensation</a:t>
            </a:r>
            <a:endParaRPr lang="cs-CZ" sz="1400" dirty="0">
              <a:solidFill>
                <a:srgbClr val="0000FF"/>
              </a:solidFill>
              <a:latin typeface="Arial Black" pitchFamily="34" charset="0"/>
            </a:endParaRPr>
          </a:p>
        </p:txBody>
      </p:sp>
      <p:sp>
        <p:nvSpPr>
          <p:cNvPr id="17" name="TextovéPole 16"/>
          <p:cNvSpPr txBox="1"/>
          <p:nvPr/>
        </p:nvSpPr>
        <p:spPr>
          <a:xfrm>
            <a:off x="971600" y="3501008"/>
            <a:ext cx="7056784" cy="307777"/>
          </a:xfrm>
          <a:prstGeom prst="rect">
            <a:avLst/>
          </a:prstGeom>
          <a:solidFill>
            <a:schemeClr val="bg1">
              <a:lumMod val="85000"/>
            </a:schemeClr>
          </a:solidFill>
        </p:spPr>
        <p:txBody>
          <a:bodyPr wrap="square" rtlCol="0">
            <a:spAutoFit/>
          </a:bodyPr>
          <a:lstStyle/>
          <a:p>
            <a:pPr algn="ctr"/>
            <a:r>
              <a:rPr lang="cs-CZ" sz="1400" dirty="0" err="1" smtClean="0">
                <a:solidFill>
                  <a:srgbClr val="C00000"/>
                </a:solidFill>
                <a:latin typeface="Arial Black" pitchFamily="34" charset="0"/>
              </a:rPr>
              <a:t>Complex</a:t>
            </a:r>
            <a:r>
              <a:rPr lang="cs-CZ" sz="1400" dirty="0" smtClean="0">
                <a:solidFill>
                  <a:srgbClr val="C00000"/>
                </a:solidFill>
                <a:latin typeface="Arial Black" pitchFamily="34" charset="0"/>
              </a:rPr>
              <a:t> </a:t>
            </a:r>
            <a:r>
              <a:rPr lang="cs-CZ" sz="1400" dirty="0" err="1" smtClean="0">
                <a:solidFill>
                  <a:srgbClr val="C00000"/>
                </a:solidFill>
                <a:latin typeface="Arial Black" pitchFamily="34" charset="0"/>
              </a:rPr>
              <a:t>Compounds</a:t>
            </a:r>
            <a:endParaRPr lang="cs-CZ" sz="1400" dirty="0">
              <a:solidFill>
                <a:srgbClr val="C00000"/>
              </a:solidFill>
              <a:latin typeface="Arial Black" pitchFamily="34" charset="0"/>
            </a:endParaRPr>
          </a:p>
        </p:txBody>
      </p:sp>
      <p:sp>
        <p:nvSpPr>
          <p:cNvPr id="18" name="TextovéPole 17"/>
          <p:cNvSpPr txBox="1"/>
          <p:nvPr/>
        </p:nvSpPr>
        <p:spPr>
          <a:xfrm>
            <a:off x="1331640" y="3861048"/>
            <a:ext cx="6408712" cy="307777"/>
          </a:xfrm>
          <a:prstGeom prst="rect">
            <a:avLst/>
          </a:prstGeom>
          <a:solidFill>
            <a:schemeClr val="bg1">
              <a:lumMod val="85000"/>
            </a:schemeClr>
          </a:solidFill>
        </p:spPr>
        <p:txBody>
          <a:bodyPr wrap="square" rtlCol="0">
            <a:spAutoFit/>
          </a:bodyPr>
          <a:lstStyle/>
          <a:p>
            <a:pPr algn="ctr"/>
            <a:r>
              <a:rPr lang="cs-CZ" sz="1400" dirty="0" err="1" smtClean="0">
                <a:solidFill>
                  <a:srgbClr val="7030A0"/>
                </a:solidFill>
                <a:latin typeface="Arial Black" pitchFamily="34" charset="0"/>
              </a:rPr>
              <a:t>Oligomeric</a:t>
            </a:r>
            <a:r>
              <a:rPr lang="cs-CZ" sz="1400" dirty="0" smtClean="0">
                <a:solidFill>
                  <a:srgbClr val="7030A0"/>
                </a:solidFill>
                <a:latin typeface="Arial Black" pitchFamily="34" charset="0"/>
              </a:rPr>
              <a:t> </a:t>
            </a:r>
            <a:r>
              <a:rPr lang="cs-CZ" sz="1400" dirty="0" err="1" smtClean="0">
                <a:solidFill>
                  <a:srgbClr val="7030A0"/>
                </a:solidFill>
                <a:latin typeface="Arial Black" pitchFamily="34" charset="0"/>
              </a:rPr>
              <a:t>Compounds</a:t>
            </a:r>
            <a:endParaRPr lang="cs-CZ" sz="1400" dirty="0">
              <a:solidFill>
                <a:srgbClr val="7030A0"/>
              </a:solidFill>
              <a:latin typeface="Arial Black" pitchFamily="34" charset="0"/>
            </a:endParaRPr>
          </a:p>
        </p:txBody>
      </p:sp>
      <p:sp>
        <p:nvSpPr>
          <p:cNvPr id="19" name="TextovéPole 18"/>
          <p:cNvSpPr txBox="1"/>
          <p:nvPr/>
        </p:nvSpPr>
        <p:spPr>
          <a:xfrm>
            <a:off x="1763688" y="4293096"/>
            <a:ext cx="5616624" cy="307777"/>
          </a:xfrm>
          <a:prstGeom prst="rect">
            <a:avLst/>
          </a:prstGeom>
          <a:solidFill>
            <a:schemeClr val="bg1">
              <a:lumMod val="85000"/>
            </a:schemeClr>
          </a:solidFill>
        </p:spPr>
        <p:txBody>
          <a:bodyPr wrap="square" rtlCol="0">
            <a:spAutoFit/>
          </a:bodyPr>
          <a:lstStyle/>
          <a:p>
            <a:pPr algn="ctr"/>
            <a:r>
              <a:rPr lang="en-GB" sz="1400" dirty="0" err="1" smtClean="0">
                <a:latin typeface="Arial Black" pitchFamily="34" charset="0"/>
              </a:rPr>
              <a:t>Fulv</a:t>
            </a:r>
            <a:r>
              <a:rPr lang="cs-CZ" sz="1400" dirty="0" smtClean="0">
                <a:latin typeface="Arial Black" pitchFamily="34" charset="0"/>
              </a:rPr>
              <a:t>e</a:t>
            </a:r>
            <a:r>
              <a:rPr lang="en-GB" sz="1400" dirty="0" smtClean="0">
                <a:latin typeface="Arial Black" pitchFamily="34" charset="0"/>
              </a:rPr>
              <a:t>ne acids</a:t>
            </a:r>
            <a:endParaRPr lang="cs-CZ" sz="1400" dirty="0">
              <a:solidFill>
                <a:srgbClr val="7030A0"/>
              </a:solidFill>
              <a:latin typeface="Arial Black" pitchFamily="34" charset="0"/>
            </a:endParaRPr>
          </a:p>
        </p:txBody>
      </p:sp>
      <p:sp>
        <p:nvSpPr>
          <p:cNvPr id="20" name="TextovéPole 19"/>
          <p:cNvSpPr txBox="1"/>
          <p:nvPr/>
        </p:nvSpPr>
        <p:spPr>
          <a:xfrm>
            <a:off x="1907704" y="4653136"/>
            <a:ext cx="5616624" cy="338554"/>
          </a:xfrm>
          <a:prstGeom prst="rect">
            <a:avLst/>
          </a:prstGeom>
          <a:solidFill>
            <a:schemeClr val="bg1">
              <a:lumMod val="85000"/>
            </a:schemeClr>
          </a:solidFill>
        </p:spPr>
        <p:txBody>
          <a:bodyPr wrap="square" rtlCol="0">
            <a:spAutoFit/>
          </a:bodyPr>
          <a:lstStyle/>
          <a:p>
            <a:pPr algn="ctr"/>
            <a:r>
              <a:rPr lang="cs-CZ" sz="1600" dirty="0" err="1" smtClean="0">
                <a:solidFill>
                  <a:schemeClr val="accent5">
                    <a:lumMod val="50000"/>
                  </a:schemeClr>
                </a:solidFill>
                <a:latin typeface="Arial Black" pitchFamily="34" charset="0"/>
              </a:rPr>
              <a:t>Subsequet</a:t>
            </a:r>
            <a:r>
              <a:rPr lang="cs-CZ" sz="1600" dirty="0" smtClean="0">
                <a:solidFill>
                  <a:schemeClr val="accent5">
                    <a:lumMod val="50000"/>
                  </a:schemeClr>
                </a:solidFill>
                <a:latin typeface="Arial Black" pitchFamily="34" charset="0"/>
              </a:rPr>
              <a:t> </a:t>
            </a:r>
            <a:r>
              <a:rPr lang="cs-CZ" sz="1600" dirty="0" err="1" smtClean="0">
                <a:solidFill>
                  <a:schemeClr val="accent5">
                    <a:lumMod val="50000"/>
                  </a:schemeClr>
                </a:solidFill>
                <a:latin typeface="Arial Black" pitchFamily="34" charset="0"/>
              </a:rPr>
              <a:t>Oligomerisation</a:t>
            </a:r>
            <a:r>
              <a:rPr lang="cs-CZ" sz="1600" dirty="0" smtClean="0">
                <a:solidFill>
                  <a:schemeClr val="accent5">
                    <a:lumMod val="50000"/>
                  </a:schemeClr>
                </a:solidFill>
                <a:latin typeface="Arial Black" pitchFamily="34" charset="0"/>
              </a:rPr>
              <a:t> </a:t>
            </a:r>
            <a:r>
              <a:rPr lang="cs-CZ" sz="1600" dirty="0" err="1" smtClean="0">
                <a:solidFill>
                  <a:schemeClr val="accent5">
                    <a:lumMod val="50000"/>
                  </a:schemeClr>
                </a:solidFill>
                <a:latin typeface="Arial Black" pitchFamily="34" charset="0"/>
              </a:rPr>
              <a:t>and</a:t>
            </a:r>
            <a:r>
              <a:rPr lang="cs-CZ" sz="1600" dirty="0" smtClean="0">
                <a:solidFill>
                  <a:schemeClr val="accent5">
                    <a:lumMod val="50000"/>
                  </a:schemeClr>
                </a:solidFill>
                <a:latin typeface="Arial Black" pitchFamily="34" charset="0"/>
              </a:rPr>
              <a:t> </a:t>
            </a:r>
            <a:r>
              <a:rPr lang="cs-CZ" sz="1600" dirty="0" err="1" smtClean="0">
                <a:solidFill>
                  <a:schemeClr val="accent5">
                    <a:lumMod val="50000"/>
                  </a:schemeClr>
                </a:solidFill>
                <a:latin typeface="Arial Black" pitchFamily="34" charset="0"/>
              </a:rPr>
              <a:t>Condensation</a:t>
            </a:r>
            <a:endParaRPr lang="cs-CZ" sz="1600" dirty="0">
              <a:solidFill>
                <a:schemeClr val="accent5">
                  <a:lumMod val="50000"/>
                </a:schemeClr>
              </a:solidFill>
              <a:latin typeface="Arial Black" pitchFamily="34" charset="0"/>
            </a:endParaRPr>
          </a:p>
        </p:txBody>
      </p:sp>
      <p:sp>
        <p:nvSpPr>
          <p:cNvPr id="21" name="Elipsa 20"/>
          <p:cNvSpPr/>
          <p:nvPr/>
        </p:nvSpPr>
        <p:spPr>
          <a:xfrm>
            <a:off x="971600" y="5301208"/>
            <a:ext cx="734481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solidFill>
                  <a:srgbClr val="FF0000"/>
                </a:solidFill>
                <a:latin typeface="Arial Black" pitchFamily="34" charset="0"/>
              </a:rPr>
              <a:t>Humin</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Compounds</a:t>
            </a:r>
            <a:endParaRPr lang="cs-CZ" sz="2800" dirty="0">
              <a:solidFill>
                <a:srgbClr val="FF0000"/>
              </a:solidFill>
              <a:latin typeface="Arial Black" pitchFamily="34" charset="0"/>
            </a:endParaRPr>
          </a:p>
        </p:txBody>
      </p:sp>
      <p:sp>
        <p:nvSpPr>
          <p:cNvPr id="22" name="TextovéPole 21"/>
          <p:cNvSpPr txBox="1"/>
          <p:nvPr/>
        </p:nvSpPr>
        <p:spPr>
          <a:xfrm>
            <a:off x="395536" y="6309320"/>
            <a:ext cx="2664296" cy="369332"/>
          </a:xfrm>
          <a:prstGeom prst="rect">
            <a:avLst/>
          </a:prstGeom>
          <a:solidFill>
            <a:schemeClr val="bg1">
              <a:lumMod val="85000"/>
            </a:schemeClr>
          </a:solidFill>
        </p:spPr>
        <p:txBody>
          <a:bodyPr wrap="square" rtlCol="0">
            <a:spAutoFit/>
          </a:bodyPr>
          <a:lstStyle/>
          <a:p>
            <a:r>
              <a:rPr lang="cs-CZ" dirty="0" err="1" smtClean="0">
                <a:solidFill>
                  <a:srgbClr val="0000FF"/>
                </a:solidFill>
                <a:latin typeface="Arial Black" pitchFamily="34" charset="0"/>
              </a:rPr>
              <a:t>Humin</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acids</a:t>
            </a:r>
            <a:endParaRPr lang="cs-CZ" dirty="0">
              <a:solidFill>
                <a:srgbClr val="0000FF"/>
              </a:solidFill>
              <a:latin typeface="Arial Black" pitchFamily="34" charset="0"/>
            </a:endParaRPr>
          </a:p>
        </p:txBody>
      </p:sp>
      <p:sp>
        <p:nvSpPr>
          <p:cNvPr id="23" name="TextovéPole 22"/>
          <p:cNvSpPr txBox="1"/>
          <p:nvPr/>
        </p:nvSpPr>
        <p:spPr>
          <a:xfrm>
            <a:off x="6300192" y="6309320"/>
            <a:ext cx="2592288" cy="400110"/>
          </a:xfrm>
          <a:prstGeom prst="rect">
            <a:avLst/>
          </a:prstGeom>
          <a:solidFill>
            <a:schemeClr val="bg1">
              <a:lumMod val="85000"/>
            </a:schemeClr>
          </a:solidFill>
        </p:spPr>
        <p:txBody>
          <a:bodyPr wrap="square" rtlCol="0">
            <a:spAutoFit/>
          </a:bodyPr>
          <a:lstStyle/>
          <a:p>
            <a:pPr algn="ctr"/>
            <a:r>
              <a:rPr lang="en-GB" sz="2000" dirty="0" err="1" smtClean="0">
                <a:latin typeface="Arial Black" pitchFamily="34" charset="0"/>
              </a:rPr>
              <a:t>Fulv</a:t>
            </a:r>
            <a:r>
              <a:rPr lang="cs-CZ" sz="2000" dirty="0" smtClean="0">
                <a:latin typeface="Arial Black" pitchFamily="34" charset="0"/>
              </a:rPr>
              <a:t>e</a:t>
            </a:r>
            <a:r>
              <a:rPr lang="en-GB" sz="2000" dirty="0" smtClean="0">
                <a:latin typeface="Arial Black" pitchFamily="34" charset="0"/>
              </a:rPr>
              <a:t>ne acids</a:t>
            </a:r>
            <a:endParaRPr lang="cs-CZ" sz="2000" dirty="0">
              <a:solidFill>
                <a:srgbClr val="7030A0"/>
              </a:solidFill>
              <a:latin typeface="Arial Black" pitchFamily="34" charset="0"/>
            </a:endParaRPr>
          </a:p>
        </p:txBody>
      </p:sp>
      <p:sp>
        <p:nvSpPr>
          <p:cNvPr id="25" name="TextovéPole 24"/>
          <p:cNvSpPr txBox="1"/>
          <p:nvPr/>
        </p:nvSpPr>
        <p:spPr>
          <a:xfrm>
            <a:off x="3419872" y="6309320"/>
            <a:ext cx="2664296" cy="461665"/>
          </a:xfrm>
          <a:prstGeom prst="rect">
            <a:avLst/>
          </a:prstGeom>
          <a:solidFill>
            <a:schemeClr val="bg1">
              <a:lumMod val="85000"/>
            </a:schemeClr>
          </a:solidFill>
        </p:spPr>
        <p:txBody>
          <a:bodyPr wrap="square" rtlCol="0">
            <a:spAutoFit/>
          </a:bodyPr>
          <a:lstStyle/>
          <a:p>
            <a:pPr algn="ctr"/>
            <a:r>
              <a:rPr lang="cs-CZ" sz="2400" dirty="0" err="1" smtClean="0">
                <a:solidFill>
                  <a:srgbClr val="FF0000"/>
                </a:solidFill>
                <a:latin typeface="Arial Black" pitchFamily="34" charset="0"/>
              </a:rPr>
              <a:t>Humin</a:t>
            </a:r>
            <a:r>
              <a:rPr lang="cs-CZ" sz="2400" dirty="0" smtClean="0">
                <a:solidFill>
                  <a:srgbClr val="FF0000"/>
                </a:solidFill>
                <a:latin typeface="Arial Black" pitchFamily="34" charset="0"/>
              </a:rPr>
              <a:t> </a:t>
            </a:r>
            <a:endParaRPr lang="cs-CZ" dirty="0">
              <a:solidFill>
                <a:srgbClr val="0000FF"/>
              </a:solidFill>
              <a:latin typeface="Arial Black"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92696"/>
          </a:xfrm>
        </p:spPr>
        <p:txBody>
          <a:bodyPr/>
          <a:lstStyle/>
          <a:p>
            <a:r>
              <a:rPr lang="cs-CZ" sz="4000" b="1" dirty="0" err="1" smtClean="0">
                <a:solidFill>
                  <a:srgbClr val="FF0000"/>
                </a:solidFill>
                <a:latin typeface="Arial Black" pitchFamily="34" charset="0"/>
              </a:rPr>
              <a:t>Humin</a:t>
            </a:r>
            <a:r>
              <a:rPr lang="cs-CZ" sz="4000" b="1" dirty="0" smtClean="0">
                <a:solidFill>
                  <a:srgbClr val="FF0000"/>
                </a:solidFill>
                <a:latin typeface="Arial Black" pitchFamily="34" charset="0"/>
              </a:rPr>
              <a:t> </a:t>
            </a:r>
            <a:r>
              <a:rPr lang="cs-CZ" sz="4000" b="1" dirty="0" err="1" smtClean="0">
                <a:solidFill>
                  <a:srgbClr val="FF0000"/>
                </a:solidFill>
                <a:latin typeface="Arial Black" pitchFamily="34" charset="0"/>
              </a:rPr>
              <a:t>Acids</a:t>
            </a:r>
            <a:r>
              <a:rPr lang="cs-CZ" sz="4000" b="1" dirty="0" smtClean="0">
                <a:solidFill>
                  <a:srgbClr val="FF0000"/>
                </a:solidFill>
                <a:latin typeface="Arial Black" pitchFamily="34" charset="0"/>
              </a:rPr>
              <a:t> 2</a:t>
            </a:r>
            <a:endParaRPr lang="cs-CZ" sz="40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45</a:t>
            </a:fld>
            <a:endParaRPr lang="sk-SK"/>
          </a:p>
        </p:txBody>
      </p:sp>
      <p:pic>
        <p:nvPicPr>
          <p:cNvPr id="9" name="Obrázek 8" descr="huminové kyseliny002.jpg"/>
          <p:cNvPicPr>
            <a:picLocks noChangeAspect="1"/>
          </p:cNvPicPr>
          <p:nvPr/>
        </p:nvPicPr>
        <p:blipFill>
          <a:blip r:embed="rId2" cstate="print"/>
          <a:stretch>
            <a:fillRect/>
          </a:stretch>
        </p:blipFill>
        <p:spPr>
          <a:xfrm rot="10800000">
            <a:off x="-3" y="692696"/>
            <a:ext cx="9037749" cy="6165304"/>
          </a:xfrm>
          <a:prstGeom prst="rect">
            <a:avLst/>
          </a:prstGeom>
        </p:spPr>
      </p:pic>
      <p:sp>
        <p:nvSpPr>
          <p:cNvPr id="7" name="TextovéPole 6"/>
          <p:cNvSpPr txBox="1"/>
          <p:nvPr/>
        </p:nvSpPr>
        <p:spPr>
          <a:xfrm>
            <a:off x="107504" y="5877272"/>
            <a:ext cx="9036496" cy="830997"/>
          </a:xfrm>
          <a:prstGeom prst="rect">
            <a:avLst/>
          </a:prstGeom>
          <a:solidFill>
            <a:schemeClr val="bg1">
              <a:lumMod val="85000"/>
            </a:schemeClr>
          </a:solidFill>
        </p:spPr>
        <p:txBody>
          <a:bodyPr wrap="square" rtlCol="0">
            <a:spAutoFit/>
          </a:bodyPr>
          <a:lstStyle/>
          <a:p>
            <a:pPr algn="ctr"/>
            <a:r>
              <a:rPr lang="cs-CZ" sz="2400" dirty="0" smtClean="0">
                <a:solidFill>
                  <a:srgbClr val="FF0000"/>
                </a:solidFill>
                <a:latin typeface="Arial Black" pitchFamily="34" charset="0"/>
              </a:rPr>
              <a:t>HYPOTHETICAL FORMULA </a:t>
            </a:r>
            <a:r>
              <a:rPr lang="cs-CZ" sz="2400" dirty="0" err="1" smtClean="0">
                <a:solidFill>
                  <a:srgbClr val="FF0000"/>
                </a:solidFill>
              </a:rPr>
              <a:t>of</a:t>
            </a:r>
            <a:r>
              <a:rPr lang="cs-CZ" sz="2400" dirty="0" smtClean="0">
                <a:solidFill>
                  <a:srgbClr val="FF0000"/>
                </a:solidFill>
              </a:rPr>
              <a:t> </a:t>
            </a:r>
            <a:r>
              <a:rPr lang="cs-CZ" sz="2400" b="1" dirty="0" err="1" smtClean="0">
                <a:solidFill>
                  <a:srgbClr val="FF0000"/>
                </a:solidFill>
                <a:latin typeface="Arial Black" pitchFamily="34" charset="0"/>
              </a:rPr>
              <a:t>Humin</a:t>
            </a:r>
            <a:r>
              <a:rPr lang="cs-CZ" sz="2400" b="1" dirty="0" smtClean="0">
                <a:solidFill>
                  <a:srgbClr val="FF0000"/>
                </a:solidFill>
                <a:latin typeface="Arial Black" pitchFamily="34" charset="0"/>
              </a:rPr>
              <a:t> </a:t>
            </a:r>
            <a:r>
              <a:rPr lang="cs-CZ" sz="2400" b="1" dirty="0" err="1" smtClean="0">
                <a:solidFill>
                  <a:srgbClr val="FF0000"/>
                </a:solidFill>
                <a:latin typeface="Arial Black" pitchFamily="34" charset="0"/>
              </a:rPr>
              <a:t>Acids</a:t>
            </a:r>
            <a:r>
              <a:rPr lang="cs-CZ" sz="2400" b="1" dirty="0" smtClean="0">
                <a:solidFill>
                  <a:srgbClr val="FF0000"/>
                </a:solidFill>
                <a:latin typeface="Arial Black" pitchFamily="34" charset="0"/>
              </a:rPr>
              <a:t> </a:t>
            </a:r>
            <a:r>
              <a:rPr lang="cs-CZ" sz="2400" b="1" dirty="0" err="1" smtClean="0">
                <a:solidFill>
                  <a:srgbClr val="FF0000"/>
                </a:solidFill>
                <a:latin typeface="Arial Black" pitchFamily="34" charset="0"/>
              </a:rPr>
              <a:t>according</a:t>
            </a:r>
            <a:r>
              <a:rPr lang="cs-CZ" sz="2400" b="1" dirty="0" smtClean="0">
                <a:solidFill>
                  <a:srgbClr val="FF0000"/>
                </a:solidFill>
                <a:latin typeface="Arial Black" pitchFamily="34" charset="0"/>
              </a:rPr>
              <a:t> to </a:t>
            </a:r>
            <a:r>
              <a:rPr lang="cs-CZ" sz="2400" b="1" dirty="0" err="1" smtClean="0">
                <a:solidFill>
                  <a:srgbClr val="FF0000"/>
                </a:solidFill>
                <a:latin typeface="Arial Black" pitchFamily="34" charset="0"/>
              </a:rPr>
              <a:t>Stevenson</a:t>
            </a:r>
            <a:r>
              <a:rPr lang="cs-CZ" sz="2400" b="1" dirty="0" smtClean="0">
                <a:solidFill>
                  <a:srgbClr val="FF0000"/>
                </a:solidFill>
                <a:latin typeface="Arial Black" pitchFamily="34" charset="0"/>
              </a:rPr>
              <a:t> (1992)</a:t>
            </a:r>
            <a:endParaRPr lang="cs-CZ"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778098"/>
          </a:xfrm>
        </p:spPr>
        <p:txBody>
          <a:bodyPr/>
          <a:lstStyle/>
          <a:p>
            <a:r>
              <a:rPr lang="en-GB" sz="4000" b="1" dirty="0" err="1" smtClean="0">
                <a:solidFill>
                  <a:srgbClr val="C00000"/>
                </a:solidFill>
                <a:latin typeface="Arial Black" pitchFamily="34" charset="0"/>
              </a:rPr>
              <a:t>Humin</a:t>
            </a:r>
            <a:r>
              <a:rPr lang="en-GB" sz="4000" b="1" dirty="0" smtClean="0">
                <a:solidFill>
                  <a:srgbClr val="C00000"/>
                </a:solidFill>
                <a:latin typeface="Arial Black" pitchFamily="34" charset="0"/>
              </a:rPr>
              <a:t> substances</a:t>
            </a:r>
            <a:endParaRPr lang="cs-CZ" sz="40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46</a:t>
            </a:fld>
            <a:endParaRPr lang="sk-SK"/>
          </a:p>
        </p:txBody>
      </p:sp>
      <p:sp>
        <p:nvSpPr>
          <p:cNvPr id="7" name="Zástupný symbol pro obsah 6"/>
          <p:cNvSpPr>
            <a:spLocks noGrp="1"/>
          </p:cNvSpPr>
          <p:nvPr>
            <p:ph idx="1"/>
          </p:nvPr>
        </p:nvSpPr>
        <p:spPr>
          <a:xfrm>
            <a:off x="457200" y="764704"/>
            <a:ext cx="8229600" cy="5361459"/>
          </a:xfrm>
        </p:spPr>
        <p:txBody>
          <a:bodyPr/>
          <a:lstStyle/>
          <a:p>
            <a:r>
              <a:rPr lang="en-GB" sz="2400" b="1" dirty="0" err="1" smtClean="0">
                <a:solidFill>
                  <a:srgbClr val="C00000"/>
                </a:solidFill>
                <a:latin typeface="Arial Black" pitchFamily="34" charset="0"/>
              </a:rPr>
              <a:t>Humin</a:t>
            </a:r>
            <a:r>
              <a:rPr lang="en-GB" sz="2400" b="1" dirty="0" smtClean="0">
                <a:solidFill>
                  <a:srgbClr val="C00000"/>
                </a:solidFill>
                <a:latin typeface="Arial Black" pitchFamily="34" charset="0"/>
              </a:rPr>
              <a:t> substances </a:t>
            </a:r>
            <a:r>
              <a:rPr lang="en-GB" sz="2400" b="1" dirty="0" smtClean="0">
                <a:latin typeface="+mj-lt"/>
              </a:rPr>
              <a:t>are used mainly for the Plant nutrition</a:t>
            </a:r>
            <a:r>
              <a:rPr lang="en-GB" sz="2400" b="1" dirty="0" smtClean="0"/>
              <a:t>. Although it is not a Fertilizer  as it is usually meant (Material containing N, P, K), it enables easier intake of the Plant nutrition , stimulating formation of the Root system. Thank this the Plant is able to absorb better Water and nutrition. It promotes photosynthesis and improves the Soil properties. </a:t>
            </a:r>
          </a:p>
          <a:p>
            <a:r>
              <a:rPr lang="en-GB" sz="2400" b="1" dirty="0" err="1" smtClean="0">
                <a:solidFill>
                  <a:srgbClr val="C00000"/>
                </a:solidFill>
                <a:latin typeface="Arial Black" pitchFamily="34" charset="0"/>
              </a:rPr>
              <a:t>Humin</a:t>
            </a:r>
            <a:r>
              <a:rPr lang="en-GB" sz="2400" b="1" dirty="0" smtClean="0">
                <a:solidFill>
                  <a:srgbClr val="C00000"/>
                </a:solidFill>
                <a:latin typeface="Arial Black" pitchFamily="34" charset="0"/>
              </a:rPr>
              <a:t> substances </a:t>
            </a:r>
            <a:r>
              <a:rPr lang="en-GB" sz="2400" b="1" dirty="0" smtClean="0"/>
              <a:t>are</a:t>
            </a:r>
            <a:r>
              <a:rPr lang="en-GB" sz="2400" b="1" dirty="0" smtClean="0">
                <a:solidFill>
                  <a:srgbClr val="C00000"/>
                </a:solidFill>
                <a:latin typeface="Arial Black" pitchFamily="34" charset="0"/>
              </a:rPr>
              <a:t> </a:t>
            </a:r>
            <a:r>
              <a:rPr lang="en-GB" sz="2400" b="1" dirty="0" smtClean="0"/>
              <a:t>supplied for agriculture use as the Solution, powders or pellets.  They are able to be applied as a Spray, possibly combined with the other Fertilizers or Chemicals for Plant protection.</a:t>
            </a:r>
            <a:endParaRPr lang="en-GB" sz="1200" b="1" dirty="0" smtClean="0"/>
          </a:p>
          <a:p>
            <a:endParaRPr lang="cs-CZ" b="1" dirty="0" smtClean="0"/>
          </a:p>
          <a:p>
            <a:endParaRPr lang="cs-CZ"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036496" cy="1196752"/>
          </a:xfrm>
        </p:spPr>
        <p:txBody>
          <a:bodyPr/>
          <a:lstStyle/>
          <a:p>
            <a:r>
              <a:rPr lang="en-GB" sz="2400" b="1" dirty="0" smtClean="0">
                <a:solidFill>
                  <a:srgbClr val="008000"/>
                </a:solidFill>
                <a:latin typeface="Arial Black" pitchFamily="34" charset="0"/>
              </a:rPr>
              <a:t>1. Generation of the Biodegradable synthetic plastics – Brown coal </a:t>
            </a:r>
            <a:r>
              <a:rPr lang="en-GB" sz="2400" b="1" dirty="0" err="1" smtClean="0">
                <a:solidFill>
                  <a:srgbClr val="008000"/>
                </a:solidFill>
                <a:latin typeface="Arial Black" pitchFamily="34" charset="0"/>
              </a:rPr>
              <a:t>Humates</a:t>
            </a:r>
            <a:r>
              <a:rPr lang="en-GB" sz="2400" b="1" dirty="0" smtClean="0">
                <a:solidFill>
                  <a:srgbClr val="008000"/>
                </a:solidFill>
                <a:latin typeface="Arial Black" pitchFamily="34" charset="0"/>
              </a:rPr>
              <a:t> </a:t>
            </a:r>
            <a:br>
              <a:rPr lang="en-GB" sz="2400" b="1" dirty="0" smtClean="0">
                <a:solidFill>
                  <a:srgbClr val="008000"/>
                </a:solidFill>
                <a:latin typeface="Arial Black" pitchFamily="34" charset="0"/>
              </a:rPr>
            </a:br>
            <a:r>
              <a:rPr lang="en-GB" sz="2400" b="1" dirty="0" smtClean="0">
                <a:solidFill>
                  <a:srgbClr val="FF0000"/>
                </a:solidFill>
                <a:latin typeface="Arial Black" pitchFamily="34" charset="0"/>
              </a:rPr>
              <a:t>I have worked with it! </a:t>
            </a:r>
            <a:endParaRPr lang="en-GB" sz="24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2018/4_2</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4_2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47</a:t>
            </a:fld>
            <a:endParaRPr lang="sk-SK"/>
          </a:p>
        </p:txBody>
      </p:sp>
      <p:sp>
        <p:nvSpPr>
          <p:cNvPr id="8" name="Zástupný symbol pro obsah 7"/>
          <p:cNvSpPr>
            <a:spLocks noGrp="1"/>
          </p:cNvSpPr>
          <p:nvPr>
            <p:ph idx="1"/>
          </p:nvPr>
        </p:nvSpPr>
        <p:spPr>
          <a:xfrm>
            <a:off x="539552" y="1196752"/>
            <a:ext cx="8229600" cy="5040560"/>
          </a:xfrm>
        </p:spPr>
        <p:txBody>
          <a:bodyPr/>
          <a:lstStyle/>
          <a:p>
            <a:pPr algn="just">
              <a:buNone/>
            </a:pPr>
            <a:r>
              <a:rPr lang="en-GB" b="1" dirty="0" smtClean="0">
                <a:solidFill>
                  <a:srgbClr val="0000FF"/>
                </a:solidFill>
              </a:rPr>
              <a:t>EXTRACTION FROM THE BROWN COAL – it is a Part, which is not enough transformed to Coal (lower carbon content) &gt; </a:t>
            </a:r>
            <a:r>
              <a:rPr lang="en-GB" b="1" dirty="0" smtClean="0">
                <a:solidFill>
                  <a:srgbClr val="663300"/>
                </a:solidFill>
              </a:rPr>
              <a:t>It was a Dry dark brown powder solid.</a:t>
            </a:r>
          </a:p>
          <a:p>
            <a:pPr algn="ctr">
              <a:buNone/>
            </a:pPr>
            <a:r>
              <a:rPr lang="en-GB" sz="2600" b="1" dirty="0" smtClean="0">
                <a:solidFill>
                  <a:srgbClr val="FF0000"/>
                </a:solidFill>
                <a:latin typeface="Arial Black" pitchFamily="34" charset="0"/>
              </a:rPr>
              <a:t>What was the Target:</a:t>
            </a:r>
          </a:p>
          <a:p>
            <a:pPr algn="ctr">
              <a:buNone/>
            </a:pPr>
            <a:r>
              <a:rPr lang="en-GB" sz="2600" b="1" dirty="0" smtClean="0">
                <a:solidFill>
                  <a:srgbClr val="FF0000"/>
                </a:solidFill>
                <a:latin typeface="Arial Black" pitchFamily="34" charset="0"/>
              </a:rPr>
              <a:t>ADDITIVATION OF THE LDPE TO PRODUCE A BIODEGRABLE FILMS</a:t>
            </a:r>
            <a:endParaRPr lang="en-GB"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7504" y="0"/>
            <a:ext cx="9036496" cy="706090"/>
          </a:xfrm>
        </p:spPr>
        <p:txBody>
          <a:bodyPr/>
          <a:lstStyle/>
          <a:p>
            <a:r>
              <a:rPr lang="cs-CZ" sz="3600" b="1" dirty="0" smtClean="0">
                <a:solidFill>
                  <a:srgbClr val="FF0000"/>
                </a:solidFill>
                <a:latin typeface="Arial Black" pitchFamily="34" charset="0"/>
              </a:rPr>
              <a:t>WOOD – </a:t>
            </a:r>
            <a:r>
              <a:rPr lang="en-GB" sz="3600" b="1" dirty="0" smtClean="0">
                <a:solidFill>
                  <a:srgbClr val="FF0000"/>
                </a:solidFill>
                <a:latin typeface="Arial Black" pitchFamily="34" charset="0"/>
              </a:rPr>
              <a:t>Approximate Composition</a:t>
            </a:r>
            <a:endParaRPr lang="cs-CZ" sz="3600" b="1"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sp>
        <p:nvSpPr>
          <p:cNvPr id="7" name="Zástupný symbol pro obsah 6"/>
          <p:cNvSpPr>
            <a:spLocks noGrp="1"/>
          </p:cNvSpPr>
          <p:nvPr>
            <p:ph idx="1"/>
          </p:nvPr>
        </p:nvSpPr>
        <p:spPr>
          <a:xfrm>
            <a:off x="107504" y="692696"/>
            <a:ext cx="8856984" cy="5976664"/>
          </a:xfrm>
          <a:solidFill>
            <a:schemeClr val="accent3">
              <a:lumMod val="95000"/>
            </a:schemeClr>
          </a:solidFill>
        </p:spPr>
        <p:txBody>
          <a:bodyPr/>
          <a:lstStyle/>
          <a:p>
            <a:pPr algn="just">
              <a:buNone/>
            </a:pPr>
            <a:r>
              <a:rPr lang="en-US" sz="1600" dirty="0" smtClean="0"/>
              <a:t>The chemical composition of wood varies from species to species, but is approximately 50% </a:t>
            </a:r>
            <a:r>
              <a:rPr lang="en-US" sz="2000" dirty="0" smtClean="0"/>
              <a:t>carbon</a:t>
            </a:r>
            <a:r>
              <a:rPr lang="en-US" sz="1600" dirty="0" smtClean="0"/>
              <a:t>, 42% oxygen, 6% hydrogen, 1% nitrogen, and 1% other elements (mainly </a:t>
            </a:r>
            <a:r>
              <a:rPr lang="en-US" sz="1600" dirty="0" smtClean="0">
                <a:hlinkClick r:id="rId2" tooltip="Calcium"/>
              </a:rPr>
              <a:t>calcium</a:t>
            </a:r>
            <a:r>
              <a:rPr lang="en-US" sz="1600" dirty="0" smtClean="0"/>
              <a:t>, </a:t>
            </a:r>
            <a:r>
              <a:rPr lang="en-US" sz="1600" dirty="0" smtClean="0">
                <a:hlinkClick r:id="rId3" tooltip="Potassium"/>
              </a:rPr>
              <a:t>potassium</a:t>
            </a:r>
            <a:r>
              <a:rPr lang="en-US" sz="1600" dirty="0" smtClean="0"/>
              <a:t>, </a:t>
            </a:r>
            <a:r>
              <a:rPr lang="en-US" sz="1600" dirty="0" smtClean="0">
                <a:hlinkClick r:id="rId4" tooltip="Sodium"/>
              </a:rPr>
              <a:t>sodium</a:t>
            </a:r>
            <a:r>
              <a:rPr lang="en-US" sz="1600" dirty="0" smtClean="0"/>
              <a:t>, </a:t>
            </a:r>
            <a:r>
              <a:rPr lang="en-US" sz="1600" dirty="0" smtClean="0">
                <a:hlinkClick r:id="rId5" tooltip="Magnesium"/>
              </a:rPr>
              <a:t>magnesium</a:t>
            </a:r>
            <a:r>
              <a:rPr lang="en-US" sz="1600" dirty="0" smtClean="0"/>
              <a:t>, </a:t>
            </a:r>
            <a:r>
              <a:rPr lang="en-US" sz="1600" dirty="0" smtClean="0">
                <a:hlinkClick r:id="rId6" tooltip="Iron"/>
              </a:rPr>
              <a:t>iron</a:t>
            </a:r>
            <a:r>
              <a:rPr lang="en-US" sz="1600" dirty="0" smtClean="0"/>
              <a:t>, and </a:t>
            </a:r>
            <a:r>
              <a:rPr lang="en-US" sz="1600" dirty="0" smtClean="0">
                <a:hlinkClick r:id="rId7" tooltip="Manganese"/>
              </a:rPr>
              <a:t>manganese</a:t>
            </a:r>
            <a:r>
              <a:rPr lang="en-US" sz="1600" dirty="0" smtClean="0"/>
              <a:t>) by weight.</a:t>
            </a:r>
            <a:r>
              <a:rPr lang="en-US" sz="1600" baseline="30000" dirty="0" smtClean="0">
                <a:hlinkClick r:id="rId8"/>
              </a:rPr>
              <a:t>[21]</a:t>
            </a:r>
            <a:r>
              <a:rPr lang="en-US" sz="1600" dirty="0" smtClean="0"/>
              <a:t> Wood also contains </a:t>
            </a:r>
            <a:r>
              <a:rPr lang="en-US" sz="1600" dirty="0" smtClean="0">
                <a:hlinkClick r:id="rId9" tooltip="Sulfur"/>
              </a:rPr>
              <a:t>sulfur</a:t>
            </a:r>
            <a:r>
              <a:rPr lang="en-US" sz="1600" dirty="0" smtClean="0"/>
              <a:t>, </a:t>
            </a:r>
            <a:r>
              <a:rPr lang="en-US" sz="1600" dirty="0" smtClean="0">
                <a:hlinkClick r:id="rId10" tooltip="Chlorine"/>
              </a:rPr>
              <a:t>chlorine</a:t>
            </a:r>
            <a:r>
              <a:rPr lang="en-US" sz="1600" dirty="0" smtClean="0"/>
              <a:t>, </a:t>
            </a:r>
            <a:r>
              <a:rPr lang="en-US" sz="1600" dirty="0" smtClean="0">
                <a:hlinkClick r:id="rId11" tooltip="Silicon"/>
              </a:rPr>
              <a:t>silicon</a:t>
            </a:r>
            <a:r>
              <a:rPr lang="en-US" sz="1600" dirty="0" smtClean="0"/>
              <a:t>, </a:t>
            </a:r>
            <a:r>
              <a:rPr lang="en-US" sz="1600" dirty="0" smtClean="0">
                <a:hlinkClick r:id="rId12" tooltip="Phosphorus"/>
              </a:rPr>
              <a:t>phosphorus</a:t>
            </a:r>
            <a:r>
              <a:rPr lang="en-US" sz="1600" dirty="0" smtClean="0"/>
              <a:t>, and other elements in small quantity.</a:t>
            </a:r>
          </a:p>
          <a:p>
            <a:pPr algn="just">
              <a:buNone/>
            </a:pPr>
            <a:r>
              <a:rPr lang="en-US" sz="1600" dirty="0" smtClean="0"/>
              <a:t>Aside from water, wood has three main components. </a:t>
            </a:r>
            <a:r>
              <a:rPr lang="en-US" sz="1600" dirty="0" smtClean="0">
                <a:hlinkClick r:id="rId13" tooltip="Cellulose"/>
              </a:rPr>
              <a:t>Cellulose</a:t>
            </a:r>
            <a:r>
              <a:rPr lang="en-US" sz="1600" dirty="0" smtClean="0"/>
              <a:t>, a crystalline polymer derived from glucose, constitutes about 41–43%. Next in abundance is </a:t>
            </a:r>
            <a:r>
              <a:rPr lang="en-US" sz="1600" dirty="0" err="1" smtClean="0">
                <a:hlinkClick r:id="rId14" tooltip="Hemicellulose"/>
              </a:rPr>
              <a:t>hemicellulose</a:t>
            </a:r>
            <a:r>
              <a:rPr lang="en-US" sz="1600" dirty="0" smtClean="0"/>
              <a:t>, which is around 20% in deciduous trees but near 30% in conifers. It is mainly </a:t>
            </a:r>
            <a:r>
              <a:rPr lang="en-US" sz="1600" dirty="0" smtClean="0">
                <a:hlinkClick r:id="rId15" tooltip="Pentose"/>
              </a:rPr>
              <a:t>five-carbon sugars</a:t>
            </a:r>
            <a:r>
              <a:rPr lang="en-US" sz="1600" dirty="0" smtClean="0"/>
              <a:t> that are linked in an irregular manner, in contrast to the cellulose. </a:t>
            </a:r>
            <a:r>
              <a:rPr lang="en-US" sz="1600" dirty="0" smtClean="0">
                <a:hlinkClick r:id="rId16" tooltip="Lignin"/>
              </a:rPr>
              <a:t>Lignin</a:t>
            </a:r>
            <a:r>
              <a:rPr lang="en-US" sz="1600" dirty="0" smtClean="0"/>
              <a:t> is the third component at around 27% in coniferous wood vs. 23% in deciduous trees. Lignin confers the hydrophobic properties reflecting the fact that it is based on </a:t>
            </a:r>
            <a:r>
              <a:rPr lang="en-US" sz="1600" dirty="0" smtClean="0">
                <a:hlinkClick r:id="rId17" tooltip="Aromatic ring"/>
              </a:rPr>
              <a:t>aromatic rings</a:t>
            </a:r>
            <a:r>
              <a:rPr lang="en-US" sz="1600" dirty="0" smtClean="0"/>
              <a:t>. These three components are interwoven, and direct covalent linkages exist between the lignin and the </a:t>
            </a:r>
            <a:r>
              <a:rPr lang="en-US" sz="1600" dirty="0" err="1" smtClean="0"/>
              <a:t>hemicellulose</a:t>
            </a:r>
            <a:r>
              <a:rPr lang="en-US" sz="1600" dirty="0" smtClean="0"/>
              <a:t>. A major focus of the paper industry is the separation of the lignin from the cellulose, from which paper is made.</a:t>
            </a:r>
          </a:p>
          <a:p>
            <a:pPr algn="just">
              <a:buNone/>
            </a:pPr>
            <a:r>
              <a:rPr lang="en-US" sz="1600" dirty="0" smtClean="0"/>
              <a:t>In chemical terms, the difference between hardwood and softwood is reflected in the composition of the constituent </a:t>
            </a:r>
            <a:r>
              <a:rPr lang="en-US" sz="1600" dirty="0" smtClean="0">
                <a:hlinkClick r:id="rId16" tooltip="Lignin"/>
              </a:rPr>
              <a:t>lignin</a:t>
            </a:r>
            <a:r>
              <a:rPr lang="en-US" sz="1600" dirty="0" smtClean="0"/>
              <a:t>. Hardwood lignin is primarily derived from </a:t>
            </a:r>
            <a:r>
              <a:rPr lang="en-US" sz="1600" dirty="0" err="1" smtClean="0">
                <a:hlinkClick r:id="rId18" tooltip="Sinapyl alcohol"/>
              </a:rPr>
              <a:t>sinapyl</a:t>
            </a:r>
            <a:r>
              <a:rPr lang="en-US" sz="1600" dirty="0" smtClean="0">
                <a:hlinkClick r:id="rId18" tooltip="Sinapyl alcohol"/>
              </a:rPr>
              <a:t> alcohol</a:t>
            </a:r>
            <a:r>
              <a:rPr lang="en-US" sz="1600" dirty="0" smtClean="0"/>
              <a:t> and </a:t>
            </a:r>
            <a:r>
              <a:rPr lang="en-US" sz="1600" dirty="0" err="1" smtClean="0">
                <a:hlinkClick r:id="rId19" tooltip="Coniferyl alcohol"/>
              </a:rPr>
              <a:t>coniferyl</a:t>
            </a:r>
            <a:r>
              <a:rPr lang="en-US" sz="1600" dirty="0" smtClean="0">
                <a:hlinkClick r:id="rId19" tooltip="Coniferyl alcohol"/>
              </a:rPr>
              <a:t> alcohol</a:t>
            </a:r>
            <a:r>
              <a:rPr lang="en-US" sz="1600" dirty="0" smtClean="0"/>
              <a:t>. Softwood lignin is mainly derived from </a:t>
            </a:r>
            <a:r>
              <a:rPr lang="en-US" sz="1600" dirty="0" err="1" smtClean="0"/>
              <a:t>coniferyl</a:t>
            </a:r>
            <a:r>
              <a:rPr lang="en-US" sz="1600" dirty="0" smtClean="0"/>
              <a:t> alcohol.</a:t>
            </a:r>
            <a:r>
              <a:rPr lang="en-US" sz="1600" baseline="30000" dirty="0" smtClean="0">
                <a:hlinkClick r:id="rId8"/>
              </a:rPr>
              <a:t>[22]</a:t>
            </a:r>
            <a:endParaRPr lang="en-US" sz="1600" dirty="0" smtClean="0"/>
          </a:p>
          <a:p>
            <a:pPr algn="just">
              <a:buNone/>
            </a:pPr>
            <a:r>
              <a:rPr lang="en-US" sz="1600" b="1" dirty="0" smtClean="0"/>
              <a:t>Extractives</a:t>
            </a:r>
          </a:p>
          <a:p>
            <a:pPr algn="just">
              <a:buNone/>
            </a:pPr>
            <a:r>
              <a:rPr lang="en-US" sz="1600" dirty="0" smtClean="0"/>
              <a:t>Aside from the </a:t>
            </a:r>
            <a:r>
              <a:rPr lang="en-US" sz="1600" dirty="0" err="1" smtClean="0">
                <a:hlinkClick r:id="rId20" tooltip="Lignocellulosic biomass"/>
              </a:rPr>
              <a:t>lignocellulose</a:t>
            </a:r>
            <a:r>
              <a:rPr lang="en-US" sz="1600" dirty="0" smtClean="0"/>
              <a:t>, wood consists of a variety of low </a:t>
            </a:r>
            <a:r>
              <a:rPr lang="en-US" sz="1600" dirty="0" smtClean="0">
                <a:hlinkClick r:id="rId21" tooltip="Molecular weight"/>
              </a:rPr>
              <a:t>molecular weight</a:t>
            </a:r>
            <a:r>
              <a:rPr lang="en-US" sz="1600" dirty="0" smtClean="0"/>
              <a:t> </a:t>
            </a:r>
            <a:r>
              <a:rPr lang="en-US" sz="1600" dirty="0" smtClean="0">
                <a:hlinkClick r:id="rId22" tooltip="Organic compound"/>
              </a:rPr>
              <a:t>organic compounds</a:t>
            </a:r>
            <a:r>
              <a:rPr lang="en-US" sz="1600" dirty="0" smtClean="0"/>
              <a:t>, called </a:t>
            </a:r>
            <a:r>
              <a:rPr lang="en-US" sz="1600" i="1" dirty="0" smtClean="0"/>
              <a:t>extractives</a:t>
            </a:r>
            <a:r>
              <a:rPr lang="en-US" sz="1600" dirty="0" smtClean="0"/>
              <a:t>. The wood </a:t>
            </a:r>
            <a:r>
              <a:rPr lang="en-US" sz="1600" dirty="0" smtClean="0">
                <a:hlinkClick r:id="rId23" tooltip="Extract"/>
              </a:rPr>
              <a:t>extractives</a:t>
            </a:r>
            <a:r>
              <a:rPr lang="en-US" sz="1600" dirty="0" smtClean="0"/>
              <a:t> are </a:t>
            </a:r>
            <a:r>
              <a:rPr lang="en-US" sz="1600" dirty="0" smtClean="0">
                <a:hlinkClick r:id="rId24" tooltip="Fatty acid"/>
              </a:rPr>
              <a:t>fatty acids</a:t>
            </a:r>
            <a:r>
              <a:rPr lang="en-US" sz="1600" dirty="0" smtClean="0"/>
              <a:t>, </a:t>
            </a:r>
            <a:r>
              <a:rPr lang="en-US" sz="1600" dirty="0" smtClean="0">
                <a:hlinkClick r:id="rId25" tooltip="Resin acid"/>
              </a:rPr>
              <a:t>resin acids</a:t>
            </a:r>
            <a:r>
              <a:rPr lang="en-US" sz="1600" dirty="0" smtClean="0"/>
              <a:t>, </a:t>
            </a:r>
            <a:r>
              <a:rPr lang="en-US" sz="1600" dirty="0" smtClean="0">
                <a:hlinkClick r:id="rId26" tooltip="Wax"/>
              </a:rPr>
              <a:t>waxes</a:t>
            </a:r>
            <a:r>
              <a:rPr lang="en-US" sz="1600" dirty="0" smtClean="0"/>
              <a:t> and </a:t>
            </a:r>
            <a:r>
              <a:rPr lang="en-US" sz="1600" dirty="0" err="1" smtClean="0">
                <a:hlinkClick r:id="rId27" tooltip="Terpene"/>
              </a:rPr>
              <a:t>terpenes</a:t>
            </a:r>
            <a:r>
              <a:rPr lang="en-US" sz="1600" dirty="0" smtClean="0"/>
              <a:t>.</a:t>
            </a:r>
            <a:r>
              <a:rPr lang="en-US" sz="1600" baseline="30000" dirty="0" smtClean="0">
                <a:hlinkClick r:id="rId8"/>
              </a:rPr>
              <a:t>[23]</a:t>
            </a:r>
            <a:r>
              <a:rPr lang="en-US" sz="1600" dirty="0" smtClean="0"/>
              <a:t> For example, </a:t>
            </a:r>
            <a:r>
              <a:rPr lang="en-US" sz="1600" dirty="0" smtClean="0">
                <a:hlinkClick r:id="rId28" tooltip="Rosin"/>
              </a:rPr>
              <a:t>rosin</a:t>
            </a:r>
            <a:r>
              <a:rPr lang="en-US" sz="1600" dirty="0" smtClean="0"/>
              <a:t> is exuded by </a:t>
            </a:r>
            <a:r>
              <a:rPr lang="en-US" sz="1600" dirty="0" smtClean="0">
                <a:hlinkClick r:id="rId29" tooltip="Pinophyta"/>
              </a:rPr>
              <a:t>conifers</a:t>
            </a:r>
            <a:r>
              <a:rPr lang="en-US" sz="1600" dirty="0" smtClean="0"/>
              <a:t> as protection from </a:t>
            </a:r>
            <a:r>
              <a:rPr lang="en-US" sz="1600" dirty="0" smtClean="0">
                <a:hlinkClick r:id="rId30" tooltip="Insect"/>
              </a:rPr>
              <a:t>insects</a:t>
            </a:r>
            <a:r>
              <a:rPr lang="en-US" sz="1600" dirty="0" smtClean="0"/>
              <a:t>. The extraction of these organic materials from wood provides </a:t>
            </a:r>
            <a:r>
              <a:rPr lang="en-US" sz="1600" dirty="0" smtClean="0">
                <a:hlinkClick r:id="rId31" tooltip="Tall oil"/>
              </a:rPr>
              <a:t>tall oil</a:t>
            </a:r>
            <a:r>
              <a:rPr lang="en-US" sz="1600" dirty="0" smtClean="0"/>
              <a:t>, </a:t>
            </a:r>
            <a:r>
              <a:rPr lang="en-US" sz="1600" dirty="0" smtClean="0">
                <a:hlinkClick r:id="rId32" tooltip="Turpentine"/>
              </a:rPr>
              <a:t>turpentine</a:t>
            </a:r>
            <a:r>
              <a:rPr lang="en-US" sz="1600" dirty="0" smtClean="0"/>
              <a:t>, and rosin.</a:t>
            </a:r>
          </a:p>
          <a:p>
            <a:pPr>
              <a:buNone/>
            </a:pPr>
            <a:endParaRPr lang="cs-CZ"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16632"/>
            <a:ext cx="8229600" cy="936104"/>
          </a:xfrm>
        </p:spPr>
        <p:txBody>
          <a:bodyPr/>
          <a:lstStyle/>
          <a:p>
            <a:r>
              <a:rPr lang="cs-CZ" sz="3200" b="1" dirty="0" smtClean="0">
                <a:solidFill>
                  <a:srgbClr val="FF0000"/>
                </a:solidFill>
                <a:latin typeface="Arial Black" pitchFamily="34" charset="0"/>
              </a:rPr>
              <a:t>WOOD –EXAMPLE OF STRUCTURE</a:t>
            </a:r>
            <a:br>
              <a:rPr lang="cs-CZ" sz="3200" b="1" dirty="0" smtClean="0">
                <a:solidFill>
                  <a:srgbClr val="FF0000"/>
                </a:solidFill>
                <a:latin typeface="Arial Black" pitchFamily="34" charset="0"/>
              </a:rPr>
            </a:br>
            <a:r>
              <a:rPr lang="cs-CZ" sz="3200" b="1" dirty="0" err="1" smtClean="0">
                <a:solidFill>
                  <a:srgbClr val="FF0000"/>
                </a:solidFill>
                <a:latin typeface="Arial Black" pitchFamily="34" charset="0"/>
              </a:rPr>
              <a:t>transversal</a:t>
            </a: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sectional</a:t>
            </a: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view</a:t>
            </a:r>
            <a:endParaRPr lang="cs-CZ" sz="3200" b="1"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9" name="Zástupný symbol pro obsah 8" descr="img648.jpg"/>
          <p:cNvPicPr>
            <a:picLocks noGrp="1" noChangeAspect="1"/>
          </p:cNvPicPr>
          <p:nvPr>
            <p:ph idx="1"/>
          </p:nvPr>
        </p:nvPicPr>
        <p:blipFill>
          <a:blip r:embed="rId2" cstate="print"/>
          <a:stretch>
            <a:fillRect/>
          </a:stretch>
        </p:blipFill>
        <p:spPr>
          <a:xfrm rot="5400000">
            <a:off x="1827844" y="-458156"/>
            <a:ext cx="5626682" cy="9005630"/>
          </a:xfrm>
        </p:spPr>
      </p:pic>
      <p:sp>
        <p:nvSpPr>
          <p:cNvPr id="7" name="TextovéPole 6"/>
          <p:cNvSpPr txBox="1"/>
          <p:nvPr/>
        </p:nvSpPr>
        <p:spPr>
          <a:xfrm>
            <a:off x="0" y="5934670"/>
            <a:ext cx="9144000" cy="1015663"/>
          </a:xfrm>
          <a:prstGeom prst="rect">
            <a:avLst/>
          </a:prstGeom>
          <a:solidFill>
            <a:schemeClr val="accent3">
              <a:lumMod val="95000"/>
            </a:schemeClr>
          </a:solidFill>
        </p:spPr>
        <p:txBody>
          <a:bodyPr wrap="square" rtlCol="0">
            <a:spAutoFit/>
          </a:bodyPr>
          <a:lstStyle/>
          <a:p>
            <a:r>
              <a:rPr lang="cs-CZ" sz="2400" dirty="0" err="1" smtClean="0">
                <a:solidFill>
                  <a:srgbClr val="008000"/>
                </a:solidFill>
                <a:latin typeface="Arial Black" pitchFamily="34" charset="0"/>
              </a:rPr>
              <a:t>Anatomic</a:t>
            </a:r>
            <a:r>
              <a:rPr lang="cs-CZ" sz="2400" dirty="0" smtClean="0">
                <a:solidFill>
                  <a:srgbClr val="008000"/>
                </a:solidFill>
                <a:latin typeface="Arial Black" pitchFamily="34" charset="0"/>
              </a:rPr>
              <a:t> </a:t>
            </a:r>
            <a:r>
              <a:rPr lang="cs-CZ" sz="2400" dirty="0" err="1" smtClean="0">
                <a:solidFill>
                  <a:srgbClr val="008000"/>
                </a:solidFill>
                <a:latin typeface="Arial Black" pitchFamily="34" charset="0"/>
              </a:rPr>
              <a:t>Structure</a:t>
            </a:r>
            <a:r>
              <a:rPr lang="cs-CZ" sz="2400" dirty="0" smtClean="0">
                <a:solidFill>
                  <a:srgbClr val="008000"/>
                </a:solidFill>
                <a:latin typeface="Arial Black" pitchFamily="34" charset="0"/>
              </a:rPr>
              <a:t> </a:t>
            </a:r>
            <a:r>
              <a:rPr lang="cs-CZ" sz="2400" dirty="0" err="1" smtClean="0">
                <a:solidFill>
                  <a:srgbClr val="008000"/>
                </a:solidFill>
                <a:latin typeface="Arial Black" pitchFamily="34" charset="0"/>
              </a:rPr>
              <a:t>of</a:t>
            </a:r>
            <a:r>
              <a:rPr lang="cs-CZ" sz="2400" dirty="0" smtClean="0">
                <a:solidFill>
                  <a:srgbClr val="008000"/>
                </a:solidFill>
                <a:latin typeface="Arial Black" pitchFamily="34" charset="0"/>
              </a:rPr>
              <a:t> </a:t>
            </a:r>
            <a:r>
              <a:rPr lang="cs-CZ" sz="2400" dirty="0" err="1" smtClean="0">
                <a:solidFill>
                  <a:srgbClr val="008000"/>
                </a:solidFill>
                <a:latin typeface="Arial Black" pitchFamily="34" charset="0"/>
              </a:rPr>
              <a:t>the</a:t>
            </a:r>
            <a:r>
              <a:rPr lang="cs-CZ" sz="2400" dirty="0" smtClean="0">
                <a:solidFill>
                  <a:srgbClr val="008000"/>
                </a:solidFill>
                <a:latin typeface="Arial Black" pitchFamily="34" charset="0"/>
              </a:rPr>
              <a:t> </a:t>
            </a:r>
            <a:r>
              <a:rPr lang="cs-CZ" sz="2400" dirty="0" err="1" smtClean="0">
                <a:solidFill>
                  <a:srgbClr val="008000"/>
                </a:solidFill>
                <a:latin typeface="Arial Black" pitchFamily="34" charset="0"/>
              </a:rPr>
              <a:t>Coniferous</a:t>
            </a:r>
            <a:r>
              <a:rPr lang="cs-CZ" sz="2400" dirty="0" smtClean="0">
                <a:solidFill>
                  <a:srgbClr val="008000"/>
                </a:solidFill>
                <a:latin typeface="Arial Black" pitchFamily="34" charset="0"/>
              </a:rPr>
              <a:t> species</a:t>
            </a:r>
          </a:p>
          <a:p>
            <a:r>
              <a:rPr lang="cs-CZ" dirty="0" smtClean="0"/>
              <a:t>J – </a:t>
            </a:r>
            <a:r>
              <a:rPr lang="cs-CZ" dirty="0" err="1" smtClean="0"/>
              <a:t>Tracheides</a:t>
            </a:r>
            <a:r>
              <a:rPr lang="cs-CZ" dirty="0" smtClean="0"/>
              <a:t> </a:t>
            </a:r>
            <a:r>
              <a:rPr lang="cs-CZ" dirty="0" err="1" smtClean="0"/>
              <a:t>of</a:t>
            </a:r>
            <a:r>
              <a:rPr lang="cs-CZ" dirty="0" smtClean="0"/>
              <a:t> </a:t>
            </a:r>
            <a:r>
              <a:rPr lang="cs-CZ" dirty="0" err="1" smtClean="0"/>
              <a:t>the</a:t>
            </a:r>
            <a:r>
              <a:rPr lang="cs-CZ" dirty="0" smtClean="0"/>
              <a:t> </a:t>
            </a:r>
            <a:r>
              <a:rPr lang="cs-CZ" dirty="0" err="1" smtClean="0"/>
              <a:t>Spring</a:t>
            </a:r>
            <a:r>
              <a:rPr lang="cs-CZ" dirty="0" smtClean="0"/>
              <a:t> </a:t>
            </a:r>
            <a:r>
              <a:rPr lang="cs-CZ" dirty="0" err="1" smtClean="0"/>
              <a:t>Wood</a:t>
            </a:r>
            <a:r>
              <a:rPr lang="cs-CZ" dirty="0" smtClean="0"/>
              <a:t>, L - </a:t>
            </a:r>
            <a:r>
              <a:rPr lang="cs-CZ" dirty="0" err="1" smtClean="0"/>
              <a:t>Tracheides</a:t>
            </a:r>
            <a:r>
              <a:rPr lang="cs-CZ" dirty="0" smtClean="0"/>
              <a:t> </a:t>
            </a:r>
            <a:r>
              <a:rPr lang="cs-CZ" dirty="0" err="1" smtClean="0"/>
              <a:t>of</a:t>
            </a:r>
            <a:r>
              <a:rPr lang="cs-CZ" dirty="0" smtClean="0"/>
              <a:t> </a:t>
            </a:r>
            <a:r>
              <a:rPr lang="cs-CZ" dirty="0" err="1" smtClean="0"/>
              <a:t>the</a:t>
            </a:r>
            <a:r>
              <a:rPr lang="cs-CZ" dirty="0" smtClean="0"/>
              <a:t> </a:t>
            </a:r>
            <a:r>
              <a:rPr lang="cs-CZ" dirty="0" err="1" smtClean="0"/>
              <a:t>Summer</a:t>
            </a:r>
            <a:r>
              <a:rPr lang="cs-CZ" dirty="0" smtClean="0"/>
              <a:t> </a:t>
            </a:r>
            <a:r>
              <a:rPr lang="cs-CZ" dirty="0" err="1" smtClean="0"/>
              <a:t>Wood</a:t>
            </a:r>
            <a:r>
              <a:rPr lang="cs-CZ" dirty="0" smtClean="0"/>
              <a:t>, S – </a:t>
            </a:r>
            <a:r>
              <a:rPr lang="cs-CZ" dirty="0" err="1" smtClean="0"/>
              <a:t>Pitchy</a:t>
            </a:r>
            <a:r>
              <a:rPr lang="cs-CZ" dirty="0" smtClean="0"/>
              <a:t> tubule</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
        <p:nvSpPr>
          <p:cNvPr id="6" name="TextovéPole 5"/>
          <p:cNvSpPr txBox="1"/>
          <p:nvPr/>
        </p:nvSpPr>
        <p:spPr>
          <a:xfrm>
            <a:off x="3779912" y="2276872"/>
            <a:ext cx="1368152" cy="646331"/>
          </a:xfrm>
          <a:prstGeom prst="rect">
            <a:avLst/>
          </a:prstGeom>
          <a:solidFill>
            <a:schemeClr val="accent3">
              <a:lumMod val="95000"/>
            </a:schemeClr>
          </a:solidFill>
          <a:ln w="38100">
            <a:solidFill>
              <a:srgbClr val="008000"/>
            </a:solidFill>
          </a:ln>
        </p:spPr>
        <p:txBody>
          <a:bodyPr wrap="square" rtlCol="0">
            <a:spAutoFit/>
          </a:bodyPr>
          <a:lstStyle/>
          <a:p>
            <a:r>
              <a:rPr lang="cs-CZ" dirty="0" smtClean="0">
                <a:solidFill>
                  <a:srgbClr val="008000"/>
                </a:solidFill>
                <a:latin typeface="Arial Black" pitchFamily="34" charset="0"/>
              </a:rPr>
              <a:t>WOOD</a:t>
            </a:r>
          </a:p>
          <a:p>
            <a:r>
              <a:rPr lang="cs-CZ" dirty="0" smtClean="0">
                <a:solidFill>
                  <a:srgbClr val="008000"/>
                </a:solidFill>
                <a:latin typeface="Arial Black" pitchFamily="34" charset="0"/>
              </a:rPr>
              <a:t>BIOMASS</a:t>
            </a:r>
            <a:endParaRPr lang="cs-CZ" dirty="0">
              <a:solidFill>
                <a:srgbClr val="008000"/>
              </a:solidFill>
              <a:latin typeface="Arial Black" pitchFamily="34" charset="0"/>
            </a:endParaRPr>
          </a:p>
        </p:txBody>
      </p:sp>
      <p:sp>
        <p:nvSpPr>
          <p:cNvPr id="7" name="TextovéPole 6"/>
          <p:cNvSpPr txBox="1"/>
          <p:nvPr/>
        </p:nvSpPr>
        <p:spPr>
          <a:xfrm>
            <a:off x="179512" y="116632"/>
            <a:ext cx="1728192" cy="369332"/>
          </a:xfrm>
          <a:prstGeom prst="rect">
            <a:avLst/>
          </a:prstGeom>
          <a:noFill/>
          <a:ln w="38100">
            <a:solidFill>
              <a:schemeClr val="tx1"/>
            </a:solidFill>
          </a:ln>
        </p:spPr>
        <p:txBody>
          <a:bodyPr wrap="square" rtlCol="0">
            <a:spAutoFit/>
          </a:bodyPr>
          <a:lstStyle/>
          <a:p>
            <a:r>
              <a:rPr lang="cs-CZ" dirty="0" err="1" smtClean="0"/>
              <a:t>Ammonia</a:t>
            </a:r>
            <a:endParaRPr lang="cs-CZ" dirty="0"/>
          </a:p>
        </p:txBody>
      </p:sp>
      <p:sp>
        <p:nvSpPr>
          <p:cNvPr id="8" name="TextovéPole 7"/>
          <p:cNvSpPr txBox="1"/>
          <p:nvPr/>
        </p:nvSpPr>
        <p:spPr>
          <a:xfrm>
            <a:off x="179512" y="620688"/>
            <a:ext cx="1728192" cy="369332"/>
          </a:xfrm>
          <a:prstGeom prst="rect">
            <a:avLst/>
          </a:prstGeom>
          <a:noFill/>
          <a:ln w="38100">
            <a:solidFill>
              <a:schemeClr val="tx1"/>
            </a:solidFill>
          </a:ln>
        </p:spPr>
        <p:txBody>
          <a:bodyPr wrap="square" rtlCol="0">
            <a:spAutoFit/>
          </a:bodyPr>
          <a:lstStyle/>
          <a:p>
            <a:r>
              <a:rPr lang="cs-CZ" dirty="0" smtClean="0"/>
              <a:t>HYDROGEN </a:t>
            </a:r>
            <a:endParaRPr lang="cs-CZ" dirty="0"/>
          </a:p>
        </p:txBody>
      </p:sp>
      <p:sp>
        <p:nvSpPr>
          <p:cNvPr id="9" name="TextovéPole 8"/>
          <p:cNvSpPr txBox="1"/>
          <p:nvPr/>
        </p:nvSpPr>
        <p:spPr>
          <a:xfrm>
            <a:off x="2051720" y="116632"/>
            <a:ext cx="1728192" cy="369332"/>
          </a:xfrm>
          <a:prstGeom prst="rect">
            <a:avLst/>
          </a:prstGeom>
          <a:noFill/>
          <a:ln w="38100">
            <a:solidFill>
              <a:schemeClr val="tx1"/>
            </a:solidFill>
          </a:ln>
        </p:spPr>
        <p:txBody>
          <a:bodyPr wrap="square" rtlCol="0">
            <a:spAutoFit/>
          </a:bodyPr>
          <a:lstStyle/>
          <a:p>
            <a:r>
              <a:rPr lang="cs-CZ" dirty="0" smtClean="0"/>
              <a:t>Formaldehyde </a:t>
            </a:r>
            <a:endParaRPr lang="cs-CZ" dirty="0"/>
          </a:p>
        </p:txBody>
      </p:sp>
      <p:sp>
        <p:nvSpPr>
          <p:cNvPr id="10" name="TextovéPole 9"/>
          <p:cNvSpPr txBox="1"/>
          <p:nvPr/>
        </p:nvSpPr>
        <p:spPr>
          <a:xfrm>
            <a:off x="2123728" y="620688"/>
            <a:ext cx="1368152" cy="369332"/>
          </a:xfrm>
          <a:prstGeom prst="rect">
            <a:avLst/>
          </a:prstGeom>
          <a:noFill/>
          <a:ln w="38100">
            <a:solidFill>
              <a:schemeClr val="tx1"/>
            </a:solidFill>
          </a:ln>
        </p:spPr>
        <p:txBody>
          <a:bodyPr wrap="square" rtlCol="0">
            <a:spAutoFit/>
          </a:bodyPr>
          <a:lstStyle/>
          <a:p>
            <a:r>
              <a:rPr lang="cs-CZ" dirty="0" err="1" smtClean="0"/>
              <a:t>Methanol</a:t>
            </a:r>
            <a:r>
              <a:rPr lang="cs-CZ" dirty="0" smtClean="0"/>
              <a:t> </a:t>
            </a:r>
            <a:endParaRPr lang="cs-CZ" dirty="0"/>
          </a:p>
        </p:txBody>
      </p:sp>
      <p:sp>
        <p:nvSpPr>
          <p:cNvPr id="11" name="TextovéPole 10"/>
          <p:cNvSpPr txBox="1"/>
          <p:nvPr/>
        </p:nvSpPr>
        <p:spPr>
          <a:xfrm>
            <a:off x="3995936" y="116632"/>
            <a:ext cx="1440160" cy="369332"/>
          </a:xfrm>
          <a:prstGeom prst="rect">
            <a:avLst/>
          </a:prstGeom>
          <a:noFill/>
          <a:ln w="38100">
            <a:solidFill>
              <a:schemeClr val="tx1"/>
            </a:solidFill>
          </a:ln>
        </p:spPr>
        <p:txBody>
          <a:bodyPr wrap="square" rtlCol="0">
            <a:spAutoFit/>
          </a:bodyPr>
          <a:lstStyle/>
          <a:p>
            <a:r>
              <a:rPr lang="cs-CZ" dirty="0" err="1" smtClean="0"/>
              <a:t>Methane</a:t>
            </a:r>
            <a:endParaRPr lang="cs-CZ" dirty="0"/>
          </a:p>
        </p:txBody>
      </p:sp>
      <p:sp>
        <p:nvSpPr>
          <p:cNvPr id="12" name="TextovéPole 11"/>
          <p:cNvSpPr txBox="1"/>
          <p:nvPr/>
        </p:nvSpPr>
        <p:spPr>
          <a:xfrm>
            <a:off x="5580112" y="188640"/>
            <a:ext cx="1800200" cy="369332"/>
          </a:xfrm>
          <a:prstGeom prst="rect">
            <a:avLst/>
          </a:prstGeom>
          <a:noFill/>
          <a:ln w="38100">
            <a:solidFill>
              <a:schemeClr val="tx1"/>
            </a:solidFill>
          </a:ln>
        </p:spPr>
        <p:txBody>
          <a:bodyPr wrap="square" rtlCol="0">
            <a:spAutoFit/>
          </a:bodyPr>
          <a:lstStyle/>
          <a:p>
            <a:r>
              <a:rPr lang="cs-CZ" dirty="0" err="1" smtClean="0"/>
              <a:t>Hydrocarbones</a:t>
            </a:r>
            <a:r>
              <a:rPr lang="cs-CZ" dirty="0" smtClean="0"/>
              <a:t> </a:t>
            </a:r>
            <a:endParaRPr lang="cs-CZ" dirty="0"/>
          </a:p>
        </p:txBody>
      </p:sp>
      <p:sp>
        <p:nvSpPr>
          <p:cNvPr id="13" name="TextovéPole 12"/>
          <p:cNvSpPr txBox="1"/>
          <p:nvPr/>
        </p:nvSpPr>
        <p:spPr>
          <a:xfrm>
            <a:off x="5292080" y="1052736"/>
            <a:ext cx="1368152" cy="369332"/>
          </a:xfrm>
          <a:prstGeom prst="rect">
            <a:avLst/>
          </a:prstGeom>
          <a:noFill/>
          <a:ln w="38100">
            <a:solidFill>
              <a:schemeClr val="tx1"/>
            </a:solidFill>
          </a:ln>
        </p:spPr>
        <p:txBody>
          <a:bodyPr wrap="square" rtlCol="0">
            <a:spAutoFit/>
          </a:bodyPr>
          <a:lstStyle/>
          <a:p>
            <a:r>
              <a:rPr lang="cs-CZ" dirty="0" err="1" smtClean="0"/>
              <a:t>Wood</a:t>
            </a:r>
            <a:r>
              <a:rPr lang="cs-CZ" dirty="0" smtClean="0"/>
              <a:t> </a:t>
            </a:r>
            <a:r>
              <a:rPr lang="cs-CZ" dirty="0" err="1" smtClean="0"/>
              <a:t>gas</a:t>
            </a:r>
            <a:endParaRPr lang="cs-CZ" dirty="0"/>
          </a:p>
        </p:txBody>
      </p:sp>
      <p:sp>
        <p:nvSpPr>
          <p:cNvPr id="14" name="TextovéPole 13"/>
          <p:cNvSpPr txBox="1"/>
          <p:nvPr/>
        </p:nvSpPr>
        <p:spPr>
          <a:xfrm>
            <a:off x="6156176" y="1628800"/>
            <a:ext cx="1368152" cy="369332"/>
          </a:xfrm>
          <a:prstGeom prst="rect">
            <a:avLst/>
          </a:prstGeom>
          <a:noFill/>
          <a:ln w="38100">
            <a:solidFill>
              <a:schemeClr val="tx1"/>
            </a:solidFill>
          </a:ln>
        </p:spPr>
        <p:txBody>
          <a:bodyPr wrap="square" rtlCol="0">
            <a:spAutoFit/>
          </a:bodyPr>
          <a:lstStyle/>
          <a:p>
            <a:r>
              <a:rPr lang="cs-CZ" dirty="0" err="1" smtClean="0"/>
              <a:t>Wood</a:t>
            </a:r>
            <a:r>
              <a:rPr lang="cs-CZ" dirty="0" smtClean="0"/>
              <a:t> </a:t>
            </a:r>
            <a:r>
              <a:rPr lang="cs-CZ" dirty="0" err="1" smtClean="0"/>
              <a:t>oil</a:t>
            </a:r>
            <a:endParaRPr lang="cs-CZ" dirty="0"/>
          </a:p>
        </p:txBody>
      </p:sp>
      <p:sp>
        <p:nvSpPr>
          <p:cNvPr id="15" name="TextovéPole 14"/>
          <p:cNvSpPr txBox="1"/>
          <p:nvPr/>
        </p:nvSpPr>
        <p:spPr>
          <a:xfrm>
            <a:off x="179512" y="1412776"/>
            <a:ext cx="1368152" cy="1200329"/>
          </a:xfrm>
          <a:prstGeom prst="rect">
            <a:avLst/>
          </a:prstGeom>
          <a:noFill/>
          <a:ln w="38100">
            <a:solidFill>
              <a:schemeClr val="tx1"/>
            </a:solidFill>
          </a:ln>
        </p:spPr>
        <p:txBody>
          <a:bodyPr wrap="square" rtlCol="0">
            <a:spAutoFit/>
          </a:bodyPr>
          <a:lstStyle/>
          <a:p>
            <a:r>
              <a:rPr lang="cs-CZ" dirty="0" err="1" smtClean="0"/>
              <a:t>Charcoal</a:t>
            </a:r>
            <a:endParaRPr lang="cs-CZ" dirty="0" smtClean="0"/>
          </a:p>
          <a:p>
            <a:r>
              <a:rPr lang="cs-CZ" dirty="0" err="1" smtClean="0"/>
              <a:t>Gas</a:t>
            </a:r>
            <a:endParaRPr lang="cs-CZ" dirty="0" smtClean="0"/>
          </a:p>
          <a:p>
            <a:r>
              <a:rPr lang="cs-CZ" dirty="0" smtClean="0"/>
              <a:t>Wheel </a:t>
            </a:r>
            <a:r>
              <a:rPr lang="cs-CZ" dirty="0" err="1" smtClean="0"/>
              <a:t>grease</a:t>
            </a:r>
            <a:endParaRPr lang="cs-CZ" dirty="0"/>
          </a:p>
        </p:txBody>
      </p:sp>
      <p:sp>
        <p:nvSpPr>
          <p:cNvPr id="16" name="TextovéPole 15"/>
          <p:cNvSpPr txBox="1"/>
          <p:nvPr/>
        </p:nvSpPr>
        <p:spPr>
          <a:xfrm>
            <a:off x="7775848" y="1556792"/>
            <a:ext cx="1368152" cy="646331"/>
          </a:xfrm>
          <a:prstGeom prst="rect">
            <a:avLst/>
          </a:prstGeom>
          <a:noFill/>
          <a:ln w="38100">
            <a:solidFill>
              <a:schemeClr val="tx1"/>
            </a:solidFill>
          </a:ln>
        </p:spPr>
        <p:txBody>
          <a:bodyPr wrap="square" rtlCol="0">
            <a:spAutoFit/>
          </a:bodyPr>
          <a:lstStyle/>
          <a:p>
            <a:r>
              <a:rPr lang="cs-CZ" dirty="0" err="1" smtClean="0"/>
              <a:t>Fuels</a:t>
            </a:r>
            <a:r>
              <a:rPr lang="cs-CZ" dirty="0" smtClean="0"/>
              <a:t> &amp; </a:t>
            </a:r>
            <a:r>
              <a:rPr lang="cs-CZ" dirty="0" err="1" smtClean="0"/>
              <a:t>Chemicals</a:t>
            </a:r>
            <a:endParaRPr lang="cs-CZ" dirty="0"/>
          </a:p>
        </p:txBody>
      </p:sp>
      <p:sp>
        <p:nvSpPr>
          <p:cNvPr id="17" name="TextovéPole 16"/>
          <p:cNvSpPr txBox="1"/>
          <p:nvPr/>
        </p:nvSpPr>
        <p:spPr>
          <a:xfrm>
            <a:off x="3779912" y="1052736"/>
            <a:ext cx="1368152" cy="646331"/>
          </a:xfrm>
          <a:prstGeom prst="rect">
            <a:avLst/>
          </a:prstGeom>
          <a:noFill/>
          <a:ln w="38100">
            <a:solidFill>
              <a:schemeClr val="tx1"/>
            </a:solidFill>
          </a:ln>
        </p:spPr>
        <p:txBody>
          <a:bodyPr wrap="square" rtlCol="0">
            <a:spAutoFit/>
          </a:bodyPr>
          <a:lstStyle/>
          <a:p>
            <a:r>
              <a:rPr lang="cs-CZ" dirty="0" smtClean="0"/>
              <a:t>Synthese </a:t>
            </a:r>
            <a:r>
              <a:rPr lang="cs-CZ" dirty="0" err="1" smtClean="0"/>
              <a:t>gas</a:t>
            </a:r>
            <a:endParaRPr lang="cs-CZ" dirty="0"/>
          </a:p>
        </p:txBody>
      </p:sp>
      <p:sp>
        <p:nvSpPr>
          <p:cNvPr id="20" name="TextovéPole 19"/>
          <p:cNvSpPr txBox="1"/>
          <p:nvPr/>
        </p:nvSpPr>
        <p:spPr>
          <a:xfrm>
            <a:off x="1691680" y="2204864"/>
            <a:ext cx="1656184" cy="369332"/>
          </a:xfrm>
          <a:prstGeom prst="rect">
            <a:avLst/>
          </a:prstGeom>
          <a:noFill/>
          <a:ln w="38100">
            <a:solidFill>
              <a:schemeClr val="tx1"/>
            </a:solidFill>
          </a:ln>
        </p:spPr>
        <p:txBody>
          <a:bodyPr wrap="square" rtlCol="0">
            <a:spAutoFit/>
          </a:bodyPr>
          <a:lstStyle/>
          <a:p>
            <a:r>
              <a:rPr lang="cs-CZ" dirty="0" err="1" smtClean="0">
                <a:latin typeface="Arial Black" pitchFamily="34" charset="0"/>
              </a:rPr>
              <a:t>Carbonizing</a:t>
            </a:r>
            <a:endParaRPr lang="cs-CZ" dirty="0">
              <a:latin typeface="Arial Black" pitchFamily="34" charset="0"/>
            </a:endParaRPr>
          </a:p>
        </p:txBody>
      </p:sp>
      <p:sp>
        <p:nvSpPr>
          <p:cNvPr id="21" name="TextovéPole 20"/>
          <p:cNvSpPr txBox="1"/>
          <p:nvPr/>
        </p:nvSpPr>
        <p:spPr>
          <a:xfrm>
            <a:off x="5220072" y="2204864"/>
            <a:ext cx="1584176" cy="369332"/>
          </a:xfrm>
          <a:prstGeom prst="rect">
            <a:avLst/>
          </a:prstGeom>
          <a:noFill/>
          <a:ln w="38100">
            <a:solidFill>
              <a:schemeClr val="tx1"/>
            </a:solidFill>
          </a:ln>
        </p:spPr>
        <p:txBody>
          <a:bodyPr wrap="square" rtlCol="0">
            <a:spAutoFit/>
          </a:bodyPr>
          <a:lstStyle/>
          <a:p>
            <a:r>
              <a:rPr lang="cs-CZ" dirty="0" err="1" smtClean="0">
                <a:solidFill>
                  <a:srgbClr val="0000FF"/>
                </a:solidFill>
                <a:latin typeface="Arial Black" pitchFamily="34" charset="0"/>
              </a:rPr>
              <a:t>Liquidizing</a:t>
            </a:r>
            <a:endParaRPr lang="cs-CZ" dirty="0">
              <a:solidFill>
                <a:srgbClr val="0000FF"/>
              </a:solidFill>
              <a:latin typeface="Arial Black" pitchFamily="34" charset="0"/>
            </a:endParaRPr>
          </a:p>
        </p:txBody>
      </p:sp>
      <p:sp>
        <p:nvSpPr>
          <p:cNvPr id="23" name="TextovéPole 22"/>
          <p:cNvSpPr txBox="1"/>
          <p:nvPr/>
        </p:nvSpPr>
        <p:spPr>
          <a:xfrm>
            <a:off x="1403648" y="2996952"/>
            <a:ext cx="1800200" cy="369332"/>
          </a:xfrm>
          <a:prstGeom prst="rect">
            <a:avLst/>
          </a:prstGeom>
          <a:noFill/>
          <a:ln w="38100">
            <a:solidFill>
              <a:schemeClr val="tx1"/>
            </a:solidFill>
          </a:ln>
        </p:spPr>
        <p:txBody>
          <a:bodyPr wrap="square" rtlCol="0">
            <a:spAutoFit/>
          </a:bodyPr>
          <a:lstStyle/>
          <a:p>
            <a:r>
              <a:rPr lang="cs-CZ" dirty="0" err="1" smtClean="0">
                <a:solidFill>
                  <a:srgbClr val="C00000"/>
                </a:solidFill>
                <a:latin typeface="Arial Black" pitchFamily="34" charset="0"/>
              </a:rPr>
              <a:t>Incineration</a:t>
            </a:r>
            <a:endParaRPr lang="cs-CZ" dirty="0">
              <a:solidFill>
                <a:srgbClr val="C00000"/>
              </a:solidFill>
              <a:latin typeface="Arial Black" pitchFamily="34" charset="0"/>
            </a:endParaRPr>
          </a:p>
        </p:txBody>
      </p:sp>
      <p:sp>
        <p:nvSpPr>
          <p:cNvPr id="25" name="TextovéPole 24"/>
          <p:cNvSpPr txBox="1"/>
          <p:nvPr/>
        </p:nvSpPr>
        <p:spPr>
          <a:xfrm>
            <a:off x="0" y="2996952"/>
            <a:ext cx="1368152" cy="646331"/>
          </a:xfrm>
          <a:prstGeom prst="rect">
            <a:avLst/>
          </a:prstGeom>
          <a:noFill/>
          <a:ln w="38100">
            <a:solidFill>
              <a:schemeClr val="tx1"/>
            </a:solidFill>
          </a:ln>
        </p:spPr>
        <p:txBody>
          <a:bodyPr wrap="square" rtlCol="0">
            <a:spAutoFit/>
          </a:bodyPr>
          <a:lstStyle/>
          <a:p>
            <a:r>
              <a:rPr lang="cs-CZ" dirty="0" err="1" smtClean="0"/>
              <a:t>Thermal</a:t>
            </a:r>
            <a:r>
              <a:rPr lang="cs-CZ" dirty="0" smtClean="0"/>
              <a:t> </a:t>
            </a:r>
            <a:r>
              <a:rPr lang="cs-CZ" dirty="0" err="1" smtClean="0"/>
              <a:t>energy</a:t>
            </a:r>
            <a:endParaRPr lang="cs-CZ" dirty="0"/>
          </a:p>
        </p:txBody>
      </p:sp>
      <p:sp>
        <p:nvSpPr>
          <p:cNvPr id="26" name="TextovéPole 25"/>
          <p:cNvSpPr txBox="1"/>
          <p:nvPr/>
        </p:nvSpPr>
        <p:spPr>
          <a:xfrm>
            <a:off x="5940152" y="2924944"/>
            <a:ext cx="1584176" cy="369332"/>
          </a:xfrm>
          <a:prstGeom prst="rect">
            <a:avLst/>
          </a:prstGeom>
          <a:noFill/>
          <a:ln w="38100">
            <a:solidFill>
              <a:schemeClr val="tx1"/>
            </a:solidFill>
          </a:ln>
        </p:spPr>
        <p:txBody>
          <a:bodyPr wrap="square" rtlCol="0">
            <a:spAutoFit/>
          </a:bodyPr>
          <a:lstStyle/>
          <a:p>
            <a:r>
              <a:rPr lang="cs-CZ" dirty="0" err="1" smtClean="0">
                <a:solidFill>
                  <a:srgbClr val="FF0000"/>
                </a:solidFill>
                <a:latin typeface="Arial Black" pitchFamily="34" charset="0"/>
              </a:rPr>
              <a:t>Hydrolysis</a:t>
            </a:r>
            <a:endParaRPr lang="cs-CZ" dirty="0">
              <a:solidFill>
                <a:srgbClr val="FF0000"/>
              </a:solidFill>
              <a:latin typeface="Arial Black" pitchFamily="34" charset="0"/>
            </a:endParaRPr>
          </a:p>
        </p:txBody>
      </p:sp>
      <p:sp>
        <p:nvSpPr>
          <p:cNvPr id="27" name="TextovéPole 26"/>
          <p:cNvSpPr txBox="1"/>
          <p:nvPr/>
        </p:nvSpPr>
        <p:spPr>
          <a:xfrm>
            <a:off x="6948264" y="2420888"/>
            <a:ext cx="1368152" cy="369332"/>
          </a:xfrm>
          <a:prstGeom prst="rect">
            <a:avLst/>
          </a:prstGeom>
          <a:noFill/>
          <a:ln w="38100">
            <a:solidFill>
              <a:schemeClr val="tx1"/>
            </a:solidFill>
          </a:ln>
        </p:spPr>
        <p:txBody>
          <a:bodyPr wrap="square" rtlCol="0">
            <a:spAutoFit/>
          </a:bodyPr>
          <a:lstStyle/>
          <a:p>
            <a:r>
              <a:rPr lang="cs-CZ" dirty="0" err="1" smtClean="0"/>
              <a:t>Glucose</a:t>
            </a:r>
            <a:endParaRPr lang="cs-CZ" dirty="0"/>
          </a:p>
        </p:txBody>
      </p:sp>
      <p:sp>
        <p:nvSpPr>
          <p:cNvPr id="29" name="TextovéPole 28"/>
          <p:cNvSpPr txBox="1"/>
          <p:nvPr/>
        </p:nvSpPr>
        <p:spPr>
          <a:xfrm>
            <a:off x="7092280" y="4365104"/>
            <a:ext cx="1368152" cy="369332"/>
          </a:xfrm>
          <a:prstGeom prst="rect">
            <a:avLst/>
          </a:prstGeom>
          <a:noFill/>
          <a:ln w="38100">
            <a:solidFill>
              <a:schemeClr val="tx1"/>
            </a:solidFill>
          </a:ln>
        </p:spPr>
        <p:txBody>
          <a:bodyPr wrap="square" rtlCol="0">
            <a:spAutoFit/>
          </a:bodyPr>
          <a:lstStyle/>
          <a:p>
            <a:r>
              <a:rPr lang="cs-CZ" dirty="0" smtClean="0"/>
              <a:t>Xylose</a:t>
            </a:r>
            <a:endParaRPr lang="cs-CZ" dirty="0"/>
          </a:p>
        </p:txBody>
      </p:sp>
      <p:sp>
        <p:nvSpPr>
          <p:cNvPr id="30" name="TextovéPole 29"/>
          <p:cNvSpPr txBox="1"/>
          <p:nvPr/>
        </p:nvSpPr>
        <p:spPr>
          <a:xfrm>
            <a:off x="7596336" y="2924944"/>
            <a:ext cx="1368152" cy="369332"/>
          </a:xfrm>
          <a:prstGeom prst="rect">
            <a:avLst/>
          </a:prstGeom>
          <a:noFill/>
          <a:ln w="38100">
            <a:solidFill>
              <a:schemeClr val="tx1"/>
            </a:solidFill>
          </a:ln>
        </p:spPr>
        <p:txBody>
          <a:bodyPr wrap="square" rtlCol="0">
            <a:spAutoFit/>
          </a:bodyPr>
          <a:lstStyle/>
          <a:p>
            <a:r>
              <a:rPr lang="cs-CZ" dirty="0" err="1" smtClean="0"/>
              <a:t>Molasses</a:t>
            </a:r>
            <a:endParaRPr lang="cs-CZ" dirty="0"/>
          </a:p>
        </p:txBody>
      </p:sp>
      <p:sp>
        <p:nvSpPr>
          <p:cNvPr id="32" name="TextovéPole 31"/>
          <p:cNvSpPr txBox="1"/>
          <p:nvPr/>
        </p:nvSpPr>
        <p:spPr>
          <a:xfrm>
            <a:off x="7199784" y="3356992"/>
            <a:ext cx="1944216" cy="369332"/>
          </a:xfrm>
          <a:prstGeom prst="rect">
            <a:avLst/>
          </a:prstGeom>
          <a:noFill/>
          <a:ln w="38100">
            <a:solidFill>
              <a:schemeClr val="tx1"/>
            </a:solidFill>
          </a:ln>
        </p:spPr>
        <p:txBody>
          <a:bodyPr wrap="square" rtlCol="0">
            <a:spAutoFit/>
          </a:bodyPr>
          <a:lstStyle/>
          <a:p>
            <a:r>
              <a:rPr lang="cs-CZ" dirty="0" smtClean="0"/>
              <a:t>2-</a:t>
            </a:r>
            <a:r>
              <a:rPr lang="cs-CZ" dirty="0" err="1" smtClean="0"/>
              <a:t>furalaldehyde</a:t>
            </a:r>
            <a:endParaRPr lang="cs-CZ" dirty="0"/>
          </a:p>
        </p:txBody>
      </p:sp>
      <p:sp>
        <p:nvSpPr>
          <p:cNvPr id="33" name="TextovéPole 32"/>
          <p:cNvSpPr txBox="1"/>
          <p:nvPr/>
        </p:nvSpPr>
        <p:spPr>
          <a:xfrm>
            <a:off x="3491880" y="2996952"/>
            <a:ext cx="2448272" cy="369332"/>
          </a:xfrm>
          <a:prstGeom prst="rect">
            <a:avLst/>
          </a:prstGeom>
          <a:solidFill>
            <a:schemeClr val="bg1">
              <a:lumMod val="85000"/>
            </a:schemeClr>
          </a:solidFill>
          <a:ln w="38100">
            <a:solidFill>
              <a:schemeClr val="tx1"/>
            </a:solidFill>
          </a:ln>
        </p:spPr>
        <p:txBody>
          <a:bodyPr wrap="square" rtlCol="0">
            <a:spAutoFit/>
          </a:bodyPr>
          <a:lstStyle/>
          <a:p>
            <a:r>
              <a:rPr lang="cs-CZ" cap="all" dirty="0" err="1" smtClean="0">
                <a:solidFill>
                  <a:srgbClr val="FFFF00"/>
                </a:solidFill>
                <a:latin typeface="Arial Black" pitchFamily="34" charset="0"/>
              </a:rPr>
              <a:t>Decomposition</a:t>
            </a:r>
            <a:endParaRPr lang="cs-CZ" cap="all" dirty="0">
              <a:solidFill>
                <a:srgbClr val="FFFF00"/>
              </a:solidFill>
              <a:latin typeface="Arial Black" pitchFamily="34" charset="0"/>
            </a:endParaRPr>
          </a:p>
        </p:txBody>
      </p:sp>
      <p:sp>
        <p:nvSpPr>
          <p:cNvPr id="34" name="TextovéPole 33"/>
          <p:cNvSpPr txBox="1"/>
          <p:nvPr/>
        </p:nvSpPr>
        <p:spPr>
          <a:xfrm>
            <a:off x="2051720" y="3501008"/>
            <a:ext cx="1440160" cy="1200329"/>
          </a:xfrm>
          <a:prstGeom prst="rect">
            <a:avLst/>
          </a:prstGeom>
          <a:noFill/>
          <a:ln w="38100">
            <a:solidFill>
              <a:schemeClr val="tx1"/>
            </a:solidFill>
          </a:ln>
        </p:spPr>
        <p:txBody>
          <a:bodyPr wrap="square" rtlCol="0">
            <a:spAutoFit/>
          </a:bodyPr>
          <a:lstStyle/>
          <a:p>
            <a:r>
              <a:rPr lang="en-GB" dirty="0" err="1" smtClean="0">
                <a:solidFill>
                  <a:srgbClr val="FF0000"/>
                </a:solidFill>
                <a:latin typeface="Arial Black" pitchFamily="34" charset="0"/>
              </a:rPr>
              <a:t>Sulfate</a:t>
            </a:r>
            <a:endParaRPr lang="en-GB" dirty="0" smtClean="0">
              <a:solidFill>
                <a:srgbClr val="FF0000"/>
              </a:solidFill>
              <a:latin typeface="Arial Black" pitchFamily="34" charset="0"/>
            </a:endParaRPr>
          </a:p>
          <a:p>
            <a:r>
              <a:rPr lang="en-GB" dirty="0" err="1" smtClean="0">
                <a:solidFill>
                  <a:srgbClr val="FF0000"/>
                </a:solidFill>
                <a:latin typeface="Arial Black" pitchFamily="34" charset="0"/>
              </a:rPr>
              <a:t>Sulfite</a:t>
            </a:r>
            <a:endParaRPr lang="en-GB" dirty="0" smtClean="0">
              <a:solidFill>
                <a:srgbClr val="FF0000"/>
              </a:solidFill>
              <a:latin typeface="Arial Black" pitchFamily="34" charset="0"/>
            </a:endParaRPr>
          </a:p>
          <a:p>
            <a:r>
              <a:rPr lang="en-GB" dirty="0" err="1" smtClean="0">
                <a:solidFill>
                  <a:srgbClr val="FF0000"/>
                </a:solidFill>
                <a:latin typeface="Arial Black" pitchFamily="34" charset="0"/>
              </a:rPr>
              <a:t>Natron</a:t>
            </a:r>
            <a:endParaRPr lang="en-GB" dirty="0" smtClean="0">
              <a:solidFill>
                <a:srgbClr val="FF0000"/>
              </a:solidFill>
              <a:latin typeface="Arial Black" pitchFamily="34" charset="0"/>
            </a:endParaRPr>
          </a:p>
          <a:p>
            <a:r>
              <a:rPr lang="en-GB" dirty="0" smtClean="0">
                <a:solidFill>
                  <a:srgbClr val="FF0000"/>
                </a:solidFill>
                <a:latin typeface="Arial Black" pitchFamily="34" charset="0"/>
              </a:rPr>
              <a:t>PROCESS</a:t>
            </a:r>
            <a:endParaRPr lang="en-GB" dirty="0">
              <a:solidFill>
                <a:srgbClr val="FF0000"/>
              </a:solidFill>
              <a:latin typeface="Arial Black" pitchFamily="34" charset="0"/>
            </a:endParaRPr>
          </a:p>
        </p:txBody>
      </p:sp>
      <p:sp>
        <p:nvSpPr>
          <p:cNvPr id="35" name="TextovéPole 34"/>
          <p:cNvSpPr txBox="1"/>
          <p:nvPr/>
        </p:nvSpPr>
        <p:spPr>
          <a:xfrm>
            <a:off x="3563888" y="4581128"/>
            <a:ext cx="720080" cy="369332"/>
          </a:xfrm>
          <a:prstGeom prst="rect">
            <a:avLst/>
          </a:prstGeom>
          <a:noFill/>
          <a:ln w="38100">
            <a:solidFill>
              <a:schemeClr val="tx1"/>
            </a:solidFill>
          </a:ln>
        </p:spPr>
        <p:txBody>
          <a:bodyPr wrap="square" rtlCol="0">
            <a:spAutoFit/>
          </a:bodyPr>
          <a:lstStyle/>
          <a:p>
            <a:r>
              <a:rPr lang="cs-CZ" dirty="0" smtClean="0"/>
              <a:t>Pulp</a:t>
            </a:r>
            <a:endParaRPr lang="cs-CZ" dirty="0"/>
          </a:p>
        </p:txBody>
      </p:sp>
      <p:sp>
        <p:nvSpPr>
          <p:cNvPr id="36" name="TextovéPole 35"/>
          <p:cNvSpPr txBox="1"/>
          <p:nvPr/>
        </p:nvSpPr>
        <p:spPr>
          <a:xfrm>
            <a:off x="3563888" y="5085184"/>
            <a:ext cx="1728192" cy="369332"/>
          </a:xfrm>
          <a:prstGeom prst="rect">
            <a:avLst/>
          </a:prstGeom>
          <a:noFill/>
          <a:ln w="38100">
            <a:solidFill>
              <a:schemeClr val="tx1"/>
            </a:solidFill>
          </a:ln>
        </p:spPr>
        <p:txBody>
          <a:bodyPr wrap="square" rtlCol="0">
            <a:spAutoFit/>
          </a:bodyPr>
          <a:lstStyle/>
          <a:p>
            <a:r>
              <a:rPr lang="cs-CZ" dirty="0" err="1" smtClean="0"/>
              <a:t>Hemicelluloses</a:t>
            </a:r>
            <a:endParaRPr lang="cs-CZ" dirty="0"/>
          </a:p>
        </p:txBody>
      </p:sp>
      <p:sp>
        <p:nvSpPr>
          <p:cNvPr id="37" name="TextovéPole 36"/>
          <p:cNvSpPr txBox="1"/>
          <p:nvPr/>
        </p:nvSpPr>
        <p:spPr>
          <a:xfrm>
            <a:off x="7092280" y="3861048"/>
            <a:ext cx="864096" cy="369332"/>
          </a:xfrm>
          <a:prstGeom prst="rect">
            <a:avLst/>
          </a:prstGeom>
          <a:noFill/>
          <a:ln w="38100">
            <a:solidFill>
              <a:schemeClr val="tx1"/>
            </a:solidFill>
          </a:ln>
        </p:spPr>
        <p:txBody>
          <a:bodyPr wrap="square" rtlCol="0">
            <a:spAutoFit/>
          </a:bodyPr>
          <a:lstStyle/>
          <a:p>
            <a:r>
              <a:rPr lang="cs-CZ" dirty="0" smtClean="0"/>
              <a:t>Lignin</a:t>
            </a:r>
            <a:endParaRPr lang="cs-CZ" dirty="0"/>
          </a:p>
        </p:txBody>
      </p:sp>
      <p:sp>
        <p:nvSpPr>
          <p:cNvPr id="38" name="TextovéPole 37"/>
          <p:cNvSpPr txBox="1"/>
          <p:nvPr/>
        </p:nvSpPr>
        <p:spPr>
          <a:xfrm>
            <a:off x="3563888" y="6021288"/>
            <a:ext cx="864096" cy="646331"/>
          </a:xfrm>
          <a:prstGeom prst="rect">
            <a:avLst/>
          </a:prstGeom>
          <a:solidFill>
            <a:schemeClr val="accent3">
              <a:lumMod val="95000"/>
            </a:schemeClr>
          </a:solidFill>
          <a:ln w="38100">
            <a:solidFill>
              <a:schemeClr val="tx1"/>
            </a:solidFill>
          </a:ln>
        </p:spPr>
        <p:txBody>
          <a:bodyPr wrap="square" rtlCol="0">
            <a:spAutoFit/>
          </a:bodyPr>
          <a:lstStyle/>
          <a:p>
            <a:r>
              <a:rPr lang="cs-CZ" dirty="0" err="1" smtClean="0"/>
              <a:t>Waste</a:t>
            </a:r>
            <a:r>
              <a:rPr lang="cs-CZ" dirty="0" smtClean="0"/>
              <a:t> </a:t>
            </a:r>
            <a:r>
              <a:rPr lang="cs-CZ" dirty="0" err="1" smtClean="0"/>
              <a:t>liquor</a:t>
            </a:r>
            <a:endParaRPr lang="cs-CZ" dirty="0"/>
          </a:p>
        </p:txBody>
      </p:sp>
      <p:sp>
        <p:nvSpPr>
          <p:cNvPr id="40" name="TextovéPole 39"/>
          <p:cNvSpPr txBox="1"/>
          <p:nvPr/>
        </p:nvSpPr>
        <p:spPr>
          <a:xfrm>
            <a:off x="323528" y="4005064"/>
            <a:ext cx="1584176" cy="1754326"/>
          </a:xfrm>
          <a:prstGeom prst="rect">
            <a:avLst/>
          </a:prstGeom>
          <a:noFill/>
          <a:ln w="38100">
            <a:solidFill>
              <a:schemeClr val="tx1"/>
            </a:solidFill>
          </a:ln>
        </p:spPr>
        <p:txBody>
          <a:bodyPr wrap="square" rtlCol="0">
            <a:spAutoFit/>
          </a:bodyPr>
          <a:lstStyle/>
          <a:p>
            <a:r>
              <a:rPr lang="cs-CZ" dirty="0" err="1" smtClean="0"/>
              <a:t>Paper</a:t>
            </a:r>
            <a:endParaRPr lang="cs-CZ" dirty="0" smtClean="0"/>
          </a:p>
          <a:p>
            <a:r>
              <a:rPr lang="cs-CZ" dirty="0" err="1" smtClean="0"/>
              <a:t>Cellulose</a:t>
            </a:r>
            <a:r>
              <a:rPr lang="cs-CZ" dirty="0" smtClean="0"/>
              <a:t> </a:t>
            </a:r>
            <a:r>
              <a:rPr lang="cs-CZ" dirty="0" err="1" smtClean="0"/>
              <a:t>fibres</a:t>
            </a:r>
            <a:endParaRPr lang="cs-CZ" dirty="0" smtClean="0"/>
          </a:p>
          <a:p>
            <a:r>
              <a:rPr lang="cs-CZ" dirty="0" err="1" smtClean="0"/>
              <a:t>Cellulose</a:t>
            </a:r>
            <a:endParaRPr lang="cs-CZ" dirty="0" smtClean="0"/>
          </a:p>
          <a:p>
            <a:r>
              <a:rPr lang="cs-CZ" dirty="0" err="1" smtClean="0"/>
              <a:t>Derivatives</a:t>
            </a:r>
            <a:endParaRPr lang="cs-CZ" dirty="0" smtClean="0"/>
          </a:p>
          <a:p>
            <a:r>
              <a:rPr lang="cs-CZ" dirty="0" err="1" smtClean="0"/>
              <a:t>Saccharides</a:t>
            </a:r>
            <a:endParaRPr lang="cs-CZ" dirty="0"/>
          </a:p>
        </p:txBody>
      </p:sp>
      <p:sp>
        <p:nvSpPr>
          <p:cNvPr id="41" name="TextovéPole 40"/>
          <p:cNvSpPr txBox="1"/>
          <p:nvPr/>
        </p:nvSpPr>
        <p:spPr>
          <a:xfrm>
            <a:off x="323528" y="5934670"/>
            <a:ext cx="1944216" cy="923330"/>
          </a:xfrm>
          <a:prstGeom prst="rect">
            <a:avLst/>
          </a:prstGeom>
          <a:solidFill>
            <a:schemeClr val="accent3">
              <a:lumMod val="95000"/>
            </a:schemeClr>
          </a:solidFill>
          <a:ln w="38100">
            <a:solidFill>
              <a:schemeClr val="tx1"/>
            </a:solidFill>
          </a:ln>
        </p:spPr>
        <p:txBody>
          <a:bodyPr wrap="square" rtlCol="0">
            <a:spAutoFit/>
          </a:bodyPr>
          <a:lstStyle/>
          <a:p>
            <a:r>
              <a:rPr lang="en-GB" dirty="0" smtClean="0"/>
              <a:t>Thermal energy</a:t>
            </a:r>
          </a:p>
          <a:p>
            <a:r>
              <a:rPr lang="en-GB" dirty="0" smtClean="0"/>
              <a:t>The other routes o</a:t>
            </a:r>
            <a:r>
              <a:rPr lang="cs-CZ" dirty="0" smtClean="0"/>
              <a:t>f</a:t>
            </a:r>
            <a:r>
              <a:rPr lang="en-GB" dirty="0" smtClean="0"/>
              <a:t> exploitation</a:t>
            </a:r>
            <a:endParaRPr lang="en-GB" dirty="0"/>
          </a:p>
        </p:txBody>
      </p:sp>
      <p:sp>
        <p:nvSpPr>
          <p:cNvPr id="42" name="TextovéPole 41"/>
          <p:cNvSpPr txBox="1"/>
          <p:nvPr/>
        </p:nvSpPr>
        <p:spPr>
          <a:xfrm>
            <a:off x="5436096" y="3573016"/>
            <a:ext cx="1368152" cy="369332"/>
          </a:xfrm>
          <a:prstGeom prst="rect">
            <a:avLst/>
          </a:prstGeom>
          <a:noFill/>
          <a:ln w="38100">
            <a:solidFill>
              <a:schemeClr val="tx1"/>
            </a:solidFill>
          </a:ln>
        </p:spPr>
        <p:txBody>
          <a:bodyPr wrap="square" rtlCol="0">
            <a:spAutoFit/>
          </a:bodyPr>
          <a:lstStyle/>
          <a:p>
            <a:r>
              <a:rPr lang="cs-CZ" dirty="0" err="1" smtClean="0"/>
              <a:t>Pulping</a:t>
            </a:r>
            <a:endParaRPr lang="cs-CZ" dirty="0"/>
          </a:p>
        </p:txBody>
      </p:sp>
      <p:sp>
        <p:nvSpPr>
          <p:cNvPr id="43" name="TextovéPole 42"/>
          <p:cNvSpPr txBox="1"/>
          <p:nvPr/>
        </p:nvSpPr>
        <p:spPr>
          <a:xfrm>
            <a:off x="5436096" y="4005064"/>
            <a:ext cx="1368152" cy="923330"/>
          </a:xfrm>
          <a:prstGeom prst="rect">
            <a:avLst/>
          </a:prstGeom>
          <a:noFill/>
          <a:ln w="38100">
            <a:solidFill>
              <a:schemeClr val="tx1"/>
            </a:solidFill>
          </a:ln>
        </p:spPr>
        <p:txBody>
          <a:bodyPr wrap="square" rtlCol="0">
            <a:spAutoFit/>
          </a:bodyPr>
          <a:lstStyle/>
          <a:p>
            <a:r>
              <a:rPr lang="cs-CZ" dirty="0" err="1" smtClean="0"/>
              <a:t>Mechanical</a:t>
            </a:r>
            <a:r>
              <a:rPr lang="cs-CZ" dirty="0" smtClean="0"/>
              <a:t> </a:t>
            </a:r>
            <a:r>
              <a:rPr lang="cs-CZ" dirty="0" err="1" smtClean="0"/>
              <a:t>wood</a:t>
            </a:r>
            <a:r>
              <a:rPr lang="cs-CZ" dirty="0" smtClean="0"/>
              <a:t> pulp </a:t>
            </a:r>
            <a:r>
              <a:rPr lang="cs-CZ" dirty="0" err="1" smtClean="0"/>
              <a:t>Paper</a:t>
            </a:r>
            <a:endParaRPr lang="cs-CZ" dirty="0"/>
          </a:p>
        </p:txBody>
      </p:sp>
      <p:sp>
        <p:nvSpPr>
          <p:cNvPr id="39" name="TextovéPole 38"/>
          <p:cNvSpPr txBox="1"/>
          <p:nvPr/>
        </p:nvSpPr>
        <p:spPr>
          <a:xfrm>
            <a:off x="3491880" y="1772816"/>
            <a:ext cx="1728192" cy="369332"/>
          </a:xfrm>
          <a:prstGeom prst="rect">
            <a:avLst/>
          </a:prstGeom>
          <a:noFill/>
          <a:ln w="38100">
            <a:solidFill>
              <a:schemeClr val="tx1"/>
            </a:solidFill>
          </a:ln>
        </p:spPr>
        <p:txBody>
          <a:bodyPr wrap="square" rtlCol="0">
            <a:spAutoFit/>
          </a:bodyPr>
          <a:lstStyle/>
          <a:p>
            <a:r>
              <a:rPr lang="cs-CZ" dirty="0" err="1" smtClean="0">
                <a:solidFill>
                  <a:srgbClr val="7030A0"/>
                </a:solidFill>
                <a:latin typeface="Arial Black" pitchFamily="34" charset="0"/>
              </a:rPr>
              <a:t>Gasification</a:t>
            </a:r>
            <a:endParaRPr lang="cs-CZ" dirty="0">
              <a:solidFill>
                <a:srgbClr val="7030A0"/>
              </a:solidFill>
              <a:latin typeface="Arial Black" pitchFamily="34" charset="0"/>
            </a:endParaRPr>
          </a:p>
        </p:txBody>
      </p:sp>
      <p:sp>
        <p:nvSpPr>
          <p:cNvPr id="44" name="TextovéPole 43"/>
          <p:cNvSpPr txBox="1"/>
          <p:nvPr/>
        </p:nvSpPr>
        <p:spPr>
          <a:xfrm>
            <a:off x="3563888" y="5517232"/>
            <a:ext cx="864096" cy="369332"/>
          </a:xfrm>
          <a:prstGeom prst="rect">
            <a:avLst/>
          </a:prstGeom>
          <a:noFill/>
          <a:ln w="38100">
            <a:solidFill>
              <a:schemeClr val="tx1"/>
            </a:solidFill>
          </a:ln>
        </p:spPr>
        <p:txBody>
          <a:bodyPr wrap="square" rtlCol="0">
            <a:spAutoFit/>
          </a:bodyPr>
          <a:lstStyle/>
          <a:p>
            <a:r>
              <a:rPr lang="cs-CZ" dirty="0" smtClean="0"/>
              <a:t>Lignin</a:t>
            </a:r>
            <a:endParaRPr lang="cs-CZ" dirty="0"/>
          </a:p>
        </p:txBody>
      </p:sp>
      <p:sp>
        <p:nvSpPr>
          <p:cNvPr id="45" name="TextovéPole 44"/>
          <p:cNvSpPr txBox="1"/>
          <p:nvPr/>
        </p:nvSpPr>
        <p:spPr>
          <a:xfrm>
            <a:off x="5364088" y="5013176"/>
            <a:ext cx="3779912" cy="1569660"/>
          </a:xfrm>
          <a:prstGeom prst="rect">
            <a:avLst/>
          </a:prstGeom>
          <a:solidFill>
            <a:schemeClr val="accent3">
              <a:lumMod val="85000"/>
            </a:schemeClr>
          </a:solidFill>
        </p:spPr>
        <p:txBody>
          <a:bodyPr wrap="square" rtlCol="0">
            <a:spAutoFit/>
          </a:bodyPr>
          <a:lstStyle/>
          <a:p>
            <a:r>
              <a:rPr lang="cs-CZ" sz="3200" b="1" dirty="0" smtClean="0">
                <a:solidFill>
                  <a:srgbClr val="FF0000"/>
                </a:solidFill>
                <a:latin typeface="Arial Black" pitchFamily="34" charset="0"/>
              </a:rPr>
              <a:t>WOOD AS THE CHEMICAL RAW MATERIAL</a:t>
            </a:r>
            <a:endParaRPr lang="cs-CZ" sz="3200" dirty="0"/>
          </a:p>
        </p:txBody>
      </p:sp>
      <p:cxnSp>
        <p:nvCxnSpPr>
          <p:cNvPr id="47" name="Přímá spojovací šipka 46"/>
          <p:cNvCxnSpPr/>
          <p:nvPr/>
        </p:nvCxnSpPr>
        <p:spPr>
          <a:xfrm flipH="1">
            <a:off x="3491880" y="3356992"/>
            <a:ext cx="648072" cy="360040"/>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6" name="Přímá spojovací šipka 45"/>
          <p:cNvCxnSpPr>
            <a:endCxn id="42" idx="1"/>
          </p:cNvCxnSpPr>
          <p:nvPr/>
        </p:nvCxnSpPr>
        <p:spPr>
          <a:xfrm>
            <a:off x="5364088" y="3429000"/>
            <a:ext cx="72008" cy="328682"/>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Přímá spojovací šipka 49"/>
          <p:cNvCxnSpPr/>
          <p:nvPr/>
        </p:nvCxnSpPr>
        <p:spPr>
          <a:xfrm flipH="1">
            <a:off x="1907704" y="4869160"/>
            <a:ext cx="1584176" cy="14401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Přímá spojovací šipka 50"/>
          <p:cNvCxnSpPr/>
          <p:nvPr/>
        </p:nvCxnSpPr>
        <p:spPr>
          <a:xfrm>
            <a:off x="3491880" y="4221088"/>
            <a:ext cx="648072" cy="360040"/>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5" name="Přímá spojovací šipka 54"/>
          <p:cNvCxnSpPr/>
          <p:nvPr/>
        </p:nvCxnSpPr>
        <p:spPr>
          <a:xfrm flipH="1">
            <a:off x="2267744" y="6021288"/>
            <a:ext cx="1296144" cy="14401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8" name="Přímá spojovací šipka 57"/>
          <p:cNvCxnSpPr>
            <a:endCxn id="21" idx="2"/>
          </p:cNvCxnSpPr>
          <p:nvPr/>
        </p:nvCxnSpPr>
        <p:spPr>
          <a:xfrm flipV="1">
            <a:off x="5292080" y="2574196"/>
            <a:ext cx="720080" cy="350748"/>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1" name="Přímá spojovací šipka 60"/>
          <p:cNvCxnSpPr/>
          <p:nvPr/>
        </p:nvCxnSpPr>
        <p:spPr>
          <a:xfrm flipH="1" flipV="1">
            <a:off x="3347864" y="2564904"/>
            <a:ext cx="216024" cy="432048"/>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4" name="Přímá spojovací šipka 63"/>
          <p:cNvCxnSpPr/>
          <p:nvPr/>
        </p:nvCxnSpPr>
        <p:spPr>
          <a:xfrm flipV="1">
            <a:off x="3851920" y="2132856"/>
            <a:ext cx="720080" cy="14401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7" name="Přímá spojovací šipka 66"/>
          <p:cNvCxnSpPr/>
          <p:nvPr/>
        </p:nvCxnSpPr>
        <p:spPr>
          <a:xfrm flipV="1">
            <a:off x="5292080" y="1412776"/>
            <a:ext cx="720080" cy="360040"/>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9" name="Přímá spojovací šipka 68"/>
          <p:cNvCxnSpPr/>
          <p:nvPr/>
        </p:nvCxnSpPr>
        <p:spPr>
          <a:xfrm flipV="1">
            <a:off x="4932040" y="620688"/>
            <a:ext cx="720080" cy="350748"/>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0" name="Přímá spojovací šipka 69"/>
          <p:cNvCxnSpPr>
            <a:stCxn id="17" idx="0"/>
          </p:cNvCxnSpPr>
          <p:nvPr/>
        </p:nvCxnSpPr>
        <p:spPr>
          <a:xfrm flipV="1">
            <a:off x="4463988" y="476672"/>
            <a:ext cx="324036" cy="57606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2" name="Přímá spojovací šipka 71"/>
          <p:cNvCxnSpPr>
            <a:stCxn id="17" idx="1"/>
          </p:cNvCxnSpPr>
          <p:nvPr/>
        </p:nvCxnSpPr>
        <p:spPr>
          <a:xfrm flipH="1" flipV="1">
            <a:off x="3347864" y="980728"/>
            <a:ext cx="432048" cy="39517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Přímá spojovací šipka 73"/>
          <p:cNvCxnSpPr>
            <a:stCxn id="10" idx="3"/>
          </p:cNvCxnSpPr>
          <p:nvPr/>
        </p:nvCxnSpPr>
        <p:spPr>
          <a:xfrm flipV="1">
            <a:off x="3491880" y="476672"/>
            <a:ext cx="144016" cy="328682"/>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6" name="Přímá spojovací šipka 75"/>
          <p:cNvCxnSpPr>
            <a:stCxn id="17" idx="1"/>
          </p:cNvCxnSpPr>
          <p:nvPr/>
        </p:nvCxnSpPr>
        <p:spPr>
          <a:xfrm flipH="1" flipV="1">
            <a:off x="1763688" y="980728"/>
            <a:ext cx="2016224" cy="39517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Přímá spojovací šipka 77"/>
          <p:cNvCxnSpPr/>
          <p:nvPr/>
        </p:nvCxnSpPr>
        <p:spPr>
          <a:xfrm flipH="1" flipV="1">
            <a:off x="1619672" y="188640"/>
            <a:ext cx="288032" cy="50405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1" name="Přímá spojovací šipka 80"/>
          <p:cNvCxnSpPr/>
          <p:nvPr/>
        </p:nvCxnSpPr>
        <p:spPr>
          <a:xfrm flipV="1">
            <a:off x="5580112" y="1844824"/>
            <a:ext cx="576064" cy="360040"/>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3" name="Přímá spojovací šipka 82"/>
          <p:cNvCxnSpPr>
            <a:stCxn id="14" idx="3"/>
          </p:cNvCxnSpPr>
          <p:nvPr/>
        </p:nvCxnSpPr>
        <p:spPr>
          <a:xfrm flipV="1">
            <a:off x="7524328" y="1772816"/>
            <a:ext cx="288032" cy="40650"/>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5" name="Přímá spojovací šipka 84"/>
          <p:cNvCxnSpPr>
            <a:stCxn id="26" idx="0"/>
          </p:cNvCxnSpPr>
          <p:nvPr/>
        </p:nvCxnSpPr>
        <p:spPr>
          <a:xfrm flipV="1">
            <a:off x="6732240" y="2780928"/>
            <a:ext cx="288032" cy="14401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7" name="Přímá spojovací šipka 86"/>
          <p:cNvCxnSpPr/>
          <p:nvPr/>
        </p:nvCxnSpPr>
        <p:spPr>
          <a:xfrm flipV="1">
            <a:off x="7452320" y="3068960"/>
            <a:ext cx="288032" cy="40650"/>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8" name="Přímá spojovací šipka 87"/>
          <p:cNvCxnSpPr>
            <a:endCxn id="32" idx="1"/>
          </p:cNvCxnSpPr>
          <p:nvPr/>
        </p:nvCxnSpPr>
        <p:spPr>
          <a:xfrm>
            <a:off x="6804248" y="3325634"/>
            <a:ext cx="395536" cy="21602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Přímá spojovací šipka 89"/>
          <p:cNvCxnSpPr>
            <a:stCxn id="26" idx="2"/>
          </p:cNvCxnSpPr>
          <p:nvPr/>
        </p:nvCxnSpPr>
        <p:spPr>
          <a:xfrm>
            <a:off x="6732240" y="3294276"/>
            <a:ext cx="432048" cy="49476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3" name="Přímá spojovací šipka 92"/>
          <p:cNvCxnSpPr>
            <a:stCxn id="26" idx="2"/>
          </p:cNvCxnSpPr>
          <p:nvPr/>
        </p:nvCxnSpPr>
        <p:spPr>
          <a:xfrm>
            <a:off x="6732240" y="3294276"/>
            <a:ext cx="360040" cy="1070828"/>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6" name="Přímá spojovací šipka 95"/>
          <p:cNvCxnSpPr>
            <a:stCxn id="35" idx="3"/>
          </p:cNvCxnSpPr>
          <p:nvPr/>
        </p:nvCxnSpPr>
        <p:spPr>
          <a:xfrm>
            <a:off x="4283968" y="4765794"/>
            <a:ext cx="432048" cy="38301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9" name="Přímá spojovací šipka 98"/>
          <p:cNvCxnSpPr/>
          <p:nvPr/>
        </p:nvCxnSpPr>
        <p:spPr>
          <a:xfrm>
            <a:off x="4211960" y="4941168"/>
            <a:ext cx="720080" cy="760730"/>
          </a:xfrm>
          <a:prstGeom prst="straightConnector1">
            <a:avLst/>
          </a:prstGeom>
          <a:ln w="63500">
            <a:solidFill>
              <a:srgbClr val="0000FF"/>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4" name="Přímá spojovací šipka 103"/>
          <p:cNvCxnSpPr/>
          <p:nvPr/>
        </p:nvCxnSpPr>
        <p:spPr>
          <a:xfrm flipH="1">
            <a:off x="3563888" y="4941168"/>
            <a:ext cx="144016" cy="1080120"/>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8" name="Přímá spojovací šipka 107"/>
          <p:cNvCxnSpPr>
            <a:endCxn id="44" idx="3"/>
          </p:cNvCxnSpPr>
          <p:nvPr/>
        </p:nvCxnSpPr>
        <p:spPr>
          <a:xfrm flipH="1">
            <a:off x="4427984" y="5661248"/>
            <a:ext cx="504056" cy="40650"/>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0" name="Přímá spojovací šipka 109"/>
          <p:cNvCxnSpPr/>
          <p:nvPr/>
        </p:nvCxnSpPr>
        <p:spPr>
          <a:xfrm flipH="1" flipV="1">
            <a:off x="1547664" y="1844824"/>
            <a:ext cx="360040" cy="360040"/>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9144000" cy="1152128"/>
          </a:xfrm>
        </p:spPr>
        <p:txBody>
          <a:bodyPr/>
          <a:lstStyle/>
          <a:p>
            <a:r>
              <a:rPr lang="en-GB" sz="2800" b="1" dirty="0" smtClean="0">
                <a:solidFill>
                  <a:srgbClr val="FF0000"/>
                </a:solidFill>
                <a:latin typeface="Arial Black" pitchFamily="34" charset="0"/>
              </a:rPr>
              <a:t>WOOD GAS as CHEMICAL RAW MATERIAL &amp; FUEL  from REN</a:t>
            </a:r>
            <a:r>
              <a:rPr lang="cs-CZ" sz="2800" b="1" dirty="0" smtClean="0">
                <a:solidFill>
                  <a:srgbClr val="FF0000"/>
                </a:solidFill>
                <a:latin typeface="Arial Black" pitchFamily="34" charset="0"/>
              </a:rPr>
              <a:t>E</a:t>
            </a:r>
            <a:r>
              <a:rPr lang="en-GB" sz="2800" b="1" dirty="0" smtClean="0">
                <a:solidFill>
                  <a:srgbClr val="FF0000"/>
                </a:solidFill>
                <a:latin typeface="Arial Black" pitchFamily="34" charset="0"/>
              </a:rPr>
              <a:t>WABLE SOURCES</a:t>
            </a:r>
            <a:endParaRPr lang="en-GB" sz="2800" b="1"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graphicFrame>
        <p:nvGraphicFramePr>
          <p:cNvPr id="7" name="Tabulka 6"/>
          <p:cNvGraphicFramePr>
            <a:graphicFrameLocks noGrp="1"/>
          </p:cNvGraphicFramePr>
          <p:nvPr/>
        </p:nvGraphicFramePr>
        <p:xfrm>
          <a:off x="179511" y="1124740"/>
          <a:ext cx="5472608" cy="5616626"/>
        </p:xfrm>
        <a:graphic>
          <a:graphicData uri="http://schemas.openxmlformats.org/drawingml/2006/table">
            <a:tbl>
              <a:tblPr/>
              <a:tblGrid>
                <a:gridCol w="3024336"/>
                <a:gridCol w="2448272"/>
              </a:tblGrid>
              <a:tr h="646573">
                <a:tc>
                  <a:txBody>
                    <a:bodyPr/>
                    <a:lstStyle/>
                    <a:p>
                      <a:pPr algn="ctr" fontAlgn="b"/>
                      <a:r>
                        <a:rPr lang="en-GB" sz="1800" noProof="0" smtClean="0">
                          <a:solidFill>
                            <a:srgbClr val="008000"/>
                          </a:solidFill>
                          <a:latin typeface="Arial Black" pitchFamily="34" charset="0"/>
                        </a:rPr>
                        <a:t>Component</a:t>
                      </a:r>
                    </a:p>
                    <a:p>
                      <a:pPr algn="ctr" fontAlgn="b"/>
                      <a:r>
                        <a:rPr lang="en-GB" sz="1800" b="1" i="0" u="none" strike="noStrike" smtClean="0">
                          <a:solidFill>
                            <a:srgbClr val="FF0000"/>
                          </a:solidFill>
                          <a:latin typeface="Arial Black" pitchFamily="34" charset="0"/>
                        </a:rPr>
                        <a:t>(% vol.) </a:t>
                      </a:r>
                      <a:endParaRPr lang="en-GB" sz="1800" b="1" i="0" u="none" strike="noStrike" dirty="0">
                        <a:solidFill>
                          <a:srgbClr val="FF0000"/>
                        </a:solidFill>
                        <a:latin typeface="Arial Black"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smtClean="0">
                          <a:solidFill>
                            <a:srgbClr val="0000FF"/>
                          </a:solidFill>
                          <a:latin typeface="Arial CE"/>
                        </a:rPr>
                        <a:t>Mean value</a:t>
                      </a:r>
                      <a:endParaRPr lang="en-GB" sz="2400" b="1" i="0" u="none" strike="noStrike" dirty="0">
                        <a:solidFill>
                          <a:srgbClr val="0000FF"/>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823">
                <a:tc>
                  <a:txBody>
                    <a:bodyPr/>
                    <a:lstStyle/>
                    <a:p>
                      <a:pPr algn="l" fontAlgn="b"/>
                      <a:r>
                        <a:rPr lang="en-GB" sz="2400" b="1" i="0" u="none" strike="noStrike" smtClean="0">
                          <a:latin typeface="Arial CE"/>
                        </a:rPr>
                        <a:t>O</a:t>
                      </a:r>
                      <a:r>
                        <a:rPr lang="en-GB" sz="2400" b="1" i="0" u="none" strike="noStrike" baseline="-25000" smtClean="0">
                          <a:latin typeface="Arial CE"/>
                        </a:rPr>
                        <a:t>2</a:t>
                      </a:r>
                      <a:r>
                        <a:rPr lang="en-GB" sz="2400" b="1" i="0" u="none" strike="noStrike" smtClean="0">
                          <a:latin typeface="Arial CE"/>
                        </a:rPr>
                        <a:t> in the Sample*</a:t>
                      </a:r>
                      <a:endParaRPr lang="en-GB" sz="2400" b="1" i="0" u="none" strike="noStrike" dirty="0">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smtClean="0">
                          <a:latin typeface="Arial CE"/>
                        </a:rPr>
                        <a:t>1,815</a:t>
                      </a:r>
                      <a:endParaRPr lang="en-GB" sz="2400" b="1" i="0" u="none" strike="noStrike" dirty="0">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823">
                <a:tc>
                  <a:txBody>
                    <a:bodyPr/>
                    <a:lstStyle/>
                    <a:p>
                      <a:pPr algn="l" fontAlgn="b"/>
                      <a:r>
                        <a:rPr lang="en-GB" sz="2400" b="1" i="0" u="none" strike="noStrike" smtClean="0">
                          <a:solidFill>
                            <a:srgbClr val="C00000"/>
                          </a:solidFill>
                          <a:latin typeface="Arial CE"/>
                        </a:rPr>
                        <a:t>CO</a:t>
                      </a:r>
                      <a:r>
                        <a:rPr lang="en-GB" sz="2400" b="1" i="0" u="none" strike="noStrike" baseline="-25000" smtClean="0">
                          <a:solidFill>
                            <a:srgbClr val="C00000"/>
                          </a:solidFill>
                          <a:latin typeface="Arial CE"/>
                        </a:rPr>
                        <a:t>2</a:t>
                      </a:r>
                      <a:endParaRPr lang="en-GB" sz="2400" b="1" i="0" u="none" strike="noStrike" baseline="-25000" dirty="0">
                        <a:solidFill>
                          <a:srgbClr val="C0000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smtClean="0">
                          <a:solidFill>
                            <a:srgbClr val="C00000"/>
                          </a:solidFill>
                          <a:latin typeface="Arial CE"/>
                        </a:rPr>
                        <a:t>10,946</a:t>
                      </a:r>
                      <a:endParaRPr lang="en-GB" sz="2400" b="1" i="0" u="none" strike="noStrike" dirty="0">
                        <a:solidFill>
                          <a:srgbClr val="C0000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823">
                <a:tc>
                  <a:txBody>
                    <a:bodyPr/>
                    <a:lstStyle/>
                    <a:p>
                      <a:pPr algn="ctr" fontAlgn="b"/>
                      <a:r>
                        <a:rPr lang="en-GB" sz="2400" b="1" i="0" u="none" strike="noStrike" smtClean="0">
                          <a:solidFill>
                            <a:srgbClr val="7030A0"/>
                          </a:solidFill>
                          <a:latin typeface="Arial CE"/>
                        </a:rPr>
                        <a:t>H</a:t>
                      </a:r>
                      <a:r>
                        <a:rPr lang="en-GB" sz="2400" b="1" i="0" u="none" strike="noStrike" baseline="-25000" smtClean="0">
                          <a:solidFill>
                            <a:srgbClr val="7030A0"/>
                          </a:solidFill>
                          <a:latin typeface="Arial CE"/>
                        </a:rPr>
                        <a:t>2</a:t>
                      </a:r>
                      <a:endParaRPr lang="en-GB" sz="2400" b="1" i="0" u="none" strike="noStrike" baseline="-25000" dirty="0">
                        <a:solidFill>
                          <a:srgbClr val="7030A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2400" b="1" i="0" u="none" strike="noStrike" smtClean="0">
                          <a:solidFill>
                            <a:srgbClr val="7030A0"/>
                          </a:solidFill>
                          <a:latin typeface="Arial CE"/>
                        </a:rPr>
                        <a:t>18,600</a:t>
                      </a:r>
                      <a:endParaRPr lang="en-GB" sz="2400" b="1" i="0" u="none" strike="noStrike" dirty="0">
                        <a:solidFill>
                          <a:srgbClr val="7030A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51823">
                <a:tc>
                  <a:txBody>
                    <a:bodyPr/>
                    <a:lstStyle/>
                    <a:p>
                      <a:pPr algn="ctr" fontAlgn="b"/>
                      <a:r>
                        <a:rPr lang="en-GB" sz="2400" b="1" i="0" u="none" strike="noStrike" smtClean="0">
                          <a:solidFill>
                            <a:srgbClr val="7030A0"/>
                          </a:solidFill>
                          <a:latin typeface="Arial CE"/>
                        </a:rPr>
                        <a:t>CO</a:t>
                      </a:r>
                      <a:endParaRPr lang="en-GB" sz="2400" b="1" i="0" u="none" strike="noStrike" dirty="0">
                        <a:solidFill>
                          <a:srgbClr val="7030A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2400" b="1" i="0" u="none" strike="noStrike" smtClean="0">
                          <a:solidFill>
                            <a:srgbClr val="7030A0"/>
                          </a:solidFill>
                          <a:latin typeface="Arial CE"/>
                        </a:rPr>
                        <a:t>22,050</a:t>
                      </a:r>
                      <a:endParaRPr lang="en-GB" sz="2400" b="1" i="0" u="none" strike="noStrike" dirty="0">
                        <a:solidFill>
                          <a:srgbClr val="7030A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51823">
                <a:tc>
                  <a:txBody>
                    <a:bodyPr/>
                    <a:lstStyle/>
                    <a:p>
                      <a:pPr algn="l" fontAlgn="b"/>
                      <a:r>
                        <a:rPr lang="en-GB" sz="2400" b="1" i="0" u="none" strike="noStrike" smtClean="0">
                          <a:latin typeface="Arial CE"/>
                        </a:rPr>
                        <a:t>CH</a:t>
                      </a:r>
                      <a:r>
                        <a:rPr lang="en-GB" sz="2400" b="1" i="0" u="none" strike="noStrike" baseline="-25000" smtClean="0">
                          <a:latin typeface="Arial CE"/>
                        </a:rPr>
                        <a:t>4</a:t>
                      </a:r>
                      <a:endParaRPr lang="en-GB" sz="2400" b="1" i="0" u="none" strike="noStrike" baseline="-25000" dirty="0">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smtClean="0">
                          <a:latin typeface="Arial CE"/>
                        </a:rPr>
                        <a:t>1,620</a:t>
                      </a:r>
                      <a:endParaRPr lang="en-GB" sz="2400" b="1" i="0" u="none" strike="noStrike" dirty="0">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823">
                <a:tc>
                  <a:txBody>
                    <a:bodyPr/>
                    <a:lstStyle/>
                    <a:p>
                      <a:pPr algn="l" fontAlgn="b"/>
                      <a:r>
                        <a:rPr lang="en-GB" sz="2400" b="1" i="0" u="none" strike="noStrike" smtClean="0">
                          <a:solidFill>
                            <a:srgbClr val="C00000"/>
                          </a:solidFill>
                          <a:latin typeface="Arial CE"/>
                        </a:rPr>
                        <a:t>N</a:t>
                      </a:r>
                      <a:r>
                        <a:rPr lang="en-GB" sz="2400" b="1" i="0" u="none" strike="noStrike" baseline="-25000" smtClean="0">
                          <a:solidFill>
                            <a:srgbClr val="C00000"/>
                          </a:solidFill>
                          <a:latin typeface="Arial CE"/>
                        </a:rPr>
                        <a:t>2</a:t>
                      </a:r>
                      <a:endParaRPr lang="en-GB" sz="2400" b="1" i="0" u="none" strike="noStrike" baseline="-25000" dirty="0">
                        <a:solidFill>
                          <a:srgbClr val="C0000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smtClean="0">
                          <a:solidFill>
                            <a:srgbClr val="C00000"/>
                          </a:solidFill>
                          <a:latin typeface="Arial CE"/>
                        </a:rPr>
                        <a:t>44,000</a:t>
                      </a:r>
                      <a:endParaRPr lang="en-GB" sz="2400" b="1" i="0" u="none" strike="noStrike" dirty="0">
                        <a:solidFill>
                          <a:srgbClr val="C0000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823">
                <a:tc>
                  <a:txBody>
                    <a:bodyPr/>
                    <a:lstStyle/>
                    <a:p>
                      <a:pPr algn="l" fontAlgn="b"/>
                      <a:r>
                        <a:rPr lang="en-GB" sz="2400" b="1" i="0" u="none" strike="noStrike" smtClean="0">
                          <a:solidFill>
                            <a:srgbClr val="000000"/>
                          </a:solidFill>
                          <a:latin typeface="Arial CE"/>
                        </a:rPr>
                        <a:t>Ar**</a:t>
                      </a:r>
                      <a:endParaRPr lang="en-GB" sz="2400" b="1" i="0" u="none" strike="noStrike" dirty="0">
                        <a:solidFill>
                          <a:srgbClr val="00000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smtClean="0">
                          <a:latin typeface="Arial CE"/>
                        </a:rPr>
                        <a:t>0,569</a:t>
                      </a:r>
                      <a:endParaRPr lang="en-GB" sz="2400" b="1" i="0" u="none" strike="noStrike" dirty="0">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823">
                <a:tc>
                  <a:txBody>
                    <a:bodyPr/>
                    <a:lstStyle/>
                    <a:p>
                      <a:pPr algn="l" fontAlgn="b"/>
                      <a:r>
                        <a:rPr lang="en-GB" sz="2400" b="1" i="0" u="none" strike="noStrike" smtClean="0">
                          <a:latin typeface="Arial CE"/>
                        </a:rPr>
                        <a:t>ethane</a:t>
                      </a:r>
                      <a:endParaRPr lang="en-GB" sz="2400" b="1" i="0" u="none" strike="noStrike" dirty="0">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smtClean="0">
                          <a:latin typeface="Arial CE"/>
                        </a:rPr>
                        <a:t>0,018</a:t>
                      </a:r>
                      <a:endParaRPr lang="en-GB" sz="2400" b="1" i="0" u="none" strike="noStrike" dirty="0">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823">
                <a:tc>
                  <a:txBody>
                    <a:bodyPr/>
                    <a:lstStyle/>
                    <a:p>
                      <a:pPr algn="l" fontAlgn="b"/>
                      <a:r>
                        <a:rPr lang="en-GB" sz="2400" b="1" i="0" u="none" strike="noStrike" smtClean="0">
                          <a:latin typeface="Arial CE"/>
                        </a:rPr>
                        <a:t>ethylene</a:t>
                      </a:r>
                      <a:endParaRPr lang="en-GB" sz="2400" b="1" i="0" u="none" strike="noStrike" dirty="0">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smtClean="0">
                          <a:latin typeface="Arial CE"/>
                        </a:rPr>
                        <a:t>0,128</a:t>
                      </a:r>
                      <a:endParaRPr lang="en-GB" sz="2400" b="1" i="0" u="none" strike="noStrike" dirty="0">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823">
                <a:tc>
                  <a:txBody>
                    <a:bodyPr/>
                    <a:lstStyle/>
                    <a:p>
                      <a:pPr algn="l" fontAlgn="b"/>
                      <a:r>
                        <a:rPr lang="en-GB" sz="2000" b="1" i="1" u="none" strike="noStrike" smtClean="0">
                          <a:solidFill>
                            <a:srgbClr val="7030A0"/>
                          </a:solidFill>
                          <a:latin typeface="Arial CE"/>
                        </a:rPr>
                        <a:t>The other components</a:t>
                      </a:r>
                      <a:endParaRPr lang="en-GB" sz="2000" b="1" i="1" u="none" strike="noStrike" dirty="0">
                        <a:solidFill>
                          <a:srgbClr val="7030A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1" u="none" strike="noStrike" smtClean="0">
                          <a:solidFill>
                            <a:srgbClr val="7030A0"/>
                          </a:solidFill>
                          <a:latin typeface="Arial CE"/>
                        </a:rPr>
                        <a:t>0,254</a:t>
                      </a:r>
                      <a:endParaRPr lang="en-GB" sz="2400" b="1" i="1" u="none" strike="noStrike" dirty="0">
                        <a:solidFill>
                          <a:srgbClr val="7030A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823">
                <a:tc>
                  <a:txBody>
                    <a:bodyPr/>
                    <a:lstStyle/>
                    <a:p>
                      <a:pPr algn="ctr" fontAlgn="b"/>
                      <a:r>
                        <a:rPr lang="en-GB" sz="2400" b="1" i="0" u="none" strike="noStrike" smtClean="0">
                          <a:solidFill>
                            <a:srgbClr val="FF0000"/>
                          </a:solidFill>
                          <a:latin typeface="Arial CE"/>
                        </a:rPr>
                        <a:t>SUM (Total)</a:t>
                      </a:r>
                      <a:endParaRPr lang="en-GB" sz="2400" b="1" i="0" u="none" strike="noStrike" dirty="0">
                        <a:solidFill>
                          <a:srgbClr val="FF000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2400" b="1" i="0" u="none" strike="noStrike" dirty="0" smtClean="0">
                          <a:solidFill>
                            <a:srgbClr val="FF0000"/>
                          </a:solidFill>
                          <a:latin typeface="Arial CE"/>
                        </a:rPr>
                        <a:t>100,000</a:t>
                      </a:r>
                      <a:endParaRPr lang="en-GB" sz="2400" b="1" i="0" u="none" strike="noStrike" dirty="0">
                        <a:solidFill>
                          <a:srgbClr val="FF0000"/>
                        </a:solidFill>
                        <a:latin typeface="Arial CE"/>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8" name="TextovéPole 7"/>
          <p:cNvSpPr txBox="1"/>
          <p:nvPr/>
        </p:nvSpPr>
        <p:spPr>
          <a:xfrm>
            <a:off x="5687616" y="1052736"/>
            <a:ext cx="3456384" cy="5693866"/>
          </a:xfrm>
          <a:prstGeom prst="rect">
            <a:avLst/>
          </a:prstGeom>
          <a:noFill/>
        </p:spPr>
        <p:txBody>
          <a:bodyPr wrap="square" rtlCol="0">
            <a:spAutoFit/>
          </a:bodyPr>
          <a:lstStyle/>
          <a:p>
            <a:r>
              <a:rPr lang="en-GB" sz="2800" b="1" dirty="0" smtClean="0">
                <a:solidFill>
                  <a:srgbClr val="FF0000"/>
                </a:solidFill>
              </a:rPr>
              <a:t>What is possible to be used for production of the</a:t>
            </a:r>
          </a:p>
          <a:p>
            <a:r>
              <a:rPr lang="en-GB" sz="2800" b="1" dirty="0" smtClean="0">
                <a:solidFill>
                  <a:srgbClr val="FF0000"/>
                </a:solidFill>
                <a:latin typeface="Arial Black" pitchFamily="34" charset="0"/>
              </a:rPr>
              <a:t>Wood gas</a:t>
            </a:r>
            <a:r>
              <a:rPr lang="en-GB" sz="2800" b="1" dirty="0" smtClean="0">
                <a:solidFill>
                  <a:srgbClr val="FF0000"/>
                </a:solidFill>
              </a:rPr>
              <a:t>?</a:t>
            </a:r>
            <a:endParaRPr lang="cs-CZ" sz="2800" b="1" dirty="0" smtClean="0">
              <a:solidFill>
                <a:srgbClr val="FF0000"/>
              </a:solidFill>
            </a:endParaRPr>
          </a:p>
          <a:p>
            <a:endParaRPr lang="en-GB" sz="2800" b="1" dirty="0" smtClean="0">
              <a:solidFill>
                <a:srgbClr val="FF0000"/>
              </a:solidFill>
            </a:endParaRPr>
          </a:p>
          <a:p>
            <a:r>
              <a:rPr lang="en-GB" sz="2800" b="1" dirty="0" smtClean="0">
                <a:solidFill>
                  <a:srgbClr val="008000"/>
                </a:solidFill>
              </a:rPr>
              <a:t>Which are the </a:t>
            </a:r>
            <a:r>
              <a:rPr lang="en-GB" sz="2800" b="1" cap="all" dirty="0" smtClean="0">
                <a:solidFill>
                  <a:srgbClr val="008000"/>
                </a:solidFill>
              </a:rPr>
              <a:t>Advantages</a:t>
            </a:r>
            <a:r>
              <a:rPr lang="en-GB" sz="2800" b="1" dirty="0" smtClean="0">
                <a:solidFill>
                  <a:srgbClr val="008000"/>
                </a:solidFill>
              </a:rPr>
              <a:t> versus </a:t>
            </a:r>
            <a:r>
              <a:rPr lang="en-GB" sz="2800" b="1" cap="all" dirty="0" smtClean="0">
                <a:solidFill>
                  <a:srgbClr val="008000"/>
                </a:solidFill>
              </a:rPr>
              <a:t>Disadvantages </a:t>
            </a:r>
            <a:r>
              <a:rPr lang="en-GB" sz="2800" b="1" dirty="0" smtClean="0">
                <a:solidFill>
                  <a:srgbClr val="008000"/>
                </a:solidFill>
              </a:rPr>
              <a:t>of the </a:t>
            </a:r>
            <a:r>
              <a:rPr lang="en-GB" sz="2800" b="1" dirty="0" smtClean="0">
                <a:solidFill>
                  <a:srgbClr val="FF0000"/>
                </a:solidFill>
                <a:latin typeface="Arial Black" pitchFamily="34" charset="0"/>
              </a:rPr>
              <a:t>Wood gas</a:t>
            </a:r>
            <a:r>
              <a:rPr lang="en-GB" sz="2800" b="1" dirty="0" smtClean="0">
                <a:solidFill>
                  <a:srgbClr val="008000"/>
                </a:solidFill>
              </a:rPr>
              <a:t>?</a:t>
            </a:r>
          </a:p>
          <a:p>
            <a:endParaRPr lang="cs-CZ" sz="2800" b="1" dirty="0" smtClean="0">
              <a:solidFill>
                <a:srgbClr val="FF0000"/>
              </a:solidFill>
              <a:latin typeface="Arial Black" pitchFamily="34" charset="0"/>
            </a:endParaRPr>
          </a:p>
          <a:p>
            <a:r>
              <a:rPr lang="en-GB" sz="2800" b="1" dirty="0" smtClean="0">
                <a:solidFill>
                  <a:srgbClr val="FF0000"/>
                </a:solidFill>
                <a:latin typeface="Arial Black" pitchFamily="34" charset="0"/>
              </a:rPr>
              <a:t>Wood gas</a:t>
            </a:r>
            <a:r>
              <a:rPr lang="en-GB" sz="2800" b="1" dirty="0" smtClean="0">
                <a:solidFill>
                  <a:srgbClr val="0000FF"/>
                </a:solidFill>
                <a:latin typeface="Arial Black" pitchFamily="34" charset="0"/>
              </a:rPr>
              <a:t> in the HISTORY</a:t>
            </a:r>
            <a:r>
              <a:rPr lang="cs-CZ" sz="2800" b="1" dirty="0" smtClean="0">
                <a:solidFill>
                  <a:srgbClr val="0000FF"/>
                </a:solidFill>
              </a:rPr>
              <a:t>?</a:t>
            </a:r>
            <a:endParaRPr lang="cs-CZ" sz="2800" b="1" dirty="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2018/4_2</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4_2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pic>
        <p:nvPicPr>
          <p:cNvPr id="5" name="Obrázek 4" descr="Dřevoplyn auto 800px-Gengas_1944.jpg"/>
          <p:cNvPicPr>
            <a:picLocks noChangeAspect="1"/>
          </p:cNvPicPr>
          <p:nvPr/>
        </p:nvPicPr>
        <p:blipFill>
          <a:blip r:embed="rId2" cstate="print"/>
          <a:stretch>
            <a:fillRect/>
          </a:stretch>
        </p:blipFill>
        <p:spPr>
          <a:xfrm>
            <a:off x="2267744" y="121493"/>
            <a:ext cx="5040560" cy="6092776"/>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7497</TotalTime>
  <Words>2456</Words>
  <Application>Microsoft Office PowerPoint</Application>
  <PresentationFormat>Předvádění na obrazovce (4:3)</PresentationFormat>
  <Paragraphs>498</Paragraphs>
  <Slides>47</Slides>
  <Notes>0</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Default Design</vt:lpstr>
      <vt:lpstr>NATURAL POLYMERS 4 Lignin, Humic acids etc.</vt:lpstr>
      <vt:lpstr>Time schedule</vt:lpstr>
      <vt:lpstr>Tree – Approximate Composition</vt:lpstr>
      <vt:lpstr>Snímek 4</vt:lpstr>
      <vt:lpstr>WOOD – Approximate Composition</vt:lpstr>
      <vt:lpstr>WOOD –EXAMPLE OF STRUCTURE transversal sectional view</vt:lpstr>
      <vt:lpstr>Snímek 7</vt:lpstr>
      <vt:lpstr>WOOD GAS as CHEMICAL RAW MATERIAL &amp; FUEL  from RENEWABLE SOURCES</vt:lpstr>
      <vt:lpstr>Snímek 9</vt:lpstr>
      <vt:lpstr>Manufacture of CELLULOSE</vt:lpstr>
      <vt:lpstr>Polyphenolic compounds</vt:lpstr>
      <vt:lpstr>LIGNIN 1</vt:lpstr>
      <vt:lpstr>LIGNIN 2</vt:lpstr>
      <vt:lpstr>LIGNIN 3</vt:lpstr>
      <vt:lpstr>LIGNIN 4 – POSSIBLE FORMULAS I</vt:lpstr>
      <vt:lpstr>LIGNIN 5 –POSSIBLE FORMULAS II</vt:lpstr>
      <vt:lpstr>LIGNIN 6 – How is it gained? </vt:lpstr>
      <vt:lpstr>LIGNIN 7 – Problem of its Utilisation is, that LIGNIN is not   well defined Substance, but LIGNIN from various Sources is different as to the Composition</vt:lpstr>
      <vt:lpstr>LIGNIN 8 – Chemical and other Utilisation</vt:lpstr>
      <vt:lpstr>LIGNIN 9 – Chemical and other Utilisation</vt:lpstr>
      <vt:lpstr>LIGNIN 10 – the LATEST LITERATURE It will be issued in 2018 or 2019</vt:lpstr>
      <vt:lpstr>Tannins</vt:lpstr>
      <vt:lpstr>Snímek 23</vt:lpstr>
      <vt:lpstr>Snímek 24</vt:lpstr>
      <vt:lpstr>Snímek 25</vt:lpstr>
      <vt:lpstr>Snímek 26</vt:lpstr>
      <vt:lpstr>Snímek 27</vt:lpstr>
      <vt:lpstr>Snímek 28</vt:lpstr>
      <vt:lpstr>Snímek 29</vt:lpstr>
      <vt:lpstr>Snímek 30</vt:lpstr>
      <vt:lpstr>Snímek 31</vt:lpstr>
      <vt:lpstr>Snímek 32</vt:lpstr>
      <vt:lpstr>Iron gall ink ink 1</vt:lpstr>
      <vt:lpstr>Iron gall ink ink 2</vt:lpstr>
      <vt:lpstr>Iron gall ink ink 3</vt:lpstr>
      <vt:lpstr>Iron gall ink 4</vt:lpstr>
      <vt:lpstr>Snímek 37</vt:lpstr>
      <vt:lpstr>Snímek 38</vt:lpstr>
      <vt:lpstr>INK versus China ink</vt:lpstr>
      <vt:lpstr>Tanins &amp; Food Industry</vt:lpstr>
      <vt:lpstr>Tanin – quite new Use</vt:lpstr>
      <vt:lpstr>Humin substances </vt:lpstr>
      <vt:lpstr>Humin Acids 1</vt:lpstr>
      <vt:lpstr>Snímek 44</vt:lpstr>
      <vt:lpstr>Humin Acids 2</vt:lpstr>
      <vt:lpstr>Humin substances</vt:lpstr>
      <vt:lpstr>1. Generation of the Biodegradable synthetic plastics – Brown coal Humates  I have worked with it! </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529</cp:revision>
  <dcterms:created xsi:type="dcterms:W3CDTF">2008-02-10T16:41:08Z</dcterms:created>
  <dcterms:modified xsi:type="dcterms:W3CDTF">2018-01-08T15:31:52Z</dcterms:modified>
</cp:coreProperties>
</file>