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513" r:id="rId2"/>
    <p:sldId id="514" r:id="rId3"/>
    <p:sldId id="398" r:id="rId4"/>
    <p:sldId id="440" r:id="rId5"/>
    <p:sldId id="447" r:id="rId6"/>
    <p:sldId id="446" r:id="rId7"/>
    <p:sldId id="515" r:id="rId8"/>
    <p:sldId id="449" r:id="rId9"/>
    <p:sldId id="516" r:id="rId10"/>
    <p:sldId id="487" r:id="rId11"/>
    <p:sldId id="443" r:id="rId12"/>
    <p:sldId id="518" r:id="rId13"/>
    <p:sldId id="525" r:id="rId14"/>
    <p:sldId id="459" r:id="rId15"/>
    <p:sldId id="460" r:id="rId16"/>
    <p:sldId id="461" r:id="rId17"/>
    <p:sldId id="462" r:id="rId18"/>
    <p:sldId id="463" r:id="rId19"/>
    <p:sldId id="450" r:id="rId20"/>
    <p:sldId id="453" r:id="rId21"/>
    <p:sldId id="521" r:id="rId22"/>
    <p:sldId id="522" r:id="rId23"/>
    <p:sldId id="523" r:id="rId24"/>
    <p:sldId id="451" r:id="rId25"/>
    <p:sldId id="529" r:id="rId26"/>
    <p:sldId id="524" r:id="rId27"/>
    <p:sldId id="448" r:id="rId28"/>
    <p:sldId id="499" r:id="rId29"/>
    <p:sldId id="441" r:id="rId30"/>
    <p:sldId id="455" r:id="rId31"/>
    <p:sldId id="503" r:id="rId32"/>
    <p:sldId id="456" r:id="rId33"/>
    <p:sldId id="527" r:id="rId34"/>
    <p:sldId id="465" r:id="rId35"/>
    <p:sldId id="492" r:id="rId36"/>
    <p:sldId id="467" r:id="rId37"/>
    <p:sldId id="466" r:id="rId38"/>
    <p:sldId id="445" r:id="rId39"/>
    <p:sldId id="526" r:id="rId40"/>
    <p:sldId id="464" r:id="rId41"/>
    <p:sldId id="485" r:id="rId42"/>
    <p:sldId id="457" r:id="rId43"/>
    <p:sldId id="458" r:id="rId44"/>
    <p:sldId id="528" r:id="rId45"/>
    <p:sldId id="504" r:id="rId46"/>
    <p:sldId id="505" r:id="rId47"/>
    <p:sldId id="469" r:id="rId48"/>
    <p:sldId id="537" r:id="rId49"/>
    <p:sldId id="538" r:id="rId50"/>
    <p:sldId id="473" r:id="rId51"/>
    <p:sldId id="532" r:id="rId52"/>
    <p:sldId id="494" r:id="rId53"/>
    <p:sldId id="498" r:id="rId54"/>
    <p:sldId id="495" r:id="rId55"/>
    <p:sldId id="493" r:id="rId56"/>
    <p:sldId id="509" r:id="rId57"/>
    <p:sldId id="501" r:id="rId58"/>
    <p:sldId id="534" r:id="rId59"/>
    <p:sldId id="472" r:id="rId60"/>
    <p:sldId id="474" r:id="rId61"/>
    <p:sldId id="478" r:id="rId62"/>
    <p:sldId id="535" r:id="rId63"/>
    <p:sldId id="536" r:id="rId64"/>
    <p:sldId id="511" r:id="rId65"/>
    <p:sldId id="479" r:id="rId66"/>
    <p:sldId id="480" r:id="rId67"/>
    <p:sldId id="481" r:id="rId68"/>
    <p:sldId id="497" r:id="rId69"/>
    <p:sldId id="482" r:id="rId70"/>
    <p:sldId id="483" r:id="rId71"/>
    <p:sldId id="506" r:id="rId72"/>
    <p:sldId id="539" r:id="rId73"/>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DDDDDD"/>
    <a:srgbClr val="008000"/>
    <a:srgbClr val="FFFF99"/>
    <a:srgbClr val="FF3300"/>
    <a:srgbClr val="FF0000"/>
    <a:srgbClr val="FF9900"/>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0" autoAdjust="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30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8/2018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8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8/2018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8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8/2018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8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8/2018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8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8/2018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8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8/2018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8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8/2018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8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January 8/2018</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NATURAL POLYMERS MU SCI 8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January 8/2018</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NATURAL POLYMERS MU SCI 8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January 8/2018</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NATURAL POLYMERS MU SCI 8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8/2018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8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8/2018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8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January 8/2018</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fr-FR" smtClean="0"/>
              <a:t>NATURAL POLYMERS MU SCI 8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cs.wikipedia.org/wiki/Asparagin" TargetMode="External"/><Relationship Id="rId13" Type="http://schemas.openxmlformats.org/officeDocument/2006/relationships/hyperlink" Target="http://cs.wikipedia.org/wiki/Histidin" TargetMode="External"/><Relationship Id="rId18" Type="http://schemas.openxmlformats.org/officeDocument/2006/relationships/hyperlink" Target="http://cs.wikipedia.org/wiki/Tryptofan" TargetMode="External"/><Relationship Id="rId3" Type="http://schemas.openxmlformats.org/officeDocument/2006/relationships/hyperlink" Target="http://cs.wikipedia.org/wiki/Alanin" TargetMode="External"/><Relationship Id="rId7" Type="http://schemas.openxmlformats.org/officeDocument/2006/relationships/hyperlink" Target="http://cs.wikipedia.org/wiki/Kyselina_asparagov%C3%A1" TargetMode="External"/><Relationship Id="rId12" Type="http://schemas.openxmlformats.org/officeDocument/2006/relationships/hyperlink" Target="http://cs.wikipedia.org/wiki/Lysin" TargetMode="External"/><Relationship Id="rId17" Type="http://schemas.openxmlformats.org/officeDocument/2006/relationships/hyperlink" Target="http://cs.wikipedia.org/wiki/Tyrozin" TargetMode="External"/><Relationship Id="rId2" Type="http://schemas.openxmlformats.org/officeDocument/2006/relationships/hyperlink" Target="http://cs.wikipedia.org/wiki/Glycin" TargetMode="External"/><Relationship Id="rId16" Type="http://schemas.openxmlformats.org/officeDocument/2006/relationships/hyperlink" Target="http://cs.wikipedia.org/wiki/Threonin" TargetMode="External"/><Relationship Id="rId1" Type="http://schemas.openxmlformats.org/officeDocument/2006/relationships/slideLayout" Target="../slideLayouts/slideLayout7.xml"/><Relationship Id="rId6" Type="http://schemas.openxmlformats.org/officeDocument/2006/relationships/hyperlink" Target="http://cs.wikipedia.org/wiki/Isoleucin" TargetMode="External"/><Relationship Id="rId11" Type="http://schemas.openxmlformats.org/officeDocument/2006/relationships/hyperlink" Target="http://cs.wikipedia.org/wiki/Arginin" TargetMode="External"/><Relationship Id="rId5" Type="http://schemas.openxmlformats.org/officeDocument/2006/relationships/hyperlink" Target="http://cs.wikipedia.org/wiki/Leucin" TargetMode="External"/><Relationship Id="rId15" Type="http://schemas.openxmlformats.org/officeDocument/2006/relationships/hyperlink" Target="http://cs.wikipedia.org/wiki/Serin" TargetMode="External"/><Relationship Id="rId10" Type="http://schemas.openxmlformats.org/officeDocument/2006/relationships/hyperlink" Target="http://cs.wikipedia.org/wiki/Glutamin" TargetMode="External"/><Relationship Id="rId4" Type="http://schemas.openxmlformats.org/officeDocument/2006/relationships/hyperlink" Target="http://cs.wikipedia.org/wiki/Valin" TargetMode="External"/><Relationship Id="rId9" Type="http://schemas.openxmlformats.org/officeDocument/2006/relationships/hyperlink" Target="http://cs.wikipedia.org/wiki/Kyselina_glutamov%C3%A1" TargetMode="External"/><Relationship Id="rId14" Type="http://schemas.openxmlformats.org/officeDocument/2006/relationships/hyperlink" Target="http://cs.wikipedia.org/wiki/Fenylalan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s.wikipedia.org/wiki/Cystein" TargetMode="External"/><Relationship Id="rId2" Type="http://schemas.openxmlformats.org/officeDocument/2006/relationships/hyperlink" Target="https://cs.wikipedia.org/wiki/Methionin" TargetMode="External"/><Relationship Id="rId1" Type="http://schemas.openxmlformats.org/officeDocument/2006/relationships/slideLayout" Target="../slideLayouts/slideLayout7.xml"/><Relationship Id="rId6" Type="http://schemas.openxmlformats.org/officeDocument/2006/relationships/hyperlink" Target="https://cs.wikipedia.org/wiki/Pyrolysin" TargetMode="External"/><Relationship Id="rId5" Type="http://schemas.openxmlformats.org/officeDocument/2006/relationships/hyperlink" Target="https://cs.wikipedia.org/wiki/Selenocystein" TargetMode="External"/><Relationship Id="rId4" Type="http://schemas.openxmlformats.org/officeDocument/2006/relationships/hyperlink" Target="https://cs.wikipedia.org/wiki/Proli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cs.wikipedia.org/wiki/Alanin" TargetMode="External"/><Relationship Id="rId7" Type="http://schemas.openxmlformats.org/officeDocument/2006/relationships/image" Target="../media/image8.png"/><Relationship Id="rId2" Type="http://schemas.openxmlformats.org/officeDocument/2006/relationships/hyperlink" Target="http://cs.wikipedia.org/wiki/Glycin" TargetMode="External"/><Relationship Id="rId1" Type="http://schemas.openxmlformats.org/officeDocument/2006/relationships/slideLayout" Target="../slideLayouts/slideLayout7.xml"/><Relationship Id="rId6" Type="http://schemas.openxmlformats.org/officeDocument/2006/relationships/hyperlink" Target="http://cs.wikipedia.org/wiki/Isoleucin" TargetMode="External"/><Relationship Id="rId11" Type="http://schemas.openxmlformats.org/officeDocument/2006/relationships/image" Target="../media/image12.png"/><Relationship Id="rId5" Type="http://schemas.openxmlformats.org/officeDocument/2006/relationships/hyperlink" Target="http://cs.wikipedia.org/wiki/Leucin" TargetMode="External"/><Relationship Id="rId10" Type="http://schemas.openxmlformats.org/officeDocument/2006/relationships/image" Target="../media/image11.png"/><Relationship Id="rId4" Type="http://schemas.openxmlformats.org/officeDocument/2006/relationships/hyperlink" Target="http://cs.wikipedia.org/wiki/Valin" TargetMode="Externa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cs.wikipedia.org/wiki/Tyrosin" TargetMode="External"/><Relationship Id="rId7" Type="http://schemas.openxmlformats.org/officeDocument/2006/relationships/image" Target="../media/image14.png"/><Relationship Id="rId2" Type="http://schemas.openxmlformats.org/officeDocument/2006/relationships/hyperlink" Target="http://cs.wikipedia.org/wiki/Threonin"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cs.wikipedia.org/wiki/Cystein" TargetMode="External"/><Relationship Id="rId4" Type="http://schemas.openxmlformats.org/officeDocument/2006/relationships/hyperlink" Target="http://cs.wikipedia.org/wiki/Methionin" TargetMode="Externa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cs.wikipedia.org/wiki/Kyselina_asparagov%C3%A1" TargetMode="External"/><Relationship Id="rId7" Type="http://schemas.openxmlformats.org/officeDocument/2006/relationships/image" Target="../media/image17.png"/><Relationship Id="rId2" Type="http://schemas.openxmlformats.org/officeDocument/2006/relationships/hyperlink" Target="http://cs.wikipedia.org/wiki/Lysin" TargetMode="External"/><Relationship Id="rId1" Type="http://schemas.openxmlformats.org/officeDocument/2006/relationships/slideLayout" Target="../slideLayouts/slideLayout7.xml"/><Relationship Id="rId6" Type="http://schemas.openxmlformats.org/officeDocument/2006/relationships/hyperlink" Target="http://cs.wikipedia.org/wiki/Glutamin" TargetMode="External"/><Relationship Id="rId5" Type="http://schemas.openxmlformats.org/officeDocument/2006/relationships/hyperlink" Target="http://cs.wikipedia.org/wiki/Kyselina_glutamov%C3%A1" TargetMode="External"/><Relationship Id="rId10" Type="http://schemas.openxmlformats.org/officeDocument/2006/relationships/image" Target="../media/image20.png"/><Relationship Id="rId4" Type="http://schemas.openxmlformats.org/officeDocument/2006/relationships/hyperlink" Target="http://cs.wikipedia.org/wiki/Asparagin" TargetMode="Externa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cs.wikipedia.org/wiki/Histidin" TargetMode="External"/><Relationship Id="rId7" Type="http://schemas.openxmlformats.org/officeDocument/2006/relationships/image" Target="../media/image21.png"/><Relationship Id="rId2" Type="http://schemas.openxmlformats.org/officeDocument/2006/relationships/hyperlink" Target="http://cs.wikipedia.org/wiki/Arginin" TargetMode="External"/><Relationship Id="rId1" Type="http://schemas.openxmlformats.org/officeDocument/2006/relationships/slideLayout" Target="../slideLayouts/slideLayout7.xml"/><Relationship Id="rId6" Type="http://schemas.openxmlformats.org/officeDocument/2006/relationships/hyperlink" Target="http://cs.wikipedia.org/wiki/Prolin" TargetMode="External"/><Relationship Id="rId11" Type="http://schemas.openxmlformats.org/officeDocument/2006/relationships/image" Target="../media/image25.png"/><Relationship Id="rId5" Type="http://schemas.openxmlformats.org/officeDocument/2006/relationships/hyperlink" Target="http://cs.wikipedia.org/wiki/Tryptofan" TargetMode="External"/><Relationship Id="rId10" Type="http://schemas.openxmlformats.org/officeDocument/2006/relationships/image" Target="../media/image24.png"/><Relationship Id="rId4" Type="http://schemas.openxmlformats.org/officeDocument/2006/relationships/hyperlink" Target="http://cs.wikipedia.org/wiki/Fenylalanin" TargetMode="External"/><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cs.wikipedia.org/wiki/Pyrolysin" TargetMode="External"/><Relationship Id="rId7" Type="http://schemas.openxmlformats.org/officeDocument/2006/relationships/image" Target="../media/image27.png"/><Relationship Id="rId2" Type="http://schemas.openxmlformats.org/officeDocument/2006/relationships/hyperlink" Target="http://cs.wikipedia.org/wiki/Selenocystein"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cs.wikipedia.org/wiki/N-formylmethionin" TargetMode="External"/><Relationship Id="rId4" Type="http://schemas.openxmlformats.org/officeDocument/2006/relationships/hyperlink" Target="http://cs.wikipedia.org/wiki/Serin" TargetMode="External"/><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Chemically_inert" TargetMode="External"/><Relationship Id="rId13" Type="http://schemas.openxmlformats.org/officeDocument/2006/relationships/hyperlink" Target="https://en.wikipedia.org/wiki/Peptide_sequence" TargetMode="External"/><Relationship Id="rId18" Type="http://schemas.openxmlformats.org/officeDocument/2006/relationships/hyperlink" Target="https://en.wikipedia.org/wiki/Chains" TargetMode="External"/><Relationship Id="rId3" Type="http://schemas.openxmlformats.org/officeDocument/2006/relationships/hyperlink" Target="https://en.wikipedia.org/wiki/Tendon" TargetMode="External"/><Relationship Id="rId7" Type="http://schemas.openxmlformats.org/officeDocument/2006/relationships/hyperlink" Target="https://en.wikipedia.org/wiki/Storage_protein" TargetMode="External"/><Relationship Id="rId12" Type="http://schemas.openxmlformats.org/officeDocument/2006/relationships/hyperlink" Target="https://en.wikipedia.org/wiki/Molecule" TargetMode="External"/><Relationship Id="rId17" Type="http://schemas.openxmlformats.org/officeDocument/2006/relationships/hyperlink" Target="https://en.wikipedia.org/wiki/Cross-links" TargetMode="External"/><Relationship Id="rId2" Type="http://schemas.openxmlformats.org/officeDocument/2006/relationships/hyperlink" Target="https://en.wikipedia.org/wiki/Connective_tissue" TargetMode="External"/><Relationship Id="rId16" Type="http://schemas.openxmlformats.org/officeDocument/2006/relationships/hyperlink" Target="https://en.wikipedia.org/wiki/Collagen_helix" TargetMode="External"/><Relationship Id="rId1" Type="http://schemas.openxmlformats.org/officeDocument/2006/relationships/slideLayout" Target="../slideLayouts/slideLayout7.xml"/><Relationship Id="rId6" Type="http://schemas.openxmlformats.org/officeDocument/2006/relationships/hyperlink" Target="https://en.wikipedia.org/wiki/Protein_filament" TargetMode="External"/><Relationship Id="rId11" Type="http://schemas.openxmlformats.org/officeDocument/2006/relationships/hyperlink" Target="https://en.wikipedia.org/wiki/Side_chain" TargetMode="External"/><Relationship Id="rId5" Type="http://schemas.openxmlformats.org/officeDocument/2006/relationships/hyperlink" Target="https://en.wikipedia.org/wiki/Muscle_fiber" TargetMode="External"/><Relationship Id="rId15" Type="http://schemas.openxmlformats.org/officeDocument/2006/relationships/hyperlink" Target="https://en.wikipedia.org/wiki/Secondary_structure" TargetMode="External"/><Relationship Id="rId10" Type="http://schemas.openxmlformats.org/officeDocument/2006/relationships/hyperlink" Target="https://en.wikipedia.org/wiki/Hydrophobe" TargetMode="External"/><Relationship Id="rId19" Type="http://schemas.openxmlformats.org/officeDocument/2006/relationships/hyperlink" Target="https://en.wikipedia.org/wiki/Disulfide_bond" TargetMode="External"/><Relationship Id="rId4" Type="http://schemas.openxmlformats.org/officeDocument/2006/relationships/hyperlink" Target="https://en.wikipedia.org/wiki/Bone" TargetMode="External"/><Relationship Id="rId9" Type="http://schemas.openxmlformats.org/officeDocument/2006/relationships/hyperlink" Target="https://en.wikipedia.org/wiki/Solubility" TargetMode="External"/><Relationship Id="rId14" Type="http://schemas.openxmlformats.org/officeDocument/2006/relationships/hyperlink" Target="https://en.wikipedia.org/wiki/Residue_(chemistr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en.wikipedia.org/wiki/Molecule" TargetMode="External"/><Relationship Id="rId7" Type="http://schemas.openxmlformats.org/officeDocument/2006/relationships/image" Target="../media/image36.png"/><Relationship Id="rId2" Type="http://schemas.openxmlformats.org/officeDocument/2006/relationships/hyperlink" Target="https://en.wikipedia.org/wiki/PH" TargetMode="External"/><Relationship Id="rId1" Type="http://schemas.openxmlformats.org/officeDocument/2006/relationships/slideLayout" Target="../slideLayouts/slideLayout6.xml"/><Relationship Id="rId6" Type="http://schemas.openxmlformats.org/officeDocument/2006/relationships/hyperlink" Target="https://en.wikipedia.org/wiki/Protons" TargetMode="External"/><Relationship Id="rId5" Type="http://schemas.openxmlformats.org/officeDocument/2006/relationships/hyperlink" Target="https://en.wikipedia.org/wiki/Statistical_mean" TargetMode="External"/><Relationship Id="rId4" Type="http://schemas.openxmlformats.org/officeDocument/2006/relationships/hyperlink" Target="https://en.wikipedia.org/wiki/Electric_charg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Amine" TargetMode="External"/><Relationship Id="rId2" Type="http://schemas.openxmlformats.org/officeDocument/2006/relationships/hyperlink" Target="http://en.wikipedia.org/wiki/Amino_acid" TargetMode="External"/><Relationship Id="rId1" Type="http://schemas.openxmlformats.org/officeDocument/2006/relationships/slideLayout" Target="../slideLayouts/slideLayout6.xml"/><Relationship Id="rId6" Type="http://schemas.openxmlformats.org/officeDocument/2006/relationships/hyperlink" Target="http://en.wikipedia.org/wiki/PKa" TargetMode="External"/><Relationship Id="rId5" Type="http://schemas.openxmlformats.org/officeDocument/2006/relationships/hyperlink" Target="http://en.wikipedia.org/wiki/Mean" TargetMode="External"/><Relationship Id="rId4" Type="http://schemas.openxmlformats.org/officeDocument/2006/relationships/hyperlink" Target="http://en.wikipedia.org/wiki/Carboxy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en.wikipedia.org/wiki/Lysine" TargetMode="External"/><Relationship Id="rId13" Type="http://schemas.openxmlformats.org/officeDocument/2006/relationships/hyperlink" Target="http://en.wikipedia.org/wiki/Glutamic_acid" TargetMode="External"/><Relationship Id="rId18" Type="http://schemas.openxmlformats.org/officeDocument/2006/relationships/hyperlink" Target="http://en.wikipedia.org/wiki/Valine" TargetMode="External"/><Relationship Id="rId26" Type="http://schemas.openxmlformats.org/officeDocument/2006/relationships/hyperlink" Target="http://en.wikipedia.org/wiki/Biosynthesis" TargetMode="External"/><Relationship Id="rId3" Type="http://schemas.openxmlformats.org/officeDocument/2006/relationships/hyperlink" Target="http://en.wikipedia.org/wiki/Alanine" TargetMode="External"/><Relationship Id="rId21" Type="http://schemas.openxmlformats.org/officeDocument/2006/relationships/hyperlink" Target="http://en.wikipedia.org/wiki/Selenocysteine" TargetMode="External"/><Relationship Id="rId7" Type="http://schemas.openxmlformats.org/officeDocument/2006/relationships/hyperlink" Target="http://en.wikipedia.org/wiki/Asparagine" TargetMode="External"/><Relationship Id="rId12" Type="http://schemas.openxmlformats.org/officeDocument/2006/relationships/hyperlink" Target="http://en.wikipedia.org/wiki/Phenylalanine" TargetMode="External"/><Relationship Id="rId17" Type="http://schemas.openxmlformats.org/officeDocument/2006/relationships/hyperlink" Target="http://en.wikipedia.org/wiki/Glycine" TargetMode="External"/><Relationship Id="rId25" Type="http://schemas.openxmlformats.org/officeDocument/2006/relationships/hyperlink" Target="http://en.wikipedia.org/wiki/Human_body" TargetMode="External"/><Relationship Id="rId2" Type="http://schemas.openxmlformats.org/officeDocument/2006/relationships/hyperlink" Target="http://en.wikipedia.org/wiki/Histidine" TargetMode="External"/><Relationship Id="rId16" Type="http://schemas.openxmlformats.org/officeDocument/2006/relationships/hyperlink" Target="http://en.wikipedia.org/wiki/Tryptophan" TargetMode="External"/><Relationship Id="rId20" Type="http://schemas.openxmlformats.org/officeDocument/2006/relationships/hyperlink" Target="http://en.wikipedia.org/wiki/Proline" TargetMode="External"/><Relationship Id="rId29" Type="http://schemas.openxmlformats.org/officeDocument/2006/relationships/hyperlink" Target="http://en.wikipedia.org/wiki/Taurine" TargetMode="External"/><Relationship Id="rId1" Type="http://schemas.openxmlformats.org/officeDocument/2006/relationships/slideLayout" Target="../slideLayouts/slideLayout6.xml"/><Relationship Id="rId6" Type="http://schemas.openxmlformats.org/officeDocument/2006/relationships/hyperlink" Target="http://en.wikipedia.org/wiki/Leucine" TargetMode="External"/><Relationship Id="rId11" Type="http://schemas.openxmlformats.org/officeDocument/2006/relationships/hyperlink" Target="http://en.wikipedia.org/wiki/Cysteine" TargetMode="External"/><Relationship Id="rId24" Type="http://schemas.openxmlformats.org/officeDocument/2006/relationships/hyperlink" Target="http://en.wikipedia.org/wiki/Essential_amino_acid" TargetMode="External"/><Relationship Id="rId5" Type="http://schemas.openxmlformats.org/officeDocument/2006/relationships/hyperlink" Target="http://en.wikipedia.org/wiki/Arginine" TargetMode="External"/><Relationship Id="rId15" Type="http://schemas.openxmlformats.org/officeDocument/2006/relationships/hyperlink" Target="http://en.wikipedia.org/wiki/Glutamine" TargetMode="External"/><Relationship Id="rId23" Type="http://schemas.openxmlformats.org/officeDocument/2006/relationships/hyperlink" Target="http://en.wikipedia.org/wiki/Tyrosine" TargetMode="External"/><Relationship Id="rId28" Type="http://schemas.openxmlformats.org/officeDocument/2006/relationships/hyperlink" Target="http://en.wikipedia.org/wiki/Amino_acid" TargetMode="External"/><Relationship Id="rId10" Type="http://schemas.openxmlformats.org/officeDocument/2006/relationships/hyperlink" Target="http://en.wikipedia.org/wiki/Methionine" TargetMode="External"/><Relationship Id="rId19" Type="http://schemas.openxmlformats.org/officeDocument/2006/relationships/hyperlink" Target="http://en.wikipedia.org/wiki/Ornithine" TargetMode="External"/><Relationship Id="rId4" Type="http://schemas.openxmlformats.org/officeDocument/2006/relationships/hyperlink" Target="http://en.wikipedia.org/wiki/Isoleucine" TargetMode="External"/><Relationship Id="rId9" Type="http://schemas.openxmlformats.org/officeDocument/2006/relationships/hyperlink" Target="http://en.wikipedia.org/wiki/Aspartic_acid" TargetMode="External"/><Relationship Id="rId14" Type="http://schemas.openxmlformats.org/officeDocument/2006/relationships/hyperlink" Target="http://en.wikipedia.org/wiki/Threonine" TargetMode="External"/><Relationship Id="rId22" Type="http://schemas.openxmlformats.org/officeDocument/2006/relationships/hyperlink" Target="http://en.wikipedia.org/wiki/Serine" TargetMode="External"/><Relationship Id="rId27" Type="http://schemas.openxmlformats.org/officeDocument/2006/relationships/hyperlink" Target="http://en.wikipedia.org/wiki/Chemical_compoun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Amino_group" TargetMode="External"/><Relationship Id="rId3" Type="http://schemas.openxmlformats.org/officeDocument/2006/relationships/hyperlink" Target="https://en.wikipedia.org/wiki/Substituent" TargetMode="External"/><Relationship Id="rId7" Type="http://schemas.openxmlformats.org/officeDocument/2006/relationships/hyperlink" Target="https://en.wikipedia.org/wiki/Alpha_carbon"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en.wikipedia.org/wiki/Carbon_chain" TargetMode="External"/><Relationship Id="rId5" Type="http://schemas.openxmlformats.org/officeDocument/2006/relationships/hyperlink" Target="https://en.wikipedia.org/wiki/Carboxyl_group" TargetMode="External"/><Relationship Id="rId4" Type="http://schemas.openxmlformats.org/officeDocument/2006/relationships/hyperlink" Target="https://en.wikipedia.org/wiki/Carbon" TargetMode="External"/><Relationship Id="rId9" Type="http://schemas.openxmlformats.org/officeDocument/2006/relationships/hyperlink" Target="https://en.wikipedia.org/wiki/Secondary_amin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hyperlink" Target="http://cs.wikipedia.org/wiki/Serin" TargetMode="External"/><Relationship Id="rId3" Type="http://schemas.openxmlformats.org/officeDocument/2006/relationships/image" Target="../media/image20.png"/><Relationship Id="rId7" Type="http://schemas.openxmlformats.org/officeDocument/2006/relationships/image" Target="../media/image29.png"/><Relationship Id="rId2" Type="http://schemas.openxmlformats.org/officeDocument/2006/relationships/hyperlink" Target="http://cs.wikipedia.org/wiki/Kyselina_glutamov%C3%A1" TargetMode="Externa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25.png"/><Relationship Id="rId4" Type="http://schemas.openxmlformats.org/officeDocument/2006/relationships/hyperlink" Target="http://cs.wikipedia.org/wiki/Proli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hyperlink" Target="http://cs.wikipedia.org/wiki/Leucin" TargetMode="External"/><Relationship Id="rId2" Type="http://schemas.openxmlformats.org/officeDocument/2006/relationships/hyperlink" Target="http://cs.wikipedia.org/wiki/Kyselina_glutamov%C3%A1"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cs.wikipedia.org/wiki/Serin" TargetMode="External"/><Relationship Id="rId4" Type="http://schemas.openxmlformats.org/officeDocument/2006/relationships/image" Target="../media/image29.png"/><Relationship Id="rId9" Type="http://schemas.openxmlformats.org/officeDocument/2006/relationships/hyperlink" Target="http://cs.wikipedia.org/wiki/Glycin"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en.wikipedia.org/wiki/Acid" TargetMode="External"/><Relationship Id="rId13" Type="http://schemas.openxmlformats.org/officeDocument/2006/relationships/hyperlink" Target="http://en.wikipedia.org/wiki/Chloroform" TargetMode="External"/><Relationship Id="rId18" Type="http://schemas.openxmlformats.org/officeDocument/2006/relationships/image" Target="../media/image54.png"/><Relationship Id="rId3" Type="http://schemas.openxmlformats.org/officeDocument/2006/relationships/hyperlink" Target="http://en.wikipedia.org/wiki/Nucleic_acids" TargetMode="External"/><Relationship Id="rId7" Type="http://schemas.openxmlformats.org/officeDocument/2006/relationships/hyperlink" Target="http://en.wikipedia.org/wiki/Native_state" TargetMode="External"/><Relationship Id="rId12" Type="http://schemas.openxmlformats.org/officeDocument/2006/relationships/hyperlink" Target="http://en.wikipedia.org/wiki/Alcohol" TargetMode="External"/><Relationship Id="rId17" Type="http://schemas.openxmlformats.org/officeDocument/2006/relationships/image" Target="../media/image53.png"/><Relationship Id="rId2" Type="http://schemas.openxmlformats.org/officeDocument/2006/relationships/hyperlink" Target="http://en.wikipedia.org/wiki/Proteins" TargetMode="External"/><Relationship Id="rId16" Type="http://schemas.openxmlformats.org/officeDocument/2006/relationships/hyperlink" Target="http://en.wikipedia.org/wiki/Communal_aggregation" TargetMode="External"/><Relationship Id="rId1" Type="http://schemas.openxmlformats.org/officeDocument/2006/relationships/slideLayout" Target="../slideLayouts/slideLayout6.xml"/><Relationship Id="rId6" Type="http://schemas.openxmlformats.org/officeDocument/2006/relationships/hyperlink" Target="http://en.wikipedia.org/wiki/Secondary_structure" TargetMode="External"/><Relationship Id="rId11" Type="http://schemas.openxmlformats.org/officeDocument/2006/relationships/hyperlink" Target="http://en.wikipedia.org/wiki/Organic_compound" TargetMode="External"/><Relationship Id="rId5" Type="http://schemas.openxmlformats.org/officeDocument/2006/relationships/hyperlink" Target="http://en.wikipedia.org/wiki/Tertiary_structure" TargetMode="External"/><Relationship Id="rId15" Type="http://schemas.openxmlformats.org/officeDocument/2006/relationships/hyperlink" Target="http://en.wikipedia.org/wiki/Denaturation_(biochemistry)" TargetMode="External"/><Relationship Id="rId10" Type="http://schemas.openxmlformats.org/officeDocument/2006/relationships/hyperlink" Target="http://en.wikipedia.org/wiki/Inorganic" TargetMode="External"/><Relationship Id="rId4" Type="http://schemas.openxmlformats.org/officeDocument/2006/relationships/hyperlink" Target="http://en.wikipedia.org/wiki/Quaternary_structure" TargetMode="External"/><Relationship Id="rId9" Type="http://schemas.openxmlformats.org/officeDocument/2006/relationships/hyperlink" Target="http://en.wikipedia.org/wiki/Base_(chemistry)" TargetMode="External"/><Relationship Id="rId14" Type="http://schemas.openxmlformats.org/officeDocument/2006/relationships/hyperlink" Target="http://en.wikipedia.org/wiki/Heat"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cs.wikipedia.org/wiki/Registra%C4%8Dn%C3%AD_%C4%8D%C3%ADslo_CAS" TargetMode="External"/><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hyperlink" Target="http://cs.wikipedia.org/wiki/Mol%C3%A1rn%C3%AD_hmotnost"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Translation_(biology)" TargetMode="External"/><Relationship Id="rId13" Type="http://schemas.openxmlformats.org/officeDocument/2006/relationships/hyperlink" Target="https://en.wikipedia.org/wiki/Carboxyl_group" TargetMode="External"/><Relationship Id="rId3" Type="http://schemas.openxmlformats.org/officeDocument/2006/relationships/hyperlink" Target="https://en.wikipedia.org/wiki/Peptide" TargetMode="External"/><Relationship Id="rId7" Type="http://schemas.openxmlformats.org/officeDocument/2006/relationships/hyperlink" Target="https://en.wikipedia.org/wiki/Amino_acid" TargetMode="External"/><Relationship Id="rId12" Type="http://schemas.openxmlformats.org/officeDocument/2006/relationships/hyperlink" Target="https://en.wikipedia.org/wiki/Chemical_bond" TargetMode="External"/><Relationship Id="rId17" Type="http://schemas.openxmlformats.org/officeDocument/2006/relationships/hyperlink" Target="https://en.wikipedia.org/wiki/Condensation_reaction" TargetMode="External"/><Relationship Id="rId2" Type="http://schemas.openxmlformats.org/officeDocument/2006/relationships/hyperlink" Target="https://en.wikipedia.org/wiki/Polymer" TargetMode="External"/><Relationship Id="rId16" Type="http://schemas.openxmlformats.org/officeDocument/2006/relationships/hyperlink" Target="https://en.wikipedia.org/wiki/Dehydration_synthesis" TargetMode="External"/><Relationship Id="rId1" Type="http://schemas.openxmlformats.org/officeDocument/2006/relationships/slideLayout" Target="../slideLayouts/slideLayout7.xml"/><Relationship Id="rId6" Type="http://schemas.openxmlformats.org/officeDocument/2006/relationships/hyperlink" Target="https://en.wikipedia.org/wiki/Proteinogenic" TargetMode="External"/><Relationship Id="rId11" Type="http://schemas.openxmlformats.org/officeDocument/2006/relationships/hyperlink" Target="https://en.wikipedia.org/wiki/Covalent_bond" TargetMode="External"/><Relationship Id="rId5" Type="http://schemas.openxmlformats.org/officeDocument/2006/relationships/hyperlink" Target="https://en.wikipedia.org/wiki/Protein" TargetMode="External"/><Relationship Id="rId15" Type="http://schemas.openxmlformats.org/officeDocument/2006/relationships/hyperlink" Target="https://en.wikipedia.org/wiki/Water" TargetMode="External"/><Relationship Id="rId10" Type="http://schemas.openxmlformats.org/officeDocument/2006/relationships/hyperlink" Target="https://en.wikipedia.org/wiki/Genetic_code" TargetMode="External"/><Relationship Id="rId4" Type="http://schemas.openxmlformats.org/officeDocument/2006/relationships/hyperlink" Target="https://en.wikipedia.org/wiki/Polypeptides" TargetMode="External"/><Relationship Id="rId9" Type="http://schemas.openxmlformats.org/officeDocument/2006/relationships/hyperlink" Target="https://en.wikipedia.org/wiki/Life" TargetMode="External"/><Relationship Id="rId14" Type="http://schemas.openxmlformats.org/officeDocument/2006/relationships/hyperlink" Target="https://en.wikipedia.org/wiki/Amino_group" TargetMode="External"/></Relationships>
</file>

<file path=ppt/slides/_rels/slide70.xml.rels><?xml version="1.0" encoding="UTF-8" standalone="yes"?>
<Relationships xmlns="http://schemas.openxmlformats.org/package/2006/relationships"><Relationship Id="rId8" Type="http://schemas.openxmlformats.org/officeDocument/2006/relationships/hyperlink" Target="http://en.wikipedia.org/wiki/Bovine_serum_albumin" TargetMode="External"/><Relationship Id="rId13" Type="http://schemas.openxmlformats.org/officeDocument/2006/relationships/hyperlink" Target="http://en.wikipedia.org/wiki/Cow" TargetMode="External"/><Relationship Id="rId18" Type="http://schemas.openxmlformats.org/officeDocument/2006/relationships/hyperlink" Target="http://en.wikipedia.org/wiki/Mammal" TargetMode="External"/><Relationship Id="rId3" Type="http://schemas.openxmlformats.org/officeDocument/2006/relationships/hyperlink" Target="http://en.wikipedia.org/wiki/Whey" TargetMode="External"/><Relationship Id="rId21" Type="http://schemas.openxmlformats.org/officeDocument/2006/relationships/hyperlink" Target="http://en.wikipedia.org/wiki/Bacterium" TargetMode="External"/><Relationship Id="rId7" Type="http://schemas.openxmlformats.org/officeDocument/2006/relationships/hyperlink" Target="http://en.wikipedia.org/wiki/Alpha-lactalbumin" TargetMode="External"/><Relationship Id="rId12" Type="http://schemas.openxmlformats.org/officeDocument/2006/relationships/hyperlink" Target="http://en.wikipedia.org/wiki/Whey_protein" TargetMode="External"/><Relationship Id="rId17" Type="http://schemas.openxmlformats.org/officeDocument/2006/relationships/hyperlink" Target="http://en.wikipedia.org/wiki/Plasma_protein" TargetMode="External"/><Relationship Id="rId2" Type="http://schemas.openxmlformats.org/officeDocument/2006/relationships/hyperlink" Target="http://en.wikipedia.org/wiki/Globular_protein" TargetMode="External"/><Relationship Id="rId16" Type="http://schemas.openxmlformats.org/officeDocument/2006/relationships/hyperlink" Target="http://en.wikipedia.org/wiki/Protein" TargetMode="External"/><Relationship Id="rId20" Type="http://schemas.openxmlformats.org/officeDocument/2006/relationships/hyperlink" Target="http://en.wikipedia.org/wiki/Immune_system" TargetMode="External"/><Relationship Id="rId1" Type="http://schemas.openxmlformats.org/officeDocument/2006/relationships/slideLayout" Target="../slideLayouts/slideLayout2.xml"/><Relationship Id="rId6" Type="http://schemas.openxmlformats.org/officeDocument/2006/relationships/hyperlink" Target="http://en.wikipedia.org/wiki/Beta-lactoglobulin" TargetMode="External"/><Relationship Id="rId11" Type="http://schemas.openxmlformats.org/officeDocument/2006/relationships/hyperlink" Target="http://en.wikipedia.org/wiki/PH" TargetMode="External"/><Relationship Id="rId5" Type="http://schemas.openxmlformats.org/officeDocument/2006/relationships/hyperlink" Target="http://en.wikipedia.org/wiki/Milk" TargetMode="External"/><Relationship Id="rId15" Type="http://schemas.openxmlformats.org/officeDocument/2006/relationships/hyperlink" Target="http://en.wikipedia.org/wiki/Brain_function" TargetMode="External"/><Relationship Id="rId10" Type="http://schemas.openxmlformats.org/officeDocument/2006/relationships/hyperlink" Target="http://en.wikipedia.org/wiki/Immunoglobulins" TargetMode="External"/><Relationship Id="rId19" Type="http://schemas.openxmlformats.org/officeDocument/2006/relationships/hyperlink" Target="http://en.wikipedia.org/wiki/B_cell" TargetMode="External"/><Relationship Id="rId4" Type="http://schemas.openxmlformats.org/officeDocument/2006/relationships/hyperlink" Target="http://en.wikipedia.org/wiki/Cheese" TargetMode="External"/><Relationship Id="rId9" Type="http://schemas.openxmlformats.org/officeDocument/2006/relationships/hyperlink" Target="http://en.wikipedia.org/wiki/Serum_albumin" TargetMode="External"/><Relationship Id="rId14" Type="http://schemas.openxmlformats.org/officeDocument/2006/relationships/hyperlink" Target="http://en.wikipedia.org/wiki/Sheep" TargetMode="External"/><Relationship Id="rId22" Type="http://schemas.openxmlformats.org/officeDocument/2006/relationships/hyperlink" Target="http://en.wikipedia.org/wiki/Virus"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en.wikipedia.org/wiki/Rye" TargetMode="External"/><Relationship Id="rId13" Type="http://schemas.openxmlformats.org/officeDocument/2006/relationships/hyperlink" Target="https://en.wikipedia.org/wiki/Kafirin" TargetMode="External"/><Relationship Id="rId18" Type="http://schemas.openxmlformats.org/officeDocument/2006/relationships/hyperlink" Target="https://en.wikipedia.org/wiki/Triticeae_glutens" TargetMode="External"/><Relationship Id="rId26" Type="http://schemas.openxmlformats.org/officeDocument/2006/relationships/hyperlink" Target="https://en.wikipedia.org/wiki/Cereal" TargetMode="External"/><Relationship Id="rId39" Type="http://schemas.openxmlformats.org/officeDocument/2006/relationships/hyperlink" Target="https://en.wikipedia.org/wiki/Proteins" TargetMode="External"/><Relationship Id="rId3" Type="http://schemas.openxmlformats.org/officeDocument/2006/relationships/hyperlink" Target="https://en.wikipedia.org/wiki/Proline" TargetMode="External"/><Relationship Id="rId21" Type="http://schemas.openxmlformats.org/officeDocument/2006/relationships/hyperlink" Target="https://en.wikipedia.org/wiki/Glutelin" TargetMode="External"/><Relationship Id="rId34" Type="http://schemas.openxmlformats.org/officeDocument/2006/relationships/hyperlink" Target="https://en.wikipedia.org/wiki/Malt" TargetMode="External"/><Relationship Id="rId42" Type="http://schemas.openxmlformats.org/officeDocument/2006/relationships/hyperlink" Target="https://en.wikipedia.org/wiki/Glutenin" TargetMode="External"/><Relationship Id="rId7" Type="http://schemas.openxmlformats.org/officeDocument/2006/relationships/hyperlink" Target="https://en.wikipedia.org/wiki/Hordein" TargetMode="External"/><Relationship Id="rId12" Type="http://schemas.openxmlformats.org/officeDocument/2006/relationships/hyperlink" Target="https://en.wikipedia.org/wiki/Sorghum" TargetMode="External"/><Relationship Id="rId17" Type="http://schemas.openxmlformats.org/officeDocument/2006/relationships/hyperlink" Target="https://en.wikipedia.org/wiki/Alcohol" TargetMode="External"/><Relationship Id="rId25" Type="http://schemas.openxmlformats.org/officeDocument/2006/relationships/hyperlink" Target="https://en.wikipedia.org/wiki/Germination" TargetMode="External"/><Relationship Id="rId33" Type="http://schemas.openxmlformats.org/officeDocument/2006/relationships/hyperlink" Target="https://en.wikipedia.org/wiki/Kamut" TargetMode="External"/><Relationship Id="rId38" Type="http://schemas.openxmlformats.org/officeDocument/2006/relationships/hyperlink" Target="https://en.wikipedia.org/wiki/Chewiness" TargetMode="External"/><Relationship Id="rId2" Type="http://schemas.openxmlformats.org/officeDocument/2006/relationships/hyperlink" Target="https://en.wikipedia.org/wiki/Storage_protein" TargetMode="External"/><Relationship Id="rId16" Type="http://schemas.openxmlformats.org/officeDocument/2006/relationships/hyperlink" Target="https://en.wikipedia.org/wiki/Glutamine" TargetMode="External"/><Relationship Id="rId20" Type="http://schemas.openxmlformats.org/officeDocument/2006/relationships/hyperlink" Target="https://en.wikipedia.org/wiki/Prolamin" TargetMode="External"/><Relationship Id="rId29" Type="http://schemas.openxmlformats.org/officeDocument/2006/relationships/hyperlink" Target="https://en.wikipedia.org/wiki/Khorasan_wheat" TargetMode="External"/><Relationship Id="rId41" Type="http://schemas.openxmlformats.org/officeDocument/2006/relationships/hyperlink" Target="https://en.wikipedia.org/wiki/Gluten" TargetMode="External"/><Relationship Id="rId1" Type="http://schemas.openxmlformats.org/officeDocument/2006/relationships/slideLayout" Target="../slideLayouts/slideLayout7.xml"/><Relationship Id="rId6" Type="http://schemas.openxmlformats.org/officeDocument/2006/relationships/hyperlink" Target="https://en.wikipedia.org/wiki/Barley" TargetMode="External"/><Relationship Id="rId11" Type="http://schemas.openxmlformats.org/officeDocument/2006/relationships/hyperlink" Target="https://en.wikipedia.org/wiki/Zein" TargetMode="External"/><Relationship Id="rId24" Type="http://schemas.openxmlformats.org/officeDocument/2006/relationships/hyperlink" Target="https://en.wikipedia.org/wiki/Plant_embryogenesis" TargetMode="External"/><Relationship Id="rId32" Type="http://schemas.openxmlformats.org/officeDocument/2006/relationships/hyperlink" Target="https://en.wikipedia.org/wiki/Triticale" TargetMode="External"/><Relationship Id="rId37" Type="http://schemas.openxmlformats.org/officeDocument/2006/relationships/hyperlink" Target="https://en.wikipedia.org/wiki/Leavening_agent" TargetMode="External"/><Relationship Id="rId40" Type="http://schemas.openxmlformats.org/officeDocument/2006/relationships/hyperlink" Target="https://en.wikipedia.org/wiki/Triticum" TargetMode="External"/><Relationship Id="rId5" Type="http://schemas.openxmlformats.org/officeDocument/2006/relationships/hyperlink" Target="https://en.wikipedia.org/wiki/Gliadin" TargetMode="External"/><Relationship Id="rId15" Type="http://schemas.openxmlformats.org/officeDocument/2006/relationships/hyperlink" Target="https://en.wikipedia.org/wiki/Oats" TargetMode="External"/><Relationship Id="rId23" Type="http://schemas.openxmlformats.org/officeDocument/2006/relationships/hyperlink" Target="https://en.wikipedia.org/wiki/Endosperm" TargetMode="External"/><Relationship Id="rId28" Type="http://schemas.openxmlformats.org/officeDocument/2006/relationships/hyperlink" Target="https://en.wikipedia.org/wiki/Spelt" TargetMode="External"/><Relationship Id="rId36" Type="http://schemas.openxmlformats.org/officeDocument/2006/relationships/hyperlink" Target="https://en.wikipedia.org/wiki/Dough" TargetMode="External"/><Relationship Id="rId10" Type="http://schemas.openxmlformats.org/officeDocument/2006/relationships/hyperlink" Target="https://en.wikipedia.org/wiki/Maize" TargetMode="External"/><Relationship Id="rId19" Type="http://schemas.openxmlformats.org/officeDocument/2006/relationships/hyperlink" Target="https://en.wikipedia.org/wiki/Coeliac_disease" TargetMode="External"/><Relationship Id="rId31" Type="http://schemas.openxmlformats.org/officeDocument/2006/relationships/hyperlink" Target="https://en.wikipedia.org/wiki/Einkorn_wheat" TargetMode="External"/><Relationship Id="rId44" Type="http://schemas.openxmlformats.org/officeDocument/2006/relationships/hyperlink" Target="https://en.wikipedia.org/wiki/Wheat_flour" TargetMode="External"/><Relationship Id="rId4" Type="http://schemas.openxmlformats.org/officeDocument/2006/relationships/hyperlink" Target="https://en.wikipedia.org/wiki/Wheat" TargetMode="External"/><Relationship Id="rId9" Type="http://schemas.openxmlformats.org/officeDocument/2006/relationships/hyperlink" Target="https://en.wikipedia.org/wiki/Secalin" TargetMode="External"/><Relationship Id="rId14" Type="http://schemas.openxmlformats.org/officeDocument/2006/relationships/hyperlink" Target="https://en.wikipedia.org/wiki/Avenin" TargetMode="External"/><Relationship Id="rId22" Type="http://schemas.openxmlformats.org/officeDocument/2006/relationships/hyperlink" Target="https://en.wikipedia.org/wiki/Starch" TargetMode="External"/><Relationship Id="rId27" Type="http://schemas.openxmlformats.org/officeDocument/2006/relationships/hyperlink" Target="https://en.wikipedia.org/wiki/Oat" TargetMode="External"/><Relationship Id="rId30" Type="http://schemas.openxmlformats.org/officeDocument/2006/relationships/hyperlink" Target="https://en.wikipedia.org/wiki/Emmer" TargetMode="External"/><Relationship Id="rId35" Type="http://schemas.openxmlformats.org/officeDocument/2006/relationships/hyperlink" Target="https://en.wikipedia.org/wiki/Viscoelasticity" TargetMode="External"/><Relationship Id="rId43" Type="http://schemas.openxmlformats.org/officeDocument/2006/relationships/hyperlink" Target="https://en.wikipedia.org/wiki/Se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Amide" TargetMode="External"/><Relationship Id="rId13" Type="http://schemas.openxmlformats.org/officeDocument/2006/relationships/hyperlink" Target="https://en.wikipedia.org/wiki/Peptide" TargetMode="External"/><Relationship Id="rId3" Type="http://schemas.openxmlformats.org/officeDocument/2006/relationships/hyperlink" Target="https://en.wikipedia.org/wiki/Covalent_bond" TargetMode="External"/><Relationship Id="rId7" Type="http://schemas.openxmlformats.org/officeDocument/2006/relationships/hyperlink" Target="https://en.wikipedia.org/wiki/Peptide_bond" TargetMode="External"/><Relationship Id="rId12" Type="http://schemas.openxmlformats.org/officeDocument/2006/relationships/hyperlink" Target="https://en.wikipedia.org/wiki/Polypeptide"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en.wikipedia.org/wiki/Monomer" TargetMode="External"/><Relationship Id="rId11" Type="http://schemas.openxmlformats.org/officeDocument/2006/relationships/hyperlink" Target="https://en.wikipedia.org/wiki/Residue_(biochemistry)" TargetMode="External"/><Relationship Id="rId5" Type="http://schemas.openxmlformats.org/officeDocument/2006/relationships/hyperlink" Target="https://en.wikipedia.org/wiki/Amino_acid" TargetMode="External"/><Relationship Id="rId10" Type="http://schemas.openxmlformats.org/officeDocument/2006/relationships/hyperlink" Target="https://en.wikipedia.org/wiki/Macromolecule" TargetMode="External"/><Relationship Id="rId4" Type="http://schemas.openxmlformats.org/officeDocument/2006/relationships/hyperlink" Target="https://en.wikipedia.org/wiki/Chemical_bond" TargetMode="External"/><Relationship Id="rId9" Type="http://schemas.openxmlformats.org/officeDocument/2006/relationships/hyperlink" Target="https://en.wikipedia.org/wiki/Biomolecule" TargetMode="External"/><Relationship Id="rId14" Type="http://schemas.openxmlformats.org/officeDocument/2006/relationships/hyperlink" Target="https://en.wikipedia.org/wiki/Oligopept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8 2018</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952328"/>
          </a:xfrm>
        </p:spPr>
        <p:txBody>
          <a:bodyPr/>
          <a:lstStyle/>
          <a:p>
            <a:pPr eaLnBrk="1" hangingPunct="1"/>
            <a:r>
              <a:rPr lang="en-US" sz="4800" b="1" dirty="0" smtClean="0">
                <a:solidFill>
                  <a:srgbClr val="FF0000"/>
                </a:solidFill>
                <a:latin typeface="Arial Black" pitchFamily="34" charset="0"/>
              </a:rPr>
              <a:t>NATURAL POLYMERS </a:t>
            </a:r>
            <a:r>
              <a:rPr lang="en-US" sz="4000" b="1" dirty="0" smtClean="0">
                <a:solidFill>
                  <a:srgbClr val="FF0000"/>
                </a:solidFill>
              </a:rPr>
              <a:t/>
            </a:r>
            <a:br>
              <a:rPr lang="en-US" sz="4000" b="1" dirty="0" smtClean="0">
                <a:solidFill>
                  <a:srgbClr val="FF0000"/>
                </a:solidFill>
              </a:rPr>
            </a:br>
            <a:r>
              <a:rPr lang="en-US" sz="5400" b="1" kern="1200" dirty="0" smtClean="0">
                <a:solidFill>
                  <a:srgbClr val="008000"/>
                </a:solidFill>
                <a:latin typeface="Arial Black" pitchFamily="34" charset="0"/>
                <a:ea typeface="Times New Roman"/>
                <a:cs typeface="Times New Roman"/>
              </a:rPr>
              <a:t>P</a:t>
            </a:r>
            <a:r>
              <a:rPr lang="cs-CZ" sz="5400" b="1" kern="1200" dirty="0" smtClean="0">
                <a:solidFill>
                  <a:srgbClr val="008000"/>
                </a:solidFill>
                <a:latin typeface="Arial Black" pitchFamily="34" charset="0"/>
                <a:ea typeface="Times New Roman"/>
                <a:cs typeface="Times New Roman"/>
              </a:rPr>
              <a:t>ROTEINS</a:t>
            </a:r>
            <a:r>
              <a:rPr lang="en-US" sz="5400" b="1" kern="1200" dirty="0" smtClean="0">
                <a:solidFill>
                  <a:srgbClr val="008000"/>
                </a:solidFill>
                <a:latin typeface="Arial Black" pitchFamily="34" charset="0"/>
                <a:ea typeface="Times New Roman"/>
                <a:cs typeface="Times New Roman"/>
              </a:rPr>
              <a:t> I  </a:t>
            </a:r>
            <a:endParaRPr lang="en-US" sz="4000" b="1" dirty="0" smtClean="0">
              <a:solidFill>
                <a:srgbClr val="008000"/>
              </a:solidFill>
            </a:endParaRPr>
          </a:p>
        </p:txBody>
      </p:sp>
      <p:sp>
        <p:nvSpPr>
          <p:cNvPr id="3077" name="Rectangle 3"/>
          <p:cNvSpPr>
            <a:spLocks noGrp="1" noChangeArrowheads="1"/>
          </p:cNvSpPr>
          <p:nvPr>
            <p:ph type="subTitle" idx="1"/>
          </p:nvPr>
        </p:nvSpPr>
        <p:spPr>
          <a:xfrm>
            <a:off x="1331640" y="5661248"/>
            <a:ext cx="6400800" cy="576064"/>
          </a:xfrm>
        </p:spPr>
        <p:txBody>
          <a:bodyPr/>
          <a:lstStyle/>
          <a:p>
            <a:pPr eaLnBrk="1" hangingPunct="1"/>
            <a:r>
              <a:rPr lang="cs-CZ" b="1" dirty="0" smtClean="0">
                <a:solidFill>
                  <a:srgbClr val="0000FF"/>
                </a:solidFill>
              </a:rPr>
              <a:t>Dr. Ladislav Pospíšil</a:t>
            </a:r>
          </a:p>
        </p:txBody>
      </p:sp>
      <p:sp>
        <p:nvSpPr>
          <p:cNvPr id="3078" name="Zástupný symbol pro datum 5"/>
          <p:cNvSpPr>
            <a:spLocks noGrp="1"/>
          </p:cNvSpPr>
          <p:nvPr>
            <p:ph type="dt" sz="quarter" idx="10"/>
          </p:nvPr>
        </p:nvSpPr>
        <p:spPr>
          <a:noFill/>
        </p:spPr>
        <p:txBody>
          <a:bodyPr/>
          <a:lstStyle/>
          <a:p>
            <a:r>
              <a:rPr lang="cs-CZ" smtClean="0"/>
              <a:t>January 8/2018</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301006"/>
          </a:xfrm>
        </p:spPr>
        <p:txBody>
          <a:bodyPr/>
          <a:lstStyle/>
          <a:p>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Peptides</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and</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Proteins</a:t>
            </a:r>
            <a:r>
              <a:rPr lang="cs-CZ" sz="2800" dirty="0" smtClean="0">
                <a:solidFill>
                  <a:srgbClr val="FF0000"/>
                </a:solidFill>
                <a:latin typeface="Arial Black" pitchFamily="34" charset="0"/>
              </a:rPr>
              <a:t/>
            </a:r>
            <a:br>
              <a:rPr lang="cs-CZ" sz="2800" dirty="0" smtClean="0">
                <a:solidFill>
                  <a:srgbClr val="FF0000"/>
                </a:solidFill>
                <a:latin typeface="Arial Black" pitchFamily="34" charset="0"/>
              </a:rPr>
            </a:br>
            <a:r>
              <a:rPr lang="en-GB" sz="6000" dirty="0" smtClean="0">
                <a:solidFill>
                  <a:srgbClr val="0000FF"/>
                </a:solidFill>
                <a:latin typeface="Arial Black" pitchFamily="34" charset="0"/>
              </a:rPr>
              <a:t>HIERARCHI</a:t>
            </a:r>
            <a:endParaRPr lang="en-GB" sz="2800" dirty="0">
              <a:solidFill>
                <a:srgbClr val="0000FF"/>
              </a:solidFill>
            </a:endParaRPr>
          </a:p>
        </p:txBody>
      </p:sp>
      <p:sp>
        <p:nvSpPr>
          <p:cNvPr id="3" name="Zástupný symbol pro datum 2"/>
          <p:cNvSpPr>
            <a:spLocks noGrp="1"/>
          </p:cNvSpPr>
          <p:nvPr>
            <p:ph type="dt" sz="half" idx="10"/>
          </p:nvPr>
        </p:nvSpPr>
        <p:spPr/>
        <p:txBody>
          <a:bodyPr/>
          <a:lstStyle/>
          <a:p>
            <a:pPr>
              <a:defRPr/>
            </a:pPr>
            <a:r>
              <a:rPr lang="cs-CZ" smtClean="0"/>
              <a:t>January 8/2018</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10</a:t>
            </a:fld>
            <a:endParaRPr lang="sk-SK"/>
          </a:p>
        </p:txBody>
      </p:sp>
      <p:sp>
        <p:nvSpPr>
          <p:cNvPr id="6" name="TextovéPole 5"/>
          <p:cNvSpPr txBox="1"/>
          <p:nvPr/>
        </p:nvSpPr>
        <p:spPr>
          <a:xfrm>
            <a:off x="251520" y="1556792"/>
            <a:ext cx="6912768" cy="584775"/>
          </a:xfrm>
          <a:prstGeom prst="rect">
            <a:avLst/>
          </a:prstGeom>
          <a:noFill/>
          <a:ln w="38100">
            <a:solidFill>
              <a:srgbClr val="0000FF"/>
            </a:solidFill>
          </a:ln>
        </p:spPr>
        <p:txBody>
          <a:bodyPr wrap="square" rtlCol="0">
            <a:spAutoFit/>
          </a:bodyPr>
          <a:lstStyle/>
          <a:p>
            <a:r>
              <a:rPr lang="en-GB" sz="3200" dirty="0" smtClean="0">
                <a:solidFill>
                  <a:srgbClr val="0000FF"/>
                </a:solidFill>
                <a:latin typeface="Arial Black" pitchFamily="34" charset="0"/>
              </a:rPr>
              <a:t>AMINOACID = </a:t>
            </a:r>
            <a:r>
              <a:rPr lang="en-GB" sz="3200" i="1" dirty="0" smtClean="0">
                <a:solidFill>
                  <a:srgbClr val="0000FF"/>
                </a:solidFill>
                <a:latin typeface="Arial Black" pitchFamily="34" charset="0"/>
              </a:rPr>
              <a:t>monomer</a:t>
            </a:r>
            <a:endParaRPr lang="en-GB" sz="3200" i="1" dirty="0">
              <a:solidFill>
                <a:srgbClr val="0000FF"/>
              </a:solidFill>
              <a:latin typeface="Arial Black" pitchFamily="34" charset="0"/>
            </a:endParaRPr>
          </a:p>
        </p:txBody>
      </p:sp>
      <p:sp>
        <p:nvSpPr>
          <p:cNvPr id="7" name="TextovéPole 6"/>
          <p:cNvSpPr txBox="1"/>
          <p:nvPr/>
        </p:nvSpPr>
        <p:spPr>
          <a:xfrm>
            <a:off x="2123728" y="2420888"/>
            <a:ext cx="6624736" cy="830997"/>
          </a:xfrm>
          <a:prstGeom prst="rect">
            <a:avLst/>
          </a:prstGeom>
          <a:noFill/>
          <a:ln w="76200">
            <a:solidFill>
              <a:srgbClr val="008000"/>
            </a:solidFill>
          </a:ln>
        </p:spPr>
        <p:txBody>
          <a:bodyPr wrap="square" rtlCol="0">
            <a:spAutoFit/>
          </a:bodyPr>
          <a:lstStyle/>
          <a:p>
            <a:r>
              <a:rPr lang="en-GB" sz="4800" dirty="0" smtClean="0">
                <a:solidFill>
                  <a:srgbClr val="008000"/>
                </a:solidFill>
                <a:latin typeface="Arial Black" pitchFamily="34" charset="0"/>
              </a:rPr>
              <a:t>PEPTID = </a:t>
            </a:r>
            <a:r>
              <a:rPr lang="en-GB" sz="4800" i="1" dirty="0" err="1" smtClean="0">
                <a:solidFill>
                  <a:srgbClr val="008000"/>
                </a:solidFill>
                <a:latin typeface="Arial Black" pitchFamily="34" charset="0"/>
              </a:rPr>
              <a:t>oligomer</a:t>
            </a:r>
            <a:endParaRPr lang="en-GB" sz="4800" i="1" dirty="0">
              <a:solidFill>
                <a:srgbClr val="008000"/>
              </a:solidFill>
              <a:latin typeface="Arial Black" pitchFamily="34" charset="0"/>
            </a:endParaRPr>
          </a:p>
        </p:txBody>
      </p:sp>
      <p:sp>
        <p:nvSpPr>
          <p:cNvPr id="8" name="TextovéPole 7"/>
          <p:cNvSpPr txBox="1"/>
          <p:nvPr/>
        </p:nvSpPr>
        <p:spPr>
          <a:xfrm>
            <a:off x="3995936" y="3717032"/>
            <a:ext cx="4680520" cy="1569660"/>
          </a:xfrm>
          <a:prstGeom prst="rect">
            <a:avLst/>
          </a:prstGeom>
          <a:noFill/>
          <a:ln w="114300">
            <a:solidFill>
              <a:srgbClr val="FF0000"/>
            </a:solidFill>
          </a:ln>
        </p:spPr>
        <p:txBody>
          <a:bodyPr wrap="square" rtlCol="0">
            <a:spAutoFit/>
          </a:bodyPr>
          <a:lstStyle/>
          <a:p>
            <a:r>
              <a:rPr lang="en-GB" sz="4800" dirty="0" smtClean="0">
                <a:solidFill>
                  <a:srgbClr val="FF0000"/>
                </a:solidFill>
                <a:latin typeface="Arial Black" pitchFamily="34" charset="0"/>
              </a:rPr>
              <a:t>PROTEIN = </a:t>
            </a:r>
            <a:r>
              <a:rPr lang="en-GB" sz="4800" i="1" dirty="0" smtClean="0">
                <a:solidFill>
                  <a:srgbClr val="FF0000"/>
                </a:solidFill>
                <a:latin typeface="Arial Black" pitchFamily="34" charset="0"/>
              </a:rPr>
              <a:t>polymer</a:t>
            </a:r>
            <a:endParaRPr lang="en-GB" sz="4800" i="1" dirty="0">
              <a:solidFill>
                <a:srgbClr val="FF0000"/>
              </a:solidFill>
              <a:latin typeface="Arial Black"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sp>
        <p:nvSpPr>
          <p:cNvPr id="11" name="TextovéPole 10"/>
          <p:cNvSpPr txBox="1"/>
          <p:nvPr/>
        </p:nvSpPr>
        <p:spPr>
          <a:xfrm>
            <a:off x="107504" y="0"/>
            <a:ext cx="2376264" cy="2308324"/>
          </a:xfrm>
          <a:prstGeom prst="rect">
            <a:avLst/>
          </a:prstGeom>
          <a:noFill/>
        </p:spPr>
        <p:txBody>
          <a:bodyPr wrap="square" rtlCol="0">
            <a:spAutoFit/>
          </a:bodyPr>
          <a:lstStyle/>
          <a:p>
            <a:r>
              <a:rPr lang="cs-CZ" b="1" dirty="0" err="1" smtClean="0">
                <a:solidFill>
                  <a:srgbClr val="FF0000"/>
                </a:solidFill>
                <a:latin typeface="Arial Black" pitchFamily="34" charset="0"/>
              </a:rPr>
              <a:t>AminoACIDS</a:t>
            </a:r>
            <a:r>
              <a:rPr lang="cs-CZ" b="1" dirty="0" smtClean="0">
                <a:solidFill>
                  <a:srgbClr val="FF0000"/>
                </a:solidFill>
                <a:latin typeface="Arial Black" pitchFamily="34" charset="0"/>
              </a:rPr>
              <a:t> </a:t>
            </a:r>
            <a:r>
              <a:rPr lang="cs-CZ" b="1" dirty="0" err="1" smtClean="0">
                <a:solidFill>
                  <a:srgbClr val="FF0000"/>
                </a:solidFill>
                <a:latin typeface="Arial Black" pitchFamily="34" charset="0"/>
              </a:rPr>
              <a:t>with</a:t>
            </a:r>
            <a:r>
              <a:rPr lang="cs-CZ" b="1" dirty="0" smtClean="0">
                <a:solidFill>
                  <a:srgbClr val="FF0000"/>
                </a:solidFill>
                <a:latin typeface="Arial Black" pitchFamily="34" charset="0"/>
              </a:rPr>
              <a:t>  </a:t>
            </a:r>
            <a:r>
              <a:rPr lang="cs-CZ" b="1" dirty="0" err="1" smtClean="0">
                <a:solidFill>
                  <a:srgbClr val="FF0000"/>
                </a:solidFill>
                <a:latin typeface="Arial Black" pitchFamily="34" charset="0"/>
              </a:rPr>
              <a:t>aliphatic</a:t>
            </a:r>
            <a:r>
              <a:rPr lang="cs-CZ" b="1" dirty="0" smtClean="0">
                <a:solidFill>
                  <a:srgbClr val="FF0000"/>
                </a:solidFill>
                <a:latin typeface="Arial Black" pitchFamily="34" charset="0"/>
              </a:rPr>
              <a:t> </a:t>
            </a:r>
            <a:r>
              <a:rPr lang="cs-CZ" b="1" dirty="0" err="1" smtClean="0">
                <a:solidFill>
                  <a:srgbClr val="FF0000"/>
                </a:solidFill>
                <a:latin typeface="Arial Black" pitchFamily="34" charset="0"/>
              </a:rPr>
              <a:t>Side</a:t>
            </a:r>
            <a:r>
              <a:rPr lang="cs-CZ" b="1" dirty="0" smtClean="0">
                <a:solidFill>
                  <a:srgbClr val="FF0000"/>
                </a:solidFill>
                <a:latin typeface="Arial Black" pitchFamily="34" charset="0"/>
              </a:rPr>
              <a:t> </a:t>
            </a:r>
            <a:r>
              <a:rPr lang="cs-CZ" b="1" dirty="0" err="1" smtClean="0">
                <a:solidFill>
                  <a:srgbClr val="FF0000"/>
                </a:solidFill>
                <a:latin typeface="Arial Black" pitchFamily="34" charset="0"/>
              </a:rPr>
              <a:t>chain</a:t>
            </a:r>
            <a:endParaRPr lang="cs-CZ" b="1" dirty="0" smtClean="0">
              <a:solidFill>
                <a:srgbClr val="FF0000"/>
              </a:solidFill>
              <a:latin typeface="Arial Black" pitchFamily="34" charset="0"/>
            </a:endParaRPr>
          </a:p>
          <a:p>
            <a:r>
              <a:rPr lang="cs-CZ" dirty="0" smtClean="0">
                <a:hlinkClick r:id="rId2" tooltip="Glycin"/>
              </a:rPr>
              <a:t>Glycin</a:t>
            </a:r>
            <a:r>
              <a:rPr lang="cs-CZ" dirty="0" smtClean="0"/>
              <a:t>e </a:t>
            </a:r>
            <a:r>
              <a:rPr lang="cs-CZ" b="1" dirty="0" err="1" smtClean="0"/>
              <a:t>Gly</a:t>
            </a:r>
            <a:r>
              <a:rPr lang="cs-CZ" dirty="0" smtClean="0"/>
              <a:t> (G)</a:t>
            </a:r>
          </a:p>
          <a:p>
            <a:r>
              <a:rPr lang="cs-CZ" dirty="0" smtClean="0">
                <a:hlinkClick r:id="rId3" tooltip="Alanin"/>
              </a:rPr>
              <a:t>Alanin</a:t>
            </a:r>
            <a:r>
              <a:rPr lang="cs-CZ" dirty="0" smtClean="0"/>
              <a:t>e </a:t>
            </a:r>
            <a:r>
              <a:rPr lang="cs-CZ" b="1" dirty="0" smtClean="0"/>
              <a:t>Ala</a:t>
            </a:r>
            <a:r>
              <a:rPr lang="cs-CZ" dirty="0" smtClean="0"/>
              <a:t> (A)</a:t>
            </a:r>
          </a:p>
          <a:p>
            <a:r>
              <a:rPr lang="cs-CZ" dirty="0" smtClean="0">
                <a:hlinkClick r:id="rId4" tooltip="Valin"/>
              </a:rPr>
              <a:t>Valin</a:t>
            </a:r>
            <a:r>
              <a:rPr lang="cs-CZ" dirty="0" smtClean="0"/>
              <a:t>e </a:t>
            </a:r>
            <a:r>
              <a:rPr lang="cs-CZ" b="1" dirty="0" smtClean="0"/>
              <a:t>Val</a:t>
            </a:r>
            <a:r>
              <a:rPr lang="cs-CZ" dirty="0" smtClean="0"/>
              <a:t> (V)</a:t>
            </a:r>
          </a:p>
          <a:p>
            <a:r>
              <a:rPr lang="cs-CZ" dirty="0" smtClean="0">
                <a:hlinkClick r:id="rId5" tooltip="Leucin"/>
              </a:rPr>
              <a:t>Leucin</a:t>
            </a:r>
            <a:r>
              <a:rPr lang="cs-CZ" dirty="0" smtClean="0"/>
              <a:t>e </a:t>
            </a:r>
            <a:r>
              <a:rPr lang="cs-CZ" b="1" dirty="0" smtClean="0"/>
              <a:t>Leu</a:t>
            </a:r>
            <a:r>
              <a:rPr lang="cs-CZ" dirty="0" smtClean="0"/>
              <a:t> (L)</a:t>
            </a:r>
          </a:p>
          <a:p>
            <a:r>
              <a:rPr lang="cs-CZ" dirty="0" err="1" smtClean="0">
                <a:hlinkClick r:id="rId6" tooltip="Isoleucin"/>
              </a:rPr>
              <a:t>Isoleucin</a:t>
            </a:r>
            <a:r>
              <a:rPr lang="cs-CZ" dirty="0" err="1" smtClean="0"/>
              <a:t>e</a:t>
            </a:r>
            <a:r>
              <a:rPr lang="cs-CZ" dirty="0" smtClean="0"/>
              <a:t> </a:t>
            </a:r>
            <a:r>
              <a:rPr lang="cs-CZ" b="1" dirty="0" err="1" smtClean="0"/>
              <a:t>Ile</a:t>
            </a:r>
            <a:r>
              <a:rPr lang="cs-CZ" dirty="0" smtClean="0"/>
              <a:t> (I)</a:t>
            </a:r>
            <a:endParaRPr lang="cs-CZ" dirty="0"/>
          </a:p>
        </p:txBody>
      </p:sp>
      <p:sp>
        <p:nvSpPr>
          <p:cNvPr id="12" name="TextovéPole 11"/>
          <p:cNvSpPr txBox="1"/>
          <p:nvPr/>
        </p:nvSpPr>
        <p:spPr>
          <a:xfrm>
            <a:off x="2915816" y="0"/>
            <a:ext cx="5184576" cy="2031325"/>
          </a:xfrm>
          <a:prstGeom prst="rect">
            <a:avLst/>
          </a:prstGeom>
          <a:noFill/>
        </p:spPr>
        <p:txBody>
          <a:bodyPr wrap="square" rtlCol="0">
            <a:spAutoFit/>
          </a:bodyPr>
          <a:lstStyle/>
          <a:p>
            <a:r>
              <a:rPr lang="cs-CZ" b="1" dirty="0" err="1" smtClean="0">
                <a:solidFill>
                  <a:srgbClr val="C00000"/>
                </a:solidFill>
                <a:latin typeface="Arial Black" pitchFamily="34" charset="0"/>
              </a:rPr>
              <a:t>AminoACIDS</a:t>
            </a:r>
            <a:r>
              <a:rPr lang="cs-CZ" b="1" dirty="0" smtClean="0">
                <a:solidFill>
                  <a:srgbClr val="C00000"/>
                </a:solidFill>
                <a:latin typeface="Arial Black" pitchFamily="34" charset="0"/>
              </a:rPr>
              <a:t> </a:t>
            </a:r>
            <a:r>
              <a:rPr lang="cs-CZ" b="1" dirty="0" err="1" smtClean="0">
                <a:solidFill>
                  <a:srgbClr val="C00000"/>
                </a:solidFill>
                <a:latin typeface="Arial Black" pitchFamily="34" charset="0"/>
              </a:rPr>
              <a:t>with</a:t>
            </a:r>
            <a:r>
              <a:rPr lang="cs-CZ" b="1" dirty="0" smtClean="0">
                <a:solidFill>
                  <a:srgbClr val="C00000"/>
                </a:solidFill>
                <a:latin typeface="Arial Black" pitchFamily="34" charset="0"/>
              </a:rPr>
              <a:t> </a:t>
            </a:r>
            <a:r>
              <a:rPr lang="cs-CZ" b="1" dirty="0" err="1" smtClean="0">
                <a:solidFill>
                  <a:srgbClr val="C00000"/>
                </a:solidFill>
                <a:latin typeface="Arial Black" pitchFamily="34" charset="0"/>
              </a:rPr>
              <a:t>Carboxyl</a:t>
            </a:r>
            <a:r>
              <a:rPr lang="cs-CZ" b="1" dirty="0" smtClean="0">
                <a:solidFill>
                  <a:srgbClr val="C00000"/>
                </a:solidFill>
                <a:latin typeface="Arial Black" pitchFamily="34" charset="0"/>
              </a:rPr>
              <a:t> </a:t>
            </a:r>
            <a:r>
              <a:rPr lang="cs-CZ" b="1" dirty="0" err="1" smtClean="0">
                <a:solidFill>
                  <a:srgbClr val="C00000"/>
                </a:solidFill>
                <a:latin typeface="Arial Black" pitchFamily="34" charset="0"/>
              </a:rPr>
              <a:t>or</a:t>
            </a:r>
            <a:r>
              <a:rPr lang="cs-CZ" b="1" dirty="0" smtClean="0">
                <a:solidFill>
                  <a:srgbClr val="C00000"/>
                </a:solidFill>
                <a:latin typeface="Arial Black" pitchFamily="34" charset="0"/>
              </a:rPr>
              <a:t> Amide </a:t>
            </a:r>
            <a:r>
              <a:rPr lang="cs-CZ" b="1" dirty="0" err="1" smtClean="0">
                <a:solidFill>
                  <a:srgbClr val="C00000"/>
                </a:solidFill>
                <a:latin typeface="Arial Black" pitchFamily="34" charset="0"/>
              </a:rPr>
              <a:t>Group</a:t>
            </a:r>
            <a:r>
              <a:rPr lang="cs-CZ" b="1" dirty="0" smtClean="0">
                <a:solidFill>
                  <a:srgbClr val="C00000"/>
                </a:solidFill>
                <a:latin typeface="Arial Black" pitchFamily="34" charset="0"/>
              </a:rPr>
              <a:t> in </a:t>
            </a:r>
            <a:r>
              <a:rPr lang="cs-CZ" b="1" dirty="0" err="1" smtClean="0">
                <a:solidFill>
                  <a:srgbClr val="C00000"/>
                </a:solidFill>
                <a:latin typeface="Arial Black" pitchFamily="34" charset="0"/>
              </a:rPr>
              <a:t>the</a:t>
            </a:r>
            <a:r>
              <a:rPr lang="cs-CZ" b="1" dirty="0" smtClean="0">
                <a:solidFill>
                  <a:srgbClr val="C00000"/>
                </a:solidFill>
                <a:latin typeface="Arial Black" pitchFamily="34" charset="0"/>
              </a:rPr>
              <a:t> </a:t>
            </a:r>
            <a:r>
              <a:rPr lang="cs-CZ" b="1" dirty="0" err="1" smtClean="0">
                <a:solidFill>
                  <a:srgbClr val="C00000"/>
                </a:solidFill>
                <a:latin typeface="Arial Black" pitchFamily="34" charset="0"/>
              </a:rPr>
              <a:t>Side</a:t>
            </a:r>
            <a:r>
              <a:rPr lang="cs-CZ" b="1" dirty="0" smtClean="0">
                <a:solidFill>
                  <a:srgbClr val="C00000"/>
                </a:solidFill>
                <a:latin typeface="Arial Black" pitchFamily="34" charset="0"/>
              </a:rPr>
              <a:t> </a:t>
            </a:r>
            <a:r>
              <a:rPr lang="cs-CZ" b="1" dirty="0" err="1" smtClean="0">
                <a:solidFill>
                  <a:srgbClr val="C00000"/>
                </a:solidFill>
                <a:latin typeface="Arial Black" pitchFamily="34" charset="0"/>
              </a:rPr>
              <a:t>chain</a:t>
            </a:r>
            <a:endParaRPr lang="cs-CZ" b="1" dirty="0" smtClean="0">
              <a:solidFill>
                <a:srgbClr val="C00000"/>
              </a:solidFill>
              <a:latin typeface="Arial Black" pitchFamily="34" charset="0"/>
            </a:endParaRPr>
          </a:p>
          <a:p>
            <a:r>
              <a:rPr lang="cs-CZ" b="1" dirty="0" smtClean="0">
                <a:solidFill>
                  <a:srgbClr val="C00000"/>
                </a:solidFill>
                <a:latin typeface="Arial Black" pitchFamily="34" charset="0"/>
              </a:rPr>
              <a:t>(</a:t>
            </a:r>
            <a:r>
              <a:rPr lang="cs-CZ" b="1" dirty="0" err="1" smtClean="0">
                <a:solidFill>
                  <a:srgbClr val="C00000"/>
                </a:solidFill>
                <a:latin typeface="Arial Black" pitchFamily="34" charset="0"/>
              </a:rPr>
              <a:t>Acid</a:t>
            </a:r>
            <a:r>
              <a:rPr lang="cs-CZ" b="1" dirty="0" smtClean="0">
                <a:solidFill>
                  <a:srgbClr val="C00000"/>
                </a:solidFill>
                <a:latin typeface="Arial Black" pitchFamily="34" charset="0"/>
              </a:rPr>
              <a:t> </a:t>
            </a:r>
            <a:r>
              <a:rPr lang="cs-CZ" b="1" dirty="0" err="1" smtClean="0">
                <a:solidFill>
                  <a:srgbClr val="C00000"/>
                </a:solidFill>
                <a:latin typeface="Arial Black" pitchFamily="34" charset="0"/>
              </a:rPr>
              <a:t>Groups</a:t>
            </a:r>
            <a:r>
              <a:rPr lang="cs-CZ" b="1" dirty="0" smtClean="0">
                <a:solidFill>
                  <a:srgbClr val="C00000"/>
                </a:solidFill>
                <a:latin typeface="Arial Black" pitchFamily="34" charset="0"/>
              </a:rPr>
              <a:t>)</a:t>
            </a:r>
          </a:p>
          <a:p>
            <a:r>
              <a:rPr lang="cs-CZ" dirty="0" err="1" smtClean="0">
                <a:hlinkClick r:id="rId7" tooltip="Kyselina asparagová"/>
              </a:rPr>
              <a:t>Asparag</a:t>
            </a:r>
            <a:r>
              <a:rPr lang="cs-CZ" dirty="0" err="1" smtClean="0"/>
              <a:t>ic</a:t>
            </a:r>
            <a:r>
              <a:rPr lang="cs-CZ" dirty="0" smtClean="0"/>
              <a:t> </a:t>
            </a:r>
            <a:r>
              <a:rPr lang="cs-CZ" dirty="0" err="1" smtClean="0"/>
              <a:t>Acid</a:t>
            </a:r>
            <a:r>
              <a:rPr lang="cs-CZ" dirty="0" smtClean="0"/>
              <a:t> </a:t>
            </a:r>
            <a:r>
              <a:rPr lang="cs-CZ" b="1" dirty="0" err="1" smtClean="0"/>
              <a:t>Asp</a:t>
            </a:r>
            <a:r>
              <a:rPr lang="cs-CZ" dirty="0" smtClean="0"/>
              <a:t> (D)</a:t>
            </a:r>
          </a:p>
          <a:p>
            <a:r>
              <a:rPr lang="cs-CZ" dirty="0" smtClean="0">
                <a:hlinkClick r:id="rId8" tooltip="Asparagin"/>
              </a:rPr>
              <a:t>Asparagin</a:t>
            </a:r>
            <a:r>
              <a:rPr lang="cs-CZ" dirty="0" smtClean="0"/>
              <a:t>e </a:t>
            </a:r>
            <a:r>
              <a:rPr lang="cs-CZ" b="1" dirty="0" err="1" smtClean="0"/>
              <a:t>Asn</a:t>
            </a:r>
            <a:r>
              <a:rPr lang="cs-CZ" dirty="0" smtClean="0"/>
              <a:t> (N)</a:t>
            </a:r>
          </a:p>
          <a:p>
            <a:r>
              <a:rPr lang="cs-CZ" dirty="0" err="1" smtClean="0">
                <a:hlinkClick r:id="rId9" tooltip="Kyselina glutamová"/>
              </a:rPr>
              <a:t>Glutam</a:t>
            </a:r>
            <a:r>
              <a:rPr lang="cs-CZ" dirty="0" err="1" smtClean="0"/>
              <a:t>ic</a:t>
            </a:r>
            <a:r>
              <a:rPr lang="cs-CZ" dirty="0" smtClean="0"/>
              <a:t> </a:t>
            </a:r>
            <a:r>
              <a:rPr lang="cs-CZ" dirty="0" err="1" smtClean="0"/>
              <a:t>Acid</a:t>
            </a:r>
            <a:r>
              <a:rPr lang="cs-CZ" dirty="0" smtClean="0"/>
              <a:t> </a:t>
            </a:r>
            <a:r>
              <a:rPr lang="cs-CZ" b="1" dirty="0" err="1" smtClean="0"/>
              <a:t>Glu</a:t>
            </a:r>
            <a:r>
              <a:rPr lang="cs-CZ" dirty="0" smtClean="0"/>
              <a:t> (E)</a:t>
            </a:r>
          </a:p>
          <a:p>
            <a:r>
              <a:rPr lang="cs-CZ" dirty="0" err="1" smtClean="0">
                <a:hlinkClick r:id="rId10" tooltip="Glutamin"/>
              </a:rPr>
              <a:t>Glutamin</a:t>
            </a:r>
            <a:r>
              <a:rPr lang="cs-CZ" dirty="0" err="1" smtClean="0"/>
              <a:t>e</a:t>
            </a:r>
            <a:r>
              <a:rPr lang="cs-CZ" dirty="0" smtClean="0"/>
              <a:t> </a:t>
            </a:r>
            <a:r>
              <a:rPr lang="cs-CZ" b="1" dirty="0" err="1" smtClean="0"/>
              <a:t>Gln</a:t>
            </a:r>
            <a:r>
              <a:rPr lang="cs-CZ" dirty="0" smtClean="0"/>
              <a:t> (Q)</a:t>
            </a:r>
            <a:endParaRPr lang="cs-CZ" dirty="0"/>
          </a:p>
        </p:txBody>
      </p:sp>
      <p:sp>
        <p:nvSpPr>
          <p:cNvPr id="14" name="TextovéPole 13"/>
          <p:cNvSpPr txBox="1"/>
          <p:nvPr/>
        </p:nvSpPr>
        <p:spPr>
          <a:xfrm>
            <a:off x="251520" y="2348880"/>
            <a:ext cx="8136904" cy="3539430"/>
          </a:xfrm>
          <a:prstGeom prst="rect">
            <a:avLst/>
          </a:prstGeom>
          <a:noFill/>
        </p:spPr>
        <p:txBody>
          <a:bodyPr wrap="square" rtlCol="0">
            <a:spAutoFit/>
          </a:bodyPr>
          <a:lstStyle/>
          <a:p>
            <a:r>
              <a:rPr lang="cs-CZ" sz="2000" b="1" dirty="0" err="1" smtClean="0">
                <a:solidFill>
                  <a:srgbClr val="0000FF"/>
                </a:solidFill>
                <a:latin typeface="Arial Black" pitchFamily="34" charset="0"/>
              </a:rPr>
              <a:t>AminoACIDS</a:t>
            </a:r>
            <a:r>
              <a:rPr lang="cs-CZ" sz="2000" b="1" dirty="0" smtClean="0">
                <a:solidFill>
                  <a:srgbClr val="0000FF"/>
                </a:solidFill>
                <a:latin typeface="Arial Black" pitchFamily="34" charset="0"/>
              </a:rPr>
              <a:t> </a:t>
            </a:r>
            <a:r>
              <a:rPr lang="cs-CZ" sz="2000" b="1" dirty="0" err="1" smtClean="0">
                <a:solidFill>
                  <a:srgbClr val="0000FF"/>
                </a:solidFill>
                <a:latin typeface="Arial Black" pitchFamily="34" charset="0"/>
              </a:rPr>
              <a:t>with</a:t>
            </a:r>
            <a:r>
              <a:rPr lang="cs-CZ" sz="2000" b="1" dirty="0" smtClean="0">
                <a:solidFill>
                  <a:srgbClr val="0000FF"/>
                </a:solidFill>
                <a:latin typeface="Arial Black" pitchFamily="34" charset="0"/>
              </a:rPr>
              <a:t> Amine </a:t>
            </a:r>
            <a:r>
              <a:rPr lang="cs-CZ" sz="2000" b="1" dirty="0" err="1" smtClean="0">
                <a:solidFill>
                  <a:srgbClr val="0000FF"/>
                </a:solidFill>
                <a:latin typeface="Arial Black" pitchFamily="34" charset="0"/>
              </a:rPr>
              <a:t>Group</a:t>
            </a:r>
            <a:r>
              <a:rPr lang="cs-CZ" sz="2000" b="1" dirty="0" smtClean="0">
                <a:solidFill>
                  <a:srgbClr val="0000FF"/>
                </a:solidFill>
                <a:latin typeface="Arial Black" pitchFamily="34" charset="0"/>
              </a:rPr>
              <a:t> in </a:t>
            </a:r>
            <a:r>
              <a:rPr lang="cs-CZ" sz="2000" b="1" dirty="0" err="1" smtClean="0">
                <a:solidFill>
                  <a:srgbClr val="0000FF"/>
                </a:solidFill>
                <a:latin typeface="Arial Black" pitchFamily="34" charset="0"/>
              </a:rPr>
              <a:t>the</a:t>
            </a:r>
            <a:r>
              <a:rPr lang="cs-CZ" sz="2000" b="1" dirty="0" smtClean="0">
                <a:solidFill>
                  <a:srgbClr val="0000FF"/>
                </a:solidFill>
                <a:latin typeface="Arial Black" pitchFamily="34" charset="0"/>
              </a:rPr>
              <a:t> </a:t>
            </a:r>
            <a:r>
              <a:rPr lang="cs-CZ" sz="2000" b="1" dirty="0" err="1" smtClean="0">
                <a:solidFill>
                  <a:srgbClr val="0000FF"/>
                </a:solidFill>
                <a:latin typeface="Arial Black" pitchFamily="34" charset="0"/>
              </a:rPr>
              <a:t>Side</a:t>
            </a:r>
            <a:r>
              <a:rPr lang="cs-CZ" sz="2000" b="1" dirty="0" smtClean="0">
                <a:solidFill>
                  <a:srgbClr val="0000FF"/>
                </a:solidFill>
                <a:latin typeface="Arial Black" pitchFamily="34" charset="0"/>
              </a:rPr>
              <a:t> </a:t>
            </a:r>
            <a:r>
              <a:rPr lang="cs-CZ" sz="2000" b="1" dirty="0" err="1" smtClean="0">
                <a:solidFill>
                  <a:srgbClr val="0000FF"/>
                </a:solidFill>
                <a:latin typeface="Arial Black" pitchFamily="34" charset="0"/>
              </a:rPr>
              <a:t>chain</a:t>
            </a:r>
            <a:endParaRPr lang="cs-CZ" sz="2000" b="1" dirty="0" smtClean="0">
              <a:solidFill>
                <a:srgbClr val="0000FF"/>
              </a:solidFill>
              <a:latin typeface="Arial Black" pitchFamily="34" charset="0"/>
            </a:endParaRPr>
          </a:p>
          <a:p>
            <a:r>
              <a:rPr lang="cs-CZ" sz="2000" b="1" dirty="0" smtClean="0">
                <a:solidFill>
                  <a:srgbClr val="0000FF"/>
                </a:solidFill>
                <a:latin typeface="Arial Black" pitchFamily="34" charset="0"/>
              </a:rPr>
              <a:t>(Basic </a:t>
            </a:r>
            <a:r>
              <a:rPr lang="cs-CZ" sz="2000" b="1" dirty="0" err="1" smtClean="0">
                <a:solidFill>
                  <a:srgbClr val="0000FF"/>
                </a:solidFill>
                <a:latin typeface="Arial Black" pitchFamily="34" charset="0"/>
              </a:rPr>
              <a:t>Groups</a:t>
            </a:r>
            <a:r>
              <a:rPr lang="cs-CZ" sz="2000" b="1" dirty="0" smtClean="0">
                <a:solidFill>
                  <a:srgbClr val="0000FF"/>
                </a:solidFill>
                <a:latin typeface="Arial Black" pitchFamily="34" charset="0"/>
              </a:rPr>
              <a:t>)</a:t>
            </a:r>
          </a:p>
          <a:p>
            <a:r>
              <a:rPr lang="cs-CZ" dirty="0" smtClean="0">
                <a:hlinkClick r:id="rId11" tooltip="Arginin"/>
              </a:rPr>
              <a:t>Arginin</a:t>
            </a:r>
            <a:r>
              <a:rPr lang="cs-CZ" dirty="0" smtClean="0"/>
              <a:t>e </a:t>
            </a:r>
            <a:r>
              <a:rPr lang="cs-CZ" b="1" dirty="0" err="1" smtClean="0"/>
              <a:t>Arg</a:t>
            </a:r>
            <a:r>
              <a:rPr lang="cs-CZ" dirty="0" smtClean="0"/>
              <a:t> (R)</a:t>
            </a:r>
          </a:p>
          <a:p>
            <a:r>
              <a:rPr lang="cs-CZ" dirty="0" err="1" smtClean="0">
                <a:hlinkClick r:id="rId12" tooltip="Lysin"/>
              </a:rPr>
              <a:t>Lysin</a:t>
            </a:r>
            <a:r>
              <a:rPr lang="cs-CZ" dirty="0" err="1" smtClean="0"/>
              <a:t>e</a:t>
            </a:r>
            <a:r>
              <a:rPr lang="cs-CZ" dirty="0" smtClean="0"/>
              <a:t> </a:t>
            </a:r>
            <a:r>
              <a:rPr lang="cs-CZ" b="1" dirty="0" err="1" smtClean="0"/>
              <a:t>Lys</a:t>
            </a:r>
            <a:r>
              <a:rPr lang="cs-CZ" dirty="0" smtClean="0"/>
              <a:t> (K)</a:t>
            </a:r>
          </a:p>
          <a:p>
            <a:r>
              <a:rPr lang="cs-CZ" sz="2000" b="1" dirty="0" err="1" smtClean="0">
                <a:solidFill>
                  <a:srgbClr val="008000"/>
                </a:solidFill>
                <a:latin typeface="Arial Black" pitchFamily="34" charset="0"/>
              </a:rPr>
              <a:t>AminoACIDS</a:t>
            </a:r>
            <a:r>
              <a:rPr lang="cs-CZ" sz="2000" b="1" dirty="0" smtClean="0">
                <a:solidFill>
                  <a:srgbClr val="008000"/>
                </a:solidFill>
                <a:latin typeface="Arial Black" pitchFamily="34" charset="0"/>
              </a:rPr>
              <a:t> </a:t>
            </a:r>
            <a:r>
              <a:rPr lang="cs-CZ" sz="2000" b="1" dirty="0" err="1" smtClean="0">
                <a:solidFill>
                  <a:srgbClr val="008000"/>
                </a:solidFill>
                <a:latin typeface="Arial Black" pitchFamily="34" charset="0"/>
              </a:rPr>
              <a:t>with</a:t>
            </a:r>
            <a:r>
              <a:rPr lang="cs-CZ" sz="2000" b="1" dirty="0" smtClean="0">
                <a:solidFill>
                  <a:srgbClr val="008000"/>
                </a:solidFill>
                <a:latin typeface="Arial Black" pitchFamily="34" charset="0"/>
              </a:rPr>
              <a:t> </a:t>
            </a:r>
            <a:r>
              <a:rPr lang="cs-CZ" sz="2000" b="1" dirty="0" err="1" smtClean="0">
                <a:solidFill>
                  <a:srgbClr val="008000"/>
                </a:solidFill>
                <a:latin typeface="Arial Black" pitchFamily="34" charset="0"/>
              </a:rPr>
              <a:t>Aromatic</a:t>
            </a:r>
            <a:r>
              <a:rPr lang="cs-CZ" sz="2000" b="1" dirty="0" smtClean="0">
                <a:solidFill>
                  <a:srgbClr val="008000"/>
                </a:solidFill>
                <a:latin typeface="Arial Black" pitchFamily="34" charset="0"/>
              </a:rPr>
              <a:t> </a:t>
            </a:r>
            <a:r>
              <a:rPr lang="cs-CZ" sz="2000" b="1" dirty="0" err="1" smtClean="0">
                <a:solidFill>
                  <a:srgbClr val="008000"/>
                </a:solidFill>
                <a:latin typeface="Arial Black" pitchFamily="34" charset="0"/>
              </a:rPr>
              <a:t>nucleus</a:t>
            </a:r>
            <a:r>
              <a:rPr lang="cs-CZ" sz="2000" b="1" dirty="0" smtClean="0">
                <a:solidFill>
                  <a:srgbClr val="008000"/>
                </a:solidFill>
                <a:latin typeface="Arial Black" pitchFamily="34" charset="0"/>
              </a:rPr>
              <a:t> (ring) </a:t>
            </a:r>
            <a:r>
              <a:rPr lang="cs-CZ" sz="2000" b="1" dirty="0" err="1" smtClean="0">
                <a:solidFill>
                  <a:srgbClr val="008000"/>
                </a:solidFill>
                <a:latin typeface="Arial Black" pitchFamily="34" charset="0"/>
              </a:rPr>
              <a:t>or</a:t>
            </a:r>
            <a:r>
              <a:rPr lang="cs-CZ" sz="2000" b="1" dirty="0" smtClean="0">
                <a:solidFill>
                  <a:srgbClr val="008000"/>
                </a:solidFill>
                <a:latin typeface="Arial Black" pitchFamily="34" charset="0"/>
              </a:rPr>
              <a:t> Hydroxyl </a:t>
            </a:r>
            <a:r>
              <a:rPr lang="cs-CZ" sz="2000" b="1" dirty="0" err="1" smtClean="0">
                <a:solidFill>
                  <a:srgbClr val="008000"/>
                </a:solidFill>
                <a:latin typeface="Arial Black" pitchFamily="34" charset="0"/>
              </a:rPr>
              <a:t>Group</a:t>
            </a:r>
            <a:r>
              <a:rPr lang="cs-CZ" sz="2000" b="1" dirty="0" smtClean="0">
                <a:solidFill>
                  <a:srgbClr val="008000"/>
                </a:solidFill>
                <a:latin typeface="Arial Black" pitchFamily="34" charset="0"/>
              </a:rPr>
              <a:t> in </a:t>
            </a:r>
            <a:r>
              <a:rPr lang="cs-CZ" sz="2000" b="1" dirty="0" err="1" smtClean="0">
                <a:solidFill>
                  <a:srgbClr val="008000"/>
                </a:solidFill>
                <a:latin typeface="Arial Black" pitchFamily="34" charset="0"/>
              </a:rPr>
              <a:t>the</a:t>
            </a:r>
            <a:r>
              <a:rPr lang="cs-CZ" sz="2000" b="1" dirty="0" smtClean="0">
                <a:solidFill>
                  <a:srgbClr val="008000"/>
                </a:solidFill>
                <a:latin typeface="Arial Black" pitchFamily="34" charset="0"/>
              </a:rPr>
              <a:t> </a:t>
            </a:r>
            <a:r>
              <a:rPr lang="cs-CZ" sz="2000" b="1" dirty="0" err="1" smtClean="0">
                <a:solidFill>
                  <a:srgbClr val="008000"/>
                </a:solidFill>
                <a:latin typeface="Arial Black" pitchFamily="34" charset="0"/>
              </a:rPr>
              <a:t>Side</a:t>
            </a:r>
            <a:r>
              <a:rPr lang="cs-CZ" sz="2000" b="1" dirty="0" smtClean="0">
                <a:solidFill>
                  <a:srgbClr val="008000"/>
                </a:solidFill>
                <a:latin typeface="Arial Black" pitchFamily="34" charset="0"/>
              </a:rPr>
              <a:t> </a:t>
            </a:r>
            <a:r>
              <a:rPr lang="cs-CZ" sz="2000" b="1" dirty="0" err="1" smtClean="0">
                <a:solidFill>
                  <a:srgbClr val="008000"/>
                </a:solidFill>
                <a:latin typeface="Arial Black" pitchFamily="34" charset="0"/>
              </a:rPr>
              <a:t>chain</a:t>
            </a:r>
            <a:endParaRPr lang="cs-CZ" sz="2000" b="1" dirty="0" smtClean="0">
              <a:solidFill>
                <a:srgbClr val="008000"/>
              </a:solidFill>
              <a:latin typeface="Arial Black" pitchFamily="34" charset="0"/>
            </a:endParaRPr>
          </a:p>
          <a:p>
            <a:r>
              <a:rPr lang="cs-CZ" dirty="0" smtClean="0">
                <a:hlinkClick r:id="rId13" tooltip="Histidin"/>
              </a:rPr>
              <a:t>Histidin</a:t>
            </a:r>
            <a:r>
              <a:rPr lang="cs-CZ" dirty="0" smtClean="0"/>
              <a:t>e </a:t>
            </a:r>
            <a:r>
              <a:rPr lang="cs-CZ" b="1" dirty="0" smtClean="0"/>
              <a:t>His</a:t>
            </a:r>
            <a:r>
              <a:rPr lang="cs-CZ" dirty="0" smtClean="0"/>
              <a:t> (H)</a:t>
            </a:r>
          </a:p>
          <a:p>
            <a:r>
              <a:rPr lang="cs-CZ" dirty="0" err="1" smtClean="0">
                <a:hlinkClick r:id="rId14" tooltip="Fenylalanin"/>
              </a:rPr>
              <a:t>Phenylalanin</a:t>
            </a:r>
            <a:r>
              <a:rPr lang="cs-CZ" dirty="0" err="1" smtClean="0"/>
              <a:t>e</a:t>
            </a:r>
            <a:r>
              <a:rPr lang="cs-CZ" dirty="0" smtClean="0"/>
              <a:t> </a:t>
            </a:r>
            <a:r>
              <a:rPr lang="cs-CZ" b="1" dirty="0" err="1" smtClean="0"/>
              <a:t>Phe</a:t>
            </a:r>
            <a:r>
              <a:rPr lang="cs-CZ" dirty="0" smtClean="0"/>
              <a:t> (F)</a:t>
            </a:r>
          </a:p>
          <a:p>
            <a:r>
              <a:rPr lang="cs-CZ" dirty="0" smtClean="0">
                <a:hlinkClick r:id="rId15" tooltip="Serin"/>
              </a:rPr>
              <a:t>Serin</a:t>
            </a:r>
            <a:r>
              <a:rPr lang="cs-CZ" dirty="0" smtClean="0"/>
              <a:t>e </a:t>
            </a:r>
            <a:r>
              <a:rPr lang="cs-CZ" b="1" dirty="0" smtClean="0"/>
              <a:t>Ser</a:t>
            </a:r>
            <a:r>
              <a:rPr lang="cs-CZ" dirty="0" smtClean="0"/>
              <a:t> (S)</a:t>
            </a:r>
          </a:p>
          <a:p>
            <a:r>
              <a:rPr lang="cs-CZ" dirty="0" err="1" smtClean="0">
                <a:hlinkClick r:id="rId16" tooltip="Threonin"/>
              </a:rPr>
              <a:t>Threonin</a:t>
            </a:r>
            <a:r>
              <a:rPr lang="cs-CZ" dirty="0" smtClean="0"/>
              <a:t> </a:t>
            </a:r>
            <a:r>
              <a:rPr lang="cs-CZ" b="1" dirty="0" err="1" smtClean="0"/>
              <a:t>Thr</a:t>
            </a:r>
            <a:r>
              <a:rPr lang="cs-CZ" dirty="0" smtClean="0"/>
              <a:t> (T)</a:t>
            </a:r>
          </a:p>
          <a:p>
            <a:r>
              <a:rPr lang="cs-CZ" dirty="0" smtClean="0">
                <a:hlinkClick r:id="rId17" tooltip="Tyrozin"/>
              </a:rPr>
              <a:t>Tyrozin</a:t>
            </a:r>
            <a:r>
              <a:rPr lang="cs-CZ" dirty="0" smtClean="0"/>
              <a:t>e </a:t>
            </a:r>
            <a:r>
              <a:rPr lang="cs-CZ" b="1" dirty="0" err="1" smtClean="0"/>
              <a:t>Tyr</a:t>
            </a:r>
            <a:r>
              <a:rPr lang="cs-CZ" dirty="0" smtClean="0"/>
              <a:t> (Y)</a:t>
            </a:r>
          </a:p>
          <a:p>
            <a:r>
              <a:rPr lang="cs-CZ" dirty="0" err="1" smtClean="0">
                <a:hlinkClick r:id="rId18" tooltip="Tryptofan"/>
              </a:rPr>
              <a:t>Tryptophan</a:t>
            </a:r>
            <a:r>
              <a:rPr lang="cs-CZ" dirty="0" err="1" smtClean="0"/>
              <a:t>e</a:t>
            </a:r>
            <a:r>
              <a:rPr lang="cs-CZ" dirty="0" smtClean="0"/>
              <a:t> </a:t>
            </a:r>
            <a:r>
              <a:rPr lang="cs-CZ" b="1" dirty="0" smtClean="0"/>
              <a:t>Trp</a:t>
            </a:r>
            <a:r>
              <a:rPr lang="cs-CZ" dirty="0" smtClean="0"/>
              <a:t> (W)</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12</a:t>
            </a:fld>
            <a:endParaRPr lang="sk-SK"/>
          </a:p>
        </p:txBody>
      </p:sp>
      <p:sp>
        <p:nvSpPr>
          <p:cNvPr id="5" name="TextovéPole 4"/>
          <p:cNvSpPr txBox="1"/>
          <p:nvPr/>
        </p:nvSpPr>
        <p:spPr>
          <a:xfrm>
            <a:off x="179512" y="260648"/>
            <a:ext cx="8784976" cy="3693319"/>
          </a:xfrm>
          <a:prstGeom prst="rect">
            <a:avLst/>
          </a:prstGeom>
          <a:solidFill>
            <a:schemeClr val="accent3">
              <a:lumMod val="75000"/>
            </a:schemeClr>
          </a:solidFill>
        </p:spPr>
        <p:txBody>
          <a:bodyPr wrap="square" rtlCol="0">
            <a:spAutoFit/>
          </a:bodyPr>
          <a:lstStyle/>
          <a:p>
            <a:r>
              <a:rPr lang="cs-CZ" b="1" dirty="0" err="1" smtClean="0">
                <a:solidFill>
                  <a:srgbClr val="FFFF00"/>
                </a:solidFill>
                <a:latin typeface="Arial Black" pitchFamily="34" charset="0"/>
              </a:rPr>
              <a:t>AminoACIDS</a:t>
            </a:r>
            <a:r>
              <a:rPr lang="cs-CZ" b="1" dirty="0" smtClean="0">
                <a:solidFill>
                  <a:srgbClr val="FFFF00"/>
                </a:solidFill>
                <a:latin typeface="Arial Black" pitchFamily="34" charset="0"/>
              </a:rPr>
              <a:t> </a:t>
            </a:r>
            <a:r>
              <a:rPr lang="cs-CZ" b="1" dirty="0" err="1" smtClean="0">
                <a:solidFill>
                  <a:srgbClr val="FFFF00"/>
                </a:solidFill>
                <a:latin typeface="Arial Black" pitchFamily="34" charset="0"/>
              </a:rPr>
              <a:t>with</a:t>
            </a:r>
            <a:r>
              <a:rPr lang="cs-CZ" b="1" dirty="0" smtClean="0">
                <a:solidFill>
                  <a:srgbClr val="FFFF00"/>
                </a:solidFill>
                <a:latin typeface="Arial Black" pitchFamily="34" charset="0"/>
              </a:rPr>
              <a:t> </a:t>
            </a:r>
            <a:r>
              <a:rPr lang="cs-CZ" b="1" dirty="0" err="1" smtClean="0">
                <a:solidFill>
                  <a:srgbClr val="FFFF00"/>
                </a:solidFill>
                <a:latin typeface="Arial Black" pitchFamily="34" charset="0"/>
              </a:rPr>
              <a:t>Sulphur</a:t>
            </a:r>
            <a:r>
              <a:rPr lang="cs-CZ" b="1" dirty="0" smtClean="0">
                <a:solidFill>
                  <a:srgbClr val="FFFF00"/>
                </a:solidFill>
                <a:latin typeface="Arial Black" pitchFamily="34" charset="0"/>
              </a:rPr>
              <a:t> Atom in </a:t>
            </a:r>
            <a:r>
              <a:rPr lang="cs-CZ" b="1" dirty="0" err="1" smtClean="0">
                <a:solidFill>
                  <a:srgbClr val="FFFF00"/>
                </a:solidFill>
                <a:latin typeface="Arial Black" pitchFamily="34" charset="0"/>
              </a:rPr>
              <a:t>the</a:t>
            </a:r>
            <a:r>
              <a:rPr lang="cs-CZ" b="1" dirty="0" smtClean="0">
                <a:solidFill>
                  <a:srgbClr val="FFFF00"/>
                </a:solidFill>
                <a:latin typeface="Arial Black" pitchFamily="34" charset="0"/>
              </a:rPr>
              <a:t> </a:t>
            </a:r>
            <a:r>
              <a:rPr lang="cs-CZ" b="1" dirty="0" err="1" smtClean="0">
                <a:solidFill>
                  <a:srgbClr val="FFFF00"/>
                </a:solidFill>
                <a:latin typeface="Arial Black" pitchFamily="34" charset="0"/>
              </a:rPr>
              <a:t>Side</a:t>
            </a:r>
            <a:r>
              <a:rPr lang="cs-CZ" b="1" dirty="0" smtClean="0">
                <a:solidFill>
                  <a:srgbClr val="FFFF00"/>
                </a:solidFill>
                <a:latin typeface="Arial Black" pitchFamily="34" charset="0"/>
              </a:rPr>
              <a:t> </a:t>
            </a:r>
            <a:r>
              <a:rPr lang="cs-CZ" b="1" dirty="0" err="1" smtClean="0">
                <a:solidFill>
                  <a:srgbClr val="FFFF00"/>
                </a:solidFill>
                <a:latin typeface="Arial Black" pitchFamily="34" charset="0"/>
              </a:rPr>
              <a:t>chain</a:t>
            </a:r>
            <a:endParaRPr lang="cs-CZ" b="1" dirty="0" smtClean="0">
              <a:solidFill>
                <a:srgbClr val="FFFF00"/>
              </a:solidFill>
              <a:latin typeface="Arial Black" pitchFamily="34" charset="0"/>
            </a:endParaRPr>
          </a:p>
          <a:p>
            <a:r>
              <a:rPr lang="cs-CZ" dirty="0" err="1" smtClean="0">
                <a:latin typeface="Arial Black" pitchFamily="34" charset="0"/>
                <a:hlinkClick r:id="rId2" tooltip="Methionin"/>
              </a:rPr>
              <a:t>Methionin</a:t>
            </a:r>
            <a:r>
              <a:rPr lang="cs-CZ" dirty="0" err="1" smtClean="0">
                <a:latin typeface="Arial Black" pitchFamily="34" charset="0"/>
              </a:rPr>
              <a:t>e</a:t>
            </a:r>
            <a:r>
              <a:rPr lang="cs-CZ" dirty="0" smtClean="0">
                <a:latin typeface="Arial Black" pitchFamily="34" charset="0"/>
              </a:rPr>
              <a:t> </a:t>
            </a:r>
            <a:r>
              <a:rPr lang="cs-CZ" b="1" dirty="0" smtClean="0">
                <a:latin typeface="Arial Black" pitchFamily="34" charset="0"/>
              </a:rPr>
              <a:t>Met</a:t>
            </a:r>
            <a:r>
              <a:rPr lang="cs-CZ" dirty="0" smtClean="0">
                <a:latin typeface="Arial Black" pitchFamily="34" charset="0"/>
              </a:rPr>
              <a:t> (M)</a:t>
            </a:r>
          </a:p>
          <a:p>
            <a:r>
              <a:rPr lang="cs-CZ" dirty="0" smtClean="0">
                <a:latin typeface="Arial Black" pitchFamily="34" charset="0"/>
                <a:hlinkClick r:id="rId3" tooltip="Cystein"/>
              </a:rPr>
              <a:t>Cystein</a:t>
            </a:r>
            <a:r>
              <a:rPr lang="cs-CZ" dirty="0" smtClean="0">
                <a:latin typeface="Arial Black" pitchFamily="34" charset="0"/>
              </a:rPr>
              <a:t>e </a:t>
            </a:r>
            <a:r>
              <a:rPr lang="cs-CZ" b="1" dirty="0" err="1" smtClean="0">
                <a:latin typeface="Arial Black" pitchFamily="34" charset="0"/>
              </a:rPr>
              <a:t>Cys</a:t>
            </a:r>
            <a:r>
              <a:rPr lang="cs-CZ" dirty="0" smtClean="0">
                <a:latin typeface="Arial Black" pitchFamily="34" charset="0"/>
              </a:rPr>
              <a:t> (C)</a:t>
            </a:r>
          </a:p>
          <a:p>
            <a:endParaRPr lang="cs-CZ" dirty="0" smtClean="0"/>
          </a:p>
          <a:p>
            <a:r>
              <a:rPr lang="cs-CZ" b="1" dirty="0" err="1" smtClean="0">
                <a:solidFill>
                  <a:srgbClr val="FFC000"/>
                </a:solidFill>
                <a:latin typeface="Arial Black" pitchFamily="34" charset="0"/>
              </a:rPr>
              <a:t>AminoACIDS</a:t>
            </a:r>
            <a:r>
              <a:rPr lang="cs-CZ" b="1" dirty="0" smtClean="0">
                <a:solidFill>
                  <a:srgbClr val="FFC000"/>
                </a:solidFill>
                <a:latin typeface="Arial Black" pitchFamily="34" charset="0"/>
              </a:rPr>
              <a:t> </a:t>
            </a:r>
            <a:r>
              <a:rPr lang="cs-CZ" b="1" dirty="0" err="1" smtClean="0">
                <a:solidFill>
                  <a:srgbClr val="FFC000"/>
                </a:solidFill>
                <a:latin typeface="Arial Black" pitchFamily="34" charset="0"/>
              </a:rPr>
              <a:t>with</a:t>
            </a:r>
            <a:r>
              <a:rPr lang="cs-CZ" b="1" dirty="0" smtClean="0">
                <a:solidFill>
                  <a:srgbClr val="FFC000"/>
                </a:solidFill>
                <a:latin typeface="Arial Black" pitchFamily="34" charset="0"/>
              </a:rPr>
              <a:t> </a:t>
            </a:r>
            <a:r>
              <a:rPr lang="cs-CZ" b="1" dirty="0" err="1" smtClean="0">
                <a:solidFill>
                  <a:srgbClr val="FFC000"/>
                </a:solidFill>
                <a:latin typeface="Arial Black" pitchFamily="34" charset="0"/>
              </a:rPr>
              <a:t>the</a:t>
            </a:r>
            <a:r>
              <a:rPr lang="cs-CZ" b="1" dirty="0" smtClean="0">
                <a:solidFill>
                  <a:srgbClr val="FFC000"/>
                </a:solidFill>
                <a:latin typeface="Arial Black" pitchFamily="34" charset="0"/>
              </a:rPr>
              <a:t> SECONDARY AMINE</a:t>
            </a:r>
          </a:p>
          <a:p>
            <a:r>
              <a:rPr lang="cs-CZ" dirty="0" err="1" smtClean="0">
                <a:latin typeface="Arial Black" pitchFamily="34" charset="0"/>
                <a:hlinkClick r:id="rId4" tooltip="Prolin"/>
              </a:rPr>
              <a:t>Prolin</a:t>
            </a:r>
            <a:r>
              <a:rPr lang="cs-CZ" dirty="0" err="1" smtClean="0">
                <a:latin typeface="Arial Black" pitchFamily="34" charset="0"/>
              </a:rPr>
              <a:t>E</a:t>
            </a:r>
            <a:r>
              <a:rPr lang="cs-CZ" dirty="0" smtClean="0">
                <a:latin typeface="Arial Black" pitchFamily="34" charset="0"/>
              </a:rPr>
              <a:t> </a:t>
            </a:r>
            <a:r>
              <a:rPr lang="cs-CZ" b="1" dirty="0" smtClean="0">
                <a:latin typeface="Arial Black" pitchFamily="34" charset="0"/>
              </a:rPr>
              <a:t>Pro</a:t>
            </a:r>
            <a:r>
              <a:rPr lang="cs-CZ" dirty="0" smtClean="0">
                <a:latin typeface="Arial Black" pitchFamily="34" charset="0"/>
              </a:rPr>
              <a:t> (P)</a:t>
            </a:r>
          </a:p>
          <a:p>
            <a:endParaRPr lang="cs-CZ" dirty="0" smtClean="0"/>
          </a:p>
          <a:p>
            <a:r>
              <a:rPr lang="cs-CZ" b="1" dirty="0" smtClean="0">
                <a:solidFill>
                  <a:srgbClr val="00B050"/>
                </a:solidFill>
                <a:latin typeface="Arial Black" pitchFamily="34" charset="0"/>
              </a:rPr>
              <a:t>21. </a:t>
            </a:r>
            <a:r>
              <a:rPr lang="cs-CZ" b="1" dirty="0" err="1" smtClean="0">
                <a:solidFill>
                  <a:srgbClr val="00B050"/>
                </a:solidFill>
                <a:latin typeface="Arial Black" pitchFamily="34" charset="0"/>
              </a:rPr>
              <a:t>AminoACID</a:t>
            </a:r>
            <a:r>
              <a:rPr lang="cs-CZ" b="1" dirty="0" smtClean="0">
                <a:solidFill>
                  <a:srgbClr val="00B050"/>
                </a:solidFill>
                <a:latin typeface="Arial Black" pitchFamily="34" charset="0"/>
              </a:rPr>
              <a:t> (CONTAINING Se)</a:t>
            </a:r>
            <a:endParaRPr lang="cs-CZ" dirty="0" smtClean="0">
              <a:solidFill>
                <a:srgbClr val="00B050"/>
              </a:solidFill>
              <a:latin typeface="Arial Black" pitchFamily="34" charset="0"/>
            </a:endParaRPr>
          </a:p>
          <a:p>
            <a:r>
              <a:rPr lang="cs-CZ" dirty="0" err="1" smtClean="0">
                <a:latin typeface="Arial Black" pitchFamily="34" charset="0"/>
                <a:hlinkClick r:id="rId5" tooltip="Selenocystein"/>
              </a:rPr>
              <a:t>Selenocystein</a:t>
            </a:r>
            <a:r>
              <a:rPr lang="cs-CZ" dirty="0" err="1" smtClean="0">
                <a:latin typeface="Arial Black" pitchFamily="34" charset="0"/>
              </a:rPr>
              <a:t>E</a:t>
            </a:r>
            <a:r>
              <a:rPr lang="cs-CZ" dirty="0" smtClean="0">
                <a:latin typeface="Arial Black" pitchFamily="34" charset="0"/>
              </a:rPr>
              <a:t> </a:t>
            </a:r>
            <a:r>
              <a:rPr lang="cs-CZ" b="1" dirty="0" err="1" smtClean="0">
                <a:latin typeface="Arial Black" pitchFamily="34" charset="0"/>
              </a:rPr>
              <a:t>SeCys</a:t>
            </a:r>
            <a:endParaRPr lang="cs-CZ" dirty="0" smtClean="0">
              <a:latin typeface="Arial Black" pitchFamily="34" charset="0"/>
            </a:endParaRPr>
          </a:p>
          <a:p>
            <a:endParaRPr lang="cs-CZ" b="1" dirty="0" smtClean="0"/>
          </a:p>
          <a:p>
            <a:r>
              <a:rPr lang="cs-CZ" b="1" dirty="0" smtClean="0"/>
              <a:t>22. </a:t>
            </a:r>
            <a:r>
              <a:rPr lang="cs-CZ" b="1" dirty="0" err="1" smtClean="0">
                <a:solidFill>
                  <a:srgbClr val="00B0F0"/>
                </a:solidFill>
                <a:latin typeface="Arial Black" pitchFamily="34" charset="0"/>
              </a:rPr>
              <a:t>AminoACID</a:t>
            </a:r>
            <a:r>
              <a:rPr lang="cs-CZ" b="1" dirty="0" smtClean="0">
                <a:solidFill>
                  <a:srgbClr val="00B050"/>
                </a:solidFill>
                <a:latin typeface="Arial Black" pitchFamily="34" charset="0"/>
              </a:rPr>
              <a:t> </a:t>
            </a:r>
            <a:endParaRPr lang="cs-CZ" dirty="0" smtClean="0"/>
          </a:p>
          <a:p>
            <a:r>
              <a:rPr lang="cs-CZ" dirty="0" err="1" smtClean="0">
                <a:latin typeface="Arial Black" pitchFamily="34" charset="0"/>
                <a:hlinkClick r:id="rId6" tooltip="Pyrolysin"/>
              </a:rPr>
              <a:t>Pyrolysin</a:t>
            </a:r>
            <a:r>
              <a:rPr lang="cs-CZ" dirty="0" err="1" smtClean="0">
                <a:latin typeface="Arial Black" pitchFamily="34" charset="0"/>
              </a:rPr>
              <a:t>e</a:t>
            </a:r>
            <a:r>
              <a:rPr lang="cs-CZ" dirty="0" smtClean="0">
                <a:latin typeface="Arial Black" pitchFamily="34" charset="0"/>
              </a:rPr>
              <a:t> </a:t>
            </a:r>
            <a:r>
              <a:rPr lang="cs-CZ" b="1" dirty="0" smtClean="0">
                <a:latin typeface="Arial Black" pitchFamily="34" charset="0"/>
              </a:rPr>
              <a:t>Pyl</a:t>
            </a:r>
            <a:endParaRPr lang="cs-CZ" dirty="0" smtClean="0">
              <a:latin typeface="Arial Black" pitchFamily="34" charset="0"/>
            </a:endParaRP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Peptides</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and</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Proteins</a:t>
            </a:r>
            <a:endParaRPr lang="cs-CZ"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graphicFrame>
        <p:nvGraphicFramePr>
          <p:cNvPr id="10" name="Tabulka 9"/>
          <p:cNvGraphicFramePr>
            <a:graphicFrameLocks noGrp="1"/>
          </p:cNvGraphicFramePr>
          <p:nvPr/>
        </p:nvGraphicFramePr>
        <p:xfrm>
          <a:off x="539552" y="980728"/>
          <a:ext cx="7920880" cy="4824538"/>
        </p:xfrm>
        <a:graphic>
          <a:graphicData uri="http://schemas.openxmlformats.org/drawingml/2006/table">
            <a:tbl>
              <a:tblPr/>
              <a:tblGrid>
                <a:gridCol w="3960440"/>
                <a:gridCol w="3960440"/>
              </a:tblGrid>
              <a:tr h="482454">
                <a:tc>
                  <a:txBody>
                    <a:bodyPr/>
                    <a:lstStyle/>
                    <a:p>
                      <a:pPr algn="ctr"/>
                      <a:r>
                        <a:rPr lang="cs-CZ" sz="2000" b="1" dirty="0" err="1">
                          <a:solidFill>
                            <a:srgbClr val="FF0000"/>
                          </a:solidFill>
                          <a:latin typeface="Arial Black" pitchFamily="34" charset="0"/>
                        </a:rPr>
                        <a:t>Class</a:t>
                      </a:r>
                      <a:endParaRPr lang="cs-CZ" sz="2000" b="1" dirty="0">
                        <a:solidFill>
                          <a:srgbClr val="FF0000"/>
                        </a:solidFill>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FF0000"/>
                          </a:solidFill>
                          <a:latin typeface="Arial Black" pitchFamily="34" charset="0"/>
                        </a:rPr>
                        <a:t>Name of the amino acids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294">
                <a:tc>
                  <a:txBody>
                    <a:bodyPr/>
                    <a:lstStyle/>
                    <a:p>
                      <a:r>
                        <a:rPr lang="cs-CZ" sz="2000" b="1" dirty="0" err="1">
                          <a:latin typeface="Arial Black" pitchFamily="34" charset="0"/>
                        </a:rPr>
                        <a:t>Aliphatic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Glycine, Alanine, Valine, Leucine, Isoleucine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294">
                <a:tc>
                  <a:txBody>
                    <a:bodyPr/>
                    <a:lstStyle/>
                    <a:p>
                      <a:r>
                        <a:rPr lang="cs-CZ" sz="2000" b="1" dirty="0">
                          <a:latin typeface="Arial Black" pitchFamily="34" charset="0"/>
                        </a:rPr>
                        <a:t>Hydroxyl </a:t>
                      </a:r>
                      <a:r>
                        <a:rPr lang="cs-CZ" sz="2000" b="1" dirty="0" err="1">
                          <a:latin typeface="Arial Black" pitchFamily="34" charset="0"/>
                        </a:rPr>
                        <a:t>or</a:t>
                      </a:r>
                      <a:r>
                        <a:rPr lang="cs-CZ" sz="2000" b="1" dirty="0">
                          <a:latin typeface="Arial Black" pitchFamily="34" charset="0"/>
                        </a:rPr>
                        <a:t> </a:t>
                      </a:r>
                      <a:r>
                        <a:rPr lang="cs-CZ" sz="2000" b="1" dirty="0" err="1">
                          <a:latin typeface="Arial Black" pitchFamily="34" charset="0"/>
                        </a:rPr>
                        <a:t>Sulfur</a:t>
                      </a:r>
                      <a:r>
                        <a:rPr lang="cs-CZ" sz="2000" b="1" dirty="0">
                          <a:latin typeface="Arial Black" pitchFamily="34" charset="0"/>
                        </a:rPr>
                        <a:t>-</a:t>
                      </a:r>
                      <a:r>
                        <a:rPr lang="cs-CZ" sz="2000" b="1" dirty="0" err="1">
                          <a:latin typeface="Arial Black" pitchFamily="34" charset="0"/>
                        </a:rPr>
                        <a:t>containing</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Serine, Cysteine, Threonine, Methionine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cs-CZ" sz="2000" b="1" dirty="0" err="1">
                          <a:latin typeface="Arial Black" pitchFamily="34" charset="0"/>
                        </a:rPr>
                        <a:t>Cyclic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Proline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294">
                <a:tc>
                  <a:txBody>
                    <a:bodyPr/>
                    <a:lstStyle/>
                    <a:p>
                      <a:r>
                        <a:rPr lang="cs-CZ" sz="2000" b="1" dirty="0" err="1">
                          <a:latin typeface="Arial Black" pitchFamily="34" charset="0"/>
                        </a:rPr>
                        <a:t>Aromatic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Phenylalanine, Tyrosine, Tryptophan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cs-CZ" sz="2000" b="1" dirty="0">
                          <a:latin typeface="Arial Black" pitchFamily="34" charset="0"/>
                        </a:rPr>
                        <a:t>Basic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a:latin typeface="Arial Black" pitchFamily="34" charset="0"/>
                        </a:rPr>
                        <a:t>Histidine, </a:t>
                      </a:r>
                      <a:r>
                        <a:rPr lang="cs-CZ" sz="2000" b="1" dirty="0" err="1">
                          <a:latin typeface="Arial Black" pitchFamily="34" charset="0"/>
                        </a:rPr>
                        <a:t>Lysine</a:t>
                      </a:r>
                      <a:r>
                        <a:rPr lang="cs-CZ" sz="2000" b="1" dirty="0">
                          <a:latin typeface="Arial Black" pitchFamily="34" charset="0"/>
                        </a:rPr>
                        <a:t>, Arginine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294">
                <a:tc>
                  <a:txBody>
                    <a:bodyPr/>
                    <a:lstStyle/>
                    <a:p>
                      <a:r>
                        <a:rPr lang="cs-CZ" sz="2000" b="1" dirty="0" err="1">
                          <a:latin typeface="Arial Black" pitchFamily="34" charset="0"/>
                        </a:rPr>
                        <a:t>Acidic</a:t>
                      </a:r>
                      <a:r>
                        <a:rPr lang="cs-CZ" sz="2000" b="1" dirty="0">
                          <a:latin typeface="Arial Black" pitchFamily="34" charset="0"/>
                        </a:rPr>
                        <a:t> </a:t>
                      </a:r>
                      <a:r>
                        <a:rPr lang="cs-CZ" sz="2000" b="1" dirty="0" err="1">
                          <a:latin typeface="Arial Black" pitchFamily="34" charset="0"/>
                        </a:rPr>
                        <a:t>and</a:t>
                      </a:r>
                      <a:r>
                        <a:rPr lang="cs-CZ" sz="2000" b="1" dirty="0">
                          <a:latin typeface="Arial Black" pitchFamily="34" charset="0"/>
                        </a:rPr>
                        <a:t> </a:t>
                      </a:r>
                      <a:r>
                        <a:rPr lang="cs-CZ" sz="2000" b="1" dirty="0" err="1">
                          <a:latin typeface="Arial Black" pitchFamily="34" charset="0"/>
                        </a:rPr>
                        <a:t>their</a:t>
                      </a:r>
                      <a:r>
                        <a:rPr lang="cs-CZ" sz="2000" b="1" dirty="0">
                          <a:latin typeface="Arial Black" pitchFamily="34" charset="0"/>
                        </a:rPr>
                        <a:t> Amide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err="1">
                          <a:latin typeface="Arial Black" pitchFamily="34" charset="0"/>
                        </a:rPr>
                        <a:t>Aspartate</a:t>
                      </a:r>
                      <a:r>
                        <a:rPr lang="cs-CZ" sz="2000" b="1" dirty="0">
                          <a:latin typeface="Arial Black" pitchFamily="34" charset="0"/>
                        </a:rPr>
                        <a:t>, </a:t>
                      </a:r>
                      <a:r>
                        <a:rPr lang="cs-CZ" sz="2000" b="1" dirty="0" err="1">
                          <a:latin typeface="Arial Black" pitchFamily="34" charset="0"/>
                        </a:rPr>
                        <a:t>Glutamate</a:t>
                      </a:r>
                      <a:r>
                        <a:rPr lang="cs-CZ" sz="2000" b="1" dirty="0">
                          <a:latin typeface="Arial Black" pitchFamily="34" charset="0"/>
                        </a:rPr>
                        <a:t>, Asparagine, </a:t>
                      </a:r>
                      <a:r>
                        <a:rPr lang="cs-CZ" sz="2000" b="1" dirty="0" err="1">
                          <a:latin typeface="Arial Black" pitchFamily="34" charset="0"/>
                        </a:rPr>
                        <a:t>Glutamine</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graphicFrame>
        <p:nvGraphicFramePr>
          <p:cNvPr id="17" name="Tabulka 16"/>
          <p:cNvGraphicFramePr>
            <a:graphicFrameLocks noGrp="1"/>
          </p:cNvGraphicFramePr>
          <p:nvPr/>
        </p:nvGraphicFramePr>
        <p:xfrm>
          <a:off x="539552" y="188641"/>
          <a:ext cx="8352928" cy="6048671"/>
        </p:xfrm>
        <a:graphic>
          <a:graphicData uri="http://schemas.openxmlformats.org/drawingml/2006/table">
            <a:tbl>
              <a:tblPr/>
              <a:tblGrid>
                <a:gridCol w="1951617"/>
                <a:gridCol w="6401311"/>
              </a:tblGrid>
              <a:tr h="316524">
                <a:tc gridSpan="2">
                  <a:txBody>
                    <a:bodyPr/>
                    <a:lstStyle/>
                    <a:p>
                      <a:pPr algn="ctr"/>
                      <a:r>
                        <a:rPr lang="cs-CZ" sz="1200" b="1" dirty="0" err="1" smtClean="0">
                          <a:solidFill>
                            <a:srgbClr val="FF0000"/>
                          </a:solidFill>
                          <a:latin typeface="Arial Black" pitchFamily="34" charset="0"/>
                        </a:rPr>
                        <a:t>Biogenic</a:t>
                      </a:r>
                      <a:r>
                        <a:rPr lang="cs-CZ" sz="1200" b="1" dirty="0" smtClean="0">
                          <a:solidFill>
                            <a:srgbClr val="FF0000"/>
                          </a:solidFill>
                          <a:latin typeface="Arial Black" pitchFamily="34" charset="0"/>
                        </a:rPr>
                        <a:t> </a:t>
                      </a:r>
                      <a:r>
                        <a:rPr lang="cs-CZ" sz="1200" b="1" dirty="0" err="1" smtClean="0">
                          <a:solidFill>
                            <a:srgbClr val="FF0000"/>
                          </a:solidFill>
                          <a:latin typeface="Arial Black" pitchFamily="34" charset="0"/>
                        </a:rPr>
                        <a:t>aminoacids</a:t>
                      </a:r>
                      <a:endParaRPr lang="cs-CZ" sz="1200" b="1" dirty="0">
                        <a:solidFill>
                          <a:srgbClr val="FF0000"/>
                        </a:solidFill>
                        <a:latin typeface="Arial Black" pitchFamily="34" charset="0"/>
                      </a:endParaRP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117190">
                <a:tc>
                  <a:txBody>
                    <a:bodyPr/>
                    <a:lstStyle/>
                    <a:p>
                      <a:pPr algn="ctr"/>
                      <a:r>
                        <a:rPr lang="cs-CZ" sz="1800" dirty="0"/>
                        <a:t/>
                      </a:r>
                      <a:br>
                        <a:rPr lang="cs-CZ" sz="1800" dirty="0"/>
                      </a:br>
                      <a:r>
                        <a:rPr lang="cs-CZ" sz="1800" dirty="0" smtClean="0">
                          <a:hlinkClick r:id="rId2" tooltip="Glycin"/>
                        </a:rPr>
                        <a:t>Glycin</a:t>
                      </a:r>
                      <a:r>
                        <a:rPr lang="cs-CZ" sz="1800" dirty="0" smtClean="0"/>
                        <a:t>e </a:t>
                      </a:r>
                      <a:r>
                        <a:rPr lang="cs-CZ" sz="1800" dirty="0"/>
                        <a:t>(</a:t>
                      </a:r>
                      <a:r>
                        <a:rPr lang="cs-CZ" sz="1800" dirty="0" err="1"/>
                        <a:t>Gly</a:t>
                      </a:r>
                      <a:r>
                        <a:rPr lang="cs-CZ" sz="1800" dirty="0"/>
                        <a:t>, G)</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7190">
                <a:tc>
                  <a:txBody>
                    <a:bodyPr/>
                    <a:lstStyle/>
                    <a:p>
                      <a:pPr algn="ctr"/>
                      <a:r>
                        <a:rPr lang="cs-CZ" sz="1800" dirty="0"/>
                        <a:t/>
                      </a:r>
                      <a:br>
                        <a:rPr lang="cs-CZ" sz="1800" dirty="0"/>
                      </a:br>
                      <a:r>
                        <a:rPr lang="cs-CZ" sz="1800" dirty="0" smtClean="0">
                          <a:hlinkClick r:id="rId3" tooltip="Alanin"/>
                        </a:rPr>
                        <a:t>Alanin</a:t>
                      </a:r>
                      <a:r>
                        <a:rPr lang="cs-CZ" sz="1800" dirty="0" smtClean="0"/>
                        <a:t>e </a:t>
                      </a:r>
                      <a:r>
                        <a:rPr lang="cs-CZ" sz="1800" dirty="0"/>
                        <a:t>(Ala, A)</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3387">
                <a:tc>
                  <a:txBody>
                    <a:bodyPr/>
                    <a:lstStyle/>
                    <a:p>
                      <a:pPr algn="ctr"/>
                      <a:r>
                        <a:rPr lang="cs-CZ" sz="1800" dirty="0"/>
                        <a:t/>
                      </a:r>
                      <a:br>
                        <a:rPr lang="cs-CZ" sz="1800" dirty="0"/>
                      </a:br>
                      <a:r>
                        <a:rPr lang="cs-CZ" sz="1800" dirty="0" smtClean="0">
                          <a:hlinkClick r:id="rId4" tooltip="Valin"/>
                        </a:rPr>
                        <a:t>Valin</a:t>
                      </a:r>
                      <a:r>
                        <a:rPr lang="cs-CZ" sz="1800" dirty="0" smtClean="0"/>
                        <a:t>e </a:t>
                      </a:r>
                      <a:r>
                        <a:rPr lang="cs-CZ" sz="1800" dirty="0"/>
                        <a:t>(Val, V)</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7190">
                <a:tc>
                  <a:txBody>
                    <a:bodyPr/>
                    <a:lstStyle/>
                    <a:p>
                      <a:pPr algn="ctr"/>
                      <a:r>
                        <a:rPr lang="cs-CZ" sz="1800" dirty="0"/>
                        <a:t/>
                      </a:r>
                      <a:br>
                        <a:rPr lang="cs-CZ" sz="1800" dirty="0"/>
                      </a:br>
                      <a:r>
                        <a:rPr lang="cs-CZ" sz="1800" dirty="0" smtClean="0">
                          <a:hlinkClick r:id="rId5" tooltip="Leucin"/>
                        </a:rPr>
                        <a:t>Leucin</a:t>
                      </a:r>
                      <a:r>
                        <a:rPr lang="cs-CZ" sz="1800" dirty="0" smtClean="0"/>
                        <a:t>e </a:t>
                      </a:r>
                      <a:r>
                        <a:rPr lang="cs-CZ" sz="1800" dirty="0"/>
                        <a:t>(Leu, L)</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7190">
                <a:tc>
                  <a:txBody>
                    <a:bodyPr/>
                    <a:lstStyle/>
                    <a:p>
                      <a:pPr algn="ctr"/>
                      <a:r>
                        <a:rPr lang="cs-CZ" sz="1800" dirty="0"/>
                        <a:t/>
                      </a:r>
                      <a:br>
                        <a:rPr lang="cs-CZ" sz="1800" dirty="0"/>
                      </a:br>
                      <a:r>
                        <a:rPr lang="cs-CZ" sz="1800" dirty="0" err="1" smtClean="0">
                          <a:hlinkClick r:id="rId6" tooltip="Isoleucin"/>
                        </a:rPr>
                        <a:t>Isoleucin</a:t>
                      </a:r>
                      <a:r>
                        <a:rPr lang="cs-CZ" sz="1800" dirty="0" err="1" smtClean="0"/>
                        <a:t>e</a:t>
                      </a:r>
                      <a:r>
                        <a:rPr lang="cs-CZ" sz="1800" dirty="0" smtClean="0"/>
                        <a:t> </a:t>
                      </a:r>
                      <a:r>
                        <a:rPr lang="cs-CZ" sz="1800" dirty="0"/>
                        <a:t>(</a:t>
                      </a:r>
                      <a:r>
                        <a:rPr lang="cs-CZ" sz="1800" dirty="0" err="1"/>
                        <a:t>Ile</a:t>
                      </a:r>
                      <a:r>
                        <a:rPr lang="cs-CZ" sz="1800" dirty="0"/>
                        <a:t>, I)</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4" name="Obrázek 23" descr="Amminoacido_glicina_formula.png"/>
          <p:cNvPicPr>
            <a:picLocks noChangeAspect="1"/>
          </p:cNvPicPr>
          <p:nvPr/>
        </p:nvPicPr>
        <p:blipFill>
          <a:blip r:embed="rId7" cstate="print"/>
          <a:stretch>
            <a:fillRect/>
          </a:stretch>
        </p:blipFill>
        <p:spPr>
          <a:xfrm>
            <a:off x="3491880" y="548680"/>
            <a:ext cx="1104900" cy="914400"/>
          </a:xfrm>
          <a:prstGeom prst="rect">
            <a:avLst/>
          </a:prstGeom>
        </p:spPr>
      </p:pic>
      <p:pic>
        <p:nvPicPr>
          <p:cNvPr id="25" name="Obrázek 24" descr="Amminoacido_alanina_formula.png"/>
          <p:cNvPicPr>
            <a:picLocks noChangeAspect="1"/>
          </p:cNvPicPr>
          <p:nvPr/>
        </p:nvPicPr>
        <p:blipFill>
          <a:blip r:embed="rId8" cstate="print"/>
          <a:stretch>
            <a:fillRect/>
          </a:stretch>
        </p:blipFill>
        <p:spPr>
          <a:xfrm>
            <a:off x="3491880" y="1772816"/>
            <a:ext cx="1247775" cy="914400"/>
          </a:xfrm>
          <a:prstGeom prst="rect">
            <a:avLst/>
          </a:prstGeom>
        </p:spPr>
      </p:pic>
      <p:pic>
        <p:nvPicPr>
          <p:cNvPr id="26" name="Obrázek 25" descr="Amminoacido_valina_formula.png"/>
          <p:cNvPicPr>
            <a:picLocks noChangeAspect="1"/>
          </p:cNvPicPr>
          <p:nvPr/>
        </p:nvPicPr>
        <p:blipFill>
          <a:blip r:embed="rId9" cstate="print"/>
          <a:stretch>
            <a:fillRect/>
          </a:stretch>
        </p:blipFill>
        <p:spPr>
          <a:xfrm>
            <a:off x="3491880" y="2924944"/>
            <a:ext cx="1266825" cy="914400"/>
          </a:xfrm>
          <a:prstGeom prst="rect">
            <a:avLst/>
          </a:prstGeom>
        </p:spPr>
      </p:pic>
      <p:pic>
        <p:nvPicPr>
          <p:cNvPr id="27" name="Obrázek 26" descr="Amminoacido_leucina_formula.png"/>
          <p:cNvPicPr>
            <a:picLocks noChangeAspect="1"/>
          </p:cNvPicPr>
          <p:nvPr/>
        </p:nvPicPr>
        <p:blipFill>
          <a:blip r:embed="rId10" cstate="print"/>
          <a:stretch>
            <a:fillRect/>
          </a:stretch>
        </p:blipFill>
        <p:spPr>
          <a:xfrm>
            <a:off x="3563888" y="4077072"/>
            <a:ext cx="1552575" cy="914400"/>
          </a:xfrm>
          <a:prstGeom prst="rect">
            <a:avLst/>
          </a:prstGeom>
        </p:spPr>
      </p:pic>
      <p:pic>
        <p:nvPicPr>
          <p:cNvPr id="28" name="Obrázek 27" descr="Amminoacido_isoleucina_formula.png"/>
          <p:cNvPicPr>
            <a:picLocks noChangeAspect="1"/>
          </p:cNvPicPr>
          <p:nvPr/>
        </p:nvPicPr>
        <p:blipFill>
          <a:blip r:embed="rId11" cstate="print"/>
          <a:stretch>
            <a:fillRect/>
          </a:stretch>
        </p:blipFill>
        <p:spPr>
          <a:xfrm>
            <a:off x="3491880" y="5157192"/>
            <a:ext cx="1590675" cy="9334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graphicFrame>
        <p:nvGraphicFramePr>
          <p:cNvPr id="17" name="Tabulka 16"/>
          <p:cNvGraphicFramePr>
            <a:graphicFrameLocks noGrp="1"/>
          </p:cNvGraphicFramePr>
          <p:nvPr/>
        </p:nvGraphicFramePr>
        <p:xfrm>
          <a:off x="539552" y="188641"/>
          <a:ext cx="8352928" cy="5976662"/>
        </p:xfrm>
        <a:graphic>
          <a:graphicData uri="http://schemas.openxmlformats.org/drawingml/2006/table">
            <a:tbl>
              <a:tblPr/>
              <a:tblGrid>
                <a:gridCol w="2376264"/>
                <a:gridCol w="5976664"/>
              </a:tblGrid>
              <a:tr h="359588">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269188">
                <a:tc>
                  <a:txBody>
                    <a:bodyPr/>
                    <a:lstStyle/>
                    <a:p>
                      <a:pPr algn="ctr"/>
                      <a:r>
                        <a:rPr lang="cs-CZ" dirty="0"/>
                        <a:t/>
                      </a:r>
                      <a:br>
                        <a:rPr lang="cs-CZ" dirty="0"/>
                      </a:br>
                      <a:r>
                        <a:rPr lang="cs-CZ" dirty="0" err="1" smtClean="0">
                          <a:hlinkClick r:id="rId2" tooltip="Threonin"/>
                        </a:rPr>
                        <a:t>Threonin</a:t>
                      </a:r>
                      <a:r>
                        <a:rPr lang="cs-CZ" dirty="0" err="1" smtClean="0"/>
                        <a:t>e</a:t>
                      </a:r>
                      <a:r>
                        <a:rPr lang="cs-CZ" dirty="0" smtClean="0"/>
                        <a:t> </a:t>
                      </a:r>
                      <a:r>
                        <a:rPr lang="cs-CZ" dirty="0"/>
                        <a:t>(</a:t>
                      </a:r>
                      <a:r>
                        <a:rPr lang="cs-CZ" dirty="0" err="1"/>
                        <a:t>Thr</a:t>
                      </a:r>
                      <a:r>
                        <a:rPr lang="cs-CZ" dirty="0"/>
                        <a:t>, T)</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3422">
                <a:tc>
                  <a:txBody>
                    <a:bodyPr/>
                    <a:lstStyle/>
                    <a:p>
                      <a:pPr algn="ctr"/>
                      <a:r>
                        <a:rPr lang="cs-CZ" dirty="0"/>
                        <a:t/>
                      </a:r>
                      <a:br>
                        <a:rPr lang="cs-CZ" dirty="0"/>
                      </a:br>
                      <a:r>
                        <a:rPr lang="cs-CZ" dirty="0" err="1" smtClean="0">
                          <a:hlinkClick r:id="rId3" tooltip="Tyrosin"/>
                        </a:rPr>
                        <a:t>Tyrosin</a:t>
                      </a:r>
                      <a:r>
                        <a:rPr lang="cs-CZ" dirty="0" err="1" smtClean="0"/>
                        <a:t>e</a:t>
                      </a:r>
                      <a:r>
                        <a:rPr lang="cs-CZ" dirty="0" smtClean="0"/>
                        <a:t> </a:t>
                      </a:r>
                      <a:r>
                        <a:rPr lang="cs-CZ" dirty="0"/>
                        <a:t>(</a:t>
                      </a:r>
                      <a:r>
                        <a:rPr lang="cs-CZ" dirty="0" err="1"/>
                        <a:t>Tyr</a:t>
                      </a:r>
                      <a:r>
                        <a:rPr lang="cs-CZ" dirty="0"/>
                        <a:t>, Y)</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5276">
                <a:tc>
                  <a:txBody>
                    <a:bodyPr/>
                    <a:lstStyle/>
                    <a:p>
                      <a:pPr algn="ctr"/>
                      <a:r>
                        <a:rPr lang="cs-CZ" dirty="0"/>
                        <a:t/>
                      </a:r>
                      <a:br>
                        <a:rPr lang="cs-CZ" dirty="0"/>
                      </a:br>
                      <a:r>
                        <a:rPr lang="cs-CZ" dirty="0" err="1" smtClean="0">
                          <a:hlinkClick r:id="rId4" tooltip="Methionin"/>
                        </a:rPr>
                        <a:t>Methionin</a:t>
                      </a:r>
                      <a:r>
                        <a:rPr lang="cs-CZ" dirty="0" err="1" smtClean="0"/>
                        <a:t>e</a:t>
                      </a:r>
                      <a:r>
                        <a:rPr lang="cs-CZ" dirty="0" smtClean="0"/>
                        <a:t> </a:t>
                      </a:r>
                      <a:r>
                        <a:rPr lang="cs-CZ" dirty="0"/>
                        <a:t>(Met, M)</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9188">
                <a:tc>
                  <a:txBody>
                    <a:bodyPr/>
                    <a:lstStyle/>
                    <a:p>
                      <a:pPr algn="ctr"/>
                      <a:r>
                        <a:rPr lang="cs-CZ" dirty="0"/>
                        <a:t/>
                      </a:r>
                      <a:br>
                        <a:rPr lang="cs-CZ" dirty="0"/>
                      </a:br>
                      <a:r>
                        <a:rPr lang="cs-CZ" dirty="0" smtClean="0">
                          <a:hlinkClick r:id="rId5" tooltip="Cystein"/>
                        </a:rPr>
                        <a:t>Cystein</a:t>
                      </a:r>
                      <a:r>
                        <a:rPr lang="cs-CZ" dirty="0" smtClean="0"/>
                        <a:t>e </a:t>
                      </a:r>
                      <a:r>
                        <a:rPr lang="cs-CZ" dirty="0"/>
                        <a:t>(</a:t>
                      </a:r>
                      <a:r>
                        <a:rPr lang="cs-CZ" dirty="0" err="1"/>
                        <a:t>Cys</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Obrázek 10" descr="Amminoacido_treonina_formula.png"/>
          <p:cNvPicPr>
            <a:picLocks noChangeAspect="1"/>
          </p:cNvPicPr>
          <p:nvPr/>
        </p:nvPicPr>
        <p:blipFill>
          <a:blip r:embed="rId6" cstate="print"/>
          <a:stretch>
            <a:fillRect/>
          </a:stretch>
        </p:blipFill>
        <p:spPr>
          <a:xfrm>
            <a:off x="3491880" y="659622"/>
            <a:ext cx="1512168" cy="1091490"/>
          </a:xfrm>
          <a:prstGeom prst="rect">
            <a:avLst/>
          </a:prstGeom>
        </p:spPr>
      </p:pic>
      <p:pic>
        <p:nvPicPr>
          <p:cNvPr id="12" name="Obrázek 11" descr="Amminoacido_tirosina_formula.png"/>
          <p:cNvPicPr>
            <a:picLocks noChangeAspect="1"/>
          </p:cNvPicPr>
          <p:nvPr/>
        </p:nvPicPr>
        <p:blipFill>
          <a:blip r:embed="rId7" cstate="print"/>
          <a:stretch>
            <a:fillRect/>
          </a:stretch>
        </p:blipFill>
        <p:spPr>
          <a:xfrm>
            <a:off x="3347865" y="2060848"/>
            <a:ext cx="1224135" cy="1152129"/>
          </a:xfrm>
          <a:prstGeom prst="rect">
            <a:avLst/>
          </a:prstGeom>
        </p:spPr>
      </p:pic>
      <p:pic>
        <p:nvPicPr>
          <p:cNvPr id="13" name="Obrázek 12" descr="115px-Amminoacido_metionina_formula.png"/>
          <p:cNvPicPr>
            <a:picLocks noChangeAspect="1"/>
          </p:cNvPicPr>
          <p:nvPr/>
        </p:nvPicPr>
        <p:blipFill>
          <a:blip r:embed="rId8" cstate="print"/>
          <a:stretch>
            <a:fillRect/>
          </a:stretch>
        </p:blipFill>
        <p:spPr>
          <a:xfrm>
            <a:off x="2987823" y="3645024"/>
            <a:ext cx="2658511" cy="1178992"/>
          </a:xfrm>
          <a:prstGeom prst="rect">
            <a:avLst/>
          </a:prstGeom>
        </p:spPr>
      </p:pic>
      <p:pic>
        <p:nvPicPr>
          <p:cNvPr id="14" name="Obrázek 13" descr="95px-Amminoacido_cisteina_formula.png"/>
          <p:cNvPicPr>
            <a:picLocks noChangeAspect="1"/>
          </p:cNvPicPr>
          <p:nvPr/>
        </p:nvPicPr>
        <p:blipFill>
          <a:blip r:embed="rId9" cstate="print"/>
          <a:stretch>
            <a:fillRect/>
          </a:stretch>
        </p:blipFill>
        <p:spPr>
          <a:xfrm>
            <a:off x="3635895" y="5013176"/>
            <a:ext cx="1665475" cy="108694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graphicFrame>
        <p:nvGraphicFramePr>
          <p:cNvPr id="17" name="Tabulka 16"/>
          <p:cNvGraphicFramePr>
            <a:graphicFrameLocks noGrp="1"/>
          </p:cNvGraphicFramePr>
          <p:nvPr/>
        </p:nvGraphicFramePr>
        <p:xfrm>
          <a:off x="179512" y="188641"/>
          <a:ext cx="8712968" cy="5834794"/>
        </p:xfrm>
        <a:graphic>
          <a:graphicData uri="http://schemas.openxmlformats.org/drawingml/2006/table">
            <a:tbl>
              <a:tblPr/>
              <a:tblGrid>
                <a:gridCol w="2592288"/>
                <a:gridCol w="6120680"/>
              </a:tblGrid>
              <a:tr h="330113">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038038">
                <a:tc>
                  <a:txBody>
                    <a:bodyPr/>
                    <a:lstStyle/>
                    <a:p>
                      <a:pPr algn="ctr"/>
                      <a:r>
                        <a:rPr lang="cs-CZ" dirty="0"/>
                        <a:t/>
                      </a:r>
                      <a:br>
                        <a:rPr lang="cs-CZ" dirty="0"/>
                      </a:br>
                      <a:r>
                        <a:rPr lang="cs-CZ" dirty="0" err="1" smtClean="0">
                          <a:hlinkClick r:id="rId2" tooltip="Lysin"/>
                        </a:rPr>
                        <a:t>Lysin</a:t>
                      </a:r>
                      <a:r>
                        <a:rPr lang="cs-CZ" dirty="0" err="1" smtClean="0"/>
                        <a:t>e</a:t>
                      </a:r>
                      <a:r>
                        <a:rPr lang="cs-CZ" dirty="0" smtClean="0"/>
                        <a:t> </a:t>
                      </a:r>
                      <a:r>
                        <a:rPr lang="cs-CZ" dirty="0"/>
                        <a:t>(</a:t>
                      </a:r>
                      <a:r>
                        <a:rPr lang="cs-CZ" dirty="0" err="1"/>
                        <a:t>Lys</a:t>
                      </a:r>
                      <a:r>
                        <a:rPr lang="cs-CZ" dirty="0"/>
                        <a:t>, K)</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20">
                <a:tc>
                  <a:txBody>
                    <a:bodyPr/>
                    <a:lstStyle/>
                    <a:p>
                      <a:pPr algn="ctr"/>
                      <a:r>
                        <a:rPr lang="cs-CZ" dirty="0"/>
                        <a:t/>
                      </a:r>
                      <a:br>
                        <a:rPr lang="cs-CZ" dirty="0"/>
                      </a:br>
                      <a:r>
                        <a:rPr lang="cs-CZ" dirty="0" err="1" smtClean="0"/>
                        <a:t>A</a:t>
                      </a:r>
                      <a:r>
                        <a:rPr lang="cs-CZ" dirty="0" err="1" smtClean="0">
                          <a:hlinkClick r:id="rId3" tooltip="Kyselina asparagová"/>
                        </a:rPr>
                        <a:t>sparagová</a:t>
                      </a:r>
                      <a:r>
                        <a:rPr lang="cs-CZ" dirty="0" smtClean="0"/>
                        <a:t> </a:t>
                      </a:r>
                      <a:r>
                        <a:rPr lang="cs-CZ" b="1" dirty="0" smtClean="0">
                          <a:solidFill>
                            <a:srgbClr val="FF0000"/>
                          </a:solidFill>
                        </a:rPr>
                        <a:t>ACID</a:t>
                      </a:r>
                      <a:r>
                        <a:rPr lang="cs-CZ" dirty="0" smtClean="0"/>
                        <a:t> (</a:t>
                      </a:r>
                      <a:r>
                        <a:rPr lang="cs-CZ" dirty="0" err="1" smtClean="0"/>
                        <a:t>Asp</a:t>
                      </a:r>
                      <a:r>
                        <a:rPr lang="cs-CZ" dirty="0"/>
                        <a:t>, D)</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2314">
                <a:tc>
                  <a:txBody>
                    <a:bodyPr/>
                    <a:lstStyle/>
                    <a:p>
                      <a:pPr algn="ctr"/>
                      <a:r>
                        <a:rPr lang="cs-CZ" dirty="0"/>
                        <a:t/>
                      </a:r>
                      <a:br>
                        <a:rPr lang="cs-CZ" dirty="0"/>
                      </a:br>
                      <a:r>
                        <a:rPr lang="cs-CZ" dirty="0" smtClean="0">
                          <a:hlinkClick r:id="rId4" tooltip="Asparagin"/>
                        </a:rPr>
                        <a:t>Asparagin</a:t>
                      </a:r>
                      <a:r>
                        <a:rPr lang="cs-CZ" dirty="0" smtClean="0"/>
                        <a:t>e </a:t>
                      </a:r>
                      <a:r>
                        <a:rPr lang="cs-CZ" dirty="0"/>
                        <a:t>(</a:t>
                      </a:r>
                      <a:r>
                        <a:rPr lang="cs-CZ" dirty="0" err="1"/>
                        <a:t>Asn</a:t>
                      </a:r>
                      <a:r>
                        <a:rPr lang="cs-CZ" dirty="0"/>
                        <a:t>, N)</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3795">
                <a:tc>
                  <a:txBody>
                    <a:bodyPr/>
                    <a:lstStyle/>
                    <a:p>
                      <a:pPr algn="ctr"/>
                      <a:r>
                        <a:rPr lang="cs-CZ" dirty="0"/>
                        <a:t/>
                      </a:r>
                      <a:br>
                        <a:rPr lang="cs-CZ" dirty="0"/>
                      </a:br>
                      <a:r>
                        <a:rPr lang="cs-CZ" dirty="0" err="1" smtClean="0"/>
                        <a:t>G</a:t>
                      </a:r>
                      <a:r>
                        <a:rPr lang="cs-CZ" dirty="0" err="1" smtClean="0">
                          <a:hlinkClick r:id="rId5" tooltip="Kyselina glutamová"/>
                        </a:rPr>
                        <a:t>lutam</a:t>
                      </a:r>
                      <a:r>
                        <a:rPr lang="cs-CZ" dirty="0" err="1" smtClean="0"/>
                        <a:t>ic</a:t>
                      </a:r>
                      <a:r>
                        <a:rPr lang="cs-CZ" dirty="0" smtClean="0"/>
                        <a:t> </a:t>
                      </a:r>
                      <a:r>
                        <a:rPr lang="cs-CZ" b="1" dirty="0" smtClean="0">
                          <a:solidFill>
                            <a:srgbClr val="FF0000"/>
                          </a:solidFill>
                        </a:rPr>
                        <a:t>ACID</a:t>
                      </a:r>
                      <a:r>
                        <a:rPr lang="cs-CZ" dirty="0" smtClean="0"/>
                        <a:t> (</a:t>
                      </a:r>
                      <a:r>
                        <a:rPr lang="cs-CZ" dirty="0" err="1"/>
                        <a:t>Glu</a:t>
                      </a:r>
                      <a:r>
                        <a:rPr lang="cs-CZ" dirty="0"/>
                        <a:t>, E)</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5154">
                <a:tc>
                  <a:txBody>
                    <a:bodyPr/>
                    <a:lstStyle/>
                    <a:p>
                      <a:pPr algn="ctr"/>
                      <a:r>
                        <a:rPr lang="cs-CZ" dirty="0"/>
                        <a:t/>
                      </a:r>
                      <a:br>
                        <a:rPr lang="cs-CZ" dirty="0"/>
                      </a:br>
                      <a:r>
                        <a:rPr lang="cs-CZ" dirty="0" err="1" smtClean="0">
                          <a:hlinkClick r:id="rId6" tooltip="Glutamin"/>
                        </a:rPr>
                        <a:t>Glutamin</a:t>
                      </a:r>
                      <a:r>
                        <a:rPr lang="cs-CZ" dirty="0" err="1" smtClean="0"/>
                        <a:t>e</a:t>
                      </a:r>
                      <a:r>
                        <a:rPr lang="cs-CZ" dirty="0" smtClean="0"/>
                        <a:t> </a:t>
                      </a:r>
                      <a:r>
                        <a:rPr lang="cs-CZ" dirty="0"/>
                        <a:t>(</a:t>
                      </a:r>
                      <a:r>
                        <a:rPr lang="cs-CZ" dirty="0" err="1"/>
                        <a:t>Gln</a:t>
                      </a:r>
                      <a:r>
                        <a:rPr lang="cs-CZ" dirty="0"/>
                        <a:t>, Q)</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Obrázek 9" descr="Amminoacido_lisina_formula.png"/>
          <p:cNvPicPr>
            <a:picLocks noChangeAspect="1"/>
          </p:cNvPicPr>
          <p:nvPr/>
        </p:nvPicPr>
        <p:blipFill>
          <a:blip r:embed="rId7" cstate="print"/>
          <a:stretch>
            <a:fillRect/>
          </a:stretch>
        </p:blipFill>
        <p:spPr>
          <a:xfrm>
            <a:off x="2843808" y="620688"/>
            <a:ext cx="2333625" cy="914400"/>
          </a:xfrm>
          <a:prstGeom prst="rect">
            <a:avLst/>
          </a:prstGeom>
        </p:spPr>
      </p:pic>
      <p:pic>
        <p:nvPicPr>
          <p:cNvPr id="15" name="Obrázek 14" descr="Amminoacido_asparagina_formula.png"/>
          <p:cNvPicPr>
            <a:picLocks noChangeAspect="1"/>
          </p:cNvPicPr>
          <p:nvPr/>
        </p:nvPicPr>
        <p:blipFill>
          <a:blip r:embed="rId8" cstate="print"/>
          <a:stretch>
            <a:fillRect/>
          </a:stretch>
        </p:blipFill>
        <p:spPr>
          <a:xfrm>
            <a:off x="3203848" y="2708920"/>
            <a:ext cx="1790700" cy="914400"/>
          </a:xfrm>
          <a:prstGeom prst="rect">
            <a:avLst/>
          </a:prstGeom>
        </p:spPr>
      </p:pic>
      <p:pic>
        <p:nvPicPr>
          <p:cNvPr id="16" name="Obrázek 15" descr="Amminoacido_acido_aspartico_formula.png"/>
          <p:cNvPicPr>
            <a:picLocks noChangeAspect="1"/>
          </p:cNvPicPr>
          <p:nvPr/>
        </p:nvPicPr>
        <p:blipFill>
          <a:blip r:embed="rId9" cstate="print"/>
          <a:stretch>
            <a:fillRect/>
          </a:stretch>
        </p:blipFill>
        <p:spPr>
          <a:xfrm>
            <a:off x="3131840" y="1628800"/>
            <a:ext cx="1724025" cy="914400"/>
          </a:xfrm>
          <a:prstGeom prst="rect">
            <a:avLst/>
          </a:prstGeom>
        </p:spPr>
      </p:pic>
      <p:pic>
        <p:nvPicPr>
          <p:cNvPr id="18" name="Obrázek 17" descr="Amminoacido_glutammina_formula.png"/>
          <p:cNvPicPr>
            <a:picLocks noChangeAspect="1"/>
          </p:cNvPicPr>
          <p:nvPr/>
        </p:nvPicPr>
        <p:blipFill>
          <a:blip r:embed="rId10" cstate="print"/>
          <a:stretch>
            <a:fillRect/>
          </a:stretch>
        </p:blipFill>
        <p:spPr>
          <a:xfrm>
            <a:off x="3347864" y="3789040"/>
            <a:ext cx="2057400" cy="914400"/>
          </a:xfrm>
          <a:prstGeom prst="rect">
            <a:avLst/>
          </a:prstGeom>
        </p:spPr>
      </p:pic>
      <p:pic>
        <p:nvPicPr>
          <p:cNvPr id="19" name="Obrázek 18" descr="Amminoacido_glutammina_formula.png"/>
          <p:cNvPicPr>
            <a:picLocks noChangeAspect="1"/>
          </p:cNvPicPr>
          <p:nvPr/>
        </p:nvPicPr>
        <p:blipFill>
          <a:blip r:embed="rId10" cstate="print"/>
          <a:stretch>
            <a:fillRect/>
          </a:stretch>
        </p:blipFill>
        <p:spPr>
          <a:xfrm>
            <a:off x="3275856" y="4941168"/>
            <a:ext cx="2057400" cy="914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17</a:t>
            </a:fld>
            <a:endParaRPr lang="sk-SK"/>
          </a:p>
        </p:txBody>
      </p:sp>
      <p:graphicFrame>
        <p:nvGraphicFramePr>
          <p:cNvPr id="17" name="Tabulka 16"/>
          <p:cNvGraphicFramePr>
            <a:graphicFrameLocks noGrp="1"/>
          </p:cNvGraphicFramePr>
          <p:nvPr/>
        </p:nvGraphicFramePr>
        <p:xfrm>
          <a:off x="179512" y="188641"/>
          <a:ext cx="8712968" cy="5779534"/>
        </p:xfrm>
        <a:graphic>
          <a:graphicData uri="http://schemas.openxmlformats.org/drawingml/2006/table">
            <a:tbl>
              <a:tblPr/>
              <a:tblGrid>
                <a:gridCol w="2592288"/>
                <a:gridCol w="6120680"/>
              </a:tblGrid>
              <a:tr h="330113">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038038">
                <a:tc>
                  <a:txBody>
                    <a:bodyPr/>
                    <a:lstStyle/>
                    <a:p>
                      <a:pPr algn="ctr"/>
                      <a:r>
                        <a:rPr lang="cs-CZ" dirty="0"/>
                        <a:t/>
                      </a:r>
                      <a:br>
                        <a:rPr lang="cs-CZ" dirty="0"/>
                      </a:br>
                      <a:r>
                        <a:rPr lang="cs-CZ" dirty="0" smtClean="0">
                          <a:hlinkClick r:id="rId2" tooltip="Arginin"/>
                        </a:rPr>
                        <a:t>Arginin</a:t>
                      </a:r>
                      <a:r>
                        <a:rPr lang="cs-CZ" dirty="0" smtClean="0"/>
                        <a:t>e </a:t>
                      </a:r>
                      <a:r>
                        <a:rPr lang="cs-CZ" dirty="0"/>
                        <a:t>(</a:t>
                      </a:r>
                      <a:r>
                        <a:rPr lang="cs-CZ" dirty="0" err="1"/>
                        <a:t>Arg</a:t>
                      </a:r>
                      <a:r>
                        <a:rPr lang="cs-CZ" dirty="0"/>
                        <a:t>, R)</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20">
                <a:tc>
                  <a:txBody>
                    <a:bodyPr/>
                    <a:lstStyle/>
                    <a:p>
                      <a:pPr algn="ctr"/>
                      <a:r>
                        <a:rPr lang="cs-CZ" dirty="0"/>
                        <a:t/>
                      </a:r>
                      <a:br>
                        <a:rPr lang="cs-CZ" dirty="0"/>
                      </a:br>
                      <a:r>
                        <a:rPr lang="cs-CZ" dirty="0" smtClean="0">
                          <a:hlinkClick r:id="rId3" tooltip="Histidin"/>
                        </a:rPr>
                        <a:t>Histidin</a:t>
                      </a:r>
                      <a:r>
                        <a:rPr lang="cs-CZ" dirty="0" smtClean="0"/>
                        <a:t>e </a:t>
                      </a:r>
                      <a:r>
                        <a:rPr lang="cs-CZ" dirty="0"/>
                        <a:t>(His, H)</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2314">
                <a:tc>
                  <a:txBody>
                    <a:bodyPr/>
                    <a:lstStyle/>
                    <a:p>
                      <a:pPr algn="ctr"/>
                      <a:r>
                        <a:rPr lang="cs-CZ" dirty="0"/>
                        <a:t/>
                      </a:r>
                      <a:br>
                        <a:rPr lang="cs-CZ" dirty="0"/>
                      </a:br>
                      <a:r>
                        <a:rPr lang="cs-CZ" dirty="0" err="1" smtClean="0"/>
                        <a:t>Ph</a:t>
                      </a:r>
                      <a:r>
                        <a:rPr lang="cs-CZ" dirty="0" err="1" smtClean="0">
                          <a:hlinkClick r:id="rId4" tooltip="Fenylalanin"/>
                        </a:rPr>
                        <a:t>enylalanin</a:t>
                      </a:r>
                      <a:r>
                        <a:rPr lang="cs-CZ" dirty="0" err="1" smtClean="0"/>
                        <a:t>e</a:t>
                      </a:r>
                      <a:r>
                        <a:rPr lang="cs-CZ" dirty="0" smtClean="0"/>
                        <a:t> </a:t>
                      </a:r>
                      <a:r>
                        <a:rPr lang="cs-CZ" dirty="0"/>
                        <a:t>(</a:t>
                      </a:r>
                      <a:r>
                        <a:rPr lang="cs-CZ" dirty="0" err="1"/>
                        <a:t>Phe</a:t>
                      </a:r>
                      <a:r>
                        <a:rPr lang="cs-CZ" dirty="0"/>
                        <a:t>, F)</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3795">
                <a:tc>
                  <a:txBody>
                    <a:bodyPr/>
                    <a:lstStyle/>
                    <a:p>
                      <a:pPr algn="ctr"/>
                      <a:r>
                        <a:rPr lang="cs-CZ" dirty="0"/>
                        <a:t/>
                      </a:r>
                      <a:br>
                        <a:rPr lang="cs-CZ" dirty="0"/>
                      </a:br>
                      <a:r>
                        <a:rPr lang="cs-CZ" dirty="0" smtClean="0">
                          <a:hlinkClick r:id="rId5" tooltip="Tryptofan"/>
                        </a:rPr>
                        <a:t>Tryptofan</a:t>
                      </a:r>
                      <a:r>
                        <a:rPr lang="cs-CZ" dirty="0" smtClean="0"/>
                        <a:t>e </a:t>
                      </a:r>
                      <a:r>
                        <a:rPr lang="cs-CZ" dirty="0"/>
                        <a:t>(Trp, W)</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5154">
                <a:tc>
                  <a:txBody>
                    <a:bodyPr/>
                    <a:lstStyle/>
                    <a:p>
                      <a:pPr algn="ctr"/>
                      <a:r>
                        <a:rPr lang="cs-CZ" dirty="0"/>
                        <a:t/>
                      </a:r>
                      <a:br>
                        <a:rPr lang="cs-CZ" dirty="0"/>
                      </a:br>
                      <a:r>
                        <a:rPr lang="cs-CZ" sz="2000" dirty="0" smtClean="0">
                          <a:latin typeface="+mn-lt"/>
                          <a:hlinkClick r:id="rId6" tooltip="Prolin"/>
                        </a:rPr>
                        <a:t>Prolin</a:t>
                      </a:r>
                      <a:r>
                        <a:rPr lang="cs-CZ" sz="2000" dirty="0" smtClean="0">
                          <a:latin typeface="+mn-lt"/>
                        </a:rPr>
                        <a:t>e</a:t>
                      </a:r>
                      <a:r>
                        <a:rPr lang="cs-CZ" sz="2400" dirty="0" smtClean="0">
                          <a:latin typeface="+mn-lt"/>
                        </a:rPr>
                        <a:t> </a:t>
                      </a:r>
                      <a:r>
                        <a:rPr lang="cs-CZ" sz="1200" dirty="0" smtClean="0">
                          <a:latin typeface="+mn-lt"/>
                        </a:rPr>
                        <a:t>(Pro, P)</a:t>
                      </a:r>
                      <a:endParaRPr lang="cs-CZ" dirty="0">
                        <a:latin typeface="+mn-lt"/>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Obrázek 10" descr="Amminoacido_arginina_formula.png"/>
          <p:cNvPicPr>
            <a:picLocks noChangeAspect="1"/>
          </p:cNvPicPr>
          <p:nvPr/>
        </p:nvPicPr>
        <p:blipFill>
          <a:blip r:embed="rId7" cstate="print"/>
          <a:stretch>
            <a:fillRect/>
          </a:stretch>
        </p:blipFill>
        <p:spPr>
          <a:xfrm>
            <a:off x="6012160" y="620688"/>
            <a:ext cx="2600325" cy="914400"/>
          </a:xfrm>
          <a:prstGeom prst="rect">
            <a:avLst/>
          </a:prstGeom>
        </p:spPr>
      </p:pic>
      <p:pic>
        <p:nvPicPr>
          <p:cNvPr id="12" name="Obrázek 11" descr="Amminoacido_istidina_formula.png"/>
          <p:cNvPicPr>
            <a:picLocks noChangeAspect="1"/>
          </p:cNvPicPr>
          <p:nvPr/>
        </p:nvPicPr>
        <p:blipFill>
          <a:blip r:embed="rId8" cstate="print"/>
          <a:stretch>
            <a:fillRect/>
          </a:stretch>
        </p:blipFill>
        <p:spPr>
          <a:xfrm>
            <a:off x="3275856" y="1628800"/>
            <a:ext cx="1790700" cy="962025"/>
          </a:xfrm>
          <a:prstGeom prst="rect">
            <a:avLst/>
          </a:prstGeom>
        </p:spPr>
      </p:pic>
      <p:pic>
        <p:nvPicPr>
          <p:cNvPr id="13" name="Obrázek 12" descr="Amminoacido_fenilalanina_formula.png"/>
          <p:cNvPicPr>
            <a:picLocks noChangeAspect="1"/>
          </p:cNvPicPr>
          <p:nvPr/>
        </p:nvPicPr>
        <p:blipFill>
          <a:blip r:embed="rId9" cstate="print"/>
          <a:stretch>
            <a:fillRect/>
          </a:stretch>
        </p:blipFill>
        <p:spPr>
          <a:xfrm>
            <a:off x="5868144" y="2636912"/>
            <a:ext cx="1743075" cy="962025"/>
          </a:xfrm>
          <a:prstGeom prst="rect">
            <a:avLst/>
          </a:prstGeom>
        </p:spPr>
      </p:pic>
      <p:pic>
        <p:nvPicPr>
          <p:cNvPr id="14" name="Obrázek 13" descr="Amminoacido_triptofano_formula.png"/>
          <p:cNvPicPr>
            <a:picLocks noChangeAspect="1"/>
          </p:cNvPicPr>
          <p:nvPr/>
        </p:nvPicPr>
        <p:blipFill>
          <a:blip r:embed="rId10" cstate="print"/>
          <a:stretch>
            <a:fillRect/>
          </a:stretch>
        </p:blipFill>
        <p:spPr>
          <a:xfrm>
            <a:off x="3635896" y="3717032"/>
            <a:ext cx="1745933" cy="1008112"/>
          </a:xfrm>
          <a:prstGeom prst="rect">
            <a:avLst/>
          </a:prstGeom>
        </p:spPr>
      </p:pic>
      <p:pic>
        <p:nvPicPr>
          <p:cNvPr id="20" name="Obrázek 19" descr="800px-Amminoacido_prolina_formula_svg.png"/>
          <p:cNvPicPr>
            <a:picLocks noChangeAspect="1"/>
          </p:cNvPicPr>
          <p:nvPr/>
        </p:nvPicPr>
        <p:blipFill>
          <a:blip r:embed="rId11" cstate="print"/>
          <a:stretch>
            <a:fillRect/>
          </a:stretch>
        </p:blipFill>
        <p:spPr>
          <a:xfrm>
            <a:off x="7236296" y="4862320"/>
            <a:ext cx="1504534" cy="10644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18</a:t>
            </a:fld>
            <a:endParaRPr lang="sk-SK"/>
          </a:p>
        </p:txBody>
      </p:sp>
      <p:graphicFrame>
        <p:nvGraphicFramePr>
          <p:cNvPr id="17" name="Tabulka 16"/>
          <p:cNvGraphicFramePr>
            <a:graphicFrameLocks noGrp="1"/>
          </p:cNvGraphicFramePr>
          <p:nvPr/>
        </p:nvGraphicFramePr>
        <p:xfrm>
          <a:off x="179512" y="188641"/>
          <a:ext cx="8712968" cy="5961138"/>
        </p:xfrm>
        <a:graphic>
          <a:graphicData uri="http://schemas.openxmlformats.org/drawingml/2006/table">
            <a:tbl>
              <a:tblPr/>
              <a:tblGrid>
                <a:gridCol w="2808312"/>
                <a:gridCol w="5904656"/>
              </a:tblGrid>
              <a:tr h="360039">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306979">
                <a:tc>
                  <a:txBody>
                    <a:bodyPr/>
                    <a:lstStyle/>
                    <a:p>
                      <a:pPr algn="ctr"/>
                      <a:r>
                        <a:rPr lang="cs-CZ" dirty="0"/>
                        <a:t/>
                      </a:r>
                      <a:br>
                        <a:rPr lang="cs-CZ" dirty="0"/>
                      </a:br>
                      <a:r>
                        <a:rPr lang="cs-CZ" dirty="0" err="1" smtClean="0">
                          <a:hlinkClick r:id="rId2" tooltip="Selenocystein"/>
                        </a:rPr>
                        <a:t>Selenocystein</a:t>
                      </a:r>
                      <a:r>
                        <a:rPr lang="cs-CZ" dirty="0" err="1" smtClean="0"/>
                        <a:t>e</a:t>
                      </a:r>
                      <a:r>
                        <a:rPr lang="cs-CZ" dirty="0" smtClean="0"/>
                        <a:t> </a:t>
                      </a:r>
                      <a:r>
                        <a:rPr lang="cs-CZ" dirty="0"/>
                        <a:t>(</a:t>
                      </a:r>
                      <a:r>
                        <a:rPr lang="cs-CZ" dirty="0" err="1"/>
                        <a:t>SeCys</a:t>
                      </a:r>
                      <a:r>
                        <a:rPr lang="cs-CZ" dirty="0"/>
                        <a:t>,U)</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9325">
                <a:tc>
                  <a:txBody>
                    <a:bodyPr/>
                    <a:lstStyle/>
                    <a:p>
                      <a:pPr algn="ctr"/>
                      <a:r>
                        <a:rPr lang="cs-CZ" dirty="0"/>
                        <a:t/>
                      </a:r>
                      <a:br>
                        <a:rPr lang="cs-CZ" dirty="0"/>
                      </a:br>
                      <a:r>
                        <a:rPr lang="cs-CZ" dirty="0" err="1" smtClean="0">
                          <a:hlinkClick r:id="rId3" tooltip="Pyrolysin"/>
                        </a:rPr>
                        <a:t>Pyrolysin</a:t>
                      </a:r>
                      <a:r>
                        <a:rPr lang="cs-CZ" dirty="0" err="1" smtClean="0"/>
                        <a:t>e</a:t>
                      </a:r>
                      <a:r>
                        <a:rPr lang="cs-CZ" dirty="0" smtClean="0"/>
                        <a:t> </a:t>
                      </a:r>
                      <a:r>
                        <a:rPr lang="cs-CZ" dirty="0"/>
                        <a:t>(Pyl,O)</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20">
                <a:tc>
                  <a:txBody>
                    <a:bodyPr/>
                    <a:lstStyle/>
                    <a:p>
                      <a:pPr algn="ctr"/>
                      <a:r>
                        <a:rPr lang="cs-CZ" dirty="0" smtClean="0">
                          <a:hlinkClick r:id="rId4" tooltip="Serin"/>
                        </a:rPr>
                        <a:t>Serin</a:t>
                      </a:r>
                      <a:r>
                        <a:rPr lang="cs-CZ" dirty="0" smtClean="0"/>
                        <a:t>e (Ser, S)</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4675">
                <a:tc>
                  <a:txBody>
                    <a:bodyPr/>
                    <a:lstStyle/>
                    <a:p>
                      <a:pPr algn="ctr"/>
                      <a:r>
                        <a:rPr lang="cs-CZ" dirty="0"/>
                        <a:t/>
                      </a:r>
                      <a:br>
                        <a:rPr lang="cs-CZ" dirty="0"/>
                      </a:br>
                      <a:r>
                        <a:rPr lang="cs-CZ" dirty="0" smtClean="0">
                          <a:hlinkClick r:id="rId5" tooltip="N-formylmethionin"/>
                        </a:rPr>
                        <a:t>N-</a:t>
                      </a:r>
                      <a:r>
                        <a:rPr lang="cs-CZ" dirty="0" err="1" smtClean="0">
                          <a:hlinkClick r:id="rId5" tooltip="N-formylmethionin"/>
                        </a:rPr>
                        <a:t>formylmethionin</a:t>
                      </a:r>
                      <a:r>
                        <a:rPr lang="cs-CZ" dirty="0" err="1" smtClean="0"/>
                        <a:t>e</a:t>
                      </a:r>
                      <a:r>
                        <a:rPr lang="cs-CZ" dirty="0" smtClean="0"/>
                        <a:t> (</a:t>
                      </a:r>
                      <a:r>
                        <a:rPr lang="cs-CZ" dirty="0" err="1" smtClean="0"/>
                        <a:t>fMet</a:t>
                      </a:r>
                      <a:r>
                        <a:rPr lang="cs-CZ" dirty="0" smtClean="0"/>
                        <a:t>)</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5" name="Obrázek 14" descr="711px-L-selenocysteine-2D-skeletal.png"/>
          <p:cNvPicPr>
            <a:picLocks noChangeAspect="1"/>
          </p:cNvPicPr>
          <p:nvPr/>
        </p:nvPicPr>
        <p:blipFill>
          <a:blip r:embed="rId6" cstate="print"/>
          <a:stretch>
            <a:fillRect/>
          </a:stretch>
        </p:blipFill>
        <p:spPr>
          <a:xfrm>
            <a:off x="5436096" y="548680"/>
            <a:ext cx="1450602" cy="1224136"/>
          </a:xfrm>
          <a:prstGeom prst="rect">
            <a:avLst/>
          </a:prstGeom>
        </p:spPr>
      </p:pic>
      <p:pic>
        <p:nvPicPr>
          <p:cNvPr id="16" name="Obrázek 15" descr="560px-Pyrrolysine_svg.png"/>
          <p:cNvPicPr>
            <a:picLocks noChangeAspect="1"/>
          </p:cNvPicPr>
          <p:nvPr/>
        </p:nvPicPr>
        <p:blipFill>
          <a:blip r:embed="rId7" cstate="print"/>
          <a:stretch>
            <a:fillRect/>
          </a:stretch>
        </p:blipFill>
        <p:spPr>
          <a:xfrm>
            <a:off x="3563888" y="1916832"/>
            <a:ext cx="4085861" cy="1313313"/>
          </a:xfrm>
          <a:prstGeom prst="rect">
            <a:avLst/>
          </a:prstGeom>
        </p:spPr>
      </p:pic>
      <p:pic>
        <p:nvPicPr>
          <p:cNvPr id="18" name="Obrázek 17" descr="430px-(S)-N-Formylmethionine_V_1_svg.png"/>
          <p:cNvPicPr>
            <a:picLocks noChangeAspect="1"/>
          </p:cNvPicPr>
          <p:nvPr/>
        </p:nvPicPr>
        <p:blipFill>
          <a:blip r:embed="rId8" cstate="print"/>
          <a:stretch>
            <a:fillRect/>
          </a:stretch>
        </p:blipFill>
        <p:spPr>
          <a:xfrm>
            <a:off x="5364088" y="4653136"/>
            <a:ext cx="1726462" cy="1160343"/>
          </a:xfrm>
          <a:prstGeom prst="rect">
            <a:avLst/>
          </a:prstGeom>
        </p:spPr>
      </p:pic>
      <p:pic>
        <p:nvPicPr>
          <p:cNvPr id="21" name="Obrázek 20" descr="Amminoacido_serina_formula.png"/>
          <p:cNvPicPr>
            <a:picLocks noChangeAspect="1"/>
          </p:cNvPicPr>
          <p:nvPr/>
        </p:nvPicPr>
        <p:blipFill>
          <a:blip r:embed="rId9" cstate="print"/>
          <a:stretch>
            <a:fillRect/>
          </a:stretch>
        </p:blipFill>
        <p:spPr>
          <a:xfrm>
            <a:off x="4067944" y="3356992"/>
            <a:ext cx="1447800" cy="914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Peptides</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and</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Proteins</a:t>
            </a:r>
            <a:endParaRPr lang="cs-CZ"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19</a:t>
            </a:fld>
            <a:endParaRPr lang="sk-SK"/>
          </a:p>
        </p:txBody>
      </p:sp>
      <p:pic>
        <p:nvPicPr>
          <p:cNvPr id="9" name="Obrázek 8" descr="img773.jpg"/>
          <p:cNvPicPr>
            <a:picLocks noChangeAspect="1"/>
          </p:cNvPicPr>
          <p:nvPr/>
        </p:nvPicPr>
        <p:blipFill>
          <a:blip r:embed="rId2" cstate="print"/>
          <a:stretch>
            <a:fillRect/>
          </a:stretch>
        </p:blipFill>
        <p:spPr>
          <a:xfrm rot="16200000">
            <a:off x="2007708" y="-775460"/>
            <a:ext cx="1024128" cy="4392488"/>
          </a:xfrm>
          <a:prstGeom prst="rect">
            <a:avLst/>
          </a:prstGeom>
          <a:ln>
            <a:solidFill>
              <a:srgbClr val="0000FF"/>
            </a:solidFill>
          </a:ln>
        </p:spPr>
      </p:pic>
      <p:pic>
        <p:nvPicPr>
          <p:cNvPr id="10" name="Obrázek 9" descr="img774.jpg"/>
          <p:cNvPicPr>
            <a:picLocks noChangeAspect="1"/>
          </p:cNvPicPr>
          <p:nvPr/>
        </p:nvPicPr>
        <p:blipFill>
          <a:blip r:embed="rId3" cstate="print"/>
          <a:stretch>
            <a:fillRect/>
          </a:stretch>
        </p:blipFill>
        <p:spPr>
          <a:xfrm rot="16200000">
            <a:off x="6260185" y="-563441"/>
            <a:ext cx="864095" cy="3808418"/>
          </a:xfrm>
          <a:prstGeom prst="rect">
            <a:avLst/>
          </a:prstGeom>
          <a:ln>
            <a:solidFill>
              <a:srgbClr val="0000FF"/>
            </a:solidFill>
          </a:ln>
        </p:spPr>
      </p:pic>
      <p:pic>
        <p:nvPicPr>
          <p:cNvPr id="11" name="Obrázek 10" descr="img777.jpg"/>
          <p:cNvPicPr>
            <a:picLocks noChangeAspect="1"/>
          </p:cNvPicPr>
          <p:nvPr/>
        </p:nvPicPr>
        <p:blipFill>
          <a:blip r:embed="rId4" cstate="print"/>
          <a:stretch>
            <a:fillRect/>
          </a:stretch>
        </p:blipFill>
        <p:spPr>
          <a:xfrm>
            <a:off x="395536" y="1988840"/>
            <a:ext cx="8064896" cy="4320480"/>
          </a:xfrm>
          <a:prstGeom prst="rect">
            <a:avLst/>
          </a:prstGeom>
          <a:ln>
            <a:solidFill>
              <a:srgbClr val="0000FF"/>
            </a:solidFill>
          </a:ln>
        </p:spPr>
      </p:pic>
      <p:sp>
        <p:nvSpPr>
          <p:cNvPr id="12" name="TextovéPole 11"/>
          <p:cNvSpPr txBox="1"/>
          <p:nvPr/>
        </p:nvSpPr>
        <p:spPr>
          <a:xfrm>
            <a:off x="323528" y="1556792"/>
            <a:ext cx="2016224" cy="461665"/>
          </a:xfrm>
          <a:prstGeom prst="rect">
            <a:avLst/>
          </a:prstGeom>
          <a:solidFill>
            <a:schemeClr val="accent3">
              <a:lumMod val="95000"/>
            </a:schemeClr>
          </a:solidFill>
        </p:spPr>
        <p:txBody>
          <a:bodyPr wrap="square" rtlCol="0">
            <a:spAutoFit/>
          </a:bodyPr>
          <a:lstStyle/>
          <a:p>
            <a:r>
              <a:rPr lang="en-GB" sz="1200" b="1" dirty="0" smtClean="0">
                <a:solidFill>
                  <a:srgbClr val="C00000"/>
                </a:solidFill>
                <a:latin typeface="Arial Black" pitchFamily="34" charset="0"/>
              </a:rPr>
              <a:t>The Rest of N-</a:t>
            </a:r>
            <a:r>
              <a:rPr lang="cs-CZ" sz="1200" b="1" dirty="0" smtClean="0">
                <a:solidFill>
                  <a:srgbClr val="C00000"/>
                </a:solidFill>
                <a:latin typeface="Arial Black" pitchFamily="34" charset="0"/>
              </a:rPr>
              <a:t> </a:t>
            </a:r>
            <a:r>
              <a:rPr lang="en-GB" sz="1200" b="1" dirty="0" smtClean="0">
                <a:solidFill>
                  <a:srgbClr val="C00000"/>
                </a:solidFill>
                <a:latin typeface="Arial Black" pitchFamily="34" charset="0"/>
              </a:rPr>
              <a:t>ending Amino acid </a:t>
            </a:r>
            <a:endParaRPr lang="cs-CZ" sz="1200" b="1" dirty="0">
              <a:solidFill>
                <a:srgbClr val="C00000"/>
              </a:solidFill>
              <a:latin typeface="Arial Black" pitchFamily="34" charset="0"/>
            </a:endParaRPr>
          </a:p>
        </p:txBody>
      </p:sp>
      <p:sp>
        <p:nvSpPr>
          <p:cNvPr id="13" name="TextovéPole 12"/>
          <p:cNvSpPr txBox="1"/>
          <p:nvPr/>
        </p:nvSpPr>
        <p:spPr>
          <a:xfrm>
            <a:off x="2555776" y="1556792"/>
            <a:ext cx="2016224" cy="461665"/>
          </a:xfrm>
          <a:prstGeom prst="rect">
            <a:avLst/>
          </a:prstGeom>
          <a:solidFill>
            <a:schemeClr val="accent3">
              <a:lumMod val="95000"/>
            </a:schemeClr>
          </a:solidFill>
        </p:spPr>
        <p:txBody>
          <a:bodyPr wrap="square" rtlCol="0">
            <a:spAutoFit/>
          </a:bodyPr>
          <a:lstStyle/>
          <a:p>
            <a:r>
              <a:rPr lang="en-GB" sz="1200" b="1" dirty="0" smtClean="0">
                <a:latin typeface="Arial Black" pitchFamily="34" charset="0"/>
              </a:rPr>
              <a:t>The Rest of </a:t>
            </a:r>
            <a:r>
              <a:rPr lang="cs-CZ" sz="1200" b="1" dirty="0" smtClean="0">
                <a:latin typeface="Arial Black" pitchFamily="34" charset="0"/>
              </a:rPr>
              <a:t>C</a:t>
            </a:r>
            <a:r>
              <a:rPr lang="en-GB" sz="1200" b="1" dirty="0" smtClean="0">
                <a:latin typeface="Arial Black" pitchFamily="34" charset="0"/>
              </a:rPr>
              <a:t>-</a:t>
            </a:r>
            <a:r>
              <a:rPr lang="cs-CZ" sz="1200" b="1" dirty="0" smtClean="0">
                <a:latin typeface="Arial Black" pitchFamily="34" charset="0"/>
              </a:rPr>
              <a:t> </a:t>
            </a:r>
            <a:r>
              <a:rPr lang="en-GB" sz="1200" b="1" dirty="0" smtClean="0">
                <a:latin typeface="Arial Black" pitchFamily="34" charset="0"/>
              </a:rPr>
              <a:t>ending Amino acid </a:t>
            </a:r>
            <a:endParaRPr lang="cs-CZ" sz="1200" b="1" dirty="0">
              <a:latin typeface="Arial Black" pitchFamily="34" charset="0"/>
            </a:endParaRPr>
          </a:p>
        </p:txBody>
      </p:sp>
      <p:sp>
        <p:nvSpPr>
          <p:cNvPr id="15" name="TextovéPole 14"/>
          <p:cNvSpPr txBox="1"/>
          <p:nvPr/>
        </p:nvSpPr>
        <p:spPr>
          <a:xfrm>
            <a:off x="0" y="1988840"/>
            <a:ext cx="9144000" cy="830997"/>
          </a:xfrm>
          <a:prstGeom prst="rect">
            <a:avLst/>
          </a:prstGeom>
          <a:solidFill>
            <a:schemeClr val="accent3">
              <a:lumMod val="95000"/>
            </a:schemeClr>
          </a:solidFill>
        </p:spPr>
        <p:txBody>
          <a:bodyPr wrap="square" rtlCol="0">
            <a:spAutoFit/>
          </a:bodyPr>
          <a:lstStyle/>
          <a:p>
            <a:r>
              <a:rPr lang="en-GB" sz="1600" dirty="0" smtClean="0">
                <a:solidFill>
                  <a:srgbClr val="0000FF"/>
                </a:solidFill>
                <a:latin typeface="Arial Black" pitchFamily="34" charset="0"/>
              </a:rPr>
              <a:t>Peptide Chains are written horizontally using the Abbreviations of the particular Amino acids. An Example showing the Structure of the </a:t>
            </a:r>
            <a:r>
              <a:rPr lang="en-GB" sz="1600" dirty="0" err="1" smtClean="0">
                <a:solidFill>
                  <a:srgbClr val="0000FF"/>
                </a:solidFill>
                <a:latin typeface="Arial Black" pitchFamily="34" charset="0"/>
              </a:rPr>
              <a:t>Oxitocine</a:t>
            </a:r>
            <a:r>
              <a:rPr lang="en-GB" sz="1600" dirty="0" smtClean="0">
                <a:solidFill>
                  <a:srgbClr val="0000FF"/>
                </a:solidFill>
                <a:latin typeface="Arial Black" pitchFamily="34" charset="0"/>
              </a:rPr>
              <a:t> Hormone is as follows:</a:t>
            </a:r>
            <a:endParaRPr lang="cs-CZ" sz="1600" dirty="0">
              <a:solidFill>
                <a:srgbClr val="0000FF"/>
              </a:solidFill>
              <a:latin typeface="Arial Black" pitchFamily="34" charset="0"/>
            </a:endParaRPr>
          </a:p>
        </p:txBody>
      </p:sp>
      <p:sp>
        <p:nvSpPr>
          <p:cNvPr id="16" name="TextovéPole 15"/>
          <p:cNvSpPr txBox="1"/>
          <p:nvPr/>
        </p:nvSpPr>
        <p:spPr>
          <a:xfrm>
            <a:off x="0" y="3429000"/>
            <a:ext cx="9144000" cy="646331"/>
          </a:xfrm>
          <a:prstGeom prst="rect">
            <a:avLst/>
          </a:prstGeom>
          <a:solidFill>
            <a:schemeClr val="accent3">
              <a:lumMod val="95000"/>
            </a:schemeClr>
          </a:solidFill>
        </p:spPr>
        <p:txBody>
          <a:bodyPr wrap="square" rtlCol="0">
            <a:spAutoFit/>
          </a:bodyPr>
          <a:lstStyle/>
          <a:p>
            <a:r>
              <a:rPr lang="en-GB" dirty="0" smtClean="0">
                <a:solidFill>
                  <a:srgbClr val="008000"/>
                </a:solidFill>
                <a:latin typeface="Arial Black" pitchFamily="34" charset="0"/>
              </a:rPr>
              <a:t>An Example showing the Structure of the Horse Insulin Hormone </a:t>
            </a:r>
            <a:endParaRPr lang="cs-CZ" dirty="0" smtClean="0">
              <a:solidFill>
                <a:srgbClr val="008000"/>
              </a:solidFill>
              <a:latin typeface="Arial Black" pitchFamily="34" charset="0"/>
            </a:endParaRPr>
          </a:p>
          <a:p>
            <a:r>
              <a:rPr lang="en-GB" dirty="0" smtClean="0">
                <a:solidFill>
                  <a:srgbClr val="008000"/>
                </a:solidFill>
                <a:latin typeface="Arial Black" pitchFamily="34" charset="0"/>
              </a:rPr>
              <a:t>(M = 5 802, containing 51 Amino acids</a:t>
            </a:r>
            <a:r>
              <a:rPr lang="cs-CZ" dirty="0" smtClean="0">
                <a:solidFill>
                  <a:srgbClr val="008000"/>
                </a:solidFill>
                <a:latin typeface="Arial Black" pitchFamily="34" charset="0"/>
              </a:rPr>
              <a:t>)</a:t>
            </a:r>
            <a:r>
              <a:rPr lang="en-GB" dirty="0" smtClean="0">
                <a:solidFill>
                  <a:srgbClr val="008000"/>
                </a:solidFill>
                <a:latin typeface="Arial Black" pitchFamily="34" charset="0"/>
              </a:rPr>
              <a:t> is as follows:</a:t>
            </a:r>
            <a:endParaRPr lang="en-GB" dirty="0">
              <a:solidFill>
                <a:srgbClr val="008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39552" y="0"/>
            <a:ext cx="8229600" cy="404664"/>
          </a:xfrm>
        </p:spPr>
        <p:txBody>
          <a:bodyPr/>
          <a:lstStyle/>
          <a:p>
            <a:pPr eaLnBrk="1" hangingPunct="1"/>
            <a:r>
              <a:rPr lang="en-GB" sz="2400" b="1" dirty="0" smtClean="0">
                <a:solidFill>
                  <a:srgbClr val="FF0000"/>
                </a:solidFill>
                <a:latin typeface="Arial Black" pitchFamily="34" charset="0"/>
              </a:rPr>
              <a:t>Time schedule</a:t>
            </a:r>
          </a:p>
        </p:txBody>
      </p:sp>
      <p:sp>
        <p:nvSpPr>
          <p:cNvPr id="5187" name="Zástupný symbol pro datum 5"/>
          <p:cNvSpPr>
            <a:spLocks noGrp="1"/>
          </p:cNvSpPr>
          <p:nvPr>
            <p:ph type="dt" sz="half" idx="10"/>
          </p:nvPr>
        </p:nvSpPr>
        <p:spPr>
          <a:noFill/>
        </p:spPr>
        <p:txBody>
          <a:bodyPr/>
          <a:lstStyle/>
          <a:p>
            <a:r>
              <a:rPr lang="cs-CZ" smtClean="0"/>
              <a:t>January 8/2018</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fr-FR" smtClean="0"/>
              <a:t>NATURAL POLYMERS MU SCI 8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404662"/>
          <a:ext cx="8712968" cy="6386146"/>
        </p:xfrm>
        <a:graphic>
          <a:graphicData uri="http://schemas.openxmlformats.org/drawingml/2006/table">
            <a:tbl>
              <a:tblPr/>
              <a:tblGrid>
                <a:gridCol w="936104"/>
                <a:gridCol w="7776864"/>
              </a:tblGrid>
              <a:tr h="332872">
                <a:tc>
                  <a:txBody>
                    <a:bodyPr/>
                    <a:lstStyle/>
                    <a:p>
                      <a:pPr marL="347345" indent="-347345" algn="ctr" fontAlgn="b">
                        <a:lnSpc>
                          <a:spcPct val="115000"/>
                        </a:lnSpc>
                        <a:spcAft>
                          <a:spcPts val="0"/>
                        </a:spcAft>
                      </a:pPr>
                      <a:r>
                        <a:rPr lang="sk-SK" sz="1200" b="1" kern="1200" dirty="0" smtClean="0">
                          <a:solidFill>
                            <a:srgbClr val="0000FF"/>
                          </a:solidFill>
                          <a:latin typeface="Arial Black" pitchFamily="34" charset="0"/>
                          <a:ea typeface="Times New Roman"/>
                          <a:cs typeface="Times New Roman"/>
                        </a:rPr>
                        <a:t>LECTURE</a:t>
                      </a:r>
                      <a:r>
                        <a:rPr lang="sk-SK" sz="1200" b="1" kern="1200" baseline="0" dirty="0" smtClean="0">
                          <a:solidFill>
                            <a:srgbClr val="0000FF"/>
                          </a:solidFill>
                          <a:latin typeface="Arial Black" pitchFamily="34" charset="0"/>
                          <a:ea typeface="Times New Roman"/>
                          <a:cs typeface="Times New Roman"/>
                        </a:rPr>
                        <a:t> </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ctr" fontAlgn="b">
                        <a:lnSpc>
                          <a:spcPct val="115000"/>
                        </a:lnSpc>
                        <a:spcAft>
                          <a:spcPts val="0"/>
                        </a:spcAft>
                      </a:pPr>
                      <a:r>
                        <a:rPr lang="cs-CZ" sz="1200" dirty="0" smtClean="0">
                          <a:solidFill>
                            <a:srgbClr val="0000FF"/>
                          </a:solidFill>
                          <a:latin typeface="Arial Black" pitchFamily="34" charset="0"/>
                          <a:ea typeface="Calibri"/>
                          <a:cs typeface="Times New Roman"/>
                        </a:rPr>
                        <a:t>SUBJECT</a:t>
                      </a:r>
                      <a:endParaRPr lang="cs-CZ" sz="120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704204">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1</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Introduction to the subject </a:t>
                      </a:r>
                      <a:r>
                        <a:rPr lang="cs-CZ" sz="2000" b="1" kern="120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 Structure</a:t>
                      </a:r>
                      <a:r>
                        <a:rPr lang="en-GB" sz="2000" b="1" kern="1200" baseline="0" noProof="0" dirty="0" smtClean="0">
                          <a:solidFill>
                            <a:schemeClr val="tx1"/>
                          </a:solidFill>
                          <a:latin typeface="Arial"/>
                          <a:ea typeface="Times New Roman"/>
                          <a:cs typeface="Times New Roman"/>
                        </a:rPr>
                        <a:t> &amp;</a:t>
                      </a:r>
                      <a:r>
                        <a:rPr lang="en-GB" sz="2000" b="1" kern="1200" noProof="0" dirty="0" smtClean="0">
                          <a:solidFill>
                            <a:schemeClr val="tx1"/>
                          </a:solidFill>
                          <a:latin typeface="Arial"/>
                          <a:ea typeface="Times New Roman"/>
                          <a:cs typeface="Times New Roman"/>
                        </a:rPr>
                        <a:t> Terminology of</a:t>
                      </a:r>
                      <a:r>
                        <a:rPr lang="cs-CZ" sz="2000" b="1" kern="1200" baseline="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nature polymers, literature </a:t>
                      </a:r>
                      <a:endParaRPr lang="en-GB" sz="1600" b="1"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91469">
                <a:tc>
                  <a:txBody>
                    <a:bodyPr/>
                    <a:lstStyle/>
                    <a:p>
                      <a:pPr marL="347345" indent="-347345" algn="ctr" fontAlgn="b">
                        <a:lnSpc>
                          <a:spcPct val="115000"/>
                        </a:lnSpc>
                        <a:spcAft>
                          <a:spcPts val="0"/>
                        </a:spcAft>
                      </a:pPr>
                      <a:r>
                        <a:rPr lang="en-GB" sz="2000" b="1" kern="1200" noProof="0" dirty="0" smtClean="0">
                          <a:solidFill>
                            <a:schemeClr val="tx1"/>
                          </a:solidFill>
                          <a:latin typeface="Arial Black" pitchFamily="34" charset="0"/>
                          <a:ea typeface="Times New Roman"/>
                          <a:cs typeface="Times New Roman"/>
                        </a:rPr>
                        <a:t>2</a:t>
                      </a:r>
                      <a:endParaRPr lang="en-GB" sz="2000" b="1" noProof="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Derivatives of acids – natural resins, drying oils, shellac</a:t>
                      </a:r>
                      <a:endParaRPr lang="en-GB" sz="1600"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3</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noProof="0" dirty="0" smtClean="0">
                          <a:solidFill>
                            <a:schemeClr val="tx1"/>
                          </a:solidFill>
                          <a:latin typeface="+mn-lt"/>
                          <a:ea typeface="Calibri"/>
                          <a:cs typeface="Times New Roman"/>
                        </a:rPr>
                        <a:t>Waxes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10762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4</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smtClean="0">
                          <a:solidFill>
                            <a:schemeClr val="tx1"/>
                          </a:solidFill>
                          <a:latin typeface="+mn-lt"/>
                          <a:ea typeface="Times New Roman"/>
                          <a:cs typeface="Times New Roman"/>
                        </a:rPr>
                        <a:t>Plant (vegetable) gums, </a:t>
                      </a:r>
                      <a:r>
                        <a:rPr lang="en-GB" sz="2000" b="1" kern="1200" noProof="0" dirty="0" err="1" smtClean="0">
                          <a:solidFill>
                            <a:schemeClr val="tx1"/>
                          </a:solidFill>
                          <a:latin typeface="+mn-lt"/>
                          <a:ea typeface="Times New Roman"/>
                          <a:cs typeface="Times New Roman"/>
                        </a:rPr>
                        <a:t>Polyterpene</a:t>
                      </a:r>
                      <a:r>
                        <a:rPr lang="en-GB" sz="2000" b="1" kern="1200" noProof="0" dirty="0" smtClean="0">
                          <a:solidFill>
                            <a:schemeClr val="tx1"/>
                          </a:solidFill>
                          <a:latin typeface="+mn-lt"/>
                          <a:ea typeface="Times New Roman"/>
                          <a:cs typeface="Times New Roman"/>
                        </a:rPr>
                        <a:t> –</a:t>
                      </a:r>
                      <a:r>
                        <a:rPr lang="cs-CZ" sz="2000" b="1" kern="1200" noProof="0" dirty="0" smtClean="0">
                          <a:solidFill>
                            <a:schemeClr val="tx1"/>
                          </a:solidFill>
                          <a:latin typeface="+mn-lt"/>
                          <a:ea typeface="Times New Roman"/>
                          <a:cs typeface="Times New Roman"/>
                        </a:rPr>
                        <a:t> </a:t>
                      </a:r>
                      <a:r>
                        <a:rPr lang="en-GB" sz="2000" b="1" kern="1200" noProof="0" dirty="0" smtClean="0">
                          <a:solidFill>
                            <a:schemeClr val="tx1"/>
                          </a:solidFill>
                          <a:latin typeface="+mn-lt"/>
                          <a:ea typeface="Times New Roman"/>
                          <a:cs typeface="Times New Roman"/>
                        </a:rPr>
                        <a:t>natural rubber</a:t>
                      </a:r>
                      <a:r>
                        <a:rPr lang="en-GB" sz="2000" b="1" kern="1200" baseline="0" noProof="0" dirty="0" smtClean="0">
                          <a:solidFill>
                            <a:schemeClr val="tx1"/>
                          </a:solidFill>
                          <a:latin typeface="+mn-lt"/>
                          <a:ea typeface="Times New Roman"/>
                          <a:cs typeface="Times New Roman"/>
                        </a:rPr>
                        <a:t> (extracting</a:t>
                      </a:r>
                      <a:r>
                        <a:rPr lang="en-GB" sz="2000" b="1" kern="1200" noProof="0" dirty="0" smtClean="0">
                          <a:solidFill>
                            <a:schemeClr val="tx1"/>
                          </a:solidFill>
                          <a:latin typeface="+mn-lt"/>
                          <a:ea typeface="Times New Roman"/>
                          <a:cs typeface="Times New Roman"/>
                        </a:rPr>
                        <a:t>, processing and modification)</a:t>
                      </a:r>
                      <a:r>
                        <a:rPr lang="cs-CZ" sz="2000" b="1" kern="1200" noProof="0" dirty="0" smtClean="0">
                          <a:solidFill>
                            <a:schemeClr val="tx1"/>
                          </a:solidFill>
                          <a:latin typeface="+mn-lt"/>
                          <a:ea typeface="Times New Roman"/>
                          <a:cs typeface="Times New Roman"/>
                        </a:rPr>
                        <a:t>, </a:t>
                      </a:r>
                      <a:r>
                        <a:rPr lang="cs-CZ" sz="2000" b="1" kern="1200" noProof="0" dirty="0" err="1" smtClean="0">
                          <a:solidFill>
                            <a:schemeClr val="tx1"/>
                          </a:solidFill>
                          <a:latin typeface="+mn-lt"/>
                          <a:ea typeface="Times New Roman"/>
                          <a:cs typeface="Times New Roman"/>
                        </a:rPr>
                        <a:t>Taraxacum</a:t>
                      </a:r>
                      <a:r>
                        <a:rPr lang="cs-CZ" sz="2000" b="1" kern="1200" noProof="0" dirty="0" smtClean="0">
                          <a:solidFill>
                            <a:schemeClr val="tx1"/>
                          </a:solidFill>
                          <a:latin typeface="+mn-lt"/>
                          <a:ea typeface="Times New Roman"/>
                          <a:cs typeface="Times New Roman"/>
                        </a:rPr>
                        <a:t>_kok-</a:t>
                      </a:r>
                      <a:r>
                        <a:rPr lang="cs-CZ" sz="2000" b="1" kern="1200" noProof="0" dirty="0" err="1" smtClean="0">
                          <a:solidFill>
                            <a:schemeClr val="tx1"/>
                          </a:solidFill>
                          <a:latin typeface="+mn-lt"/>
                          <a:ea typeface="Times New Roman"/>
                          <a:cs typeface="Times New Roman"/>
                        </a:rPr>
                        <a:t>saghyz</a:t>
                      </a:r>
                      <a:r>
                        <a:rPr lang="en-GB" sz="2000" b="1" kern="1200" noProof="0" dirty="0" smtClean="0">
                          <a:solidFill>
                            <a:schemeClr val="tx1"/>
                          </a:solidFill>
                          <a:latin typeface="+mn-lt"/>
                          <a:ea typeface="Times New Roman"/>
                          <a:cs typeface="Times New Roman"/>
                        </a:rPr>
                        <a:t>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kern="1200" dirty="0">
                          <a:solidFill>
                            <a:schemeClr val="tx1"/>
                          </a:solidFill>
                          <a:latin typeface="Arial Black" pitchFamily="34" charset="0"/>
                          <a:ea typeface="Times New Roman"/>
                          <a:cs typeface="Times New Roman"/>
                        </a:rPr>
                        <a:t>5</a:t>
                      </a:r>
                      <a:endParaRPr lang="cs-CZ" sz="20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err="1" smtClean="0">
                          <a:solidFill>
                            <a:schemeClr val="tx1"/>
                          </a:solidFill>
                          <a:latin typeface="+mn-lt"/>
                          <a:ea typeface="Times New Roman"/>
                          <a:cs typeface="Times New Roman"/>
                        </a:rPr>
                        <a:t>Polyphenol</a:t>
                      </a:r>
                      <a:r>
                        <a:rPr lang="en-GB" sz="2000" b="1" kern="1200" noProof="0" dirty="0" smtClean="0">
                          <a:solidFill>
                            <a:schemeClr val="tx1"/>
                          </a:solidFill>
                          <a:latin typeface="+mn-lt"/>
                          <a:ea typeface="Times New Roman"/>
                          <a:cs typeface="Times New Roman"/>
                        </a:rPr>
                        <a:t>  – lignin, </a:t>
                      </a:r>
                      <a:r>
                        <a:rPr lang="en-GB" sz="2000" b="1" kern="1200" noProof="0" dirty="0" err="1" smtClean="0">
                          <a:solidFill>
                            <a:schemeClr val="tx1"/>
                          </a:solidFill>
                          <a:latin typeface="+mn-lt"/>
                          <a:ea typeface="Times New Roman"/>
                          <a:cs typeface="Times New Roman"/>
                        </a:rPr>
                        <a:t>humic</a:t>
                      </a:r>
                      <a:r>
                        <a:rPr lang="en-GB" sz="2000" b="1" kern="1200" noProof="0" dirty="0" smtClean="0">
                          <a:solidFill>
                            <a:schemeClr val="tx1"/>
                          </a:solidFill>
                          <a:latin typeface="+mn-lt"/>
                          <a:ea typeface="Times New Roman"/>
                          <a:cs typeface="Times New Roman"/>
                        </a:rPr>
                        <a:t> acids</a:t>
                      </a:r>
                      <a:endParaRPr lang="en-GB" sz="2000"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b="1" dirty="0" smtClean="0">
                          <a:solidFill>
                            <a:srgbClr val="FF0000"/>
                          </a:solidFill>
                          <a:latin typeface="Arial Black" pitchFamily="34" charset="0"/>
                          <a:ea typeface="Calibri"/>
                          <a:cs typeface="Times New Roman"/>
                        </a:rPr>
                        <a:t>6</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FF0000"/>
                          </a:solidFill>
                          <a:latin typeface="Arial Black" pitchFamily="34" charset="0"/>
                          <a:ea typeface="Times New Roman"/>
                          <a:cs typeface="Times New Roman"/>
                        </a:rPr>
                        <a:t>Polysaccharides I – starch </a:t>
                      </a:r>
                      <a:endParaRPr lang="en-GB" sz="2000" noProof="0"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0033CC"/>
                          </a:solidFill>
                          <a:latin typeface="Arial Black" pitchFamily="34" charset="0"/>
                          <a:ea typeface="Calibri"/>
                          <a:cs typeface="Times New Roman"/>
                        </a:rPr>
                        <a:t>7</a:t>
                      </a:r>
                      <a:endParaRPr lang="cs-CZ" sz="2000" dirty="0">
                        <a:solidFill>
                          <a:srgbClr val="0033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kern="1200" noProof="0" dirty="0" smtClean="0">
                          <a:solidFill>
                            <a:srgbClr val="0000FF"/>
                          </a:solidFill>
                          <a:latin typeface="Arial Black" pitchFamily="34" charset="0"/>
                          <a:ea typeface="Times New Roman"/>
                          <a:cs typeface="Times New Roman"/>
                        </a:rPr>
                        <a:t>Polysaccharides II – </a:t>
                      </a:r>
                      <a:r>
                        <a:rPr lang="en-GB" sz="2000" b="1" kern="1200" noProof="0" dirty="0" err="1" smtClean="0">
                          <a:solidFill>
                            <a:srgbClr val="0000FF"/>
                          </a:solidFill>
                          <a:latin typeface="Arial Black" pitchFamily="34" charset="0"/>
                          <a:ea typeface="Times New Roman"/>
                          <a:cs typeface="Times New Roman"/>
                        </a:rPr>
                        <a:t>celullose</a:t>
                      </a:r>
                      <a:r>
                        <a:rPr lang="en-GB" sz="2000" b="1" kern="1200" noProof="0" dirty="0" smtClean="0">
                          <a:solidFill>
                            <a:srgbClr val="0000FF"/>
                          </a:solidFill>
                          <a:latin typeface="Arial Black" pitchFamily="34" charset="0"/>
                          <a:ea typeface="Times New Roman"/>
                          <a:cs typeface="Times New Roman"/>
                        </a:rPr>
                        <a:t> </a:t>
                      </a:r>
                      <a:endParaRPr lang="en-GB" sz="2000" noProof="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008000"/>
                          </a:solidFill>
                          <a:latin typeface="Arial Black" pitchFamily="34" charset="0"/>
                          <a:ea typeface="Calibri"/>
                          <a:cs typeface="Times New Roman"/>
                        </a:rPr>
                        <a:t>8</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008000"/>
                          </a:solidFill>
                          <a:latin typeface="Arial Black" pitchFamily="34" charset="0"/>
                          <a:ea typeface="Times New Roman"/>
                          <a:cs typeface="Times New Roman"/>
                        </a:rPr>
                        <a:t>Protein fibres I </a:t>
                      </a:r>
                      <a:endParaRPr lang="en-GB" sz="2000" noProof="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C00000"/>
                          </a:solidFill>
                          <a:latin typeface="Arial Black" pitchFamily="34" charset="0"/>
                          <a:ea typeface="Calibri"/>
                          <a:cs typeface="Times New Roman"/>
                        </a:rPr>
                        <a:t>9</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C00000"/>
                          </a:solidFill>
                          <a:latin typeface="Arial Black" pitchFamily="34" charset="0"/>
                          <a:ea typeface="Times New Roman"/>
                          <a:cs typeface="Times New Roman"/>
                        </a:rPr>
                        <a:t>Protein fibres II </a:t>
                      </a:r>
                      <a:endParaRPr lang="en-GB" sz="2000" noProof="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9900CC"/>
                          </a:solidFill>
                          <a:latin typeface="Arial Black" pitchFamily="34" charset="0"/>
                          <a:ea typeface="Calibri"/>
                          <a:cs typeface="Times New Roman"/>
                        </a:rPr>
                        <a:t>10</a:t>
                      </a:r>
                      <a:endParaRPr lang="cs-CZ" sz="200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2000" b="1" kern="1200" noProof="0" dirty="0" smtClean="0">
                          <a:solidFill>
                            <a:srgbClr val="9900CC"/>
                          </a:solidFill>
                          <a:latin typeface="Arial Black" pitchFamily="34" charset="0"/>
                          <a:ea typeface="Times New Roman"/>
                          <a:cs typeface="Times New Roman"/>
                        </a:rPr>
                        <a:t>Casein, whey, protein of eggs</a:t>
                      </a:r>
                      <a:endParaRPr lang="en-GB" sz="2000" noProof="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FFC000"/>
                          </a:solidFill>
                          <a:latin typeface="Arial Black" pitchFamily="34" charset="0"/>
                          <a:ea typeface="Calibri"/>
                          <a:cs typeface="Times New Roman"/>
                        </a:rPr>
                        <a:t>11</a:t>
                      </a:r>
                      <a:endParaRPr lang="cs-CZ" sz="20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Identification of natural polymers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Laboratory methods of natural polymers</a:t>
                      </a:r>
                      <a:r>
                        <a:rPr lang="cs-CZ" sz="1800" b="1" kern="1200" noProof="0" dirty="0" smtClean="0">
                          <a:solidFill>
                            <a:srgbClr val="FFC000"/>
                          </a:solidFill>
                          <a:latin typeface="Arial Black" pitchFamily="34" charset="0"/>
                          <a:ea typeface="Times New Roman"/>
                          <a:cs typeface="Times New Roman"/>
                        </a:rPr>
                        <a:t>’</a:t>
                      </a:r>
                      <a:r>
                        <a:rPr lang="en-GB" sz="1800" b="1" kern="1200" noProof="0" dirty="0" smtClean="0">
                          <a:solidFill>
                            <a:srgbClr val="FFC000"/>
                          </a:solidFill>
                          <a:latin typeface="Arial Black" pitchFamily="34" charset="0"/>
                          <a:ea typeface="Times New Roman"/>
                          <a:cs typeface="Times New Roman"/>
                        </a:rPr>
                        <a:t> evaluation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20</a:t>
            </a:fld>
            <a:endParaRPr lang="sk-SK"/>
          </a:p>
        </p:txBody>
      </p:sp>
      <p:sp>
        <p:nvSpPr>
          <p:cNvPr id="11" name="TextovéPole 10"/>
          <p:cNvSpPr txBox="1"/>
          <p:nvPr/>
        </p:nvSpPr>
        <p:spPr>
          <a:xfrm>
            <a:off x="0" y="188640"/>
            <a:ext cx="9144000" cy="3570208"/>
          </a:xfrm>
          <a:prstGeom prst="rect">
            <a:avLst/>
          </a:prstGeom>
          <a:noFill/>
        </p:spPr>
        <p:txBody>
          <a:bodyPr wrap="square" rtlCol="0">
            <a:spAutoFit/>
          </a:bodyPr>
          <a:lstStyle/>
          <a:p>
            <a:pPr algn="ctr"/>
            <a:r>
              <a:rPr lang="en-US" sz="2800" b="1" dirty="0" smtClean="0">
                <a:solidFill>
                  <a:srgbClr val="FF0000"/>
                </a:solidFill>
                <a:latin typeface="Arial Black" pitchFamily="34" charset="0"/>
              </a:rPr>
              <a:t>SCLEROPROTEINS or fibrous proteins</a:t>
            </a:r>
            <a:endParaRPr lang="cs-CZ" sz="2800" b="1" baseline="30000" dirty="0" smtClean="0">
              <a:solidFill>
                <a:srgbClr val="FF0000"/>
              </a:solidFill>
              <a:latin typeface="Arial Black" pitchFamily="34" charset="0"/>
            </a:endParaRPr>
          </a:p>
          <a:p>
            <a:pPr algn="just"/>
            <a:r>
              <a:rPr lang="en-US" b="1" dirty="0" smtClean="0"/>
              <a:t>The roles of such proteins include protection and support, forming </a:t>
            </a:r>
            <a:r>
              <a:rPr lang="en-US" b="1" dirty="0" smtClean="0">
                <a:hlinkClick r:id="rId2" tooltip="Connective tissue"/>
              </a:rPr>
              <a:t>connective tissue</a:t>
            </a:r>
            <a:r>
              <a:rPr lang="en-US" b="1" dirty="0" smtClean="0"/>
              <a:t>, </a:t>
            </a:r>
            <a:r>
              <a:rPr lang="en-US" b="1" dirty="0" smtClean="0">
                <a:hlinkClick r:id="rId3" tooltip="Tendon"/>
              </a:rPr>
              <a:t>tendons</a:t>
            </a:r>
            <a:r>
              <a:rPr lang="en-US" b="1" dirty="0" smtClean="0"/>
              <a:t>, </a:t>
            </a:r>
            <a:r>
              <a:rPr lang="en-US" b="1" dirty="0" smtClean="0">
                <a:hlinkClick r:id="rId4" tooltip="Bone"/>
              </a:rPr>
              <a:t>bone matrices</a:t>
            </a:r>
            <a:r>
              <a:rPr lang="en-US" b="1" dirty="0" smtClean="0"/>
              <a:t>, and </a:t>
            </a:r>
            <a:r>
              <a:rPr lang="en-US" b="1" dirty="0" smtClean="0">
                <a:hlinkClick r:id="rId5" tooltip="Muscle fiber"/>
              </a:rPr>
              <a:t>muscle fiber</a:t>
            </a:r>
            <a:r>
              <a:rPr lang="en-US" b="1" dirty="0" smtClean="0"/>
              <a:t>.</a:t>
            </a:r>
            <a:r>
              <a:rPr lang="cs-CZ" b="1" dirty="0" smtClean="0"/>
              <a:t> </a:t>
            </a:r>
            <a:r>
              <a:rPr lang="en-US" b="1" dirty="0" smtClean="0"/>
              <a:t>A </a:t>
            </a:r>
            <a:r>
              <a:rPr lang="en-US" b="1" dirty="0" smtClean="0">
                <a:solidFill>
                  <a:srgbClr val="FF0000"/>
                </a:solidFill>
              </a:rPr>
              <a:t>SCLEROPROTEIN</a:t>
            </a:r>
            <a:r>
              <a:rPr lang="en-US" b="1" dirty="0" smtClean="0"/>
              <a:t> forms long </a:t>
            </a:r>
            <a:r>
              <a:rPr lang="en-US" b="1" dirty="0" smtClean="0">
                <a:hlinkClick r:id="rId6" tooltip="Protein filament"/>
              </a:rPr>
              <a:t>protein filaments</a:t>
            </a:r>
            <a:r>
              <a:rPr lang="en-US" b="1" dirty="0" smtClean="0"/>
              <a:t>, which are shaped like rods or wires. </a:t>
            </a:r>
            <a:r>
              <a:rPr lang="en-US" b="1" dirty="0" smtClean="0">
                <a:solidFill>
                  <a:srgbClr val="FF0000"/>
                </a:solidFill>
              </a:rPr>
              <a:t>SCLEROPROTEINS</a:t>
            </a:r>
            <a:r>
              <a:rPr lang="en-US" b="1" dirty="0" smtClean="0"/>
              <a:t> are structural proteins or </a:t>
            </a:r>
            <a:r>
              <a:rPr lang="en-US" b="1" dirty="0" smtClean="0">
                <a:hlinkClick r:id="rId7" tooltip="Storage protein"/>
              </a:rPr>
              <a:t>storage proteins</a:t>
            </a:r>
            <a:r>
              <a:rPr lang="en-US" b="1" dirty="0" smtClean="0"/>
              <a:t> that are typically </a:t>
            </a:r>
            <a:r>
              <a:rPr lang="en-US" b="1" dirty="0" smtClean="0">
                <a:hlinkClick r:id="rId8" tooltip="Chemically inert"/>
              </a:rPr>
              <a:t>inert</a:t>
            </a:r>
            <a:r>
              <a:rPr lang="en-US" b="1" dirty="0" smtClean="0"/>
              <a:t> and water-</a:t>
            </a:r>
            <a:r>
              <a:rPr lang="en-US" b="1" dirty="0" smtClean="0">
                <a:hlinkClick r:id="rId9" tooltip="Solubility"/>
              </a:rPr>
              <a:t>insoluble</a:t>
            </a:r>
            <a:r>
              <a:rPr lang="en-US" b="1" dirty="0" smtClean="0"/>
              <a:t>. A </a:t>
            </a:r>
            <a:r>
              <a:rPr lang="en-US" b="1" dirty="0" smtClean="0">
                <a:solidFill>
                  <a:srgbClr val="FF0000"/>
                </a:solidFill>
              </a:rPr>
              <a:t>SCLEROPROTEIN</a:t>
            </a:r>
            <a:r>
              <a:rPr lang="en-US" b="1" dirty="0" smtClean="0"/>
              <a:t> occurs as an aggregate due to </a:t>
            </a:r>
            <a:r>
              <a:rPr lang="en-US" b="1" dirty="0" smtClean="0">
                <a:hlinkClick r:id="rId10" tooltip="Hydrophobe"/>
              </a:rPr>
              <a:t>hydrophobic</a:t>
            </a:r>
            <a:r>
              <a:rPr lang="en-US" b="1" dirty="0" smtClean="0"/>
              <a:t> </a:t>
            </a:r>
            <a:r>
              <a:rPr lang="en-US" b="1" dirty="0" smtClean="0">
                <a:hlinkClick r:id="rId11" tooltip="Side chain"/>
              </a:rPr>
              <a:t>side chains</a:t>
            </a:r>
            <a:r>
              <a:rPr lang="en-US" b="1" dirty="0" smtClean="0"/>
              <a:t> that protrude from the </a:t>
            </a:r>
            <a:r>
              <a:rPr lang="en-US" b="1" dirty="0" smtClean="0">
                <a:hlinkClick r:id="rId12" tooltip="Molecule"/>
              </a:rPr>
              <a:t>molecule</a:t>
            </a:r>
            <a:r>
              <a:rPr lang="en-US" b="1" dirty="0" smtClean="0"/>
              <a:t>.</a:t>
            </a:r>
          </a:p>
          <a:p>
            <a:pPr algn="just"/>
            <a:r>
              <a:rPr lang="en-US" b="1" dirty="0" smtClean="0"/>
              <a:t>A </a:t>
            </a:r>
            <a:r>
              <a:rPr lang="en-US" b="1" dirty="0" smtClean="0">
                <a:solidFill>
                  <a:srgbClr val="FF0000"/>
                </a:solidFill>
              </a:rPr>
              <a:t>SCLEROPROTEIN'S</a:t>
            </a:r>
            <a:r>
              <a:rPr lang="en-US" b="1" dirty="0" smtClean="0"/>
              <a:t> </a:t>
            </a:r>
            <a:r>
              <a:rPr lang="en-US" b="1" dirty="0" smtClean="0">
                <a:hlinkClick r:id="rId13" tooltip="Peptide sequence"/>
              </a:rPr>
              <a:t>peptide sequence</a:t>
            </a:r>
            <a:r>
              <a:rPr lang="en-US" b="1" dirty="0" smtClean="0"/>
              <a:t> often has limited </a:t>
            </a:r>
            <a:r>
              <a:rPr lang="en-US" b="1" dirty="0" smtClean="0">
                <a:hlinkClick r:id="rId14" tooltip="Residue (chemistry)"/>
              </a:rPr>
              <a:t>residues</a:t>
            </a:r>
            <a:r>
              <a:rPr lang="en-US" b="1" dirty="0" smtClean="0"/>
              <a:t> with repeats; these can form unusual </a:t>
            </a:r>
            <a:r>
              <a:rPr lang="en-US" b="1" dirty="0" smtClean="0">
                <a:hlinkClick r:id="rId15" tooltip="Secondary structure"/>
              </a:rPr>
              <a:t>secondary structures</a:t>
            </a:r>
            <a:r>
              <a:rPr lang="en-US" b="1" dirty="0" smtClean="0"/>
              <a:t>, such as a </a:t>
            </a:r>
            <a:r>
              <a:rPr lang="en-US" b="1" dirty="0" smtClean="0">
                <a:hlinkClick r:id="rId16" tooltip="Collagen helix"/>
              </a:rPr>
              <a:t>collagen helix</a:t>
            </a:r>
            <a:r>
              <a:rPr lang="en-US" b="1" dirty="0" smtClean="0"/>
              <a:t>. The structures often feature </a:t>
            </a:r>
            <a:r>
              <a:rPr lang="en-US" b="1" dirty="0" smtClean="0">
                <a:hlinkClick r:id="rId17" tooltip="Cross-links"/>
              </a:rPr>
              <a:t>cross-links</a:t>
            </a:r>
            <a:r>
              <a:rPr lang="en-US" b="1" dirty="0" smtClean="0"/>
              <a:t> between </a:t>
            </a:r>
            <a:r>
              <a:rPr lang="en-US" b="1" dirty="0" smtClean="0">
                <a:hlinkClick r:id="rId18" tooltip="Chains"/>
              </a:rPr>
              <a:t>chains</a:t>
            </a:r>
            <a:r>
              <a:rPr lang="en-US" b="1" dirty="0" smtClean="0"/>
              <a:t> (e.g., </a:t>
            </a:r>
            <a:r>
              <a:rPr lang="en-US" b="1" dirty="0" err="1" smtClean="0"/>
              <a:t>cys-cys</a:t>
            </a:r>
            <a:r>
              <a:rPr lang="en-US" b="1" dirty="0" smtClean="0"/>
              <a:t> </a:t>
            </a:r>
            <a:r>
              <a:rPr lang="en-US" b="1" dirty="0" smtClean="0">
                <a:hlinkClick r:id="rId19" tooltip="Disulfide bond"/>
              </a:rPr>
              <a:t>disulfide bonds</a:t>
            </a:r>
            <a:r>
              <a:rPr lang="en-US" b="1" dirty="0" smtClean="0"/>
              <a:t> between keratin </a:t>
            </a:r>
            <a:r>
              <a:rPr lang="en-US" dirty="0" smtClean="0"/>
              <a:t>chains).</a:t>
            </a:r>
          </a:p>
          <a:p>
            <a:pPr algn="just"/>
            <a:endParaRPr lang="cs-CZ"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21</a:t>
            </a:fld>
            <a:endParaRPr lang="sk-SK"/>
          </a:p>
        </p:txBody>
      </p:sp>
      <p:graphicFrame>
        <p:nvGraphicFramePr>
          <p:cNvPr id="5" name="Tabulka 4"/>
          <p:cNvGraphicFramePr>
            <a:graphicFrameLocks noGrp="1"/>
          </p:cNvGraphicFramePr>
          <p:nvPr/>
        </p:nvGraphicFramePr>
        <p:xfrm>
          <a:off x="0" y="1"/>
          <a:ext cx="9144000" cy="6857997"/>
        </p:xfrm>
        <a:graphic>
          <a:graphicData uri="http://schemas.openxmlformats.org/drawingml/2006/table">
            <a:tbl>
              <a:tblPr firstRow="1" bandRow="1">
                <a:tableStyleId>{5C22544A-7EE6-4342-B048-85BDC9FD1C3A}</a:tableStyleId>
              </a:tblPr>
              <a:tblGrid>
                <a:gridCol w="1828800"/>
                <a:gridCol w="3391272"/>
                <a:gridCol w="1152128"/>
                <a:gridCol w="1296144"/>
                <a:gridCol w="1475656"/>
              </a:tblGrid>
              <a:tr h="654964">
                <a:tc gridSpan="5">
                  <a:txBody>
                    <a:bodyPr/>
                    <a:lstStyle/>
                    <a:p>
                      <a:pPr algn="ctr"/>
                      <a:r>
                        <a:rPr lang="en-GB" sz="3200" noProof="0" dirty="0" smtClean="0">
                          <a:solidFill>
                            <a:srgbClr val="FF0000"/>
                          </a:solidFill>
                          <a:latin typeface="Arial Black" pitchFamily="34" charset="0"/>
                        </a:rPr>
                        <a:t>Composition of the F</a:t>
                      </a:r>
                      <a:r>
                        <a:rPr lang="en-GB" sz="3200" b="1" noProof="0" dirty="0" smtClean="0">
                          <a:solidFill>
                            <a:srgbClr val="FF0000"/>
                          </a:solidFill>
                          <a:latin typeface="Arial Black" pitchFamily="34" charset="0"/>
                        </a:rPr>
                        <a:t>ibrous Proteins</a:t>
                      </a:r>
                      <a:endParaRPr lang="en-GB" sz="3200" noProof="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853">
                <a:tc>
                  <a:txBody>
                    <a:bodyPr/>
                    <a:lstStyle/>
                    <a:p>
                      <a:pPr algn="ctr"/>
                      <a:r>
                        <a:rPr lang="en-GB" sz="1800" noProof="0" dirty="0" err="1" smtClean="0">
                          <a:solidFill>
                            <a:srgbClr val="0000FF"/>
                          </a:solidFill>
                          <a:latin typeface="Arial Black" pitchFamily="34" charset="0"/>
                        </a:rPr>
                        <a:t>Aminoacid</a:t>
                      </a:r>
                      <a:r>
                        <a:rPr lang="cs-CZ" sz="1800" dirty="0" smtClean="0">
                          <a:solidFill>
                            <a:srgbClr val="0000FF"/>
                          </a:solidFill>
                          <a:latin typeface="Arial Black" pitchFamily="34" charset="0"/>
                        </a:rPr>
                        <a:t> </a:t>
                      </a:r>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sz="2800" dirty="0" smtClean="0">
                          <a:solidFill>
                            <a:srgbClr val="008000"/>
                          </a:solidFill>
                          <a:latin typeface="Arial Black" pitchFamily="34" charset="0"/>
                        </a:rPr>
                        <a:t>R</a:t>
                      </a:r>
                      <a:endParaRPr lang="cs-CZ" sz="280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algn="ctr"/>
                      <a:r>
                        <a:rPr lang="en-GB" sz="2000" noProof="0" smtClean="0">
                          <a:solidFill>
                            <a:srgbClr val="0000FF"/>
                          </a:solidFill>
                          <a:latin typeface="Arial Black" pitchFamily="34" charset="0"/>
                        </a:rPr>
                        <a:t>Aminoacid Content </a:t>
                      </a:r>
                    </a:p>
                    <a:p>
                      <a:pPr algn="ctr"/>
                      <a:r>
                        <a:rPr lang="en-GB" sz="2000" noProof="0" smtClean="0">
                          <a:solidFill>
                            <a:srgbClr val="7030A0"/>
                          </a:solidFill>
                          <a:latin typeface="Arial Black" pitchFamily="34" charset="0"/>
                        </a:rPr>
                        <a:t>(% Molar)</a:t>
                      </a:r>
                      <a:endParaRPr lang="en-GB" sz="2000" noProof="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908">
                <a:tc>
                  <a:txBody>
                    <a:bodyPr/>
                    <a:lstStyle/>
                    <a:p>
                      <a:r>
                        <a:rPr lang="cs-CZ" sz="1600" b="1" dirty="0" smtClean="0">
                          <a:solidFill>
                            <a:srgbClr val="0000FF"/>
                          </a:solidFill>
                        </a:rPr>
                        <a:t>H</a:t>
                      </a:r>
                      <a:r>
                        <a:rPr lang="cs-CZ" sz="1600" b="1" baseline="-25000" dirty="0" smtClean="0">
                          <a:solidFill>
                            <a:srgbClr val="0000FF"/>
                          </a:solidFill>
                        </a:rPr>
                        <a:t>2</a:t>
                      </a:r>
                      <a:r>
                        <a:rPr lang="cs-CZ" sz="1600" b="1" dirty="0" smtClean="0">
                          <a:solidFill>
                            <a:srgbClr val="0000FF"/>
                          </a:solidFill>
                        </a:rPr>
                        <a:t>N-CHR-COOH</a:t>
                      </a:r>
                    </a:p>
                    <a:p>
                      <a:r>
                        <a:rPr lang="en-GB" sz="1600" b="1" noProof="0" dirty="0" smtClean="0">
                          <a:solidFill>
                            <a:srgbClr val="0000FF"/>
                          </a:solidFill>
                        </a:rPr>
                        <a:t>(Abbreviation)</a:t>
                      </a:r>
                      <a:endParaRPr lang="en-GB" sz="1600" b="1" noProof="0"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cs-CZ"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noProof="0" dirty="0" smtClean="0">
                          <a:latin typeface="Arial Black" pitchFamily="34" charset="0"/>
                        </a:rPr>
                        <a:t>Merino Wool</a:t>
                      </a:r>
                      <a:endParaRPr lang="en-GB" noProof="0" dirty="0">
                        <a:latin typeface="Arial Black" pitchFamily="34" charset="0"/>
                      </a:endParaRPr>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noProof="0" dirty="0" smtClean="0">
                          <a:latin typeface="Arial Black" pitchFamily="34" charset="0"/>
                        </a:rPr>
                        <a:t>Silk Fibroin</a:t>
                      </a:r>
                      <a:endParaRPr lang="en-GB" noProof="0" dirty="0">
                        <a:latin typeface="Arial Black"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noProof="0" dirty="0" smtClean="0">
                          <a:latin typeface="Arial Black" pitchFamily="34" charset="0"/>
                        </a:rPr>
                        <a:t>Beef Collagen</a:t>
                      </a:r>
                      <a:endParaRPr lang="en-GB" noProof="0" dirty="0">
                        <a:latin typeface="Arial Black"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85784">
                <a:tc>
                  <a:txBody>
                    <a:bodyPr/>
                    <a:lstStyle/>
                    <a:p>
                      <a:r>
                        <a:rPr lang="cs-CZ" dirty="0" smtClean="0">
                          <a:solidFill>
                            <a:srgbClr val="0000FF"/>
                          </a:solidFill>
                        </a:rPr>
                        <a:t>Glycine (</a:t>
                      </a:r>
                      <a:r>
                        <a:rPr lang="cs-CZ" dirty="0" err="1" smtClean="0">
                          <a:solidFill>
                            <a:srgbClr val="0000FF"/>
                          </a:solidFill>
                        </a:rPr>
                        <a:t>Gly</a:t>
                      </a:r>
                      <a:r>
                        <a:rPr lang="cs-CZ" dirty="0" smtClean="0">
                          <a:solidFill>
                            <a:srgbClr val="0000FF"/>
                          </a:solidFill>
                        </a:rPr>
                        <a:t>)</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-H</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400" dirty="0" smtClean="0">
                          <a:solidFill>
                            <a:srgbClr val="FF0000"/>
                          </a:solidFill>
                          <a:latin typeface="Arial Black" pitchFamily="34" charset="0"/>
                        </a:rPr>
                        <a:t>59,4</a:t>
                      </a:r>
                      <a:endParaRPr lang="cs-CZ" sz="2400" dirty="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cs-CZ" sz="2400" dirty="0" smtClean="0">
                          <a:solidFill>
                            <a:srgbClr val="FF0000"/>
                          </a:solidFill>
                          <a:latin typeface="Arial Black" pitchFamily="34" charset="0"/>
                        </a:rPr>
                        <a:t>44,8</a:t>
                      </a:r>
                      <a:endParaRPr lang="cs-CZ" sz="2400" dirty="0">
                        <a:solidFill>
                          <a:srgbClr val="FF0000"/>
                        </a:solidFill>
                        <a:latin typeface="Arial Black"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cs-CZ" sz="2400" dirty="0" smtClean="0">
                          <a:solidFill>
                            <a:srgbClr val="FF0000"/>
                          </a:solidFill>
                          <a:latin typeface="Arial Black" pitchFamily="34" charset="0"/>
                        </a:rPr>
                        <a:t>38,0</a:t>
                      </a:r>
                      <a:endParaRPr lang="cs-CZ" sz="2400" dirty="0">
                        <a:solidFill>
                          <a:srgbClr val="FF0000"/>
                        </a:solidFill>
                        <a:latin typeface="Arial Black"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585784">
                <a:tc>
                  <a:txBody>
                    <a:bodyPr/>
                    <a:lstStyle/>
                    <a:p>
                      <a:r>
                        <a:rPr lang="cs-CZ" dirty="0" smtClean="0">
                          <a:solidFill>
                            <a:srgbClr val="0000FF"/>
                          </a:solidFill>
                        </a:rPr>
                        <a:t>Alanine (Ala)</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-CH</a:t>
                      </a:r>
                      <a:r>
                        <a:rPr lang="cs-CZ" b="1" baseline="-25000" dirty="0" smtClean="0">
                          <a:solidFill>
                            <a:srgbClr val="008000"/>
                          </a:solidFill>
                        </a:rPr>
                        <a:t>3</a:t>
                      </a:r>
                      <a:endParaRPr lang="cs-CZ" b="1" baseline="-25000"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400" dirty="0" smtClean="0">
                          <a:solidFill>
                            <a:srgbClr val="FF0000"/>
                          </a:solidFill>
                          <a:latin typeface="Arial Black" pitchFamily="34" charset="0"/>
                        </a:rPr>
                        <a:t>15,7</a:t>
                      </a:r>
                      <a:endParaRPr lang="cs-CZ" sz="2400" dirty="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cs-CZ" sz="2400" dirty="0" smtClean="0">
                          <a:solidFill>
                            <a:srgbClr val="FF0000"/>
                          </a:solidFill>
                          <a:latin typeface="Arial Black" pitchFamily="34" charset="0"/>
                        </a:rPr>
                        <a:t>29,4</a:t>
                      </a:r>
                      <a:endParaRPr lang="cs-CZ" sz="2400" dirty="0">
                        <a:solidFill>
                          <a:srgbClr val="FF0000"/>
                        </a:solidFill>
                        <a:latin typeface="Arial Black"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cs-CZ" sz="2400" dirty="0" smtClean="0">
                          <a:solidFill>
                            <a:srgbClr val="FF0000"/>
                          </a:solidFill>
                          <a:latin typeface="Arial Black" pitchFamily="34" charset="0"/>
                        </a:rPr>
                        <a:t>11,9</a:t>
                      </a:r>
                      <a:endParaRPr lang="cs-CZ" sz="2400" dirty="0">
                        <a:solidFill>
                          <a:srgbClr val="FF0000"/>
                        </a:solidFill>
                        <a:latin typeface="Arial Black"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585784">
                <a:tc>
                  <a:txBody>
                    <a:bodyPr/>
                    <a:lstStyle/>
                    <a:p>
                      <a:r>
                        <a:rPr lang="cs-CZ" dirty="0" smtClean="0">
                          <a:solidFill>
                            <a:srgbClr val="0000FF"/>
                          </a:solidFill>
                        </a:rPr>
                        <a:t>Valine (Val)</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smtClean="0">
                          <a:solidFill>
                            <a:srgbClr val="008000"/>
                          </a:solidFill>
                        </a:rPr>
                        <a:t>-CH(CH</a:t>
                      </a:r>
                      <a:r>
                        <a:rPr lang="cs-CZ" b="1" baseline="-25000" smtClean="0">
                          <a:solidFill>
                            <a:srgbClr val="008000"/>
                          </a:solidFill>
                        </a:rPr>
                        <a:t>3</a:t>
                      </a:r>
                      <a:r>
                        <a:rPr lang="cs-CZ" b="1" smtClean="0">
                          <a:solidFill>
                            <a:srgbClr val="008000"/>
                          </a:solidFill>
                        </a:rPr>
                        <a:t>)</a:t>
                      </a:r>
                      <a:r>
                        <a:rPr lang="cs-CZ" b="1" baseline="-25000" smtClean="0">
                          <a:solidFill>
                            <a:srgbClr val="008000"/>
                          </a:solidFill>
                        </a:rPr>
                        <a:t>2</a:t>
                      </a:r>
                      <a:endParaRPr lang="cs-CZ" b="1" baseline="-25000"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5,8</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2,2</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2,2</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784">
                <a:tc>
                  <a:txBody>
                    <a:bodyPr/>
                    <a:lstStyle/>
                    <a:p>
                      <a:r>
                        <a:rPr lang="cs-CZ" dirty="0" smtClean="0">
                          <a:solidFill>
                            <a:srgbClr val="0000FF"/>
                          </a:solidFill>
                        </a:rPr>
                        <a:t>Leucine (Leu)</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smtClean="0">
                          <a:solidFill>
                            <a:srgbClr val="008000"/>
                          </a:solidFill>
                        </a:rPr>
                        <a:t>-CH-CH(CH</a:t>
                      </a:r>
                      <a:r>
                        <a:rPr lang="cs-CZ" b="1" baseline="-25000" smtClean="0">
                          <a:solidFill>
                            <a:srgbClr val="008000"/>
                          </a:solidFill>
                        </a:rPr>
                        <a:t>3</a:t>
                      </a:r>
                      <a:r>
                        <a:rPr lang="cs-CZ" b="1" smtClean="0">
                          <a:solidFill>
                            <a:srgbClr val="008000"/>
                          </a:solidFill>
                        </a:rPr>
                        <a:t>)</a:t>
                      </a:r>
                      <a:r>
                        <a:rPr lang="cs-CZ" b="1" baseline="-25000" smtClean="0">
                          <a:solidFill>
                            <a:srgbClr val="008000"/>
                          </a:solidFill>
                        </a:rPr>
                        <a:t>2</a:t>
                      </a:r>
                      <a:endParaRPr lang="cs-CZ" b="1" baseline="-25000"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7,9</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0,5</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2,8</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784">
                <a:tc>
                  <a:txBody>
                    <a:bodyPr/>
                    <a:lstStyle/>
                    <a:p>
                      <a:r>
                        <a:rPr lang="cs-CZ" dirty="0" err="1" smtClean="0">
                          <a:solidFill>
                            <a:srgbClr val="0000FF"/>
                          </a:solidFill>
                        </a:rPr>
                        <a:t>Isoleucine</a:t>
                      </a:r>
                      <a:r>
                        <a:rPr lang="cs-CZ" dirty="0" smtClean="0">
                          <a:solidFill>
                            <a:srgbClr val="0000FF"/>
                          </a:solidFill>
                        </a:rPr>
                        <a:t> (</a:t>
                      </a:r>
                      <a:r>
                        <a:rPr lang="cs-CZ" dirty="0" err="1" smtClean="0">
                          <a:solidFill>
                            <a:srgbClr val="0000FF"/>
                          </a:solidFill>
                        </a:rPr>
                        <a:t>Ile</a:t>
                      </a:r>
                      <a:r>
                        <a:rPr lang="cs-CZ" dirty="0" smtClean="0">
                          <a:solidFill>
                            <a:srgbClr val="0000FF"/>
                          </a:solidFill>
                        </a:rPr>
                        <a:t>)</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smtClean="0">
                          <a:solidFill>
                            <a:srgbClr val="008000"/>
                          </a:solidFill>
                        </a:rPr>
                        <a:t>-CH</a:t>
                      </a:r>
                      <a:r>
                        <a:rPr lang="cs-CZ" b="1" baseline="-25000" smtClean="0">
                          <a:solidFill>
                            <a:srgbClr val="008000"/>
                          </a:solidFill>
                        </a:rPr>
                        <a:t>2</a:t>
                      </a:r>
                      <a:r>
                        <a:rPr lang="cs-CZ" b="1" smtClean="0">
                          <a:solidFill>
                            <a:srgbClr val="008000"/>
                          </a:solidFill>
                        </a:rPr>
                        <a:t>-C</a:t>
                      </a:r>
                      <a:r>
                        <a:rPr lang="cs-CZ" b="1" baseline="-25000" smtClean="0">
                          <a:solidFill>
                            <a:srgbClr val="008000"/>
                          </a:solidFill>
                        </a:rPr>
                        <a:t>6</a:t>
                      </a:r>
                      <a:r>
                        <a:rPr lang="cs-CZ" b="1" smtClean="0">
                          <a:solidFill>
                            <a:srgbClr val="008000"/>
                          </a:solidFill>
                        </a:rPr>
                        <a:t>H</a:t>
                      </a:r>
                      <a:r>
                        <a:rPr lang="cs-CZ" b="1" baseline="-25000" smtClean="0">
                          <a:solidFill>
                            <a:srgbClr val="008000"/>
                          </a:solidFill>
                        </a:rPr>
                        <a:t>5</a:t>
                      </a:r>
                      <a:endParaRPr lang="cs-CZ" b="1" baseline="-25000"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3,3</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0,7</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1,3</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784">
                <a:tc>
                  <a:txBody>
                    <a:bodyPr/>
                    <a:lstStyle/>
                    <a:p>
                      <a:r>
                        <a:rPr lang="cs-CZ" dirty="0" smtClean="0">
                          <a:solidFill>
                            <a:srgbClr val="0000FF"/>
                          </a:solidFill>
                        </a:rPr>
                        <a:t>Serine (Ser)</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smtClean="0">
                          <a:solidFill>
                            <a:srgbClr val="008000"/>
                          </a:solidFill>
                        </a:rPr>
                        <a:t>-CH</a:t>
                      </a:r>
                      <a:r>
                        <a:rPr lang="cs-CZ" b="1" baseline="-25000" smtClean="0">
                          <a:solidFill>
                            <a:srgbClr val="008000"/>
                          </a:solidFill>
                        </a:rPr>
                        <a:t>2</a:t>
                      </a:r>
                      <a:r>
                        <a:rPr lang="cs-CZ" b="1" smtClean="0">
                          <a:solidFill>
                            <a:srgbClr val="008000"/>
                          </a:solidFill>
                        </a:rPr>
                        <a:t>-OH</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400" dirty="0" smtClean="0">
                          <a:latin typeface="Arial Black" pitchFamily="34" charset="0"/>
                        </a:rPr>
                        <a:t>11,8</a:t>
                      </a:r>
                      <a:endParaRPr lang="cs-CZ" sz="2400" dirty="0">
                        <a:latin typeface="Arial Black" pitchFamily="34" charset="0"/>
                      </a:endParaRPr>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cs-CZ" sz="2400" dirty="0" smtClean="0">
                          <a:latin typeface="Arial Black" pitchFamily="34" charset="0"/>
                        </a:rPr>
                        <a:t>12,1</a:t>
                      </a:r>
                      <a:endParaRPr lang="cs-CZ" sz="2400" dirty="0">
                        <a:latin typeface="Arial Black"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cs-CZ" dirty="0" smtClean="0"/>
                        <a:t>1,5</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784">
                <a:tc>
                  <a:txBody>
                    <a:bodyPr/>
                    <a:lstStyle/>
                    <a:p>
                      <a:r>
                        <a:rPr lang="cs-CZ" dirty="0" err="1" smtClean="0">
                          <a:solidFill>
                            <a:srgbClr val="0000FF"/>
                          </a:solidFill>
                        </a:rPr>
                        <a:t>Threonine</a:t>
                      </a:r>
                      <a:r>
                        <a:rPr lang="cs-CZ" dirty="0" smtClean="0">
                          <a:solidFill>
                            <a:srgbClr val="0000FF"/>
                          </a:solidFill>
                        </a:rPr>
                        <a:t> (</a:t>
                      </a:r>
                      <a:r>
                        <a:rPr lang="cs-CZ" dirty="0" err="1" smtClean="0">
                          <a:solidFill>
                            <a:srgbClr val="0000FF"/>
                          </a:solidFill>
                        </a:rPr>
                        <a:t>Thr</a:t>
                      </a:r>
                      <a:r>
                        <a:rPr lang="cs-CZ" dirty="0" smtClean="0">
                          <a:solidFill>
                            <a:srgbClr val="0000FF"/>
                          </a:solidFill>
                        </a:rPr>
                        <a:t>)</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smtClean="0">
                          <a:solidFill>
                            <a:srgbClr val="008000"/>
                          </a:solidFill>
                        </a:rPr>
                        <a:t>-CH(CH</a:t>
                      </a:r>
                      <a:r>
                        <a:rPr lang="cs-CZ" b="1" baseline="-25000" smtClean="0">
                          <a:solidFill>
                            <a:srgbClr val="008000"/>
                          </a:solidFill>
                        </a:rPr>
                        <a:t>3</a:t>
                      </a:r>
                      <a:r>
                        <a:rPr lang="cs-CZ" b="1" smtClean="0">
                          <a:solidFill>
                            <a:srgbClr val="008000"/>
                          </a:solidFill>
                        </a:rPr>
                        <a:t>)OH</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7,6</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0,9</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4,3</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784">
                <a:tc>
                  <a:txBody>
                    <a:bodyPr/>
                    <a:lstStyle/>
                    <a:p>
                      <a:r>
                        <a:rPr lang="cs-CZ" dirty="0" err="1" smtClean="0">
                          <a:solidFill>
                            <a:srgbClr val="0000FF"/>
                          </a:solidFill>
                        </a:rPr>
                        <a:t>Tyrosine</a:t>
                      </a:r>
                      <a:r>
                        <a:rPr lang="cs-CZ" dirty="0" smtClean="0">
                          <a:solidFill>
                            <a:srgbClr val="0000FF"/>
                          </a:solidFill>
                        </a:rPr>
                        <a:t> (</a:t>
                      </a:r>
                      <a:r>
                        <a:rPr lang="cs-CZ" dirty="0" err="1" smtClean="0">
                          <a:solidFill>
                            <a:srgbClr val="0000FF"/>
                          </a:solidFill>
                        </a:rPr>
                        <a:t>Tyr</a:t>
                      </a:r>
                      <a:r>
                        <a:rPr lang="cs-CZ" dirty="0" smtClean="0">
                          <a:solidFill>
                            <a:srgbClr val="0000FF"/>
                          </a:solidFill>
                        </a:rPr>
                        <a:t>)</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-CH</a:t>
                      </a:r>
                      <a:r>
                        <a:rPr lang="cs-CZ" b="1" baseline="-25000" dirty="0" smtClean="0">
                          <a:solidFill>
                            <a:srgbClr val="008000"/>
                          </a:solidFill>
                        </a:rPr>
                        <a:t>2</a:t>
                      </a:r>
                      <a:r>
                        <a:rPr lang="cs-CZ" b="1" dirty="0" smtClean="0">
                          <a:solidFill>
                            <a:srgbClr val="008000"/>
                          </a:solidFill>
                        </a:rPr>
                        <a:t>C</a:t>
                      </a:r>
                      <a:r>
                        <a:rPr lang="cs-CZ" b="1" baseline="-25000" dirty="0" smtClean="0">
                          <a:solidFill>
                            <a:srgbClr val="008000"/>
                          </a:solidFill>
                        </a:rPr>
                        <a:t>6</a:t>
                      </a:r>
                      <a:r>
                        <a:rPr lang="cs-CZ" b="1" dirty="0" smtClean="0">
                          <a:solidFill>
                            <a:srgbClr val="008000"/>
                          </a:solidFill>
                        </a:rPr>
                        <a:t>H</a:t>
                      </a:r>
                      <a:r>
                        <a:rPr lang="cs-CZ" b="1" baseline="-25000" dirty="0" smtClean="0">
                          <a:solidFill>
                            <a:srgbClr val="008000"/>
                          </a:solidFill>
                        </a:rPr>
                        <a:t>4</a:t>
                      </a:r>
                      <a:r>
                        <a:rPr lang="cs-CZ" b="1" dirty="0" smtClean="0">
                          <a:solidFill>
                            <a:srgbClr val="008000"/>
                          </a:solidFill>
                        </a:rPr>
                        <a:t>OH</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4,8</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5,2</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1,9</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22</a:t>
            </a:fld>
            <a:endParaRPr lang="sk-SK"/>
          </a:p>
        </p:txBody>
      </p:sp>
      <p:graphicFrame>
        <p:nvGraphicFramePr>
          <p:cNvPr id="5" name="Tabulka 4"/>
          <p:cNvGraphicFramePr>
            <a:graphicFrameLocks noGrp="1"/>
          </p:cNvGraphicFramePr>
          <p:nvPr/>
        </p:nvGraphicFramePr>
        <p:xfrm>
          <a:off x="0" y="1"/>
          <a:ext cx="9144000" cy="6987565"/>
        </p:xfrm>
        <a:graphic>
          <a:graphicData uri="http://schemas.openxmlformats.org/drawingml/2006/table">
            <a:tbl>
              <a:tblPr firstRow="1" bandRow="1">
                <a:tableStyleId>{5C22544A-7EE6-4342-B048-85BDC9FD1C3A}</a:tableStyleId>
              </a:tblPr>
              <a:tblGrid>
                <a:gridCol w="1828800"/>
                <a:gridCol w="3391272"/>
                <a:gridCol w="1152128"/>
                <a:gridCol w="1296144"/>
                <a:gridCol w="1475656"/>
              </a:tblGrid>
              <a:tr h="611277">
                <a:tc gridSpan="5">
                  <a:txBody>
                    <a:bodyPr/>
                    <a:lstStyle/>
                    <a:p>
                      <a:pPr algn="ctr"/>
                      <a:r>
                        <a:rPr lang="cs-CZ" sz="3200" dirty="0" err="1" smtClean="0">
                          <a:solidFill>
                            <a:srgbClr val="FF0000"/>
                          </a:solidFill>
                          <a:latin typeface="Arial Black" pitchFamily="34" charset="0"/>
                        </a:rPr>
                        <a:t>Composition</a:t>
                      </a:r>
                      <a:r>
                        <a:rPr lang="cs-CZ" sz="3200" dirty="0" smtClean="0">
                          <a:solidFill>
                            <a:srgbClr val="FF0000"/>
                          </a:solidFill>
                          <a:latin typeface="Arial Black" pitchFamily="34" charset="0"/>
                        </a:rPr>
                        <a:t> </a:t>
                      </a:r>
                      <a:r>
                        <a:rPr lang="cs-CZ" sz="3200" dirty="0" err="1" smtClean="0">
                          <a:solidFill>
                            <a:srgbClr val="FF0000"/>
                          </a:solidFill>
                          <a:latin typeface="Arial Black" pitchFamily="34" charset="0"/>
                        </a:rPr>
                        <a:t>of</a:t>
                      </a:r>
                      <a:r>
                        <a:rPr lang="cs-CZ" sz="3200" dirty="0" smtClean="0">
                          <a:solidFill>
                            <a:srgbClr val="FF0000"/>
                          </a:solidFill>
                          <a:latin typeface="Arial Black" pitchFamily="34" charset="0"/>
                        </a:rPr>
                        <a:t> </a:t>
                      </a:r>
                      <a:r>
                        <a:rPr lang="cs-CZ" sz="3200" dirty="0" err="1" smtClean="0">
                          <a:solidFill>
                            <a:srgbClr val="FF0000"/>
                          </a:solidFill>
                          <a:latin typeface="Arial Black" pitchFamily="34" charset="0"/>
                        </a:rPr>
                        <a:t>the</a:t>
                      </a:r>
                      <a:r>
                        <a:rPr lang="cs-CZ" sz="3200" dirty="0" smtClean="0">
                          <a:solidFill>
                            <a:srgbClr val="FF0000"/>
                          </a:solidFill>
                          <a:latin typeface="Arial Black" pitchFamily="34" charset="0"/>
                        </a:rPr>
                        <a:t> F</a:t>
                      </a:r>
                      <a:r>
                        <a:rPr lang="en-US" sz="3200" b="1" dirty="0" err="1" smtClean="0">
                          <a:solidFill>
                            <a:srgbClr val="FF0000"/>
                          </a:solidFill>
                          <a:latin typeface="Arial Black" pitchFamily="34" charset="0"/>
                        </a:rPr>
                        <a:t>ibrous</a:t>
                      </a:r>
                      <a:r>
                        <a:rPr lang="en-US" sz="3200" b="1" dirty="0" smtClean="0">
                          <a:solidFill>
                            <a:srgbClr val="FF0000"/>
                          </a:solidFill>
                          <a:latin typeface="Arial Black" pitchFamily="34" charset="0"/>
                        </a:rPr>
                        <a:t> </a:t>
                      </a:r>
                      <a:r>
                        <a:rPr lang="cs-CZ" sz="3200" b="1" dirty="0" smtClean="0">
                          <a:solidFill>
                            <a:srgbClr val="FF0000"/>
                          </a:solidFill>
                          <a:latin typeface="Arial Black" pitchFamily="34" charset="0"/>
                        </a:rPr>
                        <a:t>P</a:t>
                      </a:r>
                      <a:r>
                        <a:rPr lang="en-US" sz="3200" b="1" dirty="0" err="1" smtClean="0">
                          <a:solidFill>
                            <a:srgbClr val="FF0000"/>
                          </a:solidFill>
                          <a:latin typeface="Arial Black" pitchFamily="34" charset="0"/>
                        </a:rPr>
                        <a:t>roteins</a:t>
                      </a:r>
                      <a:endParaRPr lang="cs-CZ" sz="320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9967">
                <a:tc>
                  <a:txBody>
                    <a:bodyPr/>
                    <a:lstStyle/>
                    <a:p>
                      <a:pPr algn="ctr"/>
                      <a:r>
                        <a:rPr lang="cs-CZ" sz="1800" dirty="0" err="1" smtClean="0">
                          <a:solidFill>
                            <a:srgbClr val="0000FF"/>
                          </a:solidFill>
                          <a:latin typeface="Arial Black" pitchFamily="34" charset="0"/>
                        </a:rPr>
                        <a:t>Aminoacid</a:t>
                      </a:r>
                      <a:r>
                        <a:rPr lang="cs-CZ" sz="1800" dirty="0" smtClean="0">
                          <a:solidFill>
                            <a:srgbClr val="0000FF"/>
                          </a:solidFill>
                          <a:latin typeface="Arial Black" pitchFamily="34" charset="0"/>
                        </a:rPr>
                        <a:t> </a:t>
                      </a:r>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sz="2800" dirty="0" smtClean="0">
                          <a:solidFill>
                            <a:srgbClr val="008000"/>
                          </a:solidFill>
                          <a:latin typeface="Arial Black" pitchFamily="34" charset="0"/>
                        </a:rPr>
                        <a:t>R</a:t>
                      </a:r>
                      <a:endParaRPr lang="cs-CZ" sz="280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algn="ctr"/>
                      <a:r>
                        <a:rPr lang="cs-CZ" sz="2000" dirty="0" err="1" smtClean="0">
                          <a:solidFill>
                            <a:srgbClr val="0000FF"/>
                          </a:solidFill>
                          <a:latin typeface="Arial Black" pitchFamily="34" charset="0"/>
                        </a:rPr>
                        <a:t>Aminoacid</a:t>
                      </a:r>
                      <a:r>
                        <a:rPr lang="cs-CZ" sz="2000" dirty="0" smtClean="0">
                          <a:solidFill>
                            <a:srgbClr val="0000FF"/>
                          </a:solidFill>
                          <a:latin typeface="Arial Black" pitchFamily="34" charset="0"/>
                        </a:rPr>
                        <a:t> </a:t>
                      </a:r>
                      <a:r>
                        <a:rPr lang="cs-CZ" sz="2000" dirty="0" err="1" smtClean="0">
                          <a:solidFill>
                            <a:srgbClr val="0000FF"/>
                          </a:solidFill>
                          <a:latin typeface="Arial Black" pitchFamily="34" charset="0"/>
                        </a:rPr>
                        <a:t>Content</a:t>
                      </a:r>
                      <a:r>
                        <a:rPr lang="cs-CZ" sz="2000" dirty="0" smtClean="0">
                          <a:solidFill>
                            <a:srgbClr val="0000FF"/>
                          </a:solidFill>
                          <a:latin typeface="Arial Black" pitchFamily="34" charset="0"/>
                        </a:rPr>
                        <a:t> (% w/w)</a:t>
                      </a:r>
                      <a:endParaRPr lang="cs-CZ" sz="2000"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622">
                <a:tc>
                  <a:txBody>
                    <a:bodyPr/>
                    <a:lstStyle/>
                    <a:p>
                      <a:r>
                        <a:rPr lang="cs-CZ" sz="1600" b="1" dirty="0" smtClean="0">
                          <a:solidFill>
                            <a:srgbClr val="0000FF"/>
                          </a:solidFill>
                        </a:rPr>
                        <a:t>H</a:t>
                      </a:r>
                      <a:r>
                        <a:rPr lang="cs-CZ" sz="1600" b="1" baseline="-25000" dirty="0" smtClean="0">
                          <a:solidFill>
                            <a:srgbClr val="0000FF"/>
                          </a:solidFill>
                        </a:rPr>
                        <a:t>2</a:t>
                      </a:r>
                      <a:r>
                        <a:rPr lang="cs-CZ" sz="1600" b="1" dirty="0" smtClean="0">
                          <a:solidFill>
                            <a:srgbClr val="0000FF"/>
                          </a:solidFill>
                        </a:rPr>
                        <a:t>N-CHR-COOH</a:t>
                      </a:r>
                    </a:p>
                    <a:p>
                      <a:r>
                        <a:rPr lang="en-GB" sz="1600" b="1" noProof="0" dirty="0" smtClean="0">
                          <a:solidFill>
                            <a:srgbClr val="0000FF"/>
                          </a:solidFill>
                        </a:rPr>
                        <a:t>(Abbreviation)</a:t>
                      </a:r>
                      <a:endParaRPr lang="en-GB" sz="1600" b="1" noProof="0"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cs-CZ"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noProof="0" dirty="0" smtClean="0">
                          <a:latin typeface="Arial Black" pitchFamily="34" charset="0"/>
                        </a:rPr>
                        <a:t>Merino Wool</a:t>
                      </a:r>
                      <a:endParaRPr lang="en-GB" noProof="0" dirty="0">
                        <a:latin typeface="Arial Black" pitchFamily="34" charset="0"/>
                      </a:endParaRPr>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noProof="0" dirty="0" smtClean="0">
                          <a:latin typeface="Arial Black" pitchFamily="34" charset="0"/>
                        </a:rPr>
                        <a:t>Silk Fibroin</a:t>
                      </a:r>
                      <a:endParaRPr lang="en-GB" noProof="0" dirty="0">
                        <a:latin typeface="Arial Black"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noProof="0" dirty="0" smtClean="0">
                          <a:latin typeface="Arial Black" pitchFamily="34" charset="0"/>
                        </a:rPr>
                        <a:t>Beef Collagen</a:t>
                      </a:r>
                      <a:endParaRPr lang="en-GB" noProof="0" dirty="0">
                        <a:latin typeface="Arial Black"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926286">
                <a:tc>
                  <a:txBody>
                    <a:bodyPr/>
                    <a:lstStyle/>
                    <a:p>
                      <a:r>
                        <a:rPr lang="cs-CZ" dirty="0" err="1" smtClean="0">
                          <a:solidFill>
                            <a:srgbClr val="0000FF"/>
                          </a:solidFill>
                        </a:rPr>
                        <a:t>Tryptophan</a:t>
                      </a:r>
                      <a:r>
                        <a:rPr lang="cs-CZ" dirty="0" smtClean="0">
                          <a:solidFill>
                            <a:srgbClr val="0000FF"/>
                          </a:solidFill>
                        </a:rPr>
                        <a:t> (Trp)</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1,4</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0,2</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510">
                <a:tc>
                  <a:txBody>
                    <a:bodyPr/>
                    <a:lstStyle/>
                    <a:p>
                      <a:r>
                        <a:rPr lang="cs-CZ" dirty="0" err="1" smtClean="0">
                          <a:solidFill>
                            <a:srgbClr val="0000FF"/>
                          </a:solidFill>
                        </a:rPr>
                        <a:t>Lysine</a:t>
                      </a:r>
                      <a:r>
                        <a:rPr lang="cs-CZ" dirty="0" smtClean="0">
                          <a:solidFill>
                            <a:srgbClr val="0000FF"/>
                          </a:solidFill>
                        </a:rPr>
                        <a:t> (</a:t>
                      </a:r>
                      <a:r>
                        <a:rPr lang="cs-CZ" dirty="0" err="1" smtClean="0">
                          <a:solidFill>
                            <a:srgbClr val="0000FF"/>
                          </a:solidFill>
                        </a:rPr>
                        <a:t>Lys</a:t>
                      </a:r>
                      <a:r>
                        <a:rPr lang="cs-CZ" dirty="0" smtClean="0">
                          <a:solidFill>
                            <a:srgbClr val="0000FF"/>
                          </a:solidFill>
                        </a:rPr>
                        <a:t>)</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baseline="0" dirty="0" smtClean="0">
                          <a:solidFill>
                            <a:srgbClr val="008000"/>
                          </a:solidFill>
                        </a:rPr>
                        <a:t>-(CH</a:t>
                      </a:r>
                      <a:r>
                        <a:rPr lang="cs-CZ" b="1" baseline="-25000" dirty="0" smtClean="0">
                          <a:solidFill>
                            <a:srgbClr val="008000"/>
                          </a:solidFill>
                        </a:rPr>
                        <a:t>2</a:t>
                      </a:r>
                      <a:r>
                        <a:rPr lang="cs-CZ" b="1" baseline="0" dirty="0" smtClean="0">
                          <a:solidFill>
                            <a:srgbClr val="008000"/>
                          </a:solidFill>
                        </a:rPr>
                        <a:t>)</a:t>
                      </a:r>
                      <a:r>
                        <a:rPr lang="cs-CZ" b="1" baseline="-25000" dirty="0" smtClean="0">
                          <a:solidFill>
                            <a:srgbClr val="008000"/>
                          </a:solidFill>
                        </a:rPr>
                        <a:t>4</a:t>
                      </a:r>
                      <a:r>
                        <a:rPr lang="cs-CZ" b="1" baseline="0" dirty="0" smtClean="0">
                          <a:solidFill>
                            <a:srgbClr val="008000"/>
                          </a:solidFill>
                        </a:rPr>
                        <a:t>NH</a:t>
                      </a:r>
                      <a:r>
                        <a:rPr lang="cs-CZ" b="1" baseline="-25000" dirty="0" smtClean="0">
                          <a:solidFill>
                            <a:srgbClr val="008000"/>
                          </a:solidFill>
                        </a:rPr>
                        <a:t>2</a:t>
                      </a:r>
                      <a:endParaRPr lang="cs-CZ" b="1" baseline="-25000"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2,6</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0,3</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2,8</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510">
                <a:tc>
                  <a:txBody>
                    <a:bodyPr/>
                    <a:lstStyle/>
                    <a:p>
                      <a:r>
                        <a:rPr lang="cs-CZ" dirty="0" smtClean="0">
                          <a:solidFill>
                            <a:srgbClr val="0000FF"/>
                          </a:solidFill>
                        </a:rPr>
                        <a:t>Arginine (</a:t>
                      </a:r>
                      <a:r>
                        <a:rPr lang="cs-CZ" dirty="0" err="1" smtClean="0">
                          <a:solidFill>
                            <a:srgbClr val="0000FF"/>
                          </a:solidFill>
                        </a:rPr>
                        <a:t>Arg</a:t>
                      </a:r>
                      <a:r>
                        <a:rPr lang="cs-CZ" dirty="0" smtClean="0">
                          <a:solidFill>
                            <a:srgbClr val="0000FF"/>
                          </a:solidFill>
                        </a:rPr>
                        <a:t>)</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baseline="0" dirty="0" smtClean="0">
                          <a:solidFill>
                            <a:srgbClr val="008000"/>
                          </a:solidFill>
                        </a:rPr>
                        <a:t>-(CH</a:t>
                      </a:r>
                      <a:r>
                        <a:rPr lang="cs-CZ" b="1" baseline="-25000" dirty="0" smtClean="0">
                          <a:solidFill>
                            <a:srgbClr val="008000"/>
                          </a:solidFill>
                        </a:rPr>
                        <a:t>2</a:t>
                      </a:r>
                      <a:r>
                        <a:rPr lang="cs-CZ" b="1" baseline="0" dirty="0" smtClean="0">
                          <a:solidFill>
                            <a:srgbClr val="008000"/>
                          </a:solidFill>
                        </a:rPr>
                        <a:t>)</a:t>
                      </a:r>
                      <a:r>
                        <a:rPr lang="cs-CZ" b="1" baseline="-25000" dirty="0" smtClean="0">
                          <a:solidFill>
                            <a:srgbClr val="008000"/>
                          </a:solidFill>
                        </a:rPr>
                        <a:t>2</a:t>
                      </a:r>
                      <a:r>
                        <a:rPr lang="cs-CZ" b="1" baseline="0" dirty="0" smtClean="0">
                          <a:solidFill>
                            <a:srgbClr val="008000"/>
                          </a:solidFill>
                        </a:rPr>
                        <a:t> –N=C(NH</a:t>
                      </a:r>
                      <a:r>
                        <a:rPr lang="cs-CZ" b="1" baseline="-25000" dirty="0" smtClean="0">
                          <a:solidFill>
                            <a:srgbClr val="008000"/>
                          </a:solidFill>
                        </a:rPr>
                        <a:t>2</a:t>
                      </a:r>
                      <a:r>
                        <a:rPr lang="cs-CZ" b="1" baseline="0" dirty="0" smtClean="0">
                          <a:solidFill>
                            <a:srgbClr val="008000"/>
                          </a:solidFill>
                        </a:rPr>
                        <a:t>)</a:t>
                      </a:r>
                      <a:r>
                        <a:rPr lang="cs-CZ" b="1" baseline="-25000" dirty="0" smtClean="0">
                          <a:solidFill>
                            <a:srgbClr val="008000"/>
                          </a:solidFill>
                        </a:rPr>
                        <a:t>2</a:t>
                      </a:r>
                      <a:r>
                        <a:rPr lang="cs-CZ" b="1" baseline="0" dirty="0" smtClean="0">
                          <a:solidFill>
                            <a:srgbClr val="008000"/>
                          </a:solidFill>
                        </a:rPr>
                        <a:t> </a:t>
                      </a:r>
                      <a:endParaRPr lang="cs-CZ" b="1" baseline="0"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8,2</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0,5</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5,4</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8643">
                <a:tc>
                  <a:txBody>
                    <a:bodyPr/>
                    <a:lstStyle/>
                    <a:p>
                      <a:r>
                        <a:rPr lang="cs-CZ" dirty="0" smtClean="0">
                          <a:solidFill>
                            <a:srgbClr val="0000FF"/>
                          </a:solidFill>
                        </a:rPr>
                        <a:t>Histidine (His)</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b="1" baseline="0"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0,8</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0,2</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0,5</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510">
                <a:tc>
                  <a:txBody>
                    <a:bodyPr/>
                    <a:lstStyle/>
                    <a:p>
                      <a:r>
                        <a:rPr lang="cs-CZ" dirty="0" err="1" smtClean="0">
                          <a:solidFill>
                            <a:srgbClr val="0000FF"/>
                          </a:solidFill>
                        </a:rPr>
                        <a:t>Hydroxylysine</a:t>
                      </a:r>
                      <a:r>
                        <a:rPr lang="cs-CZ" dirty="0" smtClean="0">
                          <a:solidFill>
                            <a:srgbClr val="0000FF"/>
                          </a:solidFill>
                        </a:rPr>
                        <a:t> </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baseline="0" dirty="0" smtClean="0">
                          <a:solidFill>
                            <a:srgbClr val="008000"/>
                          </a:solidFill>
                        </a:rPr>
                        <a:t>-(CH</a:t>
                      </a:r>
                      <a:r>
                        <a:rPr lang="cs-CZ" b="1" baseline="-25000" dirty="0" smtClean="0">
                          <a:solidFill>
                            <a:srgbClr val="008000"/>
                          </a:solidFill>
                        </a:rPr>
                        <a:t>2</a:t>
                      </a:r>
                      <a:r>
                        <a:rPr lang="cs-CZ" b="1" baseline="0" dirty="0" smtClean="0">
                          <a:solidFill>
                            <a:srgbClr val="008000"/>
                          </a:solidFill>
                        </a:rPr>
                        <a:t>)</a:t>
                      </a:r>
                      <a:r>
                        <a:rPr lang="cs-CZ" b="1" baseline="-25000" dirty="0" smtClean="0">
                          <a:solidFill>
                            <a:srgbClr val="008000"/>
                          </a:solidFill>
                        </a:rPr>
                        <a:t>2</a:t>
                      </a:r>
                      <a:r>
                        <a:rPr lang="cs-CZ" b="1" baseline="0" dirty="0" smtClean="0">
                          <a:solidFill>
                            <a:srgbClr val="008000"/>
                          </a:solidFill>
                        </a:rPr>
                        <a:t>CH(OH)CH</a:t>
                      </a:r>
                      <a:r>
                        <a:rPr lang="cs-CZ" b="1" baseline="-25000" dirty="0" smtClean="0">
                          <a:solidFill>
                            <a:srgbClr val="008000"/>
                          </a:solidFill>
                        </a:rPr>
                        <a:t>2</a:t>
                      </a:r>
                      <a:r>
                        <a:rPr lang="cs-CZ" b="1" baseline="0" dirty="0" smtClean="0">
                          <a:solidFill>
                            <a:srgbClr val="008000"/>
                          </a:solidFill>
                        </a:rPr>
                        <a:t>NH</a:t>
                      </a:r>
                      <a:r>
                        <a:rPr lang="cs-CZ" b="1" baseline="-25000" dirty="0" smtClean="0">
                          <a:solidFill>
                            <a:srgbClr val="008000"/>
                          </a:solidFill>
                        </a:rPr>
                        <a:t>2</a:t>
                      </a:r>
                      <a:endParaRPr lang="cs-CZ" b="1" baseline="-25000"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err="1" smtClean="0"/>
                        <a:t>Traces</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0,8</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510">
                <a:tc>
                  <a:txBody>
                    <a:bodyPr/>
                    <a:lstStyle/>
                    <a:p>
                      <a:r>
                        <a:rPr lang="cs-CZ" dirty="0" err="1" smtClean="0">
                          <a:solidFill>
                            <a:srgbClr val="0000FF"/>
                          </a:solidFill>
                        </a:rPr>
                        <a:t>Asparagic</a:t>
                      </a:r>
                      <a:r>
                        <a:rPr lang="cs-CZ" dirty="0" smtClean="0">
                          <a:solidFill>
                            <a:srgbClr val="0000FF"/>
                          </a:solidFill>
                        </a:rPr>
                        <a:t> </a:t>
                      </a:r>
                      <a:r>
                        <a:rPr lang="cs-CZ" dirty="0" err="1" smtClean="0">
                          <a:solidFill>
                            <a:srgbClr val="0000FF"/>
                          </a:solidFill>
                        </a:rPr>
                        <a:t>Acid</a:t>
                      </a:r>
                      <a:r>
                        <a:rPr lang="cs-CZ" dirty="0" smtClean="0">
                          <a:solidFill>
                            <a:srgbClr val="0000FF"/>
                          </a:solidFill>
                        </a:rPr>
                        <a:t> (</a:t>
                      </a:r>
                      <a:r>
                        <a:rPr lang="cs-CZ" dirty="0" err="1" smtClean="0">
                          <a:solidFill>
                            <a:srgbClr val="0000FF"/>
                          </a:solidFill>
                        </a:rPr>
                        <a:t>Asp</a:t>
                      </a:r>
                      <a:r>
                        <a:rPr lang="cs-CZ" dirty="0" smtClean="0">
                          <a:solidFill>
                            <a:srgbClr val="0000FF"/>
                          </a:solidFill>
                        </a:rPr>
                        <a:t>)</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-CH</a:t>
                      </a:r>
                      <a:r>
                        <a:rPr lang="cs-CZ" b="1" baseline="-25000" dirty="0" smtClean="0">
                          <a:solidFill>
                            <a:srgbClr val="008000"/>
                          </a:solidFill>
                        </a:rPr>
                        <a:t>2</a:t>
                      </a:r>
                      <a:r>
                        <a:rPr lang="cs-CZ" b="1" dirty="0" smtClean="0">
                          <a:solidFill>
                            <a:srgbClr val="008000"/>
                          </a:solidFill>
                        </a:rPr>
                        <a:t>COOH</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6,9</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1,3</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0,1</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510">
                <a:tc>
                  <a:txBody>
                    <a:bodyPr/>
                    <a:lstStyle/>
                    <a:p>
                      <a:r>
                        <a:rPr lang="cs-CZ" dirty="0" err="1" smtClean="0">
                          <a:solidFill>
                            <a:srgbClr val="0000FF"/>
                          </a:solidFill>
                        </a:rPr>
                        <a:t>Glutamic</a:t>
                      </a:r>
                      <a:r>
                        <a:rPr lang="cs-CZ" dirty="0" smtClean="0">
                          <a:solidFill>
                            <a:srgbClr val="0000FF"/>
                          </a:solidFill>
                        </a:rPr>
                        <a:t> </a:t>
                      </a:r>
                      <a:r>
                        <a:rPr lang="cs-CZ" dirty="0" err="1" smtClean="0">
                          <a:solidFill>
                            <a:srgbClr val="0000FF"/>
                          </a:solidFill>
                        </a:rPr>
                        <a:t>Acid</a:t>
                      </a:r>
                      <a:r>
                        <a:rPr lang="cs-CZ" dirty="0" smtClean="0">
                          <a:solidFill>
                            <a:srgbClr val="0000FF"/>
                          </a:solidFill>
                        </a:rPr>
                        <a:t> (</a:t>
                      </a:r>
                      <a:r>
                        <a:rPr lang="cs-CZ" dirty="0" err="1" smtClean="0">
                          <a:solidFill>
                            <a:srgbClr val="0000FF"/>
                          </a:solidFill>
                        </a:rPr>
                        <a:t>Glu</a:t>
                      </a:r>
                      <a:r>
                        <a:rPr lang="cs-CZ" dirty="0" smtClean="0">
                          <a:solidFill>
                            <a:srgbClr val="0000FF"/>
                          </a:solidFill>
                        </a:rPr>
                        <a:t>)</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-(CH</a:t>
                      </a:r>
                      <a:r>
                        <a:rPr lang="cs-CZ" b="1" baseline="-25000" dirty="0" smtClean="0">
                          <a:solidFill>
                            <a:srgbClr val="008000"/>
                          </a:solidFill>
                        </a:rPr>
                        <a:t>2</a:t>
                      </a:r>
                      <a:r>
                        <a:rPr lang="cs-CZ" b="1" dirty="0" smtClean="0">
                          <a:solidFill>
                            <a:srgbClr val="008000"/>
                          </a:solidFill>
                        </a:rPr>
                        <a:t>)</a:t>
                      </a:r>
                      <a:r>
                        <a:rPr lang="cs-CZ" b="1" baseline="-25000" dirty="0" smtClean="0">
                          <a:solidFill>
                            <a:srgbClr val="008000"/>
                          </a:solidFill>
                        </a:rPr>
                        <a:t>2</a:t>
                      </a:r>
                      <a:r>
                        <a:rPr lang="cs-CZ" b="1" dirty="0" smtClean="0">
                          <a:solidFill>
                            <a:srgbClr val="008000"/>
                          </a:solidFill>
                        </a:rPr>
                        <a:t>COOH</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13,8</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1,0</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0,1</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510">
                <a:tc>
                  <a:txBody>
                    <a:bodyPr/>
                    <a:lstStyle/>
                    <a:p>
                      <a:r>
                        <a:rPr lang="cs-CZ" dirty="0" err="1" smtClean="0">
                          <a:solidFill>
                            <a:srgbClr val="0000FF"/>
                          </a:solidFill>
                        </a:rPr>
                        <a:t>Methionine</a:t>
                      </a:r>
                      <a:r>
                        <a:rPr lang="cs-CZ" dirty="0" smtClean="0">
                          <a:solidFill>
                            <a:srgbClr val="0000FF"/>
                          </a:solidFill>
                        </a:rPr>
                        <a:t> (Met)</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rgbClr val="008000"/>
                          </a:solidFill>
                        </a:rPr>
                        <a:t>-(CH</a:t>
                      </a:r>
                      <a:r>
                        <a:rPr lang="cs-CZ" b="1" baseline="-25000" dirty="0" smtClean="0">
                          <a:solidFill>
                            <a:srgbClr val="008000"/>
                          </a:solidFill>
                        </a:rPr>
                        <a:t>2</a:t>
                      </a:r>
                      <a:r>
                        <a:rPr lang="cs-CZ" b="1" dirty="0" smtClean="0">
                          <a:solidFill>
                            <a:srgbClr val="008000"/>
                          </a:solidFill>
                        </a:rPr>
                        <a:t>)</a:t>
                      </a:r>
                      <a:r>
                        <a:rPr lang="cs-CZ" b="1" baseline="-25000" dirty="0" smtClean="0">
                          <a:solidFill>
                            <a:srgbClr val="008000"/>
                          </a:solidFill>
                        </a:rPr>
                        <a:t>2</a:t>
                      </a:r>
                      <a:r>
                        <a:rPr lang="cs-CZ" b="1" baseline="0" dirty="0" smtClean="0">
                          <a:solidFill>
                            <a:srgbClr val="008000"/>
                          </a:solidFill>
                        </a:rPr>
                        <a:t>SCH</a:t>
                      </a:r>
                      <a:r>
                        <a:rPr lang="cs-CZ" b="1" baseline="-25000" dirty="0" smtClean="0">
                          <a:solidFill>
                            <a:srgbClr val="008000"/>
                          </a:solidFill>
                        </a:rPr>
                        <a:t>3</a:t>
                      </a:r>
                    </a:p>
                    <a:p>
                      <a:pPr algn="ctr"/>
                      <a:endParaRPr lang="cs-CZ"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0,5</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0,1</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0,8</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Obrázek 6" descr="Amminoacido_triptofano_formula.png"/>
          <p:cNvPicPr>
            <a:picLocks noChangeAspect="1"/>
          </p:cNvPicPr>
          <p:nvPr/>
        </p:nvPicPr>
        <p:blipFill>
          <a:blip r:embed="rId2" cstate="print"/>
          <a:stretch>
            <a:fillRect/>
          </a:stretch>
        </p:blipFill>
        <p:spPr>
          <a:xfrm>
            <a:off x="2699792" y="2011136"/>
            <a:ext cx="1582611" cy="913808"/>
          </a:xfrm>
          <a:prstGeom prst="rect">
            <a:avLst/>
          </a:prstGeom>
        </p:spPr>
      </p:pic>
      <p:sp>
        <p:nvSpPr>
          <p:cNvPr id="8" name="Obdélník 7"/>
          <p:cNvSpPr/>
          <p:nvPr/>
        </p:nvSpPr>
        <p:spPr>
          <a:xfrm>
            <a:off x="3707904" y="1988840"/>
            <a:ext cx="1008112"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491880" y="2492896"/>
            <a:ext cx="1008112" cy="3684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descr="Amminoacido_istidina_formula.png"/>
          <p:cNvPicPr>
            <a:picLocks noChangeAspect="1"/>
          </p:cNvPicPr>
          <p:nvPr/>
        </p:nvPicPr>
        <p:blipFill>
          <a:blip r:embed="rId3" cstate="print"/>
          <a:stretch>
            <a:fillRect/>
          </a:stretch>
        </p:blipFill>
        <p:spPr>
          <a:xfrm>
            <a:off x="2411760" y="3861048"/>
            <a:ext cx="1368152" cy="735018"/>
          </a:xfrm>
          <a:prstGeom prst="rect">
            <a:avLst/>
          </a:prstGeom>
        </p:spPr>
      </p:pic>
      <p:sp>
        <p:nvSpPr>
          <p:cNvPr id="12" name="Obdélník 11"/>
          <p:cNvSpPr/>
          <p:nvPr/>
        </p:nvSpPr>
        <p:spPr>
          <a:xfrm>
            <a:off x="3059832" y="3861048"/>
            <a:ext cx="1008112"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2915816" y="4365104"/>
            <a:ext cx="1008112" cy="2880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23</a:t>
            </a:fld>
            <a:endParaRPr lang="sk-SK"/>
          </a:p>
        </p:txBody>
      </p:sp>
      <p:graphicFrame>
        <p:nvGraphicFramePr>
          <p:cNvPr id="5" name="Tabulka 4"/>
          <p:cNvGraphicFramePr>
            <a:graphicFrameLocks noGrp="1"/>
          </p:cNvGraphicFramePr>
          <p:nvPr/>
        </p:nvGraphicFramePr>
        <p:xfrm>
          <a:off x="0" y="1"/>
          <a:ext cx="9144000" cy="6229319"/>
        </p:xfrm>
        <a:graphic>
          <a:graphicData uri="http://schemas.openxmlformats.org/drawingml/2006/table">
            <a:tbl>
              <a:tblPr firstRow="1" bandRow="1">
                <a:tableStyleId>{5C22544A-7EE6-4342-B048-85BDC9FD1C3A}</a:tableStyleId>
              </a:tblPr>
              <a:tblGrid>
                <a:gridCol w="1828800"/>
                <a:gridCol w="3391272"/>
                <a:gridCol w="1152128"/>
                <a:gridCol w="1296144"/>
                <a:gridCol w="1475656"/>
              </a:tblGrid>
              <a:tr h="694484">
                <a:tc gridSpan="5">
                  <a:txBody>
                    <a:bodyPr/>
                    <a:lstStyle/>
                    <a:p>
                      <a:pPr algn="ctr"/>
                      <a:r>
                        <a:rPr lang="cs-CZ" sz="3200" dirty="0" err="1" smtClean="0">
                          <a:solidFill>
                            <a:srgbClr val="FF0000"/>
                          </a:solidFill>
                          <a:latin typeface="Arial Black" pitchFamily="34" charset="0"/>
                        </a:rPr>
                        <a:t>Composition</a:t>
                      </a:r>
                      <a:r>
                        <a:rPr lang="cs-CZ" sz="3200" dirty="0" smtClean="0">
                          <a:solidFill>
                            <a:srgbClr val="FF0000"/>
                          </a:solidFill>
                          <a:latin typeface="Arial Black" pitchFamily="34" charset="0"/>
                        </a:rPr>
                        <a:t> </a:t>
                      </a:r>
                      <a:r>
                        <a:rPr lang="cs-CZ" sz="3200" dirty="0" err="1" smtClean="0">
                          <a:solidFill>
                            <a:srgbClr val="FF0000"/>
                          </a:solidFill>
                          <a:latin typeface="Arial Black" pitchFamily="34" charset="0"/>
                        </a:rPr>
                        <a:t>of</a:t>
                      </a:r>
                      <a:r>
                        <a:rPr lang="cs-CZ" sz="3200" dirty="0" smtClean="0">
                          <a:solidFill>
                            <a:srgbClr val="FF0000"/>
                          </a:solidFill>
                          <a:latin typeface="Arial Black" pitchFamily="34" charset="0"/>
                        </a:rPr>
                        <a:t> </a:t>
                      </a:r>
                      <a:r>
                        <a:rPr lang="cs-CZ" sz="3200" dirty="0" err="1" smtClean="0">
                          <a:solidFill>
                            <a:srgbClr val="FF0000"/>
                          </a:solidFill>
                          <a:latin typeface="Arial Black" pitchFamily="34" charset="0"/>
                        </a:rPr>
                        <a:t>the</a:t>
                      </a:r>
                      <a:r>
                        <a:rPr lang="cs-CZ" sz="3200" dirty="0" smtClean="0">
                          <a:solidFill>
                            <a:srgbClr val="FF0000"/>
                          </a:solidFill>
                          <a:latin typeface="Arial Black" pitchFamily="34" charset="0"/>
                        </a:rPr>
                        <a:t> F</a:t>
                      </a:r>
                      <a:r>
                        <a:rPr lang="en-US" sz="3200" b="1" dirty="0" err="1" smtClean="0">
                          <a:solidFill>
                            <a:srgbClr val="FF0000"/>
                          </a:solidFill>
                          <a:latin typeface="Arial Black" pitchFamily="34" charset="0"/>
                        </a:rPr>
                        <a:t>ibrous</a:t>
                      </a:r>
                      <a:r>
                        <a:rPr lang="en-US" sz="3200" b="1" dirty="0" smtClean="0">
                          <a:solidFill>
                            <a:srgbClr val="FF0000"/>
                          </a:solidFill>
                          <a:latin typeface="Arial Black" pitchFamily="34" charset="0"/>
                        </a:rPr>
                        <a:t> </a:t>
                      </a:r>
                      <a:r>
                        <a:rPr lang="cs-CZ" sz="3200" b="1" dirty="0" smtClean="0">
                          <a:solidFill>
                            <a:srgbClr val="FF0000"/>
                          </a:solidFill>
                          <a:latin typeface="Arial Black" pitchFamily="34" charset="0"/>
                        </a:rPr>
                        <a:t>P</a:t>
                      </a:r>
                      <a:r>
                        <a:rPr lang="en-US" sz="3200" b="1" dirty="0" err="1" smtClean="0">
                          <a:solidFill>
                            <a:srgbClr val="FF0000"/>
                          </a:solidFill>
                          <a:latin typeface="Arial Black" pitchFamily="34" charset="0"/>
                        </a:rPr>
                        <a:t>roteins</a:t>
                      </a:r>
                      <a:endParaRPr lang="cs-CZ" sz="320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0691">
                <a:tc>
                  <a:txBody>
                    <a:bodyPr/>
                    <a:lstStyle/>
                    <a:p>
                      <a:pPr algn="ctr"/>
                      <a:r>
                        <a:rPr lang="cs-CZ" sz="1800" dirty="0" err="1" smtClean="0">
                          <a:solidFill>
                            <a:srgbClr val="0000FF"/>
                          </a:solidFill>
                          <a:latin typeface="Arial Black" pitchFamily="34" charset="0"/>
                        </a:rPr>
                        <a:t>Aminoacid</a:t>
                      </a:r>
                      <a:r>
                        <a:rPr lang="cs-CZ" sz="1800" dirty="0" smtClean="0">
                          <a:solidFill>
                            <a:srgbClr val="0000FF"/>
                          </a:solidFill>
                          <a:latin typeface="Arial Black" pitchFamily="34" charset="0"/>
                        </a:rPr>
                        <a:t> </a:t>
                      </a:r>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sz="2800" dirty="0" smtClean="0">
                          <a:solidFill>
                            <a:srgbClr val="008000"/>
                          </a:solidFill>
                          <a:latin typeface="Arial Black" pitchFamily="34" charset="0"/>
                        </a:rPr>
                        <a:t>R</a:t>
                      </a:r>
                      <a:endParaRPr lang="cs-CZ" sz="280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algn="ctr"/>
                      <a:r>
                        <a:rPr lang="cs-CZ" sz="2000" dirty="0" err="1" smtClean="0">
                          <a:solidFill>
                            <a:srgbClr val="0000FF"/>
                          </a:solidFill>
                          <a:latin typeface="Arial Black" pitchFamily="34" charset="0"/>
                        </a:rPr>
                        <a:t>Aminoacid</a:t>
                      </a:r>
                      <a:r>
                        <a:rPr lang="cs-CZ" sz="2000" dirty="0" smtClean="0">
                          <a:solidFill>
                            <a:srgbClr val="0000FF"/>
                          </a:solidFill>
                          <a:latin typeface="Arial Black" pitchFamily="34" charset="0"/>
                        </a:rPr>
                        <a:t> </a:t>
                      </a:r>
                      <a:r>
                        <a:rPr lang="cs-CZ" sz="2000" dirty="0" err="1" smtClean="0">
                          <a:solidFill>
                            <a:srgbClr val="0000FF"/>
                          </a:solidFill>
                          <a:latin typeface="Arial Black" pitchFamily="34" charset="0"/>
                        </a:rPr>
                        <a:t>Content</a:t>
                      </a:r>
                      <a:r>
                        <a:rPr lang="cs-CZ" sz="2000" dirty="0" smtClean="0">
                          <a:solidFill>
                            <a:srgbClr val="0000FF"/>
                          </a:solidFill>
                          <a:latin typeface="Arial Black" pitchFamily="34" charset="0"/>
                        </a:rPr>
                        <a:t> (% w/w)</a:t>
                      </a:r>
                      <a:endParaRPr lang="cs-CZ" sz="2000"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7588">
                <a:tc>
                  <a:txBody>
                    <a:bodyPr/>
                    <a:lstStyle/>
                    <a:p>
                      <a:r>
                        <a:rPr lang="cs-CZ" sz="1600" b="1" dirty="0" smtClean="0">
                          <a:solidFill>
                            <a:srgbClr val="0000FF"/>
                          </a:solidFill>
                        </a:rPr>
                        <a:t>H</a:t>
                      </a:r>
                      <a:r>
                        <a:rPr lang="cs-CZ" sz="1600" b="1" baseline="-25000" dirty="0" smtClean="0">
                          <a:solidFill>
                            <a:srgbClr val="0000FF"/>
                          </a:solidFill>
                        </a:rPr>
                        <a:t>2</a:t>
                      </a:r>
                      <a:r>
                        <a:rPr lang="cs-CZ" sz="1600" b="1" dirty="0" smtClean="0">
                          <a:solidFill>
                            <a:srgbClr val="0000FF"/>
                          </a:solidFill>
                        </a:rPr>
                        <a:t>N-CHR-COOH</a:t>
                      </a:r>
                    </a:p>
                    <a:p>
                      <a:r>
                        <a:rPr lang="en-GB" sz="1600" b="1" noProof="0" dirty="0" smtClean="0">
                          <a:solidFill>
                            <a:srgbClr val="0000FF"/>
                          </a:solidFill>
                        </a:rPr>
                        <a:t>(Abbreviation)</a:t>
                      </a:r>
                      <a:endParaRPr lang="en-GB" sz="1600" b="1" noProof="0"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cs-CZ"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noProof="0" dirty="0" smtClean="0">
                          <a:latin typeface="Arial Black" pitchFamily="34" charset="0"/>
                        </a:rPr>
                        <a:t>Merino Wool</a:t>
                      </a:r>
                      <a:endParaRPr lang="en-GB" noProof="0" dirty="0">
                        <a:latin typeface="Arial Black" pitchFamily="34" charset="0"/>
                      </a:endParaRPr>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noProof="0" dirty="0" smtClean="0">
                          <a:latin typeface="Arial Black" pitchFamily="34" charset="0"/>
                        </a:rPr>
                        <a:t>Silk Fibroin</a:t>
                      </a:r>
                      <a:endParaRPr lang="en-GB" noProof="0" dirty="0">
                        <a:latin typeface="Arial Black"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noProof="0" dirty="0" smtClean="0">
                          <a:latin typeface="Arial Black" pitchFamily="34" charset="0"/>
                        </a:rPr>
                        <a:t>Beef Collagen</a:t>
                      </a:r>
                      <a:endParaRPr lang="en-GB" noProof="0" dirty="0">
                        <a:latin typeface="Arial Black"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70462">
                <a:tc>
                  <a:txBody>
                    <a:bodyPr/>
                    <a:lstStyle/>
                    <a:p>
                      <a:r>
                        <a:rPr lang="cs-CZ" dirty="0" smtClean="0">
                          <a:solidFill>
                            <a:srgbClr val="0000FF"/>
                          </a:solidFill>
                        </a:rPr>
                        <a:t>Cystine (</a:t>
                      </a:r>
                      <a:r>
                        <a:rPr lang="cs-CZ" dirty="0" err="1" smtClean="0">
                          <a:solidFill>
                            <a:srgbClr val="0000FF"/>
                          </a:solidFill>
                        </a:rPr>
                        <a:t>Cys</a:t>
                      </a:r>
                      <a:r>
                        <a:rPr lang="cs-CZ" dirty="0" smtClean="0">
                          <a:solidFill>
                            <a:srgbClr val="0000FF"/>
                          </a:solidFill>
                        </a:rPr>
                        <a:t>-S-S-</a:t>
                      </a:r>
                      <a:r>
                        <a:rPr lang="cs-CZ" dirty="0" err="1" smtClean="0">
                          <a:solidFill>
                            <a:srgbClr val="0000FF"/>
                          </a:solidFill>
                        </a:rPr>
                        <a:t>Cys</a:t>
                      </a:r>
                      <a:r>
                        <a:rPr lang="cs-CZ" dirty="0" smtClean="0">
                          <a:solidFill>
                            <a:srgbClr val="0000FF"/>
                          </a:solidFill>
                        </a:rPr>
                        <a:t>)</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-CH</a:t>
                      </a:r>
                      <a:r>
                        <a:rPr lang="cs-CZ" b="1" baseline="-25000" dirty="0" smtClean="0">
                          <a:solidFill>
                            <a:srgbClr val="008000"/>
                          </a:solidFill>
                        </a:rPr>
                        <a:t>2</a:t>
                      </a:r>
                      <a:r>
                        <a:rPr lang="cs-CZ" b="1" dirty="0" smtClean="0">
                          <a:solidFill>
                            <a:srgbClr val="008000"/>
                          </a:solidFill>
                        </a:rPr>
                        <a:t>-S-S-CH</a:t>
                      </a:r>
                      <a:r>
                        <a:rPr lang="cs-CZ" b="1" baseline="-25000" dirty="0" smtClean="0">
                          <a:solidFill>
                            <a:srgbClr val="008000"/>
                          </a:solidFill>
                        </a:rPr>
                        <a:t>2</a:t>
                      </a:r>
                      <a:r>
                        <a:rPr lang="cs-CZ" b="1" dirty="0" smtClean="0">
                          <a:solidFill>
                            <a:srgbClr val="008000"/>
                          </a:solidFill>
                        </a:rPr>
                        <a:t>CH(NH</a:t>
                      </a:r>
                      <a:r>
                        <a:rPr lang="cs-CZ" b="1" baseline="-25000" dirty="0" smtClean="0">
                          <a:solidFill>
                            <a:srgbClr val="008000"/>
                          </a:solidFill>
                        </a:rPr>
                        <a:t>2</a:t>
                      </a:r>
                      <a:r>
                        <a:rPr lang="cs-CZ" b="1" dirty="0" smtClean="0">
                          <a:solidFill>
                            <a:srgbClr val="008000"/>
                          </a:solidFill>
                        </a:rPr>
                        <a:t>)COOH</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6,4</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0,1</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477">
                <a:tc>
                  <a:txBody>
                    <a:bodyPr/>
                    <a:lstStyle/>
                    <a:p>
                      <a:r>
                        <a:rPr lang="cs-CZ" dirty="0" smtClean="0">
                          <a:solidFill>
                            <a:srgbClr val="0000FF"/>
                          </a:solidFill>
                        </a:rPr>
                        <a:t>Cystein (</a:t>
                      </a:r>
                      <a:r>
                        <a:rPr lang="cs-CZ" dirty="0" err="1" smtClean="0">
                          <a:solidFill>
                            <a:srgbClr val="0000FF"/>
                          </a:solidFill>
                        </a:rPr>
                        <a:t>Cys</a:t>
                      </a:r>
                      <a:r>
                        <a:rPr lang="cs-CZ" dirty="0" smtClean="0">
                          <a:solidFill>
                            <a:srgbClr val="0000FF"/>
                          </a:solidFill>
                        </a:rPr>
                        <a:t>)</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baseline="0" dirty="0" smtClean="0">
                          <a:solidFill>
                            <a:srgbClr val="008000"/>
                          </a:solidFill>
                        </a:rPr>
                        <a:t>-CH</a:t>
                      </a:r>
                      <a:r>
                        <a:rPr lang="cs-CZ" b="1" baseline="-25000" dirty="0" smtClean="0">
                          <a:solidFill>
                            <a:srgbClr val="008000"/>
                          </a:solidFill>
                        </a:rPr>
                        <a:t>2</a:t>
                      </a:r>
                      <a:r>
                        <a:rPr lang="cs-CZ" b="1" baseline="0" dirty="0" smtClean="0">
                          <a:solidFill>
                            <a:srgbClr val="008000"/>
                          </a:solidFill>
                        </a:rPr>
                        <a:t>SH</a:t>
                      </a:r>
                      <a:endParaRPr lang="cs-CZ" b="1" baseline="0"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0,4</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0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0000FF"/>
                          </a:solidFill>
                        </a:rPr>
                        <a:t>Proline (Pro)</a:t>
                      </a:r>
                    </a:p>
                    <a:p>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b="1" baseline="0"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400" dirty="0" smtClean="0">
                          <a:latin typeface="Arial Black" pitchFamily="34" charset="0"/>
                        </a:rPr>
                        <a:t>4,81,</a:t>
                      </a:r>
                      <a:endParaRPr lang="cs-CZ" sz="2400" dirty="0">
                        <a:latin typeface="Arial Black"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080120">
                <a:tc>
                  <a:txBody>
                    <a:bodyPr/>
                    <a:lstStyle/>
                    <a:p>
                      <a:r>
                        <a:rPr lang="cs-CZ" dirty="0" smtClean="0">
                          <a:solidFill>
                            <a:srgbClr val="0000FF"/>
                          </a:solidFill>
                        </a:rPr>
                        <a:t>Hydroxyproline</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400" dirty="0" smtClean="0">
                          <a:latin typeface="Arial Black" pitchFamily="34" charset="0"/>
                        </a:rPr>
                        <a:t>10,3</a:t>
                      </a:r>
                      <a:endParaRPr lang="cs-CZ" sz="2400" dirty="0">
                        <a:latin typeface="Arial Black"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5477">
                <a:tc>
                  <a:txBody>
                    <a:bodyPr/>
                    <a:lstStyle/>
                    <a:p>
                      <a:r>
                        <a:rPr lang="cs-CZ" dirty="0" err="1" smtClean="0">
                          <a:solidFill>
                            <a:srgbClr val="0000FF"/>
                          </a:solidFill>
                        </a:rPr>
                        <a:t>Lanthonine</a:t>
                      </a:r>
                      <a:endParaRPr lang="cs-CZ" dirty="0">
                        <a:solidFill>
                          <a:srgbClr val="00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rgbClr val="008000"/>
                          </a:solidFill>
                        </a:rPr>
                        <a:t>-CH</a:t>
                      </a:r>
                      <a:r>
                        <a:rPr lang="cs-CZ" b="1" baseline="-25000" dirty="0" smtClean="0">
                          <a:solidFill>
                            <a:srgbClr val="008000"/>
                          </a:solidFill>
                        </a:rPr>
                        <a:t>2</a:t>
                      </a:r>
                      <a:r>
                        <a:rPr lang="cs-CZ" b="1" dirty="0" smtClean="0">
                          <a:solidFill>
                            <a:srgbClr val="008000"/>
                          </a:solidFill>
                        </a:rPr>
                        <a:t>-S-CH</a:t>
                      </a:r>
                      <a:r>
                        <a:rPr lang="cs-CZ" b="1" baseline="-25000" dirty="0" smtClean="0">
                          <a:solidFill>
                            <a:srgbClr val="008000"/>
                          </a:solidFill>
                        </a:rPr>
                        <a:t>2</a:t>
                      </a:r>
                      <a:r>
                        <a:rPr lang="cs-CZ" b="1" dirty="0" smtClean="0">
                          <a:solidFill>
                            <a:srgbClr val="008000"/>
                          </a:solidFill>
                        </a:rPr>
                        <a:t>CH(NH</a:t>
                      </a:r>
                      <a:r>
                        <a:rPr lang="cs-CZ" b="1" baseline="-25000" dirty="0" smtClean="0">
                          <a:solidFill>
                            <a:srgbClr val="008000"/>
                          </a:solidFill>
                        </a:rPr>
                        <a:t>2</a:t>
                      </a:r>
                      <a:r>
                        <a:rPr lang="cs-CZ" b="1" dirty="0" smtClean="0">
                          <a:solidFill>
                            <a:srgbClr val="008000"/>
                          </a:solidFill>
                        </a:rPr>
                        <a:t>)COOH</a:t>
                      </a:r>
                    </a:p>
                    <a:p>
                      <a:pPr algn="ctr"/>
                      <a:endParaRPr lang="cs-CZ"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0,01</a:t>
                      </a:r>
                      <a:endParaRPr lang="cs-CZ" dirty="0"/>
                    </a:p>
                  </a:txBody>
                  <a:tcP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a:t>
                      </a:r>
                      <a:endParaRPr lang="cs-CZ"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4" name="Obrázek 13" descr="800px-Amminoacido_prolina_formula_svg.png"/>
          <p:cNvPicPr>
            <a:picLocks noChangeAspect="1"/>
          </p:cNvPicPr>
          <p:nvPr/>
        </p:nvPicPr>
        <p:blipFill>
          <a:blip r:embed="rId2" cstate="print"/>
          <a:stretch>
            <a:fillRect/>
          </a:stretch>
        </p:blipFill>
        <p:spPr>
          <a:xfrm>
            <a:off x="2915816" y="3501008"/>
            <a:ext cx="1504534" cy="1064458"/>
          </a:xfrm>
          <a:prstGeom prst="rect">
            <a:avLst/>
          </a:prstGeom>
        </p:spPr>
      </p:pic>
      <p:pic>
        <p:nvPicPr>
          <p:cNvPr id="16" name="Obrázek 15" descr="800px-Amminoacido_prolina_formula_svg.png"/>
          <p:cNvPicPr>
            <a:picLocks noChangeAspect="1"/>
          </p:cNvPicPr>
          <p:nvPr/>
        </p:nvPicPr>
        <p:blipFill>
          <a:blip r:embed="rId2" cstate="print"/>
          <a:stretch>
            <a:fillRect/>
          </a:stretch>
        </p:blipFill>
        <p:spPr>
          <a:xfrm>
            <a:off x="2843808" y="4581128"/>
            <a:ext cx="1504534" cy="1064458"/>
          </a:xfrm>
          <a:prstGeom prst="rect">
            <a:avLst/>
          </a:prstGeom>
        </p:spPr>
      </p:pic>
      <p:sp>
        <p:nvSpPr>
          <p:cNvPr id="17" name="TextovéPole 16"/>
          <p:cNvSpPr txBox="1"/>
          <p:nvPr/>
        </p:nvSpPr>
        <p:spPr>
          <a:xfrm rot="20589766">
            <a:off x="2375300" y="4953009"/>
            <a:ext cx="629064" cy="338554"/>
          </a:xfrm>
          <a:prstGeom prst="rect">
            <a:avLst/>
          </a:prstGeom>
          <a:noFill/>
        </p:spPr>
        <p:txBody>
          <a:bodyPr wrap="square" rtlCol="0">
            <a:spAutoFit/>
          </a:bodyPr>
          <a:lstStyle/>
          <a:p>
            <a:r>
              <a:rPr lang="cs-CZ" sz="1600" dirty="0" smtClean="0"/>
              <a:t>HO--</a:t>
            </a:r>
            <a:endParaRPr lang="cs-CZ"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en-GB" sz="2800" dirty="0" smtClean="0">
                <a:solidFill>
                  <a:srgbClr val="FF0000"/>
                </a:solidFill>
                <a:latin typeface="Arial Black" pitchFamily="34" charset="0"/>
              </a:rPr>
              <a:t>Chemistry of Peptides and Proteins</a:t>
            </a:r>
            <a:endParaRPr lang="en-GB"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24</a:t>
            </a:fld>
            <a:endParaRPr lang="sk-SK"/>
          </a:p>
        </p:txBody>
      </p:sp>
      <p:pic>
        <p:nvPicPr>
          <p:cNvPr id="12" name="Obrázek 11" descr="img778.jpg"/>
          <p:cNvPicPr>
            <a:picLocks noChangeAspect="1"/>
          </p:cNvPicPr>
          <p:nvPr/>
        </p:nvPicPr>
        <p:blipFill>
          <a:blip r:embed="rId2" cstate="print"/>
          <a:stretch>
            <a:fillRect/>
          </a:stretch>
        </p:blipFill>
        <p:spPr>
          <a:xfrm rot="10800000">
            <a:off x="457868" y="1124744"/>
            <a:ext cx="8299372" cy="3888432"/>
          </a:xfrm>
          <a:prstGeom prst="rect">
            <a:avLst/>
          </a:prstGeom>
        </p:spPr>
      </p:pic>
      <p:sp>
        <p:nvSpPr>
          <p:cNvPr id="8" name="TextovéPole 7"/>
          <p:cNvSpPr txBox="1"/>
          <p:nvPr/>
        </p:nvSpPr>
        <p:spPr>
          <a:xfrm>
            <a:off x="0" y="1052736"/>
            <a:ext cx="9144000" cy="646331"/>
          </a:xfrm>
          <a:prstGeom prst="rect">
            <a:avLst/>
          </a:prstGeom>
          <a:solidFill>
            <a:schemeClr val="accent3">
              <a:lumMod val="95000"/>
            </a:schemeClr>
          </a:solidFill>
        </p:spPr>
        <p:txBody>
          <a:bodyPr wrap="square" rtlCol="0">
            <a:spAutoFit/>
          </a:bodyPr>
          <a:lstStyle/>
          <a:p>
            <a:r>
              <a:rPr lang="en-GB" dirty="0" smtClean="0">
                <a:solidFill>
                  <a:srgbClr val="0000FF"/>
                </a:solidFill>
                <a:latin typeface="Arial Black" pitchFamily="34" charset="0"/>
              </a:rPr>
              <a:t>The Characteristic Bonds which determine Protein Conformation are in the following Formulas: </a:t>
            </a:r>
            <a:endParaRPr lang="en-GB" dirty="0">
              <a:solidFill>
                <a:srgbClr val="0000FF"/>
              </a:solidFill>
              <a:latin typeface="Arial Black" pitchFamily="34" charset="0"/>
            </a:endParaRPr>
          </a:p>
        </p:txBody>
      </p:sp>
      <p:sp>
        <p:nvSpPr>
          <p:cNvPr id="9" name="TextovéPole 8"/>
          <p:cNvSpPr txBox="1"/>
          <p:nvPr/>
        </p:nvSpPr>
        <p:spPr>
          <a:xfrm>
            <a:off x="611560" y="4221088"/>
            <a:ext cx="2160240" cy="369332"/>
          </a:xfrm>
          <a:prstGeom prst="rect">
            <a:avLst/>
          </a:prstGeom>
          <a:solidFill>
            <a:schemeClr val="accent3">
              <a:lumMod val="95000"/>
            </a:schemeClr>
          </a:solidFill>
        </p:spPr>
        <p:txBody>
          <a:bodyPr wrap="square" rtlCol="0">
            <a:spAutoFit/>
          </a:bodyPr>
          <a:lstStyle/>
          <a:p>
            <a:r>
              <a:rPr lang="en-GB" dirty="0" smtClean="0">
                <a:solidFill>
                  <a:srgbClr val="0000FF"/>
                </a:solidFill>
                <a:latin typeface="Arial Black" pitchFamily="34" charset="0"/>
              </a:rPr>
              <a:t>Hydrogen Bond</a:t>
            </a:r>
            <a:endParaRPr lang="en-GB" dirty="0">
              <a:solidFill>
                <a:srgbClr val="0000FF"/>
              </a:solidFill>
              <a:latin typeface="Arial Black" pitchFamily="34" charset="0"/>
            </a:endParaRPr>
          </a:p>
        </p:txBody>
      </p:sp>
      <p:sp>
        <p:nvSpPr>
          <p:cNvPr id="10" name="TextovéPole 9"/>
          <p:cNvSpPr txBox="1"/>
          <p:nvPr/>
        </p:nvSpPr>
        <p:spPr>
          <a:xfrm>
            <a:off x="3563888" y="4365104"/>
            <a:ext cx="2160240" cy="369332"/>
          </a:xfrm>
          <a:prstGeom prst="rect">
            <a:avLst/>
          </a:prstGeom>
          <a:solidFill>
            <a:schemeClr val="accent3">
              <a:lumMod val="95000"/>
            </a:schemeClr>
          </a:solidFill>
        </p:spPr>
        <p:txBody>
          <a:bodyPr wrap="square" rtlCol="0">
            <a:spAutoFit/>
          </a:bodyPr>
          <a:lstStyle/>
          <a:p>
            <a:r>
              <a:rPr lang="en-GB" dirty="0" smtClean="0">
                <a:solidFill>
                  <a:srgbClr val="008000"/>
                </a:solidFill>
                <a:latin typeface="Arial Black" pitchFamily="34" charset="0"/>
              </a:rPr>
              <a:t>Ionic Bond</a:t>
            </a:r>
            <a:endParaRPr lang="en-GB" dirty="0">
              <a:solidFill>
                <a:srgbClr val="008000"/>
              </a:solidFill>
              <a:latin typeface="Arial Black" pitchFamily="34" charset="0"/>
            </a:endParaRPr>
          </a:p>
        </p:txBody>
      </p:sp>
      <p:sp>
        <p:nvSpPr>
          <p:cNvPr id="11" name="TextovéPole 10"/>
          <p:cNvSpPr txBox="1"/>
          <p:nvPr/>
        </p:nvSpPr>
        <p:spPr>
          <a:xfrm>
            <a:off x="6156176" y="4365104"/>
            <a:ext cx="2160240" cy="646331"/>
          </a:xfrm>
          <a:prstGeom prst="rect">
            <a:avLst/>
          </a:prstGeom>
          <a:solidFill>
            <a:schemeClr val="accent3">
              <a:lumMod val="75000"/>
            </a:schemeClr>
          </a:solidFill>
        </p:spPr>
        <p:txBody>
          <a:bodyPr wrap="square" rtlCol="0">
            <a:spAutoFit/>
          </a:bodyPr>
          <a:lstStyle/>
          <a:p>
            <a:r>
              <a:rPr lang="cs-CZ" dirty="0" smtClean="0">
                <a:solidFill>
                  <a:srgbClr val="FFFF00"/>
                </a:solidFill>
                <a:latin typeface="Arial Black" pitchFamily="34" charset="0"/>
              </a:rPr>
              <a:t>Cystein disulfide </a:t>
            </a:r>
            <a:r>
              <a:rPr lang="en-GB" dirty="0" smtClean="0">
                <a:solidFill>
                  <a:srgbClr val="FFFF00"/>
                </a:solidFill>
                <a:latin typeface="Arial Black" pitchFamily="34" charset="0"/>
              </a:rPr>
              <a:t>Bond</a:t>
            </a:r>
            <a:endParaRPr lang="en-GB" dirty="0">
              <a:solidFill>
                <a:srgbClr val="FFFF00"/>
              </a:solidFill>
              <a:latin typeface="Arial Black"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25</a:t>
            </a:fld>
            <a:endParaRPr lang="sk-SK"/>
          </a:p>
        </p:txBody>
      </p:sp>
      <p:pic>
        <p:nvPicPr>
          <p:cNvPr id="5" name="Obrázek 4" descr="Sekundární struktura  bílkovin 002.jpg"/>
          <p:cNvPicPr>
            <a:picLocks noChangeAspect="1"/>
          </p:cNvPicPr>
          <p:nvPr/>
        </p:nvPicPr>
        <p:blipFill>
          <a:blip r:embed="rId2" cstate="print"/>
          <a:stretch>
            <a:fillRect/>
          </a:stretch>
        </p:blipFill>
        <p:spPr>
          <a:xfrm>
            <a:off x="179512" y="1445210"/>
            <a:ext cx="6336704" cy="5264590"/>
          </a:xfrm>
          <a:prstGeom prst="rect">
            <a:avLst/>
          </a:prstGeom>
        </p:spPr>
      </p:pic>
      <p:pic>
        <p:nvPicPr>
          <p:cNvPr id="6" name="Obrázek 5" descr="Sekundární struktura  bílkovin 003.jpg"/>
          <p:cNvPicPr>
            <a:picLocks noChangeAspect="1"/>
          </p:cNvPicPr>
          <p:nvPr/>
        </p:nvPicPr>
        <p:blipFill>
          <a:blip r:embed="rId3" cstate="print"/>
          <a:stretch>
            <a:fillRect/>
          </a:stretch>
        </p:blipFill>
        <p:spPr>
          <a:xfrm>
            <a:off x="6084168" y="0"/>
            <a:ext cx="3059832" cy="19168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404664"/>
          </a:xfrm>
        </p:spPr>
        <p:txBody>
          <a:bodyPr/>
          <a:lstStyle/>
          <a:p>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Peptides</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and</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Proteins</a:t>
            </a:r>
            <a:endParaRPr lang="cs-CZ"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sp>
        <p:nvSpPr>
          <p:cNvPr id="9" name="TextovéPole 8"/>
          <p:cNvSpPr txBox="1"/>
          <p:nvPr/>
        </p:nvSpPr>
        <p:spPr>
          <a:xfrm>
            <a:off x="107504" y="404665"/>
            <a:ext cx="8856984" cy="1569660"/>
          </a:xfrm>
          <a:prstGeom prst="rect">
            <a:avLst/>
          </a:prstGeom>
          <a:noFill/>
        </p:spPr>
        <p:txBody>
          <a:bodyPr wrap="square" rtlCol="0">
            <a:spAutoFit/>
          </a:bodyPr>
          <a:lstStyle/>
          <a:p>
            <a:pPr algn="ctr"/>
            <a:r>
              <a:rPr lang="en-US" sz="1600" b="1" dirty="0" smtClean="0"/>
              <a:t>The </a:t>
            </a:r>
            <a:r>
              <a:rPr lang="en-US" sz="1600" b="1" dirty="0" err="1" smtClean="0"/>
              <a:t>isoelectric</a:t>
            </a:r>
            <a:r>
              <a:rPr lang="en-US" sz="1600" b="1" dirty="0" smtClean="0"/>
              <a:t> point (</a:t>
            </a:r>
            <a:r>
              <a:rPr lang="en-US" sz="1600" b="1" dirty="0" err="1" smtClean="0"/>
              <a:t>pI</a:t>
            </a:r>
            <a:r>
              <a:rPr lang="en-US" sz="1600" b="1" dirty="0" smtClean="0"/>
              <a:t>, pH(I), IEP), is the </a:t>
            </a:r>
            <a:r>
              <a:rPr lang="en-US" sz="1600" b="1" dirty="0" smtClean="0">
                <a:hlinkClick r:id="rId2" tooltip="PH"/>
              </a:rPr>
              <a:t>pH</a:t>
            </a:r>
            <a:r>
              <a:rPr lang="en-US" sz="1600" b="1" dirty="0" smtClean="0"/>
              <a:t> at which a particular </a:t>
            </a:r>
            <a:r>
              <a:rPr lang="en-US" sz="1600" b="1" dirty="0" smtClean="0">
                <a:hlinkClick r:id="rId3" tooltip="Molecule"/>
              </a:rPr>
              <a:t>molecule</a:t>
            </a:r>
            <a:r>
              <a:rPr lang="en-US" sz="1600" b="1" dirty="0" smtClean="0"/>
              <a:t> carries no net </a:t>
            </a:r>
            <a:r>
              <a:rPr lang="en-US" sz="1600" b="1" dirty="0" smtClean="0">
                <a:hlinkClick r:id="rId4" tooltip="Electric charge"/>
              </a:rPr>
              <a:t>electrical charge</a:t>
            </a:r>
            <a:r>
              <a:rPr lang="en-US" sz="1600" b="1" dirty="0" smtClean="0"/>
              <a:t> in the </a:t>
            </a:r>
            <a:r>
              <a:rPr lang="en-US" sz="1600" b="1" dirty="0" smtClean="0">
                <a:hlinkClick r:id="rId5" tooltip="Statistical mean"/>
              </a:rPr>
              <a:t>statistical mean</a:t>
            </a:r>
            <a:r>
              <a:rPr lang="en-US" sz="1600" b="1" dirty="0" smtClean="0"/>
              <a:t>. The standard nomenclature to represent the </a:t>
            </a:r>
            <a:r>
              <a:rPr lang="en-US" sz="1600" b="1" dirty="0" err="1" smtClean="0"/>
              <a:t>isoelectric</a:t>
            </a:r>
            <a:r>
              <a:rPr lang="en-US" sz="1600" b="1" dirty="0" smtClean="0"/>
              <a:t> point is pH(I), although </a:t>
            </a:r>
            <a:r>
              <a:rPr lang="en-US" sz="1600" b="1" dirty="0" err="1" smtClean="0"/>
              <a:t>pI</a:t>
            </a:r>
            <a:r>
              <a:rPr lang="en-US" sz="1600" b="1" dirty="0" smtClean="0"/>
              <a:t> is also commonly seen, and is used in this article for brevity. The net charge on the molecule is affected by pH of its surrounding environment and can become more positively or negatively charged due to the gain or loss, respectively, of </a:t>
            </a:r>
            <a:r>
              <a:rPr lang="en-US" sz="1600" b="1" dirty="0" smtClean="0">
                <a:hlinkClick r:id="rId6" tooltip="Protons"/>
              </a:rPr>
              <a:t>protons</a:t>
            </a:r>
            <a:r>
              <a:rPr lang="en-US" sz="1600" b="1" dirty="0" smtClean="0"/>
              <a:t> (H</a:t>
            </a:r>
            <a:r>
              <a:rPr lang="en-US" sz="1600" b="1" baseline="30000" dirty="0" smtClean="0"/>
              <a:t>+</a:t>
            </a:r>
            <a:r>
              <a:rPr lang="en-US" sz="1600" b="1" dirty="0" smtClean="0"/>
              <a:t>).</a:t>
            </a:r>
            <a:endParaRPr lang="cs-CZ" sz="1600" b="1" dirty="0"/>
          </a:p>
        </p:txBody>
      </p:sp>
      <p:pic>
        <p:nvPicPr>
          <p:cNvPr id="11" name="Obrázek 10" descr="IZOELECTRIC POINT OF Glycine_pI WIKI ENG.png"/>
          <p:cNvPicPr>
            <a:picLocks noChangeAspect="1"/>
          </p:cNvPicPr>
          <p:nvPr/>
        </p:nvPicPr>
        <p:blipFill>
          <a:blip r:embed="rId7" cstate="print"/>
          <a:stretch>
            <a:fillRect/>
          </a:stretch>
        </p:blipFill>
        <p:spPr>
          <a:xfrm>
            <a:off x="611560" y="2276872"/>
            <a:ext cx="3322781" cy="3312589"/>
          </a:xfrm>
          <a:prstGeom prst="rect">
            <a:avLst/>
          </a:prstGeom>
        </p:spPr>
      </p:pic>
      <p:pic>
        <p:nvPicPr>
          <p:cNvPr id="12" name="Obrázek 11" descr="IZOELEKTRICKÝ BOD WIKI ENG 1 ADENOSIE MONO PHOSPHATE.png"/>
          <p:cNvPicPr>
            <a:picLocks noChangeAspect="1"/>
          </p:cNvPicPr>
          <p:nvPr/>
        </p:nvPicPr>
        <p:blipFill>
          <a:blip r:embed="rId8" cstate="print"/>
          <a:stretch>
            <a:fillRect/>
          </a:stretch>
        </p:blipFill>
        <p:spPr>
          <a:xfrm>
            <a:off x="4904276" y="2276872"/>
            <a:ext cx="3292109" cy="3312368"/>
          </a:xfrm>
          <a:prstGeom prst="rect">
            <a:avLst/>
          </a:prstGeom>
        </p:spPr>
      </p:pic>
      <p:sp>
        <p:nvSpPr>
          <p:cNvPr id="14" name="TextovéPole 13"/>
          <p:cNvSpPr txBox="1"/>
          <p:nvPr/>
        </p:nvSpPr>
        <p:spPr>
          <a:xfrm>
            <a:off x="179512" y="5661248"/>
            <a:ext cx="3168352" cy="369332"/>
          </a:xfrm>
          <a:prstGeom prst="rect">
            <a:avLst/>
          </a:prstGeom>
          <a:solidFill>
            <a:srgbClr val="FFFF99"/>
          </a:solidFill>
        </p:spPr>
        <p:txBody>
          <a:bodyPr wrap="square" rtlCol="0">
            <a:spAutoFit/>
          </a:bodyPr>
          <a:lstStyle/>
          <a:p>
            <a:r>
              <a:rPr lang="cs-CZ" dirty="0" smtClean="0">
                <a:solidFill>
                  <a:srgbClr val="0000FF"/>
                </a:solidFill>
                <a:latin typeface="Arial Black" pitchFamily="34" charset="0"/>
              </a:rPr>
              <a:t>glycine </a:t>
            </a:r>
            <a:r>
              <a:rPr lang="cs-CZ" dirty="0" err="1" smtClean="0">
                <a:solidFill>
                  <a:srgbClr val="0000FF"/>
                </a:solidFill>
                <a:latin typeface="Arial Black" pitchFamily="34" charset="0"/>
              </a:rPr>
              <a:t>pK</a:t>
            </a:r>
            <a:r>
              <a:rPr lang="cs-CZ" dirty="0" smtClean="0">
                <a:solidFill>
                  <a:srgbClr val="0000FF"/>
                </a:solidFill>
                <a:latin typeface="Arial Black" pitchFamily="34" charset="0"/>
              </a:rPr>
              <a:t> = 2.72, 9.60</a:t>
            </a:r>
            <a:endParaRPr lang="cs-CZ" dirty="0">
              <a:solidFill>
                <a:srgbClr val="0000FF"/>
              </a:solidFill>
              <a:latin typeface="Arial Black" pitchFamily="34" charset="0"/>
            </a:endParaRPr>
          </a:p>
        </p:txBody>
      </p:sp>
      <p:sp>
        <p:nvSpPr>
          <p:cNvPr id="15" name="TextovéPole 14"/>
          <p:cNvSpPr txBox="1"/>
          <p:nvPr/>
        </p:nvSpPr>
        <p:spPr>
          <a:xfrm>
            <a:off x="3347864" y="5589240"/>
            <a:ext cx="5616624" cy="369332"/>
          </a:xfrm>
          <a:prstGeom prst="rect">
            <a:avLst/>
          </a:prstGeom>
          <a:noFill/>
        </p:spPr>
        <p:txBody>
          <a:bodyPr wrap="square" rtlCol="0">
            <a:spAutoFit/>
          </a:bodyPr>
          <a:lstStyle/>
          <a:p>
            <a:r>
              <a:rPr lang="cs-CZ" b="1" dirty="0" smtClean="0">
                <a:solidFill>
                  <a:srgbClr val="C00000"/>
                </a:solidFill>
              </a:rPr>
              <a:t>adenosine </a:t>
            </a:r>
            <a:r>
              <a:rPr lang="cs-CZ" b="1" dirty="0" err="1" smtClean="0">
                <a:solidFill>
                  <a:srgbClr val="C00000"/>
                </a:solidFill>
              </a:rPr>
              <a:t>monophosphate</a:t>
            </a:r>
            <a:r>
              <a:rPr lang="cs-CZ" b="1" dirty="0" smtClean="0">
                <a:solidFill>
                  <a:srgbClr val="C00000"/>
                </a:solidFill>
              </a:rPr>
              <a:t> </a:t>
            </a:r>
            <a:r>
              <a:rPr lang="cs-CZ" b="1" dirty="0" err="1" smtClean="0">
                <a:solidFill>
                  <a:srgbClr val="C00000"/>
                </a:solidFill>
              </a:rPr>
              <a:t>pK</a:t>
            </a:r>
            <a:r>
              <a:rPr lang="cs-CZ" b="1" dirty="0" smtClean="0">
                <a:solidFill>
                  <a:srgbClr val="C00000"/>
                </a:solidFill>
              </a:rPr>
              <a:t> = 2.15, 9.16, 10.67</a:t>
            </a:r>
            <a:endParaRPr lang="cs-CZ" b="1"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Peptides</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and</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Proteins</a:t>
            </a:r>
            <a:endParaRPr lang="cs-CZ"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27</a:t>
            </a:fld>
            <a:endParaRPr lang="sk-SK"/>
          </a:p>
        </p:txBody>
      </p:sp>
      <p:sp>
        <p:nvSpPr>
          <p:cNvPr id="9" name="TextovéPole 8"/>
          <p:cNvSpPr txBox="1"/>
          <p:nvPr/>
        </p:nvSpPr>
        <p:spPr>
          <a:xfrm>
            <a:off x="0" y="1052736"/>
            <a:ext cx="9036496" cy="892552"/>
          </a:xfrm>
          <a:prstGeom prst="rect">
            <a:avLst/>
          </a:prstGeom>
          <a:noFill/>
        </p:spPr>
        <p:txBody>
          <a:bodyPr wrap="square" rtlCol="0">
            <a:spAutoFit/>
          </a:bodyPr>
          <a:lstStyle/>
          <a:p>
            <a:r>
              <a:rPr lang="en-US" sz="2000" b="1" dirty="0" smtClean="0"/>
              <a:t>For an </a:t>
            </a:r>
            <a:r>
              <a:rPr lang="en-US" sz="2000" b="1" dirty="0" smtClean="0">
                <a:hlinkClick r:id="rId2" tooltip="Amino acid"/>
              </a:rPr>
              <a:t>amino acid</a:t>
            </a:r>
            <a:r>
              <a:rPr lang="en-US" sz="2000" b="1" dirty="0" smtClean="0"/>
              <a:t> with only one </a:t>
            </a:r>
            <a:r>
              <a:rPr lang="en-US" sz="2000" b="1" dirty="0" smtClean="0">
                <a:hlinkClick r:id="rId3" tooltip="Amine"/>
              </a:rPr>
              <a:t>amine</a:t>
            </a:r>
            <a:r>
              <a:rPr lang="en-US" sz="2000" b="1" dirty="0" smtClean="0"/>
              <a:t> and one </a:t>
            </a:r>
            <a:r>
              <a:rPr lang="en-US" sz="2000" b="1" dirty="0" smtClean="0">
                <a:hlinkClick r:id="rId4" tooltip="Carboxyl"/>
              </a:rPr>
              <a:t>carboxyl</a:t>
            </a:r>
            <a:r>
              <a:rPr lang="en-US" sz="2000" b="1" dirty="0" smtClean="0"/>
              <a:t> group, the </a:t>
            </a:r>
            <a:r>
              <a:rPr lang="en-US" sz="3200" b="1" dirty="0" err="1" smtClean="0">
                <a:solidFill>
                  <a:srgbClr val="FF0000"/>
                </a:solidFill>
              </a:rPr>
              <a:t>pI</a:t>
            </a:r>
            <a:r>
              <a:rPr lang="en-US" sz="2000" b="1" dirty="0" smtClean="0"/>
              <a:t> can be calculated from the </a:t>
            </a:r>
            <a:r>
              <a:rPr lang="en-US" sz="2000" b="1" dirty="0" smtClean="0">
                <a:hlinkClick r:id="rId5" tooltip="Mean"/>
              </a:rPr>
              <a:t>mean</a:t>
            </a:r>
            <a:r>
              <a:rPr lang="en-US" sz="2000" b="1" dirty="0" smtClean="0"/>
              <a:t> of the </a:t>
            </a:r>
            <a:r>
              <a:rPr lang="en-US" sz="2000" b="1" dirty="0" err="1" smtClean="0">
                <a:solidFill>
                  <a:srgbClr val="FF0000"/>
                </a:solidFill>
                <a:hlinkClick r:id="rId6" tooltip="PKa"/>
              </a:rPr>
              <a:t>pKas</a:t>
            </a:r>
            <a:r>
              <a:rPr lang="en-US" sz="2000" b="1" dirty="0" smtClean="0"/>
              <a:t> of this molecule.</a:t>
            </a:r>
            <a:endParaRPr lang="cs-CZ" sz="2000" b="1" dirty="0"/>
          </a:p>
        </p:txBody>
      </p:sp>
      <p:sp>
        <p:nvSpPr>
          <p:cNvPr id="10" name="TextovéPole 9"/>
          <p:cNvSpPr txBox="1"/>
          <p:nvPr/>
        </p:nvSpPr>
        <p:spPr>
          <a:xfrm>
            <a:off x="2699792" y="1988840"/>
            <a:ext cx="3456384" cy="523220"/>
          </a:xfrm>
          <a:prstGeom prst="rect">
            <a:avLst/>
          </a:prstGeom>
          <a:noFill/>
        </p:spPr>
        <p:txBody>
          <a:bodyPr wrap="square" rtlCol="0">
            <a:spAutoFit/>
          </a:bodyPr>
          <a:lstStyle/>
          <a:p>
            <a:r>
              <a:rPr lang="cs-CZ" sz="2800" b="1" dirty="0" err="1" smtClean="0">
                <a:solidFill>
                  <a:srgbClr val="FF0000"/>
                </a:solidFill>
              </a:rPr>
              <a:t>pI</a:t>
            </a:r>
            <a:r>
              <a:rPr lang="cs-CZ" sz="2800" b="1" dirty="0" smtClean="0">
                <a:solidFill>
                  <a:srgbClr val="FF0000"/>
                </a:solidFill>
              </a:rPr>
              <a:t> = (</a:t>
            </a:r>
            <a:r>
              <a:rPr lang="cs-CZ" sz="2800" b="1" dirty="0" err="1" smtClean="0">
                <a:solidFill>
                  <a:srgbClr val="FF0000"/>
                </a:solidFill>
              </a:rPr>
              <a:t>pKa</a:t>
            </a:r>
            <a:r>
              <a:rPr lang="cs-CZ" sz="2800" b="1" dirty="0" smtClean="0">
                <a:solidFill>
                  <a:srgbClr val="FF0000"/>
                </a:solidFill>
              </a:rPr>
              <a:t> + </a:t>
            </a:r>
            <a:r>
              <a:rPr lang="cs-CZ" sz="2800" b="1" dirty="0" err="1" smtClean="0">
                <a:solidFill>
                  <a:srgbClr val="FF0000"/>
                </a:solidFill>
              </a:rPr>
              <a:t>pKb</a:t>
            </a:r>
            <a:r>
              <a:rPr lang="cs-CZ" sz="2800" b="1" dirty="0" smtClean="0">
                <a:solidFill>
                  <a:srgbClr val="FF0000"/>
                </a:solidFill>
              </a:rPr>
              <a:t>)/2 </a:t>
            </a:r>
            <a:endParaRPr lang="cs-CZ" sz="2800" b="1" dirty="0">
              <a:solidFill>
                <a:srgbClr val="FF0000"/>
              </a:solidFill>
            </a:endParaRPr>
          </a:p>
        </p:txBody>
      </p:sp>
      <p:sp>
        <p:nvSpPr>
          <p:cNvPr id="11" name="TextovéPole 10"/>
          <p:cNvSpPr txBox="1"/>
          <p:nvPr/>
        </p:nvSpPr>
        <p:spPr>
          <a:xfrm>
            <a:off x="251520" y="2636912"/>
            <a:ext cx="8496944" cy="3477875"/>
          </a:xfrm>
          <a:prstGeom prst="rect">
            <a:avLst/>
          </a:prstGeom>
          <a:noFill/>
        </p:spPr>
        <p:txBody>
          <a:bodyPr wrap="square" rtlCol="0">
            <a:spAutoFit/>
          </a:bodyPr>
          <a:lstStyle/>
          <a:p>
            <a:r>
              <a:rPr lang="en-GB" sz="2200" b="1" dirty="0" smtClean="0"/>
              <a:t>Each Amino acid contains at least two Groups, which are able to dissociate giving: -COOH a -NH</a:t>
            </a:r>
            <a:r>
              <a:rPr lang="en-GB" sz="2200" b="1" baseline="-25000" dirty="0" smtClean="0"/>
              <a:t>3</a:t>
            </a:r>
            <a:r>
              <a:rPr lang="en-GB" sz="2200" b="1" baseline="30000" dirty="0" smtClean="0"/>
              <a:t>+</a:t>
            </a:r>
            <a:r>
              <a:rPr lang="en-GB" sz="2200" b="1" dirty="0" smtClean="0"/>
              <a:t>  and they form conjugated Bases -COO</a:t>
            </a:r>
            <a:r>
              <a:rPr lang="en-GB" sz="2200" b="1" baseline="30000" dirty="0" smtClean="0"/>
              <a:t>-</a:t>
            </a:r>
            <a:r>
              <a:rPr lang="en-GB" sz="2200" b="1" dirty="0" smtClean="0"/>
              <a:t> a -NH</a:t>
            </a:r>
            <a:r>
              <a:rPr lang="en-GB" sz="2200" b="1" baseline="-25000" dirty="0" smtClean="0"/>
              <a:t>2</a:t>
            </a:r>
            <a:r>
              <a:rPr lang="en-GB" sz="2200" b="1" dirty="0" smtClean="0"/>
              <a:t>.</a:t>
            </a:r>
          </a:p>
          <a:p>
            <a:r>
              <a:rPr lang="en-GB" sz="2200" b="1" dirty="0" smtClean="0"/>
              <a:t>The Acid and their conjugated Base are in the proton Equilibrium:</a:t>
            </a:r>
          </a:p>
          <a:p>
            <a:r>
              <a:rPr lang="en-GB" sz="2200" b="1" dirty="0" smtClean="0">
                <a:solidFill>
                  <a:srgbClr val="FF0000"/>
                </a:solidFill>
              </a:rPr>
              <a:t>R-COOH ↔ R-COO</a:t>
            </a:r>
            <a:r>
              <a:rPr lang="en-GB" sz="2200" b="1" baseline="30000" dirty="0" smtClean="0">
                <a:solidFill>
                  <a:srgbClr val="FF0000"/>
                </a:solidFill>
              </a:rPr>
              <a:t>−</a:t>
            </a:r>
            <a:r>
              <a:rPr lang="en-GB" sz="2200" b="1" dirty="0" smtClean="0">
                <a:solidFill>
                  <a:srgbClr val="FF0000"/>
                </a:solidFill>
              </a:rPr>
              <a:t> + H</a:t>
            </a:r>
            <a:r>
              <a:rPr lang="en-GB" sz="2200" b="1" baseline="30000" dirty="0" smtClean="0">
                <a:solidFill>
                  <a:srgbClr val="FF0000"/>
                </a:solidFill>
              </a:rPr>
              <a:t>+</a:t>
            </a:r>
            <a:r>
              <a:rPr lang="en-GB" sz="2200" b="1" dirty="0" smtClean="0">
                <a:solidFill>
                  <a:srgbClr val="FF0000"/>
                </a:solidFill>
              </a:rPr>
              <a:t>R-NH</a:t>
            </a:r>
            <a:r>
              <a:rPr lang="en-GB" sz="2200" b="1" baseline="-25000" dirty="0" smtClean="0">
                <a:solidFill>
                  <a:srgbClr val="FF0000"/>
                </a:solidFill>
              </a:rPr>
              <a:t>3</a:t>
            </a:r>
            <a:r>
              <a:rPr lang="en-GB" sz="2200" b="1" baseline="30000" dirty="0" smtClean="0">
                <a:solidFill>
                  <a:srgbClr val="FF0000"/>
                </a:solidFill>
              </a:rPr>
              <a:t>+</a:t>
            </a:r>
            <a:r>
              <a:rPr lang="en-GB" sz="2200" b="1" dirty="0" smtClean="0">
                <a:solidFill>
                  <a:srgbClr val="FF0000"/>
                </a:solidFill>
              </a:rPr>
              <a:t> ↔ R-NH</a:t>
            </a:r>
            <a:r>
              <a:rPr lang="en-GB" sz="2200" b="1" baseline="-25000" dirty="0" smtClean="0">
                <a:solidFill>
                  <a:srgbClr val="FF0000"/>
                </a:solidFill>
              </a:rPr>
              <a:t>2</a:t>
            </a:r>
            <a:r>
              <a:rPr lang="en-GB" sz="2200" b="1" dirty="0" smtClean="0">
                <a:solidFill>
                  <a:srgbClr val="FF0000"/>
                </a:solidFill>
              </a:rPr>
              <a:t> + H</a:t>
            </a:r>
            <a:r>
              <a:rPr lang="en-GB" sz="2200" b="1" baseline="30000" dirty="0" smtClean="0">
                <a:solidFill>
                  <a:srgbClr val="FF0000"/>
                </a:solidFill>
              </a:rPr>
              <a:t>+</a:t>
            </a:r>
          </a:p>
          <a:p>
            <a:r>
              <a:rPr lang="en-GB" sz="2200" b="1" dirty="0" smtClean="0"/>
              <a:t>It is depends on the Environments (Conditions) pH Value, so on the H</a:t>
            </a:r>
            <a:r>
              <a:rPr lang="en-GB" sz="2200" b="1" baseline="30000" dirty="0" smtClean="0"/>
              <a:t>+</a:t>
            </a:r>
            <a:r>
              <a:rPr lang="en-GB" sz="2200" b="1" dirty="0" smtClean="0"/>
              <a:t> Concentration, how is the Equivalence set.  The Carboxylic Group is the stronger Acid and so the H</a:t>
            </a:r>
            <a:r>
              <a:rPr lang="en-GB" sz="2200" b="1" baseline="30000" dirty="0" smtClean="0"/>
              <a:t>+ </a:t>
            </a:r>
            <a:r>
              <a:rPr lang="en-GB" sz="2200" b="1" dirty="0" smtClean="0"/>
              <a:t> is easily cleaved from this Group then taken by this Group. </a:t>
            </a:r>
            <a:endParaRPr lang="en-GB" sz="2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28</a:t>
            </a:fld>
            <a:endParaRPr lang="sk-SK"/>
          </a:p>
        </p:txBody>
      </p:sp>
      <p:graphicFrame>
        <p:nvGraphicFramePr>
          <p:cNvPr id="5" name="Tabulka 4"/>
          <p:cNvGraphicFramePr>
            <a:graphicFrameLocks noGrp="1"/>
          </p:cNvGraphicFramePr>
          <p:nvPr/>
        </p:nvGraphicFramePr>
        <p:xfrm>
          <a:off x="323528" y="764704"/>
          <a:ext cx="8496945" cy="5465324"/>
        </p:xfrm>
        <a:graphic>
          <a:graphicData uri="http://schemas.openxmlformats.org/drawingml/2006/table">
            <a:tbl>
              <a:tblPr/>
              <a:tblGrid>
                <a:gridCol w="1699198"/>
                <a:gridCol w="1699198"/>
                <a:gridCol w="1699198"/>
                <a:gridCol w="1699198"/>
                <a:gridCol w="1700153"/>
              </a:tblGrid>
              <a:tr h="100844">
                <a:tc rowSpan="2">
                  <a:txBody>
                    <a:bodyPr/>
                    <a:lstStyle/>
                    <a:p>
                      <a:r>
                        <a:rPr lang="cs-CZ" sz="1600" b="1" dirty="0" err="1"/>
                        <a:t>Name</a:t>
                      </a:r>
                      <a:endParaRPr lang="cs-CZ" sz="1600" b="1" dirty="0"/>
                    </a:p>
                  </a:txBody>
                  <a:tcPr marL="23628" marR="23628"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a:r>
                        <a:rPr lang="cs-CZ" sz="600"/>
                        <a:t>pK</a:t>
                      </a:r>
                    </a:p>
                  </a:txBody>
                  <a:tcPr marL="23628" marR="23628" marT="0" marB="0">
                    <a:lnL w="6350" cap="flat" cmpd="sng" algn="ctr">
                      <a:solidFill>
                        <a:srgbClr val="000000"/>
                      </a:solidFill>
                      <a:prstDash val="solid"/>
                      <a:round/>
                      <a:headEnd type="none" w="med" len="med"/>
                      <a:tailEnd type="none" w="med" len="med"/>
                    </a:lnL>
                    <a:lnR w="6350" cap="flat" cmpd="sng" algn="ctr">
                      <a:solidFill>
                        <a:srgbClr val="48B7EF"/>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48B7EF"/>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tc rowSpan="2">
                  <a:txBody>
                    <a:bodyPr/>
                    <a:lstStyle/>
                    <a:p>
                      <a:pPr algn="ctr"/>
                      <a:r>
                        <a:rPr lang="cs-CZ" sz="1600" b="1" dirty="0" err="1">
                          <a:solidFill>
                            <a:srgbClr val="FF0000"/>
                          </a:solidFill>
                          <a:latin typeface="Arial Black" pitchFamily="34" charset="0"/>
                        </a:rPr>
                        <a:t>pI</a:t>
                      </a:r>
                      <a:endParaRPr lang="cs-CZ" sz="1600" b="1" dirty="0">
                        <a:solidFill>
                          <a:srgbClr val="FF0000"/>
                        </a:solidFill>
                        <a:latin typeface="Arial Black" pitchFamily="34" charset="0"/>
                      </a:endParaRPr>
                    </a:p>
                    <a:p>
                      <a:pPr algn="ctr"/>
                      <a:r>
                        <a:rPr lang="cs-CZ" sz="1600" b="1" dirty="0" err="1">
                          <a:solidFill>
                            <a:srgbClr val="FF0000"/>
                          </a:solidFill>
                          <a:latin typeface="Arial Black" pitchFamily="34" charset="0"/>
                        </a:rPr>
                        <a:t>at</a:t>
                      </a:r>
                      <a:r>
                        <a:rPr lang="cs-CZ" sz="1600" b="1" dirty="0">
                          <a:solidFill>
                            <a:srgbClr val="FF0000"/>
                          </a:solidFill>
                          <a:latin typeface="Arial Black" pitchFamily="34" charset="0"/>
                        </a:rPr>
                        <a:t> 25°C</a:t>
                      </a:r>
                    </a:p>
                  </a:txBody>
                  <a:tcPr marL="23628" marR="23628" marT="0" marB="0">
                    <a:lnL w="6350" cap="flat" cmpd="sng" algn="ctr">
                      <a:solidFill>
                        <a:srgbClr val="48B7EF"/>
                      </a:solidFill>
                      <a:prstDash val="solid"/>
                      <a:round/>
                      <a:headEnd type="none" w="med" len="med"/>
                      <a:tailEnd type="none" w="med" len="med"/>
                    </a:lnL>
                    <a:lnR w="6350" cap="flat" cmpd="sng" algn="ctr">
                      <a:solidFill>
                        <a:srgbClr val="B0BD04"/>
                      </a:solidFill>
                      <a:prstDash val="solid"/>
                      <a:round/>
                      <a:headEnd type="none" w="med" len="med"/>
                      <a:tailEnd type="none" w="med" len="med"/>
                    </a:lnR>
                    <a:lnT w="6350" cap="flat" cmpd="sng" algn="ctr">
                      <a:solidFill>
                        <a:srgbClr val="B0BD04"/>
                      </a:solidFill>
                      <a:prstDash val="solid"/>
                      <a:round/>
                      <a:headEnd type="none" w="med" len="med"/>
                      <a:tailEnd type="none" w="med" len="med"/>
                    </a:lnT>
                    <a:lnB w="6350" cap="flat" cmpd="sng" algn="ctr">
                      <a:solidFill>
                        <a:srgbClr val="B0BD04"/>
                      </a:solidFill>
                      <a:prstDash val="solid"/>
                      <a:round/>
                      <a:headEnd type="none" w="med" len="med"/>
                      <a:tailEnd type="none" w="med" len="med"/>
                    </a:lnB>
                    <a:solidFill>
                      <a:srgbClr val="FFFFFF"/>
                    </a:solidFill>
                  </a:tcPr>
                </a:tc>
              </a:tr>
              <a:tr h="302530">
                <a:tc vMerge="1">
                  <a:txBody>
                    <a:bodyPr/>
                    <a:lstStyle/>
                    <a:p>
                      <a:endParaRPr lang="cs-CZ"/>
                    </a:p>
                  </a:txBody>
                  <a:tcPr/>
                </a:tc>
                <a:tc>
                  <a:txBody>
                    <a:bodyPr/>
                    <a:lstStyle/>
                    <a:p>
                      <a:pPr algn="ctr"/>
                      <a:r>
                        <a:rPr lang="cs-CZ" sz="1600" b="1" dirty="0" err="1">
                          <a:solidFill>
                            <a:srgbClr val="0000FF"/>
                          </a:solidFill>
                        </a:rPr>
                        <a:t>pK</a:t>
                      </a:r>
                      <a:endParaRPr lang="cs-CZ" sz="1600" b="1" dirty="0">
                        <a:solidFill>
                          <a:srgbClr val="0000FF"/>
                        </a:solidFill>
                      </a:endParaRPr>
                    </a:p>
                    <a:p>
                      <a:pPr algn="ctr"/>
                      <a:r>
                        <a:rPr lang="el-GR" sz="1600" b="1" dirty="0">
                          <a:solidFill>
                            <a:srgbClr val="0000FF"/>
                          </a:solidFill>
                        </a:rPr>
                        <a:t>α-</a:t>
                      </a:r>
                      <a:r>
                        <a:rPr lang="cs-CZ" sz="1600" b="1" dirty="0">
                          <a:solidFill>
                            <a:srgbClr val="0000FF"/>
                          </a:solidFill>
                        </a:rPr>
                        <a:t>CO</a:t>
                      </a:r>
                      <a:r>
                        <a:rPr lang="cs-CZ" sz="1600" b="1" baseline="-25000" dirty="0">
                          <a:solidFill>
                            <a:srgbClr val="0000FF"/>
                          </a:solidFill>
                        </a:rPr>
                        <a:t>2</a:t>
                      </a:r>
                      <a:r>
                        <a:rPr lang="cs-CZ" sz="1600" b="1" dirty="0">
                          <a:solidFill>
                            <a:srgbClr val="0000FF"/>
                          </a:solidFill>
                        </a:rPr>
                        <a:t>H</a:t>
                      </a:r>
                    </a:p>
                  </a:txBody>
                  <a:tcPr marL="23628" marR="23628" marT="0" marB="0">
                    <a:lnL w="6350" cap="flat" cmpd="sng" algn="ctr">
                      <a:solidFill>
                        <a:srgbClr val="000000"/>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a:txBody>
                    <a:bodyPr/>
                    <a:lstStyle/>
                    <a:p>
                      <a:pPr algn="ctr"/>
                      <a:r>
                        <a:rPr lang="cs-CZ" sz="1600" b="1" dirty="0" err="1">
                          <a:solidFill>
                            <a:srgbClr val="0000FF"/>
                          </a:solidFill>
                        </a:rPr>
                        <a:t>pK</a:t>
                      </a:r>
                      <a:endParaRPr lang="cs-CZ" sz="1600" b="1" dirty="0">
                        <a:solidFill>
                          <a:srgbClr val="0000FF"/>
                        </a:solidFill>
                      </a:endParaRPr>
                    </a:p>
                    <a:p>
                      <a:pPr algn="ctr"/>
                      <a:r>
                        <a:rPr lang="cs-CZ" sz="1600" b="1" dirty="0">
                          <a:solidFill>
                            <a:srgbClr val="0000FF"/>
                          </a:solidFill>
                        </a:rPr>
                        <a:t>NH</a:t>
                      </a:r>
                      <a:r>
                        <a:rPr lang="cs-CZ" sz="1600" b="1" baseline="-25000" dirty="0">
                          <a:solidFill>
                            <a:srgbClr val="0000FF"/>
                          </a:solidFill>
                        </a:rPr>
                        <a:t>3</a:t>
                      </a:r>
                    </a:p>
                  </a:txBody>
                  <a:tcPr marL="23628" marR="23628" marT="0" marB="0">
                    <a:lnL w="6350" cap="flat" cmpd="sng" algn="ctr">
                      <a:solidFill>
                        <a:srgbClr val="808A83"/>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a:txBody>
                    <a:bodyPr/>
                    <a:lstStyle/>
                    <a:p>
                      <a:pPr algn="ctr"/>
                      <a:r>
                        <a:rPr lang="cs-CZ" sz="1600" b="1" i="1" dirty="0" err="1">
                          <a:solidFill>
                            <a:srgbClr val="008000"/>
                          </a:solidFill>
                        </a:rPr>
                        <a:t>pK</a:t>
                      </a:r>
                      <a:endParaRPr lang="cs-CZ" sz="1600" b="1" i="1" dirty="0">
                        <a:solidFill>
                          <a:srgbClr val="008000"/>
                        </a:solidFill>
                      </a:endParaRPr>
                    </a:p>
                    <a:p>
                      <a:pPr algn="ctr"/>
                      <a:r>
                        <a:rPr lang="cs-CZ" sz="1600" b="1" i="1" dirty="0">
                          <a:solidFill>
                            <a:srgbClr val="008000"/>
                          </a:solidFill>
                        </a:rPr>
                        <a:t>R-</a:t>
                      </a:r>
                      <a:r>
                        <a:rPr lang="cs-CZ" sz="1600" b="1" i="1" dirty="0" err="1">
                          <a:solidFill>
                            <a:srgbClr val="008000"/>
                          </a:solidFill>
                        </a:rPr>
                        <a:t>group</a:t>
                      </a:r>
                      <a:endParaRPr lang="cs-CZ" sz="1600" b="1" i="1" dirty="0">
                        <a:solidFill>
                          <a:srgbClr val="008000"/>
                        </a:solidFill>
                      </a:endParaRPr>
                    </a:p>
                  </a:txBody>
                  <a:tcPr marL="23628" marR="23628" marT="0" marB="0">
                    <a:lnL w="6350" cap="flat" cmpd="sng" algn="ctr">
                      <a:solidFill>
                        <a:srgbClr val="808A83"/>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vMerge="1">
                  <a:txBody>
                    <a:bodyPr/>
                    <a:lstStyle/>
                    <a:p>
                      <a:endParaRPr lang="cs-CZ"/>
                    </a:p>
                  </a:txBody>
                  <a:tcPr/>
                </a:tc>
              </a:tr>
              <a:tr h="100844">
                <a:tc>
                  <a:txBody>
                    <a:bodyPr/>
                    <a:lstStyle/>
                    <a:p>
                      <a:r>
                        <a:rPr lang="cs-CZ" sz="1600" b="1" dirty="0"/>
                        <a:t>Alanine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2.35</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a:solidFill>
                            <a:srgbClr val="0000FF"/>
                          </a:solidFill>
                        </a:rPr>
                        <a:t>9.87</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6.11</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B0BD04"/>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r>
              <a:tr h="201686">
                <a:tc>
                  <a:txBody>
                    <a:bodyPr/>
                    <a:lstStyle/>
                    <a:p>
                      <a:r>
                        <a:rPr lang="cs-CZ" sz="1600" b="1" dirty="0"/>
                        <a:t>Arginine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a:solidFill>
                            <a:srgbClr val="0000FF"/>
                          </a:solidFill>
                        </a:rPr>
                        <a:t>9.09</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13.2</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10.76</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r>
              <a:tr h="201686">
                <a:tc>
                  <a:txBody>
                    <a:bodyPr/>
                    <a:lstStyle/>
                    <a:p>
                      <a:r>
                        <a:rPr lang="cs-CZ" sz="1600" b="1" dirty="0"/>
                        <a:t>Asparagine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a:solidFill>
                            <a:srgbClr val="0000FF"/>
                          </a:solidFill>
                        </a:rPr>
                        <a:t>9.09</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13.2</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10.76</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r>
              <a:tr h="201686">
                <a:tc>
                  <a:txBody>
                    <a:bodyPr/>
                    <a:lstStyle/>
                    <a:p>
                      <a:r>
                        <a:rPr lang="cs-CZ" sz="1600" b="1"/>
                        <a:t>Aspartic Acid</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1.88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9.60</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3.65</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2.98</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r>
              <a:tr h="201686">
                <a:tc>
                  <a:txBody>
                    <a:bodyPr/>
                    <a:lstStyle/>
                    <a:p>
                      <a:r>
                        <a:rPr lang="cs-CZ" sz="1600" b="1"/>
                        <a:t>Cysteine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1.71</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10.78</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8.33</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5.02</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r>
              <a:tr h="201686">
                <a:tc>
                  <a:txBody>
                    <a:bodyPr/>
                    <a:lstStyle/>
                    <a:p>
                      <a:r>
                        <a:rPr lang="cs-CZ" sz="1600" b="1"/>
                        <a:t>Glutamic Acid</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9.67</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4.25</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3.08</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r>
              <a:tr h="201686">
                <a:tc>
                  <a:txBody>
                    <a:bodyPr/>
                    <a:lstStyle/>
                    <a:p>
                      <a:r>
                        <a:rPr lang="cs-CZ" sz="1600" b="1"/>
                        <a:t>Glutamine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2.17</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9.13</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5.65</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r>
              <a:tr h="100844">
                <a:tc>
                  <a:txBody>
                    <a:bodyPr/>
                    <a:lstStyle/>
                    <a:p>
                      <a:r>
                        <a:rPr lang="cs-CZ" sz="1600" b="1" dirty="0">
                          <a:solidFill>
                            <a:srgbClr val="FF0000"/>
                          </a:solidFill>
                          <a:latin typeface="Arial Black" pitchFamily="34" charset="0"/>
                        </a:rPr>
                        <a:t>Glycine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00"/>
                    </a:solidFill>
                  </a:tcPr>
                </a:tc>
                <a:tc>
                  <a:txBody>
                    <a:bodyPr/>
                    <a:lstStyle/>
                    <a:p>
                      <a:pPr algn="ctr"/>
                      <a:r>
                        <a:rPr lang="cs-CZ" sz="1600" b="1" dirty="0">
                          <a:solidFill>
                            <a:srgbClr val="0000FF"/>
                          </a:solidFill>
                          <a:latin typeface="Arial Black" pitchFamily="34" charset="0"/>
                        </a:rPr>
                        <a:t>2.34</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dirty="0">
                          <a:solidFill>
                            <a:srgbClr val="0000FF"/>
                          </a:solidFill>
                          <a:latin typeface="Arial Black" pitchFamily="34" charset="0"/>
                        </a:rPr>
                        <a:t>9.60</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i="1" dirty="0">
                          <a:solidFill>
                            <a:srgbClr val="008000"/>
                          </a:solidFill>
                        </a:rPr>
                        <a:t> </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dirty="0">
                          <a:solidFill>
                            <a:srgbClr val="FF0000"/>
                          </a:solidFill>
                          <a:latin typeface="Arial Black" pitchFamily="34" charset="0"/>
                        </a:rPr>
                        <a:t>6.06</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r>
              <a:tr h="201686">
                <a:tc>
                  <a:txBody>
                    <a:bodyPr/>
                    <a:lstStyle/>
                    <a:p>
                      <a:r>
                        <a:rPr lang="cs-CZ" sz="1600" b="1"/>
                        <a:t>Histidine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1.78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8.97</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5.97</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7.64</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r>
              <a:tr h="201686">
                <a:tc>
                  <a:txBody>
                    <a:bodyPr/>
                    <a:lstStyle/>
                    <a:p>
                      <a:r>
                        <a:rPr lang="cs-CZ" sz="1600" b="1"/>
                        <a:t>Isoleucine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2.32</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9.76</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6.04</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r>
              <a:tr h="201686">
                <a:tc>
                  <a:txBody>
                    <a:bodyPr/>
                    <a:lstStyle/>
                    <a:p>
                      <a:r>
                        <a:rPr lang="cs-CZ" sz="1600" b="1"/>
                        <a:t>Leucine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2.36</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9.60</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6.04</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r>
              <a:tr h="100844">
                <a:tc>
                  <a:txBody>
                    <a:bodyPr/>
                    <a:lstStyle/>
                    <a:p>
                      <a:r>
                        <a:rPr lang="cs-CZ" sz="1600" b="1"/>
                        <a:t>Lysine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2.20</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8.90</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10.28</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9.47</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r>
              <a:tr h="201686">
                <a:tc>
                  <a:txBody>
                    <a:bodyPr/>
                    <a:lstStyle/>
                    <a:p>
                      <a:r>
                        <a:rPr lang="cs-CZ" sz="1600" b="1"/>
                        <a:t>Methionine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9.21</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5.74</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r>
              <a:tr h="201686">
                <a:tc>
                  <a:txBody>
                    <a:bodyPr/>
                    <a:lstStyle/>
                    <a:p>
                      <a:r>
                        <a:rPr lang="cs-CZ" sz="1600" b="1"/>
                        <a:t>Phenylalanine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2.58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9.24</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5.91</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r>
              <a:tr h="100844">
                <a:tc>
                  <a:txBody>
                    <a:bodyPr/>
                    <a:lstStyle/>
                    <a:p>
                      <a:r>
                        <a:rPr lang="cs-CZ" sz="1600" b="1"/>
                        <a:t>Proline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1.99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10.60</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6.30</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r>
              <a:tr h="100844">
                <a:tc>
                  <a:txBody>
                    <a:bodyPr/>
                    <a:lstStyle/>
                    <a:p>
                      <a:r>
                        <a:rPr lang="cs-CZ" sz="1600" b="1"/>
                        <a:t>Serine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2.21</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9.15</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5.68</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r>
              <a:tr h="201686">
                <a:tc>
                  <a:txBody>
                    <a:bodyPr/>
                    <a:lstStyle/>
                    <a:p>
                      <a:r>
                        <a:rPr lang="cs-CZ" sz="1600" b="1"/>
                        <a:t>Threonine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2.15</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9.12</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5.60</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r>
              <a:tr h="201686">
                <a:tc>
                  <a:txBody>
                    <a:bodyPr/>
                    <a:lstStyle/>
                    <a:p>
                      <a:r>
                        <a:rPr lang="cs-CZ" sz="1600" b="1"/>
                        <a:t>Tryptophan</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2.38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9.39</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5.88</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r>
              <a:tr h="201686">
                <a:tc>
                  <a:txBody>
                    <a:bodyPr/>
                    <a:lstStyle/>
                    <a:p>
                      <a:r>
                        <a:rPr lang="cs-CZ" sz="1600" b="1"/>
                        <a:t>Tyrosine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2.20</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9.11</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10.07</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5.63</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r>
              <a:tr h="100844">
                <a:tc>
                  <a:txBody>
                    <a:bodyPr/>
                    <a:lstStyle/>
                    <a:p>
                      <a:r>
                        <a:rPr lang="cs-CZ" sz="1600" b="1"/>
                        <a:t>Valine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9.74</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6.02</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r>
            </a:tbl>
          </a:graphicData>
        </a:graphic>
      </p:graphicFrame>
      <p:sp>
        <p:nvSpPr>
          <p:cNvPr id="1025" name="Rectangle 1"/>
          <p:cNvSpPr>
            <a:spLocks noChangeArrowheads="1"/>
          </p:cNvSpPr>
          <p:nvPr/>
        </p:nvSpPr>
        <p:spPr bwMode="auto">
          <a:xfrm>
            <a:off x="179512" y="30779"/>
            <a:ext cx="86044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200" b="1" i="0" u="none" strike="noStrike" cap="none" normalizeH="0" baseline="0" dirty="0" err="1" smtClean="0">
                <a:ln>
                  <a:noFill/>
                </a:ln>
                <a:solidFill>
                  <a:srgbClr val="0000FF"/>
                </a:solidFill>
                <a:effectLst/>
                <a:latin typeface="Arial Black" pitchFamily="34" charset="0"/>
                <a:cs typeface="Arial" charset="0"/>
              </a:rPr>
              <a:t>pK</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and</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pl</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Values</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of</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Amino</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Acids</a:t>
            </a:r>
            <a:endParaRPr kumimoji="0" lang="cs-CZ" sz="3200" b="0" i="0" u="none" strike="noStrike" cap="none" normalizeH="0" baseline="0" dirty="0" smtClean="0">
              <a:ln>
                <a:noFill/>
              </a:ln>
              <a:solidFill>
                <a:srgbClr val="FF0000"/>
              </a:solidFill>
              <a:effectLst/>
              <a:latin typeface="Arial Black" pitchFamily="34"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Peptides</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and</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Proteins</a:t>
            </a:r>
            <a:endParaRPr lang="cs-CZ"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29</a:t>
            </a:fld>
            <a:endParaRPr lang="sk-SK"/>
          </a:p>
        </p:txBody>
      </p:sp>
      <p:graphicFrame>
        <p:nvGraphicFramePr>
          <p:cNvPr id="8" name="Tabulka 7"/>
          <p:cNvGraphicFramePr>
            <a:graphicFrameLocks noGrp="1"/>
          </p:cNvGraphicFramePr>
          <p:nvPr/>
        </p:nvGraphicFramePr>
        <p:xfrm>
          <a:off x="251520" y="980728"/>
          <a:ext cx="3024336" cy="4673608"/>
        </p:xfrm>
        <a:graphic>
          <a:graphicData uri="http://schemas.openxmlformats.org/drawingml/2006/table">
            <a:tbl>
              <a:tblPr/>
              <a:tblGrid>
                <a:gridCol w="1296144"/>
                <a:gridCol w="1728192"/>
              </a:tblGrid>
              <a:tr h="290286">
                <a:tc>
                  <a:txBody>
                    <a:bodyPr/>
                    <a:lstStyle/>
                    <a:p>
                      <a:pPr algn="ctr"/>
                      <a:r>
                        <a:rPr lang="cs-CZ" sz="1600" b="1" dirty="0" err="1">
                          <a:solidFill>
                            <a:srgbClr val="FF0000"/>
                          </a:solidFill>
                          <a:latin typeface="Arial Black" pitchFamily="34" charset="0"/>
                        </a:rPr>
                        <a:t>Essential</a:t>
                      </a:r>
                      <a:endParaRPr lang="cs-CZ" sz="1600" b="1" dirty="0">
                        <a:solidFill>
                          <a:srgbClr val="FF0000"/>
                        </a:solidFill>
                        <a:latin typeface="Arial Black" pitchFamily="34" charset="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err="1">
                          <a:solidFill>
                            <a:srgbClr val="FF0000"/>
                          </a:solidFill>
                          <a:latin typeface="Arial Black" pitchFamily="34" charset="0"/>
                        </a:rPr>
                        <a:t>Nonessential</a:t>
                      </a:r>
                      <a:endParaRPr lang="cs-CZ" sz="1600" b="1" dirty="0">
                        <a:solidFill>
                          <a:srgbClr val="FF0000"/>
                        </a:solidFill>
                        <a:latin typeface="Arial Black" pitchFamily="34" charset="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2" tooltip="Histidine"/>
                        </a:rPr>
                        <a:t>Histidine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3" tooltip="Alanine"/>
                        </a:rPr>
                        <a:t>Alanine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4" tooltip="Isoleucine"/>
                        </a:rPr>
                        <a:t>Isoleucine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5" tooltip="Arginine"/>
                        </a:rPr>
                        <a:t>Arginine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6" tooltip="Leucine"/>
                        </a:rPr>
                        <a:t>Leucine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7" tooltip="Asparagine"/>
                        </a:rPr>
                        <a:t>Asparagine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8" tooltip="Lysine"/>
                        </a:rPr>
                        <a:t>Lysine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9" tooltip="Aspartic acid"/>
                        </a:rPr>
                        <a:t>Aspartic acid</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0" tooltip="Methionine"/>
                        </a:rPr>
                        <a:t>Methionine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1" tooltip="Cysteine"/>
                        </a:rPr>
                        <a:t>Cysteine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2" tooltip="Phenylalanine"/>
                        </a:rPr>
                        <a:t>Phenylalanine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3" tooltip="Glutamic acid"/>
                        </a:rPr>
                        <a:t>Glutamic acid</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4" tooltip="Threonine"/>
                        </a:rPr>
                        <a:t>Threonine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5" tooltip="Glutamine"/>
                        </a:rPr>
                        <a:t>Glutamine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6" tooltip="Tryptophan"/>
                        </a:rPr>
                        <a:t>Tryptophan</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7" tooltip="Glycine"/>
                        </a:rPr>
                        <a:t>Glycine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8" tooltip="Valine"/>
                        </a:rPr>
                        <a:t>Valine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9" tooltip="Ornithine"/>
                        </a:rPr>
                        <a:t>Ornithine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0" tooltip="Proline"/>
                        </a:rPr>
                        <a:t>Proline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1" tooltip="Selenocysteine"/>
                        </a:rPr>
                        <a:t>Selenocysteine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2" tooltip="Serine"/>
                        </a:rPr>
                        <a:t>Serine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dirty="0" err="1">
                          <a:hlinkClick r:id="rId23" tooltip="Tyrosine"/>
                        </a:rPr>
                        <a:t>Tyrosine</a:t>
                      </a:r>
                      <a:endParaRPr lang="cs-CZ" sz="1600" b="1" dirty="0"/>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Obdélník 8"/>
          <p:cNvSpPr/>
          <p:nvPr/>
        </p:nvSpPr>
        <p:spPr>
          <a:xfrm>
            <a:off x="179512" y="5733256"/>
            <a:ext cx="3096344" cy="646331"/>
          </a:xfrm>
          <a:prstGeom prst="rect">
            <a:avLst/>
          </a:prstGeom>
        </p:spPr>
        <p:txBody>
          <a:bodyPr wrap="square">
            <a:spAutoFit/>
          </a:bodyPr>
          <a:lstStyle/>
          <a:p>
            <a:r>
              <a:rPr lang="en-US" dirty="0" smtClean="0"/>
              <a:t>(*) Essential only in certain cases</a:t>
            </a:r>
            <a:endParaRPr lang="cs-CZ" dirty="0"/>
          </a:p>
        </p:txBody>
      </p:sp>
      <p:sp>
        <p:nvSpPr>
          <p:cNvPr id="11" name="TextovéPole 10"/>
          <p:cNvSpPr txBox="1"/>
          <p:nvPr/>
        </p:nvSpPr>
        <p:spPr>
          <a:xfrm>
            <a:off x="3635896" y="836712"/>
            <a:ext cx="5184576" cy="5324535"/>
          </a:xfrm>
          <a:prstGeom prst="rect">
            <a:avLst/>
          </a:prstGeom>
          <a:noFill/>
        </p:spPr>
        <p:txBody>
          <a:bodyPr wrap="square" rtlCol="0">
            <a:spAutoFit/>
          </a:bodyPr>
          <a:lstStyle/>
          <a:p>
            <a:r>
              <a:rPr lang="en-US" sz="2000" b="1" dirty="0" smtClean="0"/>
              <a:t>Of the 22 standard amino acids, 9 are called </a:t>
            </a:r>
            <a:r>
              <a:rPr lang="en-US" sz="2000" b="1" dirty="0" smtClean="0">
                <a:hlinkClick r:id="rId24" tooltip="Essential amino acid"/>
              </a:rPr>
              <a:t>essential amino acids</a:t>
            </a:r>
            <a:r>
              <a:rPr lang="en-US" sz="2000" b="1" dirty="0" smtClean="0"/>
              <a:t> because the </a:t>
            </a:r>
            <a:r>
              <a:rPr lang="en-US" sz="2000" b="1" dirty="0" smtClean="0">
                <a:hlinkClick r:id="rId25" tooltip="Human body"/>
              </a:rPr>
              <a:t>human body</a:t>
            </a:r>
            <a:r>
              <a:rPr lang="en-US" sz="2000" b="1" dirty="0" smtClean="0"/>
              <a:t> cannot </a:t>
            </a:r>
            <a:r>
              <a:rPr lang="en-US" sz="2000" b="1" dirty="0" smtClean="0">
                <a:hlinkClick r:id="rId26" tooltip="Biosynthesis"/>
              </a:rPr>
              <a:t>synthesize</a:t>
            </a:r>
            <a:r>
              <a:rPr lang="en-US" sz="2000" b="1" dirty="0" smtClean="0"/>
              <a:t> them from other </a:t>
            </a:r>
            <a:r>
              <a:rPr lang="en-US" sz="2000" b="1" dirty="0" smtClean="0">
                <a:hlinkClick r:id="rId27" tooltip="Chemical compound"/>
              </a:rPr>
              <a:t>compounds</a:t>
            </a:r>
            <a:r>
              <a:rPr lang="en-US" sz="2000" b="1" dirty="0" smtClean="0"/>
              <a:t> at the level needed for normal growth, so they must be obtained from food.</a:t>
            </a:r>
            <a:r>
              <a:rPr lang="en-US" sz="2000" b="1" baseline="30000" dirty="0" smtClean="0">
                <a:hlinkClick r:id="rId28"/>
              </a:rPr>
              <a:t>[52]</a:t>
            </a:r>
            <a:r>
              <a:rPr lang="en-US" sz="2000" b="1" dirty="0" smtClean="0"/>
              <a:t> In addition, </a:t>
            </a:r>
            <a:r>
              <a:rPr lang="en-US" sz="2000" b="1" dirty="0" err="1" smtClean="0">
                <a:hlinkClick r:id="rId11" tooltip="Cysteine"/>
              </a:rPr>
              <a:t>cysteine</a:t>
            </a:r>
            <a:r>
              <a:rPr lang="en-US" sz="2000" b="1" dirty="0" smtClean="0"/>
              <a:t>, </a:t>
            </a:r>
            <a:r>
              <a:rPr lang="en-US" sz="2000" b="1" dirty="0" err="1" smtClean="0">
                <a:hlinkClick r:id="rId29" tooltip="Taurine"/>
              </a:rPr>
              <a:t>taurine</a:t>
            </a:r>
            <a:r>
              <a:rPr lang="en-US" sz="2000" b="1" dirty="0" smtClean="0"/>
              <a:t>, </a:t>
            </a:r>
            <a:r>
              <a:rPr lang="en-US" sz="2000" b="1" dirty="0" smtClean="0">
                <a:hlinkClick r:id="rId23" tooltip="Tyrosine"/>
              </a:rPr>
              <a:t>tyrosine</a:t>
            </a:r>
            <a:r>
              <a:rPr lang="en-US" sz="2000" b="1" dirty="0" smtClean="0"/>
              <a:t>, and </a:t>
            </a:r>
            <a:r>
              <a:rPr lang="en-US" sz="2000" b="1" dirty="0" err="1" smtClean="0">
                <a:hlinkClick r:id="rId5" tooltip="Arginine"/>
              </a:rPr>
              <a:t>arginine</a:t>
            </a:r>
            <a:r>
              <a:rPr lang="en-US" sz="2000" b="1" dirty="0" smtClean="0"/>
              <a:t> are considered </a:t>
            </a:r>
            <a:r>
              <a:rPr lang="en-US" sz="2000" b="1" dirty="0" err="1" smtClean="0"/>
              <a:t>semiessential</a:t>
            </a:r>
            <a:r>
              <a:rPr lang="en-US" sz="2000" b="1" dirty="0" smtClean="0"/>
              <a:t> amino-acids in children (though </a:t>
            </a:r>
            <a:r>
              <a:rPr lang="en-US" sz="2000" b="1" dirty="0" err="1" smtClean="0"/>
              <a:t>taurine</a:t>
            </a:r>
            <a:r>
              <a:rPr lang="en-US" sz="2000" b="1" dirty="0" smtClean="0"/>
              <a:t> is not technically an amino acid), because the metabolic pathways that synthesize these amino acids are not fully developed.</a:t>
            </a:r>
            <a:r>
              <a:rPr lang="en-US" sz="2000" b="1" baseline="30000" dirty="0" smtClean="0">
                <a:hlinkClick r:id="rId28"/>
              </a:rPr>
              <a:t>[53][54]</a:t>
            </a:r>
            <a:r>
              <a:rPr lang="en-US" sz="2000" b="1" dirty="0" smtClean="0"/>
              <a:t> The amounts required also depend on the age and health of the individual, so it is hard to make general statements about the dietary requirement for some amino acids.</a:t>
            </a:r>
            <a:endParaRPr lang="cs-CZ"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60648"/>
            <a:ext cx="8229600" cy="5976664"/>
          </a:xfrm>
        </p:spPr>
        <p:txBody>
          <a:bodyPr/>
          <a:lstStyle/>
          <a:p>
            <a:pPr marL="742950" indent="-742950">
              <a:buFont typeface="+mj-lt"/>
              <a:buAutoNum type="arabicPeriod"/>
            </a:pPr>
            <a:r>
              <a:rPr lang="cs-CZ" sz="3600" dirty="0" err="1" smtClean="0">
                <a:latin typeface="Arial Black" pitchFamily="34" charset="0"/>
              </a:rPr>
              <a:t>Chemistry</a:t>
            </a:r>
            <a:r>
              <a:rPr lang="cs-CZ" sz="3600" dirty="0" smtClean="0">
                <a:latin typeface="Arial Black" pitchFamily="34" charset="0"/>
              </a:rPr>
              <a:t> </a:t>
            </a:r>
            <a:r>
              <a:rPr lang="cs-CZ" sz="3600" dirty="0" err="1" smtClean="0">
                <a:latin typeface="Arial Black" pitchFamily="34" charset="0"/>
              </a:rPr>
              <a:t>of</a:t>
            </a:r>
            <a:r>
              <a:rPr lang="cs-CZ" sz="3600" dirty="0" smtClean="0">
                <a:latin typeface="Arial Black" pitchFamily="34" charset="0"/>
              </a:rPr>
              <a:t> </a:t>
            </a:r>
            <a:r>
              <a:rPr lang="cs-CZ" sz="3600" dirty="0" err="1" smtClean="0">
                <a:latin typeface="Arial Black" pitchFamily="34" charset="0"/>
              </a:rPr>
              <a:t>Peptides</a:t>
            </a:r>
            <a:r>
              <a:rPr lang="cs-CZ" sz="3600" dirty="0" smtClean="0">
                <a:latin typeface="Arial Black" pitchFamily="34" charset="0"/>
              </a:rPr>
              <a:t> </a:t>
            </a:r>
            <a:r>
              <a:rPr lang="cs-CZ" sz="3600" dirty="0" err="1" smtClean="0">
                <a:latin typeface="Arial Black" pitchFamily="34" charset="0"/>
              </a:rPr>
              <a:t>and</a:t>
            </a:r>
            <a:r>
              <a:rPr lang="cs-CZ" sz="3600" dirty="0" smtClean="0">
                <a:latin typeface="Arial Black" pitchFamily="34" charset="0"/>
              </a:rPr>
              <a:t> </a:t>
            </a:r>
            <a:r>
              <a:rPr lang="cs-CZ" sz="3600" dirty="0" err="1" smtClean="0">
                <a:latin typeface="Arial Black" pitchFamily="34" charset="0"/>
              </a:rPr>
              <a:t>Proteins</a:t>
            </a:r>
            <a:r>
              <a:rPr lang="cs-CZ" sz="3600" dirty="0" smtClean="0">
                <a:latin typeface="Arial Black" pitchFamily="34" charset="0"/>
              </a:rPr>
              <a:t>    </a:t>
            </a:r>
          </a:p>
          <a:p>
            <a:pPr marL="742950" indent="-742950">
              <a:buFont typeface="+mj-lt"/>
              <a:buAutoNum type="arabicPeriod"/>
            </a:pPr>
            <a:r>
              <a:rPr lang="cs-CZ" sz="3600" dirty="0" err="1" smtClean="0">
                <a:latin typeface="Arial Black" pitchFamily="34" charset="0"/>
              </a:rPr>
              <a:t>Supermolecular</a:t>
            </a:r>
            <a:r>
              <a:rPr lang="cs-CZ" sz="3600" dirty="0" smtClean="0">
                <a:latin typeface="Arial Black" pitchFamily="34" charset="0"/>
              </a:rPr>
              <a:t> </a:t>
            </a:r>
            <a:r>
              <a:rPr lang="cs-CZ" sz="3600" dirty="0" err="1" smtClean="0">
                <a:latin typeface="Arial Black" pitchFamily="34" charset="0"/>
              </a:rPr>
              <a:t>Structure</a:t>
            </a:r>
            <a:r>
              <a:rPr lang="cs-CZ" sz="3600" dirty="0" smtClean="0">
                <a:latin typeface="Arial Black" pitchFamily="34" charset="0"/>
              </a:rPr>
              <a:t> </a:t>
            </a:r>
            <a:r>
              <a:rPr lang="cs-CZ" sz="3600" dirty="0" err="1" smtClean="0">
                <a:latin typeface="Arial Black" pitchFamily="34" charset="0"/>
              </a:rPr>
              <a:t>of</a:t>
            </a:r>
            <a:r>
              <a:rPr lang="cs-CZ" sz="3600" dirty="0" smtClean="0">
                <a:latin typeface="Arial Black" pitchFamily="34" charset="0"/>
              </a:rPr>
              <a:t> </a:t>
            </a:r>
            <a:r>
              <a:rPr lang="cs-CZ" sz="3600" dirty="0" err="1" smtClean="0">
                <a:latin typeface="Arial Black" pitchFamily="34" charset="0"/>
              </a:rPr>
              <a:t>Peptides</a:t>
            </a:r>
            <a:r>
              <a:rPr lang="cs-CZ" sz="3600" dirty="0" smtClean="0">
                <a:latin typeface="Arial Black" pitchFamily="34" charset="0"/>
              </a:rPr>
              <a:t> </a:t>
            </a:r>
            <a:r>
              <a:rPr lang="cs-CZ" sz="3600" dirty="0" err="1" smtClean="0">
                <a:latin typeface="Arial Black" pitchFamily="34" charset="0"/>
              </a:rPr>
              <a:t>and</a:t>
            </a:r>
            <a:r>
              <a:rPr lang="cs-CZ" sz="3600" dirty="0" smtClean="0">
                <a:latin typeface="Arial Black" pitchFamily="34" charset="0"/>
              </a:rPr>
              <a:t> </a:t>
            </a:r>
            <a:r>
              <a:rPr lang="cs-CZ" sz="3600" dirty="0" err="1" smtClean="0">
                <a:latin typeface="Arial Black" pitchFamily="34" charset="0"/>
              </a:rPr>
              <a:t>Proteins</a:t>
            </a:r>
            <a:endParaRPr lang="cs-CZ" sz="3600" dirty="0" smtClean="0">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74638"/>
            <a:ext cx="8640960" cy="634082"/>
          </a:xfrm>
        </p:spPr>
        <p:txBody>
          <a:bodyPr/>
          <a:lstStyle/>
          <a:p>
            <a:r>
              <a:rPr lang="cs-CZ" sz="2800" dirty="0" err="1" smtClean="0">
                <a:solidFill>
                  <a:srgbClr val="FF0000"/>
                </a:solidFill>
                <a:latin typeface="Arial Black" pitchFamily="34" charset="0"/>
              </a:rPr>
              <a:t>Amino</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acid</a:t>
            </a:r>
            <a:r>
              <a:rPr lang="cs-CZ" sz="2800" dirty="0" smtClean="0">
                <a:solidFill>
                  <a:srgbClr val="FF0000"/>
                </a:solidFill>
                <a:latin typeface="Arial Black" pitchFamily="34" charset="0"/>
              </a:rPr>
              <a:t> &gt; </a:t>
            </a:r>
            <a:r>
              <a:rPr lang="cs-CZ" sz="2800" dirty="0" smtClean="0">
                <a:solidFill>
                  <a:srgbClr val="008000"/>
                </a:solidFill>
                <a:latin typeface="Arial Black" pitchFamily="34" charset="0"/>
              </a:rPr>
              <a:t>Peptide</a:t>
            </a:r>
            <a:r>
              <a:rPr lang="cs-CZ" sz="2800" dirty="0" smtClean="0">
                <a:solidFill>
                  <a:srgbClr val="FF0000"/>
                </a:solidFill>
                <a:latin typeface="Arial Black" pitchFamily="34" charset="0"/>
              </a:rPr>
              <a:t> &gt; </a:t>
            </a:r>
            <a:r>
              <a:rPr lang="cs-CZ" sz="2800" dirty="0" smtClean="0">
                <a:solidFill>
                  <a:srgbClr val="0000FF"/>
                </a:solidFill>
                <a:latin typeface="Arial Black" pitchFamily="34" charset="0"/>
              </a:rPr>
              <a:t>Protein</a:t>
            </a:r>
            <a:endParaRPr lang="cs-CZ" sz="2800" dirty="0">
              <a:solidFill>
                <a:srgbClr val="0000FF"/>
              </a:solidFill>
            </a:endParaRPr>
          </a:p>
        </p:txBody>
      </p:sp>
      <p:sp>
        <p:nvSpPr>
          <p:cNvPr id="7" name="Zástupný symbol pro obsah 6"/>
          <p:cNvSpPr>
            <a:spLocks noGrp="1"/>
          </p:cNvSpPr>
          <p:nvPr>
            <p:ph idx="1"/>
          </p:nvPr>
        </p:nvSpPr>
        <p:spPr>
          <a:xfrm>
            <a:off x="457200" y="980728"/>
            <a:ext cx="8229600" cy="5145435"/>
          </a:xfrm>
        </p:spPr>
        <p:txBody>
          <a:bodyPr/>
          <a:lstStyle/>
          <a:p>
            <a:r>
              <a:rPr lang="en-GB" sz="2800" dirty="0" smtClean="0">
                <a:solidFill>
                  <a:srgbClr val="FF0000"/>
                </a:solidFill>
                <a:latin typeface="Arial Black" pitchFamily="34" charset="0"/>
              </a:rPr>
              <a:t>Amino acid – </a:t>
            </a:r>
            <a:r>
              <a:rPr lang="en-GB" sz="2800" dirty="0" smtClean="0">
                <a:solidFill>
                  <a:srgbClr val="FF0000"/>
                </a:solidFill>
              </a:rPr>
              <a:t>monomer, L- configuration only</a:t>
            </a:r>
          </a:p>
          <a:p>
            <a:r>
              <a:rPr lang="en-GB" sz="2800" dirty="0" smtClean="0">
                <a:solidFill>
                  <a:srgbClr val="008000"/>
                </a:solidFill>
                <a:latin typeface="Arial Black" pitchFamily="34" charset="0"/>
              </a:rPr>
              <a:t>Peptide</a:t>
            </a:r>
            <a:r>
              <a:rPr lang="en-GB" sz="2800" dirty="0" smtClean="0">
                <a:solidFill>
                  <a:srgbClr val="FF0000"/>
                </a:solidFill>
                <a:latin typeface="Arial Black" pitchFamily="34" charset="0"/>
              </a:rPr>
              <a:t> </a:t>
            </a:r>
            <a:r>
              <a:rPr lang="en-GB" sz="2800" dirty="0" smtClean="0">
                <a:solidFill>
                  <a:srgbClr val="008000"/>
                </a:solidFill>
                <a:latin typeface="Arial Black" pitchFamily="34" charset="0"/>
              </a:rPr>
              <a:t>– </a:t>
            </a:r>
            <a:r>
              <a:rPr lang="en-GB" sz="2800" dirty="0" smtClean="0">
                <a:solidFill>
                  <a:srgbClr val="008000"/>
                </a:solidFill>
              </a:rPr>
              <a:t>it has less then </a:t>
            </a:r>
            <a:r>
              <a:rPr lang="en-GB" sz="2800" dirty="0" smtClean="0">
                <a:solidFill>
                  <a:srgbClr val="008000"/>
                </a:solidFill>
                <a:latin typeface="Arial Black" pitchFamily="34" charset="0"/>
              </a:rPr>
              <a:t>50</a:t>
            </a:r>
            <a:r>
              <a:rPr lang="en-GB" sz="2800" dirty="0" smtClean="0">
                <a:solidFill>
                  <a:srgbClr val="008000"/>
                </a:solidFill>
              </a:rPr>
              <a:t> Amino acids, </a:t>
            </a:r>
            <a:r>
              <a:rPr lang="cs-CZ" sz="2800" dirty="0" err="1" smtClean="0">
                <a:solidFill>
                  <a:srgbClr val="008000"/>
                </a:solidFill>
              </a:rPr>
              <a:t>it</a:t>
            </a:r>
            <a:r>
              <a:rPr lang="cs-CZ" sz="2800" dirty="0" smtClean="0">
                <a:solidFill>
                  <a:srgbClr val="008000"/>
                </a:solidFill>
              </a:rPr>
              <a:t> </a:t>
            </a:r>
            <a:r>
              <a:rPr lang="cs-CZ" sz="2800" dirty="0" err="1" smtClean="0">
                <a:solidFill>
                  <a:srgbClr val="008000"/>
                </a:solidFill>
              </a:rPr>
              <a:t>is</a:t>
            </a:r>
            <a:r>
              <a:rPr lang="cs-CZ" sz="2800" dirty="0" smtClean="0">
                <a:solidFill>
                  <a:srgbClr val="008000"/>
                </a:solidFill>
              </a:rPr>
              <a:t> </a:t>
            </a:r>
            <a:r>
              <a:rPr lang="en-GB" sz="2800" dirty="0" smtClean="0">
                <a:solidFill>
                  <a:srgbClr val="008000"/>
                </a:solidFill>
              </a:rPr>
              <a:t> MW up to approx. 5*10</a:t>
            </a:r>
            <a:r>
              <a:rPr lang="en-GB" sz="2800" baseline="30000" dirty="0" smtClean="0">
                <a:solidFill>
                  <a:srgbClr val="008000"/>
                </a:solidFill>
              </a:rPr>
              <a:t>5</a:t>
            </a:r>
            <a:r>
              <a:rPr lang="en-GB" sz="2800" dirty="0" smtClean="0">
                <a:solidFill>
                  <a:srgbClr val="008000"/>
                </a:solidFill>
              </a:rPr>
              <a:t>,</a:t>
            </a:r>
            <a:r>
              <a:rPr lang="en-GB" sz="2800" baseline="30000" dirty="0" smtClean="0">
                <a:solidFill>
                  <a:srgbClr val="008000"/>
                </a:solidFill>
              </a:rPr>
              <a:t> </a:t>
            </a:r>
            <a:r>
              <a:rPr lang="en-GB" sz="2800" dirty="0" smtClean="0">
                <a:solidFill>
                  <a:srgbClr val="008000"/>
                </a:solidFill>
              </a:rPr>
              <a:t> it goes through Cellophane membrane at </a:t>
            </a:r>
            <a:r>
              <a:rPr lang="en-GB" sz="2800" u="sng" dirty="0" smtClean="0">
                <a:solidFill>
                  <a:srgbClr val="008000"/>
                </a:solidFill>
              </a:rPr>
              <a:t>DIALYSIS</a:t>
            </a:r>
            <a:endParaRPr lang="en-GB" sz="2800" dirty="0" smtClean="0">
              <a:solidFill>
                <a:srgbClr val="008000"/>
              </a:solidFill>
            </a:endParaRPr>
          </a:p>
          <a:p>
            <a:r>
              <a:rPr lang="en-GB" sz="2800" dirty="0" smtClean="0">
                <a:solidFill>
                  <a:srgbClr val="0000FF"/>
                </a:solidFill>
                <a:latin typeface="Arial Black" pitchFamily="34" charset="0"/>
              </a:rPr>
              <a:t>Protein – </a:t>
            </a:r>
            <a:r>
              <a:rPr lang="en-GB" sz="2800" dirty="0" smtClean="0">
                <a:solidFill>
                  <a:srgbClr val="0000FF"/>
                </a:solidFill>
              </a:rPr>
              <a:t>MW</a:t>
            </a:r>
            <a:r>
              <a:rPr lang="en-GB" sz="2800" dirty="0" smtClean="0">
                <a:solidFill>
                  <a:srgbClr val="0000FF"/>
                </a:solidFill>
                <a:latin typeface="Arial Black" pitchFamily="34" charset="0"/>
              </a:rPr>
              <a:t> </a:t>
            </a:r>
            <a:r>
              <a:rPr lang="en-GB" sz="2800" dirty="0" smtClean="0">
                <a:solidFill>
                  <a:srgbClr val="0000FF"/>
                </a:solidFill>
              </a:rPr>
              <a:t>is over approx. 5*10</a:t>
            </a:r>
            <a:r>
              <a:rPr lang="en-GB" sz="2800" baseline="30000" dirty="0" smtClean="0">
                <a:solidFill>
                  <a:srgbClr val="0000FF"/>
                </a:solidFill>
              </a:rPr>
              <a:t>5</a:t>
            </a:r>
            <a:r>
              <a:rPr lang="en-GB" sz="2800" dirty="0" smtClean="0">
                <a:solidFill>
                  <a:srgbClr val="0000FF"/>
                </a:solidFill>
              </a:rPr>
              <a:t> to X*10</a:t>
            </a:r>
            <a:r>
              <a:rPr lang="en-GB" sz="2800" baseline="30000" dirty="0" smtClean="0">
                <a:solidFill>
                  <a:srgbClr val="0000FF"/>
                </a:solidFill>
              </a:rPr>
              <a:t>6</a:t>
            </a:r>
            <a:r>
              <a:rPr lang="en-GB" sz="2800" dirty="0" smtClean="0">
                <a:solidFill>
                  <a:srgbClr val="0000FF"/>
                </a:solidFill>
              </a:rPr>
              <a:t>, X </a:t>
            </a:r>
            <a:r>
              <a:rPr lang="en-GB" sz="2800" dirty="0" smtClean="0">
                <a:solidFill>
                  <a:srgbClr val="0000FF"/>
                </a:solidFill>
                <a:latin typeface="Symbol" pitchFamily="18" charset="2"/>
              </a:rPr>
              <a:t>Î(1</a:t>
            </a:r>
            <a:r>
              <a:rPr lang="en-GB" sz="2800" dirty="0" smtClean="0">
                <a:solidFill>
                  <a:srgbClr val="0000FF"/>
                </a:solidFill>
              </a:rPr>
              <a:t>;10)</a:t>
            </a:r>
          </a:p>
          <a:p>
            <a:pPr algn="ctr">
              <a:buNone/>
            </a:pPr>
            <a:r>
              <a:rPr lang="en-GB" sz="2800" dirty="0" smtClean="0">
                <a:solidFill>
                  <a:srgbClr val="C00000"/>
                </a:solidFill>
                <a:latin typeface="Arial Black" pitchFamily="34" charset="0"/>
              </a:rPr>
              <a:t>Determination of the Peptide and Protein Composition</a:t>
            </a:r>
          </a:p>
          <a:p>
            <a:r>
              <a:rPr lang="en-GB" sz="2800" dirty="0" smtClean="0">
                <a:solidFill>
                  <a:srgbClr val="C00000"/>
                </a:solidFill>
              </a:rPr>
              <a:t>Acid hydrolysis to Amino acids</a:t>
            </a:r>
          </a:p>
          <a:p>
            <a:r>
              <a:rPr lang="en-GB" sz="2800" dirty="0" smtClean="0">
                <a:solidFill>
                  <a:srgbClr val="C00000"/>
                </a:solidFill>
              </a:rPr>
              <a:t>Chromatography (</a:t>
            </a:r>
            <a:r>
              <a:rPr lang="en-GB" sz="2800" b="1" dirty="0" smtClean="0">
                <a:solidFill>
                  <a:srgbClr val="C00000"/>
                </a:solidFill>
              </a:rPr>
              <a:t>Thin layer</a:t>
            </a:r>
            <a:r>
              <a:rPr lang="en-GB" sz="2800" dirty="0" smtClean="0">
                <a:solidFill>
                  <a:srgbClr val="C00000"/>
                </a:solidFill>
              </a:rPr>
              <a:t>, GPC)</a:t>
            </a:r>
          </a:p>
          <a:p>
            <a:pPr algn="ctr">
              <a:buNone/>
            </a:pPr>
            <a:endParaRPr lang="cs-CZ" sz="2800" dirty="0">
              <a:solidFill>
                <a:srgbClr val="C00000"/>
              </a:solidFill>
            </a:endParaRPr>
          </a:p>
        </p:txBody>
      </p:sp>
      <p:sp>
        <p:nvSpPr>
          <p:cNvPr id="3" name="Zástupný symbol pro datum 2"/>
          <p:cNvSpPr>
            <a:spLocks noGrp="1"/>
          </p:cNvSpPr>
          <p:nvPr>
            <p:ph type="dt" sz="half" idx="10"/>
          </p:nvPr>
        </p:nvSpPr>
        <p:spPr/>
        <p:txBody>
          <a:bodyPr/>
          <a:lstStyle/>
          <a:p>
            <a:pPr>
              <a:defRPr/>
            </a:pPr>
            <a:r>
              <a:rPr lang="cs-CZ" smtClean="0"/>
              <a:t>January 8/2018</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30</a:t>
            </a:fld>
            <a:endParaRPr lang="sk-SK"/>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16632"/>
            <a:ext cx="8229600" cy="346050"/>
          </a:xfrm>
        </p:spPr>
        <p:txBody>
          <a:bodyPr/>
          <a:lstStyle/>
          <a:p>
            <a:r>
              <a:rPr lang="en-GB" sz="2800" cap="all" dirty="0" smtClean="0">
                <a:solidFill>
                  <a:srgbClr val="008000"/>
                </a:solidFill>
                <a:latin typeface="Arial Black" pitchFamily="34" charset="0"/>
              </a:rPr>
              <a:t>Peptides X </a:t>
            </a:r>
            <a:r>
              <a:rPr lang="en-GB" sz="2800" cap="all" dirty="0" smtClean="0">
                <a:solidFill>
                  <a:srgbClr val="0000FF"/>
                </a:solidFill>
                <a:latin typeface="Arial Black" pitchFamily="34" charset="0"/>
              </a:rPr>
              <a:t>PROTEINS</a:t>
            </a:r>
            <a:endParaRPr lang="en-GB" sz="2800" cap="all" dirty="0">
              <a:solidFill>
                <a:srgbClr val="0000FF"/>
              </a:solidFill>
            </a:endParaRPr>
          </a:p>
        </p:txBody>
      </p:sp>
      <p:sp>
        <p:nvSpPr>
          <p:cNvPr id="8" name="Zástupný symbol pro text 7"/>
          <p:cNvSpPr>
            <a:spLocks noGrp="1"/>
          </p:cNvSpPr>
          <p:nvPr>
            <p:ph type="body" idx="1"/>
          </p:nvPr>
        </p:nvSpPr>
        <p:spPr>
          <a:xfrm>
            <a:off x="539552" y="764704"/>
            <a:ext cx="4040188" cy="639762"/>
          </a:xfrm>
        </p:spPr>
        <p:txBody>
          <a:bodyPr/>
          <a:lstStyle/>
          <a:p>
            <a:pPr algn="ctr"/>
            <a:r>
              <a:rPr lang="en-GB" cap="all" dirty="0" smtClean="0">
                <a:solidFill>
                  <a:srgbClr val="008000"/>
                </a:solidFill>
                <a:latin typeface="Arial Black" pitchFamily="34" charset="0"/>
              </a:rPr>
              <a:t>Peptides</a:t>
            </a:r>
            <a:endParaRPr lang="en-GB" dirty="0"/>
          </a:p>
        </p:txBody>
      </p:sp>
      <p:sp>
        <p:nvSpPr>
          <p:cNvPr id="9" name="Zástupný symbol pro obsah 8"/>
          <p:cNvSpPr>
            <a:spLocks noGrp="1"/>
          </p:cNvSpPr>
          <p:nvPr>
            <p:ph sz="half" idx="2"/>
          </p:nvPr>
        </p:nvSpPr>
        <p:spPr>
          <a:xfrm>
            <a:off x="107504" y="1412776"/>
            <a:ext cx="4896544" cy="4713387"/>
          </a:xfrm>
        </p:spPr>
        <p:txBody>
          <a:bodyPr/>
          <a:lstStyle/>
          <a:p>
            <a:r>
              <a:rPr lang="en-GB" b="1" dirty="0" smtClean="0">
                <a:solidFill>
                  <a:srgbClr val="008000"/>
                </a:solidFill>
              </a:rPr>
              <a:t>It contains </a:t>
            </a:r>
            <a:r>
              <a:rPr lang="en-GB" b="1" dirty="0" smtClean="0">
                <a:solidFill>
                  <a:srgbClr val="008000"/>
                </a:solidFill>
                <a:latin typeface="Symbol" pitchFamily="18" charset="2"/>
              </a:rPr>
              <a:t>b </a:t>
            </a:r>
            <a:r>
              <a:rPr lang="en-GB" b="1" dirty="0" smtClean="0">
                <a:solidFill>
                  <a:srgbClr val="008000"/>
                </a:solidFill>
              </a:rPr>
              <a:t>and </a:t>
            </a:r>
            <a:r>
              <a:rPr lang="en-GB" b="1" dirty="0" smtClean="0">
                <a:solidFill>
                  <a:srgbClr val="008000"/>
                </a:solidFill>
                <a:latin typeface="Symbol" pitchFamily="18" charset="2"/>
              </a:rPr>
              <a:t>g </a:t>
            </a:r>
            <a:r>
              <a:rPr lang="en-GB" b="1" dirty="0" smtClean="0">
                <a:solidFill>
                  <a:srgbClr val="008000"/>
                </a:solidFill>
              </a:rPr>
              <a:t>Amino acids also </a:t>
            </a:r>
            <a:endParaRPr lang="en-GB" b="1" dirty="0" smtClean="0">
              <a:solidFill>
                <a:srgbClr val="008000"/>
              </a:solidFill>
              <a:latin typeface="Symbol" pitchFamily="18" charset="2"/>
            </a:endParaRPr>
          </a:p>
          <a:p>
            <a:r>
              <a:rPr lang="en-GB" b="1" dirty="0" smtClean="0">
                <a:solidFill>
                  <a:srgbClr val="008000"/>
                </a:solidFill>
              </a:rPr>
              <a:t>Configuration  both D and L </a:t>
            </a:r>
          </a:p>
          <a:p>
            <a:pPr algn="ctr">
              <a:buNone/>
            </a:pPr>
            <a:r>
              <a:rPr lang="en-GB" sz="3600" b="1" dirty="0" smtClean="0">
                <a:solidFill>
                  <a:srgbClr val="008000"/>
                </a:solidFill>
                <a:latin typeface="Arial Black" pitchFamily="34" charset="0"/>
              </a:rPr>
              <a:t>It belongs here:</a:t>
            </a:r>
          </a:p>
          <a:p>
            <a:r>
              <a:rPr lang="en-GB" b="1" cap="all" dirty="0" smtClean="0">
                <a:solidFill>
                  <a:srgbClr val="008000"/>
                </a:solidFill>
              </a:rPr>
              <a:t>Glutathione</a:t>
            </a:r>
            <a:r>
              <a:rPr lang="en-GB" b="1" dirty="0" smtClean="0">
                <a:solidFill>
                  <a:srgbClr val="008000"/>
                </a:solidFill>
              </a:rPr>
              <a:t> (biological </a:t>
            </a:r>
            <a:r>
              <a:rPr lang="en-GB" b="1" dirty="0" err="1" smtClean="0">
                <a:solidFill>
                  <a:srgbClr val="008000"/>
                </a:solidFill>
              </a:rPr>
              <a:t>redox</a:t>
            </a:r>
            <a:r>
              <a:rPr lang="en-GB" b="1" dirty="0" smtClean="0">
                <a:solidFill>
                  <a:srgbClr val="008000"/>
                </a:solidFill>
              </a:rPr>
              <a:t> system)</a:t>
            </a:r>
          </a:p>
          <a:p>
            <a:r>
              <a:rPr lang="en-GB" b="1" dirty="0" smtClean="0">
                <a:solidFill>
                  <a:srgbClr val="008000"/>
                </a:solidFill>
              </a:rPr>
              <a:t>HORMONE</a:t>
            </a:r>
          </a:p>
          <a:p>
            <a:r>
              <a:rPr lang="en-GB" b="1" dirty="0" smtClean="0">
                <a:solidFill>
                  <a:srgbClr val="008000"/>
                </a:solidFill>
              </a:rPr>
              <a:t>ANTIBIOTICS</a:t>
            </a:r>
          </a:p>
          <a:p>
            <a:r>
              <a:rPr lang="en-GB" sz="2000" b="1" dirty="0" smtClean="0">
                <a:solidFill>
                  <a:srgbClr val="008000"/>
                </a:solidFill>
                <a:latin typeface="Arial Black" pitchFamily="34" charset="0"/>
              </a:rPr>
              <a:t>TOXINE (death angel and the other TOXIC mushrooms, bee poison etc.)</a:t>
            </a:r>
          </a:p>
          <a:p>
            <a:endParaRPr lang="cs-CZ" b="1" dirty="0">
              <a:solidFill>
                <a:srgbClr val="008000"/>
              </a:solidFill>
            </a:endParaRPr>
          </a:p>
        </p:txBody>
      </p:sp>
      <p:sp>
        <p:nvSpPr>
          <p:cNvPr id="10" name="Zástupný symbol pro text 9"/>
          <p:cNvSpPr>
            <a:spLocks noGrp="1"/>
          </p:cNvSpPr>
          <p:nvPr>
            <p:ph type="body" sz="quarter" idx="3"/>
          </p:nvPr>
        </p:nvSpPr>
        <p:spPr>
          <a:xfrm>
            <a:off x="5102225" y="764704"/>
            <a:ext cx="4041775" cy="639762"/>
          </a:xfrm>
        </p:spPr>
        <p:txBody>
          <a:bodyPr/>
          <a:lstStyle/>
          <a:p>
            <a:pPr algn="ctr"/>
            <a:r>
              <a:rPr lang="cs-CZ" cap="all" dirty="0" smtClean="0">
                <a:solidFill>
                  <a:srgbClr val="0000FF"/>
                </a:solidFill>
                <a:latin typeface="Arial Black" pitchFamily="34" charset="0"/>
              </a:rPr>
              <a:t>PROTEINS</a:t>
            </a:r>
            <a:endParaRPr lang="cs-CZ" dirty="0"/>
          </a:p>
        </p:txBody>
      </p:sp>
      <p:sp>
        <p:nvSpPr>
          <p:cNvPr id="11" name="Zástupný symbol pro obsah 10"/>
          <p:cNvSpPr>
            <a:spLocks noGrp="1"/>
          </p:cNvSpPr>
          <p:nvPr>
            <p:ph sz="quarter" idx="4"/>
          </p:nvPr>
        </p:nvSpPr>
        <p:spPr>
          <a:xfrm>
            <a:off x="5102225" y="1412776"/>
            <a:ext cx="3862263" cy="4713387"/>
          </a:xfrm>
        </p:spPr>
        <p:txBody>
          <a:bodyPr/>
          <a:lstStyle/>
          <a:p>
            <a:r>
              <a:rPr lang="cs-CZ" b="1" dirty="0" smtClean="0">
                <a:solidFill>
                  <a:srgbClr val="0000FF"/>
                </a:solidFill>
              </a:rPr>
              <a:t> </a:t>
            </a:r>
            <a:r>
              <a:rPr lang="en-GB" b="1" dirty="0" smtClean="0">
                <a:solidFill>
                  <a:srgbClr val="0000FF"/>
                </a:solidFill>
                <a:latin typeface="Symbol" pitchFamily="18" charset="2"/>
              </a:rPr>
              <a:t>a </a:t>
            </a:r>
            <a:r>
              <a:rPr lang="en-GB" b="1" dirty="0" smtClean="0">
                <a:solidFill>
                  <a:srgbClr val="0000FF"/>
                </a:solidFill>
                <a:latin typeface="+mj-lt"/>
              </a:rPr>
              <a:t>A</a:t>
            </a:r>
            <a:r>
              <a:rPr lang="en-GB" b="1" dirty="0" smtClean="0">
                <a:solidFill>
                  <a:srgbClr val="0000FF"/>
                </a:solidFill>
              </a:rPr>
              <a:t>mino acids only</a:t>
            </a:r>
          </a:p>
          <a:p>
            <a:r>
              <a:rPr lang="en-GB" b="1" dirty="0" smtClean="0">
                <a:solidFill>
                  <a:srgbClr val="0000FF"/>
                </a:solidFill>
              </a:rPr>
              <a:t>Configuration D only</a:t>
            </a:r>
            <a:endParaRPr lang="en-GB" b="1" dirty="0">
              <a:solidFill>
                <a:srgbClr val="0000FF"/>
              </a:solidFill>
            </a:endParaRPr>
          </a:p>
        </p:txBody>
      </p:sp>
      <p:sp>
        <p:nvSpPr>
          <p:cNvPr id="3" name="Zástupný symbol pro datum 2"/>
          <p:cNvSpPr>
            <a:spLocks noGrp="1"/>
          </p:cNvSpPr>
          <p:nvPr>
            <p:ph type="dt" sz="half" idx="10"/>
          </p:nvPr>
        </p:nvSpPr>
        <p:spPr/>
        <p:txBody>
          <a:bodyPr/>
          <a:lstStyle/>
          <a:p>
            <a:pPr>
              <a:defRPr/>
            </a:pPr>
            <a:r>
              <a:rPr lang="cs-CZ" smtClean="0"/>
              <a:t>January 8/2018</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31</a:t>
            </a:fld>
            <a:endParaRPr lang="sk-SK"/>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036496" cy="778098"/>
          </a:xfrm>
        </p:spPr>
        <p:txBody>
          <a:bodyPr/>
          <a:lstStyle/>
          <a:p>
            <a:r>
              <a:rPr lang="en-GB" sz="2800" dirty="0" smtClean="0">
                <a:solidFill>
                  <a:srgbClr val="FF0000"/>
                </a:solidFill>
                <a:latin typeface="Arial Black" pitchFamily="34" charset="0"/>
              </a:rPr>
              <a:t>Structure </a:t>
            </a:r>
            <a:r>
              <a:rPr lang="en-GB" sz="2800" dirty="0" err="1" smtClean="0">
                <a:solidFill>
                  <a:srgbClr val="FF0000"/>
                </a:solidFill>
                <a:latin typeface="Arial Black" pitchFamily="34" charset="0"/>
              </a:rPr>
              <a:t>Hierarchie</a:t>
            </a:r>
            <a:r>
              <a:rPr lang="en-GB" sz="2800" dirty="0" smtClean="0">
                <a:solidFill>
                  <a:srgbClr val="FF0000"/>
                </a:solidFill>
                <a:latin typeface="Arial Black" pitchFamily="34" charset="0"/>
              </a:rPr>
              <a:t> of Peptides and Proteins</a:t>
            </a:r>
            <a:endParaRPr lang="en-GB" sz="2800" dirty="0"/>
          </a:p>
        </p:txBody>
      </p:sp>
      <p:sp>
        <p:nvSpPr>
          <p:cNvPr id="3" name="Zástupný symbol pro obsah 2"/>
          <p:cNvSpPr>
            <a:spLocks noGrp="1"/>
          </p:cNvSpPr>
          <p:nvPr>
            <p:ph idx="1"/>
          </p:nvPr>
        </p:nvSpPr>
        <p:spPr>
          <a:xfrm>
            <a:off x="0" y="764704"/>
            <a:ext cx="9144000" cy="5544616"/>
          </a:xfrm>
        </p:spPr>
        <p:txBody>
          <a:bodyPr/>
          <a:lstStyle/>
          <a:p>
            <a:r>
              <a:rPr lang="en-GB" sz="2400" b="1" dirty="0" smtClean="0">
                <a:solidFill>
                  <a:srgbClr val="FF0000"/>
                </a:solidFill>
                <a:latin typeface="Arial Black" pitchFamily="34" charset="0"/>
              </a:rPr>
              <a:t>Primary structure </a:t>
            </a:r>
            <a:r>
              <a:rPr lang="en-GB" sz="2400" b="1" dirty="0" smtClean="0">
                <a:solidFill>
                  <a:srgbClr val="FF0000"/>
                </a:solidFill>
              </a:rPr>
              <a:t>– the Amino</a:t>
            </a:r>
            <a:r>
              <a:rPr lang="cs-CZ" sz="2400" b="1" dirty="0" smtClean="0">
                <a:solidFill>
                  <a:srgbClr val="FF0000"/>
                </a:solidFill>
              </a:rPr>
              <a:t> </a:t>
            </a:r>
            <a:r>
              <a:rPr lang="en-GB" sz="2400" b="1" dirty="0" smtClean="0">
                <a:solidFill>
                  <a:srgbClr val="FF0000"/>
                </a:solidFill>
              </a:rPr>
              <a:t>acids Sequence of the Protein </a:t>
            </a:r>
          </a:p>
          <a:p>
            <a:r>
              <a:rPr lang="en-GB" sz="2400" b="1" dirty="0" smtClean="0">
                <a:solidFill>
                  <a:srgbClr val="0000FF"/>
                </a:solidFill>
                <a:latin typeface="Arial Black" pitchFamily="34" charset="0"/>
              </a:rPr>
              <a:t>Secondary structure </a:t>
            </a:r>
            <a:r>
              <a:rPr lang="en-GB" sz="2400" b="1" dirty="0" smtClean="0">
                <a:solidFill>
                  <a:srgbClr val="0000FF"/>
                </a:solidFill>
              </a:rPr>
              <a:t>– No covalent Interactions in the Backbone of the one Polypeptide (Protein) Chain, usually the near Parte of the Backbone (</a:t>
            </a:r>
            <a:r>
              <a:rPr lang="en-GB" sz="2400" b="1" dirty="0" smtClean="0">
                <a:solidFill>
                  <a:srgbClr val="0000FF"/>
                </a:solidFill>
                <a:latin typeface="Symbol" pitchFamily="18" charset="2"/>
              </a:rPr>
              <a:t>a </a:t>
            </a:r>
            <a:r>
              <a:rPr lang="en-GB" sz="2400" b="1" dirty="0" smtClean="0">
                <a:solidFill>
                  <a:srgbClr val="0000FF"/>
                </a:solidFill>
              </a:rPr>
              <a:t>– Helix and/or </a:t>
            </a:r>
            <a:r>
              <a:rPr lang="en-GB" sz="2400" b="1" dirty="0" smtClean="0">
                <a:solidFill>
                  <a:srgbClr val="0000FF"/>
                </a:solidFill>
                <a:latin typeface="Symbol" pitchFamily="18" charset="2"/>
              </a:rPr>
              <a:t>b - </a:t>
            </a:r>
            <a:r>
              <a:rPr lang="en-GB" sz="2400" b="1" dirty="0" smtClean="0">
                <a:solidFill>
                  <a:srgbClr val="0000FF"/>
                </a:solidFill>
              </a:rPr>
              <a:t>Sheet)</a:t>
            </a:r>
          </a:p>
          <a:p>
            <a:r>
              <a:rPr lang="en-GB" sz="2400" b="1" dirty="0" smtClean="0">
                <a:solidFill>
                  <a:srgbClr val="008000"/>
                </a:solidFill>
                <a:latin typeface="Arial Black" pitchFamily="34" charset="0"/>
              </a:rPr>
              <a:t>Tertiary structure </a:t>
            </a:r>
            <a:r>
              <a:rPr lang="en-GB" sz="2400" b="1" dirty="0" smtClean="0">
                <a:solidFill>
                  <a:srgbClr val="008000"/>
                </a:solidFill>
              </a:rPr>
              <a:t>– various Interactions between the Backbones of more then the one Polypeptide (Protein) Chain of Chains or remote NO neighbouring) Segments of </a:t>
            </a:r>
            <a:r>
              <a:rPr lang="cs-CZ" sz="2400" b="1" dirty="0" err="1" smtClean="0">
                <a:solidFill>
                  <a:srgbClr val="008000"/>
                </a:solidFill>
              </a:rPr>
              <a:t>one</a:t>
            </a:r>
            <a:r>
              <a:rPr lang="cs-CZ" sz="2400" b="1" dirty="0" smtClean="0">
                <a:solidFill>
                  <a:srgbClr val="008000"/>
                </a:solidFill>
              </a:rPr>
              <a:t> </a:t>
            </a:r>
            <a:r>
              <a:rPr lang="en-GB" sz="2400" b="1" dirty="0" smtClean="0">
                <a:solidFill>
                  <a:srgbClr val="008000"/>
                </a:solidFill>
              </a:rPr>
              <a:t>Chain</a:t>
            </a:r>
          </a:p>
          <a:p>
            <a:r>
              <a:rPr lang="en-GB" sz="2400" b="1" dirty="0" smtClean="0">
                <a:solidFill>
                  <a:srgbClr val="C00000"/>
                </a:solidFill>
                <a:latin typeface="Arial Black" pitchFamily="34" charset="0"/>
              </a:rPr>
              <a:t>Quaternary structure </a:t>
            </a:r>
            <a:r>
              <a:rPr lang="en-GB" sz="2400" b="1" dirty="0" smtClean="0">
                <a:solidFill>
                  <a:srgbClr val="C00000"/>
                </a:solidFill>
              </a:rPr>
              <a:t>– Interactions between the Chain Bundles, between the</a:t>
            </a:r>
            <a:r>
              <a:rPr lang="en-GB" sz="2400" b="1" dirty="0" smtClean="0">
                <a:solidFill>
                  <a:srgbClr val="C00000"/>
                </a:solidFill>
                <a:latin typeface="Arial Black" pitchFamily="34" charset="0"/>
              </a:rPr>
              <a:t> </a:t>
            </a:r>
            <a:r>
              <a:rPr lang="en-GB" sz="2400" b="1" dirty="0" smtClean="0">
                <a:solidFill>
                  <a:srgbClr val="008000"/>
                </a:solidFill>
                <a:latin typeface="Arial Black" pitchFamily="34" charset="0"/>
              </a:rPr>
              <a:t>Tertiary structures </a:t>
            </a:r>
            <a:endParaRPr lang="en-GB" sz="2400" b="1" dirty="0" smtClean="0">
              <a:solidFill>
                <a:srgbClr val="C00000"/>
              </a:solidFill>
            </a:endParaRPr>
          </a:p>
          <a:p>
            <a:pPr algn="ctr">
              <a:buNone/>
            </a:pPr>
            <a:r>
              <a:rPr lang="en-GB" sz="2400" b="1" u="sng" dirty="0" smtClean="0">
                <a:solidFill>
                  <a:srgbClr val="008000"/>
                </a:solidFill>
                <a:latin typeface="Arial Black" pitchFamily="34" charset="0"/>
              </a:rPr>
              <a:t>Tertiary </a:t>
            </a:r>
            <a:r>
              <a:rPr lang="en-GB" sz="2400" b="1" u="sng" dirty="0" smtClean="0">
                <a:latin typeface="Arial Black" pitchFamily="34" charset="0"/>
              </a:rPr>
              <a:t>&amp;</a:t>
            </a:r>
            <a:r>
              <a:rPr lang="en-GB" sz="2400" b="1" u="sng" dirty="0" smtClean="0">
                <a:solidFill>
                  <a:srgbClr val="7030A0"/>
                </a:solidFill>
                <a:latin typeface="Arial Black" pitchFamily="34" charset="0"/>
              </a:rPr>
              <a:t> </a:t>
            </a:r>
            <a:r>
              <a:rPr lang="en-GB" sz="2400" b="1" u="sng" dirty="0" smtClean="0">
                <a:solidFill>
                  <a:srgbClr val="C00000"/>
                </a:solidFill>
                <a:latin typeface="Arial Black" pitchFamily="34" charset="0"/>
              </a:rPr>
              <a:t>Quaternary </a:t>
            </a:r>
            <a:r>
              <a:rPr lang="en-GB" sz="2400" b="1" u="sng" dirty="0" smtClean="0">
                <a:solidFill>
                  <a:srgbClr val="7030A0"/>
                </a:solidFill>
                <a:latin typeface="Arial Black" pitchFamily="34" charset="0"/>
              </a:rPr>
              <a:t>Structures – we give attention to this in the next Lesson!</a:t>
            </a:r>
            <a:endParaRPr lang="en-GB" sz="2400" b="1" u="sng" dirty="0">
              <a:solidFill>
                <a:srgbClr val="7030A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32</a:t>
            </a:fld>
            <a:endParaRPr lang="sk-SK"/>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33</a:t>
            </a:fld>
            <a:endParaRPr lang="sk-SK"/>
          </a:p>
        </p:txBody>
      </p:sp>
      <p:pic>
        <p:nvPicPr>
          <p:cNvPr id="5" name="Obrázek 4" descr="CAM00548.jpg"/>
          <p:cNvPicPr>
            <a:picLocks noChangeAspect="1"/>
          </p:cNvPicPr>
          <p:nvPr/>
        </p:nvPicPr>
        <p:blipFill>
          <a:blip r:embed="rId2" cstate="print"/>
          <a:stretch>
            <a:fillRect/>
          </a:stretch>
        </p:blipFill>
        <p:spPr>
          <a:xfrm>
            <a:off x="0" y="0"/>
            <a:ext cx="9036496"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340768"/>
          </a:xfrm>
        </p:spPr>
        <p:txBody>
          <a:bodyPr/>
          <a:lstStyle/>
          <a:p>
            <a:r>
              <a:rPr lang="en-GB" sz="2800" dirty="0" smtClean="0">
                <a:solidFill>
                  <a:srgbClr val="FF0000"/>
                </a:solidFill>
                <a:latin typeface="Arial Black" pitchFamily="34" charset="0"/>
              </a:rPr>
              <a:t>Proteins dividing – the Occurrence of other Components in Macromolecule accordingly </a:t>
            </a:r>
            <a:endParaRPr lang="en-GB"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34</a:t>
            </a:fld>
            <a:endParaRPr lang="sk-SK"/>
          </a:p>
        </p:txBody>
      </p:sp>
      <p:sp>
        <p:nvSpPr>
          <p:cNvPr id="7" name="Zástupný symbol pro obsah 6"/>
          <p:cNvSpPr>
            <a:spLocks noGrp="1"/>
          </p:cNvSpPr>
          <p:nvPr>
            <p:ph idx="1"/>
          </p:nvPr>
        </p:nvSpPr>
        <p:spPr>
          <a:xfrm>
            <a:off x="457200" y="1412776"/>
            <a:ext cx="8229600" cy="4713387"/>
          </a:xfrm>
        </p:spPr>
        <p:txBody>
          <a:bodyPr/>
          <a:lstStyle/>
          <a:p>
            <a:r>
              <a:rPr lang="en-GB" sz="2800" b="1" dirty="0" smtClean="0">
                <a:solidFill>
                  <a:srgbClr val="008000"/>
                </a:solidFill>
                <a:latin typeface="Arial Black" pitchFamily="34" charset="0"/>
              </a:rPr>
              <a:t>Simple protein – </a:t>
            </a:r>
            <a:r>
              <a:rPr lang="en-GB" sz="2800" b="1" dirty="0" smtClean="0">
                <a:solidFill>
                  <a:srgbClr val="008000"/>
                </a:solidFill>
              </a:rPr>
              <a:t>they are broken by Hydrolysis to Amino acids only</a:t>
            </a:r>
          </a:p>
          <a:p>
            <a:r>
              <a:rPr lang="en-GB" sz="2800" b="1" dirty="0" smtClean="0">
                <a:solidFill>
                  <a:srgbClr val="0000FF"/>
                </a:solidFill>
                <a:latin typeface="Arial Black" pitchFamily="34" charset="0"/>
              </a:rPr>
              <a:t>Compound protein –</a:t>
            </a:r>
            <a:r>
              <a:rPr lang="cs-CZ" sz="2800" b="1" dirty="0" smtClean="0">
                <a:solidFill>
                  <a:srgbClr val="0000FF"/>
                </a:solidFill>
                <a:latin typeface="Arial Black" pitchFamily="34" charset="0"/>
              </a:rPr>
              <a:t> </a:t>
            </a:r>
            <a:r>
              <a:rPr lang="en-GB" sz="2800" b="1" dirty="0" smtClean="0">
                <a:solidFill>
                  <a:srgbClr val="0000FF"/>
                </a:solidFill>
              </a:rPr>
              <a:t>they are broken by Hydrolysis to Amino acids, </a:t>
            </a:r>
            <a:r>
              <a:rPr lang="en-GB" sz="2800" b="1" dirty="0" err="1" smtClean="0">
                <a:solidFill>
                  <a:srgbClr val="0000FF"/>
                </a:solidFill>
              </a:rPr>
              <a:t>Saccharides</a:t>
            </a:r>
            <a:r>
              <a:rPr lang="en-GB" sz="2800" b="1" dirty="0" smtClean="0">
                <a:solidFill>
                  <a:srgbClr val="0000FF"/>
                </a:solidFill>
              </a:rPr>
              <a:t>, Fats, …</a:t>
            </a:r>
          </a:p>
          <a:p>
            <a:pPr lvl="1"/>
            <a:r>
              <a:rPr lang="en-GB" sz="2400" b="1" dirty="0" smtClean="0">
                <a:solidFill>
                  <a:srgbClr val="0000FF"/>
                </a:solidFill>
              </a:rPr>
              <a:t>LIPOPROTEINE (Fats)</a:t>
            </a:r>
          </a:p>
          <a:p>
            <a:pPr lvl="1"/>
            <a:r>
              <a:rPr lang="en-GB" sz="2400" b="1" dirty="0" smtClean="0">
                <a:solidFill>
                  <a:srgbClr val="0000FF"/>
                </a:solidFill>
              </a:rPr>
              <a:t>GLYKOPROTEINE (</a:t>
            </a:r>
            <a:r>
              <a:rPr lang="en-GB" sz="2400" b="1" dirty="0" err="1" smtClean="0">
                <a:solidFill>
                  <a:srgbClr val="0000FF"/>
                </a:solidFill>
              </a:rPr>
              <a:t>Saccharides</a:t>
            </a:r>
            <a:r>
              <a:rPr lang="en-GB" sz="2400" b="1" dirty="0" smtClean="0">
                <a:solidFill>
                  <a:srgbClr val="0000FF"/>
                </a:solidFill>
              </a:rPr>
              <a:t>)</a:t>
            </a:r>
          </a:p>
          <a:p>
            <a:pPr lvl="1"/>
            <a:r>
              <a:rPr lang="en-GB" sz="2400" b="1" dirty="0" smtClean="0">
                <a:solidFill>
                  <a:srgbClr val="0000FF"/>
                </a:solidFill>
              </a:rPr>
              <a:t>FOSFOPROTEINE (Phosphate groups &gt; </a:t>
            </a:r>
            <a:r>
              <a:rPr lang="en-GB" sz="2400" b="1" dirty="0" smtClean="0">
                <a:solidFill>
                  <a:srgbClr val="0000FF"/>
                </a:solidFill>
                <a:latin typeface="Arial Black" pitchFamily="34" charset="0"/>
              </a:rPr>
              <a:t>KASEIN</a:t>
            </a:r>
            <a:r>
              <a:rPr lang="en-GB" sz="2400" b="1" dirty="0" smtClean="0">
                <a:solidFill>
                  <a:srgbClr val="0000FF"/>
                </a:solidFill>
              </a:rPr>
              <a:t>)</a:t>
            </a:r>
          </a:p>
          <a:p>
            <a:pPr lvl="1"/>
            <a:r>
              <a:rPr lang="en-GB" sz="2400" b="1" dirty="0" smtClean="0">
                <a:solidFill>
                  <a:srgbClr val="0000FF"/>
                </a:solidFill>
              </a:rPr>
              <a:t>CHROMOPEROTEINE (Colorants, e.g.  Haemoglobin, Melamine)</a:t>
            </a:r>
          </a:p>
          <a:p>
            <a:pPr lvl="1"/>
            <a:endParaRPr lang="cs-CZ" sz="2400" b="1" dirty="0" smtClean="0">
              <a:solidFill>
                <a:srgbClr val="0000FF"/>
              </a:solidFill>
            </a:endParaRPr>
          </a:p>
          <a:p>
            <a:endParaRPr lang="cs-CZ" sz="2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576064"/>
          </a:xfrm>
        </p:spPr>
        <p:txBody>
          <a:bodyPr/>
          <a:lstStyle/>
          <a:p>
            <a:r>
              <a:rPr lang="en-GB" sz="3200" cap="all" dirty="0" smtClean="0">
                <a:solidFill>
                  <a:srgbClr val="FF0000"/>
                </a:solidFill>
                <a:latin typeface="Arial Black" pitchFamily="34" charset="0"/>
              </a:rPr>
              <a:t>Solubility </a:t>
            </a:r>
            <a:r>
              <a:rPr lang="en-GB" sz="3200" dirty="0" smtClean="0">
                <a:solidFill>
                  <a:srgbClr val="FF0000"/>
                </a:solidFill>
                <a:latin typeface="Arial Black" pitchFamily="34" charset="0"/>
              </a:rPr>
              <a:t>versus </a:t>
            </a:r>
            <a:r>
              <a:rPr lang="en-GB" sz="3200" cap="all" dirty="0" smtClean="0">
                <a:solidFill>
                  <a:srgbClr val="0000FF"/>
                </a:solidFill>
                <a:latin typeface="Arial Black" pitchFamily="34" charset="0"/>
              </a:rPr>
              <a:t>SWELING</a:t>
            </a:r>
            <a:endParaRPr lang="en-GB" sz="3200" cap="all"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8/2018</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35</a:t>
            </a:fld>
            <a:endParaRPr lang="sk-SK"/>
          </a:p>
        </p:txBody>
      </p:sp>
      <p:pic>
        <p:nvPicPr>
          <p:cNvPr id="7" name="Obrázek 6" descr="rozpust verus botnání.jpg"/>
          <p:cNvPicPr>
            <a:picLocks noChangeAspect="1"/>
          </p:cNvPicPr>
          <p:nvPr/>
        </p:nvPicPr>
        <p:blipFill>
          <a:blip r:embed="rId2" cstate="print"/>
          <a:stretch>
            <a:fillRect/>
          </a:stretch>
        </p:blipFill>
        <p:spPr>
          <a:xfrm rot="5400000">
            <a:off x="2093439" y="-717175"/>
            <a:ext cx="4741098" cy="8424936"/>
          </a:xfrm>
          <a:prstGeom prst="rect">
            <a:avLst/>
          </a:prstGeom>
        </p:spPr>
      </p:pic>
      <p:sp>
        <p:nvSpPr>
          <p:cNvPr id="9" name="TextovéPole 8"/>
          <p:cNvSpPr txBox="1"/>
          <p:nvPr/>
        </p:nvSpPr>
        <p:spPr>
          <a:xfrm>
            <a:off x="1403648" y="4797152"/>
            <a:ext cx="4536504" cy="369332"/>
          </a:xfrm>
          <a:prstGeom prst="rect">
            <a:avLst/>
          </a:prstGeom>
          <a:solidFill>
            <a:schemeClr val="accent3">
              <a:lumMod val="75000"/>
            </a:schemeClr>
          </a:solidFill>
        </p:spPr>
        <p:txBody>
          <a:bodyPr wrap="square" rtlCol="0">
            <a:spAutoFit/>
          </a:bodyPr>
          <a:lstStyle/>
          <a:p>
            <a:r>
              <a:rPr lang="en-GB" dirty="0" smtClean="0">
                <a:solidFill>
                  <a:srgbClr val="FF0000"/>
                </a:solidFill>
                <a:latin typeface="Arial Black" pitchFamily="34" charset="0"/>
              </a:rPr>
              <a:t>Biopolymer Molecule</a:t>
            </a:r>
            <a:endParaRPr lang="en-GB" dirty="0">
              <a:solidFill>
                <a:srgbClr val="FF0000"/>
              </a:solidFill>
              <a:latin typeface="Arial Black" pitchFamily="34" charset="0"/>
            </a:endParaRPr>
          </a:p>
        </p:txBody>
      </p:sp>
      <p:sp>
        <p:nvSpPr>
          <p:cNvPr id="10" name="TextovéPole 9"/>
          <p:cNvSpPr txBox="1"/>
          <p:nvPr/>
        </p:nvSpPr>
        <p:spPr>
          <a:xfrm>
            <a:off x="1403648" y="5157192"/>
            <a:ext cx="4536504" cy="369332"/>
          </a:xfrm>
          <a:prstGeom prst="rect">
            <a:avLst/>
          </a:prstGeom>
          <a:solidFill>
            <a:schemeClr val="accent3">
              <a:lumMod val="75000"/>
            </a:schemeClr>
          </a:solidFill>
        </p:spPr>
        <p:txBody>
          <a:bodyPr wrap="square" rtlCol="0">
            <a:spAutoFit/>
          </a:bodyPr>
          <a:lstStyle/>
          <a:p>
            <a:r>
              <a:rPr lang="en-GB" dirty="0" smtClean="0">
                <a:solidFill>
                  <a:srgbClr val="C00000"/>
                </a:solidFill>
                <a:latin typeface="Arial Black" pitchFamily="34" charset="0"/>
              </a:rPr>
              <a:t>Biopolymer Backbone</a:t>
            </a:r>
            <a:endParaRPr lang="en-GB" dirty="0">
              <a:solidFill>
                <a:srgbClr val="C00000"/>
              </a:solidFill>
              <a:latin typeface="Arial Black" pitchFamily="34" charset="0"/>
            </a:endParaRPr>
          </a:p>
        </p:txBody>
      </p:sp>
      <p:sp>
        <p:nvSpPr>
          <p:cNvPr id="11" name="TextovéPole 10"/>
          <p:cNvSpPr txBox="1"/>
          <p:nvPr/>
        </p:nvSpPr>
        <p:spPr>
          <a:xfrm>
            <a:off x="1403648" y="5517232"/>
            <a:ext cx="7740352" cy="369332"/>
          </a:xfrm>
          <a:prstGeom prst="rect">
            <a:avLst/>
          </a:prstGeom>
          <a:solidFill>
            <a:schemeClr val="accent3">
              <a:lumMod val="75000"/>
            </a:schemeClr>
          </a:solidFill>
        </p:spPr>
        <p:txBody>
          <a:bodyPr wrap="square" rtlCol="0">
            <a:spAutoFit/>
          </a:bodyPr>
          <a:lstStyle/>
          <a:p>
            <a:r>
              <a:rPr lang="en-GB" dirty="0" smtClean="0">
                <a:solidFill>
                  <a:srgbClr val="0000FF"/>
                </a:solidFill>
                <a:latin typeface="Arial Black" pitchFamily="34" charset="0"/>
              </a:rPr>
              <a:t>Water or the other Solvent (Solvating Agent) Molecule</a:t>
            </a:r>
            <a:endParaRPr lang="en-GB" dirty="0">
              <a:solidFill>
                <a:srgbClr val="0000FF"/>
              </a:solidFill>
              <a:latin typeface="Arial Black"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en-GB" sz="2800" dirty="0" smtClean="0">
                <a:solidFill>
                  <a:srgbClr val="FF0000"/>
                </a:solidFill>
                <a:latin typeface="Arial Black" pitchFamily="34" charset="0"/>
              </a:rPr>
              <a:t>Proteins dividing – Macromolecules’ Solubility in Water of accordingly </a:t>
            </a:r>
            <a:endParaRPr lang="en-GB"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sp>
        <p:nvSpPr>
          <p:cNvPr id="8" name="Zástupný symbol pro obsah 7"/>
          <p:cNvSpPr>
            <a:spLocks noGrp="1"/>
          </p:cNvSpPr>
          <p:nvPr>
            <p:ph idx="1"/>
          </p:nvPr>
        </p:nvSpPr>
        <p:spPr>
          <a:xfrm>
            <a:off x="323528" y="1268760"/>
            <a:ext cx="8568952" cy="4857403"/>
          </a:xfrm>
        </p:spPr>
        <p:txBody>
          <a:bodyPr/>
          <a:lstStyle/>
          <a:p>
            <a:r>
              <a:rPr lang="en-GB" sz="2800" dirty="0" smtClean="0">
                <a:solidFill>
                  <a:srgbClr val="0000FF"/>
                </a:solidFill>
                <a:latin typeface="Arial Black" pitchFamily="34" charset="0"/>
              </a:rPr>
              <a:t>SOLUBLE (SFEROPROTEINE)</a:t>
            </a:r>
          </a:p>
          <a:p>
            <a:pPr lvl="1"/>
            <a:r>
              <a:rPr lang="en-GB" sz="2400" dirty="0" smtClean="0">
                <a:solidFill>
                  <a:srgbClr val="0000FF"/>
                </a:solidFill>
              </a:rPr>
              <a:t>HEAT &gt; COAGULATION</a:t>
            </a:r>
          </a:p>
          <a:p>
            <a:pPr lvl="1"/>
            <a:r>
              <a:rPr lang="en-GB" sz="2400" dirty="0" smtClean="0">
                <a:solidFill>
                  <a:srgbClr val="0000FF"/>
                </a:solidFill>
              </a:rPr>
              <a:t>Albumin &gt; </a:t>
            </a:r>
            <a:r>
              <a:rPr lang="en-GB" sz="2400" dirty="0" smtClean="0">
                <a:solidFill>
                  <a:srgbClr val="0000FF"/>
                </a:solidFill>
                <a:latin typeface="Arial Black" pitchFamily="34" charset="0"/>
              </a:rPr>
              <a:t>Egg white</a:t>
            </a:r>
          </a:p>
          <a:p>
            <a:pPr lvl="1"/>
            <a:r>
              <a:rPr lang="en-GB" sz="2400" dirty="0" err="1" smtClean="0">
                <a:solidFill>
                  <a:srgbClr val="0000FF"/>
                </a:solidFill>
              </a:rPr>
              <a:t>Glutelin</a:t>
            </a:r>
            <a:r>
              <a:rPr lang="en-GB" sz="2400" dirty="0" smtClean="0">
                <a:solidFill>
                  <a:srgbClr val="0000FF"/>
                </a:solidFill>
              </a:rPr>
              <a:t> &gt; </a:t>
            </a:r>
            <a:r>
              <a:rPr lang="en-GB" sz="2400" dirty="0" err="1" smtClean="0">
                <a:solidFill>
                  <a:srgbClr val="0000FF"/>
                </a:solidFill>
                <a:latin typeface="Arial Black" pitchFamily="34" charset="0"/>
              </a:rPr>
              <a:t>Glutelin</a:t>
            </a:r>
            <a:r>
              <a:rPr lang="en-GB" sz="2400" dirty="0" smtClean="0">
                <a:solidFill>
                  <a:srgbClr val="0000FF"/>
                </a:solidFill>
                <a:latin typeface="Arial Black" pitchFamily="34" charset="0"/>
              </a:rPr>
              <a:t> from Wheat</a:t>
            </a:r>
          </a:p>
          <a:p>
            <a:r>
              <a:rPr lang="en-GB" sz="2800" dirty="0" smtClean="0">
                <a:solidFill>
                  <a:srgbClr val="008000"/>
                </a:solidFill>
                <a:latin typeface="Arial Black" pitchFamily="34" charset="0"/>
              </a:rPr>
              <a:t>UNSOLUBLE</a:t>
            </a:r>
            <a:r>
              <a:rPr lang="en-GB" sz="2800" dirty="0" smtClean="0">
                <a:solidFill>
                  <a:srgbClr val="0000FF"/>
                </a:solidFill>
                <a:latin typeface="Arial Black" pitchFamily="34" charset="0"/>
              </a:rPr>
              <a:t> </a:t>
            </a:r>
            <a:r>
              <a:rPr lang="en-GB" sz="2800" dirty="0" smtClean="0">
                <a:solidFill>
                  <a:srgbClr val="008000"/>
                </a:solidFill>
                <a:latin typeface="Arial Black" pitchFamily="34" charset="0"/>
              </a:rPr>
              <a:t>(SKLEROPROREINE)</a:t>
            </a:r>
          </a:p>
          <a:p>
            <a:pPr lvl="1"/>
            <a:r>
              <a:rPr lang="en-GB" sz="2400" dirty="0" smtClean="0">
                <a:solidFill>
                  <a:srgbClr val="008000"/>
                </a:solidFill>
              </a:rPr>
              <a:t>Keratin </a:t>
            </a:r>
            <a:r>
              <a:rPr lang="en-GB" sz="2400" dirty="0" smtClean="0">
                <a:solidFill>
                  <a:srgbClr val="008000"/>
                </a:solidFill>
                <a:latin typeface="Symbol" pitchFamily="18" charset="2"/>
              </a:rPr>
              <a:t>a </a:t>
            </a:r>
            <a:r>
              <a:rPr lang="en-GB" sz="2400" dirty="0" smtClean="0">
                <a:solidFill>
                  <a:srgbClr val="008000"/>
                </a:solidFill>
              </a:rPr>
              <a:t>and </a:t>
            </a:r>
            <a:r>
              <a:rPr lang="en-GB" sz="2400" dirty="0" smtClean="0">
                <a:solidFill>
                  <a:srgbClr val="008000"/>
                </a:solidFill>
                <a:latin typeface="Symbol" pitchFamily="18" charset="2"/>
              </a:rPr>
              <a:t>b</a:t>
            </a:r>
            <a:endParaRPr lang="en-GB" sz="2400" dirty="0" smtClean="0">
              <a:solidFill>
                <a:srgbClr val="008000"/>
              </a:solidFill>
            </a:endParaRPr>
          </a:p>
          <a:p>
            <a:pPr lvl="1"/>
            <a:r>
              <a:rPr lang="en-GB" sz="2400" dirty="0" smtClean="0">
                <a:solidFill>
                  <a:srgbClr val="008000"/>
                </a:solidFill>
              </a:rPr>
              <a:t>Collagen </a:t>
            </a:r>
          </a:p>
          <a:p>
            <a:pPr lvl="1"/>
            <a:endParaRPr lang="cs-CZ" sz="2400" dirty="0" smtClean="0">
              <a:solidFill>
                <a:srgbClr val="0000FF"/>
              </a:solidFill>
              <a:latin typeface="Arial Black" pitchFamily="34" charset="0"/>
            </a:endParaRPr>
          </a:p>
          <a:p>
            <a:pPr lvl="1"/>
            <a:endParaRPr lang="cs-CZ" sz="2400" dirty="0" smtClean="0">
              <a:solidFill>
                <a:srgbClr val="0000FF"/>
              </a:solidFill>
            </a:endParaRPr>
          </a:p>
          <a:p>
            <a:endParaRPr lang="cs-CZ"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036496" cy="922114"/>
          </a:xfrm>
        </p:spPr>
        <p:txBody>
          <a:bodyPr/>
          <a:lstStyle/>
          <a:p>
            <a:r>
              <a:rPr lang="en-GB" sz="2800" dirty="0" smtClean="0">
                <a:solidFill>
                  <a:srgbClr val="FF0000"/>
                </a:solidFill>
                <a:latin typeface="Arial Black" pitchFamily="34" charset="0"/>
              </a:rPr>
              <a:t>Proteins dividing – Macromolecules’ Shape and </a:t>
            </a:r>
            <a:r>
              <a:rPr lang="en-GB" sz="2800" dirty="0" err="1" smtClean="0">
                <a:solidFill>
                  <a:srgbClr val="FF0000"/>
                </a:solidFill>
                <a:latin typeface="Arial Black" pitchFamily="34" charset="0"/>
              </a:rPr>
              <a:t>Supermolecular</a:t>
            </a:r>
            <a:r>
              <a:rPr lang="en-GB" sz="2800" dirty="0" smtClean="0">
                <a:solidFill>
                  <a:srgbClr val="FF0000"/>
                </a:solidFill>
                <a:latin typeface="Arial Black" pitchFamily="34" charset="0"/>
              </a:rPr>
              <a:t> Structure accordingly </a:t>
            </a:r>
            <a:endParaRPr lang="en-GB"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sp>
        <p:nvSpPr>
          <p:cNvPr id="7" name="Zástupný symbol pro obsah 6"/>
          <p:cNvSpPr>
            <a:spLocks noGrp="1"/>
          </p:cNvSpPr>
          <p:nvPr>
            <p:ph idx="1"/>
          </p:nvPr>
        </p:nvSpPr>
        <p:spPr>
          <a:xfrm>
            <a:off x="457200" y="1412776"/>
            <a:ext cx="8229600" cy="4713387"/>
          </a:xfrm>
        </p:spPr>
        <p:txBody>
          <a:bodyPr/>
          <a:lstStyle/>
          <a:p>
            <a:r>
              <a:rPr lang="en-GB" sz="2800" b="1" dirty="0" smtClean="0">
                <a:solidFill>
                  <a:srgbClr val="008000"/>
                </a:solidFill>
                <a:latin typeface="Arial Black" pitchFamily="34" charset="0"/>
              </a:rPr>
              <a:t>FIBRILAR </a:t>
            </a:r>
            <a:r>
              <a:rPr lang="en-GB" sz="2800" b="1" dirty="0" smtClean="0">
                <a:solidFill>
                  <a:srgbClr val="008000"/>
                </a:solidFill>
              </a:rPr>
              <a:t>&gt; natural/genuine Silk, Hair, animal Hair, Muscles, fibrous connective Tissue</a:t>
            </a:r>
          </a:p>
          <a:p>
            <a:r>
              <a:rPr lang="en-GB" sz="2800" b="1" dirty="0" smtClean="0">
                <a:solidFill>
                  <a:srgbClr val="0000FF"/>
                </a:solidFill>
                <a:latin typeface="Arial Black" pitchFamily="34" charset="0"/>
              </a:rPr>
              <a:t>GLOBULAR </a:t>
            </a:r>
            <a:r>
              <a:rPr lang="en-GB" sz="2800" b="1" dirty="0" smtClean="0">
                <a:solidFill>
                  <a:srgbClr val="0000FF"/>
                </a:solidFill>
              </a:rPr>
              <a:t>&gt; ENZYM, Egg white, Milk white, INSULIN, …</a:t>
            </a:r>
          </a:p>
          <a:p>
            <a:endParaRPr lang="cs-CZ" sz="2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PRIMARY STRUKTURE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Proteine I</a:t>
            </a:r>
            <a:endParaRPr lang="cs-CZ"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38</a:t>
            </a:fld>
            <a:endParaRPr lang="sk-SK"/>
          </a:p>
        </p:txBody>
      </p:sp>
      <p:pic>
        <p:nvPicPr>
          <p:cNvPr id="9" name="Obrázek 8" descr="Protein_primary_structure_svg.png"/>
          <p:cNvPicPr>
            <a:picLocks noChangeAspect="1"/>
          </p:cNvPicPr>
          <p:nvPr/>
        </p:nvPicPr>
        <p:blipFill>
          <a:blip r:embed="rId2" cstate="print"/>
          <a:stretch>
            <a:fillRect/>
          </a:stretch>
        </p:blipFill>
        <p:spPr>
          <a:xfrm>
            <a:off x="460446" y="980728"/>
            <a:ext cx="8223104" cy="504056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404664"/>
          </a:xfrm>
        </p:spPr>
        <p:txBody>
          <a:bodyPr/>
          <a:lstStyle/>
          <a:p>
            <a:r>
              <a:rPr lang="en-GB" sz="2800" dirty="0" err="1" smtClean="0">
                <a:solidFill>
                  <a:srgbClr val="FF0000"/>
                </a:solidFill>
                <a:latin typeface="Arial Black" pitchFamily="34" charset="0"/>
              </a:rPr>
              <a:t>Proteines</a:t>
            </a:r>
            <a:r>
              <a:rPr lang="en-GB" sz="2800" dirty="0" smtClean="0">
                <a:solidFill>
                  <a:srgbClr val="FF0000"/>
                </a:solidFill>
                <a:latin typeface="Arial Black" pitchFamily="34" charset="0"/>
              </a:rPr>
              <a:t> Molecular Weight  </a:t>
            </a:r>
            <a:endParaRPr lang="en-GB"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39</a:t>
            </a:fld>
            <a:endParaRPr lang="sk-SK"/>
          </a:p>
        </p:txBody>
      </p:sp>
      <p:pic>
        <p:nvPicPr>
          <p:cNvPr id="1026" name="Picture 2" descr="C:\Users\ladapospa\Documents\Lada\PŘÍRODNÍ POLYMERY SCAN SKRIPT VŠCHT Praha 1990\str 345.jpg"/>
          <p:cNvPicPr>
            <a:picLocks noChangeAspect="1" noChangeArrowheads="1"/>
          </p:cNvPicPr>
          <p:nvPr/>
        </p:nvPicPr>
        <p:blipFill>
          <a:blip r:embed="rId2" cstate="print"/>
          <a:srcRect/>
          <a:stretch>
            <a:fillRect/>
          </a:stretch>
        </p:blipFill>
        <p:spPr bwMode="auto">
          <a:xfrm rot="5400000">
            <a:off x="2336510" y="-1032253"/>
            <a:ext cx="4680520" cy="7842387"/>
          </a:xfrm>
          <a:prstGeom prst="rect">
            <a:avLst/>
          </a:prstGeom>
          <a:noFill/>
        </p:spPr>
      </p:pic>
      <p:sp>
        <p:nvSpPr>
          <p:cNvPr id="9" name="TextovéPole 8"/>
          <p:cNvSpPr txBox="1"/>
          <p:nvPr/>
        </p:nvSpPr>
        <p:spPr>
          <a:xfrm>
            <a:off x="755576" y="548680"/>
            <a:ext cx="3024336" cy="584775"/>
          </a:xfrm>
          <a:prstGeom prst="rect">
            <a:avLst/>
          </a:prstGeom>
          <a:solidFill>
            <a:schemeClr val="accent3">
              <a:lumMod val="75000"/>
            </a:schemeClr>
          </a:solidFill>
        </p:spPr>
        <p:txBody>
          <a:bodyPr wrap="square" rtlCol="0">
            <a:spAutoFit/>
          </a:bodyPr>
          <a:lstStyle/>
          <a:p>
            <a:pPr algn="ctr"/>
            <a:r>
              <a:rPr lang="cs-CZ" sz="3200" b="1" dirty="0" smtClean="0">
                <a:solidFill>
                  <a:srgbClr val="0000FF"/>
                </a:solidFill>
                <a:latin typeface="Arial Black" pitchFamily="34" charset="0"/>
              </a:rPr>
              <a:t>P</a:t>
            </a:r>
            <a:r>
              <a:rPr lang="en-GB" sz="3200" b="1" dirty="0" err="1" smtClean="0">
                <a:solidFill>
                  <a:srgbClr val="0000FF"/>
                </a:solidFill>
                <a:latin typeface="Arial Black" pitchFamily="34" charset="0"/>
              </a:rPr>
              <a:t>rotein</a:t>
            </a:r>
            <a:endParaRPr lang="en-GB" sz="3200" dirty="0"/>
          </a:p>
        </p:txBody>
      </p:sp>
      <p:sp>
        <p:nvSpPr>
          <p:cNvPr id="10" name="TextovéPole 9"/>
          <p:cNvSpPr txBox="1"/>
          <p:nvPr/>
        </p:nvSpPr>
        <p:spPr>
          <a:xfrm>
            <a:off x="3779912" y="548680"/>
            <a:ext cx="5256584" cy="523220"/>
          </a:xfrm>
          <a:prstGeom prst="rect">
            <a:avLst/>
          </a:prstGeom>
          <a:solidFill>
            <a:schemeClr val="accent3">
              <a:lumMod val="95000"/>
            </a:schemeClr>
          </a:solidFill>
        </p:spPr>
        <p:txBody>
          <a:bodyPr wrap="square" rtlCol="0">
            <a:spAutoFit/>
          </a:bodyPr>
          <a:lstStyle/>
          <a:p>
            <a:pPr algn="ctr"/>
            <a:r>
              <a:rPr lang="en-GB" sz="2800" dirty="0" smtClean="0">
                <a:solidFill>
                  <a:srgbClr val="008000"/>
                </a:solidFill>
                <a:latin typeface="Arial Black" pitchFamily="34" charset="0"/>
              </a:rPr>
              <a:t>MW (</a:t>
            </a:r>
            <a:r>
              <a:rPr lang="en-GB" sz="2800" dirty="0" err="1" smtClean="0">
                <a:solidFill>
                  <a:srgbClr val="008000"/>
                </a:solidFill>
                <a:latin typeface="Arial Black" pitchFamily="34" charset="0"/>
              </a:rPr>
              <a:t>Relativ</a:t>
            </a:r>
            <a:r>
              <a:rPr lang="en-GB" sz="2800" dirty="0" smtClean="0">
                <a:solidFill>
                  <a:srgbClr val="008000"/>
                </a:solidFill>
                <a:latin typeface="Arial Black" pitchFamily="34" charset="0"/>
              </a:rPr>
              <a:t>, Mean</a:t>
            </a:r>
            <a:r>
              <a:rPr lang="cs-CZ" sz="2800" dirty="0" smtClean="0">
                <a:solidFill>
                  <a:srgbClr val="008000"/>
                </a:solidFill>
                <a:latin typeface="Arial Black" pitchFamily="34" charset="0"/>
              </a:rPr>
              <a:t>)</a:t>
            </a:r>
            <a:endParaRPr lang="cs-CZ" sz="2800" dirty="0">
              <a:solidFill>
                <a:srgbClr val="008000"/>
              </a:solidFill>
              <a:latin typeface="Arial Black" pitchFamily="34" charset="0"/>
            </a:endParaRPr>
          </a:p>
        </p:txBody>
      </p:sp>
      <p:sp>
        <p:nvSpPr>
          <p:cNvPr id="11" name="TextovéPole 10"/>
          <p:cNvSpPr txBox="1"/>
          <p:nvPr/>
        </p:nvSpPr>
        <p:spPr>
          <a:xfrm>
            <a:off x="0" y="5229200"/>
            <a:ext cx="9144000" cy="584775"/>
          </a:xfrm>
          <a:prstGeom prst="rect">
            <a:avLst/>
          </a:prstGeom>
          <a:solidFill>
            <a:schemeClr val="accent3">
              <a:lumMod val="95000"/>
            </a:schemeClr>
          </a:solidFill>
        </p:spPr>
        <p:txBody>
          <a:bodyPr wrap="square" rtlCol="0">
            <a:spAutoFit/>
          </a:bodyPr>
          <a:lstStyle/>
          <a:p>
            <a:pPr algn="ctr"/>
            <a:r>
              <a:rPr lang="cs-CZ" sz="3200" dirty="0" smtClean="0">
                <a:solidFill>
                  <a:srgbClr val="7030A0"/>
                </a:solidFill>
                <a:latin typeface="Arial Black" pitchFamily="34" charset="0"/>
              </a:rPr>
              <a:t>I do not </a:t>
            </a:r>
            <a:r>
              <a:rPr lang="cs-CZ" sz="3200" dirty="0" err="1" smtClean="0">
                <a:solidFill>
                  <a:srgbClr val="7030A0"/>
                </a:solidFill>
                <a:latin typeface="Arial Black" pitchFamily="34" charset="0"/>
              </a:rPr>
              <a:t>know</a:t>
            </a:r>
            <a:r>
              <a:rPr lang="cs-CZ" sz="3200" dirty="0" smtClean="0">
                <a:solidFill>
                  <a:srgbClr val="7030A0"/>
                </a:solidFill>
                <a:latin typeface="Arial Black" pitchFamily="34" charset="0"/>
              </a:rPr>
              <a:t>, </a:t>
            </a:r>
            <a:r>
              <a:rPr lang="cs-CZ" sz="3200" dirty="0" err="1" smtClean="0">
                <a:solidFill>
                  <a:srgbClr val="7030A0"/>
                </a:solidFill>
                <a:latin typeface="Arial Black" pitchFamily="34" charset="0"/>
              </a:rPr>
              <a:t>if</a:t>
            </a:r>
            <a:r>
              <a:rPr lang="cs-CZ" sz="3200" dirty="0" smtClean="0">
                <a:solidFill>
                  <a:srgbClr val="7030A0"/>
                </a:solidFill>
                <a:latin typeface="Arial Black" pitchFamily="34" charset="0"/>
              </a:rPr>
              <a:t> </a:t>
            </a:r>
            <a:r>
              <a:rPr lang="cs-CZ" sz="3200" dirty="0" err="1" smtClean="0">
                <a:solidFill>
                  <a:srgbClr val="7030A0"/>
                </a:solidFill>
                <a:latin typeface="Arial Black" pitchFamily="34" charset="0"/>
              </a:rPr>
              <a:t>it</a:t>
            </a:r>
            <a:r>
              <a:rPr lang="cs-CZ" sz="3200" dirty="0" smtClean="0">
                <a:solidFill>
                  <a:srgbClr val="7030A0"/>
                </a:solidFill>
                <a:latin typeface="Arial Black" pitchFamily="34" charset="0"/>
              </a:rPr>
              <a:t> </a:t>
            </a:r>
            <a:r>
              <a:rPr lang="cs-CZ" sz="3200" dirty="0" err="1" smtClean="0">
                <a:solidFill>
                  <a:srgbClr val="7030A0"/>
                </a:solidFill>
                <a:latin typeface="Arial Black" pitchFamily="34" charset="0"/>
              </a:rPr>
              <a:t>is</a:t>
            </a:r>
            <a:r>
              <a:rPr lang="cs-CZ" sz="3200" dirty="0" smtClean="0">
                <a:solidFill>
                  <a:srgbClr val="7030A0"/>
                </a:solidFill>
                <a:latin typeface="Arial Black" pitchFamily="34" charset="0"/>
              </a:rPr>
              <a:t> </a:t>
            </a:r>
            <a:r>
              <a:rPr lang="cs-CZ" sz="3200" dirty="0" err="1" smtClean="0">
                <a:solidFill>
                  <a:srgbClr val="7030A0"/>
                </a:solidFill>
                <a:latin typeface="Arial Black" pitchFamily="34" charset="0"/>
              </a:rPr>
              <a:t>the</a:t>
            </a:r>
            <a:r>
              <a:rPr lang="cs-CZ" sz="3200" dirty="0" smtClean="0">
                <a:solidFill>
                  <a:srgbClr val="7030A0"/>
                </a:solidFill>
                <a:latin typeface="Arial Black" pitchFamily="34" charset="0"/>
              </a:rPr>
              <a:t> </a:t>
            </a:r>
            <a:r>
              <a:rPr lang="cs-CZ" sz="3200" dirty="0" err="1" smtClean="0">
                <a:solidFill>
                  <a:srgbClr val="7030A0"/>
                </a:solidFill>
                <a:latin typeface="Arial Black" pitchFamily="34" charset="0"/>
              </a:rPr>
              <a:t>M</a:t>
            </a:r>
            <a:r>
              <a:rPr lang="cs-CZ" sz="3200" baseline="-25000" dirty="0" err="1" smtClean="0">
                <a:solidFill>
                  <a:srgbClr val="7030A0"/>
                </a:solidFill>
                <a:latin typeface="Arial Black" pitchFamily="34" charset="0"/>
              </a:rPr>
              <a:t>n</a:t>
            </a:r>
            <a:r>
              <a:rPr lang="cs-CZ" sz="3200" dirty="0" smtClean="0">
                <a:solidFill>
                  <a:srgbClr val="7030A0"/>
                </a:solidFill>
                <a:latin typeface="Arial Black" pitchFamily="34" charset="0"/>
              </a:rPr>
              <a:t> </a:t>
            </a:r>
            <a:r>
              <a:rPr lang="cs-CZ" sz="3200" dirty="0" err="1" smtClean="0">
                <a:solidFill>
                  <a:srgbClr val="7030A0"/>
                </a:solidFill>
                <a:latin typeface="Arial Black" pitchFamily="34" charset="0"/>
              </a:rPr>
              <a:t>or</a:t>
            </a:r>
            <a:r>
              <a:rPr lang="cs-CZ" sz="3200" dirty="0" smtClean="0">
                <a:solidFill>
                  <a:srgbClr val="7030A0"/>
                </a:solidFill>
                <a:latin typeface="Arial Black" pitchFamily="34" charset="0"/>
              </a:rPr>
              <a:t> </a:t>
            </a:r>
            <a:r>
              <a:rPr lang="cs-CZ" sz="3200" dirty="0" err="1" smtClean="0">
                <a:solidFill>
                  <a:srgbClr val="7030A0"/>
                </a:solidFill>
                <a:latin typeface="Arial Black" pitchFamily="34" charset="0"/>
              </a:rPr>
              <a:t>the</a:t>
            </a:r>
            <a:r>
              <a:rPr lang="cs-CZ" sz="3200" dirty="0" smtClean="0">
                <a:solidFill>
                  <a:srgbClr val="7030A0"/>
                </a:solidFill>
                <a:latin typeface="Arial Black" pitchFamily="34" charset="0"/>
              </a:rPr>
              <a:t> </a:t>
            </a:r>
            <a:r>
              <a:rPr lang="cs-CZ" sz="3200" dirty="0" err="1" smtClean="0">
                <a:solidFill>
                  <a:srgbClr val="7030A0"/>
                </a:solidFill>
                <a:latin typeface="Arial Black" pitchFamily="34" charset="0"/>
              </a:rPr>
              <a:t>M</a:t>
            </a:r>
            <a:r>
              <a:rPr lang="cs-CZ" sz="3200" baseline="-25000" dirty="0" err="1" smtClean="0">
                <a:solidFill>
                  <a:srgbClr val="7030A0"/>
                </a:solidFill>
                <a:latin typeface="Arial Black" pitchFamily="34" charset="0"/>
              </a:rPr>
              <a:t>w</a:t>
            </a:r>
            <a:endParaRPr lang="cs-CZ" sz="3200" baseline="-25000" dirty="0">
              <a:solidFill>
                <a:srgbClr val="7030A0"/>
              </a:solidFill>
              <a:latin typeface="Arial Black" pitchFamily="34" charset="0"/>
            </a:endParaRPr>
          </a:p>
        </p:txBody>
      </p:sp>
      <p:cxnSp>
        <p:nvCxnSpPr>
          <p:cNvPr id="13" name="Přímá spojovací čára 12"/>
          <p:cNvCxnSpPr/>
          <p:nvPr/>
        </p:nvCxnSpPr>
        <p:spPr>
          <a:xfrm>
            <a:off x="5940152" y="5301208"/>
            <a:ext cx="432048"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a:off x="8028384" y="5301208"/>
            <a:ext cx="432048"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827584" y="4797152"/>
            <a:ext cx="3168352" cy="369332"/>
          </a:xfrm>
          <a:prstGeom prst="rect">
            <a:avLst/>
          </a:prstGeom>
          <a:solidFill>
            <a:schemeClr val="accent3">
              <a:lumMod val="95000"/>
            </a:schemeClr>
          </a:solidFill>
        </p:spPr>
        <p:txBody>
          <a:bodyPr wrap="square" rtlCol="0">
            <a:spAutoFit/>
          </a:bodyPr>
          <a:lstStyle/>
          <a:p>
            <a:pPr algn="r"/>
            <a:r>
              <a:rPr lang="cs-CZ" dirty="0" err="1" smtClean="0">
                <a:solidFill>
                  <a:srgbClr val="C00000"/>
                </a:solidFill>
                <a:latin typeface="Arial Black" pitchFamily="34" charset="0"/>
              </a:rPr>
              <a:t>Tobacco</a:t>
            </a:r>
            <a:r>
              <a:rPr lang="cs-CZ" dirty="0" smtClean="0">
                <a:solidFill>
                  <a:srgbClr val="C00000"/>
                </a:solidFill>
                <a:latin typeface="Arial Black" pitchFamily="34" charset="0"/>
              </a:rPr>
              <a:t> </a:t>
            </a:r>
            <a:r>
              <a:rPr lang="cs-CZ" dirty="0" err="1" smtClean="0">
                <a:solidFill>
                  <a:srgbClr val="C00000"/>
                </a:solidFill>
                <a:latin typeface="Arial Black" pitchFamily="34" charset="0"/>
              </a:rPr>
              <a:t>mosaic</a:t>
            </a:r>
            <a:r>
              <a:rPr lang="cs-CZ" dirty="0" smtClean="0">
                <a:solidFill>
                  <a:srgbClr val="C00000"/>
                </a:solidFill>
                <a:latin typeface="Arial Black" pitchFamily="34" charset="0"/>
              </a:rPr>
              <a:t> virus</a:t>
            </a:r>
            <a:endParaRPr lang="cs-CZ" dirty="0">
              <a:solidFill>
                <a:srgbClr val="C00000"/>
              </a:solidFill>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Peptides</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and</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Proteins</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a:t>
            </a:fld>
            <a:endParaRPr lang="sk-SK"/>
          </a:p>
        </p:txBody>
      </p:sp>
      <p:pic>
        <p:nvPicPr>
          <p:cNvPr id="10" name="Obrázek 9" descr="AminoAcidball_svg.png"/>
          <p:cNvPicPr>
            <a:picLocks noChangeAspect="1"/>
          </p:cNvPicPr>
          <p:nvPr/>
        </p:nvPicPr>
        <p:blipFill>
          <a:blip r:embed="rId2" cstate="print"/>
          <a:stretch>
            <a:fillRect/>
          </a:stretch>
        </p:blipFill>
        <p:spPr>
          <a:xfrm>
            <a:off x="5364088" y="3789040"/>
            <a:ext cx="3563888" cy="2538382"/>
          </a:xfrm>
          <a:prstGeom prst="rect">
            <a:avLst/>
          </a:prstGeom>
        </p:spPr>
      </p:pic>
      <p:sp>
        <p:nvSpPr>
          <p:cNvPr id="8" name="TextovéPole 7"/>
          <p:cNvSpPr txBox="1"/>
          <p:nvPr/>
        </p:nvSpPr>
        <p:spPr>
          <a:xfrm>
            <a:off x="0" y="980728"/>
            <a:ext cx="9144000" cy="1785104"/>
          </a:xfrm>
          <a:prstGeom prst="rect">
            <a:avLst/>
          </a:prstGeom>
          <a:noFill/>
        </p:spPr>
        <p:txBody>
          <a:bodyPr wrap="square" rtlCol="0">
            <a:spAutoFit/>
          </a:bodyPr>
          <a:lstStyle/>
          <a:p>
            <a:r>
              <a:rPr lang="en-US" dirty="0" smtClean="0"/>
              <a:t>In the structure </a:t>
            </a:r>
            <a:r>
              <a:rPr lang="en-US" sz="2000" dirty="0" smtClean="0">
                <a:solidFill>
                  <a:srgbClr val="FF0000"/>
                </a:solidFill>
                <a:latin typeface="Arial Black" pitchFamily="34" charset="0"/>
              </a:rPr>
              <a:t>shown </a:t>
            </a:r>
            <a:r>
              <a:rPr lang="cs-CZ" sz="2000" dirty="0" smtClean="0">
                <a:solidFill>
                  <a:srgbClr val="FF0000"/>
                </a:solidFill>
                <a:latin typeface="Arial Black" pitchFamily="34" charset="0"/>
              </a:rPr>
              <a:t>BELLOW </a:t>
            </a:r>
            <a:r>
              <a:rPr lang="en-US" sz="2000" dirty="0" smtClean="0">
                <a:solidFill>
                  <a:srgbClr val="FF0000"/>
                </a:solidFill>
                <a:latin typeface="Arial Black" pitchFamily="34" charset="0"/>
              </a:rPr>
              <a:t>the </a:t>
            </a:r>
            <a:r>
              <a:rPr lang="cs-CZ" sz="2000" dirty="0" smtClean="0">
                <a:solidFill>
                  <a:srgbClr val="FF0000"/>
                </a:solidFill>
                <a:latin typeface="Arial Black" pitchFamily="34" charset="0"/>
              </a:rPr>
              <a:t>SLIDE</a:t>
            </a:r>
            <a:r>
              <a:rPr lang="en-US" dirty="0" smtClean="0"/>
              <a:t>, </a:t>
            </a:r>
            <a:r>
              <a:rPr lang="en-US" b="1" dirty="0" smtClean="0"/>
              <a:t>R</a:t>
            </a:r>
            <a:r>
              <a:rPr lang="en-US" dirty="0" smtClean="0"/>
              <a:t> represents a </a:t>
            </a:r>
            <a:r>
              <a:rPr lang="en-US" dirty="0" smtClean="0">
                <a:hlinkClick r:id="rId3" tooltip="Substituent"/>
              </a:rPr>
              <a:t>side chain</a:t>
            </a:r>
            <a:r>
              <a:rPr lang="en-US" dirty="0" smtClean="0"/>
              <a:t> specific to each amino acid. The </a:t>
            </a:r>
            <a:r>
              <a:rPr lang="en-US" dirty="0" smtClean="0">
                <a:hlinkClick r:id="rId4" tooltip="Carbon"/>
              </a:rPr>
              <a:t>carbon</a:t>
            </a:r>
            <a:r>
              <a:rPr lang="en-US" dirty="0" smtClean="0"/>
              <a:t> atom next to the </a:t>
            </a:r>
            <a:r>
              <a:rPr lang="en-US" dirty="0" smtClean="0">
                <a:hlinkClick r:id="rId5" tooltip="Carboxyl group"/>
              </a:rPr>
              <a:t>carboxyl group</a:t>
            </a:r>
            <a:r>
              <a:rPr lang="en-US" dirty="0" smtClean="0"/>
              <a:t> (which is therefore numbered 2 in the </a:t>
            </a:r>
            <a:r>
              <a:rPr lang="en-US" dirty="0" smtClean="0">
                <a:hlinkClick r:id="rId6" tooltip="Carbon chain"/>
              </a:rPr>
              <a:t>carbon chain</a:t>
            </a:r>
            <a:r>
              <a:rPr lang="en-US" dirty="0" smtClean="0"/>
              <a:t> starting from that functional group) is called the </a:t>
            </a:r>
            <a:r>
              <a:rPr lang="en-US" dirty="0" smtClean="0">
                <a:hlinkClick r:id="rId7" tooltip="Alpha carbon"/>
              </a:rPr>
              <a:t>α–carbon</a:t>
            </a:r>
            <a:r>
              <a:rPr lang="en-US" dirty="0" smtClean="0"/>
              <a:t>. Amino acids containing an </a:t>
            </a:r>
            <a:r>
              <a:rPr lang="en-US" dirty="0" smtClean="0">
                <a:hlinkClick r:id="rId8" tooltip="Amino group"/>
              </a:rPr>
              <a:t>amino group</a:t>
            </a:r>
            <a:r>
              <a:rPr lang="en-US" dirty="0" smtClean="0"/>
              <a:t> bonded directly to the alpha carbon are referred to as </a:t>
            </a:r>
            <a:r>
              <a:rPr lang="en-US" i="1" dirty="0" smtClean="0"/>
              <a:t>alpha amino acids</a:t>
            </a:r>
            <a:r>
              <a:rPr lang="en-US" dirty="0" smtClean="0"/>
              <a:t>. These include amino acids such as </a:t>
            </a:r>
            <a:r>
              <a:rPr lang="cs-CZ" dirty="0" smtClean="0">
                <a:solidFill>
                  <a:srgbClr val="0000FF"/>
                </a:solidFill>
                <a:latin typeface="Arial Black" pitchFamily="34" charset="0"/>
              </a:rPr>
              <a:t>PROLINE</a:t>
            </a:r>
            <a:r>
              <a:rPr lang="cs-CZ" dirty="0" smtClean="0"/>
              <a:t> </a:t>
            </a:r>
            <a:r>
              <a:rPr lang="en-US" dirty="0" smtClean="0"/>
              <a:t>which contain </a:t>
            </a:r>
            <a:r>
              <a:rPr lang="en-US" dirty="0" smtClean="0">
                <a:latin typeface="Arial Black" pitchFamily="34" charset="0"/>
                <a:hlinkClick r:id="rId9" tooltip="Secondary amine"/>
              </a:rPr>
              <a:t>secondary amines</a:t>
            </a:r>
            <a:r>
              <a:rPr lang="en-US" dirty="0" smtClean="0"/>
              <a:t>, which used to be often referred to as </a:t>
            </a:r>
            <a:r>
              <a:rPr lang="en-US" dirty="0" smtClean="0">
                <a:solidFill>
                  <a:srgbClr val="0000FF"/>
                </a:solidFill>
                <a:latin typeface="Arial Black" pitchFamily="34" charset="0"/>
              </a:rPr>
              <a:t>"</a:t>
            </a:r>
            <a:r>
              <a:rPr lang="en-US" dirty="0" err="1" smtClean="0">
                <a:solidFill>
                  <a:srgbClr val="0000FF"/>
                </a:solidFill>
                <a:latin typeface="Arial Black" pitchFamily="34" charset="0"/>
              </a:rPr>
              <a:t>imino</a:t>
            </a:r>
            <a:r>
              <a:rPr lang="en-US" dirty="0" smtClean="0">
                <a:solidFill>
                  <a:srgbClr val="0000FF"/>
                </a:solidFill>
                <a:latin typeface="Arial Black" pitchFamily="34" charset="0"/>
              </a:rPr>
              <a:t> acids".</a:t>
            </a:r>
            <a:endParaRPr lang="cs-CZ" dirty="0">
              <a:solidFill>
                <a:srgbClr val="0000FF"/>
              </a:solidFill>
              <a:latin typeface="Arial Black"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0" y="274638"/>
            <a:ext cx="9144000" cy="1143000"/>
          </a:xfrm>
        </p:spPr>
        <p:txBody>
          <a:bodyPr/>
          <a:lstStyle/>
          <a:p>
            <a:r>
              <a:rPr lang="en-GB" sz="2800" dirty="0" smtClean="0">
                <a:solidFill>
                  <a:srgbClr val="FF0000"/>
                </a:solidFill>
                <a:latin typeface="Arial Black" pitchFamily="34" charset="0"/>
              </a:rPr>
              <a:t>PRIMARY PROTEINS STRUCTURE II</a:t>
            </a:r>
            <a:br>
              <a:rPr lang="en-GB" sz="2800" dirty="0" smtClean="0">
                <a:solidFill>
                  <a:srgbClr val="FF0000"/>
                </a:solidFill>
                <a:latin typeface="Arial Black" pitchFamily="34" charset="0"/>
              </a:rPr>
            </a:br>
            <a:r>
              <a:rPr lang="en-GB" sz="2800" dirty="0" smtClean="0">
                <a:solidFill>
                  <a:srgbClr val="FF0000"/>
                </a:solidFill>
                <a:latin typeface="Arial Black" pitchFamily="34" charset="0"/>
              </a:rPr>
              <a:t>DETERMINATION OF THE AMINO ACIDS’ SEQUENCE</a:t>
            </a:r>
            <a:endParaRPr lang="en-GB" sz="2800" dirty="0"/>
          </a:p>
        </p:txBody>
      </p:sp>
      <p:sp>
        <p:nvSpPr>
          <p:cNvPr id="8" name="Zástupný symbol pro obsah 7"/>
          <p:cNvSpPr>
            <a:spLocks noGrp="1"/>
          </p:cNvSpPr>
          <p:nvPr>
            <p:ph idx="1"/>
          </p:nvPr>
        </p:nvSpPr>
        <p:spPr/>
        <p:txBody>
          <a:bodyPr/>
          <a:lstStyle/>
          <a:p>
            <a:r>
              <a:rPr lang="en-GB" sz="2400" dirty="0" smtClean="0">
                <a:solidFill>
                  <a:srgbClr val="FF0000"/>
                </a:solidFill>
                <a:latin typeface="Arial Black" pitchFamily="34" charset="0"/>
              </a:rPr>
              <a:t>PROTEINS </a:t>
            </a:r>
            <a:r>
              <a:rPr lang="en-GB" sz="2400" b="1" dirty="0" smtClean="0">
                <a:solidFill>
                  <a:srgbClr val="FF0000"/>
                </a:solidFill>
              </a:rPr>
              <a:t>are broken (cleaved) to Amino acids by </a:t>
            </a:r>
            <a:r>
              <a:rPr lang="en-GB" sz="2400" b="1" dirty="0" smtClean="0">
                <a:solidFill>
                  <a:srgbClr val="FF0000"/>
                </a:solidFill>
                <a:latin typeface="Arial Black" pitchFamily="34" charset="0"/>
              </a:rPr>
              <a:t>ENZYMS </a:t>
            </a:r>
            <a:r>
              <a:rPr lang="en-GB" sz="2400" dirty="0" smtClean="0">
                <a:solidFill>
                  <a:srgbClr val="FF0000"/>
                </a:solidFill>
              </a:rPr>
              <a:t>-  the given </a:t>
            </a:r>
            <a:r>
              <a:rPr lang="en-GB" sz="2400" b="1" dirty="0" smtClean="0">
                <a:solidFill>
                  <a:srgbClr val="FF0000"/>
                </a:solidFill>
                <a:latin typeface="Arial Black" pitchFamily="34" charset="0"/>
              </a:rPr>
              <a:t>ENZYM </a:t>
            </a:r>
            <a:r>
              <a:rPr lang="en-GB" sz="2400" b="1" dirty="0" smtClean="0">
                <a:solidFill>
                  <a:srgbClr val="FF0000"/>
                </a:solidFill>
              </a:rPr>
              <a:t>break (cleave) only the Bond between </a:t>
            </a:r>
            <a:r>
              <a:rPr lang="en-GB" sz="2400" dirty="0" smtClean="0">
                <a:solidFill>
                  <a:srgbClr val="FF0000"/>
                </a:solidFill>
              </a:rPr>
              <a:t> the Definite </a:t>
            </a:r>
            <a:r>
              <a:rPr lang="en-GB" sz="2400" dirty="0" smtClean="0">
                <a:solidFill>
                  <a:srgbClr val="FF0000"/>
                </a:solidFill>
                <a:latin typeface="Arial Black" pitchFamily="34" charset="0"/>
              </a:rPr>
              <a:t>AMINO ACIDS</a:t>
            </a:r>
            <a:endParaRPr lang="en-GB" sz="2400" dirty="0" smtClean="0">
              <a:solidFill>
                <a:srgbClr val="FF0000"/>
              </a:solidFill>
            </a:endParaRPr>
          </a:p>
          <a:p>
            <a:r>
              <a:rPr lang="en-GB" sz="2400" b="1" dirty="0" smtClean="0">
                <a:solidFill>
                  <a:srgbClr val="008000"/>
                </a:solidFill>
                <a:latin typeface="Arial Black" pitchFamily="34" charset="0"/>
              </a:rPr>
              <a:t>Using the Different </a:t>
            </a:r>
            <a:r>
              <a:rPr lang="en-GB" sz="2400" b="1" dirty="0" smtClean="0">
                <a:solidFill>
                  <a:srgbClr val="FF0000"/>
                </a:solidFill>
                <a:latin typeface="Arial Black" pitchFamily="34" charset="0"/>
              </a:rPr>
              <a:t>ENZYMS </a:t>
            </a:r>
            <a:r>
              <a:rPr lang="en-GB" sz="2400" dirty="0" smtClean="0">
                <a:solidFill>
                  <a:srgbClr val="008000"/>
                </a:solidFill>
              </a:rPr>
              <a:t>- </a:t>
            </a:r>
            <a:r>
              <a:rPr lang="en-GB" sz="2400" b="1" dirty="0" smtClean="0">
                <a:solidFill>
                  <a:srgbClr val="008000"/>
                </a:solidFill>
              </a:rPr>
              <a:t>Different Grafts (Broken Parts)</a:t>
            </a:r>
            <a:r>
              <a:rPr lang="en-GB" sz="2400" b="1" dirty="0" smtClean="0">
                <a:solidFill>
                  <a:srgbClr val="008000"/>
                </a:solidFill>
                <a:latin typeface="Arial Black" pitchFamily="34" charset="0"/>
              </a:rPr>
              <a:t> </a:t>
            </a:r>
            <a:r>
              <a:rPr lang="en-GB" sz="2400" dirty="0" smtClean="0">
                <a:solidFill>
                  <a:srgbClr val="008000"/>
                </a:solidFill>
              </a:rPr>
              <a:t>&gt; </a:t>
            </a:r>
            <a:r>
              <a:rPr lang="en-GB" sz="2400" dirty="0" smtClean="0">
                <a:solidFill>
                  <a:srgbClr val="FF0000"/>
                </a:solidFill>
                <a:latin typeface="Arial Black" pitchFamily="34" charset="0"/>
              </a:rPr>
              <a:t>AMINO ACIDS SEQUENCE </a:t>
            </a:r>
            <a:r>
              <a:rPr lang="en-GB" sz="2400" dirty="0" smtClean="0">
                <a:solidFill>
                  <a:srgbClr val="008000"/>
                </a:solidFill>
              </a:rPr>
              <a:t>Determination</a:t>
            </a:r>
          </a:p>
          <a:p>
            <a:r>
              <a:rPr lang="cs-CZ" sz="2400" dirty="0" smtClean="0">
                <a:solidFill>
                  <a:srgbClr val="008000"/>
                </a:solidFill>
              </a:rPr>
              <a:t> </a:t>
            </a:r>
            <a:endParaRPr lang="cs-CZ" sz="2400" dirty="0">
              <a:solidFill>
                <a:srgbClr val="008000"/>
              </a:solidFill>
            </a:endParaRPr>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40</a:t>
            </a:fld>
            <a:endParaRPr lang="sk-SK"/>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en-GB" sz="2800" dirty="0" smtClean="0">
                <a:solidFill>
                  <a:srgbClr val="FF0000"/>
                </a:solidFill>
                <a:latin typeface="Arial Black" pitchFamily="34" charset="0"/>
              </a:rPr>
              <a:t>PRIMARY PROTEINS STRUCTURE II</a:t>
            </a:r>
            <a:r>
              <a:rPr lang="cs-CZ" sz="2800" dirty="0" smtClean="0">
                <a:solidFill>
                  <a:srgbClr val="FF0000"/>
                </a:solidFill>
                <a:latin typeface="Arial Black" pitchFamily="34" charset="0"/>
              </a:rPr>
              <a:t>I</a:t>
            </a:r>
            <a:r>
              <a:rPr lang="en-GB" sz="2800" dirty="0" smtClean="0">
                <a:solidFill>
                  <a:srgbClr val="FF0000"/>
                </a:solidFill>
                <a:latin typeface="Arial Black" pitchFamily="34" charset="0"/>
              </a:rPr>
              <a:t/>
            </a:r>
            <a:br>
              <a:rPr lang="en-GB" sz="2800" dirty="0" smtClean="0">
                <a:solidFill>
                  <a:srgbClr val="FF0000"/>
                </a:solidFill>
                <a:latin typeface="Arial Black" pitchFamily="34" charset="0"/>
              </a:rPr>
            </a:br>
            <a:r>
              <a:rPr lang="en-GB" sz="2800" dirty="0" smtClean="0">
                <a:solidFill>
                  <a:srgbClr val="FF0000"/>
                </a:solidFill>
                <a:latin typeface="Arial Black" pitchFamily="34" charset="0"/>
              </a:rPr>
              <a:t>DETERMINATION OF THE AMINO ACIDS’ SEQUENCE</a:t>
            </a:r>
            <a:endParaRPr lang="cs-CZ"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sp>
        <p:nvSpPr>
          <p:cNvPr id="9" name="Zástupný symbol pro obsah 8"/>
          <p:cNvSpPr>
            <a:spLocks noGrp="1"/>
          </p:cNvSpPr>
          <p:nvPr>
            <p:ph idx="1"/>
          </p:nvPr>
        </p:nvSpPr>
        <p:spPr>
          <a:xfrm>
            <a:off x="0" y="1484784"/>
            <a:ext cx="9036496" cy="4641379"/>
          </a:xfrm>
        </p:spPr>
        <p:txBody>
          <a:bodyPr/>
          <a:lstStyle/>
          <a:p>
            <a:r>
              <a:rPr lang="en-GB" sz="2000" dirty="0" smtClean="0"/>
              <a:t>Breaking (Cleaving) on the well define points (</a:t>
            </a:r>
            <a:r>
              <a:rPr lang="en-GB" sz="2000" b="1" dirty="0" smtClean="0">
                <a:solidFill>
                  <a:srgbClr val="FF0000"/>
                </a:solidFill>
              </a:rPr>
              <a:t>only the Bond between </a:t>
            </a:r>
            <a:r>
              <a:rPr lang="en-GB" sz="2000" dirty="0" smtClean="0">
                <a:solidFill>
                  <a:srgbClr val="FF0000"/>
                </a:solidFill>
              </a:rPr>
              <a:t> the Definite </a:t>
            </a:r>
            <a:r>
              <a:rPr lang="en-GB" sz="2000" dirty="0" smtClean="0">
                <a:solidFill>
                  <a:srgbClr val="FF0000"/>
                </a:solidFill>
                <a:latin typeface="Arial Black" pitchFamily="34" charset="0"/>
              </a:rPr>
              <a:t>AMINO ACIDS ) </a:t>
            </a:r>
            <a:r>
              <a:rPr lang="en-GB" sz="2000" dirty="0" smtClean="0"/>
              <a:t>to shorter Parts b</a:t>
            </a:r>
            <a:r>
              <a:rPr lang="cs-CZ" sz="2000" dirty="0" smtClean="0"/>
              <a:t>y</a:t>
            </a:r>
            <a:r>
              <a:rPr lang="en-GB" sz="2000" dirty="0" smtClean="0"/>
              <a:t> </a:t>
            </a:r>
            <a:r>
              <a:rPr lang="en-GB" sz="2000" b="1" dirty="0" smtClean="0"/>
              <a:t>ENZYMS  </a:t>
            </a:r>
            <a:r>
              <a:rPr lang="en-GB" sz="2000" b="1" dirty="0" smtClean="0">
                <a:solidFill>
                  <a:srgbClr val="FF0000"/>
                </a:solidFill>
              </a:rPr>
              <a:t>„</a:t>
            </a:r>
            <a:r>
              <a:rPr lang="en-GB" sz="2000" b="1" cap="all" dirty="0" err="1" smtClean="0">
                <a:solidFill>
                  <a:srgbClr val="FF0000"/>
                </a:solidFill>
              </a:rPr>
              <a:t>restriCTIVE</a:t>
            </a:r>
            <a:r>
              <a:rPr lang="en-GB" sz="2000" b="1" cap="all" dirty="0" smtClean="0">
                <a:solidFill>
                  <a:srgbClr val="FF0000"/>
                </a:solidFill>
              </a:rPr>
              <a:t>  </a:t>
            </a:r>
            <a:r>
              <a:rPr lang="en-GB" sz="2000" b="1" cap="all" dirty="0" err="1" smtClean="0">
                <a:solidFill>
                  <a:srgbClr val="FF0000"/>
                </a:solidFill>
              </a:rPr>
              <a:t>endonuCleasES</a:t>
            </a:r>
            <a:r>
              <a:rPr lang="en-GB" sz="2000" b="1" cap="all" dirty="0" smtClean="0">
                <a:solidFill>
                  <a:srgbClr val="FF0000"/>
                </a:solidFill>
              </a:rPr>
              <a:t>“  </a:t>
            </a:r>
            <a:r>
              <a:rPr lang="en-GB" sz="2000" dirty="0" smtClean="0"/>
              <a:t>(their Number is approx. 200 Types)</a:t>
            </a:r>
          </a:p>
          <a:p>
            <a:r>
              <a:rPr lang="en-GB" sz="2000" dirty="0" smtClean="0"/>
              <a:t>Consecutive Breaking (Cleaving) of this shorter Parts taken by Primary Breaking (Cleaving) by </a:t>
            </a:r>
            <a:r>
              <a:rPr lang="en-GB" sz="2000" b="1" dirty="0" smtClean="0">
                <a:solidFill>
                  <a:srgbClr val="FF0000"/>
                </a:solidFill>
              </a:rPr>
              <a:t>„</a:t>
            </a:r>
            <a:r>
              <a:rPr lang="en-GB" sz="2000" b="1" cap="all" dirty="0" err="1" smtClean="0">
                <a:solidFill>
                  <a:srgbClr val="FF0000"/>
                </a:solidFill>
              </a:rPr>
              <a:t>restriCTIVE</a:t>
            </a:r>
            <a:r>
              <a:rPr lang="en-GB" sz="2000" b="1" cap="all" dirty="0" smtClean="0">
                <a:solidFill>
                  <a:srgbClr val="FF0000"/>
                </a:solidFill>
              </a:rPr>
              <a:t>  </a:t>
            </a:r>
            <a:r>
              <a:rPr lang="en-GB" sz="2000" b="1" cap="all" dirty="0" err="1" smtClean="0">
                <a:solidFill>
                  <a:srgbClr val="FF0000"/>
                </a:solidFill>
              </a:rPr>
              <a:t>endonuCleasES</a:t>
            </a:r>
            <a:r>
              <a:rPr lang="en-GB" sz="2000" b="1" cap="all" dirty="0" smtClean="0">
                <a:solidFill>
                  <a:srgbClr val="FF0000"/>
                </a:solidFill>
              </a:rPr>
              <a:t>“ </a:t>
            </a:r>
            <a:r>
              <a:rPr lang="en-GB" sz="2000" dirty="0" smtClean="0"/>
              <a:t>again</a:t>
            </a:r>
            <a:r>
              <a:rPr lang="en-GB" sz="2000" cap="all" dirty="0" smtClean="0"/>
              <a:t>, </a:t>
            </a:r>
            <a:r>
              <a:rPr lang="en-GB" sz="2000" dirty="0" smtClean="0"/>
              <a:t>but</a:t>
            </a:r>
            <a:r>
              <a:rPr lang="en-GB" sz="2000" b="1" cap="all" dirty="0" smtClean="0">
                <a:solidFill>
                  <a:srgbClr val="FF0000"/>
                </a:solidFill>
              </a:rPr>
              <a:t> </a:t>
            </a:r>
            <a:r>
              <a:rPr lang="en-GB" sz="2000" dirty="0" smtClean="0"/>
              <a:t>other Types then used primary</a:t>
            </a:r>
          </a:p>
          <a:p>
            <a:r>
              <a:rPr lang="cs-CZ" sz="2000" dirty="0" err="1" smtClean="0"/>
              <a:t>Electrophoretic</a:t>
            </a:r>
            <a:r>
              <a:rPr lang="cs-CZ" sz="2000" dirty="0" smtClean="0"/>
              <a:t> </a:t>
            </a:r>
            <a:r>
              <a:rPr lang="en-GB" sz="2000" dirty="0" smtClean="0"/>
              <a:t>Sorting (Separation) of the</a:t>
            </a:r>
            <a:r>
              <a:rPr lang="en-GB" sz="2000" b="1" dirty="0" smtClean="0">
                <a:solidFill>
                  <a:srgbClr val="008000"/>
                </a:solidFill>
              </a:rPr>
              <a:t> Grafts (Broken Parts)</a:t>
            </a:r>
            <a:r>
              <a:rPr lang="en-GB" sz="2000" b="1" dirty="0" smtClean="0">
                <a:solidFill>
                  <a:srgbClr val="008000"/>
                </a:solidFill>
                <a:latin typeface="Arial Black" pitchFamily="34" charset="0"/>
              </a:rPr>
              <a:t> </a:t>
            </a:r>
            <a:endParaRPr lang="en-GB" sz="2000" dirty="0" smtClean="0"/>
          </a:p>
          <a:p>
            <a:r>
              <a:rPr lang="en-GB" sz="2000" dirty="0" smtClean="0"/>
              <a:t>Computer Processing of the Results</a:t>
            </a:r>
          </a:p>
          <a:p>
            <a:endParaRPr lang="cs-CZ" sz="2000" dirty="0"/>
          </a:p>
        </p:txBody>
      </p:sp>
      <p:pic>
        <p:nvPicPr>
          <p:cNvPr id="10" name="Obrázek 9" descr="800px-Sanger_sequencing_read_display.gif"/>
          <p:cNvPicPr>
            <a:picLocks noChangeAspect="1"/>
          </p:cNvPicPr>
          <p:nvPr/>
        </p:nvPicPr>
        <p:blipFill>
          <a:blip r:embed="rId2" cstate="print"/>
          <a:stretch>
            <a:fillRect/>
          </a:stretch>
        </p:blipFill>
        <p:spPr>
          <a:xfrm>
            <a:off x="0" y="4581128"/>
            <a:ext cx="9144000" cy="176212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548680"/>
          </a:xfrm>
        </p:spPr>
        <p:txBody>
          <a:bodyPr/>
          <a:lstStyle/>
          <a:p>
            <a:r>
              <a:rPr lang="cs-CZ" sz="2800" cap="all" dirty="0" smtClean="0">
                <a:solidFill>
                  <a:srgbClr val="0000FF"/>
                </a:solidFill>
                <a:latin typeface="Arial Black" pitchFamily="34" charset="0"/>
              </a:rPr>
              <a:t>Protein</a:t>
            </a:r>
            <a:r>
              <a:rPr lang="cs-CZ" sz="2800" dirty="0" smtClean="0">
                <a:solidFill>
                  <a:srgbClr val="0000FF"/>
                </a:solidFill>
                <a:latin typeface="Arial Black" pitchFamily="34" charset="0"/>
              </a:rPr>
              <a:t> SECUNDARY STRUCTURE 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42</a:t>
            </a:fld>
            <a:endParaRPr lang="sk-SK"/>
          </a:p>
        </p:txBody>
      </p:sp>
      <p:pic>
        <p:nvPicPr>
          <p:cNvPr id="9" name="Obrázek 8" descr="Hierarchie struktur bílkovin 001.jpg"/>
          <p:cNvPicPr>
            <a:picLocks noChangeAspect="1"/>
          </p:cNvPicPr>
          <p:nvPr/>
        </p:nvPicPr>
        <p:blipFill>
          <a:blip r:embed="rId2" cstate="print"/>
          <a:stretch>
            <a:fillRect/>
          </a:stretch>
        </p:blipFill>
        <p:spPr>
          <a:xfrm>
            <a:off x="539552" y="548681"/>
            <a:ext cx="8064896" cy="619900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cap="all" dirty="0" smtClean="0">
                <a:solidFill>
                  <a:srgbClr val="0000FF"/>
                </a:solidFill>
                <a:latin typeface="Arial Black" pitchFamily="34" charset="0"/>
              </a:rPr>
              <a:t>Protein</a:t>
            </a:r>
            <a:r>
              <a:rPr lang="cs-CZ" sz="2800" dirty="0" smtClean="0">
                <a:solidFill>
                  <a:srgbClr val="0000FF"/>
                </a:solidFill>
                <a:latin typeface="Arial Black" pitchFamily="34" charset="0"/>
              </a:rPr>
              <a:t> SECUNDARY STRUCTURE II A</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43</a:t>
            </a:fld>
            <a:endParaRPr lang="sk-SK"/>
          </a:p>
        </p:txBody>
      </p:sp>
      <p:sp>
        <p:nvSpPr>
          <p:cNvPr id="8" name="TextovéPole 7"/>
          <p:cNvSpPr txBox="1"/>
          <p:nvPr/>
        </p:nvSpPr>
        <p:spPr>
          <a:xfrm>
            <a:off x="2267744" y="5157192"/>
            <a:ext cx="2448272" cy="369332"/>
          </a:xfrm>
          <a:prstGeom prst="rect">
            <a:avLst/>
          </a:prstGeom>
          <a:solidFill>
            <a:schemeClr val="accent3">
              <a:lumMod val="95000"/>
            </a:schemeClr>
          </a:solidFill>
        </p:spPr>
        <p:txBody>
          <a:bodyPr wrap="square" rtlCol="0">
            <a:spAutoFit/>
          </a:bodyPr>
          <a:lstStyle/>
          <a:p>
            <a:r>
              <a:rPr lang="cs-CZ" u="sng" dirty="0" err="1" smtClean="0">
                <a:solidFill>
                  <a:srgbClr val="008000"/>
                </a:solidFill>
                <a:latin typeface="Arial Black" pitchFamily="34" charset="0"/>
              </a:rPr>
              <a:t>Left</a:t>
            </a:r>
            <a:r>
              <a:rPr lang="cs-CZ" u="sng" dirty="0" smtClean="0">
                <a:solidFill>
                  <a:srgbClr val="008000"/>
                </a:solidFill>
                <a:latin typeface="Arial Black" pitchFamily="34" charset="0"/>
              </a:rPr>
              <a:t>-</a:t>
            </a:r>
            <a:r>
              <a:rPr lang="cs-CZ" u="sng" dirty="0" err="1" smtClean="0">
                <a:solidFill>
                  <a:srgbClr val="008000"/>
                </a:solidFill>
                <a:latin typeface="Arial Black" pitchFamily="34" charset="0"/>
              </a:rPr>
              <a:t>handed</a:t>
            </a:r>
            <a:r>
              <a:rPr lang="cs-CZ" u="sng" dirty="0" smtClean="0">
                <a:solidFill>
                  <a:srgbClr val="008000"/>
                </a:solidFill>
                <a:latin typeface="Arial Black" pitchFamily="34" charset="0"/>
              </a:rPr>
              <a:t> </a:t>
            </a:r>
            <a:r>
              <a:rPr lang="cs-CZ" u="sng" dirty="0" err="1" smtClean="0">
                <a:solidFill>
                  <a:srgbClr val="008000"/>
                </a:solidFill>
                <a:latin typeface="Arial Black" pitchFamily="34" charset="0"/>
              </a:rPr>
              <a:t>Helix</a:t>
            </a:r>
            <a:endParaRPr lang="cs-CZ" dirty="0"/>
          </a:p>
        </p:txBody>
      </p:sp>
      <p:pic>
        <p:nvPicPr>
          <p:cNvPr id="10" name="Obrázek 9" descr="Sekundární struktura  bílkovin 001.jpg"/>
          <p:cNvPicPr>
            <a:picLocks noChangeAspect="1"/>
          </p:cNvPicPr>
          <p:nvPr/>
        </p:nvPicPr>
        <p:blipFill>
          <a:blip r:embed="rId2" cstate="print"/>
          <a:stretch>
            <a:fillRect/>
          </a:stretch>
        </p:blipFill>
        <p:spPr>
          <a:xfrm rot="10800000">
            <a:off x="-1" y="620688"/>
            <a:ext cx="9174619" cy="453650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cap="all" dirty="0" smtClean="0">
                <a:solidFill>
                  <a:srgbClr val="0000FF"/>
                </a:solidFill>
                <a:latin typeface="Arial Black" pitchFamily="34" charset="0"/>
              </a:rPr>
              <a:t>Protein</a:t>
            </a:r>
            <a:r>
              <a:rPr lang="cs-CZ" sz="2800" dirty="0" smtClean="0">
                <a:solidFill>
                  <a:srgbClr val="0000FF"/>
                </a:solidFill>
                <a:latin typeface="Arial Black" pitchFamily="34" charset="0"/>
              </a:rPr>
              <a:t> SECUNDARY STRUCTURE II B</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44</a:t>
            </a:fld>
            <a:endParaRPr lang="sk-SK"/>
          </a:p>
        </p:txBody>
      </p:sp>
      <p:pic>
        <p:nvPicPr>
          <p:cNvPr id="9" name="Obrázek 8" descr="img779.jpg"/>
          <p:cNvPicPr>
            <a:picLocks noChangeAspect="1"/>
          </p:cNvPicPr>
          <p:nvPr/>
        </p:nvPicPr>
        <p:blipFill>
          <a:blip r:embed="rId2" cstate="print"/>
          <a:stretch>
            <a:fillRect/>
          </a:stretch>
        </p:blipFill>
        <p:spPr>
          <a:xfrm rot="10800000">
            <a:off x="395536" y="620688"/>
            <a:ext cx="8424936" cy="5052190"/>
          </a:xfrm>
          <a:prstGeom prst="rect">
            <a:avLst/>
          </a:prstGeom>
        </p:spPr>
      </p:pic>
      <p:sp>
        <p:nvSpPr>
          <p:cNvPr id="10" name="TextovéPole 9"/>
          <p:cNvSpPr txBox="1"/>
          <p:nvPr/>
        </p:nvSpPr>
        <p:spPr>
          <a:xfrm>
            <a:off x="3707904" y="5301208"/>
            <a:ext cx="3456384" cy="369332"/>
          </a:xfrm>
          <a:prstGeom prst="rect">
            <a:avLst/>
          </a:prstGeom>
          <a:solidFill>
            <a:schemeClr val="accent3">
              <a:lumMod val="95000"/>
            </a:schemeClr>
          </a:solidFill>
        </p:spPr>
        <p:txBody>
          <a:bodyPr wrap="square" rtlCol="0">
            <a:spAutoFit/>
          </a:bodyPr>
          <a:lstStyle/>
          <a:p>
            <a:r>
              <a:rPr lang="cs-CZ" u="sng" dirty="0" err="1" smtClean="0">
                <a:solidFill>
                  <a:srgbClr val="008000"/>
                </a:solidFill>
                <a:latin typeface="Arial Black" pitchFamily="34" charset="0"/>
              </a:rPr>
              <a:t>Left</a:t>
            </a:r>
            <a:r>
              <a:rPr lang="cs-CZ" u="sng" dirty="0" smtClean="0">
                <a:solidFill>
                  <a:srgbClr val="008000"/>
                </a:solidFill>
                <a:latin typeface="Arial Black" pitchFamily="34" charset="0"/>
              </a:rPr>
              <a:t>-</a:t>
            </a:r>
            <a:r>
              <a:rPr lang="cs-CZ" u="sng" dirty="0" err="1" smtClean="0">
                <a:solidFill>
                  <a:srgbClr val="008000"/>
                </a:solidFill>
                <a:latin typeface="Arial Black" pitchFamily="34" charset="0"/>
              </a:rPr>
              <a:t>handed</a:t>
            </a:r>
            <a:r>
              <a:rPr lang="cs-CZ" u="sng" dirty="0" smtClean="0">
                <a:solidFill>
                  <a:srgbClr val="008000"/>
                </a:solidFill>
                <a:latin typeface="Arial Black" pitchFamily="34" charset="0"/>
              </a:rPr>
              <a:t> </a:t>
            </a:r>
            <a:r>
              <a:rPr lang="cs-CZ" u="sng" dirty="0" smtClean="0">
                <a:solidFill>
                  <a:srgbClr val="008000"/>
                </a:solidFill>
                <a:latin typeface="Symbol" pitchFamily="18" charset="2"/>
              </a:rPr>
              <a:t>a </a:t>
            </a:r>
            <a:r>
              <a:rPr lang="cs-CZ" u="sng" dirty="0" err="1" smtClean="0">
                <a:solidFill>
                  <a:srgbClr val="008000"/>
                </a:solidFill>
                <a:latin typeface="Arial Black" pitchFamily="34" charset="0"/>
              </a:rPr>
              <a:t>Helix</a:t>
            </a:r>
            <a:endParaRPr lang="cs-CZ" dirty="0"/>
          </a:p>
        </p:txBody>
      </p:sp>
      <p:sp>
        <p:nvSpPr>
          <p:cNvPr id="11" name="TextovéPole 10"/>
          <p:cNvSpPr txBox="1"/>
          <p:nvPr/>
        </p:nvSpPr>
        <p:spPr>
          <a:xfrm>
            <a:off x="3779912" y="4149080"/>
            <a:ext cx="3744416" cy="369332"/>
          </a:xfrm>
          <a:prstGeom prst="rect">
            <a:avLst/>
          </a:prstGeom>
          <a:solidFill>
            <a:schemeClr val="accent3">
              <a:lumMod val="95000"/>
            </a:schemeClr>
          </a:solidFill>
        </p:spPr>
        <p:txBody>
          <a:bodyPr wrap="square" rtlCol="0">
            <a:spAutoFit/>
          </a:bodyPr>
          <a:lstStyle/>
          <a:p>
            <a:r>
              <a:rPr lang="cs-CZ" dirty="0" smtClean="0">
                <a:solidFill>
                  <a:srgbClr val="0000FF"/>
                </a:solidFill>
                <a:latin typeface="Symbol" pitchFamily="18" charset="2"/>
              </a:rPr>
              <a:t>b </a:t>
            </a:r>
            <a:r>
              <a:rPr lang="cs-CZ" dirty="0" smtClean="0">
                <a:solidFill>
                  <a:srgbClr val="0000FF"/>
                </a:solidFill>
                <a:latin typeface="Arial Black" pitchFamily="34" charset="0"/>
              </a:rPr>
              <a:t>Skládaný list</a:t>
            </a:r>
            <a:r>
              <a:rPr lang="cs-CZ" u="sng" dirty="0" smtClean="0">
                <a:solidFill>
                  <a:srgbClr val="0000FF"/>
                </a:solidFill>
                <a:latin typeface="Arial Black" pitchFamily="34" charset="0"/>
              </a:rPr>
              <a:t> </a:t>
            </a:r>
            <a:endParaRPr lang="cs-CZ" dirty="0">
              <a:solidFill>
                <a:srgbClr val="0000FF"/>
              </a:solidFill>
              <a:latin typeface="Arial Black"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548680"/>
          </a:xfrm>
        </p:spPr>
        <p:txBody>
          <a:bodyPr/>
          <a:lstStyle/>
          <a:p>
            <a:r>
              <a:rPr lang="cs-CZ" sz="2800" cap="all" dirty="0" smtClean="0">
                <a:solidFill>
                  <a:srgbClr val="0000FF"/>
                </a:solidFill>
                <a:latin typeface="Arial Black" pitchFamily="34" charset="0"/>
              </a:rPr>
              <a:t>Protein</a:t>
            </a:r>
            <a:r>
              <a:rPr lang="cs-CZ" sz="2800" dirty="0" smtClean="0">
                <a:solidFill>
                  <a:srgbClr val="0000FF"/>
                </a:solidFill>
                <a:latin typeface="Arial Black" pitchFamily="34" charset="0"/>
              </a:rPr>
              <a:t> SECUNDARY STRUCTURE III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45</a:t>
            </a:fld>
            <a:endParaRPr lang="sk-SK"/>
          </a:p>
        </p:txBody>
      </p:sp>
      <p:pic>
        <p:nvPicPr>
          <p:cNvPr id="8" name="Obrázek 7" descr="ALFA  versus BETA šroubovice aminokyselin scan 04082017.jpg"/>
          <p:cNvPicPr>
            <a:picLocks noChangeAspect="1"/>
          </p:cNvPicPr>
          <p:nvPr/>
        </p:nvPicPr>
        <p:blipFill>
          <a:blip r:embed="rId2" cstate="print"/>
          <a:stretch>
            <a:fillRect/>
          </a:stretch>
        </p:blipFill>
        <p:spPr>
          <a:xfrm rot="16200000">
            <a:off x="102130" y="1346142"/>
            <a:ext cx="4294717" cy="4139953"/>
          </a:xfrm>
          <a:prstGeom prst="rect">
            <a:avLst/>
          </a:prstGeom>
        </p:spPr>
      </p:pic>
      <p:pic>
        <p:nvPicPr>
          <p:cNvPr id="10" name="Obrázek 9" descr="400px-Cartesian_coordinate_system_handedness_svg.png"/>
          <p:cNvPicPr>
            <a:picLocks noChangeAspect="1"/>
          </p:cNvPicPr>
          <p:nvPr/>
        </p:nvPicPr>
        <p:blipFill>
          <a:blip r:embed="rId3" cstate="print"/>
          <a:stretch>
            <a:fillRect/>
          </a:stretch>
        </p:blipFill>
        <p:spPr>
          <a:xfrm>
            <a:off x="5148064" y="2564904"/>
            <a:ext cx="3810000" cy="2333625"/>
          </a:xfrm>
          <a:prstGeom prst="rect">
            <a:avLst/>
          </a:prstGeom>
        </p:spPr>
      </p:pic>
      <p:sp>
        <p:nvSpPr>
          <p:cNvPr id="11" name="TextovéPole 10"/>
          <p:cNvSpPr txBox="1"/>
          <p:nvPr/>
        </p:nvSpPr>
        <p:spPr>
          <a:xfrm>
            <a:off x="6876256" y="908720"/>
            <a:ext cx="2016224" cy="1754326"/>
          </a:xfrm>
          <a:prstGeom prst="rect">
            <a:avLst/>
          </a:prstGeom>
          <a:solidFill>
            <a:schemeClr val="accent3">
              <a:lumMod val="95000"/>
            </a:schemeClr>
          </a:solidFill>
        </p:spPr>
        <p:txBody>
          <a:bodyPr wrap="square" rtlCol="0">
            <a:spAutoFit/>
          </a:bodyPr>
          <a:lstStyle/>
          <a:p>
            <a:r>
              <a:rPr lang="cs-CZ" u="sng" dirty="0" err="1" smtClean="0">
                <a:solidFill>
                  <a:srgbClr val="FF0000"/>
                </a:solidFill>
                <a:latin typeface="Arial Black" pitchFamily="34" charset="0"/>
              </a:rPr>
              <a:t>Right</a:t>
            </a:r>
            <a:r>
              <a:rPr lang="cs-CZ" u="sng" dirty="0" smtClean="0">
                <a:solidFill>
                  <a:srgbClr val="FF0000"/>
                </a:solidFill>
                <a:latin typeface="Arial Black" pitchFamily="34" charset="0"/>
              </a:rPr>
              <a:t>-</a:t>
            </a:r>
            <a:r>
              <a:rPr lang="cs-CZ" u="sng" dirty="0" err="1" smtClean="0">
                <a:solidFill>
                  <a:srgbClr val="FF0000"/>
                </a:solidFill>
                <a:latin typeface="Arial Black" pitchFamily="34" charset="0"/>
              </a:rPr>
              <a:t>handed</a:t>
            </a:r>
            <a:endParaRPr lang="cs-CZ" u="sng" dirty="0" smtClean="0">
              <a:solidFill>
                <a:srgbClr val="FF0000"/>
              </a:solidFill>
              <a:latin typeface="Arial Black" pitchFamily="34" charset="0"/>
            </a:endParaRPr>
          </a:p>
          <a:p>
            <a:r>
              <a:rPr lang="cs-CZ" i="1" u="sng" dirty="0" smtClean="0">
                <a:solidFill>
                  <a:srgbClr val="FF0000"/>
                </a:solidFill>
                <a:latin typeface="Arial Black" pitchFamily="34" charset="0"/>
              </a:rPr>
              <a:t>RIGHT HAND </a:t>
            </a:r>
            <a:r>
              <a:rPr lang="cs-CZ" dirty="0" smtClean="0">
                <a:solidFill>
                  <a:srgbClr val="FF0000"/>
                </a:solidFill>
                <a:latin typeface="Arial Black" pitchFamily="34" charset="0"/>
              </a:rPr>
              <a:t>&gt; </a:t>
            </a:r>
            <a:r>
              <a:rPr lang="cs-CZ" dirty="0" err="1" smtClean="0">
                <a:solidFill>
                  <a:srgbClr val="FF0000"/>
                </a:solidFill>
                <a:latin typeface="Arial Black" pitchFamily="34" charset="0"/>
              </a:rPr>
              <a:t>thumb</a:t>
            </a:r>
            <a:r>
              <a:rPr lang="cs-CZ" dirty="0" smtClean="0">
                <a:solidFill>
                  <a:srgbClr val="FF0000"/>
                </a:solidFill>
                <a:latin typeface="Arial Black" pitchFamily="34" charset="0"/>
              </a:rPr>
              <a:t> UP &gt; </a:t>
            </a:r>
            <a:r>
              <a:rPr lang="cs-CZ" dirty="0" err="1" smtClean="0">
                <a:solidFill>
                  <a:srgbClr val="7030A0"/>
                </a:solidFill>
                <a:latin typeface="Arial Black" pitchFamily="34" charset="0"/>
              </a:rPr>
              <a:t>Fingers</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round</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oriented</a:t>
            </a:r>
            <a:r>
              <a:rPr lang="cs-CZ" dirty="0" smtClean="0">
                <a:solidFill>
                  <a:srgbClr val="7030A0"/>
                </a:solidFill>
                <a:latin typeface="Arial Black" pitchFamily="34" charset="0"/>
              </a:rPr>
              <a:t> in </a:t>
            </a:r>
            <a:r>
              <a:rPr lang="cs-CZ" dirty="0" err="1" smtClean="0">
                <a:solidFill>
                  <a:srgbClr val="7030A0"/>
                </a:solidFill>
                <a:latin typeface="Arial Black" pitchFamily="34" charset="0"/>
              </a:rPr>
              <a:t>the</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Row</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Direction</a:t>
            </a:r>
            <a:r>
              <a:rPr lang="cs-CZ" dirty="0" smtClean="0">
                <a:solidFill>
                  <a:srgbClr val="7030A0"/>
                </a:solidFill>
                <a:latin typeface="Arial Black" pitchFamily="34" charset="0"/>
              </a:rPr>
              <a:t> </a:t>
            </a:r>
            <a:endParaRPr lang="cs-CZ" dirty="0">
              <a:solidFill>
                <a:srgbClr val="7030A0"/>
              </a:solidFill>
              <a:latin typeface="Arial Black" pitchFamily="34" charset="0"/>
            </a:endParaRPr>
          </a:p>
        </p:txBody>
      </p:sp>
      <p:sp>
        <p:nvSpPr>
          <p:cNvPr id="15" name="TextovéPole 14"/>
          <p:cNvSpPr txBox="1"/>
          <p:nvPr/>
        </p:nvSpPr>
        <p:spPr>
          <a:xfrm>
            <a:off x="2555776" y="5157192"/>
            <a:ext cx="1800200" cy="646331"/>
          </a:xfrm>
          <a:prstGeom prst="rect">
            <a:avLst/>
          </a:prstGeom>
          <a:solidFill>
            <a:schemeClr val="accent3">
              <a:lumMod val="95000"/>
            </a:schemeClr>
          </a:solidFill>
        </p:spPr>
        <p:txBody>
          <a:bodyPr wrap="square" rtlCol="0">
            <a:spAutoFit/>
          </a:bodyPr>
          <a:lstStyle/>
          <a:p>
            <a:r>
              <a:rPr lang="cs-CZ" u="sng" dirty="0" err="1" smtClean="0">
                <a:solidFill>
                  <a:srgbClr val="008000"/>
                </a:solidFill>
                <a:latin typeface="Arial Black" pitchFamily="34" charset="0"/>
              </a:rPr>
              <a:t>Left</a:t>
            </a:r>
            <a:r>
              <a:rPr lang="cs-CZ" u="sng" dirty="0" smtClean="0">
                <a:solidFill>
                  <a:srgbClr val="008000"/>
                </a:solidFill>
                <a:latin typeface="Arial Black" pitchFamily="34" charset="0"/>
              </a:rPr>
              <a:t>-</a:t>
            </a:r>
            <a:r>
              <a:rPr lang="cs-CZ" u="sng" dirty="0" err="1" smtClean="0">
                <a:solidFill>
                  <a:srgbClr val="008000"/>
                </a:solidFill>
                <a:latin typeface="Arial Black" pitchFamily="34" charset="0"/>
              </a:rPr>
              <a:t>handed</a:t>
            </a:r>
            <a:r>
              <a:rPr lang="cs-CZ" u="sng" dirty="0" smtClean="0">
                <a:solidFill>
                  <a:srgbClr val="008000"/>
                </a:solidFill>
                <a:latin typeface="Arial Black" pitchFamily="34" charset="0"/>
              </a:rPr>
              <a:t> </a:t>
            </a:r>
            <a:r>
              <a:rPr lang="cs-CZ" u="sng" dirty="0" err="1" smtClean="0">
                <a:solidFill>
                  <a:srgbClr val="008000"/>
                </a:solidFill>
                <a:latin typeface="Arial Black" pitchFamily="34" charset="0"/>
              </a:rPr>
              <a:t>Helix</a:t>
            </a:r>
            <a:endParaRPr lang="cs-CZ" dirty="0"/>
          </a:p>
        </p:txBody>
      </p:sp>
      <p:sp>
        <p:nvSpPr>
          <p:cNvPr id="16" name="TextovéPole 15"/>
          <p:cNvSpPr txBox="1"/>
          <p:nvPr/>
        </p:nvSpPr>
        <p:spPr>
          <a:xfrm>
            <a:off x="251520" y="620688"/>
            <a:ext cx="2016224" cy="646331"/>
          </a:xfrm>
          <a:prstGeom prst="rect">
            <a:avLst/>
          </a:prstGeom>
          <a:solidFill>
            <a:schemeClr val="accent3">
              <a:lumMod val="95000"/>
            </a:schemeClr>
          </a:solidFill>
        </p:spPr>
        <p:txBody>
          <a:bodyPr wrap="square" rtlCol="0">
            <a:spAutoFit/>
          </a:bodyPr>
          <a:lstStyle/>
          <a:p>
            <a:r>
              <a:rPr lang="cs-CZ" u="sng" dirty="0" err="1" smtClean="0">
                <a:solidFill>
                  <a:srgbClr val="FF0000"/>
                </a:solidFill>
                <a:latin typeface="Arial Black" pitchFamily="34" charset="0"/>
              </a:rPr>
              <a:t>Right</a:t>
            </a:r>
            <a:r>
              <a:rPr lang="cs-CZ" u="sng" dirty="0" smtClean="0">
                <a:solidFill>
                  <a:srgbClr val="FF0000"/>
                </a:solidFill>
                <a:latin typeface="Arial Black" pitchFamily="34" charset="0"/>
              </a:rPr>
              <a:t>-</a:t>
            </a:r>
            <a:r>
              <a:rPr lang="cs-CZ" u="sng" dirty="0" err="1" smtClean="0">
                <a:solidFill>
                  <a:srgbClr val="FF0000"/>
                </a:solidFill>
                <a:latin typeface="Arial Black" pitchFamily="34" charset="0"/>
              </a:rPr>
              <a:t>handed</a:t>
            </a:r>
            <a:r>
              <a:rPr lang="cs-CZ" u="sng" dirty="0" smtClean="0">
                <a:solidFill>
                  <a:srgbClr val="FF0000"/>
                </a:solidFill>
                <a:latin typeface="Arial Black" pitchFamily="34" charset="0"/>
              </a:rPr>
              <a:t> </a:t>
            </a:r>
            <a:r>
              <a:rPr lang="cs-CZ" u="sng" dirty="0" err="1" smtClean="0">
                <a:solidFill>
                  <a:srgbClr val="FF0000"/>
                </a:solidFill>
                <a:latin typeface="Arial Black" pitchFamily="34" charset="0"/>
              </a:rPr>
              <a:t>Helix</a:t>
            </a:r>
            <a:endParaRPr lang="cs-CZ" dirty="0">
              <a:solidFill>
                <a:srgbClr val="FF0000"/>
              </a:solidFill>
            </a:endParaRPr>
          </a:p>
        </p:txBody>
      </p:sp>
      <p:sp>
        <p:nvSpPr>
          <p:cNvPr id="17" name="TextovéPole 16"/>
          <p:cNvSpPr txBox="1"/>
          <p:nvPr/>
        </p:nvSpPr>
        <p:spPr>
          <a:xfrm>
            <a:off x="4932040" y="4797152"/>
            <a:ext cx="2088232" cy="1754326"/>
          </a:xfrm>
          <a:prstGeom prst="rect">
            <a:avLst/>
          </a:prstGeom>
          <a:solidFill>
            <a:schemeClr val="accent3">
              <a:lumMod val="95000"/>
            </a:schemeClr>
          </a:solidFill>
        </p:spPr>
        <p:txBody>
          <a:bodyPr wrap="square" rtlCol="0">
            <a:spAutoFit/>
          </a:bodyPr>
          <a:lstStyle/>
          <a:p>
            <a:r>
              <a:rPr lang="cs-CZ" u="sng" dirty="0" err="1" smtClean="0">
                <a:solidFill>
                  <a:srgbClr val="008000"/>
                </a:solidFill>
                <a:latin typeface="Arial Black" pitchFamily="34" charset="0"/>
              </a:rPr>
              <a:t>Left</a:t>
            </a:r>
            <a:r>
              <a:rPr lang="cs-CZ" u="sng" dirty="0" smtClean="0">
                <a:solidFill>
                  <a:srgbClr val="008000"/>
                </a:solidFill>
                <a:latin typeface="Arial Black" pitchFamily="34" charset="0"/>
              </a:rPr>
              <a:t>-</a:t>
            </a:r>
            <a:r>
              <a:rPr lang="cs-CZ" u="sng" dirty="0" err="1" smtClean="0">
                <a:solidFill>
                  <a:srgbClr val="008000"/>
                </a:solidFill>
                <a:latin typeface="Arial Black" pitchFamily="34" charset="0"/>
              </a:rPr>
              <a:t>handed</a:t>
            </a:r>
            <a:endParaRPr lang="cs-CZ" u="sng" dirty="0" smtClean="0">
              <a:solidFill>
                <a:srgbClr val="008000"/>
              </a:solidFill>
              <a:latin typeface="Arial Black" pitchFamily="34" charset="0"/>
            </a:endParaRPr>
          </a:p>
          <a:p>
            <a:r>
              <a:rPr lang="cs-CZ" i="1" u="sng" dirty="0" smtClean="0">
                <a:solidFill>
                  <a:srgbClr val="008000"/>
                </a:solidFill>
                <a:latin typeface="Arial Black" pitchFamily="34" charset="0"/>
              </a:rPr>
              <a:t>LEFT HAND </a:t>
            </a:r>
            <a:r>
              <a:rPr lang="cs-CZ" dirty="0" smtClean="0">
                <a:solidFill>
                  <a:srgbClr val="008000"/>
                </a:solidFill>
                <a:latin typeface="Arial Black" pitchFamily="34" charset="0"/>
              </a:rPr>
              <a:t>&gt; </a:t>
            </a:r>
            <a:r>
              <a:rPr lang="cs-CZ" dirty="0" err="1" smtClean="0">
                <a:solidFill>
                  <a:srgbClr val="008000"/>
                </a:solidFill>
                <a:latin typeface="Arial Black" pitchFamily="34" charset="0"/>
              </a:rPr>
              <a:t>thumb</a:t>
            </a:r>
            <a:r>
              <a:rPr lang="cs-CZ" dirty="0" smtClean="0">
                <a:solidFill>
                  <a:srgbClr val="008000"/>
                </a:solidFill>
                <a:latin typeface="Arial Black" pitchFamily="34" charset="0"/>
              </a:rPr>
              <a:t> UP &gt; </a:t>
            </a:r>
            <a:r>
              <a:rPr lang="cs-CZ" dirty="0" err="1" smtClean="0">
                <a:solidFill>
                  <a:srgbClr val="7030A0"/>
                </a:solidFill>
                <a:latin typeface="Arial Black" pitchFamily="34" charset="0"/>
              </a:rPr>
              <a:t>Fingers</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round</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oriented</a:t>
            </a:r>
            <a:r>
              <a:rPr lang="cs-CZ" dirty="0" smtClean="0">
                <a:solidFill>
                  <a:srgbClr val="7030A0"/>
                </a:solidFill>
                <a:latin typeface="Arial Black" pitchFamily="34" charset="0"/>
              </a:rPr>
              <a:t> in </a:t>
            </a:r>
            <a:r>
              <a:rPr lang="cs-CZ" dirty="0" err="1" smtClean="0">
                <a:solidFill>
                  <a:srgbClr val="7030A0"/>
                </a:solidFill>
                <a:latin typeface="Arial Black" pitchFamily="34" charset="0"/>
              </a:rPr>
              <a:t>the</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Row</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Direction</a:t>
            </a:r>
            <a:r>
              <a:rPr lang="cs-CZ" dirty="0" smtClean="0">
                <a:solidFill>
                  <a:srgbClr val="7030A0"/>
                </a:solidFill>
                <a:latin typeface="Arial Black" pitchFamily="34" charset="0"/>
              </a:rPr>
              <a:t> </a:t>
            </a:r>
            <a:endParaRPr lang="cs-CZ" dirty="0">
              <a:solidFill>
                <a:srgbClr val="7030A0"/>
              </a:solidFill>
              <a:latin typeface="Arial Black"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cap="all" dirty="0" smtClean="0">
                <a:solidFill>
                  <a:srgbClr val="0000FF"/>
                </a:solidFill>
                <a:latin typeface="Arial Black" pitchFamily="34" charset="0"/>
              </a:rPr>
              <a:t>Protein</a:t>
            </a:r>
            <a:r>
              <a:rPr lang="cs-CZ" sz="2800" dirty="0" smtClean="0">
                <a:solidFill>
                  <a:srgbClr val="0000FF"/>
                </a:solidFill>
                <a:latin typeface="Arial Black" pitchFamily="34" charset="0"/>
              </a:rPr>
              <a:t> SECUNDARY STRUCTURE IV</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46</a:t>
            </a:fld>
            <a:endParaRPr lang="sk-SK"/>
          </a:p>
        </p:txBody>
      </p:sp>
      <p:pic>
        <p:nvPicPr>
          <p:cNvPr id="9" name="Obrázek 8" descr="img779.jpg"/>
          <p:cNvPicPr>
            <a:picLocks noChangeAspect="1"/>
          </p:cNvPicPr>
          <p:nvPr/>
        </p:nvPicPr>
        <p:blipFill>
          <a:blip r:embed="rId2" cstate="print"/>
          <a:stretch>
            <a:fillRect/>
          </a:stretch>
        </p:blipFill>
        <p:spPr>
          <a:xfrm rot="10800000">
            <a:off x="395536" y="620688"/>
            <a:ext cx="8424936" cy="5052190"/>
          </a:xfrm>
          <a:prstGeom prst="rect">
            <a:avLst/>
          </a:prstGeom>
        </p:spPr>
      </p:pic>
      <p:sp>
        <p:nvSpPr>
          <p:cNvPr id="10" name="Obdélník 9"/>
          <p:cNvSpPr/>
          <p:nvPr/>
        </p:nvSpPr>
        <p:spPr>
          <a:xfrm>
            <a:off x="3635896" y="620688"/>
            <a:ext cx="5400600"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descr="ALFA HELIX 04082017.jpg"/>
          <p:cNvPicPr>
            <a:picLocks noChangeAspect="1"/>
          </p:cNvPicPr>
          <p:nvPr/>
        </p:nvPicPr>
        <p:blipFill>
          <a:blip r:embed="rId3" cstate="print"/>
          <a:stretch>
            <a:fillRect/>
          </a:stretch>
        </p:blipFill>
        <p:spPr>
          <a:xfrm rot="5400000">
            <a:off x="4002948" y="253636"/>
            <a:ext cx="4666496" cy="5400600"/>
          </a:xfrm>
          <a:prstGeom prst="rect">
            <a:avLst/>
          </a:prstGeom>
        </p:spPr>
      </p:pic>
      <p:sp>
        <p:nvSpPr>
          <p:cNvPr id="13" name="Obdélník 12"/>
          <p:cNvSpPr/>
          <p:nvPr/>
        </p:nvSpPr>
        <p:spPr>
          <a:xfrm>
            <a:off x="3419872" y="5157192"/>
            <a:ext cx="3888432" cy="720080"/>
          </a:xfrm>
          <a:prstGeom prst="rect">
            <a:avLst/>
          </a:prstGeom>
          <a:noFill/>
          <a:ln w="635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 name="Přímá spojovací šipka 14"/>
          <p:cNvCxnSpPr/>
          <p:nvPr/>
        </p:nvCxnSpPr>
        <p:spPr>
          <a:xfrm flipH="1" flipV="1">
            <a:off x="2555776" y="5085184"/>
            <a:ext cx="864096" cy="72008"/>
          </a:xfrm>
          <a:prstGeom prst="straightConnector1">
            <a:avLst/>
          </a:prstGeom>
          <a:ln w="635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3707904" y="5301208"/>
            <a:ext cx="3456384" cy="369332"/>
          </a:xfrm>
          <a:prstGeom prst="rect">
            <a:avLst/>
          </a:prstGeom>
          <a:solidFill>
            <a:schemeClr val="accent3">
              <a:lumMod val="95000"/>
            </a:schemeClr>
          </a:solidFill>
        </p:spPr>
        <p:txBody>
          <a:bodyPr wrap="square" rtlCol="0">
            <a:spAutoFit/>
          </a:bodyPr>
          <a:lstStyle/>
          <a:p>
            <a:r>
              <a:rPr lang="cs-CZ" u="sng" dirty="0" err="1" smtClean="0">
                <a:solidFill>
                  <a:srgbClr val="008000"/>
                </a:solidFill>
                <a:latin typeface="Arial Black" pitchFamily="34" charset="0"/>
              </a:rPr>
              <a:t>Left</a:t>
            </a:r>
            <a:r>
              <a:rPr lang="cs-CZ" u="sng" dirty="0" smtClean="0">
                <a:solidFill>
                  <a:srgbClr val="008000"/>
                </a:solidFill>
                <a:latin typeface="Arial Black" pitchFamily="34" charset="0"/>
              </a:rPr>
              <a:t>-</a:t>
            </a:r>
            <a:r>
              <a:rPr lang="cs-CZ" u="sng" dirty="0" err="1" smtClean="0">
                <a:solidFill>
                  <a:srgbClr val="008000"/>
                </a:solidFill>
                <a:latin typeface="Arial Black" pitchFamily="34" charset="0"/>
              </a:rPr>
              <a:t>handed</a:t>
            </a:r>
            <a:r>
              <a:rPr lang="cs-CZ" u="sng" dirty="0" smtClean="0">
                <a:solidFill>
                  <a:srgbClr val="008000"/>
                </a:solidFill>
                <a:latin typeface="Arial Black" pitchFamily="34" charset="0"/>
              </a:rPr>
              <a:t> </a:t>
            </a:r>
            <a:r>
              <a:rPr lang="cs-CZ" u="sng" dirty="0" smtClean="0">
                <a:solidFill>
                  <a:srgbClr val="008000"/>
                </a:solidFill>
                <a:latin typeface="Symbol" pitchFamily="18" charset="2"/>
              </a:rPr>
              <a:t>a </a:t>
            </a:r>
            <a:r>
              <a:rPr lang="cs-CZ" u="sng" dirty="0" err="1" smtClean="0">
                <a:solidFill>
                  <a:srgbClr val="008000"/>
                </a:solidFill>
                <a:latin typeface="Arial Black" pitchFamily="34" charset="0"/>
              </a:rPr>
              <a:t>Helix</a:t>
            </a:r>
            <a:endParaRPr lang="cs-CZ" dirty="0"/>
          </a:p>
        </p:txBody>
      </p:sp>
      <p:sp>
        <p:nvSpPr>
          <p:cNvPr id="16" name="TextovéPole 15"/>
          <p:cNvSpPr txBox="1"/>
          <p:nvPr/>
        </p:nvSpPr>
        <p:spPr>
          <a:xfrm>
            <a:off x="5436096" y="476672"/>
            <a:ext cx="3707904" cy="369332"/>
          </a:xfrm>
          <a:prstGeom prst="rect">
            <a:avLst/>
          </a:prstGeom>
          <a:solidFill>
            <a:schemeClr val="accent3">
              <a:lumMod val="95000"/>
            </a:schemeClr>
          </a:solidFill>
        </p:spPr>
        <p:txBody>
          <a:bodyPr wrap="square" rtlCol="0">
            <a:spAutoFit/>
          </a:bodyPr>
          <a:lstStyle/>
          <a:p>
            <a:r>
              <a:rPr lang="cs-CZ" dirty="0" err="1" smtClean="0">
                <a:solidFill>
                  <a:srgbClr val="FF0000"/>
                </a:solidFill>
                <a:latin typeface="Arial Black" pitchFamily="34" charset="0"/>
              </a:rPr>
              <a:t>Right</a:t>
            </a:r>
            <a:r>
              <a:rPr lang="cs-CZ" dirty="0" smtClean="0">
                <a:solidFill>
                  <a:srgbClr val="FF0000"/>
                </a:solidFill>
                <a:latin typeface="Arial Black" pitchFamily="34" charset="0"/>
              </a:rPr>
              <a:t>-</a:t>
            </a:r>
            <a:r>
              <a:rPr lang="cs-CZ" dirty="0" err="1" smtClean="0">
                <a:solidFill>
                  <a:srgbClr val="FF0000"/>
                </a:solidFill>
                <a:latin typeface="Arial Black" pitchFamily="34" charset="0"/>
              </a:rPr>
              <a:t>handed</a:t>
            </a:r>
            <a:r>
              <a:rPr lang="cs-CZ" dirty="0" smtClean="0">
                <a:solidFill>
                  <a:srgbClr val="FF0000"/>
                </a:solidFill>
                <a:latin typeface="Arial Black" pitchFamily="34" charset="0"/>
              </a:rPr>
              <a:t> </a:t>
            </a:r>
            <a:r>
              <a:rPr lang="cs-CZ" dirty="0" smtClean="0">
                <a:solidFill>
                  <a:srgbClr val="FF0000"/>
                </a:solidFill>
                <a:latin typeface="Symbol" pitchFamily="18" charset="2"/>
              </a:rPr>
              <a:t>a </a:t>
            </a:r>
            <a:r>
              <a:rPr lang="cs-CZ" dirty="0" err="1" smtClean="0">
                <a:solidFill>
                  <a:srgbClr val="FF0000"/>
                </a:solidFill>
                <a:latin typeface="Arial Black" pitchFamily="34" charset="0"/>
              </a:rPr>
              <a:t>Helix</a:t>
            </a:r>
            <a:endParaRPr lang="cs-CZ"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274638"/>
            <a:ext cx="9144000" cy="634082"/>
          </a:xfrm>
        </p:spPr>
        <p:txBody>
          <a:bodyPr/>
          <a:lstStyle/>
          <a:p>
            <a:r>
              <a:rPr lang="en-GB" sz="2800" dirty="0" smtClean="0">
                <a:solidFill>
                  <a:srgbClr val="FF0000"/>
                </a:solidFill>
                <a:latin typeface="Arial Black" pitchFamily="34" charset="0"/>
              </a:rPr>
              <a:t>Casein – the main Amino acid Components  </a:t>
            </a:r>
            <a:endParaRPr lang="en-GB" sz="2800" dirty="0">
              <a:solidFill>
                <a:srgbClr val="FF0000"/>
              </a:solidFill>
              <a:latin typeface="Arial Black" pitchFamily="34" charset="0"/>
            </a:endParaRPr>
          </a:p>
        </p:txBody>
      </p:sp>
      <p:sp>
        <p:nvSpPr>
          <p:cNvPr id="6" name="Zástupný symbol pro obsah 5"/>
          <p:cNvSpPr>
            <a:spLocks noGrp="1"/>
          </p:cNvSpPr>
          <p:nvPr>
            <p:ph idx="1"/>
          </p:nvPr>
        </p:nvSpPr>
        <p:spPr>
          <a:xfrm>
            <a:off x="457200" y="980728"/>
            <a:ext cx="8229600" cy="5145435"/>
          </a:xfrm>
        </p:spPr>
        <p:txBody>
          <a:bodyPr/>
          <a:lstStyle/>
          <a:p>
            <a:pPr eaLnBrk="1" fontAlgn="ctr" hangingPunct="1">
              <a:buNone/>
            </a:pPr>
            <a:r>
              <a:rPr lang="cs-CZ" sz="2400" dirty="0" err="1" smtClean="0">
                <a:hlinkClick r:id="rId2"/>
              </a:rPr>
              <a:t>Glutamic</a:t>
            </a:r>
            <a:r>
              <a:rPr lang="cs-CZ" sz="2400" dirty="0" smtClean="0">
                <a:hlinkClick r:id="rId2"/>
              </a:rPr>
              <a:t> </a:t>
            </a:r>
            <a:r>
              <a:rPr lang="cs-CZ" sz="2400" dirty="0" err="1" smtClean="0">
                <a:hlinkClick r:id="rId2"/>
              </a:rPr>
              <a:t>acid</a:t>
            </a:r>
            <a:r>
              <a:rPr lang="cs-CZ" sz="2400" dirty="0" smtClean="0"/>
              <a:t> (</a:t>
            </a:r>
            <a:r>
              <a:rPr lang="cs-CZ" sz="2400" dirty="0" err="1" smtClean="0"/>
              <a:t>Glu</a:t>
            </a:r>
            <a:r>
              <a:rPr lang="cs-CZ" sz="2400" dirty="0" smtClean="0"/>
              <a:t>, E)</a:t>
            </a:r>
            <a:br>
              <a:rPr lang="cs-CZ" sz="2400" dirty="0" smtClean="0"/>
            </a:br>
            <a:endParaRPr lang="cs-CZ" sz="2400" dirty="0" smtClean="0"/>
          </a:p>
          <a:p>
            <a:pPr eaLnBrk="1" fontAlgn="t" hangingPunct="1"/>
            <a:endParaRPr lang="cs-CZ" sz="2400" dirty="0" smtClean="0"/>
          </a:p>
          <a:p>
            <a:endParaRPr lang="cs-CZ" sz="2400" dirty="0"/>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47</a:t>
            </a:fld>
            <a:endParaRPr lang="sk-SK"/>
          </a:p>
        </p:txBody>
      </p:sp>
      <p:pic>
        <p:nvPicPr>
          <p:cNvPr id="7" name="Obrázek 6" descr="Amminoacido_glutammina_formula.png"/>
          <p:cNvPicPr>
            <a:picLocks noChangeAspect="1"/>
          </p:cNvPicPr>
          <p:nvPr/>
        </p:nvPicPr>
        <p:blipFill>
          <a:blip r:embed="rId3" cstate="print"/>
          <a:stretch>
            <a:fillRect/>
          </a:stretch>
        </p:blipFill>
        <p:spPr>
          <a:xfrm>
            <a:off x="4932040" y="1052736"/>
            <a:ext cx="2057400" cy="914400"/>
          </a:xfrm>
          <a:prstGeom prst="rect">
            <a:avLst/>
          </a:prstGeom>
        </p:spPr>
      </p:pic>
      <p:sp>
        <p:nvSpPr>
          <p:cNvPr id="8" name="Obdélník 7"/>
          <p:cNvSpPr/>
          <p:nvPr/>
        </p:nvSpPr>
        <p:spPr>
          <a:xfrm>
            <a:off x="381783" y="1988840"/>
            <a:ext cx="2289409" cy="461665"/>
          </a:xfrm>
          <a:prstGeom prst="rect">
            <a:avLst/>
          </a:prstGeom>
        </p:spPr>
        <p:txBody>
          <a:bodyPr wrap="none">
            <a:spAutoFit/>
          </a:bodyPr>
          <a:lstStyle/>
          <a:p>
            <a:pPr algn="ctr"/>
            <a:r>
              <a:rPr lang="cs-CZ" sz="2400" dirty="0" smtClean="0">
                <a:hlinkClick r:id="rId4" tooltip="Prolin"/>
              </a:rPr>
              <a:t>Prolin</a:t>
            </a:r>
            <a:r>
              <a:rPr lang="cs-CZ" sz="2400" dirty="0" smtClean="0"/>
              <a:t>e (Pro, P)</a:t>
            </a:r>
            <a:endParaRPr lang="cs-CZ" sz="2400" dirty="0"/>
          </a:p>
        </p:txBody>
      </p:sp>
      <p:pic>
        <p:nvPicPr>
          <p:cNvPr id="9" name="Obrázek 8" descr="800px-Amminoacido_prolina_formula_svg.png"/>
          <p:cNvPicPr>
            <a:picLocks noChangeAspect="1"/>
          </p:cNvPicPr>
          <p:nvPr/>
        </p:nvPicPr>
        <p:blipFill>
          <a:blip r:embed="rId5" cstate="print"/>
          <a:stretch>
            <a:fillRect/>
          </a:stretch>
        </p:blipFill>
        <p:spPr>
          <a:xfrm>
            <a:off x="2915816" y="1988840"/>
            <a:ext cx="1800200" cy="1273642"/>
          </a:xfrm>
          <a:prstGeom prst="rect">
            <a:avLst/>
          </a:prstGeom>
        </p:spPr>
      </p:pic>
      <p:pic>
        <p:nvPicPr>
          <p:cNvPr id="10" name="Obrázek 9" descr="img780.jpg"/>
          <p:cNvPicPr>
            <a:picLocks noChangeAspect="1"/>
          </p:cNvPicPr>
          <p:nvPr/>
        </p:nvPicPr>
        <p:blipFill>
          <a:blip r:embed="rId6" cstate="print"/>
          <a:stretch>
            <a:fillRect/>
          </a:stretch>
        </p:blipFill>
        <p:spPr>
          <a:xfrm rot="10800000">
            <a:off x="467544" y="3789040"/>
            <a:ext cx="4518262" cy="1872208"/>
          </a:xfrm>
          <a:prstGeom prst="rect">
            <a:avLst/>
          </a:prstGeom>
        </p:spPr>
      </p:pic>
      <p:sp>
        <p:nvSpPr>
          <p:cNvPr id="12" name="TextovéPole 11"/>
          <p:cNvSpPr txBox="1"/>
          <p:nvPr/>
        </p:nvSpPr>
        <p:spPr>
          <a:xfrm>
            <a:off x="4644008" y="5157192"/>
            <a:ext cx="2664296" cy="646331"/>
          </a:xfrm>
          <a:prstGeom prst="rect">
            <a:avLst/>
          </a:prstGeom>
          <a:noFill/>
          <a:ln w="38100">
            <a:solidFill>
              <a:srgbClr val="FF0000"/>
            </a:solidFill>
          </a:ln>
        </p:spPr>
        <p:txBody>
          <a:bodyPr wrap="square" rtlCol="0">
            <a:spAutoFit/>
          </a:bodyPr>
          <a:lstStyle/>
          <a:p>
            <a:r>
              <a:rPr lang="en-GB" dirty="0" smtClean="0">
                <a:solidFill>
                  <a:srgbClr val="FF0000"/>
                </a:solidFill>
                <a:latin typeface="Arial Black" pitchFamily="34" charset="0"/>
              </a:rPr>
              <a:t>Casein is the  PHOSPHOPROTEID</a:t>
            </a:r>
            <a:endParaRPr lang="en-GB" dirty="0"/>
          </a:p>
        </p:txBody>
      </p:sp>
      <p:pic>
        <p:nvPicPr>
          <p:cNvPr id="13" name="Obrázek 12" descr="Amminoacido_serina_formula.png"/>
          <p:cNvPicPr>
            <a:picLocks noChangeAspect="1"/>
          </p:cNvPicPr>
          <p:nvPr/>
        </p:nvPicPr>
        <p:blipFill>
          <a:blip r:embed="rId7" cstate="print"/>
          <a:stretch>
            <a:fillRect/>
          </a:stretch>
        </p:blipFill>
        <p:spPr>
          <a:xfrm>
            <a:off x="6732241" y="3356992"/>
            <a:ext cx="1735832" cy="1008112"/>
          </a:xfrm>
          <a:prstGeom prst="rect">
            <a:avLst/>
          </a:prstGeom>
        </p:spPr>
      </p:pic>
      <p:sp>
        <p:nvSpPr>
          <p:cNvPr id="14" name="Obdélník 13"/>
          <p:cNvSpPr/>
          <p:nvPr/>
        </p:nvSpPr>
        <p:spPr>
          <a:xfrm>
            <a:off x="6343351" y="2780928"/>
            <a:ext cx="2203488" cy="461665"/>
          </a:xfrm>
          <a:prstGeom prst="rect">
            <a:avLst/>
          </a:prstGeom>
        </p:spPr>
        <p:txBody>
          <a:bodyPr wrap="none">
            <a:spAutoFit/>
          </a:bodyPr>
          <a:lstStyle/>
          <a:p>
            <a:pPr algn="ctr"/>
            <a:r>
              <a:rPr lang="cs-CZ" sz="2400" dirty="0" smtClean="0">
                <a:hlinkClick r:id="rId8" tooltip="Serin"/>
              </a:rPr>
              <a:t>Serin</a:t>
            </a:r>
            <a:r>
              <a:rPr lang="cs-CZ" sz="2400" dirty="0" smtClean="0"/>
              <a:t>e (Ser, S)</a:t>
            </a:r>
            <a:endParaRPr lang="cs-CZ" sz="2400" dirty="0"/>
          </a:p>
        </p:txBody>
      </p:sp>
      <p:cxnSp>
        <p:nvCxnSpPr>
          <p:cNvPr id="16" name="Přímá spojovací šipka 15"/>
          <p:cNvCxnSpPr>
            <a:stCxn id="13" idx="1"/>
          </p:cNvCxnSpPr>
          <p:nvPr/>
        </p:nvCxnSpPr>
        <p:spPr>
          <a:xfrm flipH="1">
            <a:off x="2843808" y="3861048"/>
            <a:ext cx="3888433"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8/2018</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48</a:t>
            </a:fld>
            <a:endParaRPr lang="sk-SK"/>
          </a:p>
        </p:txBody>
      </p:sp>
      <p:graphicFrame>
        <p:nvGraphicFramePr>
          <p:cNvPr id="11" name="Tabulka 10"/>
          <p:cNvGraphicFramePr>
            <a:graphicFrameLocks noGrp="1"/>
          </p:cNvGraphicFramePr>
          <p:nvPr/>
        </p:nvGraphicFramePr>
        <p:xfrm>
          <a:off x="1" y="0"/>
          <a:ext cx="9144000" cy="6688058"/>
        </p:xfrm>
        <a:graphic>
          <a:graphicData uri="http://schemas.openxmlformats.org/drawingml/2006/table">
            <a:tbl>
              <a:tblPr firstRow="1" bandRow="1">
                <a:tableStyleId>{5C22544A-7EE6-4342-B048-85BDC9FD1C3A}</a:tableStyleId>
              </a:tblPr>
              <a:tblGrid>
                <a:gridCol w="2771799"/>
                <a:gridCol w="1584176"/>
                <a:gridCol w="1584176"/>
                <a:gridCol w="1584176"/>
                <a:gridCol w="1619673"/>
              </a:tblGrid>
              <a:tr h="499467">
                <a:tc gridSpan="5">
                  <a:txBody>
                    <a:bodyPr/>
                    <a:lstStyle/>
                    <a:p>
                      <a:pPr algn="ctr"/>
                      <a:r>
                        <a:rPr lang="en-GB" sz="2800" noProof="0" dirty="0" smtClean="0">
                          <a:solidFill>
                            <a:srgbClr val="FF0000"/>
                          </a:solidFill>
                          <a:latin typeface="Arial Black" pitchFamily="34" charset="0"/>
                        </a:rPr>
                        <a:t>Amino acids Content in various Proteins</a:t>
                      </a:r>
                      <a:endParaRPr lang="en-GB" sz="2800" noProof="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440707">
                <a:tc rowSpan="3">
                  <a:txBody>
                    <a:bodyPr/>
                    <a:lstStyle/>
                    <a:p>
                      <a:r>
                        <a:rPr lang="en-GB" sz="1800" noProof="0" dirty="0" smtClean="0">
                          <a:solidFill>
                            <a:srgbClr val="FF0000"/>
                          </a:solidFill>
                          <a:latin typeface="Arial Black" pitchFamily="34" charset="0"/>
                        </a:rPr>
                        <a:t>Amino acid</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4">
                  <a:txBody>
                    <a:bodyPr/>
                    <a:lstStyle/>
                    <a:p>
                      <a:pPr algn="ctr"/>
                      <a:r>
                        <a:rPr lang="en-GB" noProof="0" dirty="0" smtClean="0">
                          <a:solidFill>
                            <a:srgbClr val="0000FF"/>
                          </a:solidFill>
                          <a:latin typeface="Arial Black" pitchFamily="34" charset="0"/>
                        </a:rPr>
                        <a:t>PROTEIN</a:t>
                      </a:r>
                      <a:endParaRPr lang="en-GB" noProof="0"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440707">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008000"/>
                          </a:solidFill>
                          <a:latin typeface="Arial Black" pitchFamily="34" charset="0"/>
                        </a:rPr>
                        <a:t>Gelatine</a:t>
                      </a:r>
                      <a:endParaRPr lang="en-GB" noProof="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008000"/>
                          </a:solidFill>
                          <a:latin typeface="Arial Black" pitchFamily="34" charset="0"/>
                        </a:rPr>
                        <a:t>Casein</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008000"/>
                          </a:solidFill>
                          <a:latin typeface="Arial Black" pitchFamily="34" charset="0"/>
                        </a:rPr>
                        <a:t>Egg white</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GB" noProof="0" dirty="0" smtClean="0">
                          <a:solidFill>
                            <a:srgbClr val="008000"/>
                          </a:solidFill>
                          <a:latin typeface="Arial Black" pitchFamily="34" charset="0"/>
                        </a:rPr>
                        <a:t>Egg yellow</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r>
              <a:tr h="440707">
                <a:tc vMerge="1">
                  <a:txBody>
                    <a:bodyPr/>
                    <a:lstStyle/>
                    <a:p>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4">
                  <a:txBody>
                    <a:bodyPr/>
                    <a:lstStyle/>
                    <a:p>
                      <a:pPr algn="ctr"/>
                      <a:r>
                        <a:rPr lang="cs-CZ" dirty="0" smtClean="0">
                          <a:solidFill>
                            <a:srgbClr val="C00000"/>
                          </a:solidFill>
                          <a:latin typeface="Arial Black" pitchFamily="34" charset="0"/>
                        </a:rPr>
                        <a:t>(</a:t>
                      </a:r>
                      <a:r>
                        <a:rPr lang="cs-CZ" dirty="0" err="1" smtClean="0">
                          <a:solidFill>
                            <a:srgbClr val="C00000"/>
                          </a:solidFill>
                          <a:latin typeface="Arial Black" pitchFamily="34" charset="0"/>
                        </a:rPr>
                        <a:t>Molar</a:t>
                      </a:r>
                      <a:r>
                        <a:rPr lang="cs-CZ" dirty="0" smtClean="0">
                          <a:solidFill>
                            <a:srgbClr val="C00000"/>
                          </a:solidFill>
                          <a:latin typeface="Arial Black" pitchFamily="34" charset="0"/>
                        </a:rPr>
                        <a:t> %)</a:t>
                      </a:r>
                      <a:endParaRPr lang="cs-CZ" dirty="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440707">
                <a:tc>
                  <a:txBody>
                    <a:bodyPr/>
                    <a:lstStyle/>
                    <a:p>
                      <a:r>
                        <a:rPr lang="en-GB" noProof="0" smtClean="0"/>
                        <a:t>Hydroxyproline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solidFill>
                            <a:srgbClr val="7030A0"/>
                          </a:solidFill>
                          <a:latin typeface="Arial Black" pitchFamily="34" charset="0"/>
                        </a:rPr>
                        <a:t>Asparagic</a:t>
                      </a:r>
                      <a:r>
                        <a:rPr lang="en-GB" noProof="0" dirty="0" smtClean="0">
                          <a:solidFill>
                            <a:srgbClr val="7030A0"/>
                          </a:solidFill>
                          <a:latin typeface="Arial Black" pitchFamily="34" charset="0"/>
                        </a:rPr>
                        <a:t> acid</a:t>
                      </a:r>
                      <a:endParaRPr lang="en-GB" noProof="0"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7030A0"/>
                          </a:solidFill>
                          <a:latin typeface="Arial Black" pitchFamily="34" charset="0"/>
                        </a:rPr>
                        <a:t>10</a:t>
                      </a:r>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7030A0"/>
                          </a:solidFill>
                          <a:latin typeface="Arial Black" pitchFamily="34" charset="0"/>
                        </a:rPr>
                        <a:t>11</a:t>
                      </a:r>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t>Theorine</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Serine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11</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solidFill>
                            <a:srgbClr val="008000"/>
                          </a:solidFill>
                          <a:latin typeface="Arial Black" pitchFamily="34" charset="0"/>
                        </a:rPr>
                        <a:t>Glutamic</a:t>
                      </a:r>
                      <a:r>
                        <a:rPr lang="en-GB" noProof="0" dirty="0" smtClean="0">
                          <a:solidFill>
                            <a:srgbClr val="008000"/>
                          </a:solidFill>
                          <a:latin typeface="Arial Black" pitchFamily="34" charset="0"/>
                        </a:rPr>
                        <a:t> acid</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8000"/>
                          </a:solidFill>
                          <a:latin typeface="Arial Black" pitchFamily="34" charset="0"/>
                        </a:rPr>
                        <a:t>18</a:t>
                      </a:r>
                      <a:endParaRPr lang="cs-CZ"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8000"/>
                          </a:solidFill>
                          <a:latin typeface="Arial Black" pitchFamily="34" charset="0"/>
                        </a:rPr>
                        <a:t>12</a:t>
                      </a:r>
                      <a:endParaRPr lang="cs-CZ"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8000"/>
                          </a:solidFill>
                          <a:latin typeface="Arial Black" pitchFamily="34" charset="0"/>
                        </a:rPr>
                        <a:t>13</a:t>
                      </a:r>
                      <a:endParaRPr lang="cs-CZ"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solidFill>
                            <a:srgbClr val="0000FF"/>
                          </a:solidFill>
                          <a:latin typeface="Arial Black" pitchFamily="34" charset="0"/>
                        </a:rPr>
                        <a:t>Proline</a:t>
                      </a:r>
                      <a:endParaRPr lang="en-GB"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00FF"/>
                          </a:solidFill>
                          <a:latin typeface="Arial Black" pitchFamily="34" charset="0"/>
                        </a:rPr>
                        <a:t>12</a:t>
                      </a:r>
                      <a:endParaRPr lang="cs-CZ"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00FF"/>
                          </a:solidFill>
                          <a:latin typeface="Arial Black" pitchFamily="34" charset="0"/>
                        </a:rPr>
                        <a:t>15</a:t>
                      </a:r>
                      <a:endParaRPr lang="cs-CZ"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solidFill>
                            <a:srgbClr val="0000FF"/>
                          </a:solidFill>
                          <a:latin typeface="Arial Black" pitchFamily="34" charset="0"/>
                        </a:rPr>
                        <a:t>Glycine</a:t>
                      </a:r>
                      <a:endParaRPr lang="en-GB"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00FF"/>
                          </a:solidFill>
                          <a:latin typeface="Arial Black" pitchFamily="34" charset="0"/>
                        </a:rPr>
                        <a:t>35</a:t>
                      </a:r>
                      <a:endParaRPr lang="cs-CZ"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Alanine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12</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9</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Valine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9</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½ Cystine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t>Methionine</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Obdélník 11"/>
          <p:cNvSpPr/>
          <p:nvPr/>
        </p:nvSpPr>
        <p:spPr>
          <a:xfrm>
            <a:off x="4355976" y="980728"/>
            <a:ext cx="1619672" cy="3600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355976" y="3212976"/>
            <a:ext cx="1619672" cy="1224136"/>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8/2018</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49</a:t>
            </a:fld>
            <a:endParaRPr lang="sk-SK"/>
          </a:p>
        </p:txBody>
      </p:sp>
      <p:graphicFrame>
        <p:nvGraphicFramePr>
          <p:cNvPr id="11" name="Tabulka 10"/>
          <p:cNvGraphicFramePr>
            <a:graphicFrameLocks noGrp="1"/>
          </p:cNvGraphicFramePr>
          <p:nvPr/>
        </p:nvGraphicFramePr>
        <p:xfrm>
          <a:off x="1" y="0"/>
          <a:ext cx="9144000" cy="4925230"/>
        </p:xfrm>
        <a:graphic>
          <a:graphicData uri="http://schemas.openxmlformats.org/drawingml/2006/table">
            <a:tbl>
              <a:tblPr firstRow="1" bandRow="1">
                <a:tableStyleId>{5C22544A-7EE6-4342-B048-85BDC9FD1C3A}</a:tableStyleId>
              </a:tblPr>
              <a:tblGrid>
                <a:gridCol w="2771799"/>
                <a:gridCol w="1584176"/>
                <a:gridCol w="1584176"/>
                <a:gridCol w="1584176"/>
                <a:gridCol w="1619673"/>
              </a:tblGrid>
              <a:tr h="499467">
                <a:tc gridSpan="5">
                  <a:txBody>
                    <a:bodyPr/>
                    <a:lstStyle/>
                    <a:p>
                      <a:pPr algn="ctr"/>
                      <a:r>
                        <a:rPr lang="en-GB" sz="2800" noProof="0" dirty="0" smtClean="0">
                          <a:solidFill>
                            <a:srgbClr val="FF0000"/>
                          </a:solidFill>
                          <a:latin typeface="Arial Black" pitchFamily="34" charset="0"/>
                        </a:rPr>
                        <a:t>Amino acids Content in various Proteins</a:t>
                      </a:r>
                      <a:endParaRPr lang="en-GB" sz="2800" noProof="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440707">
                <a:tc rowSpan="3">
                  <a:txBody>
                    <a:bodyPr/>
                    <a:lstStyle/>
                    <a:p>
                      <a:r>
                        <a:rPr lang="en-GB" sz="1800" noProof="0" dirty="0" smtClean="0">
                          <a:solidFill>
                            <a:srgbClr val="FF0000"/>
                          </a:solidFill>
                          <a:latin typeface="Arial Black" pitchFamily="34" charset="0"/>
                        </a:rPr>
                        <a:t>Amino acid</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4">
                  <a:txBody>
                    <a:bodyPr/>
                    <a:lstStyle/>
                    <a:p>
                      <a:pPr algn="ctr"/>
                      <a:r>
                        <a:rPr lang="en-GB" noProof="0" dirty="0" smtClean="0">
                          <a:solidFill>
                            <a:srgbClr val="0000FF"/>
                          </a:solidFill>
                          <a:latin typeface="Arial Black" pitchFamily="34" charset="0"/>
                        </a:rPr>
                        <a:t>PROTEIN</a:t>
                      </a:r>
                      <a:endParaRPr lang="en-GB" noProof="0"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440707">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008000"/>
                          </a:solidFill>
                          <a:latin typeface="Arial Black" pitchFamily="34" charset="0"/>
                        </a:rPr>
                        <a:t>Gelatine</a:t>
                      </a:r>
                      <a:endParaRPr lang="en-GB" noProof="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008000"/>
                          </a:solidFill>
                          <a:latin typeface="Arial Black" pitchFamily="34" charset="0"/>
                        </a:rPr>
                        <a:t>Casein</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008000"/>
                          </a:solidFill>
                          <a:latin typeface="Arial Black" pitchFamily="34" charset="0"/>
                        </a:rPr>
                        <a:t>Egg white</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DDDDD"/>
                    </a:solidFill>
                  </a:tcPr>
                </a:tc>
                <a:tc>
                  <a:txBody>
                    <a:bodyPr/>
                    <a:lstStyle/>
                    <a:p>
                      <a:pPr algn="ctr"/>
                      <a:r>
                        <a:rPr lang="en-GB" noProof="0" dirty="0" smtClean="0">
                          <a:solidFill>
                            <a:srgbClr val="008000"/>
                          </a:solidFill>
                          <a:latin typeface="Arial Black" pitchFamily="34" charset="0"/>
                        </a:rPr>
                        <a:t>Egg yellow</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r h="440707">
                <a:tc vMerge="1">
                  <a:txBody>
                    <a:bodyPr/>
                    <a:lstStyle/>
                    <a:p>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4">
                  <a:txBody>
                    <a:bodyPr/>
                    <a:lstStyle/>
                    <a:p>
                      <a:pPr algn="ctr"/>
                      <a:r>
                        <a:rPr lang="cs-CZ" dirty="0" smtClean="0">
                          <a:solidFill>
                            <a:srgbClr val="C00000"/>
                          </a:solidFill>
                          <a:latin typeface="Arial Black" pitchFamily="34" charset="0"/>
                        </a:rPr>
                        <a:t>(</a:t>
                      </a:r>
                      <a:r>
                        <a:rPr lang="cs-CZ" dirty="0" err="1" smtClean="0">
                          <a:solidFill>
                            <a:srgbClr val="C00000"/>
                          </a:solidFill>
                          <a:latin typeface="Arial Black" pitchFamily="34" charset="0"/>
                        </a:rPr>
                        <a:t>Molar</a:t>
                      </a:r>
                      <a:r>
                        <a:rPr lang="cs-CZ" dirty="0" smtClean="0">
                          <a:solidFill>
                            <a:srgbClr val="C00000"/>
                          </a:solidFill>
                          <a:latin typeface="Arial Black" pitchFamily="34" charset="0"/>
                        </a:rPr>
                        <a:t> %)</a:t>
                      </a:r>
                      <a:endParaRPr lang="cs-CZ" dirty="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440707">
                <a:tc>
                  <a:txBody>
                    <a:bodyPr/>
                    <a:lstStyle/>
                    <a:p>
                      <a:r>
                        <a:rPr lang="en-GB" noProof="0" dirty="0" err="1" smtClean="0"/>
                        <a:t>Isoleucine</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cs-CZ" noProof="0" dirty="0" smtClean="0"/>
                        <a:t>L</a:t>
                      </a:r>
                      <a:r>
                        <a:rPr lang="en-GB" noProof="0" dirty="0" err="1" smtClean="0"/>
                        <a:t>eucine</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9</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10</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9</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t>Thyrosine</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Phenylalanine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Lysine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Histidine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t>Arginine</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ovéPole 6"/>
          <p:cNvSpPr txBox="1"/>
          <p:nvPr/>
        </p:nvSpPr>
        <p:spPr>
          <a:xfrm>
            <a:off x="179512" y="4869160"/>
            <a:ext cx="8712968" cy="369332"/>
          </a:xfrm>
          <a:prstGeom prst="rect">
            <a:avLst/>
          </a:prstGeom>
          <a:noFill/>
        </p:spPr>
        <p:txBody>
          <a:bodyPr wrap="square" rtlCol="0">
            <a:spAutoFit/>
          </a:bodyPr>
          <a:lstStyle/>
          <a:p>
            <a:r>
              <a:rPr lang="en-GB" dirty="0" smtClean="0">
                <a:solidFill>
                  <a:srgbClr val="008000"/>
                </a:solidFill>
                <a:latin typeface="Arial Black" pitchFamily="34" charset="0"/>
              </a:rPr>
              <a:t>Gelatine = </a:t>
            </a:r>
            <a:r>
              <a:rPr lang="en-GB" dirty="0" err="1" smtClean="0">
                <a:solidFill>
                  <a:srgbClr val="008000"/>
                </a:solidFill>
                <a:latin typeface="Arial Black" pitchFamily="34" charset="0"/>
              </a:rPr>
              <a:t>Denaturated</a:t>
            </a:r>
            <a:r>
              <a:rPr lang="en-GB" dirty="0" smtClean="0">
                <a:solidFill>
                  <a:srgbClr val="008000"/>
                </a:solidFill>
                <a:latin typeface="Arial Black" pitchFamily="34" charset="0"/>
              </a:rPr>
              <a:t> Collagen</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Peptides</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and</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Proteins</a:t>
            </a:r>
            <a:endParaRPr lang="cs-CZ"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a:t>
            </a:fld>
            <a:endParaRPr lang="sk-SK"/>
          </a:p>
        </p:txBody>
      </p:sp>
      <p:pic>
        <p:nvPicPr>
          <p:cNvPr id="9" name="Obrázek 8" descr="Amino_acid_zwitterions_svg.png"/>
          <p:cNvPicPr>
            <a:picLocks noChangeAspect="1"/>
          </p:cNvPicPr>
          <p:nvPr/>
        </p:nvPicPr>
        <p:blipFill>
          <a:blip r:embed="rId2" cstate="print"/>
          <a:stretch>
            <a:fillRect/>
          </a:stretch>
        </p:blipFill>
        <p:spPr>
          <a:xfrm>
            <a:off x="755576" y="1124744"/>
            <a:ext cx="4437884" cy="2160240"/>
          </a:xfrm>
          <a:prstGeom prst="rect">
            <a:avLst/>
          </a:prstGeom>
        </p:spPr>
      </p:pic>
      <p:pic>
        <p:nvPicPr>
          <p:cNvPr id="10" name="Obrázek 9" descr="D+L-Alanine.gif"/>
          <p:cNvPicPr>
            <a:picLocks noChangeAspect="1"/>
          </p:cNvPicPr>
          <p:nvPr/>
        </p:nvPicPr>
        <p:blipFill>
          <a:blip r:embed="rId3" cstate="print"/>
          <a:stretch>
            <a:fillRect/>
          </a:stretch>
        </p:blipFill>
        <p:spPr>
          <a:xfrm>
            <a:off x="5004048" y="3717032"/>
            <a:ext cx="3450310" cy="1692399"/>
          </a:xfrm>
          <a:prstGeom prst="rect">
            <a:avLst/>
          </a:prstGeom>
        </p:spPr>
      </p:pic>
      <p:pic>
        <p:nvPicPr>
          <p:cNvPr id="11" name="Obrázek 10" descr="Beta_alanine_comparison_svg.png"/>
          <p:cNvPicPr>
            <a:picLocks noChangeAspect="1"/>
          </p:cNvPicPr>
          <p:nvPr/>
        </p:nvPicPr>
        <p:blipFill>
          <a:blip r:embed="rId4" cstate="print"/>
          <a:stretch>
            <a:fillRect/>
          </a:stretch>
        </p:blipFill>
        <p:spPr>
          <a:xfrm>
            <a:off x="755576" y="3861048"/>
            <a:ext cx="3755765" cy="1836415"/>
          </a:xfrm>
          <a:prstGeom prst="rect">
            <a:avLst/>
          </a:prstGeom>
          <a:ln w="63500">
            <a:solidFill>
              <a:srgbClr val="FF0000"/>
            </a:solidFill>
          </a:ln>
        </p:spPr>
      </p:pic>
      <p:sp>
        <p:nvSpPr>
          <p:cNvPr id="12" name="TextovéPole 11"/>
          <p:cNvSpPr txBox="1"/>
          <p:nvPr/>
        </p:nvSpPr>
        <p:spPr>
          <a:xfrm>
            <a:off x="5004048" y="5517232"/>
            <a:ext cx="3816424" cy="369332"/>
          </a:xfrm>
          <a:prstGeom prst="rect">
            <a:avLst/>
          </a:prstGeom>
          <a:noFill/>
        </p:spPr>
        <p:txBody>
          <a:bodyPr wrap="square" rtlCol="0">
            <a:spAutoFit/>
          </a:bodyPr>
          <a:lstStyle/>
          <a:p>
            <a:r>
              <a:rPr lang="en-US" dirty="0" smtClean="0"/>
              <a:t>β-</a:t>
            </a:r>
            <a:r>
              <a:rPr lang="en-US" dirty="0" err="1" smtClean="0"/>
              <a:t>alanine</a:t>
            </a:r>
            <a:r>
              <a:rPr lang="en-US" dirty="0" smtClean="0"/>
              <a:t> and its α-</a:t>
            </a:r>
            <a:r>
              <a:rPr lang="en-US" dirty="0" err="1" smtClean="0"/>
              <a:t>alanine</a:t>
            </a:r>
            <a:r>
              <a:rPr lang="en-US" dirty="0" smtClean="0"/>
              <a:t> isomer</a:t>
            </a:r>
            <a:endParaRPr lang="cs-CZ" b="1" dirty="0"/>
          </a:p>
        </p:txBody>
      </p:sp>
      <p:sp>
        <p:nvSpPr>
          <p:cNvPr id="13" name="TextovéPole 12"/>
          <p:cNvSpPr txBox="1"/>
          <p:nvPr/>
        </p:nvSpPr>
        <p:spPr>
          <a:xfrm>
            <a:off x="5364088" y="836712"/>
            <a:ext cx="3168352" cy="830997"/>
          </a:xfrm>
          <a:prstGeom prst="rect">
            <a:avLst/>
          </a:prstGeom>
          <a:noFill/>
        </p:spPr>
        <p:txBody>
          <a:bodyPr wrap="square" rtlCol="0">
            <a:spAutoFit/>
          </a:bodyPr>
          <a:lstStyle/>
          <a:p>
            <a:r>
              <a:rPr lang="en-US" sz="1600" b="1" dirty="0" smtClean="0"/>
              <a:t>An amino acid in its (1) un-ionized and (2) </a:t>
            </a:r>
            <a:r>
              <a:rPr lang="en-US" sz="1600" b="1" dirty="0" err="1" smtClean="0"/>
              <a:t>zwitterionic</a:t>
            </a:r>
            <a:r>
              <a:rPr lang="en-US" sz="1600" b="1" dirty="0" smtClean="0"/>
              <a:t> forms</a:t>
            </a:r>
          </a:p>
        </p:txBody>
      </p:sp>
      <p:sp>
        <p:nvSpPr>
          <p:cNvPr id="14" name="Obdélník 13"/>
          <p:cNvSpPr/>
          <p:nvPr/>
        </p:nvSpPr>
        <p:spPr>
          <a:xfrm>
            <a:off x="5364088" y="2060848"/>
            <a:ext cx="1120820" cy="369332"/>
          </a:xfrm>
          <a:prstGeom prst="rect">
            <a:avLst/>
          </a:prstGeom>
        </p:spPr>
        <p:txBody>
          <a:bodyPr wrap="none">
            <a:spAutoFit/>
          </a:bodyPr>
          <a:lstStyle/>
          <a:p>
            <a:r>
              <a:rPr lang="cs-CZ" b="1" dirty="0" err="1" smtClean="0">
                <a:solidFill>
                  <a:srgbClr val="0000FF"/>
                </a:solidFill>
                <a:latin typeface="Arial Black" pitchFamily="34" charset="0"/>
              </a:rPr>
              <a:t>amfion</a:t>
            </a:r>
            <a:r>
              <a:rPr lang="cs-CZ" b="1" dirty="0" smtClean="0">
                <a:solidFill>
                  <a:srgbClr val="0000FF"/>
                </a:solidFill>
                <a:latin typeface="Arial Black" pitchFamily="34" charset="0"/>
              </a:rPr>
              <a:t> </a:t>
            </a:r>
            <a:endParaRPr lang="cs-CZ" dirty="0"/>
          </a:p>
        </p:txBody>
      </p:sp>
      <p:cxnSp>
        <p:nvCxnSpPr>
          <p:cNvPr id="16" name="Přímá spojovací šipka 15"/>
          <p:cNvCxnSpPr/>
          <p:nvPr/>
        </p:nvCxnSpPr>
        <p:spPr>
          <a:xfrm flipV="1">
            <a:off x="6012160" y="1412776"/>
            <a:ext cx="1440160" cy="720080"/>
          </a:xfrm>
          <a:prstGeom prst="straightConnector1">
            <a:avLst/>
          </a:prstGeom>
          <a:ln w="63500">
            <a:solidFill>
              <a:srgbClr val="0000FF"/>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7380312" y="2276872"/>
            <a:ext cx="1512168" cy="646331"/>
          </a:xfrm>
          <a:prstGeom prst="rect">
            <a:avLst/>
          </a:prstGeom>
          <a:noFill/>
        </p:spPr>
        <p:txBody>
          <a:bodyPr wrap="square" rtlCol="0">
            <a:spAutoFit/>
          </a:bodyPr>
          <a:lstStyle/>
          <a:p>
            <a:r>
              <a:rPr lang="cs-CZ" dirty="0" smtClean="0">
                <a:solidFill>
                  <a:srgbClr val="008000"/>
                </a:solidFill>
                <a:latin typeface="Arial Black" pitchFamily="34" charset="0"/>
              </a:rPr>
              <a:t>Převzato z NĚMČINY</a:t>
            </a:r>
            <a:endParaRPr lang="cs-CZ" dirty="0">
              <a:solidFill>
                <a:srgbClr val="008000"/>
              </a:solidFill>
              <a:latin typeface="Arial Black" pitchFamily="34" charset="0"/>
            </a:endParaRPr>
          </a:p>
        </p:txBody>
      </p:sp>
      <p:cxnSp>
        <p:nvCxnSpPr>
          <p:cNvPr id="20" name="Přímá spojovací šipka 19"/>
          <p:cNvCxnSpPr>
            <a:stCxn id="18" idx="0"/>
          </p:cNvCxnSpPr>
          <p:nvPr/>
        </p:nvCxnSpPr>
        <p:spPr>
          <a:xfrm flipH="1" flipV="1">
            <a:off x="7884368" y="1340768"/>
            <a:ext cx="252028" cy="936104"/>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562074"/>
          </a:xfrm>
        </p:spPr>
        <p:txBody>
          <a:bodyPr/>
          <a:lstStyle/>
          <a:p>
            <a:r>
              <a:rPr lang="en-GB" dirty="0" smtClean="0">
                <a:solidFill>
                  <a:srgbClr val="FF0000"/>
                </a:solidFill>
                <a:latin typeface="Arial Black" pitchFamily="34" charset="0"/>
              </a:rPr>
              <a:t>Casein – characteristics</a:t>
            </a:r>
            <a:endParaRPr lang="en-GB"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50</a:t>
            </a:fld>
            <a:endParaRPr lang="sk-SK"/>
          </a:p>
        </p:txBody>
      </p:sp>
      <p:sp>
        <p:nvSpPr>
          <p:cNvPr id="10" name="TextovéPole 9"/>
          <p:cNvSpPr txBox="1"/>
          <p:nvPr/>
        </p:nvSpPr>
        <p:spPr>
          <a:xfrm>
            <a:off x="0" y="2924944"/>
            <a:ext cx="8352928" cy="584775"/>
          </a:xfrm>
          <a:prstGeom prst="rect">
            <a:avLst/>
          </a:prstGeom>
          <a:noFill/>
        </p:spPr>
        <p:txBody>
          <a:bodyPr wrap="square" rtlCol="0">
            <a:spAutoFit/>
          </a:bodyPr>
          <a:lstStyle/>
          <a:p>
            <a:pPr algn="ctr"/>
            <a:r>
              <a:rPr lang="cs-CZ" sz="3200" dirty="0" smtClean="0">
                <a:solidFill>
                  <a:srgbClr val="008000"/>
                </a:solidFill>
                <a:latin typeface="Arial Black" pitchFamily="34" charset="0"/>
              </a:rPr>
              <a:t>CASEIN  versus </a:t>
            </a:r>
            <a:r>
              <a:rPr lang="cs-CZ" sz="3200" dirty="0" smtClean="0">
                <a:solidFill>
                  <a:srgbClr val="C00000"/>
                </a:solidFill>
                <a:latin typeface="Arial Black" pitchFamily="34" charset="0"/>
              </a:rPr>
              <a:t>QUARK</a:t>
            </a:r>
            <a:endParaRPr lang="cs-CZ" sz="3200" dirty="0">
              <a:solidFill>
                <a:srgbClr val="C00000"/>
              </a:solidFill>
              <a:latin typeface="Arial Black" pitchFamily="34" charset="0"/>
            </a:endParaRPr>
          </a:p>
        </p:txBody>
      </p:sp>
      <p:sp>
        <p:nvSpPr>
          <p:cNvPr id="11" name="TextovéPole 10"/>
          <p:cNvSpPr txBox="1"/>
          <p:nvPr/>
        </p:nvSpPr>
        <p:spPr>
          <a:xfrm>
            <a:off x="0" y="3573016"/>
            <a:ext cx="9036496" cy="2677656"/>
          </a:xfrm>
          <a:prstGeom prst="rect">
            <a:avLst/>
          </a:prstGeom>
          <a:noFill/>
        </p:spPr>
        <p:txBody>
          <a:bodyPr wrap="square" rtlCol="0">
            <a:spAutoFit/>
          </a:bodyPr>
          <a:lstStyle/>
          <a:p>
            <a:r>
              <a:rPr lang="cs-CZ" sz="2800" dirty="0" smtClean="0">
                <a:solidFill>
                  <a:srgbClr val="008000"/>
                </a:solidFill>
                <a:latin typeface="Arial Black" pitchFamily="34" charset="0"/>
              </a:rPr>
              <a:t>CASEIN </a:t>
            </a:r>
            <a:r>
              <a:rPr lang="cs-CZ" sz="2800" dirty="0" err="1" smtClean="0">
                <a:solidFill>
                  <a:srgbClr val="008000"/>
                </a:solidFill>
                <a:latin typeface="Arial Black" pitchFamily="34" charset="0"/>
              </a:rPr>
              <a:t>is</a:t>
            </a:r>
            <a:r>
              <a:rPr lang="cs-CZ" sz="2800" dirty="0" smtClean="0">
                <a:solidFill>
                  <a:srgbClr val="008000"/>
                </a:solidFill>
                <a:latin typeface="Arial Black" pitchFamily="34" charset="0"/>
              </a:rPr>
              <a:t> </a:t>
            </a:r>
            <a:r>
              <a:rPr lang="cs-CZ" sz="2800" dirty="0" err="1" smtClean="0">
                <a:solidFill>
                  <a:srgbClr val="008000"/>
                </a:solidFill>
                <a:latin typeface="Arial Black" pitchFamily="34" charset="0"/>
              </a:rPr>
              <a:t>manufactered</a:t>
            </a:r>
            <a:r>
              <a:rPr lang="cs-CZ" sz="2800" dirty="0" smtClean="0">
                <a:solidFill>
                  <a:srgbClr val="008000"/>
                </a:solidFill>
                <a:latin typeface="Arial Black" pitchFamily="34" charset="0"/>
              </a:rPr>
              <a:t> </a:t>
            </a:r>
            <a:r>
              <a:rPr lang="cs-CZ" sz="2800" dirty="0" err="1" smtClean="0">
                <a:solidFill>
                  <a:srgbClr val="008000"/>
                </a:solidFill>
                <a:latin typeface="Arial Black" pitchFamily="34" charset="0"/>
              </a:rPr>
              <a:t>from</a:t>
            </a:r>
            <a:r>
              <a:rPr lang="cs-CZ" sz="2800" dirty="0" smtClean="0">
                <a:solidFill>
                  <a:srgbClr val="008000"/>
                </a:solidFill>
                <a:latin typeface="Arial Black" pitchFamily="34" charset="0"/>
              </a:rPr>
              <a:t> </a:t>
            </a:r>
            <a:r>
              <a:rPr lang="cs-CZ" sz="2800" dirty="0" err="1" smtClean="0">
                <a:solidFill>
                  <a:srgbClr val="008000"/>
                </a:solidFill>
                <a:latin typeface="Arial Black" pitchFamily="34" charset="0"/>
              </a:rPr>
              <a:t>the</a:t>
            </a:r>
            <a:r>
              <a:rPr lang="cs-CZ" sz="2800" dirty="0" smtClean="0">
                <a:solidFill>
                  <a:srgbClr val="008000"/>
                </a:solidFill>
                <a:latin typeface="Arial Black" pitchFamily="34" charset="0"/>
              </a:rPr>
              <a:t> </a:t>
            </a:r>
            <a:r>
              <a:rPr lang="cs-CZ" sz="2800" dirty="0" err="1" smtClean="0">
                <a:solidFill>
                  <a:srgbClr val="008000"/>
                </a:solidFill>
                <a:latin typeface="Arial Black" pitchFamily="34" charset="0"/>
              </a:rPr>
              <a:t>skimmed</a:t>
            </a:r>
            <a:r>
              <a:rPr lang="cs-CZ" sz="2800" dirty="0" smtClean="0">
                <a:solidFill>
                  <a:srgbClr val="008000"/>
                </a:solidFill>
                <a:latin typeface="Arial Black" pitchFamily="34" charset="0"/>
              </a:rPr>
              <a:t> (</a:t>
            </a:r>
            <a:r>
              <a:rPr lang="cs-CZ" sz="2800" dirty="0" err="1" smtClean="0">
                <a:solidFill>
                  <a:srgbClr val="008000"/>
                </a:solidFill>
                <a:latin typeface="Arial Black" pitchFamily="34" charset="0"/>
              </a:rPr>
              <a:t>fat</a:t>
            </a:r>
            <a:r>
              <a:rPr lang="cs-CZ" sz="2800" dirty="0" smtClean="0">
                <a:solidFill>
                  <a:srgbClr val="008000"/>
                </a:solidFill>
                <a:latin typeface="Arial Black" pitchFamily="34" charset="0"/>
              </a:rPr>
              <a:t>-free) MILK, THE HIGH FAT CONTENT IS a DEFECT! </a:t>
            </a:r>
            <a:endParaRPr lang="cs-CZ" sz="2800" i="1" dirty="0" smtClean="0">
              <a:solidFill>
                <a:srgbClr val="008000"/>
              </a:solidFill>
              <a:latin typeface="Arial Black" pitchFamily="34" charset="0"/>
            </a:endParaRPr>
          </a:p>
          <a:p>
            <a:r>
              <a:rPr lang="cs-CZ" sz="2800" dirty="0" smtClean="0">
                <a:solidFill>
                  <a:srgbClr val="C00000"/>
                </a:solidFill>
                <a:latin typeface="Arial Black" pitchFamily="34" charset="0"/>
              </a:rPr>
              <a:t>QUARK </a:t>
            </a:r>
            <a:r>
              <a:rPr lang="cs-CZ" sz="2800" dirty="0" err="1" smtClean="0">
                <a:solidFill>
                  <a:srgbClr val="C00000"/>
                </a:solidFill>
                <a:latin typeface="Arial Black" pitchFamily="34" charset="0"/>
              </a:rPr>
              <a:t>is</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manufactered</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from</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the</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Whole</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fat</a:t>
            </a:r>
            <a:r>
              <a:rPr lang="cs-CZ" sz="2800" dirty="0" smtClean="0">
                <a:solidFill>
                  <a:srgbClr val="C00000"/>
                </a:solidFill>
                <a:latin typeface="Arial Black" pitchFamily="34" charset="0"/>
              </a:rPr>
              <a:t>) MILK, </a:t>
            </a:r>
            <a:r>
              <a:rPr lang="cs-CZ" sz="2800" dirty="0" err="1" smtClean="0">
                <a:solidFill>
                  <a:srgbClr val="C00000"/>
                </a:solidFill>
                <a:latin typeface="Arial Black" pitchFamily="34" charset="0"/>
              </a:rPr>
              <a:t>but</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it</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can</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be</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also</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manufactered</a:t>
            </a:r>
            <a:r>
              <a:rPr lang="cs-CZ" sz="2800" dirty="0" smtClean="0">
                <a:solidFill>
                  <a:srgbClr val="C00000"/>
                </a:solidFill>
                <a:latin typeface="Arial Black" pitchFamily="34" charset="0"/>
              </a:rPr>
              <a:t> as </a:t>
            </a:r>
            <a:r>
              <a:rPr lang="cs-CZ" sz="2800" dirty="0" err="1" smtClean="0">
                <a:solidFill>
                  <a:srgbClr val="C00000"/>
                </a:solidFill>
                <a:latin typeface="Arial Black" pitchFamily="34" charset="0"/>
              </a:rPr>
              <a:t>the</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Fat</a:t>
            </a:r>
            <a:r>
              <a:rPr lang="cs-CZ" sz="2800" dirty="0" smtClean="0">
                <a:solidFill>
                  <a:srgbClr val="C00000"/>
                </a:solidFill>
                <a:latin typeface="Arial Black" pitchFamily="34" charset="0"/>
              </a:rPr>
              <a:t>-free </a:t>
            </a:r>
            <a:r>
              <a:rPr lang="cs-CZ" sz="2800" dirty="0" err="1" smtClean="0">
                <a:solidFill>
                  <a:srgbClr val="C00000"/>
                </a:solidFill>
                <a:latin typeface="Arial Black" pitchFamily="34" charset="0"/>
              </a:rPr>
              <a:t>or</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Low</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Fat</a:t>
            </a:r>
            <a:r>
              <a:rPr lang="cs-CZ" sz="2800" dirty="0" smtClean="0">
                <a:solidFill>
                  <a:srgbClr val="C00000"/>
                </a:solidFill>
                <a:latin typeface="Arial Black" pitchFamily="34" charset="0"/>
              </a:rPr>
              <a:t> </a:t>
            </a:r>
            <a:r>
              <a:rPr lang="cs-CZ" sz="2800" dirty="0" err="1" smtClean="0">
                <a:solidFill>
                  <a:srgbClr val="C00000"/>
                </a:solidFill>
                <a:latin typeface="Arial Black" pitchFamily="34" charset="0"/>
              </a:rPr>
              <a:t>Product</a:t>
            </a:r>
            <a:r>
              <a:rPr lang="cs-CZ" sz="2800" dirty="0" smtClean="0">
                <a:solidFill>
                  <a:srgbClr val="C00000"/>
                </a:solidFill>
                <a:latin typeface="Arial Black" pitchFamily="34" charset="0"/>
              </a:rPr>
              <a:t>! </a:t>
            </a:r>
            <a:endParaRPr lang="cs-CZ" sz="2800" i="1" dirty="0">
              <a:solidFill>
                <a:srgbClr val="C00000"/>
              </a:solidFill>
              <a:latin typeface="Arial Black" pitchFamily="34" charset="0"/>
            </a:endParaRPr>
          </a:p>
        </p:txBody>
      </p:sp>
      <p:graphicFrame>
        <p:nvGraphicFramePr>
          <p:cNvPr id="12" name="Tabulka 11"/>
          <p:cNvGraphicFramePr>
            <a:graphicFrameLocks noGrp="1"/>
          </p:cNvGraphicFramePr>
          <p:nvPr/>
        </p:nvGraphicFramePr>
        <p:xfrm>
          <a:off x="0" y="980728"/>
          <a:ext cx="9144000" cy="1879600"/>
        </p:xfrm>
        <a:graphic>
          <a:graphicData uri="http://schemas.openxmlformats.org/drawingml/2006/table">
            <a:tbl>
              <a:tblPr firstRow="1" bandRow="1">
                <a:tableStyleId>{5C22544A-7EE6-4342-B048-85BDC9FD1C3A}</a:tableStyleId>
              </a:tblPr>
              <a:tblGrid>
                <a:gridCol w="3923929"/>
                <a:gridCol w="1224136"/>
                <a:gridCol w="1008112"/>
                <a:gridCol w="1080120"/>
                <a:gridCol w="1907703"/>
              </a:tblGrid>
              <a:tr h="370840">
                <a:tc>
                  <a:txBody>
                    <a:bodyPr/>
                    <a:lstStyle/>
                    <a:p>
                      <a:pPr algn="ctr"/>
                      <a:r>
                        <a:rPr lang="cs-CZ" sz="2000" dirty="0" err="1" smtClean="0">
                          <a:solidFill>
                            <a:srgbClr val="FF3300"/>
                          </a:solidFill>
                          <a:latin typeface="Arial Black" pitchFamily="34" charset="0"/>
                        </a:rPr>
                        <a:t>Cacein</a:t>
                      </a:r>
                      <a:r>
                        <a:rPr lang="cs-CZ" sz="2000" baseline="0" dirty="0" smtClean="0">
                          <a:solidFill>
                            <a:srgbClr val="FF3300"/>
                          </a:solidFill>
                          <a:latin typeface="Arial Black" pitchFamily="34" charset="0"/>
                        </a:rPr>
                        <a:t> Type (Sort)</a:t>
                      </a:r>
                      <a:endParaRPr lang="cs-CZ" sz="2000" dirty="0">
                        <a:solidFill>
                          <a:srgbClr val="FF33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sz="2000" dirty="0" err="1" smtClean="0">
                          <a:solidFill>
                            <a:srgbClr val="FF3300"/>
                          </a:solidFill>
                          <a:latin typeface="Arial Black" pitchFamily="34" charset="0"/>
                        </a:rPr>
                        <a:t>Water</a:t>
                      </a:r>
                      <a:r>
                        <a:rPr lang="cs-CZ" sz="2000" dirty="0" smtClean="0">
                          <a:solidFill>
                            <a:srgbClr val="FF3300"/>
                          </a:solidFill>
                          <a:latin typeface="Arial Black" pitchFamily="34" charset="0"/>
                        </a:rPr>
                        <a:t> </a:t>
                      </a:r>
                      <a:endParaRPr lang="cs-CZ" sz="2000" dirty="0">
                        <a:solidFill>
                          <a:srgbClr val="FF33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sz="2000" dirty="0" err="1" smtClean="0">
                          <a:solidFill>
                            <a:srgbClr val="FF3300"/>
                          </a:solidFill>
                          <a:latin typeface="Arial Black" pitchFamily="34" charset="0"/>
                        </a:rPr>
                        <a:t>Fat</a:t>
                      </a:r>
                      <a:r>
                        <a:rPr lang="cs-CZ" sz="2000" dirty="0" smtClean="0">
                          <a:solidFill>
                            <a:srgbClr val="FF3300"/>
                          </a:solidFill>
                          <a:latin typeface="Arial Black" pitchFamily="34" charset="0"/>
                        </a:rPr>
                        <a:t> </a:t>
                      </a:r>
                      <a:endParaRPr lang="cs-CZ" sz="2000" dirty="0">
                        <a:solidFill>
                          <a:srgbClr val="FF33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sz="2000" dirty="0" err="1" smtClean="0">
                          <a:solidFill>
                            <a:srgbClr val="FF3300"/>
                          </a:solidFill>
                          <a:latin typeface="Arial Black" pitchFamily="34" charset="0"/>
                        </a:rPr>
                        <a:t>Ash</a:t>
                      </a:r>
                      <a:endParaRPr lang="cs-CZ" sz="2000" dirty="0">
                        <a:solidFill>
                          <a:srgbClr val="FF33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sz="2000" dirty="0" smtClean="0">
                          <a:solidFill>
                            <a:srgbClr val="FF3300"/>
                          </a:solidFill>
                          <a:latin typeface="Arial Black" pitchFamily="34" charset="0"/>
                        </a:rPr>
                        <a:t>Acidity</a:t>
                      </a:r>
                      <a:endParaRPr lang="cs-CZ" sz="2000" dirty="0">
                        <a:solidFill>
                          <a:srgbClr val="FF33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r>
                        <a:rPr lang="cs-CZ" dirty="0" err="1" smtClean="0"/>
                        <a:t>Acid</a:t>
                      </a:r>
                      <a:r>
                        <a:rPr lang="cs-CZ" dirty="0" smtClean="0"/>
                        <a:t>, </a:t>
                      </a:r>
                      <a:r>
                        <a:rPr lang="cs-CZ" dirty="0" err="1" smtClean="0"/>
                        <a:t>grain</a:t>
                      </a:r>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9,5</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00FF"/>
                          </a:solidFill>
                          <a:latin typeface="Arial Black" pitchFamily="34" charset="0"/>
                        </a:rPr>
                        <a:t>0,3</a:t>
                      </a:r>
                      <a:endParaRPr lang="cs-CZ"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1,7</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9,9</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cs-CZ" dirty="0" err="1" smtClean="0"/>
                        <a:t>Acid</a:t>
                      </a:r>
                      <a:r>
                        <a:rPr lang="cs-CZ" dirty="0" smtClean="0"/>
                        <a:t>, </a:t>
                      </a:r>
                      <a:r>
                        <a:rPr lang="cs-CZ" dirty="0" err="1" smtClean="0"/>
                        <a:t>Cheese</a:t>
                      </a:r>
                      <a:r>
                        <a:rPr lang="cs-CZ" dirty="0" smtClean="0"/>
                        <a:t>, </a:t>
                      </a:r>
                      <a:r>
                        <a:rPr lang="cs-CZ" dirty="0" err="1" smtClean="0"/>
                        <a:t>Lumps</a:t>
                      </a:r>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7,8</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00FF"/>
                          </a:solidFill>
                          <a:latin typeface="Arial Black" pitchFamily="34" charset="0"/>
                        </a:rPr>
                        <a:t>0,4</a:t>
                      </a:r>
                      <a:endParaRPr lang="cs-CZ"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4,1</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Acid</a:t>
                      </a:r>
                      <a:r>
                        <a:rPr lang="cs-CZ" dirty="0" smtClean="0"/>
                        <a:t>, Salt, </a:t>
                      </a:r>
                      <a:r>
                        <a:rPr lang="cs-CZ" dirty="0" err="1" smtClean="0"/>
                        <a:t>Lumps</a:t>
                      </a:r>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7,1</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00FF"/>
                          </a:solidFill>
                          <a:latin typeface="Arial Black" pitchFamily="34" charset="0"/>
                        </a:rPr>
                        <a:t>0,2</a:t>
                      </a:r>
                      <a:endParaRPr lang="cs-CZ"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5,7</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6,7</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cs-CZ" dirty="0" err="1" smtClean="0"/>
                        <a:t>Rennet</a:t>
                      </a:r>
                      <a:r>
                        <a:rPr lang="cs-CZ" dirty="0" smtClean="0"/>
                        <a:t> </a:t>
                      </a:r>
                      <a:r>
                        <a:rPr lang="cs-CZ" dirty="0" err="1" smtClean="0"/>
                        <a:t>coagulated</a:t>
                      </a:r>
                      <a:r>
                        <a:rPr lang="cs-CZ" dirty="0" smtClean="0"/>
                        <a:t> </a:t>
                      </a:r>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8,3</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00FF"/>
                          </a:solidFill>
                          <a:latin typeface="Arial Black" pitchFamily="34" charset="0"/>
                        </a:rPr>
                        <a:t>0,6</a:t>
                      </a:r>
                      <a:endParaRPr lang="cs-CZ"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8,0</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7,9</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Obdélník 12"/>
          <p:cNvSpPr/>
          <p:nvPr/>
        </p:nvSpPr>
        <p:spPr>
          <a:xfrm>
            <a:off x="5148064" y="980728"/>
            <a:ext cx="1008112" cy="1872208"/>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en-GB" sz="2800" dirty="0" smtClean="0">
                <a:solidFill>
                  <a:srgbClr val="FF0000"/>
                </a:solidFill>
                <a:latin typeface="Arial Black" pitchFamily="34" charset="0"/>
              </a:rPr>
              <a:t>Casein – </a:t>
            </a:r>
            <a:r>
              <a:rPr lang="en-GB" sz="2800" dirty="0" err="1" smtClean="0">
                <a:solidFill>
                  <a:srgbClr val="FF0000"/>
                </a:solidFill>
                <a:latin typeface="Arial Black" pitchFamily="34" charset="0"/>
              </a:rPr>
              <a:t>Charasteristics</a:t>
            </a:r>
            <a:endParaRPr lang="en-GB" sz="2800" dirty="0">
              <a:solidFill>
                <a:srgbClr val="FF0000"/>
              </a:solidFill>
              <a:latin typeface="Arial Black" pitchFamily="34" charset="0"/>
            </a:endParaRPr>
          </a:p>
        </p:txBody>
      </p:sp>
      <p:sp>
        <p:nvSpPr>
          <p:cNvPr id="17" name="Zástupný symbol pro obsah 16"/>
          <p:cNvSpPr>
            <a:spLocks noGrp="1"/>
          </p:cNvSpPr>
          <p:nvPr>
            <p:ph idx="1"/>
          </p:nvPr>
        </p:nvSpPr>
        <p:spPr>
          <a:xfrm>
            <a:off x="0" y="1052736"/>
            <a:ext cx="9144000" cy="5073427"/>
          </a:xfrm>
        </p:spPr>
        <p:txBody>
          <a:bodyPr/>
          <a:lstStyle/>
          <a:p>
            <a:r>
              <a:rPr lang="en-GB" sz="2800" b="1" dirty="0" smtClean="0"/>
              <a:t>Protein Part of Milk</a:t>
            </a:r>
          </a:p>
          <a:p>
            <a:r>
              <a:rPr lang="en-GB" sz="2800" b="1" dirty="0" smtClean="0">
                <a:solidFill>
                  <a:srgbClr val="0000FF"/>
                </a:solidFill>
              </a:rPr>
              <a:t>Four Types of </a:t>
            </a:r>
            <a:r>
              <a:rPr lang="en-GB" sz="2800" dirty="0" smtClean="0">
                <a:solidFill>
                  <a:srgbClr val="FF0000"/>
                </a:solidFill>
                <a:latin typeface="Arial Black" pitchFamily="34" charset="0"/>
              </a:rPr>
              <a:t>Casein </a:t>
            </a:r>
            <a:r>
              <a:rPr lang="en-GB" sz="2800" b="1" dirty="0" smtClean="0">
                <a:solidFill>
                  <a:srgbClr val="0000FF"/>
                </a:solidFill>
              </a:rPr>
              <a:t>recognised: </a:t>
            </a:r>
            <a:r>
              <a:rPr lang="en-GB" sz="2800" b="1" dirty="0" smtClean="0">
                <a:solidFill>
                  <a:srgbClr val="0000FF"/>
                </a:solidFill>
                <a:latin typeface="Symbol" pitchFamily="18" charset="2"/>
              </a:rPr>
              <a:t>a</a:t>
            </a:r>
            <a:r>
              <a:rPr lang="en-GB" sz="2800" b="1" dirty="0" smtClean="0">
                <a:solidFill>
                  <a:srgbClr val="0000FF"/>
                </a:solidFill>
              </a:rPr>
              <a:t>S1, </a:t>
            </a:r>
            <a:r>
              <a:rPr lang="en-GB" sz="2800" b="1" dirty="0" smtClean="0">
                <a:solidFill>
                  <a:srgbClr val="0000FF"/>
                </a:solidFill>
                <a:latin typeface="Symbol" pitchFamily="18" charset="2"/>
              </a:rPr>
              <a:t>a</a:t>
            </a:r>
            <a:r>
              <a:rPr lang="en-GB" sz="2800" b="1" dirty="0" smtClean="0">
                <a:solidFill>
                  <a:srgbClr val="0000FF"/>
                </a:solidFill>
              </a:rPr>
              <a:t>S2, </a:t>
            </a:r>
            <a:r>
              <a:rPr lang="en-GB" sz="2800" b="1" dirty="0" smtClean="0">
                <a:solidFill>
                  <a:srgbClr val="0000FF"/>
                </a:solidFill>
                <a:latin typeface="Symbol" pitchFamily="18" charset="2"/>
              </a:rPr>
              <a:t>b, k (</a:t>
            </a:r>
            <a:r>
              <a:rPr lang="en-GB" sz="2800" b="1" dirty="0" smtClean="0">
                <a:solidFill>
                  <a:srgbClr val="0000FF"/>
                </a:solidFill>
              </a:rPr>
              <a:t>kappa)</a:t>
            </a:r>
          </a:p>
          <a:p>
            <a:r>
              <a:rPr lang="en-GB" sz="2800" dirty="0" smtClean="0">
                <a:solidFill>
                  <a:srgbClr val="FF0000"/>
                </a:solidFill>
                <a:latin typeface="Arial Black" pitchFamily="34" charset="0"/>
              </a:rPr>
              <a:t>Casein is gained by precipitating of Milk using Acids or Enzymes</a:t>
            </a:r>
          </a:p>
          <a:p>
            <a:r>
              <a:rPr lang="en-GB" sz="2800" b="1" dirty="0" smtClean="0">
                <a:solidFill>
                  <a:srgbClr val="008000"/>
                </a:solidFill>
              </a:rPr>
              <a:t>MW = approx. 75 000 – 350 000</a:t>
            </a:r>
          </a:p>
          <a:p>
            <a:r>
              <a:rPr lang="en-GB" sz="2800" b="1" dirty="0" smtClean="0"/>
              <a:t>Insoluble in Water</a:t>
            </a:r>
          </a:p>
          <a:p>
            <a:r>
              <a:rPr lang="en-GB" sz="2800" b="1" dirty="0" smtClean="0"/>
              <a:t>Soluble in Acids or Bases</a:t>
            </a:r>
          </a:p>
          <a:p>
            <a:r>
              <a:rPr lang="en-GB" sz="2800" b="1" dirty="0" smtClean="0"/>
              <a:t>Alkali Solutions have the </a:t>
            </a:r>
            <a:r>
              <a:rPr lang="en-GB" sz="2800" b="1" dirty="0" err="1" smtClean="0"/>
              <a:t>dispergation</a:t>
            </a:r>
            <a:r>
              <a:rPr lang="en-GB" sz="2800" b="1" dirty="0" smtClean="0"/>
              <a:t> (dispersion</a:t>
            </a:r>
            <a:r>
              <a:rPr lang="cs-CZ" sz="2800" b="1" dirty="0" smtClean="0"/>
              <a:t>)</a:t>
            </a:r>
            <a:r>
              <a:rPr lang="en-GB" sz="2800" b="1" dirty="0" smtClean="0"/>
              <a:t> Ability</a:t>
            </a:r>
            <a:endParaRPr lang="en-GB" sz="2800" b="1" dirty="0"/>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51</a:t>
            </a:fld>
            <a:endParaRPr lang="sk-SK"/>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8928992" cy="634082"/>
          </a:xfrm>
        </p:spPr>
        <p:txBody>
          <a:bodyPr/>
          <a:lstStyle/>
          <a:p>
            <a:r>
              <a:rPr lang="en-GB" sz="3200" dirty="0" smtClean="0">
                <a:solidFill>
                  <a:srgbClr val="FF0000"/>
                </a:solidFill>
                <a:latin typeface="Arial Black" pitchFamily="34" charset="0"/>
              </a:rPr>
              <a:t>From Casein to Cheese </a:t>
            </a:r>
            <a:endParaRPr lang="en-GB" sz="32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52</a:t>
            </a:fld>
            <a:endParaRPr lang="sk-SK"/>
          </a:p>
        </p:txBody>
      </p:sp>
      <p:sp>
        <p:nvSpPr>
          <p:cNvPr id="7" name="Zástupný symbol pro obsah 6"/>
          <p:cNvSpPr>
            <a:spLocks noGrp="1"/>
          </p:cNvSpPr>
          <p:nvPr>
            <p:ph idx="1"/>
          </p:nvPr>
        </p:nvSpPr>
        <p:spPr>
          <a:xfrm>
            <a:off x="457200" y="620688"/>
            <a:ext cx="8229600" cy="5616624"/>
          </a:xfrm>
        </p:spPr>
        <p:txBody>
          <a:bodyPr/>
          <a:lstStyle/>
          <a:p>
            <a:r>
              <a:rPr lang="en-GB" sz="2800" dirty="0" smtClean="0">
                <a:solidFill>
                  <a:srgbClr val="FF0000"/>
                </a:solidFill>
                <a:latin typeface="Arial Black" pitchFamily="34" charset="0"/>
              </a:rPr>
              <a:t>Casein</a:t>
            </a:r>
            <a:endParaRPr lang="cs-CZ" sz="2800" dirty="0" smtClean="0">
              <a:solidFill>
                <a:srgbClr val="FF0000"/>
              </a:solidFill>
              <a:latin typeface="Arial Black" pitchFamily="34" charset="0"/>
            </a:endParaRPr>
          </a:p>
          <a:p>
            <a:pPr lvl="1"/>
            <a:r>
              <a:rPr lang="en-GB" sz="2400" dirty="0" smtClean="0">
                <a:solidFill>
                  <a:srgbClr val="0000FF"/>
                </a:solidFill>
                <a:latin typeface="Arial Black" pitchFamily="34" charset="0"/>
              </a:rPr>
              <a:t>ENZYMEs</a:t>
            </a:r>
            <a:r>
              <a:rPr lang="en-GB" sz="2400" dirty="0" smtClean="0">
                <a:solidFill>
                  <a:srgbClr val="FF0000"/>
                </a:solidFill>
                <a:latin typeface="Arial Black" pitchFamily="34" charset="0"/>
              </a:rPr>
              <a:t> </a:t>
            </a:r>
          </a:p>
          <a:p>
            <a:pPr lvl="2"/>
            <a:r>
              <a:rPr lang="en-GB" sz="2000" dirty="0" smtClean="0">
                <a:solidFill>
                  <a:srgbClr val="C00000"/>
                </a:solidFill>
                <a:latin typeface="Arial Black" pitchFamily="34" charset="0"/>
              </a:rPr>
              <a:t>PROTEASE -  it cleavages peptide Bond in the Middle of the Casein Backbone &gt; ALBUMOSE &amp; PEPTONS are the Results</a:t>
            </a:r>
          </a:p>
          <a:p>
            <a:pPr lvl="2"/>
            <a:r>
              <a:rPr lang="en-GB" sz="2000" dirty="0" smtClean="0">
                <a:solidFill>
                  <a:srgbClr val="008000"/>
                </a:solidFill>
                <a:latin typeface="Arial Black" pitchFamily="34" charset="0"/>
              </a:rPr>
              <a:t>PEPTIDASE - it cleavages peptide Bond o</a:t>
            </a:r>
            <a:r>
              <a:rPr lang="en-GB" sz="2000" u="sng" dirty="0" smtClean="0">
                <a:solidFill>
                  <a:srgbClr val="008000"/>
                </a:solidFill>
                <a:latin typeface="Arial Black" pitchFamily="34" charset="0"/>
              </a:rPr>
              <a:t>n the End </a:t>
            </a:r>
            <a:r>
              <a:rPr lang="en-GB" sz="2000" dirty="0" smtClean="0">
                <a:solidFill>
                  <a:srgbClr val="008000"/>
                </a:solidFill>
                <a:latin typeface="Arial Black" pitchFamily="34" charset="0"/>
              </a:rPr>
              <a:t>the Casein Backbone </a:t>
            </a:r>
          </a:p>
          <a:p>
            <a:pPr lvl="2"/>
            <a:r>
              <a:rPr lang="en-GB" sz="2000" dirty="0" smtClean="0">
                <a:solidFill>
                  <a:srgbClr val="FFC000"/>
                </a:solidFill>
                <a:latin typeface="Arial Black" pitchFamily="34" charset="0"/>
              </a:rPr>
              <a:t>AMINASE – it cleavages Amino acids (</a:t>
            </a:r>
            <a:r>
              <a:rPr lang="en-GB" sz="2000" u="sng" dirty="0" smtClean="0">
                <a:solidFill>
                  <a:srgbClr val="FFC000"/>
                </a:solidFill>
                <a:latin typeface="Arial Black" pitchFamily="34" charset="0"/>
              </a:rPr>
              <a:t>UNDSIBABLE</a:t>
            </a:r>
            <a:r>
              <a:rPr lang="cs-CZ" sz="2000" dirty="0" smtClean="0">
                <a:solidFill>
                  <a:srgbClr val="FFC000"/>
                </a:solidFill>
                <a:latin typeface="Arial Black" pitchFamily="34" charset="0"/>
              </a:rPr>
              <a:t>)</a:t>
            </a:r>
          </a:p>
          <a:p>
            <a:r>
              <a:rPr lang="en-GB" sz="2800" dirty="0" smtClean="0">
                <a:solidFill>
                  <a:srgbClr val="FF0000"/>
                </a:solidFill>
                <a:latin typeface="Arial Black" pitchFamily="34" charset="0"/>
              </a:rPr>
              <a:t>Cheese  </a:t>
            </a:r>
            <a:r>
              <a:rPr lang="cs-CZ" sz="2800" dirty="0" smtClean="0">
                <a:solidFill>
                  <a:srgbClr val="FF0000"/>
                </a:solidFill>
                <a:latin typeface="Arial Black" pitchFamily="34" charset="0"/>
              </a:rPr>
              <a:t>= </a:t>
            </a:r>
            <a:r>
              <a:rPr lang="en-GB" sz="2800" dirty="0" err="1" smtClean="0">
                <a:solidFill>
                  <a:srgbClr val="FF0000"/>
                </a:solidFill>
                <a:latin typeface="Arial Black" pitchFamily="34" charset="0"/>
              </a:rPr>
              <a:t>cleavaged</a:t>
            </a:r>
            <a:r>
              <a:rPr lang="cs-CZ" sz="2800" dirty="0" smtClean="0">
                <a:solidFill>
                  <a:srgbClr val="FF0000"/>
                </a:solidFill>
                <a:latin typeface="Arial Black" pitchFamily="34" charset="0"/>
              </a:rPr>
              <a:t> CASEIN</a:t>
            </a:r>
          </a:p>
          <a:p>
            <a:r>
              <a:rPr lang="cs-CZ" sz="3600" u="sng" dirty="0" smtClean="0">
                <a:solidFill>
                  <a:srgbClr val="7030A0"/>
                </a:solidFill>
                <a:latin typeface="Arial Black" pitchFamily="34" charset="0"/>
              </a:rPr>
              <a:t>„</a:t>
            </a:r>
            <a:r>
              <a:rPr lang="en-GB" sz="3600" u="sng" dirty="0" smtClean="0">
                <a:solidFill>
                  <a:srgbClr val="7030A0"/>
                </a:solidFill>
                <a:latin typeface="Arial Black" pitchFamily="34" charset="0"/>
              </a:rPr>
              <a:t>Holes “ in </a:t>
            </a:r>
            <a:r>
              <a:rPr lang="en-GB" sz="3600" dirty="0" smtClean="0">
                <a:solidFill>
                  <a:srgbClr val="FF0000"/>
                </a:solidFill>
                <a:latin typeface="Arial Black" pitchFamily="34" charset="0"/>
              </a:rPr>
              <a:t>Cheese </a:t>
            </a:r>
            <a:r>
              <a:rPr lang="en-GB" sz="2400" dirty="0" smtClean="0">
                <a:solidFill>
                  <a:srgbClr val="7030A0"/>
                </a:solidFill>
                <a:latin typeface="Arial Black" pitchFamily="34" charset="0"/>
              </a:rPr>
              <a:t>= it is done by </a:t>
            </a:r>
            <a:r>
              <a:rPr lang="en-GB" sz="2400" dirty="0" err="1" smtClean="0">
                <a:solidFill>
                  <a:srgbClr val="7030A0"/>
                </a:solidFill>
                <a:latin typeface="Arial Black" pitchFamily="34" charset="0"/>
              </a:rPr>
              <a:t>Bacterias</a:t>
            </a:r>
            <a:r>
              <a:rPr lang="en-GB" sz="2400" dirty="0" smtClean="0">
                <a:solidFill>
                  <a:srgbClr val="7030A0"/>
                </a:solidFill>
                <a:latin typeface="Arial Black" pitchFamily="34" charset="0"/>
              </a:rPr>
              <a:t> &amp; Enzymes, which release CO</a:t>
            </a:r>
            <a:r>
              <a:rPr lang="en-GB" sz="2400" baseline="-25000" dirty="0" smtClean="0">
                <a:solidFill>
                  <a:srgbClr val="7030A0"/>
                </a:solidFill>
                <a:latin typeface="Arial Black" pitchFamily="34" charset="0"/>
              </a:rPr>
              <a:t>2</a:t>
            </a:r>
            <a:r>
              <a:rPr lang="en-GB" sz="2400" dirty="0" smtClean="0">
                <a:solidFill>
                  <a:srgbClr val="7030A0"/>
                </a:solidFill>
                <a:latin typeface="Arial Black" pitchFamily="34" charset="0"/>
              </a:rPr>
              <a:t> </a:t>
            </a:r>
            <a:endParaRPr lang="en-GB" sz="2400" dirty="0">
              <a:solidFill>
                <a:srgbClr val="7030A0"/>
              </a:solidFill>
              <a:latin typeface="Arial Black"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53</a:t>
            </a:fld>
            <a:endParaRPr lang="sk-SK"/>
          </a:p>
        </p:txBody>
      </p:sp>
      <p:sp>
        <p:nvSpPr>
          <p:cNvPr id="6" name="TextovéPole 5"/>
          <p:cNvSpPr txBox="1"/>
          <p:nvPr/>
        </p:nvSpPr>
        <p:spPr>
          <a:xfrm>
            <a:off x="3851920" y="692696"/>
            <a:ext cx="1944216" cy="584775"/>
          </a:xfrm>
          <a:prstGeom prst="rect">
            <a:avLst/>
          </a:prstGeom>
          <a:solidFill>
            <a:srgbClr val="FFFF00"/>
          </a:solidFill>
        </p:spPr>
        <p:txBody>
          <a:bodyPr wrap="square" rtlCol="0">
            <a:spAutoFit/>
          </a:bodyPr>
          <a:lstStyle/>
          <a:p>
            <a:r>
              <a:rPr lang="cs-CZ" sz="3200" dirty="0" smtClean="0">
                <a:solidFill>
                  <a:srgbClr val="FF0000"/>
                </a:solidFill>
                <a:latin typeface="Arial Black" pitchFamily="34" charset="0"/>
              </a:rPr>
              <a:t>CASEIN</a:t>
            </a:r>
            <a:endParaRPr lang="cs-CZ" sz="3200" dirty="0">
              <a:solidFill>
                <a:srgbClr val="FF0000"/>
              </a:solidFill>
              <a:latin typeface="Arial Black" pitchFamily="34" charset="0"/>
            </a:endParaRPr>
          </a:p>
        </p:txBody>
      </p:sp>
      <p:cxnSp>
        <p:nvCxnSpPr>
          <p:cNvPr id="8" name="Přímá spojovací šipka 7"/>
          <p:cNvCxnSpPr/>
          <p:nvPr/>
        </p:nvCxnSpPr>
        <p:spPr>
          <a:xfrm>
            <a:off x="1619672" y="1268760"/>
            <a:ext cx="223224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251520" y="908720"/>
            <a:ext cx="1368152" cy="369332"/>
          </a:xfrm>
          <a:prstGeom prst="rect">
            <a:avLst/>
          </a:prstGeom>
          <a:solidFill>
            <a:schemeClr val="accent3">
              <a:lumMod val="95000"/>
            </a:schemeClr>
          </a:solidFill>
          <a:ln w="38100">
            <a:solidFill>
              <a:srgbClr val="FF0000"/>
            </a:solidFill>
          </a:ln>
        </p:spPr>
        <p:txBody>
          <a:bodyPr wrap="square" rtlCol="0">
            <a:spAutoFit/>
          </a:bodyPr>
          <a:lstStyle/>
          <a:p>
            <a:r>
              <a:rPr lang="cs-CZ" b="1" dirty="0" err="1" smtClean="0">
                <a:solidFill>
                  <a:srgbClr val="FF0000"/>
                </a:solidFill>
              </a:rPr>
              <a:t>Protease</a:t>
            </a:r>
            <a:endParaRPr lang="cs-CZ" b="1" dirty="0">
              <a:solidFill>
                <a:srgbClr val="FF0000"/>
              </a:solidFill>
            </a:endParaRPr>
          </a:p>
        </p:txBody>
      </p:sp>
      <p:sp>
        <p:nvSpPr>
          <p:cNvPr id="10" name="TextovéPole 9"/>
          <p:cNvSpPr txBox="1"/>
          <p:nvPr/>
        </p:nvSpPr>
        <p:spPr>
          <a:xfrm>
            <a:off x="323528" y="1628800"/>
            <a:ext cx="2448272" cy="369332"/>
          </a:xfrm>
          <a:prstGeom prst="rect">
            <a:avLst/>
          </a:prstGeom>
          <a:solidFill>
            <a:schemeClr val="accent3">
              <a:lumMod val="95000"/>
            </a:schemeClr>
          </a:solidFill>
          <a:ln w="38100">
            <a:solidFill>
              <a:srgbClr val="0000FF"/>
            </a:solidFill>
          </a:ln>
        </p:spPr>
        <p:txBody>
          <a:bodyPr wrap="square" rtlCol="0">
            <a:spAutoFit/>
          </a:bodyPr>
          <a:lstStyle/>
          <a:p>
            <a:r>
              <a:rPr lang="cs-CZ" b="1" dirty="0" err="1" smtClean="0">
                <a:solidFill>
                  <a:srgbClr val="0000FF"/>
                </a:solidFill>
              </a:rPr>
              <a:t>Aminopolypeptidase</a:t>
            </a:r>
            <a:endParaRPr lang="cs-CZ" b="1" dirty="0">
              <a:solidFill>
                <a:srgbClr val="0000FF"/>
              </a:solidFill>
            </a:endParaRPr>
          </a:p>
        </p:txBody>
      </p:sp>
      <p:sp>
        <p:nvSpPr>
          <p:cNvPr id="12" name="TextovéPole 11"/>
          <p:cNvSpPr txBox="1"/>
          <p:nvPr/>
        </p:nvSpPr>
        <p:spPr>
          <a:xfrm>
            <a:off x="3131840" y="1988840"/>
            <a:ext cx="1512168" cy="369332"/>
          </a:xfrm>
          <a:prstGeom prst="rect">
            <a:avLst/>
          </a:prstGeom>
          <a:solidFill>
            <a:schemeClr val="accent3">
              <a:lumMod val="95000"/>
            </a:schemeClr>
          </a:solidFill>
          <a:ln w="38100">
            <a:solidFill>
              <a:srgbClr val="008000"/>
            </a:solidFill>
          </a:ln>
        </p:spPr>
        <p:txBody>
          <a:bodyPr wrap="square" rtlCol="0">
            <a:spAutoFit/>
          </a:bodyPr>
          <a:lstStyle/>
          <a:p>
            <a:r>
              <a:rPr lang="cs-CZ" b="1" dirty="0" smtClean="0">
                <a:solidFill>
                  <a:srgbClr val="008000"/>
                </a:solidFill>
              </a:rPr>
              <a:t>Albumose</a:t>
            </a:r>
            <a:endParaRPr lang="cs-CZ" b="1" dirty="0">
              <a:solidFill>
                <a:srgbClr val="008000"/>
              </a:solidFill>
            </a:endParaRPr>
          </a:p>
        </p:txBody>
      </p:sp>
      <p:sp>
        <p:nvSpPr>
          <p:cNvPr id="13" name="TextovéPole 12"/>
          <p:cNvSpPr txBox="1"/>
          <p:nvPr/>
        </p:nvSpPr>
        <p:spPr>
          <a:xfrm>
            <a:off x="4788024" y="1988840"/>
            <a:ext cx="1224136" cy="369332"/>
          </a:xfrm>
          <a:prstGeom prst="rect">
            <a:avLst/>
          </a:prstGeom>
          <a:solidFill>
            <a:schemeClr val="accent3">
              <a:lumMod val="95000"/>
            </a:schemeClr>
          </a:solidFill>
          <a:ln w="38100">
            <a:solidFill>
              <a:srgbClr val="008000"/>
            </a:solidFill>
          </a:ln>
        </p:spPr>
        <p:txBody>
          <a:bodyPr wrap="square" rtlCol="0">
            <a:spAutoFit/>
          </a:bodyPr>
          <a:lstStyle/>
          <a:p>
            <a:r>
              <a:rPr lang="cs-CZ" b="1" dirty="0" err="1" smtClean="0">
                <a:solidFill>
                  <a:srgbClr val="008000"/>
                </a:solidFill>
              </a:rPr>
              <a:t>Peptones</a:t>
            </a:r>
            <a:endParaRPr lang="cs-CZ" b="1" dirty="0">
              <a:solidFill>
                <a:srgbClr val="008000"/>
              </a:solidFill>
            </a:endParaRPr>
          </a:p>
        </p:txBody>
      </p:sp>
      <p:sp>
        <p:nvSpPr>
          <p:cNvPr id="15" name="TextovéPole 14"/>
          <p:cNvSpPr txBox="1"/>
          <p:nvPr/>
        </p:nvSpPr>
        <p:spPr>
          <a:xfrm>
            <a:off x="323528" y="3068960"/>
            <a:ext cx="1800200" cy="369332"/>
          </a:xfrm>
          <a:prstGeom prst="rect">
            <a:avLst/>
          </a:prstGeom>
          <a:solidFill>
            <a:schemeClr val="accent3">
              <a:lumMod val="95000"/>
            </a:schemeClr>
          </a:solidFill>
          <a:ln w="38100">
            <a:solidFill>
              <a:srgbClr val="C00000"/>
            </a:solidFill>
          </a:ln>
        </p:spPr>
        <p:txBody>
          <a:bodyPr wrap="square" rtlCol="0">
            <a:spAutoFit/>
          </a:bodyPr>
          <a:lstStyle/>
          <a:p>
            <a:r>
              <a:rPr lang="cs-CZ" b="1" dirty="0" err="1" smtClean="0">
                <a:solidFill>
                  <a:srgbClr val="C00000"/>
                </a:solidFill>
              </a:rPr>
              <a:t>Polypeptidase</a:t>
            </a:r>
            <a:endParaRPr lang="cs-CZ" b="1" dirty="0">
              <a:solidFill>
                <a:srgbClr val="C00000"/>
              </a:solidFill>
            </a:endParaRPr>
          </a:p>
        </p:txBody>
      </p:sp>
      <p:sp>
        <p:nvSpPr>
          <p:cNvPr id="16" name="TextovéPole 15"/>
          <p:cNvSpPr txBox="1"/>
          <p:nvPr/>
        </p:nvSpPr>
        <p:spPr>
          <a:xfrm>
            <a:off x="3851920" y="3068960"/>
            <a:ext cx="2376264" cy="830997"/>
          </a:xfrm>
          <a:prstGeom prst="rect">
            <a:avLst/>
          </a:prstGeom>
          <a:solidFill>
            <a:srgbClr val="FFFF00"/>
          </a:solidFill>
        </p:spPr>
        <p:txBody>
          <a:bodyPr wrap="square" rtlCol="0">
            <a:spAutoFit/>
          </a:bodyPr>
          <a:lstStyle/>
          <a:p>
            <a:pPr algn="ctr"/>
            <a:r>
              <a:rPr lang="cs-CZ" sz="2400" b="1" dirty="0" err="1" smtClean="0">
                <a:solidFill>
                  <a:srgbClr val="FF0000"/>
                </a:solidFill>
                <a:latin typeface="Arial Black" pitchFamily="34" charset="0"/>
              </a:rPr>
              <a:t>Polypeptides</a:t>
            </a:r>
            <a:endParaRPr lang="cs-CZ" sz="2400" b="1" dirty="0" smtClean="0">
              <a:solidFill>
                <a:srgbClr val="FF0000"/>
              </a:solidFill>
              <a:latin typeface="Arial Black" pitchFamily="34" charset="0"/>
            </a:endParaRPr>
          </a:p>
          <a:p>
            <a:pPr algn="ctr"/>
            <a:r>
              <a:rPr lang="cs-CZ" sz="2400" b="1" dirty="0" smtClean="0">
                <a:solidFill>
                  <a:srgbClr val="FF0000"/>
                </a:solidFill>
                <a:latin typeface="Arial Black" pitchFamily="34" charset="0"/>
              </a:rPr>
              <a:t>(PROTEINS) </a:t>
            </a:r>
            <a:endParaRPr lang="cs-CZ" sz="2400" b="1" dirty="0">
              <a:solidFill>
                <a:srgbClr val="FF0000"/>
              </a:solidFill>
              <a:latin typeface="Arial Black" pitchFamily="34" charset="0"/>
            </a:endParaRPr>
          </a:p>
        </p:txBody>
      </p:sp>
      <p:cxnSp>
        <p:nvCxnSpPr>
          <p:cNvPr id="18" name="Přímá spojovací šipka 17"/>
          <p:cNvCxnSpPr/>
          <p:nvPr/>
        </p:nvCxnSpPr>
        <p:spPr>
          <a:xfrm flipH="1">
            <a:off x="3995936" y="1268760"/>
            <a:ext cx="576064" cy="72008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ovací šipka 18"/>
          <p:cNvCxnSpPr>
            <a:endCxn id="13" idx="0"/>
          </p:cNvCxnSpPr>
          <p:nvPr/>
        </p:nvCxnSpPr>
        <p:spPr>
          <a:xfrm>
            <a:off x="5292080" y="1268760"/>
            <a:ext cx="108012" cy="72008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H="1">
            <a:off x="5292080" y="2348880"/>
            <a:ext cx="720080" cy="792088"/>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a:off x="3491880" y="2348880"/>
            <a:ext cx="360040" cy="792088"/>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p:nvPr/>
        </p:nvCxnSpPr>
        <p:spPr>
          <a:xfrm>
            <a:off x="2771800" y="1916832"/>
            <a:ext cx="360040" cy="7200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flipH="1">
            <a:off x="4788024" y="1700808"/>
            <a:ext cx="432048" cy="28803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endCxn id="16" idx="1"/>
          </p:cNvCxnSpPr>
          <p:nvPr/>
        </p:nvCxnSpPr>
        <p:spPr>
          <a:xfrm>
            <a:off x="2123728" y="3356992"/>
            <a:ext cx="1728192" cy="12746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251520" y="4149080"/>
            <a:ext cx="1800200" cy="369332"/>
          </a:xfrm>
          <a:prstGeom prst="rect">
            <a:avLst/>
          </a:prstGeom>
          <a:solidFill>
            <a:schemeClr val="accent3">
              <a:lumMod val="95000"/>
            </a:schemeClr>
          </a:solidFill>
          <a:ln w="38100">
            <a:solidFill>
              <a:srgbClr val="C00000"/>
            </a:solidFill>
          </a:ln>
        </p:spPr>
        <p:txBody>
          <a:bodyPr wrap="square" rtlCol="0">
            <a:spAutoFit/>
          </a:bodyPr>
          <a:lstStyle/>
          <a:p>
            <a:r>
              <a:rPr lang="cs-CZ" b="1" i="1" dirty="0" err="1" smtClean="0">
                <a:solidFill>
                  <a:srgbClr val="C00000"/>
                </a:solidFill>
              </a:rPr>
              <a:t>Dipeptidase</a:t>
            </a:r>
            <a:endParaRPr lang="cs-CZ" b="1" i="1" dirty="0">
              <a:solidFill>
                <a:srgbClr val="C00000"/>
              </a:solidFill>
            </a:endParaRPr>
          </a:p>
        </p:txBody>
      </p:sp>
      <p:cxnSp>
        <p:nvCxnSpPr>
          <p:cNvPr id="33" name="Přímá spojovací šipka 32"/>
          <p:cNvCxnSpPr/>
          <p:nvPr/>
        </p:nvCxnSpPr>
        <p:spPr>
          <a:xfrm>
            <a:off x="2051720" y="4293096"/>
            <a:ext cx="18002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3851920" y="4149080"/>
            <a:ext cx="2376264" cy="461665"/>
          </a:xfrm>
          <a:prstGeom prst="rect">
            <a:avLst/>
          </a:prstGeom>
          <a:solidFill>
            <a:srgbClr val="FFFF00"/>
          </a:solidFill>
        </p:spPr>
        <p:txBody>
          <a:bodyPr wrap="square" rtlCol="0">
            <a:spAutoFit/>
          </a:bodyPr>
          <a:lstStyle/>
          <a:p>
            <a:pPr algn="ctr"/>
            <a:r>
              <a:rPr lang="en-GB" sz="2400" b="1" i="1" dirty="0" err="1" smtClean="0">
                <a:solidFill>
                  <a:srgbClr val="FF0000"/>
                </a:solidFill>
                <a:latin typeface="Arial Black" pitchFamily="34" charset="0"/>
              </a:rPr>
              <a:t>Dipeptides</a:t>
            </a:r>
            <a:r>
              <a:rPr lang="en-GB" sz="2400" b="1" i="1" dirty="0" smtClean="0">
                <a:solidFill>
                  <a:srgbClr val="FF0000"/>
                </a:solidFill>
                <a:latin typeface="Arial Black" pitchFamily="34" charset="0"/>
              </a:rPr>
              <a:t> </a:t>
            </a:r>
            <a:endParaRPr lang="en-GB" sz="2400" b="1" i="1" dirty="0">
              <a:solidFill>
                <a:srgbClr val="FF0000"/>
              </a:solidFill>
              <a:latin typeface="Arial Black" pitchFamily="34" charset="0"/>
            </a:endParaRPr>
          </a:p>
        </p:txBody>
      </p:sp>
      <p:sp>
        <p:nvSpPr>
          <p:cNvPr id="37" name="TextovéPole 36"/>
          <p:cNvSpPr txBox="1"/>
          <p:nvPr/>
        </p:nvSpPr>
        <p:spPr>
          <a:xfrm>
            <a:off x="3851920" y="4941168"/>
            <a:ext cx="2376264" cy="461665"/>
          </a:xfrm>
          <a:prstGeom prst="rect">
            <a:avLst/>
          </a:prstGeom>
          <a:solidFill>
            <a:srgbClr val="FFFF00"/>
          </a:solidFill>
        </p:spPr>
        <p:txBody>
          <a:bodyPr wrap="square" rtlCol="0">
            <a:spAutoFit/>
          </a:bodyPr>
          <a:lstStyle/>
          <a:p>
            <a:pPr algn="ctr"/>
            <a:r>
              <a:rPr lang="en-GB" sz="2400" b="1" i="1" u="sng" dirty="0" err="1" smtClean="0">
                <a:solidFill>
                  <a:srgbClr val="FF0000"/>
                </a:solidFill>
                <a:latin typeface="Arial Black" pitchFamily="34" charset="0"/>
              </a:rPr>
              <a:t>Aminoacids</a:t>
            </a:r>
            <a:endParaRPr lang="en-GB" sz="2400" b="1" i="1" u="sng" dirty="0">
              <a:solidFill>
                <a:srgbClr val="FF0000"/>
              </a:solidFill>
              <a:latin typeface="Arial Black" pitchFamily="34" charset="0"/>
            </a:endParaRPr>
          </a:p>
        </p:txBody>
      </p:sp>
      <p:sp>
        <p:nvSpPr>
          <p:cNvPr id="38" name="TextovéPole 37"/>
          <p:cNvSpPr txBox="1"/>
          <p:nvPr/>
        </p:nvSpPr>
        <p:spPr>
          <a:xfrm>
            <a:off x="251520" y="4869160"/>
            <a:ext cx="1800200" cy="646331"/>
          </a:xfrm>
          <a:prstGeom prst="rect">
            <a:avLst/>
          </a:prstGeom>
          <a:solidFill>
            <a:schemeClr val="accent3">
              <a:lumMod val="95000"/>
            </a:schemeClr>
          </a:solidFill>
          <a:ln w="38100">
            <a:solidFill>
              <a:srgbClr val="C00000"/>
            </a:solidFill>
          </a:ln>
        </p:spPr>
        <p:txBody>
          <a:bodyPr wrap="square" rtlCol="0">
            <a:spAutoFit/>
          </a:bodyPr>
          <a:lstStyle/>
          <a:p>
            <a:r>
              <a:rPr lang="cs-CZ" b="1" i="1" dirty="0" err="1" smtClean="0">
                <a:solidFill>
                  <a:srgbClr val="C00000"/>
                </a:solidFill>
              </a:rPr>
              <a:t>Amidase</a:t>
            </a:r>
            <a:endParaRPr lang="cs-CZ" b="1" i="1" dirty="0" smtClean="0">
              <a:solidFill>
                <a:srgbClr val="C00000"/>
              </a:solidFill>
            </a:endParaRPr>
          </a:p>
          <a:p>
            <a:r>
              <a:rPr lang="cs-CZ" b="1" i="1" dirty="0" err="1" smtClean="0">
                <a:solidFill>
                  <a:srgbClr val="C00000"/>
                </a:solidFill>
              </a:rPr>
              <a:t>Desamidase</a:t>
            </a:r>
            <a:r>
              <a:rPr lang="cs-CZ" b="1" i="1" dirty="0" smtClean="0">
                <a:solidFill>
                  <a:srgbClr val="C00000"/>
                </a:solidFill>
              </a:rPr>
              <a:t> </a:t>
            </a:r>
            <a:endParaRPr lang="cs-CZ" b="1" i="1" dirty="0">
              <a:solidFill>
                <a:srgbClr val="C00000"/>
              </a:solidFill>
            </a:endParaRPr>
          </a:p>
        </p:txBody>
      </p:sp>
      <p:cxnSp>
        <p:nvCxnSpPr>
          <p:cNvPr id="39" name="Přímá spojovací šipka 38"/>
          <p:cNvCxnSpPr/>
          <p:nvPr/>
        </p:nvCxnSpPr>
        <p:spPr>
          <a:xfrm>
            <a:off x="2051720" y="5301208"/>
            <a:ext cx="18002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ovací šipka 39"/>
          <p:cNvCxnSpPr/>
          <p:nvPr/>
        </p:nvCxnSpPr>
        <p:spPr>
          <a:xfrm flipH="1">
            <a:off x="5292080" y="3861048"/>
            <a:ext cx="8384" cy="27964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2" name="Přímá spojovací šipka 41"/>
          <p:cNvCxnSpPr/>
          <p:nvPr/>
        </p:nvCxnSpPr>
        <p:spPr>
          <a:xfrm flipH="1">
            <a:off x="5292080" y="4653136"/>
            <a:ext cx="8384" cy="27964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3" name="Přímá spojovací šipka 42"/>
          <p:cNvCxnSpPr/>
          <p:nvPr/>
        </p:nvCxnSpPr>
        <p:spPr>
          <a:xfrm flipH="1">
            <a:off x="5292080" y="5445224"/>
            <a:ext cx="8384" cy="36004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635896" y="5805264"/>
            <a:ext cx="3168352" cy="369332"/>
          </a:xfrm>
          <a:prstGeom prst="rect">
            <a:avLst/>
          </a:prstGeom>
          <a:solidFill>
            <a:srgbClr val="FFFF00"/>
          </a:solidFill>
          <a:ln w="38100">
            <a:solidFill>
              <a:srgbClr val="7030A0"/>
            </a:solidFill>
          </a:ln>
        </p:spPr>
        <p:txBody>
          <a:bodyPr wrap="square" rtlCol="0">
            <a:spAutoFit/>
          </a:bodyPr>
          <a:lstStyle/>
          <a:p>
            <a:r>
              <a:rPr lang="cs-CZ" dirty="0" smtClean="0">
                <a:solidFill>
                  <a:srgbClr val="7030A0"/>
                </a:solidFill>
                <a:latin typeface="Arial Black" pitchFamily="34" charset="0"/>
              </a:rPr>
              <a:t>NH</a:t>
            </a:r>
            <a:r>
              <a:rPr lang="cs-CZ" baseline="-25000" dirty="0" smtClean="0">
                <a:solidFill>
                  <a:srgbClr val="7030A0"/>
                </a:solidFill>
                <a:latin typeface="Arial Black" pitchFamily="34" charset="0"/>
              </a:rPr>
              <a:t>3</a:t>
            </a:r>
            <a:r>
              <a:rPr lang="cs-CZ" dirty="0" smtClean="0">
                <a:solidFill>
                  <a:srgbClr val="7030A0"/>
                </a:solidFill>
                <a:latin typeface="Arial Black" pitchFamily="34" charset="0"/>
              </a:rPr>
              <a:t>, </a:t>
            </a:r>
            <a:r>
              <a:rPr lang="en-GB" dirty="0" smtClean="0">
                <a:solidFill>
                  <a:srgbClr val="7030A0"/>
                </a:solidFill>
                <a:latin typeface="Arial Black" pitchFamily="34" charset="0"/>
              </a:rPr>
              <a:t>volatile acids, </a:t>
            </a:r>
            <a:r>
              <a:rPr lang="cs-CZ" dirty="0" smtClean="0">
                <a:solidFill>
                  <a:srgbClr val="7030A0"/>
                </a:solidFill>
                <a:latin typeface="Arial Black" pitchFamily="34" charset="0"/>
              </a:rPr>
              <a:t>H</a:t>
            </a:r>
            <a:r>
              <a:rPr lang="cs-CZ" baseline="-25000" dirty="0" smtClean="0">
                <a:solidFill>
                  <a:srgbClr val="7030A0"/>
                </a:solidFill>
                <a:latin typeface="Arial Black" pitchFamily="34" charset="0"/>
              </a:rPr>
              <a:t>2</a:t>
            </a:r>
            <a:r>
              <a:rPr lang="cs-CZ" dirty="0" smtClean="0">
                <a:solidFill>
                  <a:srgbClr val="7030A0"/>
                </a:solidFill>
                <a:latin typeface="Arial Black" pitchFamily="34" charset="0"/>
              </a:rPr>
              <a:t>S </a:t>
            </a:r>
            <a:endParaRPr lang="cs-CZ" dirty="0">
              <a:solidFill>
                <a:srgbClr val="7030A0"/>
              </a:solidFill>
              <a:latin typeface="Arial Black" pitchFamily="34" charset="0"/>
            </a:endParaRPr>
          </a:p>
        </p:txBody>
      </p:sp>
      <p:sp>
        <p:nvSpPr>
          <p:cNvPr id="46" name="TextovéPole 45"/>
          <p:cNvSpPr txBox="1"/>
          <p:nvPr/>
        </p:nvSpPr>
        <p:spPr>
          <a:xfrm>
            <a:off x="251520" y="0"/>
            <a:ext cx="2592288" cy="707886"/>
          </a:xfrm>
          <a:prstGeom prst="rect">
            <a:avLst/>
          </a:prstGeom>
          <a:solidFill>
            <a:srgbClr val="FFC000"/>
          </a:solidFill>
        </p:spPr>
        <p:txBody>
          <a:bodyPr wrap="square" rtlCol="0">
            <a:spAutoFit/>
          </a:bodyPr>
          <a:lstStyle/>
          <a:p>
            <a:r>
              <a:rPr lang="cs-CZ" sz="4000" dirty="0" smtClean="0">
                <a:latin typeface="Arial Black" pitchFamily="34" charset="0"/>
              </a:rPr>
              <a:t>ENZYMS</a:t>
            </a:r>
            <a:endParaRPr lang="cs-CZ" dirty="0">
              <a:latin typeface="Arial Black" pitchFamily="34" charset="0"/>
            </a:endParaRPr>
          </a:p>
        </p:txBody>
      </p:sp>
      <p:sp>
        <p:nvSpPr>
          <p:cNvPr id="47" name="TextovéPole 46"/>
          <p:cNvSpPr txBox="1"/>
          <p:nvPr/>
        </p:nvSpPr>
        <p:spPr>
          <a:xfrm>
            <a:off x="6804248" y="2708920"/>
            <a:ext cx="2339752" cy="2677656"/>
          </a:xfrm>
          <a:prstGeom prst="rect">
            <a:avLst/>
          </a:prstGeom>
          <a:noFill/>
        </p:spPr>
        <p:txBody>
          <a:bodyPr wrap="square" rtlCol="0">
            <a:spAutoFit/>
          </a:bodyPr>
          <a:lstStyle/>
          <a:p>
            <a:r>
              <a:rPr lang="cs-CZ" sz="2400" b="1" u="sng" dirty="0" smtClean="0">
                <a:solidFill>
                  <a:srgbClr val="008000"/>
                </a:solidFill>
                <a:latin typeface="Arial Black" pitchFamily="34" charset="0"/>
              </a:rPr>
              <a:t>ALBUMOSE:</a:t>
            </a:r>
            <a:endParaRPr lang="cs-CZ" b="1" u="sng" dirty="0" smtClean="0">
              <a:solidFill>
                <a:srgbClr val="008000"/>
              </a:solidFill>
            </a:endParaRPr>
          </a:p>
          <a:p>
            <a:r>
              <a:rPr lang="en-US" b="1" dirty="0" smtClean="0">
                <a:solidFill>
                  <a:srgbClr val="008000"/>
                </a:solidFill>
              </a:rPr>
              <a:t>Any </a:t>
            </a:r>
            <a:r>
              <a:rPr lang="en-US" b="1" dirty="0" smtClean="0">
                <a:solidFill>
                  <a:srgbClr val="008000"/>
                </a:solidFill>
              </a:rPr>
              <a:t>of a class of substances derived from albumins and formed by the </a:t>
            </a:r>
            <a:r>
              <a:rPr lang="en-US" b="1" i="1" u="sng" dirty="0" smtClean="0">
                <a:solidFill>
                  <a:srgbClr val="008000"/>
                </a:solidFill>
                <a:latin typeface="Arial Black" pitchFamily="34" charset="0"/>
              </a:rPr>
              <a:t>enzymatic breakdown of proteins </a:t>
            </a:r>
            <a:r>
              <a:rPr lang="en-US" b="1" dirty="0" smtClean="0">
                <a:solidFill>
                  <a:srgbClr val="008000"/>
                </a:solidFill>
              </a:rPr>
              <a:t>during digestion</a:t>
            </a:r>
            <a:endParaRPr lang="cs-CZ" b="1" dirty="0">
              <a:solidFill>
                <a:srgbClr val="008000"/>
              </a:solidFill>
            </a:endParaRPr>
          </a:p>
        </p:txBody>
      </p:sp>
      <p:sp>
        <p:nvSpPr>
          <p:cNvPr id="48" name="TextovéPole 47"/>
          <p:cNvSpPr txBox="1"/>
          <p:nvPr/>
        </p:nvSpPr>
        <p:spPr>
          <a:xfrm>
            <a:off x="6012160" y="0"/>
            <a:ext cx="3131840" cy="2677656"/>
          </a:xfrm>
          <a:prstGeom prst="rect">
            <a:avLst/>
          </a:prstGeom>
          <a:noFill/>
        </p:spPr>
        <p:txBody>
          <a:bodyPr wrap="square" rtlCol="0">
            <a:spAutoFit/>
          </a:bodyPr>
          <a:lstStyle/>
          <a:p>
            <a:r>
              <a:rPr lang="cs-CZ" sz="2400" b="1" u="sng" dirty="0" smtClean="0">
                <a:solidFill>
                  <a:srgbClr val="008000"/>
                </a:solidFill>
                <a:latin typeface="Arial Black" pitchFamily="34" charset="0"/>
              </a:rPr>
              <a:t>PEPTONES</a:t>
            </a:r>
            <a:r>
              <a:rPr lang="cs-CZ" sz="2400" b="1" dirty="0" smtClean="0">
                <a:solidFill>
                  <a:srgbClr val="008000"/>
                </a:solidFill>
                <a:latin typeface="Arial Black" pitchFamily="34" charset="0"/>
              </a:rPr>
              <a:t>:</a:t>
            </a:r>
            <a:r>
              <a:rPr lang="cs-CZ" b="1" dirty="0" smtClean="0">
                <a:solidFill>
                  <a:srgbClr val="008000"/>
                </a:solidFill>
              </a:rPr>
              <a:t> </a:t>
            </a:r>
          </a:p>
          <a:p>
            <a:r>
              <a:rPr lang="en-US" b="1" dirty="0" smtClean="0">
                <a:solidFill>
                  <a:srgbClr val="008000"/>
                </a:solidFill>
              </a:rPr>
              <a:t>Any </a:t>
            </a:r>
            <a:r>
              <a:rPr lang="en-US" b="1" dirty="0" smtClean="0">
                <a:solidFill>
                  <a:srgbClr val="008000"/>
                </a:solidFill>
              </a:rPr>
              <a:t>of various water-soluble </a:t>
            </a:r>
            <a:r>
              <a:rPr lang="en-US" b="1" i="1" u="sng" dirty="0" smtClean="0">
                <a:solidFill>
                  <a:srgbClr val="008000"/>
                </a:solidFill>
                <a:latin typeface="Arial Black" pitchFamily="34" charset="0"/>
              </a:rPr>
              <a:t>protein</a:t>
            </a:r>
            <a:r>
              <a:rPr lang="en-US" b="1" dirty="0" smtClean="0">
                <a:solidFill>
                  <a:srgbClr val="008000"/>
                </a:solidFill>
              </a:rPr>
              <a:t> derivatives formed by partial </a:t>
            </a:r>
            <a:r>
              <a:rPr lang="en-US" b="1" i="1" u="sng" dirty="0" smtClean="0">
                <a:solidFill>
                  <a:srgbClr val="008000"/>
                </a:solidFill>
                <a:latin typeface="Arial Black" pitchFamily="34" charset="0"/>
              </a:rPr>
              <a:t>hydrolysis or digestion of proteins by an acid or enzyme</a:t>
            </a:r>
            <a:r>
              <a:rPr lang="en-US" b="1" dirty="0" smtClean="0">
                <a:solidFill>
                  <a:srgbClr val="008000"/>
                </a:solidFill>
              </a:rPr>
              <a:t>, used in culture media in bacteriology</a:t>
            </a:r>
            <a:r>
              <a:rPr lang="en-US" dirty="0" smtClean="0"/>
              <a:t>.</a:t>
            </a:r>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54</a:t>
            </a:fld>
            <a:endParaRPr lang="sk-SK"/>
          </a:p>
        </p:txBody>
      </p:sp>
      <p:sp>
        <p:nvSpPr>
          <p:cNvPr id="9" name="TextovéPole 8"/>
          <p:cNvSpPr txBox="1"/>
          <p:nvPr/>
        </p:nvSpPr>
        <p:spPr>
          <a:xfrm>
            <a:off x="107504" y="1556792"/>
            <a:ext cx="8856984" cy="5078313"/>
          </a:xfrm>
          <a:prstGeom prst="rect">
            <a:avLst/>
          </a:prstGeom>
          <a:noFill/>
        </p:spPr>
        <p:txBody>
          <a:bodyPr wrap="square" rtlCol="0">
            <a:spAutoFit/>
          </a:bodyPr>
          <a:lstStyle/>
          <a:p>
            <a:r>
              <a:rPr lang="en-GB" sz="4400" u="sng" cap="all" dirty="0" err="1" smtClean="0">
                <a:solidFill>
                  <a:srgbClr val="C00000"/>
                </a:solidFill>
                <a:latin typeface="Arial Black" pitchFamily="34" charset="0"/>
              </a:rPr>
              <a:t>PeptonES</a:t>
            </a:r>
            <a:r>
              <a:rPr lang="en-GB" sz="4400" dirty="0" smtClean="0">
                <a:solidFill>
                  <a:srgbClr val="C00000"/>
                </a:solidFill>
                <a:latin typeface="Arial Black" pitchFamily="34" charset="0"/>
              </a:rPr>
              <a:t> - </a:t>
            </a:r>
            <a:r>
              <a:rPr lang="en-GB" sz="2800" dirty="0" smtClean="0">
                <a:solidFill>
                  <a:srgbClr val="C00000"/>
                </a:solidFill>
                <a:latin typeface="Arial Black" pitchFamily="34" charset="0"/>
              </a:rPr>
              <a:t>they </a:t>
            </a:r>
            <a:r>
              <a:rPr lang="en-GB" sz="2800" dirty="0" smtClean="0">
                <a:solidFill>
                  <a:srgbClr val="C00000"/>
                </a:solidFill>
                <a:latin typeface="Arial Black" pitchFamily="34" charset="0"/>
              </a:rPr>
              <a:t>are Proteins </a:t>
            </a:r>
            <a:r>
              <a:rPr lang="en-GB" sz="2800" dirty="0" smtClean="0">
                <a:solidFill>
                  <a:srgbClr val="C00000"/>
                </a:solidFill>
                <a:latin typeface="Arial Black" pitchFamily="34" charset="0"/>
              </a:rPr>
              <a:t> in general or the Mixture of Proteins which results from Proteins by partial Hydrolysis done by Enzyme Pepsin and </a:t>
            </a:r>
            <a:r>
              <a:rPr lang="en-GB" sz="2800" dirty="0" err="1" smtClean="0">
                <a:solidFill>
                  <a:srgbClr val="C00000"/>
                </a:solidFill>
                <a:latin typeface="Arial Black" pitchFamily="34" charset="0"/>
              </a:rPr>
              <a:t>HCl</a:t>
            </a:r>
            <a:r>
              <a:rPr lang="en-GB" sz="2800" dirty="0" smtClean="0">
                <a:solidFill>
                  <a:srgbClr val="C00000"/>
                </a:solidFill>
                <a:latin typeface="Arial Black" pitchFamily="34" charset="0"/>
              </a:rPr>
              <a:t> in Stomach</a:t>
            </a:r>
            <a:r>
              <a:rPr lang="en-GB" sz="2800" b="1" dirty="0" smtClean="0"/>
              <a:t> </a:t>
            </a:r>
          </a:p>
          <a:p>
            <a:r>
              <a:rPr lang="en-GB" sz="2800" b="1" dirty="0" smtClean="0">
                <a:solidFill>
                  <a:srgbClr val="C00000"/>
                </a:solidFill>
                <a:latin typeface="Arial Black" pitchFamily="34" charset="0"/>
              </a:rPr>
              <a:t>It is stated, that </a:t>
            </a:r>
            <a:r>
              <a:rPr lang="en-GB" sz="2800" u="sng" cap="all" dirty="0" err="1" smtClean="0">
                <a:solidFill>
                  <a:srgbClr val="C00000"/>
                </a:solidFill>
                <a:latin typeface="Arial Black" pitchFamily="34" charset="0"/>
              </a:rPr>
              <a:t>PeptonES</a:t>
            </a:r>
            <a:r>
              <a:rPr lang="en-GB" sz="2800" dirty="0" smtClean="0">
                <a:solidFill>
                  <a:srgbClr val="C00000"/>
                </a:solidFill>
                <a:latin typeface="Arial Black" pitchFamily="34" charset="0"/>
              </a:rPr>
              <a:t> have </a:t>
            </a:r>
            <a:r>
              <a:rPr lang="en-GB" sz="2800" b="1" dirty="0" smtClean="0">
                <a:solidFill>
                  <a:srgbClr val="C00000"/>
                </a:solidFill>
                <a:latin typeface="Arial Black" pitchFamily="34" charset="0"/>
              </a:rPr>
              <a:t>3 – 4 </a:t>
            </a:r>
            <a:r>
              <a:rPr lang="en-GB" sz="2800" b="1" dirty="0" smtClean="0">
                <a:solidFill>
                  <a:srgbClr val="C00000"/>
                </a:solidFill>
                <a:latin typeface="Arial Black" pitchFamily="34" charset="0"/>
              </a:rPr>
              <a:t>A</a:t>
            </a:r>
            <a:r>
              <a:rPr lang="en-GB" sz="2800" b="1" dirty="0" smtClean="0">
                <a:solidFill>
                  <a:srgbClr val="C00000"/>
                </a:solidFill>
                <a:latin typeface="Arial Black" pitchFamily="34" charset="0"/>
              </a:rPr>
              <a:t>mino acids.</a:t>
            </a:r>
          </a:p>
          <a:p>
            <a:r>
              <a:rPr lang="en-GB" sz="2800" u="sng" cap="all" dirty="0" err="1" smtClean="0">
                <a:solidFill>
                  <a:srgbClr val="C00000"/>
                </a:solidFill>
                <a:latin typeface="Arial Black" pitchFamily="34" charset="0"/>
              </a:rPr>
              <a:t>PeptonES</a:t>
            </a:r>
            <a:r>
              <a:rPr lang="en-GB" sz="2800" dirty="0" smtClean="0">
                <a:solidFill>
                  <a:srgbClr val="C00000"/>
                </a:solidFill>
                <a:latin typeface="Arial Black" pitchFamily="34" charset="0"/>
              </a:rPr>
              <a:t> are further cleaved in the Small intestine b</a:t>
            </a:r>
            <a:r>
              <a:rPr lang="cs-CZ" sz="2800" dirty="0" smtClean="0">
                <a:solidFill>
                  <a:srgbClr val="C00000"/>
                </a:solidFill>
                <a:latin typeface="Arial Black" pitchFamily="34" charset="0"/>
              </a:rPr>
              <a:t>y</a:t>
            </a:r>
            <a:r>
              <a:rPr lang="en-GB" sz="2800" dirty="0" smtClean="0">
                <a:solidFill>
                  <a:srgbClr val="C00000"/>
                </a:solidFill>
                <a:latin typeface="Arial Black" pitchFamily="34" charset="0"/>
              </a:rPr>
              <a:t> </a:t>
            </a:r>
            <a:r>
              <a:rPr lang="en-GB" sz="2800" dirty="0" err="1" smtClean="0">
                <a:solidFill>
                  <a:srgbClr val="C00000"/>
                </a:solidFill>
                <a:latin typeface="Arial Black" pitchFamily="34" charset="0"/>
              </a:rPr>
              <a:t>Trypsin</a:t>
            </a:r>
            <a:r>
              <a:rPr lang="en-GB" sz="2800" dirty="0" smtClean="0">
                <a:solidFill>
                  <a:srgbClr val="C00000"/>
                </a:solidFill>
                <a:latin typeface="Arial Black" pitchFamily="34" charset="0"/>
              </a:rPr>
              <a:t> and </a:t>
            </a:r>
            <a:r>
              <a:rPr lang="en-GB" sz="2800" dirty="0" err="1" smtClean="0">
                <a:solidFill>
                  <a:srgbClr val="C00000"/>
                </a:solidFill>
                <a:latin typeface="Arial Black" pitchFamily="34" charset="0"/>
              </a:rPr>
              <a:t>Chymotripsin</a:t>
            </a:r>
            <a:r>
              <a:rPr lang="en-GB" sz="2800" dirty="0" smtClean="0">
                <a:solidFill>
                  <a:srgbClr val="C00000"/>
                </a:solidFill>
                <a:latin typeface="Arial Black" pitchFamily="34" charset="0"/>
              </a:rPr>
              <a:t>, which are further cleaved in to the individual Amino acids. </a:t>
            </a:r>
          </a:p>
          <a:p>
            <a:r>
              <a:rPr lang="cs-CZ" sz="2800" dirty="0" smtClean="0">
                <a:solidFill>
                  <a:srgbClr val="C00000"/>
                </a:solidFill>
                <a:latin typeface="Arial Black" pitchFamily="34" charset="0"/>
              </a:rPr>
              <a:t> </a:t>
            </a:r>
            <a:endParaRPr lang="cs-CZ" sz="1400" dirty="0"/>
          </a:p>
        </p:txBody>
      </p:sp>
      <p:sp>
        <p:nvSpPr>
          <p:cNvPr id="11" name="TextovéPole 10"/>
          <p:cNvSpPr txBox="1"/>
          <p:nvPr/>
        </p:nvSpPr>
        <p:spPr>
          <a:xfrm>
            <a:off x="251520" y="260648"/>
            <a:ext cx="8568952" cy="1200329"/>
          </a:xfrm>
          <a:prstGeom prst="rect">
            <a:avLst/>
          </a:prstGeom>
          <a:noFill/>
        </p:spPr>
        <p:txBody>
          <a:bodyPr wrap="square" rtlCol="0">
            <a:spAutoFit/>
          </a:bodyPr>
          <a:lstStyle/>
          <a:p>
            <a:r>
              <a:rPr lang="en-GB" sz="4400" u="sng" dirty="0" smtClean="0">
                <a:solidFill>
                  <a:srgbClr val="C00000"/>
                </a:solidFill>
                <a:latin typeface="Arial Black" pitchFamily="34" charset="0"/>
              </a:rPr>
              <a:t>ALBUMOSE</a:t>
            </a:r>
            <a:r>
              <a:rPr lang="en-GB" sz="4400" dirty="0" smtClean="0">
                <a:solidFill>
                  <a:srgbClr val="C00000"/>
                </a:solidFill>
                <a:latin typeface="Arial Black" pitchFamily="34" charset="0"/>
              </a:rPr>
              <a:t> </a:t>
            </a:r>
            <a:r>
              <a:rPr lang="en-GB" sz="2800" dirty="0" smtClean="0">
                <a:solidFill>
                  <a:srgbClr val="C00000"/>
                </a:solidFill>
                <a:latin typeface="Arial Black" pitchFamily="34" charset="0"/>
              </a:rPr>
              <a:t>– they are only the shorter Proteins from CASEIN</a:t>
            </a:r>
            <a:endParaRPr lang="en-GB" sz="2800" dirty="0">
              <a:solidFill>
                <a:srgbClr val="C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err="1" smtClean="0">
                <a:solidFill>
                  <a:srgbClr val="FF0000"/>
                </a:solidFill>
                <a:latin typeface="Arial Black" pitchFamily="34" charset="0"/>
              </a:rPr>
              <a:t>Casein</a:t>
            </a:r>
            <a:r>
              <a:rPr lang="cs-CZ" sz="3200" dirty="0" smtClean="0">
                <a:solidFill>
                  <a:srgbClr val="FF0000"/>
                </a:solidFill>
                <a:latin typeface="Arial Black" pitchFamily="34" charset="0"/>
              </a:rPr>
              <a:t> </a:t>
            </a:r>
            <a:r>
              <a:rPr lang="cs-CZ" sz="3200" dirty="0" smtClean="0">
                <a:solidFill>
                  <a:srgbClr val="FF0000"/>
                </a:solidFill>
                <a:latin typeface="Arial Black" pitchFamily="34" charset="0"/>
              </a:rPr>
              <a:t>– </a:t>
            </a:r>
            <a:r>
              <a:rPr lang="cs-CZ" sz="3200" dirty="0" smtClean="0">
                <a:solidFill>
                  <a:srgbClr val="FF0000"/>
                </a:solidFill>
                <a:latin typeface="Arial Black" pitchFamily="34" charset="0"/>
              </a:rPr>
              <a:t>Use</a:t>
            </a:r>
            <a:endParaRPr lang="cs-CZ" sz="3200" dirty="0">
              <a:solidFill>
                <a:srgbClr val="FF0000"/>
              </a:solidFill>
              <a:latin typeface="Arial Black" pitchFamily="34" charset="0"/>
            </a:endParaRPr>
          </a:p>
        </p:txBody>
      </p:sp>
      <p:sp>
        <p:nvSpPr>
          <p:cNvPr id="17" name="Zástupný symbol pro obsah 16"/>
          <p:cNvSpPr>
            <a:spLocks noGrp="1"/>
          </p:cNvSpPr>
          <p:nvPr>
            <p:ph idx="1"/>
          </p:nvPr>
        </p:nvSpPr>
        <p:spPr>
          <a:xfrm>
            <a:off x="457200" y="1052736"/>
            <a:ext cx="8229600" cy="5073427"/>
          </a:xfrm>
        </p:spPr>
        <p:txBody>
          <a:bodyPr/>
          <a:lstStyle/>
          <a:p>
            <a:r>
              <a:rPr lang="en-GB" sz="2800" b="1" dirty="0" err="1" smtClean="0"/>
              <a:t>Glus</a:t>
            </a:r>
            <a:endParaRPr lang="en-GB" sz="2800" b="1" dirty="0" smtClean="0"/>
          </a:p>
          <a:p>
            <a:r>
              <a:rPr lang="en-GB" sz="2800" b="1" dirty="0" smtClean="0"/>
              <a:t>Paints</a:t>
            </a:r>
          </a:p>
          <a:p>
            <a:r>
              <a:rPr lang="en-GB" sz="4400" b="1" dirty="0" err="1" smtClean="0">
                <a:solidFill>
                  <a:srgbClr val="0000FF"/>
                </a:solidFill>
                <a:latin typeface="Arial Black" pitchFamily="34" charset="0"/>
              </a:rPr>
              <a:t>Galalit</a:t>
            </a:r>
            <a:r>
              <a:rPr lang="en-GB" sz="4400" b="1" dirty="0" smtClean="0"/>
              <a:t> </a:t>
            </a:r>
            <a:r>
              <a:rPr lang="en-GB" sz="2800" b="1" dirty="0" smtClean="0"/>
              <a:t>(</a:t>
            </a:r>
            <a:r>
              <a:rPr lang="en-GB" sz="2800" b="1" dirty="0" err="1" smtClean="0"/>
              <a:t>Thermoset</a:t>
            </a:r>
            <a:r>
              <a:rPr lang="en-GB" sz="2800" b="1" dirty="0" smtClean="0"/>
              <a:t> </a:t>
            </a:r>
            <a:r>
              <a:rPr lang="en-GB" sz="2800" b="1" dirty="0" err="1" smtClean="0"/>
              <a:t>crosslinked</a:t>
            </a:r>
            <a:r>
              <a:rPr lang="en-GB" sz="2800" b="1" dirty="0" smtClean="0"/>
              <a:t> by FORMALDEHYDE)</a:t>
            </a:r>
          </a:p>
          <a:p>
            <a:r>
              <a:rPr lang="en-GB" sz="2800" b="1" dirty="0" smtClean="0"/>
              <a:t>…………..</a:t>
            </a:r>
            <a:endParaRPr lang="en-GB" sz="2800" b="1" dirty="0" smtClean="0"/>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55</a:t>
            </a:fld>
            <a:endParaRPr lang="sk-SK"/>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95536" y="116632"/>
            <a:ext cx="8229600" cy="490066"/>
          </a:xfrm>
        </p:spPr>
        <p:txBody>
          <a:bodyPr/>
          <a:lstStyle/>
          <a:p>
            <a:r>
              <a:rPr lang="en-GB" sz="3200" b="1" dirty="0" err="1" smtClean="0">
                <a:solidFill>
                  <a:srgbClr val="0000FF"/>
                </a:solidFill>
                <a:latin typeface="Arial Black" pitchFamily="34" charset="0"/>
              </a:rPr>
              <a:t>Galalit</a:t>
            </a:r>
            <a:r>
              <a:rPr lang="en-GB" sz="3200" b="1" dirty="0" smtClean="0"/>
              <a:t> </a:t>
            </a:r>
            <a:r>
              <a:rPr lang="en-GB" sz="3200" b="1" dirty="0" smtClean="0">
                <a:solidFill>
                  <a:srgbClr val="0000FF"/>
                </a:solidFill>
                <a:latin typeface="Arial Black" pitchFamily="34" charset="0"/>
              </a:rPr>
              <a:t>is coming back (returning)! </a:t>
            </a:r>
            <a:endParaRPr lang="en-GB" sz="32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56</a:t>
            </a:fld>
            <a:endParaRPr lang="sk-SK"/>
          </a:p>
        </p:txBody>
      </p:sp>
      <p:pic>
        <p:nvPicPr>
          <p:cNvPr id="9" name="Obrázek 8" descr="GALALIT  z KASEINU002.jpg"/>
          <p:cNvPicPr>
            <a:picLocks noChangeAspect="1"/>
          </p:cNvPicPr>
          <p:nvPr/>
        </p:nvPicPr>
        <p:blipFill>
          <a:blip r:embed="rId2" cstate="print"/>
          <a:stretch>
            <a:fillRect/>
          </a:stretch>
        </p:blipFill>
        <p:spPr>
          <a:xfrm rot="10800000">
            <a:off x="0" y="620688"/>
            <a:ext cx="9144000" cy="6237312"/>
          </a:xfrm>
          <a:prstGeom prst="rect">
            <a:avLst/>
          </a:prstGeom>
        </p:spPr>
      </p:pic>
      <p:cxnSp>
        <p:nvCxnSpPr>
          <p:cNvPr id="11" name="Přímá spojovací čára 10"/>
          <p:cNvCxnSpPr/>
          <p:nvPr/>
        </p:nvCxnSpPr>
        <p:spPr>
          <a:xfrm>
            <a:off x="179512" y="2636912"/>
            <a:ext cx="25922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179512" y="2852936"/>
            <a:ext cx="25922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57</a:t>
            </a:fld>
            <a:endParaRPr lang="sk-SK"/>
          </a:p>
        </p:txBody>
      </p:sp>
      <p:pic>
        <p:nvPicPr>
          <p:cNvPr id="5" name="Obrázek 4" descr="VÝROBA KASEINU PRŮMYSLOVÁ 05122016.jpg"/>
          <p:cNvPicPr>
            <a:picLocks noChangeAspect="1"/>
          </p:cNvPicPr>
          <p:nvPr/>
        </p:nvPicPr>
        <p:blipFill>
          <a:blip r:embed="rId2" cstate="print"/>
          <a:stretch>
            <a:fillRect/>
          </a:stretch>
        </p:blipFill>
        <p:spPr>
          <a:xfrm rot="5400000">
            <a:off x="2061901" y="-64949"/>
            <a:ext cx="5040560" cy="8805337"/>
          </a:xfrm>
          <a:prstGeom prst="rect">
            <a:avLst/>
          </a:prstGeom>
        </p:spPr>
      </p:pic>
      <p:sp>
        <p:nvSpPr>
          <p:cNvPr id="6" name="TextovéPole 5"/>
          <p:cNvSpPr txBox="1"/>
          <p:nvPr/>
        </p:nvSpPr>
        <p:spPr>
          <a:xfrm>
            <a:off x="1043608" y="1916832"/>
            <a:ext cx="2952328" cy="646331"/>
          </a:xfrm>
          <a:prstGeom prst="rect">
            <a:avLst/>
          </a:prstGeom>
          <a:noFill/>
          <a:ln w="38100">
            <a:solidFill>
              <a:srgbClr val="FF0000"/>
            </a:solidFill>
            <a:prstDash val="sysDash"/>
          </a:ln>
        </p:spPr>
        <p:txBody>
          <a:bodyPr wrap="square" rtlCol="0">
            <a:spAutoFit/>
          </a:bodyPr>
          <a:lstStyle/>
          <a:p>
            <a:r>
              <a:rPr lang="en-GB" dirty="0" smtClean="0">
                <a:solidFill>
                  <a:srgbClr val="FF0000"/>
                </a:solidFill>
                <a:latin typeface="Arial Black" pitchFamily="34" charset="0"/>
              </a:rPr>
              <a:t>Acid Dosing (</a:t>
            </a:r>
            <a:r>
              <a:rPr lang="en-GB" dirty="0" err="1" smtClean="0">
                <a:solidFill>
                  <a:srgbClr val="FF0000"/>
                </a:solidFill>
                <a:latin typeface="Arial Black" pitchFamily="34" charset="0"/>
              </a:rPr>
              <a:t>HCl</a:t>
            </a:r>
            <a:r>
              <a:rPr lang="en-GB" dirty="0" smtClean="0">
                <a:solidFill>
                  <a:srgbClr val="FF0000"/>
                </a:solidFill>
                <a:latin typeface="Arial Black" pitchFamily="34" charset="0"/>
              </a:rPr>
              <a:t> or H</a:t>
            </a:r>
            <a:r>
              <a:rPr lang="en-GB" baseline="-25000" dirty="0" smtClean="0">
                <a:solidFill>
                  <a:srgbClr val="FF0000"/>
                </a:solidFill>
                <a:latin typeface="Arial Black" pitchFamily="34" charset="0"/>
              </a:rPr>
              <a:t>2</a:t>
            </a:r>
            <a:r>
              <a:rPr lang="en-GB" dirty="0" smtClean="0">
                <a:solidFill>
                  <a:srgbClr val="FF0000"/>
                </a:solidFill>
                <a:latin typeface="Arial Black" pitchFamily="34" charset="0"/>
              </a:rPr>
              <a:t>SO</a:t>
            </a:r>
            <a:r>
              <a:rPr lang="en-GB" baseline="-25000" dirty="0" smtClean="0">
                <a:solidFill>
                  <a:srgbClr val="FF0000"/>
                </a:solidFill>
                <a:latin typeface="Arial Black" pitchFamily="34" charset="0"/>
              </a:rPr>
              <a:t>4</a:t>
            </a:r>
            <a:r>
              <a:rPr lang="en-GB" dirty="0" smtClean="0">
                <a:solidFill>
                  <a:srgbClr val="FF0000"/>
                </a:solidFill>
                <a:latin typeface="Arial Black" pitchFamily="34" charset="0"/>
              </a:rPr>
              <a:t>)</a:t>
            </a:r>
            <a:endParaRPr lang="en-GB" dirty="0">
              <a:solidFill>
                <a:srgbClr val="FF0000"/>
              </a:solidFill>
              <a:latin typeface="Arial Black" pitchFamily="34" charset="0"/>
            </a:endParaRPr>
          </a:p>
        </p:txBody>
      </p:sp>
      <p:cxnSp>
        <p:nvCxnSpPr>
          <p:cNvPr id="8" name="Přímá spojovací šipka 7"/>
          <p:cNvCxnSpPr>
            <a:stCxn id="6" idx="3"/>
          </p:cNvCxnSpPr>
          <p:nvPr/>
        </p:nvCxnSpPr>
        <p:spPr>
          <a:xfrm>
            <a:off x="3995936" y="2239998"/>
            <a:ext cx="864096" cy="252898"/>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2915816" y="4005064"/>
            <a:ext cx="2232248" cy="646331"/>
          </a:xfrm>
          <a:prstGeom prst="rect">
            <a:avLst/>
          </a:prstGeom>
          <a:noFill/>
          <a:ln w="38100">
            <a:solidFill>
              <a:srgbClr val="0000FF"/>
            </a:solidFill>
            <a:prstDash val="sysDash"/>
          </a:ln>
        </p:spPr>
        <p:txBody>
          <a:bodyPr wrap="square" rtlCol="0">
            <a:spAutoFit/>
          </a:bodyPr>
          <a:lstStyle/>
          <a:p>
            <a:r>
              <a:rPr lang="en-GB" dirty="0" smtClean="0">
                <a:solidFill>
                  <a:srgbClr val="0000FF"/>
                </a:solidFill>
                <a:latin typeface="Arial Black" pitchFamily="34" charset="0"/>
              </a:rPr>
              <a:t>First Washing Trough </a:t>
            </a:r>
            <a:endParaRPr lang="en-GB" dirty="0">
              <a:solidFill>
                <a:srgbClr val="0000FF"/>
              </a:solidFill>
              <a:latin typeface="Arial Black" pitchFamily="34" charset="0"/>
            </a:endParaRPr>
          </a:p>
        </p:txBody>
      </p:sp>
      <p:cxnSp>
        <p:nvCxnSpPr>
          <p:cNvPr id="10" name="Přímá spojovací šipka 9"/>
          <p:cNvCxnSpPr/>
          <p:nvPr/>
        </p:nvCxnSpPr>
        <p:spPr>
          <a:xfrm flipV="1">
            <a:off x="4283968" y="3645024"/>
            <a:ext cx="216024" cy="288032"/>
          </a:xfrm>
          <a:prstGeom prst="straightConnector1">
            <a:avLst/>
          </a:prstGeom>
          <a:ln w="381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179512" y="4149080"/>
            <a:ext cx="1872208" cy="1477328"/>
          </a:xfrm>
          <a:prstGeom prst="rect">
            <a:avLst/>
          </a:prstGeom>
          <a:noFill/>
          <a:ln w="38100">
            <a:solidFill>
              <a:srgbClr val="008000"/>
            </a:solidFill>
            <a:prstDash val="sysDash"/>
          </a:ln>
        </p:spPr>
        <p:txBody>
          <a:bodyPr wrap="square" rtlCol="0">
            <a:spAutoFit/>
          </a:bodyPr>
          <a:lstStyle/>
          <a:p>
            <a:r>
              <a:rPr lang="en-GB" dirty="0" smtClean="0">
                <a:solidFill>
                  <a:srgbClr val="008000"/>
                </a:solidFill>
                <a:latin typeface="Arial Black" pitchFamily="34" charset="0"/>
              </a:rPr>
              <a:t>Second Washing Trough</a:t>
            </a:r>
            <a:r>
              <a:rPr lang="en-GB" dirty="0" smtClean="0">
                <a:solidFill>
                  <a:srgbClr val="008000"/>
                </a:solidFill>
                <a:latin typeface="Arial Black" pitchFamily="34" charset="0"/>
              </a:rPr>
              <a:t> + Chopper</a:t>
            </a:r>
            <a:endParaRPr lang="en-GB" dirty="0" smtClean="0">
              <a:solidFill>
                <a:srgbClr val="008000"/>
              </a:solidFill>
              <a:latin typeface="Arial Black" pitchFamily="34" charset="0"/>
            </a:endParaRPr>
          </a:p>
          <a:p>
            <a:r>
              <a:rPr lang="en-GB" dirty="0" smtClean="0">
                <a:solidFill>
                  <a:srgbClr val="008000"/>
                </a:solidFill>
                <a:latin typeface="Arial Black" pitchFamily="34" charset="0"/>
              </a:rPr>
              <a:t>Trough</a:t>
            </a:r>
            <a:endParaRPr lang="en-GB" dirty="0">
              <a:solidFill>
                <a:srgbClr val="008000"/>
              </a:solidFill>
              <a:latin typeface="Arial Black" pitchFamily="34" charset="0"/>
            </a:endParaRPr>
          </a:p>
        </p:txBody>
      </p:sp>
      <p:cxnSp>
        <p:nvCxnSpPr>
          <p:cNvPr id="15" name="Přímá spojovací šipka 14"/>
          <p:cNvCxnSpPr/>
          <p:nvPr/>
        </p:nvCxnSpPr>
        <p:spPr>
          <a:xfrm flipV="1">
            <a:off x="467544" y="3717032"/>
            <a:ext cx="792088" cy="432048"/>
          </a:xfrm>
          <a:prstGeom prst="straightConnector1">
            <a:avLst/>
          </a:prstGeom>
          <a:ln w="381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0" y="116632"/>
            <a:ext cx="9036496" cy="584775"/>
          </a:xfrm>
          <a:prstGeom prst="rect">
            <a:avLst/>
          </a:prstGeom>
          <a:noFill/>
        </p:spPr>
        <p:txBody>
          <a:bodyPr wrap="square" rtlCol="0">
            <a:spAutoFit/>
          </a:bodyPr>
          <a:lstStyle/>
          <a:p>
            <a:pPr algn="ctr"/>
            <a:r>
              <a:rPr lang="en-GB" sz="3200" dirty="0" smtClean="0">
                <a:solidFill>
                  <a:srgbClr val="FF0000"/>
                </a:solidFill>
                <a:latin typeface="Arial Black" pitchFamily="34" charset="0"/>
              </a:rPr>
              <a:t>Continual Manufacture of CASEIN</a:t>
            </a:r>
            <a:endParaRPr lang="en-GB" sz="3200" dirty="0">
              <a:solidFill>
                <a:srgbClr val="FF0000"/>
              </a:solidFill>
              <a:latin typeface="Arial Black" pitchFamily="34" charset="0"/>
            </a:endParaRPr>
          </a:p>
        </p:txBody>
      </p:sp>
      <p:sp>
        <p:nvSpPr>
          <p:cNvPr id="18" name="TextovéPole 17"/>
          <p:cNvSpPr txBox="1"/>
          <p:nvPr/>
        </p:nvSpPr>
        <p:spPr>
          <a:xfrm>
            <a:off x="0" y="836712"/>
            <a:ext cx="8964488" cy="830997"/>
          </a:xfrm>
          <a:prstGeom prst="rect">
            <a:avLst/>
          </a:prstGeom>
          <a:noFill/>
        </p:spPr>
        <p:txBody>
          <a:bodyPr wrap="square" rtlCol="0">
            <a:spAutoFit/>
          </a:bodyPr>
          <a:lstStyle/>
          <a:p>
            <a:pPr algn="ctr"/>
            <a:r>
              <a:rPr lang="en-GB" sz="2400" dirty="0" smtClean="0">
                <a:solidFill>
                  <a:srgbClr val="C00000"/>
                </a:solidFill>
                <a:latin typeface="Arial Black" pitchFamily="34" charset="0"/>
              </a:rPr>
              <a:t>The BYPRODUCT is</a:t>
            </a:r>
            <a:r>
              <a:rPr lang="en-GB" sz="2400" dirty="0" smtClean="0">
                <a:solidFill>
                  <a:srgbClr val="C00000"/>
                </a:solidFill>
                <a:latin typeface="Arial Black" pitchFamily="34" charset="0"/>
              </a:rPr>
              <a:t> WHEY (Proteins</a:t>
            </a:r>
            <a:r>
              <a:rPr lang="en-GB" sz="2400" dirty="0" smtClean="0">
                <a:solidFill>
                  <a:srgbClr val="C00000"/>
                </a:solidFill>
                <a:latin typeface="Arial Black" pitchFamily="34" charset="0"/>
              </a:rPr>
              <a:t>,</a:t>
            </a:r>
            <a:r>
              <a:rPr lang="cs-CZ" sz="2400" dirty="0" smtClean="0">
                <a:solidFill>
                  <a:srgbClr val="C00000"/>
                </a:solidFill>
                <a:latin typeface="Arial Black" pitchFamily="34" charset="0"/>
              </a:rPr>
              <a:t> </a:t>
            </a:r>
            <a:r>
              <a:rPr lang="en-GB" sz="2400" dirty="0" err="1" smtClean="0">
                <a:solidFill>
                  <a:srgbClr val="C00000"/>
                </a:solidFill>
                <a:latin typeface="Arial Black" pitchFamily="34" charset="0"/>
              </a:rPr>
              <a:t>Saccharides</a:t>
            </a:r>
            <a:r>
              <a:rPr lang="en-GB" sz="2400" dirty="0" smtClean="0">
                <a:solidFill>
                  <a:srgbClr val="C00000"/>
                </a:solidFill>
                <a:latin typeface="Arial Black" pitchFamily="34" charset="0"/>
              </a:rPr>
              <a:t>, Inorganic Substances etc. …)</a:t>
            </a:r>
            <a:endParaRPr lang="en-GB" sz="2400" dirty="0">
              <a:solidFill>
                <a:srgbClr val="C00000"/>
              </a:solidFill>
              <a:latin typeface="Arial Black" pitchFamily="34" charset="0"/>
            </a:endParaRPr>
          </a:p>
        </p:txBody>
      </p:sp>
      <p:sp>
        <p:nvSpPr>
          <p:cNvPr id="14" name="TextovéPole 13"/>
          <p:cNvSpPr txBox="1"/>
          <p:nvPr/>
        </p:nvSpPr>
        <p:spPr>
          <a:xfrm>
            <a:off x="4932040" y="1988840"/>
            <a:ext cx="1152128" cy="369332"/>
          </a:xfrm>
          <a:prstGeom prst="rect">
            <a:avLst/>
          </a:prstGeom>
          <a:solidFill>
            <a:schemeClr val="accent3">
              <a:lumMod val="95000"/>
            </a:schemeClr>
          </a:solidFill>
        </p:spPr>
        <p:txBody>
          <a:bodyPr wrap="square" rtlCol="0">
            <a:spAutoFit/>
          </a:bodyPr>
          <a:lstStyle/>
          <a:p>
            <a:r>
              <a:rPr lang="cs-CZ" dirty="0" smtClean="0">
                <a:solidFill>
                  <a:srgbClr val="C00000"/>
                </a:solidFill>
                <a:latin typeface="Arial Black" pitchFamily="34" charset="0"/>
              </a:rPr>
              <a:t>MILK</a:t>
            </a:r>
            <a:endParaRPr lang="cs-CZ" dirty="0">
              <a:solidFill>
                <a:srgbClr val="C00000"/>
              </a:solidFill>
              <a:latin typeface="Arial Black" pitchFamily="34" charset="0"/>
            </a:endParaRPr>
          </a:p>
        </p:txBody>
      </p:sp>
      <p:sp>
        <p:nvSpPr>
          <p:cNvPr id="16" name="TextovéPole 15"/>
          <p:cNvSpPr txBox="1"/>
          <p:nvPr/>
        </p:nvSpPr>
        <p:spPr>
          <a:xfrm rot="18589288">
            <a:off x="6307248" y="2875488"/>
            <a:ext cx="936104" cy="369332"/>
          </a:xfrm>
          <a:prstGeom prst="rect">
            <a:avLst/>
          </a:prstGeom>
          <a:solidFill>
            <a:schemeClr val="accent3">
              <a:lumMod val="95000"/>
            </a:schemeClr>
          </a:solidFill>
        </p:spPr>
        <p:txBody>
          <a:bodyPr wrap="square" rtlCol="0">
            <a:spAutoFit/>
          </a:bodyPr>
          <a:lstStyle/>
          <a:p>
            <a:r>
              <a:rPr lang="cs-CZ" dirty="0" err="1" smtClean="0">
                <a:solidFill>
                  <a:srgbClr val="C00000"/>
                </a:solidFill>
                <a:latin typeface="Arial Black" pitchFamily="34" charset="0"/>
              </a:rPr>
              <a:t>Press</a:t>
            </a:r>
            <a:endParaRPr lang="cs-CZ" dirty="0">
              <a:solidFill>
                <a:srgbClr val="C00000"/>
              </a:solidFill>
              <a:latin typeface="Arial Black" pitchFamily="34" charset="0"/>
            </a:endParaRPr>
          </a:p>
        </p:txBody>
      </p:sp>
      <p:sp>
        <p:nvSpPr>
          <p:cNvPr id="19" name="TextovéPole 18"/>
          <p:cNvSpPr txBox="1"/>
          <p:nvPr/>
        </p:nvSpPr>
        <p:spPr>
          <a:xfrm>
            <a:off x="2771800" y="5805264"/>
            <a:ext cx="1296144" cy="369332"/>
          </a:xfrm>
          <a:prstGeom prst="rect">
            <a:avLst/>
          </a:prstGeom>
          <a:solidFill>
            <a:schemeClr val="accent3">
              <a:lumMod val="95000"/>
            </a:schemeClr>
          </a:solidFill>
        </p:spPr>
        <p:txBody>
          <a:bodyPr wrap="square" rtlCol="0">
            <a:spAutoFit/>
          </a:bodyPr>
          <a:lstStyle/>
          <a:p>
            <a:r>
              <a:rPr lang="en-GB" dirty="0" smtClean="0">
                <a:solidFill>
                  <a:srgbClr val="C00000"/>
                </a:solidFill>
                <a:latin typeface="Arial Black" pitchFamily="34" charset="0"/>
              </a:rPr>
              <a:t>Packing</a:t>
            </a:r>
            <a:endParaRPr lang="en-GB" dirty="0">
              <a:solidFill>
                <a:srgbClr val="C00000"/>
              </a:solidFill>
              <a:latin typeface="Arial Black" pitchFamily="34" charset="0"/>
            </a:endParaRPr>
          </a:p>
        </p:txBody>
      </p:sp>
      <p:sp>
        <p:nvSpPr>
          <p:cNvPr id="20" name="TextovéPole 19"/>
          <p:cNvSpPr txBox="1"/>
          <p:nvPr/>
        </p:nvSpPr>
        <p:spPr>
          <a:xfrm>
            <a:off x="6732240" y="5877272"/>
            <a:ext cx="1440160" cy="646331"/>
          </a:xfrm>
          <a:prstGeom prst="rect">
            <a:avLst/>
          </a:prstGeom>
          <a:solidFill>
            <a:schemeClr val="accent3">
              <a:lumMod val="95000"/>
            </a:schemeClr>
          </a:solidFill>
        </p:spPr>
        <p:txBody>
          <a:bodyPr wrap="square" rtlCol="0">
            <a:spAutoFit/>
          </a:bodyPr>
          <a:lstStyle/>
          <a:p>
            <a:r>
              <a:rPr lang="en-GB" dirty="0" smtClean="0">
                <a:solidFill>
                  <a:srgbClr val="C00000"/>
                </a:solidFill>
                <a:latin typeface="Arial Black" pitchFamily="34" charset="0"/>
              </a:rPr>
              <a:t>Tunnel Dryer</a:t>
            </a:r>
            <a:endParaRPr lang="en-GB" dirty="0">
              <a:solidFill>
                <a:srgbClr val="C00000"/>
              </a:solidFill>
              <a:latin typeface="Arial Black" pitchFamily="34" charset="0"/>
            </a:endParaRPr>
          </a:p>
        </p:txBody>
      </p:sp>
      <p:sp>
        <p:nvSpPr>
          <p:cNvPr id="21" name="TextovéPole 20"/>
          <p:cNvSpPr txBox="1"/>
          <p:nvPr/>
        </p:nvSpPr>
        <p:spPr>
          <a:xfrm>
            <a:off x="2483768" y="2564904"/>
            <a:ext cx="1512168" cy="523220"/>
          </a:xfrm>
          <a:prstGeom prst="rect">
            <a:avLst/>
          </a:prstGeom>
          <a:solidFill>
            <a:schemeClr val="accent3">
              <a:lumMod val="95000"/>
            </a:schemeClr>
          </a:solidFill>
        </p:spPr>
        <p:txBody>
          <a:bodyPr wrap="square" rtlCol="0">
            <a:spAutoFit/>
          </a:bodyPr>
          <a:lstStyle/>
          <a:p>
            <a:r>
              <a:rPr lang="en-GB" sz="1400" dirty="0" smtClean="0">
                <a:solidFill>
                  <a:srgbClr val="C00000"/>
                </a:solidFill>
                <a:latin typeface="Arial Black" pitchFamily="34" charset="0"/>
              </a:rPr>
              <a:t>Precipitation &amp; Washing</a:t>
            </a:r>
            <a:endParaRPr lang="en-GB" sz="1400" dirty="0">
              <a:solidFill>
                <a:srgbClr val="C00000"/>
              </a:solidFill>
              <a:latin typeface="Arial Black"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58</a:t>
            </a:fld>
            <a:endParaRPr lang="sk-SK"/>
          </a:p>
        </p:txBody>
      </p:sp>
      <p:pic>
        <p:nvPicPr>
          <p:cNvPr id="1026" name="Picture 2" descr="C:\Users\ladapospa\Documents\Lada\GRANT LABORKY PŘÍRODNÍ POLYMERY 2016\Galalith_Synthesis_SCHEMATIC_V1.png"/>
          <p:cNvPicPr>
            <a:picLocks noChangeAspect="1" noChangeArrowheads="1"/>
          </p:cNvPicPr>
          <p:nvPr/>
        </p:nvPicPr>
        <p:blipFill>
          <a:blip r:embed="rId2" cstate="print"/>
          <a:srcRect/>
          <a:stretch>
            <a:fillRect/>
          </a:stretch>
        </p:blipFill>
        <p:spPr bwMode="auto">
          <a:xfrm>
            <a:off x="395536" y="404664"/>
            <a:ext cx="3168352" cy="5844950"/>
          </a:xfrm>
          <a:prstGeom prst="rect">
            <a:avLst/>
          </a:prstGeom>
          <a:noFill/>
        </p:spPr>
      </p:pic>
      <p:sp>
        <p:nvSpPr>
          <p:cNvPr id="6" name="TextovéPole 5"/>
          <p:cNvSpPr txBox="1"/>
          <p:nvPr/>
        </p:nvSpPr>
        <p:spPr>
          <a:xfrm>
            <a:off x="3707904" y="404664"/>
            <a:ext cx="5184576" cy="1077218"/>
          </a:xfrm>
          <a:prstGeom prst="rect">
            <a:avLst/>
          </a:prstGeom>
          <a:noFill/>
        </p:spPr>
        <p:txBody>
          <a:bodyPr wrap="square" rtlCol="0">
            <a:spAutoFit/>
          </a:bodyPr>
          <a:lstStyle/>
          <a:p>
            <a:r>
              <a:rPr lang="en-GB" sz="3200" dirty="0" smtClean="0">
                <a:solidFill>
                  <a:srgbClr val="FF0000"/>
                </a:solidFill>
                <a:latin typeface="Arial Black" pitchFamily="34" charset="0"/>
              </a:rPr>
              <a:t>CASEIN </a:t>
            </a:r>
            <a:r>
              <a:rPr lang="en-GB" sz="3200" dirty="0" err="1" smtClean="0">
                <a:solidFill>
                  <a:srgbClr val="FF0000"/>
                </a:solidFill>
                <a:latin typeface="Arial Black" pitchFamily="34" charset="0"/>
              </a:rPr>
              <a:t>Crosslinking</a:t>
            </a:r>
            <a:r>
              <a:rPr lang="en-GB" sz="3200" dirty="0" smtClean="0">
                <a:solidFill>
                  <a:srgbClr val="FF0000"/>
                </a:solidFill>
                <a:latin typeface="Arial Black" pitchFamily="34" charset="0"/>
              </a:rPr>
              <a:t> by </a:t>
            </a:r>
            <a:r>
              <a:rPr lang="en-GB" sz="3200" dirty="0" smtClean="0">
                <a:solidFill>
                  <a:srgbClr val="C00000"/>
                </a:solidFill>
                <a:latin typeface="Arial Black" pitchFamily="34" charset="0"/>
              </a:rPr>
              <a:t>Formaldehyde</a:t>
            </a:r>
            <a:endParaRPr lang="en-GB" sz="3200" dirty="0">
              <a:solidFill>
                <a:srgbClr val="C00000"/>
              </a:solidFill>
              <a:latin typeface="Arial Black" pitchFamily="34" charset="0"/>
            </a:endParaRPr>
          </a:p>
        </p:txBody>
      </p:sp>
      <p:sp>
        <p:nvSpPr>
          <p:cNvPr id="7" name="TextovéPole 6"/>
          <p:cNvSpPr txBox="1"/>
          <p:nvPr/>
        </p:nvSpPr>
        <p:spPr>
          <a:xfrm>
            <a:off x="3707904" y="1484784"/>
            <a:ext cx="5184576" cy="3662541"/>
          </a:xfrm>
          <a:prstGeom prst="rect">
            <a:avLst/>
          </a:prstGeom>
          <a:noFill/>
        </p:spPr>
        <p:txBody>
          <a:bodyPr wrap="square" rtlCol="0">
            <a:spAutoFit/>
          </a:bodyPr>
          <a:lstStyle/>
          <a:p>
            <a:r>
              <a:rPr lang="en-GB" sz="3200" dirty="0" smtClean="0">
                <a:solidFill>
                  <a:srgbClr val="FF0000"/>
                </a:solidFill>
                <a:latin typeface="Arial Black" pitchFamily="34" charset="0"/>
              </a:rPr>
              <a:t>Procedure :</a:t>
            </a:r>
            <a:endParaRPr lang="en-GB" sz="3200" dirty="0" smtClean="0">
              <a:solidFill>
                <a:srgbClr val="FF0000"/>
              </a:solidFill>
              <a:latin typeface="Arial Black" pitchFamily="34" charset="0"/>
            </a:endParaRPr>
          </a:p>
          <a:p>
            <a:pPr>
              <a:buFont typeface="Arial" pitchFamily="34" charset="0"/>
              <a:buChar char="•"/>
            </a:pPr>
            <a:r>
              <a:rPr lang="en-GB" sz="1200" b="1" dirty="0" smtClean="0">
                <a:solidFill>
                  <a:srgbClr val="0000FF"/>
                </a:solidFill>
              </a:rPr>
              <a:t> </a:t>
            </a:r>
            <a:r>
              <a:rPr lang="en-GB" sz="2000" b="1" dirty="0" smtClean="0">
                <a:solidFill>
                  <a:srgbClr val="0000FF"/>
                </a:solidFill>
              </a:rPr>
              <a:t>Prepare formulation from the </a:t>
            </a:r>
            <a:r>
              <a:rPr lang="en-GB" sz="2000" dirty="0" smtClean="0">
                <a:solidFill>
                  <a:srgbClr val="FF0000"/>
                </a:solidFill>
                <a:latin typeface="Arial Black" pitchFamily="34" charset="0"/>
              </a:rPr>
              <a:t>CASEIN </a:t>
            </a:r>
            <a:r>
              <a:rPr lang="en-GB" sz="2000" b="1" dirty="0" smtClean="0">
                <a:solidFill>
                  <a:srgbClr val="0000FF"/>
                </a:solidFill>
              </a:rPr>
              <a:t>Paste, pour it into 4 % w/w </a:t>
            </a:r>
            <a:r>
              <a:rPr lang="en-GB" sz="2000" dirty="0" smtClean="0">
                <a:solidFill>
                  <a:srgbClr val="C00000"/>
                </a:solidFill>
                <a:latin typeface="Arial Black" pitchFamily="34" charset="0"/>
              </a:rPr>
              <a:t>Formaldehyde</a:t>
            </a:r>
            <a:r>
              <a:rPr lang="en-GB" sz="2000" dirty="0" smtClean="0">
                <a:solidFill>
                  <a:srgbClr val="FF0000"/>
                </a:solidFill>
                <a:latin typeface="Arial Black" pitchFamily="34" charset="0"/>
              </a:rPr>
              <a:t> </a:t>
            </a:r>
            <a:r>
              <a:rPr lang="en-GB" sz="2000" b="1" dirty="0" smtClean="0">
                <a:solidFill>
                  <a:srgbClr val="0000FF"/>
                </a:solidFill>
                <a:latin typeface="+mn-lt"/>
              </a:rPr>
              <a:t>and le</a:t>
            </a:r>
            <a:r>
              <a:rPr lang="cs-CZ" sz="2000" b="1" dirty="0" smtClean="0">
                <a:solidFill>
                  <a:srgbClr val="0000FF"/>
                </a:solidFill>
                <a:latin typeface="+mn-lt"/>
              </a:rPr>
              <a:t>a</a:t>
            </a:r>
            <a:r>
              <a:rPr lang="en-GB" sz="2000" b="1" dirty="0" err="1" smtClean="0">
                <a:solidFill>
                  <a:srgbClr val="0000FF"/>
                </a:solidFill>
                <a:latin typeface="+mn-lt"/>
              </a:rPr>
              <a:t>ve</a:t>
            </a:r>
            <a:r>
              <a:rPr lang="en-GB" sz="2000" b="1" dirty="0" smtClean="0">
                <a:solidFill>
                  <a:srgbClr val="0000FF"/>
                </a:solidFill>
                <a:latin typeface="+mn-lt"/>
              </a:rPr>
              <a:t> it mature several Days</a:t>
            </a:r>
          </a:p>
          <a:p>
            <a:pPr>
              <a:buFont typeface="Arial" pitchFamily="34" charset="0"/>
              <a:buChar char="•"/>
            </a:pPr>
            <a:r>
              <a:rPr lang="en-GB" sz="2000" b="1" dirty="0" smtClean="0">
                <a:solidFill>
                  <a:srgbClr val="008000"/>
                </a:solidFill>
                <a:latin typeface="+mn-lt"/>
              </a:rPr>
              <a:t> Form the Product from the </a:t>
            </a:r>
            <a:r>
              <a:rPr lang="en-GB" sz="2000" dirty="0" smtClean="0">
                <a:solidFill>
                  <a:srgbClr val="FF0000"/>
                </a:solidFill>
                <a:latin typeface="Arial Black" pitchFamily="34" charset="0"/>
              </a:rPr>
              <a:t>CASEIN </a:t>
            </a:r>
            <a:r>
              <a:rPr lang="en-GB" sz="2000" b="1" dirty="0" smtClean="0">
                <a:solidFill>
                  <a:srgbClr val="0000FF"/>
                </a:solidFill>
              </a:rPr>
              <a:t>Paste + </a:t>
            </a:r>
            <a:r>
              <a:rPr lang="en-GB" sz="2000" dirty="0" smtClean="0">
                <a:solidFill>
                  <a:srgbClr val="C00000"/>
                </a:solidFill>
                <a:latin typeface="Arial Black" pitchFamily="34" charset="0"/>
              </a:rPr>
              <a:t>Formaldehyde</a:t>
            </a:r>
            <a:r>
              <a:rPr lang="en-GB" sz="2000" dirty="0" smtClean="0">
                <a:solidFill>
                  <a:srgbClr val="FF0000"/>
                </a:solidFill>
                <a:latin typeface="Arial Black" pitchFamily="34" charset="0"/>
              </a:rPr>
              <a:t> </a:t>
            </a:r>
            <a:r>
              <a:rPr lang="en-GB" sz="2000" b="1" dirty="0" smtClean="0">
                <a:solidFill>
                  <a:srgbClr val="008000"/>
                </a:solidFill>
                <a:latin typeface="+mn-lt"/>
              </a:rPr>
              <a:t>(approx. 5 – 10 parts of </a:t>
            </a:r>
            <a:r>
              <a:rPr lang="en-GB" sz="2000" dirty="0" smtClean="0">
                <a:solidFill>
                  <a:srgbClr val="FF0000"/>
                </a:solidFill>
                <a:latin typeface="Arial Black" pitchFamily="34" charset="0"/>
              </a:rPr>
              <a:t>CASEIN </a:t>
            </a:r>
            <a:r>
              <a:rPr lang="en-GB" sz="2000" b="1" dirty="0" smtClean="0">
                <a:solidFill>
                  <a:srgbClr val="008000"/>
                </a:solidFill>
                <a:latin typeface="+mn-lt"/>
              </a:rPr>
              <a:t>+ 1 part of </a:t>
            </a:r>
            <a:r>
              <a:rPr lang="en-GB" sz="2000" dirty="0" smtClean="0">
                <a:solidFill>
                  <a:srgbClr val="C00000"/>
                </a:solidFill>
                <a:latin typeface="Arial Black" pitchFamily="34" charset="0"/>
              </a:rPr>
              <a:t>Formaldehyde</a:t>
            </a:r>
            <a:r>
              <a:rPr lang="en-GB" sz="2000" dirty="0" smtClean="0">
                <a:solidFill>
                  <a:srgbClr val="FF0000"/>
                </a:solidFill>
                <a:latin typeface="Arial Black" pitchFamily="34" charset="0"/>
              </a:rPr>
              <a:t> </a:t>
            </a:r>
            <a:r>
              <a:rPr lang="en-GB" sz="2000" b="1" dirty="0" smtClean="0">
                <a:solidFill>
                  <a:srgbClr val="008000"/>
                </a:solidFill>
                <a:latin typeface="+mn-lt"/>
              </a:rPr>
              <a:t>, leave it several Hours or</a:t>
            </a:r>
            <a:r>
              <a:rPr lang="en-GB" sz="2000" b="1" dirty="0" smtClean="0">
                <a:solidFill>
                  <a:srgbClr val="008000"/>
                </a:solidFill>
              </a:rPr>
              <a:t> several Days mature at Temperature of 30 – 40 °C</a:t>
            </a:r>
            <a:endParaRPr lang="en-GB" sz="2000" b="1" dirty="0">
              <a:solidFill>
                <a:srgbClr val="008000"/>
              </a:solidFill>
              <a:latin typeface="+mn-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en-GB" sz="3200" dirty="0" smtClean="0">
                <a:solidFill>
                  <a:srgbClr val="FF0000"/>
                </a:solidFill>
                <a:latin typeface="Arial Black" pitchFamily="34" charset="0"/>
              </a:rPr>
              <a:t>Casein Glues</a:t>
            </a:r>
            <a:endParaRPr lang="en-GB" sz="3200" dirty="0">
              <a:solidFill>
                <a:srgbClr val="FF0000"/>
              </a:solidFill>
              <a:latin typeface="Arial Black" pitchFamily="34" charset="0"/>
            </a:endParaRPr>
          </a:p>
        </p:txBody>
      </p:sp>
      <p:sp>
        <p:nvSpPr>
          <p:cNvPr id="17" name="Zástupný symbol pro obsah 16"/>
          <p:cNvSpPr>
            <a:spLocks noGrp="1"/>
          </p:cNvSpPr>
          <p:nvPr>
            <p:ph idx="1"/>
          </p:nvPr>
        </p:nvSpPr>
        <p:spPr>
          <a:xfrm>
            <a:off x="457200" y="1052736"/>
            <a:ext cx="8229600" cy="5184576"/>
          </a:xfrm>
        </p:spPr>
        <p:txBody>
          <a:bodyPr/>
          <a:lstStyle/>
          <a:p>
            <a:pPr>
              <a:buNone/>
            </a:pPr>
            <a:r>
              <a:rPr lang="en-GB" sz="1800" dirty="0" smtClean="0">
                <a:solidFill>
                  <a:srgbClr val="FF0000"/>
                </a:solidFill>
                <a:latin typeface="Arial Black" pitchFamily="34" charset="0"/>
              </a:rPr>
              <a:t>CASEIN Glue with Ammonia :</a:t>
            </a:r>
          </a:p>
          <a:p>
            <a:pPr>
              <a:buNone/>
            </a:pPr>
            <a:r>
              <a:rPr lang="en-GB" sz="1800" b="1" dirty="0" smtClean="0"/>
              <a:t>50 g of pure (industrial Grade) </a:t>
            </a:r>
            <a:r>
              <a:rPr lang="en-GB" sz="1800" dirty="0" smtClean="0">
                <a:solidFill>
                  <a:srgbClr val="FF0000"/>
                </a:solidFill>
                <a:latin typeface="Arial Black" pitchFamily="34" charset="0"/>
              </a:rPr>
              <a:t>CASEIN </a:t>
            </a:r>
            <a:r>
              <a:rPr lang="en-GB" sz="1800" b="1" dirty="0" smtClean="0"/>
              <a:t>is mixed with 250 ml Water and is </a:t>
            </a:r>
            <a:r>
              <a:rPr lang="cs-CZ" sz="1800" b="1" dirty="0" smtClean="0"/>
              <a:t>s</a:t>
            </a:r>
            <a:r>
              <a:rPr lang="en-GB" sz="1800" b="1" dirty="0" smtClean="0"/>
              <a:t>lightly heated. </a:t>
            </a:r>
          </a:p>
          <a:p>
            <a:pPr>
              <a:buNone/>
            </a:pPr>
            <a:r>
              <a:rPr lang="en-GB" sz="1800" b="1" dirty="0" smtClean="0"/>
              <a:t>15 g of </a:t>
            </a:r>
            <a:r>
              <a:rPr lang="en-GB" sz="1800" b="1" dirty="0" smtClean="0">
                <a:solidFill>
                  <a:srgbClr val="FF0000"/>
                </a:solidFill>
                <a:latin typeface="Arial Black" pitchFamily="34" charset="0"/>
              </a:rPr>
              <a:t>A</a:t>
            </a:r>
            <a:r>
              <a:rPr lang="en-GB" sz="1800" dirty="0" smtClean="0">
                <a:solidFill>
                  <a:srgbClr val="FF0000"/>
                </a:solidFill>
                <a:latin typeface="Arial Black" pitchFamily="34" charset="0"/>
              </a:rPr>
              <a:t>mmonia </a:t>
            </a:r>
            <a:r>
              <a:rPr lang="en-GB" sz="1800" b="1" dirty="0" smtClean="0"/>
              <a:t>is mixed with a bit of Water and is poured into heated </a:t>
            </a:r>
            <a:r>
              <a:rPr lang="en-GB" sz="1800" dirty="0" smtClean="0">
                <a:solidFill>
                  <a:srgbClr val="FF0000"/>
                </a:solidFill>
                <a:latin typeface="Arial Black" pitchFamily="34" charset="0"/>
              </a:rPr>
              <a:t>CASEIN. </a:t>
            </a:r>
            <a:r>
              <a:rPr lang="en-GB" sz="1800" b="1" dirty="0" smtClean="0"/>
              <a:t>The Solution boils over  and CO</a:t>
            </a:r>
            <a:r>
              <a:rPr lang="en-GB" sz="1800" b="1" baseline="-25000" dirty="0" smtClean="0"/>
              <a:t>2</a:t>
            </a:r>
            <a:r>
              <a:rPr lang="en-GB" sz="1800" b="1" dirty="0" smtClean="0"/>
              <a:t> is released. </a:t>
            </a:r>
            <a:r>
              <a:rPr lang="en-GB" sz="1800" dirty="0" smtClean="0">
                <a:solidFill>
                  <a:srgbClr val="FF0000"/>
                </a:solidFill>
                <a:latin typeface="Arial Black" pitchFamily="34" charset="0"/>
              </a:rPr>
              <a:t>CASEIN Glue </a:t>
            </a:r>
            <a:r>
              <a:rPr lang="en-GB" sz="1800" b="1" dirty="0" smtClean="0"/>
              <a:t>is mixed up to point, when the releasing of CO</a:t>
            </a:r>
            <a:r>
              <a:rPr lang="en-GB" sz="1800" b="1" baseline="-25000" dirty="0" smtClean="0"/>
              <a:t>2</a:t>
            </a:r>
            <a:r>
              <a:rPr lang="en-GB" sz="1800" b="1" dirty="0" smtClean="0"/>
              <a:t> is finished.</a:t>
            </a:r>
          </a:p>
          <a:p>
            <a:pPr>
              <a:buNone/>
            </a:pPr>
            <a:r>
              <a:rPr lang="en-GB" sz="1800" dirty="0" smtClean="0">
                <a:solidFill>
                  <a:srgbClr val="FF0000"/>
                </a:solidFill>
                <a:latin typeface="Arial Black" pitchFamily="34" charset="0"/>
              </a:rPr>
              <a:t>CASEIN Glue with Lime:</a:t>
            </a:r>
          </a:p>
          <a:p>
            <a:pPr>
              <a:buNone/>
            </a:pPr>
            <a:r>
              <a:rPr lang="en-GB" sz="1800" b="1" dirty="0" smtClean="0"/>
              <a:t>4 Parts of Fat free </a:t>
            </a:r>
            <a:r>
              <a:rPr lang="en-GB" sz="1800" dirty="0" smtClean="0">
                <a:solidFill>
                  <a:srgbClr val="C00000"/>
                </a:solidFill>
                <a:latin typeface="Arial Black" pitchFamily="34" charset="0"/>
              </a:rPr>
              <a:t>QUARK </a:t>
            </a:r>
            <a:r>
              <a:rPr lang="en-GB" sz="1800" b="1" dirty="0" smtClean="0"/>
              <a:t>is mixed with 1 Part of well matured (two Years old) Ca(OH)</a:t>
            </a:r>
            <a:r>
              <a:rPr lang="en-GB" sz="1800" b="1" baseline="-25000" dirty="0" smtClean="0"/>
              <a:t>2</a:t>
            </a:r>
            <a:r>
              <a:rPr lang="en-GB" sz="1800" b="1" dirty="0" smtClean="0"/>
              <a:t>.  The Glue is finished after 10 Minutes. </a:t>
            </a:r>
            <a:r>
              <a:rPr lang="en-GB" sz="1800" dirty="0" smtClean="0">
                <a:solidFill>
                  <a:srgbClr val="FF0000"/>
                </a:solidFill>
                <a:latin typeface="Arial Black" pitchFamily="34" charset="0"/>
              </a:rPr>
              <a:t>CASEIN Glue with Lime </a:t>
            </a:r>
            <a:r>
              <a:rPr lang="en-GB" sz="1800" b="1" dirty="0" smtClean="0"/>
              <a:t>must be freshly prepared every Day. It is diluted by 2 – 3 Parts of Water if used for binding Agent for Paints. </a:t>
            </a:r>
          </a:p>
          <a:p>
            <a:pPr>
              <a:buNone/>
            </a:pPr>
            <a:r>
              <a:rPr lang="en-GB" sz="1800" dirty="0" smtClean="0">
                <a:solidFill>
                  <a:srgbClr val="FF0000"/>
                </a:solidFill>
                <a:latin typeface="Arial Black" pitchFamily="34" charset="0"/>
              </a:rPr>
              <a:t>CASEIN Glue with NaHCO</a:t>
            </a:r>
            <a:r>
              <a:rPr lang="en-GB" sz="1800" baseline="-25000" dirty="0" smtClean="0">
                <a:solidFill>
                  <a:srgbClr val="FF0000"/>
                </a:solidFill>
                <a:latin typeface="Arial Black" pitchFamily="34" charset="0"/>
              </a:rPr>
              <a:t>3</a:t>
            </a:r>
            <a:r>
              <a:rPr lang="en-GB" sz="1800" dirty="0" smtClean="0">
                <a:solidFill>
                  <a:srgbClr val="FF0000"/>
                </a:solidFill>
                <a:latin typeface="Arial Black" pitchFamily="34" charset="0"/>
              </a:rPr>
              <a:t>:</a:t>
            </a:r>
          </a:p>
          <a:p>
            <a:pPr>
              <a:buNone/>
            </a:pPr>
            <a:r>
              <a:rPr lang="en-GB" sz="1800" b="1" dirty="0" smtClean="0"/>
              <a:t>50 g of </a:t>
            </a:r>
            <a:r>
              <a:rPr lang="en-GB" sz="1800" dirty="0" smtClean="0">
                <a:solidFill>
                  <a:srgbClr val="FF0000"/>
                </a:solidFill>
                <a:latin typeface="Arial Black" pitchFamily="34" charset="0"/>
              </a:rPr>
              <a:t>NaHCO</a:t>
            </a:r>
            <a:r>
              <a:rPr lang="en-GB" sz="1800" baseline="-25000" dirty="0" smtClean="0">
                <a:solidFill>
                  <a:srgbClr val="FF0000"/>
                </a:solidFill>
                <a:latin typeface="Arial Black" pitchFamily="34" charset="0"/>
              </a:rPr>
              <a:t>3</a:t>
            </a:r>
            <a:r>
              <a:rPr lang="en-GB" sz="1800" dirty="0" smtClean="0">
                <a:solidFill>
                  <a:srgbClr val="FF0000"/>
                </a:solidFill>
                <a:latin typeface="Arial Black" pitchFamily="34" charset="0"/>
              </a:rPr>
              <a:t> </a:t>
            </a:r>
            <a:r>
              <a:rPr lang="en-GB" sz="1800" b="1" dirty="0" smtClean="0"/>
              <a:t>is dissolved in hot Water is chilled at continuous mixing. Add 500 g of Fat free </a:t>
            </a:r>
            <a:r>
              <a:rPr lang="en-GB" sz="1800" dirty="0" smtClean="0">
                <a:solidFill>
                  <a:srgbClr val="C00000"/>
                </a:solidFill>
                <a:latin typeface="Arial Black" pitchFamily="34" charset="0"/>
              </a:rPr>
              <a:t>QUARK </a:t>
            </a:r>
            <a:r>
              <a:rPr lang="en-GB" sz="1800" b="1" dirty="0" smtClean="0"/>
              <a:t>and mix it in the Kitchen mixer. Leave it stay for 30 Minutes. Dilute it by cold Water to desired Consistency. </a:t>
            </a:r>
            <a:r>
              <a:rPr lang="en-GB" sz="1800" dirty="0" smtClean="0">
                <a:solidFill>
                  <a:srgbClr val="FF0000"/>
                </a:solidFill>
                <a:latin typeface="Arial Black" pitchFamily="34" charset="0"/>
              </a:rPr>
              <a:t>CASEIN Glue with NaHCO</a:t>
            </a:r>
            <a:r>
              <a:rPr lang="en-GB" sz="1800" baseline="-25000" dirty="0" smtClean="0">
                <a:solidFill>
                  <a:srgbClr val="FF0000"/>
                </a:solidFill>
                <a:latin typeface="Arial Black" pitchFamily="34" charset="0"/>
              </a:rPr>
              <a:t>3</a:t>
            </a:r>
            <a:r>
              <a:rPr lang="en-GB" sz="1800" dirty="0" smtClean="0">
                <a:solidFill>
                  <a:srgbClr val="FF0000"/>
                </a:solidFill>
                <a:latin typeface="Arial Black" pitchFamily="34" charset="0"/>
              </a:rPr>
              <a:t> </a:t>
            </a:r>
            <a:r>
              <a:rPr lang="en-GB" sz="1800" b="1" dirty="0" smtClean="0"/>
              <a:t>is suitable as the Glue and/or binding Agent for Paints. </a:t>
            </a:r>
          </a:p>
          <a:p>
            <a:pPr>
              <a:buNone/>
            </a:pPr>
            <a:endParaRPr lang="cs-CZ" sz="1800" b="1" dirty="0" smtClean="0"/>
          </a:p>
          <a:p>
            <a:pPr>
              <a:buNone/>
            </a:pPr>
            <a:r>
              <a:rPr lang="cs-CZ" sz="1800" dirty="0" smtClean="0"/>
              <a:t/>
            </a:r>
            <a:br>
              <a:rPr lang="cs-CZ" sz="1800" dirty="0" smtClean="0"/>
            </a:br>
            <a:endParaRPr lang="cs-CZ" sz="1800" b="1" dirty="0" smtClean="0"/>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59</a:t>
            </a:fld>
            <a:endParaRPr lang="sk-SK"/>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Peptides</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and</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Proteins</a:t>
            </a:r>
            <a:endParaRPr lang="cs-CZ"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a:t>
            </a:fld>
            <a:endParaRPr lang="sk-SK"/>
          </a:p>
        </p:txBody>
      </p:sp>
      <p:pic>
        <p:nvPicPr>
          <p:cNvPr id="8" name="Obrázek 7" descr="Lysine_fisher_structure_and_3d_ball_svg.png"/>
          <p:cNvPicPr>
            <a:picLocks noChangeAspect="1"/>
          </p:cNvPicPr>
          <p:nvPr/>
        </p:nvPicPr>
        <p:blipFill>
          <a:blip r:embed="rId2" cstate="print"/>
          <a:stretch>
            <a:fillRect/>
          </a:stretch>
        </p:blipFill>
        <p:spPr>
          <a:xfrm>
            <a:off x="1547664" y="908720"/>
            <a:ext cx="5793258" cy="5290647"/>
          </a:xfrm>
          <a:prstGeom prst="rect">
            <a:avLst/>
          </a:prstGeom>
        </p:spPr>
      </p:pic>
      <p:sp>
        <p:nvSpPr>
          <p:cNvPr id="9" name="TextovéPole 8"/>
          <p:cNvSpPr txBox="1"/>
          <p:nvPr/>
        </p:nvSpPr>
        <p:spPr>
          <a:xfrm>
            <a:off x="251520" y="6237312"/>
            <a:ext cx="8136904" cy="461665"/>
          </a:xfrm>
          <a:prstGeom prst="rect">
            <a:avLst/>
          </a:prstGeom>
          <a:solidFill>
            <a:schemeClr val="bg2">
              <a:lumMod val="40000"/>
              <a:lumOff val="60000"/>
            </a:schemeClr>
          </a:solidFill>
          <a:ln w="63500">
            <a:solidFill>
              <a:srgbClr val="0000FF"/>
            </a:solidFill>
            <a:prstDash val="sysDot"/>
          </a:ln>
        </p:spPr>
        <p:txBody>
          <a:bodyPr wrap="square" rtlCol="0">
            <a:spAutoFit/>
          </a:bodyPr>
          <a:lstStyle/>
          <a:p>
            <a:pPr algn="ctr"/>
            <a:r>
              <a:rPr lang="cs-CZ" sz="2400" dirty="0" smtClean="0">
                <a:solidFill>
                  <a:srgbClr val="0000FF"/>
                </a:solidFill>
                <a:latin typeface="Arial Black" pitchFamily="34" charset="0"/>
              </a:rPr>
              <a:t>LYSINE– </a:t>
            </a:r>
            <a:r>
              <a:rPr lang="cs-CZ" sz="2400" dirty="0" err="1" smtClean="0">
                <a:solidFill>
                  <a:srgbClr val="0000FF"/>
                </a:solidFill>
                <a:latin typeface="Arial Black" pitchFamily="34" charset="0"/>
              </a:rPr>
              <a:t>it</a:t>
            </a:r>
            <a:r>
              <a:rPr lang="cs-CZ" sz="2400" dirty="0" smtClean="0">
                <a:solidFill>
                  <a:srgbClr val="0000FF"/>
                </a:solidFill>
                <a:latin typeface="Arial Black" pitchFamily="34" charset="0"/>
              </a:rPr>
              <a:t> has „LENT“ </a:t>
            </a:r>
            <a:r>
              <a:rPr lang="cs-CZ" sz="2400" dirty="0" err="1" smtClean="0">
                <a:solidFill>
                  <a:srgbClr val="0000FF"/>
                </a:solidFill>
                <a:latin typeface="Arial Black" pitchFamily="34" charset="0"/>
              </a:rPr>
              <a:t>one</a:t>
            </a:r>
            <a:r>
              <a:rPr lang="cs-CZ" sz="2400" dirty="0" smtClean="0">
                <a:solidFill>
                  <a:srgbClr val="0000FF"/>
                </a:solidFill>
                <a:latin typeface="Arial Black" pitchFamily="34" charset="0"/>
              </a:rPr>
              <a:t> H+ </a:t>
            </a:r>
            <a:r>
              <a:rPr lang="cs-CZ" sz="2400" dirty="0" err="1" smtClean="0">
                <a:solidFill>
                  <a:srgbClr val="0000FF"/>
                </a:solidFill>
                <a:latin typeface="Arial Black" pitchFamily="34" charset="0"/>
              </a:rPr>
              <a:t>Cation</a:t>
            </a:r>
            <a:r>
              <a:rPr lang="cs-CZ" sz="2400" dirty="0" smtClean="0">
                <a:solidFill>
                  <a:srgbClr val="0000FF"/>
                </a:solidFill>
                <a:latin typeface="Arial Black" pitchFamily="34" charset="0"/>
              </a:rPr>
              <a:t> </a:t>
            </a:r>
            <a:r>
              <a:rPr lang="cs-CZ" sz="2400" dirty="0" err="1" smtClean="0">
                <a:solidFill>
                  <a:srgbClr val="0000FF"/>
                </a:solidFill>
                <a:latin typeface="Arial Black" pitchFamily="34" charset="0"/>
              </a:rPr>
              <a:t>here</a:t>
            </a:r>
            <a:r>
              <a:rPr lang="cs-CZ" sz="2400" dirty="0" smtClean="0">
                <a:solidFill>
                  <a:srgbClr val="0000FF"/>
                </a:solidFill>
                <a:latin typeface="Arial Black" pitchFamily="34" charset="0"/>
              </a:rPr>
              <a:t> !</a:t>
            </a:r>
            <a:endParaRPr lang="cs-CZ" sz="2400" dirty="0">
              <a:solidFill>
                <a:srgbClr val="0000FF"/>
              </a:solidFill>
              <a:latin typeface="Arial Black" pitchFamily="34" charset="0"/>
            </a:endParaRPr>
          </a:p>
        </p:txBody>
      </p:sp>
      <p:cxnSp>
        <p:nvCxnSpPr>
          <p:cNvPr id="11" name="Přímá spojovací šipka 10"/>
          <p:cNvCxnSpPr/>
          <p:nvPr/>
        </p:nvCxnSpPr>
        <p:spPr>
          <a:xfrm flipH="1" flipV="1">
            <a:off x="3419872" y="5589240"/>
            <a:ext cx="1296144" cy="57606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Volný tvar 12"/>
          <p:cNvSpPr/>
          <p:nvPr/>
        </p:nvSpPr>
        <p:spPr>
          <a:xfrm>
            <a:off x="1857375" y="906463"/>
            <a:ext cx="1562497" cy="903287"/>
          </a:xfrm>
          <a:custGeom>
            <a:avLst/>
            <a:gdLst>
              <a:gd name="connsiteX0" fmla="*/ 0 w 1758950"/>
              <a:gd name="connsiteY0" fmla="*/ 903287 h 903287"/>
              <a:gd name="connsiteX1" fmla="*/ 581025 w 1758950"/>
              <a:gd name="connsiteY1" fmla="*/ 103187 h 903287"/>
              <a:gd name="connsiteX2" fmla="*/ 1590675 w 1758950"/>
              <a:gd name="connsiteY2" fmla="*/ 284162 h 903287"/>
              <a:gd name="connsiteX3" fmla="*/ 1590675 w 1758950"/>
              <a:gd name="connsiteY3" fmla="*/ 293687 h 903287"/>
              <a:gd name="connsiteX4" fmla="*/ 1590675 w 1758950"/>
              <a:gd name="connsiteY4" fmla="*/ 284162 h 903287"/>
              <a:gd name="connsiteX5" fmla="*/ 1619250 w 1758950"/>
              <a:gd name="connsiteY5" fmla="*/ 284162 h 903287"/>
              <a:gd name="connsiteX6" fmla="*/ 1628775 w 1758950"/>
              <a:gd name="connsiteY6" fmla="*/ 293687 h 9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950" h="903287">
                <a:moveTo>
                  <a:pt x="0" y="903287"/>
                </a:moveTo>
                <a:cubicBezTo>
                  <a:pt x="157956" y="554831"/>
                  <a:pt x="315913" y="206375"/>
                  <a:pt x="581025" y="103187"/>
                </a:cubicBezTo>
                <a:cubicBezTo>
                  <a:pt x="846138" y="0"/>
                  <a:pt x="1422400" y="252412"/>
                  <a:pt x="1590675" y="284162"/>
                </a:cubicBezTo>
                <a:cubicBezTo>
                  <a:pt x="1758950" y="315912"/>
                  <a:pt x="1590675" y="293687"/>
                  <a:pt x="1590675" y="293687"/>
                </a:cubicBezTo>
                <a:cubicBezTo>
                  <a:pt x="1590675" y="293687"/>
                  <a:pt x="1585913" y="285749"/>
                  <a:pt x="1590675" y="284162"/>
                </a:cubicBezTo>
                <a:cubicBezTo>
                  <a:pt x="1595437" y="282575"/>
                  <a:pt x="1612900" y="282575"/>
                  <a:pt x="1619250" y="284162"/>
                </a:cubicBezTo>
                <a:cubicBezTo>
                  <a:pt x="1625600" y="285750"/>
                  <a:pt x="1627188" y="295274"/>
                  <a:pt x="1628775" y="293687"/>
                </a:cubicBezTo>
              </a:path>
            </a:pathLst>
          </a:custGeom>
          <a:ln w="63500">
            <a:solidFill>
              <a:srgbClr val="008000"/>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en-GB" sz="3200" dirty="0" smtClean="0">
                <a:solidFill>
                  <a:srgbClr val="FF0000"/>
                </a:solidFill>
                <a:latin typeface="Arial Black" pitchFamily="34" charset="0"/>
              </a:rPr>
              <a:t>Casein Paints</a:t>
            </a:r>
            <a:endParaRPr lang="en-GB" sz="32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60</a:t>
            </a:fld>
            <a:endParaRPr lang="sk-SK"/>
          </a:p>
        </p:txBody>
      </p:sp>
      <p:sp>
        <p:nvSpPr>
          <p:cNvPr id="7" name="Zástupný symbol pro obsah 6"/>
          <p:cNvSpPr>
            <a:spLocks noGrp="1"/>
          </p:cNvSpPr>
          <p:nvPr>
            <p:ph idx="1"/>
          </p:nvPr>
        </p:nvSpPr>
        <p:spPr>
          <a:xfrm>
            <a:off x="611560" y="980728"/>
            <a:ext cx="8229600" cy="5184576"/>
          </a:xfrm>
        </p:spPr>
        <p:txBody>
          <a:bodyPr/>
          <a:lstStyle/>
          <a:p>
            <a:pPr>
              <a:buNone/>
            </a:pPr>
            <a:r>
              <a:rPr lang="en-GB" sz="1800" dirty="0" smtClean="0">
                <a:solidFill>
                  <a:srgbClr val="FF0000"/>
                </a:solidFill>
                <a:latin typeface="Arial Black" pitchFamily="34" charset="0"/>
              </a:rPr>
              <a:t>CASEIN </a:t>
            </a:r>
            <a:r>
              <a:rPr lang="en-GB" sz="1800" dirty="0" smtClean="0">
                <a:solidFill>
                  <a:srgbClr val="FF0000"/>
                </a:solidFill>
                <a:latin typeface="Arial Black" pitchFamily="34" charset="0"/>
              </a:rPr>
              <a:t>Glue – a simple Recipe</a:t>
            </a:r>
            <a:r>
              <a:rPr lang="en-GB" sz="1800" dirty="0" smtClean="0">
                <a:solidFill>
                  <a:srgbClr val="FF0000"/>
                </a:solidFill>
                <a:latin typeface="Arial Black" pitchFamily="34" charset="0"/>
              </a:rPr>
              <a:t>:</a:t>
            </a:r>
          </a:p>
          <a:p>
            <a:pPr>
              <a:buNone/>
            </a:pPr>
            <a:r>
              <a:rPr lang="en-GB" sz="1800" b="1" dirty="0" smtClean="0"/>
              <a:t>One Soup Spun (approx. 10 g) of Borax (</a:t>
            </a:r>
            <a:r>
              <a:rPr lang="en-GB" sz="1800" b="1" dirty="0" smtClean="0">
                <a:solidFill>
                  <a:srgbClr val="0000FF"/>
                </a:solidFill>
              </a:rPr>
              <a:t>Na</a:t>
            </a:r>
            <a:r>
              <a:rPr lang="en-GB" sz="1800" b="1" baseline="-25000" dirty="0" smtClean="0">
                <a:solidFill>
                  <a:srgbClr val="0000FF"/>
                </a:solidFill>
              </a:rPr>
              <a:t>2</a:t>
            </a:r>
            <a:r>
              <a:rPr lang="en-GB" sz="1800" b="1" dirty="0" smtClean="0">
                <a:solidFill>
                  <a:srgbClr val="0000FF"/>
                </a:solidFill>
              </a:rPr>
              <a:t>[B</a:t>
            </a:r>
            <a:r>
              <a:rPr lang="en-GB" sz="1800" b="1" baseline="-25000" dirty="0" smtClean="0">
                <a:solidFill>
                  <a:srgbClr val="0000FF"/>
                </a:solidFill>
              </a:rPr>
              <a:t>4</a:t>
            </a:r>
            <a:r>
              <a:rPr lang="en-GB" sz="1800" b="1" dirty="0" smtClean="0">
                <a:solidFill>
                  <a:srgbClr val="0000FF"/>
                </a:solidFill>
              </a:rPr>
              <a:t>O</a:t>
            </a:r>
            <a:r>
              <a:rPr lang="en-GB" sz="1800" b="1" baseline="-25000" dirty="0" smtClean="0">
                <a:solidFill>
                  <a:srgbClr val="0000FF"/>
                </a:solidFill>
              </a:rPr>
              <a:t>5</a:t>
            </a:r>
            <a:r>
              <a:rPr lang="en-GB" sz="1800" b="1" dirty="0" smtClean="0">
                <a:solidFill>
                  <a:srgbClr val="0000FF"/>
                </a:solidFill>
              </a:rPr>
              <a:t>(OH)</a:t>
            </a:r>
            <a:r>
              <a:rPr lang="en-GB" sz="1800" b="1" baseline="-25000" dirty="0" smtClean="0">
                <a:solidFill>
                  <a:srgbClr val="0000FF"/>
                </a:solidFill>
              </a:rPr>
              <a:t>4</a:t>
            </a:r>
            <a:r>
              <a:rPr lang="en-GB" sz="1800" b="1" dirty="0" smtClean="0">
                <a:solidFill>
                  <a:srgbClr val="0000FF"/>
                </a:solidFill>
              </a:rPr>
              <a:t>]·8H</a:t>
            </a:r>
            <a:r>
              <a:rPr lang="en-GB" sz="1800" b="1" baseline="-25000" dirty="0" smtClean="0">
                <a:solidFill>
                  <a:srgbClr val="0000FF"/>
                </a:solidFill>
              </a:rPr>
              <a:t>2</a:t>
            </a:r>
            <a:r>
              <a:rPr lang="en-GB" sz="1800" b="1" dirty="0" smtClean="0">
                <a:solidFill>
                  <a:srgbClr val="0000FF"/>
                </a:solidFill>
              </a:rPr>
              <a:t>O</a:t>
            </a:r>
            <a:r>
              <a:rPr lang="en-GB" sz="1800" b="1" dirty="0" smtClean="0"/>
              <a:t>)  is dissolved in approx. 250 ml of Water. </a:t>
            </a:r>
            <a:r>
              <a:rPr lang="en-GB" sz="1800" b="1" dirty="0" smtClean="0"/>
              <a:t>Fat </a:t>
            </a:r>
            <a:r>
              <a:rPr lang="en-GB" sz="1800" b="1" dirty="0" smtClean="0"/>
              <a:t>free </a:t>
            </a:r>
            <a:r>
              <a:rPr lang="en-GB" sz="1800" dirty="0" smtClean="0">
                <a:solidFill>
                  <a:srgbClr val="C00000"/>
                </a:solidFill>
                <a:latin typeface="Arial Black" pitchFamily="34" charset="0"/>
              </a:rPr>
              <a:t>QUARK </a:t>
            </a:r>
            <a:r>
              <a:rPr lang="en-GB" sz="1800" b="1" dirty="0" smtClean="0"/>
              <a:t>is mixed with </a:t>
            </a:r>
            <a:r>
              <a:rPr lang="en-GB" sz="1800" b="1" dirty="0" smtClean="0"/>
              <a:t>the Borax Solution. Leave </a:t>
            </a:r>
            <a:r>
              <a:rPr lang="en-GB" sz="1800" b="1" dirty="0" smtClean="0"/>
              <a:t>it stay for </a:t>
            </a:r>
            <a:r>
              <a:rPr lang="en-GB" sz="1800" b="1" dirty="0" smtClean="0"/>
              <a:t>20 Minutes and mix one more. </a:t>
            </a:r>
          </a:p>
          <a:p>
            <a:pPr>
              <a:buNone/>
            </a:pPr>
            <a:r>
              <a:rPr lang="en-GB" sz="1800" dirty="0" smtClean="0">
                <a:solidFill>
                  <a:srgbClr val="FF0000"/>
                </a:solidFill>
                <a:latin typeface="Arial Black" pitchFamily="34" charset="0"/>
              </a:rPr>
              <a:t>CASEIN based Paints working:</a:t>
            </a:r>
          </a:p>
          <a:p>
            <a:pPr>
              <a:buNone/>
            </a:pPr>
            <a:r>
              <a:rPr lang="en-GB" sz="1800" b="1" dirty="0" smtClean="0"/>
              <a:t>The Pigments are mixed with a bit of Water to a Paste. Mix 1 Part of the Coloured Paste with 1 Part </a:t>
            </a:r>
            <a:r>
              <a:rPr lang="en-GB" sz="1800" dirty="0" smtClean="0">
                <a:solidFill>
                  <a:srgbClr val="FF0000"/>
                </a:solidFill>
                <a:latin typeface="Arial Black" pitchFamily="34" charset="0"/>
              </a:rPr>
              <a:t>CASEIN Glue </a:t>
            </a:r>
            <a:r>
              <a:rPr lang="en-GB" sz="1800" b="1" dirty="0" smtClean="0"/>
              <a:t>and </a:t>
            </a:r>
            <a:r>
              <a:rPr lang="en-GB" sz="1800" b="1" dirty="0" smtClean="0"/>
              <a:t> 3 Parts of Water. </a:t>
            </a:r>
          </a:p>
          <a:p>
            <a:pPr>
              <a:buNone/>
            </a:pPr>
            <a:r>
              <a:rPr lang="en-GB" sz="1800" dirty="0" smtClean="0">
                <a:solidFill>
                  <a:srgbClr val="FF0000"/>
                </a:solidFill>
                <a:latin typeface="Arial Black" pitchFamily="34" charset="0"/>
              </a:rPr>
              <a:t>CASEIN based Wall Paint:</a:t>
            </a:r>
          </a:p>
          <a:p>
            <a:pPr>
              <a:buFont typeface="+mj-lt"/>
              <a:buAutoNum type="arabicPeriod"/>
            </a:pPr>
            <a:r>
              <a:rPr lang="en-GB" sz="1800" b="1" dirty="0" smtClean="0">
                <a:solidFill>
                  <a:srgbClr val="FF0000"/>
                </a:solidFill>
                <a:latin typeface="Arial Black" pitchFamily="34" charset="0"/>
              </a:rPr>
              <a:t>2 kg </a:t>
            </a:r>
            <a:r>
              <a:rPr lang="en-GB" sz="1800" b="1" dirty="0" smtClean="0"/>
              <a:t>f</a:t>
            </a:r>
            <a:r>
              <a:rPr lang="en-GB" sz="1800" b="1" dirty="0" smtClean="0"/>
              <a:t>at </a:t>
            </a:r>
            <a:r>
              <a:rPr lang="en-GB" sz="1800" b="1" dirty="0" smtClean="0"/>
              <a:t>free </a:t>
            </a:r>
            <a:r>
              <a:rPr lang="en-GB" sz="1800" dirty="0" smtClean="0">
                <a:solidFill>
                  <a:srgbClr val="C00000"/>
                </a:solidFill>
                <a:latin typeface="Arial Black" pitchFamily="34" charset="0"/>
              </a:rPr>
              <a:t>QUARK</a:t>
            </a:r>
          </a:p>
          <a:p>
            <a:pPr>
              <a:buFont typeface="+mj-lt"/>
              <a:buAutoNum type="arabicPeriod"/>
            </a:pPr>
            <a:r>
              <a:rPr lang="en-GB" sz="1800" b="1" dirty="0" smtClean="0"/>
              <a:t>90 g</a:t>
            </a:r>
            <a:r>
              <a:rPr lang="en-GB" sz="1800" dirty="0" smtClean="0"/>
              <a:t> </a:t>
            </a:r>
            <a:r>
              <a:rPr lang="en-GB" sz="1800" b="1" dirty="0" smtClean="0"/>
              <a:t>of Borax (</a:t>
            </a:r>
            <a:r>
              <a:rPr lang="en-GB" sz="1800" b="1" dirty="0" smtClean="0">
                <a:solidFill>
                  <a:srgbClr val="0000FF"/>
                </a:solidFill>
              </a:rPr>
              <a:t>Na</a:t>
            </a:r>
            <a:r>
              <a:rPr lang="en-GB" sz="1800" b="1" baseline="-25000" dirty="0" smtClean="0">
                <a:solidFill>
                  <a:srgbClr val="0000FF"/>
                </a:solidFill>
              </a:rPr>
              <a:t>2</a:t>
            </a:r>
            <a:r>
              <a:rPr lang="en-GB" sz="1800" b="1" dirty="0" smtClean="0">
                <a:solidFill>
                  <a:srgbClr val="0000FF"/>
                </a:solidFill>
              </a:rPr>
              <a:t>[B</a:t>
            </a:r>
            <a:r>
              <a:rPr lang="en-GB" sz="1800" b="1" baseline="-25000" dirty="0" smtClean="0">
                <a:solidFill>
                  <a:srgbClr val="0000FF"/>
                </a:solidFill>
              </a:rPr>
              <a:t>4</a:t>
            </a:r>
            <a:r>
              <a:rPr lang="en-GB" sz="1800" b="1" dirty="0" smtClean="0">
                <a:solidFill>
                  <a:srgbClr val="0000FF"/>
                </a:solidFill>
              </a:rPr>
              <a:t>O</a:t>
            </a:r>
            <a:r>
              <a:rPr lang="en-GB" sz="1800" b="1" baseline="-25000" dirty="0" smtClean="0">
                <a:solidFill>
                  <a:srgbClr val="0000FF"/>
                </a:solidFill>
              </a:rPr>
              <a:t>5</a:t>
            </a:r>
            <a:r>
              <a:rPr lang="en-GB" sz="1800" b="1" dirty="0" smtClean="0">
                <a:solidFill>
                  <a:srgbClr val="0000FF"/>
                </a:solidFill>
              </a:rPr>
              <a:t>(OH)</a:t>
            </a:r>
            <a:r>
              <a:rPr lang="en-GB" sz="1800" b="1" baseline="-25000" dirty="0" smtClean="0">
                <a:solidFill>
                  <a:srgbClr val="0000FF"/>
                </a:solidFill>
              </a:rPr>
              <a:t>4</a:t>
            </a:r>
            <a:r>
              <a:rPr lang="en-GB" sz="1800" b="1" dirty="0" smtClean="0">
                <a:solidFill>
                  <a:srgbClr val="0000FF"/>
                </a:solidFill>
              </a:rPr>
              <a:t>]·8H</a:t>
            </a:r>
            <a:r>
              <a:rPr lang="en-GB" sz="1800" b="1" baseline="-25000" dirty="0" smtClean="0">
                <a:solidFill>
                  <a:srgbClr val="0000FF"/>
                </a:solidFill>
              </a:rPr>
              <a:t>2</a:t>
            </a:r>
            <a:r>
              <a:rPr lang="en-GB" sz="1800" b="1" dirty="0" smtClean="0">
                <a:solidFill>
                  <a:srgbClr val="0000FF"/>
                </a:solidFill>
              </a:rPr>
              <a:t>O</a:t>
            </a:r>
            <a:r>
              <a:rPr lang="en-GB" sz="1800" b="1" dirty="0" smtClean="0"/>
              <a:t>) is dissolved in 500 ml of Water and this Solution is mixed together </a:t>
            </a:r>
          </a:p>
          <a:p>
            <a:pPr>
              <a:buFont typeface="+mj-lt"/>
              <a:buAutoNum type="arabicPeriod"/>
            </a:pPr>
            <a:r>
              <a:rPr lang="en-GB" sz="1800" b="1" dirty="0" smtClean="0"/>
              <a:t>Mix </a:t>
            </a:r>
            <a:r>
              <a:rPr lang="en-GB" sz="1800" b="1" dirty="0" smtClean="0"/>
              <a:t>it in the Kitchen </a:t>
            </a:r>
            <a:r>
              <a:rPr lang="en-GB" sz="1800" b="1" dirty="0" smtClean="0"/>
              <a:t>mixer for 20 Minutes and leave it for 20 Minutes stay</a:t>
            </a:r>
          </a:p>
          <a:p>
            <a:pPr>
              <a:buFont typeface="+mj-lt"/>
              <a:buAutoNum type="arabicPeriod"/>
            </a:pPr>
            <a:r>
              <a:rPr lang="en-GB" sz="1800" b="1" dirty="0" smtClean="0"/>
              <a:t>It is diluted by 8 Litres of Water for basic Painting</a:t>
            </a:r>
          </a:p>
          <a:p>
            <a:pPr>
              <a:buFont typeface="+mj-lt"/>
              <a:buAutoNum type="arabicPeriod"/>
            </a:pPr>
            <a:r>
              <a:rPr lang="en-GB" sz="1800" b="1" dirty="0" smtClean="0"/>
              <a:t>Mix 1 – 2 Parts of the Pigments Water Paste with 1 Part of the </a:t>
            </a:r>
            <a:r>
              <a:rPr lang="en-GB" sz="1800" dirty="0" smtClean="0">
                <a:solidFill>
                  <a:srgbClr val="FF0000"/>
                </a:solidFill>
                <a:latin typeface="Arial Black" pitchFamily="34" charset="0"/>
              </a:rPr>
              <a:t>CASEIN Glue </a:t>
            </a:r>
            <a:r>
              <a:rPr lang="en-GB" sz="1800" b="1" dirty="0" smtClean="0"/>
              <a:t>and 2 – 3 Parts of Water . </a:t>
            </a:r>
            <a:endParaRPr lang="en-GB" sz="1800" b="1"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850106"/>
          </a:xfrm>
        </p:spPr>
        <p:txBody>
          <a:bodyPr/>
          <a:lstStyle/>
          <a:p>
            <a:r>
              <a:rPr lang="en-GB" sz="2800" dirty="0" smtClean="0">
                <a:solidFill>
                  <a:srgbClr val="FF0000"/>
                </a:solidFill>
                <a:latin typeface="Arial Black" pitchFamily="34" charset="0"/>
              </a:rPr>
              <a:t>Egg Proteins –</a:t>
            </a:r>
            <a:r>
              <a:rPr lang="cs-CZ" sz="2800" dirty="0" smtClean="0">
                <a:solidFill>
                  <a:srgbClr val="FF0000"/>
                </a:solidFill>
                <a:latin typeface="Arial Black" pitchFamily="34" charset="0"/>
              </a:rPr>
              <a:t> </a:t>
            </a:r>
            <a:r>
              <a:rPr lang="en-GB" sz="2800" dirty="0" smtClean="0">
                <a:solidFill>
                  <a:srgbClr val="FF0000"/>
                </a:solidFill>
                <a:latin typeface="Arial Black" pitchFamily="34" charset="0"/>
              </a:rPr>
              <a:t>the main A</a:t>
            </a:r>
            <a:r>
              <a:rPr lang="en-GB" sz="2800" u="sng" dirty="0" smtClean="0">
                <a:solidFill>
                  <a:srgbClr val="FF0000"/>
                </a:solidFill>
                <a:latin typeface="Arial Black" pitchFamily="34" charset="0"/>
              </a:rPr>
              <a:t>mino acids Components </a:t>
            </a:r>
            <a:r>
              <a:rPr lang="en-GB" sz="2800" dirty="0" smtClean="0">
                <a:solidFill>
                  <a:srgbClr val="FF0000"/>
                </a:solidFill>
                <a:latin typeface="Arial Black" pitchFamily="34" charset="0"/>
              </a:rPr>
              <a:t> </a:t>
            </a:r>
            <a:endParaRPr lang="en-GB" sz="2800" dirty="0">
              <a:solidFill>
                <a:srgbClr val="FF0000"/>
              </a:solidFill>
              <a:latin typeface="Arial Black" pitchFamily="34" charset="0"/>
            </a:endParaRPr>
          </a:p>
        </p:txBody>
      </p:sp>
      <p:sp>
        <p:nvSpPr>
          <p:cNvPr id="6" name="Zástupný symbol pro obsah 5"/>
          <p:cNvSpPr>
            <a:spLocks noGrp="1"/>
          </p:cNvSpPr>
          <p:nvPr>
            <p:ph idx="1"/>
          </p:nvPr>
        </p:nvSpPr>
        <p:spPr>
          <a:xfrm>
            <a:off x="457200" y="1484784"/>
            <a:ext cx="8229600" cy="4641379"/>
          </a:xfrm>
        </p:spPr>
        <p:txBody>
          <a:bodyPr/>
          <a:lstStyle/>
          <a:p>
            <a:pPr eaLnBrk="1" fontAlgn="ctr" hangingPunct="1">
              <a:buNone/>
            </a:pPr>
            <a:r>
              <a:rPr lang="cs-CZ" sz="2400" dirty="0" err="1" smtClean="0">
                <a:hlinkClick r:id="rId2"/>
              </a:rPr>
              <a:t>Glutam</a:t>
            </a:r>
            <a:r>
              <a:rPr lang="cs-CZ" sz="2400" dirty="0" err="1" smtClean="0"/>
              <a:t>ic</a:t>
            </a:r>
            <a:r>
              <a:rPr lang="cs-CZ" sz="2400" dirty="0" smtClean="0"/>
              <a:t> </a:t>
            </a:r>
            <a:r>
              <a:rPr lang="cs-CZ" sz="2400" dirty="0" err="1" smtClean="0"/>
              <a:t>acid</a:t>
            </a:r>
            <a:r>
              <a:rPr lang="cs-CZ" sz="2400" dirty="0" smtClean="0"/>
              <a:t> </a:t>
            </a:r>
            <a:r>
              <a:rPr lang="cs-CZ" sz="2400" dirty="0" smtClean="0"/>
              <a:t>(</a:t>
            </a:r>
            <a:r>
              <a:rPr lang="cs-CZ" sz="2400" dirty="0" err="1" smtClean="0"/>
              <a:t>Glu</a:t>
            </a:r>
            <a:r>
              <a:rPr lang="cs-CZ" sz="2400" dirty="0" smtClean="0"/>
              <a:t>, E)</a:t>
            </a:r>
            <a:br>
              <a:rPr lang="cs-CZ" sz="2400" dirty="0" smtClean="0"/>
            </a:br>
            <a:endParaRPr lang="cs-CZ" sz="2400" dirty="0" smtClean="0"/>
          </a:p>
          <a:p>
            <a:pPr eaLnBrk="1" fontAlgn="t" hangingPunct="1"/>
            <a:endParaRPr lang="cs-CZ" sz="2400" dirty="0" smtClean="0"/>
          </a:p>
          <a:p>
            <a:endParaRPr lang="cs-CZ" sz="2400" dirty="0"/>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61</a:t>
            </a:fld>
            <a:endParaRPr lang="sk-SK"/>
          </a:p>
        </p:txBody>
      </p:sp>
      <p:pic>
        <p:nvPicPr>
          <p:cNvPr id="7" name="Obrázek 6" descr="Amminoacido_glutammina_formula.png"/>
          <p:cNvPicPr>
            <a:picLocks noChangeAspect="1"/>
          </p:cNvPicPr>
          <p:nvPr/>
        </p:nvPicPr>
        <p:blipFill>
          <a:blip r:embed="rId3" cstate="print"/>
          <a:stretch>
            <a:fillRect/>
          </a:stretch>
        </p:blipFill>
        <p:spPr>
          <a:xfrm>
            <a:off x="4860032" y="1340768"/>
            <a:ext cx="3096344" cy="914400"/>
          </a:xfrm>
          <a:prstGeom prst="rect">
            <a:avLst/>
          </a:prstGeom>
        </p:spPr>
      </p:pic>
      <p:pic>
        <p:nvPicPr>
          <p:cNvPr id="13" name="Obrázek 12" descr="Amminoacido_serina_formula.png"/>
          <p:cNvPicPr>
            <a:picLocks noChangeAspect="1"/>
          </p:cNvPicPr>
          <p:nvPr/>
        </p:nvPicPr>
        <p:blipFill>
          <a:blip r:embed="rId4" cstate="print"/>
          <a:stretch>
            <a:fillRect/>
          </a:stretch>
        </p:blipFill>
        <p:spPr>
          <a:xfrm>
            <a:off x="6660232" y="3212976"/>
            <a:ext cx="1735832" cy="1008112"/>
          </a:xfrm>
          <a:prstGeom prst="rect">
            <a:avLst/>
          </a:prstGeom>
        </p:spPr>
      </p:pic>
      <p:sp>
        <p:nvSpPr>
          <p:cNvPr id="14" name="Obdélník 13"/>
          <p:cNvSpPr/>
          <p:nvPr/>
        </p:nvSpPr>
        <p:spPr>
          <a:xfrm>
            <a:off x="6214432" y="2636912"/>
            <a:ext cx="2203488" cy="461665"/>
          </a:xfrm>
          <a:prstGeom prst="rect">
            <a:avLst/>
          </a:prstGeom>
        </p:spPr>
        <p:txBody>
          <a:bodyPr wrap="none">
            <a:spAutoFit/>
          </a:bodyPr>
          <a:lstStyle/>
          <a:p>
            <a:pPr algn="ctr"/>
            <a:r>
              <a:rPr lang="cs-CZ" sz="2400" dirty="0" smtClean="0">
                <a:hlinkClick r:id="rId5" tooltip="Serin"/>
              </a:rPr>
              <a:t>Serin</a:t>
            </a:r>
            <a:r>
              <a:rPr lang="cs-CZ" sz="2400" dirty="0" smtClean="0"/>
              <a:t>e </a:t>
            </a:r>
            <a:r>
              <a:rPr lang="cs-CZ" sz="2400" dirty="0" smtClean="0"/>
              <a:t>(Ser, S)</a:t>
            </a:r>
            <a:endParaRPr lang="cs-CZ" sz="2400" dirty="0"/>
          </a:p>
        </p:txBody>
      </p:sp>
      <p:pic>
        <p:nvPicPr>
          <p:cNvPr id="15" name="Obrázek 14" descr="Amminoacido_leucina_formula.png"/>
          <p:cNvPicPr>
            <a:picLocks noChangeAspect="1"/>
          </p:cNvPicPr>
          <p:nvPr/>
        </p:nvPicPr>
        <p:blipFill>
          <a:blip r:embed="rId6" cstate="print"/>
          <a:stretch>
            <a:fillRect/>
          </a:stretch>
        </p:blipFill>
        <p:spPr>
          <a:xfrm>
            <a:off x="6012160" y="5013176"/>
            <a:ext cx="1956217" cy="1152128"/>
          </a:xfrm>
          <a:prstGeom prst="rect">
            <a:avLst/>
          </a:prstGeom>
        </p:spPr>
      </p:pic>
      <p:sp>
        <p:nvSpPr>
          <p:cNvPr id="17" name="TextovéPole 16"/>
          <p:cNvSpPr txBox="1"/>
          <p:nvPr/>
        </p:nvSpPr>
        <p:spPr>
          <a:xfrm>
            <a:off x="3995936" y="5589240"/>
            <a:ext cx="1800200" cy="646331"/>
          </a:xfrm>
          <a:prstGeom prst="rect">
            <a:avLst/>
          </a:prstGeom>
          <a:noFill/>
        </p:spPr>
        <p:txBody>
          <a:bodyPr wrap="square" rtlCol="0">
            <a:spAutoFit/>
          </a:bodyPr>
          <a:lstStyle/>
          <a:p>
            <a:r>
              <a:rPr lang="cs-CZ" dirty="0" smtClean="0">
                <a:hlinkClick r:id="rId7" tooltip="Leucin"/>
              </a:rPr>
              <a:t>Leucin</a:t>
            </a:r>
            <a:r>
              <a:rPr lang="cs-CZ" dirty="0" smtClean="0"/>
              <a:t>e </a:t>
            </a:r>
            <a:r>
              <a:rPr lang="cs-CZ" dirty="0" smtClean="0"/>
              <a:t>(Leu, L)</a:t>
            </a:r>
            <a:endParaRPr lang="cs-CZ" dirty="0"/>
          </a:p>
        </p:txBody>
      </p:sp>
      <p:pic>
        <p:nvPicPr>
          <p:cNvPr id="18" name="Obrázek 17" descr="Amminoacido_glicina_formula.png"/>
          <p:cNvPicPr>
            <a:picLocks noChangeAspect="1"/>
          </p:cNvPicPr>
          <p:nvPr/>
        </p:nvPicPr>
        <p:blipFill>
          <a:blip r:embed="rId8" cstate="print"/>
          <a:stretch>
            <a:fillRect/>
          </a:stretch>
        </p:blipFill>
        <p:spPr>
          <a:xfrm>
            <a:off x="3059832" y="2564904"/>
            <a:ext cx="1368152" cy="1132264"/>
          </a:xfrm>
          <a:prstGeom prst="rect">
            <a:avLst/>
          </a:prstGeom>
        </p:spPr>
      </p:pic>
      <p:sp>
        <p:nvSpPr>
          <p:cNvPr id="19" name="TextovéPole 18"/>
          <p:cNvSpPr txBox="1"/>
          <p:nvPr/>
        </p:nvSpPr>
        <p:spPr>
          <a:xfrm>
            <a:off x="683568" y="2852936"/>
            <a:ext cx="1944216" cy="369332"/>
          </a:xfrm>
          <a:prstGeom prst="rect">
            <a:avLst/>
          </a:prstGeom>
          <a:noFill/>
        </p:spPr>
        <p:txBody>
          <a:bodyPr wrap="square" rtlCol="0">
            <a:spAutoFit/>
          </a:bodyPr>
          <a:lstStyle/>
          <a:p>
            <a:r>
              <a:rPr lang="cs-CZ" dirty="0" smtClean="0">
                <a:hlinkClick r:id="rId9" tooltip="Glycin"/>
              </a:rPr>
              <a:t>Glycin</a:t>
            </a:r>
            <a:r>
              <a:rPr lang="cs-CZ" dirty="0" smtClean="0"/>
              <a:t>e </a:t>
            </a:r>
            <a:r>
              <a:rPr lang="cs-CZ" dirty="0" smtClean="0"/>
              <a:t>(</a:t>
            </a:r>
            <a:r>
              <a:rPr lang="cs-CZ" dirty="0" err="1" smtClean="0"/>
              <a:t>Gly</a:t>
            </a:r>
            <a:r>
              <a:rPr lang="cs-CZ" dirty="0" smtClean="0"/>
              <a:t>, G)</a:t>
            </a:r>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8/2018</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62</a:t>
            </a:fld>
            <a:endParaRPr lang="sk-SK"/>
          </a:p>
        </p:txBody>
      </p:sp>
      <p:graphicFrame>
        <p:nvGraphicFramePr>
          <p:cNvPr id="11" name="Tabulka 10"/>
          <p:cNvGraphicFramePr>
            <a:graphicFrameLocks noGrp="1"/>
          </p:cNvGraphicFramePr>
          <p:nvPr/>
        </p:nvGraphicFramePr>
        <p:xfrm>
          <a:off x="1" y="0"/>
          <a:ext cx="9144000" cy="6688058"/>
        </p:xfrm>
        <a:graphic>
          <a:graphicData uri="http://schemas.openxmlformats.org/drawingml/2006/table">
            <a:tbl>
              <a:tblPr firstRow="1" bandRow="1">
                <a:tableStyleId>{5C22544A-7EE6-4342-B048-85BDC9FD1C3A}</a:tableStyleId>
              </a:tblPr>
              <a:tblGrid>
                <a:gridCol w="2771799"/>
                <a:gridCol w="1584176"/>
                <a:gridCol w="1584176"/>
                <a:gridCol w="1584176"/>
                <a:gridCol w="1619673"/>
              </a:tblGrid>
              <a:tr h="499467">
                <a:tc gridSpan="5">
                  <a:txBody>
                    <a:bodyPr/>
                    <a:lstStyle/>
                    <a:p>
                      <a:pPr algn="ctr"/>
                      <a:r>
                        <a:rPr lang="en-GB" sz="2800" noProof="0" dirty="0" smtClean="0">
                          <a:solidFill>
                            <a:srgbClr val="FF0000"/>
                          </a:solidFill>
                          <a:latin typeface="Arial Black" pitchFamily="34" charset="0"/>
                        </a:rPr>
                        <a:t>Amino acids Content in various Proteins</a:t>
                      </a:r>
                      <a:endParaRPr lang="en-GB" sz="2800" noProof="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440707">
                <a:tc rowSpan="3">
                  <a:txBody>
                    <a:bodyPr/>
                    <a:lstStyle/>
                    <a:p>
                      <a:r>
                        <a:rPr lang="en-GB" sz="1800" noProof="0" dirty="0" smtClean="0">
                          <a:solidFill>
                            <a:srgbClr val="FF0000"/>
                          </a:solidFill>
                          <a:latin typeface="Arial Black" pitchFamily="34" charset="0"/>
                        </a:rPr>
                        <a:t>Amino acid</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4">
                  <a:txBody>
                    <a:bodyPr/>
                    <a:lstStyle/>
                    <a:p>
                      <a:pPr algn="ctr"/>
                      <a:r>
                        <a:rPr lang="en-GB" noProof="0" dirty="0" smtClean="0">
                          <a:solidFill>
                            <a:srgbClr val="0000FF"/>
                          </a:solidFill>
                          <a:latin typeface="Arial Black" pitchFamily="34" charset="0"/>
                        </a:rPr>
                        <a:t>PROTEIN</a:t>
                      </a:r>
                      <a:endParaRPr lang="en-GB" noProof="0"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440707">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008000"/>
                          </a:solidFill>
                          <a:latin typeface="Arial Black" pitchFamily="34" charset="0"/>
                        </a:rPr>
                        <a:t>Gelatine</a:t>
                      </a:r>
                      <a:endParaRPr lang="en-GB" noProof="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008000"/>
                          </a:solidFill>
                          <a:latin typeface="Arial Black" pitchFamily="34" charset="0"/>
                        </a:rPr>
                        <a:t>Casein</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008000"/>
                          </a:solidFill>
                          <a:latin typeface="Arial Black" pitchFamily="34" charset="0"/>
                        </a:rPr>
                        <a:t>Egg white</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r>
                        <a:rPr lang="en-GB" noProof="0" dirty="0" smtClean="0">
                          <a:solidFill>
                            <a:srgbClr val="008000"/>
                          </a:solidFill>
                          <a:latin typeface="Arial Black" pitchFamily="34" charset="0"/>
                        </a:rPr>
                        <a:t>Egg yellow</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r>
              <a:tr h="440707">
                <a:tc vMerge="1">
                  <a:txBody>
                    <a:bodyPr/>
                    <a:lstStyle/>
                    <a:p>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4">
                  <a:txBody>
                    <a:bodyPr/>
                    <a:lstStyle/>
                    <a:p>
                      <a:pPr algn="ctr"/>
                      <a:r>
                        <a:rPr lang="cs-CZ" dirty="0" smtClean="0">
                          <a:solidFill>
                            <a:srgbClr val="C00000"/>
                          </a:solidFill>
                          <a:latin typeface="Arial Black" pitchFamily="34" charset="0"/>
                        </a:rPr>
                        <a:t>(</a:t>
                      </a:r>
                      <a:r>
                        <a:rPr lang="cs-CZ" dirty="0" err="1" smtClean="0">
                          <a:solidFill>
                            <a:srgbClr val="C00000"/>
                          </a:solidFill>
                          <a:latin typeface="Arial Black" pitchFamily="34" charset="0"/>
                        </a:rPr>
                        <a:t>Molar</a:t>
                      </a:r>
                      <a:r>
                        <a:rPr lang="cs-CZ" dirty="0" smtClean="0">
                          <a:solidFill>
                            <a:srgbClr val="C00000"/>
                          </a:solidFill>
                          <a:latin typeface="Arial Black" pitchFamily="34" charset="0"/>
                        </a:rPr>
                        <a:t> %)</a:t>
                      </a:r>
                      <a:endParaRPr lang="cs-CZ" dirty="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440707">
                <a:tc>
                  <a:txBody>
                    <a:bodyPr/>
                    <a:lstStyle/>
                    <a:p>
                      <a:r>
                        <a:rPr lang="en-GB" noProof="0" smtClean="0"/>
                        <a:t>Hydroxyproline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solidFill>
                            <a:srgbClr val="7030A0"/>
                          </a:solidFill>
                          <a:latin typeface="Arial Black" pitchFamily="34" charset="0"/>
                        </a:rPr>
                        <a:t>Asparagic</a:t>
                      </a:r>
                      <a:r>
                        <a:rPr lang="en-GB" noProof="0" dirty="0" smtClean="0">
                          <a:solidFill>
                            <a:srgbClr val="7030A0"/>
                          </a:solidFill>
                          <a:latin typeface="Arial Black" pitchFamily="34" charset="0"/>
                        </a:rPr>
                        <a:t> acid</a:t>
                      </a:r>
                      <a:endParaRPr lang="en-GB" noProof="0"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7030A0"/>
                          </a:solidFill>
                          <a:latin typeface="Arial Black" pitchFamily="34" charset="0"/>
                        </a:rPr>
                        <a:t>10</a:t>
                      </a:r>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7030A0"/>
                          </a:solidFill>
                          <a:latin typeface="Arial Black" pitchFamily="34" charset="0"/>
                        </a:rPr>
                        <a:t>11</a:t>
                      </a:r>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t>Theorine</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Serine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11</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solidFill>
                            <a:srgbClr val="008000"/>
                          </a:solidFill>
                          <a:latin typeface="Arial Black" pitchFamily="34" charset="0"/>
                        </a:rPr>
                        <a:t>Glutamic</a:t>
                      </a:r>
                      <a:r>
                        <a:rPr lang="en-GB" noProof="0" dirty="0" smtClean="0">
                          <a:solidFill>
                            <a:srgbClr val="008000"/>
                          </a:solidFill>
                          <a:latin typeface="Arial Black" pitchFamily="34" charset="0"/>
                        </a:rPr>
                        <a:t> acid</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8000"/>
                          </a:solidFill>
                          <a:latin typeface="Arial Black" pitchFamily="34" charset="0"/>
                        </a:rPr>
                        <a:t>18</a:t>
                      </a:r>
                      <a:endParaRPr lang="cs-CZ"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8000"/>
                          </a:solidFill>
                          <a:latin typeface="Arial Black" pitchFamily="34" charset="0"/>
                        </a:rPr>
                        <a:t>12</a:t>
                      </a:r>
                      <a:endParaRPr lang="cs-CZ"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8000"/>
                          </a:solidFill>
                          <a:latin typeface="Arial Black" pitchFamily="34" charset="0"/>
                        </a:rPr>
                        <a:t>13</a:t>
                      </a:r>
                      <a:endParaRPr lang="cs-CZ"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solidFill>
                            <a:srgbClr val="0000FF"/>
                          </a:solidFill>
                          <a:latin typeface="Arial Black" pitchFamily="34" charset="0"/>
                        </a:rPr>
                        <a:t>Proline</a:t>
                      </a:r>
                      <a:endParaRPr lang="en-GB"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00FF"/>
                          </a:solidFill>
                          <a:latin typeface="Arial Black" pitchFamily="34" charset="0"/>
                        </a:rPr>
                        <a:t>12</a:t>
                      </a:r>
                      <a:endParaRPr lang="cs-CZ"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00FF"/>
                          </a:solidFill>
                          <a:latin typeface="Arial Black" pitchFamily="34" charset="0"/>
                        </a:rPr>
                        <a:t>15</a:t>
                      </a:r>
                      <a:endParaRPr lang="cs-CZ"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solidFill>
                            <a:srgbClr val="0000FF"/>
                          </a:solidFill>
                          <a:latin typeface="Arial Black" pitchFamily="34" charset="0"/>
                        </a:rPr>
                        <a:t>Glycine</a:t>
                      </a:r>
                      <a:endParaRPr lang="en-GB"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solidFill>
                            <a:srgbClr val="0000FF"/>
                          </a:solidFill>
                          <a:latin typeface="Arial Black" pitchFamily="34" charset="0"/>
                        </a:rPr>
                        <a:t>35</a:t>
                      </a:r>
                      <a:endParaRPr lang="cs-CZ"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Alanine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12</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9</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Valine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8</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9</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½ Cystine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t>Methionine</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Obdélník 5"/>
          <p:cNvSpPr/>
          <p:nvPr/>
        </p:nvSpPr>
        <p:spPr>
          <a:xfrm>
            <a:off x="0" y="2276872"/>
            <a:ext cx="2771800" cy="180020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7524328" y="2276872"/>
            <a:ext cx="1619672" cy="180020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5940152" y="2276872"/>
            <a:ext cx="1512168" cy="432048"/>
          </a:xfrm>
          <a:prstGeom prst="rect">
            <a:avLst/>
          </a:prstGeom>
          <a:noFill/>
          <a:ln w="6350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012160" y="3645024"/>
            <a:ext cx="1512168" cy="432048"/>
          </a:xfrm>
          <a:prstGeom prst="rect">
            <a:avLst/>
          </a:prstGeom>
          <a:noFill/>
          <a:ln w="6350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5940152" y="4941168"/>
            <a:ext cx="1584176" cy="864096"/>
          </a:xfrm>
          <a:prstGeom prst="rect">
            <a:avLst/>
          </a:prstGeom>
          <a:noFill/>
          <a:ln w="6350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7524328" y="4941168"/>
            <a:ext cx="1619672" cy="36004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8/2018</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63</a:t>
            </a:fld>
            <a:endParaRPr lang="sk-SK"/>
          </a:p>
        </p:txBody>
      </p:sp>
      <p:graphicFrame>
        <p:nvGraphicFramePr>
          <p:cNvPr id="11" name="Tabulka 10"/>
          <p:cNvGraphicFramePr>
            <a:graphicFrameLocks noGrp="1"/>
          </p:cNvGraphicFramePr>
          <p:nvPr/>
        </p:nvGraphicFramePr>
        <p:xfrm>
          <a:off x="1" y="0"/>
          <a:ext cx="9144000" cy="4925230"/>
        </p:xfrm>
        <a:graphic>
          <a:graphicData uri="http://schemas.openxmlformats.org/drawingml/2006/table">
            <a:tbl>
              <a:tblPr firstRow="1" bandRow="1">
                <a:tableStyleId>{5C22544A-7EE6-4342-B048-85BDC9FD1C3A}</a:tableStyleId>
              </a:tblPr>
              <a:tblGrid>
                <a:gridCol w="2771799"/>
                <a:gridCol w="1584176"/>
                <a:gridCol w="1584176"/>
                <a:gridCol w="1584176"/>
                <a:gridCol w="1619673"/>
              </a:tblGrid>
              <a:tr h="499467">
                <a:tc gridSpan="5">
                  <a:txBody>
                    <a:bodyPr/>
                    <a:lstStyle/>
                    <a:p>
                      <a:pPr algn="ctr"/>
                      <a:r>
                        <a:rPr lang="en-GB" sz="2800" noProof="0" dirty="0" smtClean="0">
                          <a:solidFill>
                            <a:srgbClr val="FF0000"/>
                          </a:solidFill>
                          <a:latin typeface="Arial Black" pitchFamily="34" charset="0"/>
                        </a:rPr>
                        <a:t>Amino acids Content in various Proteins</a:t>
                      </a:r>
                      <a:endParaRPr lang="en-GB" sz="2800" noProof="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440707">
                <a:tc rowSpan="3">
                  <a:txBody>
                    <a:bodyPr/>
                    <a:lstStyle/>
                    <a:p>
                      <a:r>
                        <a:rPr lang="en-GB" sz="1800" noProof="0" dirty="0" smtClean="0">
                          <a:solidFill>
                            <a:srgbClr val="FF0000"/>
                          </a:solidFill>
                          <a:latin typeface="Arial Black" pitchFamily="34" charset="0"/>
                        </a:rPr>
                        <a:t>Amino acid</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4">
                  <a:txBody>
                    <a:bodyPr/>
                    <a:lstStyle/>
                    <a:p>
                      <a:pPr algn="ctr"/>
                      <a:r>
                        <a:rPr lang="en-GB" noProof="0" dirty="0" smtClean="0">
                          <a:solidFill>
                            <a:srgbClr val="0000FF"/>
                          </a:solidFill>
                          <a:latin typeface="Arial Black" pitchFamily="34" charset="0"/>
                        </a:rPr>
                        <a:t>PROTEIN</a:t>
                      </a:r>
                      <a:endParaRPr lang="en-GB" noProof="0" dirty="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440707">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008000"/>
                          </a:solidFill>
                          <a:latin typeface="Arial Black" pitchFamily="34" charset="0"/>
                        </a:rPr>
                        <a:t>Gelatine</a:t>
                      </a:r>
                      <a:endParaRPr lang="en-GB" noProof="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008000"/>
                          </a:solidFill>
                          <a:latin typeface="Arial Black" pitchFamily="34" charset="0"/>
                        </a:rPr>
                        <a:t>Casein</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008000"/>
                          </a:solidFill>
                          <a:latin typeface="Arial Black" pitchFamily="34" charset="0"/>
                        </a:rPr>
                        <a:t>Egg white</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DDDDD"/>
                    </a:solidFill>
                  </a:tcPr>
                </a:tc>
                <a:tc>
                  <a:txBody>
                    <a:bodyPr/>
                    <a:lstStyle/>
                    <a:p>
                      <a:pPr algn="ctr"/>
                      <a:r>
                        <a:rPr lang="en-GB" noProof="0" dirty="0" smtClean="0">
                          <a:solidFill>
                            <a:srgbClr val="008000"/>
                          </a:solidFill>
                          <a:latin typeface="Arial Black" pitchFamily="34" charset="0"/>
                        </a:rPr>
                        <a:t>Egg yellow</a:t>
                      </a:r>
                      <a:endParaRPr lang="en-GB"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r h="440707">
                <a:tc vMerge="1">
                  <a:txBody>
                    <a:bodyPr/>
                    <a:lstStyle/>
                    <a:p>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4">
                  <a:txBody>
                    <a:bodyPr/>
                    <a:lstStyle/>
                    <a:p>
                      <a:pPr algn="ctr"/>
                      <a:r>
                        <a:rPr lang="cs-CZ" dirty="0" smtClean="0">
                          <a:solidFill>
                            <a:srgbClr val="C00000"/>
                          </a:solidFill>
                          <a:latin typeface="Arial Black" pitchFamily="34" charset="0"/>
                        </a:rPr>
                        <a:t>(</a:t>
                      </a:r>
                      <a:r>
                        <a:rPr lang="cs-CZ" dirty="0" err="1" smtClean="0">
                          <a:solidFill>
                            <a:srgbClr val="C00000"/>
                          </a:solidFill>
                          <a:latin typeface="Arial Black" pitchFamily="34" charset="0"/>
                        </a:rPr>
                        <a:t>Molar</a:t>
                      </a:r>
                      <a:r>
                        <a:rPr lang="cs-CZ" dirty="0" smtClean="0">
                          <a:solidFill>
                            <a:srgbClr val="C00000"/>
                          </a:solidFill>
                          <a:latin typeface="Arial Black" pitchFamily="34" charset="0"/>
                        </a:rPr>
                        <a:t> %)</a:t>
                      </a:r>
                      <a:endParaRPr lang="cs-CZ" dirty="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440707">
                <a:tc>
                  <a:txBody>
                    <a:bodyPr/>
                    <a:lstStyle/>
                    <a:p>
                      <a:r>
                        <a:rPr lang="en-GB" noProof="0" dirty="0" err="1" smtClean="0"/>
                        <a:t>Isoleucine</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cs-CZ" noProof="0" dirty="0" smtClean="0"/>
                        <a:t>L</a:t>
                      </a:r>
                      <a:r>
                        <a:rPr lang="en-GB" noProof="0" dirty="0" err="1" smtClean="0"/>
                        <a:t>eucine</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9</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10</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9</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t>Thyrosine</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0</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Phenylalanine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Lysine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6</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7</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smtClean="0"/>
                        <a:t>Histidine</a:t>
                      </a:r>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1</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2</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707">
                <a:tc>
                  <a:txBody>
                    <a:bodyPr/>
                    <a:lstStyle/>
                    <a:p>
                      <a:r>
                        <a:rPr lang="en-GB" noProof="0" dirty="0" err="1" smtClean="0"/>
                        <a:t>Arginine</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3</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5</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smtClean="0"/>
                        <a:t>4</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ovéPole 6"/>
          <p:cNvSpPr txBox="1"/>
          <p:nvPr/>
        </p:nvSpPr>
        <p:spPr>
          <a:xfrm>
            <a:off x="179512" y="4869160"/>
            <a:ext cx="8712968" cy="369332"/>
          </a:xfrm>
          <a:prstGeom prst="rect">
            <a:avLst/>
          </a:prstGeom>
          <a:noFill/>
        </p:spPr>
        <p:txBody>
          <a:bodyPr wrap="square" rtlCol="0">
            <a:spAutoFit/>
          </a:bodyPr>
          <a:lstStyle/>
          <a:p>
            <a:r>
              <a:rPr lang="en-GB" dirty="0" smtClean="0">
                <a:solidFill>
                  <a:srgbClr val="008000"/>
                </a:solidFill>
                <a:latin typeface="Arial Black" pitchFamily="34" charset="0"/>
              </a:rPr>
              <a:t>Gelatine = </a:t>
            </a:r>
            <a:r>
              <a:rPr lang="en-GB" dirty="0" err="1" smtClean="0">
                <a:solidFill>
                  <a:srgbClr val="008000"/>
                </a:solidFill>
                <a:latin typeface="Arial Black" pitchFamily="34" charset="0"/>
              </a:rPr>
              <a:t>Denaturated</a:t>
            </a:r>
            <a:r>
              <a:rPr lang="en-GB" dirty="0" smtClean="0">
                <a:solidFill>
                  <a:srgbClr val="008000"/>
                </a:solidFill>
                <a:latin typeface="Arial Black" pitchFamily="34" charset="0"/>
              </a:rPr>
              <a:t> Collagen</a:t>
            </a:r>
            <a:endParaRPr lang="en-GB" dirty="0"/>
          </a:p>
        </p:txBody>
      </p:sp>
      <p:sp>
        <p:nvSpPr>
          <p:cNvPr id="8" name="Obdélník 7"/>
          <p:cNvSpPr/>
          <p:nvPr/>
        </p:nvSpPr>
        <p:spPr>
          <a:xfrm>
            <a:off x="5940152" y="2276872"/>
            <a:ext cx="1512168" cy="432048"/>
          </a:xfrm>
          <a:prstGeom prst="rect">
            <a:avLst/>
          </a:prstGeom>
          <a:noFill/>
          <a:ln w="6350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7524328" y="2276872"/>
            <a:ext cx="1619672" cy="432048"/>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a:xfrm>
            <a:off x="1547664" y="6245225"/>
            <a:ext cx="3096344" cy="476250"/>
          </a:xfrm>
        </p:spPr>
        <p:txBody>
          <a:bodyPr/>
          <a:lstStyle/>
          <a:p>
            <a:pPr>
              <a:defRPr/>
            </a:pPr>
            <a:r>
              <a:rPr lang="fr-FR" smtClean="0"/>
              <a:t>NATURAL POLYMERS MU SCI 8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64</a:t>
            </a:fld>
            <a:endParaRPr lang="sk-SK"/>
          </a:p>
        </p:txBody>
      </p:sp>
      <p:sp>
        <p:nvSpPr>
          <p:cNvPr id="9" name="Nadpis 8"/>
          <p:cNvSpPr>
            <a:spLocks noGrp="1"/>
          </p:cNvSpPr>
          <p:nvPr>
            <p:ph type="title"/>
          </p:nvPr>
        </p:nvSpPr>
        <p:spPr>
          <a:xfrm>
            <a:off x="457200" y="274638"/>
            <a:ext cx="8229600" cy="2722314"/>
          </a:xfrm>
        </p:spPr>
        <p:txBody>
          <a:bodyPr/>
          <a:lstStyle/>
          <a:p>
            <a:pPr algn="just"/>
            <a:r>
              <a:rPr lang="en-US" sz="2000" b="1" dirty="0" err="1" smtClean="0"/>
              <a:t>Denaturation</a:t>
            </a:r>
            <a:r>
              <a:rPr lang="en-US" sz="2000" dirty="0" smtClean="0"/>
              <a:t> is a process in which </a:t>
            </a:r>
            <a:r>
              <a:rPr lang="en-US" sz="2000" dirty="0" smtClean="0">
                <a:hlinkClick r:id="rId2" tooltip="Proteins"/>
              </a:rPr>
              <a:t>proteins</a:t>
            </a:r>
            <a:r>
              <a:rPr lang="en-US" sz="2000" dirty="0" smtClean="0"/>
              <a:t> or </a:t>
            </a:r>
            <a:r>
              <a:rPr lang="en-US" sz="2000" dirty="0" smtClean="0">
                <a:hlinkClick r:id="rId3" tooltip="Nucleic acids"/>
              </a:rPr>
              <a:t>nucleic acids</a:t>
            </a:r>
            <a:r>
              <a:rPr lang="en-US" sz="2000" dirty="0" smtClean="0"/>
              <a:t> lose the </a:t>
            </a:r>
            <a:r>
              <a:rPr lang="en-US" sz="2000" dirty="0" smtClean="0">
                <a:hlinkClick r:id="rId4" tooltip="Quaternary structure"/>
              </a:rPr>
              <a:t>quaternary structure</a:t>
            </a:r>
            <a:r>
              <a:rPr lang="en-US" sz="2000" dirty="0" smtClean="0"/>
              <a:t>, </a:t>
            </a:r>
            <a:r>
              <a:rPr lang="en-US" sz="2000" dirty="0" smtClean="0">
                <a:hlinkClick r:id="rId5" tooltip="Tertiary structure"/>
              </a:rPr>
              <a:t>tertiary structure</a:t>
            </a:r>
            <a:r>
              <a:rPr lang="en-US" sz="2000" dirty="0" smtClean="0"/>
              <a:t> and </a:t>
            </a:r>
            <a:r>
              <a:rPr lang="en-US" sz="2000" dirty="0" smtClean="0">
                <a:hlinkClick r:id="rId6" tooltip="Secondary structure"/>
              </a:rPr>
              <a:t>secondary structure</a:t>
            </a:r>
            <a:r>
              <a:rPr lang="en-US" sz="2000" dirty="0" smtClean="0"/>
              <a:t> which is present in their </a:t>
            </a:r>
            <a:r>
              <a:rPr lang="en-US" sz="2000" dirty="0" smtClean="0">
                <a:hlinkClick r:id="rId7" tooltip="Native state"/>
              </a:rPr>
              <a:t>native state</a:t>
            </a:r>
            <a:r>
              <a:rPr lang="en-US" sz="2000" dirty="0" smtClean="0"/>
              <a:t>, by application of some external stress or compound such as a strong </a:t>
            </a:r>
            <a:r>
              <a:rPr lang="en-US" sz="2000" dirty="0" smtClean="0">
                <a:hlinkClick r:id="rId8" tooltip="Acid"/>
              </a:rPr>
              <a:t>acid</a:t>
            </a:r>
            <a:r>
              <a:rPr lang="en-US" sz="2000" dirty="0" smtClean="0"/>
              <a:t> or </a:t>
            </a:r>
            <a:r>
              <a:rPr lang="en-US" sz="2000" dirty="0" smtClean="0">
                <a:hlinkClick r:id="rId9" tooltip="Base (chemistry)"/>
              </a:rPr>
              <a:t>base</a:t>
            </a:r>
            <a:r>
              <a:rPr lang="en-US" sz="2000" dirty="0" smtClean="0"/>
              <a:t>, a concentrated </a:t>
            </a:r>
            <a:r>
              <a:rPr lang="en-US" sz="2000" dirty="0" smtClean="0">
                <a:hlinkClick r:id="rId10" tooltip="Inorganic"/>
              </a:rPr>
              <a:t>inorganic</a:t>
            </a:r>
            <a:r>
              <a:rPr lang="en-US" sz="2000" dirty="0" smtClean="0"/>
              <a:t> salt, an </a:t>
            </a:r>
            <a:r>
              <a:rPr lang="en-US" sz="2000" dirty="0" smtClean="0">
                <a:hlinkClick r:id="rId11" tooltip="Organic compound"/>
              </a:rPr>
              <a:t>organic</a:t>
            </a:r>
            <a:r>
              <a:rPr lang="en-US" sz="2000" dirty="0" smtClean="0"/>
              <a:t> solvent (e.g., </a:t>
            </a:r>
            <a:r>
              <a:rPr lang="en-US" sz="2000" dirty="0" smtClean="0">
                <a:hlinkClick r:id="rId12" tooltip="Alcohol"/>
              </a:rPr>
              <a:t>alcohol</a:t>
            </a:r>
            <a:r>
              <a:rPr lang="en-US" sz="2000" dirty="0" smtClean="0"/>
              <a:t> or </a:t>
            </a:r>
            <a:r>
              <a:rPr lang="en-US" sz="2000" dirty="0" smtClean="0">
                <a:hlinkClick r:id="rId13" tooltip="Chloroform"/>
              </a:rPr>
              <a:t>chloroform</a:t>
            </a:r>
            <a:r>
              <a:rPr lang="en-US" sz="2000" dirty="0" smtClean="0"/>
              <a:t>), radiation or </a:t>
            </a:r>
            <a:r>
              <a:rPr lang="en-US" sz="2000" dirty="0" smtClean="0">
                <a:solidFill>
                  <a:srgbClr val="0000FF"/>
                </a:solidFill>
                <a:hlinkClick r:id="rId14" tooltip="Heat"/>
              </a:rPr>
              <a:t>heat</a:t>
            </a:r>
            <a:r>
              <a:rPr lang="en-US" sz="2000" dirty="0" smtClean="0"/>
              <a:t>.</a:t>
            </a:r>
            <a:r>
              <a:rPr lang="en-US" sz="2000" baseline="30000" dirty="0" smtClean="0">
                <a:hlinkClick r:id="rId15"/>
              </a:rPr>
              <a:t>[3]</a:t>
            </a:r>
            <a:r>
              <a:rPr lang="en-US" sz="2000" dirty="0" smtClean="0"/>
              <a:t> If proteins in a living cell are denatured, this results in disruption of cell activity and possibly cell death. Denatured proteins can exhibit a wide range of characteristics, from loss of solubility to </a:t>
            </a:r>
            <a:r>
              <a:rPr lang="en-US" sz="2000" dirty="0" smtClean="0">
                <a:hlinkClick r:id="rId16" tooltip="Communal aggregation"/>
              </a:rPr>
              <a:t>communal aggregation</a:t>
            </a:r>
            <a:endParaRPr lang="cs-CZ" sz="2000" dirty="0"/>
          </a:p>
        </p:txBody>
      </p:sp>
      <p:pic>
        <p:nvPicPr>
          <p:cNvPr id="10" name="Obrázek 9" descr="Protein_Denaturation.png"/>
          <p:cNvPicPr>
            <a:picLocks noChangeAspect="1"/>
          </p:cNvPicPr>
          <p:nvPr/>
        </p:nvPicPr>
        <p:blipFill>
          <a:blip r:embed="rId17" cstate="print"/>
          <a:stretch>
            <a:fillRect/>
          </a:stretch>
        </p:blipFill>
        <p:spPr>
          <a:xfrm>
            <a:off x="5364088" y="2780928"/>
            <a:ext cx="3305607" cy="3312368"/>
          </a:xfrm>
          <a:prstGeom prst="rect">
            <a:avLst/>
          </a:prstGeom>
        </p:spPr>
      </p:pic>
      <p:pic>
        <p:nvPicPr>
          <p:cNvPr id="7" name="Obrázek 6" descr="290px-Chemical_precipitation_diagram_svg.png"/>
          <p:cNvPicPr>
            <a:picLocks noChangeAspect="1"/>
          </p:cNvPicPr>
          <p:nvPr/>
        </p:nvPicPr>
        <p:blipFill>
          <a:blip r:embed="rId18" cstate="print"/>
          <a:stretch>
            <a:fillRect/>
          </a:stretch>
        </p:blipFill>
        <p:spPr>
          <a:xfrm>
            <a:off x="395536" y="3106426"/>
            <a:ext cx="4464496" cy="2989574"/>
          </a:xfrm>
          <a:prstGeom prst="rect">
            <a:avLst/>
          </a:prstGeom>
        </p:spPr>
      </p:pic>
      <p:sp>
        <p:nvSpPr>
          <p:cNvPr id="11" name="TextovéPole 10"/>
          <p:cNvSpPr txBox="1"/>
          <p:nvPr/>
        </p:nvSpPr>
        <p:spPr>
          <a:xfrm>
            <a:off x="4499992" y="4437112"/>
            <a:ext cx="4464496" cy="461665"/>
          </a:xfrm>
          <a:prstGeom prst="rect">
            <a:avLst/>
          </a:prstGeom>
          <a:solidFill>
            <a:schemeClr val="bg2">
              <a:lumMod val="40000"/>
              <a:lumOff val="60000"/>
            </a:schemeClr>
          </a:solidFill>
        </p:spPr>
        <p:txBody>
          <a:bodyPr wrap="square" rtlCol="0">
            <a:spAutoFit/>
          </a:bodyPr>
          <a:lstStyle/>
          <a:p>
            <a:r>
              <a:rPr lang="cs-CZ" sz="2400" cap="all" dirty="0" err="1" smtClean="0">
                <a:solidFill>
                  <a:srgbClr val="0000FF"/>
                </a:solidFill>
                <a:latin typeface="Arial Black" pitchFamily="34" charset="0"/>
              </a:rPr>
              <a:t>CoagulaTION</a:t>
            </a:r>
            <a:r>
              <a:rPr lang="cs-CZ" sz="2400" cap="all" dirty="0" smtClean="0">
                <a:solidFill>
                  <a:srgbClr val="0000FF"/>
                </a:solidFill>
                <a:latin typeface="Arial Black" pitchFamily="34" charset="0"/>
              </a:rPr>
              <a:t> BY HEAT</a:t>
            </a:r>
            <a:endParaRPr lang="cs-CZ" sz="2400" dirty="0"/>
          </a:p>
        </p:txBody>
      </p:sp>
      <p:sp>
        <p:nvSpPr>
          <p:cNvPr id="12" name="TextovéPole 11"/>
          <p:cNvSpPr txBox="1"/>
          <p:nvPr/>
        </p:nvSpPr>
        <p:spPr>
          <a:xfrm>
            <a:off x="4716016" y="6165304"/>
            <a:ext cx="4176464" cy="400110"/>
          </a:xfrm>
          <a:prstGeom prst="rect">
            <a:avLst/>
          </a:prstGeom>
          <a:solidFill>
            <a:schemeClr val="bg1">
              <a:lumMod val="85000"/>
            </a:schemeClr>
          </a:solidFill>
        </p:spPr>
        <p:txBody>
          <a:bodyPr wrap="square" rtlCol="0">
            <a:spAutoFit/>
          </a:bodyPr>
          <a:lstStyle/>
          <a:p>
            <a:pPr algn="ctr"/>
            <a:r>
              <a:rPr lang="cs-CZ" sz="2000" dirty="0" smtClean="0">
                <a:solidFill>
                  <a:srgbClr val="0000FF"/>
                </a:solidFill>
                <a:latin typeface="Arial Black" pitchFamily="34" charset="0"/>
              </a:rPr>
              <a:t>ANALOGY </a:t>
            </a:r>
            <a:r>
              <a:rPr lang="cs-CZ" sz="2000" dirty="0" err="1" smtClean="0">
                <a:solidFill>
                  <a:srgbClr val="0000FF"/>
                </a:solidFill>
                <a:latin typeface="Arial Black" pitchFamily="34" charset="0"/>
              </a:rPr>
              <a:t>with</a:t>
            </a:r>
            <a:r>
              <a:rPr lang="cs-CZ" sz="2000" dirty="0" smtClean="0">
                <a:solidFill>
                  <a:srgbClr val="0000FF"/>
                </a:solidFill>
                <a:latin typeface="Arial Black" pitchFamily="34" charset="0"/>
              </a:rPr>
              <a:t> </a:t>
            </a:r>
            <a:r>
              <a:rPr lang="cs-CZ" sz="2000" dirty="0" err="1" smtClean="0">
                <a:solidFill>
                  <a:srgbClr val="0000FF"/>
                </a:solidFill>
                <a:latin typeface="Arial Black" pitchFamily="34" charset="0"/>
              </a:rPr>
              <a:t>paper</a:t>
            </a:r>
            <a:r>
              <a:rPr lang="cs-CZ" sz="2000" dirty="0" smtClean="0">
                <a:solidFill>
                  <a:srgbClr val="0000FF"/>
                </a:solidFill>
                <a:latin typeface="Arial Black" pitchFamily="34" charset="0"/>
              </a:rPr>
              <a:t> </a:t>
            </a:r>
            <a:r>
              <a:rPr lang="cs-CZ" sz="2000" dirty="0" err="1" smtClean="0">
                <a:solidFill>
                  <a:srgbClr val="0000FF"/>
                </a:solidFill>
                <a:latin typeface="Arial Black" pitchFamily="34" charset="0"/>
              </a:rPr>
              <a:t>Clips</a:t>
            </a:r>
            <a:endParaRPr lang="cs-CZ" sz="2000" dirty="0">
              <a:solidFill>
                <a:srgbClr val="0000FF"/>
              </a:solidFill>
              <a:latin typeface="Arial Black"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en-GB" sz="2800" dirty="0" smtClean="0">
                <a:solidFill>
                  <a:srgbClr val="FF0000"/>
                </a:solidFill>
                <a:latin typeface="Arial Black" pitchFamily="34" charset="0"/>
              </a:rPr>
              <a:t>Egg </a:t>
            </a:r>
            <a:r>
              <a:rPr lang="en-GB" sz="2800" dirty="0" smtClean="0">
                <a:solidFill>
                  <a:srgbClr val="FF0000"/>
                </a:solidFill>
                <a:latin typeface="Arial Black" pitchFamily="34" charset="0"/>
              </a:rPr>
              <a:t>Proteins</a:t>
            </a:r>
            <a:r>
              <a:rPr lang="cs-CZ" sz="2800" dirty="0" smtClean="0">
                <a:solidFill>
                  <a:srgbClr val="FF0000"/>
                </a:solidFill>
                <a:latin typeface="Arial Black" pitchFamily="34" charset="0"/>
              </a:rPr>
              <a:t> </a:t>
            </a:r>
            <a:r>
              <a:rPr lang="cs-CZ" sz="2800" dirty="0" smtClean="0">
                <a:solidFill>
                  <a:srgbClr val="FF0000"/>
                </a:solidFill>
                <a:latin typeface="Arial Black" pitchFamily="34" charset="0"/>
              </a:rPr>
              <a:t>– Use1</a:t>
            </a:r>
            <a:endParaRPr lang="cs-CZ" sz="2800" dirty="0">
              <a:solidFill>
                <a:srgbClr val="FF0000"/>
              </a:solidFill>
              <a:latin typeface="Arial Black" pitchFamily="34" charset="0"/>
            </a:endParaRPr>
          </a:p>
        </p:txBody>
      </p:sp>
      <p:sp>
        <p:nvSpPr>
          <p:cNvPr id="17" name="Zástupný symbol pro obsah 16"/>
          <p:cNvSpPr>
            <a:spLocks noGrp="1"/>
          </p:cNvSpPr>
          <p:nvPr>
            <p:ph idx="1"/>
          </p:nvPr>
        </p:nvSpPr>
        <p:spPr>
          <a:xfrm>
            <a:off x="107504" y="1052736"/>
            <a:ext cx="8579296" cy="5073427"/>
          </a:xfrm>
        </p:spPr>
        <p:txBody>
          <a:bodyPr/>
          <a:lstStyle/>
          <a:p>
            <a:r>
              <a:rPr lang="en-GB" sz="2800" b="1" dirty="0" smtClean="0"/>
              <a:t>Paints</a:t>
            </a:r>
            <a:endParaRPr lang="en-GB" sz="2800" b="1" dirty="0" smtClean="0"/>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65</a:t>
            </a:fld>
            <a:endParaRPr lang="sk-SK"/>
          </a:p>
        </p:txBody>
      </p:sp>
      <p:pic>
        <p:nvPicPr>
          <p:cNvPr id="7" name="Obrázek 6" descr="LECITHIN 800px-1-Oleoyl-2-almitoyl-phosphatidylcholine_Structural_Formulae_V_1.png"/>
          <p:cNvPicPr>
            <a:picLocks noChangeAspect="1"/>
          </p:cNvPicPr>
          <p:nvPr/>
        </p:nvPicPr>
        <p:blipFill>
          <a:blip r:embed="rId2" cstate="print"/>
          <a:stretch>
            <a:fillRect/>
          </a:stretch>
        </p:blipFill>
        <p:spPr>
          <a:xfrm>
            <a:off x="1475656" y="620688"/>
            <a:ext cx="7282469" cy="4464496"/>
          </a:xfrm>
          <a:prstGeom prst="rect">
            <a:avLst/>
          </a:prstGeom>
        </p:spPr>
      </p:pic>
      <p:sp>
        <p:nvSpPr>
          <p:cNvPr id="8" name="TextovéPole 7"/>
          <p:cNvSpPr txBox="1"/>
          <p:nvPr/>
        </p:nvSpPr>
        <p:spPr>
          <a:xfrm>
            <a:off x="179512" y="5301208"/>
            <a:ext cx="8784976" cy="1200329"/>
          </a:xfrm>
          <a:prstGeom prst="rect">
            <a:avLst/>
          </a:prstGeom>
          <a:solidFill>
            <a:schemeClr val="accent3">
              <a:lumMod val="75000"/>
            </a:schemeClr>
          </a:solidFill>
        </p:spPr>
        <p:txBody>
          <a:bodyPr wrap="square" rtlCol="0">
            <a:spAutoFit/>
          </a:bodyPr>
          <a:lstStyle/>
          <a:p>
            <a:r>
              <a:rPr lang="en-GB" sz="2400" dirty="0" smtClean="0">
                <a:solidFill>
                  <a:srgbClr val="FF0000"/>
                </a:solidFill>
                <a:latin typeface="Arial Black" pitchFamily="34" charset="0"/>
              </a:rPr>
              <a:t>PHOSPHOLIPID  LECITINE – </a:t>
            </a:r>
            <a:r>
              <a:rPr lang="en-GB" sz="2400" dirty="0" smtClean="0">
                <a:solidFill>
                  <a:srgbClr val="FF0000"/>
                </a:solidFill>
                <a:latin typeface="Arial Black" pitchFamily="34" charset="0"/>
              </a:rPr>
              <a:t>emulsifying Agent</a:t>
            </a:r>
            <a:endParaRPr lang="en-GB" sz="2400" dirty="0" smtClean="0">
              <a:solidFill>
                <a:srgbClr val="FF0000"/>
              </a:solidFill>
              <a:latin typeface="Arial Black" pitchFamily="34" charset="0"/>
            </a:endParaRPr>
          </a:p>
          <a:p>
            <a:r>
              <a:rPr lang="en-GB" sz="2400" dirty="0" smtClean="0">
                <a:solidFill>
                  <a:srgbClr val="0000FF"/>
                </a:solidFill>
                <a:latin typeface="Arial Black" pitchFamily="34" charset="0"/>
              </a:rPr>
              <a:t>It is Part of the </a:t>
            </a:r>
            <a:r>
              <a:rPr lang="en-GB" sz="2400" dirty="0" smtClean="0">
                <a:solidFill>
                  <a:srgbClr val="FFFF00"/>
                </a:solidFill>
                <a:latin typeface="Arial Black" pitchFamily="34" charset="0"/>
              </a:rPr>
              <a:t>Egg yellow</a:t>
            </a:r>
            <a:r>
              <a:rPr lang="en-GB" sz="2400" dirty="0" smtClean="0">
                <a:solidFill>
                  <a:srgbClr val="0000FF"/>
                </a:solidFill>
                <a:latin typeface="Arial Black" pitchFamily="34" charset="0"/>
              </a:rPr>
              <a:t>,  but is NOT its Protein Part</a:t>
            </a:r>
            <a:endParaRPr lang="en-GB" sz="2400" dirty="0">
              <a:solidFill>
                <a:srgbClr val="0000FF"/>
              </a:solidFill>
              <a:latin typeface="Arial Black"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16632"/>
            <a:ext cx="8229600" cy="432048"/>
          </a:xfrm>
        </p:spPr>
        <p:txBody>
          <a:bodyPr/>
          <a:lstStyle/>
          <a:p>
            <a:r>
              <a:rPr lang="en-GB" sz="2800" dirty="0" smtClean="0">
                <a:solidFill>
                  <a:srgbClr val="FF0000"/>
                </a:solidFill>
                <a:latin typeface="Arial Black" pitchFamily="34" charset="0"/>
              </a:rPr>
              <a:t>Egg </a:t>
            </a:r>
            <a:r>
              <a:rPr lang="en-GB" sz="2800" dirty="0" smtClean="0">
                <a:solidFill>
                  <a:srgbClr val="FF0000"/>
                </a:solidFill>
                <a:latin typeface="Arial Black" pitchFamily="34" charset="0"/>
              </a:rPr>
              <a:t>Proteins</a:t>
            </a:r>
            <a:r>
              <a:rPr lang="cs-CZ" sz="2800" dirty="0" smtClean="0">
                <a:solidFill>
                  <a:srgbClr val="FF0000"/>
                </a:solidFill>
                <a:latin typeface="Arial Black" pitchFamily="34" charset="0"/>
              </a:rPr>
              <a:t> </a:t>
            </a:r>
            <a:r>
              <a:rPr lang="cs-CZ" sz="2800" dirty="0" smtClean="0">
                <a:solidFill>
                  <a:srgbClr val="FF0000"/>
                </a:solidFill>
                <a:latin typeface="Arial Black" pitchFamily="34" charset="0"/>
              </a:rPr>
              <a:t>– USE 2</a:t>
            </a:r>
            <a:endParaRPr lang="cs-CZ" sz="2800" dirty="0">
              <a:solidFill>
                <a:srgbClr val="FF0000"/>
              </a:solidFill>
              <a:latin typeface="Arial Black" pitchFamily="34" charset="0"/>
            </a:endParaRPr>
          </a:p>
        </p:txBody>
      </p:sp>
      <p:sp>
        <p:nvSpPr>
          <p:cNvPr id="17" name="Zástupný symbol pro obsah 16"/>
          <p:cNvSpPr>
            <a:spLocks noGrp="1"/>
          </p:cNvSpPr>
          <p:nvPr>
            <p:ph idx="1"/>
          </p:nvPr>
        </p:nvSpPr>
        <p:spPr>
          <a:xfrm>
            <a:off x="457200" y="620688"/>
            <a:ext cx="8229600" cy="5505475"/>
          </a:xfrm>
        </p:spPr>
        <p:txBody>
          <a:bodyPr/>
          <a:lstStyle/>
          <a:p>
            <a:r>
              <a:rPr lang="cs-CZ" sz="2800" b="1" dirty="0" err="1" smtClean="0"/>
              <a:t>Paints</a:t>
            </a:r>
            <a:endParaRPr lang="cs-CZ" sz="2800" b="1" dirty="0" smtClean="0"/>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66</a:t>
            </a:fld>
            <a:endParaRPr lang="sk-SK"/>
          </a:p>
        </p:txBody>
      </p:sp>
      <p:sp>
        <p:nvSpPr>
          <p:cNvPr id="8" name="TextovéPole 7"/>
          <p:cNvSpPr txBox="1"/>
          <p:nvPr/>
        </p:nvSpPr>
        <p:spPr>
          <a:xfrm>
            <a:off x="395536" y="5517232"/>
            <a:ext cx="8352928" cy="1200329"/>
          </a:xfrm>
          <a:prstGeom prst="rect">
            <a:avLst/>
          </a:prstGeom>
          <a:solidFill>
            <a:schemeClr val="accent3">
              <a:lumMod val="85000"/>
            </a:schemeClr>
          </a:solidFill>
        </p:spPr>
        <p:txBody>
          <a:bodyPr wrap="square" rtlCol="0">
            <a:spAutoFit/>
          </a:bodyPr>
          <a:lstStyle/>
          <a:p>
            <a:r>
              <a:rPr lang="cs-CZ" sz="2400" dirty="0" smtClean="0">
                <a:solidFill>
                  <a:srgbClr val="FF0000"/>
                </a:solidFill>
                <a:latin typeface="Arial Black" pitchFamily="34" charset="0"/>
              </a:rPr>
              <a:t>CHOLESTEROL – STEROID </a:t>
            </a:r>
            <a:r>
              <a:rPr lang="cs-CZ" sz="2400" dirty="0" smtClean="0">
                <a:solidFill>
                  <a:srgbClr val="FF0000"/>
                </a:solidFill>
                <a:latin typeface="Arial Black" pitchFamily="34" charset="0"/>
              </a:rPr>
              <a:t>&amp; </a:t>
            </a:r>
            <a:r>
              <a:rPr lang="en-GB" sz="2400" dirty="0" smtClean="0">
                <a:solidFill>
                  <a:srgbClr val="FF0000"/>
                </a:solidFill>
                <a:latin typeface="Arial Black" pitchFamily="34" charset="0"/>
              </a:rPr>
              <a:t>emulsifying </a:t>
            </a:r>
            <a:r>
              <a:rPr lang="en-GB" sz="2400" dirty="0" err="1" smtClean="0">
                <a:solidFill>
                  <a:srgbClr val="FF0000"/>
                </a:solidFill>
                <a:latin typeface="Arial Black" pitchFamily="34" charset="0"/>
              </a:rPr>
              <a:t>Agent</a:t>
            </a:r>
            <a:r>
              <a:rPr lang="en-GB" sz="2400" dirty="0" err="1" smtClean="0">
                <a:solidFill>
                  <a:srgbClr val="0000FF"/>
                </a:solidFill>
                <a:latin typeface="Arial Black" pitchFamily="34" charset="0"/>
              </a:rPr>
              <a:t>It</a:t>
            </a:r>
            <a:r>
              <a:rPr lang="en-GB" sz="2400" dirty="0" smtClean="0">
                <a:solidFill>
                  <a:srgbClr val="0000FF"/>
                </a:solidFill>
                <a:latin typeface="Arial Black" pitchFamily="34" charset="0"/>
              </a:rPr>
              <a:t> is Part of the </a:t>
            </a:r>
            <a:r>
              <a:rPr lang="en-GB" sz="2400" dirty="0" smtClean="0">
                <a:solidFill>
                  <a:srgbClr val="FFFF00"/>
                </a:solidFill>
                <a:latin typeface="Arial Black" pitchFamily="34" charset="0"/>
              </a:rPr>
              <a:t>Egg yellow</a:t>
            </a:r>
            <a:r>
              <a:rPr lang="en-GB" sz="2400" dirty="0" smtClean="0">
                <a:solidFill>
                  <a:srgbClr val="0000FF"/>
                </a:solidFill>
                <a:latin typeface="Arial Black" pitchFamily="34" charset="0"/>
              </a:rPr>
              <a:t>,  but is NOT its Protein </a:t>
            </a:r>
            <a:r>
              <a:rPr lang="en-GB" sz="2400" dirty="0" smtClean="0">
                <a:solidFill>
                  <a:srgbClr val="0000FF"/>
                </a:solidFill>
                <a:latin typeface="Arial Black" pitchFamily="34" charset="0"/>
              </a:rPr>
              <a:t>Part</a:t>
            </a:r>
            <a:endParaRPr lang="cs-CZ" sz="2400" dirty="0" smtClean="0">
              <a:solidFill>
                <a:srgbClr val="FF0000"/>
              </a:solidFill>
              <a:latin typeface="Arial Black" pitchFamily="34" charset="0"/>
            </a:endParaRPr>
          </a:p>
        </p:txBody>
      </p:sp>
      <p:pic>
        <p:nvPicPr>
          <p:cNvPr id="9" name="Obrázek 8" descr="440px-Cholesterol_svg.png"/>
          <p:cNvPicPr>
            <a:picLocks noChangeAspect="1"/>
          </p:cNvPicPr>
          <p:nvPr/>
        </p:nvPicPr>
        <p:blipFill>
          <a:blip r:embed="rId2" cstate="print"/>
          <a:stretch>
            <a:fillRect/>
          </a:stretch>
        </p:blipFill>
        <p:spPr>
          <a:xfrm>
            <a:off x="1658595" y="620688"/>
            <a:ext cx="6636413" cy="4464496"/>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67</a:t>
            </a:fld>
            <a:endParaRPr lang="sk-SK"/>
          </a:p>
        </p:txBody>
      </p:sp>
      <p:pic>
        <p:nvPicPr>
          <p:cNvPr id="11" name="Obrázek 10" descr="600px-Luteine_-_Lutein_svg.png"/>
          <p:cNvPicPr>
            <a:picLocks noChangeAspect="1"/>
          </p:cNvPicPr>
          <p:nvPr/>
        </p:nvPicPr>
        <p:blipFill>
          <a:blip r:embed="rId2" cstate="print"/>
          <a:stretch>
            <a:fillRect/>
          </a:stretch>
        </p:blipFill>
        <p:spPr>
          <a:xfrm>
            <a:off x="395536" y="0"/>
            <a:ext cx="8280920" cy="1296144"/>
          </a:xfrm>
          <a:prstGeom prst="rect">
            <a:avLst/>
          </a:prstGeom>
        </p:spPr>
      </p:pic>
      <p:graphicFrame>
        <p:nvGraphicFramePr>
          <p:cNvPr id="12" name="Tabulka 11"/>
          <p:cNvGraphicFramePr>
            <a:graphicFrameLocks noGrp="1"/>
          </p:cNvGraphicFramePr>
          <p:nvPr/>
        </p:nvGraphicFramePr>
        <p:xfrm>
          <a:off x="0" y="1916832"/>
          <a:ext cx="9036496" cy="5011763"/>
        </p:xfrm>
        <a:graphic>
          <a:graphicData uri="http://schemas.openxmlformats.org/drawingml/2006/table">
            <a:tbl>
              <a:tblPr/>
              <a:tblGrid>
                <a:gridCol w="3346850"/>
                <a:gridCol w="5689646"/>
              </a:tblGrid>
              <a:tr h="441793">
                <a:tc gridSpan="2">
                  <a:txBody>
                    <a:bodyPr/>
                    <a:lstStyle/>
                    <a:p>
                      <a:pPr algn="ctr">
                        <a:lnSpc>
                          <a:spcPct val="115000"/>
                        </a:lnSpc>
                        <a:spcAft>
                          <a:spcPts val="0"/>
                        </a:spcAft>
                      </a:pPr>
                      <a:r>
                        <a:rPr lang="en-GB" sz="2800" noProof="0" smtClean="0">
                          <a:solidFill>
                            <a:srgbClr val="FF0000"/>
                          </a:solidFill>
                          <a:latin typeface="Arial Black" pitchFamily="34" charset="0"/>
                          <a:ea typeface="Calibri"/>
                          <a:cs typeface="Times New Roman"/>
                        </a:rPr>
                        <a:t>Luteine  - Colorant in the </a:t>
                      </a:r>
                      <a:r>
                        <a:rPr lang="en-GB" sz="2800" noProof="0" smtClean="0">
                          <a:solidFill>
                            <a:srgbClr val="FFFF00"/>
                          </a:solidFill>
                          <a:latin typeface="Arial Black" pitchFamily="34" charset="0"/>
                        </a:rPr>
                        <a:t>Egg yellow</a:t>
                      </a:r>
                      <a:endParaRPr lang="en-GB" sz="2800" noProof="0">
                        <a:solidFill>
                          <a:srgbClr val="FF0000"/>
                        </a:solidFill>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hMerge="1">
                  <a:txBody>
                    <a:bodyPr/>
                    <a:lstStyle/>
                    <a:p>
                      <a:pPr algn="r">
                        <a:lnSpc>
                          <a:spcPct val="115000"/>
                        </a:lnSpc>
                        <a:spcAft>
                          <a:spcPts val="0"/>
                        </a:spcAft>
                      </a:pPr>
                      <a:endParaRPr lang="cs-CZ" sz="11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142">
                <a:tc>
                  <a:txBody>
                    <a:bodyPr/>
                    <a:lstStyle/>
                    <a:p>
                      <a:pPr algn="r">
                        <a:lnSpc>
                          <a:spcPct val="115000"/>
                        </a:lnSpc>
                        <a:spcAft>
                          <a:spcPts val="0"/>
                        </a:spcAft>
                      </a:pPr>
                      <a:r>
                        <a:rPr lang="en-GB" sz="2000" noProof="0" smtClean="0">
                          <a:latin typeface="Arial Black" pitchFamily="34" charset="0"/>
                          <a:ea typeface="Calibri"/>
                          <a:cs typeface="Times New Roman"/>
                        </a:rPr>
                        <a:t>Chemical Name</a:t>
                      </a:r>
                      <a:endParaRPr lang="en-GB" sz="2000" noProof="0">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2400" b="1" noProof="0" smtClean="0">
                          <a:latin typeface="Times New Roman"/>
                          <a:ea typeface="Times New Roman"/>
                          <a:cs typeface="Times New Roman"/>
                        </a:rPr>
                        <a:t>β,ε-karoten-3,3'-diol</a:t>
                      </a:r>
                      <a:endParaRPr lang="en-GB" sz="2000" b="1" noProof="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en-GB" sz="2000" noProof="0" smtClean="0">
                          <a:latin typeface="Arial Black" pitchFamily="34" charset="0"/>
                          <a:ea typeface="Calibri"/>
                          <a:cs typeface="Times New Roman"/>
                        </a:rPr>
                        <a:t>Summary Formula</a:t>
                      </a:r>
                      <a:endParaRPr lang="en-GB" sz="2000" noProof="0">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2400" b="1" noProof="0" dirty="0" smtClean="0">
                          <a:latin typeface="Times New Roman"/>
                          <a:ea typeface="Times New Roman"/>
                          <a:cs typeface="Times New Roman"/>
                        </a:rPr>
                        <a:t>C</a:t>
                      </a:r>
                      <a:r>
                        <a:rPr lang="en-GB" sz="2400" b="1" baseline="-25000" noProof="0" dirty="0" smtClean="0">
                          <a:latin typeface="Times New Roman"/>
                          <a:ea typeface="Times New Roman"/>
                          <a:cs typeface="Times New Roman"/>
                        </a:rPr>
                        <a:t>40</a:t>
                      </a:r>
                      <a:r>
                        <a:rPr lang="en-GB" sz="2400" b="1" noProof="0" dirty="0" smtClean="0">
                          <a:latin typeface="Times New Roman"/>
                          <a:ea typeface="Times New Roman"/>
                          <a:cs typeface="Times New Roman"/>
                        </a:rPr>
                        <a:t>H</a:t>
                      </a:r>
                      <a:r>
                        <a:rPr lang="en-GB" sz="2400" b="1" baseline="-25000" noProof="0" dirty="0" smtClean="0">
                          <a:latin typeface="Times New Roman"/>
                          <a:ea typeface="Times New Roman"/>
                          <a:cs typeface="Times New Roman"/>
                        </a:rPr>
                        <a:t>56</a:t>
                      </a:r>
                      <a:r>
                        <a:rPr lang="en-GB" sz="2400" b="1" noProof="0" dirty="0" smtClean="0">
                          <a:latin typeface="Times New Roman"/>
                          <a:ea typeface="Times New Roman"/>
                          <a:cs typeface="Times New Roman"/>
                        </a:rPr>
                        <a:t>O</a:t>
                      </a:r>
                      <a:r>
                        <a:rPr lang="en-GB" sz="2400" b="1" baseline="-25000" noProof="0" dirty="0" smtClean="0">
                          <a:latin typeface="Times New Roman"/>
                          <a:ea typeface="Times New Roman"/>
                          <a:cs typeface="Times New Roman"/>
                        </a:rPr>
                        <a:t>2</a:t>
                      </a:r>
                      <a:endParaRPr lang="en-GB" sz="2000" b="1" noProof="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en-GB" sz="2000" u="sng" noProof="0" smtClean="0">
                          <a:solidFill>
                            <a:srgbClr val="0000FF"/>
                          </a:solidFill>
                          <a:latin typeface="Arial Black" pitchFamily="34" charset="0"/>
                          <a:ea typeface="Times New Roman"/>
                          <a:cs typeface="Times New Roman"/>
                          <a:hlinkClick r:id="rId3" tooltip="Registrační číslo CAS"/>
                        </a:rPr>
                        <a:t>CAS</a:t>
                      </a:r>
                      <a:r>
                        <a:rPr lang="en-GB" sz="2000" u="sng" noProof="0" smtClean="0">
                          <a:solidFill>
                            <a:srgbClr val="0000FF"/>
                          </a:solidFill>
                          <a:latin typeface="Arial Black" pitchFamily="34" charset="0"/>
                          <a:ea typeface="Times New Roman"/>
                          <a:cs typeface="Times New Roman"/>
                        </a:rPr>
                        <a:t> registration Number </a:t>
                      </a:r>
                      <a:endParaRPr lang="en-GB" sz="2000" noProof="0">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2400" b="1" noProof="0" dirty="0" smtClean="0">
                          <a:latin typeface="Times New Roman"/>
                          <a:ea typeface="Times New Roman"/>
                          <a:cs typeface="Times New Roman"/>
                        </a:rPr>
                        <a:t>127-40-2</a:t>
                      </a:r>
                      <a:endParaRPr lang="en-GB" sz="2000" b="1" noProof="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752705">
                <a:tc>
                  <a:txBody>
                    <a:bodyPr/>
                    <a:lstStyle/>
                    <a:p>
                      <a:pPr algn="r">
                        <a:lnSpc>
                          <a:spcPct val="115000"/>
                        </a:lnSpc>
                        <a:spcAft>
                          <a:spcPts val="0"/>
                        </a:spcAft>
                      </a:pPr>
                      <a:r>
                        <a:rPr lang="en-GB" sz="2000" noProof="0" smtClean="0">
                          <a:solidFill>
                            <a:srgbClr val="FF3300"/>
                          </a:solidFill>
                          <a:latin typeface="Arial Black" pitchFamily="34" charset="0"/>
                          <a:ea typeface="Calibri"/>
                          <a:cs typeface="Times New Roman"/>
                        </a:rPr>
                        <a:t>Appearance </a:t>
                      </a:r>
                      <a:endParaRPr lang="en-GB" sz="2000" noProof="0">
                        <a:solidFill>
                          <a:srgbClr val="FF3300"/>
                        </a:solidFill>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2800" b="1" noProof="0" dirty="0" smtClean="0">
                          <a:solidFill>
                            <a:srgbClr val="FF3300"/>
                          </a:solidFill>
                          <a:latin typeface="Arial Black" pitchFamily="34" charset="0"/>
                          <a:ea typeface="Times New Roman"/>
                          <a:cs typeface="Times New Roman"/>
                        </a:rPr>
                        <a:t>Solid, red – orange </a:t>
                      </a:r>
                    </a:p>
                    <a:p>
                      <a:pPr algn="ctr">
                        <a:lnSpc>
                          <a:spcPct val="115000"/>
                        </a:lnSpc>
                        <a:spcAft>
                          <a:spcPts val="0"/>
                        </a:spcAft>
                      </a:pPr>
                      <a:r>
                        <a:rPr lang="en-GB" sz="2800" b="1" noProof="0" dirty="0" err="1" smtClean="0">
                          <a:solidFill>
                            <a:srgbClr val="FF3300"/>
                          </a:solidFill>
                          <a:latin typeface="Arial Black" pitchFamily="34" charset="0"/>
                          <a:ea typeface="Times New Roman"/>
                          <a:cs typeface="Times New Roman"/>
                        </a:rPr>
                        <a:t>Crystalic</a:t>
                      </a:r>
                      <a:r>
                        <a:rPr lang="en-GB" sz="2800" b="1" noProof="0" dirty="0" smtClean="0">
                          <a:solidFill>
                            <a:srgbClr val="FF3300"/>
                          </a:solidFill>
                          <a:latin typeface="Arial Black" pitchFamily="34" charset="0"/>
                          <a:ea typeface="Times New Roman"/>
                          <a:cs typeface="Times New Roman"/>
                        </a:rPr>
                        <a:t> Matter</a:t>
                      </a:r>
                      <a:endParaRPr lang="en-GB" sz="2800" b="1" noProof="0" dirty="0" smtClean="0">
                        <a:solidFill>
                          <a:srgbClr val="FF3300"/>
                        </a:solidFill>
                        <a:latin typeface="Arial Black" pitchFamily="34" charset="0"/>
                        <a:ea typeface="Times New Roman"/>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en-GB" sz="2000" u="sng" noProof="0" dirty="0" smtClean="0">
                          <a:solidFill>
                            <a:srgbClr val="0000FF"/>
                          </a:solidFill>
                          <a:latin typeface="Arial Black" pitchFamily="34" charset="0"/>
                          <a:ea typeface="Times New Roman"/>
                          <a:cs typeface="Times New Roman"/>
                          <a:hlinkClick r:id="rId4" tooltip="Molární hmotnost"/>
                        </a:rPr>
                        <a:t>Mol</a:t>
                      </a:r>
                      <a:r>
                        <a:rPr lang="cs-CZ" sz="2000" u="sng" noProof="0" dirty="0" smtClean="0">
                          <a:solidFill>
                            <a:srgbClr val="0000FF"/>
                          </a:solidFill>
                          <a:latin typeface="Arial Black" pitchFamily="34" charset="0"/>
                          <a:ea typeface="Times New Roman"/>
                          <a:cs typeface="Times New Roman"/>
                          <a:hlinkClick r:id="rId4" tooltip="Molární hmotnost"/>
                        </a:rPr>
                        <a:t>a</a:t>
                      </a:r>
                      <a:r>
                        <a:rPr lang="en-GB" sz="2000" u="sng" noProof="0" dirty="0" smtClean="0">
                          <a:solidFill>
                            <a:srgbClr val="0000FF"/>
                          </a:solidFill>
                          <a:latin typeface="Arial Black" pitchFamily="34" charset="0"/>
                          <a:ea typeface="Times New Roman"/>
                          <a:cs typeface="Times New Roman"/>
                          <a:hlinkClick r:id="rId4" tooltip="Molární hmotnost"/>
                        </a:rPr>
                        <a:t>r</a:t>
                      </a:r>
                      <a:r>
                        <a:rPr lang="en-GB" sz="2000" u="sng" noProof="0" dirty="0" smtClean="0">
                          <a:solidFill>
                            <a:srgbClr val="0000FF"/>
                          </a:solidFill>
                          <a:latin typeface="Arial Black" pitchFamily="34" charset="0"/>
                          <a:ea typeface="Times New Roman"/>
                          <a:cs typeface="Times New Roman"/>
                        </a:rPr>
                        <a:t> Mass</a:t>
                      </a:r>
                      <a:endParaRPr lang="en-GB" sz="2000" noProof="0" dirty="0">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2400" b="1" noProof="0" dirty="0" smtClean="0">
                          <a:latin typeface="Times New Roman"/>
                          <a:ea typeface="Times New Roman"/>
                          <a:cs typeface="Times New Roman"/>
                        </a:rPr>
                        <a:t>568,871 g/mol</a:t>
                      </a:r>
                      <a:endParaRPr lang="en-GB" sz="2000" b="1" noProof="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en-GB" sz="2000" noProof="0" smtClean="0">
                          <a:latin typeface="Arial Black" pitchFamily="34" charset="0"/>
                          <a:ea typeface="Calibri"/>
                          <a:cs typeface="Times New Roman"/>
                        </a:rPr>
                        <a:t>Melting Temperature</a:t>
                      </a:r>
                      <a:endParaRPr lang="en-GB" sz="2000" noProof="0">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2400" b="1" noProof="0" smtClean="0">
                          <a:latin typeface="Times New Roman"/>
                          <a:ea typeface="Times New Roman"/>
                          <a:cs typeface="Times New Roman"/>
                        </a:rPr>
                        <a:t>190 °C</a:t>
                      </a:r>
                      <a:endParaRPr lang="en-GB" sz="2000" b="1" noProof="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en-GB" sz="2000" noProof="0" smtClean="0">
                          <a:latin typeface="Arial Black" pitchFamily="34" charset="0"/>
                          <a:ea typeface="Calibri"/>
                          <a:cs typeface="Times New Roman"/>
                        </a:rPr>
                        <a:t>Solubility in Water</a:t>
                      </a:r>
                      <a:endParaRPr lang="en-GB" sz="2000" noProof="0">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en-GB" sz="2400" b="1" noProof="0" dirty="0" smtClean="0">
                          <a:latin typeface="Times New Roman"/>
                          <a:ea typeface="Times New Roman"/>
                          <a:cs typeface="Times New Roman"/>
                        </a:rPr>
                        <a:t>n</a:t>
                      </a:r>
                      <a:r>
                        <a:rPr lang="cs-CZ" sz="2400" b="1" noProof="0" dirty="0" smtClean="0">
                          <a:latin typeface="Times New Roman"/>
                          <a:ea typeface="Times New Roman"/>
                          <a:cs typeface="Times New Roman"/>
                        </a:rPr>
                        <a:t>o</a:t>
                      </a:r>
                      <a:endParaRPr lang="en-GB" sz="2000" b="1" noProof="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en-GB" sz="2000" noProof="0" dirty="0" smtClean="0">
                          <a:latin typeface="Arial Black" pitchFamily="34" charset="0"/>
                          <a:ea typeface="Calibri"/>
                          <a:cs typeface="Times New Roman"/>
                        </a:rPr>
                        <a:t>Solubility in  Fats</a:t>
                      </a:r>
                      <a:endParaRPr lang="en-GB" sz="2000" noProof="0" dirty="0">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000" b="1" noProof="0" dirty="0" err="1" smtClean="0">
                          <a:latin typeface="Calibri"/>
                          <a:ea typeface="Calibri"/>
                          <a:cs typeface="Times New Roman"/>
                        </a:rPr>
                        <a:t>yes</a:t>
                      </a:r>
                      <a:endParaRPr lang="en-GB" sz="2000" b="1" noProof="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bl>
          </a:graphicData>
        </a:graphic>
      </p:graphicFrame>
      <p:sp>
        <p:nvSpPr>
          <p:cNvPr id="7" name="TextovéPole 6"/>
          <p:cNvSpPr txBox="1"/>
          <p:nvPr/>
        </p:nvSpPr>
        <p:spPr>
          <a:xfrm>
            <a:off x="107504" y="1412776"/>
            <a:ext cx="8784976" cy="400110"/>
          </a:xfrm>
          <a:prstGeom prst="rect">
            <a:avLst/>
          </a:prstGeom>
          <a:solidFill>
            <a:schemeClr val="accent6">
              <a:lumMod val="20000"/>
              <a:lumOff val="80000"/>
            </a:schemeClr>
          </a:solidFill>
        </p:spPr>
        <p:txBody>
          <a:bodyPr wrap="square" rtlCol="0">
            <a:spAutoFit/>
          </a:bodyPr>
          <a:lstStyle/>
          <a:p>
            <a:pPr algn="ctr"/>
            <a:r>
              <a:rPr lang="en-GB" sz="2000" dirty="0" smtClean="0">
                <a:solidFill>
                  <a:srgbClr val="0000FF"/>
                </a:solidFill>
                <a:latin typeface="Arial Black" pitchFamily="34" charset="0"/>
              </a:rPr>
              <a:t>It is Part of the </a:t>
            </a:r>
            <a:r>
              <a:rPr lang="en-GB" sz="2000" dirty="0" smtClean="0">
                <a:solidFill>
                  <a:srgbClr val="FFFF00"/>
                </a:solidFill>
                <a:latin typeface="Arial Black" pitchFamily="34" charset="0"/>
              </a:rPr>
              <a:t>Egg yellow</a:t>
            </a:r>
            <a:r>
              <a:rPr lang="en-GB" sz="2000" dirty="0" smtClean="0">
                <a:solidFill>
                  <a:srgbClr val="0000FF"/>
                </a:solidFill>
                <a:latin typeface="Arial Black" pitchFamily="34" charset="0"/>
              </a:rPr>
              <a:t>,  but is NOT its Protein </a:t>
            </a:r>
            <a:r>
              <a:rPr lang="en-GB" sz="2000" dirty="0" smtClean="0">
                <a:solidFill>
                  <a:srgbClr val="0000FF"/>
                </a:solidFill>
                <a:latin typeface="Arial Black" pitchFamily="34" charset="0"/>
              </a:rPr>
              <a:t>Part</a:t>
            </a:r>
            <a:endParaRPr lang="cs-CZ" sz="22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116632"/>
            <a:ext cx="8229600" cy="720080"/>
          </a:xfrm>
        </p:spPr>
        <p:txBody>
          <a:bodyPr/>
          <a:lstStyle/>
          <a:p>
            <a:r>
              <a:rPr lang="en-GB" sz="3600" dirty="0" smtClean="0">
                <a:solidFill>
                  <a:srgbClr val="FF0000"/>
                </a:solidFill>
                <a:latin typeface="Arial Black" pitchFamily="34" charset="0"/>
              </a:rPr>
              <a:t>Egg White &amp;Drinks</a:t>
            </a:r>
            <a:endParaRPr lang="en-GB" sz="36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68</a:t>
            </a:fld>
            <a:endParaRPr lang="sk-SK"/>
          </a:p>
        </p:txBody>
      </p:sp>
      <p:sp>
        <p:nvSpPr>
          <p:cNvPr id="9" name="TextovéPole 8"/>
          <p:cNvSpPr txBox="1"/>
          <p:nvPr/>
        </p:nvSpPr>
        <p:spPr>
          <a:xfrm>
            <a:off x="323528" y="908720"/>
            <a:ext cx="8280920" cy="2308324"/>
          </a:xfrm>
          <a:prstGeom prst="rect">
            <a:avLst/>
          </a:prstGeom>
          <a:noFill/>
        </p:spPr>
        <p:txBody>
          <a:bodyPr wrap="square" rtlCol="0">
            <a:spAutoFit/>
          </a:bodyPr>
          <a:lstStyle/>
          <a:p>
            <a:pPr>
              <a:buFont typeface="Arial" pitchFamily="34" charset="0"/>
              <a:buChar char="•"/>
            </a:pPr>
            <a:r>
              <a:rPr lang="cs-CZ" sz="3600" dirty="0" smtClean="0">
                <a:solidFill>
                  <a:srgbClr val="0000FF"/>
                </a:solidFill>
                <a:latin typeface="Arial Black" pitchFamily="34" charset="0"/>
              </a:rPr>
              <a:t> </a:t>
            </a:r>
            <a:r>
              <a:rPr lang="en-GB" sz="3600" dirty="0" smtClean="0">
                <a:solidFill>
                  <a:srgbClr val="0000FF"/>
                </a:solidFill>
                <a:latin typeface="Arial Black" pitchFamily="34" charset="0"/>
              </a:rPr>
              <a:t>Clarifying of Fruit Juices </a:t>
            </a:r>
            <a:endParaRPr lang="en-GB" sz="3600" dirty="0" smtClean="0">
              <a:solidFill>
                <a:srgbClr val="0000FF"/>
              </a:solidFill>
              <a:latin typeface="Arial Black" pitchFamily="34" charset="0"/>
            </a:endParaRPr>
          </a:p>
          <a:p>
            <a:pPr>
              <a:buFont typeface="Arial" pitchFamily="34" charset="0"/>
              <a:buChar char="•"/>
            </a:pPr>
            <a:r>
              <a:rPr lang="en-GB" sz="3600" dirty="0" smtClean="0">
                <a:solidFill>
                  <a:srgbClr val="0000FF"/>
                </a:solidFill>
                <a:latin typeface="Arial Black" pitchFamily="34" charset="0"/>
              </a:rPr>
              <a:t> Probably the oldest</a:t>
            </a:r>
            <a:r>
              <a:rPr lang="en-GB" sz="3600" dirty="0" smtClean="0">
                <a:solidFill>
                  <a:srgbClr val="0000FF"/>
                </a:solidFill>
                <a:latin typeface="Arial Black" pitchFamily="34" charset="0"/>
              </a:rPr>
              <a:t> Clarifying Agent for Fruit Juices  and Wine</a:t>
            </a:r>
            <a:endParaRPr lang="en-GB" sz="3600" dirty="0" smtClean="0">
              <a:solidFill>
                <a:srgbClr val="0000FF"/>
              </a:solidFill>
              <a:latin typeface="Arial Black" pitchFamily="34" charset="0"/>
            </a:endParaRPr>
          </a:p>
          <a:p>
            <a:endParaRPr lang="cs-CZ" sz="3600" dirty="0">
              <a:solidFill>
                <a:srgbClr val="0000FF"/>
              </a:solidFill>
              <a:latin typeface="Arial Black"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err="1" smtClean="0">
                <a:solidFill>
                  <a:srgbClr val="FF0000"/>
                </a:solidFill>
                <a:latin typeface="Arial Black" pitchFamily="34" charset="0"/>
              </a:rPr>
              <a:t>Whey</a:t>
            </a:r>
            <a:endParaRPr lang="cs-CZ" sz="32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69</a:t>
            </a:fld>
            <a:endParaRPr lang="sk-SK"/>
          </a:p>
        </p:txBody>
      </p:sp>
      <p:sp>
        <p:nvSpPr>
          <p:cNvPr id="7" name="Zástupný symbol pro obsah 6"/>
          <p:cNvSpPr>
            <a:spLocks noGrp="1"/>
          </p:cNvSpPr>
          <p:nvPr>
            <p:ph idx="1"/>
          </p:nvPr>
        </p:nvSpPr>
        <p:spPr>
          <a:xfrm>
            <a:off x="457200" y="1052736"/>
            <a:ext cx="8229600" cy="5073427"/>
          </a:xfrm>
        </p:spPr>
        <p:txBody>
          <a:bodyPr/>
          <a:lstStyle/>
          <a:p>
            <a:r>
              <a:rPr lang="en-GB" sz="2200" dirty="0" smtClean="0">
                <a:solidFill>
                  <a:srgbClr val="FF0000"/>
                </a:solidFill>
                <a:latin typeface="Arial Black" pitchFamily="34" charset="0"/>
              </a:rPr>
              <a:t>Whey </a:t>
            </a:r>
            <a:r>
              <a:rPr lang="en-GB" sz="2200" b="1" dirty="0" smtClean="0"/>
              <a:t>is a yellow-green Liquid, which is the Rest gained after precipitation </a:t>
            </a:r>
            <a:r>
              <a:rPr lang="en-GB" sz="2200" b="1" dirty="0" smtClean="0"/>
              <a:t>of Milk using Acids or </a:t>
            </a:r>
            <a:r>
              <a:rPr lang="en-GB" sz="2200" b="1" dirty="0" smtClean="0"/>
              <a:t>Enzymes. </a:t>
            </a:r>
            <a:r>
              <a:rPr lang="en-GB" sz="2200" dirty="0" smtClean="0">
                <a:solidFill>
                  <a:srgbClr val="FF0000"/>
                </a:solidFill>
                <a:latin typeface="Arial Black" pitchFamily="34" charset="0"/>
              </a:rPr>
              <a:t>Whey </a:t>
            </a:r>
            <a:r>
              <a:rPr lang="en-GB" sz="2200" b="1" dirty="0" smtClean="0"/>
              <a:t>is in fact Milk Serum.  It looks like in Practise, that the Milk is precipitated and the Solid Part is </a:t>
            </a:r>
            <a:r>
              <a:rPr lang="en-GB" sz="2200" b="1" dirty="0" smtClean="0">
                <a:solidFill>
                  <a:srgbClr val="FF0000"/>
                </a:solidFill>
                <a:latin typeface="Arial Black" pitchFamily="34" charset="0"/>
              </a:rPr>
              <a:t>CASEIN</a:t>
            </a:r>
            <a:r>
              <a:rPr lang="en-GB" sz="2200" b="1" dirty="0" smtClean="0"/>
              <a:t> and the Liquid Part is </a:t>
            </a:r>
            <a:r>
              <a:rPr lang="en-GB" sz="2200" dirty="0" smtClean="0">
                <a:solidFill>
                  <a:srgbClr val="FF0000"/>
                </a:solidFill>
                <a:latin typeface="Arial Black" pitchFamily="34" charset="0"/>
              </a:rPr>
              <a:t>Whey</a:t>
            </a:r>
            <a:r>
              <a:rPr lang="en-GB" sz="2200" b="1" dirty="0" smtClean="0"/>
              <a:t>.  </a:t>
            </a:r>
          </a:p>
          <a:p>
            <a:r>
              <a:rPr lang="en-GB" sz="2200" b="1" dirty="0" smtClean="0">
                <a:solidFill>
                  <a:srgbClr val="FF0000"/>
                </a:solidFill>
                <a:latin typeface="Arial Black" pitchFamily="34" charset="0"/>
              </a:rPr>
              <a:t>Dried</a:t>
            </a:r>
            <a:r>
              <a:rPr lang="en-GB" sz="2200" b="1" dirty="0" smtClean="0"/>
              <a:t> </a:t>
            </a:r>
            <a:r>
              <a:rPr lang="en-GB" sz="2200" dirty="0" smtClean="0">
                <a:solidFill>
                  <a:srgbClr val="FF0000"/>
                </a:solidFill>
                <a:latin typeface="Arial Black" pitchFamily="34" charset="0"/>
              </a:rPr>
              <a:t>Whey </a:t>
            </a:r>
            <a:r>
              <a:rPr lang="en-GB" sz="2200" b="1" dirty="0" smtClean="0"/>
              <a:t>arises also as the By-product at Manufacture of Cheese and/or </a:t>
            </a:r>
            <a:r>
              <a:rPr lang="en-GB" sz="2200" dirty="0" smtClean="0">
                <a:solidFill>
                  <a:srgbClr val="C00000"/>
                </a:solidFill>
                <a:latin typeface="Arial Black" pitchFamily="34" charset="0"/>
              </a:rPr>
              <a:t>QUARK.  </a:t>
            </a:r>
          </a:p>
          <a:p>
            <a:r>
              <a:rPr lang="en-GB" sz="2200" dirty="0" smtClean="0">
                <a:solidFill>
                  <a:srgbClr val="FF0000"/>
                </a:solidFill>
                <a:latin typeface="Arial Black" pitchFamily="34" charset="0"/>
              </a:rPr>
              <a:t>Whey </a:t>
            </a:r>
            <a:r>
              <a:rPr lang="en-GB" sz="2200" b="1" dirty="0" smtClean="0"/>
              <a:t>contains Vitamins B1, B2, B6, B12 and further Vitamins C and E. As to Inorganic Elements it contains Mg, P, Ca, K, Na, Zn. It contains also the </a:t>
            </a:r>
            <a:r>
              <a:rPr lang="en-GB" sz="2200" b="1" dirty="0" err="1" smtClean="0"/>
              <a:t>Saccharide</a:t>
            </a:r>
            <a:r>
              <a:rPr lang="en-GB" sz="2200" b="1" dirty="0" smtClean="0"/>
              <a:t> LACTOSE. </a:t>
            </a:r>
          </a:p>
          <a:p>
            <a:r>
              <a:rPr lang="en-GB" sz="2200" dirty="0" smtClean="0">
                <a:solidFill>
                  <a:srgbClr val="FF0000"/>
                </a:solidFill>
                <a:latin typeface="Arial Black" pitchFamily="34" charset="0"/>
              </a:rPr>
              <a:t>Whey </a:t>
            </a:r>
            <a:r>
              <a:rPr lang="en-GB" sz="2200" b="1" dirty="0" smtClean="0"/>
              <a:t>has </a:t>
            </a:r>
            <a:r>
              <a:rPr lang="en-GB" sz="2200" b="1" dirty="0" err="1" smtClean="0"/>
              <a:t>antiflammable</a:t>
            </a:r>
            <a:r>
              <a:rPr lang="en-GB" sz="2200" b="1" dirty="0" smtClean="0"/>
              <a:t> Effect when used externally, so it is suitable for the sensitive Skin also. The other Uses as Dermatologic Agents are also widely used. </a:t>
            </a:r>
            <a:endParaRPr lang="en-GB" sz="2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a:t>
            </a:fld>
            <a:endParaRPr lang="sk-SK"/>
          </a:p>
        </p:txBody>
      </p:sp>
      <p:sp>
        <p:nvSpPr>
          <p:cNvPr id="7" name="TextovéPole 6"/>
          <p:cNvSpPr txBox="1"/>
          <p:nvPr/>
        </p:nvSpPr>
        <p:spPr>
          <a:xfrm>
            <a:off x="0" y="116632"/>
            <a:ext cx="8964488" cy="4154984"/>
          </a:xfrm>
          <a:prstGeom prst="rect">
            <a:avLst/>
          </a:prstGeom>
          <a:noFill/>
        </p:spPr>
        <p:txBody>
          <a:bodyPr wrap="square" rtlCol="0">
            <a:spAutoFit/>
          </a:bodyPr>
          <a:lstStyle/>
          <a:p>
            <a:pPr algn="just"/>
            <a:r>
              <a:rPr lang="en-US" sz="2000" dirty="0" smtClean="0"/>
              <a:t>Amino acids are the structural units (monomers) that make up proteins. They join together to form short </a:t>
            </a:r>
            <a:r>
              <a:rPr lang="en-US" sz="2000" dirty="0" smtClean="0">
                <a:hlinkClick r:id="rId2" tooltip="Polymer"/>
              </a:rPr>
              <a:t>polymer</a:t>
            </a:r>
            <a:r>
              <a:rPr lang="en-US" sz="2000" dirty="0" smtClean="0"/>
              <a:t> chains called </a:t>
            </a:r>
            <a:r>
              <a:rPr lang="en-US" sz="2000" dirty="0" smtClean="0">
                <a:hlinkClick r:id="rId3" tooltip="Peptide"/>
              </a:rPr>
              <a:t>peptides</a:t>
            </a:r>
            <a:r>
              <a:rPr lang="en-US" sz="2000" dirty="0" smtClean="0"/>
              <a:t> or longer chains called either </a:t>
            </a:r>
            <a:r>
              <a:rPr lang="en-US" sz="2000" dirty="0" smtClean="0">
                <a:hlinkClick r:id="rId4" tooltip="Polypeptides"/>
              </a:rPr>
              <a:t>polypeptides</a:t>
            </a:r>
            <a:r>
              <a:rPr lang="en-US" sz="2000" dirty="0" smtClean="0"/>
              <a:t> or </a:t>
            </a:r>
            <a:r>
              <a:rPr lang="en-US" sz="2000" dirty="0" smtClean="0">
                <a:hlinkClick r:id="rId5" tooltip="Protein"/>
              </a:rPr>
              <a:t>proteins</a:t>
            </a:r>
            <a:r>
              <a:rPr lang="en-US" sz="2000" dirty="0" smtClean="0"/>
              <a:t>. These polymers are linear and </a:t>
            </a:r>
            <a:r>
              <a:rPr lang="en-US" sz="2000" dirty="0" err="1" smtClean="0"/>
              <a:t>unbranched</a:t>
            </a:r>
            <a:r>
              <a:rPr lang="en-US" sz="2000" dirty="0" smtClean="0"/>
              <a:t>, with each amino acid within the chain attached to two neighboring amino acids.</a:t>
            </a:r>
            <a:endParaRPr lang="cs-CZ" sz="2000" dirty="0" smtClean="0"/>
          </a:p>
          <a:p>
            <a:pPr algn="just"/>
            <a:r>
              <a:rPr lang="en-US" sz="2000" dirty="0" smtClean="0"/>
              <a:t>Twenty-two amino acids are naturally incorporated into polypeptides and are called </a:t>
            </a:r>
            <a:r>
              <a:rPr lang="en-US" sz="2000" dirty="0" err="1" smtClean="0">
                <a:hlinkClick r:id="rId6" tooltip="Proteinogenic"/>
              </a:rPr>
              <a:t>proteinogenic</a:t>
            </a:r>
            <a:r>
              <a:rPr lang="en-US" sz="2000" dirty="0" smtClean="0"/>
              <a:t> or natural amino acids</a:t>
            </a:r>
            <a:r>
              <a:rPr lang="cs-CZ" sz="2000" dirty="0" smtClean="0"/>
              <a:t>. </a:t>
            </a:r>
          </a:p>
          <a:p>
            <a:pPr algn="just"/>
            <a:r>
              <a:rPr lang="en-US" sz="2400" b="1" dirty="0" err="1" smtClean="0">
                <a:solidFill>
                  <a:srgbClr val="FF0000"/>
                </a:solidFill>
                <a:latin typeface="Arial Black" pitchFamily="34" charset="0"/>
              </a:rPr>
              <a:t>Proteinogenic</a:t>
            </a:r>
            <a:r>
              <a:rPr lang="en-US" sz="2400" b="1" dirty="0" smtClean="0">
                <a:solidFill>
                  <a:srgbClr val="FF0000"/>
                </a:solidFill>
                <a:latin typeface="Arial Black" pitchFamily="34" charset="0"/>
              </a:rPr>
              <a:t> amino acids</a:t>
            </a:r>
            <a:r>
              <a:rPr lang="en-US" sz="2400" dirty="0" smtClean="0">
                <a:solidFill>
                  <a:srgbClr val="FF0000"/>
                </a:solidFill>
                <a:latin typeface="Arial Black" pitchFamily="34" charset="0"/>
              </a:rPr>
              <a:t> </a:t>
            </a:r>
            <a:r>
              <a:rPr lang="en-US" sz="2000" dirty="0" smtClean="0"/>
              <a:t>are </a:t>
            </a:r>
            <a:r>
              <a:rPr lang="en-US" sz="2000" dirty="0" smtClean="0">
                <a:hlinkClick r:id="rId7" tooltip="Amino acid"/>
              </a:rPr>
              <a:t>amino acids</a:t>
            </a:r>
            <a:r>
              <a:rPr lang="en-US" sz="2000" dirty="0" smtClean="0"/>
              <a:t> that are incorporated biosynthetically into </a:t>
            </a:r>
            <a:r>
              <a:rPr lang="en-US" sz="2000" dirty="0" smtClean="0">
                <a:hlinkClick r:id="rId5" tooltip="Protein"/>
              </a:rPr>
              <a:t>proteins</a:t>
            </a:r>
            <a:r>
              <a:rPr lang="en-US" sz="2000" dirty="0" smtClean="0"/>
              <a:t> during </a:t>
            </a:r>
            <a:r>
              <a:rPr lang="en-US" sz="2000" dirty="0" smtClean="0">
                <a:hlinkClick r:id="rId8" tooltip="Translation (biology)"/>
              </a:rPr>
              <a:t>translation</a:t>
            </a:r>
            <a:r>
              <a:rPr lang="en-US" sz="2000" dirty="0" smtClean="0"/>
              <a:t>. The word "</a:t>
            </a:r>
            <a:r>
              <a:rPr lang="en-US" sz="2000" dirty="0" err="1" smtClean="0"/>
              <a:t>proteinogenic</a:t>
            </a:r>
            <a:r>
              <a:rPr lang="en-US" sz="2000" dirty="0" smtClean="0"/>
              <a:t>" means "protein creating". Throughout known </a:t>
            </a:r>
            <a:r>
              <a:rPr lang="en-US" sz="2000" dirty="0" smtClean="0">
                <a:hlinkClick r:id="rId9" tooltip="Life"/>
              </a:rPr>
              <a:t>life</a:t>
            </a:r>
            <a:r>
              <a:rPr lang="en-US" sz="2000" dirty="0" smtClean="0"/>
              <a:t>, there are 22 genetically encoded (</a:t>
            </a:r>
            <a:r>
              <a:rPr lang="en-US" sz="2000" dirty="0" err="1" smtClean="0"/>
              <a:t>proteinogenic</a:t>
            </a:r>
            <a:r>
              <a:rPr lang="en-US" sz="2000" dirty="0" smtClean="0"/>
              <a:t>) amino acids, 20 in the standard </a:t>
            </a:r>
            <a:r>
              <a:rPr lang="en-US" sz="2000" dirty="0" smtClean="0">
                <a:hlinkClick r:id="rId10" tooltip="Genetic code"/>
              </a:rPr>
              <a:t>genetic code</a:t>
            </a:r>
            <a:r>
              <a:rPr lang="en-US" sz="2000" dirty="0" smtClean="0"/>
              <a:t> and an additional 2 that can be incorporated by special translation mechanisms</a:t>
            </a:r>
            <a:endParaRPr lang="cs-CZ" sz="2000" dirty="0" smtClean="0"/>
          </a:p>
          <a:p>
            <a:pPr algn="just"/>
            <a:endParaRPr lang="cs-CZ" sz="2000" dirty="0"/>
          </a:p>
        </p:txBody>
      </p:sp>
      <p:sp>
        <p:nvSpPr>
          <p:cNvPr id="8" name="TextovéPole 7"/>
          <p:cNvSpPr txBox="1"/>
          <p:nvPr/>
        </p:nvSpPr>
        <p:spPr>
          <a:xfrm>
            <a:off x="0" y="4149080"/>
            <a:ext cx="9036496" cy="2000548"/>
          </a:xfrm>
          <a:prstGeom prst="rect">
            <a:avLst/>
          </a:prstGeom>
          <a:noFill/>
        </p:spPr>
        <p:txBody>
          <a:bodyPr wrap="square" rtlCol="0">
            <a:spAutoFit/>
          </a:bodyPr>
          <a:lstStyle/>
          <a:p>
            <a:r>
              <a:rPr lang="en-US" dirty="0" smtClean="0"/>
              <a:t>A </a:t>
            </a:r>
            <a:r>
              <a:rPr lang="en-US" sz="2400" b="1" dirty="0" smtClean="0">
                <a:solidFill>
                  <a:srgbClr val="FF0000"/>
                </a:solidFill>
                <a:latin typeface="Arial Black" pitchFamily="34" charset="0"/>
              </a:rPr>
              <a:t>peptide bond</a:t>
            </a:r>
            <a:r>
              <a:rPr lang="en-US" dirty="0" smtClean="0"/>
              <a:t>, also known as an </a:t>
            </a:r>
            <a:r>
              <a:rPr lang="en-US" b="1" dirty="0" smtClean="0"/>
              <a:t>amide bond</a:t>
            </a:r>
            <a:r>
              <a:rPr lang="en-US" dirty="0" smtClean="0"/>
              <a:t>, is a </a:t>
            </a:r>
            <a:r>
              <a:rPr lang="en-US" dirty="0" smtClean="0">
                <a:hlinkClick r:id="rId11" tooltip="Covalent bond"/>
              </a:rPr>
              <a:t>covalent</a:t>
            </a:r>
            <a:r>
              <a:rPr lang="en-US" dirty="0" smtClean="0"/>
              <a:t> </a:t>
            </a:r>
            <a:r>
              <a:rPr lang="en-US" dirty="0" smtClean="0">
                <a:hlinkClick r:id="rId12" tooltip="Chemical bond"/>
              </a:rPr>
              <a:t>chemical bond</a:t>
            </a:r>
            <a:r>
              <a:rPr lang="en-US" dirty="0" smtClean="0"/>
              <a:t> linking two consecutive </a:t>
            </a:r>
            <a:r>
              <a:rPr lang="en-US" dirty="0" smtClean="0">
                <a:hlinkClick r:id="rId7" tooltip="Amino acid"/>
              </a:rPr>
              <a:t>amino acid</a:t>
            </a:r>
            <a:r>
              <a:rPr lang="en-US" dirty="0" smtClean="0"/>
              <a:t> monomers along a </a:t>
            </a:r>
            <a:r>
              <a:rPr lang="en-US" dirty="0" smtClean="0">
                <a:hlinkClick r:id="rId3" tooltip="Peptide"/>
              </a:rPr>
              <a:t>peptide</a:t>
            </a:r>
            <a:r>
              <a:rPr lang="en-US" dirty="0" smtClean="0"/>
              <a:t> or protein chain</a:t>
            </a:r>
            <a:r>
              <a:rPr lang="cs-CZ" dirty="0" smtClean="0"/>
              <a:t>. </a:t>
            </a:r>
          </a:p>
          <a:p>
            <a:r>
              <a:rPr lang="en-US" dirty="0" smtClean="0"/>
              <a:t>The </a:t>
            </a:r>
            <a:r>
              <a:rPr lang="en-US" sz="2400" dirty="0" smtClean="0">
                <a:solidFill>
                  <a:srgbClr val="FF0000"/>
                </a:solidFill>
                <a:latin typeface="Arial Black" pitchFamily="34" charset="0"/>
              </a:rPr>
              <a:t>peptide bond </a:t>
            </a:r>
            <a:r>
              <a:rPr lang="en-US" dirty="0" smtClean="0"/>
              <a:t>is synthesized when the </a:t>
            </a:r>
            <a:r>
              <a:rPr lang="en-US" dirty="0" smtClean="0">
                <a:hlinkClick r:id="rId13" tooltip="Carboxyl group"/>
              </a:rPr>
              <a:t>carboxyl group</a:t>
            </a:r>
            <a:r>
              <a:rPr lang="en-US" dirty="0" smtClean="0"/>
              <a:t> of one amino acid molecule reacts with the </a:t>
            </a:r>
            <a:r>
              <a:rPr lang="en-US" dirty="0" smtClean="0">
                <a:hlinkClick r:id="rId14" tooltip="Amino group"/>
              </a:rPr>
              <a:t>amino group</a:t>
            </a:r>
            <a:r>
              <a:rPr lang="en-US" dirty="0" smtClean="0"/>
              <a:t> of the other amino acid molecule, causing the release of a molecule of </a:t>
            </a:r>
            <a:r>
              <a:rPr lang="en-US" dirty="0" smtClean="0">
                <a:hlinkClick r:id="rId15" tooltip="Water"/>
              </a:rPr>
              <a:t>water</a:t>
            </a:r>
            <a:r>
              <a:rPr lang="en-US" dirty="0" smtClean="0"/>
              <a:t> (H</a:t>
            </a:r>
            <a:r>
              <a:rPr lang="en-US" baseline="-25000" dirty="0" smtClean="0"/>
              <a:t>2</a:t>
            </a:r>
            <a:r>
              <a:rPr lang="en-US" dirty="0" smtClean="0"/>
              <a:t>O), hence the process is a </a:t>
            </a:r>
            <a:r>
              <a:rPr lang="en-US" dirty="0" smtClean="0">
                <a:hlinkClick r:id="rId16" tooltip="Dehydration synthesis"/>
              </a:rPr>
              <a:t>dehydration synthesis</a:t>
            </a:r>
            <a:r>
              <a:rPr lang="en-US" dirty="0" smtClean="0"/>
              <a:t> reaction (also known as a </a:t>
            </a:r>
            <a:r>
              <a:rPr lang="en-US" dirty="0" smtClean="0">
                <a:hlinkClick r:id="rId17" tooltip="Condensation reaction"/>
              </a:rPr>
              <a:t>condensation reaction</a:t>
            </a:r>
            <a:r>
              <a:rPr lang="en-US" dirty="0" smtClean="0"/>
              <a:t>).</a:t>
            </a:r>
            <a:endParaRPr lang="cs-CZ"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51520" y="274638"/>
            <a:ext cx="8640960" cy="634082"/>
          </a:xfrm>
        </p:spPr>
        <p:txBody>
          <a:bodyPr/>
          <a:lstStyle/>
          <a:p>
            <a:r>
              <a:rPr lang="cs-CZ" sz="2800" dirty="0" err="1" smtClean="0">
                <a:solidFill>
                  <a:srgbClr val="FF0000"/>
                </a:solidFill>
                <a:latin typeface="Arial Black" pitchFamily="34" charset="0"/>
              </a:rPr>
              <a:t>Whey</a:t>
            </a:r>
            <a:r>
              <a:rPr lang="cs-CZ" sz="2800" dirty="0" smtClean="0">
                <a:solidFill>
                  <a:srgbClr val="0000FF"/>
                </a:solidFill>
                <a:latin typeface="Arial Black" pitchFamily="34" charset="0"/>
              </a:rPr>
              <a:t> </a:t>
            </a:r>
            <a:r>
              <a:rPr lang="cs-CZ" sz="2800" dirty="0" smtClean="0">
                <a:solidFill>
                  <a:srgbClr val="FF0000"/>
                </a:solidFill>
                <a:latin typeface="Arial Black" pitchFamily="34" charset="0"/>
              </a:rPr>
              <a:t>–</a:t>
            </a:r>
            <a:r>
              <a:rPr lang="cs-CZ" sz="2800" dirty="0" err="1" smtClean="0">
                <a:solidFill>
                  <a:srgbClr val="FF0000"/>
                </a:solidFill>
                <a:latin typeface="Arial Black" pitchFamily="34" charset="0"/>
              </a:rPr>
              <a:t>contained</a:t>
            </a:r>
            <a:r>
              <a:rPr lang="cs-CZ" sz="2800" dirty="0" smtClean="0">
                <a:solidFill>
                  <a:srgbClr val="FF0000"/>
                </a:solidFill>
                <a:latin typeface="Arial Black" pitchFamily="34" charset="0"/>
              </a:rPr>
              <a:t> PROTEINS </a:t>
            </a:r>
            <a:endParaRPr lang="cs-CZ" sz="2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70</a:t>
            </a:fld>
            <a:endParaRPr lang="sk-SK"/>
          </a:p>
        </p:txBody>
      </p:sp>
      <p:sp>
        <p:nvSpPr>
          <p:cNvPr id="8" name="Zástupný symbol pro obsah 7"/>
          <p:cNvSpPr>
            <a:spLocks noGrp="1"/>
          </p:cNvSpPr>
          <p:nvPr>
            <p:ph idx="1"/>
          </p:nvPr>
        </p:nvSpPr>
        <p:spPr>
          <a:xfrm>
            <a:off x="457200" y="1052736"/>
            <a:ext cx="8229600" cy="5073427"/>
          </a:xfrm>
        </p:spPr>
        <p:txBody>
          <a:bodyPr/>
          <a:lstStyle/>
          <a:p>
            <a:r>
              <a:rPr lang="en-US" sz="1800" b="1" dirty="0" smtClean="0">
                <a:solidFill>
                  <a:srgbClr val="0000FF"/>
                </a:solidFill>
              </a:rPr>
              <a:t>Whey protein</a:t>
            </a:r>
            <a:r>
              <a:rPr lang="en-US" sz="1800" dirty="0" smtClean="0">
                <a:solidFill>
                  <a:srgbClr val="0000FF"/>
                </a:solidFill>
              </a:rPr>
              <a:t> </a:t>
            </a:r>
            <a:r>
              <a:rPr lang="en-US" sz="1800" dirty="0" smtClean="0"/>
              <a:t>is a mixture of </a:t>
            </a:r>
            <a:r>
              <a:rPr lang="en-US" sz="1800" dirty="0" smtClean="0">
                <a:hlinkClick r:id="rId2" tooltip="Globular protein"/>
              </a:rPr>
              <a:t>globular proteins</a:t>
            </a:r>
            <a:r>
              <a:rPr lang="en-US" sz="1800" dirty="0" smtClean="0"/>
              <a:t> isolated from </a:t>
            </a:r>
            <a:r>
              <a:rPr lang="en-US" sz="1800" dirty="0" smtClean="0">
                <a:solidFill>
                  <a:srgbClr val="0000FF"/>
                </a:solidFill>
                <a:hlinkClick r:id="rId3" tooltip="Whey"/>
              </a:rPr>
              <a:t>whey</a:t>
            </a:r>
            <a:endParaRPr lang="cs-CZ" sz="1800" dirty="0" smtClean="0">
              <a:solidFill>
                <a:srgbClr val="0000FF"/>
              </a:solidFill>
            </a:endParaRPr>
          </a:p>
          <a:p>
            <a:r>
              <a:rPr lang="en-US" sz="1800" b="1" dirty="0" smtClean="0">
                <a:solidFill>
                  <a:srgbClr val="0000FF"/>
                </a:solidFill>
              </a:rPr>
              <a:t>Whey protein </a:t>
            </a:r>
            <a:r>
              <a:rPr lang="en-US" sz="1800" dirty="0" smtClean="0"/>
              <a:t>is the collection of </a:t>
            </a:r>
            <a:r>
              <a:rPr lang="en-US" sz="1800" dirty="0" smtClean="0">
                <a:hlinkClick r:id="rId2" tooltip="Globular protein"/>
              </a:rPr>
              <a:t>globular proteins</a:t>
            </a:r>
            <a:r>
              <a:rPr lang="en-US" sz="1800" dirty="0" smtClean="0"/>
              <a:t> isolated from </a:t>
            </a:r>
            <a:r>
              <a:rPr lang="en-US" sz="1800" dirty="0" smtClean="0">
                <a:hlinkClick r:id="rId3" tooltip="Whey"/>
              </a:rPr>
              <a:t>whey</a:t>
            </a:r>
            <a:r>
              <a:rPr lang="en-US" sz="1800" dirty="0" smtClean="0"/>
              <a:t>, a by-product of </a:t>
            </a:r>
            <a:r>
              <a:rPr lang="en-US" sz="1800" dirty="0" smtClean="0">
                <a:hlinkClick r:id="rId4" tooltip="Cheese"/>
              </a:rPr>
              <a:t>cheese</a:t>
            </a:r>
            <a:r>
              <a:rPr lang="en-US" sz="1800" dirty="0" smtClean="0"/>
              <a:t> manufactured from cow's </a:t>
            </a:r>
            <a:r>
              <a:rPr lang="en-US" sz="1800" dirty="0" smtClean="0">
                <a:hlinkClick r:id="rId5" tooltip="Milk"/>
              </a:rPr>
              <a:t>milk</a:t>
            </a:r>
            <a:r>
              <a:rPr lang="en-US" sz="1800" dirty="0" smtClean="0"/>
              <a:t>. The protein in cow's milk is 20% whey protein and 80% casein protein, whereas the protein in human milk is 60% whey and 40% casein. The protein fraction in whey constitutes approximately 10% of the total dry solids in whey. This protein is typically a mixture of </a:t>
            </a:r>
            <a:r>
              <a:rPr lang="en-US" sz="1800" dirty="0" smtClean="0">
                <a:hlinkClick r:id="rId6" tooltip="Beta-lactoglobulin"/>
              </a:rPr>
              <a:t>beta-</a:t>
            </a:r>
            <a:r>
              <a:rPr lang="en-US" sz="1800" dirty="0" err="1" smtClean="0">
                <a:hlinkClick r:id="rId6" tooltip="Beta-lactoglobulin"/>
              </a:rPr>
              <a:t>lactoglobulin</a:t>
            </a:r>
            <a:r>
              <a:rPr lang="en-US" sz="1800" dirty="0" smtClean="0"/>
              <a:t> (~65%), </a:t>
            </a:r>
            <a:r>
              <a:rPr lang="en-US" sz="1800" dirty="0" smtClean="0">
                <a:hlinkClick r:id="rId7" tooltip="Alpha-lactalbumin"/>
              </a:rPr>
              <a:t>alpha-</a:t>
            </a:r>
            <a:r>
              <a:rPr lang="en-US" sz="1800" dirty="0" err="1" smtClean="0">
                <a:hlinkClick r:id="rId7" tooltip="Alpha-lactalbumin"/>
              </a:rPr>
              <a:t>lactalbumin</a:t>
            </a:r>
            <a:r>
              <a:rPr lang="en-US" sz="1800" dirty="0" smtClean="0"/>
              <a:t> (~25%), </a:t>
            </a:r>
            <a:r>
              <a:rPr lang="en-US" sz="1800" dirty="0" smtClean="0">
                <a:hlinkClick r:id="rId8" tooltip="Bovine serum albumin"/>
              </a:rPr>
              <a:t>bovine serum albumin</a:t>
            </a:r>
            <a:r>
              <a:rPr lang="en-US" sz="1800" dirty="0" smtClean="0"/>
              <a:t> (~8%)(see also </a:t>
            </a:r>
            <a:r>
              <a:rPr lang="en-US" sz="1800" dirty="0" smtClean="0">
                <a:hlinkClick r:id="rId9" tooltip="Serum albumin"/>
              </a:rPr>
              <a:t>serum albumin</a:t>
            </a:r>
            <a:r>
              <a:rPr lang="en-US" sz="1800" dirty="0" smtClean="0"/>
              <a:t>), and </a:t>
            </a:r>
            <a:r>
              <a:rPr lang="en-US" sz="1800" dirty="0" err="1" smtClean="0">
                <a:hlinkClick r:id="rId10" tooltip="Immunoglobulins"/>
              </a:rPr>
              <a:t>immunoglobulins</a:t>
            </a:r>
            <a:r>
              <a:rPr lang="en-US" sz="1800" dirty="0" smtClean="0"/>
              <a:t>. These are soluble in their native forms, independent of </a:t>
            </a:r>
            <a:r>
              <a:rPr lang="en-US" sz="1800" dirty="0" err="1" smtClean="0">
                <a:hlinkClick r:id="rId11" tooltip="PH"/>
              </a:rPr>
              <a:t>pH</a:t>
            </a:r>
            <a:r>
              <a:rPr lang="en-US" sz="1800" dirty="0" err="1" smtClean="0"/>
              <a:t>.</a:t>
            </a:r>
            <a:endParaRPr lang="cs-CZ" sz="1800" dirty="0" smtClean="0"/>
          </a:p>
          <a:p>
            <a:r>
              <a:rPr lang="en-US" sz="1800" b="1" dirty="0" smtClean="0">
                <a:solidFill>
                  <a:srgbClr val="008000"/>
                </a:solidFill>
              </a:rPr>
              <a:t>β-</a:t>
            </a:r>
            <a:r>
              <a:rPr lang="en-US" sz="1800" b="1" dirty="0" err="1" smtClean="0">
                <a:solidFill>
                  <a:srgbClr val="008000"/>
                </a:solidFill>
              </a:rPr>
              <a:t>Lactoglobulin</a:t>
            </a:r>
            <a:r>
              <a:rPr lang="en-US" sz="1800" dirty="0" smtClean="0"/>
              <a:t> is the major </a:t>
            </a:r>
            <a:r>
              <a:rPr lang="en-US" sz="1800" dirty="0" smtClean="0">
                <a:hlinkClick r:id="rId12" tooltip="Whey protein"/>
              </a:rPr>
              <a:t>whey protein</a:t>
            </a:r>
            <a:r>
              <a:rPr lang="en-US" sz="1800" dirty="0" smtClean="0"/>
              <a:t> of </a:t>
            </a:r>
            <a:r>
              <a:rPr lang="en-US" sz="1800" dirty="0" smtClean="0">
                <a:hlinkClick r:id="rId13" tooltip="Cow"/>
              </a:rPr>
              <a:t>cow</a:t>
            </a:r>
            <a:r>
              <a:rPr lang="en-US" sz="1800" dirty="0" smtClean="0"/>
              <a:t> and </a:t>
            </a:r>
            <a:r>
              <a:rPr lang="en-US" sz="1800" dirty="0" smtClean="0">
                <a:hlinkClick r:id="rId14" tooltip="Sheep"/>
              </a:rPr>
              <a:t>sheep</a:t>
            </a:r>
            <a:r>
              <a:rPr lang="en-US" sz="1800" dirty="0" smtClean="0"/>
              <a:t>'s </a:t>
            </a:r>
            <a:r>
              <a:rPr lang="en-US" sz="1800" dirty="0" smtClean="0">
                <a:hlinkClick r:id="rId5" tooltip="Milk"/>
              </a:rPr>
              <a:t>milk</a:t>
            </a:r>
            <a:r>
              <a:rPr lang="en-US" sz="1800" dirty="0" smtClean="0"/>
              <a:t> (~3 g/l),</a:t>
            </a:r>
            <a:endParaRPr lang="cs-CZ" sz="1800" dirty="0" smtClean="0"/>
          </a:p>
          <a:p>
            <a:r>
              <a:rPr lang="en-US" sz="1800" b="1" dirty="0" smtClean="0">
                <a:solidFill>
                  <a:srgbClr val="008000"/>
                </a:solidFill>
              </a:rPr>
              <a:t>α-</a:t>
            </a:r>
            <a:r>
              <a:rPr lang="en-US" sz="1800" b="1" dirty="0" err="1" smtClean="0">
                <a:solidFill>
                  <a:srgbClr val="008000"/>
                </a:solidFill>
              </a:rPr>
              <a:t>Lactalbumin</a:t>
            </a:r>
            <a:r>
              <a:rPr lang="en-US" sz="1800" dirty="0" smtClean="0"/>
              <a:t> is an important </a:t>
            </a:r>
            <a:r>
              <a:rPr lang="en-US" sz="1800" dirty="0" smtClean="0">
                <a:hlinkClick r:id="rId12" tooltip="Whey protein"/>
              </a:rPr>
              <a:t>whey protein</a:t>
            </a:r>
            <a:r>
              <a:rPr lang="en-US" sz="1800" dirty="0" smtClean="0"/>
              <a:t> in </a:t>
            </a:r>
            <a:r>
              <a:rPr lang="en-US" sz="1800" dirty="0" smtClean="0">
                <a:hlinkClick r:id="rId13" tooltip="Cow"/>
              </a:rPr>
              <a:t>cow</a:t>
            </a:r>
            <a:r>
              <a:rPr lang="en-US" sz="1800" dirty="0" smtClean="0"/>
              <a:t>'s </a:t>
            </a:r>
            <a:r>
              <a:rPr lang="en-US" sz="1800" dirty="0" smtClean="0">
                <a:hlinkClick r:id="rId5" tooltip="Milk"/>
              </a:rPr>
              <a:t>milk</a:t>
            </a:r>
            <a:r>
              <a:rPr lang="en-US" sz="1800" dirty="0" smtClean="0"/>
              <a:t> (~1 g/l) that enhances efficiency of </a:t>
            </a:r>
            <a:r>
              <a:rPr lang="en-US" sz="1800" dirty="0" smtClean="0">
                <a:hlinkClick r:id="rId15" tooltip="Brain function"/>
              </a:rPr>
              <a:t>brain function</a:t>
            </a:r>
            <a:r>
              <a:rPr lang="en-US" sz="1800" dirty="0" smtClean="0"/>
              <a:t>,</a:t>
            </a:r>
            <a:endParaRPr lang="cs-CZ" sz="1800" dirty="0" smtClean="0"/>
          </a:p>
          <a:p>
            <a:r>
              <a:rPr lang="en-US" sz="1800" b="1" dirty="0" smtClean="0">
                <a:solidFill>
                  <a:srgbClr val="008000"/>
                </a:solidFill>
              </a:rPr>
              <a:t>Serum albumin</a:t>
            </a:r>
            <a:r>
              <a:rPr lang="en-US" sz="1800" dirty="0" smtClean="0"/>
              <a:t>, often referred to simply as </a:t>
            </a:r>
            <a:r>
              <a:rPr lang="en-US" sz="1800" b="1" dirty="0" smtClean="0"/>
              <a:t>albumin</a:t>
            </a:r>
            <a:r>
              <a:rPr lang="en-US" sz="1800" dirty="0" smtClean="0"/>
              <a:t> is a </a:t>
            </a:r>
            <a:r>
              <a:rPr lang="en-US" sz="1800" dirty="0" smtClean="0">
                <a:hlinkClick r:id="rId2" tooltip="Globular protein"/>
              </a:rPr>
              <a:t>globular</a:t>
            </a:r>
            <a:r>
              <a:rPr lang="en-US" sz="1800" dirty="0" smtClean="0"/>
              <a:t> </a:t>
            </a:r>
            <a:r>
              <a:rPr lang="en-US" sz="1800" dirty="0" smtClean="0">
                <a:hlinkClick r:id="rId16" tooltip="Protein"/>
              </a:rPr>
              <a:t>protein</a:t>
            </a:r>
            <a:r>
              <a:rPr lang="cs-CZ" sz="1800" dirty="0" smtClean="0"/>
              <a:t>. </a:t>
            </a:r>
            <a:r>
              <a:rPr lang="en-US" sz="1800" b="1" dirty="0" smtClean="0">
                <a:solidFill>
                  <a:srgbClr val="008000"/>
                </a:solidFill>
              </a:rPr>
              <a:t>Serum albumin </a:t>
            </a:r>
            <a:r>
              <a:rPr lang="en-US" sz="1800" dirty="0" smtClean="0"/>
              <a:t>is the most abundant </a:t>
            </a:r>
            <a:r>
              <a:rPr lang="en-US" sz="1800" dirty="0" smtClean="0">
                <a:hlinkClick r:id="rId17" tooltip="Plasma protein"/>
              </a:rPr>
              <a:t>plasma protein</a:t>
            </a:r>
            <a:r>
              <a:rPr lang="en-US" sz="1800" dirty="0" smtClean="0"/>
              <a:t> in </a:t>
            </a:r>
            <a:r>
              <a:rPr lang="en-US" sz="1800" dirty="0" smtClean="0">
                <a:hlinkClick r:id="rId18" tooltip="Mammal"/>
              </a:rPr>
              <a:t>mammals</a:t>
            </a:r>
            <a:r>
              <a:rPr lang="en-US" sz="1800" dirty="0" smtClean="0"/>
              <a:t>.</a:t>
            </a:r>
            <a:endParaRPr lang="cs-CZ" sz="1800" dirty="0" smtClean="0"/>
          </a:p>
          <a:p>
            <a:r>
              <a:rPr lang="en-US" sz="1800" dirty="0" smtClean="0"/>
              <a:t>An </a:t>
            </a:r>
            <a:r>
              <a:rPr lang="en-US" sz="1800" b="1" dirty="0" smtClean="0">
                <a:solidFill>
                  <a:srgbClr val="008000"/>
                </a:solidFill>
              </a:rPr>
              <a:t>antibody</a:t>
            </a:r>
            <a:r>
              <a:rPr lang="en-US" sz="1800" dirty="0" smtClean="0"/>
              <a:t> (</a:t>
            </a:r>
            <a:r>
              <a:rPr lang="en-US" sz="1800" dirty="0" err="1" smtClean="0"/>
              <a:t>Ab</a:t>
            </a:r>
            <a:r>
              <a:rPr lang="en-US" sz="1800" dirty="0" smtClean="0"/>
              <a:t>), also known as an </a:t>
            </a:r>
            <a:r>
              <a:rPr lang="en-US" sz="1800" b="1" dirty="0" smtClean="0">
                <a:solidFill>
                  <a:srgbClr val="008000"/>
                </a:solidFill>
              </a:rPr>
              <a:t>immunoglobulin</a:t>
            </a:r>
            <a:r>
              <a:rPr lang="en-US" sz="1800" dirty="0" smtClean="0"/>
              <a:t> (</a:t>
            </a:r>
            <a:r>
              <a:rPr lang="en-US" sz="1800" dirty="0" err="1" smtClean="0"/>
              <a:t>Ig</a:t>
            </a:r>
            <a:r>
              <a:rPr lang="en-US" sz="1800" dirty="0" smtClean="0"/>
              <a:t>), is a large Y-shaped </a:t>
            </a:r>
            <a:r>
              <a:rPr lang="en-US" sz="1800" dirty="0" smtClean="0">
                <a:hlinkClick r:id="rId16" tooltip="Protein"/>
              </a:rPr>
              <a:t>protein</a:t>
            </a:r>
            <a:r>
              <a:rPr lang="en-US" sz="1800" dirty="0" smtClean="0"/>
              <a:t> produced by </a:t>
            </a:r>
            <a:r>
              <a:rPr lang="en-US" sz="1800" dirty="0" smtClean="0">
                <a:hlinkClick r:id="rId19" tooltip="B cell"/>
              </a:rPr>
              <a:t>B cells</a:t>
            </a:r>
            <a:r>
              <a:rPr lang="en-US" sz="1800" dirty="0" smtClean="0"/>
              <a:t> that is used by the </a:t>
            </a:r>
            <a:r>
              <a:rPr lang="en-US" sz="1800" dirty="0" smtClean="0">
                <a:hlinkClick r:id="rId20" tooltip="Immune system"/>
              </a:rPr>
              <a:t>immune system</a:t>
            </a:r>
            <a:r>
              <a:rPr lang="en-US" sz="1800" dirty="0" smtClean="0"/>
              <a:t> to identify and neutralize foreign objects such as </a:t>
            </a:r>
            <a:r>
              <a:rPr lang="en-US" sz="1800" dirty="0" smtClean="0">
                <a:hlinkClick r:id="rId21" tooltip="Bacterium"/>
              </a:rPr>
              <a:t>bacteria</a:t>
            </a:r>
            <a:r>
              <a:rPr lang="en-US" sz="1800" dirty="0" smtClean="0"/>
              <a:t> and </a:t>
            </a:r>
            <a:r>
              <a:rPr lang="en-US" sz="1800" dirty="0" smtClean="0">
                <a:hlinkClick r:id="rId22" tooltip="Virus"/>
              </a:rPr>
              <a:t>viruses</a:t>
            </a:r>
            <a:r>
              <a:rPr lang="en-US" sz="1800" dirty="0" smtClean="0"/>
              <a:t>.</a:t>
            </a:r>
            <a:endParaRPr lang="cs-CZ" sz="1800" dirty="0" smtClean="0"/>
          </a:p>
          <a:p>
            <a:endParaRPr lang="cs-CZ" sz="1800" dirty="0">
              <a:solidFill>
                <a:srgbClr val="0000FF"/>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16632"/>
            <a:ext cx="8712968" cy="504056"/>
          </a:xfrm>
        </p:spPr>
        <p:txBody>
          <a:bodyPr/>
          <a:lstStyle/>
          <a:p>
            <a:r>
              <a:rPr lang="en-GB" sz="3200" dirty="0" smtClean="0">
                <a:solidFill>
                  <a:srgbClr val="FF0000"/>
                </a:solidFill>
                <a:latin typeface="Arial Black" pitchFamily="34" charset="0"/>
              </a:rPr>
              <a:t>Plant Proteins</a:t>
            </a:r>
            <a:endParaRPr lang="en-GB" sz="32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71</a:t>
            </a:fld>
            <a:endParaRPr lang="sk-SK"/>
          </a:p>
        </p:txBody>
      </p:sp>
      <p:sp>
        <p:nvSpPr>
          <p:cNvPr id="8" name="Zástupný symbol pro obsah 7"/>
          <p:cNvSpPr>
            <a:spLocks noGrp="1"/>
          </p:cNvSpPr>
          <p:nvPr>
            <p:ph idx="1"/>
          </p:nvPr>
        </p:nvSpPr>
        <p:spPr>
          <a:xfrm>
            <a:off x="0" y="620688"/>
            <a:ext cx="8964488" cy="1944216"/>
          </a:xfrm>
        </p:spPr>
        <p:txBody>
          <a:bodyPr/>
          <a:lstStyle/>
          <a:p>
            <a:r>
              <a:rPr lang="en-GB" sz="2000" dirty="0" smtClean="0">
                <a:solidFill>
                  <a:srgbClr val="FF0000"/>
                </a:solidFill>
                <a:latin typeface="Arial Black" pitchFamily="34" charset="0"/>
              </a:rPr>
              <a:t>Proteins </a:t>
            </a:r>
            <a:r>
              <a:rPr lang="en-GB" sz="2000" smtClean="0">
                <a:solidFill>
                  <a:srgbClr val="FF0000"/>
                </a:solidFill>
                <a:latin typeface="Arial Black" pitchFamily="34" charset="0"/>
              </a:rPr>
              <a:t>are usually </a:t>
            </a:r>
            <a:r>
              <a:rPr lang="en-GB" sz="2000" dirty="0" smtClean="0">
                <a:solidFill>
                  <a:srgbClr val="FF0000"/>
                </a:solidFill>
                <a:latin typeface="Arial Black" pitchFamily="34" charset="0"/>
              </a:rPr>
              <a:t>related with Animal Products, but Proteins can be also of the Plant Origin:</a:t>
            </a:r>
          </a:p>
          <a:p>
            <a:r>
              <a:rPr lang="en-GB" sz="2000" b="1" dirty="0" smtClean="0">
                <a:solidFill>
                  <a:srgbClr val="008000"/>
                </a:solidFill>
                <a:latin typeface="Arial Black" pitchFamily="34" charset="0"/>
              </a:rPr>
              <a:t>Glutens (</a:t>
            </a:r>
            <a:r>
              <a:rPr lang="en-GB" sz="2000" b="1" dirty="0" err="1" smtClean="0">
                <a:solidFill>
                  <a:srgbClr val="008000"/>
                </a:solidFill>
                <a:latin typeface="Arial Black" pitchFamily="34" charset="0"/>
              </a:rPr>
              <a:t>glutelins</a:t>
            </a:r>
            <a:r>
              <a:rPr lang="en-GB" sz="2000" b="1" dirty="0" smtClean="0">
                <a:solidFill>
                  <a:srgbClr val="008000"/>
                </a:solidFill>
                <a:latin typeface="Arial Black" pitchFamily="34" charset="0"/>
              </a:rPr>
              <a:t>)</a:t>
            </a:r>
          </a:p>
          <a:p>
            <a:r>
              <a:rPr lang="en-GB" sz="2000" b="1" dirty="0" err="1" smtClean="0">
                <a:solidFill>
                  <a:srgbClr val="C00000"/>
                </a:solidFill>
                <a:latin typeface="Arial Black" pitchFamily="34" charset="0"/>
              </a:rPr>
              <a:t>Prolamins</a:t>
            </a:r>
            <a:r>
              <a:rPr lang="en-GB" sz="2000" b="1" dirty="0" smtClean="0">
                <a:solidFill>
                  <a:srgbClr val="C00000"/>
                </a:solidFill>
                <a:latin typeface="Arial Black" pitchFamily="34" charset="0"/>
              </a:rPr>
              <a:t> (</a:t>
            </a:r>
            <a:r>
              <a:rPr lang="en-GB" sz="2000" b="1" dirty="0" err="1" smtClean="0">
                <a:solidFill>
                  <a:srgbClr val="C00000"/>
                </a:solidFill>
                <a:latin typeface="Arial Black" pitchFamily="34" charset="0"/>
              </a:rPr>
              <a:t>gliadins</a:t>
            </a:r>
            <a:r>
              <a:rPr lang="en-GB" sz="2000" b="1" dirty="0" smtClean="0">
                <a:solidFill>
                  <a:srgbClr val="C00000"/>
                </a:solidFill>
                <a:latin typeface="Arial Black" pitchFamily="34" charset="0"/>
              </a:rPr>
              <a:t>)</a:t>
            </a:r>
          </a:p>
          <a:p>
            <a:r>
              <a:rPr lang="en-GB" sz="2000" b="1" dirty="0" smtClean="0">
                <a:solidFill>
                  <a:srgbClr val="0000FF"/>
                </a:solidFill>
                <a:latin typeface="Arial Black" pitchFamily="34" charset="0"/>
              </a:rPr>
              <a:t>They are MOSTLY  Water insoluble (app</a:t>
            </a:r>
            <a:r>
              <a:rPr lang="cs-CZ" sz="2000" b="1" dirty="0" smtClean="0">
                <a:solidFill>
                  <a:srgbClr val="0000FF"/>
                </a:solidFill>
                <a:latin typeface="Arial Black" pitchFamily="34" charset="0"/>
              </a:rPr>
              <a:t>r</a:t>
            </a:r>
            <a:r>
              <a:rPr lang="en-GB" sz="2000" b="1" dirty="0" smtClean="0">
                <a:solidFill>
                  <a:srgbClr val="0000FF"/>
                </a:solidFill>
                <a:latin typeface="Arial Black" pitchFamily="34" charset="0"/>
              </a:rPr>
              <a:t>ox . 80 % of them)</a:t>
            </a:r>
          </a:p>
          <a:p>
            <a:endParaRPr lang="cs-CZ" sz="2000" b="1" dirty="0">
              <a:solidFill>
                <a:srgbClr val="C00000"/>
              </a:solidFill>
              <a:latin typeface="Arial Black" pitchFamily="34" charset="0"/>
            </a:endParaRPr>
          </a:p>
        </p:txBody>
      </p:sp>
      <p:graphicFrame>
        <p:nvGraphicFramePr>
          <p:cNvPr id="9" name="Tabulka 8"/>
          <p:cNvGraphicFramePr>
            <a:graphicFrameLocks noGrp="1"/>
          </p:cNvGraphicFramePr>
          <p:nvPr/>
        </p:nvGraphicFramePr>
        <p:xfrm>
          <a:off x="251520" y="2564904"/>
          <a:ext cx="8605465" cy="4191744"/>
        </p:xfrm>
        <a:graphic>
          <a:graphicData uri="http://schemas.openxmlformats.org/drawingml/2006/table">
            <a:tbl>
              <a:tblPr firstRow="1" bandRow="1">
                <a:tableStyleId>{5C22544A-7EE6-4342-B048-85BDC9FD1C3A}</a:tableStyleId>
              </a:tblPr>
              <a:tblGrid>
                <a:gridCol w="2304256"/>
                <a:gridCol w="1368152"/>
                <a:gridCol w="1965069"/>
                <a:gridCol w="2967988"/>
              </a:tblGrid>
              <a:tr h="432048">
                <a:tc>
                  <a:txBody>
                    <a:bodyPr/>
                    <a:lstStyle/>
                    <a:p>
                      <a:pPr algn="ctr"/>
                      <a:r>
                        <a:rPr lang="en-GB" noProof="0" dirty="0" smtClean="0">
                          <a:solidFill>
                            <a:srgbClr val="FF0000"/>
                          </a:solidFill>
                        </a:rPr>
                        <a:t>Plant</a:t>
                      </a:r>
                      <a:endParaRPr lang="en-GB" noProof="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smtClean="0">
                          <a:solidFill>
                            <a:srgbClr val="FF0000"/>
                          </a:solidFill>
                        </a:rPr>
                        <a:t>Group</a:t>
                      </a:r>
                      <a:endParaRPr lang="en-GB"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smtClean="0">
                          <a:solidFill>
                            <a:srgbClr val="FF0000"/>
                          </a:solidFill>
                        </a:rPr>
                        <a:t>Protein</a:t>
                      </a:r>
                      <a:endParaRPr lang="en-GB"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FF0000"/>
                          </a:solidFill>
                        </a:rPr>
                        <a:t>Remark, more Specific</a:t>
                      </a:r>
                      <a:endParaRPr lang="en-GB" noProof="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32048">
                <a:tc>
                  <a:txBody>
                    <a:bodyPr/>
                    <a:lstStyle/>
                    <a:p>
                      <a:r>
                        <a:rPr lang="en-GB" sz="2000" noProof="0" smtClean="0">
                          <a:latin typeface="Arial Black" pitchFamily="34" charset="0"/>
                        </a:rPr>
                        <a:t>Wheat, Barley,</a:t>
                      </a:r>
                      <a:r>
                        <a:rPr lang="en-GB" sz="2000" baseline="0" noProof="0" smtClean="0">
                          <a:latin typeface="Arial Black" pitchFamily="34" charset="0"/>
                        </a:rPr>
                        <a:t> </a:t>
                      </a:r>
                      <a:r>
                        <a:rPr lang="en-GB" sz="2000" noProof="0" smtClean="0">
                          <a:latin typeface="Arial Black" pitchFamily="34" charset="0"/>
                        </a:rPr>
                        <a:t>Rye </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cs-CZ" sz="1800" b="1" dirty="0" smtClean="0">
                          <a:solidFill>
                            <a:srgbClr val="008000"/>
                          </a:solidFill>
                          <a:latin typeface="Arial Black" pitchFamily="34" charset="0"/>
                        </a:rPr>
                        <a:t>Gluten</a:t>
                      </a:r>
                      <a:endParaRPr lang="cs-CZ"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b="1" dirty="0" err="1" smtClean="0"/>
                        <a:t>glutenin</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dirty="0" smtClean="0"/>
                        <a:t>8 – 13, sometimes also 15 % w/w </a:t>
                      </a:r>
                      <a:r>
                        <a:rPr lang="en-GB" sz="1800" noProof="0" dirty="0" smtClean="0">
                          <a:solidFill>
                            <a:srgbClr val="FF0000"/>
                          </a:solidFill>
                          <a:latin typeface="Arial Black" pitchFamily="34" charset="0"/>
                        </a:rPr>
                        <a:t>Proteins</a:t>
                      </a:r>
                      <a:endParaRPr lang="en-GB"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r>
                        <a:rPr lang="en-GB" sz="2000" noProof="0" smtClean="0">
                          <a:latin typeface="Arial Black" pitchFamily="34" charset="0"/>
                        </a:rPr>
                        <a:t>Rice</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b="1" dirty="0" err="1" smtClean="0"/>
                        <a:t>oryzenin</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32048">
                <a:tc>
                  <a:txBody>
                    <a:bodyPr/>
                    <a:lstStyle/>
                    <a:p>
                      <a:r>
                        <a:rPr lang="en-GB" sz="2000" noProof="0" smtClean="0">
                          <a:latin typeface="Arial Black" pitchFamily="34" charset="0"/>
                        </a:rPr>
                        <a:t>Wheat, Rye </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cs-CZ" sz="1800" b="1" dirty="0" smtClean="0">
                          <a:solidFill>
                            <a:srgbClr val="C00000"/>
                          </a:solidFill>
                          <a:latin typeface="Arial Black" pitchFamily="34" charset="0"/>
                        </a:rPr>
                        <a:t>Prolamin</a:t>
                      </a:r>
                      <a:endParaRPr lang="cs-CZ"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sz="3200" dirty="0" smtClean="0">
                          <a:solidFill>
                            <a:srgbClr val="FFC000"/>
                          </a:solidFill>
                          <a:latin typeface="Arial Black" pitchFamily="34" charset="0"/>
                        </a:rPr>
                        <a:t>gliadin</a:t>
                      </a:r>
                      <a:endParaRPr lang="cs-CZ" sz="3600"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r>
                        <a:rPr lang="en-GB" noProof="0" smtClean="0">
                          <a:solidFill>
                            <a:srgbClr val="FFC000"/>
                          </a:solidFill>
                          <a:latin typeface="Arial Black" pitchFamily="34" charset="0"/>
                        </a:rPr>
                        <a:t>coeliac disease, allergy to </a:t>
                      </a:r>
                      <a:r>
                        <a:rPr lang="en-GB" i="1" noProof="0" smtClean="0">
                          <a:solidFill>
                            <a:srgbClr val="FFC000"/>
                          </a:solidFill>
                          <a:latin typeface="Arial Black" pitchFamily="34" charset="0"/>
                        </a:rPr>
                        <a:t>Gluten</a:t>
                      </a:r>
                      <a:endParaRPr lang="en-GB" noProof="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432048">
                <a:tc>
                  <a:txBody>
                    <a:bodyPr/>
                    <a:lstStyle/>
                    <a:p>
                      <a:r>
                        <a:rPr lang="en-GB" sz="2000" noProof="0" smtClean="0">
                          <a:latin typeface="Arial Black" pitchFamily="34" charset="0"/>
                        </a:rPr>
                        <a:t>Corn</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b="1" dirty="0" smtClean="0"/>
                        <a:t>zein</a:t>
                      </a:r>
                      <a:endParaRPr lang="cs-C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r>
                        <a:rPr lang="en-GB" sz="2000" noProof="0" smtClean="0">
                          <a:latin typeface="Arial Black" pitchFamily="34" charset="0"/>
                        </a:rPr>
                        <a:t>Barley</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3200" dirty="0" err="1" smtClean="0">
                          <a:solidFill>
                            <a:srgbClr val="FFFF00"/>
                          </a:solidFill>
                          <a:latin typeface="Arial Black" pitchFamily="34" charset="0"/>
                        </a:rPr>
                        <a:t>hordein</a:t>
                      </a:r>
                      <a:endParaRPr lang="cs-CZ" sz="1600" dirty="0">
                        <a:solidFill>
                          <a:srgbClr val="FFFF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smtClean="0">
                          <a:latin typeface="Arial Black" pitchFamily="34" charset="0"/>
                        </a:rPr>
                        <a:t> </a:t>
                      </a:r>
                      <a:r>
                        <a:rPr lang="en-GB" noProof="0" smtClean="0">
                          <a:solidFill>
                            <a:srgbClr val="FFFF00"/>
                          </a:solidFill>
                          <a:latin typeface="Arial Black" pitchFamily="34" charset="0"/>
                        </a:rPr>
                        <a:t>GLYCOPROTEIN</a:t>
                      </a:r>
                      <a:r>
                        <a:rPr lang="en-GB" noProof="0" smtClean="0"/>
                        <a:t>, </a:t>
                      </a:r>
                      <a:r>
                        <a:rPr lang="en-GB" noProof="0" smtClean="0">
                          <a:solidFill>
                            <a:srgbClr val="FFFF00"/>
                          </a:solidFill>
                          <a:latin typeface="Arial Black" pitchFamily="34" charset="0"/>
                        </a:rPr>
                        <a:t>coeliac disease, allergy to </a:t>
                      </a:r>
                      <a:r>
                        <a:rPr lang="en-GB" i="1" noProof="0" smtClean="0">
                          <a:solidFill>
                            <a:srgbClr val="FFFF00"/>
                          </a:solidFill>
                          <a:latin typeface="Arial Black" pitchFamily="34" charset="0"/>
                        </a:rPr>
                        <a:t>Gluten</a:t>
                      </a:r>
                      <a:endParaRPr lang="en-GB" noProof="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50000"/>
                      </a:schemeClr>
                    </a:solidFill>
                  </a:tcPr>
                </a:tc>
              </a:tr>
              <a:tr h="432048">
                <a:tc>
                  <a:txBody>
                    <a:bodyPr/>
                    <a:lstStyle/>
                    <a:p>
                      <a:pPr algn="ctr"/>
                      <a:r>
                        <a:rPr lang="en-GB" noProof="0" dirty="0" smtClean="0">
                          <a:solidFill>
                            <a:srgbClr val="7030A0"/>
                          </a:solidFill>
                          <a:latin typeface="Arial Black" pitchFamily="34" charset="0"/>
                        </a:rPr>
                        <a:t>Legumes</a:t>
                      </a:r>
                      <a:endParaRPr lang="en-GB" noProof="0"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GB" noProof="0" dirty="0" smtClean="0">
                          <a:solidFill>
                            <a:srgbClr val="7030A0"/>
                          </a:solidFill>
                          <a:latin typeface="Arial Black" pitchFamily="34" charset="0"/>
                        </a:rPr>
                        <a:t>Pea, Bean, Lentil, Soya, Ground-nut</a:t>
                      </a:r>
                      <a:r>
                        <a:rPr lang="cs-CZ" noProof="0" dirty="0" smtClean="0">
                          <a:solidFill>
                            <a:srgbClr val="7030A0"/>
                          </a:solidFill>
                          <a:latin typeface="Arial Black" pitchFamily="34" charset="0"/>
                        </a:rPr>
                        <a:t> </a:t>
                      </a:r>
                      <a:r>
                        <a:rPr lang="cs-CZ" noProof="0" dirty="0" err="1" smtClean="0">
                          <a:solidFill>
                            <a:srgbClr val="7030A0"/>
                          </a:solidFill>
                          <a:latin typeface="Arial Black" pitchFamily="34" charset="0"/>
                        </a:rPr>
                        <a:t>etc</a:t>
                      </a:r>
                      <a:r>
                        <a:rPr lang="cs-CZ" noProof="0" dirty="0" smtClean="0">
                          <a:solidFill>
                            <a:srgbClr val="7030A0"/>
                          </a:solidFill>
                          <a:latin typeface="Arial Black" pitchFamily="34" charset="0"/>
                        </a:rPr>
                        <a:t>.</a:t>
                      </a:r>
                      <a:r>
                        <a:rPr lang="en-GB" noProof="0" dirty="0" smtClean="0">
                          <a:solidFill>
                            <a:srgbClr val="7030A0"/>
                          </a:solidFill>
                          <a:latin typeface="Arial Black" pitchFamily="34" charset="0"/>
                        </a:rPr>
                        <a:t>, up to 45 % w/w  </a:t>
                      </a:r>
                      <a:r>
                        <a:rPr lang="en-GB" sz="1800" noProof="0" dirty="0" smtClean="0">
                          <a:solidFill>
                            <a:srgbClr val="FF0000"/>
                          </a:solidFill>
                          <a:latin typeface="Arial Black" pitchFamily="34" charset="0"/>
                        </a:rPr>
                        <a:t>Proteins</a:t>
                      </a:r>
                      <a:endParaRPr lang="en-GB" noProof="0"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72</a:t>
            </a:fld>
            <a:endParaRPr lang="sk-SK"/>
          </a:p>
        </p:txBody>
      </p:sp>
      <p:sp>
        <p:nvSpPr>
          <p:cNvPr id="5" name="TextovéPole 4"/>
          <p:cNvSpPr txBox="1"/>
          <p:nvPr/>
        </p:nvSpPr>
        <p:spPr>
          <a:xfrm>
            <a:off x="179512" y="116632"/>
            <a:ext cx="8640960" cy="1754326"/>
          </a:xfrm>
          <a:prstGeom prst="rect">
            <a:avLst/>
          </a:prstGeom>
          <a:noFill/>
        </p:spPr>
        <p:txBody>
          <a:bodyPr wrap="square" rtlCol="0">
            <a:spAutoFit/>
          </a:bodyPr>
          <a:lstStyle/>
          <a:p>
            <a:pPr algn="just"/>
            <a:r>
              <a:rPr lang="en-US" b="1" dirty="0" err="1" smtClean="0">
                <a:solidFill>
                  <a:srgbClr val="FF0000"/>
                </a:solidFill>
                <a:latin typeface="Arial Black" pitchFamily="34" charset="0"/>
              </a:rPr>
              <a:t>Prolamins</a:t>
            </a:r>
            <a:r>
              <a:rPr lang="en-US" sz="2800" dirty="0" smtClean="0"/>
              <a:t> </a:t>
            </a:r>
            <a:r>
              <a:rPr lang="en-US" sz="1600" dirty="0" smtClean="0"/>
              <a:t>are a group of plant </a:t>
            </a:r>
            <a:r>
              <a:rPr lang="en-US" sz="1600" dirty="0" smtClean="0">
                <a:hlinkClick r:id="rId2" tooltip="Storage protein"/>
              </a:rPr>
              <a:t>storage proteins</a:t>
            </a:r>
            <a:r>
              <a:rPr lang="en-US" sz="1600" dirty="0" smtClean="0"/>
              <a:t> having a high </a:t>
            </a:r>
            <a:r>
              <a:rPr lang="en-US" sz="1600" dirty="0" err="1" smtClean="0">
                <a:hlinkClick r:id="rId3" tooltip="Proline"/>
              </a:rPr>
              <a:t>proline</a:t>
            </a:r>
            <a:r>
              <a:rPr lang="en-US" sz="1600" dirty="0" smtClean="0"/>
              <a:t> content and found in the seeds of cereal grains: </a:t>
            </a:r>
            <a:r>
              <a:rPr lang="en-US" sz="1600" dirty="0" smtClean="0">
                <a:hlinkClick r:id="rId4" tooltip="Wheat"/>
              </a:rPr>
              <a:t>wheat</a:t>
            </a:r>
            <a:r>
              <a:rPr lang="en-US" sz="1600" dirty="0" smtClean="0"/>
              <a:t> (</a:t>
            </a:r>
            <a:r>
              <a:rPr lang="en-US" sz="1600" dirty="0" err="1" smtClean="0">
                <a:solidFill>
                  <a:srgbClr val="FF0000"/>
                </a:solidFill>
                <a:latin typeface="Arial Black" pitchFamily="34" charset="0"/>
                <a:hlinkClick r:id="rId5" tooltip="Gliadin"/>
              </a:rPr>
              <a:t>gliadin</a:t>
            </a:r>
            <a:r>
              <a:rPr lang="en-US" sz="1600" dirty="0" smtClean="0"/>
              <a:t>), </a:t>
            </a:r>
            <a:r>
              <a:rPr lang="en-US" sz="1600" dirty="0" smtClean="0">
                <a:hlinkClick r:id="rId6" tooltip="Barley"/>
              </a:rPr>
              <a:t>barley</a:t>
            </a:r>
            <a:r>
              <a:rPr lang="en-US" sz="1600" dirty="0" smtClean="0"/>
              <a:t> (</a:t>
            </a:r>
            <a:r>
              <a:rPr lang="en-US" sz="1600" dirty="0" err="1" smtClean="0">
                <a:hlinkClick r:id="rId7" tooltip="Hordein"/>
              </a:rPr>
              <a:t>hordein</a:t>
            </a:r>
            <a:r>
              <a:rPr lang="en-US" sz="1600" dirty="0" smtClean="0"/>
              <a:t>), </a:t>
            </a:r>
            <a:r>
              <a:rPr lang="en-US" sz="1600" dirty="0" smtClean="0">
                <a:hlinkClick r:id="rId8" tooltip="Rye"/>
              </a:rPr>
              <a:t>rye</a:t>
            </a:r>
            <a:r>
              <a:rPr lang="en-US" sz="1600" dirty="0" smtClean="0"/>
              <a:t> (</a:t>
            </a:r>
            <a:r>
              <a:rPr lang="en-US" sz="1600" dirty="0" err="1" smtClean="0">
                <a:hlinkClick r:id="rId9" tooltip="Secalin"/>
              </a:rPr>
              <a:t>secalin</a:t>
            </a:r>
            <a:r>
              <a:rPr lang="en-US" sz="1600" dirty="0" smtClean="0"/>
              <a:t>), </a:t>
            </a:r>
            <a:r>
              <a:rPr lang="en-US" sz="1600" dirty="0" smtClean="0">
                <a:hlinkClick r:id="rId10" tooltip="Maize"/>
              </a:rPr>
              <a:t>corn</a:t>
            </a:r>
            <a:r>
              <a:rPr lang="en-US" sz="1600" dirty="0" smtClean="0"/>
              <a:t> (</a:t>
            </a:r>
            <a:r>
              <a:rPr lang="en-US" sz="1600" dirty="0" err="1" smtClean="0">
                <a:hlinkClick r:id="rId11" tooltip="Zein"/>
              </a:rPr>
              <a:t>zein</a:t>
            </a:r>
            <a:r>
              <a:rPr lang="en-US" sz="1600" dirty="0" smtClean="0"/>
              <a:t>), </a:t>
            </a:r>
            <a:r>
              <a:rPr lang="en-US" sz="1600" dirty="0" smtClean="0">
                <a:hlinkClick r:id="rId12" tooltip="Sorghum"/>
              </a:rPr>
              <a:t>sorghum</a:t>
            </a:r>
            <a:r>
              <a:rPr lang="en-US" sz="1600" dirty="0" smtClean="0"/>
              <a:t> (</a:t>
            </a:r>
            <a:r>
              <a:rPr lang="en-US" sz="1600" dirty="0" err="1" smtClean="0">
                <a:hlinkClick r:id="rId13" tooltip="Kafirin"/>
              </a:rPr>
              <a:t>kafirin</a:t>
            </a:r>
            <a:r>
              <a:rPr lang="en-US" sz="1600" dirty="0" smtClean="0"/>
              <a:t>) and as a minor protein, </a:t>
            </a:r>
            <a:r>
              <a:rPr lang="en-US" sz="1600" dirty="0" err="1" smtClean="0">
                <a:hlinkClick r:id="rId14" tooltip="Avenin"/>
              </a:rPr>
              <a:t>avenin</a:t>
            </a:r>
            <a:r>
              <a:rPr lang="en-US" sz="1600" dirty="0" smtClean="0"/>
              <a:t> in </a:t>
            </a:r>
            <a:r>
              <a:rPr lang="en-US" sz="1600" dirty="0" smtClean="0">
                <a:hlinkClick r:id="rId15" tooltip="Oats"/>
              </a:rPr>
              <a:t>oats</a:t>
            </a:r>
            <a:r>
              <a:rPr lang="en-US" sz="1600" dirty="0" smtClean="0"/>
              <a:t>. They are </a:t>
            </a:r>
            <a:r>
              <a:rPr lang="en-US" sz="1600" dirty="0" err="1" smtClean="0"/>
              <a:t>characterised</a:t>
            </a:r>
            <a:r>
              <a:rPr lang="en-US" sz="1600" dirty="0" smtClean="0"/>
              <a:t> by a high </a:t>
            </a:r>
            <a:r>
              <a:rPr lang="en-US" sz="1600" dirty="0" smtClean="0">
                <a:hlinkClick r:id="rId16" tooltip="Glutamine"/>
              </a:rPr>
              <a:t>glutamine</a:t>
            </a:r>
            <a:r>
              <a:rPr lang="en-US" sz="1600" dirty="0" smtClean="0"/>
              <a:t> and </a:t>
            </a:r>
            <a:r>
              <a:rPr lang="en-US" sz="1600" dirty="0" err="1" smtClean="0">
                <a:hlinkClick r:id="rId3" tooltip="Proline"/>
              </a:rPr>
              <a:t>proline</a:t>
            </a:r>
            <a:r>
              <a:rPr lang="en-US" sz="1600" dirty="0" smtClean="0"/>
              <a:t> content and are generally soluble only in strong </a:t>
            </a:r>
            <a:r>
              <a:rPr lang="en-US" sz="1600" dirty="0" smtClean="0">
                <a:hlinkClick r:id="rId17" tooltip="Alcohol"/>
              </a:rPr>
              <a:t>alcohol</a:t>
            </a:r>
            <a:r>
              <a:rPr lang="en-US" sz="1600" dirty="0" smtClean="0"/>
              <a:t> solutions. Some </a:t>
            </a:r>
            <a:r>
              <a:rPr lang="en-US" sz="1600" dirty="0" err="1" smtClean="0"/>
              <a:t>prolamins</a:t>
            </a:r>
            <a:r>
              <a:rPr lang="en-US" sz="1600" dirty="0" smtClean="0"/>
              <a:t>, notably </a:t>
            </a:r>
            <a:r>
              <a:rPr lang="en-US" sz="1600" dirty="0" err="1" smtClean="0">
                <a:hlinkClick r:id="rId5" tooltip="Gliadin"/>
              </a:rPr>
              <a:t>gliadin</a:t>
            </a:r>
            <a:r>
              <a:rPr lang="en-US" sz="1600" dirty="0" smtClean="0"/>
              <a:t>, and similar proteins found in the tribe </a:t>
            </a:r>
            <a:r>
              <a:rPr lang="en-US" sz="1600" dirty="0" err="1" smtClean="0"/>
              <a:t>Triticeae</a:t>
            </a:r>
            <a:r>
              <a:rPr lang="en-US" sz="1600" dirty="0" smtClean="0"/>
              <a:t> (see </a:t>
            </a:r>
            <a:r>
              <a:rPr lang="en-US" sz="1600" dirty="0" err="1" smtClean="0">
                <a:hlinkClick r:id="rId18" tooltip="Triticeae glutens"/>
              </a:rPr>
              <a:t>Triticeae</a:t>
            </a:r>
            <a:r>
              <a:rPr lang="en-US" sz="1600" dirty="0" smtClean="0">
                <a:hlinkClick r:id="rId18" tooltip="Triticeae glutens"/>
              </a:rPr>
              <a:t> glutens</a:t>
            </a:r>
            <a:r>
              <a:rPr lang="en-US" sz="1600" dirty="0" smtClean="0"/>
              <a:t>) may induce </a:t>
            </a:r>
            <a:r>
              <a:rPr lang="en-US" sz="1600" dirty="0" err="1" smtClean="0">
                <a:hlinkClick r:id="rId19" tooltip="Coeliac disease"/>
              </a:rPr>
              <a:t>coeliac</a:t>
            </a:r>
            <a:r>
              <a:rPr lang="en-US" sz="1600" dirty="0" smtClean="0">
                <a:hlinkClick r:id="rId19" tooltip="Coeliac disease"/>
              </a:rPr>
              <a:t> disease</a:t>
            </a:r>
            <a:r>
              <a:rPr lang="en-US" sz="1600" dirty="0" smtClean="0"/>
              <a:t> in genetically predisposed individuals</a:t>
            </a:r>
            <a:r>
              <a:rPr lang="en-US" sz="1600" dirty="0" smtClean="0"/>
              <a:t>.</a:t>
            </a:r>
            <a:endParaRPr lang="cs-CZ" sz="1600" dirty="0"/>
          </a:p>
        </p:txBody>
      </p:sp>
      <p:sp>
        <p:nvSpPr>
          <p:cNvPr id="6" name="TextovéPole 5"/>
          <p:cNvSpPr txBox="1"/>
          <p:nvPr/>
        </p:nvSpPr>
        <p:spPr>
          <a:xfrm>
            <a:off x="0" y="1916832"/>
            <a:ext cx="9036496" cy="1846659"/>
          </a:xfrm>
          <a:prstGeom prst="rect">
            <a:avLst/>
          </a:prstGeom>
          <a:noFill/>
        </p:spPr>
        <p:txBody>
          <a:bodyPr wrap="square" rtlCol="0">
            <a:spAutoFit/>
          </a:bodyPr>
          <a:lstStyle/>
          <a:p>
            <a:pPr algn="just"/>
            <a:r>
              <a:rPr lang="en-US" b="1" dirty="0" smtClean="0">
                <a:solidFill>
                  <a:srgbClr val="FF0000"/>
                </a:solidFill>
                <a:latin typeface="Arial Black" pitchFamily="34" charset="0"/>
              </a:rPr>
              <a:t>Gluten</a:t>
            </a:r>
            <a:r>
              <a:rPr lang="en-US" sz="1600" dirty="0" smtClean="0"/>
              <a:t> </a:t>
            </a:r>
            <a:r>
              <a:rPr lang="en-US" sz="1600" dirty="0" smtClean="0"/>
              <a:t>is </a:t>
            </a:r>
            <a:r>
              <a:rPr lang="en-US" sz="1600" dirty="0" smtClean="0"/>
              <a:t>a composite of </a:t>
            </a:r>
            <a:r>
              <a:rPr lang="en-US" sz="1600" dirty="0" smtClean="0">
                <a:hlinkClick r:id="rId2" tooltip="Storage protein"/>
              </a:rPr>
              <a:t>storage proteins</a:t>
            </a:r>
            <a:r>
              <a:rPr lang="en-US" sz="1600" dirty="0" smtClean="0"/>
              <a:t> termed </a:t>
            </a:r>
            <a:r>
              <a:rPr lang="en-US" sz="1600" dirty="0" err="1" smtClean="0">
                <a:latin typeface="Arial Black" pitchFamily="34" charset="0"/>
                <a:hlinkClick r:id="rId20" tooltip="Prolamin"/>
              </a:rPr>
              <a:t>prolamins</a:t>
            </a:r>
            <a:r>
              <a:rPr lang="en-US" sz="1600" dirty="0" smtClean="0"/>
              <a:t> and </a:t>
            </a:r>
            <a:r>
              <a:rPr lang="en-US" sz="1600" dirty="0" err="1" smtClean="0">
                <a:latin typeface="Arial Black" pitchFamily="34" charset="0"/>
                <a:hlinkClick r:id="rId21" tooltip="Glutelin"/>
              </a:rPr>
              <a:t>glutelins</a:t>
            </a:r>
            <a:r>
              <a:rPr lang="en-US" sz="1600" dirty="0" smtClean="0"/>
              <a:t> </a:t>
            </a:r>
            <a:r>
              <a:rPr lang="en-US" sz="1600" dirty="0" smtClean="0"/>
              <a:t>and stored together with </a:t>
            </a:r>
            <a:r>
              <a:rPr lang="en-US" sz="1600" dirty="0" smtClean="0">
                <a:hlinkClick r:id="rId22" tooltip="Starch"/>
              </a:rPr>
              <a:t>starch</a:t>
            </a:r>
            <a:r>
              <a:rPr lang="en-US" sz="1600" dirty="0" smtClean="0"/>
              <a:t> in the </a:t>
            </a:r>
            <a:r>
              <a:rPr lang="en-US" sz="1600" dirty="0" smtClean="0">
                <a:hlinkClick r:id="rId23" tooltip="Endosperm"/>
              </a:rPr>
              <a:t>endosperm</a:t>
            </a:r>
            <a:r>
              <a:rPr lang="en-US" sz="1600" dirty="0" smtClean="0"/>
              <a:t> (which nourishes the </a:t>
            </a:r>
            <a:r>
              <a:rPr lang="en-US" sz="1600" dirty="0" smtClean="0">
                <a:hlinkClick r:id="rId24" tooltip="Plant embryogenesis"/>
              </a:rPr>
              <a:t>embryonic plant</a:t>
            </a:r>
            <a:r>
              <a:rPr lang="en-US" sz="1600" dirty="0" smtClean="0"/>
              <a:t> during </a:t>
            </a:r>
            <a:r>
              <a:rPr lang="en-US" sz="1600" dirty="0" smtClean="0">
                <a:hlinkClick r:id="rId25" tooltip="Germination"/>
              </a:rPr>
              <a:t>germination</a:t>
            </a:r>
            <a:r>
              <a:rPr lang="en-US" sz="1600" dirty="0" smtClean="0"/>
              <a:t>) of various </a:t>
            </a:r>
            <a:r>
              <a:rPr lang="en-US" sz="1600" dirty="0" smtClean="0">
                <a:hlinkClick r:id="rId26" tooltip="Cereal"/>
              </a:rPr>
              <a:t>cereal (grass) grains</a:t>
            </a:r>
            <a:r>
              <a:rPr lang="en-US" sz="1600" dirty="0" smtClean="0"/>
              <a:t>. It is found in </a:t>
            </a:r>
            <a:r>
              <a:rPr lang="en-US" sz="1600" dirty="0" smtClean="0">
                <a:hlinkClick r:id="rId4" tooltip="Wheat"/>
              </a:rPr>
              <a:t>wheat</a:t>
            </a:r>
            <a:r>
              <a:rPr lang="en-US" sz="1600" dirty="0" smtClean="0"/>
              <a:t>, </a:t>
            </a:r>
            <a:r>
              <a:rPr lang="en-US" sz="1600" dirty="0" smtClean="0">
                <a:hlinkClick r:id="rId6" tooltip="Barley"/>
              </a:rPr>
              <a:t>barley</a:t>
            </a:r>
            <a:r>
              <a:rPr lang="en-US" sz="1600" dirty="0" smtClean="0"/>
              <a:t>, </a:t>
            </a:r>
            <a:r>
              <a:rPr lang="en-US" sz="1600" dirty="0" smtClean="0">
                <a:hlinkClick r:id="rId8" tooltip="Rye"/>
              </a:rPr>
              <a:t>rye</a:t>
            </a:r>
            <a:r>
              <a:rPr lang="en-US" sz="1600" dirty="0" smtClean="0"/>
              <a:t>, </a:t>
            </a:r>
            <a:r>
              <a:rPr lang="en-US" sz="1600" dirty="0" smtClean="0">
                <a:hlinkClick r:id="rId27" tooltip="Oat"/>
              </a:rPr>
              <a:t>oat</a:t>
            </a:r>
            <a:r>
              <a:rPr lang="en-US" sz="1600" dirty="0" smtClean="0"/>
              <a:t>, related species and hybrids (such as </a:t>
            </a:r>
            <a:r>
              <a:rPr lang="en-US" sz="1600" dirty="0" smtClean="0">
                <a:hlinkClick r:id="rId28" tooltip="Spelt"/>
              </a:rPr>
              <a:t>spelt</a:t>
            </a:r>
            <a:r>
              <a:rPr lang="en-US" sz="1600" dirty="0" smtClean="0"/>
              <a:t>, </a:t>
            </a:r>
            <a:r>
              <a:rPr lang="en-US" sz="1600" dirty="0" err="1" smtClean="0">
                <a:hlinkClick r:id="rId29" tooltip="Khorasan wheat"/>
              </a:rPr>
              <a:t>khorasan</a:t>
            </a:r>
            <a:r>
              <a:rPr lang="en-US" sz="1600" dirty="0" smtClean="0"/>
              <a:t>, </a:t>
            </a:r>
            <a:r>
              <a:rPr lang="en-US" sz="1600" dirty="0" smtClean="0">
                <a:hlinkClick r:id="rId30" tooltip="Emmer"/>
              </a:rPr>
              <a:t>emmer</a:t>
            </a:r>
            <a:r>
              <a:rPr lang="en-US" sz="1600" dirty="0" smtClean="0"/>
              <a:t>, </a:t>
            </a:r>
            <a:r>
              <a:rPr lang="en-US" sz="1600" dirty="0" smtClean="0">
                <a:hlinkClick r:id="rId31" tooltip="Einkorn wheat"/>
              </a:rPr>
              <a:t>einkorn</a:t>
            </a:r>
            <a:r>
              <a:rPr lang="en-US" sz="1600" dirty="0" smtClean="0"/>
              <a:t>, </a:t>
            </a:r>
            <a:r>
              <a:rPr lang="en-US" sz="1600" dirty="0" smtClean="0">
                <a:hlinkClick r:id="rId32" tooltip="Triticale"/>
              </a:rPr>
              <a:t>triticale</a:t>
            </a:r>
            <a:r>
              <a:rPr lang="en-US" sz="1600" dirty="0" smtClean="0"/>
              <a:t>, </a:t>
            </a:r>
            <a:r>
              <a:rPr lang="en-US" sz="1600" dirty="0" err="1" smtClean="0">
                <a:hlinkClick r:id="rId33" tooltip="Kamut"/>
              </a:rPr>
              <a:t>kamut</a:t>
            </a:r>
            <a:r>
              <a:rPr lang="en-US" sz="1600" dirty="0" smtClean="0"/>
              <a:t>, etc</a:t>
            </a:r>
            <a:r>
              <a:rPr lang="en-US" sz="1600" dirty="0" smtClean="0"/>
              <a:t>.) </a:t>
            </a:r>
            <a:r>
              <a:rPr lang="en-US" sz="1600" dirty="0" smtClean="0"/>
              <a:t>and products of these (such as </a:t>
            </a:r>
            <a:r>
              <a:rPr lang="en-US" sz="1600" dirty="0" smtClean="0">
                <a:hlinkClick r:id="rId34" tooltip="Malt"/>
              </a:rPr>
              <a:t>malt</a:t>
            </a:r>
            <a:r>
              <a:rPr lang="en-US" sz="1600" dirty="0" smtClean="0"/>
              <a:t>). Glutens, and most especially the </a:t>
            </a:r>
            <a:r>
              <a:rPr lang="en-US" sz="1600" dirty="0" err="1" smtClean="0">
                <a:hlinkClick r:id="rId18" tooltip="Triticeae glutens"/>
              </a:rPr>
              <a:t>Triticeae</a:t>
            </a:r>
            <a:r>
              <a:rPr lang="en-US" sz="1600" dirty="0" smtClean="0">
                <a:hlinkClick r:id="rId18" tooltip="Triticeae glutens"/>
              </a:rPr>
              <a:t> glutens</a:t>
            </a:r>
            <a:r>
              <a:rPr lang="en-US" sz="1600" dirty="0" smtClean="0"/>
              <a:t>, are appreciated for their </a:t>
            </a:r>
            <a:r>
              <a:rPr lang="en-US" sz="1600" dirty="0" err="1" smtClean="0">
                <a:hlinkClick r:id="rId35" tooltip="Viscoelasticity"/>
              </a:rPr>
              <a:t>viscoelastic</a:t>
            </a:r>
            <a:r>
              <a:rPr lang="en-US" sz="1600" dirty="0" smtClean="0"/>
              <a:t> </a:t>
            </a:r>
            <a:r>
              <a:rPr lang="en-US" sz="1600" dirty="0" smtClean="0"/>
              <a:t>properties. </a:t>
            </a:r>
            <a:r>
              <a:rPr lang="en-US" sz="1600" dirty="0" smtClean="0"/>
              <a:t>It gives elasticity to </a:t>
            </a:r>
            <a:r>
              <a:rPr lang="en-US" sz="1600" dirty="0" smtClean="0">
                <a:hlinkClick r:id="rId36" tooltip="Dough"/>
              </a:rPr>
              <a:t>dough</a:t>
            </a:r>
            <a:r>
              <a:rPr lang="en-US" sz="1600" dirty="0" smtClean="0"/>
              <a:t>, helping it </a:t>
            </a:r>
            <a:r>
              <a:rPr lang="en-US" sz="1600" dirty="0" smtClean="0">
                <a:hlinkClick r:id="rId37" tooltip="Leavening agent"/>
              </a:rPr>
              <a:t>rise</a:t>
            </a:r>
            <a:r>
              <a:rPr lang="en-US" sz="1600" dirty="0" smtClean="0"/>
              <a:t> and keep its shape and often gives the final product a </a:t>
            </a:r>
            <a:r>
              <a:rPr lang="en-US" sz="1600" dirty="0" smtClean="0">
                <a:hlinkClick r:id="rId38" tooltip="Chewiness"/>
              </a:rPr>
              <a:t>chewy</a:t>
            </a:r>
            <a:r>
              <a:rPr lang="en-US" sz="1600" dirty="0" smtClean="0"/>
              <a:t> texture.</a:t>
            </a:r>
            <a:endParaRPr lang="cs-CZ" sz="1600" dirty="0"/>
          </a:p>
        </p:txBody>
      </p:sp>
      <p:sp>
        <p:nvSpPr>
          <p:cNvPr id="7" name="TextovéPole 6"/>
          <p:cNvSpPr txBox="1"/>
          <p:nvPr/>
        </p:nvSpPr>
        <p:spPr>
          <a:xfrm>
            <a:off x="0" y="3933056"/>
            <a:ext cx="9036496" cy="2339102"/>
          </a:xfrm>
          <a:prstGeom prst="rect">
            <a:avLst/>
          </a:prstGeom>
          <a:noFill/>
        </p:spPr>
        <p:txBody>
          <a:bodyPr wrap="square" rtlCol="0">
            <a:spAutoFit/>
          </a:bodyPr>
          <a:lstStyle/>
          <a:p>
            <a:pPr algn="just"/>
            <a:r>
              <a:rPr lang="en-US" b="1" dirty="0" err="1" smtClean="0">
                <a:solidFill>
                  <a:srgbClr val="FF0000"/>
                </a:solidFill>
                <a:latin typeface="Arial Black" pitchFamily="34" charset="0"/>
              </a:rPr>
              <a:t>Gliadin</a:t>
            </a:r>
            <a:r>
              <a:rPr lang="en-US" dirty="0" smtClean="0"/>
              <a:t> </a:t>
            </a:r>
            <a:r>
              <a:rPr lang="en-US" sz="1600" dirty="0" smtClean="0"/>
              <a:t>(a type of </a:t>
            </a:r>
            <a:r>
              <a:rPr lang="en-US" sz="1600" dirty="0" err="1" smtClean="0">
                <a:latin typeface="Arial Black" pitchFamily="34" charset="0"/>
                <a:hlinkClick r:id="rId20" tooltip="Prolamin"/>
              </a:rPr>
              <a:t>prolamin</a:t>
            </a:r>
            <a:r>
              <a:rPr lang="en-US" sz="1600" dirty="0" smtClean="0"/>
              <a:t>) is a class of </a:t>
            </a:r>
            <a:r>
              <a:rPr lang="en-US" sz="1600" dirty="0" smtClean="0">
                <a:hlinkClick r:id="rId39" tooltip="Proteins"/>
              </a:rPr>
              <a:t>proteins</a:t>
            </a:r>
            <a:r>
              <a:rPr lang="en-US" sz="1600" dirty="0" smtClean="0"/>
              <a:t> present in </a:t>
            </a:r>
            <a:r>
              <a:rPr lang="en-US" sz="1600" dirty="0" smtClean="0">
                <a:hlinkClick r:id="rId4" tooltip="Wheat"/>
              </a:rPr>
              <a:t>wheat</a:t>
            </a:r>
            <a:r>
              <a:rPr lang="en-US" sz="1600" dirty="0" smtClean="0"/>
              <a:t> and several other </a:t>
            </a:r>
            <a:r>
              <a:rPr lang="en-US" sz="1600" dirty="0" smtClean="0">
                <a:hlinkClick r:id="rId26" tooltip="Cereal"/>
              </a:rPr>
              <a:t>cereals</a:t>
            </a:r>
            <a:r>
              <a:rPr lang="en-US" sz="1600" dirty="0" smtClean="0"/>
              <a:t> within the grass genus </a:t>
            </a:r>
            <a:r>
              <a:rPr lang="en-US" sz="1600" i="1" dirty="0" err="1" smtClean="0">
                <a:hlinkClick r:id="rId40" tooltip="Triticum"/>
              </a:rPr>
              <a:t>Triticum</a:t>
            </a:r>
            <a:r>
              <a:rPr lang="en-US" sz="1600" dirty="0" smtClean="0"/>
              <a:t>. </a:t>
            </a:r>
            <a:r>
              <a:rPr lang="en-US" sz="1600" dirty="0" err="1" smtClean="0"/>
              <a:t>Gliadins</a:t>
            </a:r>
            <a:r>
              <a:rPr lang="en-US" sz="1600" dirty="0" smtClean="0"/>
              <a:t>, which are a component of </a:t>
            </a:r>
            <a:r>
              <a:rPr lang="en-US" sz="1600" dirty="0" smtClean="0">
                <a:hlinkClick r:id="rId41" tooltip="Gluten"/>
              </a:rPr>
              <a:t>gluten</a:t>
            </a:r>
            <a:r>
              <a:rPr lang="en-US" sz="1600" dirty="0" smtClean="0"/>
              <a:t>, are essential for giving bread the ability to rise properly during baking. </a:t>
            </a:r>
            <a:r>
              <a:rPr lang="en-US" sz="1600" dirty="0" err="1" smtClean="0"/>
              <a:t>Gliadins</a:t>
            </a:r>
            <a:r>
              <a:rPr lang="en-US" sz="1600" dirty="0" smtClean="0"/>
              <a:t> and </a:t>
            </a:r>
            <a:r>
              <a:rPr lang="en-US" sz="1600" dirty="0" err="1" smtClean="0">
                <a:latin typeface="Arial Black" pitchFamily="34" charset="0"/>
                <a:hlinkClick r:id="rId42" tooltip="Glutenin"/>
              </a:rPr>
              <a:t>glutenins</a:t>
            </a:r>
            <a:r>
              <a:rPr lang="en-US" sz="1600" dirty="0" smtClean="0"/>
              <a:t> are the two main components of the gluten fraction of the wheat </a:t>
            </a:r>
            <a:r>
              <a:rPr lang="en-US" sz="1600" dirty="0" smtClean="0">
                <a:hlinkClick r:id="rId43" tooltip="Seed"/>
              </a:rPr>
              <a:t>seed</a:t>
            </a:r>
            <a:r>
              <a:rPr lang="en-US" sz="1600" dirty="0" smtClean="0"/>
              <a:t>. This gluten is found in products such as </a:t>
            </a:r>
            <a:r>
              <a:rPr lang="en-US" sz="1600" dirty="0" smtClean="0">
                <a:hlinkClick r:id="rId44" tooltip="Wheat flour"/>
              </a:rPr>
              <a:t>wheat flour</a:t>
            </a:r>
            <a:r>
              <a:rPr lang="en-US" sz="1600" dirty="0" smtClean="0"/>
              <a:t>. Gluten is split about evenly between the </a:t>
            </a:r>
            <a:r>
              <a:rPr lang="en-US" sz="1600" dirty="0" err="1" smtClean="0"/>
              <a:t>gliadins</a:t>
            </a:r>
            <a:r>
              <a:rPr lang="en-US" sz="1600" dirty="0" smtClean="0"/>
              <a:t> and </a:t>
            </a:r>
            <a:r>
              <a:rPr lang="en-US" sz="1600" dirty="0" err="1" smtClean="0"/>
              <a:t>glutenins</a:t>
            </a:r>
            <a:r>
              <a:rPr lang="en-US" sz="1600" dirty="0" smtClean="0"/>
              <a:t>, although there are variations found in different sources.</a:t>
            </a:r>
          </a:p>
          <a:p>
            <a:pPr algn="just"/>
            <a:r>
              <a:rPr lang="en-US" sz="1600" dirty="0" err="1" smtClean="0"/>
              <a:t>Gliadin</a:t>
            </a:r>
            <a:r>
              <a:rPr lang="en-US" sz="1600" dirty="0" smtClean="0"/>
              <a:t> is the water-soluble component of gluten, while </a:t>
            </a:r>
            <a:r>
              <a:rPr lang="en-US" sz="1600" dirty="0" err="1" smtClean="0"/>
              <a:t>glutenin</a:t>
            </a:r>
            <a:r>
              <a:rPr lang="en-US" sz="1600" dirty="0" smtClean="0"/>
              <a:t> is </a:t>
            </a:r>
            <a:r>
              <a:rPr lang="en-US" sz="1600" dirty="0" smtClean="0"/>
              <a:t>insoluble. </a:t>
            </a:r>
            <a:r>
              <a:rPr lang="en-US" sz="1600" dirty="0" smtClean="0"/>
              <a:t>There are three main types of </a:t>
            </a:r>
            <a:r>
              <a:rPr lang="en-US" sz="1600" dirty="0" err="1" smtClean="0"/>
              <a:t>gliadin</a:t>
            </a:r>
            <a:r>
              <a:rPr lang="en-US" sz="1600" dirty="0" smtClean="0"/>
              <a:t> (α, γ, and ω), to which the body is intolerant in </a:t>
            </a:r>
            <a:r>
              <a:rPr lang="en-US" sz="1600" dirty="0" err="1" smtClean="0">
                <a:hlinkClick r:id="rId19" tooltip="Coeliac disease"/>
              </a:rPr>
              <a:t>coeliac</a:t>
            </a:r>
            <a:r>
              <a:rPr lang="en-US" sz="1600" dirty="0" smtClean="0">
                <a:hlinkClick r:id="rId19" tooltip="Coeliac disease"/>
              </a:rPr>
              <a:t> (or celiac) disease</a:t>
            </a:r>
            <a:r>
              <a:rPr lang="en-US" sz="1600" dirty="0" smtClean="0"/>
              <a:t>. Diagnosis of this disease has recently been </a:t>
            </a:r>
            <a:r>
              <a:rPr lang="en-US" sz="1600" dirty="0" smtClean="0"/>
              <a:t>improving</a:t>
            </a:r>
            <a:endParaRPr lang="cs-CZ"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Peptides</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and</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Proteins</a:t>
            </a:r>
            <a:endParaRPr lang="cs-CZ" sz="2800" dirty="0"/>
          </a:p>
        </p:txBody>
      </p:sp>
      <p:sp>
        <p:nvSpPr>
          <p:cNvPr id="4" name="Zástupný symbol pro datum 3"/>
          <p:cNvSpPr>
            <a:spLocks noGrp="1"/>
          </p:cNvSpPr>
          <p:nvPr>
            <p:ph type="dt" sz="half" idx="10"/>
          </p:nvPr>
        </p:nvSpPr>
        <p:spPr/>
        <p:txBody>
          <a:bodyPr/>
          <a:lstStyle/>
          <a:p>
            <a:pPr>
              <a:defRPr/>
            </a:pPr>
            <a:r>
              <a:rPr lang="cs-CZ" smtClean="0"/>
              <a:t>January 8/2018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8</a:t>
            </a:fld>
            <a:endParaRPr lang="sk-SK"/>
          </a:p>
        </p:txBody>
      </p:sp>
      <p:pic>
        <p:nvPicPr>
          <p:cNvPr id="8" name="Obrázek 7" descr="731px-Peptidformationball_svg.png"/>
          <p:cNvPicPr>
            <a:picLocks noChangeAspect="1"/>
          </p:cNvPicPr>
          <p:nvPr/>
        </p:nvPicPr>
        <p:blipFill>
          <a:blip r:embed="rId2" cstate="print"/>
          <a:stretch>
            <a:fillRect/>
          </a:stretch>
        </p:blipFill>
        <p:spPr>
          <a:xfrm>
            <a:off x="1090612" y="836712"/>
            <a:ext cx="6962775" cy="54450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8/2018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pic>
        <p:nvPicPr>
          <p:cNvPr id="5" name="Obrázek 4" descr="576px-AminoacidCondensation_svg WIKI ENG 22012018.png"/>
          <p:cNvPicPr>
            <a:picLocks noChangeAspect="1"/>
          </p:cNvPicPr>
          <p:nvPr/>
        </p:nvPicPr>
        <p:blipFill>
          <a:blip r:embed="rId2" cstate="print"/>
          <a:stretch>
            <a:fillRect/>
          </a:stretch>
        </p:blipFill>
        <p:spPr>
          <a:xfrm>
            <a:off x="0" y="1052736"/>
            <a:ext cx="9144000" cy="2127250"/>
          </a:xfrm>
          <a:prstGeom prst="rect">
            <a:avLst/>
          </a:prstGeom>
        </p:spPr>
      </p:pic>
      <p:sp>
        <p:nvSpPr>
          <p:cNvPr id="6" name="TextovéPole 5"/>
          <p:cNvSpPr txBox="1"/>
          <p:nvPr/>
        </p:nvSpPr>
        <p:spPr>
          <a:xfrm>
            <a:off x="251520" y="0"/>
            <a:ext cx="8712968" cy="1138773"/>
          </a:xfrm>
          <a:prstGeom prst="rect">
            <a:avLst/>
          </a:prstGeom>
          <a:noFill/>
        </p:spPr>
        <p:txBody>
          <a:bodyPr wrap="square" rtlCol="0">
            <a:spAutoFit/>
          </a:bodyPr>
          <a:lstStyle/>
          <a:p>
            <a:pPr algn="ctr"/>
            <a:r>
              <a:rPr lang="en-US" sz="2000" dirty="0" smtClean="0">
                <a:latin typeface="Arial Black" pitchFamily="34" charset="0"/>
              </a:rPr>
              <a:t>A </a:t>
            </a:r>
            <a:r>
              <a:rPr lang="en-US" sz="2800" b="1" dirty="0" smtClean="0">
                <a:solidFill>
                  <a:srgbClr val="FF0000"/>
                </a:solidFill>
                <a:latin typeface="Arial Black" pitchFamily="34" charset="0"/>
              </a:rPr>
              <a:t>peptide bond</a:t>
            </a:r>
            <a:r>
              <a:rPr lang="en-US" sz="2000" dirty="0" smtClean="0">
                <a:latin typeface="Arial Black" pitchFamily="34" charset="0"/>
              </a:rPr>
              <a:t>, also known as an </a:t>
            </a:r>
            <a:r>
              <a:rPr lang="en-US" sz="2000" b="1" dirty="0" smtClean="0">
                <a:latin typeface="Arial Black" pitchFamily="34" charset="0"/>
              </a:rPr>
              <a:t>amide bond</a:t>
            </a:r>
            <a:r>
              <a:rPr lang="en-US" sz="2000" dirty="0" smtClean="0">
                <a:latin typeface="Arial Black" pitchFamily="34" charset="0"/>
              </a:rPr>
              <a:t>, is a </a:t>
            </a:r>
            <a:r>
              <a:rPr lang="en-US" sz="2000" dirty="0" smtClean="0">
                <a:latin typeface="Arial Black" pitchFamily="34" charset="0"/>
                <a:hlinkClick r:id="rId3" tooltip="Covalent bond"/>
              </a:rPr>
              <a:t>covalent</a:t>
            </a:r>
            <a:r>
              <a:rPr lang="en-US" sz="2000" dirty="0" smtClean="0">
                <a:latin typeface="Arial Black" pitchFamily="34" charset="0"/>
              </a:rPr>
              <a:t> </a:t>
            </a:r>
            <a:r>
              <a:rPr lang="en-US" sz="2000" dirty="0" smtClean="0">
                <a:latin typeface="Arial Black" pitchFamily="34" charset="0"/>
                <a:hlinkClick r:id="rId4" tooltip="Chemical bond"/>
              </a:rPr>
              <a:t>chemical bond</a:t>
            </a:r>
            <a:r>
              <a:rPr lang="en-US" sz="2000" dirty="0" smtClean="0">
                <a:latin typeface="Arial Black" pitchFamily="34" charset="0"/>
              </a:rPr>
              <a:t> linking two consecutive </a:t>
            </a:r>
            <a:r>
              <a:rPr lang="en-US" sz="2000" dirty="0" smtClean="0">
                <a:latin typeface="Arial Black" pitchFamily="34" charset="0"/>
                <a:hlinkClick r:id="rId5" tooltip="Amino acid"/>
              </a:rPr>
              <a:t>amino acid</a:t>
            </a:r>
            <a:r>
              <a:rPr lang="en-US" sz="2000" dirty="0" smtClean="0">
                <a:latin typeface="Arial Black" pitchFamily="34" charset="0"/>
              </a:rPr>
              <a:t> monomers along a </a:t>
            </a:r>
            <a:r>
              <a:rPr lang="cs-CZ" sz="2000" dirty="0" smtClean="0">
                <a:solidFill>
                  <a:srgbClr val="C00000"/>
                </a:solidFill>
                <a:latin typeface="Arial Black" pitchFamily="34" charset="0"/>
              </a:rPr>
              <a:t>PEPTIDE</a:t>
            </a:r>
            <a:r>
              <a:rPr lang="cs-CZ" sz="2000" dirty="0" smtClean="0">
                <a:latin typeface="Arial Black" pitchFamily="34" charset="0"/>
              </a:rPr>
              <a:t> </a:t>
            </a:r>
            <a:r>
              <a:rPr lang="en-US" sz="2000" dirty="0" smtClean="0">
                <a:latin typeface="Arial Black" pitchFamily="34" charset="0"/>
              </a:rPr>
              <a:t>or </a:t>
            </a:r>
            <a:r>
              <a:rPr lang="en-US" sz="2000" dirty="0" smtClean="0">
                <a:solidFill>
                  <a:srgbClr val="008000"/>
                </a:solidFill>
                <a:latin typeface="Arial Black" pitchFamily="34" charset="0"/>
              </a:rPr>
              <a:t>PROTEIN CHAIN</a:t>
            </a:r>
            <a:r>
              <a:rPr lang="cs-CZ" sz="2000" dirty="0" smtClean="0">
                <a:latin typeface="Arial Black" pitchFamily="34" charset="0"/>
              </a:rPr>
              <a:t> </a:t>
            </a:r>
            <a:endParaRPr lang="cs-CZ" sz="2000" dirty="0">
              <a:latin typeface="Arial Black" pitchFamily="34" charset="0"/>
            </a:endParaRPr>
          </a:p>
        </p:txBody>
      </p:sp>
      <p:sp>
        <p:nvSpPr>
          <p:cNvPr id="7" name="TextovéPole 6"/>
          <p:cNvSpPr txBox="1"/>
          <p:nvPr/>
        </p:nvSpPr>
        <p:spPr>
          <a:xfrm>
            <a:off x="0" y="2996952"/>
            <a:ext cx="9144000" cy="707886"/>
          </a:xfrm>
          <a:prstGeom prst="rect">
            <a:avLst/>
          </a:prstGeom>
          <a:noFill/>
        </p:spPr>
        <p:txBody>
          <a:bodyPr wrap="square" rtlCol="0">
            <a:spAutoFit/>
          </a:bodyPr>
          <a:lstStyle/>
          <a:p>
            <a:pPr algn="ctr"/>
            <a:r>
              <a:rPr lang="cs-CZ" sz="2000" b="1" dirty="0" smtClean="0">
                <a:solidFill>
                  <a:srgbClr val="C00000"/>
                </a:solidFill>
                <a:latin typeface="Arial Black" pitchFamily="34" charset="0"/>
              </a:rPr>
              <a:t>PEPTIDES</a:t>
            </a:r>
            <a:r>
              <a:rPr lang="cs-CZ" sz="2000" dirty="0" smtClean="0">
                <a:latin typeface="Arial Black" pitchFamily="34" charset="0"/>
              </a:rPr>
              <a:t> are </a:t>
            </a:r>
            <a:r>
              <a:rPr lang="cs-CZ" sz="2000" dirty="0" err="1" smtClean="0">
                <a:latin typeface="Arial Black" pitchFamily="34" charset="0"/>
              </a:rPr>
              <a:t>short</a:t>
            </a:r>
            <a:r>
              <a:rPr lang="cs-CZ" sz="2000" dirty="0" smtClean="0">
                <a:latin typeface="Arial Black" pitchFamily="34" charset="0"/>
              </a:rPr>
              <a:t> </a:t>
            </a:r>
            <a:r>
              <a:rPr lang="cs-CZ" sz="2000" dirty="0" err="1" smtClean="0">
                <a:latin typeface="Arial Black" pitchFamily="34" charset="0"/>
              </a:rPr>
              <a:t>chains</a:t>
            </a:r>
            <a:r>
              <a:rPr lang="cs-CZ" sz="2000" dirty="0" smtClean="0">
                <a:latin typeface="Arial Black" pitchFamily="34" charset="0"/>
              </a:rPr>
              <a:t> </a:t>
            </a:r>
            <a:r>
              <a:rPr lang="cs-CZ" sz="2000" dirty="0" err="1" smtClean="0">
                <a:latin typeface="Arial Black" pitchFamily="34" charset="0"/>
              </a:rPr>
              <a:t>of</a:t>
            </a:r>
            <a:r>
              <a:rPr lang="cs-CZ" sz="2000" dirty="0" smtClean="0">
                <a:latin typeface="Arial Black" pitchFamily="34" charset="0"/>
              </a:rPr>
              <a:t> </a:t>
            </a:r>
            <a:r>
              <a:rPr lang="cs-CZ" sz="2000" dirty="0" err="1" smtClean="0">
                <a:latin typeface="Arial Black" pitchFamily="34" charset="0"/>
                <a:hlinkClick r:id="rId5" tooltip="Amino acid"/>
              </a:rPr>
              <a:t>amino</a:t>
            </a:r>
            <a:r>
              <a:rPr lang="cs-CZ" sz="2000" dirty="0" smtClean="0">
                <a:latin typeface="Arial Black" pitchFamily="34" charset="0"/>
                <a:hlinkClick r:id="rId5" tooltip="Amino acid"/>
              </a:rPr>
              <a:t> </a:t>
            </a:r>
            <a:r>
              <a:rPr lang="cs-CZ" sz="2000" dirty="0" err="1" smtClean="0">
                <a:latin typeface="Arial Black" pitchFamily="34" charset="0"/>
                <a:hlinkClick r:id="rId5" tooltip="Amino acid"/>
              </a:rPr>
              <a:t>acid</a:t>
            </a:r>
            <a:r>
              <a:rPr lang="cs-CZ" sz="2000" dirty="0" smtClean="0">
                <a:latin typeface="Arial Black" pitchFamily="34" charset="0"/>
              </a:rPr>
              <a:t> </a:t>
            </a:r>
            <a:r>
              <a:rPr lang="cs-CZ" sz="2000" dirty="0" err="1" smtClean="0">
                <a:latin typeface="Arial Black" pitchFamily="34" charset="0"/>
                <a:hlinkClick r:id="rId6" tooltip="Monomer"/>
              </a:rPr>
              <a:t>monomers</a:t>
            </a:r>
            <a:r>
              <a:rPr lang="cs-CZ" sz="2000" dirty="0" smtClean="0">
                <a:latin typeface="Arial Black" pitchFamily="34" charset="0"/>
              </a:rPr>
              <a:t> </a:t>
            </a:r>
            <a:r>
              <a:rPr lang="cs-CZ" sz="2000" dirty="0" err="1" smtClean="0">
                <a:latin typeface="Arial Black" pitchFamily="34" charset="0"/>
              </a:rPr>
              <a:t>linked</a:t>
            </a:r>
            <a:r>
              <a:rPr lang="cs-CZ" sz="2000" dirty="0" smtClean="0">
                <a:latin typeface="Arial Black" pitchFamily="34" charset="0"/>
              </a:rPr>
              <a:t> by </a:t>
            </a:r>
            <a:r>
              <a:rPr lang="cs-CZ" sz="2000" dirty="0" smtClean="0">
                <a:latin typeface="Arial Black" pitchFamily="34" charset="0"/>
                <a:hlinkClick r:id="rId7" tooltip="Peptide bond"/>
              </a:rPr>
              <a:t>peptide</a:t>
            </a:r>
            <a:r>
              <a:rPr lang="cs-CZ" sz="2000" dirty="0" smtClean="0">
                <a:latin typeface="Arial Black" pitchFamily="34" charset="0"/>
              </a:rPr>
              <a:t> (</a:t>
            </a:r>
            <a:r>
              <a:rPr lang="cs-CZ" sz="2000" dirty="0" smtClean="0">
                <a:latin typeface="Arial Black" pitchFamily="34" charset="0"/>
                <a:hlinkClick r:id="rId8" tooltip="Amide"/>
              </a:rPr>
              <a:t>amide</a:t>
            </a:r>
            <a:r>
              <a:rPr lang="cs-CZ" sz="2000" dirty="0" smtClean="0">
                <a:latin typeface="Arial Black" pitchFamily="34" charset="0"/>
              </a:rPr>
              <a:t>) </a:t>
            </a:r>
            <a:r>
              <a:rPr lang="cs-CZ" sz="2000" dirty="0" err="1" smtClean="0">
                <a:latin typeface="Arial Black" pitchFamily="34" charset="0"/>
              </a:rPr>
              <a:t>bonds</a:t>
            </a:r>
            <a:r>
              <a:rPr lang="cs-CZ" sz="2000" dirty="0" smtClean="0">
                <a:latin typeface="Arial Black" pitchFamily="34" charset="0"/>
              </a:rPr>
              <a:t>.</a:t>
            </a:r>
            <a:endParaRPr lang="cs-CZ" sz="2000" dirty="0">
              <a:latin typeface="Arial Black" pitchFamily="34" charset="0"/>
            </a:endParaRPr>
          </a:p>
        </p:txBody>
      </p:sp>
      <p:sp>
        <p:nvSpPr>
          <p:cNvPr id="8" name="TextovéPole 7"/>
          <p:cNvSpPr txBox="1"/>
          <p:nvPr/>
        </p:nvSpPr>
        <p:spPr>
          <a:xfrm>
            <a:off x="0" y="3789040"/>
            <a:ext cx="9144000" cy="2000548"/>
          </a:xfrm>
          <a:prstGeom prst="rect">
            <a:avLst/>
          </a:prstGeom>
          <a:noFill/>
        </p:spPr>
        <p:txBody>
          <a:bodyPr wrap="square" rtlCol="0">
            <a:spAutoFit/>
          </a:bodyPr>
          <a:lstStyle/>
          <a:p>
            <a:pPr algn="ctr"/>
            <a:r>
              <a:rPr lang="en-US" sz="2400" b="1" dirty="0" smtClean="0">
                <a:solidFill>
                  <a:srgbClr val="008000"/>
                </a:solidFill>
                <a:latin typeface="Arial Black" pitchFamily="34" charset="0"/>
              </a:rPr>
              <a:t>PROTEINS</a:t>
            </a:r>
            <a:r>
              <a:rPr lang="en-US" sz="2400" dirty="0" smtClean="0">
                <a:latin typeface="Arial Black" pitchFamily="34" charset="0"/>
              </a:rPr>
              <a:t> </a:t>
            </a:r>
            <a:r>
              <a:rPr lang="en-US" sz="2000" dirty="0" smtClean="0">
                <a:latin typeface="Arial Black" pitchFamily="34" charset="0"/>
              </a:rPr>
              <a:t>are large </a:t>
            </a:r>
            <a:r>
              <a:rPr lang="en-US" sz="2000" dirty="0" err="1" smtClean="0">
                <a:latin typeface="Arial Black" pitchFamily="34" charset="0"/>
                <a:hlinkClick r:id="rId9" tooltip="Biomolecule"/>
              </a:rPr>
              <a:t>biomolecules</a:t>
            </a:r>
            <a:r>
              <a:rPr lang="en-US" sz="2000" dirty="0" smtClean="0">
                <a:latin typeface="Arial Black" pitchFamily="34" charset="0"/>
              </a:rPr>
              <a:t>, or </a:t>
            </a:r>
            <a:r>
              <a:rPr lang="en-US" sz="2000" dirty="0" smtClean="0">
                <a:latin typeface="Arial Black" pitchFamily="34" charset="0"/>
                <a:hlinkClick r:id="rId10" tooltip="Macromolecule"/>
              </a:rPr>
              <a:t>macromolecules</a:t>
            </a:r>
            <a:r>
              <a:rPr lang="en-US" sz="2000" dirty="0" smtClean="0">
                <a:latin typeface="Arial Black" pitchFamily="34" charset="0"/>
              </a:rPr>
              <a:t>, consisting of one or more long chains of </a:t>
            </a:r>
            <a:r>
              <a:rPr lang="en-US" sz="2000" dirty="0" smtClean="0">
                <a:latin typeface="Arial Black" pitchFamily="34" charset="0"/>
                <a:hlinkClick r:id="rId5" tooltip="Amino acid"/>
              </a:rPr>
              <a:t>amino acid</a:t>
            </a:r>
            <a:r>
              <a:rPr lang="en-US" sz="2000" dirty="0" smtClean="0">
                <a:latin typeface="Arial Black" pitchFamily="34" charset="0"/>
              </a:rPr>
              <a:t> </a:t>
            </a:r>
            <a:r>
              <a:rPr lang="en-US" sz="2000" dirty="0" smtClean="0">
                <a:latin typeface="Arial Black" pitchFamily="34" charset="0"/>
                <a:hlinkClick r:id="rId11" tooltip="Residue (biochemistry)"/>
              </a:rPr>
              <a:t>residues</a:t>
            </a:r>
            <a:r>
              <a:rPr lang="en-US" sz="2000" dirty="0" smtClean="0">
                <a:latin typeface="Arial Black" pitchFamily="34" charset="0"/>
              </a:rPr>
              <a:t>. A linear chain of amino acid residues is called a </a:t>
            </a:r>
            <a:r>
              <a:rPr lang="en-US" sz="2000" dirty="0" smtClean="0">
                <a:latin typeface="Arial Black" pitchFamily="34" charset="0"/>
                <a:hlinkClick r:id="rId12" tooltip="Polypeptide"/>
              </a:rPr>
              <a:t>polypeptide</a:t>
            </a:r>
            <a:r>
              <a:rPr lang="en-US" sz="2000" dirty="0" smtClean="0">
                <a:latin typeface="Arial Black" pitchFamily="34" charset="0"/>
              </a:rPr>
              <a:t>. A protein contains at least one long polypeptide. Short polypeptides, containing less than 20–30 residues, and are commonly called </a:t>
            </a:r>
            <a:r>
              <a:rPr lang="en-US" sz="2000" dirty="0" smtClean="0">
                <a:latin typeface="Arial Black" pitchFamily="34" charset="0"/>
                <a:hlinkClick r:id="rId13" tooltip="Peptide"/>
              </a:rPr>
              <a:t>peptides</a:t>
            </a:r>
            <a:r>
              <a:rPr lang="en-US" sz="2000" dirty="0" smtClean="0">
                <a:latin typeface="Arial Black" pitchFamily="34" charset="0"/>
              </a:rPr>
              <a:t>, or sometimes </a:t>
            </a:r>
            <a:r>
              <a:rPr lang="en-US" sz="2000" dirty="0" err="1" smtClean="0">
                <a:latin typeface="Arial Black" pitchFamily="34" charset="0"/>
                <a:hlinkClick r:id="rId14" tooltip="Oligopeptide"/>
              </a:rPr>
              <a:t>oligopeptides</a:t>
            </a:r>
            <a:r>
              <a:rPr lang="en-US" sz="2000" dirty="0" smtClean="0">
                <a:latin typeface="Arial Black" pitchFamily="34" charset="0"/>
              </a:rPr>
              <a:t>.</a:t>
            </a:r>
            <a:endParaRPr lang="cs-CZ" sz="2000" dirty="0">
              <a:latin typeface="Arial Black"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10566</TotalTime>
  <Words>5304</Words>
  <Application>Microsoft Office PowerPoint</Application>
  <PresentationFormat>Předvádění na obrazovce (4:3)</PresentationFormat>
  <Paragraphs>1127</Paragraphs>
  <Slides>72</Slides>
  <Notes>0</Notes>
  <HiddenSlides>0</HiddenSlides>
  <MMClips>0</MMClips>
  <ScaleCrop>false</ScaleCrop>
  <HeadingPairs>
    <vt:vector size="4" baseType="variant">
      <vt:variant>
        <vt:lpstr>Motiv</vt:lpstr>
      </vt:variant>
      <vt:variant>
        <vt:i4>1</vt:i4>
      </vt:variant>
      <vt:variant>
        <vt:lpstr>Nadpisy snímků</vt:lpstr>
      </vt:variant>
      <vt:variant>
        <vt:i4>72</vt:i4>
      </vt:variant>
    </vt:vector>
  </HeadingPairs>
  <TitlesOfParts>
    <vt:vector size="73" baseType="lpstr">
      <vt:lpstr>Default Design</vt:lpstr>
      <vt:lpstr>NATURAL POLYMERS  PROTEINS I  </vt:lpstr>
      <vt:lpstr>Time schedule</vt:lpstr>
      <vt:lpstr>Snímek 3</vt:lpstr>
      <vt:lpstr>Chemistry of Peptides and Proteins</vt:lpstr>
      <vt:lpstr>Chemistry of Peptides and Proteins</vt:lpstr>
      <vt:lpstr>Chemistry of Peptides and Proteins</vt:lpstr>
      <vt:lpstr>Snímek 7</vt:lpstr>
      <vt:lpstr>Chemistry of Peptides and Proteins</vt:lpstr>
      <vt:lpstr>Snímek 9</vt:lpstr>
      <vt:lpstr>Chemistry of Peptides and Proteins HIERARCHI</vt:lpstr>
      <vt:lpstr>Snímek 11</vt:lpstr>
      <vt:lpstr>Snímek 12</vt:lpstr>
      <vt:lpstr>Chemistry of Peptides and Proteins</vt:lpstr>
      <vt:lpstr>Snímek 14</vt:lpstr>
      <vt:lpstr>Snímek 15</vt:lpstr>
      <vt:lpstr>Snímek 16</vt:lpstr>
      <vt:lpstr>Snímek 17</vt:lpstr>
      <vt:lpstr>Snímek 18</vt:lpstr>
      <vt:lpstr>Chemistry of Peptides and Proteins</vt:lpstr>
      <vt:lpstr>Snímek 20</vt:lpstr>
      <vt:lpstr>Snímek 21</vt:lpstr>
      <vt:lpstr>Snímek 22</vt:lpstr>
      <vt:lpstr>Snímek 23</vt:lpstr>
      <vt:lpstr>Chemistry of Peptides and Proteins</vt:lpstr>
      <vt:lpstr>Snímek 25</vt:lpstr>
      <vt:lpstr>Chemistry of Peptides and Proteins</vt:lpstr>
      <vt:lpstr>Chemistry of Peptides and Proteins</vt:lpstr>
      <vt:lpstr>Snímek 28</vt:lpstr>
      <vt:lpstr>Chemistry of Peptides and Proteins</vt:lpstr>
      <vt:lpstr>Amino acid &gt; Peptide &gt; Protein</vt:lpstr>
      <vt:lpstr>Peptides X PROTEINS</vt:lpstr>
      <vt:lpstr>Structure Hierarchie of Peptides and Proteins</vt:lpstr>
      <vt:lpstr>Snímek 33</vt:lpstr>
      <vt:lpstr>Proteins dividing – the Occurrence of other Components in Macromolecule accordingly </vt:lpstr>
      <vt:lpstr>Solubility versus SWELING</vt:lpstr>
      <vt:lpstr>Proteins dividing – Macromolecules’ Solubility in Water of accordingly </vt:lpstr>
      <vt:lpstr>Proteins dividing – Macromolecules’ Shape and Supermolecular Structure accordingly </vt:lpstr>
      <vt:lpstr>PRIMARY STRUKTURE of Proteine I</vt:lpstr>
      <vt:lpstr>Proteines Molecular Weight  </vt:lpstr>
      <vt:lpstr>PRIMARY PROTEINS STRUCTURE II DETERMINATION OF THE AMINO ACIDS’ SEQUENCE</vt:lpstr>
      <vt:lpstr>PRIMARY PROTEINS STRUCTURE III DETERMINATION OF THE AMINO ACIDS’ SEQUENCE</vt:lpstr>
      <vt:lpstr>Protein SECUNDARY STRUCTURE I</vt:lpstr>
      <vt:lpstr>Protein SECUNDARY STRUCTURE II A</vt:lpstr>
      <vt:lpstr>Protein SECUNDARY STRUCTURE II B</vt:lpstr>
      <vt:lpstr>Protein SECUNDARY STRUCTURE III</vt:lpstr>
      <vt:lpstr>Protein SECUNDARY STRUCTURE IV</vt:lpstr>
      <vt:lpstr>Casein – the main Amino acid Components  </vt:lpstr>
      <vt:lpstr>Snímek 48</vt:lpstr>
      <vt:lpstr>Snímek 49</vt:lpstr>
      <vt:lpstr>Casein – characteristics</vt:lpstr>
      <vt:lpstr>Casein – Charasteristics</vt:lpstr>
      <vt:lpstr>From Casein to Cheese </vt:lpstr>
      <vt:lpstr>Snímek 53</vt:lpstr>
      <vt:lpstr>Snímek 54</vt:lpstr>
      <vt:lpstr>Casein – Use</vt:lpstr>
      <vt:lpstr>Galalit is coming back (returning)! </vt:lpstr>
      <vt:lpstr>Snímek 57</vt:lpstr>
      <vt:lpstr>Snímek 58</vt:lpstr>
      <vt:lpstr>Casein Glues</vt:lpstr>
      <vt:lpstr>Casein Paints</vt:lpstr>
      <vt:lpstr>Egg Proteins – the main Amino acids Components  </vt:lpstr>
      <vt:lpstr>Snímek 62</vt:lpstr>
      <vt:lpstr>Snímek 63</vt:lpstr>
      <vt:lpstr>Denaturation is a process in which proteins or nucleic acids lose the quaternary structure, tertiary structure and secondary structure which is present in their native state, by application of some external stress or compound such as a strong acid or base, a concentrated inorganic salt, an organic solvent (e.g., alcohol or chloroform), radiation or heat.[3] If proteins in a living cell are denatured, this results in disruption of cell activity and possibly cell death. Denatured proteins can exhibit a wide range of characteristics, from loss of solubility to communal aggregation</vt:lpstr>
      <vt:lpstr>Egg Proteins – Use1</vt:lpstr>
      <vt:lpstr>Egg Proteins – USE 2</vt:lpstr>
      <vt:lpstr>Snímek 67</vt:lpstr>
      <vt:lpstr>Egg White &amp;Drinks</vt:lpstr>
      <vt:lpstr>Whey</vt:lpstr>
      <vt:lpstr>Whey –contained PROTEINS </vt:lpstr>
      <vt:lpstr>Plant Proteins</vt:lpstr>
      <vt:lpstr>Snímek 72</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897</cp:revision>
  <dcterms:created xsi:type="dcterms:W3CDTF">2008-02-10T16:41:08Z</dcterms:created>
  <dcterms:modified xsi:type="dcterms:W3CDTF">2018-01-27T19:26:11Z</dcterms:modified>
</cp:coreProperties>
</file>