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59" r:id="rId3"/>
    <p:sldId id="472" r:id="rId4"/>
    <p:sldId id="538" r:id="rId5"/>
    <p:sldId id="418" r:id="rId6"/>
    <p:sldId id="419" r:id="rId7"/>
    <p:sldId id="423" r:id="rId8"/>
    <p:sldId id="502" r:id="rId9"/>
    <p:sldId id="501" r:id="rId10"/>
    <p:sldId id="543" r:id="rId11"/>
    <p:sldId id="424" r:id="rId12"/>
    <p:sldId id="422" r:id="rId13"/>
    <p:sldId id="500" r:id="rId14"/>
    <p:sldId id="545" r:id="rId15"/>
    <p:sldId id="547" r:id="rId16"/>
    <p:sldId id="548" r:id="rId17"/>
    <p:sldId id="551" r:id="rId18"/>
    <p:sldId id="476" r:id="rId19"/>
    <p:sldId id="544" r:id="rId20"/>
    <p:sldId id="477" r:id="rId21"/>
    <p:sldId id="566" r:id="rId22"/>
    <p:sldId id="425" r:id="rId23"/>
    <p:sldId id="568" r:id="rId24"/>
    <p:sldId id="427" r:id="rId25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99"/>
    <a:srgbClr val="CC00CC"/>
    <a:srgbClr val="FF0000"/>
    <a:srgbClr val="0033CC"/>
    <a:srgbClr val="9900CC"/>
    <a:srgbClr val="FFFFCC"/>
    <a:srgbClr val="000099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NATURAL POLYMERS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Polysaccharide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I  </a:t>
            </a:r>
            <a:r>
              <a:rPr lang="cs-CZ" sz="54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STARCH 2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Dr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. Ladislav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Pospíšil</a:t>
            </a:r>
            <a:endParaRPr lang="cs-CZ" sz="28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January 2018/6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in Water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in GENERAL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123728" y="1124744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mazovatění Google 0511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974"/>
            <a:ext cx="9144000" cy="5214025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427984" y="1556792"/>
            <a:ext cx="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7668344" y="3429000"/>
            <a:ext cx="432048" cy="79208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444208" y="4293096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STARCH GELLING Curves of various sorts of Starch in Water 2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 descr="img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9983" y="-331711"/>
            <a:ext cx="4824537" cy="7881463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051720" y="1988840"/>
            <a:ext cx="151216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563888" y="1628800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2123728" y="1988840"/>
            <a:ext cx="14401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771800" y="1988840"/>
            <a:ext cx="79208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img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6445" y="2134201"/>
            <a:ext cx="3600400" cy="345369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1520" y="5301208"/>
            <a:ext cx="871296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Viscosity curves of native Starches:</a:t>
            </a:r>
          </a:p>
          <a:p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1) </a:t>
            </a:r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Wheat Starch</a:t>
            </a: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, 2) </a:t>
            </a:r>
            <a:r>
              <a:rPr lang="en-GB" dirty="0" smtClean="0">
                <a:solidFill>
                  <a:srgbClr val="7030A0"/>
                </a:solidFill>
                <a:latin typeface="Arial Black" pitchFamily="34" charset="0"/>
              </a:rPr>
              <a:t>Potato Starch</a:t>
            </a: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, 3) Corn Starch  </a:t>
            </a:r>
            <a:endParaRPr lang="en-GB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20072" y="4509120"/>
            <a:ext cx="3816424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Swelling characteristics of Various Starches</a:t>
            </a:r>
            <a:endParaRPr lang="en-GB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44208" y="2780928"/>
            <a:ext cx="1296144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7030A0"/>
                </a:solidFill>
                <a:latin typeface="Arial Black" pitchFamily="34" charset="0"/>
              </a:rPr>
              <a:t>Potato</a:t>
            </a:r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000" dirty="0" err="1" smtClean="0">
                <a:solidFill>
                  <a:srgbClr val="7030A0"/>
                </a:solidFill>
                <a:latin typeface="Arial Black" pitchFamily="34" charset="0"/>
              </a:rPr>
              <a:t>Starch</a:t>
            </a:r>
            <a:endParaRPr lang="cs-CZ" sz="2000" dirty="0">
              <a:solidFill>
                <a:srgbClr val="7030A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564904"/>
            <a:ext cx="108012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Corn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Starch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in Water1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5192216" cy="34014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908720"/>
            <a:ext cx="2664296" cy="42473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5877272"/>
            <a:ext cx="25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BU = </a:t>
            </a:r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Unit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5949280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is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the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German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manufacturer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of</a:t>
            </a:r>
            <a:r>
              <a:rPr lang="cs-CZ" b="1" dirty="0" smtClean="0">
                <a:solidFill>
                  <a:srgbClr val="0000FF"/>
                </a:solidFill>
              </a:rPr>
              <a:t> such </a:t>
            </a:r>
            <a:r>
              <a:rPr lang="cs-CZ" b="1" dirty="0" err="1" smtClean="0">
                <a:solidFill>
                  <a:srgbClr val="0000FF"/>
                </a:solidFill>
              </a:rPr>
              <a:t>Devices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008000"/>
                </a:solidFill>
              </a:rPr>
              <a:t>Take notice of the </a:t>
            </a:r>
            <a:r>
              <a:rPr lang="en-GB" sz="2600" b="1" cap="all" dirty="0" smtClean="0">
                <a:solidFill>
                  <a:srgbClr val="008000"/>
                </a:solidFill>
              </a:rPr>
              <a:t>course Temperature measurement  </a:t>
            </a:r>
            <a:r>
              <a:rPr lang="en-GB" sz="2600" b="1" dirty="0" smtClean="0">
                <a:solidFill>
                  <a:srgbClr val="008000"/>
                </a:solidFill>
              </a:rPr>
              <a:t>and Points its Changes!</a:t>
            </a:r>
            <a:endParaRPr lang="en-GB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14"/>
          </a:xfrm>
        </p:spPr>
        <p:txBody>
          <a:bodyPr/>
          <a:lstStyle/>
          <a:p>
            <a:r>
              <a:rPr lang="en-GB" sz="27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Arial Black" pitchFamily="34" charset="0"/>
              </a:rPr>
              <a:t>Water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 3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4653136"/>
            <a:ext cx="27718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Gradual dissolving of the Shorter chains and their Diffusion to  Water &gt; VISCOSITY INCREASING </a:t>
            </a:r>
            <a:endParaRPr lang="en-GB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3356992"/>
            <a:ext cx="144016" cy="129614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2843808" y="2636912"/>
            <a:ext cx="1296144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555776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RETROGRADATION = viscosity Increasing with Temperature Decreasing &gt; GEL FORMING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2699792" y="1700808"/>
            <a:ext cx="504056" cy="36004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372200" y="2996952"/>
            <a:ext cx="2771800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Coast along (INCREAS) after Temperature switching  to Constant Temperature </a:t>
            </a:r>
            <a:endParaRPr lang="en-GB" b="1" i="1" dirty="0">
              <a:solidFill>
                <a:srgbClr val="0000FF"/>
              </a:solidFill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3203848" y="1988840"/>
            <a:ext cx="3168352" cy="100811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843808" y="4653136"/>
            <a:ext cx="2808312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Hydrogen bonds Destruction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between Starch chains and </a:t>
            </a:r>
            <a:r>
              <a:rPr lang="en-GB" b="1" dirty="0" err="1" smtClean="0">
                <a:solidFill>
                  <a:srgbClr val="FF0000"/>
                </a:solidFill>
              </a:rPr>
              <a:t>hydratation</a:t>
            </a:r>
            <a:r>
              <a:rPr lang="en-GB" b="1" dirty="0" smtClean="0">
                <a:solidFill>
                  <a:srgbClr val="FF0000"/>
                </a:solidFill>
              </a:rPr>
              <a:t> of the all Starch particle, Three-dimensional network &gt; GEL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3635896" y="3068960"/>
            <a:ext cx="2376264" cy="180020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724128" y="4869160"/>
            <a:ext cx="31683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Releasing of the Smaller Hydrated Structures </a:t>
            </a:r>
            <a:r>
              <a:rPr lang="cs-CZ" b="1" dirty="0" smtClean="0">
                <a:solidFill>
                  <a:srgbClr val="FFC000"/>
                </a:solidFill>
              </a:rPr>
              <a:t>&gt; SOL</a:t>
            </a:r>
            <a:endParaRPr 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18058"/>
          </a:xfrm>
        </p:spPr>
        <p:txBody>
          <a:bodyPr/>
          <a:lstStyle/>
          <a:p>
            <a:pPr algn="l"/>
            <a:r>
              <a:rPr lang="en-GB" sz="27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Arial Black" pitchFamily="34" charset="0"/>
              </a:rPr>
              <a:t>Water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 4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20688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sz="2400" dirty="0"/>
          </a:p>
        </p:txBody>
      </p:sp>
      <p:pic>
        <p:nvPicPr>
          <p:cNvPr id="16" name="Obrázek 15" descr="MAZOVATĚNÍ RŮZNÝCH ŠKROBŮ foods-05-00030-g003_0511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5119"/>
            <a:ext cx="8964488" cy="5742882"/>
          </a:xfrm>
          <a:prstGeom prst="rect">
            <a:avLst/>
          </a:prstGeom>
        </p:spPr>
      </p:pic>
      <p:cxnSp>
        <p:nvCxnSpPr>
          <p:cNvPr id="18" name="Přímá spojovací šipka 17"/>
          <p:cNvCxnSpPr/>
          <p:nvPr/>
        </p:nvCxnSpPr>
        <p:spPr>
          <a:xfrm flipH="1">
            <a:off x="2915816" y="1052736"/>
            <a:ext cx="1080120" cy="21602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3059832" y="1124744"/>
            <a:ext cx="864096" cy="288032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563888" y="1124744"/>
            <a:ext cx="432048" cy="388843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3923928" y="1124744"/>
            <a:ext cx="72008" cy="446449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3059832" y="1124744"/>
            <a:ext cx="864096" cy="345638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5508104" y="3645024"/>
            <a:ext cx="3096344" cy="216024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292080" y="2636912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2" name="Přímá spojovací šipka 31"/>
          <p:cNvCxnSpPr/>
          <p:nvPr/>
        </p:nvCxnSpPr>
        <p:spPr>
          <a:xfrm flipH="1">
            <a:off x="6516216" y="3068960"/>
            <a:ext cx="86409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H="1">
            <a:off x="6804248" y="3140968"/>
            <a:ext cx="504056" cy="108012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>
            <a:off x="6660232" y="3068960"/>
            <a:ext cx="720080" cy="20882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18058"/>
          </a:xfrm>
        </p:spPr>
        <p:txBody>
          <a:bodyPr/>
          <a:lstStyle/>
          <a:p>
            <a:pPr algn="l"/>
            <a:r>
              <a:rPr lang="en-GB" sz="27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Arial Black" pitchFamily="34" charset="0"/>
              </a:rPr>
              <a:t>Water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 5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6" name="Obrázek 15" descr="MAZOVATĚNÍ ŠKROBU KŘIVK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11013"/>
            <a:ext cx="8928992" cy="5746987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987824" y="23488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2555776" y="1916832"/>
            <a:ext cx="432048" cy="43204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2627784" y="2780928"/>
            <a:ext cx="648072" cy="115212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2987824" y="2924944"/>
            <a:ext cx="288032" cy="180020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3275856" y="2852936"/>
            <a:ext cx="720080" cy="230425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644008" y="3429000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6156176" y="3789040"/>
            <a:ext cx="1152128" cy="21602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6948264" y="4005064"/>
            <a:ext cx="1152128" cy="21602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MAZOVATĚNÍ ŠKROBU KŘIVKY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908720"/>
            <a:ext cx="8820472" cy="580146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411760" y="5486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1835696" y="980728"/>
            <a:ext cx="2016224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228184" y="2924944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 flipH="1">
            <a:off x="5292080" y="3284984"/>
            <a:ext cx="936104" cy="57606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6"/>
          <p:cNvSpPr txBox="1">
            <a:spLocks/>
          </p:cNvSpPr>
          <p:nvPr/>
        </p:nvSpPr>
        <p:spPr bwMode="auto">
          <a:xfrm>
            <a:off x="0" y="0"/>
            <a:ext cx="914400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STARCH GELLING Curves of Starch </a:t>
            </a:r>
            <a:r>
              <a:rPr kumimoji="0" lang="cs-CZ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 </a:t>
            </a:r>
            <a:r>
              <a:rPr kumimoji="0" lang="cs-CZ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Water</a:t>
            </a:r>
            <a:r>
              <a:rPr kumimoji="0" lang="cs-CZ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6</a:t>
            </a:r>
            <a:endParaRPr kumimoji="0" lang="cs-CZ" sz="2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548680"/>
            <a:ext cx="5112568" cy="461665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POINT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5" name="Obrázek 14" descr="želatice škrobu scan 18112017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8474"/>
            <a:ext cx="7668344" cy="552350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156176" y="4797152"/>
            <a:ext cx="2699792" cy="369332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RETROGRADATION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>
            <a:stCxn id="17" idx="1"/>
          </p:cNvCxnSpPr>
          <p:nvPr/>
        </p:nvCxnSpPr>
        <p:spPr>
          <a:xfrm flipH="1" flipV="1">
            <a:off x="6012160" y="4005064"/>
            <a:ext cx="144016" cy="97675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3563888" y="980728"/>
            <a:ext cx="504056" cy="93610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4139952" y="1052736"/>
            <a:ext cx="720080" cy="24482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18058"/>
          </a:xfrm>
        </p:spPr>
        <p:txBody>
          <a:bodyPr/>
          <a:lstStyle/>
          <a:p>
            <a:pPr algn="l"/>
            <a:r>
              <a:rPr lang="en-GB" sz="27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Arial Black" pitchFamily="34" charset="0"/>
              </a:rPr>
              <a:t>Water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 7</a:t>
            </a:r>
            <a:endParaRPr lang="cs-CZ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stages_of_starch_conversion 05112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836712"/>
            <a:ext cx="8954007" cy="59302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7544" y="1340768"/>
            <a:ext cx="10081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Dough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5661248"/>
            <a:ext cx="468052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0">
            <a:solidFill>
              <a:srgbClr val="9900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900CC"/>
                </a:solidFill>
                <a:latin typeface="Arial Black" pitchFamily="34" charset="0"/>
              </a:rPr>
              <a:t>Gradual Cleavage 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GB" sz="2400" dirty="0" smtClean="0">
                <a:solidFill>
                  <a:srgbClr val="9900CC"/>
                </a:solidFill>
                <a:latin typeface="Arial Black" pitchFamily="34" charset="0"/>
              </a:rPr>
              <a:t>Chain Scission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) </a:t>
            </a:r>
            <a:r>
              <a:rPr lang="en-GB" sz="2400" dirty="0" smtClean="0">
                <a:solidFill>
                  <a:srgbClr val="9900CC"/>
                </a:solidFill>
                <a:latin typeface="Arial Black" pitchFamily="34" charset="0"/>
              </a:rPr>
              <a:t>by Enzymes</a:t>
            </a:r>
            <a:endParaRPr lang="en-GB" sz="2400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7584" y="5589240"/>
            <a:ext cx="2448272" cy="707886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Black" pitchFamily="34" charset="0"/>
              </a:rPr>
              <a:t>STARCH GELLING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POINT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stCxn id="12" idx="3"/>
          </p:cNvCxnSpPr>
          <p:nvPr/>
        </p:nvCxnSpPr>
        <p:spPr>
          <a:xfrm flipV="1">
            <a:off x="3275856" y="5877272"/>
            <a:ext cx="648072" cy="65911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6588224" y="4869160"/>
            <a:ext cx="360040" cy="792088"/>
          </a:xfrm>
          <a:prstGeom prst="straightConnector1">
            <a:avLst/>
          </a:prstGeom>
          <a:ln w="635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6948264" y="4869160"/>
            <a:ext cx="504056" cy="792088"/>
          </a:xfrm>
          <a:prstGeom prst="straightConnector1">
            <a:avLst/>
          </a:prstGeom>
          <a:ln w="635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18058"/>
          </a:xfrm>
        </p:spPr>
        <p:txBody>
          <a:bodyPr/>
          <a:lstStyle/>
          <a:p>
            <a:pPr algn="l"/>
            <a:r>
              <a:rPr lang="en-GB" sz="27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Arial Black" pitchFamily="34" charset="0"/>
              </a:rPr>
              <a:t>Water</a:t>
            </a:r>
            <a:r>
              <a:rPr lang="cs-CZ" sz="2700" dirty="0" smtClean="0">
                <a:solidFill>
                  <a:srgbClr val="FF0000"/>
                </a:solidFill>
                <a:latin typeface="Arial Black" pitchFamily="34" charset="0"/>
              </a:rPr>
              <a:t> 8</a:t>
            </a:r>
            <a:endParaRPr lang="cs-CZ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Another type of the </a:t>
            </a:r>
            <a:r>
              <a:rPr lang="en-GB" sz="2400" dirty="0" err="1" smtClean="0">
                <a:solidFill>
                  <a:srgbClr val="C00000"/>
                </a:solidFill>
                <a:latin typeface="Arial Black" pitchFamily="34" charset="0"/>
              </a:rPr>
              <a:t>Viscosimeter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 for </a:t>
            </a:r>
            <a:r>
              <a:rPr lang="en-GB" sz="2400" dirty="0" err="1" smtClean="0">
                <a:solidFill>
                  <a:srgbClr val="C00000"/>
                </a:solidFill>
                <a:latin typeface="Arial Black" pitchFamily="34" charset="0"/>
              </a:rPr>
              <a:t>Maesurement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 of the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GELLING POINT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 1</a:t>
            </a:r>
            <a:endParaRPr lang="en-GB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7" name="Obrázek 6" descr="img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880320" cy="4068125"/>
          </a:xfrm>
          <a:prstGeom prst="rect">
            <a:avLst/>
          </a:prstGeom>
        </p:spPr>
      </p:pic>
      <p:pic>
        <p:nvPicPr>
          <p:cNvPr id="8" name="Obrázek 7" descr="img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6006957" cy="50405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40466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0000"/>
                </a:solidFill>
                <a:latin typeface="Arial Black" pitchFamily="34" charset="0"/>
              </a:rPr>
              <a:t>Time schedule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January 2018/6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404662"/>
          <a:ext cx="8712968" cy="6386146"/>
        </p:xfrm>
        <a:graphic>
          <a:graphicData uri="http://schemas.openxmlformats.org/drawingml/2006/table">
            <a:tbl>
              <a:tblPr/>
              <a:tblGrid>
                <a:gridCol w="936104"/>
                <a:gridCol w="7776864"/>
              </a:tblGrid>
              <a:tr h="332872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LECTURE</a:t>
                      </a:r>
                      <a:r>
                        <a:rPr lang="sk-SK" sz="1200" b="1" kern="1200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SUBJECT</a:t>
                      </a:r>
                      <a:endParaRPr lang="cs-CZ" sz="12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0420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Introduction to the subject </a:t>
                      </a:r>
                      <a:r>
                        <a:rPr lang="cs-CZ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Structure</a:t>
                      </a:r>
                      <a:r>
                        <a:rPr lang="en-GB" sz="2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&amp;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Terminology of</a:t>
                      </a:r>
                      <a:r>
                        <a:rPr lang="cs-CZ" sz="2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nature polymers, literature </a:t>
                      </a:r>
                      <a:endParaRPr lang="en-GB" sz="1600" b="1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146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Derivatives of acids – natural resins, drying oils, shellac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noProof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Waxes 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762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Plant (vegetable) gums, </a:t>
                      </a:r>
                      <a:r>
                        <a:rPr lang="en-GB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Polyterpene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cs-CZ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natural rubber</a:t>
                      </a:r>
                      <a:r>
                        <a:rPr lang="en-GB" sz="20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(extracting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processing and modification)</a:t>
                      </a:r>
                      <a:r>
                        <a:rPr lang="cs-CZ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Taraxacum</a:t>
                      </a:r>
                      <a:r>
                        <a:rPr lang="cs-CZ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_kok-</a:t>
                      </a:r>
                      <a:r>
                        <a:rPr lang="cs-CZ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saghyz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Polyphenol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– lignin, </a:t>
                      </a:r>
                      <a:r>
                        <a:rPr lang="en-GB" sz="20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humic</a:t>
                      </a: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acids</a:t>
                      </a:r>
                      <a:endParaRPr lang="en-GB" sz="20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Polysaccharides I – starch </a:t>
                      </a:r>
                      <a:endParaRPr lang="en-GB" sz="2000" noProof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0033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cs-CZ" sz="20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Polysaccharides II – </a:t>
                      </a:r>
                      <a:r>
                        <a:rPr lang="en-GB" sz="2000" b="1" kern="1200" noProof="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celullosis</a:t>
                      </a:r>
                      <a:r>
                        <a:rPr lang="en-GB" sz="2000" b="1" kern="12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GB" sz="2000" noProof="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cs-CZ" sz="20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 fibres I </a:t>
                      </a:r>
                      <a:endParaRPr lang="en-GB" sz="2000" noProof="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cs-CZ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 fibres II </a:t>
                      </a:r>
                      <a:endParaRPr lang="en-GB" sz="2000" noProof="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577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cs-CZ" sz="20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Casein, whey, protein of eggs</a:t>
                      </a:r>
                      <a:endParaRPr lang="en-GB" sz="2000" noProof="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9722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cs-CZ" sz="20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Identification of natural polymers </a:t>
                      </a:r>
                      <a:endParaRPr lang="en-GB" sz="1800" noProof="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9722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Laboratory methods of natural polymers</a:t>
                      </a:r>
                      <a:r>
                        <a:rPr lang="cs-CZ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evaluation </a:t>
                      </a:r>
                      <a:endParaRPr lang="en-GB" sz="1800" noProof="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8784976" cy="46085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573325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</a:rPr>
              <a:t>VISCOSITY IS GIVEN IN THE SI  UNITS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141277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Various Sorts of Corn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Maize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) </a:t>
            </a:r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Starch</a:t>
            </a:r>
            <a:endParaRPr lang="en-GB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1916832"/>
            <a:ext cx="22322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Transition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GEL &gt; SOL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2051720" y="2276872"/>
            <a:ext cx="1368152" cy="86409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1835696" y="2276872"/>
            <a:ext cx="1584176" cy="201622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5"/>
          <p:cNvSpPr txBox="1">
            <a:spLocks/>
          </p:cNvSpPr>
          <p:nvPr/>
        </p:nvSpPr>
        <p:spPr bwMode="auto">
          <a:xfrm>
            <a:off x="0" y="116632"/>
            <a:ext cx="91440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Another type of the </a:t>
            </a:r>
            <a:r>
              <a:rPr kumimoji="0" lang="en-GB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Viscosimeter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for </a:t>
            </a:r>
            <a:r>
              <a:rPr kumimoji="0" lang="en-GB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Maesurement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the 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STARCH GELLING POINT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2</a:t>
            </a:r>
            <a:endParaRPr kumimoji="0" lang="en-GB" sz="2400" b="0" i="0" u="none" strike="noStrike" kern="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54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48676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STARCH GELLING POINT</a:t>
                      </a:r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en-GB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various  Starches</a:t>
                      </a:r>
                      <a:endParaRPr lang="en-GB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Starch 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GELLING POINT</a:t>
                      </a:r>
                      <a:r>
                        <a:rPr kumimoji="0" lang="en-GB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Temperature (°C)</a:t>
                      </a:r>
                      <a:endParaRPr lang="en-GB" sz="2400" noProof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Starting</a:t>
                      </a:r>
                      <a:endParaRPr lang="en-GB" sz="2000" noProof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Final</a:t>
                      </a:r>
                      <a:endParaRPr lang="en-GB" sz="2000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Middle</a:t>
                      </a:r>
                      <a:endParaRPr lang="en-GB" sz="2000" noProof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Potato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59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60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63,5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Corn (Maize)</a:t>
                      </a:r>
                      <a:endParaRPr lang="en-GB" sz="2000" noProof="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62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Wheat 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58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64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60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Rye 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57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70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61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Rice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68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78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74,5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Pea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70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Waxy Corn (Maize)</a:t>
                      </a:r>
                      <a:endParaRPr lang="en-GB" sz="2000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63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Amylose</a:t>
                      </a:r>
                      <a:r>
                        <a:rPr lang="en-GB" sz="2000" noProof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Corn (Maize)</a:t>
                      </a:r>
                      <a:endParaRPr lang="en-GB" sz="2000" noProof="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Full Gelling in the boiling Water</a:t>
                      </a:r>
                      <a:endParaRPr lang="en-GB" sz="2000" noProof="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80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07504" y="4"/>
          <a:ext cx="8856984" cy="675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3670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STARCH GELLING POINT</a:t>
                      </a:r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en-GB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various Additives to Water</a:t>
                      </a:r>
                      <a:endParaRPr lang="en-GB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Corn 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(</a:t>
                      </a:r>
                      <a:r>
                        <a:rPr lang="cs-CZ" sz="20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Maize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) </a:t>
                      </a:r>
                      <a:r>
                        <a:rPr lang="cs-CZ" sz="20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Starch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GELLING POINT</a:t>
                      </a:r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Temperature</a:t>
                      </a:r>
                      <a:r>
                        <a:rPr kumimoji="0" lang="cs-CZ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(°C)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kumimoji="0" lang="en-GB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Additives 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Starting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Final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Middle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5 % w/w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</a:rPr>
                        <a:t>Saccharose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60,5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72,5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10 % w/w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</a:rPr>
                        <a:t>Saccharose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60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74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20 % w/w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</a:rPr>
                        <a:t>Saccharose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65,5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78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74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40 % w/w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</a:rPr>
                        <a:t>Saccharose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85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79,5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60 % w/w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</a:rPr>
                        <a:t>Saccharose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84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96,5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90,5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FF00"/>
                          </a:solidFill>
                        </a:rPr>
                        <a:t>0,2 % w/w </a:t>
                      </a:r>
                      <a:r>
                        <a:rPr lang="cs-CZ" sz="2000" b="1" dirty="0" err="1" smtClean="0">
                          <a:solidFill>
                            <a:srgbClr val="FFFF00"/>
                          </a:solidFill>
                        </a:rPr>
                        <a:t>NaOH</a:t>
                      </a:r>
                      <a:endParaRPr lang="cs-CZ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55,5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69,5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64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FF00"/>
                          </a:solidFill>
                        </a:rPr>
                        <a:t>0,3 % w/w </a:t>
                      </a:r>
                      <a:r>
                        <a:rPr lang="cs-CZ" sz="2000" b="1" dirty="0" err="1" smtClean="0">
                          <a:solidFill>
                            <a:srgbClr val="FFFF00"/>
                          </a:solidFill>
                        </a:rPr>
                        <a:t>NaOH</a:t>
                      </a:r>
                      <a:endParaRPr lang="cs-CZ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49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65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59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07504" y="4"/>
          <a:ext cx="8856984" cy="659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3670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STARCH GELLING POINT</a:t>
                      </a:r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en-GB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various Additives to Water</a:t>
                      </a:r>
                      <a:endParaRPr lang="en-GB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Corn 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(</a:t>
                      </a:r>
                      <a:r>
                        <a:rPr lang="cs-CZ" sz="20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Maize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) </a:t>
                      </a:r>
                      <a:r>
                        <a:rPr lang="cs-CZ" sz="20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Starch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GELLING POINT</a:t>
                      </a:r>
                      <a:r>
                        <a:rPr kumimoji="0" lang="en-GB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Temperature</a:t>
                      </a:r>
                      <a:r>
                        <a:rPr kumimoji="0" lang="cs-CZ" sz="2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(°C)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r>
                        <a:rPr kumimoji="0" lang="en-GB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Additives 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Starting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Final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Middle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5 % w/w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CO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cs-CZ" sz="2000" b="1" baseline="-25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64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70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10 % w/w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CO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76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20 % w/w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CO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77,5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87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82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30 % w/w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CO</a:t>
                      </a:r>
                      <a:r>
                        <a:rPr lang="cs-CZ" sz="20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92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103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FF00"/>
                          </a:solidFill>
                        </a:rPr>
                        <a:t>1,5 % w/w </a:t>
                      </a:r>
                      <a:r>
                        <a:rPr lang="cs-CZ" sz="2000" b="1" dirty="0" err="1" smtClean="0">
                          <a:solidFill>
                            <a:srgbClr val="FFFF00"/>
                          </a:solidFill>
                        </a:rPr>
                        <a:t>NaCl</a:t>
                      </a:r>
                      <a:endParaRPr lang="cs-CZ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77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72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FF00"/>
                          </a:solidFill>
                        </a:rPr>
                        <a:t>3 % w/w </a:t>
                      </a:r>
                      <a:r>
                        <a:rPr lang="cs-CZ" sz="2000" b="1" dirty="0" err="1" smtClean="0">
                          <a:solidFill>
                            <a:srgbClr val="FFFF00"/>
                          </a:solidFill>
                        </a:rPr>
                        <a:t>NaCl</a:t>
                      </a:r>
                      <a:endParaRPr lang="cs-CZ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69,5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78,5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74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FF00"/>
                          </a:solidFill>
                        </a:rPr>
                        <a:t>6 % w/w </a:t>
                      </a:r>
                      <a:r>
                        <a:rPr lang="cs-CZ" sz="2000" b="1" dirty="0" err="1" smtClean="0">
                          <a:solidFill>
                            <a:srgbClr val="FFFF00"/>
                          </a:solidFill>
                        </a:rPr>
                        <a:t>NaCl</a:t>
                      </a:r>
                      <a:endParaRPr lang="cs-CZ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82,5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79,5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STARCH GEL BEHAVIUOR 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in</a:t>
            </a:r>
            <a:r>
              <a:rPr lang="en-GB" sz="2800" dirty="0" smtClean="0">
                <a:solidFill>
                  <a:srgbClr val="C00000"/>
                </a:solidFill>
                <a:latin typeface="Arial Black" pitchFamily="34" charset="0"/>
              </a:rPr>
              <a:t> Water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6886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8000"/>
                </a:solidFill>
              </a:rPr>
              <a:t>Decreasing Temperature: gradual Regeneration of the Hydrogen Bonds, mainly at AMYLOSE, the Starch having high Content of the AMYLOPECTIN (Branched macromolecule) has lower Tendency to </a:t>
            </a:r>
            <a:r>
              <a:rPr lang="en-GB" sz="2800" b="1" u="sng" dirty="0" smtClean="0">
                <a:solidFill>
                  <a:srgbClr val="FF0000"/>
                </a:solidFill>
                <a:latin typeface="Arial Black" pitchFamily="34" charset="0"/>
              </a:rPr>
              <a:t>RETROGRADATION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They precipitate from the Solution as the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</a:rPr>
              <a:t>Flakes at low Concentration, up to approx. 3 % w/w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The Gel is formed at high Concentrations, having High Viscosity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This Process is called </a:t>
            </a:r>
            <a:r>
              <a:rPr lang="en-GB" sz="2800" b="1" u="sng" dirty="0" smtClean="0">
                <a:solidFill>
                  <a:srgbClr val="FF0000"/>
                </a:solidFill>
                <a:latin typeface="Arial Black" pitchFamily="34" charset="0"/>
              </a:rPr>
              <a:t>RETROGRADATION </a:t>
            </a:r>
            <a:r>
              <a:rPr lang="en-GB" sz="2800" dirty="0" smtClean="0">
                <a:solidFill>
                  <a:srgbClr val="FF0000"/>
                </a:solidFill>
              </a:rPr>
              <a:t>and it possible to retard it by Addition of e.g. Glucose, Fats or Inorganic Salts (e.g. NaNO</a:t>
            </a:r>
            <a:r>
              <a:rPr lang="en-GB" sz="2800" baseline="-25000" dirty="0" smtClean="0">
                <a:solidFill>
                  <a:srgbClr val="FF0000"/>
                </a:solidFill>
              </a:rPr>
              <a:t>3</a:t>
            </a:r>
            <a:r>
              <a:rPr lang="en-GB" sz="2800" dirty="0" smtClean="0">
                <a:solidFill>
                  <a:srgbClr val="FF0000"/>
                </a:solidFill>
              </a:rPr>
              <a:t>)</a:t>
            </a:r>
          </a:p>
          <a:p>
            <a:endParaRPr lang="en-GB" sz="2800" b="1" dirty="0" smtClean="0">
              <a:solidFill>
                <a:srgbClr val="0000FF"/>
              </a:solidFill>
            </a:endParaRPr>
          </a:p>
          <a:p>
            <a:endParaRPr lang="cs-CZ" sz="2800" dirty="0" smtClean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SOLUBILITY versus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SWELLING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rozpust verus bot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3439" y="-717175"/>
            <a:ext cx="4741098" cy="8424936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>
            <a:off x="3563888" y="620688"/>
            <a:ext cx="1728192" cy="936104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164288" y="692696"/>
            <a:ext cx="72008" cy="28083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3568" y="4725144"/>
            <a:ext cx="4968552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Biopolymer molecule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Polymer Chain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Water molecule or other Solvent (</a:t>
            </a:r>
            <a:r>
              <a:rPr lang="en-GB" dirty="0" err="1" smtClean="0">
                <a:solidFill>
                  <a:srgbClr val="008000"/>
                </a:solidFill>
                <a:latin typeface="Arial Black" pitchFamily="34" charset="0"/>
              </a:rPr>
              <a:t>solvation</a:t>
            </a:r>
            <a:r>
              <a:rPr lang="en-GB" dirty="0" smtClean="0">
                <a:solidFill>
                  <a:srgbClr val="008000"/>
                </a:solidFill>
                <a:latin typeface="Arial Black" pitchFamily="34" charset="0"/>
              </a:rPr>
              <a:t> agent)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en-GB" sz="3200" cap="all" dirty="0" smtClean="0">
                <a:solidFill>
                  <a:srgbClr val="FF0000"/>
                </a:solidFill>
                <a:latin typeface="Arial Black" pitchFamily="34" charset="0"/>
              </a:rPr>
              <a:t>Dissolving</a:t>
            </a:r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OF STRACH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7"/>
            <a:ext cx="2133600" cy="268138"/>
          </a:xfrm>
        </p:spPr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48680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NATIV STARCH is not soluble in the Cold Water, having Water in the in the Capillaries and Hydrogen bonds only, approx. 14 – 16 % w/w of Water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C000"/>
                </a:solidFill>
                <a:latin typeface="Arial Black" pitchFamily="34" charset="0"/>
              </a:rPr>
              <a:t> NATIV STARCH after pouring to Water at the  Laboratory Temperature – the only the other Pores are filled by Water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 NATIV STARCH in the Water at Temperature increasing to approx. 50°C – it is SWELLING,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Hydrogen bonds are destroyed </a:t>
            </a: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a DISPERSION OF </a:t>
            </a:r>
            <a:r>
              <a:rPr lang="en-GB" sz="2400" cap="all" dirty="0" smtClean="0">
                <a:solidFill>
                  <a:srgbClr val="008000"/>
                </a:solidFill>
                <a:latin typeface="Arial Black" pitchFamily="34" charset="0"/>
              </a:rPr>
              <a:t>Swollen</a:t>
            </a: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 (hydrated</a:t>
            </a: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Particles </a:t>
            </a:r>
            <a:r>
              <a:rPr lang="en-GB" sz="2400" dirty="0" smtClean="0">
                <a:solidFill>
                  <a:srgbClr val="008000"/>
                </a:solidFill>
                <a:latin typeface="Arial Black" pitchFamily="34" charset="0"/>
              </a:rPr>
              <a:t>in Water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cap="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GB" sz="2400" cap="all" dirty="0" smtClean="0">
                <a:solidFill>
                  <a:srgbClr val="C00000"/>
                </a:solidFill>
                <a:latin typeface="Arial Black" pitchFamily="34" charset="0"/>
              </a:rPr>
              <a:t>The FULL HYDRATATION 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occurs (maximal for the particular Starch) after taking another Water and a Gel are arising (</a:t>
            </a:r>
            <a:r>
              <a:rPr lang="en-GB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amylopeCtin</a:t>
            </a:r>
            <a:r>
              <a:rPr lang="en-GB" sz="2400" cap="all" dirty="0" smtClean="0">
                <a:solidFill>
                  <a:srgbClr val="C00000"/>
                </a:solidFill>
                <a:latin typeface="Arial Black" pitchFamily="34" charset="0"/>
              </a:rPr>
              <a:t>) 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or High Viscosity Solution (</a:t>
            </a:r>
            <a:r>
              <a:rPr lang="en-GB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amylOSE</a:t>
            </a:r>
            <a:r>
              <a:rPr lang="en-GB" sz="2400" cap="all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en-GB" sz="24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endParaRPr lang="en-GB" sz="2400" cap="all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cap="all" dirty="0" smtClean="0">
                <a:solidFill>
                  <a:srgbClr val="FF0000"/>
                </a:solidFill>
                <a:latin typeface="Arial Black" pitchFamily="34" charset="0"/>
              </a:rPr>
              <a:t> THE RESULTING STATE IS called </a:t>
            </a:r>
            <a:r>
              <a:rPr lang="cs-CZ" sz="2800" i="1" cap="all" dirty="0" smtClean="0">
                <a:solidFill>
                  <a:srgbClr val="FF0000"/>
                </a:solidFill>
                <a:latin typeface="Arial Black" pitchFamily="34" charset="0"/>
              </a:rPr>
              <a:t>GELATION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sz="2800" i="1" cap="all" dirty="0" smtClean="0">
                <a:solidFill>
                  <a:srgbClr val="FF0000"/>
                </a:solidFill>
                <a:latin typeface="Arial Black" pitchFamily="34" charset="0"/>
              </a:rPr>
              <a:t>STARCH</a:t>
            </a:r>
            <a:endParaRPr lang="en-GB" sz="2400" i="1" u="sng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Behaviour of Starch in Water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217443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Laboratory Temperature: </a:t>
            </a:r>
            <a:r>
              <a:rPr lang="en-GB" sz="2800" dirty="0" smtClean="0">
                <a:solidFill>
                  <a:srgbClr val="0000FF"/>
                </a:solidFill>
              </a:rPr>
              <a:t>the Reversible filling of the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Capillaries </a:t>
            </a:r>
            <a:r>
              <a:rPr lang="en-GB" sz="2400" dirty="0" smtClean="0">
                <a:solidFill>
                  <a:srgbClr val="0000FF"/>
                </a:solidFill>
              </a:rPr>
              <a:t>in the Starch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smtClean="0">
                <a:solidFill>
                  <a:srgbClr val="0000FF"/>
                </a:solidFill>
              </a:rPr>
              <a:t>Particle only</a:t>
            </a:r>
            <a:endParaRPr lang="en-GB" sz="2800" dirty="0" smtClean="0">
              <a:solidFill>
                <a:srgbClr val="0000FF"/>
              </a:solidFill>
            </a:endParaRPr>
          </a:p>
          <a:p>
            <a:r>
              <a:rPr lang="en-GB" sz="2800" b="1" dirty="0" smtClean="0">
                <a:solidFill>
                  <a:srgbClr val="008000"/>
                </a:solidFill>
              </a:rPr>
              <a:t>Temperature Increasing: </a:t>
            </a:r>
            <a:r>
              <a:rPr lang="en-GB" sz="2800" dirty="0" smtClean="0">
                <a:solidFill>
                  <a:srgbClr val="008000"/>
                </a:solidFill>
              </a:rPr>
              <a:t>the</a:t>
            </a:r>
            <a:r>
              <a:rPr lang="en-GB" sz="2800" b="1" dirty="0" smtClean="0">
                <a:solidFill>
                  <a:srgbClr val="008000"/>
                </a:solidFill>
              </a:rPr>
              <a:t> </a:t>
            </a:r>
            <a:r>
              <a:rPr lang="en-GB" sz="2800" dirty="0" smtClean="0">
                <a:solidFill>
                  <a:srgbClr val="008000"/>
                </a:solidFill>
              </a:rPr>
              <a:t>steady </a:t>
            </a:r>
            <a:r>
              <a:rPr lang="en-GB" sz="2800" dirty="0" err="1" smtClean="0">
                <a:solidFill>
                  <a:srgbClr val="008000"/>
                </a:solidFill>
              </a:rPr>
              <a:t>Hydratation</a:t>
            </a:r>
            <a:r>
              <a:rPr lang="en-GB" sz="2800" dirty="0" smtClean="0">
                <a:solidFill>
                  <a:srgbClr val="008000"/>
                </a:solidFill>
              </a:rPr>
              <a:t> and </a:t>
            </a:r>
            <a:r>
              <a:rPr lang="en-GB" sz="2800" dirty="0" smtClean="0">
                <a:solidFill>
                  <a:srgbClr val="008000"/>
                </a:solidFill>
              </a:rPr>
              <a:t>Destruction </a:t>
            </a:r>
            <a:r>
              <a:rPr lang="en-GB" sz="2800" dirty="0" smtClean="0">
                <a:solidFill>
                  <a:srgbClr val="008000"/>
                </a:solidFill>
              </a:rPr>
              <a:t>of the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Hydrogen bonds</a:t>
            </a:r>
            <a:r>
              <a:rPr lang="en-GB" sz="2800" dirty="0" smtClean="0">
                <a:solidFill>
                  <a:srgbClr val="008000"/>
                </a:solidFill>
              </a:rPr>
              <a:t>, AMYLOSE DISOLVING, </a:t>
            </a:r>
            <a:r>
              <a:rPr lang="en-GB" sz="2800" dirty="0" smtClean="0">
                <a:solidFill>
                  <a:srgbClr val="C00000"/>
                </a:solidFill>
              </a:rPr>
              <a:t>the only Swelling of the </a:t>
            </a:r>
            <a:r>
              <a:rPr lang="en-GB" sz="2800" b="1" i="1" u="sng" dirty="0" smtClean="0">
                <a:solidFill>
                  <a:srgbClr val="C00000"/>
                </a:solidFill>
              </a:rPr>
              <a:t>AMYLOPECTIN</a:t>
            </a:r>
          </a:p>
          <a:p>
            <a:r>
              <a:rPr lang="en-GB" sz="2800" b="1" dirty="0" smtClean="0">
                <a:solidFill>
                  <a:srgbClr val="008000"/>
                </a:solidFill>
              </a:rPr>
              <a:t>Temperature Increasing </a:t>
            </a:r>
            <a:r>
              <a:rPr lang="en-GB" sz="2800" b="1" dirty="0" smtClean="0"/>
              <a:t>&amp; Mixing</a:t>
            </a:r>
            <a:r>
              <a:rPr lang="en-GB" sz="2800" dirty="0" smtClean="0"/>
              <a:t>: 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Hydrogen bonds are destroyed and so called </a:t>
            </a:r>
            <a:r>
              <a:rPr lang="en-GB" sz="2800" dirty="0" smtClean="0">
                <a:solidFill>
                  <a:srgbClr val="FF0000"/>
                </a:solidFill>
              </a:rPr>
              <a:t>„</a:t>
            </a:r>
            <a:r>
              <a:rPr lang="cs-CZ" sz="2800" i="1" cap="all" dirty="0" smtClean="0">
                <a:solidFill>
                  <a:srgbClr val="FF0000"/>
                </a:solidFill>
                <a:latin typeface="Arial Black" pitchFamily="34" charset="0"/>
              </a:rPr>
              <a:t> GELATION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  <a:latin typeface="Arial Black" pitchFamily="34" charset="0"/>
              </a:rPr>
              <a:t>STARCH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GELLING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POINT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en-GB" sz="2800" b="1" dirty="0" err="1" smtClean="0">
                <a:solidFill>
                  <a:srgbClr val="FF0000"/>
                </a:solidFill>
                <a:latin typeface="Arial Black" pitchFamily="34" charset="0"/>
              </a:rPr>
              <a:t>eptisation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en-GB" sz="2800" b="1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en-GB" sz="2800" i="1" cap="all" dirty="0" smtClean="0">
                <a:solidFill>
                  <a:srgbClr val="FF0000"/>
                </a:solidFill>
                <a:latin typeface="Arial Black" pitchFamily="34" charset="0"/>
              </a:rPr>
              <a:t>GELATION</a:t>
            </a:r>
            <a:r>
              <a:rPr lang="en-GB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  <a:latin typeface="Arial Black" pitchFamily="34" charset="0"/>
              </a:rPr>
              <a:t>STARCH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 (GELLING) </a:t>
            </a: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POINT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 is characteristic for each type 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native or modified 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Starch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STARCH GELLING Curves of Starch in Water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908720"/>
            <a:ext cx="2627784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832648" cy="453650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5517232"/>
            <a:ext cx="648072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Modified ROTATION VISCOSIMETER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ROTATION VISCOSIMETER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868057" cy="4392488"/>
          </a:xfrm>
          <a:prstGeom prst="rect">
            <a:avLst/>
          </a:prstGeom>
        </p:spPr>
      </p:pic>
      <p:pic>
        <p:nvPicPr>
          <p:cNvPr id="11" name="Obrázek 10" descr="472px-Rotationsviskos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596640" cy="457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445224"/>
            <a:ext cx="36724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Standard </a:t>
            </a:r>
            <a:r>
              <a:rPr lang="en-GB" sz="2000" b="1" dirty="0" smtClean="0">
                <a:solidFill>
                  <a:srgbClr val="FF0000"/>
                </a:solidFill>
              </a:rPr>
              <a:t>ROTATION VISCOSIMETER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301208"/>
            <a:ext cx="4248472" cy="954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Modified ROTATION VISCOSIMETER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5" name="Obrázek 4" descr="Sol-Gel_Scheme_svg WIKI ENG 0911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7668172" cy="5976664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 rot="19137028">
            <a:off x="-69005" y="2171293"/>
            <a:ext cx="5400600" cy="1811709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2708920"/>
            <a:ext cx="4464496" cy="46166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It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is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related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to STARCH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NATURAL POLYMERS MU SCI 6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SolGelCartoon WIKI ENG 0911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4607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4290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itchFamily="34" charset="0"/>
              </a:rPr>
              <a:t>SOL –big Particles in Solution </a:t>
            </a:r>
            <a:endParaRPr lang="en-GB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40152" y="56612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Solid GEL is formed by </a:t>
            </a:r>
            <a:r>
              <a:rPr lang="en-GB" dirty="0" err="1" smtClean="0">
                <a:solidFill>
                  <a:srgbClr val="0000FF"/>
                </a:solidFill>
                <a:latin typeface="Arial Black" pitchFamily="34" charset="0"/>
              </a:rPr>
              <a:t>Calcination</a:t>
            </a:r>
            <a:endParaRPr lang="en-GB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17416</TotalTime>
  <Words>1266</Words>
  <Application>Microsoft Office PowerPoint</Application>
  <PresentationFormat>Předvádění na obrazovce (4:3)</PresentationFormat>
  <Paragraphs>302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Default Design</vt:lpstr>
      <vt:lpstr>NATURAL POLYMERS Polysaccharide I  STARCH 2 </vt:lpstr>
      <vt:lpstr>Time schedule</vt:lpstr>
      <vt:lpstr>SOLUBILITY versus SWELLING</vt:lpstr>
      <vt:lpstr>Dissolving OF STRACH</vt:lpstr>
      <vt:lpstr>Behaviour of Starch in Water </vt:lpstr>
      <vt:lpstr>STARCH GELLING Curves of Starch in Water</vt:lpstr>
      <vt:lpstr>ROTATION VISCOSIMETER</vt:lpstr>
      <vt:lpstr>Snímek 8</vt:lpstr>
      <vt:lpstr>Snímek 9</vt:lpstr>
      <vt:lpstr>STARCH GELLING Curves of Starch in Water – in GENERAL</vt:lpstr>
      <vt:lpstr>STARCH GELLING Curves of various sorts of Starch in Water 2</vt:lpstr>
      <vt:lpstr>STARCH GELLING Curves of Starch in Water1</vt:lpstr>
      <vt:lpstr>STARCH GELLING Curves of Starch in Water 3</vt:lpstr>
      <vt:lpstr>STARCH GELLING Curves of Starch in Water 4</vt:lpstr>
      <vt:lpstr>STARCH GELLING Curves of Starch in Water 5</vt:lpstr>
      <vt:lpstr>Snímek 16</vt:lpstr>
      <vt:lpstr>STARCH GELLING Curves of Starch in Water 7</vt:lpstr>
      <vt:lpstr>STARCH GELLING Curves of Starch in Water 8</vt:lpstr>
      <vt:lpstr>Another type of the Viscosimeter for Maesurement of the STARCH GELLING POINT 1</vt:lpstr>
      <vt:lpstr>Snímek 20</vt:lpstr>
      <vt:lpstr>Snímek 21</vt:lpstr>
      <vt:lpstr>Snímek 22</vt:lpstr>
      <vt:lpstr>Snímek 23</vt:lpstr>
      <vt:lpstr>STARCH GEL BEHAVIUOR in Water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973</cp:revision>
  <dcterms:created xsi:type="dcterms:W3CDTF">2008-02-10T16:41:08Z</dcterms:created>
  <dcterms:modified xsi:type="dcterms:W3CDTF">2018-01-14T11:30:42Z</dcterms:modified>
</cp:coreProperties>
</file>