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256" r:id="rId2"/>
    <p:sldId id="559" r:id="rId3"/>
    <p:sldId id="570" r:id="rId4"/>
    <p:sldId id="571" r:id="rId5"/>
    <p:sldId id="469" r:id="rId6"/>
    <p:sldId id="536" r:id="rId7"/>
    <p:sldId id="468" r:id="rId8"/>
    <p:sldId id="412" r:id="rId9"/>
    <p:sldId id="436" r:id="rId10"/>
    <p:sldId id="470" r:id="rId11"/>
    <p:sldId id="433" r:id="rId12"/>
    <p:sldId id="437" r:id="rId13"/>
    <p:sldId id="482" r:id="rId14"/>
    <p:sldId id="434" r:id="rId15"/>
    <p:sldId id="572" r:id="rId16"/>
    <p:sldId id="488" r:id="rId17"/>
    <p:sldId id="496" r:id="rId18"/>
    <p:sldId id="485" r:id="rId19"/>
    <p:sldId id="486" r:id="rId20"/>
    <p:sldId id="487" r:id="rId21"/>
    <p:sldId id="435" r:id="rId22"/>
    <p:sldId id="558" r:id="rId23"/>
    <p:sldId id="438" r:id="rId24"/>
    <p:sldId id="573" r:id="rId25"/>
    <p:sldId id="444" r:id="rId26"/>
    <p:sldId id="442" r:id="rId27"/>
    <p:sldId id="441" r:id="rId28"/>
    <p:sldId id="443" r:id="rId29"/>
    <p:sldId id="445" r:id="rId30"/>
    <p:sldId id="446" r:id="rId31"/>
    <p:sldId id="447" r:id="rId32"/>
    <p:sldId id="503" r:id="rId33"/>
    <p:sldId id="574" r:id="rId34"/>
    <p:sldId id="448" r:id="rId35"/>
    <p:sldId id="575" r:id="rId36"/>
    <p:sldId id="450" r:id="rId37"/>
    <p:sldId id="451" r:id="rId38"/>
    <p:sldId id="550" r:id="rId39"/>
    <p:sldId id="452" r:id="rId40"/>
    <p:sldId id="453" r:id="rId41"/>
    <p:sldId id="540" r:id="rId42"/>
    <p:sldId id="454" r:id="rId43"/>
    <p:sldId id="455" r:id="rId44"/>
    <p:sldId id="457" r:id="rId45"/>
    <p:sldId id="539" r:id="rId46"/>
    <p:sldId id="458" r:id="rId47"/>
    <p:sldId id="541" r:id="rId48"/>
    <p:sldId id="459" r:id="rId49"/>
    <p:sldId id="460" r:id="rId50"/>
    <p:sldId id="528" r:id="rId51"/>
    <p:sldId id="461" r:id="rId52"/>
    <p:sldId id="516" r:id="rId53"/>
    <p:sldId id="517" r:id="rId54"/>
    <p:sldId id="462" r:id="rId55"/>
    <p:sldId id="530" r:id="rId56"/>
    <p:sldId id="531" r:id="rId57"/>
    <p:sldId id="483" r:id="rId58"/>
    <p:sldId id="498" r:id="rId59"/>
    <p:sldId id="499" r:id="rId60"/>
    <p:sldId id="576" r:id="rId61"/>
    <p:sldId id="518" r:id="rId62"/>
    <p:sldId id="519" r:id="rId63"/>
    <p:sldId id="522" r:id="rId64"/>
    <p:sldId id="520" r:id="rId65"/>
    <p:sldId id="521" r:id="rId66"/>
    <p:sldId id="535" r:id="rId67"/>
    <p:sldId id="555" r:id="rId68"/>
    <p:sldId id="556" r:id="rId69"/>
    <p:sldId id="557" r:id="rId70"/>
  </p:sldIdLst>
  <p:sldSz cx="9144000" cy="6858000" type="screen4x3"/>
  <p:notesSz cx="6888163" cy="10020300"/>
  <p:defaultTextStyle>
    <a:defPPr>
      <a:defRPr lang="sk-S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00FF"/>
    <a:srgbClr val="CC00CC"/>
    <a:srgbClr val="FFFF99"/>
    <a:srgbClr val="FF0000"/>
    <a:srgbClr val="0033CC"/>
    <a:srgbClr val="9900CC"/>
    <a:srgbClr val="FFFFCC"/>
    <a:srgbClr val="000099"/>
    <a:srgbClr val="CC33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594" y="-3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543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84871" cy="501015"/>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lvl1pPr>
              <a:defRPr sz="1300"/>
            </a:lvl1pPr>
          </a:lstStyle>
          <a:p>
            <a:pPr>
              <a:defRPr/>
            </a:pPr>
            <a:endParaRPr lang="sk-SK"/>
          </a:p>
        </p:txBody>
      </p:sp>
      <p:sp>
        <p:nvSpPr>
          <p:cNvPr id="16387" name="Rectangle 3"/>
          <p:cNvSpPr>
            <a:spLocks noGrp="1" noChangeArrowheads="1"/>
          </p:cNvSpPr>
          <p:nvPr>
            <p:ph type="dt" idx="1"/>
          </p:nvPr>
        </p:nvSpPr>
        <p:spPr bwMode="auto">
          <a:xfrm>
            <a:off x="3901698" y="0"/>
            <a:ext cx="2984871" cy="501015"/>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lvl1pPr algn="r">
              <a:defRPr sz="1300"/>
            </a:lvl1pPr>
          </a:lstStyle>
          <a:p>
            <a:pPr>
              <a:defRPr/>
            </a:pPr>
            <a:endParaRPr lang="sk-SK"/>
          </a:p>
        </p:txBody>
      </p:sp>
      <p:sp>
        <p:nvSpPr>
          <p:cNvPr id="39940" name="Rectangle 4"/>
          <p:cNvSpPr>
            <a:spLocks noGrp="1" noRot="1" noChangeAspect="1" noChangeArrowheads="1" noTextEdit="1"/>
          </p:cNvSpPr>
          <p:nvPr>
            <p:ph type="sldImg" idx="2"/>
          </p:nvPr>
        </p:nvSpPr>
        <p:spPr bwMode="auto">
          <a:xfrm>
            <a:off x="939800" y="750888"/>
            <a:ext cx="5008563" cy="3757612"/>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688817" y="4759643"/>
            <a:ext cx="5510530" cy="4509135"/>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p>
            <a:pPr lvl="0"/>
            <a:r>
              <a:rPr lang="sk-SK" noProof="0" smtClean="0"/>
              <a:t>Click to edit Master text styles</a:t>
            </a:r>
          </a:p>
          <a:p>
            <a:pPr lvl="1"/>
            <a:r>
              <a:rPr lang="sk-SK" noProof="0" smtClean="0"/>
              <a:t>Second level</a:t>
            </a:r>
          </a:p>
          <a:p>
            <a:pPr lvl="2"/>
            <a:r>
              <a:rPr lang="sk-SK" noProof="0" smtClean="0"/>
              <a:t>Third level</a:t>
            </a:r>
          </a:p>
          <a:p>
            <a:pPr lvl="3"/>
            <a:r>
              <a:rPr lang="sk-SK" noProof="0" smtClean="0"/>
              <a:t>Fourth level</a:t>
            </a:r>
          </a:p>
          <a:p>
            <a:pPr lvl="4"/>
            <a:r>
              <a:rPr lang="sk-SK" noProof="0" smtClean="0"/>
              <a:t>Fifth level</a:t>
            </a:r>
          </a:p>
        </p:txBody>
      </p:sp>
      <p:sp>
        <p:nvSpPr>
          <p:cNvPr id="16390" name="Rectangle 6"/>
          <p:cNvSpPr>
            <a:spLocks noGrp="1" noChangeArrowheads="1"/>
          </p:cNvSpPr>
          <p:nvPr>
            <p:ph type="ftr" sz="quarter" idx="4"/>
          </p:nvPr>
        </p:nvSpPr>
        <p:spPr bwMode="auto">
          <a:xfrm>
            <a:off x="0" y="9517546"/>
            <a:ext cx="2984871" cy="501015"/>
          </a:xfrm>
          <a:prstGeom prst="rect">
            <a:avLst/>
          </a:prstGeom>
          <a:noFill/>
          <a:ln w="9525">
            <a:noFill/>
            <a:miter lim="800000"/>
            <a:headEnd/>
            <a:tailEnd/>
          </a:ln>
          <a:effectLst/>
        </p:spPr>
        <p:txBody>
          <a:bodyPr vert="horz" wrap="square" lIns="96616" tIns="48308" rIns="96616" bIns="48308" numCol="1" anchor="b" anchorCtr="0" compatLnSpc="1">
            <a:prstTxWarp prst="textNoShape">
              <a:avLst/>
            </a:prstTxWarp>
          </a:bodyPr>
          <a:lstStyle>
            <a:lvl1pPr>
              <a:defRPr sz="1300"/>
            </a:lvl1pPr>
          </a:lstStyle>
          <a:p>
            <a:pPr>
              <a:defRPr/>
            </a:pPr>
            <a:endParaRPr lang="sk-SK"/>
          </a:p>
        </p:txBody>
      </p:sp>
      <p:sp>
        <p:nvSpPr>
          <p:cNvPr id="16391" name="Rectangle 7"/>
          <p:cNvSpPr>
            <a:spLocks noGrp="1" noChangeArrowheads="1"/>
          </p:cNvSpPr>
          <p:nvPr>
            <p:ph type="sldNum" sz="quarter" idx="5"/>
          </p:nvPr>
        </p:nvSpPr>
        <p:spPr bwMode="auto">
          <a:xfrm>
            <a:off x="3901698" y="9517546"/>
            <a:ext cx="2984871" cy="501015"/>
          </a:xfrm>
          <a:prstGeom prst="rect">
            <a:avLst/>
          </a:prstGeom>
          <a:noFill/>
          <a:ln w="9525">
            <a:noFill/>
            <a:miter lim="800000"/>
            <a:headEnd/>
            <a:tailEnd/>
          </a:ln>
          <a:effectLst/>
        </p:spPr>
        <p:txBody>
          <a:bodyPr vert="horz" wrap="square" lIns="96616" tIns="48308" rIns="96616" bIns="48308" numCol="1" anchor="b" anchorCtr="0" compatLnSpc="1">
            <a:prstTxWarp prst="textNoShape">
              <a:avLst/>
            </a:prstTxWarp>
          </a:bodyPr>
          <a:lstStyle>
            <a:lvl1pPr algn="r">
              <a:defRPr sz="1300"/>
            </a:lvl1pPr>
          </a:lstStyle>
          <a:p>
            <a:pPr>
              <a:defRPr/>
            </a:pPr>
            <a:fld id="{0AA020E8-AC26-45A2-8DDA-4796D5812D29}" type="slidenum">
              <a:rPr lang="sk-SK"/>
              <a:pPr>
                <a:defRPr/>
              </a:pPr>
              <a:t>‹#›</a:t>
            </a:fld>
            <a:endParaRPr lang="sk-SK"/>
          </a:p>
        </p:txBody>
      </p:sp>
    </p:spTree>
    <p:extLst>
      <p:ext uri="{BB962C8B-B14F-4D97-AF65-F5344CB8AC3E}">
        <p14:creationId xmlns="" xmlns:p14="http://schemas.microsoft.com/office/powerpoint/2010/main" val="6632456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0AA020E8-AC26-45A2-8DDA-4796D5812D29}" type="slidenum">
              <a:rPr lang="sk-SK" smtClean="0"/>
              <a:pPr>
                <a:defRPr/>
              </a:pPr>
              <a:t>37</a:t>
            </a:fld>
            <a:endParaRPr lang="sk-S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0AA020E8-AC26-45A2-8DDA-4796D5812D29}" type="slidenum">
              <a:rPr lang="sk-SK" smtClean="0"/>
              <a:pPr>
                <a:defRPr/>
              </a:pPr>
              <a:t>50</a:t>
            </a:fld>
            <a:endParaRPr lang="sk-S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January 2018/6-3</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NATURAL POLYMERS MU SCI 6 2018</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022159F9-13B7-4B9F-BAF9-1E91E2B4D075}" type="slidenum">
              <a:rPr lang="sk-SK"/>
              <a:pPr>
                <a:defRPr/>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January 2018/6-3</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NATURAL POLYMERS MU SCI 6 2018</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675AE0EF-75A2-445F-BA42-21AAA1105D5A}" type="slidenum">
              <a:rPr lang="sk-SK"/>
              <a:pPr>
                <a:defRPr/>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January 2018/6-3</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NATURAL POLYMERS MU SCI 6 2018</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1CCD0A45-28A5-461E-8B92-945FC723D892}" type="slidenum">
              <a:rPr lang="sk-SK"/>
              <a:pPr>
                <a:defRPr/>
              </a:pPr>
              <a:t>‹#›</a:t>
            </a:fld>
            <a:endParaRPr lang="sk-S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Klepnutím lze upravit styl předlohy nadpisů.</a:t>
            </a:r>
            <a:endParaRPr lang="cs-CZ"/>
          </a:p>
        </p:txBody>
      </p:sp>
      <p:sp>
        <p:nvSpPr>
          <p:cNvPr id="3" name="Zástupný symbol pro tabulku 2"/>
          <p:cNvSpPr>
            <a:spLocks noGrp="1"/>
          </p:cNvSpPr>
          <p:nvPr>
            <p:ph type="tbl" idx="1"/>
          </p:nvPr>
        </p:nvSpPr>
        <p:spPr>
          <a:xfrm>
            <a:off x="457200" y="1600200"/>
            <a:ext cx="8229600" cy="4525963"/>
          </a:xfrm>
        </p:spPr>
        <p:txBody>
          <a:bodyPr/>
          <a:lstStyle/>
          <a:p>
            <a:pPr lvl="0"/>
            <a:endParaRPr lang="cs-CZ"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January 2018/6-3</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NATURAL POLYMERS MU SCI 6 2018</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63AF317E-C5B4-4DAB-9674-AFCC279BEA9B}" type="slidenum">
              <a:rPr lang="sk-SK"/>
              <a:pPr>
                <a:defRPr/>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January 2018/6-3</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NATURAL POLYMERS MU SCI 6 2018</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3F41B0DE-FA74-4AFF-A5C7-1440790630ED}" type="slidenum">
              <a:rPr lang="sk-SK"/>
              <a:pPr>
                <a:defRPr/>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January 2018/6-3</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NATURAL POLYMERS MU SCI 6 2018</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143F162C-1DBC-4BD0-B3FA-CB1FC3ECB061}" type="slidenum">
              <a:rPr lang="sk-SK"/>
              <a:pPr>
                <a:defRPr/>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r>
              <a:rPr lang="cs-CZ" smtClean="0"/>
              <a:t>January 2018/6-3</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fr-FR" smtClean="0"/>
              <a:t>NATURAL POLYMERS MU SCI 6 2018</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E3668248-660C-447C-855D-37CBFB628770}" type="slidenum">
              <a:rPr lang="sk-SK"/>
              <a:pPr>
                <a:defRPr/>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r>
              <a:rPr lang="cs-CZ" smtClean="0"/>
              <a:t>January 2018/6-3</a:t>
            </a:r>
            <a:endParaRPr lang="sk-SK"/>
          </a:p>
        </p:txBody>
      </p:sp>
      <p:sp>
        <p:nvSpPr>
          <p:cNvPr id="8" name="Rectangle 5"/>
          <p:cNvSpPr>
            <a:spLocks noGrp="1" noChangeArrowheads="1"/>
          </p:cNvSpPr>
          <p:nvPr>
            <p:ph type="ftr" sz="quarter" idx="11"/>
          </p:nvPr>
        </p:nvSpPr>
        <p:spPr>
          <a:ln/>
        </p:spPr>
        <p:txBody>
          <a:bodyPr/>
          <a:lstStyle>
            <a:lvl1pPr>
              <a:defRPr/>
            </a:lvl1pPr>
          </a:lstStyle>
          <a:p>
            <a:pPr>
              <a:defRPr/>
            </a:pPr>
            <a:r>
              <a:rPr lang="fr-FR" smtClean="0"/>
              <a:t>NATURAL POLYMERS MU SCI 6 2018</a:t>
            </a:r>
            <a:endParaRPr lang="sk-SK"/>
          </a:p>
        </p:txBody>
      </p:sp>
      <p:sp>
        <p:nvSpPr>
          <p:cNvPr id="9" name="Rectangle 6"/>
          <p:cNvSpPr>
            <a:spLocks noGrp="1" noChangeArrowheads="1"/>
          </p:cNvSpPr>
          <p:nvPr>
            <p:ph type="sldNum" sz="quarter" idx="12"/>
          </p:nvPr>
        </p:nvSpPr>
        <p:spPr>
          <a:ln/>
        </p:spPr>
        <p:txBody>
          <a:bodyPr/>
          <a:lstStyle>
            <a:lvl1pPr>
              <a:defRPr/>
            </a:lvl1pPr>
          </a:lstStyle>
          <a:p>
            <a:pPr>
              <a:defRPr/>
            </a:pPr>
            <a:fld id="{AA2A1800-BFC7-4E22-8964-B8A4E143B637}" type="slidenum">
              <a:rPr lang="sk-SK"/>
              <a:pPr>
                <a:defRPr/>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r>
              <a:rPr lang="cs-CZ" smtClean="0"/>
              <a:t>January 2018/6-3</a:t>
            </a:r>
            <a:endParaRPr lang="sk-SK"/>
          </a:p>
        </p:txBody>
      </p:sp>
      <p:sp>
        <p:nvSpPr>
          <p:cNvPr id="4" name="Rectangle 5"/>
          <p:cNvSpPr>
            <a:spLocks noGrp="1" noChangeArrowheads="1"/>
          </p:cNvSpPr>
          <p:nvPr>
            <p:ph type="ftr" sz="quarter" idx="11"/>
          </p:nvPr>
        </p:nvSpPr>
        <p:spPr>
          <a:ln/>
        </p:spPr>
        <p:txBody>
          <a:bodyPr/>
          <a:lstStyle>
            <a:lvl1pPr>
              <a:defRPr/>
            </a:lvl1pPr>
          </a:lstStyle>
          <a:p>
            <a:pPr>
              <a:defRPr/>
            </a:pPr>
            <a:r>
              <a:rPr lang="fr-FR" smtClean="0"/>
              <a:t>NATURAL POLYMERS MU SCI 6 2018</a:t>
            </a:r>
            <a:endParaRPr lang="sk-SK"/>
          </a:p>
        </p:txBody>
      </p:sp>
      <p:sp>
        <p:nvSpPr>
          <p:cNvPr id="5" name="Rectangle 6"/>
          <p:cNvSpPr>
            <a:spLocks noGrp="1" noChangeArrowheads="1"/>
          </p:cNvSpPr>
          <p:nvPr>
            <p:ph type="sldNum" sz="quarter" idx="12"/>
          </p:nvPr>
        </p:nvSpPr>
        <p:spPr>
          <a:ln/>
        </p:spPr>
        <p:txBody>
          <a:bodyPr/>
          <a:lstStyle>
            <a:lvl1pPr>
              <a:defRPr/>
            </a:lvl1pPr>
          </a:lstStyle>
          <a:p>
            <a:pPr>
              <a:defRPr/>
            </a:pPr>
            <a:fld id="{BD7865BE-C659-4ABD-A817-DED046766B31}" type="slidenum">
              <a:rPr lang="sk-SK"/>
              <a:pPr>
                <a:defRPr/>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cs-CZ" smtClean="0"/>
              <a:t>January 2018/6-3</a:t>
            </a:r>
            <a:endParaRPr lang="sk-SK"/>
          </a:p>
        </p:txBody>
      </p:sp>
      <p:sp>
        <p:nvSpPr>
          <p:cNvPr id="3" name="Rectangle 5"/>
          <p:cNvSpPr>
            <a:spLocks noGrp="1" noChangeArrowheads="1"/>
          </p:cNvSpPr>
          <p:nvPr>
            <p:ph type="ftr" sz="quarter" idx="11"/>
          </p:nvPr>
        </p:nvSpPr>
        <p:spPr>
          <a:ln/>
        </p:spPr>
        <p:txBody>
          <a:bodyPr/>
          <a:lstStyle>
            <a:lvl1pPr>
              <a:defRPr/>
            </a:lvl1pPr>
          </a:lstStyle>
          <a:p>
            <a:pPr>
              <a:defRPr/>
            </a:pPr>
            <a:r>
              <a:rPr lang="fr-FR" smtClean="0"/>
              <a:t>NATURAL POLYMERS MU SCI 6 2018</a:t>
            </a:r>
            <a:endParaRPr lang="sk-SK"/>
          </a:p>
        </p:txBody>
      </p:sp>
      <p:sp>
        <p:nvSpPr>
          <p:cNvPr id="4" name="Rectangle 6"/>
          <p:cNvSpPr>
            <a:spLocks noGrp="1" noChangeArrowheads="1"/>
          </p:cNvSpPr>
          <p:nvPr>
            <p:ph type="sldNum" sz="quarter" idx="12"/>
          </p:nvPr>
        </p:nvSpPr>
        <p:spPr>
          <a:ln/>
        </p:spPr>
        <p:txBody>
          <a:bodyPr/>
          <a:lstStyle>
            <a:lvl1pPr>
              <a:defRPr/>
            </a:lvl1pPr>
          </a:lstStyle>
          <a:p>
            <a:pPr>
              <a:defRPr/>
            </a:pPr>
            <a:fld id="{D2DAE1EA-64DE-4526-BF42-981E8B573A59}" type="slidenum">
              <a:rPr lang="sk-SK"/>
              <a:pPr>
                <a:defRPr/>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r>
              <a:rPr lang="cs-CZ" smtClean="0"/>
              <a:t>January 2018/6-3</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fr-FR" smtClean="0"/>
              <a:t>NATURAL POLYMERS MU SCI 6 2018</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114294A2-FC15-4664-8301-AA3F984E8460}" type="slidenum">
              <a:rPr lang="sk-SK"/>
              <a:pPr>
                <a:defRPr/>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r>
              <a:rPr lang="cs-CZ" smtClean="0"/>
              <a:t>January 2018/6-3</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fr-FR" smtClean="0"/>
              <a:t>NATURAL POLYMERS MU SCI 6 2018</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69F01612-7D2C-4A80-B82F-FB90E81E0ECC}" type="slidenum">
              <a:rPr lang="sk-SK"/>
              <a:pPr>
                <a:defRPr/>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k-SK"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k-SK" smtClean="0"/>
              <a:t>Click to edit Master text styles</a:t>
            </a:r>
          </a:p>
          <a:p>
            <a:pPr lvl="1"/>
            <a:r>
              <a:rPr lang="sk-SK" smtClean="0"/>
              <a:t>Second level</a:t>
            </a:r>
          </a:p>
          <a:p>
            <a:pPr lvl="2"/>
            <a:r>
              <a:rPr lang="sk-SK" smtClean="0"/>
              <a:t>Third level</a:t>
            </a:r>
          </a:p>
          <a:p>
            <a:pPr lvl="3"/>
            <a:r>
              <a:rPr lang="sk-SK" smtClean="0"/>
              <a:t>Fourth level</a:t>
            </a:r>
          </a:p>
          <a:p>
            <a:pPr lvl="4"/>
            <a:r>
              <a:rPr lang="sk-SK"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r>
              <a:rPr lang="cs-CZ" smtClean="0"/>
              <a:t>January 2018/6-3</a:t>
            </a:r>
            <a:endParaRPr lang="sk-SK"/>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fr-FR" smtClean="0"/>
              <a:t>NATURAL POLYMERS MU SCI 6 2018</a:t>
            </a:r>
            <a:endParaRPr lang="sk-SK"/>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5CD623B-DDD8-4A6A-9C50-793E8D3E8A30}" type="slidenum">
              <a:rPr lang="sk-SK"/>
              <a:pPr>
                <a:defRPr/>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jpeg"/></Relationships>
</file>

<file path=ppt/slides/_rels/slide4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9.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s://en.wikipedia.org/wiki/Agarose" TargetMode="Externa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8" Type="http://schemas.openxmlformats.org/officeDocument/2006/relationships/hyperlink" Target="https://en.wikipedia.org/wiki/Psyllium" TargetMode="External"/><Relationship Id="rId3" Type="http://schemas.openxmlformats.org/officeDocument/2006/relationships/hyperlink" Target="https://en.wikipedia.org/wiki/Plantago_ovata" TargetMode="External"/><Relationship Id="rId7" Type="http://schemas.openxmlformats.org/officeDocument/2006/relationships/hyperlink" Target="https://en.wikipedia.org/wiki/Introduced_species" TargetMode="External"/><Relationship Id="rId12" Type="http://schemas.openxmlformats.org/officeDocument/2006/relationships/hyperlink" Target="https://en.wikipedia.org/wiki/Short-chain_fatty_acid" TargetMode="External"/><Relationship Id="rId2" Type="http://schemas.openxmlformats.org/officeDocument/2006/relationships/hyperlink" Target="https://en.wikipedia.org/wiki/Common_name" TargetMode="External"/><Relationship Id="rId1" Type="http://schemas.openxmlformats.org/officeDocument/2006/relationships/slideLayout" Target="../slideLayouts/slideLayout6.xml"/><Relationship Id="rId6" Type="http://schemas.openxmlformats.org/officeDocument/2006/relationships/hyperlink" Target="https://en.wikipedia.org/wiki/Southern_Asia" TargetMode="External"/><Relationship Id="rId11" Type="http://schemas.openxmlformats.org/officeDocument/2006/relationships/hyperlink" Target="https://en.wikipedia.org/wiki/Pharmacologically_active" TargetMode="External"/><Relationship Id="rId5" Type="http://schemas.openxmlformats.org/officeDocument/2006/relationships/hyperlink" Target="https://en.wikipedia.org/wiki/Western_Asia" TargetMode="External"/><Relationship Id="rId10" Type="http://schemas.openxmlformats.org/officeDocument/2006/relationships/hyperlink" Target="https://en.wikipedia.org/wiki/Butyric_acid" TargetMode="External"/><Relationship Id="rId4" Type="http://schemas.openxmlformats.org/officeDocument/2006/relationships/hyperlink" Target="https://en.wikipedia.org/wiki/Medicinal_plant" TargetMode="External"/><Relationship Id="rId9" Type="http://schemas.openxmlformats.org/officeDocument/2006/relationships/hyperlink" Target="https://en.wikipedia.org/wiki/Dietary_fiber"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6.xml"/><Relationship Id="rId5" Type="http://schemas.openxmlformats.org/officeDocument/2006/relationships/image" Target="../media/image61.jpeg"/><Relationship Id="rId4" Type="http://schemas.openxmlformats.org/officeDocument/2006/relationships/image" Target="../media/image60.jpe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8" Type="http://schemas.openxmlformats.org/officeDocument/2006/relationships/hyperlink" Target="https://en.wikipedia.org/wiki/Animal" TargetMode="External"/><Relationship Id="rId3" Type="http://schemas.openxmlformats.org/officeDocument/2006/relationships/hyperlink" Target="https://en.wikipedia.org/wiki/Soil_biology" TargetMode="External"/><Relationship Id="rId7" Type="http://schemas.openxmlformats.org/officeDocument/2006/relationships/hyperlink" Target="https://en.wikipedia.org/wiki/Cell_wall" TargetMode="External"/><Relationship Id="rId2" Type="http://schemas.openxmlformats.org/officeDocument/2006/relationships/hyperlink" Target="https://en.wikipedia.org/wiki/Root_cap" TargetMode="External"/><Relationship Id="rId1" Type="http://schemas.openxmlformats.org/officeDocument/2006/relationships/slideLayout" Target="../slideLayouts/slideLayout6.xml"/><Relationship Id="rId6" Type="http://schemas.openxmlformats.org/officeDocument/2006/relationships/hyperlink" Target="https://en.wikipedia.org/wiki/Golgi_apparatus" TargetMode="External"/><Relationship Id="rId5" Type="http://schemas.openxmlformats.org/officeDocument/2006/relationships/hyperlink" Target="https://en.wikipedia.org/wiki/Lysis" TargetMode="External"/><Relationship Id="rId4" Type="http://schemas.openxmlformats.org/officeDocument/2006/relationships/hyperlink" Target="https://en.wikipedia.org/wiki/Cell_(biology)" TargetMode="External"/></Relationships>
</file>

<file path=ppt/slides/_rels/slide61.xml.rels><?xml version="1.0" encoding="UTF-8" standalone="yes"?>
<Relationships xmlns="http://schemas.openxmlformats.org/package/2006/relationships"><Relationship Id="rId8" Type="http://schemas.openxmlformats.org/officeDocument/2006/relationships/hyperlink" Target="https://en.wikipedia.org/w/index.php?title=Guluronic_acid&amp;action=edit&amp;redlink=1" TargetMode="External"/><Relationship Id="rId3" Type="http://schemas.openxmlformats.org/officeDocument/2006/relationships/hyperlink" Target="https://en.wikipedia.org/wiki/Molar_mass" TargetMode="External"/><Relationship Id="rId7" Type="http://schemas.openxmlformats.org/officeDocument/2006/relationships/hyperlink" Target="https://en.wikipedia.org/wiki/Epimer" TargetMode="External"/><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hyperlink" Target="https://en.wikipedia.org/w/index.php?title=Mannuronate&amp;action=edit&amp;redlink=1" TargetMode="External"/><Relationship Id="rId5" Type="http://schemas.openxmlformats.org/officeDocument/2006/relationships/hyperlink" Target="https://en.wikipedia.org/wiki/Homopolymer" TargetMode="External"/><Relationship Id="rId4" Type="http://schemas.openxmlformats.org/officeDocument/2006/relationships/hyperlink" Target="https://en.wikipedia.org/wiki/Copolymer" TargetMode="External"/><Relationship Id="rId9" Type="http://schemas.openxmlformats.org/officeDocument/2006/relationships/hyperlink" Target="https://en.wikipedia.org/wiki/Covalently" TargetMode="External"/></Relationships>
</file>

<file path=ppt/slides/_rels/slide62.xml.rels><?xml version="1.0" encoding="UTF-8" standalone="yes"?>
<Relationships xmlns="http://schemas.openxmlformats.org/package/2006/relationships"><Relationship Id="rId8" Type="http://schemas.openxmlformats.org/officeDocument/2006/relationships/hyperlink" Target="https://en.wikipedia.org/wiki/Wikipedia:Citation_needed" TargetMode="External"/><Relationship Id="rId13" Type="http://schemas.openxmlformats.org/officeDocument/2006/relationships/hyperlink" Target="https://en.wikipedia.org/wiki/Impression_(dental)" TargetMode="External"/><Relationship Id="rId18" Type="http://schemas.openxmlformats.org/officeDocument/2006/relationships/hyperlink" Target="https://en.wikipedia.org/wiki/Reactive_dye_printing" TargetMode="External"/><Relationship Id="rId3" Type="http://schemas.openxmlformats.org/officeDocument/2006/relationships/hyperlink" Target="https://en.wikipedia.org/wiki/Diet_aid" TargetMode="External"/><Relationship Id="rId21" Type="http://schemas.openxmlformats.org/officeDocument/2006/relationships/hyperlink" Target="https://en.wikipedia.org/wiki/Alginic_acid" TargetMode="External"/><Relationship Id="rId7" Type="http://schemas.openxmlformats.org/officeDocument/2006/relationships/hyperlink" Target="https://en.wikipedia.org/wiki/Gelling_agent" TargetMode="External"/><Relationship Id="rId12" Type="http://schemas.openxmlformats.org/officeDocument/2006/relationships/hyperlink" Target="https://en.wikipedia.org/wiki/Gastroesophageal_reflux_disease" TargetMode="External"/><Relationship Id="rId17" Type="http://schemas.openxmlformats.org/officeDocument/2006/relationships/hyperlink" Target="https://en.wikipedia.org/wiki/Casting" TargetMode="External"/><Relationship Id="rId2" Type="http://schemas.openxmlformats.org/officeDocument/2006/relationships/hyperlink" Target="https://en.wikipedia.org/wiki/Dehydrated" TargetMode="External"/><Relationship Id="rId16" Type="http://schemas.openxmlformats.org/officeDocument/2006/relationships/hyperlink" Target="https://en.wikipedia.org/wiki/Lifecasting" TargetMode="External"/><Relationship Id="rId20" Type="http://schemas.openxmlformats.org/officeDocument/2006/relationships/hyperlink" Target="https://en.wikipedia.org/wiki/Textile_printing" TargetMode="External"/><Relationship Id="rId1" Type="http://schemas.openxmlformats.org/officeDocument/2006/relationships/slideLayout" Target="../slideLayouts/slideLayout7.xml"/><Relationship Id="rId6" Type="http://schemas.openxmlformats.org/officeDocument/2006/relationships/hyperlink" Target="https://en.wikipedia.org/wiki/Thickening" TargetMode="External"/><Relationship Id="rId11" Type="http://schemas.openxmlformats.org/officeDocument/2006/relationships/hyperlink" Target="https://en.wikipedia.org/wiki/Bicarbonate" TargetMode="External"/><Relationship Id="rId5" Type="http://schemas.openxmlformats.org/officeDocument/2006/relationships/hyperlink" Target="https://en.wikipedia.org/wiki/Fireproofing" TargetMode="External"/><Relationship Id="rId15" Type="http://schemas.openxmlformats.org/officeDocument/2006/relationships/hyperlink" Target="https://en.wikipedia.org/wiki/Prosthetic" TargetMode="External"/><Relationship Id="rId23" Type="http://schemas.openxmlformats.org/officeDocument/2006/relationships/hyperlink" Target="https://en.wikipedia.org/wiki/Wound_dressing" TargetMode="External"/><Relationship Id="rId10" Type="http://schemas.openxmlformats.org/officeDocument/2006/relationships/hyperlink" Target="https://en.wikipedia.org/wiki/Gaviscon" TargetMode="External"/><Relationship Id="rId19" Type="http://schemas.openxmlformats.org/officeDocument/2006/relationships/hyperlink" Target="https://en.wikipedia.org/wiki/Reactive_dye" TargetMode="External"/><Relationship Id="rId4" Type="http://schemas.openxmlformats.org/officeDocument/2006/relationships/hyperlink" Target="https://en.wikipedia.org/wiki/Waterproofing" TargetMode="External"/><Relationship Id="rId9" Type="http://schemas.openxmlformats.org/officeDocument/2006/relationships/hyperlink" Target="https://en.wikipedia.org/wiki/Pharmaceutical" TargetMode="External"/><Relationship Id="rId14" Type="http://schemas.openxmlformats.org/officeDocument/2006/relationships/hyperlink" Target="https://en.wikipedia.org/wiki/Dentistry" TargetMode="External"/><Relationship Id="rId22" Type="http://schemas.openxmlformats.org/officeDocument/2006/relationships/hyperlink" Target="https://en.wikipedia.org/wiki/Calcium_alginate" TargetMode="External"/></Relationships>
</file>

<file path=ppt/slides/_rels/slide6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8" Type="http://schemas.openxmlformats.org/officeDocument/2006/relationships/hyperlink" Target="https://en.wikipedia.org/wiki/Compressive_stress" TargetMode="External"/><Relationship Id="rId3" Type="http://schemas.openxmlformats.org/officeDocument/2006/relationships/hyperlink" Target="https://en.wikipedia.org/wiki/Glycosaminoglycan" TargetMode="External"/><Relationship Id="rId7" Type="http://schemas.openxmlformats.org/officeDocument/2006/relationships/hyperlink" Target="https://en.wikipedia.org/wiki/Cartilage" TargetMode="External"/><Relationship Id="rId12" Type="http://schemas.openxmlformats.org/officeDocument/2006/relationships/hyperlink" Target="https://en.wikipedia.org/wiki/Osteoarthritis" TargetMode="External"/><Relationship Id="rId2"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hyperlink" Target="https://en.wikipedia.org/wiki/Proteoglycan" TargetMode="External"/><Relationship Id="rId11" Type="http://schemas.openxmlformats.org/officeDocument/2006/relationships/hyperlink" Target="https://en.wikipedia.org/wiki/Dietary_supplement" TargetMode="External"/><Relationship Id="rId5" Type="http://schemas.openxmlformats.org/officeDocument/2006/relationships/hyperlink" Target="https://en.wikipedia.org/wiki/Glucuronic_acid" TargetMode="External"/><Relationship Id="rId10" Type="http://schemas.openxmlformats.org/officeDocument/2006/relationships/hyperlink" Target="https://en.wikipedia.org/wiki/Glucosamine" TargetMode="External"/><Relationship Id="rId4" Type="http://schemas.openxmlformats.org/officeDocument/2006/relationships/hyperlink" Target="https://en.wikipedia.org/wiki/N-Acetylgalactosamine" TargetMode="External"/><Relationship Id="rId9" Type="http://schemas.openxmlformats.org/officeDocument/2006/relationships/hyperlink" Target="https://en.wikipedia.org/wiki/Chondroitin_sulfate"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s://en.wikipedia.org/wiki/Alternative_medicine" TargetMode="External"/><Relationship Id="rId2" Type="http://schemas.openxmlformats.org/officeDocument/2006/relationships/hyperlink" Target="https://en.wikipedia.org/wiki/Dietary_supplements" TargetMode="External"/><Relationship Id="rId1" Type="http://schemas.openxmlformats.org/officeDocument/2006/relationships/slideLayout" Target="../slideLayouts/slideLayout7.xml"/><Relationship Id="rId5" Type="http://schemas.openxmlformats.org/officeDocument/2006/relationships/hyperlink" Target="https://en.wikipedia.org/wiki/Glucosamine" TargetMode="External"/><Relationship Id="rId4" Type="http://schemas.openxmlformats.org/officeDocument/2006/relationships/hyperlink" Target="https://en.wikipedia.org/wiki/Osteoarthritis" TargetMode="External"/></Relationships>
</file>

<file path=ppt/slides/_rels/slide6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Zástupný symbol pro zápatí 4"/>
          <p:cNvSpPr>
            <a:spLocks noGrp="1"/>
          </p:cNvSpPr>
          <p:nvPr>
            <p:ph type="ftr" sz="quarter" idx="11"/>
          </p:nvPr>
        </p:nvSpPr>
        <p:spPr>
          <a:xfrm>
            <a:off x="1547813" y="6245225"/>
            <a:ext cx="6696075" cy="476250"/>
          </a:xfrm>
          <a:noFill/>
        </p:spPr>
        <p:txBody>
          <a:bodyPr/>
          <a:lstStyle/>
          <a:p>
            <a:r>
              <a:rPr lang="fr-FR" smtClean="0"/>
              <a:t>NATURAL POLYMERS MU SCI 6 2018</a:t>
            </a:r>
            <a:endParaRPr lang="sk-SK"/>
          </a:p>
        </p:txBody>
      </p:sp>
      <p:sp>
        <p:nvSpPr>
          <p:cNvPr id="3075" name="Zástupný symbol pro číslo snímku 5"/>
          <p:cNvSpPr>
            <a:spLocks noGrp="1"/>
          </p:cNvSpPr>
          <p:nvPr>
            <p:ph type="sldNum" sz="quarter" idx="12"/>
          </p:nvPr>
        </p:nvSpPr>
        <p:spPr>
          <a:noFill/>
        </p:spPr>
        <p:txBody>
          <a:bodyPr/>
          <a:lstStyle/>
          <a:p>
            <a:fld id="{6C0CBC22-831C-497A-92CA-C8075AB01A1C}" type="slidenum">
              <a:rPr lang="sk-SK" smtClean="0"/>
              <a:pPr/>
              <a:t>1</a:t>
            </a:fld>
            <a:endParaRPr lang="sk-SK" smtClean="0"/>
          </a:p>
        </p:txBody>
      </p:sp>
      <p:sp>
        <p:nvSpPr>
          <p:cNvPr id="3076" name="Rectangle 2"/>
          <p:cNvSpPr>
            <a:spLocks noGrp="1" noChangeArrowheads="1"/>
          </p:cNvSpPr>
          <p:nvPr>
            <p:ph type="ctrTitle"/>
          </p:nvPr>
        </p:nvSpPr>
        <p:spPr>
          <a:xfrm>
            <a:off x="611560" y="188640"/>
            <a:ext cx="7772400" cy="4320480"/>
          </a:xfrm>
        </p:spPr>
        <p:txBody>
          <a:bodyPr/>
          <a:lstStyle/>
          <a:p>
            <a:pPr eaLnBrk="1" hangingPunct="1"/>
            <a:r>
              <a:rPr lang="sk-SK" sz="4800" b="1" dirty="0" smtClean="0">
                <a:solidFill>
                  <a:srgbClr val="FF0000"/>
                </a:solidFill>
                <a:latin typeface="Arial Black" pitchFamily="34" charset="0"/>
              </a:rPr>
              <a:t>NATURAL POLYMERS</a:t>
            </a:r>
            <a:r>
              <a:rPr lang="sk-SK" sz="4000" b="1" dirty="0" smtClean="0">
                <a:solidFill>
                  <a:srgbClr val="FF0000"/>
                </a:solidFill>
              </a:rPr>
              <a:t/>
            </a:r>
            <a:br>
              <a:rPr lang="sk-SK" sz="4000" b="1" dirty="0" smtClean="0">
                <a:solidFill>
                  <a:srgbClr val="FF0000"/>
                </a:solidFill>
              </a:rPr>
            </a:br>
            <a:r>
              <a:rPr lang="cs-CZ" sz="5400" b="1" kern="1200" dirty="0" err="1" smtClean="0">
                <a:solidFill>
                  <a:srgbClr val="008000"/>
                </a:solidFill>
                <a:latin typeface="Arial Black" pitchFamily="34" charset="0"/>
                <a:ea typeface="Times New Roman"/>
                <a:cs typeface="Times New Roman"/>
              </a:rPr>
              <a:t>Polysaccharide</a:t>
            </a:r>
            <a:r>
              <a:rPr lang="cs-CZ" sz="5400" b="1" kern="1200" dirty="0" smtClean="0">
                <a:solidFill>
                  <a:srgbClr val="008000"/>
                </a:solidFill>
                <a:latin typeface="Arial Black" pitchFamily="34" charset="0"/>
                <a:ea typeface="Times New Roman"/>
                <a:cs typeface="Times New Roman"/>
              </a:rPr>
              <a:t> I  </a:t>
            </a:r>
            <a:r>
              <a:rPr lang="cs-CZ" sz="5400" b="1" kern="1200" dirty="0" smtClean="0">
                <a:solidFill>
                  <a:srgbClr val="0000FF"/>
                </a:solidFill>
                <a:latin typeface="Arial Black" pitchFamily="34" charset="0"/>
                <a:ea typeface="Times New Roman"/>
                <a:cs typeface="Times New Roman"/>
              </a:rPr>
              <a:t>STARCH 3</a:t>
            </a:r>
            <a:r>
              <a:rPr lang="cs-CZ" sz="3200" dirty="0" smtClean="0">
                <a:latin typeface="Calibri"/>
                <a:ea typeface="Calibri"/>
                <a:cs typeface="Times New Roman"/>
              </a:rPr>
              <a:t/>
            </a:r>
            <a:br>
              <a:rPr lang="cs-CZ" sz="3200" dirty="0" smtClean="0">
                <a:latin typeface="Calibri"/>
                <a:ea typeface="Calibri"/>
                <a:cs typeface="Times New Roman"/>
              </a:rPr>
            </a:br>
            <a:endParaRPr lang="sk-SK" sz="4000" b="1" dirty="0" smtClean="0">
              <a:solidFill>
                <a:srgbClr val="008000"/>
              </a:solidFill>
            </a:endParaRPr>
          </a:p>
        </p:txBody>
      </p:sp>
      <p:sp>
        <p:nvSpPr>
          <p:cNvPr id="3077" name="Rectangle 3"/>
          <p:cNvSpPr>
            <a:spLocks noGrp="1" noChangeArrowheads="1"/>
          </p:cNvSpPr>
          <p:nvPr>
            <p:ph type="subTitle" idx="1"/>
          </p:nvPr>
        </p:nvSpPr>
        <p:spPr>
          <a:xfrm>
            <a:off x="1331640" y="4653136"/>
            <a:ext cx="6400800" cy="1584176"/>
          </a:xfrm>
        </p:spPr>
        <p:txBody>
          <a:bodyPr/>
          <a:lstStyle/>
          <a:p>
            <a:pPr eaLnBrk="1" hangingPunct="1"/>
            <a:r>
              <a:rPr lang="cs-CZ" sz="2800" b="1" dirty="0" smtClean="0">
                <a:solidFill>
                  <a:srgbClr val="0000FF"/>
                </a:solidFill>
                <a:latin typeface="Arial Black" pitchFamily="34" charset="0"/>
              </a:rPr>
              <a:t>Dr</a:t>
            </a:r>
            <a:r>
              <a:rPr lang="cs-CZ" sz="2800" b="1" dirty="0" smtClean="0">
                <a:solidFill>
                  <a:srgbClr val="0000FF"/>
                </a:solidFill>
                <a:latin typeface="Arial Black" pitchFamily="34" charset="0"/>
              </a:rPr>
              <a:t>. Ladislav </a:t>
            </a:r>
            <a:r>
              <a:rPr lang="cs-CZ" sz="2800" b="1" dirty="0" smtClean="0">
                <a:solidFill>
                  <a:srgbClr val="0000FF"/>
                </a:solidFill>
                <a:latin typeface="Arial Black" pitchFamily="34" charset="0"/>
              </a:rPr>
              <a:t>Pospíšil</a:t>
            </a:r>
            <a:endParaRPr lang="cs-CZ" sz="2800" b="1" dirty="0" smtClean="0">
              <a:solidFill>
                <a:srgbClr val="0000FF"/>
              </a:solidFill>
              <a:latin typeface="Arial Black" pitchFamily="34" charset="0"/>
            </a:endParaRPr>
          </a:p>
        </p:txBody>
      </p:sp>
      <p:sp>
        <p:nvSpPr>
          <p:cNvPr id="3078" name="Zástupný symbol pro datum 5"/>
          <p:cNvSpPr>
            <a:spLocks noGrp="1"/>
          </p:cNvSpPr>
          <p:nvPr>
            <p:ph type="dt" sz="quarter" idx="10"/>
          </p:nvPr>
        </p:nvSpPr>
        <p:spPr>
          <a:noFill/>
        </p:spPr>
        <p:txBody>
          <a:bodyPr/>
          <a:lstStyle/>
          <a:p>
            <a:r>
              <a:rPr lang="cs-CZ" smtClean="0"/>
              <a:t>January 2018/6-3</a:t>
            </a:r>
            <a:endParaRPr lang="sk-SK"/>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January 2018/6-3</a:t>
            </a:r>
            <a:endParaRPr lang="sk-SK"/>
          </a:p>
        </p:txBody>
      </p:sp>
      <p:sp>
        <p:nvSpPr>
          <p:cNvPr id="5" name="Zástupný symbol pro zápatí 4"/>
          <p:cNvSpPr>
            <a:spLocks noGrp="1"/>
          </p:cNvSpPr>
          <p:nvPr>
            <p:ph type="ftr" sz="quarter" idx="11"/>
          </p:nvPr>
        </p:nvSpPr>
        <p:spPr>
          <a:xfrm>
            <a:off x="3124200" y="6245225"/>
            <a:ext cx="5192216" cy="476250"/>
          </a:xfrm>
        </p:spPr>
        <p:txBody>
          <a:bodyPr/>
          <a:lstStyle/>
          <a:p>
            <a:pPr>
              <a:defRPr/>
            </a:pPr>
            <a:r>
              <a:rPr lang="fr-FR" smtClean="0"/>
              <a:t>NATURAL POLYMERS MU SCI 6 2018</a:t>
            </a:r>
            <a:endParaRPr lang="sk-SK" dirty="0"/>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10</a:t>
            </a:fld>
            <a:endParaRPr lang="sk-SK"/>
          </a:p>
        </p:txBody>
      </p:sp>
      <p:pic>
        <p:nvPicPr>
          <p:cNvPr id="7" name="Obrázek 6" descr="img744.jpg"/>
          <p:cNvPicPr>
            <a:picLocks noChangeAspect="1"/>
          </p:cNvPicPr>
          <p:nvPr/>
        </p:nvPicPr>
        <p:blipFill>
          <a:blip r:embed="rId2" cstate="print"/>
          <a:stretch>
            <a:fillRect/>
          </a:stretch>
        </p:blipFill>
        <p:spPr>
          <a:xfrm rot="16200000">
            <a:off x="1796948" y="-1140763"/>
            <a:ext cx="5478097" cy="8424936"/>
          </a:xfrm>
          <a:prstGeom prst="rect">
            <a:avLst/>
          </a:prstGeom>
        </p:spPr>
      </p:pic>
      <p:sp>
        <p:nvSpPr>
          <p:cNvPr id="8" name="TextovéPole 7"/>
          <p:cNvSpPr txBox="1"/>
          <p:nvPr/>
        </p:nvSpPr>
        <p:spPr>
          <a:xfrm>
            <a:off x="323528" y="5085184"/>
            <a:ext cx="8352928" cy="830997"/>
          </a:xfrm>
          <a:prstGeom prst="rect">
            <a:avLst/>
          </a:prstGeom>
          <a:solidFill>
            <a:schemeClr val="accent3">
              <a:lumMod val="95000"/>
            </a:schemeClr>
          </a:solidFill>
        </p:spPr>
        <p:txBody>
          <a:bodyPr wrap="square" rtlCol="0">
            <a:spAutoFit/>
          </a:bodyPr>
          <a:lstStyle/>
          <a:p>
            <a:r>
              <a:rPr lang="en-GB" sz="2400" dirty="0" smtClean="0">
                <a:solidFill>
                  <a:srgbClr val="0000FF"/>
                </a:solidFill>
                <a:latin typeface="Arial Black" pitchFamily="34" charset="0"/>
              </a:rPr>
              <a:t>AMYLOSE Chain scission by Enzymes (</a:t>
            </a:r>
            <a:r>
              <a:rPr lang="cs-CZ" sz="2400" dirty="0" smtClean="0">
                <a:solidFill>
                  <a:srgbClr val="0000FF"/>
                </a:solidFill>
                <a:latin typeface="Symbol" pitchFamily="18" charset="2"/>
              </a:rPr>
              <a:t>a, b, g </a:t>
            </a:r>
            <a:r>
              <a:rPr lang="en-GB" sz="2400" dirty="0" smtClean="0">
                <a:solidFill>
                  <a:srgbClr val="0000FF"/>
                </a:solidFill>
                <a:latin typeface="Arial Black" pitchFamily="34" charset="0"/>
              </a:rPr>
              <a:t>Amylase</a:t>
            </a:r>
            <a:r>
              <a:rPr lang="cs-CZ" sz="2400" dirty="0" smtClean="0">
                <a:solidFill>
                  <a:srgbClr val="0000FF"/>
                </a:solidFill>
                <a:latin typeface="Arial Black" pitchFamily="34" charset="0"/>
              </a:rPr>
              <a:t>s</a:t>
            </a:r>
            <a:r>
              <a:rPr lang="en-GB" sz="2400" dirty="0" smtClean="0">
                <a:solidFill>
                  <a:srgbClr val="0000FF"/>
                </a:solidFill>
                <a:latin typeface="Arial Black" pitchFamily="34" charset="0"/>
              </a:rPr>
              <a:t>, </a:t>
            </a:r>
            <a:r>
              <a:rPr lang="en-GB" sz="2400" dirty="0" err="1" smtClean="0">
                <a:solidFill>
                  <a:srgbClr val="0000FF"/>
                </a:solidFill>
                <a:latin typeface="Arial Black" pitchFamily="34" charset="0"/>
              </a:rPr>
              <a:t>Phosphorylase</a:t>
            </a:r>
            <a:r>
              <a:rPr lang="en-GB" sz="2400" dirty="0" smtClean="0">
                <a:solidFill>
                  <a:srgbClr val="0000FF"/>
                </a:solidFill>
                <a:latin typeface="Arial Black" pitchFamily="34" charset="0"/>
              </a:rPr>
              <a:t>, R-enzyme …</a:t>
            </a:r>
            <a:endParaRPr lang="en-GB" sz="2400" dirty="0">
              <a:solidFill>
                <a:srgbClr val="0000FF"/>
              </a:solidFill>
              <a:latin typeface="Arial Black"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1066130"/>
          </a:xfrm>
        </p:spPr>
        <p:txBody>
          <a:bodyPr/>
          <a:lstStyle/>
          <a:p>
            <a:r>
              <a:rPr lang="en-GB" sz="2800" dirty="0" smtClean="0">
                <a:solidFill>
                  <a:srgbClr val="FF0000"/>
                </a:solidFill>
                <a:latin typeface="Arial Black" pitchFamily="34" charset="0"/>
              </a:rPr>
              <a:t>Process of </a:t>
            </a:r>
            <a:r>
              <a:rPr lang="cs-CZ" sz="2800" b="1" cap="all" dirty="0" err="1" smtClean="0">
                <a:solidFill>
                  <a:srgbClr val="008000"/>
                </a:solidFill>
                <a:latin typeface="Arial Black" pitchFamily="34" charset="0"/>
              </a:rPr>
              <a:t>HyDROLYtic</a:t>
            </a:r>
            <a:r>
              <a:rPr lang="cs-CZ" sz="2800" b="1" cap="all" dirty="0" smtClean="0">
                <a:solidFill>
                  <a:srgbClr val="008000"/>
                </a:solidFill>
                <a:latin typeface="Arial Black" pitchFamily="34" charset="0"/>
              </a:rPr>
              <a:t> </a:t>
            </a:r>
            <a:r>
              <a:rPr lang="en-GB" sz="2800" b="1" dirty="0" smtClean="0">
                <a:solidFill>
                  <a:srgbClr val="008000"/>
                </a:solidFill>
              </a:rPr>
              <a:t/>
            </a:r>
            <a:br>
              <a:rPr lang="en-GB" sz="2800" b="1" dirty="0" smtClean="0">
                <a:solidFill>
                  <a:srgbClr val="008000"/>
                </a:solidFill>
              </a:rPr>
            </a:br>
            <a:r>
              <a:rPr lang="en-GB" sz="2800" dirty="0" smtClean="0">
                <a:solidFill>
                  <a:srgbClr val="FF0000"/>
                </a:solidFill>
                <a:latin typeface="Arial Black" pitchFamily="34" charset="0"/>
              </a:rPr>
              <a:t>modification of Starch</a:t>
            </a:r>
            <a:endParaRPr lang="cs-CZ" sz="2800" dirty="0">
              <a:solidFill>
                <a:srgbClr val="FF0000"/>
              </a:solidFill>
            </a:endParaRPr>
          </a:p>
        </p:txBody>
      </p:sp>
      <p:pic>
        <p:nvPicPr>
          <p:cNvPr id="14" name="Zástupný symbol pro obsah 13" descr="img682.jpg"/>
          <p:cNvPicPr>
            <a:picLocks noGrp="1" noChangeAspect="1"/>
          </p:cNvPicPr>
          <p:nvPr>
            <p:ph idx="1"/>
          </p:nvPr>
        </p:nvPicPr>
        <p:blipFill>
          <a:blip r:embed="rId2" cstate="print"/>
          <a:stretch>
            <a:fillRect/>
          </a:stretch>
        </p:blipFill>
        <p:spPr>
          <a:xfrm rot="16200000">
            <a:off x="1689902" y="910498"/>
            <a:ext cx="2088232" cy="4820980"/>
          </a:xfrm>
        </p:spPr>
      </p:pic>
      <p:sp>
        <p:nvSpPr>
          <p:cNvPr id="4" name="Zástupný symbol pro datum 3"/>
          <p:cNvSpPr>
            <a:spLocks noGrp="1"/>
          </p:cNvSpPr>
          <p:nvPr>
            <p:ph type="dt" sz="half" idx="10"/>
          </p:nvPr>
        </p:nvSpPr>
        <p:spPr/>
        <p:txBody>
          <a:bodyPr/>
          <a:lstStyle/>
          <a:p>
            <a:pPr>
              <a:defRPr/>
            </a:pPr>
            <a:r>
              <a:rPr lang="cs-CZ" smtClean="0"/>
              <a:t>January 2018/6-3</a:t>
            </a:r>
            <a:endParaRPr lang="sk-SK"/>
          </a:p>
        </p:txBody>
      </p:sp>
      <p:sp>
        <p:nvSpPr>
          <p:cNvPr id="5" name="Zástupný symbol pro zápatí 4"/>
          <p:cNvSpPr>
            <a:spLocks noGrp="1"/>
          </p:cNvSpPr>
          <p:nvPr>
            <p:ph type="ftr" sz="quarter" idx="11"/>
          </p:nvPr>
        </p:nvSpPr>
        <p:spPr>
          <a:xfrm>
            <a:off x="3124200" y="6245225"/>
            <a:ext cx="5048200" cy="476250"/>
          </a:xfrm>
        </p:spPr>
        <p:txBody>
          <a:bodyPr/>
          <a:lstStyle/>
          <a:p>
            <a:pPr>
              <a:defRPr/>
            </a:pPr>
            <a:r>
              <a:rPr lang="fr-FR" smtClean="0"/>
              <a:t>NATURAL POLYMERS MU SCI 6 2018</a:t>
            </a:r>
            <a:endParaRPr lang="sk-SK" dirty="0"/>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11</a:t>
            </a:fld>
            <a:endParaRPr lang="sk-SK"/>
          </a:p>
        </p:txBody>
      </p:sp>
      <p:sp>
        <p:nvSpPr>
          <p:cNvPr id="15" name="TextovéPole 14"/>
          <p:cNvSpPr txBox="1"/>
          <p:nvPr/>
        </p:nvSpPr>
        <p:spPr>
          <a:xfrm>
            <a:off x="0" y="1340768"/>
            <a:ext cx="6192688" cy="830997"/>
          </a:xfrm>
          <a:prstGeom prst="rect">
            <a:avLst/>
          </a:prstGeom>
          <a:noFill/>
        </p:spPr>
        <p:txBody>
          <a:bodyPr wrap="square" rtlCol="0">
            <a:spAutoFit/>
          </a:bodyPr>
          <a:lstStyle/>
          <a:p>
            <a:r>
              <a:rPr lang="en-GB" sz="2400" b="1" dirty="0" smtClean="0">
                <a:solidFill>
                  <a:srgbClr val="008000"/>
                </a:solidFill>
                <a:latin typeface="+mn-lt"/>
              </a:rPr>
              <a:t>Acid catalysis using </a:t>
            </a:r>
            <a:r>
              <a:rPr lang="en-GB" sz="2400" b="1" dirty="0" err="1" smtClean="0">
                <a:solidFill>
                  <a:srgbClr val="008000"/>
                </a:solidFill>
              </a:rPr>
              <a:t>HCl</a:t>
            </a:r>
            <a:r>
              <a:rPr lang="en-GB" sz="2400" b="1" dirty="0" smtClean="0">
                <a:solidFill>
                  <a:srgbClr val="008000"/>
                </a:solidFill>
              </a:rPr>
              <a:t> or H</a:t>
            </a:r>
            <a:r>
              <a:rPr lang="en-GB" sz="2400" b="1" baseline="-25000" dirty="0" smtClean="0">
                <a:solidFill>
                  <a:srgbClr val="008000"/>
                </a:solidFill>
              </a:rPr>
              <a:t>2</a:t>
            </a:r>
            <a:r>
              <a:rPr lang="en-GB" sz="2400" b="1" dirty="0" smtClean="0">
                <a:solidFill>
                  <a:srgbClr val="008000"/>
                </a:solidFill>
              </a:rPr>
              <a:t>SO</a:t>
            </a:r>
            <a:r>
              <a:rPr lang="en-GB" sz="2400" b="1" baseline="-25000" dirty="0" smtClean="0">
                <a:solidFill>
                  <a:srgbClr val="008000"/>
                </a:solidFill>
              </a:rPr>
              <a:t>4</a:t>
            </a:r>
            <a:r>
              <a:rPr lang="en-GB" sz="2400" b="1" dirty="0" smtClean="0">
                <a:solidFill>
                  <a:srgbClr val="008000"/>
                </a:solidFill>
              </a:rPr>
              <a:t> with Neutralisation after the end of Hydrolysis </a:t>
            </a:r>
            <a:endParaRPr lang="en-GB" sz="2400" b="1" dirty="0">
              <a:solidFill>
                <a:srgbClr val="008000"/>
              </a:solidFill>
              <a:latin typeface="+mn-lt"/>
            </a:endParaRPr>
          </a:p>
        </p:txBody>
      </p:sp>
      <p:sp>
        <p:nvSpPr>
          <p:cNvPr id="10" name="TextovéPole 9"/>
          <p:cNvSpPr txBox="1"/>
          <p:nvPr/>
        </p:nvSpPr>
        <p:spPr>
          <a:xfrm>
            <a:off x="6228184" y="1340768"/>
            <a:ext cx="2808312" cy="4893647"/>
          </a:xfrm>
          <a:prstGeom prst="rect">
            <a:avLst/>
          </a:prstGeom>
          <a:noFill/>
        </p:spPr>
        <p:txBody>
          <a:bodyPr wrap="square" rtlCol="0">
            <a:spAutoFit/>
          </a:bodyPr>
          <a:lstStyle/>
          <a:p>
            <a:pPr marL="342900" indent="-342900"/>
            <a:r>
              <a:rPr lang="en-GB" sz="2400" b="1" dirty="0" smtClean="0">
                <a:solidFill>
                  <a:srgbClr val="FF0000"/>
                </a:solidFill>
                <a:latin typeface="Arial Black" pitchFamily="34" charset="0"/>
              </a:rPr>
              <a:t>Extent of Conversion accordingly it is possible classify these Products to:</a:t>
            </a:r>
          </a:p>
          <a:p>
            <a:pPr marL="342900" indent="-342900">
              <a:buFont typeface="+mj-lt"/>
              <a:buAutoNum type="arabicPeriod"/>
            </a:pPr>
            <a:r>
              <a:rPr lang="en-GB" sz="2400" b="1" dirty="0" smtClean="0">
                <a:solidFill>
                  <a:srgbClr val="0000FF"/>
                </a:solidFill>
                <a:latin typeface="Arial Black" pitchFamily="34" charset="0"/>
              </a:rPr>
              <a:t>Liquid syrups</a:t>
            </a:r>
          </a:p>
          <a:p>
            <a:pPr marL="342900" indent="-342900">
              <a:buFont typeface="+mj-lt"/>
              <a:buAutoNum type="arabicPeriod"/>
            </a:pPr>
            <a:r>
              <a:rPr lang="en-GB" sz="2400" b="1" dirty="0" smtClean="0">
                <a:solidFill>
                  <a:srgbClr val="CC00CC"/>
                </a:solidFill>
                <a:latin typeface="Arial Black" pitchFamily="34" charset="0"/>
              </a:rPr>
              <a:t>Dried or thicken syrups</a:t>
            </a:r>
          </a:p>
          <a:p>
            <a:pPr marL="342900" indent="-342900">
              <a:buFont typeface="+mj-lt"/>
              <a:buAutoNum type="arabicPeriod"/>
            </a:pPr>
            <a:r>
              <a:rPr lang="en-GB" sz="2400" b="1" dirty="0" smtClean="0">
                <a:solidFill>
                  <a:srgbClr val="C00000"/>
                </a:solidFill>
                <a:latin typeface="Arial Black" pitchFamily="34" charset="0"/>
              </a:rPr>
              <a:t>Glucose </a:t>
            </a:r>
          </a:p>
          <a:p>
            <a:pPr marL="342900" indent="-342900"/>
            <a:r>
              <a:rPr lang="cs-CZ" sz="2400" b="1" dirty="0" smtClean="0">
                <a:solidFill>
                  <a:srgbClr val="FF0000"/>
                </a:solidFill>
                <a:latin typeface="Arial Black" pitchFamily="34" charset="0"/>
              </a:rPr>
              <a:t> </a:t>
            </a:r>
            <a:endParaRPr lang="cs-CZ" sz="2400" b="1" dirty="0">
              <a:solidFill>
                <a:srgbClr val="FF0000"/>
              </a:solidFill>
              <a:latin typeface="Arial Black" pitchFamily="34" charset="0"/>
            </a:endParaRPr>
          </a:p>
        </p:txBody>
      </p:sp>
      <p:sp>
        <p:nvSpPr>
          <p:cNvPr id="11" name="TextovéPole 10"/>
          <p:cNvSpPr txBox="1"/>
          <p:nvPr/>
        </p:nvSpPr>
        <p:spPr>
          <a:xfrm>
            <a:off x="107504" y="4581128"/>
            <a:ext cx="5904656" cy="1384995"/>
          </a:xfrm>
          <a:prstGeom prst="rect">
            <a:avLst/>
          </a:prstGeom>
          <a:noFill/>
        </p:spPr>
        <p:txBody>
          <a:bodyPr wrap="square" rtlCol="0">
            <a:spAutoFit/>
          </a:bodyPr>
          <a:lstStyle/>
          <a:p>
            <a:r>
              <a:rPr lang="en-GB" sz="2800" b="1" dirty="0" smtClean="0">
                <a:solidFill>
                  <a:srgbClr val="0000FF"/>
                </a:solidFill>
                <a:latin typeface="Arial Black" pitchFamily="34" charset="0"/>
              </a:rPr>
              <a:t>It is possible to combine </a:t>
            </a:r>
            <a:r>
              <a:rPr lang="en-GB" sz="2800" b="1" cap="all" dirty="0" smtClean="0">
                <a:solidFill>
                  <a:srgbClr val="008000"/>
                </a:solidFill>
                <a:latin typeface="Arial Black" pitchFamily="34" charset="0"/>
              </a:rPr>
              <a:t>Hydrolytic  </a:t>
            </a:r>
            <a:r>
              <a:rPr lang="en-GB" sz="2800" b="1" dirty="0" smtClean="0">
                <a:solidFill>
                  <a:srgbClr val="008000"/>
                </a:solidFill>
                <a:latin typeface="Arial Black" pitchFamily="34" charset="0"/>
              </a:rPr>
              <a:t>and </a:t>
            </a:r>
            <a:r>
              <a:rPr lang="en-GB" sz="2800" b="1" cap="all" dirty="0" smtClean="0">
                <a:solidFill>
                  <a:srgbClr val="008000"/>
                </a:solidFill>
                <a:latin typeface="Arial Black" pitchFamily="34" charset="0"/>
              </a:rPr>
              <a:t>Enzymatic </a:t>
            </a:r>
            <a:r>
              <a:rPr lang="en-GB" sz="2800" dirty="0" smtClean="0">
                <a:solidFill>
                  <a:srgbClr val="0000FF"/>
                </a:solidFill>
                <a:latin typeface="Arial Black" pitchFamily="34" charset="0"/>
              </a:rPr>
              <a:t>Chain scission </a:t>
            </a:r>
            <a:endParaRPr lang="en-GB" sz="2800" b="1" dirty="0">
              <a:solidFill>
                <a:srgbClr val="0000FF"/>
              </a:solidFill>
              <a:latin typeface="Arial Black"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1066130"/>
          </a:xfrm>
        </p:spPr>
        <p:txBody>
          <a:bodyPr/>
          <a:lstStyle/>
          <a:p>
            <a:r>
              <a:rPr lang="en-GB" sz="2800" dirty="0" smtClean="0">
                <a:solidFill>
                  <a:srgbClr val="FF0000"/>
                </a:solidFill>
                <a:latin typeface="Arial Black" pitchFamily="34" charset="0"/>
              </a:rPr>
              <a:t>Process of </a:t>
            </a:r>
            <a:r>
              <a:rPr lang="en-GB" sz="2800" b="1" cap="all" dirty="0" smtClean="0">
                <a:solidFill>
                  <a:srgbClr val="008000"/>
                </a:solidFill>
                <a:latin typeface="Arial Black" pitchFamily="34" charset="0"/>
              </a:rPr>
              <a:t>Hydrolytic </a:t>
            </a:r>
            <a:r>
              <a:rPr lang="en-GB" sz="2800" b="1" dirty="0" smtClean="0">
                <a:solidFill>
                  <a:srgbClr val="008000"/>
                </a:solidFill>
              </a:rPr>
              <a:t/>
            </a:r>
            <a:br>
              <a:rPr lang="en-GB" sz="2800" b="1" dirty="0" smtClean="0">
                <a:solidFill>
                  <a:srgbClr val="008000"/>
                </a:solidFill>
              </a:rPr>
            </a:br>
            <a:r>
              <a:rPr lang="en-GB" sz="2800" dirty="0" smtClean="0">
                <a:solidFill>
                  <a:srgbClr val="FF0000"/>
                </a:solidFill>
                <a:latin typeface="Arial Black" pitchFamily="34" charset="0"/>
              </a:rPr>
              <a:t>modification of </a:t>
            </a:r>
            <a:r>
              <a:rPr lang="en-GB" sz="2800" dirty="0" smtClean="0">
                <a:solidFill>
                  <a:srgbClr val="FF0000"/>
                </a:solidFill>
                <a:latin typeface="Arial Black" pitchFamily="34" charset="0"/>
              </a:rPr>
              <a:t>Starch</a:t>
            </a:r>
            <a:endParaRPr lang="en-GB" sz="2800" dirty="0">
              <a:solidFill>
                <a:srgbClr val="FF0000"/>
              </a:solidFill>
            </a:endParaRPr>
          </a:p>
        </p:txBody>
      </p:sp>
      <p:sp>
        <p:nvSpPr>
          <p:cNvPr id="4" name="Zástupný symbol pro datum 3"/>
          <p:cNvSpPr>
            <a:spLocks noGrp="1"/>
          </p:cNvSpPr>
          <p:nvPr>
            <p:ph type="dt" sz="half" idx="10"/>
          </p:nvPr>
        </p:nvSpPr>
        <p:spPr/>
        <p:txBody>
          <a:bodyPr/>
          <a:lstStyle/>
          <a:p>
            <a:pPr>
              <a:defRPr/>
            </a:pPr>
            <a:r>
              <a:rPr lang="cs-CZ" smtClean="0"/>
              <a:t>January 2018/6-3</a:t>
            </a:r>
            <a:endParaRPr lang="sk-SK"/>
          </a:p>
        </p:txBody>
      </p:sp>
      <p:sp>
        <p:nvSpPr>
          <p:cNvPr id="5" name="Zástupný symbol pro zápatí 4"/>
          <p:cNvSpPr>
            <a:spLocks noGrp="1"/>
          </p:cNvSpPr>
          <p:nvPr>
            <p:ph type="ftr" sz="quarter" idx="11"/>
          </p:nvPr>
        </p:nvSpPr>
        <p:spPr>
          <a:xfrm>
            <a:off x="3124200" y="6245225"/>
            <a:ext cx="5264224" cy="476250"/>
          </a:xfrm>
        </p:spPr>
        <p:txBody>
          <a:bodyPr/>
          <a:lstStyle/>
          <a:p>
            <a:pPr>
              <a:defRPr/>
            </a:pPr>
            <a:r>
              <a:rPr lang="fr-FR" smtClean="0"/>
              <a:t>NATURAL POLYMERS MU SCI 6 2018</a:t>
            </a:r>
            <a:endParaRPr lang="sk-SK" dirty="0"/>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12</a:t>
            </a:fld>
            <a:endParaRPr lang="sk-SK"/>
          </a:p>
        </p:txBody>
      </p:sp>
      <p:pic>
        <p:nvPicPr>
          <p:cNvPr id="11" name="Obrázek 10" descr="img684.jpg"/>
          <p:cNvPicPr>
            <a:picLocks noChangeAspect="1"/>
          </p:cNvPicPr>
          <p:nvPr/>
        </p:nvPicPr>
        <p:blipFill>
          <a:blip r:embed="rId2" cstate="print"/>
          <a:stretch>
            <a:fillRect/>
          </a:stretch>
        </p:blipFill>
        <p:spPr>
          <a:xfrm rot="5400000">
            <a:off x="544555" y="1014860"/>
            <a:ext cx="3384378" cy="4180210"/>
          </a:xfrm>
          <a:prstGeom prst="rect">
            <a:avLst/>
          </a:prstGeom>
        </p:spPr>
      </p:pic>
      <p:pic>
        <p:nvPicPr>
          <p:cNvPr id="12" name="Obrázek 11" descr="img683.jpg"/>
          <p:cNvPicPr>
            <a:picLocks noChangeAspect="1"/>
          </p:cNvPicPr>
          <p:nvPr/>
        </p:nvPicPr>
        <p:blipFill>
          <a:blip r:embed="rId3" cstate="print"/>
          <a:stretch>
            <a:fillRect/>
          </a:stretch>
        </p:blipFill>
        <p:spPr>
          <a:xfrm rot="5400000">
            <a:off x="4797592" y="1907264"/>
            <a:ext cx="3774928" cy="4514144"/>
          </a:xfrm>
          <a:prstGeom prst="rect">
            <a:avLst/>
          </a:prstGeom>
        </p:spPr>
      </p:pic>
      <p:sp>
        <p:nvSpPr>
          <p:cNvPr id="13" name="TextovéPole 12"/>
          <p:cNvSpPr txBox="1"/>
          <p:nvPr/>
        </p:nvSpPr>
        <p:spPr>
          <a:xfrm>
            <a:off x="179512" y="5085184"/>
            <a:ext cx="3779912" cy="1631216"/>
          </a:xfrm>
          <a:prstGeom prst="rect">
            <a:avLst/>
          </a:prstGeom>
          <a:solidFill>
            <a:schemeClr val="accent3">
              <a:lumMod val="95000"/>
            </a:schemeClr>
          </a:solidFill>
        </p:spPr>
        <p:txBody>
          <a:bodyPr wrap="square" rtlCol="0">
            <a:spAutoFit/>
          </a:bodyPr>
          <a:lstStyle/>
          <a:p>
            <a:r>
              <a:rPr lang="en-GB" sz="2000" b="1" dirty="0" smtClean="0">
                <a:solidFill>
                  <a:srgbClr val="008000"/>
                </a:solidFill>
                <a:latin typeface="Arial Black" pitchFamily="34" charset="0"/>
              </a:rPr>
              <a:t>There are not  valid Proofs, if this Process is random or are there some Bonds in the Chain preferred </a:t>
            </a:r>
            <a:endParaRPr lang="en-GB" sz="2000" b="1" dirty="0">
              <a:solidFill>
                <a:srgbClr val="008000"/>
              </a:solidFill>
              <a:latin typeface="Arial Black" pitchFamily="34" charset="0"/>
            </a:endParaRPr>
          </a:p>
        </p:txBody>
      </p:sp>
      <p:sp>
        <p:nvSpPr>
          <p:cNvPr id="9" name="TextovéPole 8"/>
          <p:cNvSpPr txBox="1"/>
          <p:nvPr/>
        </p:nvSpPr>
        <p:spPr>
          <a:xfrm>
            <a:off x="0" y="4365104"/>
            <a:ext cx="4716016" cy="646331"/>
          </a:xfrm>
          <a:prstGeom prst="rect">
            <a:avLst/>
          </a:prstGeom>
          <a:solidFill>
            <a:schemeClr val="accent3">
              <a:lumMod val="95000"/>
            </a:schemeClr>
          </a:solidFill>
        </p:spPr>
        <p:txBody>
          <a:bodyPr wrap="square" rtlCol="0">
            <a:spAutoFit/>
          </a:bodyPr>
          <a:lstStyle/>
          <a:p>
            <a:r>
              <a:rPr lang="cs-CZ" dirty="0" err="1" smtClean="0">
                <a:solidFill>
                  <a:srgbClr val="0000FF"/>
                </a:solidFill>
                <a:latin typeface="Arial Black" pitchFamily="34" charset="0"/>
              </a:rPr>
              <a:t>Chain</a:t>
            </a:r>
            <a:r>
              <a:rPr lang="cs-CZ" dirty="0" smtClean="0">
                <a:solidFill>
                  <a:srgbClr val="0000FF"/>
                </a:solidFill>
                <a:latin typeface="Arial Black" pitchFamily="34" charset="0"/>
              </a:rPr>
              <a:t> </a:t>
            </a:r>
            <a:r>
              <a:rPr lang="cs-CZ" dirty="0" err="1" smtClean="0">
                <a:solidFill>
                  <a:srgbClr val="0000FF"/>
                </a:solidFill>
                <a:latin typeface="Arial Black" pitchFamily="34" charset="0"/>
              </a:rPr>
              <a:t>scission</a:t>
            </a:r>
            <a:r>
              <a:rPr lang="cs-CZ" dirty="0" smtClean="0">
                <a:solidFill>
                  <a:srgbClr val="0000FF"/>
                </a:solidFill>
                <a:latin typeface="Arial Black" pitchFamily="34" charset="0"/>
              </a:rPr>
              <a:t> – </a:t>
            </a:r>
            <a:r>
              <a:rPr lang="cs-CZ" dirty="0" err="1" smtClean="0">
                <a:solidFill>
                  <a:srgbClr val="0000FF"/>
                </a:solidFill>
                <a:latin typeface="Arial Black" pitchFamily="34" charset="0"/>
              </a:rPr>
              <a:t>Chemical</a:t>
            </a:r>
            <a:r>
              <a:rPr lang="cs-CZ" dirty="0" smtClean="0">
                <a:solidFill>
                  <a:srgbClr val="0000FF"/>
                </a:solidFill>
                <a:latin typeface="Arial Black" pitchFamily="34" charset="0"/>
              </a:rPr>
              <a:t> </a:t>
            </a:r>
            <a:r>
              <a:rPr lang="cs-CZ" dirty="0" err="1" smtClean="0">
                <a:solidFill>
                  <a:srgbClr val="0000FF"/>
                </a:solidFill>
                <a:latin typeface="Arial Black" pitchFamily="34" charset="0"/>
              </a:rPr>
              <a:t>catalysis</a:t>
            </a:r>
            <a:r>
              <a:rPr lang="cs-CZ" dirty="0" smtClean="0">
                <a:solidFill>
                  <a:srgbClr val="0000FF"/>
                </a:solidFill>
                <a:latin typeface="Arial Black" pitchFamily="34" charset="0"/>
              </a:rPr>
              <a:t> by H</a:t>
            </a:r>
            <a:r>
              <a:rPr lang="cs-CZ" baseline="30000" dirty="0" smtClean="0">
                <a:solidFill>
                  <a:srgbClr val="0000FF"/>
                </a:solidFill>
                <a:latin typeface="Arial Black" pitchFamily="34" charset="0"/>
              </a:rPr>
              <a:t>+</a:t>
            </a:r>
            <a:endParaRPr lang="cs-CZ" baseline="30000" dirty="0"/>
          </a:p>
        </p:txBody>
      </p:sp>
      <p:sp>
        <p:nvSpPr>
          <p:cNvPr id="10" name="TextovéPole 9"/>
          <p:cNvSpPr txBox="1"/>
          <p:nvPr/>
        </p:nvSpPr>
        <p:spPr>
          <a:xfrm>
            <a:off x="4427984" y="5589240"/>
            <a:ext cx="4716016" cy="646331"/>
          </a:xfrm>
          <a:prstGeom prst="rect">
            <a:avLst/>
          </a:prstGeom>
          <a:solidFill>
            <a:schemeClr val="accent3">
              <a:lumMod val="95000"/>
            </a:schemeClr>
          </a:solidFill>
        </p:spPr>
        <p:txBody>
          <a:bodyPr wrap="square" rtlCol="0">
            <a:spAutoFit/>
          </a:bodyPr>
          <a:lstStyle/>
          <a:p>
            <a:r>
              <a:rPr lang="cs-CZ" dirty="0" err="1" smtClean="0">
                <a:solidFill>
                  <a:srgbClr val="7030A0"/>
                </a:solidFill>
                <a:latin typeface="Arial Black" pitchFamily="34" charset="0"/>
              </a:rPr>
              <a:t>Chain</a:t>
            </a:r>
            <a:r>
              <a:rPr lang="cs-CZ" dirty="0" smtClean="0">
                <a:solidFill>
                  <a:srgbClr val="7030A0"/>
                </a:solidFill>
                <a:latin typeface="Arial Black" pitchFamily="34" charset="0"/>
              </a:rPr>
              <a:t> </a:t>
            </a:r>
            <a:r>
              <a:rPr lang="cs-CZ" dirty="0" err="1" smtClean="0">
                <a:solidFill>
                  <a:srgbClr val="7030A0"/>
                </a:solidFill>
                <a:latin typeface="Arial Black" pitchFamily="34" charset="0"/>
              </a:rPr>
              <a:t>scission</a:t>
            </a:r>
            <a:r>
              <a:rPr lang="cs-CZ" dirty="0" smtClean="0">
                <a:solidFill>
                  <a:srgbClr val="7030A0"/>
                </a:solidFill>
                <a:latin typeface="Arial Black" pitchFamily="34" charset="0"/>
              </a:rPr>
              <a:t> – </a:t>
            </a:r>
            <a:r>
              <a:rPr lang="cs-CZ" dirty="0" err="1" smtClean="0">
                <a:solidFill>
                  <a:srgbClr val="7030A0"/>
                </a:solidFill>
                <a:latin typeface="Arial Black" pitchFamily="34" charset="0"/>
              </a:rPr>
              <a:t>Chemical</a:t>
            </a:r>
            <a:r>
              <a:rPr lang="cs-CZ" dirty="0" smtClean="0">
                <a:solidFill>
                  <a:srgbClr val="7030A0"/>
                </a:solidFill>
                <a:latin typeface="Arial Black" pitchFamily="34" charset="0"/>
              </a:rPr>
              <a:t> </a:t>
            </a:r>
            <a:r>
              <a:rPr lang="cs-CZ" dirty="0" err="1" smtClean="0">
                <a:solidFill>
                  <a:srgbClr val="7030A0"/>
                </a:solidFill>
                <a:latin typeface="Arial Black" pitchFamily="34" charset="0"/>
              </a:rPr>
              <a:t>catalysis</a:t>
            </a:r>
            <a:r>
              <a:rPr lang="cs-CZ" dirty="0" smtClean="0">
                <a:solidFill>
                  <a:srgbClr val="7030A0"/>
                </a:solidFill>
                <a:latin typeface="Arial Black" pitchFamily="34" charset="0"/>
              </a:rPr>
              <a:t> by H</a:t>
            </a:r>
            <a:r>
              <a:rPr lang="cs-CZ" baseline="30000" dirty="0" smtClean="0">
                <a:solidFill>
                  <a:srgbClr val="7030A0"/>
                </a:solidFill>
                <a:latin typeface="Arial Black" pitchFamily="34" charset="0"/>
              </a:rPr>
              <a:t>+</a:t>
            </a:r>
            <a:endParaRPr lang="cs-CZ" baseline="30000" dirty="0">
              <a:solidFill>
                <a:srgbClr val="7030A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706090"/>
          </a:xfrm>
        </p:spPr>
        <p:txBody>
          <a:bodyPr/>
          <a:lstStyle/>
          <a:p>
            <a:r>
              <a:rPr lang="cs-CZ" sz="2800" b="1" cap="all" dirty="0" err="1" smtClean="0">
                <a:solidFill>
                  <a:srgbClr val="008000"/>
                </a:solidFill>
                <a:latin typeface="Arial Black" pitchFamily="34" charset="0"/>
              </a:rPr>
              <a:t>Enzymatic</a:t>
            </a:r>
            <a:r>
              <a:rPr lang="cs-CZ" sz="2800" b="1" cap="all" dirty="0" smtClean="0">
                <a:solidFill>
                  <a:srgbClr val="008000"/>
                </a:solidFill>
                <a:latin typeface="Arial Black" pitchFamily="34" charset="0"/>
              </a:rPr>
              <a:t> use </a:t>
            </a:r>
            <a:r>
              <a:rPr lang="cs-CZ" sz="2800" b="1" cap="all" dirty="0" err="1" smtClean="0">
                <a:solidFill>
                  <a:srgbClr val="008000"/>
                </a:solidFill>
                <a:latin typeface="Arial Black" pitchFamily="34" charset="0"/>
              </a:rPr>
              <a:t>of</a:t>
            </a:r>
            <a:r>
              <a:rPr lang="cs-CZ" sz="2800" b="1" cap="all" dirty="0" smtClean="0">
                <a:solidFill>
                  <a:srgbClr val="008000"/>
                </a:solidFill>
                <a:latin typeface="Arial Black" pitchFamily="34" charset="0"/>
              </a:rPr>
              <a:t> </a:t>
            </a:r>
            <a:r>
              <a:rPr lang="cs-CZ" sz="2800" b="1" cap="all" dirty="0" err="1" smtClean="0">
                <a:solidFill>
                  <a:srgbClr val="008000"/>
                </a:solidFill>
                <a:latin typeface="Arial Black" pitchFamily="34" charset="0"/>
              </a:rPr>
              <a:t>GLUcose</a:t>
            </a:r>
            <a:r>
              <a:rPr lang="cs-CZ" sz="2800" b="1" cap="all" dirty="0" smtClean="0">
                <a:solidFill>
                  <a:srgbClr val="008000"/>
                </a:solidFill>
                <a:latin typeface="Arial Black" pitchFamily="34" charset="0"/>
              </a:rPr>
              <a:t/>
            </a:r>
            <a:br>
              <a:rPr lang="cs-CZ" sz="2800" b="1" cap="all" dirty="0" smtClean="0">
                <a:solidFill>
                  <a:srgbClr val="008000"/>
                </a:solidFill>
                <a:latin typeface="Arial Black" pitchFamily="34" charset="0"/>
              </a:rPr>
            </a:br>
            <a:r>
              <a:rPr lang="cs-CZ" sz="2800" b="1" dirty="0" err="1" smtClean="0">
                <a:solidFill>
                  <a:srgbClr val="7030A0"/>
                </a:solidFill>
                <a:latin typeface="Arial Black" pitchFamily="34" charset="0"/>
              </a:rPr>
              <a:t>from</a:t>
            </a:r>
            <a:r>
              <a:rPr lang="cs-CZ" sz="2800" b="1" dirty="0" smtClean="0">
                <a:solidFill>
                  <a:srgbClr val="7030A0"/>
                </a:solidFill>
                <a:latin typeface="Arial Black" pitchFamily="34" charset="0"/>
              </a:rPr>
              <a:t> </a:t>
            </a:r>
            <a:r>
              <a:rPr lang="cs-CZ" sz="2800" b="1" dirty="0" err="1" smtClean="0">
                <a:solidFill>
                  <a:srgbClr val="7030A0"/>
                </a:solidFill>
                <a:latin typeface="Arial Black" pitchFamily="34" charset="0"/>
              </a:rPr>
              <a:t>Saccharide</a:t>
            </a:r>
            <a:r>
              <a:rPr lang="cs-CZ" sz="2800" b="1" dirty="0" smtClean="0">
                <a:solidFill>
                  <a:srgbClr val="7030A0"/>
                </a:solidFill>
                <a:latin typeface="Arial Black" pitchFamily="34" charset="0"/>
              </a:rPr>
              <a:t> to </a:t>
            </a:r>
            <a:r>
              <a:rPr lang="cs-CZ" sz="2800" b="1" dirty="0" err="1" smtClean="0">
                <a:solidFill>
                  <a:srgbClr val="7030A0"/>
                </a:solidFill>
                <a:latin typeface="Arial Black" pitchFamily="34" charset="0"/>
              </a:rPr>
              <a:t>Alcohol</a:t>
            </a:r>
            <a:endParaRPr lang="cs-CZ" sz="2800" dirty="0">
              <a:solidFill>
                <a:srgbClr val="7030A0"/>
              </a:solidFill>
            </a:endParaRPr>
          </a:p>
        </p:txBody>
      </p:sp>
      <p:sp>
        <p:nvSpPr>
          <p:cNvPr id="4" name="Zástupný symbol pro datum 3"/>
          <p:cNvSpPr>
            <a:spLocks noGrp="1"/>
          </p:cNvSpPr>
          <p:nvPr>
            <p:ph type="dt" sz="half" idx="10"/>
          </p:nvPr>
        </p:nvSpPr>
        <p:spPr/>
        <p:txBody>
          <a:bodyPr/>
          <a:lstStyle/>
          <a:p>
            <a:pPr>
              <a:defRPr/>
            </a:pPr>
            <a:r>
              <a:rPr lang="cs-CZ" smtClean="0"/>
              <a:t>January 2018/6-3</a:t>
            </a:r>
            <a:endParaRPr lang="sk-SK"/>
          </a:p>
        </p:txBody>
      </p:sp>
      <p:sp>
        <p:nvSpPr>
          <p:cNvPr id="5" name="Zástupný symbol pro zápatí 4"/>
          <p:cNvSpPr>
            <a:spLocks noGrp="1"/>
          </p:cNvSpPr>
          <p:nvPr>
            <p:ph type="ftr" sz="quarter" idx="11"/>
          </p:nvPr>
        </p:nvSpPr>
        <p:spPr>
          <a:xfrm>
            <a:off x="3124200" y="6453335"/>
            <a:ext cx="5120208" cy="268139"/>
          </a:xfrm>
        </p:spPr>
        <p:txBody>
          <a:bodyPr/>
          <a:lstStyle/>
          <a:p>
            <a:pPr>
              <a:defRPr/>
            </a:pPr>
            <a:r>
              <a:rPr lang="fr-FR" smtClean="0"/>
              <a:t>NATURAL POLYMERS MU SCI 6 2018</a:t>
            </a:r>
            <a:endParaRPr lang="sk-SK" dirty="0"/>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13</a:t>
            </a:fld>
            <a:endParaRPr lang="sk-SK"/>
          </a:p>
        </p:txBody>
      </p:sp>
      <p:pic>
        <p:nvPicPr>
          <p:cNvPr id="19" name="Obrázek 18" descr="Alpha-D-Glucopyranose_svg.png"/>
          <p:cNvPicPr>
            <a:picLocks noChangeAspect="1"/>
          </p:cNvPicPr>
          <p:nvPr/>
        </p:nvPicPr>
        <p:blipFill>
          <a:blip r:embed="rId2" cstate="print"/>
          <a:stretch>
            <a:fillRect/>
          </a:stretch>
        </p:blipFill>
        <p:spPr>
          <a:xfrm>
            <a:off x="539552" y="1196752"/>
            <a:ext cx="1495425" cy="1619250"/>
          </a:xfrm>
          <a:prstGeom prst="rect">
            <a:avLst/>
          </a:prstGeom>
        </p:spPr>
      </p:pic>
      <p:pic>
        <p:nvPicPr>
          <p:cNvPr id="20" name="Obrázek 19" descr="120px-Pyruvate.png"/>
          <p:cNvPicPr>
            <a:picLocks noChangeAspect="1"/>
          </p:cNvPicPr>
          <p:nvPr/>
        </p:nvPicPr>
        <p:blipFill>
          <a:blip r:embed="rId3" cstate="print"/>
          <a:stretch>
            <a:fillRect/>
          </a:stretch>
        </p:blipFill>
        <p:spPr>
          <a:xfrm>
            <a:off x="2627784" y="2276872"/>
            <a:ext cx="1637233" cy="1296144"/>
          </a:xfrm>
          <a:prstGeom prst="rect">
            <a:avLst/>
          </a:prstGeom>
        </p:spPr>
      </p:pic>
      <p:pic>
        <p:nvPicPr>
          <p:cNvPr id="21" name="Obrázek 20" descr="120px-Acetaldehyde-2D-flat_svg.png"/>
          <p:cNvPicPr>
            <a:picLocks noChangeAspect="1"/>
          </p:cNvPicPr>
          <p:nvPr/>
        </p:nvPicPr>
        <p:blipFill>
          <a:blip r:embed="rId4" cstate="print"/>
          <a:stretch>
            <a:fillRect/>
          </a:stretch>
        </p:blipFill>
        <p:spPr>
          <a:xfrm>
            <a:off x="4572000" y="3284984"/>
            <a:ext cx="1677856" cy="1440160"/>
          </a:xfrm>
          <a:prstGeom prst="rect">
            <a:avLst/>
          </a:prstGeom>
        </p:spPr>
      </p:pic>
      <p:pic>
        <p:nvPicPr>
          <p:cNvPr id="22" name="Obrázek 21" descr="Ethanol-structure_svg.png"/>
          <p:cNvPicPr>
            <a:picLocks noChangeAspect="1"/>
          </p:cNvPicPr>
          <p:nvPr/>
        </p:nvPicPr>
        <p:blipFill>
          <a:blip r:embed="rId5" cstate="print"/>
          <a:stretch>
            <a:fillRect/>
          </a:stretch>
        </p:blipFill>
        <p:spPr>
          <a:xfrm>
            <a:off x="6109479" y="4725144"/>
            <a:ext cx="2629857" cy="1512168"/>
          </a:xfrm>
          <a:prstGeom prst="rect">
            <a:avLst/>
          </a:prstGeom>
          <a:solidFill>
            <a:srgbClr val="DDDDDD"/>
          </a:solidFill>
          <a:ln w="38100">
            <a:solidFill>
              <a:srgbClr val="FF0000"/>
            </a:solidFill>
          </a:ln>
        </p:spPr>
      </p:pic>
      <p:sp>
        <p:nvSpPr>
          <p:cNvPr id="23" name="TextovéPole 22"/>
          <p:cNvSpPr txBox="1"/>
          <p:nvPr/>
        </p:nvSpPr>
        <p:spPr>
          <a:xfrm>
            <a:off x="4355976" y="1988840"/>
            <a:ext cx="3384376" cy="646331"/>
          </a:xfrm>
          <a:prstGeom prst="rect">
            <a:avLst/>
          </a:prstGeom>
          <a:noFill/>
        </p:spPr>
        <p:txBody>
          <a:bodyPr wrap="square" rtlCol="0">
            <a:spAutoFit/>
          </a:bodyPr>
          <a:lstStyle/>
          <a:p>
            <a:r>
              <a:rPr lang="en-GB" b="1" smtClean="0">
                <a:solidFill>
                  <a:srgbClr val="C00000"/>
                </a:solidFill>
              </a:rPr>
              <a:t>Pyruvite of conjugated Base of the Pyruvic acid </a:t>
            </a:r>
            <a:endParaRPr lang="en-GB" b="1">
              <a:solidFill>
                <a:srgbClr val="C00000"/>
              </a:solidFill>
            </a:endParaRPr>
          </a:p>
        </p:txBody>
      </p:sp>
      <p:sp>
        <p:nvSpPr>
          <p:cNvPr id="24" name="TextovéPole 23"/>
          <p:cNvSpPr txBox="1"/>
          <p:nvPr/>
        </p:nvSpPr>
        <p:spPr>
          <a:xfrm>
            <a:off x="107504" y="4293096"/>
            <a:ext cx="4968552" cy="1754326"/>
          </a:xfrm>
          <a:prstGeom prst="rect">
            <a:avLst/>
          </a:prstGeom>
          <a:noFill/>
          <a:ln w="38100">
            <a:solidFill>
              <a:srgbClr val="FF0000"/>
            </a:solidFill>
          </a:ln>
        </p:spPr>
        <p:txBody>
          <a:bodyPr wrap="square" rtlCol="0">
            <a:spAutoFit/>
          </a:bodyPr>
          <a:lstStyle/>
          <a:p>
            <a:r>
              <a:rPr lang="cs-CZ" b="1" dirty="0" smtClean="0">
                <a:solidFill>
                  <a:srgbClr val="0000FF"/>
                </a:solidFill>
                <a:latin typeface="Arial Black" pitchFamily="34" charset="0"/>
              </a:rPr>
              <a:t>Vodka (in </a:t>
            </a:r>
            <a:r>
              <a:rPr lang="cs-CZ" b="1" dirty="0" err="1" smtClean="0">
                <a:solidFill>
                  <a:srgbClr val="0000FF"/>
                </a:solidFill>
                <a:latin typeface="Arial Black" pitchFamily="34" charset="0"/>
              </a:rPr>
              <a:t>Russian</a:t>
            </a:r>
            <a:r>
              <a:rPr lang="cs-CZ" b="1" dirty="0" smtClean="0">
                <a:solidFill>
                  <a:srgbClr val="0000FF"/>
                </a:solidFill>
                <a:latin typeface="Arial Black" pitchFamily="34" charset="0"/>
              </a:rPr>
              <a:t>)</a:t>
            </a:r>
          </a:p>
          <a:p>
            <a:r>
              <a:rPr lang="cs-CZ" b="1" dirty="0" err="1" smtClean="0">
                <a:solidFill>
                  <a:srgbClr val="008000"/>
                </a:solidFill>
                <a:latin typeface="Arial Black" pitchFamily="34" charset="0"/>
              </a:rPr>
              <a:t>Gorilka</a:t>
            </a:r>
            <a:r>
              <a:rPr lang="cs-CZ" b="1" dirty="0" smtClean="0">
                <a:solidFill>
                  <a:srgbClr val="008000"/>
                </a:solidFill>
                <a:latin typeface="Arial Black" pitchFamily="34" charset="0"/>
              </a:rPr>
              <a:t> (in </a:t>
            </a:r>
            <a:r>
              <a:rPr lang="cs-CZ" b="1" dirty="0" err="1" smtClean="0">
                <a:solidFill>
                  <a:srgbClr val="008000"/>
                </a:solidFill>
                <a:latin typeface="Arial Black" pitchFamily="34" charset="0"/>
              </a:rPr>
              <a:t>Ukrainian</a:t>
            </a:r>
            <a:r>
              <a:rPr lang="cs-CZ" b="1" dirty="0" smtClean="0">
                <a:solidFill>
                  <a:srgbClr val="008000"/>
                </a:solidFill>
                <a:latin typeface="Arial Black" pitchFamily="34" charset="0"/>
              </a:rPr>
              <a:t>)</a:t>
            </a:r>
          </a:p>
          <a:p>
            <a:r>
              <a:rPr lang="cs-CZ" b="1" dirty="0" err="1" smtClean="0">
                <a:latin typeface="Arial Black" pitchFamily="34" charset="0"/>
              </a:rPr>
              <a:t>Schnaps</a:t>
            </a:r>
            <a:r>
              <a:rPr lang="cs-CZ" b="1" dirty="0" smtClean="0">
                <a:latin typeface="Arial Black" pitchFamily="34" charset="0"/>
              </a:rPr>
              <a:t> (</a:t>
            </a:r>
            <a:r>
              <a:rPr lang="cs-CZ" b="1" dirty="0" err="1" smtClean="0">
                <a:latin typeface="Arial Black" pitchFamily="34" charset="0"/>
              </a:rPr>
              <a:t>German</a:t>
            </a:r>
            <a:r>
              <a:rPr lang="cs-CZ" b="1" dirty="0" smtClean="0">
                <a:latin typeface="Arial Black" pitchFamily="34" charset="0"/>
              </a:rPr>
              <a:t>)</a:t>
            </a:r>
          </a:p>
          <a:p>
            <a:r>
              <a:rPr lang="cs-CZ" b="1" dirty="0" smtClean="0">
                <a:solidFill>
                  <a:srgbClr val="FFC000"/>
                </a:solidFill>
                <a:latin typeface="Arial Black" pitchFamily="34" charset="0"/>
              </a:rPr>
              <a:t>Whisky (ENGLISH)</a:t>
            </a:r>
          </a:p>
          <a:p>
            <a:r>
              <a:rPr lang="cs-CZ" b="1" dirty="0" err="1" smtClean="0">
                <a:solidFill>
                  <a:srgbClr val="FF0000"/>
                </a:solidFill>
                <a:latin typeface="Arial Black" pitchFamily="34" charset="0"/>
              </a:rPr>
              <a:t>Rye</a:t>
            </a:r>
            <a:r>
              <a:rPr lang="cs-CZ" b="1" dirty="0" smtClean="0">
                <a:solidFill>
                  <a:srgbClr val="FF0000"/>
                </a:solidFill>
                <a:latin typeface="Arial Black" pitchFamily="34" charset="0"/>
              </a:rPr>
              <a:t> </a:t>
            </a:r>
            <a:r>
              <a:rPr lang="cs-CZ" b="1" dirty="0" err="1" smtClean="0">
                <a:solidFill>
                  <a:srgbClr val="FF0000"/>
                </a:solidFill>
                <a:latin typeface="Arial Black" pitchFamily="34" charset="0"/>
              </a:rPr>
              <a:t>whiskey</a:t>
            </a:r>
            <a:r>
              <a:rPr lang="cs-CZ" b="1" dirty="0" smtClean="0">
                <a:solidFill>
                  <a:srgbClr val="FF0000"/>
                </a:solidFill>
                <a:latin typeface="Arial Black" pitchFamily="34" charset="0"/>
              </a:rPr>
              <a:t>, </a:t>
            </a:r>
            <a:r>
              <a:rPr lang="cs-CZ" b="1" dirty="0" err="1" smtClean="0">
                <a:solidFill>
                  <a:srgbClr val="FF0000"/>
                </a:solidFill>
                <a:latin typeface="Arial Black" pitchFamily="34" charset="0"/>
              </a:rPr>
              <a:t>Grain</a:t>
            </a:r>
            <a:r>
              <a:rPr lang="cs-CZ" b="1" dirty="0" smtClean="0">
                <a:solidFill>
                  <a:srgbClr val="FF0000"/>
                </a:solidFill>
                <a:latin typeface="Arial Black" pitchFamily="34" charset="0"/>
              </a:rPr>
              <a:t> </a:t>
            </a:r>
            <a:r>
              <a:rPr lang="cs-CZ" b="1" dirty="0" err="1" smtClean="0">
                <a:solidFill>
                  <a:srgbClr val="FF0000"/>
                </a:solidFill>
                <a:latin typeface="Arial Black" pitchFamily="34" charset="0"/>
              </a:rPr>
              <a:t>alcohol</a:t>
            </a:r>
            <a:r>
              <a:rPr lang="cs-CZ" b="1" dirty="0" smtClean="0">
                <a:solidFill>
                  <a:srgbClr val="FF0000"/>
                </a:solidFill>
                <a:latin typeface="Arial Black" pitchFamily="34" charset="0"/>
              </a:rPr>
              <a:t> (</a:t>
            </a:r>
            <a:r>
              <a:rPr lang="cs-CZ" b="1" dirty="0" err="1" smtClean="0">
                <a:solidFill>
                  <a:srgbClr val="FF0000"/>
                </a:solidFill>
                <a:latin typeface="Arial Black" pitchFamily="34" charset="0"/>
              </a:rPr>
              <a:t>Czech</a:t>
            </a:r>
            <a:r>
              <a:rPr lang="cs-CZ" b="1" dirty="0" smtClean="0">
                <a:solidFill>
                  <a:srgbClr val="FF0000"/>
                </a:solidFill>
                <a:latin typeface="Arial Black" pitchFamily="34" charset="0"/>
              </a:rPr>
              <a:t>)</a:t>
            </a:r>
          </a:p>
          <a:p>
            <a:r>
              <a:rPr lang="cs-CZ" b="1" dirty="0" err="1" smtClean="0">
                <a:solidFill>
                  <a:srgbClr val="C00000"/>
                </a:solidFill>
                <a:latin typeface="Arial Black" pitchFamily="34" charset="0"/>
              </a:rPr>
              <a:t>Potato</a:t>
            </a:r>
            <a:r>
              <a:rPr lang="cs-CZ" b="1" dirty="0" smtClean="0">
                <a:solidFill>
                  <a:srgbClr val="C00000"/>
                </a:solidFill>
                <a:latin typeface="Arial Black" pitchFamily="34" charset="0"/>
              </a:rPr>
              <a:t> Spirit &gt; </a:t>
            </a:r>
            <a:r>
              <a:rPr lang="cs-CZ" b="1" dirty="0" err="1" smtClean="0">
                <a:solidFill>
                  <a:srgbClr val="C00000"/>
                </a:solidFill>
                <a:latin typeface="Arial Black" pitchFamily="34" charset="0"/>
              </a:rPr>
              <a:t>Domestic</a:t>
            </a:r>
            <a:r>
              <a:rPr lang="cs-CZ" b="1" dirty="0" smtClean="0">
                <a:solidFill>
                  <a:srgbClr val="C00000"/>
                </a:solidFill>
                <a:latin typeface="Arial Black" pitchFamily="34" charset="0"/>
              </a:rPr>
              <a:t> RUM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0" y="116632"/>
            <a:ext cx="9144000" cy="936104"/>
          </a:xfrm>
        </p:spPr>
        <p:txBody>
          <a:bodyPr/>
          <a:lstStyle/>
          <a:p>
            <a:r>
              <a:rPr lang="en-GB" sz="2800" b="1" cap="all" dirty="0" smtClean="0">
                <a:solidFill>
                  <a:srgbClr val="008000"/>
                </a:solidFill>
                <a:latin typeface="Arial Black" pitchFamily="34" charset="0"/>
              </a:rPr>
              <a:t>Enzymatic </a:t>
            </a:r>
            <a:r>
              <a:rPr lang="en-GB" sz="2800" b="1" i="1" u="sng" cap="all" dirty="0" smtClean="0">
                <a:solidFill>
                  <a:srgbClr val="008000"/>
                </a:solidFill>
                <a:latin typeface="Arial Black" pitchFamily="34" charset="0"/>
              </a:rPr>
              <a:t>(</a:t>
            </a:r>
            <a:r>
              <a:rPr lang="en-GB" sz="2800" b="1" i="1" u="sng" dirty="0" err="1" smtClean="0">
                <a:solidFill>
                  <a:srgbClr val="008000"/>
                </a:solidFill>
              </a:rPr>
              <a:t>Xylose</a:t>
            </a:r>
            <a:r>
              <a:rPr lang="en-GB" sz="2800" b="1" i="1" u="sng" dirty="0" smtClean="0">
                <a:solidFill>
                  <a:srgbClr val="008000"/>
                </a:solidFill>
              </a:rPr>
              <a:t> </a:t>
            </a:r>
            <a:r>
              <a:rPr lang="en-GB" sz="2800" b="1" i="1" u="sng" dirty="0" err="1" smtClean="0">
                <a:solidFill>
                  <a:srgbClr val="008000"/>
                </a:solidFill>
              </a:rPr>
              <a:t>isomerase</a:t>
            </a:r>
            <a:r>
              <a:rPr lang="en-GB" sz="2800" b="1" i="1" u="sng" dirty="0" smtClean="0">
                <a:solidFill>
                  <a:srgbClr val="008000"/>
                </a:solidFill>
              </a:rPr>
              <a:t>)</a:t>
            </a:r>
            <a:r>
              <a:rPr lang="en-GB" sz="2800" b="1" i="1" u="sng" cap="all" dirty="0" smtClean="0">
                <a:solidFill>
                  <a:srgbClr val="008000"/>
                </a:solidFill>
                <a:latin typeface="Arial Black" pitchFamily="34" charset="0"/>
              </a:rPr>
              <a:t> </a:t>
            </a:r>
            <a:r>
              <a:rPr lang="en-GB" sz="2800" b="1" dirty="0" smtClean="0">
                <a:solidFill>
                  <a:srgbClr val="008000"/>
                </a:solidFill>
              </a:rPr>
              <a:t/>
            </a:r>
            <a:br>
              <a:rPr lang="en-GB" sz="2800" b="1" dirty="0" smtClean="0">
                <a:solidFill>
                  <a:srgbClr val="008000"/>
                </a:solidFill>
              </a:rPr>
            </a:br>
            <a:r>
              <a:rPr lang="en-GB" sz="2800" b="1" dirty="0" smtClean="0">
                <a:solidFill>
                  <a:srgbClr val="FF0000"/>
                </a:solidFill>
                <a:latin typeface="Arial Black" pitchFamily="34" charset="0"/>
              </a:rPr>
              <a:t>isomerisation of GLUKOSE to  </a:t>
            </a:r>
            <a:r>
              <a:rPr lang="en-GB" sz="2800" b="1" dirty="0" smtClean="0">
                <a:solidFill>
                  <a:schemeClr val="accent6">
                    <a:lumMod val="60000"/>
                    <a:lumOff val="40000"/>
                  </a:schemeClr>
                </a:solidFill>
                <a:latin typeface="Arial Black" pitchFamily="34" charset="0"/>
              </a:rPr>
              <a:t>FRUCTOSE</a:t>
            </a:r>
            <a:endParaRPr lang="en-GB" sz="2800" dirty="0">
              <a:solidFill>
                <a:schemeClr val="accent6">
                  <a:lumMod val="60000"/>
                  <a:lumOff val="40000"/>
                </a:schemeClr>
              </a:solidFill>
            </a:endParaRPr>
          </a:p>
        </p:txBody>
      </p:sp>
      <p:sp>
        <p:nvSpPr>
          <p:cNvPr id="4" name="Zástupný symbol pro datum 3"/>
          <p:cNvSpPr>
            <a:spLocks noGrp="1"/>
          </p:cNvSpPr>
          <p:nvPr>
            <p:ph type="dt" sz="half" idx="10"/>
          </p:nvPr>
        </p:nvSpPr>
        <p:spPr/>
        <p:txBody>
          <a:bodyPr/>
          <a:lstStyle/>
          <a:p>
            <a:pPr>
              <a:defRPr/>
            </a:pPr>
            <a:r>
              <a:rPr lang="cs-CZ" smtClean="0"/>
              <a:t>January 2018/6-3</a:t>
            </a:r>
            <a:endParaRPr lang="sk-SK"/>
          </a:p>
        </p:txBody>
      </p:sp>
      <p:sp>
        <p:nvSpPr>
          <p:cNvPr id="5" name="Zástupný symbol pro zápatí 4"/>
          <p:cNvSpPr>
            <a:spLocks noGrp="1"/>
          </p:cNvSpPr>
          <p:nvPr>
            <p:ph type="ftr" sz="quarter" idx="11"/>
          </p:nvPr>
        </p:nvSpPr>
        <p:spPr>
          <a:xfrm>
            <a:off x="3124200" y="6245225"/>
            <a:ext cx="5120208" cy="476250"/>
          </a:xfrm>
        </p:spPr>
        <p:txBody>
          <a:bodyPr/>
          <a:lstStyle/>
          <a:p>
            <a:pPr>
              <a:defRPr/>
            </a:pPr>
            <a:r>
              <a:rPr lang="fr-FR" smtClean="0"/>
              <a:t>NATURAL POLYMERS MU SCI 6 2018</a:t>
            </a:r>
            <a:endParaRPr lang="sk-SK" dirty="0"/>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14</a:t>
            </a:fld>
            <a:endParaRPr lang="sk-SK"/>
          </a:p>
        </p:txBody>
      </p:sp>
      <p:pic>
        <p:nvPicPr>
          <p:cNvPr id="11" name="Obrázek 10" descr="490px-D-Fructose_vs__D-Glucose_Structural_Formulae_V_1_svg.png"/>
          <p:cNvPicPr>
            <a:picLocks noChangeAspect="1"/>
          </p:cNvPicPr>
          <p:nvPr/>
        </p:nvPicPr>
        <p:blipFill>
          <a:blip r:embed="rId2" cstate="print"/>
          <a:stretch>
            <a:fillRect/>
          </a:stretch>
        </p:blipFill>
        <p:spPr>
          <a:xfrm>
            <a:off x="2051720" y="1772816"/>
            <a:ext cx="4667250" cy="3724275"/>
          </a:xfrm>
          <a:prstGeom prst="rect">
            <a:avLst/>
          </a:prstGeom>
        </p:spPr>
      </p:pic>
      <p:sp>
        <p:nvSpPr>
          <p:cNvPr id="12" name="TextovéPole 11"/>
          <p:cNvSpPr txBox="1"/>
          <p:nvPr/>
        </p:nvSpPr>
        <p:spPr>
          <a:xfrm>
            <a:off x="6948264" y="3573016"/>
            <a:ext cx="1584176" cy="646331"/>
          </a:xfrm>
          <a:prstGeom prst="rect">
            <a:avLst/>
          </a:prstGeom>
          <a:noFill/>
        </p:spPr>
        <p:txBody>
          <a:bodyPr wrap="square" rtlCol="0">
            <a:spAutoFit/>
          </a:bodyPr>
          <a:lstStyle/>
          <a:p>
            <a:r>
              <a:rPr lang="cs-CZ" b="1" dirty="0" smtClean="0">
                <a:solidFill>
                  <a:srgbClr val="FF0000"/>
                </a:solidFill>
                <a:latin typeface="Arial Black" pitchFamily="34" charset="0"/>
              </a:rPr>
              <a:t>GLUCOSE</a:t>
            </a:r>
          </a:p>
          <a:p>
            <a:r>
              <a:rPr lang="cs-CZ" b="1" dirty="0" smtClean="0">
                <a:solidFill>
                  <a:srgbClr val="FF0000"/>
                </a:solidFill>
                <a:latin typeface="Arial Black" pitchFamily="34" charset="0"/>
              </a:rPr>
              <a:t>(ALDOSE)</a:t>
            </a:r>
            <a:endParaRPr lang="cs-CZ" dirty="0"/>
          </a:p>
        </p:txBody>
      </p:sp>
      <p:sp>
        <p:nvSpPr>
          <p:cNvPr id="13" name="TextovéPole 12"/>
          <p:cNvSpPr txBox="1"/>
          <p:nvPr/>
        </p:nvSpPr>
        <p:spPr>
          <a:xfrm>
            <a:off x="179512" y="3645024"/>
            <a:ext cx="1728192" cy="646331"/>
          </a:xfrm>
          <a:prstGeom prst="rect">
            <a:avLst/>
          </a:prstGeom>
          <a:noFill/>
        </p:spPr>
        <p:txBody>
          <a:bodyPr wrap="square" rtlCol="0">
            <a:spAutoFit/>
          </a:bodyPr>
          <a:lstStyle/>
          <a:p>
            <a:r>
              <a:rPr lang="cs-CZ" b="1" dirty="0" smtClean="0">
                <a:solidFill>
                  <a:schemeClr val="accent6">
                    <a:lumMod val="60000"/>
                    <a:lumOff val="40000"/>
                  </a:schemeClr>
                </a:solidFill>
                <a:latin typeface="Arial Black" pitchFamily="34" charset="0"/>
              </a:rPr>
              <a:t>FRUCTOSE</a:t>
            </a:r>
          </a:p>
          <a:p>
            <a:r>
              <a:rPr lang="cs-CZ" b="1" dirty="0" smtClean="0">
                <a:solidFill>
                  <a:schemeClr val="accent6">
                    <a:lumMod val="60000"/>
                    <a:lumOff val="40000"/>
                  </a:schemeClr>
                </a:solidFill>
                <a:latin typeface="Arial Black" pitchFamily="34" charset="0"/>
              </a:rPr>
              <a:t>(KETOSE)</a:t>
            </a:r>
            <a:endParaRPr lang="cs-CZ" dirty="0"/>
          </a:p>
        </p:txBody>
      </p:sp>
      <p:sp>
        <p:nvSpPr>
          <p:cNvPr id="18" name="TextovéPole 17"/>
          <p:cNvSpPr txBox="1"/>
          <p:nvPr/>
        </p:nvSpPr>
        <p:spPr>
          <a:xfrm>
            <a:off x="683568" y="5661248"/>
            <a:ext cx="8064896" cy="461665"/>
          </a:xfrm>
          <a:prstGeom prst="rect">
            <a:avLst/>
          </a:prstGeom>
          <a:noFill/>
        </p:spPr>
        <p:txBody>
          <a:bodyPr wrap="square" rtlCol="0">
            <a:spAutoFit/>
          </a:bodyPr>
          <a:lstStyle/>
          <a:p>
            <a:pPr algn="ctr"/>
            <a:r>
              <a:rPr lang="cs-CZ" sz="2400" b="1" dirty="0" smtClean="0">
                <a:solidFill>
                  <a:srgbClr val="008000"/>
                </a:solidFill>
                <a:latin typeface="Arial Black" pitchFamily="34" charset="0"/>
              </a:rPr>
              <a:t>D-xylose </a:t>
            </a:r>
            <a:r>
              <a:rPr lang="cs-CZ" sz="2400" b="1" dirty="0" err="1" smtClean="0">
                <a:solidFill>
                  <a:srgbClr val="008000"/>
                </a:solidFill>
                <a:latin typeface="Arial Black" pitchFamily="34" charset="0"/>
              </a:rPr>
              <a:t>aldose</a:t>
            </a:r>
            <a:r>
              <a:rPr lang="cs-CZ" sz="2400" b="1" dirty="0" smtClean="0">
                <a:solidFill>
                  <a:srgbClr val="008000"/>
                </a:solidFill>
                <a:latin typeface="Arial Black" pitchFamily="34" charset="0"/>
              </a:rPr>
              <a:t>-ketose-</a:t>
            </a:r>
            <a:r>
              <a:rPr lang="cs-CZ" sz="2400" b="1" dirty="0" err="1" smtClean="0">
                <a:solidFill>
                  <a:srgbClr val="008000"/>
                </a:solidFill>
                <a:latin typeface="Arial Black" pitchFamily="34" charset="0"/>
              </a:rPr>
              <a:t>isomerisation</a:t>
            </a:r>
            <a:endParaRPr lang="cs-CZ" sz="2400" dirty="0">
              <a:solidFill>
                <a:srgbClr val="008000"/>
              </a:solidFill>
              <a:latin typeface="Arial Black" pitchFamily="34" charset="0"/>
            </a:endParaRPr>
          </a:p>
        </p:txBody>
      </p:sp>
      <p:cxnSp>
        <p:nvCxnSpPr>
          <p:cNvPr id="20" name="Přímá spojovací šipka 19"/>
          <p:cNvCxnSpPr/>
          <p:nvPr/>
        </p:nvCxnSpPr>
        <p:spPr>
          <a:xfrm flipH="1">
            <a:off x="3707904" y="1556792"/>
            <a:ext cx="1800200" cy="0"/>
          </a:xfrm>
          <a:prstGeom prst="straightConnector1">
            <a:avLst/>
          </a:prstGeom>
          <a:ln w="6350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22" name="Přímá spojovací šipka 21"/>
          <p:cNvCxnSpPr>
            <a:stCxn id="12" idx="0"/>
          </p:cNvCxnSpPr>
          <p:nvPr/>
        </p:nvCxnSpPr>
        <p:spPr>
          <a:xfrm flipH="1" flipV="1">
            <a:off x="6156176" y="2204864"/>
            <a:ext cx="1584176" cy="136815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Přímá spojovací šipka 23"/>
          <p:cNvCxnSpPr/>
          <p:nvPr/>
        </p:nvCxnSpPr>
        <p:spPr>
          <a:xfrm flipV="1">
            <a:off x="1331640" y="2996952"/>
            <a:ext cx="1728192" cy="576064"/>
          </a:xfrm>
          <a:prstGeom prst="straightConnector1">
            <a:avLst/>
          </a:prstGeom>
          <a:ln w="381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TextovéPole 24"/>
          <p:cNvSpPr txBox="1"/>
          <p:nvPr/>
        </p:nvSpPr>
        <p:spPr>
          <a:xfrm>
            <a:off x="107504" y="1052736"/>
            <a:ext cx="2304256" cy="2031325"/>
          </a:xfrm>
          <a:prstGeom prst="rect">
            <a:avLst/>
          </a:prstGeom>
          <a:noFill/>
          <a:ln w="38100">
            <a:solidFill>
              <a:schemeClr val="accent6">
                <a:lumMod val="60000"/>
                <a:lumOff val="40000"/>
              </a:schemeClr>
            </a:solidFill>
          </a:ln>
        </p:spPr>
        <p:txBody>
          <a:bodyPr wrap="square" rtlCol="0">
            <a:spAutoFit/>
          </a:bodyPr>
          <a:lstStyle/>
          <a:p>
            <a:r>
              <a:rPr lang="en-GB" b="1" dirty="0" smtClean="0">
                <a:solidFill>
                  <a:schemeClr val="accent6">
                    <a:lumMod val="60000"/>
                    <a:lumOff val="40000"/>
                  </a:schemeClr>
                </a:solidFill>
                <a:latin typeface="Arial Black" pitchFamily="34" charset="0"/>
              </a:rPr>
              <a:t>FRUCTOSE is approx. </a:t>
            </a:r>
            <a:r>
              <a:rPr lang="cs-CZ" b="1" dirty="0" err="1" smtClean="0">
                <a:solidFill>
                  <a:schemeClr val="accent6">
                    <a:lumMod val="60000"/>
                    <a:lumOff val="40000"/>
                  </a:schemeClr>
                </a:solidFill>
                <a:latin typeface="Arial Black" pitchFamily="34" charset="0"/>
              </a:rPr>
              <a:t>of</a:t>
            </a:r>
            <a:r>
              <a:rPr lang="en-GB" b="1" dirty="0" smtClean="0">
                <a:solidFill>
                  <a:schemeClr val="accent6">
                    <a:lumMod val="60000"/>
                    <a:lumOff val="40000"/>
                  </a:schemeClr>
                </a:solidFill>
                <a:latin typeface="Arial Black" pitchFamily="34" charset="0"/>
              </a:rPr>
              <a:t> 1/5 more sweet then GLUCOSE.</a:t>
            </a:r>
          </a:p>
          <a:p>
            <a:r>
              <a:rPr lang="en-GB" b="1" dirty="0" smtClean="0">
                <a:solidFill>
                  <a:schemeClr val="accent6">
                    <a:lumMod val="60000"/>
                    <a:lumOff val="40000"/>
                  </a:schemeClr>
                </a:solidFill>
                <a:latin typeface="Arial Black" pitchFamily="34" charset="0"/>
              </a:rPr>
              <a:t>It is found mainly in the Fruit.</a:t>
            </a:r>
            <a:endParaRPr lang="en-GB" b="1" dirty="0">
              <a:solidFill>
                <a:schemeClr val="accent6">
                  <a:lumMod val="60000"/>
                  <a:lumOff val="40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1138138"/>
          </a:xfrm>
        </p:spPr>
        <p:txBody>
          <a:bodyPr/>
          <a:lstStyle/>
          <a:p>
            <a:r>
              <a:rPr lang="en-GB" sz="4000" dirty="0" smtClean="0">
                <a:solidFill>
                  <a:srgbClr val="FF0000"/>
                </a:solidFill>
                <a:latin typeface="Arial Black" pitchFamily="34" charset="0"/>
              </a:rPr>
              <a:t>GENERAL SORTING OF the POLYMER</a:t>
            </a:r>
            <a:r>
              <a:rPr lang="en-GB" sz="2800" dirty="0" smtClean="0">
                <a:solidFill>
                  <a:srgbClr val="FF0000"/>
                </a:solidFill>
                <a:latin typeface="Arial Black" pitchFamily="34" charset="0"/>
              </a:rPr>
              <a:t> </a:t>
            </a:r>
            <a:r>
              <a:rPr lang="en-GB" sz="4000" dirty="0" smtClean="0">
                <a:solidFill>
                  <a:srgbClr val="FF0000"/>
                </a:solidFill>
                <a:latin typeface="Arial Black" pitchFamily="34" charset="0"/>
              </a:rPr>
              <a:t>REACTIONS </a:t>
            </a:r>
            <a:endParaRPr lang="en-GB" sz="4000" dirty="0">
              <a:solidFill>
                <a:srgbClr val="FF0000"/>
              </a:solidFill>
            </a:endParaRPr>
          </a:p>
        </p:txBody>
      </p:sp>
      <p:sp>
        <p:nvSpPr>
          <p:cNvPr id="4" name="Zástupný symbol pro datum 3"/>
          <p:cNvSpPr>
            <a:spLocks noGrp="1"/>
          </p:cNvSpPr>
          <p:nvPr>
            <p:ph type="dt" sz="half" idx="10"/>
          </p:nvPr>
        </p:nvSpPr>
        <p:spPr/>
        <p:txBody>
          <a:bodyPr/>
          <a:lstStyle/>
          <a:p>
            <a:pPr>
              <a:defRPr/>
            </a:pPr>
            <a:r>
              <a:rPr lang="cs-CZ" smtClean="0"/>
              <a:t>January 2018/6-3</a:t>
            </a:r>
            <a:endParaRPr lang="sk-SK"/>
          </a:p>
        </p:txBody>
      </p:sp>
      <p:sp>
        <p:nvSpPr>
          <p:cNvPr id="5" name="Zástupný symbol pro zápatí 4"/>
          <p:cNvSpPr>
            <a:spLocks noGrp="1"/>
          </p:cNvSpPr>
          <p:nvPr>
            <p:ph type="ftr" sz="quarter" idx="11"/>
          </p:nvPr>
        </p:nvSpPr>
        <p:spPr>
          <a:xfrm>
            <a:off x="3124200" y="6245225"/>
            <a:ext cx="5120208" cy="476250"/>
          </a:xfrm>
        </p:spPr>
        <p:txBody>
          <a:bodyPr/>
          <a:lstStyle/>
          <a:p>
            <a:pPr>
              <a:defRPr/>
            </a:pPr>
            <a:r>
              <a:rPr lang="fr-FR" smtClean="0"/>
              <a:t>NATURAL POLYMERS MU SCI 6 2018</a:t>
            </a:r>
            <a:endParaRPr lang="sk-SK" dirty="0"/>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15</a:t>
            </a:fld>
            <a:endParaRPr lang="sk-SK"/>
          </a:p>
        </p:txBody>
      </p:sp>
      <p:sp>
        <p:nvSpPr>
          <p:cNvPr id="9" name="Zástupný symbol pro obsah 8"/>
          <p:cNvSpPr>
            <a:spLocks noGrp="1"/>
          </p:cNvSpPr>
          <p:nvPr>
            <p:ph idx="1"/>
          </p:nvPr>
        </p:nvSpPr>
        <p:spPr>
          <a:xfrm>
            <a:off x="0" y="1600200"/>
            <a:ext cx="9036496" cy="4061047"/>
          </a:xfrm>
        </p:spPr>
        <p:txBody>
          <a:bodyPr/>
          <a:lstStyle/>
          <a:p>
            <a:r>
              <a:rPr lang="cs-CZ" sz="3600" dirty="0" smtClean="0">
                <a:solidFill>
                  <a:srgbClr val="008000"/>
                </a:solidFill>
                <a:latin typeface="Arial Black" pitchFamily="34" charset="0"/>
              </a:rPr>
              <a:t>POLYMERANALOGIC </a:t>
            </a:r>
            <a:r>
              <a:rPr lang="en-GB" sz="3600" dirty="0" smtClean="0">
                <a:solidFill>
                  <a:srgbClr val="FF0000"/>
                </a:solidFill>
                <a:latin typeface="Arial Black" pitchFamily="34" charset="0"/>
              </a:rPr>
              <a:t>REACTIONS </a:t>
            </a:r>
            <a:endParaRPr lang="cs-CZ" sz="3600" dirty="0" smtClean="0">
              <a:solidFill>
                <a:srgbClr val="008000"/>
              </a:solidFill>
              <a:latin typeface="Arial Black" pitchFamily="34" charset="0"/>
            </a:endParaRPr>
          </a:p>
          <a:p>
            <a:pPr lvl="1"/>
            <a:r>
              <a:rPr lang="en-GB" sz="3200" dirty="0" smtClean="0">
                <a:solidFill>
                  <a:srgbClr val="008000"/>
                </a:solidFill>
                <a:latin typeface="Arial Black" pitchFamily="34" charset="0"/>
              </a:rPr>
              <a:t>It doesn't occur any DESIRABLE </a:t>
            </a:r>
            <a:r>
              <a:rPr lang="en-GB" sz="3200" dirty="0" smtClean="0">
                <a:solidFill>
                  <a:srgbClr val="0000FF"/>
                </a:solidFill>
                <a:latin typeface="Arial Black" pitchFamily="34" charset="0"/>
              </a:rPr>
              <a:t>Chain scission</a:t>
            </a:r>
            <a:r>
              <a:rPr lang="en-GB" sz="3200" dirty="0" smtClean="0">
                <a:solidFill>
                  <a:srgbClr val="008000"/>
                </a:solidFill>
                <a:latin typeface="Arial Black" pitchFamily="34" charset="0"/>
              </a:rPr>
              <a:t> of the MAIN Macromolecules’ Chains</a:t>
            </a:r>
          </a:p>
          <a:p>
            <a:r>
              <a:rPr lang="cs-CZ" sz="3600" dirty="0" smtClean="0">
                <a:solidFill>
                  <a:srgbClr val="0000FF"/>
                </a:solidFill>
                <a:latin typeface="Arial Black" pitchFamily="34" charset="0"/>
              </a:rPr>
              <a:t>DESTRUCTION </a:t>
            </a:r>
            <a:r>
              <a:rPr lang="en-GB" sz="3600" dirty="0" smtClean="0">
                <a:solidFill>
                  <a:srgbClr val="FF0000"/>
                </a:solidFill>
                <a:latin typeface="Arial Black" pitchFamily="34" charset="0"/>
              </a:rPr>
              <a:t>REACTIONS </a:t>
            </a:r>
            <a:endParaRPr lang="cs-CZ" sz="3600" dirty="0" smtClean="0">
              <a:solidFill>
                <a:srgbClr val="0000FF"/>
              </a:solidFill>
              <a:latin typeface="Arial Black" pitchFamily="34" charset="0"/>
            </a:endParaRPr>
          </a:p>
          <a:p>
            <a:pPr lvl="1"/>
            <a:r>
              <a:rPr lang="en-GB" sz="3200" dirty="0" smtClean="0">
                <a:solidFill>
                  <a:srgbClr val="0000FF"/>
                </a:solidFill>
                <a:latin typeface="Arial Black" pitchFamily="34" charset="0"/>
              </a:rPr>
              <a:t>It occur</a:t>
            </a:r>
            <a:r>
              <a:rPr lang="cs-CZ" sz="3200" dirty="0" smtClean="0">
                <a:solidFill>
                  <a:srgbClr val="0000FF"/>
                </a:solidFill>
                <a:latin typeface="Arial Black" pitchFamily="34" charset="0"/>
              </a:rPr>
              <a:t>s</a:t>
            </a:r>
            <a:r>
              <a:rPr lang="en-GB" sz="3200" dirty="0" smtClean="0">
                <a:solidFill>
                  <a:srgbClr val="0000FF"/>
                </a:solidFill>
                <a:latin typeface="Arial Black" pitchFamily="34" charset="0"/>
              </a:rPr>
              <a:t> a DESIRABLE Chain scission of the MAIN Macromolecules’ Chains</a:t>
            </a:r>
            <a:endParaRPr lang="cs-CZ" sz="3200" dirty="0">
              <a:solidFill>
                <a:srgbClr val="0000FF"/>
              </a:solidFill>
              <a:latin typeface="Arial Black" pitchFamily="34" charset="0"/>
            </a:endParaRPr>
          </a:p>
        </p:txBody>
      </p:sp>
      <p:sp>
        <p:nvSpPr>
          <p:cNvPr id="10" name="TextovéPole 9"/>
          <p:cNvSpPr txBox="1"/>
          <p:nvPr/>
        </p:nvSpPr>
        <p:spPr>
          <a:xfrm>
            <a:off x="179512" y="6237312"/>
            <a:ext cx="8424936" cy="461665"/>
          </a:xfrm>
          <a:prstGeom prst="rect">
            <a:avLst/>
          </a:prstGeom>
          <a:solidFill>
            <a:srgbClr val="FFFF00"/>
          </a:solidFill>
        </p:spPr>
        <p:txBody>
          <a:bodyPr wrap="square" rtlCol="0">
            <a:spAutoFit/>
          </a:bodyPr>
          <a:lstStyle/>
          <a:p>
            <a:pPr algn="ctr"/>
            <a:r>
              <a:rPr lang="en-GB" sz="2400" dirty="0" smtClean="0">
                <a:solidFill>
                  <a:srgbClr val="7030A0"/>
                </a:solidFill>
                <a:latin typeface="Arial Black" pitchFamily="34" charset="0"/>
              </a:rPr>
              <a:t>Both Reactions are usual at POLYSACCHARIDES </a:t>
            </a:r>
            <a:endParaRPr lang="en-GB" sz="2400" dirty="0">
              <a:solidFill>
                <a:srgbClr val="7030A0"/>
              </a:solidFill>
              <a:latin typeface="Arial Black"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0"/>
            <a:ext cx="8229600" cy="908720"/>
          </a:xfrm>
        </p:spPr>
        <p:txBody>
          <a:bodyPr/>
          <a:lstStyle/>
          <a:p>
            <a:r>
              <a:rPr lang="en-GB" sz="2800" dirty="0" smtClean="0">
                <a:solidFill>
                  <a:srgbClr val="FF0000"/>
                </a:solidFill>
                <a:latin typeface="Arial Black" pitchFamily="34" charset="0"/>
              </a:rPr>
              <a:t>Summary of the STARCH MODIFICATIONS</a:t>
            </a:r>
            <a:endParaRPr lang="en-GB" sz="2800" dirty="0">
              <a:solidFill>
                <a:srgbClr val="FF0000"/>
              </a:solidFill>
            </a:endParaRPr>
          </a:p>
        </p:txBody>
      </p:sp>
      <p:sp>
        <p:nvSpPr>
          <p:cNvPr id="8" name="Zástupný symbol pro obsah 7"/>
          <p:cNvSpPr>
            <a:spLocks noGrp="1"/>
          </p:cNvSpPr>
          <p:nvPr>
            <p:ph idx="1"/>
          </p:nvPr>
        </p:nvSpPr>
        <p:spPr>
          <a:xfrm>
            <a:off x="467544" y="908720"/>
            <a:ext cx="8229600" cy="5184576"/>
          </a:xfrm>
        </p:spPr>
        <p:txBody>
          <a:bodyPr/>
          <a:lstStyle/>
          <a:p>
            <a:r>
              <a:rPr lang="en-GB" sz="2800" b="1" dirty="0" smtClean="0">
                <a:solidFill>
                  <a:srgbClr val="008000"/>
                </a:solidFill>
                <a:latin typeface="Arial Black" pitchFamily="34" charset="0"/>
              </a:rPr>
              <a:t>Enzymatic</a:t>
            </a:r>
          </a:p>
          <a:p>
            <a:r>
              <a:rPr lang="en-GB" sz="2800" b="1" dirty="0" smtClean="0">
                <a:solidFill>
                  <a:srgbClr val="C00000"/>
                </a:solidFill>
                <a:latin typeface="Arial Black" pitchFamily="34" charset="0"/>
              </a:rPr>
              <a:t>T</a:t>
            </a:r>
            <a:r>
              <a:rPr lang="cs-CZ" sz="2800" b="1" dirty="0" smtClean="0">
                <a:solidFill>
                  <a:srgbClr val="C00000"/>
                </a:solidFill>
                <a:latin typeface="Arial Black" pitchFamily="34" charset="0"/>
              </a:rPr>
              <a:t>h</a:t>
            </a:r>
            <a:r>
              <a:rPr lang="en-GB" sz="2800" b="1" dirty="0" err="1" smtClean="0">
                <a:solidFill>
                  <a:srgbClr val="C00000"/>
                </a:solidFill>
                <a:latin typeface="Arial Black" pitchFamily="34" charset="0"/>
              </a:rPr>
              <a:t>erm</a:t>
            </a:r>
            <a:r>
              <a:rPr lang="cs-CZ" sz="2800" b="1" dirty="0" err="1" smtClean="0">
                <a:solidFill>
                  <a:srgbClr val="C00000"/>
                </a:solidFill>
                <a:latin typeface="Arial Black" pitchFamily="34" charset="0"/>
              </a:rPr>
              <a:t>al</a:t>
            </a:r>
            <a:r>
              <a:rPr lang="en-GB" sz="2800" b="1" dirty="0" smtClean="0">
                <a:solidFill>
                  <a:srgbClr val="C00000"/>
                </a:solidFill>
                <a:latin typeface="Arial Black" pitchFamily="34" charset="0"/>
              </a:rPr>
              <a:t> </a:t>
            </a:r>
          </a:p>
          <a:p>
            <a:r>
              <a:rPr lang="en-GB" sz="2800" b="1" dirty="0" smtClean="0">
                <a:solidFill>
                  <a:srgbClr val="FF0000"/>
                </a:solidFill>
                <a:latin typeface="Arial Black" pitchFamily="34" charset="0"/>
              </a:rPr>
              <a:t>Chemical</a:t>
            </a:r>
          </a:p>
          <a:p>
            <a:pPr lvl="1"/>
            <a:r>
              <a:rPr lang="en-GB" sz="2400" b="1" dirty="0" smtClean="0">
                <a:solidFill>
                  <a:srgbClr val="FF0000"/>
                </a:solidFill>
                <a:latin typeface="Arial Black" pitchFamily="34" charset="0"/>
              </a:rPr>
              <a:t>Hydrolysis </a:t>
            </a:r>
          </a:p>
          <a:p>
            <a:pPr lvl="1"/>
            <a:r>
              <a:rPr lang="en-GB" sz="2400" b="1" dirty="0" smtClean="0">
                <a:solidFill>
                  <a:srgbClr val="FF0000"/>
                </a:solidFill>
                <a:latin typeface="Arial Black" pitchFamily="34" charset="0"/>
              </a:rPr>
              <a:t>Oxidation</a:t>
            </a:r>
          </a:p>
          <a:p>
            <a:pPr lvl="1"/>
            <a:r>
              <a:rPr lang="en-GB" sz="2400" b="1" u="sng" dirty="0" err="1" smtClean="0">
                <a:solidFill>
                  <a:srgbClr val="FF0000"/>
                </a:solidFill>
                <a:latin typeface="Arial Black" pitchFamily="34" charset="0"/>
              </a:rPr>
              <a:t>Esterification</a:t>
            </a:r>
            <a:r>
              <a:rPr lang="en-GB" sz="2400" b="1" u="sng" dirty="0" smtClean="0">
                <a:solidFill>
                  <a:srgbClr val="FF0000"/>
                </a:solidFill>
                <a:latin typeface="Arial Black" pitchFamily="34" charset="0"/>
              </a:rPr>
              <a:t> (several variants)</a:t>
            </a:r>
          </a:p>
          <a:p>
            <a:pPr lvl="1"/>
            <a:r>
              <a:rPr lang="cs-CZ" sz="2400" b="1" dirty="0" err="1" smtClean="0">
                <a:solidFill>
                  <a:srgbClr val="FF0000"/>
                </a:solidFill>
                <a:latin typeface="Arial Black" pitchFamily="34" charset="0"/>
              </a:rPr>
              <a:t>Starch</a:t>
            </a:r>
            <a:r>
              <a:rPr lang="cs-CZ" sz="2400" b="1" dirty="0" smtClean="0">
                <a:solidFill>
                  <a:srgbClr val="FF0000"/>
                </a:solidFill>
                <a:latin typeface="Arial Black" pitchFamily="34" charset="0"/>
              </a:rPr>
              <a:t> </a:t>
            </a:r>
            <a:r>
              <a:rPr lang="cs-CZ" sz="2400" b="1" dirty="0" err="1" smtClean="0">
                <a:solidFill>
                  <a:srgbClr val="FF0000"/>
                </a:solidFill>
                <a:latin typeface="Arial Black" pitchFamily="34" charset="0"/>
              </a:rPr>
              <a:t>Xanthate</a:t>
            </a:r>
            <a:endParaRPr lang="en-GB" sz="2400" b="1" dirty="0" smtClean="0">
              <a:solidFill>
                <a:srgbClr val="FF0000"/>
              </a:solidFill>
              <a:latin typeface="Arial Black" pitchFamily="34" charset="0"/>
            </a:endParaRPr>
          </a:p>
          <a:p>
            <a:pPr lvl="1"/>
            <a:r>
              <a:rPr lang="cs-CZ" sz="2400" b="1" dirty="0" err="1" smtClean="0">
                <a:solidFill>
                  <a:srgbClr val="FF0000"/>
                </a:solidFill>
                <a:latin typeface="Arial Black" pitchFamily="34" charset="0"/>
              </a:rPr>
              <a:t>Starch</a:t>
            </a:r>
            <a:r>
              <a:rPr lang="cs-CZ" sz="2400" b="1" dirty="0" smtClean="0">
                <a:solidFill>
                  <a:srgbClr val="FF0000"/>
                </a:solidFill>
                <a:latin typeface="Arial Black" pitchFamily="34" charset="0"/>
              </a:rPr>
              <a:t> </a:t>
            </a:r>
            <a:r>
              <a:rPr lang="cs-CZ" sz="2400" b="1" dirty="0" err="1" smtClean="0">
                <a:solidFill>
                  <a:srgbClr val="FF0000"/>
                </a:solidFill>
                <a:latin typeface="Arial Black" pitchFamily="34" charset="0"/>
              </a:rPr>
              <a:t>Carbamate</a:t>
            </a:r>
            <a:endParaRPr lang="en-GB" sz="2400" b="1" dirty="0" smtClean="0">
              <a:solidFill>
                <a:srgbClr val="FF0000"/>
              </a:solidFill>
              <a:latin typeface="Arial Black" pitchFamily="34" charset="0"/>
            </a:endParaRPr>
          </a:p>
          <a:p>
            <a:pPr lvl="1"/>
            <a:r>
              <a:rPr lang="en-GB" sz="2400" b="1" dirty="0" smtClean="0">
                <a:solidFill>
                  <a:srgbClr val="FF0000"/>
                </a:solidFill>
                <a:latin typeface="Arial Black" pitchFamily="34" charset="0"/>
              </a:rPr>
              <a:t>Starch ethers </a:t>
            </a:r>
          </a:p>
          <a:p>
            <a:r>
              <a:rPr lang="en-GB" sz="2800" b="1" dirty="0" err="1" smtClean="0">
                <a:latin typeface="Arial Black" pitchFamily="34" charset="0"/>
              </a:rPr>
              <a:t>Crosslinking</a:t>
            </a:r>
            <a:endParaRPr lang="en-GB" sz="2800" b="1" dirty="0" smtClean="0">
              <a:latin typeface="Arial Black" pitchFamily="34" charset="0"/>
            </a:endParaRPr>
          </a:p>
          <a:p>
            <a:r>
              <a:rPr lang="en-GB" sz="2800" b="1" dirty="0" smtClean="0">
                <a:solidFill>
                  <a:srgbClr val="0000FF"/>
                </a:solidFill>
                <a:latin typeface="Arial Black" pitchFamily="34" charset="0"/>
              </a:rPr>
              <a:t>Grafting</a:t>
            </a:r>
          </a:p>
          <a:p>
            <a:pPr lvl="1"/>
            <a:endParaRPr lang="cs-CZ" sz="2400" b="1" dirty="0">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January 2018/6-3</a:t>
            </a:r>
            <a:endParaRPr lang="sk-SK"/>
          </a:p>
        </p:txBody>
      </p:sp>
      <p:sp>
        <p:nvSpPr>
          <p:cNvPr id="5" name="Zástupný symbol pro zápatí 4"/>
          <p:cNvSpPr>
            <a:spLocks noGrp="1"/>
          </p:cNvSpPr>
          <p:nvPr>
            <p:ph type="ftr" sz="quarter" idx="11"/>
          </p:nvPr>
        </p:nvSpPr>
        <p:spPr>
          <a:xfrm>
            <a:off x="3124200" y="6245225"/>
            <a:ext cx="5120208" cy="476250"/>
          </a:xfrm>
        </p:spPr>
        <p:txBody>
          <a:bodyPr/>
          <a:lstStyle/>
          <a:p>
            <a:pPr>
              <a:defRPr/>
            </a:pPr>
            <a:r>
              <a:rPr lang="fr-FR" smtClean="0"/>
              <a:t>NATURAL POLYMERS MU SCI 6 2018</a:t>
            </a:r>
            <a:endParaRPr lang="sk-SK" dirty="0"/>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16</a:t>
            </a:fld>
            <a:endParaRPr lang="sk-SK"/>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116632"/>
            <a:ext cx="8229600" cy="504056"/>
          </a:xfrm>
        </p:spPr>
        <p:txBody>
          <a:bodyPr/>
          <a:lstStyle/>
          <a:p>
            <a:r>
              <a:rPr lang="en-GB" sz="2800" dirty="0" smtClean="0">
                <a:solidFill>
                  <a:srgbClr val="FF0000"/>
                </a:solidFill>
                <a:latin typeface="Arial Black" pitchFamily="34" charset="0"/>
              </a:rPr>
              <a:t>Principal Use of STARCH</a:t>
            </a:r>
            <a:endParaRPr lang="en-GB" sz="2800" dirty="0">
              <a:solidFill>
                <a:srgbClr val="FF0000"/>
              </a:solidFill>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smtClean="0"/>
              <a:t>January 2018/6-3</a:t>
            </a:r>
            <a:endParaRPr lang="sk-SK"/>
          </a:p>
        </p:txBody>
      </p:sp>
      <p:sp>
        <p:nvSpPr>
          <p:cNvPr id="3" name="Zástupný symbol pro zápatí 2"/>
          <p:cNvSpPr>
            <a:spLocks noGrp="1"/>
          </p:cNvSpPr>
          <p:nvPr>
            <p:ph type="ftr" sz="quarter" idx="11"/>
          </p:nvPr>
        </p:nvSpPr>
        <p:spPr>
          <a:xfrm>
            <a:off x="3124200" y="6245225"/>
            <a:ext cx="5048200" cy="476250"/>
          </a:xfrm>
        </p:spPr>
        <p:txBody>
          <a:bodyPr/>
          <a:lstStyle/>
          <a:p>
            <a:pPr>
              <a:defRPr/>
            </a:pPr>
            <a:r>
              <a:rPr lang="fr-FR" smtClean="0"/>
              <a:t>NATURAL POLYMERS MU SCI 6 2018</a:t>
            </a:r>
            <a:endParaRPr lang="sk-SK" dirty="0"/>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17</a:t>
            </a:fld>
            <a:endParaRPr lang="sk-SK"/>
          </a:p>
        </p:txBody>
      </p:sp>
      <p:graphicFrame>
        <p:nvGraphicFramePr>
          <p:cNvPr id="8" name="Tabulka 7"/>
          <p:cNvGraphicFramePr>
            <a:graphicFrameLocks noGrp="1"/>
          </p:cNvGraphicFramePr>
          <p:nvPr/>
        </p:nvGraphicFramePr>
        <p:xfrm>
          <a:off x="107504" y="620688"/>
          <a:ext cx="8928992" cy="6115548"/>
        </p:xfrm>
        <a:graphic>
          <a:graphicData uri="http://schemas.openxmlformats.org/drawingml/2006/table">
            <a:tbl>
              <a:tblPr firstRow="1" bandRow="1">
                <a:tableStyleId>{5C22544A-7EE6-4342-B048-85BDC9FD1C3A}</a:tableStyleId>
              </a:tblPr>
              <a:tblGrid>
                <a:gridCol w="4464496"/>
                <a:gridCol w="4464496"/>
              </a:tblGrid>
              <a:tr h="756084">
                <a:tc>
                  <a:txBody>
                    <a:bodyPr/>
                    <a:lstStyle/>
                    <a:p>
                      <a:pPr algn="ctr"/>
                      <a:r>
                        <a:rPr lang="cs-CZ" sz="2800" dirty="0" smtClean="0">
                          <a:solidFill>
                            <a:srgbClr val="FF0000"/>
                          </a:solidFill>
                          <a:latin typeface="Arial Black" pitchFamily="34" charset="0"/>
                        </a:rPr>
                        <a:t>STRACH PROPERTIES</a:t>
                      </a:r>
                      <a:endParaRPr lang="cs-CZ" sz="2800" dirty="0">
                        <a:solidFill>
                          <a:srgbClr val="FF0000"/>
                        </a:solidFill>
                        <a:latin typeface="Arial Black"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cs-CZ" sz="2800" dirty="0" smtClean="0">
                          <a:solidFill>
                            <a:srgbClr val="FF0000"/>
                          </a:solidFill>
                          <a:latin typeface="Arial Black" pitchFamily="34" charset="0"/>
                        </a:rPr>
                        <a:t>INDUSTRIAL BRANCH</a:t>
                      </a:r>
                      <a:endParaRPr lang="cs-CZ" sz="2800" dirty="0">
                        <a:solidFill>
                          <a:srgbClr val="FF0000"/>
                        </a:solidFill>
                        <a:latin typeface="Arial Black" pitchFamily="34" charset="0"/>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756084">
                <a:tc>
                  <a:txBody>
                    <a:bodyPr/>
                    <a:lstStyle/>
                    <a:p>
                      <a:r>
                        <a:rPr lang="en-GB" sz="2800" noProof="0" dirty="0" smtClean="0">
                          <a:latin typeface="Arial Black" pitchFamily="34" charset="0"/>
                        </a:rPr>
                        <a:t>Viscosity increasing</a:t>
                      </a:r>
                      <a:endParaRPr lang="en-GB" sz="2800" noProof="0" dirty="0">
                        <a:latin typeface="Arial Black"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r>
                        <a:rPr lang="en-GB" sz="2800" noProof="0" dirty="0" smtClean="0">
                          <a:latin typeface="Arial Black" pitchFamily="34" charset="0"/>
                        </a:rPr>
                        <a:t>Food Industry</a:t>
                      </a:r>
                      <a:endParaRPr lang="en-GB" sz="2800" noProof="0" dirty="0">
                        <a:latin typeface="Arial Black" pitchFamily="34" charset="0"/>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756084">
                <a:tc>
                  <a:txBody>
                    <a:bodyPr/>
                    <a:lstStyle/>
                    <a:p>
                      <a:r>
                        <a:rPr lang="en-GB" sz="2800" noProof="0" dirty="0" smtClean="0">
                          <a:latin typeface="Arial Black" pitchFamily="34" charset="0"/>
                        </a:rPr>
                        <a:t>Gels’ Formation</a:t>
                      </a:r>
                      <a:endParaRPr lang="en-GB" sz="2800" noProof="0" dirty="0">
                        <a:latin typeface="Arial Black"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cs-CZ"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6084">
                <a:tc>
                  <a:txBody>
                    <a:bodyPr/>
                    <a:lstStyle/>
                    <a:p>
                      <a:r>
                        <a:rPr lang="en-GB" sz="2800" noProof="0" dirty="0" smtClean="0">
                          <a:latin typeface="Arial Black" pitchFamily="34" charset="0"/>
                        </a:rPr>
                        <a:t>Water Retention</a:t>
                      </a:r>
                      <a:endParaRPr lang="en-GB" sz="2800" noProof="0" dirty="0">
                        <a:latin typeface="Arial Black"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vMerge="1">
                  <a:txBody>
                    <a:bodyPr/>
                    <a:lstStyle/>
                    <a:p>
                      <a:endParaRPr lang="cs-CZ"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6084">
                <a:tc>
                  <a:txBody>
                    <a:bodyPr/>
                    <a:lstStyle/>
                    <a:p>
                      <a:r>
                        <a:rPr lang="en-GB" sz="2400" noProof="0" dirty="0" smtClean="0">
                          <a:solidFill>
                            <a:srgbClr val="0000FF"/>
                          </a:solidFill>
                          <a:latin typeface="Arial Black" pitchFamily="34" charset="0"/>
                        </a:rPr>
                        <a:t>Adhesive Properties</a:t>
                      </a:r>
                      <a:endParaRPr lang="en-GB" sz="2400" noProof="0" dirty="0">
                        <a:solidFill>
                          <a:srgbClr val="0000FF"/>
                        </a:solidFill>
                        <a:latin typeface="Arial Black"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noProof="0" dirty="0" smtClean="0">
                          <a:solidFill>
                            <a:srgbClr val="0000FF"/>
                          </a:solidFill>
                          <a:latin typeface="Arial Black" pitchFamily="34" charset="0"/>
                        </a:rPr>
                        <a:t>Paper Industry</a:t>
                      </a:r>
                      <a:endParaRPr lang="en-GB" sz="2400" noProof="0" dirty="0">
                        <a:solidFill>
                          <a:srgbClr val="0000FF"/>
                        </a:solidFill>
                        <a:latin typeface="Arial Black" pitchFamily="34" charset="0"/>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6084">
                <a:tc>
                  <a:txBody>
                    <a:bodyPr/>
                    <a:lstStyle/>
                    <a:p>
                      <a:r>
                        <a:rPr lang="en-GB" sz="2400" noProof="0" dirty="0" smtClean="0">
                          <a:solidFill>
                            <a:srgbClr val="0000FF"/>
                          </a:solidFill>
                          <a:latin typeface="Arial Black" pitchFamily="34" charset="0"/>
                        </a:rPr>
                        <a:t>Film Forming</a:t>
                      </a:r>
                      <a:endParaRPr lang="en-GB" sz="2400" noProof="0" dirty="0">
                        <a:solidFill>
                          <a:srgbClr val="0000FF"/>
                        </a:solidFill>
                        <a:latin typeface="Arial Black"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noProof="0" dirty="0" smtClean="0">
                          <a:solidFill>
                            <a:srgbClr val="0000FF"/>
                          </a:solidFill>
                          <a:latin typeface="Arial Black" pitchFamily="34" charset="0"/>
                        </a:rPr>
                        <a:t>Textile Industry</a:t>
                      </a:r>
                      <a:endParaRPr lang="en-GB" sz="2400" noProof="0" dirty="0">
                        <a:solidFill>
                          <a:srgbClr val="0000FF"/>
                        </a:solidFill>
                        <a:latin typeface="Arial Black" pitchFamily="34" charset="0"/>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6084">
                <a:tc>
                  <a:txBody>
                    <a:bodyPr/>
                    <a:lstStyle/>
                    <a:p>
                      <a:r>
                        <a:rPr lang="en-GB" sz="2400" noProof="0" dirty="0" smtClean="0">
                          <a:solidFill>
                            <a:srgbClr val="0000FF"/>
                          </a:solidFill>
                          <a:latin typeface="Arial Black" pitchFamily="34" charset="0"/>
                        </a:rPr>
                        <a:t>Biodegradable Properties</a:t>
                      </a:r>
                      <a:endParaRPr lang="en-GB" sz="2400" noProof="0" dirty="0">
                        <a:solidFill>
                          <a:srgbClr val="0000FF"/>
                        </a:solidFill>
                        <a:latin typeface="Arial Black"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noProof="0" dirty="0" smtClean="0">
                          <a:solidFill>
                            <a:srgbClr val="0000FF"/>
                          </a:solidFill>
                          <a:latin typeface="Arial Black" pitchFamily="34" charset="0"/>
                        </a:rPr>
                        <a:t>Biodegradable products, e.g. Bags etc.</a:t>
                      </a:r>
                      <a:endParaRPr lang="en-GB" sz="2400" noProof="0" dirty="0">
                        <a:solidFill>
                          <a:srgbClr val="0000FF"/>
                        </a:solidFill>
                        <a:latin typeface="Arial Black" pitchFamily="34" charset="0"/>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6084">
                <a:tc>
                  <a:txBody>
                    <a:bodyPr/>
                    <a:lstStyle/>
                    <a:p>
                      <a:r>
                        <a:rPr lang="en-GB" sz="2400" noProof="0" dirty="0" smtClean="0">
                          <a:solidFill>
                            <a:srgbClr val="0000FF"/>
                          </a:solidFill>
                          <a:latin typeface="Arial Black" pitchFamily="34" charset="0"/>
                        </a:rPr>
                        <a:t>Protective Colloidal Films</a:t>
                      </a:r>
                      <a:endParaRPr lang="en-GB" sz="2400" noProof="0" dirty="0">
                        <a:solidFill>
                          <a:srgbClr val="0000FF"/>
                        </a:solidFill>
                        <a:latin typeface="Arial Black"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noProof="0" dirty="0" smtClean="0">
                          <a:solidFill>
                            <a:srgbClr val="0000FF"/>
                          </a:solidFill>
                          <a:latin typeface="Arial Black" pitchFamily="34" charset="0"/>
                        </a:rPr>
                        <a:t>Polymer Dispersions</a:t>
                      </a:r>
                      <a:endParaRPr lang="en-GB" sz="2400" noProof="0" dirty="0">
                        <a:solidFill>
                          <a:srgbClr val="0000FF"/>
                        </a:solidFill>
                        <a:latin typeface="Arial Black" pitchFamily="34" charset="0"/>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8229600" cy="476672"/>
          </a:xfrm>
        </p:spPr>
        <p:txBody>
          <a:bodyPr/>
          <a:lstStyle/>
          <a:p>
            <a:r>
              <a:rPr lang="en-GB" sz="2800" dirty="0" smtClean="0">
                <a:solidFill>
                  <a:srgbClr val="FF0000"/>
                </a:solidFill>
                <a:latin typeface="Arial Black" pitchFamily="34" charset="0"/>
              </a:rPr>
              <a:t>Starch </a:t>
            </a:r>
            <a:r>
              <a:rPr lang="cs-CZ" sz="2800" dirty="0" smtClean="0">
                <a:solidFill>
                  <a:srgbClr val="FF0000"/>
                </a:solidFill>
                <a:latin typeface="Arial Black" pitchFamily="34" charset="0"/>
              </a:rPr>
              <a:t> M</a:t>
            </a:r>
            <a:r>
              <a:rPr lang="en-GB" sz="2800" dirty="0" err="1" smtClean="0">
                <a:solidFill>
                  <a:srgbClr val="FF0000"/>
                </a:solidFill>
                <a:latin typeface="Arial Black" pitchFamily="34" charset="0"/>
              </a:rPr>
              <a:t>odification</a:t>
            </a:r>
            <a:r>
              <a:rPr lang="en-GB" sz="2800" dirty="0" smtClean="0">
                <a:solidFill>
                  <a:srgbClr val="FF0000"/>
                </a:solidFill>
                <a:latin typeface="Arial Black" pitchFamily="34" charset="0"/>
              </a:rPr>
              <a:t> </a:t>
            </a:r>
            <a:r>
              <a:rPr lang="cs-CZ" sz="2800" dirty="0" smtClean="0">
                <a:solidFill>
                  <a:srgbClr val="FF0000"/>
                </a:solidFill>
                <a:latin typeface="Arial Black" pitchFamily="34" charset="0"/>
              </a:rPr>
              <a:t>1</a:t>
            </a:r>
            <a:endParaRPr lang="cs-CZ" sz="2800" dirty="0">
              <a:solidFill>
                <a:srgbClr val="FF0000"/>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January 2018/6-3</a:t>
            </a:r>
            <a:endParaRPr lang="sk-SK"/>
          </a:p>
        </p:txBody>
      </p:sp>
      <p:sp>
        <p:nvSpPr>
          <p:cNvPr id="5" name="Zástupný symbol pro zápatí 4"/>
          <p:cNvSpPr>
            <a:spLocks noGrp="1"/>
          </p:cNvSpPr>
          <p:nvPr>
            <p:ph type="ftr" sz="quarter" idx="11"/>
          </p:nvPr>
        </p:nvSpPr>
        <p:spPr>
          <a:xfrm>
            <a:off x="1763688" y="6245225"/>
            <a:ext cx="6480720" cy="476250"/>
          </a:xfrm>
        </p:spPr>
        <p:txBody>
          <a:bodyPr/>
          <a:lstStyle/>
          <a:p>
            <a:pPr>
              <a:defRPr/>
            </a:pPr>
            <a:r>
              <a:rPr lang="fr-FR" smtClean="0"/>
              <a:t>NATURAL POLYMERS MU SCI 6 2018</a:t>
            </a:r>
            <a:endParaRPr lang="sk-SK" dirty="0"/>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18</a:t>
            </a:fld>
            <a:endParaRPr lang="sk-SK"/>
          </a:p>
        </p:txBody>
      </p:sp>
      <p:sp>
        <p:nvSpPr>
          <p:cNvPr id="8" name="TextovéPole 7"/>
          <p:cNvSpPr txBox="1"/>
          <p:nvPr/>
        </p:nvSpPr>
        <p:spPr>
          <a:xfrm>
            <a:off x="6804248" y="116632"/>
            <a:ext cx="2160240" cy="2585323"/>
          </a:xfrm>
          <a:prstGeom prst="rect">
            <a:avLst/>
          </a:prstGeom>
          <a:noFill/>
        </p:spPr>
        <p:txBody>
          <a:bodyPr wrap="square" rtlCol="0">
            <a:spAutoFit/>
          </a:bodyPr>
          <a:lstStyle/>
          <a:p>
            <a:r>
              <a:rPr lang="en-GB" dirty="0" smtClean="0">
                <a:solidFill>
                  <a:srgbClr val="0000FF"/>
                </a:solidFill>
                <a:latin typeface="Arial Black" pitchFamily="34" charset="0"/>
              </a:rPr>
              <a:t>It could be MECHNICAL (sorting particle size accordingly) </a:t>
            </a:r>
            <a:r>
              <a:rPr lang="en-GB" i="1" dirty="0" smtClean="0">
                <a:solidFill>
                  <a:srgbClr val="008000"/>
                </a:solidFill>
                <a:latin typeface="Arial Black" pitchFamily="34" charset="0"/>
              </a:rPr>
              <a:t>or in Solution (sorting AMYLOSE  and  AMYLOPECTIN)</a:t>
            </a:r>
            <a:endParaRPr lang="cs-CZ" i="1" dirty="0">
              <a:solidFill>
                <a:srgbClr val="008000"/>
              </a:solidFill>
              <a:latin typeface="Arial Black" pitchFamily="34" charset="0"/>
            </a:endParaRPr>
          </a:p>
        </p:txBody>
      </p:sp>
      <p:cxnSp>
        <p:nvCxnSpPr>
          <p:cNvPr id="10" name="Přímá spojovací šipka 9"/>
          <p:cNvCxnSpPr/>
          <p:nvPr/>
        </p:nvCxnSpPr>
        <p:spPr>
          <a:xfrm flipH="1">
            <a:off x="5868144" y="692696"/>
            <a:ext cx="864096" cy="288032"/>
          </a:xfrm>
          <a:prstGeom prst="straightConnector1">
            <a:avLst/>
          </a:prstGeom>
          <a:ln w="38100">
            <a:solidFill>
              <a:srgbClr val="0000FF"/>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9" name="TextovéPole 8"/>
          <p:cNvSpPr txBox="1"/>
          <p:nvPr/>
        </p:nvSpPr>
        <p:spPr>
          <a:xfrm>
            <a:off x="0" y="5949280"/>
            <a:ext cx="9144000" cy="646331"/>
          </a:xfrm>
          <a:prstGeom prst="rect">
            <a:avLst/>
          </a:prstGeom>
          <a:solidFill>
            <a:schemeClr val="accent3">
              <a:lumMod val="95000"/>
            </a:schemeClr>
          </a:solidFill>
        </p:spPr>
        <p:txBody>
          <a:bodyPr wrap="square" rtlCol="0">
            <a:spAutoFit/>
          </a:bodyPr>
          <a:lstStyle/>
          <a:p>
            <a:r>
              <a:rPr lang="en-GB" dirty="0" smtClean="0">
                <a:solidFill>
                  <a:srgbClr val="FF0000"/>
                </a:solidFill>
                <a:latin typeface="Arial Black" pitchFamily="34" charset="0"/>
              </a:rPr>
              <a:t>Classification of the Starch Modification technology according to the Chemical  Connections </a:t>
            </a:r>
            <a:endParaRPr lang="en-GB" dirty="0">
              <a:solidFill>
                <a:srgbClr val="FF0000"/>
              </a:solidFill>
              <a:latin typeface="Arial Black" pitchFamily="34" charset="0"/>
            </a:endParaRPr>
          </a:p>
        </p:txBody>
      </p:sp>
      <p:sp>
        <p:nvSpPr>
          <p:cNvPr id="12" name="TextovéPole 11"/>
          <p:cNvSpPr txBox="1"/>
          <p:nvPr/>
        </p:nvSpPr>
        <p:spPr>
          <a:xfrm>
            <a:off x="3131840" y="476672"/>
            <a:ext cx="1152128" cy="369332"/>
          </a:xfrm>
          <a:prstGeom prst="rect">
            <a:avLst/>
          </a:prstGeom>
          <a:noFill/>
          <a:ln w="38100">
            <a:solidFill>
              <a:srgbClr val="FF0000"/>
            </a:solidFill>
          </a:ln>
        </p:spPr>
        <p:txBody>
          <a:bodyPr wrap="square" rtlCol="0">
            <a:spAutoFit/>
          </a:bodyPr>
          <a:lstStyle/>
          <a:p>
            <a:r>
              <a:rPr lang="en-GB" dirty="0" smtClean="0">
                <a:solidFill>
                  <a:srgbClr val="FF0000"/>
                </a:solidFill>
                <a:latin typeface="Arial Black" pitchFamily="34" charset="0"/>
              </a:rPr>
              <a:t>Starch</a:t>
            </a:r>
            <a:endParaRPr lang="cs-CZ" dirty="0"/>
          </a:p>
        </p:txBody>
      </p:sp>
      <p:sp>
        <p:nvSpPr>
          <p:cNvPr id="13" name="TextovéPole 12"/>
          <p:cNvSpPr txBox="1"/>
          <p:nvPr/>
        </p:nvSpPr>
        <p:spPr>
          <a:xfrm>
            <a:off x="4716016" y="1124744"/>
            <a:ext cx="2016224" cy="369332"/>
          </a:xfrm>
          <a:prstGeom prst="rect">
            <a:avLst/>
          </a:prstGeom>
          <a:noFill/>
          <a:ln w="38100">
            <a:solidFill>
              <a:srgbClr val="0000FF"/>
            </a:solidFill>
          </a:ln>
        </p:spPr>
        <p:txBody>
          <a:bodyPr wrap="square" rtlCol="0">
            <a:spAutoFit/>
          </a:bodyPr>
          <a:lstStyle/>
          <a:p>
            <a:r>
              <a:rPr lang="cs-CZ" dirty="0" err="1" smtClean="0">
                <a:solidFill>
                  <a:srgbClr val="0000FF"/>
                </a:solidFill>
                <a:latin typeface="Arial Black" pitchFamily="34" charset="0"/>
              </a:rPr>
              <a:t>Fractionation</a:t>
            </a:r>
            <a:r>
              <a:rPr lang="cs-CZ" dirty="0" smtClean="0">
                <a:solidFill>
                  <a:srgbClr val="0000FF"/>
                </a:solidFill>
                <a:latin typeface="Arial Black" pitchFamily="34" charset="0"/>
              </a:rPr>
              <a:t> </a:t>
            </a:r>
            <a:endParaRPr lang="cs-CZ" dirty="0">
              <a:solidFill>
                <a:srgbClr val="0000FF"/>
              </a:solidFill>
              <a:latin typeface="Arial Black" pitchFamily="34" charset="0"/>
            </a:endParaRPr>
          </a:p>
        </p:txBody>
      </p:sp>
      <p:sp>
        <p:nvSpPr>
          <p:cNvPr id="14" name="TextovéPole 13"/>
          <p:cNvSpPr txBox="1"/>
          <p:nvPr/>
        </p:nvSpPr>
        <p:spPr>
          <a:xfrm>
            <a:off x="4644008" y="2060848"/>
            <a:ext cx="2160240" cy="646331"/>
          </a:xfrm>
          <a:prstGeom prst="rect">
            <a:avLst/>
          </a:prstGeom>
          <a:noFill/>
          <a:ln w="38100">
            <a:solidFill>
              <a:srgbClr val="008000"/>
            </a:solidFill>
          </a:ln>
        </p:spPr>
        <p:txBody>
          <a:bodyPr wrap="square" rtlCol="0">
            <a:spAutoFit/>
          </a:bodyPr>
          <a:lstStyle/>
          <a:p>
            <a:r>
              <a:rPr lang="en-GB" i="1" dirty="0" smtClean="0">
                <a:solidFill>
                  <a:srgbClr val="008000"/>
                </a:solidFill>
                <a:latin typeface="Arial Black" pitchFamily="34" charset="0"/>
              </a:rPr>
              <a:t>AMYLOSE </a:t>
            </a:r>
            <a:endParaRPr lang="cs-CZ" i="1" dirty="0" smtClean="0">
              <a:solidFill>
                <a:srgbClr val="008000"/>
              </a:solidFill>
              <a:latin typeface="Arial Black" pitchFamily="34" charset="0"/>
            </a:endParaRPr>
          </a:p>
          <a:p>
            <a:r>
              <a:rPr lang="en-GB" i="1" dirty="0" smtClean="0">
                <a:solidFill>
                  <a:srgbClr val="008000"/>
                </a:solidFill>
                <a:latin typeface="Arial Black" pitchFamily="34" charset="0"/>
              </a:rPr>
              <a:t>AMYLOPECTIN</a:t>
            </a:r>
            <a:endParaRPr lang="cs-CZ" dirty="0"/>
          </a:p>
        </p:txBody>
      </p:sp>
      <p:sp>
        <p:nvSpPr>
          <p:cNvPr id="15" name="TextovéPole 14"/>
          <p:cNvSpPr txBox="1"/>
          <p:nvPr/>
        </p:nvSpPr>
        <p:spPr>
          <a:xfrm>
            <a:off x="4139952" y="2924944"/>
            <a:ext cx="1872208" cy="369332"/>
          </a:xfrm>
          <a:prstGeom prst="rect">
            <a:avLst/>
          </a:prstGeom>
          <a:noFill/>
          <a:ln w="38100">
            <a:solidFill>
              <a:srgbClr val="7030A0"/>
            </a:solidFill>
          </a:ln>
        </p:spPr>
        <p:txBody>
          <a:bodyPr wrap="square" rtlCol="0">
            <a:spAutoFit/>
          </a:bodyPr>
          <a:lstStyle/>
          <a:p>
            <a:r>
              <a:rPr lang="cs-CZ" dirty="0" err="1" smtClean="0">
                <a:solidFill>
                  <a:srgbClr val="7030A0"/>
                </a:solidFill>
                <a:latin typeface="Arial Black" pitchFamily="34" charset="0"/>
              </a:rPr>
              <a:t>Substitution</a:t>
            </a:r>
            <a:r>
              <a:rPr lang="cs-CZ" dirty="0" smtClean="0"/>
              <a:t> </a:t>
            </a:r>
            <a:endParaRPr lang="cs-CZ" dirty="0"/>
          </a:p>
        </p:txBody>
      </p:sp>
      <p:sp>
        <p:nvSpPr>
          <p:cNvPr id="16" name="TextovéPole 15"/>
          <p:cNvSpPr txBox="1"/>
          <p:nvPr/>
        </p:nvSpPr>
        <p:spPr>
          <a:xfrm>
            <a:off x="6084168" y="3573016"/>
            <a:ext cx="2664296" cy="923330"/>
          </a:xfrm>
          <a:prstGeom prst="rect">
            <a:avLst/>
          </a:prstGeom>
          <a:noFill/>
          <a:ln w="38100">
            <a:solidFill>
              <a:srgbClr val="7030A0"/>
            </a:solidFill>
          </a:ln>
        </p:spPr>
        <p:txBody>
          <a:bodyPr wrap="square" rtlCol="0">
            <a:spAutoFit/>
          </a:bodyPr>
          <a:lstStyle/>
          <a:p>
            <a:r>
              <a:rPr lang="en-GB" dirty="0" smtClean="0">
                <a:solidFill>
                  <a:srgbClr val="7030A0"/>
                </a:solidFill>
                <a:latin typeface="Arial Black" pitchFamily="34" charset="0"/>
              </a:rPr>
              <a:t>Starch</a:t>
            </a:r>
            <a:r>
              <a:rPr lang="cs-CZ" dirty="0" smtClean="0">
                <a:solidFill>
                  <a:srgbClr val="7030A0"/>
                </a:solidFill>
                <a:latin typeface="Arial Black" pitchFamily="34" charset="0"/>
              </a:rPr>
              <a:t> Ether</a:t>
            </a:r>
          </a:p>
          <a:p>
            <a:r>
              <a:rPr lang="en-GB" dirty="0" smtClean="0">
                <a:solidFill>
                  <a:srgbClr val="7030A0"/>
                </a:solidFill>
                <a:latin typeface="Arial Black" pitchFamily="34" charset="0"/>
              </a:rPr>
              <a:t>Starch</a:t>
            </a:r>
            <a:r>
              <a:rPr lang="cs-CZ" dirty="0" smtClean="0">
                <a:solidFill>
                  <a:srgbClr val="7030A0"/>
                </a:solidFill>
                <a:latin typeface="Arial Black" pitchFamily="34" charset="0"/>
              </a:rPr>
              <a:t> Ester</a:t>
            </a:r>
          </a:p>
          <a:p>
            <a:r>
              <a:rPr lang="cs-CZ" dirty="0" err="1" smtClean="0">
                <a:solidFill>
                  <a:srgbClr val="7030A0"/>
                </a:solidFill>
                <a:latin typeface="Arial Black" pitchFamily="34" charset="0"/>
              </a:rPr>
              <a:t>Crosslinked</a:t>
            </a:r>
            <a:r>
              <a:rPr lang="cs-CZ" dirty="0" smtClean="0">
                <a:solidFill>
                  <a:srgbClr val="7030A0"/>
                </a:solidFill>
                <a:latin typeface="Arial Black" pitchFamily="34" charset="0"/>
              </a:rPr>
              <a:t> </a:t>
            </a:r>
            <a:r>
              <a:rPr lang="en-GB" dirty="0" smtClean="0">
                <a:solidFill>
                  <a:srgbClr val="7030A0"/>
                </a:solidFill>
                <a:latin typeface="Arial Black" pitchFamily="34" charset="0"/>
              </a:rPr>
              <a:t>Starch</a:t>
            </a:r>
            <a:r>
              <a:rPr lang="cs-CZ" dirty="0" smtClean="0">
                <a:solidFill>
                  <a:srgbClr val="7030A0"/>
                </a:solidFill>
                <a:latin typeface="Arial Black" pitchFamily="34" charset="0"/>
              </a:rPr>
              <a:t> </a:t>
            </a:r>
            <a:endParaRPr lang="cs-CZ" dirty="0">
              <a:solidFill>
                <a:srgbClr val="7030A0"/>
              </a:solidFill>
            </a:endParaRPr>
          </a:p>
        </p:txBody>
      </p:sp>
      <p:sp>
        <p:nvSpPr>
          <p:cNvPr id="17" name="TextovéPole 16"/>
          <p:cNvSpPr txBox="1"/>
          <p:nvPr/>
        </p:nvSpPr>
        <p:spPr>
          <a:xfrm>
            <a:off x="179512" y="1196752"/>
            <a:ext cx="1656184" cy="369332"/>
          </a:xfrm>
          <a:prstGeom prst="rect">
            <a:avLst/>
          </a:prstGeom>
          <a:noFill/>
          <a:ln w="38100">
            <a:solidFill>
              <a:schemeClr val="tx1"/>
            </a:solidFill>
          </a:ln>
        </p:spPr>
        <p:txBody>
          <a:bodyPr wrap="square" rtlCol="0">
            <a:spAutoFit/>
          </a:bodyPr>
          <a:lstStyle/>
          <a:p>
            <a:r>
              <a:rPr lang="cs-CZ" dirty="0" err="1" smtClean="0">
                <a:latin typeface="Arial Black" pitchFamily="34" charset="0"/>
              </a:rPr>
              <a:t>Hydrolysis</a:t>
            </a:r>
            <a:r>
              <a:rPr lang="cs-CZ" dirty="0" smtClean="0"/>
              <a:t> </a:t>
            </a:r>
            <a:endParaRPr lang="cs-CZ" dirty="0"/>
          </a:p>
        </p:txBody>
      </p:sp>
      <p:sp>
        <p:nvSpPr>
          <p:cNvPr id="18" name="TextovéPole 17"/>
          <p:cNvSpPr txBox="1"/>
          <p:nvPr/>
        </p:nvSpPr>
        <p:spPr>
          <a:xfrm>
            <a:off x="683568" y="1772816"/>
            <a:ext cx="1440160" cy="369332"/>
          </a:xfrm>
          <a:prstGeom prst="rect">
            <a:avLst/>
          </a:prstGeom>
          <a:noFill/>
          <a:ln w="38100">
            <a:solidFill>
              <a:srgbClr val="FFC000"/>
            </a:solidFill>
          </a:ln>
        </p:spPr>
        <p:txBody>
          <a:bodyPr wrap="square" rtlCol="0">
            <a:spAutoFit/>
          </a:bodyPr>
          <a:lstStyle/>
          <a:p>
            <a:r>
              <a:rPr lang="en-GB" dirty="0" smtClean="0">
                <a:solidFill>
                  <a:srgbClr val="FFC000"/>
                </a:solidFill>
                <a:latin typeface="Arial Black" pitchFamily="34" charset="0"/>
              </a:rPr>
              <a:t>Oxidation </a:t>
            </a:r>
            <a:endParaRPr lang="en-GB" dirty="0">
              <a:solidFill>
                <a:srgbClr val="FFC000"/>
              </a:solidFill>
              <a:latin typeface="Arial Black" pitchFamily="34" charset="0"/>
            </a:endParaRPr>
          </a:p>
        </p:txBody>
      </p:sp>
      <p:sp>
        <p:nvSpPr>
          <p:cNvPr id="19" name="TextovéPole 18"/>
          <p:cNvSpPr txBox="1"/>
          <p:nvPr/>
        </p:nvSpPr>
        <p:spPr>
          <a:xfrm>
            <a:off x="107504" y="4221088"/>
            <a:ext cx="1656184" cy="646331"/>
          </a:xfrm>
          <a:prstGeom prst="rect">
            <a:avLst/>
          </a:prstGeom>
          <a:noFill/>
          <a:ln w="38100">
            <a:solidFill>
              <a:schemeClr val="tx1"/>
            </a:solidFill>
          </a:ln>
        </p:spPr>
        <p:txBody>
          <a:bodyPr wrap="square" rtlCol="0">
            <a:spAutoFit/>
          </a:bodyPr>
          <a:lstStyle/>
          <a:p>
            <a:r>
              <a:rPr lang="en-GB" dirty="0" err="1" smtClean="0">
                <a:latin typeface="Arial Black" pitchFamily="34" charset="0"/>
              </a:rPr>
              <a:t>Degradated</a:t>
            </a:r>
            <a:r>
              <a:rPr lang="en-GB" dirty="0" smtClean="0">
                <a:latin typeface="Arial Black" pitchFamily="34" charset="0"/>
              </a:rPr>
              <a:t> </a:t>
            </a:r>
          </a:p>
          <a:p>
            <a:r>
              <a:rPr lang="en-GB" dirty="0" smtClean="0">
                <a:latin typeface="Arial Black" pitchFamily="34" charset="0"/>
              </a:rPr>
              <a:t>Starch</a:t>
            </a:r>
            <a:endParaRPr lang="en-GB" dirty="0">
              <a:latin typeface="Arial Black" pitchFamily="34" charset="0"/>
            </a:endParaRPr>
          </a:p>
        </p:txBody>
      </p:sp>
      <p:sp>
        <p:nvSpPr>
          <p:cNvPr id="20" name="TextovéPole 19"/>
          <p:cNvSpPr txBox="1"/>
          <p:nvPr/>
        </p:nvSpPr>
        <p:spPr>
          <a:xfrm>
            <a:off x="755576" y="3429000"/>
            <a:ext cx="1440160" cy="646331"/>
          </a:xfrm>
          <a:prstGeom prst="rect">
            <a:avLst/>
          </a:prstGeom>
          <a:noFill/>
          <a:ln w="38100">
            <a:solidFill>
              <a:srgbClr val="FFC000"/>
            </a:solidFill>
          </a:ln>
        </p:spPr>
        <p:txBody>
          <a:bodyPr wrap="square" rtlCol="0">
            <a:spAutoFit/>
          </a:bodyPr>
          <a:lstStyle/>
          <a:p>
            <a:r>
              <a:rPr lang="en-GB" dirty="0" smtClean="0">
                <a:solidFill>
                  <a:srgbClr val="FFC000"/>
                </a:solidFill>
                <a:latin typeface="Arial Black" pitchFamily="34" charset="0"/>
              </a:rPr>
              <a:t>Oxidised Starch </a:t>
            </a:r>
            <a:endParaRPr lang="en-GB" dirty="0">
              <a:solidFill>
                <a:srgbClr val="FFC000"/>
              </a:solidFill>
              <a:latin typeface="Arial Black" pitchFamily="34" charset="0"/>
            </a:endParaRPr>
          </a:p>
        </p:txBody>
      </p:sp>
      <p:sp>
        <p:nvSpPr>
          <p:cNvPr id="21" name="TextovéPole 20"/>
          <p:cNvSpPr txBox="1"/>
          <p:nvPr/>
        </p:nvSpPr>
        <p:spPr>
          <a:xfrm>
            <a:off x="2771800" y="3789040"/>
            <a:ext cx="1800200" cy="646331"/>
          </a:xfrm>
          <a:prstGeom prst="rect">
            <a:avLst/>
          </a:prstGeom>
          <a:noFill/>
          <a:ln w="38100">
            <a:solidFill>
              <a:srgbClr val="C00000"/>
            </a:solidFill>
          </a:ln>
        </p:spPr>
        <p:txBody>
          <a:bodyPr wrap="square" rtlCol="0">
            <a:spAutoFit/>
          </a:bodyPr>
          <a:lstStyle/>
          <a:p>
            <a:r>
              <a:rPr lang="en-GB" b="1" dirty="0" smtClean="0">
                <a:solidFill>
                  <a:srgbClr val="C00000"/>
                </a:solidFill>
                <a:latin typeface="Arial Black" pitchFamily="34" charset="0"/>
              </a:rPr>
              <a:t>T</a:t>
            </a:r>
            <a:r>
              <a:rPr lang="cs-CZ" b="1" dirty="0" smtClean="0">
                <a:solidFill>
                  <a:srgbClr val="C00000"/>
                </a:solidFill>
                <a:latin typeface="Arial Black" pitchFamily="34" charset="0"/>
              </a:rPr>
              <a:t>h</a:t>
            </a:r>
            <a:r>
              <a:rPr lang="en-GB" b="1" dirty="0" err="1" smtClean="0">
                <a:solidFill>
                  <a:srgbClr val="C00000"/>
                </a:solidFill>
                <a:latin typeface="Arial Black" pitchFamily="34" charset="0"/>
              </a:rPr>
              <a:t>erm</a:t>
            </a:r>
            <a:r>
              <a:rPr lang="cs-CZ" b="1" dirty="0" err="1" smtClean="0">
                <a:solidFill>
                  <a:srgbClr val="C00000"/>
                </a:solidFill>
                <a:latin typeface="Arial Black" pitchFamily="34" charset="0"/>
              </a:rPr>
              <a:t>al</a:t>
            </a:r>
            <a:r>
              <a:rPr lang="en-GB" b="1" dirty="0" smtClean="0">
                <a:solidFill>
                  <a:srgbClr val="C00000"/>
                </a:solidFill>
                <a:latin typeface="Arial Black" pitchFamily="34" charset="0"/>
              </a:rPr>
              <a:t> </a:t>
            </a:r>
          </a:p>
          <a:p>
            <a:r>
              <a:rPr lang="cs-CZ" dirty="0" err="1" smtClean="0">
                <a:solidFill>
                  <a:srgbClr val="C00000"/>
                </a:solidFill>
                <a:latin typeface="Arial Black" pitchFamily="34" charset="0"/>
              </a:rPr>
              <a:t>Modification</a:t>
            </a:r>
            <a:endParaRPr lang="cs-CZ" dirty="0">
              <a:solidFill>
                <a:srgbClr val="C00000"/>
              </a:solidFill>
              <a:latin typeface="Arial Black" pitchFamily="34" charset="0"/>
            </a:endParaRPr>
          </a:p>
        </p:txBody>
      </p:sp>
      <p:sp>
        <p:nvSpPr>
          <p:cNvPr id="22" name="TextovéPole 21"/>
          <p:cNvSpPr txBox="1"/>
          <p:nvPr/>
        </p:nvSpPr>
        <p:spPr>
          <a:xfrm>
            <a:off x="2843808" y="4941168"/>
            <a:ext cx="1368152" cy="923330"/>
          </a:xfrm>
          <a:prstGeom prst="rect">
            <a:avLst/>
          </a:prstGeom>
          <a:noFill/>
          <a:ln w="38100">
            <a:solidFill>
              <a:srgbClr val="C00000"/>
            </a:solidFill>
          </a:ln>
        </p:spPr>
        <p:txBody>
          <a:bodyPr wrap="square" rtlCol="0">
            <a:spAutoFit/>
          </a:bodyPr>
          <a:lstStyle/>
          <a:p>
            <a:r>
              <a:rPr lang="en-GB" b="1" dirty="0" smtClean="0">
                <a:solidFill>
                  <a:srgbClr val="C00000"/>
                </a:solidFill>
                <a:latin typeface="Arial Black" pitchFamily="34" charset="0"/>
              </a:rPr>
              <a:t>T</a:t>
            </a:r>
            <a:r>
              <a:rPr lang="cs-CZ" b="1" dirty="0" smtClean="0">
                <a:solidFill>
                  <a:srgbClr val="C00000"/>
                </a:solidFill>
                <a:latin typeface="Arial Black" pitchFamily="34" charset="0"/>
              </a:rPr>
              <a:t>h</a:t>
            </a:r>
            <a:r>
              <a:rPr lang="en-GB" b="1" dirty="0" err="1" smtClean="0">
                <a:solidFill>
                  <a:srgbClr val="C00000"/>
                </a:solidFill>
                <a:latin typeface="Arial Black" pitchFamily="34" charset="0"/>
              </a:rPr>
              <a:t>erm</a:t>
            </a:r>
            <a:r>
              <a:rPr lang="cs-CZ" b="1" dirty="0" err="1" smtClean="0">
                <a:solidFill>
                  <a:srgbClr val="C00000"/>
                </a:solidFill>
                <a:latin typeface="Arial Black" pitchFamily="34" charset="0"/>
              </a:rPr>
              <a:t>al</a:t>
            </a:r>
            <a:r>
              <a:rPr lang="en-GB" b="1" dirty="0" smtClean="0">
                <a:solidFill>
                  <a:srgbClr val="C00000"/>
                </a:solidFill>
                <a:latin typeface="Arial Black" pitchFamily="34" charset="0"/>
              </a:rPr>
              <a:t> </a:t>
            </a:r>
          </a:p>
          <a:p>
            <a:r>
              <a:rPr lang="cs-CZ" dirty="0" err="1" smtClean="0">
                <a:solidFill>
                  <a:srgbClr val="C00000"/>
                </a:solidFill>
                <a:latin typeface="Arial Black" pitchFamily="34" charset="0"/>
              </a:rPr>
              <a:t>Modified</a:t>
            </a:r>
            <a:endParaRPr lang="cs-CZ" dirty="0" smtClean="0">
              <a:solidFill>
                <a:srgbClr val="C00000"/>
              </a:solidFill>
              <a:latin typeface="Arial Black" pitchFamily="34" charset="0"/>
            </a:endParaRPr>
          </a:p>
          <a:p>
            <a:r>
              <a:rPr lang="cs-CZ" dirty="0" err="1" smtClean="0">
                <a:solidFill>
                  <a:srgbClr val="C00000"/>
                </a:solidFill>
                <a:latin typeface="Arial Black" pitchFamily="34" charset="0"/>
              </a:rPr>
              <a:t>Starch</a:t>
            </a:r>
            <a:endParaRPr lang="cs-CZ" dirty="0">
              <a:solidFill>
                <a:srgbClr val="C00000"/>
              </a:solidFill>
              <a:latin typeface="Arial Black" pitchFamily="34" charset="0"/>
            </a:endParaRPr>
          </a:p>
        </p:txBody>
      </p:sp>
      <p:cxnSp>
        <p:nvCxnSpPr>
          <p:cNvPr id="24" name="Přímá spojovací šipka 23"/>
          <p:cNvCxnSpPr>
            <a:stCxn id="12" idx="2"/>
          </p:cNvCxnSpPr>
          <p:nvPr/>
        </p:nvCxnSpPr>
        <p:spPr>
          <a:xfrm>
            <a:off x="3707904" y="846004"/>
            <a:ext cx="72008" cy="2943036"/>
          </a:xfrm>
          <a:prstGeom prst="straightConnector1">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5" name="Přímá spojovací šipka 24"/>
          <p:cNvCxnSpPr>
            <a:stCxn id="12" idx="2"/>
          </p:cNvCxnSpPr>
          <p:nvPr/>
        </p:nvCxnSpPr>
        <p:spPr>
          <a:xfrm flipH="1">
            <a:off x="1835696" y="846004"/>
            <a:ext cx="1872208" cy="350748"/>
          </a:xfrm>
          <a:prstGeom prst="straightConnector1">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8" name="Přímá spojovací šipka 27"/>
          <p:cNvCxnSpPr>
            <a:stCxn id="12" idx="2"/>
          </p:cNvCxnSpPr>
          <p:nvPr/>
        </p:nvCxnSpPr>
        <p:spPr>
          <a:xfrm>
            <a:off x="3707904" y="846004"/>
            <a:ext cx="1008112" cy="278740"/>
          </a:xfrm>
          <a:prstGeom prst="straightConnector1">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1" name="Přímá spojovací šipka 30"/>
          <p:cNvCxnSpPr/>
          <p:nvPr/>
        </p:nvCxnSpPr>
        <p:spPr>
          <a:xfrm>
            <a:off x="5868144" y="1484784"/>
            <a:ext cx="648072" cy="576064"/>
          </a:xfrm>
          <a:prstGeom prst="straightConnector1">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3" name="Přímá spojovací šipka 32"/>
          <p:cNvCxnSpPr/>
          <p:nvPr/>
        </p:nvCxnSpPr>
        <p:spPr>
          <a:xfrm flipH="1">
            <a:off x="4139952" y="1484784"/>
            <a:ext cx="576064" cy="1440160"/>
          </a:xfrm>
          <a:prstGeom prst="straightConnector1">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6" name="Přímá spojovací šipka 35"/>
          <p:cNvCxnSpPr/>
          <p:nvPr/>
        </p:nvCxnSpPr>
        <p:spPr>
          <a:xfrm>
            <a:off x="6012160" y="2996952"/>
            <a:ext cx="648072" cy="576064"/>
          </a:xfrm>
          <a:prstGeom prst="straightConnector1">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7" name="Přímá spojovací šipka 36"/>
          <p:cNvCxnSpPr/>
          <p:nvPr/>
        </p:nvCxnSpPr>
        <p:spPr>
          <a:xfrm>
            <a:off x="3779912" y="4437112"/>
            <a:ext cx="0" cy="504056"/>
          </a:xfrm>
          <a:prstGeom prst="straightConnector1">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8" name="Přímá spojovací šipka 37"/>
          <p:cNvCxnSpPr/>
          <p:nvPr/>
        </p:nvCxnSpPr>
        <p:spPr>
          <a:xfrm>
            <a:off x="1619672" y="2132856"/>
            <a:ext cx="216024" cy="1296144"/>
          </a:xfrm>
          <a:prstGeom prst="straightConnector1">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1" name="Přímá spojovací šipka 40"/>
          <p:cNvCxnSpPr/>
          <p:nvPr/>
        </p:nvCxnSpPr>
        <p:spPr>
          <a:xfrm flipH="1">
            <a:off x="467544" y="1556792"/>
            <a:ext cx="72008" cy="2664296"/>
          </a:xfrm>
          <a:prstGeom prst="straightConnector1">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3" name="Přímá spojovací šipka 42"/>
          <p:cNvCxnSpPr>
            <a:stCxn id="12" idx="2"/>
          </p:cNvCxnSpPr>
          <p:nvPr/>
        </p:nvCxnSpPr>
        <p:spPr>
          <a:xfrm flipH="1">
            <a:off x="2123728" y="846004"/>
            <a:ext cx="1584176" cy="926812"/>
          </a:xfrm>
          <a:prstGeom prst="straightConnector1">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6" name="Přímá spojovací šipka 45"/>
          <p:cNvCxnSpPr/>
          <p:nvPr/>
        </p:nvCxnSpPr>
        <p:spPr>
          <a:xfrm>
            <a:off x="2123728" y="2132856"/>
            <a:ext cx="648072" cy="1656184"/>
          </a:xfrm>
          <a:prstGeom prst="straightConnector1">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0" name="Přímá spojovací šipka 49"/>
          <p:cNvCxnSpPr/>
          <p:nvPr/>
        </p:nvCxnSpPr>
        <p:spPr>
          <a:xfrm flipH="1">
            <a:off x="4499992" y="3284984"/>
            <a:ext cx="1512168" cy="504056"/>
          </a:xfrm>
          <a:prstGeom prst="straightConnector1">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3" name="Přímá spojovací šipka 52"/>
          <p:cNvCxnSpPr/>
          <p:nvPr/>
        </p:nvCxnSpPr>
        <p:spPr>
          <a:xfrm>
            <a:off x="2195736" y="3429000"/>
            <a:ext cx="576064" cy="360040"/>
          </a:xfrm>
          <a:prstGeom prst="straightConnector1">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562074"/>
          </a:xfrm>
        </p:spPr>
        <p:txBody>
          <a:bodyPr/>
          <a:lstStyle/>
          <a:p>
            <a:r>
              <a:rPr lang="en-GB" sz="2800" dirty="0" smtClean="0">
                <a:solidFill>
                  <a:srgbClr val="FF0000"/>
                </a:solidFill>
                <a:latin typeface="Arial Black" pitchFamily="34" charset="0"/>
              </a:rPr>
              <a:t>Starch </a:t>
            </a:r>
            <a:r>
              <a:rPr lang="cs-CZ" sz="2800" dirty="0" smtClean="0">
                <a:solidFill>
                  <a:srgbClr val="FF0000"/>
                </a:solidFill>
                <a:latin typeface="Arial Black" pitchFamily="34" charset="0"/>
              </a:rPr>
              <a:t> M</a:t>
            </a:r>
            <a:r>
              <a:rPr lang="en-GB" sz="2800" dirty="0" err="1" smtClean="0">
                <a:solidFill>
                  <a:srgbClr val="FF0000"/>
                </a:solidFill>
                <a:latin typeface="Arial Black" pitchFamily="34" charset="0"/>
              </a:rPr>
              <a:t>odification</a:t>
            </a:r>
            <a:r>
              <a:rPr lang="en-GB" sz="2800" dirty="0" smtClean="0">
                <a:solidFill>
                  <a:srgbClr val="FF0000"/>
                </a:solidFill>
                <a:latin typeface="Arial Black" pitchFamily="34" charset="0"/>
              </a:rPr>
              <a:t> </a:t>
            </a:r>
            <a:r>
              <a:rPr lang="cs-CZ" sz="2800" dirty="0" smtClean="0">
                <a:solidFill>
                  <a:srgbClr val="FF0000"/>
                </a:solidFill>
                <a:latin typeface="Arial Black" pitchFamily="34" charset="0"/>
              </a:rPr>
              <a:t>2</a:t>
            </a:r>
            <a:endParaRPr lang="cs-CZ" sz="2800" dirty="0">
              <a:solidFill>
                <a:srgbClr val="FF0000"/>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January 2018/6-3</a:t>
            </a:r>
            <a:endParaRPr lang="sk-SK"/>
          </a:p>
        </p:txBody>
      </p:sp>
      <p:sp>
        <p:nvSpPr>
          <p:cNvPr id="5" name="Zástupný symbol pro zápatí 4"/>
          <p:cNvSpPr>
            <a:spLocks noGrp="1"/>
          </p:cNvSpPr>
          <p:nvPr>
            <p:ph type="ftr" sz="quarter" idx="11"/>
          </p:nvPr>
        </p:nvSpPr>
        <p:spPr>
          <a:xfrm>
            <a:off x="1763688" y="6245225"/>
            <a:ext cx="6480720" cy="476250"/>
          </a:xfrm>
        </p:spPr>
        <p:txBody>
          <a:bodyPr/>
          <a:lstStyle/>
          <a:p>
            <a:pPr>
              <a:defRPr/>
            </a:pPr>
            <a:r>
              <a:rPr lang="fr-FR" smtClean="0"/>
              <a:t>NATURAL POLYMERS MU SCI 6 2018</a:t>
            </a:r>
            <a:endParaRPr lang="sk-SK" dirty="0"/>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19</a:t>
            </a:fld>
            <a:endParaRPr lang="sk-SK"/>
          </a:p>
        </p:txBody>
      </p:sp>
      <p:pic>
        <p:nvPicPr>
          <p:cNvPr id="9" name="Obrázek 8" descr="MODIFIKACE ŠKROBU 2.jpg"/>
          <p:cNvPicPr>
            <a:picLocks noChangeAspect="1"/>
          </p:cNvPicPr>
          <p:nvPr/>
        </p:nvPicPr>
        <p:blipFill>
          <a:blip r:embed="rId2" cstate="print"/>
          <a:stretch>
            <a:fillRect/>
          </a:stretch>
        </p:blipFill>
        <p:spPr>
          <a:xfrm rot="16200000">
            <a:off x="1873945" y="-785713"/>
            <a:ext cx="5180086" cy="8424936"/>
          </a:xfrm>
          <a:prstGeom prst="rect">
            <a:avLst/>
          </a:prstGeom>
        </p:spPr>
      </p:pic>
      <p:sp>
        <p:nvSpPr>
          <p:cNvPr id="11" name="TextovéPole 10"/>
          <p:cNvSpPr txBox="1"/>
          <p:nvPr/>
        </p:nvSpPr>
        <p:spPr>
          <a:xfrm>
            <a:off x="6300192" y="908720"/>
            <a:ext cx="2843808" cy="1938992"/>
          </a:xfrm>
          <a:prstGeom prst="rect">
            <a:avLst/>
          </a:prstGeom>
          <a:noFill/>
        </p:spPr>
        <p:txBody>
          <a:bodyPr wrap="square" rtlCol="0">
            <a:spAutoFit/>
          </a:bodyPr>
          <a:lstStyle/>
          <a:p>
            <a:r>
              <a:rPr lang="en-GB" sz="2400" dirty="0" smtClean="0">
                <a:solidFill>
                  <a:srgbClr val="0000FF"/>
                </a:solidFill>
                <a:latin typeface="Arial Black" pitchFamily="34" charset="0"/>
              </a:rPr>
              <a:t>It could be </a:t>
            </a:r>
            <a:r>
              <a:rPr lang="cs-CZ" sz="2400" dirty="0" err="1" smtClean="0">
                <a:solidFill>
                  <a:srgbClr val="FF0000"/>
                </a:solidFill>
                <a:latin typeface="Arial Black" pitchFamily="34" charset="0"/>
              </a:rPr>
              <a:t>or</a:t>
            </a:r>
            <a:r>
              <a:rPr lang="cs-CZ" sz="2400" dirty="0" smtClean="0">
                <a:solidFill>
                  <a:srgbClr val="FF0000"/>
                </a:solidFill>
                <a:latin typeface="Arial Black" pitchFamily="34" charset="0"/>
              </a:rPr>
              <a:t> </a:t>
            </a:r>
            <a:r>
              <a:rPr lang="cs-CZ" sz="2400" dirty="0" err="1" smtClean="0">
                <a:solidFill>
                  <a:srgbClr val="FF0000"/>
                </a:solidFill>
                <a:latin typeface="Arial Black" pitchFamily="34" charset="0"/>
              </a:rPr>
              <a:t>is</a:t>
            </a:r>
            <a:r>
              <a:rPr lang="cs-CZ" sz="2400" dirty="0" smtClean="0">
                <a:solidFill>
                  <a:srgbClr val="FF0000"/>
                </a:solidFill>
                <a:latin typeface="Arial Black" pitchFamily="34" charset="0"/>
              </a:rPr>
              <a:t> </a:t>
            </a:r>
            <a:r>
              <a:rPr lang="en-GB" sz="2400" dirty="0" smtClean="0">
                <a:solidFill>
                  <a:srgbClr val="0000FF"/>
                </a:solidFill>
                <a:latin typeface="Arial Black" pitchFamily="34" charset="0"/>
              </a:rPr>
              <a:t>MECHNICAL (sorting </a:t>
            </a:r>
            <a:r>
              <a:rPr lang="cs-CZ" sz="2400" dirty="0" smtClean="0">
                <a:solidFill>
                  <a:srgbClr val="0000FF"/>
                </a:solidFill>
                <a:latin typeface="Arial Black" pitchFamily="34" charset="0"/>
              </a:rPr>
              <a:t>P</a:t>
            </a:r>
            <a:r>
              <a:rPr lang="en-GB" sz="2400" dirty="0" smtClean="0">
                <a:solidFill>
                  <a:srgbClr val="0000FF"/>
                </a:solidFill>
                <a:latin typeface="Arial Black" pitchFamily="34" charset="0"/>
              </a:rPr>
              <a:t>article size accordingly</a:t>
            </a:r>
            <a:r>
              <a:rPr lang="cs-CZ" sz="2400" dirty="0" smtClean="0">
                <a:solidFill>
                  <a:srgbClr val="0000FF"/>
                </a:solidFill>
                <a:latin typeface="Arial Black" pitchFamily="34" charset="0"/>
              </a:rPr>
              <a:t>)</a:t>
            </a:r>
            <a:endParaRPr lang="cs-CZ" sz="2400" dirty="0">
              <a:solidFill>
                <a:srgbClr val="C00000"/>
              </a:solidFill>
            </a:endParaRPr>
          </a:p>
        </p:txBody>
      </p:sp>
      <p:cxnSp>
        <p:nvCxnSpPr>
          <p:cNvPr id="13" name="Přímá spojovací šipka 12"/>
          <p:cNvCxnSpPr/>
          <p:nvPr/>
        </p:nvCxnSpPr>
        <p:spPr>
          <a:xfrm flipH="1">
            <a:off x="5364088" y="1556792"/>
            <a:ext cx="1008112" cy="2088232"/>
          </a:xfrm>
          <a:prstGeom prst="straightConnector1">
            <a:avLst/>
          </a:prstGeom>
          <a:ln w="38100">
            <a:solidFill>
              <a:srgbClr val="0000FF"/>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0" name="TextovéPole 9"/>
          <p:cNvSpPr txBox="1"/>
          <p:nvPr/>
        </p:nvSpPr>
        <p:spPr>
          <a:xfrm>
            <a:off x="323528" y="4221088"/>
            <a:ext cx="2880320" cy="1323439"/>
          </a:xfrm>
          <a:prstGeom prst="rect">
            <a:avLst/>
          </a:prstGeom>
          <a:noFill/>
          <a:ln w="38100">
            <a:solidFill>
              <a:srgbClr val="0000FF"/>
            </a:solidFill>
          </a:ln>
        </p:spPr>
        <p:txBody>
          <a:bodyPr wrap="square" rtlCol="0">
            <a:spAutoFit/>
          </a:bodyPr>
          <a:lstStyle/>
          <a:p>
            <a:r>
              <a:rPr lang="en-GB" sz="2000" b="1" dirty="0" smtClean="0">
                <a:solidFill>
                  <a:srgbClr val="0000FF"/>
                </a:solidFill>
                <a:latin typeface="Arial Black" pitchFamily="34" charset="0"/>
              </a:rPr>
              <a:t>It is the case of mainly the  Heterogeneous Reaction </a:t>
            </a:r>
            <a:endParaRPr lang="en-GB" sz="2000" b="1" dirty="0">
              <a:solidFill>
                <a:srgbClr val="0000FF"/>
              </a:solidFill>
              <a:latin typeface="Arial Black" pitchFamily="34" charset="0"/>
            </a:endParaRPr>
          </a:p>
        </p:txBody>
      </p:sp>
      <p:sp>
        <p:nvSpPr>
          <p:cNvPr id="12" name="TextovéPole 11"/>
          <p:cNvSpPr txBox="1"/>
          <p:nvPr/>
        </p:nvSpPr>
        <p:spPr>
          <a:xfrm>
            <a:off x="6012160" y="4549676"/>
            <a:ext cx="3131840" cy="2308324"/>
          </a:xfrm>
          <a:prstGeom prst="rect">
            <a:avLst/>
          </a:prstGeom>
          <a:solidFill>
            <a:schemeClr val="accent3">
              <a:lumMod val="95000"/>
            </a:schemeClr>
          </a:solidFill>
          <a:ln w="38100">
            <a:solidFill>
              <a:srgbClr val="008000"/>
            </a:solidFill>
          </a:ln>
        </p:spPr>
        <p:txBody>
          <a:bodyPr wrap="square" rtlCol="0">
            <a:spAutoFit/>
          </a:bodyPr>
          <a:lstStyle/>
          <a:p>
            <a:pPr algn="ctr"/>
            <a:r>
              <a:rPr lang="en-GB" sz="2400" b="1" dirty="0" smtClean="0">
                <a:solidFill>
                  <a:srgbClr val="008000"/>
                </a:solidFill>
                <a:latin typeface="Arial Black" pitchFamily="34" charset="0"/>
              </a:rPr>
              <a:t>There is great Effort  to do these Processes in the SUSPENSION! </a:t>
            </a:r>
            <a:r>
              <a:rPr lang="en-GB" sz="2400" b="1" cap="all" dirty="0" smtClean="0">
                <a:solidFill>
                  <a:srgbClr val="008000"/>
                </a:solidFill>
                <a:latin typeface="Arial Black" pitchFamily="34" charset="0"/>
              </a:rPr>
              <a:t>Why</a:t>
            </a:r>
            <a:r>
              <a:rPr lang="en-GB" sz="2400" b="1" dirty="0" smtClean="0">
                <a:solidFill>
                  <a:srgbClr val="008000"/>
                </a:solidFill>
                <a:latin typeface="Arial Black" pitchFamily="34" charset="0"/>
              </a:rPr>
              <a:t>?</a:t>
            </a:r>
            <a:endParaRPr lang="en-GB" sz="2400" b="1" dirty="0">
              <a:solidFill>
                <a:srgbClr val="008000"/>
              </a:solidFill>
              <a:latin typeface="Arial Black" pitchFamily="34" charset="0"/>
            </a:endParaRPr>
          </a:p>
        </p:txBody>
      </p:sp>
      <p:sp>
        <p:nvSpPr>
          <p:cNvPr id="15" name="TextovéPole 14"/>
          <p:cNvSpPr txBox="1"/>
          <p:nvPr/>
        </p:nvSpPr>
        <p:spPr>
          <a:xfrm>
            <a:off x="0" y="5589240"/>
            <a:ext cx="5940152" cy="954107"/>
          </a:xfrm>
          <a:prstGeom prst="rect">
            <a:avLst/>
          </a:prstGeom>
          <a:solidFill>
            <a:schemeClr val="accent3">
              <a:lumMod val="95000"/>
            </a:schemeClr>
          </a:solidFill>
        </p:spPr>
        <p:txBody>
          <a:bodyPr wrap="square" rtlCol="0">
            <a:spAutoFit/>
          </a:bodyPr>
          <a:lstStyle/>
          <a:p>
            <a:pPr algn="ctr"/>
            <a:r>
              <a:rPr lang="en-GB" sz="2800" dirty="0" smtClean="0">
                <a:solidFill>
                  <a:srgbClr val="FF0000"/>
                </a:solidFill>
                <a:latin typeface="Arial Black" pitchFamily="34" charset="0"/>
              </a:rPr>
              <a:t>Basic Scheme of the Starch Modification</a:t>
            </a:r>
            <a:endParaRPr lang="en-GB" sz="2800" dirty="0">
              <a:solidFill>
                <a:srgbClr val="FF0000"/>
              </a:solidFill>
              <a:latin typeface="Arial Black" pitchFamily="34" charset="0"/>
            </a:endParaRPr>
          </a:p>
        </p:txBody>
      </p:sp>
      <p:sp>
        <p:nvSpPr>
          <p:cNvPr id="16" name="TextovéPole 15"/>
          <p:cNvSpPr txBox="1"/>
          <p:nvPr/>
        </p:nvSpPr>
        <p:spPr>
          <a:xfrm>
            <a:off x="251520" y="1268760"/>
            <a:ext cx="1368152" cy="400110"/>
          </a:xfrm>
          <a:prstGeom prst="rect">
            <a:avLst/>
          </a:prstGeom>
          <a:solidFill>
            <a:schemeClr val="accent3">
              <a:lumMod val="95000"/>
            </a:schemeClr>
          </a:solidFill>
        </p:spPr>
        <p:txBody>
          <a:bodyPr wrap="square" rtlCol="0">
            <a:spAutoFit/>
          </a:bodyPr>
          <a:lstStyle/>
          <a:p>
            <a:r>
              <a:rPr lang="en-GB" sz="2000" dirty="0" smtClean="0">
                <a:solidFill>
                  <a:srgbClr val="0000FF"/>
                </a:solidFill>
                <a:latin typeface="Arial Black" pitchFamily="34" charset="0"/>
              </a:rPr>
              <a:t>Water</a:t>
            </a:r>
            <a:endParaRPr lang="en-GB" dirty="0">
              <a:solidFill>
                <a:srgbClr val="0000FF"/>
              </a:solidFill>
              <a:latin typeface="Arial Black" pitchFamily="34" charset="0"/>
            </a:endParaRPr>
          </a:p>
        </p:txBody>
      </p:sp>
      <p:sp>
        <p:nvSpPr>
          <p:cNvPr id="17" name="TextovéPole 16"/>
          <p:cNvSpPr txBox="1"/>
          <p:nvPr/>
        </p:nvSpPr>
        <p:spPr>
          <a:xfrm>
            <a:off x="6660232" y="3501008"/>
            <a:ext cx="1944216" cy="400110"/>
          </a:xfrm>
          <a:prstGeom prst="rect">
            <a:avLst/>
          </a:prstGeom>
          <a:solidFill>
            <a:schemeClr val="accent3">
              <a:lumMod val="95000"/>
            </a:schemeClr>
          </a:solidFill>
        </p:spPr>
        <p:txBody>
          <a:bodyPr wrap="square" rtlCol="0">
            <a:spAutoFit/>
          </a:bodyPr>
          <a:lstStyle/>
          <a:p>
            <a:r>
              <a:rPr lang="en-GB" sz="2000" dirty="0" smtClean="0">
                <a:solidFill>
                  <a:srgbClr val="0000FF"/>
                </a:solidFill>
                <a:latin typeface="Arial Black" pitchFamily="34" charset="0"/>
              </a:rPr>
              <a:t>Waste Water</a:t>
            </a:r>
            <a:endParaRPr lang="en-GB" dirty="0">
              <a:solidFill>
                <a:srgbClr val="0000FF"/>
              </a:solidFill>
              <a:latin typeface="Arial Black" pitchFamily="34" charset="0"/>
            </a:endParaRPr>
          </a:p>
        </p:txBody>
      </p:sp>
      <p:sp>
        <p:nvSpPr>
          <p:cNvPr id="18" name="TextovéPole 17"/>
          <p:cNvSpPr txBox="1"/>
          <p:nvPr/>
        </p:nvSpPr>
        <p:spPr>
          <a:xfrm>
            <a:off x="6660232" y="4005064"/>
            <a:ext cx="1944216" cy="400110"/>
          </a:xfrm>
          <a:prstGeom prst="rect">
            <a:avLst/>
          </a:prstGeom>
          <a:solidFill>
            <a:schemeClr val="accent3">
              <a:lumMod val="95000"/>
            </a:schemeClr>
          </a:solidFill>
        </p:spPr>
        <p:txBody>
          <a:bodyPr wrap="square" rtlCol="0">
            <a:spAutoFit/>
          </a:bodyPr>
          <a:lstStyle/>
          <a:p>
            <a:r>
              <a:rPr lang="en-GB" sz="2000" dirty="0" smtClean="0">
                <a:solidFill>
                  <a:srgbClr val="0000FF"/>
                </a:solidFill>
                <a:latin typeface="Arial Black" pitchFamily="34" charset="0"/>
              </a:rPr>
              <a:t>Waste Water</a:t>
            </a:r>
            <a:endParaRPr lang="en-GB" dirty="0">
              <a:solidFill>
                <a:srgbClr val="0000FF"/>
              </a:solidFill>
              <a:latin typeface="Arial Black" pitchFamily="34" charset="0"/>
            </a:endParaRPr>
          </a:p>
        </p:txBody>
      </p:sp>
      <p:sp>
        <p:nvSpPr>
          <p:cNvPr id="19" name="TextovéPole 18"/>
          <p:cNvSpPr txBox="1"/>
          <p:nvPr/>
        </p:nvSpPr>
        <p:spPr>
          <a:xfrm>
            <a:off x="4355976" y="764704"/>
            <a:ext cx="1080120" cy="369332"/>
          </a:xfrm>
          <a:prstGeom prst="rect">
            <a:avLst/>
          </a:prstGeom>
          <a:solidFill>
            <a:schemeClr val="accent3">
              <a:lumMod val="95000"/>
            </a:schemeClr>
          </a:solidFill>
        </p:spPr>
        <p:txBody>
          <a:bodyPr wrap="square" rtlCol="0">
            <a:spAutoFit/>
          </a:bodyPr>
          <a:lstStyle/>
          <a:p>
            <a:r>
              <a:rPr lang="en-GB" dirty="0" smtClean="0">
                <a:solidFill>
                  <a:srgbClr val="FF0000"/>
                </a:solidFill>
                <a:latin typeface="Arial Black" pitchFamily="34" charset="0"/>
              </a:rPr>
              <a:t>Starch </a:t>
            </a:r>
            <a:endParaRPr lang="cs-CZ" dirty="0">
              <a:solidFill>
                <a:srgbClr val="0000FF"/>
              </a:solidFill>
              <a:latin typeface="Arial Black" pitchFamily="34" charset="0"/>
            </a:endParaRPr>
          </a:p>
        </p:txBody>
      </p:sp>
      <p:sp>
        <p:nvSpPr>
          <p:cNvPr id="20" name="TextovéPole 19"/>
          <p:cNvSpPr txBox="1"/>
          <p:nvPr/>
        </p:nvSpPr>
        <p:spPr>
          <a:xfrm>
            <a:off x="3923928" y="1340768"/>
            <a:ext cx="2160240" cy="523220"/>
          </a:xfrm>
          <a:prstGeom prst="rect">
            <a:avLst/>
          </a:prstGeom>
          <a:solidFill>
            <a:schemeClr val="accent3">
              <a:lumMod val="95000"/>
            </a:schemeClr>
          </a:solidFill>
        </p:spPr>
        <p:txBody>
          <a:bodyPr wrap="square" rtlCol="0">
            <a:spAutoFit/>
          </a:bodyPr>
          <a:lstStyle/>
          <a:p>
            <a:r>
              <a:rPr lang="en-GB" sz="1400" dirty="0" smtClean="0">
                <a:solidFill>
                  <a:srgbClr val="FF0000"/>
                </a:solidFill>
                <a:latin typeface="Arial Black" pitchFamily="34" charset="0"/>
              </a:rPr>
              <a:t>Starch Suspension Preparation </a:t>
            </a:r>
            <a:endParaRPr lang="en-GB" sz="1400" dirty="0">
              <a:solidFill>
                <a:srgbClr val="0000FF"/>
              </a:solidFill>
              <a:latin typeface="Arial Black" pitchFamily="34" charset="0"/>
            </a:endParaRPr>
          </a:p>
        </p:txBody>
      </p:sp>
      <p:sp>
        <p:nvSpPr>
          <p:cNvPr id="21" name="TextovéPole 20"/>
          <p:cNvSpPr txBox="1"/>
          <p:nvPr/>
        </p:nvSpPr>
        <p:spPr>
          <a:xfrm>
            <a:off x="323528" y="1772816"/>
            <a:ext cx="1944216" cy="830997"/>
          </a:xfrm>
          <a:prstGeom prst="rect">
            <a:avLst/>
          </a:prstGeom>
          <a:solidFill>
            <a:schemeClr val="accent3">
              <a:lumMod val="95000"/>
            </a:schemeClr>
          </a:solidFill>
        </p:spPr>
        <p:txBody>
          <a:bodyPr wrap="square" rtlCol="0">
            <a:spAutoFit/>
          </a:bodyPr>
          <a:lstStyle/>
          <a:p>
            <a:r>
              <a:rPr lang="en-GB" sz="1600" dirty="0" smtClean="0">
                <a:solidFill>
                  <a:srgbClr val="C00000"/>
                </a:solidFill>
                <a:latin typeface="Arial Black" pitchFamily="34" charset="0"/>
              </a:rPr>
              <a:t>Substances for Modification and Catalysts</a:t>
            </a:r>
            <a:endParaRPr lang="en-GB" sz="1600" dirty="0">
              <a:solidFill>
                <a:srgbClr val="C00000"/>
              </a:solidFill>
              <a:latin typeface="Arial Black" pitchFamily="34" charset="0"/>
            </a:endParaRPr>
          </a:p>
        </p:txBody>
      </p:sp>
      <p:sp>
        <p:nvSpPr>
          <p:cNvPr id="22" name="TextovéPole 21"/>
          <p:cNvSpPr txBox="1"/>
          <p:nvPr/>
        </p:nvSpPr>
        <p:spPr>
          <a:xfrm>
            <a:off x="251520" y="2708920"/>
            <a:ext cx="2160240" cy="830997"/>
          </a:xfrm>
          <a:prstGeom prst="rect">
            <a:avLst/>
          </a:prstGeom>
          <a:solidFill>
            <a:schemeClr val="accent3">
              <a:lumMod val="95000"/>
            </a:schemeClr>
          </a:solidFill>
        </p:spPr>
        <p:txBody>
          <a:bodyPr wrap="square" rtlCol="0">
            <a:spAutoFit/>
          </a:bodyPr>
          <a:lstStyle/>
          <a:p>
            <a:r>
              <a:rPr lang="en-GB" sz="1600" dirty="0" smtClean="0">
                <a:solidFill>
                  <a:srgbClr val="7030A0"/>
                </a:solidFill>
                <a:latin typeface="Arial Black" pitchFamily="34" charset="0"/>
              </a:rPr>
              <a:t>Chemicals to interrupt the Main Reactions</a:t>
            </a:r>
            <a:endParaRPr lang="en-GB" sz="1600" dirty="0">
              <a:solidFill>
                <a:srgbClr val="7030A0"/>
              </a:solidFill>
              <a:latin typeface="Arial Black" pitchFamily="34" charset="0"/>
            </a:endParaRPr>
          </a:p>
        </p:txBody>
      </p:sp>
      <p:sp>
        <p:nvSpPr>
          <p:cNvPr id="23" name="TextovéPole 22"/>
          <p:cNvSpPr txBox="1"/>
          <p:nvPr/>
        </p:nvSpPr>
        <p:spPr>
          <a:xfrm>
            <a:off x="323528" y="3501008"/>
            <a:ext cx="1368152" cy="400110"/>
          </a:xfrm>
          <a:prstGeom prst="rect">
            <a:avLst/>
          </a:prstGeom>
          <a:solidFill>
            <a:schemeClr val="accent3">
              <a:lumMod val="95000"/>
            </a:schemeClr>
          </a:solidFill>
        </p:spPr>
        <p:txBody>
          <a:bodyPr wrap="square" rtlCol="0">
            <a:spAutoFit/>
          </a:bodyPr>
          <a:lstStyle/>
          <a:p>
            <a:r>
              <a:rPr lang="en-GB" sz="2000" dirty="0" smtClean="0">
                <a:solidFill>
                  <a:srgbClr val="0000FF"/>
                </a:solidFill>
                <a:latin typeface="Arial Black" pitchFamily="34" charset="0"/>
              </a:rPr>
              <a:t>Water</a:t>
            </a:r>
            <a:endParaRPr lang="en-GB" dirty="0">
              <a:solidFill>
                <a:srgbClr val="0000FF"/>
              </a:solidFill>
              <a:latin typeface="Arial Black" pitchFamily="34" charset="0"/>
            </a:endParaRPr>
          </a:p>
        </p:txBody>
      </p:sp>
      <p:sp>
        <p:nvSpPr>
          <p:cNvPr id="24" name="TextovéPole 23"/>
          <p:cNvSpPr txBox="1"/>
          <p:nvPr/>
        </p:nvSpPr>
        <p:spPr>
          <a:xfrm>
            <a:off x="4211960" y="2060848"/>
            <a:ext cx="1575792" cy="584775"/>
          </a:xfrm>
          <a:prstGeom prst="rect">
            <a:avLst/>
          </a:prstGeom>
          <a:solidFill>
            <a:schemeClr val="accent3">
              <a:lumMod val="95000"/>
            </a:schemeClr>
          </a:solidFill>
        </p:spPr>
        <p:txBody>
          <a:bodyPr wrap="square" rtlCol="0">
            <a:spAutoFit/>
          </a:bodyPr>
          <a:lstStyle/>
          <a:p>
            <a:r>
              <a:rPr lang="en-GB" sz="1600" dirty="0" smtClean="0">
                <a:solidFill>
                  <a:srgbClr val="C00000"/>
                </a:solidFill>
                <a:latin typeface="Arial Black" pitchFamily="34" charset="0"/>
              </a:rPr>
              <a:t>Modification</a:t>
            </a:r>
          </a:p>
          <a:p>
            <a:r>
              <a:rPr lang="en-GB" sz="1600" dirty="0" smtClean="0">
                <a:solidFill>
                  <a:srgbClr val="C00000"/>
                </a:solidFill>
                <a:latin typeface="Arial Black" pitchFamily="34" charset="0"/>
              </a:rPr>
              <a:t>Reaction</a:t>
            </a:r>
            <a:endParaRPr lang="en-GB" sz="1600" dirty="0">
              <a:solidFill>
                <a:srgbClr val="C00000"/>
              </a:solidFill>
              <a:latin typeface="Arial Black" pitchFamily="34" charset="0"/>
            </a:endParaRPr>
          </a:p>
        </p:txBody>
      </p:sp>
      <p:sp>
        <p:nvSpPr>
          <p:cNvPr id="26" name="TextovéPole 25"/>
          <p:cNvSpPr txBox="1"/>
          <p:nvPr/>
        </p:nvSpPr>
        <p:spPr>
          <a:xfrm>
            <a:off x="4427984" y="2780928"/>
            <a:ext cx="1872208" cy="584775"/>
          </a:xfrm>
          <a:prstGeom prst="rect">
            <a:avLst/>
          </a:prstGeom>
          <a:solidFill>
            <a:schemeClr val="accent3">
              <a:lumMod val="95000"/>
            </a:schemeClr>
          </a:solidFill>
        </p:spPr>
        <p:txBody>
          <a:bodyPr wrap="square" rtlCol="0">
            <a:spAutoFit/>
          </a:bodyPr>
          <a:lstStyle/>
          <a:p>
            <a:r>
              <a:rPr lang="en-GB" sz="1600" dirty="0" smtClean="0">
                <a:solidFill>
                  <a:srgbClr val="7030A0"/>
                </a:solidFill>
                <a:latin typeface="Arial Black" pitchFamily="34" charset="0"/>
              </a:rPr>
              <a:t>Interruption of  the Reactions</a:t>
            </a:r>
            <a:endParaRPr lang="en-GB" sz="1600" dirty="0">
              <a:solidFill>
                <a:srgbClr val="7030A0"/>
              </a:solidFill>
              <a:latin typeface="Arial Black" pitchFamily="34" charset="0"/>
            </a:endParaRPr>
          </a:p>
        </p:txBody>
      </p:sp>
      <p:sp>
        <p:nvSpPr>
          <p:cNvPr id="27" name="TextovéPole 26"/>
          <p:cNvSpPr txBox="1"/>
          <p:nvPr/>
        </p:nvSpPr>
        <p:spPr>
          <a:xfrm>
            <a:off x="4283968" y="3573016"/>
            <a:ext cx="1584176" cy="369332"/>
          </a:xfrm>
          <a:prstGeom prst="rect">
            <a:avLst/>
          </a:prstGeom>
          <a:solidFill>
            <a:schemeClr val="accent3">
              <a:lumMod val="95000"/>
            </a:schemeClr>
          </a:solidFill>
        </p:spPr>
        <p:txBody>
          <a:bodyPr wrap="square" rtlCol="0">
            <a:spAutoFit/>
          </a:bodyPr>
          <a:lstStyle/>
          <a:p>
            <a:r>
              <a:rPr lang="en-GB" dirty="0" err="1" smtClean="0">
                <a:solidFill>
                  <a:srgbClr val="FFC000"/>
                </a:solidFill>
                <a:latin typeface="Arial Black" pitchFamily="34" charset="0"/>
              </a:rPr>
              <a:t>Rafination</a:t>
            </a:r>
            <a:r>
              <a:rPr lang="en-GB" dirty="0" smtClean="0">
                <a:solidFill>
                  <a:srgbClr val="FFC000"/>
                </a:solidFill>
                <a:latin typeface="Arial Black" pitchFamily="34" charset="0"/>
              </a:rPr>
              <a:t> </a:t>
            </a:r>
            <a:endParaRPr lang="en-GB" dirty="0">
              <a:solidFill>
                <a:srgbClr val="FFC000"/>
              </a:solidFill>
              <a:latin typeface="Arial Black" pitchFamily="34" charset="0"/>
            </a:endParaRPr>
          </a:p>
        </p:txBody>
      </p:sp>
      <p:sp>
        <p:nvSpPr>
          <p:cNvPr id="28" name="TextovéPole 27"/>
          <p:cNvSpPr txBox="1"/>
          <p:nvPr/>
        </p:nvSpPr>
        <p:spPr>
          <a:xfrm>
            <a:off x="3779912" y="4005064"/>
            <a:ext cx="1584176" cy="369332"/>
          </a:xfrm>
          <a:prstGeom prst="rect">
            <a:avLst/>
          </a:prstGeom>
          <a:solidFill>
            <a:schemeClr val="accent3">
              <a:lumMod val="95000"/>
            </a:schemeClr>
          </a:solidFill>
        </p:spPr>
        <p:txBody>
          <a:bodyPr wrap="square" rtlCol="0">
            <a:spAutoFit/>
          </a:bodyPr>
          <a:lstStyle/>
          <a:p>
            <a:r>
              <a:rPr lang="en-GB" dirty="0" err="1" smtClean="0">
                <a:solidFill>
                  <a:srgbClr val="008000"/>
                </a:solidFill>
                <a:latin typeface="Arial Black" pitchFamily="34" charset="0"/>
              </a:rPr>
              <a:t>Fitration</a:t>
            </a:r>
            <a:r>
              <a:rPr lang="en-GB" dirty="0" smtClean="0">
                <a:solidFill>
                  <a:srgbClr val="FFC000"/>
                </a:solidFill>
                <a:latin typeface="Arial Black" pitchFamily="34" charset="0"/>
              </a:rPr>
              <a:t> </a:t>
            </a:r>
            <a:endParaRPr lang="en-GB" dirty="0">
              <a:solidFill>
                <a:srgbClr val="FFC000"/>
              </a:solidFill>
              <a:latin typeface="Arial Black" pitchFamily="34" charset="0"/>
            </a:endParaRPr>
          </a:p>
        </p:txBody>
      </p:sp>
      <p:sp>
        <p:nvSpPr>
          <p:cNvPr id="29" name="TextovéPole 28"/>
          <p:cNvSpPr txBox="1"/>
          <p:nvPr/>
        </p:nvSpPr>
        <p:spPr>
          <a:xfrm>
            <a:off x="4067944" y="4581128"/>
            <a:ext cx="1584176" cy="369332"/>
          </a:xfrm>
          <a:prstGeom prst="rect">
            <a:avLst/>
          </a:prstGeom>
          <a:solidFill>
            <a:schemeClr val="accent3">
              <a:lumMod val="95000"/>
            </a:schemeClr>
          </a:solidFill>
        </p:spPr>
        <p:txBody>
          <a:bodyPr wrap="square" rtlCol="0">
            <a:spAutoFit/>
          </a:bodyPr>
          <a:lstStyle/>
          <a:p>
            <a:r>
              <a:rPr lang="en-GB" dirty="0" smtClean="0">
                <a:solidFill>
                  <a:srgbClr val="00B0F0"/>
                </a:solidFill>
                <a:latin typeface="Arial Black" pitchFamily="34" charset="0"/>
              </a:rPr>
              <a:t>Drying </a:t>
            </a:r>
            <a:endParaRPr lang="en-GB" dirty="0">
              <a:solidFill>
                <a:srgbClr val="00B0F0"/>
              </a:solidFill>
              <a:latin typeface="Arial Black" pitchFamily="34" charset="0"/>
            </a:endParaRPr>
          </a:p>
        </p:txBody>
      </p:sp>
      <p:sp>
        <p:nvSpPr>
          <p:cNvPr id="30" name="TextovéPole 29"/>
          <p:cNvSpPr txBox="1"/>
          <p:nvPr/>
        </p:nvSpPr>
        <p:spPr>
          <a:xfrm>
            <a:off x="3851920" y="5085184"/>
            <a:ext cx="2016224" cy="584775"/>
          </a:xfrm>
          <a:prstGeom prst="rect">
            <a:avLst/>
          </a:prstGeom>
          <a:solidFill>
            <a:schemeClr val="accent3">
              <a:lumMod val="95000"/>
            </a:schemeClr>
          </a:solidFill>
        </p:spPr>
        <p:txBody>
          <a:bodyPr wrap="square" rtlCol="0">
            <a:spAutoFit/>
          </a:bodyPr>
          <a:lstStyle/>
          <a:p>
            <a:r>
              <a:rPr lang="en-GB" sz="1600" dirty="0" smtClean="0">
                <a:solidFill>
                  <a:srgbClr val="00B0F0"/>
                </a:solidFill>
                <a:latin typeface="Arial Black" pitchFamily="34" charset="0"/>
              </a:rPr>
              <a:t>Processing of the Dry Matter </a:t>
            </a:r>
            <a:endParaRPr lang="en-GB" sz="1600" dirty="0">
              <a:solidFill>
                <a:srgbClr val="00B0F0"/>
              </a:solidFill>
              <a:latin typeface="Arial Black"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539552" y="0"/>
            <a:ext cx="8229600" cy="404664"/>
          </a:xfrm>
        </p:spPr>
        <p:txBody>
          <a:bodyPr/>
          <a:lstStyle/>
          <a:p>
            <a:pPr eaLnBrk="1" hangingPunct="1"/>
            <a:r>
              <a:rPr lang="en-GB" sz="2400" b="1" dirty="0" smtClean="0">
                <a:solidFill>
                  <a:srgbClr val="FF0000"/>
                </a:solidFill>
                <a:latin typeface="Arial Black" pitchFamily="34" charset="0"/>
              </a:rPr>
              <a:t>Time schedule</a:t>
            </a:r>
          </a:p>
        </p:txBody>
      </p:sp>
      <p:sp>
        <p:nvSpPr>
          <p:cNvPr id="5187" name="Zástupný symbol pro datum 5"/>
          <p:cNvSpPr>
            <a:spLocks noGrp="1"/>
          </p:cNvSpPr>
          <p:nvPr>
            <p:ph type="dt" sz="half" idx="10"/>
          </p:nvPr>
        </p:nvSpPr>
        <p:spPr>
          <a:noFill/>
        </p:spPr>
        <p:txBody>
          <a:bodyPr/>
          <a:lstStyle/>
          <a:p>
            <a:r>
              <a:rPr lang="cs-CZ" smtClean="0"/>
              <a:t>January 2018/6-3</a:t>
            </a:r>
            <a:endParaRPr lang="sk-SK"/>
          </a:p>
        </p:txBody>
      </p:sp>
      <p:sp>
        <p:nvSpPr>
          <p:cNvPr id="5122" name="Zástupný symbol pro zápatí 4"/>
          <p:cNvSpPr>
            <a:spLocks noGrp="1"/>
          </p:cNvSpPr>
          <p:nvPr>
            <p:ph type="ftr" sz="quarter" idx="11"/>
          </p:nvPr>
        </p:nvSpPr>
        <p:spPr>
          <a:xfrm>
            <a:off x="1835696" y="6245225"/>
            <a:ext cx="5760640" cy="476250"/>
          </a:xfrm>
          <a:noFill/>
        </p:spPr>
        <p:txBody>
          <a:bodyPr/>
          <a:lstStyle/>
          <a:p>
            <a:r>
              <a:rPr lang="fr-FR" smtClean="0"/>
              <a:t>NATURAL POLYMERS MU SCI 6 2018</a:t>
            </a:r>
            <a:endParaRPr lang="sk-SK" dirty="0"/>
          </a:p>
        </p:txBody>
      </p:sp>
      <p:sp>
        <p:nvSpPr>
          <p:cNvPr id="5123" name="Zástupný symbol pro číslo snímku 5"/>
          <p:cNvSpPr>
            <a:spLocks noGrp="1"/>
          </p:cNvSpPr>
          <p:nvPr>
            <p:ph type="sldNum" sz="quarter" idx="12"/>
          </p:nvPr>
        </p:nvSpPr>
        <p:spPr>
          <a:noFill/>
        </p:spPr>
        <p:txBody>
          <a:bodyPr/>
          <a:lstStyle/>
          <a:p>
            <a:fld id="{5FF5703E-1236-4214-9588-EAFBC0DC33A4}" type="slidenum">
              <a:rPr lang="sk-SK" smtClean="0"/>
              <a:pPr/>
              <a:t>2</a:t>
            </a:fld>
            <a:endParaRPr lang="sk-SK" smtClean="0"/>
          </a:p>
        </p:txBody>
      </p:sp>
      <p:graphicFrame>
        <p:nvGraphicFramePr>
          <p:cNvPr id="8" name="Tabulka 7"/>
          <p:cNvGraphicFramePr>
            <a:graphicFrameLocks noGrp="1"/>
          </p:cNvGraphicFramePr>
          <p:nvPr/>
        </p:nvGraphicFramePr>
        <p:xfrm>
          <a:off x="251520" y="404662"/>
          <a:ext cx="8712968" cy="6386146"/>
        </p:xfrm>
        <a:graphic>
          <a:graphicData uri="http://schemas.openxmlformats.org/drawingml/2006/table">
            <a:tbl>
              <a:tblPr/>
              <a:tblGrid>
                <a:gridCol w="936104"/>
                <a:gridCol w="7776864"/>
              </a:tblGrid>
              <a:tr h="332872">
                <a:tc>
                  <a:txBody>
                    <a:bodyPr/>
                    <a:lstStyle/>
                    <a:p>
                      <a:pPr marL="347345" indent="-347345" algn="ctr" fontAlgn="b">
                        <a:lnSpc>
                          <a:spcPct val="115000"/>
                        </a:lnSpc>
                        <a:spcAft>
                          <a:spcPts val="0"/>
                        </a:spcAft>
                      </a:pPr>
                      <a:r>
                        <a:rPr lang="sk-SK" sz="1200" b="1" kern="1200" dirty="0" smtClean="0">
                          <a:solidFill>
                            <a:srgbClr val="0000FF"/>
                          </a:solidFill>
                          <a:latin typeface="Arial Black" pitchFamily="34" charset="0"/>
                          <a:ea typeface="Times New Roman"/>
                          <a:cs typeface="Times New Roman"/>
                        </a:rPr>
                        <a:t>LECTURE</a:t>
                      </a:r>
                      <a:r>
                        <a:rPr lang="sk-SK" sz="1200" b="1" kern="1200" baseline="0" dirty="0" smtClean="0">
                          <a:solidFill>
                            <a:srgbClr val="0000FF"/>
                          </a:solidFill>
                          <a:latin typeface="Arial Black" pitchFamily="34" charset="0"/>
                          <a:ea typeface="Times New Roman"/>
                          <a:cs typeface="Times New Roman"/>
                        </a:rPr>
                        <a:t> </a:t>
                      </a:r>
                      <a:endParaRPr lang="cs-CZ" sz="1050" dirty="0">
                        <a:solidFill>
                          <a:srgbClr val="0000FF"/>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marL="347345" indent="-347345" algn="ctr" fontAlgn="b">
                        <a:lnSpc>
                          <a:spcPct val="115000"/>
                        </a:lnSpc>
                        <a:spcAft>
                          <a:spcPts val="0"/>
                        </a:spcAft>
                      </a:pPr>
                      <a:r>
                        <a:rPr lang="cs-CZ" sz="1200" dirty="0" smtClean="0">
                          <a:solidFill>
                            <a:srgbClr val="0000FF"/>
                          </a:solidFill>
                          <a:latin typeface="Arial Black" pitchFamily="34" charset="0"/>
                          <a:ea typeface="Calibri"/>
                          <a:cs typeface="Times New Roman"/>
                        </a:rPr>
                        <a:t>SUBJECT</a:t>
                      </a:r>
                      <a:endParaRPr lang="cs-CZ" sz="1200" dirty="0">
                        <a:solidFill>
                          <a:srgbClr val="0000FF"/>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704204">
                <a:tc>
                  <a:txBody>
                    <a:bodyPr/>
                    <a:lstStyle/>
                    <a:p>
                      <a:pPr marL="347345" indent="-347345" algn="ctr" fontAlgn="b">
                        <a:lnSpc>
                          <a:spcPct val="115000"/>
                        </a:lnSpc>
                        <a:spcAft>
                          <a:spcPts val="0"/>
                        </a:spcAft>
                      </a:pPr>
                      <a:r>
                        <a:rPr lang="sk-SK" sz="2000" b="1" kern="1200" dirty="0">
                          <a:solidFill>
                            <a:schemeClr val="tx1"/>
                          </a:solidFill>
                          <a:latin typeface="Arial Black" pitchFamily="34" charset="0"/>
                          <a:ea typeface="Times New Roman"/>
                          <a:cs typeface="Times New Roman"/>
                        </a:rPr>
                        <a:t>1</a:t>
                      </a:r>
                      <a:endParaRPr lang="cs-CZ" sz="2000" b="1" dirty="0">
                        <a:solidFill>
                          <a:schemeClr val="tx1"/>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marL="347345" indent="-347345" algn="just" fontAlgn="b">
                        <a:lnSpc>
                          <a:spcPct val="115000"/>
                        </a:lnSpc>
                        <a:spcAft>
                          <a:spcPts val="0"/>
                        </a:spcAft>
                      </a:pPr>
                      <a:r>
                        <a:rPr lang="en-GB" sz="2000" b="1" kern="1200" noProof="0" dirty="0" smtClean="0">
                          <a:solidFill>
                            <a:schemeClr val="tx1"/>
                          </a:solidFill>
                          <a:latin typeface="Arial"/>
                          <a:ea typeface="Times New Roman"/>
                          <a:cs typeface="Times New Roman"/>
                        </a:rPr>
                        <a:t>Introduction to the subject </a:t>
                      </a:r>
                      <a:r>
                        <a:rPr lang="cs-CZ" sz="2000" b="1" kern="1200" noProof="0" dirty="0" smtClean="0">
                          <a:solidFill>
                            <a:schemeClr val="tx1"/>
                          </a:solidFill>
                          <a:latin typeface="Arial"/>
                          <a:ea typeface="Times New Roman"/>
                          <a:cs typeface="Times New Roman"/>
                        </a:rPr>
                        <a:t> </a:t>
                      </a:r>
                      <a:r>
                        <a:rPr lang="en-GB" sz="2000" b="1" kern="1200" noProof="0" dirty="0" smtClean="0">
                          <a:solidFill>
                            <a:schemeClr val="tx1"/>
                          </a:solidFill>
                          <a:latin typeface="Arial"/>
                          <a:ea typeface="Times New Roman"/>
                          <a:cs typeface="Times New Roman"/>
                        </a:rPr>
                        <a:t>– Structure</a:t>
                      </a:r>
                      <a:r>
                        <a:rPr lang="en-GB" sz="2000" b="1" kern="1200" baseline="0" noProof="0" dirty="0" smtClean="0">
                          <a:solidFill>
                            <a:schemeClr val="tx1"/>
                          </a:solidFill>
                          <a:latin typeface="Arial"/>
                          <a:ea typeface="Times New Roman"/>
                          <a:cs typeface="Times New Roman"/>
                        </a:rPr>
                        <a:t> &amp;</a:t>
                      </a:r>
                      <a:r>
                        <a:rPr lang="en-GB" sz="2000" b="1" kern="1200" noProof="0" dirty="0" smtClean="0">
                          <a:solidFill>
                            <a:schemeClr val="tx1"/>
                          </a:solidFill>
                          <a:latin typeface="Arial"/>
                          <a:ea typeface="Times New Roman"/>
                          <a:cs typeface="Times New Roman"/>
                        </a:rPr>
                        <a:t> Terminology of</a:t>
                      </a:r>
                      <a:r>
                        <a:rPr lang="cs-CZ" sz="2000" b="1" kern="1200" baseline="0" noProof="0" dirty="0" smtClean="0">
                          <a:solidFill>
                            <a:schemeClr val="tx1"/>
                          </a:solidFill>
                          <a:latin typeface="Arial"/>
                          <a:ea typeface="Times New Roman"/>
                          <a:cs typeface="Times New Roman"/>
                        </a:rPr>
                        <a:t> </a:t>
                      </a:r>
                      <a:r>
                        <a:rPr lang="en-GB" sz="2000" b="1" kern="1200" noProof="0" dirty="0" smtClean="0">
                          <a:solidFill>
                            <a:schemeClr val="tx1"/>
                          </a:solidFill>
                          <a:latin typeface="Arial"/>
                          <a:ea typeface="Times New Roman"/>
                          <a:cs typeface="Times New Roman"/>
                        </a:rPr>
                        <a:t>nature polymers, literature </a:t>
                      </a:r>
                      <a:endParaRPr lang="en-GB" sz="1600" b="1" noProof="0" dirty="0">
                        <a:solidFill>
                          <a:schemeClr val="tx1"/>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391469">
                <a:tc>
                  <a:txBody>
                    <a:bodyPr/>
                    <a:lstStyle/>
                    <a:p>
                      <a:pPr marL="347345" indent="-347345" algn="ctr" fontAlgn="b">
                        <a:lnSpc>
                          <a:spcPct val="115000"/>
                        </a:lnSpc>
                        <a:spcAft>
                          <a:spcPts val="0"/>
                        </a:spcAft>
                      </a:pPr>
                      <a:r>
                        <a:rPr lang="en-GB" sz="2000" b="1" kern="1200" noProof="0" dirty="0" smtClean="0">
                          <a:solidFill>
                            <a:schemeClr val="tx1"/>
                          </a:solidFill>
                          <a:latin typeface="Arial Black" pitchFamily="34" charset="0"/>
                          <a:ea typeface="Times New Roman"/>
                          <a:cs typeface="Times New Roman"/>
                        </a:rPr>
                        <a:t>2</a:t>
                      </a:r>
                      <a:endParaRPr lang="en-GB" sz="2000" b="1" noProof="0" dirty="0">
                        <a:solidFill>
                          <a:schemeClr val="tx1"/>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marL="347345" indent="-347345" algn="just" fontAlgn="b">
                        <a:lnSpc>
                          <a:spcPct val="115000"/>
                        </a:lnSpc>
                        <a:spcAft>
                          <a:spcPts val="0"/>
                        </a:spcAft>
                      </a:pPr>
                      <a:r>
                        <a:rPr lang="en-GB" sz="2000" b="1" kern="1200" noProof="0" dirty="0" smtClean="0">
                          <a:solidFill>
                            <a:schemeClr val="tx1"/>
                          </a:solidFill>
                          <a:latin typeface="Arial"/>
                          <a:ea typeface="Times New Roman"/>
                          <a:cs typeface="Times New Roman"/>
                        </a:rPr>
                        <a:t>Derivatives of acids – natural resins, drying oils, shellac</a:t>
                      </a:r>
                      <a:endParaRPr lang="en-GB" sz="1600" noProof="0" dirty="0">
                        <a:solidFill>
                          <a:schemeClr val="tx1"/>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425776">
                <a:tc>
                  <a:txBody>
                    <a:bodyPr/>
                    <a:lstStyle/>
                    <a:p>
                      <a:pPr marL="347345" indent="-347345" algn="ctr" fontAlgn="b">
                        <a:lnSpc>
                          <a:spcPct val="115000"/>
                        </a:lnSpc>
                        <a:spcAft>
                          <a:spcPts val="0"/>
                        </a:spcAft>
                      </a:pPr>
                      <a:r>
                        <a:rPr lang="sk-SK" sz="2000" b="1" kern="1200" dirty="0">
                          <a:solidFill>
                            <a:schemeClr val="tx1"/>
                          </a:solidFill>
                          <a:latin typeface="Arial Black" pitchFamily="34" charset="0"/>
                          <a:ea typeface="Times New Roman"/>
                          <a:cs typeface="Times New Roman"/>
                        </a:rPr>
                        <a:t>3</a:t>
                      </a:r>
                      <a:endParaRPr lang="cs-CZ" sz="2000" b="1" dirty="0">
                        <a:solidFill>
                          <a:schemeClr val="tx1"/>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algn="just">
                        <a:lnSpc>
                          <a:spcPct val="115000"/>
                        </a:lnSpc>
                        <a:spcAft>
                          <a:spcPts val="0"/>
                        </a:spcAft>
                      </a:pPr>
                      <a:r>
                        <a:rPr lang="en-GB" sz="2000" b="1" noProof="0" dirty="0" smtClean="0">
                          <a:solidFill>
                            <a:schemeClr val="tx1"/>
                          </a:solidFill>
                          <a:latin typeface="+mn-lt"/>
                          <a:ea typeface="Calibri"/>
                          <a:cs typeface="Times New Roman"/>
                        </a:rPr>
                        <a:t>Waxes </a:t>
                      </a:r>
                      <a:endParaRPr lang="en-GB" sz="2000" b="1" noProof="0" dirty="0">
                        <a:solidFill>
                          <a:schemeClr val="tx1"/>
                        </a:solidFill>
                        <a:latin typeface="+mn-lt"/>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1076276">
                <a:tc>
                  <a:txBody>
                    <a:bodyPr/>
                    <a:lstStyle/>
                    <a:p>
                      <a:pPr marL="347345" indent="-347345" algn="ctr" fontAlgn="b">
                        <a:lnSpc>
                          <a:spcPct val="115000"/>
                        </a:lnSpc>
                        <a:spcAft>
                          <a:spcPts val="0"/>
                        </a:spcAft>
                      </a:pPr>
                      <a:r>
                        <a:rPr lang="sk-SK" sz="2000" b="1" kern="1200" dirty="0">
                          <a:solidFill>
                            <a:schemeClr val="tx1"/>
                          </a:solidFill>
                          <a:latin typeface="Arial Black" pitchFamily="34" charset="0"/>
                          <a:ea typeface="Times New Roman"/>
                          <a:cs typeface="Times New Roman"/>
                        </a:rPr>
                        <a:t>4</a:t>
                      </a:r>
                      <a:endParaRPr lang="cs-CZ" sz="2000" b="1" dirty="0">
                        <a:solidFill>
                          <a:schemeClr val="tx1"/>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algn="just">
                        <a:lnSpc>
                          <a:spcPct val="115000"/>
                        </a:lnSpc>
                        <a:spcAft>
                          <a:spcPts val="0"/>
                        </a:spcAft>
                      </a:pPr>
                      <a:r>
                        <a:rPr lang="en-GB" sz="2000" b="1" kern="1200" noProof="0" dirty="0" smtClean="0">
                          <a:solidFill>
                            <a:schemeClr val="tx1"/>
                          </a:solidFill>
                          <a:latin typeface="+mn-lt"/>
                          <a:ea typeface="Times New Roman"/>
                          <a:cs typeface="Times New Roman"/>
                        </a:rPr>
                        <a:t>Plant (vegetable) gums, </a:t>
                      </a:r>
                      <a:r>
                        <a:rPr lang="en-GB" sz="2000" b="1" kern="1200" noProof="0" dirty="0" err="1" smtClean="0">
                          <a:solidFill>
                            <a:schemeClr val="tx1"/>
                          </a:solidFill>
                          <a:latin typeface="+mn-lt"/>
                          <a:ea typeface="Times New Roman"/>
                          <a:cs typeface="Times New Roman"/>
                        </a:rPr>
                        <a:t>Polyterpene</a:t>
                      </a:r>
                      <a:r>
                        <a:rPr lang="en-GB" sz="2000" b="1" kern="1200" noProof="0" dirty="0" smtClean="0">
                          <a:solidFill>
                            <a:schemeClr val="tx1"/>
                          </a:solidFill>
                          <a:latin typeface="+mn-lt"/>
                          <a:ea typeface="Times New Roman"/>
                          <a:cs typeface="Times New Roman"/>
                        </a:rPr>
                        <a:t> –</a:t>
                      </a:r>
                      <a:r>
                        <a:rPr lang="cs-CZ" sz="2000" b="1" kern="1200" noProof="0" dirty="0" smtClean="0">
                          <a:solidFill>
                            <a:schemeClr val="tx1"/>
                          </a:solidFill>
                          <a:latin typeface="+mn-lt"/>
                          <a:ea typeface="Times New Roman"/>
                          <a:cs typeface="Times New Roman"/>
                        </a:rPr>
                        <a:t> </a:t>
                      </a:r>
                      <a:r>
                        <a:rPr lang="en-GB" sz="2000" b="1" kern="1200" noProof="0" dirty="0" smtClean="0">
                          <a:solidFill>
                            <a:schemeClr val="tx1"/>
                          </a:solidFill>
                          <a:latin typeface="+mn-lt"/>
                          <a:ea typeface="Times New Roman"/>
                          <a:cs typeface="Times New Roman"/>
                        </a:rPr>
                        <a:t>natural rubber</a:t>
                      </a:r>
                      <a:r>
                        <a:rPr lang="en-GB" sz="2000" b="1" kern="1200" baseline="0" noProof="0" dirty="0" smtClean="0">
                          <a:solidFill>
                            <a:schemeClr val="tx1"/>
                          </a:solidFill>
                          <a:latin typeface="+mn-lt"/>
                          <a:ea typeface="Times New Roman"/>
                          <a:cs typeface="Times New Roman"/>
                        </a:rPr>
                        <a:t> (extracting</a:t>
                      </a:r>
                      <a:r>
                        <a:rPr lang="en-GB" sz="2000" b="1" kern="1200" noProof="0" dirty="0" smtClean="0">
                          <a:solidFill>
                            <a:schemeClr val="tx1"/>
                          </a:solidFill>
                          <a:latin typeface="+mn-lt"/>
                          <a:ea typeface="Times New Roman"/>
                          <a:cs typeface="Times New Roman"/>
                        </a:rPr>
                        <a:t>, processing and modification)</a:t>
                      </a:r>
                      <a:r>
                        <a:rPr lang="cs-CZ" sz="2000" b="1" kern="1200" noProof="0" dirty="0" smtClean="0">
                          <a:solidFill>
                            <a:schemeClr val="tx1"/>
                          </a:solidFill>
                          <a:latin typeface="+mn-lt"/>
                          <a:ea typeface="Times New Roman"/>
                          <a:cs typeface="Times New Roman"/>
                        </a:rPr>
                        <a:t>, </a:t>
                      </a:r>
                      <a:r>
                        <a:rPr lang="cs-CZ" sz="2000" b="1" kern="1200" noProof="0" dirty="0" err="1" smtClean="0">
                          <a:solidFill>
                            <a:schemeClr val="tx1"/>
                          </a:solidFill>
                          <a:latin typeface="+mn-lt"/>
                          <a:ea typeface="Times New Roman"/>
                          <a:cs typeface="Times New Roman"/>
                        </a:rPr>
                        <a:t>Taraxacum</a:t>
                      </a:r>
                      <a:r>
                        <a:rPr lang="cs-CZ" sz="2000" b="1" kern="1200" noProof="0" dirty="0" smtClean="0">
                          <a:solidFill>
                            <a:schemeClr val="tx1"/>
                          </a:solidFill>
                          <a:latin typeface="+mn-lt"/>
                          <a:ea typeface="Times New Roman"/>
                          <a:cs typeface="Times New Roman"/>
                        </a:rPr>
                        <a:t>_kok-</a:t>
                      </a:r>
                      <a:r>
                        <a:rPr lang="cs-CZ" sz="2000" b="1" kern="1200" noProof="0" dirty="0" err="1" smtClean="0">
                          <a:solidFill>
                            <a:schemeClr val="tx1"/>
                          </a:solidFill>
                          <a:latin typeface="+mn-lt"/>
                          <a:ea typeface="Times New Roman"/>
                          <a:cs typeface="Times New Roman"/>
                        </a:rPr>
                        <a:t>saghyz</a:t>
                      </a:r>
                      <a:r>
                        <a:rPr lang="en-GB" sz="2000" b="1" kern="1200" noProof="0" dirty="0" smtClean="0">
                          <a:solidFill>
                            <a:schemeClr val="tx1"/>
                          </a:solidFill>
                          <a:latin typeface="+mn-lt"/>
                          <a:ea typeface="Times New Roman"/>
                          <a:cs typeface="Times New Roman"/>
                        </a:rPr>
                        <a:t> </a:t>
                      </a:r>
                      <a:endParaRPr lang="en-GB" sz="2000" b="1" noProof="0" dirty="0">
                        <a:solidFill>
                          <a:schemeClr val="tx1"/>
                        </a:solidFill>
                        <a:latin typeface="+mn-lt"/>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425776">
                <a:tc>
                  <a:txBody>
                    <a:bodyPr/>
                    <a:lstStyle/>
                    <a:p>
                      <a:pPr marL="347345" indent="-347345" algn="ctr" fontAlgn="b">
                        <a:lnSpc>
                          <a:spcPct val="115000"/>
                        </a:lnSpc>
                        <a:spcAft>
                          <a:spcPts val="0"/>
                        </a:spcAft>
                      </a:pPr>
                      <a:r>
                        <a:rPr lang="sk-SK" sz="2000" kern="1200" dirty="0">
                          <a:solidFill>
                            <a:schemeClr val="tx1"/>
                          </a:solidFill>
                          <a:latin typeface="Arial Black" pitchFamily="34" charset="0"/>
                          <a:ea typeface="Times New Roman"/>
                          <a:cs typeface="Times New Roman"/>
                        </a:rPr>
                        <a:t>5</a:t>
                      </a:r>
                      <a:endParaRPr lang="cs-CZ" sz="2000" dirty="0">
                        <a:solidFill>
                          <a:schemeClr val="tx1"/>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algn="just">
                        <a:lnSpc>
                          <a:spcPct val="115000"/>
                        </a:lnSpc>
                        <a:spcAft>
                          <a:spcPts val="0"/>
                        </a:spcAft>
                      </a:pPr>
                      <a:r>
                        <a:rPr lang="en-GB" sz="2000" b="1" kern="1200" noProof="0" dirty="0" err="1" smtClean="0">
                          <a:solidFill>
                            <a:schemeClr val="tx1"/>
                          </a:solidFill>
                          <a:latin typeface="+mn-lt"/>
                          <a:ea typeface="Times New Roman"/>
                          <a:cs typeface="Times New Roman"/>
                        </a:rPr>
                        <a:t>Polyphenol</a:t>
                      </a:r>
                      <a:r>
                        <a:rPr lang="en-GB" sz="2000" b="1" kern="1200" noProof="0" dirty="0" smtClean="0">
                          <a:solidFill>
                            <a:schemeClr val="tx1"/>
                          </a:solidFill>
                          <a:latin typeface="+mn-lt"/>
                          <a:ea typeface="Times New Roman"/>
                          <a:cs typeface="Times New Roman"/>
                        </a:rPr>
                        <a:t>  – lignin, </a:t>
                      </a:r>
                      <a:r>
                        <a:rPr lang="en-GB" sz="2000" b="1" kern="1200" noProof="0" dirty="0" err="1" smtClean="0">
                          <a:solidFill>
                            <a:schemeClr val="tx1"/>
                          </a:solidFill>
                          <a:latin typeface="+mn-lt"/>
                          <a:ea typeface="Times New Roman"/>
                          <a:cs typeface="Times New Roman"/>
                        </a:rPr>
                        <a:t>humic</a:t>
                      </a:r>
                      <a:r>
                        <a:rPr lang="en-GB" sz="2000" b="1" kern="1200" noProof="0" dirty="0" smtClean="0">
                          <a:solidFill>
                            <a:schemeClr val="tx1"/>
                          </a:solidFill>
                          <a:latin typeface="+mn-lt"/>
                          <a:ea typeface="Times New Roman"/>
                          <a:cs typeface="Times New Roman"/>
                        </a:rPr>
                        <a:t> acids</a:t>
                      </a:r>
                      <a:endParaRPr lang="en-GB" sz="2000" noProof="0" dirty="0">
                        <a:solidFill>
                          <a:schemeClr val="tx1"/>
                        </a:solidFill>
                        <a:latin typeface="+mn-lt"/>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425776">
                <a:tc>
                  <a:txBody>
                    <a:bodyPr/>
                    <a:lstStyle/>
                    <a:p>
                      <a:pPr marL="347345" indent="-347345" algn="ctr" fontAlgn="b">
                        <a:lnSpc>
                          <a:spcPct val="115000"/>
                        </a:lnSpc>
                        <a:spcAft>
                          <a:spcPts val="0"/>
                        </a:spcAft>
                      </a:pPr>
                      <a:r>
                        <a:rPr lang="cs-CZ" sz="2000" b="1" dirty="0" smtClean="0">
                          <a:solidFill>
                            <a:srgbClr val="FF0000"/>
                          </a:solidFill>
                          <a:latin typeface="Arial Black" pitchFamily="34" charset="0"/>
                          <a:ea typeface="Calibri"/>
                          <a:cs typeface="Times New Roman"/>
                        </a:rPr>
                        <a:t>6</a:t>
                      </a:r>
                      <a:endParaRPr lang="cs-CZ" sz="2000" b="1" dirty="0">
                        <a:solidFill>
                          <a:srgbClr val="FF0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a:lnSpc>
                          <a:spcPct val="115000"/>
                        </a:lnSpc>
                        <a:spcAft>
                          <a:spcPts val="0"/>
                        </a:spcAft>
                      </a:pPr>
                      <a:r>
                        <a:rPr lang="en-GB" sz="2000" b="1" kern="1200" noProof="0" dirty="0" smtClean="0">
                          <a:solidFill>
                            <a:srgbClr val="FF0000"/>
                          </a:solidFill>
                          <a:latin typeface="Arial Black" pitchFamily="34" charset="0"/>
                          <a:ea typeface="Times New Roman"/>
                          <a:cs typeface="Times New Roman"/>
                        </a:rPr>
                        <a:t>Polysaccharides I – starch </a:t>
                      </a:r>
                      <a:endParaRPr lang="en-GB" sz="2000" noProof="0" dirty="0">
                        <a:solidFill>
                          <a:srgbClr val="FF0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425776">
                <a:tc>
                  <a:txBody>
                    <a:bodyPr/>
                    <a:lstStyle/>
                    <a:p>
                      <a:pPr marL="347345" marR="0" indent="-347345" algn="ctr" defTabSz="914400" rtl="0" eaLnBrk="1" fontAlgn="b" latinLnBrk="0" hangingPunct="1">
                        <a:lnSpc>
                          <a:spcPct val="115000"/>
                        </a:lnSpc>
                        <a:spcBef>
                          <a:spcPts val="0"/>
                        </a:spcBef>
                        <a:spcAft>
                          <a:spcPts val="0"/>
                        </a:spcAft>
                        <a:buClrTx/>
                        <a:buSzTx/>
                        <a:buFontTx/>
                        <a:buNone/>
                        <a:tabLst/>
                        <a:defRPr/>
                      </a:pPr>
                      <a:r>
                        <a:rPr lang="cs-CZ" sz="2000" dirty="0" smtClean="0">
                          <a:solidFill>
                            <a:srgbClr val="0033CC"/>
                          </a:solidFill>
                          <a:latin typeface="Arial Black" pitchFamily="34" charset="0"/>
                          <a:ea typeface="Calibri"/>
                          <a:cs typeface="Times New Roman"/>
                        </a:rPr>
                        <a:t>7</a:t>
                      </a:r>
                      <a:endParaRPr lang="cs-CZ" sz="2000" dirty="0">
                        <a:solidFill>
                          <a:srgbClr val="0033CC"/>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2000" b="1" kern="1200" noProof="0" dirty="0" smtClean="0">
                          <a:solidFill>
                            <a:srgbClr val="0000FF"/>
                          </a:solidFill>
                          <a:latin typeface="Arial Black" pitchFamily="34" charset="0"/>
                          <a:ea typeface="Times New Roman"/>
                          <a:cs typeface="Times New Roman"/>
                        </a:rPr>
                        <a:t>Polysaccharides II – </a:t>
                      </a:r>
                      <a:r>
                        <a:rPr lang="en-GB" sz="2000" b="1" kern="1200" noProof="0" dirty="0" err="1" smtClean="0">
                          <a:solidFill>
                            <a:srgbClr val="0000FF"/>
                          </a:solidFill>
                          <a:latin typeface="Arial Black" pitchFamily="34" charset="0"/>
                          <a:ea typeface="Times New Roman"/>
                          <a:cs typeface="Times New Roman"/>
                        </a:rPr>
                        <a:t>celullosis</a:t>
                      </a:r>
                      <a:r>
                        <a:rPr lang="en-GB" sz="2000" b="1" kern="1200" noProof="0" dirty="0" smtClean="0">
                          <a:solidFill>
                            <a:srgbClr val="0000FF"/>
                          </a:solidFill>
                          <a:latin typeface="Arial Black" pitchFamily="34" charset="0"/>
                          <a:ea typeface="Times New Roman"/>
                          <a:cs typeface="Times New Roman"/>
                        </a:rPr>
                        <a:t> </a:t>
                      </a:r>
                      <a:endParaRPr lang="en-GB" sz="2000" noProof="0" dirty="0">
                        <a:solidFill>
                          <a:srgbClr val="0000FF"/>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425776">
                <a:tc>
                  <a:txBody>
                    <a:bodyPr/>
                    <a:lstStyle/>
                    <a:p>
                      <a:pPr marL="347345" indent="-347345" algn="ctr" fontAlgn="b">
                        <a:lnSpc>
                          <a:spcPct val="115000"/>
                        </a:lnSpc>
                        <a:spcAft>
                          <a:spcPts val="0"/>
                        </a:spcAft>
                      </a:pPr>
                      <a:r>
                        <a:rPr lang="cs-CZ" sz="2000" dirty="0" smtClean="0">
                          <a:solidFill>
                            <a:srgbClr val="008000"/>
                          </a:solidFill>
                          <a:latin typeface="Arial Black" pitchFamily="34" charset="0"/>
                          <a:ea typeface="Calibri"/>
                          <a:cs typeface="Times New Roman"/>
                        </a:rPr>
                        <a:t>8</a:t>
                      </a:r>
                      <a:endParaRPr lang="cs-CZ" sz="2000" dirty="0">
                        <a:solidFill>
                          <a:srgbClr val="008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a:lnSpc>
                          <a:spcPct val="115000"/>
                        </a:lnSpc>
                        <a:spcAft>
                          <a:spcPts val="0"/>
                        </a:spcAft>
                      </a:pPr>
                      <a:r>
                        <a:rPr lang="en-GB" sz="2000" b="1" kern="1200" noProof="0" dirty="0" smtClean="0">
                          <a:solidFill>
                            <a:srgbClr val="008000"/>
                          </a:solidFill>
                          <a:latin typeface="Arial Black" pitchFamily="34" charset="0"/>
                          <a:ea typeface="Times New Roman"/>
                          <a:cs typeface="Times New Roman"/>
                        </a:rPr>
                        <a:t>Protein fibres I </a:t>
                      </a:r>
                      <a:endParaRPr lang="en-GB" sz="2000" noProof="0" dirty="0">
                        <a:solidFill>
                          <a:srgbClr val="008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425776">
                <a:tc>
                  <a:txBody>
                    <a:bodyPr/>
                    <a:lstStyle/>
                    <a:p>
                      <a:pPr marL="347345" indent="-347345" algn="ctr" fontAlgn="b">
                        <a:lnSpc>
                          <a:spcPct val="115000"/>
                        </a:lnSpc>
                        <a:spcAft>
                          <a:spcPts val="0"/>
                        </a:spcAft>
                      </a:pPr>
                      <a:r>
                        <a:rPr lang="cs-CZ" sz="2000" dirty="0" smtClean="0">
                          <a:solidFill>
                            <a:srgbClr val="C00000"/>
                          </a:solidFill>
                          <a:latin typeface="Arial Black" pitchFamily="34" charset="0"/>
                          <a:ea typeface="Calibri"/>
                          <a:cs typeface="Times New Roman"/>
                        </a:rPr>
                        <a:t>9</a:t>
                      </a:r>
                      <a:endParaRPr lang="cs-CZ" sz="2000" dirty="0">
                        <a:solidFill>
                          <a:srgbClr val="C00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a:lnSpc>
                          <a:spcPct val="115000"/>
                        </a:lnSpc>
                        <a:spcAft>
                          <a:spcPts val="0"/>
                        </a:spcAft>
                      </a:pPr>
                      <a:r>
                        <a:rPr lang="en-GB" sz="2000" b="1" kern="1200" noProof="0" dirty="0" smtClean="0">
                          <a:solidFill>
                            <a:srgbClr val="C00000"/>
                          </a:solidFill>
                          <a:latin typeface="Arial Black" pitchFamily="34" charset="0"/>
                          <a:ea typeface="Times New Roman"/>
                          <a:cs typeface="Times New Roman"/>
                        </a:rPr>
                        <a:t>Protein fibres II </a:t>
                      </a:r>
                      <a:endParaRPr lang="en-GB" sz="2000" noProof="0" dirty="0">
                        <a:solidFill>
                          <a:srgbClr val="C00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425776">
                <a:tc>
                  <a:txBody>
                    <a:bodyPr/>
                    <a:lstStyle/>
                    <a:p>
                      <a:pPr marL="347345" indent="-347345" algn="ctr" fontAlgn="b">
                        <a:lnSpc>
                          <a:spcPct val="115000"/>
                        </a:lnSpc>
                        <a:spcAft>
                          <a:spcPts val="0"/>
                        </a:spcAft>
                      </a:pPr>
                      <a:r>
                        <a:rPr lang="cs-CZ" sz="2000" dirty="0" smtClean="0">
                          <a:solidFill>
                            <a:srgbClr val="9900CC"/>
                          </a:solidFill>
                          <a:latin typeface="Arial Black" pitchFamily="34" charset="0"/>
                          <a:ea typeface="Calibri"/>
                          <a:cs typeface="Times New Roman"/>
                        </a:rPr>
                        <a:t>10</a:t>
                      </a:r>
                      <a:endParaRPr lang="cs-CZ" sz="2000" dirty="0">
                        <a:solidFill>
                          <a:srgbClr val="9900CC"/>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marL="347345" indent="-347345" fontAlgn="b">
                        <a:lnSpc>
                          <a:spcPct val="115000"/>
                        </a:lnSpc>
                        <a:spcAft>
                          <a:spcPts val="0"/>
                        </a:spcAft>
                      </a:pPr>
                      <a:r>
                        <a:rPr lang="en-GB" sz="2000" b="1" kern="1200" noProof="0" dirty="0" smtClean="0">
                          <a:solidFill>
                            <a:srgbClr val="9900CC"/>
                          </a:solidFill>
                          <a:latin typeface="Arial Black" pitchFamily="34" charset="0"/>
                          <a:ea typeface="Times New Roman"/>
                          <a:cs typeface="Times New Roman"/>
                        </a:rPr>
                        <a:t>Casein, whey, protein of eggs</a:t>
                      </a:r>
                      <a:endParaRPr lang="en-GB" sz="2000" noProof="0" dirty="0">
                        <a:solidFill>
                          <a:srgbClr val="9900CC"/>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389722">
                <a:tc rowSpan="2">
                  <a:txBody>
                    <a:bodyPr/>
                    <a:lstStyle/>
                    <a:p>
                      <a:pPr marL="347345" marR="0" indent="-347345" algn="ctr" defTabSz="914400" rtl="0" eaLnBrk="1" fontAlgn="b" latinLnBrk="0" hangingPunct="1">
                        <a:lnSpc>
                          <a:spcPct val="115000"/>
                        </a:lnSpc>
                        <a:spcBef>
                          <a:spcPts val="0"/>
                        </a:spcBef>
                        <a:spcAft>
                          <a:spcPts val="0"/>
                        </a:spcAft>
                        <a:buClrTx/>
                        <a:buSzTx/>
                        <a:buFontTx/>
                        <a:buNone/>
                        <a:tabLst/>
                        <a:defRPr/>
                      </a:pPr>
                      <a:r>
                        <a:rPr lang="cs-CZ" sz="2000" dirty="0" smtClean="0">
                          <a:solidFill>
                            <a:srgbClr val="FFC000"/>
                          </a:solidFill>
                          <a:latin typeface="Arial Black" pitchFamily="34" charset="0"/>
                          <a:ea typeface="Calibri"/>
                          <a:cs typeface="Times New Roman"/>
                        </a:rPr>
                        <a:t>11</a:t>
                      </a:r>
                      <a:endParaRPr lang="cs-CZ" sz="2000" dirty="0">
                        <a:solidFill>
                          <a:srgbClr val="FFC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marL="347345" indent="-347345" fontAlgn="b">
                        <a:lnSpc>
                          <a:spcPct val="115000"/>
                        </a:lnSpc>
                        <a:spcAft>
                          <a:spcPts val="0"/>
                        </a:spcAft>
                      </a:pPr>
                      <a:r>
                        <a:rPr lang="en-GB" sz="1800" b="1" kern="1200" noProof="0" dirty="0" smtClean="0">
                          <a:solidFill>
                            <a:srgbClr val="FFC000"/>
                          </a:solidFill>
                          <a:latin typeface="Arial Black" pitchFamily="34" charset="0"/>
                          <a:ea typeface="Times New Roman"/>
                          <a:cs typeface="Times New Roman"/>
                        </a:rPr>
                        <a:t>Identification of natural polymers </a:t>
                      </a:r>
                      <a:endParaRPr lang="en-GB" sz="1800" noProof="0" dirty="0">
                        <a:solidFill>
                          <a:srgbClr val="FFC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389722">
                <a:tc vMerge="1">
                  <a:txBody>
                    <a:bodyPr/>
                    <a:lstStyle/>
                    <a:p>
                      <a:pPr marL="347345" indent="-347345" algn="ctr" fontAlgn="b">
                        <a:lnSpc>
                          <a:spcPct val="115000"/>
                        </a:lnSpc>
                        <a:spcAft>
                          <a:spcPts val="0"/>
                        </a:spcAft>
                      </a:pPr>
                      <a:endParaRPr lang="cs-CZ" sz="1200" dirty="0">
                        <a:solidFill>
                          <a:srgbClr val="FFC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fontAlgn="b">
                        <a:lnSpc>
                          <a:spcPct val="115000"/>
                        </a:lnSpc>
                        <a:spcAft>
                          <a:spcPts val="0"/>
                        </a:spcAft>
                      </a:pPr>
                      <a:r>
                        <a:rPr lang="en-GB" sz="1800" b="1" kern="1200" noProof="0" dirty="0" smtClean="0">
                          <a:solidFill>
                            <a:srgbClr val="FFC000"/>
                          </a:solidFill>
                          <a:latin typeface="Arial Black" pitchFamily="34" charset="0"/>
                          <a:ea typeface="Times New Roman"/>
                          <a:cs typeface="Times New Roman"/>
                        </a:rPr>
                        <a:t>Laboratory methods of natural polymers</a:t>
                      </a:r>
                      <a:r>
                        <a:rPr lang="cs-CZ" sz="1800" b="1" kern="1200" noProof="0" dirty="0" smtClean="0">
                          <a:solidFill>
                            <a:srgbClr val="FFC000"/>
                          </a:solidFill>
                          <a:latin typeface="Arial Black" pitchFamily="34" charset="0"/>
                          <a:ea typeface="Times New Roman"/>
                          <a:cs typeface="Times New Roman"/>
                        </a:rPr>
                        <a:t>’</a:t>
                      </a:r>
                      <a:r>
                        <a:rPr lang="en-GB" sz="1800" b="1" kern="1200" noProof="0" dirty="0" smtClean="0">
                          <a:solidFill>
                            <a:srgbClr val="FFC000"/>
                          </a:solidFill>
                          <a:latin typeface="Arial Black" pitchFamily="34" charset="0"/>
                          <a:ea typeface="Times New Roman"/>
                          <a:cs typeface="Times New Roman"/>
                        </a:rPr>
                        <a:t> evaluation </a:t>
                      </a:r>
                      <a:endParaRPr lang="en-GB" sz="1800" noProof="0" dirty="0">
                        <a:solidFill>
                          <a:srgbClr val="FFC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476672"/>
          </a:xfrm>
        </p:spPr>
        <p:txBody>
          <a:bodyPr/>
          <a:lstStyle/>
          <a:p>
            <a:r>
              <a:rPr lang="en-GB" sz="2800" dirty="0" smtClean="0">
                <a:solidFill>
                  <a:srgbClr val="FF0000"/>
                </a:solidFill>
                <a:latin typeface="Arial Black" pitchFamily="34" charset="0"/>
              </a:rPr>
              <a:t>Starch </a:t>
            </a:r>
            <a:r>
              <a:rPr lang="cs-CZ" sz="2800" dirty="0" smtClean="0">
                <a:solidFill>
                  <a:srgbClr val="FF0000"/>
                </a:solidFill>
                <a:latin typeface="Arial Black" pitchFamily="34" charset="0"/>
              </a:rPr>
              <a:t> M</a:t>
            </a:r>
            <a:r>
              <a:rPr lang="en-GB" sz="2800" dirty="0" err="1" smtClean="0">
                <a:solidFill>
                  <a:srgbClr val="FF0000"/>
                </a:solidFill>
                <a:latin typeface="Arial Black" pitchFamily="34" charset="0"/>
              </a:rPr>
              <a:t>odification</a:t>
            </a:r>
            <a:r>
              <a:rPr lang="en-GB" sz="2800" dirty="0" smtClean="0">
                <a:solidFill>
                  <a:srgbClr val="FF0000"/>
                </a:solidFill>
                <a:latin typeface="Arial Black" pitchFamily="34" charset="0"/>
              </a:rPr>
              <a:t> </a:t>
            </a:r>
            <a:r>
              <a:rPr lang="cs-CZ" sz="2800" dirty="0" smtClean="0">
                <a:solidFill>
                  <a:srgbClr val="FF0000"/>
                </a:solidFill>
                <a:latin typeface="Arial Black" pitchFamily="34" charset="0"/>
              </a:rPr>
              <a:t>3</a:t>
            </a:r>
            <a:endParaRPr lang="cs-CZ" sz="2800" dirty="0">
              <a:solidFill>
                <a:srgbClr val="FF0000"/>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January 2018/6-3</a:t>
            </a:r>
            <a:endParaRPr lang="sk-SK"/>
          </a:p>
        </p:txBody>
      </p:sp>
      <p:sp>
        <p:nvSpPr>
          <p:cNvPr id="5" name="Zástupný symbol pro zápatí 4"/>
          <p:cNvSpPr>
            <a:spLocks noGrp="1"/>
          </p:cNvSpPr>
          <p:nvPr>
            <p:ph type="ftr" sz="quarter" idx="11"/>
          </p:nvPr>
        </p:nvSpPr>
        <p:spPr>
          <a:xfrm>
            <a:off x="1763688" y="6245225"/>
            <a:ext cx="6480720" cy="476250"/>
          </a:xfrm>
        </p:spPr>
        <p:txBody>
          <a:bodyPr/>
          <a:lstStyle/>
          <a:p>
            <a:pPr>
              <a:defRPr/>
            </a:pPr>
            <a:r>
              <a:rPr lang="fr-FR" smtClean="0"/>
              <a:t>NATURAL POLYMERS MU SCI 6 2018</a:t>
            </a:r>
            <a:endParaRPr lang="sk-SK" dirty="0"/>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20</a:t>
            </a:fld>
            <a:endParaRPr lang="sk-SK"/>
          </a:p>
        </p:txBody>
      </p:sp>
      <p:sp>
        <p:nvSpPr>
          <p:cNvPr id="8" name="TextovéPole 7"/>
          <p:cNvSpPr txBox="1"/>
          <p:nvPr/>
        </p:nvSpPr>
        <p:spPr>
          <a:xfrm>
            <a:off x="107504" y="476673"/>
            <a:ext cx="9036496" cy="6186309"/>
          </a:xfrm>
          <a:prstGeom prst="rect">
            <a:avLst/>
          </a:prstGeom>
          <a:solidFill>
            <a:schemeClr val="accent3">
              <a:lumMod val="95000"/>
            </a:schemeClr>
          </a:solidFill>
        </p:spPr>
        <p:txBody>
          <a:bodyPr wrap="square" rtlCol="0">
            <a:spAutoFit/>
          </a:bodyPr>
          <a:lstStyle/>
          <a:p>
            <a:pPr marL="342900" indent="-342900">
              <a:buFont typeface="+mj-lt"/>
              <a:buAutoNum type="arabicPeriod"/>
            </a:pPr>
            <a:r>
              <a:rPr lang="cs-CZ" dirty="0" err="1" smtClean="0">
                <a:solidFill>
                  <a:srgbClr val="0000FF"/>
                </a:solidFill>
                <a:latin typeface="Arial Black" pitchFamily="34" charset="0"/>
              </a:rPr>
              <a:t>Chemical</a:t>
            </a:r>
            <a:r>
              <a:rPr lang="cs-CZ" dirty="0" smtClean="0">
                <a:solidFill>
                  <a:srgbClr val="0000FF"/>
                </a:solidFill>
                <a:latin typeface="Arial Black" pitchFamily="34" charset="0"/>
              </a:rPr>
              <a:t> </a:t>
            </a:r>
            <a:r>
              <a:rPr lang="cs-CZ" dirty="0" err="1" smtClean="0">
                <a:solidFill>
                  <a:srgbClr val="0000FF"/>
                </a:solidFill>
                <a:latin typeface="Arial Black" pitchFamily="34" charset="0"/>
              </a:rPr>
              <a:t>Modification</a:t>
            </a:r>
            <a:r>
              <a:rPr lang="cs-CZ" dirty="0" smtClean="0">
                <a:solidFill>
                  <a:srgbClr val="0000FF"/>
                </a:solidFill>
                <a:latin typeface="Arial Black" pitchFamily="34" charset="0"/>
              </a:rPr>
              <a:t> in </a:t>
            </a:r>
            <a:r>
              <a:rPr lang="cs-CZ" dirty="0" err="1" smtClean="0">
                <a:solidFill>
                  <a:srgbClr val="0000FF"/>
                </a:solidFill>
                <a:latin typeface="Arial Black" pitchFamily="34" charset="0"/>
              </a:rPr>
              <a:t>the</a:t>
            </a:r>
            <a:r>
              <a:rPr lang="cs-CZ" dirty="0" smtClean="0">
                <a:solidFill>
                  <a:srgbClr val="0000FF"/>
                </a:solidFill>
                <a:latin typeface="Arial Black" pitchFamily="34" charset="0"/>
              </a:rPr>
              <a:t> </a:t>
            </a:r>
            <a:r>
              <a:rPr lang="cs-CZ" dirty="0" err="1" smtClean="0">
                <a:solidFill>
                  <a:srgbClr val="0000FF"/>
                </a:solidFill>
                <a:latin typeface="Arial Black" pitchFamily="34" charset="0"/>
              </a:rPr>
              <a:t>Water</a:t>
            </a:r>
            <a:r>
              <a:rPr lang="cs-CZ" dirty="0" smtClean="0">
                <a:solidFill>
                  <a:srgbClr val="0000FF"/>
                </a:solidFill>
                <a:latin typeface="Arial Black" pitchFamily="34" charset="0"/>
              </a:rPr>
              <a:t> </a:t>
            </a:r>
            <a:r>
              <a:rPr lang="cs-CZ" dirty="0" err="1" smtClean="0">
                <a:solidFill>
                  <a:srgbClr val="0000FF"/>
                </a:solidFill>
                <a:latin typeface="Arial Black" pitchFamily="34" charset="0"/>
              </a:rPr>
              <a:t>Suspension</a:t>
            </a:r>
            <a:endParaRPr lang="cs-CZ" dirty="0" smtClean="0">
              <a:solidFill>
                <a:srgbClr val="0000FF"/>
              </a:solidFill>
              <a:latin typeface="Arial Black" pitchFamily="34" charset="0"/>
            </a:endParaRPr>
          </a:p>
          <a:p>
            <a:pPr marL="800100" lvl="1" indent="-342900">
              <a:buFont typeface="Arial" pitchFamily="34" charset="0"/>
              <a:buChar char="•"/>
            </a:pPr>
            <a:r>
              <a:rPr lang="cs-CZ" dirty="0" err="1" smtClean="0">
                <a:latin typeface="Arial Black" pitchFamily="34" charset="0"/>
              </a:rPr>
              <a:t>Hydrolysed</a:t>
            </a:r>
            <a:r>
              <a:rPr lang="cs-CZ" dirty="0" smtClean="0">
                <a:latin typeface="Arial Black" pitchFamily="34" charset="0"/>
              </a:rPr>
              <a:t> </a:t>
            </a:r>
            <a:r>
              <a:rPr lang="cs-CZ" dirty="0" err="1" smtClean="0">
                <a:latin typeface="Arial Black" pitchFamily="34" charset="0"/>
              </a:rPr>
              <a:t>Starch</a:t>
            </a:r>
            <a:endParaRPr lang="cs-CZ" dirty="0" smtClean="0">
              <a:latin typeface="Arial Black" pitchFamily="34" charset="0"/>
            </a:endParaRPr>
          </a:p>
          <a:p>
            <a:pPr marL="800100" lvl="1" indent="-342900">
              <a:buFont typeface="Arial" pitchFamily="34" charset="0"/>
              <a:buChar char="•"/>
            </a:pPr>
            <a:r>
              <a:rPr lang="en-GB" dirty="0" smtClean="0">
                <a:solidFill>
                  <a:srgbClr val="FFC000"/>
                </a:solidFill>
                <a:latin typeface="Arial Black" pitchFamily="34" charset="0"/>
              </a:rPr>
              <a:t>Oxidised Starch </a:t>
            </a:r>
            <a:endParaRPr lang="cs-CZ" dirty="0" smtClean="0">
              <a:solidFill>
                <a:srgbClr val="FFC000"/>
              </a:solidFill>
              <a:latin typeface="Arial Black" pitchFamily="34" charset="0"/>
            </a:endParaRPr>
          </a:p>
          <a:p>
            <a:pPr lvl="1">
              <a:buFont typeface="Arial" pitchFamily="34" charset="0"/>
              <a:buChar char="•"/>
            </a:pPr>
            <a:r>
              <a:rPr lang="cs-CZ" dirty="0" smtClean="0">
                <a:solidFill>
                  <a:srgbClr val="7030A0"/>
                </a:solidFill>
                <a:latin typeface="Arial Black" pitchFamily="34" charset="0"/>
              </a:rPr>
              <a:t>    </a:t>
            </a:r>
            <a:r>
              <a:rPr lang="en-GB" dirty="0" smtClean="0">
                <a:solidFill>
                  <a:srgbClr val="7030A0"/>
                </a:solidFill>
                <a:latin typeface="Arial Black" pitchFamily="34" charset="0"/>
              </a:rPr>
              <a:t>Starch</a:t>
            </a:r>
            <a:r>
              <a:rPr lang="cs-CZ" dirty="0" smtClean="0">
                <a:solidFill>
                  <a:srgbClr val="7030A0"/>
                </a:solidFill>
                <a:latin typeface="Arial Black" pitchFamily="34" charset="0"/>
              </a:rPr>
              <a:t> Ether</a:t>
            </a:r>
          </a:p>
          <a:p>
            <a:pPr lvl="1">
              <a:buFont typeface="Arial" pitchFamily="34" charset="0"/>
              <a:buChar char="•"/>
            </a:pPr>
            <a:r>
              <a:rPr lang="cs-CZ" dirty="0" smtClean="0">
                <a:solidFill>
                  <a:srgbClr val="7030A0"/>
                </a:solidFill>
                <a:latin typeface="Arial Black" pitchFamily="34" charset="0"/>
              </a:rPr>
              <a:t>    </a:t>
            </a:r>
            <a:r>
              <a:rPr lang="en-GB" dirty="0" smtClean="0">
                <a:solidFill>
                  <a:srgbClr val="7030A0"/>
                </a:solidFill>
                <a:latin typeface="Arial Black" pitchFamily="34" charset="0"/>
              </a:rPr>
              <a:t>Starch</a:t>
            </a:r>
            <a:r>
              <a:rPr lang="cs-CZ" dirty="0" smtClean="0">
                <a:solidFill>
                  <a:srgbClr val="7030A0"/>
                </a:solidFill>
                <a:latin typeface="Arial Black" pitchFamily="34" charset="0"/>
              </a:rPr>
              <a:t> Ester</a:t>
            </a:r>
          </a:p>
          <a:p>
            <a:pPr lvl="1">
              <a:buFont typeface="Arial" pitchFamily="34" charset="0"/>
              <a:buChar char="•"/>
            </a:pPr>
            <a:r>
              <a:rPr lang="cs-CZ" dirty="0" smtClean="0">
                <a:solidFill>
                  <a:srgbClr val="7030A0"/>
                </a:solidFill>
                <a:latin typeface="Arial Black" pitchFamily="34" charset="0"/>
              </a:rPr>
              <a:t>    </a:t>
            </a:r>
            <a:r>
              <a:rPr lang="cs-CZ" dirty="0" err="1" smtClean="0">
                <a:solidFill>
                  <a:srgbClr val="7030A0"/>
                </a:solidFill>
                <a:latin typeface="Arial Black" pitchFamily="34" charset="0"/>
              </a:rPr>
              <a:t>Crosslinked</a:t>
            </a:r>
            <a:r>
              <a:rPr lang="cs-CZ" dirty="0" smtClean="0">
                <a:solidFill>
                  <a:srgbClr val="7030A0"/>
                </a:solidFill>
                <a:latin typeface="Arial Black" pitchFamily="34" charset="0"/>
              </a:rPr>
              <a:t> </a:t>
            </a:r>
            <a:r>
              <a:rPr lang="en-GB" dirty="0" smtClean="0">
                <a:solidFill>
                  <a:srgbClr val="7030A0"/>
                </a:solidFill>
                <a:latin typeface="Arial Black" pitchFamily="34" charset="0"/>
              </a:rPr>
              <a:t>Starch</a:t>
            </a:r>
            <a:r>
              <a:rPr lang="cs-CZ" dirty="0" smtClean="0">
                <a:solidFill>
                  <a:srgbClr val="7030A0"/>
                </a:solidFill>
                <a:latin typeface="Arial Black" pitchFamily="34" charset="0"/>
              </a:rPr>
              <a:t> </a:t>
            </a:r>
          </a:p>
          <a:p>
            <a:pPr marL="342900" indent="-342900">
              <a:buFont typeface="+mj-lt"/>
              <a:buAutoNum type="arabicPeriod"/>
            </a:pPr>
            <a:r>
              <a:rPr lang="cs-CZ" dirty="0" err="1" smtClean="0">
                <a:solidFill>
                  <a:srgbClr val="C00000"/>
                </a:solidFill>
                <a:latin typeface="Arial Black" pitchFamily="34" charset="0"/>
              </a:rPr>
              <a:t>Chemical</a:t>
            </a:r>
            <a:r>
              <a:rPr lang="cs-CZ" dirty="0" smtClean="0">
                <a:solidFill>
                  <a:srgbClr val="C00000"/>
                </a:solidFill>
                <a:latin typeface="Arial Black" pitchFamily="34" charset="0"/>
              </a:rPr>
              <a:t> </a:t>
            </a:r>
            <a:r>
              <a:rPr lang="cs-CZ" dirty="0" err="1" smtClean="0">
                <a:solidFill>
                  <a:srgbClr val="C00000"/>
                </a:solidFill>
                <a:latin typeface="Arial Black" pitchFamily="34" charset="0"/>
              </a:rPr>
              <a:t>Modification</a:t>
            </a:r>
            <a:r>
              <a:rPr lang="cs-CZ" dirty="0" smtClean="0">
                <a:solidFill>
                  <a:srgbClr val="C00000"/>
                </a:solidFill>
                <a:latin typeface="Arial Black" pitchFamily="34" charset="0"/>
              </a:rPr>
              <a:t> in </a:t>
            </a:r>
            <a:r>
              <a:rPr lang="cs-CZ" dirty="0" err="1" smtClean="0">
                <a:solidFill>
                  <a:srgbClr val="C00000"/>
                </a:solidFill>
                <a:latin typeface="Arial Black" pitchFamily="34" charset="0"/>
              </a:rPr>
              <a:t>the</a:t>
            </a:r>
            <a:r>
              <a:rPr lang="cs-CZ" dirty="0" smtClean="0">
                <a:solidFill>
                  <a:srgbClr val="C00000"/>
                </a:solidFill>
                <a:latin typeface="Arial Black" pitchFamily="34" charset="0"/>
              </a:rPr>
              <a:t> </a:t>
            </a:r>
            <a:r>
              <a:rPr lang="cs-CZ" dirty="0" err="1" smtClean="0">
                <a:solidFill>
                  <a:srgbClr val="C00000"/>
                </a:solidFill>
                <a:latin typeface="Arial Black" pitchFamily="34" charset="0"/>
              </a:rPr>
              <a:t>Water</a:t>
            </a:r>
            <a:r>
              <a:rPr lang="cs-CZ" dirty="0" smtClean="0">
                <a:solidFill>
                  <a:srgbClr val="C00000"/>
                </a:solidFill>
                <a:latin typeface="Arial Black" pitchFamily="34" charset="0"/>
              </a:rPr>
              <a:t> </a:t>
            </a:r>
            <a:r>
              <a:rPr lang="cs-CZ" dirty="0" err="1" smtClean="0">
                <a:solidFill>
                  <a:srgbClr val="C00000"/>
                </a:solidFill>
                <a:latin typeface="Arial Black" pitchFamily="34" charset="0"/>
              </a:rPr>
              <a:t>Solution</a:t>
            </a:r>
            <a:endParaRPr lang="cs-CZ" dirty="0" smtClean="0">
              <a:solidFill>
                <a:srgbClr val="C00000"/>
              </a:solidFill>
              <a:latin typeface="Arial Black" pitchFamily="34" charset="0"/>
            </a:endParaRPr>
          </a:p>
          <a:p>
            <a:pPr marL="800100" lvl="1" indent="-342900">
              <a:buFont typeface="Arial" pitchFamily="34" charset="0"/>
              <a:buChar char="•"/>
            </a:pPr>
            <a:r>
              <a:rPr lang="cs-CZ" dirty="0" err="1" smtClean="0">
                <a:latin typeface="Arial Black" pitchFamily="34" charset="0"/>
              </a:rPr>
              <a:t>Hydrolysed</a:t>
            </a:r>
            <a:r>
              <a:rPr lang="cs-CZ" dirty="0" smtClean="0">
                <a:latin typeface="Arial Black" pitchFamily="34" charset="0"/>
              </a:rPr>
              <a:t> </a:t>
            </a:r>
            <a:r>
              <a:rPr lang="cs-CZ" dirty="0" err="1" smtClean="0">
                <a:latin typeface="Arial Black" pitchFamily="34" charset="0"/>
              </a:rPr>
              <a:t>Starch</a:t>
            </a:r>
            <a:endParaRPr lang="cs-CZ" dirty="0" smtClean="0">
              <a:latin typeface="Arial Black" pitchFamily="34" charset="0"/>
            </a:endParaRPr>
          </a:p>
          <a:p>
            <a:pPr marL="800100" lvl="1" indent="-342900">
              <a:buFont typeface="Arial" pitchFamily="34" charset="0"/>
              <a:buChar char="•"/>
            </a:pPr>
            <a:r>
              <a:rPr lang="en-GB" dirty="0" smtClean="0">
                <a:solidFill>
                  <a:srgbClr val="FFC000"/>
                </a:solidFill>
                <a:latin typeface="Arial Black" pitchFamily="34" charset="0"/>
              </a:rPr>
              <a:t>Oxidised Starch </a:t>
            </a:r>
            <a:endParaRPr lang="cs-CZ" dirty="0" smtClean="0">
              <a:solidFill>
                <a:srgbClr val="FFC000"/>
              </a:solidFill>
              <a:latin typeface="Arial Black" pitchFamily="34" charset="0"/>
            </a:endParaRPr>
          </a:p>
          <a:p>
            <a:pPr lvl="1">
              <a:buFont typeface="Arial" pitchFamily="34" charset="0"/>
              <a:buChar char="•"/>
            </a:pPr>
            <a:r>
              <a:rPr lang="cs-CZ" dirty="0" smtClean="0">
                <a:solidFill>
                  <a:srgbClr val="7030A0"/>
                </a:solidFill>
                <a:latin typeface="Arial Black" pitchFamily="34" charset="0"/>
              </a:rPr>
              <a:t>    </a:t>
            </a:r>
            <a:r>
              <a:rPr lang="en-GB" dirty="0" smtClean="0">
                <a:solidFill>
                  <a:srgbClr val="7030A0"/>
                </a:solidFill>
                <a:latin typeface="Arial Black" pitchFamily="34" charset="0"/>
              </a:rPr>
              <a:t>Starch</a:t>
            </a:r>
            <a:r>
              <a:rPr lang="cs-CZ" dirty="0" smtClean="0">
                <a:solidFill>
                  <a:srgbClr val="7030A0"/>
                </a:solidFill>
                <a:latin typeface="Arial Black" pitchFamily="34" charset="0"/>
              </a:rPr>
              <a:t> Ether</a:t>
            </a:r>
          </a:p>
          <a:p>
            <a:pPr marL="342900" indent="-342900">
              <a:buFont typeface="+mj-lt"/>
              <a:buAutoNum type="arabicPeriod"/>
            </a:pPr>
            <a:endParaRPr lang="cs-CZ" dirty="0" smtClean="0">
              <a:solidFill>
                <a:srgbClr val="C00000"/>
              </a:solidFill>
            </a:endParaRPr>
          </a:p>
          <a:p>
            <a:pPr marL="342900" indent="-342900">
              <a:buFont typeface="+mj-lt"/>
              <a:buAutoNum type="arabicPeriod"/>
            </a:pPr>
            <a:r>
              <a:rPr lang="cs-CZ" dirty="0" err="1" smtClean="0">
                <a:solidFill>
                  <a:srgbClr val="00B0F0"/>
                </a:solidFill>
                <a:latin typeface="Arial Black" pitchFamily="34" charset="0"/>
              </a:rPr>
              <a:t>Chemical</a:t>
            </a:r>
            <a:r>
              <a:rPr lang="cs-CZ" dirty="0" smtClean="0">
                <a:solidFill>
                  <a:srgbClr val="00B0F0"/>
                </a:solidFill>
                <a:latin typeface="Arial Black" pitchFamily="34" charset="0"/>
              </a:rPr>
              <a:t> </a:t>
            </a:r>
            <a:r>
              <a:rPr lang="cs-CZ" dirty="0" err="1" smtClean="0">
                <a:solidFill>
                  <a:srgbClr val="00B0F0"/>
                </a:solidFill>
                <a:latin typeface="Arial Black" pitchFamily="34" charset="0"/>
              </a:rPr>
              <a:t>Modification</a:t>
            </a:r>
            <a:r>
              <a:rPr lang="cs-CZ" dirty="0" smtClean="0">
                <a:solidFill>
                  <a:srgbClr val="00B0F0"/>
                </a:solidFill>
                <a:latin typeface="Arial Black" pitchFamily="34" charset="0"/>
              </a:rPr>
              <a:t> in </a:t>
            </a:r>
            <a:r>
              <a:rPr lang="cs-CZ" dirty="0" err="1" smtClean="0">
                <a:solidFill>
                  <a:srgbClr val="00B0F0"/>
                </a:solidFill>
                <a:latin typeface="Arial Black" pitchFamily="34" charset="0"/>
              </a:rPr>
              <a:t>the</a:t>
            </a:r>
            <a:r>
              <a:rPr lang="cs-CZ" dirty="0" smtClean="0">
                <a:solidFill>
                  <a:srgbClr val="00B0F0"/>
                </a:solidFill>
                <a:latin typeface="Arial Black" pitchFamily="34" charset="0"/>
              </a:rPr>
              <a:t> </a:t>
            </a:r>
            <a:r>
              <a:rPr lang="cs-CZ" dirty="0" err="1" smtClean="0">
                <a:solidFill>
                  <a:srgbClr val="00B0F0"/>
                </a:solidFill>
                <a:latin typeface="Arial Black" pitchFamily="34" charset="0"/>
              </a:rPr>
              <a:t>Organic</a:t>
            </a:r>
            <a:r>
              <a:rPr lang="cs-CZ" dirty="0" smtClean="0">
                <a:solidFill>
                  <a:srgbClr val="00B0F0"/>
                </a:solidFill>
                <a:latin typeface="Arial Black" pitchFamily="34" charset="0"/>
              </a:rPr>
              <a:t> </a:t>
            </a:r>
            <a:r>
              <a:rPr lang="cs-CZ" dirty="0" err="1" smtClean="0">
                <a:solidFill>
                  <a:srgbClr val="00B0F0"/>
                </a:solidFill>
                <a:latin typeface="Arial Black" pitchFamily="34" charset="0"/>
              </a:rPr>
              <a:t>Solvent</a:t>
            </a:r>
            <a:r>
              <a:rPr lang="cs-CZ" dirty="0" smtClean="0">
                <a:solidFill>
                  <a:srgbClr val="00B0F0"/>
                </a:solidFill>
                <a:latin typeface="Arial Black" pitchFamily="34" charset="0"/>
              </a:rPr>
              <a:t> </a:t>
            </a:r>
            <a:r>
              <a:rPr lang="cs-CZ" dirty="0" err="1" smtClean="0">
                <a:solidFill>
                  <a:srgbClr val="00B0F0"/>
                </a:solidFill>
                <a:latin typeface="Arial Black" pitchFamily="34" charset="0"/>
              </a:rPr>
              <a:t>Solution</a:t>
            </a:r>
            <a:endParaRPr lang="cs-CZ" dirty="0" smtClean="0">
              <a:solidFill>
                <a:srgbClr val="00B0F0"/>
              </a:solidFill>
              <a:latin typeface="Arial Black" pitchFamily="34" charset="0"/>
            </a:endParaRPr>
          </a:p>
          <a:p>
            <a:pPr lvl="1">
              <a:buFont typeface="Arial" pitchFamily="34" charset="0"/>
              <a:buChar char="•"/>
            </a:pPr>
            <a:r>
              <a:rPr lang="cs-CZ" dirty="0" smtClean="0">
                <a:solidFill>
                  <a:srgbClr val="7030A0"/>
                </a:solidFill>
                <a:latin typeface="Arial Black" pitchFamily="34" charset="0"/>
              </a:rPr>
              <a:t>    </a:t>
            </a:r>
            <a:r>
              <a:rPr lang="en-GB" dirty="0" smtClean="0">
                <a:solidFill>
                  <a:srgbClr val="7030A0"/>
                </a:solidFill>
                <a:latin typeface="Arial Black" pitchFamily="34" charset="0"/>
              </a:rPr>
              <a:t>Starch</a:t>
            </a:r>
            <a:r>
              <a:rPr lang="cs-CZ" dirty="0" smtClean="0">
                <a:solidFill>
                  <a:srgbClr val="7030A0"/>
                </a:solidFill>
                <a:latin typeface="Arial Black" pitchFamily="34" charset="0"/>
              </a:rPr>
              <a:t> Ether</a:t>
            </a:r>
          </a:p>
          <a:p>
            <a:pPr lvl="1">
              <a:buFont typeface="Arial" pitchFamily="34" charset="0"/>
              <a:buChar char="•"/>
            </a:pPr>
            <a:r>
              <a:rPr lang="cs-CZ" dirty="0" smtClean="0">
                <a:solidFill>
                  <a:srgbClr val="7030A0"/>
                </a:solidFill>
                <a:latin typeface="Arial Black" pitchFamily="34" charset="0"/>
              </a:rPr>
              <a:t>    </a:t>
            </a:r>
            <a:r>
              <a:rPr lang="en-GB" dirty="0" smtClean="0">
                <a:solidFill>
                  <a:srgbClr val="7030A0"/>
                </a:solidFill>
                <a:latin typeface="Arial Black" pitchFamily="34" charset="0"/>
              </a:rPr>
              <a:t>Starch</a:t>
            </a:r>
            <a:r>
              <a:rPr lang="cs-CZ" dirty="0" smtClean="0">
                <a:solidFill>
                  <a:srgbClr val="7030A0"/>
                </a:solidFill>
                <a:latin typeface="Arial Black" pitchFamily="34" charset="0"/>
              </a:rPr>
              <a:t> Ester</a:t>
            </a:r>
          </a:p>
          <a:p>
            <a:pPr marL="342900" indent="-342900">
              <a:buFont typeface="+mj-lt"/>
              <a:buAutoNum type="arabicPeriod"/>
            </a:pPr>
            <a:endParaRPr lang="cs-CZ" dirty="0" smtClean="0">
              <a:solidFill>
                <a:srgbClr val="00B050"/>
              </a:solidFill>
              <a:latin typeface="Arial Black" pitchFamily="34" charset="0"/>
            </a:endParaRPr>
          </a:p>
          <a:p>
            <a:pPr marL="342900" indent="-342900">
              <a:buFont typeface="+mj-lt"/>
              <a:buAutoNum type="arabicPeriod"/>
            </a:pPr>
            <a:r>
              <a:rPr lang="en-GB" b="1" dirty="0" smtClean="0">
                <a:solidFill>
                  <a:srgbClr val="00B050"/>
                </a:solidFill>
                <a:latin typeface="Arial Black" pitchFamily="34" charset="0"/>
              </a:rPr>
              <a:t>T</a:t>
            </a:r>
            <a:r>
              <a:rPr lang="cs-CZ" b="1" dirty="0" smtClean="0">
                <a:solidFill>
                  <a:srgbClr val="00B050"/>
                </a:solidFill>
                <a:latin typeface="Arial Black" pitchFamily="34" charset="0"/>
              </a:rPr>
              <a:t>h</a:t>
            </a:r>
            <a:r>
              <a:rPr lang="en-GB" b="1" dirty="0" err="1" smtClean="0">
                <a:solidFill>
                  <a:srgbClr val="00B050"/>
                </a:solidFill>
                <a:latin typeface="Arial Black" pitchFamily="34" charset="0"/>
              </a:rPr>
              <a:t>erm</a:t>
            </a:r>
            <a:r>
              <a:rPr lang="cs-CZ" b="1" dirty="0" err="1" smtClean="0">
                <a:solidFill>
                  <a:srgbClr val="00B050"/>
                </a:solidFill>
                <a:latin typeface="Arial Black" pitchFamily="34" charset="0"/>
              </a:rPr>
              <a:t>al</a:t>
            </a:r>
            <a:r>
              <a:rPr lang="en-GB" b="1" dirty="0" smtClean="0">
                <a:solidFill>
                  <a:srgbClr val="00B050"/>
                </a:solidFill>
                <a:latin typeface="Arial Black" pitchFamily="34" charset="0"/>
              </a:rPr>
              <a:t> </a:t>
            </a:r>
            <a:r>
              <a:rPr lang="cs-CZ" dirty="0" err="1" smtClean="0">
                <a:solidFill>
                  <a:srgbClr val="00B050"/>
                </a:solidFill>
                <a:latin typeface="Arial Black" pitchFamily="34" charset="0"/>
              </a:rPr>
              <a:t>Modification</a:t>
            </a:r>
            <a:r>
              <a:rPr lang="cs-CZ" dirty="0" smtClean="0">
                <a:solidFill>
                  <a:srgbClr val="00B050"/>
                </a:solidFill>
                <a:latin typeface="Arial Black" pitchFamily="34" charset="0"/>
              </a:rPr>
              <a:t> in </a:t>
            </a:r>
            <a:r>
              <a:rPr lang="cs-CZ" dirty="0" err="1" smtClean="0">
                <a:solidFill>
                  <a:srgbClr val="00B050"/>
                </a:solidFill>
                <a:latin typeface="Arial Black" pitchFamily="34" charset="0"/>
              </a:rPr>
              <a:t>Dry</a:t>
            </a:r>
            <a:r>
              <a:rPr lang="cs-CZ" dirty="0" smtClean="0">
                <a:solidFill>
                  <a:srgbClr val="00B050"/>
                </a:solidFill>
                <a:latin typeface="Arial Black" pitchFamily="34" charset="0"/>
              </a:rPr>
              <a:t> </a:t>
            </a:r>
            <a:r>
              <a:rPr lang="cs-CZ" dirty="0" err="1" smtClean="0">
                <a:solidFill>
                  <a:srgbClr val="00B050"/>
                </a:solidFill>
                <a:latin typeface="Arial Black" pitchFamily="34" charset="0"/>
              </a:rPr>
              <a:t>State</a:t>
            </a:r>
            <a:endParaRPr lang="cs-CZ" dirty="0" smtClean="0">
              <a:solidFill>
                <a:srgbClr val="00B050"/>
              </a:solidFill>
              <a:latin typeface="Arial Black" pitchFamily="34" charset="0"/>
            </a:endParaRPr>
          </a:p>
          <a:p>
            <a:pPr lvl="1">
              <a:buFont typeface="Arial" pitchFamily="34" charset="0"/>
              <a:buChar char="•"/>
            </a:pPr>
            <a:r>
              <a:rPr lang="cs-CZ" dirty="0" smtClean="0">
                <a:latin typeface="Arial Black" pitchFamily="34" charset="0"/>
              </a:rPr>
              <a:t>    </a:t>
            </a:r>
            <a:r>
              <a:rPr lang="en-GB" dirty="0" err="1" smtClean="0">
                <a:latin typeface="Arial Black" pitchFamily="34" charset="0"/>
              </a:rPr>
              <a:t>Degradated</a:t>
            </a:r>
            <a:r>
              <a:rPr lang="en-GB" dirty="0" smtClean="0">
                <a:latin typeface="Arial Black" pitchFamily="34" charset="0"/>
              </a:rPr>
              <a:t> Starch</a:t>
            </a:r>
            <a:endParaRPr lang="cs-CZ" dirty="0" smtClean="0">
              <a:latin typeface="Arial Black" pitchFamily="34" charset="0"/>
            </a:endParaRPr>
          </a:p>
          <a:p>
            <a:pPr lvl="1">
              <a:buFont typeface="Arial" pitchFamily="34" charset="0"/>
              <a:buChar char="•"/>
            </a:pPr>
            <a:r>
              <a:rPr lang="cs-CZ" dirty="0" smtClean="0">
                <a:latin typeface="Arial Black" pitchFamily="34" charset="0"/>
              </a:rPr>
              <a:t>    </a:t>
            </a:r>
            <a:r>
              <a:rPr lang="en-GB" dirty="0" smtClean="0">
                <a:solidFill>
                  <a:srgbClr val="FFC000"/>
                </a:solidFill>
                <a:latin typeface="Arial Black" pitchFamily="34" charset="0"/>
              </a:rPr>
              <a:t>Oxidised Starch </a:t>
            </a:r>
            <a:endParaRPr lang="cs-CZ" dirty="0" smtClean="0">
              <a:solidFill>
                <a:srgbClr val="FFC000"/>
              </a:solidFill>
              <a:latin typeface="Arial Black" pitchFamily="34" charset="0"/>
            </a:endParaRPr>
          </a:p>
          <a:p>
            <a:pPr lvl="1">
              <a:buFont typeface="Arial" pitchFamily="34" charset="0"/>
              <a:buChar char="•"/>
            </a:pPr>
            <a:r>
              <a:rPr lang="cs-CZ" dirty="0" smtClean="0">
                <a:latin typeface="Arial Black" pitchFamily="34" charset="0"/>
              </a:rPr>
              <a:t>    </a:t>
            </a:r>
            <a:r>
              <a:rPr lang="en-GB" dirty="0" smtClean="0">
                <a:solidFill>
                  <a:srgbClr val="7030A0"/>
                </a:solidFill>
                <a:latin typeface="Arial Black" pitchFamily="34" charset="0"/>
              </a:rPr>
              <a:t>Starch</a:t>
            </a:r>
            <a:r>
              <a:rPr lang="cs-CZ" dirty="0" smtClean="0">
                <a:solidFill>
                  <a:srgbClr val="7030A0"/>
                </a:solidFill>
                <a:latin typeface="Arial Black" pitchFamily="34" charset="0"/>
              </a:rPr>
              <a:t> Ester</a:t>
            </a:r>
          </a:p>
          <a:p>
            <a:pPr lvl="1">
              <a:buFont typeface="Arial" pitchFamily="34" charset="0"/>
              <a:buChar char="•"/>
            </a:pPr>
            <a:r>
              <a:rPr lang="cs-CZ" dirty="0" smtClean="0">
                <a:solidFill>
                  <a:srgbClr val="7030A0"/>
                </a:solidFill>
                <a:latin typeface="Arial Black" pitchFamily="34" charset="0"/>
              </a:rPr>
              <a:t>    </a:t>
            </a:r>
            <a:r>
              <a:rPr lang="cs-CZ" dirty="0" err="1" smtClean="0">
                <a:solidFill>
                  <a:srgbClr val="7030A0"/>
                </a:solidFill>
                <a:latin typeface="Arial Black" pitchFamily="34" charset="0"/>
              </a:rPr>
              <a:t>Crosslinked</a:t>
            </a:r>
            <a:r>
              <a:rPr lang="cs-CZ" dirty="0" smtClean="0">
                <a:solidFill>
                  <a:srgbClr val="7030A0"/>
                </a:solidFill>
                <a:latin typeface="Arial Black" pitchFamily="34" charset="0"/>
              </a:rPr>
              <a:t> </a:t>
            </a:r>
            <a:r>
              <a:rPr lang="en-GB" dirty="0" smtClean="0">
                <a:solidFill>
                  <a:srgbClr val="7030A0"/>
                </a:solidFill>
                <a:latin typeface="Arial Black" pitchFamily="34" charset="0"/>
              </a:rPr>
              <a:t>Starch</a:t>
            </a:r>
            <a:endParaRPr lang="cs-CZ" dirty="0" smtClean="0">
              <a:solidFill>
                <a:srgbClr val="7030A0"/>
              </a:solidFill>
              <a:latin typeface="Arial Black" pitchFamily="34" charset="0"/>
            </a:endParaRPr>
          </a:p>
          <a:p>
            <a:pPr marL="342900" indent="-342900">
              <a:buFont typeface="+mj-lt"/>
              <a:buAutoNum type="arabicPeriod"/>
            </a:pPr>
            <a:endParaRPr lang="en-GB" dirty="0" smtClean="0">
              <a:latin typeface="Arial Black" pitchFamily="34" charset="0"/>
            </a:endParaRPr>
          </a:p>
          <a:p>
            <a:pPr marL="342900" indent="-342900">
              <a:buFont typeface="+mj-lt"/>
              <a:buAutoNum type="arabicPeriod"/>
            </a:pPr>
            <a:r>
              <a:rPr lang="en-GB" b="1" dirty="0" smtClean="0">
                <a:solidFill>
                  <a:srgbClr val="008000"/>
                </a:solidFill>
                <a:latin typeface="Arial Black" pitchFamily="34" charset="0"/>
              </a:rPr>
              <a:t>T</a:t>
            </a:r>
            <a:r>
              <a:rPr lang="cs-CZ" b="1" dirty="0" smtClean="0">
                <a:solidFill>
                  <a:srgbClr val="008000"/>
                </a:solidFill>
                <a:latin typeface="Arial Black" pitchFamily="34" charset="0"/>
              </a:rPr>
              <a:t>h</a:t>
            </a:r>
            <a:r>
              <a:rPr lang="en-GB" b="1" dirty="0" err="1" smtClean="0">
                <a:solidFill>
                  <a:srgbClr val="008000"/>
                </a:solidFill>
                <a:latin typeface="Arial Black" pitchFamily="34" charset="0"/>
              </a:rPr>
              <a:t>erm</a:t>
            </a:r>
            <a:r>
              <a:rPr lang="cs-CZ" b="1" dirty="0" err="1" smtClean="0">
                <a:solidFill>
                  <a:srgbClr val="008000"/>
                </a:solidFill>
                <a:latin typeface="Arial Black" pitchFamily="34" charset="0"/>
              </a:rPr>
              <a:t>al</a:t>
            </a:r>
            <a:r>
              <a:rPr lang="en-GB" b="1" dirty="0" smtClean="0">
                <a:solidFill>
                  <a:srgbClr val="008000"/>
                </a:solidFill>
                <a:latin typeface="Arial Black" pitchFamily="34" charset="0"/>
              </a:rPr>
              <a:t> </a:t>
            </a:r>
            <a:r>
              <a:rPr lang="cs-CZ" dirty="0" err="1" smtClean="0">
                <a:solidFill>
                  <a:srgbClr val="008000"/>
                </a:solidFill>
                <a:latin typeface="Arial Black" pitchFamily="34" charset="0"/>
              </a:rPr>
              <a:t>Modification</a:t>
            </a:r>
            <a:r>
              <a:rPr lang="cs-CZ" dirty="0" smtClean="0">
                <a:solidFill>
                  <a:srgbClr val="008000"/>
                </a:solidFill>
                <a:latin typeface="Arial Black" pitchFamily="34" charset="0"/>
              </a:rPr>
              <a:t> in presence </a:t>
            </a:r>
            <a:r>
              <a:rPr lang="cs-CZ" dirty="0" err="1" smtClean="0">
                <a:solidFill>
                  <a:srgbClr val="008000"/>
                </a:solidFill>
                <a:latin typeface="Arial Black" pitchFamily="34" charset="0"/>
              </a:rPr>
              <a:t>of</a:t>
            </a:r>
            <a:r>
              <a:rPr lang="cs-CZ" dirty="0" smtClean="0">
                <a:solidFill>
                  <a:srgbClr val="008000"/>
                </a:solidFill>
                <a:latin typeface="Arial Black" pitchFamily="34" charset="0"/>
              </a:rPr>
              <a:t> </a:t>
            </a:r>
            <a:r>
              <a:rPr lang="cs-CZ" dirty="0" err="1" smtClean="0">
                <a:solidFill>
                  <a:srgbClr val="008000"/>
                </a:solidFill>
                <a:latin typeface="Arial Black" pitchFamily="34" charset="0"/>
              </a:rPr>
              <a:t>Water</a:t>
            </a:r>
            <a:endParaRPr lang="cs-CZ" dirty="0">
              <a:solidFill>
                <a:srgbClr val="FF0000"/>
              </a:solidFill>
              <a:latin typeface="Arial Black" pitchFamily="34" charset="0"/>
            </a:endParaRPr>
          </a:p>
        </p:txBody>
      </p:sp>
      <p:sp>
        <p:nvSpPr>
          <p:cNvPr id="9" name="TextovéPole 8"/>
          <p:cNvSpPr txBox="1"/>
          <p:nvPr/>
        </p:nvSpPr>
        <p:spPr>
          <a:xfrm>
            <a:off x="3923928" y="1052736"/>
            <a:ext cx="3240360" cy="707886"/>
          </a:xfrm>
          <a:prstGeom prst="rect">
            <a:avLst/>
          </a:prstGeom>
          <a:noFill/>
        </p:spPr>
        <p:txBody>
          <a:bodyPr wrap="square" rtlCol="0">
            <a:spAutoFit/>
          </a:bodyPr>
          <a:lstStyle/>
          <a:p>
            <a:r>
              <a:rPr lang="cs-CZ" sz="4000" dirty="0" smtClean="0">
                <a:solidFill>
                  <a:srgbClr val="008000"/>
                </a:solidFill>
                <a:latin typeface="Arial Black" pitchFamily="34" charset="0"/>
              </a:rPr>
              <a:t>PREFERED</a:t>
            </a:r>
            <a:endParaRPr lang="cs-CZ" sz="4000" dirty="0">
              <a:solidFill>
                <a:srgbClr val="008000"/>
              </a:solidFill>
              <a:latin typeface="Arial Black"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107504" y="0"/>
            <a:ext cx="8856984" cy="634082"/>
          </a:xfrm>
        </p:spPr>
        <p:txBody>
          <a:bodyPr/>
          <a:lstStyle/>
          <a:p>
            <a:r>
              <a:rPr lang="en-GB" sz="2800" b="1" dirty="0" smtClean="0">
                <a:solidFill>
                  <a:srgbClr val="C00000"/>
                </a:solidFill>
                <a:latin typeface="Arial Black" pitchFamily="34" charset="0"/>
              </a:rPr>
              <a:t>Starch Thermal </a:t>
            </a:r>
            <a:r>
              <a:rPr lang="en-GB" sz="2800" dirty="0" smtClean="0">
                <a:solidFill>
                  <a:srgbClr val="C00000"/>
                </a:solidFill>
                <a:latin typeface="Arial Black" pitchFamily="34" charset="0"/>
              </a:rPr>
              <a:t>Modification </a:t>
            </a:r>
            <a:r>
              <a:rPr lang="cs-CZ" sz="2800" dirty="0" smtClean="0">
                <a:solidFill>
                  <a:srgbClr val="C00000"/>
                </a:solidFill>
                <a:latin typeface="Arial Black" pitchFamily="34" charset="0"/>
              </a:rPr>
              <a:t>– EXAMPLE 1</a:t>
            </a:r>
            <a:endParaRPr lang="cs-CZ" sz="2800" dirty="0">
              <a:solidFill>
                <a:srgbClr val="C00000"/>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January 2018/6-3</a:t>
            </a:r>
            <a:endParaRPr lang="sk-SK"/>
          </a:p>
        </p:txBody>
      </p:sp>
      <p:sp>
        <p:nvSpPr>
          <p:cNvPr id="5" name="Zástupný symbol pro zápatí 4"/>
          <p:cNvSpPr>
            <a:spLocks noGrp="1"/>
          </p:cNvSpPr>
          <p:nvPr>
            <p:ph type="ftr" sz="quarter" idx="11"/>
          </p:nvPr>
        </p:nvSpPr>
        <p:spPr>
          <a:xfrm>
            <a:off x="3124200" y="6245225"/>
            <a:ext cx="5120208" cy="476250"/>
          </a:xfrm>
        </p:spPr>
        <p:txBody>
          <a:bodyPr/>
          <a:lstStyle/>
          <a:p>
            <a:pPr>
              <a:defRPr/>
            </a:pPr>
            <a:r>
              <a:rPr lang="fr-FR" smtClean="0"/>
              <a:t>NATURAL POLYMERS MU SCI 6 2018</a:t>
            </a:r>
            <a:endParaRPr lang="sk-SK" dirty="0"/>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21</a:t>
            </a:fld>
            <a:endParaRPr lang="sk-SK"/>
          </a:p>
        </p:txBody>
      </p:sp>
      <p:sp>
        <p:nvSpPr>
          <p:cNvPr id="11" name="Zástupný symbol pro obsah 10"/>
          <p:cNvSpPr>
            <a:spLocks noGrp="1"/>
          </p:cNvSpPr>
          <p:nvPr>
            <p:ph idx="1"/>
          </p:nvPr>
        </p:nvSpPr>
        <p:spPr>
          <a:xfrm>
            <a:off x="457200" y="620688"/>
            <a:ext cx="8229600" cy="5505475"/>
          </a:xfrm>
        </p:spPr>
        <p:txBody>
          <a:bodyPr/>
          <a:lstStyle/>
          <a:p>
            <a:r>
              <a:rPr lang="en-GB" sz="2800" b="1" dirty="0" smtClean="0"/>
              <a:t>Starch Water Suspension Cover on the heated Roll</a:t>
            </a:r>
          </a:p>
          <a:p>
            <a:r>
              <a:rPr lang="en-GB" sz="2800" b="1" dirty="0" smtClean="0"/>
              <a:t>Starch Paste formation, Hydrogen bonds between Starch Molecules breakage,  </a:t>
            </a:r>
          </a:p>
          <a:p>
            <a:r>
              <a:rPr lang="en-GB" sz="2800" b="1" dirty="0" smtClean="0"/>
              <a:t>Water is so rapidly evaporated, that Hydrogen bonds between Starch Molecules  can’t  arise again</a:t>
            </a:r>
          </a:p>
          <a:p>
            <a:r>
              <a:rPr lang="en-GB" sz="2800" b="1" dirty="0" smtClean="0"/>
              <a:t>Dry Starch is formed from no</a:t>
            </a:r>
            <a:r>
              <a:rPr lang="cs-CZ" sz="2800" b="1" dirty="0" smtClean="0"/>
              <a:t>-</a:t>
            </a:r>
            <a:r>
              <a:rPr lang="en-GB" sz="2800" b="1" dirty="0" smtClean="0"/>
              <a:t>associated  Macromolecules</a:t>
            </a:r>
          </a:p>
          <a:p>
            <a:r>
              <a:rPr lang="en-GB" sz="2800" b="1" dirty="0" smtClean="0"/>
              <a:t>Such Dry Starch is easy soluble in Water</a:t>
            </a:r>
            <a:endParaRPr lang="en-GB" sz="28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116632"/>
            <a:ext cx="8229600" cy="648072"/>
          </a:xfrm>
        </p:spPr>
        <p:txBody>
          <a:bodyPr/>
          <a:lstStyle/>
          <a:p>
            <a:r>
              <a:rPr lang="en-GB" sz="2800" b="1" dirty="0" smtClean="0">
                <a:solidFill>
                  <a:srgbClr val="C00000"/>
                </a:solidFill>
                <a:latin typeface="Arial Black" pitchFamily="34" charset="0"/>
              </a:rPr>
              <a:t>Starch Thermal </a:t>
            </a:r>
            <a:r>
              <a:rPr lang="en-GB" sz="2800" dirty="0" smtClean="0">
                <a:solidFill>
                  <a:srgbClr val="C00000"/>
                </a:solidFill>
                <a:latin typeface="Arial Black" pitchFamily="34" charset="0"/>
              </a:rPr>
              <a:t>Modification </a:t>
            </a:r>
            <a:r>
              <a:rPr lang="cs-CZ" sz="2800" dirty="0" smtClean="0">
                <a:solidFill>
                  <a:srgbClr val="C00000"/>
                </a:solidFill>
                <a:latin typeface="Arial Black" pitchFamily="34" charset="0"/>
              </a:rPr>
              <a:t>2</a:t>
            </a:r>
            <a:endParaRPr lang="cs-CZ" sz="2800" dirty="0">
              <a:solidFill>
                <a:srgbClr val="C00000"/>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January 2018/6-3</a:t>
            </a:r>
            <a:endParaRPr lang="sk-SK"/>
          </a:p>
        </p:txBody>
      </p:sp>
      <p:sp>
        <p:nvSpPr>
          <p:cNvPr id="5" name="Zástupný symbol pro zápatí 4"/>
          <p:cNvSpPr>
            <a:spLocks noGrp="1"/>
          </p:cNvSpPr>
          <p:nvPr>
            <p:ph type="ftr" sz="quarter" idx="11"/>
          </p:nvPr>
        </p:nvSpPr>
        <p:spPr>
          <a:xfrm>
            <a:off x="1619672" y="6453335"/>
            <a:ext cx="6624736" cy="268139"/>
          </a:xfrm>
        </p:spPr>
        <p:txBody>
          <a:bodyPr/>
          <a:lstStyle/>
          <a:p>
            <a:pPr>
              <a:defRPr/>
            </a:pPr>
            <a:r>
              <a:rPr lang="fr-FR" smtClean="0"/>
              <a:t>NATURAL POLYMERS MU SCI 6 2018</a:t>
            </a:r>
            <a:endParaRPr lang="sk-SK" dirty="0"/>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22</a:t>
            </a:fld>
            <a:endParaRPr lang="sk-SK"/>
          </a:p>
        </p:txBody>
      </p:sp>
      <p:pic>
        <p:nvPicPr>
          <p:cNvPr id="9" name="Obrázek 8" descr="termická modifikace škrobu 001.jpg"/>
          <p:cNvPicPr>
            <a:picLocks noChangeAspect="1"/>
          </p:cNvPicPr>
          <p:nvPr/>
        </p:nvPicPr>
        <p:blipFill>
          <a:blip r:embed="rId2" cstate="print"/>
          <a:stretch>
            <a:fillRect/>
          </a:stretch>
        </p:blipFill>
        <p:spPr>
          <a:xfrm rot="16200000">
            <a:off x="956213" y="1526276"/>
            <a:ext cx="4243751" cy="6156175"/>
          </a:xfrm>
          <a:prstGeom prst="rect">
            <a:avLst/>
          </a:prstGeom>
        </p:spPr>
      </p:pic>
      <p:sp>
        <p:nvSpPr>
          <p:cNvPr id="10" name="TextovéPole 9"/>
          <p:cNvSpPr txBox="1"/>
          <p:nvPr/>
        </p:nvSpPr>
        <p:spPr>
          <a:xfrm>
            <a:off x="0" y="1268760"/>
            <a:ext cx="3672408" cy="1323439"/>
          </a:xfrm>
          <a:prstGeom prst="rect">
            <a:avLst/>
          </a:prstGeom>
          <a:noFill/>
        </p:spPr>
        <p:txBody>
          <a:bodyPr wrap="square" rtlCol="0">
            <a:spAutoFit/>
          </a:bodyPr>
          <a:lstStyle/>
          <a:p>
            <a:r>
              <a:rPr lang="en-GB" sz="2000" b="1" dirty="0" smtClean="0">
                <a:solidFill>
                  <a:srgbClr val="0000FF"/>
                </a:solidFill>
                <a:latin typeface="+mn-lt"/>
              </a:rPr>
              <a:t>Formation of Starch </a:t>
            </a:r>
            <a:r>
              <a:rPr lang="cs-CZ" sz="2000" b="1" dirty="0" smtClean="0">
                <a:solidFill>
                  <a:srgbClr val="0000FF"/>
                </a:solidFill>
                <a:latin typeface="+mn-lt"/>
              </a:rPr>
              <a:t>P</a:t>
            </a:r>
            <a:r>
              <a:rPr lang="en-GB" sz="2000" b="1" dirty="0" err="1" smtClean="0">
                <a:solidFill>
                  <a:srgbClr val="0000FF"/>
                </a:solidFill>
                <a:latin typeface="+mn-lt"/>
              </a:rPr>
              <a:t>aste</a:t>
            </a:r>
            <a:r>
              <a:rPr lang="en-GB" sz="2000" b="1" dirty="0" smtClean="0">
                <a:solidFill>
                  <a:srgbClr val="0000FF"/>
                </a:solidFill>
                <a:latin typeface="+mn-lt"/>
              </a:rPr>
              <a:t> and </a:t>
            </a:r>
            <a:r>
              <a:rPr lang="en-GB" sz="2000" b="1" dirty="0" smtClean="0">
                <a:solidFill>
                  <a:srgbClr val="0000FF"/>
                </a:solidFill>
              </a:rPr>
              <a:t>Hydrogen bonds between Starch Molecules breakage</a:t>
            </a:r>
            <a:r>
              <a:rPr lang="en-GB" sz="2000" b="1" dirty="0" smtClean="0">
                <a:solidFill>
                  <a:srgbClr val="0000FF"/>
                </a:solidFill>
                <a:latin typeface="Arial Black" pitchFamily="34" charset="0"/>
              </a:rPr>
              <a:t> </a:t>
            </a:r>
            <a:endParaRPr lang="en-GB" sz="2000" dirty="0">
              <a:solidFill>
                <a:srgbClr val="0000FF"/>
              </a:solidFill>
              <a:latin typeface="Arial Black" pitchFamily="34" charset="0"/>
            </a:endParaRPr>
          </a:p>
        </p:txBody>
      </p:sp>
      <p:sp>
        <p:nvSpPr>
          <p:cNvPr id="12" name="TextovéPole 11"/>
          <p:cNvSpPr txBox="1"/>
          <p:nvPr/>
        </p:nvSpPr>
        <p:spPr>
          <a:xfrm>
            <a:off x="5940152" y="1700808"/>
            <a:ext cx="3024336" cy="1938992"/>
          </a:xfrm>
          <a:prstGeom prst="rect">
            <a:avLst/>
          </a:prstGeom>
          <a:noFill/>
        </p:spPr>
        <p:txBody>
          <a:bodyPr wrap="square" rtlCol="0">
            <a:spAutoFit/>
          </a:bodyPr>
          <a:lstStyle/>
          <a:p>
            <a:r>
              <a:rPr lang="en-GB" sz="2000" b="1" dirty="0" smtClean="0">
                <a:solidFill>
                  <a:srgbClr val="008000"/>
                </a:solidFill>
              </a:rPr>
              <a:t>Water is so rapidly evaporated , that </a:t>
            </a:r>
            <a:r>
              <a:rPr lang="en-GB" sz="2000" b="1" dirty="0" smtClean="0">
                <a:solidFill>
                  <a:srgbClr val="008000"/>
                </a:solidFill>
              </a:rPr>
              <a:t>Hydrogen bonds between Starch Molecules  can’t  arise </a:t>
            </a:r>
            <a:r>
              <a:rPr lang="en-GB" sz="2000" b="1" dirty="0" smtClean="0">
                <a:solidFill>
                  <a:srgbClr val="008000"/>
                </a:solidFill>
              </a:rPr>
              <a:t>again </a:t>
            </a:r>
            <a:endParaRPr lang="en-GB" sz="2000" dirty="0">
              <a:solidFill>
                <a:srgbClr val="008000"/>
              </a:solidFill>
            </a:endParaRPr>
          </a:p>
        </p:txBody>
      </p:sp>
      <p:cxnSp>
        <p:nvCxnSpPr>
          <p:cNvPr id="14" name="Přímá spojovací šipka 13"/>
          <p:cNvCxnSpPr/>
          <p:nvPr/>
        </p:nvCxnSpPr>
        <p:spPr>
          <a:xfrm flipH="1">
            <a:off x="4067944" y="3645024"/>
            <a:ext cx="2088232" cy="864096"/>
          </a:xfrm>
          <a:prstGeom prst="straightConnector1">
            <a:avLst/>
          </a:prstGeom>
          <a:ln w="63500">
            <a:solidFill>
              <a:srgbClr val="008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6" name="TextovéPole 15"/>
          <p:cNvSpPr txBox="1"/>
          <p:nvPr/>
        </p:nvSpPr>
        <p:spPr>
          <a:xfrm>
            <a:off x="6228184" y="4509120"/>
            <a:ext cx="2915816" cy="1015663"/>
          </a:xfrm>
          <a:prstGeom prst="rect">
            <a:avLst/>
          </a:prstGeom>
          <a:noFill/>
        </p:spPr>
        <p:txBody>
          <a:bodyPr wrap="square" rtlCol="0">
            <a:spAutoFit/>
          </a:bodyPr>
          <a:lstStyle/>
          <a:p>
            <a:r>
              <a:rPr lang="en-GB" sz="2000" b="1" dirty="0" smtClean="0">
                <a:solidFill>
                  <a:srgbClr val="C00000"/>
                </a:solidFill>
              </a:rPr>
              <a:t>Dry Starch is formed from no</a:t>
            </a:r>
            <a:r>
              <a:rPr lang="cs-CZ" sz="2000" b="1" dirty="0" smtClean="0">
                <a:solidFill>
                  <a:srgbClr val="C00000"/>
                </a:solidFill>
              </a:rPr>
              <a:t>-</a:t>
            </a:r>
            <a:r>
              <a:rPr lang="en-GB" sz="2000" b="1" dirty="0" smtClean="0">
                <a:solidFill>
                  <a:srgbClr val="C00000"/>
                </a:solidFill>
              </a:rPr>
              <a:t>associated  Macromolecules</a:t>
            </a:r>
            <a:endParaRPr lang="cs-CZ" sz="2000" dirty="0">
              <a:solidFill>
                <a:srgbClr val="C00000"/>
              </a:solidFill>
              <a:latin typeface="Arial Black" pitchFamily="34" charset="0"/>
            </a:endParaRPr>
          </a:p>
        </p:txBody>
      </p:sp>
      <p:cxnSp>
        <p:nvCxnSpPr>
          <p:cNvPr id="18" name="Přímá spojovací šipka 17"/>
          <p:cNvCxnSpPr/>
          <p:nvPr/>
        </p:nvCxnSpPr>
        <p:spPr>
          <a:xfrm flipH="1">
            <a:off x="5796136" y="5517232"/>
            <a:ext cx="504056" cy="504056"/>
          </a:xfrm>
          <a:prstGeom prst="straightConnector1">
            <a:avLst/>
          </a:prstGeom>
          <a:ln w="63500">
            <a:solidFill>
              <a:srgbClr val="C0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1" name="TextovéPole 20"/>
          <p:cNvSpPr txBox="1"/>
          <p:nvPr/>
        </p:nvSpPr>
        <p:spPr>
          <a:xfrm>
            <a:off x="0" y="5949280"/>
            <a:ext cx="2771800" cy="646331"/>
          </a:xfrm>
          <a:prstGeom prst="rect">
            <a:avLst/>
          </a:prstGeom>
          <a:solidFill>
            <a:schemeClr val="bg2">
              <a:lumMod val="40000"/>
              <a:lumOff val="60000"/>
            </a:schemeClr>
          </a:solidFill>
        </p:spPr>
        <p:txBody>
          <a:bodyPr wrap="square" rtlCol="0">
            <a:spAutoFit/>
          </a:bodyPr>
          <a:lstStyle/>
          <a:p>
            <a:r>
              <a:rPr lang="cs-CZ" dirty="0" smtClean="0">
                <a:solidFill>
                  <a:srgbClr val="7030A0"/>
                </a:solidFill>
                <a:latin typeface="Arial Black" pitchFamily="34" charset="0"/>
              </a:rPr>
              <a:t>ASOCIOATED </a:t>
            </a:r>
            <a:r>
              <a:rPr lang="cs-CZ" dirty="0" err="1" smtClean="0">
                <a:solidFill>
                  <a:srgbClr val="7030A0"/>
                </a:solidFill>
                <a:latin typeface="Arial Black" pitchFamily="34" charset="0"/>
              </a:rPr>
              <a:t>Starch</a:t>
            </a:r>
            <a:r>
              <a:rPr lang="cs-CZ" dirty="0" smtClean="0">
                <a:solidFill>
                  <a:srgbClr val="7030A0"/>
                </a:solidFill>
                <a:latin typeface="Arial Black" pitchFamily="34" charset="0"/>
              </a:rPr>
              <a:t>  MOLECULES</a:t>
            </a:r>
            <a:endParaRPr lang="cs-CZ" dirty="0">
              <a:solidFill>
                <a:srgbClr val="7030A0"/>
              </a:solidFill>
              <a:latin typeface="Arial Black"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67544" y="0"/>
            <a:ext cx="8229600" cy="836712"/>
          </a:xfrm>
        </p:spPr>
        <p:txBody>
          <a:bodyPr/>
          <a:lstStyle/>
          <a:p>
            <a:r>
              <a:rPr lang="en-GB" sz="2800" b="1" dirty="0" smtClean="0">
                <a:solidFill>
                  <a:srgbClr val="C00000"/>
                </a:solidFill>
                <a:latin typeface="Arial Black" pitchFamily="34" charset="0"/>
              </a:rPr>
              <a:t>Starch Thermal </a:t>
            </a:r>
            <a:r>
              <a:rPr lang="en-GB" sz="2800" dirty="0" smtClean="0">
                <a:solidFill>
                  <a:srgbClr val="C00000"/>
                </a:solidFill>
                <a:latin typeface="Arial Black" pitchFamily="34" charset="0"/>
              </a:rPr>
              <a:t>Modification </a:t>
            </a:r>
            <a:r>
              <a:rPr lang="cs-CZ" sz="2800" dirty="0" smtClean="0">
                <a:solidFill>
                  <a:srgbClr val="C00000"/>
                </a:solidFill>
                <a:latin typeface="Arial Black" pitchFamily="34" charset="0"/>
              </a:rPr>
              <a:t>– Technology Diagram 3</a:t>
            </a:r>
            <a:endParaRPr lang="cs-CZ" sz="2800" dirty="0">
              <a:solidFill>
                <a:srgbClr val="C00000"/>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January 2018/6-3</a:t>
            </a:r>
            <a:endParaRPr lang="sk-SK"/>
          </a:p>
        </p:txBody>
      </p:sp>
      <p:sp>
        <p:nvSpPr>
          <p:cNvPr id="5" name="Zástupný symbol pro zápatí 4"/>
          <p:cNvSpPr>
            <a:spLocks noGrp="1"/>
          </p:cNvSpPr>
          <p:nvPr>
            <p:ph type="ftr" sz="quarter" idx="11"/>
          </p:nvPr>
        </p:nvSpPr>
        <p:spPr>
          <a:xfrm>
            <a:off x="3124200" y="6245225"/>
            <a:ext cx="5120208" cy="476250"/>
          </a:xfrm>
        </p:spPr>
        <p:txBody>
          <a:bodyPr/>
          <a:lstStyle/>
          <a:p>
            <a:pPr>
              <a:defRPr/>
            </a:pPr>
            <a:r>
              <a:rPr lang="fr-FR" smtClean="0"/>
              <a:t>NATURAL POLYMERS MU SCI 6 2018</a:t>
            </a:r>
            <a:endParaRPr lang="sk-SK" dirty="0"/>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23</a:t>
            </a:fld>
            <a:endParaRPr lang="sk-SK"/>
          </a:p>
        </p:txBody>
      </p:sp>
      <p:pic>
        <p:nvPicPr>
          <p:cNvPr id="10" name="Zástupný symbol pro obsah 9" descr="img685.jpg"/>
          <p:cNvPicPr>
            <a:picLocks noGrp="1" noChangeAspect="1"/>
          </p:cNvPicPr>
          <p:nvPr>
            <p:ph idx="1"/>
          </p:nvPr>
        </p:nvPicPr>
        <p:blipFill>
          <a:blip r:embed="rId2" cstate="print"/>
          <a:stretch>
            <a:fillRect/>
          </a:stretch>
        </p:blipFill>
        <p:spPr>
          <a:xfrm rot="10800000">
            <a:off x="323528" y="836712"/>
            <a:ext cx="8568951" cy="5417518"/>
          </a:xfrm>
        </p:spPr>
      </p:pic>
      <p:sp>
        <p:nvSpPr>
          <p:cNvPr id="8" name="Elipsa 7"/>
          <p:cNvSpPr/>
          <p:nvPr/>
        </p:nvSpPr>
        <p:spPr>
          <a:xfrm>
            <a:off x="4139952" y="3645024"/>
            <a:ext cx="1512168" cy="129614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TextovéPole 8"/>
          <p:cNvSpPr txBox="1"/>
          <p:nvPr/>
        </p:nvSpPr>
        <p:spPr>
          <a:xfrm>
            <a:off x="3779912" y="1556792"/>
            <a:ext cx="1944216" cy="830997"/>
          </a:xfrm>
          <a:prstGeom prst="rect">
            <a:avLst/>
          </a:prstGeom>
          <a:noFill/>
          <a:ln w="38100">
            <a:solidFill>
              <a:srgbClr val="C00000"/>
            </a:solidFill>
          </a:ln>
        </p:spPr>
        <p:txBody>
          <a:bodyPr wrap="square" rtlCol="0">
            <a:spAutoFit/>
          </a:bodyPr>
          <a:lstStyle/>
          <a:p>
            <a:r>
              <a:rPr lang="cs-CZ" sz="1600" b="1" dirty="0" err="1" smtClean="0">
                <a:solidFill>
                  <a:srgbClr val="C00000"/>
                </a:solidFill>
                <a:latin typeface="Arial Black" pitchFamily="34" charset="0"/>
              </a:rPr>
              <a:t>The</a:t>
            </a:r>
            <a:r>
              <a:rPr lang="cs-CZ" sz="1600" b="1" dirty="0" smtClean="0">
                <a:solidFill>
                  <a:srgbClr val="C00000"/>
                </a:solidFill>
                <a:latin typeface="Arial Black" pitchFamily="34" charset="0"/>
              </a:rPr>
              <a:t> </a:t>
            </a:r>
            <a:r>
              <a:rPr lang="cs-CZ" sz="1600" b="1" dirty="0" err="1" smtClean="0">
                <a:solidFill>
                  <a:srgbClr val="C00000"/>
                </a:solidFill>
                <a:latin typeface="Arial Black" pitchFamily="34" charset="0"/>
              </a:rPr>
              <a:t>actual</a:t>
            </a:r>
            <a:r>
              <a:rPr lang="cs-CZ" sz="1600" b="1" dirty="0" smtClean="0">
                <a:solidFill>
                  <a:srgbClr val="C00000"/>
                </a:solidFill>
                <a:latin typeface="Arial Black" pitchFamily="34" charset="0"/>
              </a:rPr>
              <a:t> </a:t>
            </a:r>
            <a:r>
              <a:rPr lang="cs-CZ" sz="1600" b="1" dirty="0" err="1" smtClean="0">
                <a:solidFill>
                  <a:srgbClr val="C00000"/>
                </a:solidFill>
                <a:latin typeface="Arial Black" pitchFamily="34" charset="0"/>
              </a:rPr>
              <a:t>Process</a:t>
            </a:r>
            <a:r>
              <a:rPr lang="cs-CZ" sz="1600" b="1" dirty="0" smtClean="0">
                <a:solidFill>
                  <a:srgbClr val="C00000"/>
                </a:solidFill>
                <a:latin typeface="Arial Black" pitchFamily="34" charset="0"/>
              </a:rPr>
              <a:t> </a:t>
            </a:r>
            <a:r>
              <a:rPr lang="cs-CZ" sz="1600" b="1" dirty="0" err="1" smtClean="0">
                <a:solidFill>
                  <a:srgbClr val="C00000"/>
                </a:solidFill>
                <a:latin typeface="Arial Black" pitchFamily="34" charset="0"/>
              </a:rPr>
              <a:t>occurs</a:t>
            </a:r>
            <a:r>
              <a:rPr lang="cs-CZ" sz="1600" b="1" dirty="0" smtClean="0">
                <a:solidFill>
                  <a:srgbClr val="C00000"/>
                </a:solidFill>
                <a:latin typeface="Arial Black" pitchFamily="34" charset="0"/>
              </a:rPr>
              <a:t> </a:t>
            </a:r>
            <a:r>
              <a:rPr lang="cs-CZ" sz="1600" b="1" dirty="0" err="1" smtClean="0">
                <a:solidFill>
                  <a:srgbClr val="C00000"/>
                </a:solidFill>
                <a:latin typeface="Arial Black" pitchFamily="34" charset="0"/>
              </a:rPr>
              <a:t>here</a:t>
            </a:r>
            <a:r>
              <a:rPr lang="cs-CZ" sz="1600" b="1" dirty="0" smtClean="0">
                <a:solidFill>
                  <a:srgbClr val="C00000"/>
                </a:solidFill>
                <a:latin typeface="Arial Black" pitchFamily="34" charset="0"/>
              </a:rPr>
              <a:t>!</a:t>
            </a:r>
            <a:endParaRPr lang="cs-CZ" sz="1600" b="1" dirty="0">
              <a:solidFill>
                <a:srgbClr val="C00000"/>
              </a:solidFill>
              <a:latin typeface="Arial Black" pitchFamily="34" charset="0"/>
            </a:endParaRPr>
          </a:p>
        </p:txBody>
      </p:sp>
      <p:cxnSp>
        <p:nvCxnSpPr>
          <p:cNvPr id="12" name="Přímá spojovací šipka 11"/>
          <p:cNvCxnSpPr>
            <a:stCxn id="9" idx="2"/>
            <a:endCxn id="8" idx="0"/>
          </p:cNvCxnSpPr>
          <p:nvPr/>
        </p:nvCxnSpPr>
        <p:spPr>
          <a:xfrm>
            <a:off x="4752020" y="2387789"/>
            <a:ext cx="144016" cy="125723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Elipsa 12"/>
          <p:cNvSpPr/>
          <p:nvPr/>
        </p:nvSpPr>
        <p:spPr>
          <a:xfrm>
            <a:off x="2339752" y="5661248"/>
            <a:ext cx="1656184" cy="36004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TextovéPole 13"/>
          <p:cNvSpPr txBox="1"/>
          <p:nvPr/>
        </p:nvSpPr>
        <p:spPr>
          <a:xfrm>
            <a:off x="6084168" y="1052736"/>
            <a:ext cx="2664296" cy="707886"/>
          </a:xfrm>
          <a:prstGeom prst="rect">
            <a:avLst/>
          </a:prstGeom>
          <a:noFill/>
          <a:ln w="38100">
            <a:solidFill>
              <a:srgbClr val="FF0000"/>
            </a:solidFill>
          </a:ln>
        </p:spPr>
        <p:txBody>
          <a:bodyPr wrap="square" rtlCol="0">
            <a:spAutoFit/>
          </a:bodyPr>
          <a:lstStyle/>
          <a:p>
            <a:r>
              <a:rPr lang="cs-CZ" sz="2000" b="1" dirty="0" err="1" smtClean="0">
                <a:solidFill>
                  <a:srgbClr val="FF0000"/>
                </a:solidFill>
              </a:rPr>
              <a:t>Scrape</a:t>
            </a:r>
            <a:r>
              <a:rPr lang="cs-CZ" sz="2000" b="1" dirty="0" smtClean="0">
                <a:solidFill>
                  <a:srgbClr val="FF0000"/>
                </a:solidFill>
              </a:rPr>
              <a:t> </a:t>
            </a:r>
            <a:r>
              <a:rPr lang="cs-CZ" sz="2000" b="1" dirty="0" err="1" smtClean="0">
                <a:solidFill>
                  <a:srgbClr val="FF0000"/>
                </a:solidFill>
              </a:rPr>
              <a:t>away</a:t>
            </a:r>
            <a:r>
              <a:rPr lang="cs-CZ" sz="2000" b="1" dirty="0" smtClean="0">
                <a:solidFill>
                  <a:srgbClr val="FF0000"/>
                </a:solidFill>
              </a:rPr>
              <a:t> </a:t>
            </a:r>
            <a:r>
              <a:rPr lang="cs-CZ" sz="2000" b="1" dirty="0" err="1" smtClean="0">
                <a:solidFill>
                  <a:srgbClr val="FF0000"/>
                </a:solidFill>
              </a:rPr>
              <a:t>of</a:t>
            </a:r>
            <a:r>
              <a:rPr lang="cs-CZ" sz="2000" b="1" dirty="0" smtClean="0">
                <a:solidFill>
                  <a:srgbClr val="FF0000"/>
                </a:solidFill>
              </a:rPr>
              <a:t> </a:t>
            </a:r>
            <a:r>
              <a:rPr lang="cs-CZ" sz="2000" b="1" dirty="0" err="1" smtClean="0">
                <a:solidFill>
                  <a:srgbClr val="FF0000"/>
                </a:solidFill>
              </a:rPr>
              <a:t>the</a:t>
            </a:r>
            <a:r>
              <a:rPr lang="cs-CZ" sz="2000" b="1" dirty="0" smtClean="0">
                <a:solidFill>
                  <a:srgbClr val="FF0000"/>
                </a:solidFill>
              </a:rPr>
              <a:t> </a:t>
            </a:r>
            <a:r>
              <a:rPr lang="cs-CZ" sz="2000" b="1" dirty="0" err="1" smtClean="0">
                <a:solidFill>
                  <a:srgbClr val="FF0000"/>
                </a:solidFill>
              </a:rPr>
              <a:t>Dry</a:t>
            </a:r>
            <a:r>
              <a:rPr lang="cs-CZ" sz="2000" b="1" dirty="0" smtClean="0">
                <a:solidFill>
                  <a:srgbClr val="FF0000"/>
                </a:solidFill>
              </a:rPr>
              <a:t> </a:t>
            </a:r>
            <a:r>
              <a:rPr lang="cs-CZ" sz="2000" b="1" dirty="0" err="1" smtClean="0">
                <a:solidFill>
                  <a:srgbClr val="FF0000"/>
                </a:solidFill>
              </a:rPr>
              <a:t>Starch</a:t>
            </a:r>
            <a:r>
              <a:rPr lang="cs-CZ" sz="2000" b="1" dirty="0" smtClean="0">
                <a:solidFill>
                  <a:srgbClr val="FF0000"/>
                </a:solidFill>
              </a:rPr>
              <a:t> film</a:t>
            </a:r>
            <a:endParaRPr lang="cs-CZ" sz="2000" b="1" dirty="0">
              <a:solidFill>
                <a:srgbClr val="FF0000"/>
              </a:solidFill>
            </a:endParaRPr>
          </a:p>
        </p:txBody>
      </p:sp>
      <p:cxnSp>
        <p:nvCxnSpPr>
          <p:cNvPr id="16" name="Přímá spojovací šipka 15"/>
          <p:cNvCxnSpPr/>
          <p:nvPr/>
        </p:nvCxnSpPr>
        <p:spPr>
          <a:xfrm flipH="1">
            <a:off x="5364088" y="1412776"/>
            <a:ext cx="720080" cy="302433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ovéPole 17"/>
          <p:cNvSpPr txBox="1"/>
          <p:nvPr/>
        </p:nvSpPr>
        <p:spPr>
          <a:xfrm>
            <a:off x="0" y="5373216"/>
            <a:ext cx="8820472" cy="1200329"/>
          </a:xfrm>
          <a:prstGeom prst="rect">
            <a:avLst/>
          </a:prstGeom>
          <a:solidFill>
            <a:schemeClr val="accent3">
              <a:lumMod val="95000"/>
            </a:schemeClr>
          </a:solidFill>
        </p:spPr>
        <p:txBody>
          <a:bodyPr wrap="square" rtlCol="0">
            <a:spAutoFit/>
          </a:bodyPr>
          <a:lstStyle/>
          <a:p>
            <a:r>
              <a:rPr lang="en-GB" b="1" dirty="0" smtClean="0">
                <a:solidFill>
                  <a:srgbClr val="FF0000"/>
                </a:solidFill>
                <a:latin typeface="Arial Black" pitchFamily="34" charset="0"/>
              </a:rPr>
              <a:t>The Classical Thermal Starch Modification</a:t>
            </a:r>
          </a:p>
          <a:p>
            <a:r>
              <a:rPr lang="en-GB" b="1" dirty="0" smtClean="0"/>
              <a:t>1) Dry Starch Hopper, 2) Automatic balances, 3) Mixer, 4) Metering pump, 5) </a:t>
            </a:r>
            <a:r>
              <a:rPr lang="en-GB" b="1" dirty="0" smtClean="0">
                <a:solidFill>
                  <a:srgbClr val="C00000"/>
                </a:solidFill>
                <a:latin typeface="Arial Black" pitchFamily="34" charset="0"/>
              </a:rPr>
              <a:t>Heated Roll</a:t>
            </a:r>
            <a:r>
              <a:rPr lang="en-GB" b="1" dirty="0" smtClean="0">
                <a:latin typeface="+mn-lt"/>
              </a:rPr>
              <a:t>, 6) </a:t>
            </a:r>
            <a:r>
              <a:rPr lang="en-GB" b="1" dirty="0" err="1" smtClean="0">
                <a:latin typeface="+mn-lt"/>
              </a:rPr>
              <a:t>Pregrinder</a:t>
            </a:r>
            <a:r>
              <a:rPr lang="en-GB" b="1" dirty="0" smtClean="0">
                <a:latin typeface="+mn-lt"/>
              </a:rPr>
              <a:t>, 7) Fan, 8) </a:t>
            </a:r>
            <a:r>
              <a:rPr lang="en-GB" b="1" dirty="0" err="1" smtClean="0">
                <a:latin typeface="+mn-lt"/>
              </a:rPr>
              <a:t>Cyclon</a:t>
            </a:r>
            <a:r>
              <a:rPr lang="en-GB" b="1" dirty="0" smtClean="0">
                <a:latin typeface="+mn-lt"/>
              </a:rPr>
              <a:t>, 9) Impact Mill, 10) Turnstile, 11) Dry product Hopper   </a:t>
            </a:r>
            <a:endParaRPr lang="en-GB" b="1" dirty="0">
              <a:latin typeface="+mn-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pPr lvl="1"/>
            <a:r>
              <a:rPr lang="en-GB" sz="2800" b="1" dirty="0" smtClean="0">
                <a:solidFill>
                  <a:srgbClr val="FF0000"/>
                </a:solidFill>
                <a:latin typeface="Arial Black" pitchFamily="34" charset="0"/>
              </a:rPr>
              <a:t>NONSELECTIV Oxidation of Starch</a:t>
            </a:r>
            <a:r>
              <a:rPr lang="cs-CZ" sz="2800" b="1" dirty="0" smtClean="0">
                <a:solidFill>
                  <a:srgbClr val="FF0000"/>
                </a:solidFill>
                <a:latin typeface="Arial Black" pitchFamily="34" charset="0"/>
              </a:rPr>
              <a:t> 1</a:t>
            </a:r>
            <a:endParaRPr lang="en-GB" sz="2800" dirty="0">
              <a:solidFill>
                <a:srgbClr val="FF0000"/>
              </a:solidFill>
            </a:endParaRPr>
          </a:p>
        </p:txBody>
      </p:sp>
      <p:sp>
        <p:nvSpPr>
          <p:cNvPr id="4" name="Zástupný symbol pro datum 3"/>
          <p:cNvSpPr>
            <a:spLocks noGrp="1"/>
          </p:cNvSpPr>
          <p:nvPr>
            <p:ph type="dt" sz="half" idx="10"/>
          </p:nvPr>
        </p:nvSpPr>
        <p:spPr/>
        <p:txBody>
          <a:bodyPr/>
          <a:lstStyle/>
          <a:p>
            <a:pPr>
              <a:defRPr/>
            </a:pPr>
            <a:r>
              <a:rPr lang="cs-CZ" smtClean="0"/>
              <a:t>January 2018/6-3</a:t>
            </a:r>
            <a:endParaRPr lang="sk-SK" dirty="0"/>
          </a:p>
        </p:txBody>
      </p:sp>
      <p:sp>
        <p:nvSpPr>
          <p:cNvPr id="5" name="Zástupný symbol pro zápatí 4"/>
          <p:cNvSpPr>
            <a:spLocks noGrp="1"/>
          </p:cNvSpPr>
          <p:nvPr>
            <p:ph type="ftr" sz="quarter" idx="11"/>
          </p:nvPr>
        </p:nvSpPr>
        <p:spPr>
          <a:xfrm>
            <a:off x="3124200" y="6453335"/>
            <a:ext cx="5048200" cy="268139"/>
          </a:xfrm>
        </p:spPr>
        <p:txBody>
          <a:bodyPr/>
          <a:lstStyle/>
          <a:p>
            <a:pPr>
              <a:defRPr/>
            </a:pPr>
            <a:r>
              <a:rPr lang="fr-FR" smtClean="0"/>
              <a:t>NATURAL POLYMERS MU SCI 6 2018</a:t>
            </a:r>
            <a:endParaRPr lang="sk-SK" dirty="0"/>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24</a:t>
            </a:fld>
            <a:endParaRPr lang="sk-SK"/>
          </a:p>
        </p:txBody>
      </p:sp>
      <p:pic>
        <p:nvPicPr>
          <p:cNvPr id="10" name="Zástupný symbol pro obsah 9" descr="img687.jpg"/>
          <p:cNvPicPr>
            <a:picLocks noGrp="1" noChangeAspect="1"/>
          </p:cNvPicPr>
          <p:nvPr>
            <p:ph idx="1"/>
          </p:nvPr>
        </p:nvPicPr>
        <p:blipFill>
          <a:blip r:embed="rId2" cstate="print"/>
          <a:stretch>
            <a:fillRect/>
          </a:stretch>
        </p:blipFill>
        <p:spPr>
          <a:xfrm rot="16200000">
            <a:off x="1127304" y="464985"/>
            <a:ext cx="5040560" cy="6360079"/>
          </a:xfrm>
        </p:spPr>
      </p:pic>
      <p:sp>
        <p:nvSpPr>
          <p:cNvPr id="12" name="TextovéPole 11"/>
          <p:cNvSpPr txBox="1"/>
          <p:nvPr/>
        </p:nvSpPr>
        <p:spPr>
          <a:xfrm>
            <a:off x="6372200" y="908720"/>
            <a:ext cx="2592288" cy="1200329"/>
          </a:xfrm>
          <a:prstGeom prst="rect">
            <a:avLst/>
          </a:prstGeom>
          <a:noFill/>
          <a:ln w="38100">
            <a:solidFill>
              <a:srgbClr val="C00000"/>
            </a:solidFill>
          </a:ln>
        </p:spPr>
        <p:txBody>
          <a:bodyPr wrap="square" rtlCol="0">
            <a:spAutoFit/>
          </a:bodyPr>
          <a:lstStyle/>
          <a:p>
            <a:r>
              <a:rPr lang="en-GB" b="1" dirty="0" smtClean="0">
                <a:solidFill>
                  <a:srgbClr val="C00000"/>
                </a:solidFill>
              </a:rPr>
              <a:t>Oxidation of the  C</a:t>
            </a:r>
            <a:r>
              <a:rPr lang="en-GB" b="1" cap="all" dirty="0" smtClean="0">
                <a:solidFill>
                  <a:srgbClr val="C00000"/>
                </a:solidFill>
              </a:rPr>
              <a:t>arbonyl group </a:t>
            </a:r>
            <a:r>
              <a:rPr lang="en-GB" b="1" dirty="0" smtClean="0">
                <a:solidFill>
                  <a:srgbClr val="C00000"/>
                </a:solidFill>
              </a:rPr>
              <a:t>in the OPEN FORM of GLUCOSE</a:t>
            </a:r>
            <a:r>
              <a:rPr lang="cs-CZ" b="1" dirty="0" smtClean="0">
                <a:solidFill>
                  <a:srgbClr val="C00000"/>
                </a:solidFill>
              </a:rPr>
              <a:t> to -COOH</a:t>
            </a:r>
            <a:endParaRPr lang="en-GB" b="1" dirty="0">
              <a:solidFill>
                <a:srgbClr val="C00000"/>
              </a:solidFill>
            </a:endParaRPr>
          </a:p>
        </p:txBody>
      </p:sp>
      <p:sp>
        <p:nvSpPr>
          <p:cNvPr id="13" name="TextovéPole 12"/>
          <p:cNvSpPr txBox="1"/>
          <p:nvPr/>
        </p:nvSpPr>
        <p:spPr>
          <a:xfrm>
            <a:off x="6804248" y="2420888"/>
            <a:ext cx="2232248" cy="1754326"/>
          </a:xfrm>
          <a:prstGeom prst="rect">
            <a:avLst/>
          </a:prstGeom>
          <a:noFill/>
          <a:ln w="38100">
            <a:solidFill>
              <a:srgbClr val="FF0000"/>
            </a:solidFill>
          </a:ln>
        </p:spPr>
        <p:txBody>
          <a:bodyPr wrap="square" rtlCol="0">
            <a:spAutoFit/>
          </a:bodyPr>
          <a:lstStyle/>
          <a:p>
            <a:r>
              <a:rPr lang="en-GB" b="1" dirty="0" smtClean="0">
                <a:solidFill>
                  <a:srgbClr val="FF0000"/>
                </a:solidFill>
              </a:rPr>
              <a:t>Oxidation of the – OH in CYKLIC FORM of GLUCOSE</a:t>
            </a:r>
            <a:r>
              <a:rPr lang="cs-CZ" b="1" dirty="0" smtClean="0">
                <a:solidFill>
                  <a:srgbClr val="FF0000"/>
                </a:solidFill>
              </a:rPr>
              <a:t> to =</a:t>
            </a:r>
            <a:r>
              <a:rPr lang="en-GB" b="1" dirty="0" smtClean="0">
                <a:solidFill>
                  <a:srgbClr val="FF0000"/>
                </a:solidFill>
              </a:rPr>
              <a:t>C=O and then  up to -COOH</a:t>
            </a:r>
            <a:endParaRPr lang="en-GB" b="1" dirty="0">
              <a:solidFill>
                <a:srgbClr val="FF0000"/>
              </a:solidFill>
            </a:endParaRPr>
          </a:p>
        </p:txBody>
      </p:sp>
      <p:cxnSp>
        <p:nvCxnSpPr>
          <p:cNvPr id="15" name="Přímá spojovací šipka 14"/>
          <p:cNvCxnSpPr/>
          <p:nvPr/>
        </p:nvCxnSpPr>
        <p:spPr>
          <a:xfrm flipH="1" flipV="1">
            <a:off x="2915816" y="2780928"/>
            <a:ext cx="3888432" cy="43204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Přímá spojovací šipka 15"/>
          <p:cNvCxnSpPr>
            <a:stCxn id="10" idx="2"/>
          </p:cNvCxnSpPr>
          <p:nvPr/>
        </p:nvCxnSpPr>
        <p:spPr>
          <a:xfrm flipH="1">
            <a:off x="3707904" y="3645024"/>
            <a:ext cx="3119720" cy="28803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ovéPole 21"/>
          <p:cNvSpPr txBox="1"/>
          <p:nvPr/>
        </p:nvSpPr>
        <p:spPr>
          <a:xfrm>
            <a:off x="6804248" y="4797152"/>
            <a:ext cx="2088232" cy="1477328"/>
          </a:xfrm>
          <a:prstGeom prst="rect">
            <a:avLst/>
          </a:prstGeom>
          <a:noFill/>
          <a:ln w="38100">
            <a:solidFill>
              <a:srgbClr val="0000FF"/>
            </a:solidFill>
          </a:ln>
        </p:spPr>
        <p:txBody>
          <a:bodyPr wrap="square" rtlCol="0">
            <a:spAutoFit/>
          </a:bodyPr>
          <a:lstStyle/>
          <a:p>
            <a:r>
              <a:rPr lang="en-GB" b="1" dirty="0" smtClean="0">
                <a:solidFill>
                  <a:srgbClr val="0000FF"/>
                </a:solidFill>
              </a:rPr>
              <a:t>Oxidation of the CYKLIC FORM of GLUCOSE by opening between </a:t>
            </a:r>
          </a:p>
          <a:p>
            <a:r>
              <a:rPr lang="en-GB" b="1" dirty="0" smtClean="0">
                <a:solidFill>
                  <a:srgbClr val="0000FF"/>
                </a:solidFill>
              </a:rPr>
              <a:t>C2 a C3</a:t>
            </a:r>
            <a:endParaRPr lang="en-GB" b="1" dirty="0">
              <a:solidFill>
                <a:srgbClr val="0000FF"/>
              </a:solidFill>
            </a:endParaRPr>
          </a:p>
        </p:txBody>
      </p:sp>
      <p:sp>
        <p:nvSpPr>
          <p:cNvPr id="23" name="TextovéPole 22"/>
          <p:cNvSpPr txBox="1"/>
          <p:nvPr/>
        </p:nvSpPr>
        <p:spPr>
          <a:xfrm>
            <a:off x="2339752" y="6021288"/>
            <a:ext cx="576064" cy="369332"/>
          </a:xfrm>
          <a:prstGeom prst="rect">
            <a:avLst/>
          </a:prstGeom>
          <a:noFill/>
          <a:ln w="38100">
            <a:solidFill>
              <a:srgbClr val="0000FF"/>
            </a:solidFill>
          </a:ln>
        </p:spPr>
        <p:txBody>
          <a:bodyPr wrap="square" rtlCol="0">
            <a:spAutoFit/>
          </a:bodyPr>
          <a:lstStyle/>
          <a:p>
            <a:r>
              <a:rPr lang="cs-CZ" b="1" dirty="0" smtClean="0">
                <a:solidFill>
                  <a:srgbClr val="0000FF"/>
                </a:solidFill>
              </a:rPr>
              <a:t>C2</a:t>
            </a:r>
            <a:endParaRPr lang="cs-CZ" dirty="0"/>
          </a:p>
        </p:txBody>
      </p:sp>
      <p:sp>
        <p:nvSpPr>
          <p:cNvPr id="24" name="TextovéPole 23"/>
          <p:cNvSpPr txBox="1"/>
          <p:nvPr/>
        </p:nvSpPr>
        <p:spPr>
          <a:xfrm>
            <a:off x="179512" y="5949280"/>
            <a:ext cx="576064" cy="369332"/>
          </a:xfrm>
          <a:prstGeom prst="rect">
            <a:avLst/>
          </a:prstGeom>
          <a:noFill/>
          <a:ln w="38100">
            <a:solidFill>
              <a:srgbClr val="0000FF"/>
            </a:solidFill>
          </a:ln>
        </p:spPr>
        <p:txBody>
          <a:bodyPr wrap="square" rtlCol="0">
            <a:spAutoFit/>
          </a:bodyPr>
          <a:lstStyle/>
          <a:p>
            <a:r>
              <a:rPr lang="cs-CZ" b="1" dirty="0" smtClean="0">
                <a:solidFill>
                  <a:srgbClr val="0000FF"/>
                </a:solidFill>
              </a:rPr>
              <a:t>C3</a:t>
            </a:r>
            <a:endParaRPr lang="cs-CZ" dirty="0"/>
          </a:p>
        </p:txBody>
      </p:sp>
      <p:cxnSp>
        <p:nvCxnSpPr>
          <p:cNvPr id="26" name="Přímá spojovací šipka 25"/>
          <p:cNvCxnSpPr/>
          <p:nvPr/>
        </p:nvCxnSpPr>
        <p:spPr>
          <a:xfrm flipH="1" flipV="1">
            <a:off x="1763688" y="5805264"/>
            <a:ext cx="576064" cy="216024"/>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7" name="Přímá spojovací šipka 26"/>
          <p:cNvCxnSpPr/>
          <p:nvPr/>
        </p:nvCxnSpPr>
        <p:spPr>
          <a:xfrm flipV="1">
            <a:off x="755576" y="5805264"/>
            <a:ext cx="216024" cy="144016"/>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0" name="TextovéPole 29"/>
          <p:cNvSpPr txBox="1"/>
          <p:nvPr/>
        </p:nvSpPr>
        <p:spPr>
          <a:xfrm>
            <a:off x="107504" y="4437112"/>
            <a:ext cx="576064" cy="400110"/>
          </a:xfrm>
          <a:prstGeom prst="rect">
            <a:avLst/>
          </a:prstGeom>
          <a:noFill/>
          <a:ln w="38100">
            <a:solidFill>
              <a:srgbClr val="FF0000"/>
            </a:solidFill>
          </a:ln>
        </p:spPr>
        <p:txBody>
          <a:bodyPr wrap="square" rtlCol="0">
            <a:spAutoFit/>
          </a:bodyPr>
          <a:lstStyle/>
          <a:p>
            <a:r>
              <a:rPr lang="cs-CZ" sz="2000" b="1" dirty="0" smtClean="0">
                <a:solidFill>
                  <a:srgbClr val="FF0000"/>
                </a:solidFill>
                <a:latin typeface="+mn-lt"/>
              </a:rPr>
              <a:t>C6</a:t>
            </a:r>
            <a:endParaRPr lang="cs-CZ" sz="2000" b="1" dirty="0">
              <a:latin typeface="+mn-lt"/>
            </a:endParaRPr>
          </a:p>
        </p:txBody>
      </p:sp>
      <p:cxnSp>
        <p:nvCxnSpPr>
          <p:cNvPr id="31" name="Přímá spojovací šipka 30"/>
          <p:cNvCxnSpPr/>
          <p:nvPr/>
        </p:nvCxnSpPr>
        <p:spPr>
          <a:xfrm>
            <a:off x="683568" y="4869160"/>
            <a:ext cx="288032" cy="21602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Přímá spojovací šipka 17"/>
          <p:cNvCxnSpPr/>
          <p:nvPr/>
        </p:nvCxnSpPr>
        <p:spPr>
          <a:xfrm flipH="1" flipV="1">
            <a:off x="5436096" y="1268760"/>
            <a:ext cx="1008112" cy="7200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1" name="TextovéPole 20"/>
          <p:cNvSpPr txBox="1"/>
          <p:nvPr/>
        </p:nvSpPr>
        <p:spPr>
          <a:xfrm>
            <a:off x="0" y="1844824"/>
            <a:ext cx="6300192" cy="369332"/>
          </a:xfrm>
          <a:prstGeom prst="rect">
            <a:avLst/>
          </a:prstGeom>
          <a:solidFill>
            <a:schemeClr val="accent3">
              <a:lumMod val="95000"/>
            </a:schemeClr>
          </a:solidFill>
        </p:spPr>
        <p:txBody>
          <a:bodyPr wrap="square" rtlCol="0">
            <a:spAutoFit/>
          </a:bodyPr>
          <a:lstStyle/>
          <a:p>
            <a:endParaRPr lang="cs-CZ" dirty="0"/>
          </a:p>
        </p:txBody>
      </p:sp>
      <p:sp>
        <p:nvSpPr>
          <p:cNvPr id="25" name="TextovéPole 24"/>
          <p:cNvSpPr txBox="1"/>
          <p:nvPr/>
        </p:nvSpPr>
        <p:spPr>
          <a:xfrm>
            <a:off x="179512" y="3212976"/>
            <a:ext cx="5616624" cy="369332"/>
          </a:xfrm>
          <a:prstGeom prst="rect">
            <a:avLst/>
          </a:prstGeom>
          <a:solidFill>
            <a:schemeClr val="accent3">
              <a:lumMod val="95000"/>
            </a:schemeClr>
          </a:solidFill>
        </p:spPr>
        <p:txBody>
          <a:bodyPr wrap="square" rtlCol="0">
            <a:spAutoFit/>
          </a:bodyPr>
          <a:lstStyle/>
          <a:p>
            <a:endParaRPr lang="cs-CZ" dirty="0"/>
          </a:p>
        </p:txBody>
      </p:sp>
      <p:sp>
        <p:nvSpPr>
          <p:cNvPr id="29" name="TextovéPole 28"/>
          <p:cNvSpPr txBox="1"/>
          <p:nvPr/>
        </p:nvSpPr>
        <p:spPr>
          <a:xfrm>
            <a:off x="755576" y="4437112"/>
            <a:ext cx="5688632" cy="369332"/>
          </a:xfrm>
          <a:prstGeom prst="rect">
            <a:avLst/>
          </a:prstGeom>
          <a:solidFill>
            <a:schemeClr val="accent3">
              <a:lumMod val="95000"/>
            </a:schemeClr>
          </a:solidFill>
        </p:spPr>
        <p:txBody>
          <a:bodyPr wrap="square" rtlCol="0">
            <a:spAutoFit/>
          </a:bodyPr>
          <a:lstStyle/>
          <a:p>
            <a:endParaRPr lang="cs-CZ"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pPr lvl="1"/>
            <a:r>
              <a:rPr lang="en-GB" sz="2800" b="1" dirty="0" smtClean="0">
                <a:solidFill>
                  <a:srgbClr val="FF0000"/>
                </a:solidFill>
                <a:latin typeface="Arial Black" pitchFamily="34" charset="0"/>
              </a:rPr>
              <a:t>Oxidation of Starch</a:t>
            </a:r>
            <a:endParaRPr lang="cs-CZ" sz="2800" dirty="0">
              <a:solidFill>
                <a:srgbClr val="FF0000"/>
              </a:solidFill>
            </a:endParaRPr>
          </a:p>
        </p:txBody>
      </p:sp>
      <p:sp>
        <p:nvSpPr>
          <p:cNvPr id="4" name="Zástupný symbol pro datum 3"/>
          <p:cNvSpPr>
            <a:spLocks noGrp="1"/>
          </p:cNvSpPr>
          <p:nvPr>
            <p:ph type="dt" sz="half" idx="10"/>
          </p:nvPr>
        </p:nvSpPr>
        <p:spPr/>
        <p:txBody>
          <a:bodyPr/>
          <a:lstStyle/>
          <a:p>
            <a:pPr>
              <a:defRPr/>
            </a:pPr>
            <a:r>
              <a:rPr lang="cs-CZ" smtClean="0"/>
              <a:t>January 2018/6-3</a:t>
            </a:r>
            <a:endParaRPr lang="sk-SK"/>
          </a:p>
        </p:txBody>
      </p:sp>
      <p:sp>
        <p:nvSpPr>
          <p:cNvPr id="5" name="Zástupný symbol pro zápatí 4"/>
          <p:cNvSpPr>
            <a:spLocks noGrp="1"/>
          </p:cNvSpPr>
          <p:nvPr>
            <p:ph type="ftr" sz="quarter" idx="11"/>
          </p:nvPr>
        </p:nvSpPr>
        <p:spPr>
          <a:xfrm>
            <a:off x="3124200" y="6245225"/>
            <a:ext cx="5192216" cy="476250"/>
          </a:xfrm>
        </p:spPr>
        <p:txBody>
          <a:bodyPr/>
          <a:lstStyle/>
          <a:p>
            <a:pPr>
              <a:defRPr/>
            </a:pPr>
            <a:r>
              <a:rPr lang="fr-FR" smtClean="0"/>
              <a:t>NATURAL POLYMERS MU SCI 6 2018</a:t>
            </a:r>
            <a:endParaRPr lang="sk-SK" dirty="0"/>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25</a:t>
            </a:fld>
            <a:endParaRPr lang="sk-SK"/>
          </a:p>
        </p:txBody>
      </p:sp>
      <p:sp>
        <p:nvSpPr>
          <p:cNvPr id="8" name="Zástupný symbol pro obsah 7"/>
          <p:cNvSpPr>
            <a:spLocks noGrp="1"/>
          </p:cNvSpPr>
          <p:nvPr>
            <p:ph idx="1"/>
          </p:nvPr>
        </p:nvSpPr>
        <p:spPr>
          <a:xfrm>
            <a:off x="457200" y="980728"/>
            <a:ext cx="8229600" cy="5145435"/>
          </a:xfrm>
        </p:spPr>
        <p:txBody>
          <a:bodyPr/>
          <a:lstStyle/>
          <a:p>
            <a:r>
              <a:rPr lang="en-GB" sz="2800" b="1" dirty="0" smtClean="0"/>
              <a:t>The most Important Modification Reactions</a:t>
            </a:r>
          </a:p>
          <a:p>
            <a:r>
              <a:rPr lang="en-GB" sz="2800" b="1" dirty="0" smtClean="0"/>
              <a:t>It can be done in both low and high pH Regions</a:t>
            </a:r>
          </a:p>
          <a:p>
            <a:r>
              <a:rPr lang="en-GB" sz="2800" b="1" dirty="0" smtClean="0"/>
              <a:t>The most Important is the </a:t>
            </a:r>
            <a:r>
              <a:rPr lang="en-GB" sz="2800" b="1" dirty="0" smtClean="0">
                <a:solidFill>
                  <a:srgbClr val="0000FF"/>
                </a:solidFill>
                <a:latin typeface="Arial Black" pitchFamily="34" charset="0"/>
              </a:rPr>
              <a:t>Oxidation by sodium hypochlorite </a:t>
            </a:r>
            <a:r>
              <a:rPr lang="en-GB" sz="2800" b="1" dirty="0" smtClean="0"/>
              <a:t>in the pH Region approx. 8 – 9 (slightly basic conditions)</a:t>
            </a:r>
          </a:p>
          <a:p>
            <a:r>
              <a:rPr lang="en-GB" sz="2800" b="1" dirty="0" smtClean="0"/>
              <a:t>It is used mainly for the Potato Starch, having high Capillarity and low Tendency to </a:t>
            </a:r>
            <a:r>
              <a:rPr lang="en-GB" sz="2800" b="1" dirty="0" err="1" smtClean="0"/>
              <a:t>Retrogradation</a:t>
            </a:r>
            <a:r>
              <a:rPr lang="en-GB" sz="2800" b="1" dirty="0" smtClean="0"/>
              <a:t> </a:t>
            </a:r>
          </a:p>
          <a:p>
            <a:endParaRPr lang="cs-CZ" sz="12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0"/>
            <a:ext cx="8229600" cy="908720"/>
          </a:xfrm>
        </p:spPr>
        <p:txBody>
          <a:bodyPr/>
          <a:lstStyle/>
          <a:p>
            <a:pPr lvl="1"/>
            <a:r>
              <a:rPr lang="en-GB" sz="2800" b="1" dirty="0" smtClean="0">
                <a:solidFill>
                  <a:srgbClr val="FF0000"/>
                </a:solidFill>
                <a:latin typeface="Arial Black" pitchFamily="34" charset="0"/>
              </a:rPr>
              <a:t>NONSELECTIV Oxidation of Starch</a:t>
            </a:r>
            <a:r>
              <a:rPr lang="cs-CZ" sz="2800" b="1" dirty="0" smtClean="0">
                <a:solidFill>
                  <a:srgbClr val="FF0000"/>
                </a:solidFill>
                <a:latin typeface="Arial Black" pitchFamily="34" charset="0"/>
              </a:rPr>
              <a:t> </a:t>
            </a:r>
            <a:r>
              <a:rPr lang="cs-CZ" sz="2800" dirty="0" smtClean="0">
                <a:solidFill>
                  <a:srgbClr val="FF0000"/>
                </a:solidFill>
                <a:latin typeface="Arial Black" pitchFamily="34" charset="0"/>
              </a:rPr>
              <a:t>–Technology Diagram</a:t>
            </a:r>
            <a:endParaRPr lang="cs-CZ" sz="2800" dirty="0">
              <a:solidFill>
                <a:srgbClr val="FF0000"/>
              </a:solidFill>
            </a:endParaRPr>
          </a:p>
        </p:txBody>
      </p:sp>
      <p:sp>
        <p:nvSpPr>
          <p:cNvPr id="4" name="Zástupný symbol pro datum 3"/>
          <p:cNvSpPr>
            <a:spLocks noGrp="1"/>
          </p:cNvSpPr>
          <p:nvPr>
            <p:ph type="dt" sz="half" idx="10"/>
          </p:nvPr>
        </p:nvSpPr>
        <p:spPr/>
        <p:txBody>
          <a:bodyPr/>
          <a:lstStyle/>
          <a:p>
            <a:pPr>
              <a:defRPr/>
            </a:pPr>
            <a:r>
              <a:rPr lang="cs-CZ" smtClean="0"/>
              <a:t>January 2018/6-3</a:t>
            </a:r>
            <a:endParaRPr lang="sk-SK"/>
          </a:p>
        </p:txBody>
      </p:sp>
      <p:sp>
        <p:nvSpPr>
          <p:cNvPr id="5" name="Zástupný symbol pro zápatí 4"/>
          <p:cNvSpPr>
            <a:spLocks noGrp="1"/>
          </p:cNvSpPr>
          <p:nvPr>
            <p:ph type="ftr" sz="quarter" idx="11"/>
          </p:nvPr>
        </p:nvSpPr>
        <p:spPr>
          <a:xfrm>
            <a:off x="3124200" y="6245225"/>
            <a:ext cx="5120208" cy="476250"/>
          </a:xfrm>
        </p:spPr>
        <p:txBody>
          <a:bodyPr/>
          <a:lstStyle/>
          <a:p>
            <a:pPr>
              <a:defRPr/>
            </a:pPr>
            <a:r>
              <a:rPr lang="fr-FR" smtClean="0"/>
              <a:t>NATURAL POLYMERS MU SCI 6 2018</a:t>
            </a:r>
            <a:endParaRPr lang="sk-SK" dirty="0"/>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26</a:t>
            </a:fld>
            <a:endParaRPr lang="sk-SK"/>
          </a:p>
        </p:txBody>
      </p:sp>
      <p:pic>
        <p:nvPicPr>
          <p:cNvPr id="10" name="Zástupný symbol pro obsah 9" descr="img686.jpg"/>
          <p:cNvPicPr>
            <a:picLocks noGrp="1" noChangeAspect="1"/>
          </p:cNvPicPr>
          <p:nvPr>
            <p:ph idx="1"/>
          </p:nvPr>
        </p:nvPicPr>
        <p:blipFill>
          <a:blip r:embed="rId2" cstate="print"/>
          <a:stretch>
            <a:fillRect/>
          </a:stretch>
        </p:blipFill>
        <p:spPr>
          <a:xfrm>
            <a:off x="395536" y="908720"/>
            <a:ext cx="5616624" cy="5239269"/>
          </a:xfrm>
        </p:spPr>
      </p:pic>
      <p:sp>
        <p:nvSpPr>
          <p:cNvPr id="11" name="TextovéPole 10"/>
          <p:cNvSpPr txBox="1"/>
          <p:nvPr/>
        </p:nvSpPr>
        <p:spPr>
          <a:xfrm>
            <a:off x="6012160" y="836712"/>
            <a:ext cx="3024336" cy="2062103"/>
          </a:xfrm>
          <a:prstGeom prst="rect">
            <a:avLst/>
          </a:prstGeom>
          <a:noFill/>
          <a:ln w="38100">
            <a:solidFill>
              <a:srgbClr val="FF0000"/>
            </a:solidFill>
          </a:ln>
        </p:spPr>
        <p:txBody>
          <a:bodyPr wrap="square" rtlCol="0">
            <a:spAutoFit/>
          </a:bodyPr>
          <a:lstStyle/>
          <a:p>
            <a:r>
              <a:rPr lang="cs-CZ" sz="1600" b="1" u="sng" dirty="0" smtClean="0">
                <a:solidFill>
                  <a:srgbClr val="FF0000"/>
                </a:solidFill>
              </a:rPr>
              <a:t>TYPICAL FORMULATION</a:t>
            </a:r>
          </a:p>
          <a:p>
            <a:pPr>
              <a:buFont typeface="Arial" pitchFamily="34" charset="0"/>
              <a:buChar char="•"/>
            </a:pPr>
            <a:r>
              <a:rPr lang="cs-CZ" sz="1600" b="1" dirty="0" smtClean="0">
                <a:solidFill>
                  <a:srgbClr val="FF0000"/>
                </a:solidFill>
              </a:rPr>
              <a:t> pH = 8 – 9</a:t>
            </a:r>
          </a:p>
          <a:p>
            <a:pPr>
              <a:buFont typeface="Arial" pitchFamily="34" charset="0"/>
              <a:buChar char="•"/>
            </a:pPr>
            <a:r>
              <a:rPr lang="cs-CZ" sz="1600" b="1" dirty="0" smtClean="0">
                <a:solidFill>
                  <a:srgbClr val="FF0000"/>
                </a:solidFill>
              </a:rPr>
              <a:t> </a:t>
            </a:r>
            <a:r>
              <a:rPr lang="cs-CZ" sz="1600" b="1" dirty="0" smtClean="0">
                <a:solidFill>
                  <a:srgbClr val="008000"/>
                </a:solidFill>
              </a:rPr>
              <a:t>TEMPERATURE = 35 – 43 °C</a:t>
            </a:r>
          </a:p>
          <a:p>
            <a:pPr>
              <a:buFont typeface="Arial" pitchFamily="34" charset="0"/>
              <a:buChar char="•"/>
            </a:pPr>
            <a:r>
              <a:rPr lang="cs-CZ" sz="1600" b="1" dirty="0" smtClean="0">
                <a:solidFill>
                  <a:srgbClr val="0000FF"/>
                </a:solidFill>
              </a:rPr>
              <a:t> </a:t>
            </a:r>
            <a:r>
              <a:rPr lang="cs-CZ" sz="1600" b="1" dirty="0" err="1" smtClean="0">
                <a:solidFill>
                  <a:srgbClr val="0000FF"/>
                </a:solidFill>
              </a:rPr>
              <a:t>Reaction</a:t>
            </a:r>
            <a:r>
              <a:rPr lang="cs-CZ" sz="1600" b="1" dirty="0" smtClean="0">
                <a:solidFill>
                  <a:srgbClr val="0000FF"/>
                </a:solidFill>
              </a:rPr>
              <a:t> </a:t>
            </a:r>
            <a:r>
              <a:rPr lang="cs-CZ" sz="1600" b="1" dirty="0" err="1" smtClean="0">
                <a:solidFill>
                  <a:srgbClr val="0000FF"/>
                </a:solidFill>
              </a:rPr>
              <a:t>time</a:t>
            </a:r>
            <a:r>
              <a:rPr lang="cs-CZ" sz="1600" b="1" dirty="0" smtClean="0">
                <a:solidFill>
                  <a:srgbClr val="0000FF"/>
                </a:solidFill>
              </a:rPr>
              <a:t> = 2 – 8 </a:t>
            </a:r>
            <a:r>
              <a:rPr lang="cs-CZ" sz="1600" b="1" dirty="0" err="1" smtClean="0">
                <a:solidFill>
                  <a:srgbClr val="0000FF"/>
                </a:solidFill>
              </a:rPr>
              <a:t>hours</a:t>
            </a:r>
            <a:endParaRPr lang="cs-CZ" sz="1600" b="1" dirty="0" smtClean="0">
              <a:solidFill>
                <a:srgbClr val="0000FF"/>
              </a:solidFill>
            </a:endParaRPr>
          </a:p>
          <a:p>
            <a:pPr>
              <a:buFont typeface="Arial" pitchFamily="34" charset="0"/>
              <a:buChar char="•"/>
            </a:pPr>
            <a:r>
              <a:rPr lang="cs-CZ" sz="1600" b="1" dirty="0" smtClean="0">
                <a:solidFill>
                  <a:srgbClr val="FF0000"/>
                </a:solidFill>
              </a:rPr>
              <a:t> </a:t>
            </a:r>
            <a:r>
              <a:rPr lang="cs-CZ" sz="1600" b="1" dirty="0" err="1" smtClean="0">
                <a:solidFill>
                  <a:srgbClr val="C00000"/>
                </a:solidFill>
              </a:rPr>
              <a:t>activ</a:t>
            </a:r>
            <a:r>
              <a:rPr lang="cs-CZ" sz="1600" b="1" dirty="0" smtClean="0">
                <a:solidFill>
                  <a:srgbClr val="C00000"/>
                </a:solidFill>
              </a:rPr>
              <a:t> </a:t>
            </a:r>
            <a:r>
              <a:rPr lang="cs-CZ" sz="1600" b="1" dirty="0" err="1" smtClean="0">
                <a:solidFill>
                  <a:srgbClr val="C00000"/>
                </a:solidFill>
              </a:rPr>
              <a:t>chlorine</a:t>
            </a:r>
            <a:r>
              <a:rPr lang="cs-CZ" sz="1600" b="1" dirty="0" smtClean="0">
                <a:solidFill>
                  <a:srgbClr val="C00000"/>
                </a:solidFill>
              </a:rPr>
              <a:t> (</a:t>
            </a:r>
            <a:r>
              <a:rPr lang="cs-CZ" sz="1600" b="1" dirty="0" err="1" smtClean="0">
                <a:solidFill>
                  <a:srgbClr val="C00000"/>
                </a:solidFill>
              </a:rPr>
              <a:t>NaClO</a:t>
            </a:r>
            <a:r>
              <a:rPr lang="cs-CZ" sz="1600" b="1" dirty="0" smtClean="0">
                <a:solidFill>
                  <a:srgbClr val="C00000"/>
                </a:solidFill>
              </a:rPr>
              <a:t>) = 3 – 45 g/kg </a:t>
            </a:r>
            <a:r>
              <a:rPr lang="cs-CZ" sz="1600" b="1" dirty="0" err="1" smtClean="0">
                <a:solidFill>
                  <a:srgbClr val="C00000"/>
                </a:solidFill>
              </a:rPr>
              <a:t>Starch</a:t>
            </a:r>
            <a:endParaRPr lang="cs-CZ" sz="1600" b="1" dirty="0" smtClean="0">
              <a:solidFill>
                <a:srgbClr val="C00000"/>
              </a:solidFill>
            </a:endParaRPr>
          </a:p>
          <a:p>
            <a:endParaRPr lang="cs-CZ" sz="1600" dirty="0">
              <a:solidFill>
                <a:srgbClr val="FF0000"/>
              </a:solidFill>
            </a:endParaRPr>
          </a:p>
        </p:txBody>
      </p:sp>
      <p:sp>
        <p:nvSpPr>
          <p:cNvPr id="12" name="TextovéPole 11"/>
          <p:cNvSpPr txBox="1"/>
          <p:nvPr/>
        </p:nvSpPr>
        <p:spPr>
          <a:xfrm>
            <a:off x="5724128" y="3789040"/>
            <a:ext cx="3419872" cy="2308324"/>
          </a:xfrm>
          <a:prstGeom prst="rect">
            <a:avLst/>
          </a:prstGeom>
          <a:noFill/>
          <a:ln w="38100">
            <a:solidFill>
              <a:srgbClr val="0000FF"/>
            </a:solidFill>
          </a:ln>
        </p:spPr>
        <p:txBody>
          <a:bodyPr wrap="square" rtlCol="0">
            <a:spAutoFit/>
          </a:bodyPr>
          <a:lstStyle/>
          <a:p>
            <a:r>
              <a:rPr lang="cs-CZ" sz="2400" b="1" cap="all" dirty="0" err="1" smtClean="0">
                <a:solidFill>
                  <a:srgbClr val="0000FF"/>
                </a:solidFill>
              </a:rPr>
              <a:t>DEPOLYMERisation</a:t>
            </a:r>
            <a:r>
              <a:rPr lang="cs-CZ" sz="2400" b="1" dirty="0" smtClean="0">
                <a:solidFill>
                  <a:srgbClr val="0000FF"/>
                </a:solidFill>
              </a:rPr>
              <a:t> in  ALKALINE CONDITION &gt; LOWERING </a:t>
            </a:r>
            <a:r>
              <a:rPr lang="cs-CZ" sz="2400" b="1" dirty="0" err="1" smtClean="0">
                <a:solidFill>
                  <a:srgbClr val="0000FF"/>
                </a:solidFill>
              </a:rPr>
              <a:t>of</a:t>
            </a:r>
            <a:r>
              <a:rPr lang="cs-CZ" sz="2400" b="1" dirty="0" smtClean="0">
                <a:solidFill>
                  <a:srgbClr val="0000FF"/>
                </a:solidFill>
              </a:rPr>
              <a:t> </a:t>
            </a:r>
            <a:r>
              <a:rPr lang="cs-CZ" sz="2400" b="1" dirty="0" err="1" smtClean="0">
                <a:solidFill>
                  <a:srgbClr val="0000FF"/>
                </a:solidFill>
              </a:rPr>
              <a:t>the</a:t>
            </a:r>
            <a:r>
              <a:rPr lang="cs-CZ" sz="2400" b="1" dirty="0" smtClean="0">
                <a:solidFill>
                  <a:srgbClr val="0000FF"/>
                </a:solidFill>
              </a:rPr>
              <a:t> MOLECULAR MASS (WEIGHT)</a:t>
            </a:r>
            <a:endParaRPr lang="cs-CZ" sz="2400" b="1" dirty="0">
              <a:solidFill>
                <a:srgbClr val="0000FF"/>
              </a:solidFill>
            </a:endParaRPr>
          </a:p>
        </p:txBody>
      </p:sp>
      <p:cxnSp>
        <p:nvCxnSpPr>
          <p:cNvPr id="14" name="Přímá spojovací šipka 13"/>
          <p:cNvCxnSpPr/>
          <p:nvPr/>
        </p:nvCxnSpPr>
        <p:spPr>
          <a:xfrm flipH="1" flipV="1">
            <a:off x="5796136" y="2636912"/>
            <a:ext cx="288032" cy="115212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3" name="TextovéPole 12"/>
          <p:cNvSpPr txBox="1"/>
          <p:nvPr/>
        </p:nvSpPr>
        <p:spPr>
          <a:xfrm>
            <a:off x="0" y="1628800"/>
            <a:ext cx="1368152" cy="400110"/>
          </a:xfrm>
          <a:prstGeom prst="rect">
            <a:avLst/>
          </a:prstGeom>
          <a:solidFill>
            <a:schemeClr val="accent3">
              <a:lumMod val="95000"/>
            </a:schemeClr>
          </a:solidFill>
        </p:spPr>
        <p:txBody>
          <a:bodyPr wrap="square" rtlCol="0">
            <a:spAutoFit/>
          </a:bodyPr>
          <a:lstStyle/>
          <a:p>
            <a:r>
              <a:rPr lang="en-GB" sz="2000" dirty="0" smtClean="0">
                <a:solidFill>
                  <a:srgbClr val="0000FF"/>
                </a:solidFill>
                <a:latin typeface="Arial Black" pitchFamily="34" charset="0"/>
              </a:rPr>
              <a:t>Water</a:t>
            </a:r>
            <a:endParaRPr lang="en-GB" dirty="0">
              <a:solidFill>
                <a:srgbClr val="0000FF"/>
              </a:solidFill>
              <a:latin typeface="Arial Black" pitchFamily="34" charset="0"/>
            </a:endParaRPr>
          </a:p>
        </p:txBody>
      </p:sp>
      <p:sp>
        <p:nvSpPr>
          <p:cNvPr id="15" name="TextovéPole 14"/>
          <p:cNvSpPr txBox="1"/>
          <p:nvPr/>
        </p:nvSpPr>
        <p:spPr>
          <a:xfrm>
            <a:off x="0" y="4437112"/>
            <a:ext cx="1368152" cy="400110"/>
          </a:xfrm>
          <a:prstGeom prst="rect">
            <a:avLst/>
          </a:prstGeom>
          <a:solidFill>
            <a:schemeClr val="accent3">
              <a:lumMod val="95000"/>
            </a:schemeClr>
          </a:solidFill>
        </p:spPr>
        <p:txBody>
          <a:bodyPr wrap="square" rtlCol="0">
            <a:spAutoFit/>
          </a:bodyPr>
          <a:lstStyle/>
          <a:p>
            <a:r>
              <a:rPr lang="en-GB" sz="2000" dirty="0" smtClean="0">
                <a:solidFill>
                  <a:srgbClr val="0000FF"/>
                </a:solidFill>
                <a:latin typeface="Arial Black" pitchFamily="34" charset="0"/>
              </a:rPr>
              <a:t>Water</a:t>
            </a:r>
            <a:endParaRPr lang="en-GB" dirty="0">
              <a:solidFill>
                <a:srgbClr val="0000FF"/>
              </a:solidFill>
              <a:latin typeface="Arial Black" pitchFamily="34" charset="0"/>
            </a:endParaRPr>
          </a:p>
        </p:txBody>
      </p:sp>
      <p:sp>
        <p:nvSpPr>
          <p:cNvPr id="16" name="TextovéPole 15"/>
          <p:cNvSpPr txBox="1"/>
          <p:nvPr/>
        </p:nvSpPr>
        <p:spPr>
          <a:xfrm>
            <a:off x="4499992" y="4077072"/>
            <a:ext cx="1080120" cy="707886"/>
          </a:xfrm>
          <a:prstGeom prst="rect">
            <a:avLst/>
          </a:prstGeom>
          <a:solidFill>
            <a:schemeClr val="accent3">
              <a:lumMod val="95000"/>
            </a:schemeClr>
          </a:solidFill>
        </p:spPr>
        <p:txBody>
          <a:bodyPr wrap="square" rtlCol="0">
            <a:spAutoFit/>
          </a:bodyPr>
          <a:lstStyle/>
          <a:p>
            <a:r>
              <a:rPr lang="en-GB" sz="2000" dirty="0" smtClean="0">
                <a:solidFill>
                  <a:srgbClr val="0000FF"/>
                </a:solidFill>
                <a:latin typeface="Arial Black" pitchFamily="34" charset="0"/>
              </a:rPr>
              <a:t>Waste </a:t>
            </a:r>
            <a:endParaRPr lang="cs-CZ" sz="2000" dirty="0" smtClean="0">
              <a:solidFill>
                <a:srgbClr val="0000FF"/>
              </a:solidFill>
              <a:latin typeface="Arial Black" pitchFamily="34" charset="0"/>
            </a:endParaRPr>
          </a:p>
          <a:p>
            <a:r>
              <a:rPr lang="en-GB" sz="2000" dirty="0" smtClean="0">
                <a:solidFill>
                  <a:srgbClr val="0000FF"/>
                </a:solidFill>
                <a:latin typeface="Arial Black" pitchFamily="34" charset="0"/>
              </a:rPr>
              <a:t>Water</a:t>
            </a:r>
            <a:endParaRPr lang="en-GB" dirty="0">
              <a:solidFill>
                <a:srgbClr val="0000FF"/>
              </a:solidFill>
              <a:latin typeface="Arial Black" pitchFamily="34" charset="0"/>
            </a:endParaRPr>
          </a:p>
        </p:txBody>
      </p:sp>
      <p:sp>
        <p:nvSpPr>
          <p:cNvPr id="17" name="TextovéPole 16"/>
          <p:cNvSpPr txBox="1"/>
          <p:nvPr/>
        </p:nvSpPr>
        <p:spPr>
          <a:xfrm>
            <a:off x="4499992" y="4869160"/>
            <a:ext cx="1080120" cy="707886"/>
          </a:xfrm>
          <a:prstGeom prst="rect">
            <a:avLst/>
          </a:prstGeom>
          <a:solidFill>
            <a:schemeClr val="accent3">
              <a:lumMod val="95000"/>
            </a:schemeClr>
          </a:solidFill>
        </p:spPr>
        <p:txBody>
          <a:bodyPr wrap="square" rtlCol="0">
            <a:spAutoFit/>
          </a:bodyPr>
          <a:lstStyle/>
          <a:p>
            <a:r>
              <a:rPr lang="en-GB" sz="2000" dirty="0" smtClean="0">
                <a:solidFill>
                  <a:srgbClr val="0000FF"/>
                </a:solidFill>
                <a:latin typeface="Arial Black" pitchFamily="34" charset="0"/>
              </a:rPr>
              <a:t>Waste </a:t>
            </a:r>
            <a:endParaRPr lang="cs-CZ" sz="2000" dirty="0" smtClean="0">
              <a:solidFill>
                <a:srgbClr val="0000FF"/>
              </a:solidFill>
              <a:latin typeface="Arial Black" pitchFamily="34" charset="0"/>
            </a:endParaRPr>
          </a:p>
          <a:p>
            <a:r>
              <a:rPr lang="en-GB" sz="2000" dirty="0" smtClean="0">
                <a:solidFill>
                  <a:srgbClr val="0000FF"/>
                </a:solidFill>
                <a:latin typeface="Arial Black" pitchFamily="34" charset="0"/>
              </a:rPr>
              <a:t>Water</a:t>
            </a:r>
            <a:endParaRPr lang="en-GB" dirty="0">
              <a:solidFill>
                <a:srgbClr val="0000FF"/>
              </a:solidFill>
              <a:latin typeface="Arial Black" pitchFamily="34" charset="0"/>
            </a:endParaRPr>
          </a:p>
        </p:txBody>
      </p:sp>
      <p:sp>
        <p:nvSpPr>
          <p:cNvPr id="18" name="TextovéPole 17"/>
          <p:cNvSpPr txBox="1"/>
          <p:nvPr/>
        </p:nvSpPr>
        <p:spPr>
          <a:xfrm>
            <a:off x="1763688" y="5085184"/>
            <a:ext cx="1584176" cy="369332"/>
          </a:xfrm>
          <a:prstGeom prst="rect">
            <a:avLst/>
          </a:prstGeom>
          <a:solidFill>
            <a:schemeClr val="accent3">
              <a:lumMod val="95000"/>
            </a:schemeClr>
          </a:solidFill>
        </p:spPr>
        <p:txBody>
          <a:bodyPr wrap="square" rtlCol="0">
            <a:spAutoFit/>
          </a:bodyPr>
          <a:lstStyle/>
          <a:p>
            <a:r>
              <a:rPr lang="en-GB" dirty="0" err="1" smtClean="0">
                <a:solidFill>
                  <a:srgbClr val="008000"/>
                </a:solidFill>
                <a:latin typeface="Arial Black" pitchFamily="34" charset="0"/>
              </a:rPr>
              <a:t>Fitration</a:t>
            </a:r>
            <a:r>
              <a:rPr lang="en-GB" dirty="0" smtClean="0">
                <a:solidFill>
                  <a:srgbClr val="FFC000"/>
                </a:solidFill>
                <a:latin typeface="Arial Black" pitchFamily="34" charset="0"/>
              </a:rPr>
              <a:t> </a:t>
            </a:r>
            <a:endParaRPr lang="en-GB" dirty="0">
              <a:solidFill>
                <a:srgbClr val="FFC000"/>
              </a:solidFill>
              <a:latin typeface="Arial Black" pitchFamily="34" charset="0"/>
            </a:endParaRPr>
          </a:p>
        </p:txBody>
      </p:sp>
      <p:sp>
        <p:nvSpPr>
          <p:cNvPr id="19" name="TextovéPole 18"/>
          <p:cNvSpPr txBox="1"/>
          <p:nvPr/>
        </p:nvSpPr>
        <p:spPr>
          <a:xfrm>
            <a:off x="1763688" y="5805264"/>
            <a:ext cx="1584176" cy="369332"/>
          </a:xfrm>
          <a:prstGeom prst="rect">
            <a:avLst/>
          </a:prstGeom>
          <a:solidFill>
            <a:schemeClr val="accent3">
              <a:lumMod val="95000"/>
            </a:schemeClr>
          </a:solidFill>
        </p:spPr>
        <p:txBody>
          <a:bodyPr wrap="square" rtlCol="0">
            <a:spAutoFit/>
          </a:bodyPr>
          <a:lstStyle/>
          <a:p>
            <a:r>
              <a:rPr lang="en-GB" dirty="0" smtClean="0">
                <a:solidFill>
                  <a:srgbClr val="00B0F0"/>
                </a:solidFill>
                <a:latin typeface="Arial Black" pitchFamily="34" charset="0"/>
              </a:rPr>
              <a:t>Drying </a:t>
            </a:r>
            <a:endParaRPr lang="en-GB" dirty="0">
              <a:solidFill>
                <a:srgbClr val="00B0F0"/>
              </a:solidFill>
              <a:latin typeface="Arial Black" pitchFamily="34" charset="0"/>
            </a:endParaRPr>
          </a:p>
        </p:txBody>
      </p:sp>
      <p:sp>
        <p:nvSpPr>
          <p:cNvPr id="20" name="TextovéPole 19"/>
          <p:cNvSpPr txBox="1"/>
          <p:nvPr/>
        </p:nvSpPr>
        <p:spPr>
          <a:xfrm>
            <a:off x="2267744" y="4437112"/>
            <a:ext cx="1512168" cy="369332"/>
          </a:xfrm>
          <a:prstGeom prst="rect">
            <a:avLst/>
          </a:prstGeom>
          <a:solidFill>
            <a:schemeClr val="accent3">
              <a:lumMod val="95000"/>
            </a:schemeClr>
          </a:solidFill>
        </p:spPr>
        <p:txBody>
          <a:bodyPr wrap="square" rtlCol="0">
            <a:spAutoFit/>
          </a:bodyPr>
          <a:lstStyle/>
          <a:p>
            <a:r>
              <a:rPr lang="en-GB" dirty="0" err="1" smtClean="0">
                <a:solidFill>
                  <a:srgbClr val="FFC000"/>
                </a:solidFill>
                <a:latin typeface="Arial Black" pitchFamily="34" charset="0"/>
              </a:rPr>
              <a:t>Rafination</a:t>
            </a:r>
            <a:r>
              <a:rPr lang="en-GB" dirty="0" smtClean="0">
                <a:solidFill>
                  <a:srgbClr val="FFC000"/>
                </a:solidFill>
                <a:latin typeface="Arial Black" pitchFamily="34" charset="0"/>
              </a:rPr>
              <a:t> </a:t>
            </a:r>
            <a:endParaRPr lang="en-GB" dirty="0">
              <a:solidFill>
                <a:srgbClr val="FFC000"/>
              </a:solidFill>
              <a:latin typeface="Arial Black" pitchFamily="34" charset="0"/>
            </a:endParaRPr>
          </a:p>
        </p:txBody>
      </p:sp>
      <p:sp>
        <p:nvSpPr>
          <p:cNvPr id="21" name="TextovéPole 20"/>
          <p:cNvSpPr txBox="1"/>
          <p:nvPr/>
        </p:nvSpPr>
        <p:spPr>
          <a:xfrm>
            <a:off x="2123728" y="908720"/>
            <a:ext cx="1080120" cy="369332"/>
          </a:xfrm>
          <a:prstGeom prst="rect">
            <a:avLst/>
          </a:prstGeom>
          <a:solidFill>
            <a:schemeClr val="accent3">
              <a:lumMod val="95000"/>
            </a:schemeClr>
          </a:solidFill>
        </p:spPr>
        <p:txBody>
          <a:bodyPr wrap="square" rtlCol="0">
            <a:spAutoFit/>
          </a:bodyPr>
          <a:lstStyle/>
          <a:p>
            <a:r>
              <a:rPr lang="en-GB" dirty="0" smtClean="0">
                <a:solidFill>
                  <a:srgbClr val="FF0000"/>
                </a:solidFill>
                <a:latin typeface="Arial Black" pitchFamily="34" charset="0"/>
              </a:rPr>
              <a:t>Starch </a:t>
            </a:r>
            <a:endParaRPr lang="cs-CZ" dirty="0">
              <a:solidFill>
                <a:srgbClr val="0000FF"/>
              </a:solidFill>
              <a:latin typeface="Arial Black" pitchFamily="34" charset="0"/>
            </a:endParaRPr>
          </a:p>
        </p:txBody>
      </p:sp>
      <p:sp>
        <p:nvSpPr>
          <p:cNvPr id="22" name="TextovéPole 21"/>
          <p:cNvSpPr txBox="1"/>
          <p:nvPr/>
        </p:nvSpPr>
        <p:spPr>
          <a:xfrm>
            <a:off x="1907704" y="1700808"/>
            <a:ext cx="2088232" cy="523220"/>
          </a:xfrm>
          <a:prstGeom prst="rect">
            <a:avLst/>
          </a:prstGeom>
          <a:solidFill>
            <a:schemeClr val="accent3">
              <a:lumMod val="95000"/>
            </a:schemeClr>
          </a:solidFill>
        </p:spPr>
        <p:txBody>
          <a:bodyPr wrap="square" rtlCol="0">
            <a:spAutoFit/>
          </a:bodyPr>
          <a:lstStyle/>
          <a:p>
            <a:r>
              <a:rPr lang="en-GB" sz="1400" dirty="0" smtClean="0">
                <a:solidFill>
                  <a:srgbClr val="FF0000"/>
                </a:solidFill>
                <a:latin typeface="Arial Black" pitchFamily="34" charset="0"/>
              </a:rPr>
              <a:t>Starch Suspension Preparation </a:t>
            </a:r>
            <a:endParaRPr lang="en-GB" sz="1400" dirty="0">
              <a:solidFill>
                <a:srgbClr val="0000FF"/>
              </a:solidFill>
              <a:latin typeface="Arial Black" pitchFamily="34" charset="0"/>
            </a:endParaRPr>
          </a:p>
        </p:txBody>
      </p:sp>
      <p:sp>
        <p:nvSpPr>
          <p:cNvPr id="23" name="TextovéPole 22"/>
          <p:cNvSpPr txBox="1"/>
          <p:nvPr/>
        </p:nvSpPr>
        <p:spPr>
          <a:xfrm>
            <a:off x="2267744" y="2276872"/>
            <a:ext cx="1440160" cy="369332"/>
          </a:xfrm>
          <a:prstGeom prst="rect">
            <a:avLst/>
          </a:prstGeom>
          <a:solidFill>
            <a:schemeClr val="accent3">
              <a:lumMod val="95000"/>
            </a:schemeClr>
          </a:solidFill>
        </p:spPr>
        <p:txBody>
          <a:bodyPr wrap="square" rtlCol="0">
            <a:spAutoFit/>
          </a:bodyPr>
          <a:lstStyle/>
          <a:p>
            <a:r>
              <a:rPr lang="en-GB" b="1" dirty="0" smtClean="0">
                <a:solidFill>
                  <a:srgbClr val="C00000"/>
                </a:solidFill>
                <a:latin typeface="Arial Black" pitchFamily="34" charset="0"/>
              </a:rPr>
              <a:t>Oxidation</a:t>
            </a:r>
            <a:endParaRPr lang="cs-CZ" dirty="0">
              <a:latin typeface="Arial Black" pitchFamily="34" charset="0"/>
            </a:endParaRPr>
          </a:p>
        </p:txBody>
      </p:sp>
      <p:cxnSp>
        <p:nvCxnSpPr>
          <p:cNvPr id="24" name="Přímá spojovací šipka 23"/>
          <p:cNvCxnSpPr/>
          <p:nvPr/>
        </p:nvCxnSpPr>
        <p:spPr>
          <a:xfrm flipH="1">
            <a:off x="3707904" y="2492896"/>
            <a:ext cx="720080"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6" name="TextovéPole 25"/>
          <p:cNvSpPr txBox="1"/>
          <p:nvPr/>
        </p:nvSpPr>
        <p:spPr>
          <a:xfrm>
            <a:off x="1907704" y="3068960"/>
            <a:ext cx="3456384" cy="338554"/>
          </a:xfrm>
          <a:prstGeom prst="rect">
            <a:avLst/>
          </a:prstGeom>
          <a:solidFill>
            <a:schemeClr val="accent3">
              <a:lumMod val="95000"/>
            </a:schemeClr>
          </a:solidFill>
        </p:spPr>
        <p:txBody>
          <a:bodyPr wrap="square" rtlCol="0">
            <a:spAutoFit/>
          </a:bodyPr>
          <a:lstStyle/>
          <a:p>
            <a:r>
              <a:rPr lang="en-GB" sz="1600" dirty="0" smtClean="0">
                <a:solidFill>
                  <a:srgbClr val="7030A0"/>
                </a:solidFill>
                <a:latin typeface="Arial Black" pitchFamily="34" charset="0"/>
              </a:rPr>
              <a:t>Interruption of  the</a:t>
            </a:r>
            <a:r>
              <a:rPr lang="cs-CZ" sz="1600" dirty="0" smtClean="0">
                <a:solidFill>
                  <a:srgbClr val="7030A0"/>
                </a:solidFill>
                <a:latin typeface="Arial Black" pitchFamily="34" charset="0"/>
              </a:rPr>
              <a:t> </a:t>
            </a:r>
            <a:r>
              <a:rPr lang="cs-CZ" sz="1600" dirty="0" err="1" smtClean="0">
                <a:solidFill>
                  <a:srgbClr val="7030A0"/>
                </a:solidFill>
                <a:latin typeface="Arial Black" pitchFamily="34" charset="0"/>
              </a:rPr>
              <a:t>Oxidation</a:t>
            </a:r>
            <a:endParaRPr lang="en-GB" sz="1600" dirty="0">
              <a:solidFill>
                <a:srgbClr val="7030A0"/>
              </a:solidFill>
              <a:latin typeface="Arial Black" pitchFamily="34" charset="0"/>
            </a:endParaRPr>
          </a:p>
        </p:txBody>
      </p:sp>
      <p:sp>
        <p:nvSpPr>
          <p:cNvPr id="28" name="TextovéPole 27"/>
          <p:cNvSpPr txBox="1"/>
          <p:nvPr/>
        </p:nvSpPr>
        <p:spPr>
          <a:xfrm>
            <a:off x="2267744" y="3717032"/>
            <a:ext cx="2232248" cy="369332"/>
          </a:xfrm>
          <a:prstGeom prst="rect">
            <a:avLst/>
          </a:prstGeom>
          <a:solidFill>
            <a:schemeClr val="accent3">
              <a:lumMod val="95000"/>
            </a:schemeClr>
          </a:solidFill>
        </p:spPr>
        <p:txBody>
          <a:bodyPr wrap="square" rtlCol="0">
            <a:spAutoFit/>
          </a:bodyPr>
          <a:lstStyle/>
          <a:p>
            <a:r>
              <a:rPr lang="cs-CZ" dirty="0" err="1" smtClean="0">
                <a:latin typeface="Arial Black" pitchFamily="34" charset="0"/>
              </a:rPr>
              <a:t>Neutralisation</a:t>
            </a:r>
            <a:endParaRPr lang="cs-CZ" dirty="0">
              <a:latin typeface="Arial Black" pitchFamily="34" charset="0"/>
            </a:endParaRPr>
          </a:p>
        </p:txBody>
      </p:sp>
      <p:sp>
        <p:nvSpPr>
          <p:cNvPr id="29" name="TextovéPole 28"/>
          <p:cNvSpPr txBox="1"/>
          <p:nvPr/>
        </p:nvSpPr>
        <p:spPr>
          <a:xfrm>
            <a:off x="4499992" y="1484784"/>
            <a:ext cx="1440160" cy="1200329"/>
          </a:xfrm>
          <a:prstGeom prst="rect">
            <a:avLst/>
          </a:prstGeom>
          <a:solidFill>
            <a:schemeClr val="accent3">
              <a:lumMod val="95000"/>
            </a:schemeClr>
          </a:solidFill>
        </p:spPr>
        <p:txBody>
          <a:bodyPr wrap="square" rtlCol="0">
            <a:spAutoFit/>
          </a:bodyPr>
          <a:lstStyle/>
          <a:p>
            <a:r>
              <a:rPr lang="cs-CZ" dirty="0" smtClean="0">
                <a:latin typeface="Arial Black" pitchFamily="34" charset="0"/>
              </a:rPr>
              <a:t>3 % w/w </a:t>
            </a:r>
            <a:r>
              <a:rPr lang="cs-CZ" dirty="0" err="1" smtClean="0">
                <a:latin typeface="Arial Black" pitchFamily="34" charset="0"/>
              </a:rPr>
              <a:t>Water</a:t>
            </a:r>
            <a:r>
              <a:rPr lang="cs-CZ" dirty="0" smtClean="0">
                <a:latin typeface="Arial Black" pitchFamily="34" charset="0"/>
              </a:rPr>
              <a:t> </a:t>
            </a:r>
            <a:r>
              <a:rPr lang="cs-CZ" dirty="0" err="1" smtClean="0">
                <a:latin typeface="Arial Black" pitchFamily="34" charset="0"/>
              </a:rPr>
              <a:t>Solution</a:t>
            </a:r>
            <a:r>
              <a:rPr lang="cs-CZ" dirty="0" smtClean="0">
                <a:latin typeface="Arial Black" pitchFamily="34" charset="0"/>
              </a:rPr>
              <a:t> </a:t>
            </a:r>
            <a:r>
              <a:rPr lang="cs-CZ" dirty="0" err="1" smtClean="0">
                <a:latin typeface="Arial Black" pitchFamily="34" charset="0"/>
              </a:rPr>
              <a:t>NaOH</a:t>
            </a:r>
            <a:endParaRPr lang="cs-CZ" dirty="0">
              <a:latin typeface="Arial Black"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67544" y="116632"/>
            <a:ext cx="8229600" cy="1066130"/>
          </a:xfrm>
        </p:spPr>
        <p:txBody>
          <a:bodyPr/>
          <a:lstStyle/>
          <a:p>
            <a:pPr lvl="1"/>
            <a:r>
              <a:rPr lang="en-GB" sz="2800" b="1" dirty="0" smtClean="0">
                <a:solidFill>
                  <a:srgbClr val="FF0000"/>
                </a:solidFill>
                <a:latin typeface="Arial Black" pitchFamily="34" charset="0"/>
              </a:rPr>
              <a:t>SELECTIV Oxidation of Starch</a:t>
            </a:r>
            <a:r>
              <a:rPr lang="cs-CZ" sz="2800" b="1" dirty="0" smtClean="0">
                <a:solidFill>
                  <a:srgbClr val="FF0000"/>
                </a:solidFill>
                <a:latin typeface="Arial Black" pitchFamily="34" charset="0"/>
              </a:rPr>
              <a:t> o</a:t>
            </a:r>
            <a:r>
              <a:rPr lang="cs-CZ" sz="2800" dirty="0" smtClean="0">
                <a:solidFill>
                  <a:srgbClr val="FF0000"/>
                </a:solidFill>
                <a:latin typeface="Arial Black" pitchFamily="34" charset="0"/>
              </a:rPr>
              <a:t>n C 6</a:t>
            </a:r>
            <a:br>
              <a:rPr lang="cs-CZ" sz="2800" dirty="0" smtClean="0">
                <a:solidFill>
                  <a:srgbClr val="FF0000"/>
                </a:solidFill>
                <a:latin typeface="Arial Black" pitchFamily="34" charset="0"/>
              </a:rPr>
            </a:br>
            <a:r>
              <a:rPr lang="cs-CZ" sz="2800" dirty="0" err="1" smtClean="0">
                <a:solidFill>
                  <a:srgbClr val="FF0000"/>
                </a:solidFill>
                <a:latin typeface="Arial Black" pitchFamily="34" charset="0"/>
              </a:rPr>
              <a:t>from</a:t>
            </a:r>
            <a:r>
              <a:rPr lang="cs-CZ" sz="2800" dirty="0" smtClean="0">
                <a:solidFill>
                  <a:srgbClr val="FF0000"/>
                </a:solidFill>
                <a:latin typeface="Arial Black" pitchFamily="34" charset="0"/>
              </a:rPr>
              <a:t> –OH on – COOH </a:t>
            </a:r>
            <a:r>
              <a:rPr lang="cs-CZ" sz="2800" dirty="0" err="1" smtClean="0">
                <a:solidFill>
                  <a:srgbClr val="FF0000"/>
                </a:solidFill>
                <a:latin typeface="Arial Black" pitchFamily="34" charset="0"/>
              </a:rPr>
              <a:t>using</a:t>
            </a:r>
            <a:r>
              <a:rPr lang="cs-CZ" sz="2800" dirty="0" smtClean="0">
                <a:solidFill>
                  <a:srgbClr val="FF0000"/>
                </a:solidFill>
                <a:latin typeface="Arial Black" pitchFamily="34" charset="0"/>
              </a:rPr>
              <a:t> HNO</a:t>
            </a:r>
            <a:r>
              <a:rPr lang="cs-CZ" sz="2800" baseline="-25000" dirty="0" smtClean="0">
                <a:solidFill>
                  <a:srgbClr val="FF0000"/>
                </a:solidFill>
                <a:latin typeface="Arial Black" pitchFamily="34" charset="0"/>
              </a:rPr>
              <a:t>3</a:t>
            </a:r>
            <a:endParaRPr lang="cs-CZ" sz="2800" baseline="-25000" dirty="0">
              <a:solidFill>
                <a:srgbClr val="FF0000"/>
              </a:solidFill>
            </a:endParaRPr>
          </a:p>
        </p:txBody>
      </p:sp>
      <p:sp>
        <p:nvSpPr>
          <p:cNvPr id="4" name="Zástupný symbol pro datum 3"/>
          <p:cNvSpPr>
            <a:spLocks noGrp="1"/>
          </p:cNvSpPr>
          <p:nvPr>
            <p:ph type="dt" sz="half" idx="10"/>
          </p:nvPr>
        </p:nvSpPr>
        <p:spPr/>
        <p:txBody>
          <a:bodyPr/>
          <a:lstStyle/>
          <a:p>
            <a:pPr>
              <a:defRPr/>
            </a:pPr>
            <a:r>
              <a:rPr lang="cs-CZ" smtClean="0"/>
              <a:t>January 2018/6-3</a:t>
            </a:r>
            <a:endParaRPr lang="sk-SK"/>
          </a:p>
        </p:txBody>
      </p:sp>
      <p:sp>
        <p:nvSpPr>
          <p:cNvPr id="5" name="Zástupný symbol pro zápatí 4"/>
          <p:cNvSpPr>
            <a:spLocks noGrp="1"/>
          </p:cNvSpPr>
          <p:nvPr>
            <p:ph type="ftr" sz="quarter" idx="11"/>
          </p:nvPr>
        </p:nvSpPr>
        <p:spPr>
          <a:xfrm>
            <a:off x="3124200" y="6245225"/>
            <a:ext cx="5120208" cy="476250"/>
          </a:xfrm>
        </p:spPr>
        <p:txBody>
          <a:bodyPr/>
          <a:lstStyle/>
          <a:p>
            <a:pPr>
              <a:defRPr/>
            </a:pPr>
            <a:r>
              <a:rPr lang="fr-FR" smtClean="0"/>
              <a:t>NATURAL POLYMERS MU SCI 6 2018</a:t>
            </a:r>
            <a:endParaRPr lang="sk-SK" dirty="0"/>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27</a:t>
            </a:fld>
            <a:endParaRPr lang="sk-SK"/>
          </a:p>
        </p:txBody>
      </p:sp>
      <p:pic>
        <p:nvPicPr>
          <p:cNvPr id="12" name="Zástupný symbol pro obsah 11" descr="Alpha-D-Glucopyranose_svg.png"/>
          <p:cNvPicPr>
            <a:picLocks noGrp="1" noChangeAspect="1"/>
          </p:cNvPicPr>
          <p:nvPr>
            <p:ph idx="1"/>
          </p:nvPr>
        </p:nvPicPr>
        <p:blipFill>
          <a:blip r:embed="rId2" cstate="print"/>
          <a:stretch>
            <a:fillRect/>
          </a:stretch>
        </p:blipFill>
        <p:spPr>
          <a:xfrm>
            <a:off x="683568" y="2708920"/>
            <a:ext cx="3816424" cy="2884906"/>
          </a:xfrm>
        </p:spPr>
      </p:pic>
      <p:sp>
        <p:nvSpPr>
          <p:cNvPr id="13" name="TextovéPole 12"/>
          <p:cNvSpPr txBox="1"/>
          <p:nvPr/>
        </p:nvSpPr>
        <p:spPr>
          <a:xfrm>
            <a:off x="467544" y="1412776"/>
            <a:ext cx="936104" cy="523220"/>
          </a:xfrm>
          <a:prstGeom prst="rect">
            <a:avLst/>
          </a:prstGeom>
          <a:noFill/>
          <a:ln w="38100">
            <a:solidFill>
              <a:srgbClr val="FF0000"/>
            </a:solidFill>
          </a:ln>
        </p:spPr>
        <p:txBody>
          <a:bodyPr wrap="square" rtlCol="0">
            <a:spAutoFit/>
          </a:bodyPr>
          <a:lstStyle/>
          <a:p>
            <a:r>
              <a:rPr lang="cs-CZ" sz="2800" dirty="0" smtClean="0">
                <a:solidFill>
                  <a:srgbClr val="FF0000"/>
                </a:solidFill>
                <a:latin typeface="Arial Black" pitchFamily="34" charset="0"/>
              </a:rPr>
              <a:t>C 6</a:t>
            </a:r>
            <a:endParaRPr lang="cs-CZ" sz="2800" dirty="0"/>
          </a:p>
        </p:txBody>
      </p:sp>
      <p:cxnSp>
        <p:nvCxnSpPr>
          <p:cNvPr id="15" name="Přímá spojovací šipka 14"/>
          <p:cNvCxnSpPr/>
          <p:nvPr/>
        </p:nvCxnSpPr>
        <p:spPr>
          <a:xfrm>
            <a:off x="1403648" y="1916832"/>
            <a:ext cx="360040" cy="86409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ovéPole 15"/>
          <p:cNvSpPr txBox="1"/>
          <p:nvPr/>
        </p:nvSpPr>
        <p:spPr>
          <a:xfrm>
            <a:off x="4572000" y="1628800"/>
            <a:ext cx="4464496" cy="2246769"/>
          </a:xfrm>
          <a:prstGeom prst="rect">
            <a:avLst/>
          </a:prstGeom>
          <a:noFill/>
          <a:ln w="38100">
            <a:solidFill>
              <a:srgbClr val="0000FF"/>
            </a:solidFill>
          </a:ln>
        </p:spPr>
        <p:txBody>
          <a:bodyPr wrap="square" rtlCol="0">
            <a:spAutoFit/>
          </a:bodyPr>
          <a:lstStyle/>
          <a:p>
            <a:r>
              <a:rPr lang="en-GB" sz="2800" b="1" dirty="0" smtClean="0">
                <a:solidFill>
                  <a:srgbClr val="FF0000"/>
                </a:solidFill>
              </a:rPr>
              <a:t>The Polymerisation Degree is not changing at such Oxidation – </a:t>
            </a:r>
            <a:r>
              <a:rPr lang="en-GB" sz="2800" b="1" dirty="0" smtClean="0">
                <a:solidFill>
                  <a:srgbClr val="008000"/>
                </a:solidFill>
                <a:latin typeface="Arial Black" pitchFamily="34" charset="0"/>
              </a:rPr>
              <a:t>POLYMERANALOGIC CONVERSION</a:t>
            </a:r>
            <a:endParaRPr lang="en-GB" sz="2800" b="1" dirty="0">
              <a:solidFill>
                <a:srgbClr val="008000"/>
              </a:solidFill>
              <a:latin typeface="Arial Black"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922114"/>
          </a:xfrm>
        </p:spPr>
        <p:txBody>
          <a:bodyPr/>
          <a:lstStyle/>
          <a:p>
            <a:pPr lvl="1"/>
            <a:r>
              <a:rPr lang="en-GB" sz="2800" b="1" dirty="0" smtClean="0">
                <a:solidFill>
                  <a:srgbClr val="FF0000"/>
                </a:solidFill>
                <a:latin typeface="Arial Black" pitchFamily="34" charset="0"/>
              </a:rPr>
              <a:t>SELECTIV Oxidation of Starch</a:t>
            </a:r>
            <a:r>
              <a:rPr lang="cs-CZ" sz="2800" b="1" dirty="0" smtClean="0">
                <a:solidFill>
                  <a:srgbClr val="FF0000"/>
                </a:solidFill>
                <a:latin typeface="Arial Black" pitchFamily="34" charset="0"/>
              </a:rPr>
              <a:t> to</a:t>
            </a:r>
            <a:r>
              <a:rPr lang="cs-CZ" sz="2800" dirty="0" smtClean="0">
                <a:solidFill>
                  <a:srgbClr val="FF0000"/>
                </a:solidFill>
                <a:latin typeface="Arial Black" pitchFamily="34" charset="0"/>
              </a:rPr>
              <a:t> </a:t>
            </a:r>
            <a:r>
              <a:rPr lang="cs-CZ" sz="2800" dirty="0" err="1" smtClean="0">
                <a:solidFill>
                  <a:srgbClr val="FF0000"/>
                </a:solidFill>
                <a:latin typeface="Arial Black" pitchFamily="34" charset="0"/>
              </a:rPr>
              <a:t>Starch</a:t>
            </a:r>
            <a:r>
              <a:rPr lang="cs-CZ" sz="2800" dirty="0" smtClean="0">
                <a:solidFill>
                  <a:srgbClr val="FF0000"/>
                </a:solidFill>
                <a:latin typeface="Arial Black" pitchFamily="34" charset="0"/>
              </a:rPr>
              <a:t> </a:t>
            </a:r>
            <a:r>
              <a:rPr lang="cs-CZ" sz="2800" dirty="0" err="1" smtClean="0">
                <a:solidFill>
                  <a:srgbClr val="FF0000"/>
                </a:solidFill>
                <a:latin typeface="Arial Black" pitchFamily="34" charset="0"/>
              </a:rPr>
              <a:t>dialdehyde</a:t>
            </a:r>
            <a:endParaRPr lang="cs-CZ" sz="2800" dirty="0">
              <a:solidFill>
                <a:srgbClr val="FF0000"/>
              </a:solidFill>
            </a:endParaRPr>
          </a:p>
        </p:txBody>
      </p:sp>
      <p:sp>
        <p:nvSpPr>
          <p:cNvPr id="4" name="Zástupný symbol pro datum 3"/>
          <p:cNvSpPr>
            <a:spLocks noGrp="1"/>
          </p:cNvSpPr>
          <p:nvPr>
            <p:ph type="dt" sz="half" idx="10"/>
          </p:nvPr>
        </p:nvSpPr>
        <p:spPr/>
        <p:txBody>
          <a:bodyPr/>
          <a:lstStyle/>
          <a:p>
            <a:pPr>
              <a:defRPr/>
            </a:pPr>
            <a:r>
              <a:rPr lang="cs-CZ" smtClean="0"/>
              <a:t>January 2018/6-3</a:t>
            </a:r>
            <a:endParaRPr lang="sk-SK"/>
          </a:p>
        </p:txBody>
      </p:sp>
      <p:sp>
        <p:nvSpPr>
          <p:cNvPr id="5" name="Zástupný symbol pro zápatí 4"/>
          <p:cNvSpPr>
            <a:spLocks noGrp="1"/>
          </p:cNvSpPr>
          <p:nvPr>
            <p:ph type="ftr" sz="quarter" idx="11"/>
          </p:nvPr>
        </p:nvSpPr>
        <p:spPr>
          <a:xfrm>
            <a:off x="3124200" y="6245225"/>
            <a:ext cx="5120208" cy="476250"/>
          </a:xfrm>
        </p:spPr>
        <p:txBody>
          <a:bodyPr/>
          <a:lstStyle/>
          <a:p>
            <a:pPr>
              <a:defRPr/>
            </a:pPr>
            <a:r>
              <a:rPr lang="fr-FR" smtClean="0"/>
              <a:t>NATURAL POLYMERS MU SCI 6 2018</a:t>
            </a:r>
            <a:endParaRPr lang="sk-SK" dirty="0"/>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28</a:t>
            </a:fld>
            <a:endParaRPr lang="sk-SK"/>
          </a:p>
        </p:txBody>
      </p:sp>
      <p:pic>
        <p:nvPicPr>
          <p:cNvPr id="9" name="Zástupný symbol pro obsah 8" descr="img688.jpg"/>
          <p:cNvPicPr>
            <a:picLocks noGrp="1" noChangeAspect="1"/>
          </p:cNvPicPr>
          <p:nvPr>
            <p:ph idx="1"/>
          </p:nvPr>
        </p:nvPicPr>
        <p:blipFill>
          <a:blip r:embed="rId2" cstate="print"/>
          <a:stretch>
            <a:fillRect/>
          </a:stretch>
        </p:blipFill>
        <p:spPr>
          <a:xfrm rot="16200000">
            <a:off x="2682595" y="61821"/>
            <a:ext cx="3634796" cy="7488834"/>
          </a:xfrm>
        </p:spPr>
      </p:pic>
      <p:sp>
        <p:nvSpPr>
          <p:cNvPr id="10" name="TextovéPole 9"/>
          <p:cNvSpPr txBox="1"/>
          <p:nvPr/>
        </p:nvSpPr>
        <p:spPr>
          <a:xfrm>
            <a:off x="4679504" y="4077072"/>
            <a:ext cx="4464496" cy="2677656"/>
          </a:xfrm>
          <a:prstGeom prst="rect">
            <a:avLst/>
          </a:prstGeom>
          <a:solidFill>
            <a:schemeClr val="accent3">
              <a:lumMod val="95000"/>
            </a:schemeClr>
          </a:solidFill>
          <a:ln w="38100">
            <a:solidFill>
              <a:srgbClr val="0000FF"/>
            </a:solidFill>
          </a:ln>
        </p:spPr>
        <p:txBody>
          <a:bodyPr wrap="square" rtlCol="0">
            <a:spAutoFit/>
          </a:bodyPr>
          <a:lstStyle/>
          <a:p>
            <a:r>
              <a:rPr lang="en-GB" sz="2800" b="1" dirty="0" smtClean="0">
                <a:solidFill>
                  <a:srgbClr val="FF0000"/>
                </a:solidFill>
              </a:rPr>
              <a:t>The Polymerisation Degree is not changing at such Oxidation </a:t>
            </a:r>
            <a:r>
              <a:rPr lang="en-GB" sz="2800" b="1" i="1" dirty="0" smtClean="0">
                <a:solidFill>
                  <a:srgbClr val="0000FF"/>
                </a:solidFill>
                <a:latin typeface="Arial Black" pitchFamily="34" charset="0"/>
              </a:rPr>
              <a:t>in the Ideal case </a:t>
            </a:r>
            <a:r>
              <a:rPr lang="en-GB" sz="2800" b="1" dirty="0" smtClean="0">
                <a:solidFill>
                  <a:srgbClr val="FF0000"/>
                </a:solidFill>
              </a:rPr>
              <a:t>– </a:t>
            </a:r>
            <a:r>
              <a:rPr lang="cs-CZ" sz="2800" b="1" dirty="0" smtClean="0">
                <a:solidFill>
                  <a:srgbClr val="008000"/>
                </a:solidFill>
                <a:latin typeface="Arial Black" pitchFamily="34" charset="0"/>
              </a:rPr>
              <a:t>POLYMERANALOGIC CONVERSION</a:t>
            </a:r>
            <a:endParaRPr lang="cs-CZ" sz="2800" b="1" dirty="0">
              <a:solidFill>
                <a:srgbClr val="008000"/>
              </a:solidFill>
              <a:latin typeface="Arial Black" pitchFamily="34" charset="0"/>
            </a:endParaRPr>
          </a:p>
        </p:txBody>
      </p:sp>
      <p:sp>
        <p:nvSpPr>
          <p:cNvPr id="12" name="Obdélník 11"/>
          <p:cNvSpPr/>
          <p:nvPr/>
        </p:nvSpPr>
        <p:spPr>
          <a:xfrm>
            <a:off x="4572000" y="1268760"/>
            <a:ext cx="4464496" cy="2677656"/>
          </a:xfrm>
          <a:prstGeom prst="rect">
            <a:avLst/>
          </a:prstGeom>
          <a:solidFill>
            <a:schemeClr val="accent3">
              <a:lumMod val="95000"/>
            </a:schemeClr>
          </a:solidFill>
        </p:spPr>
        <p:txBody>
          <a:bodyPr wrap="square">
            <a:spAutoFit/>
          </a:bodyPr>
          <a:lstStyle/>
          <a:p>
            <a:pPr algn="ctr"/>
            <a:r>
              <a:rPr lang="en-GB" sz="2400" b="1" dirty="0" smtClean="0">
                <a:solidFill>
                  <a:srgbClr val="FF0000"/>
                </a:solidFill>
                <a:latin typeface="Arial Black" pitchFamily="34" charset="0"/>
              </a:rPr>
              <a:t>Such Oxidation is performed by Periodic acid in the Special configuration so, that the Periodic acid is regenerating by Electrolysis</a:t>
            </a:r>
            <a:endParaRPr lang="en-GB" sz="2400" dirty="0">
              <a:latin typeface="Arial Black" pitchFamily="34" charset="0"/>
            </a:endParaRPr>
          </a:p>
        </p:txBody>
      </p:sp>
      <p:sp>
        <p:nvSpPr>
          <p:cNvPr id="13" name="TextovéPole 12"/>
          <p:cNvSpPr txBox="1"/>
          <p:nvPr/>
        </p:nvSpPr>
        <p:spPr>
          <a:xfrm>
            <a:off x="755576" y="5229200"/>
            <a:ext cx="3744416" cy="523220"/>
          </a:xfrm>
          <a:prstGeom prst="rect">
            <a:avLst/>
          </a:prstGeom>
          <a:solidFill>
            <a:schemeClr val="accent3">
              <a:lumMod val="95000"/>
            </a:schemeClr>
          </a:solidFill>
        </p:spPr>
        <p:txBody>
          <a:bodyPr wrap="square" rtlCol="0">
            <a:spAutoFit/>
          </a:bodyPr>
          <a:lstStyle/>
          <a:p>
            <a:r>
              <a:rPr lang="cs-CZ" sz="2800" dirty="0" err="1" smtClean="0">
                <a:solidFill>
                  <a:srgbClr val="FF0000"/>
                </a:solidFill>
                <a:latin typeface="Arial Black" pitchFamily="34" charset="0"/>
              </a:rPr>
              <a:t>Starch</a:t>
            </a:r>
            <a:r>
              <a:rPr lang="cs-CZ" sz="2800" dirty="0" smtClean="0">
                <a:solidFill>
                  <a:srgbClr val="FF0000"/>
                </a:solidFill>
                <a:latin typeface="Arial Black" pitchFamily="34" charset="0"/>
              </a:rPr>
              <a:t> </a:t>
            </a:r>
            <a:r>
              <a:rPr lang="cs-CZ" sz="2800" dirty="0" err="1" smtClean="0">
                <a:solidFill>
                  <a:srgbClr val="FF0000"/>
                </a:solidFill>
                <a:latin typeface="Arial Black" pitchFamily="34" charset="0"/>
              </a:rPr>
              <a:t>dialdehyde</a:t>
            </a:r>
            <a:endParaRPr lang="cs-CZ" sz="2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0" y="0"/>
            <a:ext cx="9036496" cy="634082"/>
          </a:xfrm>
        </p:spPr>
        <p:txBody>
          <a:bodyPr/>
          <a:lstStyle/>
          <a:p>
            <a:pPr lvl="1"/>
            <a:r>
              <a:rPr lang="en-GB" sz="4000" b="1" dirty="0" smtClean="0">
                <a:solidFill>
                  <a:srgbClr val="FF0000"/>
                </a:solidFill>
                <a:latin typeface="Arial Black" pitchFamily="34" charset="0"/>
              </a:rPr>
              <a:t>Starch</a:t>
            </a:r>
            <a:r>
              <a:rPr lang="cs-CZ" sz="4000" b="1" dirty="0" smtClean="0">
                <a:solidFill>
                  <a:srgbClr val="FF0000"/>
                </a:solidFill>
                <a:latin typeface="Arial Black" pitchFamily="34" charset="0"/>
              </a:rPr>
              <a:t> </a:t>
            </a:r>
            <a:r>
              <a:rPr lang="en-GB" sz="4000" b="1" dirty="0" smtClean="0">
                <a:solidFill>
                  <a:srgbClr val="FF0000"/>
                </a:solidFill>
                <a:latin typeface="Arial Black" pitchFamily="34" charset="0"/>
              </a:rPr>
              <a:t>Oxidation </a:t>
            </a:r>
            <a:r>
              <a:rPr lang="cs-CZ" sz="4000" dirty="0" smtClean="0">
                <a:solidFill>
                  <a:srgbClr val="FF0000"/>
                </a:solidFill>
                <a:latin typeface="Arial Black" pitchFamily="34" charset="0"/>
              </a:rPr>
              <a:t>- </a:t>
            </a:r>
            <a:r>
              <a:rPr lang="cs-CZ" sz="4000" cap="all" dirty="0" err="1" smtClean="0">
                <a:solidFill>
                  <a:srgbClr val="FF0000"/>
                </a:solidFill>
                <a:latin typeface="Arial Black" pitchFamily="34" charset="0"/>
              </a:rPr>
              <a:t>sUMMARY</a:t>
            </a:r>
            <a:endParaRPr lang="cs-CZ" sz="4000" cap="all" dirty="0">
              <a:solidFill>
                <a:srgbClr val="FF0000"/>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January 2018/6-3</a:t>
            </a:r>
            <a:endParaRPr lang="sk-SK"/>
          </a:p>
        </p:txBody>
      </p:sp>
      <p:sp>
        <p:nvSpPr>
          <p:cNvPr id="5" name="Zástupný symbol pro zápatí 4"/>
          <p:cNvSpPr>
            <a:spLocks noGrp="1"/>
          </p:cNvSpPr>
          <p:nvPr>
            <p:ph type="ftr" sz="quarter" idx="11"/>
          </p:nvPr>
        </p:nvSpPr>
        <p:spPr>
          <a:xfrm>
            <a:off x="3124200" y="6245225"/>
            <a:ext cx="5048200" cy="476250"/>
          </a:xfrm>
        </p:spPr>
        <p:txBody>
          <a:bodyPr/>
          <a:lstStyle/>
          <a:p>
            <a:pPr>
              <a:defRPr/>
            </a:pPr>
            <a:r>
              <a:rPr lang="fr-FR" smtClean="0"/>
              <a:t>NATURAL POLYMERS MU SCI 6 2018</a:t>
            </a:r>
            <a:endParaRPr lang="sk-SK" dirty="0"/>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29</a:t>
            </a:fld>
            <a:endParaRPr lang="sk-SK"/>
          </a:p>
        </p:txBody>
      </p:sp>
      <p:sp>
        <p:nvSpPr>
          <p:cNvPr id="9" name="Zástupný symbol pro obsah 8"/>
          <p:cNvSpPr>
            <a:spLocks noGrp="1"/>
          </p:cNvSpPr>
          <p:nvPr>
            <p:ph idx="1"/>
          </p:nvPr>
        </p:nvSpPr>
        <p:spPr>
          <a:xfrm>
            <a:off x="457200" y="620688"/>
            <a:ext cx="8229600" cy="5505475"/>
          </a:xfrm>
        </p:spPr>
        <p:txBody>
          <a:bodyPr/>
          <a:lstStyle/>
          <a:p>
            <a:r>
              <a:rPr lang="en-GB" sz="2800" b="1" dirty="0" smtClean="0"/>
              <a:t>Higher  Oxidation &gt; </a:t>
            </a:r>
            <a:r>
              <a:rPr lang="en-GB" sz="2800" b="1" dirty="0" smtClean="0">
                <a:solidFill>
                  <a:srgbClr val="0000FF"/>
                </a:solidFill>
              </a:rPr>
              <a:t>Higher</a:t>
            </a:r>
            <a:r>
              <a:rPr lang="en-GB" sz="2800" b="1" dirty="0" smtClean="0"/>
              <a:t> </a:t>
            </a:r>
            <a:r>
              <a:rPr lang="en-GB" sz="2800" dirty="0" smtClean="0">
                <a:solidFill>
                  <a:srgbClr val="0000FF"/>
                </a:solidFill>
                <a:latin typeface="Arial Black" pitchFamily="34" charset="0"/>
              </a:rPr>
              <a:t>Chain scission  &gt; Lower Viscosity</a:t>
            </a:r>
          </a:p>
          <a:p>
            <a:r>
              <a:rPr lang="en-GB" sz="2800" b="1" dirty="0" smtClean="0">
                <a:solidFill>
                  <a:srgbClr val="008000"/>
                </a:solidFill>
              </a:rPr>
              <a:t>Higher </a:t>
            </a:r>
            <a:r>
              <a:rPr lang="en-GB" sz="2800" dirty="0" smtClean="0">
                <a:solidFill>
                  <a:srgbClr val="008000"/>
                </a:solidFill>
                <a:latin typeface="Arial Black" pitchFamily="34" charset="0"/>
              </a:rPr>
              <a:t>Chain scission &gt; Lower Binding ability</a:t>
            </a:r>
          </a:p>
          <a:p>
            <a:r>
              <a:rPr lang="en-GB" sz="2800" b="1" dirty="0" smtClean="0">
                <a:solidFill>
                  <a:srgbClr val="C00000"/>
                </a:solidFill>
              </a:rPr>
              <a:t>Higher</a:t>
            </a:r>
            <a:r>
              <a:rPr lang="en-GB" sz="2800" b="1" dirty="0" smtClean="0"/>
              <a:t> </a:t>
            </a:r>
            <a:r>
              <a:rPr lang="en-GB" sz="2800" dirty="0" smtClean="0">
                <a:solidFill>
                  <a:srgbClr val="0000FF"/>
                </a:solidFill>
                <a:latin typeface="Arial Black" pitchFamily="34" charset="0"/>
              </a:rPr>
              <a:t>Chain scission &gt; </a:t>
            </a:r>
            <a:r>
              <a:rPr lang="en-GB" sz="2800" b="1" dirty="0" smtClean="0">
                <a:solidFill>
                  <a:srgbClr val="C00000"/>
                </a:solidFill>
              </a:rPr>
              <a:t>Higher  Dispersion Stability. It is lower </a:t>
            </a:r>
            <a:r>
              <a:rPr lang="en-GB" sz="2800" b="1" dirty="0" err="1" smtClean="0">
                <a:solidFill>
                  <a:srgbClr val="C00000"/>
                </a:solidFill>
              </a:rPr>
              <a:t>Retrogradation</a:t>
            </a:r>
            <a:r>
              <a:rPr lang="en-GB" sz="2800" b="1" dirty="0" smtClean="0">
                <a:solidFill>
                  <a:srgbClr val="C00000"/>
                </a:solidFill>
              </a:rPr>
              <a:t> Tendency</a:t>
            </a:r>
          </a:p>
          <a:p>
            <a:r>
              <a:rPr lang="en-GB" sz="2800" b="1" dirty="0" smtClean="0">
                <a:solidFill>
                  <a:srgbClr val="FF0000"/>
                </a:solidFill>
                <a:latin typeface="Arial Black" pitchFamily="34" charset="0"/>
              </a:rPr>
              <a:t>High Porosity (Capillarity) Starches are suitable for Heterogeneous Reaction, because having higher Surface able to be Reaction Site </a:t>
            </a:r>
          </a:p>
          <a:p>
            <a:endParaRPr lang="cs-CZ" sz="28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562074"/>
          </a:xfrm>
        </p:spPr>
        <p:txBody>
          <a:bodyPr/>
          <a:lstStyle/>
          <a:p>
            <a:r>
              <a:rPr lang="en-GB" sz="2800" dirty="0" smtClean="0">
                <a:solidFill>
                  <a:srgbClr val="FF0000"/>
                </a:solidFill>
                <a:latin typeface="Arial Black" pitchFamily="34" charset="0"/>
              </a:rPr>
              <a:t>Why do we modify </a:t>
            </a:r>
            <a:r>
              <a:rPr lang="cs-CZ" sz="2800" dirty="0" smtClean="0">
                <a:solidFill>
                  <a:srgbClr val="FF0000"/>
                </a:solidFill>
                <a:latin typeface="Arial Black" pitchFamily="34" charset="0"/>
              </a:rPr>
              <a:t>t</a:t>
            </a:r>
            <a:r>
              <a:rPr lang="en-GB" sz="2800" dirty="0" smtClean="0">
                <a:solidFill>
                  <a:srgbClr val="FF0000"/>
                </a:solidFill>
                <a:latin typeface="Arial Black" pitchFamily="34" charset="0"/>
              </a:rPr>
              <a:t>he </a:t>
            </a:r>
            <a:r>
              <a:rPr lang="en-GB" sz="2800" dirty="0" smtClean="0">
                <a:solidFill>
                  <a:srgbClr val="FF0000"/>
                </a:solidFill>
                <a:latin typeface="Arial Black" pitchFamily="34" charset="0"/>
              </a:rPr>
              <a:t>STARCH?</a:t>
            </a:r>
            <a:endParaRPr lang="en-GB" sz="2800" dirty="0">
              <a:solidFill>
                <a:srgbClr val="FF0000"/>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January 2018/6-3</a:t>
            </a:r>
            <a:endParaRPr lang="sk-SK"/>
          </a:p>
        </p:txBody>
      </p:sp>
      <p:sp>
        <p:nvSpPr>
          <p:cNvPr id="5" name="Zástupný symbol pro zápatí 4"/>
          <p:cNvSpPr>
            <a:spLocks noGrp="1"/>
          </p:cNvSpPr>
          <p:nvPr>
            <p:ph type="ftr" sz="quarter" idx="11"/>
          </p:nvPr>
        </p:nvSpPr>
        <p:spPr>
          <a:xfrm>
            <a:off x="3124200" y="6245225"/>
            <a:ext cx="5120208" cy="476250"/>
          </a:xfrm>
        </p:spPr>
        <p:txBody>
          <a:bodyPr/>
          <a:lstStyle/>
          <a:p>
            <a:pPr>
              <a:defRPr/>
            </a:pPr>
            <a:r>
              <a:rPr lang="fr-FR" smtClean="0"/>
              <a:t>NATURAL POLYMERS MU SCI 6 2018</a:t>
            </a:r>
            <a:endParaRPr lang="sk-SK" dirty="0"/>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a:t>
            </a:fld>
            <a:endParaRPr lang="sk-SK"/>
          </a:p>
        </p:txBody>
      </p:sp>
      <p:sp>
        <p:nvSpPr>
          <p:cNvPr id="9" name="Zástupný symbol pro obsah 8"/>
          <p:cNvSpPr>
            <a:spLocks noGrp="1"/>
          </p:cNvSpPr>
          <p:nvPr>
            <p:ph idx="1"/>
          </p:nvPr>
        </p:nvSpPr>
        <p:spPr>
          <a:xfrm>
            <a:off x="457200" y="1052736"/>
            <a:ext cx="8229600" cy="5073427"/>
          </a:xfrm>
        </p:spPr>
        <p:txBody>
          <a:bodyPr/>
          <a:lstStyle/>
          <a:p>
            <a:r>
              <a:rPr lang="en-GB" b="1" dirty="0" smtClean="0">
                <a:solidFill>
                  <a:srgbClr val="008000"/>
                </a:solidFill>
              </a:rPr>
              <a:t>HIGH VISCOSITY at even low Concentrations</a:t>
            </a:r>
          </a:p>
          <a:p>
            <a:r>
              <a:rPr lang="en-GB" b="1" dirty="0" smtClean="0">
                <a:solidFill>
                  <a:srgbClr val="FF0000"/>
                </a:solidFill>
              </a:rPr>
              <a:t>LOW SOLUBILITY &amp; DISPERSIBITY  of the Starch particles</a:t>
            </a:r>
          </a:p>
          <a:p>
            <a:r>
              <a:rPr lang="en-GB" b="1" dirty="0" smtClean="0"/>
              <a:t>Strong Tendency to form stiff, </a:t>
            </a:r>
            <a:r>
              <a:rPr lang="en-GB" b="1" dirty="0" err="1" smtClean="0"/>
              <a:t>threedimesion</a:t>
            </a:r>
            <a:r>
              <a:rPr lang="cs-CZ" b="1" dirty="0" smtClean="0"/>
              <a:t>a</a:t>
            </a:r>
            <a:r>
              <a:rPr lang="en-GB" b="1" dirty="0" smtClean="0"/>
              <a:t>l GEL </a:t>
            </a:r>
            <a:r>
              <a:rPr lang="en-GB" b="1" dirty="0" smtClean="0">
                <a:solidFill>
                  <a:srgbClr val="0000FF"/>
                </a:solidFill>
              </a:rPr>
              <a:t>(it is sometime advantageous, e.g. Cooking of a Blancmange (Pudding))</a:t>
            </a:r>
            <a:endParaRPr lang="en-GB" b="1" dirty="0">
              <a:solidFill>
                <a:srgbClr val="0000F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pPr lvl="1"/>
            <a:r>
              <a:rPr lang="cs-CZ" sz="2800" cap="all" dirty="0" smtClean="0">
                <a:solidFill>
                  <a:srgbClr val="FF0000"/>
                </a:solidFill>
                <a:latin typeface="Arial Black" pitchFamily="34" charset="0"/>
              </a:rPr>
              <a:t>DEXTRIN </a:t>
            </a:r>
            <a:r>
              <a:rPr lang="cs-CZ" sz="2800" cap="all" dirty="0" err="1" smtClean="0">
                <a:solidFill>
                  <a:srgbClr val="FF0000"/>
                </a:solidFill>
                <a:latin typeface="Arial Black" pitchFamily="34" charset="0"/>
              </a:rPr>
              <a:t>Production</a:t>
            </a:r>
            <a:r>
              <a:rPr lang="cs-CZ" sz="2800" cap="all" dirty="0" smtClean="0">
                <a:solidFill>
                  <a:srgbClr val="FF0000"/>
                </a:solidFill>
                <a:latin typeface="Arial Black" pitchFamily="34" charset="0"/>
              </a:rPr>
              <a:t> 1</a:t>
            </a:r>
            <a:endParaRPr lang="cs-CZ" sz="2800" cap="all" dirty="0">
              <a:solidFill>
                <a:srgbClr val="FF0000"/>
              </a:solidFill>
            </a:endParaRPr>
          </a:p>
        </p:txBody>
      </p:sp>
      <p:sp>
        <p:nvSpPr>
          <p:cNvPr id="4" name="Zástupný symbol pro datum 3"/>
          <p:cNvSpPr>
            <a:spLocks noGrp="1"/>
          </p:cNvSpPr>
          <p:nvPr>
            <p:ph type="dt" sz="half" idx="10"/>
          </p:nvPr>
        </p:nvSpPr>
        <p:spPr/>
        <p:txBody>
          <a:bodyPr/>
          <a:lstStyle/>
          <a:p>
            <a:pPr>
              <a:defRPr/>
            </a:pPr>
            <a:r>
              <a:rPr lang="cs-CZ" smtClean="0"/>
              <a:t>January 2018/6-3</a:t>
            </a:r>
            <a:endParaRPr lang="sk-SK"/>
          </a:p>
        </p:txBody>
      </p:sp>
      <p:sp>
        <p:nvSpPr>
          <p:cNvPr id="5" name="Zástupný symbol pro zápatí 4"/>
          <p:cNvSpPr>
            <a:spLocks noGrp="1"/>
          </p:cNvSpPr>
          <p:nvPr>
            <p:ph type="ftr" sz="quarter" idx="11"/>
          </p:nvPr>
        </p:nvSpPr>
        <p:spPr>
          <a:xfrm>
            <a:off x="3124200" y="6245225"/>
            <a:ext cx="5120208" cy="476250"/>
          </a:xfrm>
        </p:spPr>
        <p:txBody>
          <a:bodyPr/>
          <a:lstStyle/>
          <a:p>
            <a:pPr>
              <a:defRPr/>
            </a:pPr>
            <a:r>
              <a:rPr lang="fr-FR" smtClean="0"/>
              <a:t>NATURAL POLYMERS MU SCI 6 2018</a:t>
            </a:r>
            <a:endParaRPr lang="sk-SK" dirty="0"/>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30</a:t>
            </a:fld>
            <a:endParaRPr lang="sk-SK"/>
          </a:p>
        </p:txBody>
      </p:sp>
      <p:pic>
        <p:nvPicPr>
          <p:cNvPr id="10" name="Zástupný symbol pro obsah 9" descr="img689.jpg"/>
          <p:cNvPicPr>
            <a:picLocks noGrp="1" noChangeAspect="1"/>
          </p:cNvPicPr>
          <p:nvPr>
            <p:ph idx="1"/>
          </p:nvPr>
        </p:nvPicPr>
        <p:blipFill>
          <a:blip r:embed="rId2" cstate="print"/>
          <a:stretch>
            <a:fillRect/>
          </a:stretch>
        </p:blipFill>
        <p:spPr>
          <a:xfrm>
            <a:off x="3335869" y="908720"/>
            <a:ext cx="5626792" cy="5112568"/>
          </a:xfrm>
        </p:spPr>
      </p:pic>
      <p:pic>
        <p:nvPicPr>
          <p:cNvPr id="11" name="Obrázek 10" descr="img690.jpg"/>
          <p:cNvPicPr>
            <a:picLocks noChangeAspect="1"/>
          </p:cNvPicPr>
          <p:nvPr/>
        </p:nvPicPr>
        <p:blipFill>
          <a:blip r:embed="rId3" cstate="print"/>
          <a:stretch>
            <a:fillRect/>
          </a:stretch>
        </p:blipFill>
        <p:spPr>
          <a:xfrm>
            <a:off x="683568" y="1340768"/>
            <a:ext cx="2867903" cy="1080120"/>
          </a:xfrm>
          <a:prstGeom prst="rect">
            <a:avLst/>
          </a:prstGeom>
        </p:spPr>
      </p:pic>
      <p:sp>
        <p:nvSpPr>
          <p:cNvPr id="12" name="TextovéPole 11"/>
          <p:cNvSpPr txBox="1"/>
          <p:nvPr/>
        </p:nvSpPr>
        <p:spPr>
          <a:xfrm>
            <a:off x="3635896" y="2492896"/>
            <a:ext cx="2880320" cy="1477328"/>
          </a:xfrm>
          <a:prstGeom prst="rect">
            <a:avLst/>
          </a:prstGeom>
          <a:noFill/>
          <a:ln w="38100">
            <a:solidFill>
              <a:srgbClr val="008000"/>
            </a:solidFill>
          </a:ln>
        </p:spPr>
        <p:txBody>
          <a:bodyPr wrap="square" rtlCol="0">
            <a:spAutoFit/>
          </a:bodyPr>
          <a:lstStyle/>
          <a:p>
            <a:r>
              <a:rPr lang="en-GB" b="1" dirty="0" smtClean="0">
                <a:solidFill>
                  <a:srgbClr val="008000"/>
                </a:solidFill>
              </a:rPr>
              <a:t>12 – 24 hours, for going through of Acids and/or Bases  &amp; Solutions of Additives  Starch </a:t>
            </a:r>
            <a:r>
              <a:rPr lang="cs-CZ" b="1" dirty="0" smtClean="0">
                <a:solidFill>
                  <a:srgbClr val="008000"/>
                </a:solidFill>
              </a:rPr>
              <a:t>P</a:t>
            </a:r>
            <a:r>
              <a:rPr lang="en-GB" b="1" dirty="0" smtClean="0">
                <a:solidFill>
                  <a:srgbClr val="008000"/>
                </a:solidFill>
              </a:rPr>
              <a:t>articles</a:t>
            </a:r>
            <a:endParaRPr lang="en-GB" b="1" dirty="0">
              <a:solidFill>
                <a:srgbClr val="008000"/>
              </a:solidFill>
            </a:endParaRPr>
          </a:p>
        </p:txBody>
      </p:sp>
      <p:cxnSp>
        <p:nvCxnSpPr>
          <p:cNvPr id="14" name="Přímá spojovací šipka 13"/>
          <p:cNvCxnSpPr/>
          <p:nvPr/>
        </p:nvCxnSpPr>
        <p:spPr>
          <a:xfrm>
            <a:off x="6516216" y="2492896"/>
            <a:ext cx="432048" cy="288032"/>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13" name="TextovéPole 12"/>
          <p:cNvSpPr txBox="1"/>
          <p:nvPr/>
        </p:nvSpPr>
        <p:spPr>
          <a:xfrm>
            <a:off x="6876256" y="4437112"/>
            <a:ext cx="1224136" cy="369332"/>
          </a:xfrm>
          <a:prstGeom prst="rect">
            <a:avLst/>
          </a:prstGeom>
          <a:solidFill>
            <a:schemeClr val="accent3">
              <a:lumMod val="95000"/>
            </a:schemeClr>
          </a:solidFill>
        </p:spPr>
        <p:txBody>
          <a:bodyPr wrap="square" rtlCol="0">
            <a:spAutoFit/>
          </a:bodyPr>
          <a:lstStyle/>
          <a:p>
            <a:r>
              <a:rPr lang="cs-CZ" dirty="0" err="1" smtClean="0">
                <a:solidFill>
                  <a:srgbClr val="0000FF"/>
                </a:solidFill>
                <a:latin typeface="Arial Black" pitchFamily="34" charset="0"/>
              </a:rPr>
              <a:t>Chilling</a:t>
            </a:r>
            <a:endParaRPr lang="cs-CZ" dirty="0">
              <a:solidFill>
                <a:srgbClr val="0000FF"/>
              </a:solidFill>
              <a:latin typeface="Arial Black" pitchFamily="34" charset="0"/>
            </a:endParaRPr>
          </a:p>
        </p:txBody>
      </p:sp>
      <p:sp>
        <p:nvSpPr>
          <p:cNvPr id="15" name="TextovéPole 14"/>
          <p:cNvSpPr txBox="1"/>
          <p:nvPr/>
        </p:nvSpPr>
        <p:spPr>
          <a:xfrm>
            <a:off x="6804248" y="980728"/>
            <a:ext cx="1080120" cy="369332"/>
          </a:xfrm>
          <a:prstGeom prst="rect">
            <a:avLst/>
          </a:prstGeom>
          <a:solidFill>
            <a:schemeClr val="accent3">
              <a:lumMod val="95000"/>
            </a:schemeClr>
          </a:solidFill>
        </p:spPr>
        <p:txBody>
          <a:bodyPr wrap="square" rtlCol="0">
            <a:spAutoFit/>
          </a:bodyPr>
          <a:lstStyle/>
          <a:p>
            <a:r>
              <a:rPr lang="en-GB" dirty="0" smtClean="0">
                <a:solidFill>
                  <a:srgbClr val="FF0000"/>
                </a:solidFill>
                <a:latin typeface="Arial Black" pitchFamily="34" charset="0"/>
              </a:rPr>
              <a:t>Starch </a:t>
            </a:r>
            <a:endParaRPr lang="cs-CZ" dirty="0">
              <a:solidFill>
                <a:srgbClr val="0000FF"/>
              </a:solidFill>
              <a:latin typeface="Arial Black" pitchFamily="34" charset="0"/>
            </a:endParaRPr>
          </a:p>
        </p:txBody>
      </p:sp>
      <p:sp>
        <p:nvSpPr>
          <p:cNvPr id="16" name="TextovéPole 15"/>
          <p:cNvSpPr txBox="1"/>
          <p:nvPr/>
        </p:nvSpPr>
        <p:spPr>
          <a:xfrm>
            <a:off x="6948264" y="2564904"/>
            <a:ext cx="1080120" cy="369332"/>
          </a:xfrm>
          <a:prstGeom prst="rect">
            <a:avLst/>
          </a:prstGeom>
          <a:solidFill>
            <a:schemeClr val="accent3">
              <a:lumMod val="95000"/>
            </a:schemeClr>
          </a:solidFill>
        </p:spPr>
        <p:txBody>
          <a:bodyPr wrap="square" rtlCol="0">
            <a:spAutoFit/>
          </a:bodyPr>
          <a:lstStyle/>
          <a:p>
            <a:r>
              <a:rPr lang="cs-CZ" dirty="0" err="1" smtClean="0">
                <a:solidFill>
                  <a:srgbClr val="FF0000"/>
                </a:solidFill>
                <a:latin typeface="Arial Black" pitchFamily="34" charset="0"/>
              </a:rPr>
              <a:t>Agein</a:t>
            </a:r>
            <a:r>
              <a:rPr lang="en-GB" dirty="0" smtClean="0">
                <a:solidFill>
                  <a:srgbClr val="FF0000"/>
                </a:solidFill>
                <a:latin typeface="Arial Black" pitchFamily="34" charset="0"/>
              </a:rPr>
              <a:t> </a:t>
            </a:r>
            <a:endParaRPr lang="cs-CZ" dirty="0">
              <a:solidFill>
                <a:srgbClr val="0000FF"/>
              </a:solidFill>
              <a:latin typeface="Arial Black" pitchFamily="34" charset="0"/>
            </a:endParaRPr>
          </a:p>
        </p:txBody>
      </p:sp>
      <p:sp>
        <p:nvSpPr>
          <p:cNvPr id="17" name="TextovéPole 16"/>
          <p:cNvSpPr txBox="1"/>
          <p:nvPr/>
        </p:nvSpPr>
        <p:spPr>
          <a:xfrm>
            <a:off x="6660232" y="5013176"/>
            <a:ext cx="2232248" cy="369332"/>
          </a:xfrm>
          <a:prstGeom prst="rect">
            <a:avLst/>
          </a:prstGeom>
          <a:solidFill>
            <a:schemeClr val="accent3">
              <a:lumMod val="95000"/>
            </a:schemeClr>
          </a:solidFill>
        </p:spPr>
        <p:txBody>
          <a:bodyPr wrap="square" rtlCol="0">
            <a:spAutoFit/>
          </a:bodyPr>
          <a:lstStyle/>
          <a:p>
            <a:r>
              <a:rPr lang="en-GB" dirty="0" smtClean="0">
                <a:latin typeface="Arial Black" pitchFamily="34" charset="0"/>
              </a:rPr>
              <a:t>Neutralisation</a:t>
            </a:r>
            <a:endParaRPr lang="en-GB" dirty="0">
              <a:latin typeface="Arial Black" pitchFamily="34" charset="0"/>
            </a:endParaRPr>
          </a:p>
        </p:txBody>
      </p:sp>
      <p:sp>
        <p:nvSpPr>
          <p:cNvPr id="18" name="TextovéPole 17"/>
          <p:cNvSpPr txBox="1"/>
          <p:nvPr/>
        </p:nvSpPr>
        <p:spPr>
          <a:xfrm>
            <a:off x="6588224" y="3212976"/>
            <a:ext cx="1440160" cy="369332"/>
          </a:xfrm>
          <a:prstGeom prst="rect">
            <a:avLst/>
          </a:prstGeom>
          <a:solidFill>
            <a:schemeClr val="accent3">
              <a:lumMod val="95000"/>
            </a:schemeClr>
          </a:solidFill>
        </p:spPr>
        <p:txBody>
          <a:bodyPr wrap="square" rtlCol="0">
            <a:spAutoFit/>
          </a:bodyPr>
          <a:lstStyle/>
          <a:p>
            <a:r>
              <a:rPr lang="cs-CZ" dirty="0" err="1" smtClean="0">
                <a:solidFill>
                  <a:srgbClr val="7030A0"/>
                </a:solidFill>
                <a:latin typeface="Arial Black" pitchFamily="34" charset="0"/>
              </a:rPr>
              <a:t>Predrying</a:t>
            </a:r>
            <a:endParaRPr lang="cs-CZ" dirty="0">
              <a:solidFill>
                <a:srgbClr val="7030A0"/>
              </a:solidFill>
              <a:latin typeface="Arial Black" pitchFamily="34" charset="0"/>
            </a:endParaRPr>
          </a:p>
        </p:txBody>
      </p:sp>
      <p:sp>
        <p:nvSpPr>
          <p:cNvPr id="19" name="TextovéPole 18"/>
          <p:cNvSpPr txBox="1"/>
          <p:nvPr/>
        </p:nvSpPr>
        <p:spPr>
          <a:xfrm>
            <a:off x="3563888" y="1340768"/>
            <a:ext cx="2376264" cy="923330"/>
          </a:xfrm>
          <a:prstGeom prst="rect">
            <a:avLst/>
          </a:prstGeom>
          <a:solidFill>
            <a:schemeClr val="accent3">
              <a:lumMod val="95000"/>
            </a:schemeClr>
          </a:solidFill>
        </p:spPr>
        <p:txBody>
          <a:bodyPr wrap="square" rtlCol="0">
            <a:spAutoFit/>
          </a:bodyPr>
          <a:lstStyle/>
          <a:p>
            <a:r>
              <a:rPr lang="en-GB" dirty="0" smtClean="0">
                <a:solidFill>
                  <a:srgbClr val="C00000"/>
                </a:solidFill>
                <a:latin typeface="Arial Black" pitchFamily="34" charset="0"/>
              </a:rPr>
              <a:t>Solution of the Modification Substances</a:t>
            </a:r>
            <a:endParaRPr lang="en-GB" dirty="0">
              <a:solidFill>
                <a:srgbClr val="C00000"/>
              </a:solidFill>
              <a:latin typeface="Arial Black" pitchFamily="34" charset="0"/>
            </a:endParaRPr>
          </a:p>
        </p:txBody>
      </p:sp>
      <p:sp>
        <p:nvSpPr>
          <p:cNvPr id="20" name="TextovéPole 19"/>
          <p:cNvSpPr txBox="1"/>
          <p:nvPr/>
        </p:nvSpPr>
        <p:spPr>
          <a:xfrm>
            <a:off x="6516216" y="1556792"/>
            <a:ext cx="2627784" cy="830997"/>
          </a:xfrm>
          <a:prstGeom prst="rect">
            <a:avLst/>
          </a:prstGeom>
          <a:solidFill>
            <a:schemeClr val="accent3">
              <a:lumMod val="95000"/>
            </a:schemeClr>
          </a:solidFill>
        </p:spPr>
        <p:txBody>
          <a:bodyPr wrap="square" rtlCol="0">
            <a:spAutoFit/>
          </a:bodyPr>
          <a:lstStyle/>
          <a:p>
            <a:r>
              <a:rPr lang="en-GB" sz="1600" dirty="0" smtClean="0">
                <a:solidFill>
                  <a:srgbClr val="C00000"/>
                </a:solidFill>
                <a:latin typeface="Arial Black" pitchFamily="34" charset="0"/>
              </a:rPr>
              <a:t>Starch Impregnation by Modification Substances</a:t>
            </a:r>
            <a:endParaRPr lang="en-GB" sz="1600" dirty="0">
              <a:solidFill>
                <a:srgbClr val="C00000"/>
              </a:solidFill>
              <a:latin typeface="Arial Black" pitchFamily="34" charset="0"/>
            </a:endParaRPr>
          </a:p>
        </p:txBody>
      </p:sp>
      <p:sp>
        <p:nvSpPr>
          <p:cNvPr id="21" name="TextovéPole 20"/>
          <p:cNvSpPr txBox="1"/>
          <p:nvPr/>
        </p:nvSpPr>
        <p:spPr>
          <a:xfrm>
            <a:off x="6660232" y="3861048"/>
            <a:ext cx="2160240" cy="369332"/>
          </a:xfrm>
          <a:prstGeom prst="rect">
            <a:avLst/>
          </a:prstGeom>
          <a:solidFill>
            <a:schemeClr val="accent3">
              <a:lumMod val="95000"/>
            </a:schemeClr>
          </a:solidFill>
        </p:spPr>
        <p:txBody>
          <a:bodyPr wrap="square" rtlCol="0">
            <a:spAutoFit/>
          </a:bodyPr>
          <a:lstStyle/>
          <a:p>
            <a:r>
              <a:rPr lang="cs-CZ" dirty="0" err="1" smtClean="0">
                <a:solidFill>
                  <a:srgbClr val="FFC000"/>
                </a:solidFill>
                <a:latin typeface="Arial Black" pitchFamily="34" charset="0"/>
              </a:rPr>
              <a:t>Roasting</a:t>
            </a:r>
            <a:endParaRPr lang="cs-CZ" dirty="0">
              <a:solidFill>
                <a:srgbClr val="FFC000"/>
              </a:solidFill>
              <a:latin typeface="Arial Black" pitchFamily="34" charset="0"/>
            </a:endParaRPr>
          </a:p>
        </p:txBody>
      </p:sp>
      <p:sp>
        <p:nvSpPr>
          <p:cNvPr id="22" name="TextovéPole 21"/>
          <p:cNvSpPr txBox="1"/>
          <p:nvPr/>
        </p:nvSpPr>
        <p:spPr>
          <a:xfrm>
            <a:off x="467544" y="1916832"/>
            <a:ext cx="2736304" cy="646331"/>
          </a:xfrm>
          <a:prstGeom prst="rect">
            <a:avLst/>
          </a:prstGeom>
          <a:solidFill>
            <a:schemeClr val="accent3">
              <a:lumMod val="95000"/>
            </a:schemeClr>
          </a:solidFill>
        </p:spPr>
        <p:txBody>
          <a:bodyPr wrap="square" rtlCol="0">
            <a:spAutoFit/>
          </a:bodyPr>
          <a:lstStyle/>
          <a:p>
            <a:r>
              <a:rPr lang="cs-CZ" dirty="0" err="1" smtClean="0">
                <a:solidFill>
                  <a:srgbClr val="00B0F0"/>
                </a:solidFill>
                <a:latin typeface="Arial Black" pitchFamily="34" charset="0"/>
              </a:rPr>
              <a:t>Potassium</a:t>
            </a:r>
            <a:r>
              <a:rPr lang="cs-CZ" dirty="0" smtClean="0">
                <a:solidFill>
                  <a:srgbClr val="00B0F0"/>
                </a:solidFill>
                <a:latin typeface="Arial Black" pitchFamily="34" charset="0"/>
              </a:rPr>
              <a:t> </a:t>
            </a:r>
            <a:r>
              <a:rPr lang="cs-CZ" dirty="0" err="1" smtClean="0">
                <a:solidFill>
                  <a:srgbClr val="00B0F0"/>
                </a:solidFill>
                <a:latin typeface="Arial Black" pitchFamily="34" charset="0"/>
              </a:rPr>
              <a:t>aluminum</a:t>
            </a:r>
            <a:r>
              <a:rPr lang="cs-CZ" dirty="0" smtClean="0">
                <a:solidFill>
                  <a:srgbClr val="00B0F0"/>
                </a:solidFill>
                <a:latin typeface="Arial Black" pitchFamily="34" charset="0"/>
              </a:rPr>
              <a:t> </a:t>
            </a:r>
            <a:r>
              <a:rPr lang="cs-CZ" dirty="0" err="1" smtClean="0">
                <a:solidFill>
                  <a:srgbClr val="00B0F0"/>
                </a:solidFill>
                <a:latin typeface="Arial Black" pitchFamily="34" charset="0"/>
              </a:rPr>
              <a:t>sulfate</a:t>
            </a:r>
            <a:endParaRPr lang="cs-CZ" dirty="0">
              <a:solidFill>
                <a:srgbClr val="00B0F0"/>
              </a:solidFill>
              <a:latin typeface="Arial Black" pitchFamily="34" charset="0"/>
            </a:endParaRPr>
          </a:p>
        </p:txBody>
      </p:sp>
      <p:sp>
        <p:nvSpPr>
          <p:cNvPr id="23" name="TextovéPole 22"/>
          <p:cNvSpPr txBox="1"/>
          <p:nvPr/>
        </p:nvSpPr>
        <p:spPr>
          <a:xfrm>
            <a:off x="6516216" y="5733256"/>
            <a:ext cx="2016224" cy="923330"/>
          </a:xfrm>
          <a:prstGeom prst="rect">
            <a:avLst/>
          </a:prstGeom>
          <a:solidFill>
            <a:schemeClr val="accent3">
              <a:lumMod val="95000"/>
            </a:schemeClr>
          </a:solidFill>
        </p:spPr>
        <p:txBody>
          <a:bodyPr wrap="square" rtlCol="0">
            <a:spAutoFit/>
          </a:bodyPr>
          <a:lstStyle/>
          <a:p>
            <a:r>
              <a:rPr lang="en-GB" dirty="0" smtClean="0">
                <a:solidFill>
                  <a:srgbClr val="00B050"/>
                </a:solidFill>
                <a:latin typeface="Arial Black" pitchFamily="34" charset="0"/>
              </a:rPr>
              <a:t>Classification by Sieve (screening)</a:t>
            </a:r>
            <a:endParaRPr lang="en-GB" dirty="0">
              <a:solidFill>
                <a:srgbClr val="00B050"/>
              </a:solidFill>
              <a:latin typeface="Arial Black" pitchFamily="34" charset="0"/>
            </a:endParaRPr>
          </a:p>
        </p:txBody>
      </p:sp>
      <p:sp>
        <p:nvSpPr>
          <p:cNvPr id="24" name="TextovéPole 23"/>
          <p:cNvSpPr txBox="1"/>
          <p:nvPr/>
        </p:nvSpPr>
        <p:spPr>
          <a:xfrm>
            <a:off x="3419872" y="4797152"/>
            <a:ext cx="2520280" cy="923330"/>
          </a:xfrm>
          <a:prstGeom prst="rect">
            <a:avLst/>
          </a:prstGeom>
          <a:solidFill>
            <a:schemeClr val="accent3">
              <a:lumMod val="95000"/>
            </a:schemeClr>
          </a:solidFill>
        </p:spPr>
        <p:txBody>
          <a:bodyPr wrap="square" rtlCol="0">
            <a:spAutoFit/>
          </a:bodyPr>
          <a:lstStyle/>
          <a:p>
            <a:r>
              <a:rPr lang="en-GB" dirty="0" smtClean="0">
                <a:latin typeface="Arial Black" pitchFamily="34" charset="0"/>
              </a:rPr>
              <a:t>Solution of Substances for Neutralisation</a:t>
            </a:r>
            <a:endParaRPr lang="en-GB" dirty="0">
              <a:latin typeface="Arial Black"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pPr lvl="1"/>
            <a:r>
              <a:rPr lang="cs-CZ" sz="2800" cap="all" dirty="0" smtClean="0">
                <a:solidFill>
                  <a:srgbClr val="FF0000"/>
                </a:solidFill>
                <a:latin typeface="Arial Black" pitchFamily="34" charset="0"/>
              </a:rPr>
              <a:t>DEXTRIN </a:t>
            </a:r>
            <a:r>
              <a:rPr lang="en-GB" sz="2800" cap="all" dirty="0" smtClean="0">
                <a:solidFill>
                  <a:srgbClr val="FF0000"/>
                </a:solidFill>
                <a:latin typeface="Arial Black" pitchFamily="34" charset="0"/>
              </a:rPr>
              <a:t>Production</a:t>
            </a:r>
            <a:r>
              <a:rPr lang="cs-CZ" sz="2800" cap="all" dirty="0" smtClean="0">
                <a:solidFill>
                  <a:srgbClr val="FF0000"/>
                </a:solidFill>
                <a:latin typeface="Arial Black" pitchFamily="34" charset="0"/>
              </a:rPr>
              <a:t> 2</a:t>
            </a:r>
            <a:endParaRPr lang="cs-CZ" sz="2800" cap="all" dirty="0">
              <a:solidFill>
                <a:srgbClr val="FF0000"/>
              </a:solidFill>
            </a:endParaRPr>
          </a:p>
        </p:txBody>
      </p:sp>
      <p:sp>
        <p:nvSpPr>
          <p:cNvPr id="4" name="Zástupný symbol pro datum 3"/>
          <p:cNvSpPr>
            <a:spLocks noGrp="1"/>
          </p:cNvSpPr>
          <p:nvPr>
            <p:ph type="dt" sz="half" idx="10"/>
          </p:nvPr>
        </p:nvSpPr>
        <p:spPr/>
        <p:txBody>
          <a:bodyPr/>
          <a:lstStyle/>
          <a:p>
            <a:pPr>
              <a:defRPr/>
            </a:pPr>
            <a:r>
              <a:rPr lang="cs-CZ" smtClean="0"/>
              <a:t>January 2018/6-3</a:t>
            </a:r>
            <a:endParaRPr lang="sk-SK"/>
          </a:p>
        </p:txBody>
      </p:sp>
      <p:sp>
        <p:nvSpPr>
          <p:cNvPr id="5" name="Zástupný symbol pro zápatí 4"/>
          <p:cNvSpPr>
            <a:spLocks noGrp="1"/>
          </p:cNvSpPr>
          <p:nvPr>
            <p:ph type="ftr" sz="quarter" idx="11"/>
          </p:nvPr>
        </p:nvSpPr>
        <p:spPr>
          <a:xfrm>
            <a:off x="3124200" y="6245225"/>
            <a:ext cx="5120208" cy="476250"/>
          </a:xfrm>
        </p:spPr>
        <p:txBody>
          <a:bodyPr/>
          <a:lstStyle/>
          <a:p>
            <a:pPr>
              <a:defRPr/>
            </a:pPr>
            <a:r>
              <a:rPr lang="fr-FR" smtClean="0"/>
              <a:t>NATURAL POLYMERS MU SCI 6 2018</a:t>
            </a:r>
            <a:endParaRPr lang="sk-SK" dirty="0"/>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31</a:t>
            </a:fld>
            <a:endParaRPr lang="sk-SK"/>
          </a:p>
        </p:txBody>
      </p:sp>
      <p:pic>
        <p:nvPicPr>
          <p:cNvPr id="9" name="Zástupný symbol pro obsah 8" descr="img691.jpg"/>
          <p:cNvPicPr>
            <a:picLocks noGrp="1" noChangeAspect="1"/>
          </p:cNvPicPr>
          <p:nvPr>
            <p:ph idx="1"/>
          </p:nvPr>
        </p:nvPicPr>
        <p:blipFill>
          <a:blip r:embed="rId2" cstate="print"/>
          <a:stretch>
            <a:fillRect/>
          </a:stretch>
        </p:blipFill>
        <p:spPr>
          <a:xfrm rot="5400000">
            <a:off x="2514551" y="-1354311"/>
            <a:ext cx="4104456" cy="8630518"/>
          </a:xfrm>
        </p:spPr>
      </p:pic>
      <p:sp>
        <p:nvSpPr>
          <p:cNvPr id="8" name="TextovéPole 7"/>
          <p:cNvSpPr txBox="1"/>
          <p:nvPr/>
        </p:nvSpPr>
        <p:spPr>
          <a:xfrm>
            <a:off x="395536" y="5229200"/>
            <a:ext cx="8568952" cy="892552"/>
          </a:xfrm>
          <a:prstGeom prst="rect">
            <a:avLst/>
          </a:prstGeom>
          <a:noFill/>
          <a:ln w="38100">
            <a:solidFill>
              <a:srgbClr val="FF0000"/>
            </a:solidFill>
          </a:ln>
        </p:spPr>
        <p:txBody>
          <a:bodyPr wrap="square" rtlCol="0">
            <a:spAutoFit/>
          </a:bodyPr>
          <a:lstStyle/>
          <a:p>
            <a:pPr algn="ctr"/>
            <a:r>
              <a:rPr lang="en-GB" sz="2600" b="1" dirty="0" smtClean="0">
                <a:solidFill>
                  <a:srgbClr val="FF0000"/>
                </a:solidFill>
              </a:rPr>
              <a:t>It is fact STARCH HYDROLYSIS  followed by POLYMERISATION (COMBINATION) of  FRAGMENTS</a:t>
            </a:r>
            <a:endParaRPr lang="en-GB" sz="2600" b="1" dirty="0">
              <a:solidFill>
                <a:srgbClr val="FF0000"/>
              </a:solidFill>
            </a:endParaRPr>
          </a:p>
        </p:txBody>
      </p:sp>
      <p:sp>
        <p:nvSpPr>
          <p:cNvPr id="10" name="TextovéPole 9"/>
          <p:cNvSpPr txBox="1"/>
          <p:nvPr/>
        </p:nvSpPr>
        <p:spPr>
          <a:xfrm>
            <a:off x="467544" y="3933056"/>
            <a:ext cx="1080120" cy="369332"/>
          </a:xfrm>
          <a:prstGeom prst="rect">
            <a:avLst/>
          </a:prstGeom>
          <a:solidFill>
            <a:schemeClr val="accent3">
              <a:lumMod val="95000"/>
            </a:schemeClr>
          </a:solidFill>
        </p:spPr>
        <p:txBody>
          <a:bodyPr wrap="square" rtlCol="0">
            <a:spAutoFit/>
          </a:bodyPr>
          <a:lstStyle/>
          <a:p>
            <a:r>
              <a:rPr lang="en-GB" dirty="0" smtClean="0">
                <a:solidFill>
                  <a:srgbClr val="FF0000"/>
                </a:solidFill>
                <a:latin typeface="Arial Black" pitchFamily="34" charset="0"/>
              </a:rPr>
              <a:t>Starch </a:t>
            </a:r>
            <a:endParaRPr lang="cs-CZ" dirty="0">
              <a:solidFill>
                <a:srgbClr val="0000FF"/>
              </a:solidFill>
              <a:latin typeface="Arial Black" pitchFamily="34" charset="0"/>
            </a:endParaRPr>
          </a:p>
        </p:txBody>
      </p:sp>
      <p:sp>
        <p:nvSpPr>
          <p:cNvPr id="11" name="TextovéPole 10"/>
          <p:cNvSpPr txBox="1"/>
          <p:nvPr/>
        </p:nvSpPr>
        <p:spPr>
          <a:xfrm>
            <a:off x="2411760" y="2132856"/>
            <a:ext cx="1368152" cy="646331"/>
          </a:xfrm>
          <a:prstGeom prst="rect">
            <a:avLst/>
          </a:prstGeom>
          <a:solidFill>
            <a:schemeClr val="accent3">
              <a:lumMod val="95000"/>
            </a:schemeClr>
          </a:solidFill>
        </p:spPr>
        <p:txBody>
          <a:bodyPr wrap="square" rtlCol="0">
            <a:spAutoFit/>
          </a:bodyPr>
          <a:lstStyle/>
          <a:p>
            <a:r>
              <a:rPr lang="cs-CZ" dirty="0" err="1" smtClean="0">
                <a:solidFill>
                  <a:srgbClr val="C00000"/>
                </a:solidFill>
                <a:latin typeface="Arial Black" pitchFamily="34" charset="0"/>
              </a:rPr>
              <a:t>Acid</a:t>
            </a:r>
            <a:r>
              <a:rPr lang="cs-CZ" dirty="0" smtClean="0">
                <a:solidFill>
                  <a:srgbClr val="C00000"/>
                </a:solidFill>
                <a:latin typeface="Arial Black" pitchFamily="34" charset="0"/>
              </a:rPr>
              <a:t> </a:t>
            </a:r>
            <a:r>
              <a:rPr lang="cs-CZ" dirty="0" err="1" smtClean="0">
                <a:solidFill>
                  <a:srgbClr val="C00000"/>
                </a:solidFill>
                <a:latin typeface="Arial Black" pitchFamily="34" charset="0"/>
              </a:rPr>
              <a:t>Catalysis</a:t>
            </a:r>
            <a:endParaRPr lang="en-GB" dirty="0">
              <a:solidFill>
                <a:srgbClr val="C00000"/>
              </a:solidFill>
              <a:latin typeface="Arial Black" pitchFamily="34" charset="0"/>
            </a:endParaRPr>
          </a:p>
        </p:txBody>
      </p:sp>
      <p:sp>
        <p:nvSpPr>
          <p:cNvPr id="13" name="TextovéPole 12"/>
          <p:cNvSpPr txBox="1"/>
          <p:nvPr/>
        </p:nvSpPr>
        <p:spPr>
          <a:xfrm>
            <a:off x="2267744" y="2996952"/>
            <a:ext cx="1368152" cy="1015663"/>
          </a:xfrm>
          <a:prstGeom prst="rect">
            <a:avLst/>
          </a:prstGeom>
          <a:solidFill>
            <a:schemeClr val="accent3">
              <a:lumMod val="95000"/>
            </a:schemeClr>
          </a:solidFill>
        </p:spPr>
        <p:txBody>
          <a:bodyPr wrap="square" rtlCol="0">
            <a:spAutoFit/>
          </a:bodyPr>
          <a:lstStyle/>
          <a:p>
            <a:r>
              <a:rPr lang="en-GB" sz="2000" dirty="0" smtClean="0">
                <a:solidFill>
                  <a:srgbClr val="0000FF"/>
                </a:solidFill>
                <a:latin typeface="Arial Black" pitchFamily="34" charset="0"/>
              </a:rPr>
              <a:t>Water</a:t>
            </a:r>
            <a:endParaRPr lang="cs-CZ" sz="2000" dirty="0" smtClean="0">
              <a:solidFill>
                <a:srgbClr val="0000FF"/>
              </a:solidFill>
              <a:latin typeface="Arial Black" pitchFamily="34" charset="0"/>
            </a:endParaRPr>
          </a:p>
          <a:p>
            <a:r>
              <a:rPr lang="cs-CZ" sz="2000" dirty="0" err="1" smtClean="0">
                <a:solidFill>
                  <a:srgbClr val="0000FF"/>
                </a:solidFill>
                <a:latin typeface="Arial Black" pitchFamily="34" charset="0"/>
              </a:rPr>
              <a:t>Heat</a:t>
            </a:r>
            <a:endParaRPr lang="cs-CZ" sz="2000" dirty="0" smtClean="0">
              <a:solidFill>
                <a:srgbClr val="0000FF"/>
              </a:solidFill>
              <a:latin typeface="Arial Black" pitchFamily="34" charset="0"/>
            </a:endParaRPr>
          </a:p>
          <a:p>
            <a:r>
              <a:rPr lang="cs-CZ" sz="2000" dirty="0" err="1" smtClean="0">
                <a:solidFill>
                  <a:srgbClr val="0000FF"/>
                </a:solidFill>
                <a:latin typeface="Arial Black" pitchFamily="34" charset="0"/>
              </a:rPr>
              <a:t>Acid</a:t>
            </a:r>
            <a:endParaRPr lang="en-GB" dirty="0">
              <a:solidFill>
                <a:srgbClr val="0000FF"/>
              </a:solidFill>
              <a:latin typeface="Arial Black" pitchFamily="34" charset="0"/>
            </a:endParaRPr>
          </a:p>
        </p:txBody>
      </p:sp>
      <p:sp>
        <p:nvSpPr>
          <p:cNvPr id="14" name="TextovéPole 13"/>
          <p:cNvSpPr txBox="1"/>
          <p:nvPr/>
        </p:nvSpPr>
        <p:spPr>
          <a:xfrm>
            <a:off x="4932040" y="2348880"/>
            <a:ext cx="2160240" cy="369332"/>
          </a:xfrm>
          <a:prstGeom prst="rect">
            <a:avLst/>
          </a:prstGeom>
          <a:solidFill>
            <a:schemeClr val="accent3">
              <a:lumMod val="95000"/>
            </a:schemeClr>
          </a:solidFill>
        </p:spPr>
        <p:txBody>
          <a:bodyPr wrap="square" rtlCol="0">
            <a:spAutoFit/>
          </a:bodyPr>
          <a:lstStyle/>
          <a:p>
            <a:r>
              <a:rPr lang="cs-CZ" dirty="0" err="1" smtClean="0">
                <a:solidFill>
                  <a:srgbClr val="00B0F0"/>
                </a:solidFill>
                <a:latin typeface="Arial Black" pitchFamily="34" charset="0"/>
              </a:rPr>
              <a:t>Polymerisation</a:t>
            </a:r>
            <a:endParaRPr lang="cs-CZ" dirty="0">
              <a:solidFill>
                <a:srgbClr val="00B0F0"/>
              </a:solidFill>
              <a:latin typeface="Arial Black" pitchFamily="34" charset="0"/>
            </a:endParaRPr>
          </a:p>
        </p:txBody>
      </p:sp>
      <p:sp>
        <p:nvSpPr>
          <p:cNvPr id="16" name="TextovéPole 15"/>
          <p:cNvSpPr txBox="1"/>
          <p:nvPr/>
        </p:nvSpPr>
        <p:spPr>
          <a:xfrm>
            <a:off x="5436096" y="2924944"/>
            <a:ext cx="1080120" cy="707886"/>
          </a:xfrm>
          <a:prstGeom prst="rect">
            <a:avLst/>
          </a:prstGeom>
          <a:solidFill>
            <a:schemeClr val="accent3">
              <a:lumMod val="95000"/>
            </a:schemeClr>
          </a:solidFill>
        </p:spPr>
        <p:txBody>
          <a:bodyPr wrap="square" rtlCol="0">
            <a:spAutoFit/>
          </a:bodyPr>
          <a:lstStyle/>
          <a:p>
            <a:r>
              <a:rPr lang="cs-CZ" sz="2000" dirty="0" err="1" smtClean="0">
                <a:solidFill>
                  <a:srgbClr val="0000FF"/>
                </a:solidFill>
                <a:latin typeface="Arial Black" pitchFamily="34" charset="0"/>
              </a:rPr>
              <a:t>Heat</a:t>
            </a:r>
            <a:endParaRPr lang="cs-CZ" sz="2000" dirty="0" smtClean="0">
              <a:solidFill>
                <a:srgbClr val="0000FF"/>
              </a:solidFill>
              <a:latin typeface="Arial Black" pitchFamily="34" charset="0"/>
            </a:endParaRPr>
          </a:p>
          <a:p>
            <a:r>
              <a:rPr lang="cs-CZ" sz="2000" dirty="0" err="1" smtClean="0">
                <a:solidFill>
                  <a:srgbClr val="0000FF"/>
                </a:solidFill>
                <a:latin typeface="Arial Black" pitchFamily="34" charset="0"/>
              </a:rPr>
              <a:t>Acid</a:t>
            </a:r>
            <a:endParaRPr lang="en-GB" dirty="0">
              <a:solidFill>
                <a:srgbClr val="0000FF"/>
              </a:solidFill>
              <a:latin typeface="Arial Black" pitchFamily="34" charset="0"/>
            </a:endParaRPr>
          </a:p>
        </p:txBody>
      </p:sp>
      <p:sp>
        <p:nvSpPr>
          <p:cNvPr id="17" name="TextovéPole 16"/>
          <p:cNvSpPr txBox="1"/>
          <p:nvPr/>
        </p:nvSpPr>
        <p:spPr>
          <a:xfrm>
            <a:off x="3635896" y="4293096"/>
            <a:ext cx="1944216" cy="646331"/>
          </a:xfrm>
          <a:prstGeom prst="rect">
            <a:avLst/>
          </a:prstGeom>
          <a:solidFill>
            <a:schemeClr val="accent3">
              <a:lumMod val="95000"/>
            </a:schemeClr>
          </a:solidFill>
        </p:spPr>
        <p:txBody>
          <a:bodyPr wrap="square" rtlCol="0">
            <a:spAutoFit/>
          </a:bodyPr>
          <a:lstStyle/>
          <a:p>
            <a:r>
              <a:rPr lang="cs-CZ" dirty="0" err="1" smtClean="0">
                <a:solidFill>
                  <a:srgbClr val="FFC000"/>
                </a:solidFill>
                <a:latin typeface="Arial Black" pitchFamily="34" charset="0"/>
              </a:rPr>
              <a:t>Fragments</a:t>
            </a:r>
            <a:r>
              <a:rPr lang="cs-CZ" dirty="0" smtClean="0">
                <a:solidFill>
                  <a:srgbClr val="FFC000"/>
                </a:solidFill>
                <a:latin typeface="Arial Black" pitchFamily="34" charset="0"/>
              </a:rPr>
              <a:t> </a:t>
            </a:r>
            <a:r>
              <a:rPr lang="cs-CZ" dirty="0" err="1" smtClean="0">
                <a:solidFill>
                  <a:srgbClr val="FFC000"/>
                </a:solidFill>
                <a:latin typeface="Arial Black" pitchFamily="34" charset="0"/>
              </a:rPr>
              <a:t>of</a:t>
            </a:r>
            <a:r>
              <a:rPr lang="cs-CZ" dirty="0" smtClean="0">
                <a:solidFill>
                  <a:srgbClr val="FFC000"/>
                </a:solidFill>
                <a:latin typeface="Arial Black" pitchFamily="34" charset="0"/>
              </a:rPr>
              <a:t> </a:t>
            </a:r>
            <a:r>
              <a:rPr lang="cs-CZ" dirty="0" err="1" smtClean="0">
                <a:solidFill>
                  <a:srgbClr val="FFC000"/>
                </a:solidFill>
                <a:latin typeface="Arial Black" pitchFamily="34" charset="0"/>
              </a:rPr>
              <a:t>Hydrolysis</a:t>
            </a:r>
            <a:endParaRPr lang="cs-CZ" dirty="0">
              <a:solidFill>
                <a:srgbClr val="FFC000"/>
              </a:solidFill>
              <a:latin typeface="Arial Black" pitchFamily="34" charset="0"/>
            </a:endParaRPr>
          </a:p>
        </p:txBody>
      </p:sp>
      <p:sp>
        <p:nvSpPr>
          <p:cNvPr id="18" name="TextovéPole 17"/>
          <p:cNvSpPr txBox="1"/>
          <p:nvPr/>
        </p:nvSpPr>
        <p:spPr>
          <a:xfrm>
            <a:off x="7092280" y="3861048"/>
            <a:ext cx="1512168" cy="369332"/>
          </a:xfrm>
          <a:prstGeom prst="rect">
            <a:avLst/>
          </a:prstGeom>
          <a:solidFill>
            <a:schemeClr val="accent3">
              <a:lumMod val="95000"/>
            </a:schemeClr>
          </a:solidFill>
        </p:spPr>
        <p:txBody>
          <a:bodyPr wrap="square" rtlCol="0">
            <a:spAutoFit/>
          </a:bodyPr>
          <a:lstStyle/>
          <a:p>
            <a:r>
              <a:rPr lang="cs-CZ" dirty="0" smtClean="0">
                <a:solidFill>
                  <a:srgbClr val="00B050"/>
                </a:solidFill>
                <a:latin typeface="Arial Black" pitchFamily="34" charset="0"/>
              </a:rPr>
              <a:t>DEXTRIN</a:t>
            </a:r>
            <a:endParaRPr lang="cs-CZ" dirty="0">
              <a:solidFill>
                <a:srgbClr val="00B050"/>
              </a:solidFill>
              <a:latin typeface="Arial Black" pitchFamily="34" charset="0"/>
            </a:endParaRPr>
          </a:p>
        </p:txBody>
      </p:sp>
      <p:sp>
        <p:nvSpPr>
          <p:cNvPr id="19" name="TextovéPole 18"/>
          <p:cNvSpPr txBox="1"/>
          <p:nvPr/>
        </p:nvSpPr>
        <p:spPr>
          <a:xfrm>
            <a:off x="6156176" y="4221088"/>
            <a:ext cx="2664296" cy="830997"/>
          </a:xfrm>
          <a:prstGeom prst="rect">
            <a:avLst/>
          </a:prstGeom>
          <a:solidFill>
            <a:schemeClr val="accent3">
              <a:lumMod val="95000"/>
            </a:schemeClr>
          </a:solidFill>
        </p:spPr>
        <p:txBody>
          <a:bodyPr wrap="square" rtlCol="0">
            <a:spAutoFit/>
          </a:bodyPr>
          <a:lstStyle/>
          <a:p>
            <a:r>
              <a:rPr lang="en-GB" sz="2400" i="1" dirty="0" smtClean="0">
                <a:solidFill>
                  <a:srgbClr val="7030A0"/>
                </a:solidFill>
                <a:latin typeface="Arial Black" pitchFamily="34" charset="0"/>
              </a:rPr>
              <a:t>Starch</a:t>
            </a:r>
            <a:r>
              <a:rPr lang="cs-CZ" sz="2400" i="1" dirty="0" smtClean="0">
                <a:solidFill>
                  <a:srgbClr val="7030A0"/>
                </a:solidFill>
                <a:latin typeface="Arial Black" pitchFamily="34" charset="0"/>
              </a:rPr>
              <a:t> to DEXTRIN</a:t>
            </a:r>
            <a:r>
              <a:rPr lang="en-GB" sz="2400" i="1" dirty="0" smtClean="0">
                <a:solidFill>
                  <a:srgbClr val="7030A0"/>
                </a:solidFill>
                <a:latin typeface="Arial Black" pitchFamily="34" charset="0"/>
              </a:rPr>
              <a:t> </a:t>
            </a:r>
            <a:endParaRPr lang="cs-CZ" sz="2400" i="1" dirty="0">
              <a:solidFill>
                <a:srgbClr val="7030A0"/>
              </a:solidFill>
              <a:latin typeface="Arial Black"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2018/6-3</a:t>
            </a:r>
            <a:endParaRPr lang="sk-SK"/>
          </a:p>
        </p:txBody>
      </p:sp>
      <p:sp>
        <p:nvSpPr>
          <p:cNvPr id="3" name="Zástupný symbol pro zápatí 2"/>
          <p:cNvSpPr>
            <a:spLocks noGrp="1"/>
          </p:cNvSpPr>
          <p:nvPr>
            <p:ph type="ftr" sz="quarter" idx="11"/>
          </p:nvPr>
        </p:nvSpPr>
        <p:spPr>
          <a:xfrm>
            <a:off x="1547664" y="6453335"/>
            <a:ext cx="6336704" cy="268139"/>
          </a:xfrm>
        </p:spPr>
        <p:txBody>
          <a:bodyPr/>
          <a:lstStyle/>
          <a:p>
            <a:pPr>
              <a:defRPr/>
            </a:pPr>
            <a:r>
              <a:rPr lang="fr-FR" smtClean="0"/>
              <a:t>NATURAL POLYMERS MU SCI 6 2018</a:t>
            </a:r>
            <a:endParaRPr lang="sk-SK" dirty="0"/>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32</a:t>
            </a:fld>
            <a:endParaRPr lang="sk-SK"/>
          </a:p>
        </p:txBody>
      </p:sp>
      <p:pic>
        <p:nvPicPr>
          <p:cNvPr id="5" name="Obrázek 4" descr="img113.jpg"/>
          <p:cNvPicPr>
            <a:picLocks noChangeAspect="1"/>
          </p:cNvPicPr>
          <p:nvPr/>
        </p:nvPicPr>
        <p:blipFill>
          <a:blip r:embed="rId2" cstate="print"/>
          <a:stretch>
            <a:fillRect/>
          </a:stretch>
        </p:blipFill>
        <p:spPr>
          <a:xfrm rot="5400000">
            <a:off x="611328" y="-382387"/>
            <a:ext cx="4680985" cy="5688634"/>
          </a:xfrm>
          <a:prstGeom prst="rect">
            <a:avLst/>
          </a:prstGeom>
        </p:spPr>
      </p:pic>
      <p:pic>
        <p:nvPicPr>
          <p:cNvPr id="6" name="Obrázek 5" descr="img114.jpg"/>
          <p:cNvPicPr>
            <a:picLocks noChangeAspect="1"/>
          </p:cNvPicPr>
          <p:nvPr/>
        </p:nvPicPr>
        <p:blipFill>
          <a:blip r:embed="rId3" cstate="print"/>
          <a:stretch>
            <a:fillRect/>
          </a:stretch>
        </p:blipFill>
        <p:spPr>
          <a:xfrm rot="5400000">
            <a:off x="4652870" y="2554928"/>
            <a:ext cx="2061962" cy="6544183"/>
          </a:xfrm>
          <a:prstGeom prst="rect">
            <a:avLst/>
          </a:prstGeom>
        </p:spPr>
      </p:pic>
      <p:cxnSp>
        <p:nvCxnSpPr>
          <p:cNvPr id="8" name="Přímá spojovací šipka 7"/>
          <p:cNvCxnSpPr/>
          <p:nvPr/>
        </p:nvCxnSpPr>
        <p:spPr>
          <a:xfrm flipH="1" flipV="1">
            <a:off x="4211960" y="2276872"/>
            <a:ext cx="4680520" cy="3312368"/>
          </a:xfrm>
          <a:prstGeom prst="straightConnector1">
            <a:avLst/>
          </a:prstGeom>
          <a:ln w="38100">
            <a:solidFill>
              <a:srgbClr val="FF000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9" name="TextovéPole 8"/>
          <p:cNvSpPr txBox="1"/>
          <p:nvPr/>
        </p:nvSpPr>
        <p:spPr>
          <a:xfrm>
            <a:off x="5148064" y="188640"/>
            <a:ext cx="3672408" cy="1754326"/>
          </a:xfrm>
          <a:prstGeom prst="rect">
            <a:avLst/>
          </a:prstGeom>
          <a:noFill/>
        </p:spPr>
        <p:txBody>
          <a:bodyPr wrap="square" rtlCol="0">
            <a:spAutoFit/>
          </a:bodyPr>
          <a:lstStyle/>
          <a:p>
            <a:r>
              <a:rPr lang="cs-CZ" sz="3600" cap="all" dirty="0" smtClean="0">
                <a:solidFill>
                  <a:srgbClr val="FF0000"/>
                </a:solidFill>
                <a:latin typeface="Arial Black" pitchFamily="34" charset="0"/>
              </a:rPr>
              <a:t>DEXTRIN </a:t>
            </a:r>
            <a:r>
              <a:rPr lang="cs-CZ" sz="3600" cap="all" dirty="0" err="1" smtClean="0">
                <a:solidFill>
                  <a:srgbClr val="FF0000"/>
                </a:solidFill>
                <a:latin typeface="Arial Black" pitchFamily="34" charset="0"/>
              </a:rPr>
              <a:t>Production</a:t>
            </a:r>
            <a:endParaRPr lang="cs-CZ" sz="3600" cap="all" dirty="0" smtClean="0">
              <a:solidFill>
                <a:srgbClr val="FF0000"/>
              </a:solidFill>
              <a:latin typeface="Arial Black" pitchFamily="34" charset="0"/>
            </a:endParaRPr>
          </a:p>
          <a:p>
            <a:r>
              <a:rPr lang="cs-CZ" sz="3600" cap="all" dirty="0" smtClean="0">
                <a:solidFill>
                  <a:srgbClr val="FF0000"/>
                </a:solidFill>
                <a:latin typeface="Arial Black" pitchFamily="34" charset="0"/>
              </a:rPr>
              <a:t>Diagram </a:t>
            </a:r>
            <a:endParaRPr lang="cs-CZ" sz="3600" dirty="0">
              <a:solidFill>
                <a:srgbClr val="FF0000"/>
              </a:solidFill>
              <a:latin typeface="Arial Black" pitchFamily="34" charset="0"/>
            </a:endParaRPr>
          </a:p>
        </p:txBody>
      </p:sp>
      <p:sp>
        <p:nvSpPr>
          <p:cNvPr id="11" name="TextovéPole 10"/>
          <p:cNvSpPr txBox="1"/>
          <p:nvPr/>
        </p:nvSpPr>
        <p:spPr>
          <a:xfrm>
            <a:off x="5724128" y="5517232"/>
            <a:ext cx="3168352" cy="1200329"/>
          </a:xfrm>
          <a:prstGeom prst="rect">
            <a:avLst/>
          </a:prstGeom>
          <a:solidFill>
            <a:schemeClr val="accent3">
              <a:lumMod val="95000"/>
            </a:schemeClr>
          </a:solidFill>
        </p:spPr>
        <p:txBody>
          <a:bodyPr wrap="square" rtlCol="0">
            <a:spAutoFit/>
          </a:bodyPr>
          <a:lstStyle/>
          <a:p>
            <a:r>
              <a:rPr lang="en-GB" sz="2400" dirty="0" smtClean="0">
                <a:solidFill>
                  <a:srgbClr val="7030A0"/>
                </a:solidFill>
                <a:latin typeface="Arial Black" pitchFamily="34" charset="0"/>
              </a:rPr>
              <a:t>DEXTRINATION </a:t>
            </a:r>
          </a:p>
          <a:p>
            <a:r>
              <a:rPr lang="en-GB" sz="2400" dirty="0" smtClean="0">
                <a:solidFill>
                  <a:srgbClr val="7030A0"/>
                </a:solidFill>
                <a:latin typeface="Arial Black" pitchFamily="34" charset="0"/>
              </a:rPr>
              <a:t>CLASSICAL PAN heated by Gas </a:t>
            </a:r>
            <a:endParaRPr lang="en-GB" sz="2400" dirty="0">
              <a:solidFill>
                <a:srgbClr val="7030A0"/>
              </a:solidFill>
              <a:latin typeface="Arial Black" pitchFamily="34" charset="0"/>
            </a:endParaRPr>
          </a:p>
        </p:txBody>
      </p:sp>
      <p:sp>
        <p:nvSpPr>
          <p:cNvPr id="14" name="TextovéPole 13"/>
          <p:cNvSpPr txBox="1"/>
          <p:nvPr/>
        </p:nvSpPr>
        <p:spPr>
          <a:xfrm>
            <a:off x="0" y="3789040"/>
            <a:ext cx="9144000" cy="1477328"/>
          </a:xfrm>
          <a:prstGeom prst="rect">
            <a:avLst/>
          </a:prstGeom>
          <a:solidFill>
            <a:schemeClr val="accent3">
              <a:lumMod val="95000"/>
            </a:schemeClr>
          </a:solidFill>
        </p:spPr>
        <p:txBody>
          <a:bodyPr wrap="square" rtlCol="0">
            <a:spAutoFit/>
          </a:bodyPr>
          <a:lstStyle/>
          <a:p>
            <a:r>
              <a:rPr lang="cs-CZ" u="sng" cap="all" dirty="0" smtClean="0">
                <a:solidFill>
                  <a:srgbClr val="FF0000"/>
                </a:solidFill>
                <a:latin typeface="Arial Black" pitchFamily="34" charset="0"/>
              </a:rPr>
              <a:t>DEXTRIN </a:t>
            </a:r>
            <a:r>
              <a:rPr lang="cs-CZ" u="sng" cap="all" dirty="0" err="1" smtClean="0">
                <a:solidFill>
                  <a:srgbClr val="FF0000"/>
                </a:solidFill>
                <a:latin typeface="Arial Black" pitchFamily="34" charset="0"/>
              </a:rPr>
              <a:t>Factory</a:t>
            </a:r>
            <a:r>
              <a:rPr lang="cs-CZ" u="sng" cap="all" dirty="0" smtClean="0">
                <a:solidFill>
                  <a:srgbClr val="FF0000"/>
                </a:solidFill>
                <a:latin typeface="Arial Black" pitchFamily="34" charset="0"/>
              </a:rPr>
              <a:t>:</a:t>
            </a:r>
          </a:p>
          <a:p>
            <a:r>
              <a:rPr lang="cs-CZ" cap="all" dirty="0" smtClean="0">
                <a:solidFill>
                  <a:srgbClr val="0000FF"/>
                </a:solidFill>
                <a:latin typeface="Arial Black" pitchFamily="34" charset="0"/>
              </a:rPr>
              <a:t>1) </a:t>
            </a:r>
            <a:r>
              <a:rPr lang="cs-CZ" dirty="0" err="1" smtClean="0">
                <a:solidFill>
                  <a:srgbClr val="0000FF"/>
                </a:solidFill>
                <a:latin typeface="Arial Black" pitchFamily="34" charset="0"/>
              </a:rPr>
              <a:t>Starch</a:t>
            </a:r>
            <a:r>
              <a:rPr lang="cs-CZ" dirty="0" smtClean="0">
                <a:solidFill>
                  <a:srgbClr val="0000FF"/>
                </a:solidFill>
                <a:latin typeface="Arial Black" pitchFamily="34" charset="0"/>
              </a:rPr>
              <a:t> </a:t>
            </a:r>
            <a:r>
              <a:rPr lang="cs-CZ" dirty="0" err="1" smtClean="0">
                <a:solidFill>
                  <a:srgbClr val="0000FF"/>
                </a:solidFill>
                <a:latin typeface="Arial Black" pitchFamily="34" charset="0"/>
              </a:rPr>
              <a:t>Hopper</a:t>
            </a:r>
            <a:r>
              <a:rPr lang="cs-CZ" dirty="0" smtClean="0">
                <a:solidFill>
                  <a:srgbClr val="0000FF"/>
                </a:solidFill>
                <a:latin typeface="Arial Black" pitchFamily="34" charset="0"/>
              </a:rPr>
              <a:t>, 2) </a:t>
            </a:r>
            <a:r>
              <a:rPr lang="cs-CZ" dirty="0" err="1" smtClean="0">
                <a:solidFill>
                  <a:srgbClr val="0000FF"/>
                </a:solidFill>
                <a:latin typeface="Arial Black" pitchFamily="34" charset="0"/>
              </a:rPr>
              <a:t>Acid</a:t>
            </a:r>
            <a:r>
              <a:rPr lang="cs-CZ" dirty="0" smtClean="0">
                <a:solidFill>
                  <a:srgbClr val="0000FF"/>
                </a:solidFill>
                <a:latin typeface="Arial Black" pitchFamily="34" charset="0"/>
              </a:rPr>
              <a:t> </a:t>
            </a:r>
            <a:r>
              <a:rPr lang="cs-CZ" dirty="0" err="1" smtClean="0">
                <a:solidFill>
                  <a:srgbClr val="0000FF"/>
                </a:solidFill>
                <a:latin typeface="Arial Black" pitchFamily="34" charset="0"/>
              </a:rPr>
              <a:t>Addition</a:t>
            </a:r>
            <a:r>
              <a:rPr lang="cs-CZ" dirty="0" smtClean="0">
                <a:solidFill>
                  <a:srgbClr val="0000FF"/>
                </a:solidFill>
                <a:latin typeface="Arial Black" pitchFamily="34" charset="0"/>
              </a:rPr>
              <a:t>, 3) </a:t>
            </a:r>
            <a:r>
              <a:rPr lang="cs-CZ" dirty="0" err="1" smtClean="0">
                <a:solidFill>
                  <a:srgbClr val="0000FF"/>
                </a:solidFill>
                <a:latin typeface="Arial Black" pitchFamily="34" charset="0"/>
              </a:rPr>
              <a:t>Agein</a:t>
            </a:r>
            <a:r>
              <a:rPr lang="cs-CZ" dirty="0" smtClean="0">
                <a:solidFill>
                  <a:srgbClr val="0000FF"/>
                </a:solidFill>
                <a:latin typeface="Arial Black" pitchFamily="34" charset="0"/>
              </a:rPr>
              <a:t>, 4) </a:t>
            </a:r>
            <a:r>
              <a:rPr lang="cs-CZ" dirty="0" err="1" smtClean="0">
                <a:solidFill>
                  <a:srgbClr val="0000FF"/>
                </a:solidFill>
                <a:latin typeface="Arial Black" pitchFamily="34" charset="0"/>
              </a:rPr>
              <a:t>Predrying</a:t>
            </a:r>
            <a:r>
              <a:rPr lang="cs-CZ" dirty="0" smtClean="0">
                <a:solidFill>
                  <a:srgbClr val="0000FF"/>
                </a:solidFill>
                <a:latin typeface="Arial Black" pitchFamily="34" charset="0"/>
              </a:rPr>
              <a:t>, 5) </a:t>
            </a:r>
            <a:r>
              <a:rPr lang="cs-CZ" dirty="0" err="1" smtClean="0">
                <a:solidFill>
                  <a:srgbClr val="0000FF"/>
                </a:solidFill>
                <a:latin typeface="Arial Black" pitchFamily="34" charset="0"/>
              </a:rPr>
              <a:t>Pans</a:t>
            </a:r>
            <a:r>
              <a:rPr lang="cs-CZ" dirty="0" smtClean="0">
                <a:solidFill>
                  <a:srgbClr val="0000FF"/>
                </a:solidFill>
                <a:latin typeface="Arial Black" pitchFamily="34" charset="0"/>
              </a:rPr>
              <a:t>, 6) Dextrin </a:t>
            </a:r>
            <a:r>
              <a:rPr lang="cs-CZ" dirty="0" err="1" smtClean="0">
                <a:solidFill>
                  <a:srgbClr val="0000FF"/>
                </a:solidFill>
                <a:latin typeface="Arial Black" pitchFamily="34" charset="0"/>
              </a:rPr>
              <a:t>Chiller</a:t>
            </a:r>
            <a:r>
              <a:rPr lang="cs-CZ" dirty="0" smtClean="0">
                <a:solidFill>
                  <a:srgbClr val="0000FF"/>
                </a:solidFill>
                <a:latin typeface="Arial Black" pitchFamily="34" charset="0"/>
              </a:rPr>
              <a:t>, 7) </a:t>
            </a:r>
            <a:r>
              <a:rPr lang="cs-CZ" dirty="0" err="1" smtClean="0">
                <a:solidFill>
                  <a:srgbClr val="0000FF"/>
                </a:solidFill>
                <a:latin typeface="Arial Black" pitchFamily="34" charset="0"/>
              </a:rPr>
              <a:t>Humidification</a:t>
            </a:r>
            <a:r>
              <a:rPr lang="cs-CZ" dirty="0" smtClean="0">
                <a:solidFill>
                  <a:srgbClr val="0000FF"/>
                </a:solidFill>
                <a:latin typeface="Arial Black" pitchFamily="34" charset="0"/>
              </a:rPr>
              <a:t> </a:t>
            </a:r>
            <a:r>
              <a:rPr lang="cs-CZ" dirty="0" err="1" smtClean="0">
                <a:solidFill>
                  <a:srgbClr val="0000FF"/>
                </a:solidFill>
                <a:latin typeface="Arial Black" pitchFamily="34" charset="0"/>
              </a:rPr>
              <a:t>Tower</a:t>
            </a:r>
            <a:r>
              <a:rPr lang="cs-CZ" dirty="0" smtClean="0">
                <a:solidFill>
                  <a:srgbClr val="0000FF"/>
                </a:solidFill>
                <a:latin typeface="Arial Black" pitchFamily="34" charset="0"/>
              </a:rPr>
              <a:t>, 8) </a:t>
            </a:r>
            <a:r>
              <a:rPr lang="cs-CZ" dirty="0" err="1" smtClean="0">
                <a:solidFill>
                  <a:srgbClr val="0000FF"/>
                </a:solidFill>
                <a:latin typeface="Arial Black" pitchFamily="34" charset="0"/>
              </a:rPr>
              <a:t>Homogesitation</a:t>
            </a:r>
            <a:r>
              <a:rPr lang="cs-CZ" dirty="0" smtClean="0">
                <a:solidFill>
                  <a:srgbClr val="0000FF"/>
                </a:solidFill>
                <a:latin typeface="Arial Black" pitchFamily="34" charset="0"/>
              </a:rPr>
              <a:t> </a:t>
            </a:r>
            <a:r>
              <a:rPr lang="cs-CZ" dirty="0" err="1" smtClean="0">
                <a:solidFill>
                  <a:srgbClr val="0000FF"/>
                </a:solidFill>
                <a:latin typeface="Arial Black" pitchFamily="34" charset="0"/>
              </a:rPr>
              <a:t>and</a:t>
            </a:r>
            <a:r>
              <a:rPr lang="cs-CZ" dirty="0" smtClean="0">
                <a:solidFill>
                  <a:srgbClr val="0000FF"/>
                </a:solidFill>
                <a:latin typeface="Arial Black" pitchFamily="34" charset="0"/>
              </a:rPr>
              <a:t> S</a:t>
            </a:r>
            <a:r>
              <a:rPr lang="en-GB" dirty="0" err="1" smtClean="0">
                <a:solidFill>
                  <a:srgbClr val="0000FF"/>
                </a:solidFill>
                <a:latin typeface="Arial Black" pitchFamily="34" charset="0"/>
              </a:rPr>
              <a:t>creening</a:t>
            </a:r>
            <a:r>
              <a:rPr lang="cs-CZ" dirty="0" smtClean="0">
                <a:solidFill>
                  <a:srgbClr val="0000FF"/>
                </a:solidFill>
                <a:latin typeface="Arial Black" pitchFamily="34" charset="0"/>
              </a:rPr>
              <a:t>  , 9) Dextrin  </a:t>
            </a:r>
            <a:r>
              <a:rPr lang="cs-CZ" dirty="0" err="1" smtClean="0">
                <a:solidFill>
                  <a:srgbClr val="0000FF"/>
                </a:solidFill>
                <a:latin typeface="Arial Black" pitchFamily="34" charset="0"/>
              </a:rPr>
              <a:t>Packaging</a:t>
            </a:r>
            <a:r>
              <a:rPr lang="cs-CZ" dirty="0" smtClean="0">
                <a:solidFill>
                  <a:srgbClr val="0000FF"/>
                </a:solidFill>
                <a:latin typeface="Arial Black" pitchFamily="34" charset="0"/>
              </a:rPr>
              <a:t>, 10) Tank </a:t>
            </a:r>
            <a:r>
              <a:rPr lang="cs-CZ" dirty="0" err="1" smtClean="0">
                <a:solidFill>
                  <a:srgbClr val="0000FF"/>
                </a:solidFill>
                <a:latin typeface="Arial Black" pitchFamily="34" charset="0"/>
              </a:rPr>
              <a:t>for</a:t>
            </a:r>
            <a:r>
              <a:rPr lang="cs-CZ" dirty="0" smtClean="0">
                <a:solidFill>
                  <a:srgbClr val="0000FF"/>
                </a:solidFill>
                <a:latin typeface="Arial Black" pitchFamily="34" charset="0"/>
              </a:rPr>
              <a:t> </a:t>
            </a:r>
            <a:r>
              <a:rPr lang="cs-CZ" dirty="0" err="1" smtClean="0">
                <a:solidFill>
                  <a:srgbClr val="0000FF"/>
                </a:solidFill>
                <a:latin typeface="Arial Black" pitchFamily="34" charset="0"/>
              </a:rPr>
              <a:t>Acid</a:t>
            </a:r>
            <a:r>
              <a:rPr lang="cs-CZ" dirty="0" smtClean="0">
                <a:solidFill>
                  <a:srgbClr val="0000FF"/>
                </a:solidFill>
                <a:latin typeface="Arial Black" pitchFamily="34" charset="0"/>
              </a:rPr>
              <a:t> </a:t>
            </a:r>
            <a:r>
              <a:rPr lang="cs-CZ" dirty="0" err="1" smtClean="0">
                <a:solidFill>
                  <a:srgbClr val="0000FF"/>
                </a:solidFill>
                <a:latin typeface="Arial Black" pitchFamily="34" charset="0"/>
              </a:rPr>
              <a:t>or</a:t>
            </a:r>
            <a:r>
              <a:rPr lang="cs-CZ" dirty="0" smtClean="0">
                <a:solidFill>
                  <a:srgbClr val="0000FF"/>
                </a:solidFill>
                <a:latin typeface="Arial Black" pitchFamily="34" charset="0"/>
              </a:rPr>
              <a:t> </a:t>
            </a:r>
            <a:r>
              <a:rPr lang="cs-CZ" dirty="0" err="1" smtClean="0">
                <a:solidFill>
                  <a:srgbClr val="0000FF"/>
                </a:solidFill>
                <a:latin typeface="Arial Black" pitchFamily="34" charset="0"/>
              </a:rPr>
              <a:t>Potassium</a:t>
            </a:r>
            <a:r>
              <a:rPr lang="cs-CZ" dirty="0" smtClean="0">
                <a:solidFill>
                  <a:srgbClr val="0000FF"/>
                </a:solidFill>
                <a:latin typeface="Arial Black" pitchFamily="34" charset="0"/>
              </a:rPr>
              <a:t> </a:t>
            </a:r>
            <a:r>
              <a:rPr lang="cs-CZ" dirty="0" err="1" smtClean="0">
                <a:solidFill>
                  <a:srgbClr val="0000FF"/>
                </a:solidFill>
                <a:latin typeface="Arial Black" pitchFamily="34" charset="0"/>
              </a:rPr>
              <a:t>aluminum</a:t>
            </a:r>
            <a:r>
              <a:rPr lang="cs-CZ" dirty="0" smtClean="0">
                <a:solidFill>
                  <a:srgbClr val="0000FF"/>
                </a:solidFill>
                <a:latin typeface="Arial Black" pitchFamily="34" charset="0"/>
              </a:rPr>
              <a:t> </a:t>
            </a:r>
            <a:r>
              <a:rPr lang="cs-CZ" dirty="0" err="1" smtClean="0">
                <a:solidFill>
                  <a:srgbClr val="0000FF"/>
                </a:solidFill>
                <a:latin typeface="Arial Black" pitchFamily="34" charset="0"/>
              </a:rPr>
              <a:t>sulfate</a:t>
            </a:r>
            <a:r>
              <a:rPr lang="cs-CZ" dirty="0" smtClean="0">
                <a:solidFill>
                  <a:srgbClr val="0000FF"/>
                </a:solidFill>
                <a:latin typeface="Arial Black" pitchFamily="34" charset="0"/>
              </a:rPr>
              <a:t> </a:t>
            </a:r>
            <a:r>
              <a:rPr lang="cs-CZ" dirty="0" err="1" smtClean="0">
                <a:solidFill>
                  <a:srgbClr val="0000FF"/>
                </a:solidFill>
                <a:latin typeface="Arial Black" pitchFamily="34" charset="0"/>
              </a:rPr>
              <a:t>Solution</a:t>
            </a:r>
            <a:r>
              <a:rPr lang="cs-CZ" dirty="0" smtClean="0">
                <a:solidFill>
                  <a:srgbClr val="0000FF"/>
                </a:solidFill>
                <a:latin typeface="Arial Black" pitchFamily="34" charset="0"/>
              </a:rPr>
              <a:t> </a:t>
            </a:r>
            <a:endParaRPr lang="cs-CZ" dirty="0">
              <a:solidFill>
                <a:srgbClr val="0000FF"/>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2018/6-3</a:t>
            </a:r>
            <a:endParaRPr lang="sk-SK"/>
          </a:p>
        </p:txBody>
      </p:sp>
      <p:sp>
        <p:nvSpPr>
          <p:cNvPr id="3" name="Zástupný symbol pro zápatí 2"/>
          <p:cNvSpPr>
            <a:spLocks noGrp="1"/>
          </p:cNvSpPr>
          <p:nvPr>
            <p:ph type="ftr" sz="quarter" idx="11"/>
          </p:nvPr>
        </p:nvSpPr>
        <p:spPr>
          <a:xfrm>
            <a:off x="1619672" y="6453335"/>
            <a:ext cx="6624736" cy="268139"/>
          </a:xfrm>
        </p:spPr>
        <p:txBody>
          <a:bodyPr/>
          <a:lstStyle/>
          <a:p>
            <a:pPr>
              <a:defRPr/>
            </a:pPr>
            <a:r>
              <a:rPr lang="fr-FR" smtClean="0"/>
              <a:t>NATURAL POLYMERS MU SCI 6 2018</a:t>
            </a:r>
            <a:endParaRPr lang="sk-SK" dirty="0"/>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33</a:t>
            </a:fld>
            <a:endParaRPr lang="sk-SK"/>
          </a:p>
        </p:txBody>
      </p:sp>
      <p:sp>
        <p:nvSpPr>
          <p:cNvPr id="7" name="TextovéPole 6"/>
          <p:cNvSpPr txBox="1"/>
          <p:nvPr/>
        </p:nvSpPr>
        <p:spPr>
          <a:xfrm>
            <a:off x="0" y="5657671"/>
            <a:ext cx="9144000" cy="1200329"/>
          </a:xfrm>
          <a:prstGeom prst="rect">
            <a:avLst/>
          </a:prstGeom>
          <a:solidFill>
            <a:schemeClr val="accent3">
              <a:lumMod val="95000"/>
            </a:schemeClr>
          </a:solidFill>
        </p:spPr>
        <p:txBody>
          <a:bodyPr wrap="square" rtlCol="0">
            <a:spAutoFit/>
          </a:bodyPr>
          <a:lstStyle/>
          <a:p>
            <a:r>
              <a:rPr lang="en-GB" sz="2400" dirty="0" smtClean="0">
                <a:solidFill>
                  <a:srgbClr val="0000FF"/>
                </a:solidFill>
                <a:latin typeface="Arial Black" pitchFamily="34" charset="0"/>
              </a:rPr>
              <a:t>DE – Dextrose Equivalent = GLUCOSE EKVIVALENT = %w/w reducing </a:t>
            </a:r>
            <a:r>
              <a:rPr lang="en-GB" sz="2400" dirty="0" err="1" smtClean="0">
                <a:solidFill>
                  <a:srgbClr val="0000FF"/>
                </a:solidFill>
                <a:latin typeface="Arial Black" pitchFamily="34" charset="0"/>
              </a:rPr>
              <a:t>saccharides</a:t>
            </a:r>
            <a:r>
              <a:rPr lang="en-GB" sz="2400" dirty="0" smtClean="0">
                <a:solidFill>
                  <a:srgbClr val="0000FF"/>
                </a:solidFill>
                <a:latin typeface="Arial Black" pitchFamily="34" charset="0"/>
              </a:rPr>
              <a:t> in dry dextrin </a:t>
            </a:r>
          </a:p>
          <a:p>
            <a:r>
              <a:rPr lang="en-GB" sz="2400" dirty="0" smtClean="0">
                <a:solidFill>
                  <a:srgbClr val="FF0000"/>
                </a:solidFill>
                <a:latin typeface="Arial Black" pitchFamily="34" charset="0"/>
              </a:rPr>
              <a:t>Starch itself is not </a:t>
            </a:r>
            <a:r>
              <a:rPr lang="en-GB" sz="2400" dirty="0" smtClean="0">
                <a:solidFill>
                  <a:srgbClr val="0000FF"/>
                </a:solidFill>
                <a:latin typeface="Arial Black" pitchFamily="34" charset="0"/>
              </a:rPr>
              <a:t>reducing </a:t>
            </a:r>
            <a:r>
              <a:rPr lang="en-GB" sz="2400" dirty="0" smtClean="0">
                <a:solidFill>
                  <a:srgbClr val="FF0000"/>
                </a:solidFill>
                <a:latin typeface="Arial Black" pitchFamily="34" charset="0"/>
              </a:rPr>
              <a:t>SACCHARIDE </a:t>
            </a:r>
            <a:endParaRPr lang="en-GB" sz="2400" dirty="0">
              <a:solidFill>
                <a:srgbClr val="FF0000"/>
              </a:solidFill>
              <a:latin typeface="Arial Black" pitchFamily="34" charset="0"/>
            </a:endParaRPr>
          </a:p>
        </p:txBody>
      </p:sp>
      <p:graphicFrame>
        <p:nvGraphicFramePr>
          <p:cNvPr id="13" name="Tabulka 12"/>
          <p:cNvGraphicFramePr>
            <a:graphicFrameLocks noGrp="1"/>
          </p:cNvGraphicFramePr>
          <p:nvPr/>
        </p:nvGraphicFramePr>
        <p:xfrm>
          <a:off x="0" y="1"/>
          <a:ext cx="9144000" cy="5627665"/>
        </p:xfrm>
        <a:graphic>
          <a:graphicData uri="http://schemas.openxmlformats.org/drawingml/2006/table">
            <a:tbl>
              <a:tblPr firstRow="1" bandRow="1">
                <a:tableStyleId>{5C22544A-7EE6-4342-B048-85BDC9FD1C3A}</a:tableStyleId>
              </a:tblPr>
              <a:tblGrid>
                <a:gridCol w="1403648"/>
                <a:gridCol w="1644352"/>
                <a:gridCol w="1524000"/>
                <a:gridCol w="1524000"/>
                <a:gridCol w="1356318"/>
                <a:gridCol w="1691682"/>
              </a:tblGrid>
              <a:tr h="561671">
                <a:tc gridSpan="6">
                  <a:txBody>
                    <a:bodyPr/>
                    <a:lstStyle/>
                    <a:p>
                      <a:pPr algn="ctr"/>
                      <a:r>
                        <a:rPr lang="en-GB" sz="3200" cap="all" noProof="0" dirty="0" smtClean="0">
                          <a:solidFill>
                            <a:srgbClr val="FF0000"/>
                          </a:solidFill>
                          <a:latin typeface="Arial Black" pitchFamily="34" charset="0"/>
                        </a:rPr>
                        <a:t>DEXTRIN – basic characteristics</a:t>
                      </a:r>
                      <a:endParaRPr lang="en-GB" sz="32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cs-CZ"/>
                    </a:p>
                  </a:txBody>
                  <a:tcPr/>
                </a:tc>
                <a:tc hMerge="1">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1671">
                <a:tc>
                  <a:txBody>
                    <a:bodyPr/>
                    <a:lstStyle/>
                    <a:p>
                      <a:pPr algn="ctr"/>
                      <a:r>
                        <a:rPr lang="cs-CZ" sz="1400" b="1" dirty="0" err="1" smtClean="0">
                          <a:solidFill>
                            <a:srgbClr val="C00000"/>
                          </a:solidFill>
                        </a:rPr>
                        <a:t>Characteristic</a:t>
                      </a:r>
                      <a:endParaRPr lang="cs-CZ" b="1" dirty="0">
                        <a:solidFill>
                          <a:srgbClr val="C00000"/>
                        </a:solidFill>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cs-CZ" b="1" dirty="0" err="1" smtClean="0">
                          <a:solidFill>
                            <a:srgbClr val="0000FF"/>
                          </a:solidFill>
                        </a:rPr>
                        <a:t>Starch</a:t>
                      </a:r>
                      <a:endParaRPr lang="cs-CZ" b="1" dirty="0">
                        <a:solidFill>
                          <a:srgbClr val="0000FF"/>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gridSpan="4">
                  <a:txBody>
                    <a:bodyPr/>
                    <a:lstStyle/>
                    <a:p>
                      <a:pPr algn="ctr"/>
                      <a:r>
                        <a:rPr lang="en-GB" sz="3200" cap="all" noProof="0" dirty="0" smtClean="0">
                          <a:solidFill>
                            <a:srgbClr val="FF0000"/>
                          </a:solidFill>
                          <a:latin typeface="Arial Black" pitchFamily="34" charset="0"/>
                        </a:rPr>
                        <a:t>DEXTRIN </a:t>
                      </a:r>
                      <a:r>
                        <a:rPr lang="cs-CZ" sz="3200" cap="all" noProof="0" dirty="0" smtClean="0">
                          <a:solidFill>
                            <a:srgbClr val="FF0000"/>
                          </a:solidFill>
                          <a:latin typeface="Arial Black" pitchFamily="34" charset="0"/>
                        </a:rPr>
                        <a:t>Type</a:t>
                      </a:r>
                      <a:endParaRPr lang="cs-CZ" sz="3200"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4740">
                <a:tc rowSpan="2" gridSpan="2">
                  <a:txBody>
                    <a:bodyPr/>
                    <a:lstStyle/>
                    <a:p>
                      <a:pPr algn="ctr"/>
                      <a:endParaRPr lang="cs-CZ" sz="1400" b="1" dirty="0" smtClean="0">
                        <a:solidFill>
                          <a:srgbClr val="008000"/>
                        </a:solidFill>
                      </a:endParaRPr>
                    </a:p>
                    <a:p>
                      <a:pPr algn="ctr"/>
                      <a:endParaRPr lang="cs-CZ" sz="1400" b="1" dirty="0" smtClean="0">
                        <a:solidFill>
                          <a:srgbClr val="008000"/>
                        </a:solidFill>
                      </a:endParaRPr>
                    </a:p>
                    <a:p>
                      <a:pPr algn="ctr"/>
                      <a:r>
                        <a:rPr lang="cs-CZ" sz="1400" b="1" dirty="0" err="1" smtClean="0">
                          <a:solidFill>
                            <a:srgbClr val="008000"/>
                          </a:solidFill>
                        </a:rPr>
                        <a:t>Approximate</a:t>
                      </a:r>
                      <a:r>
                        <a:rPr lang="cs-CZ" sz="1400" b="1" dirty="0" smtClean="0">
                          <a:solidFill>
                            <a:srgbClr val="008000"/>
                          </a:solidFill>
                        </a:rPr>
                        <a:t> </a:t>
                      </a:r>
                      <a:r>
                        <a:rPr lang="cs-CZ" sz="1400" b="1" dirty="0" err="1" smtClean="0">
                          <a:solidFill>
                            <a:srgbClr val="008000"/>
                          </a:solidFill>
                        </a:rPr>
                        <a:t>Production</a:t>
                      </a:r>
                      <a:endParaRPr lang="cs-CZ" sz="1400" b="1" dirty="0" smtClean="0">
                        <a:solidFill>
                          <a:srgbClr val="008000"/>
                        </a:solidFill>
                      </a:endParaRPr>
                    </a:p>
                    <a:p>
                      <a:pPr algn="ctr"/>
                      <a:r>
                        <a:rPr lang="cs-CZ" sz="1400" b="1" dirty="0" err="1" smtClean="0">
                          <a:solidFill>
                            <a:srgbClr val="008000"/>
                          </a:solidFill>
                        </a:rPr>
                        <a:t>Conditions</a:t>
                      </a:r>
                      <a:endParaRPr lang="cs-CZ" sz="1400" b="1" dirty="0">
                        <a:solidFill>
                          <a:srgbClr val="008000"/>
                        </a:solidFill>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rowSpan="2" hMerge="1">
                  <a:txBody>
                    <a:bodyPr/>
                    <a:lstStyle/>
                    <a:p>
                      <a:endParaRPr lang="cs-CZ"/>
                    </a:p>
                  </a:txBody>
                  <a:tcPr/>
                </a:tc>
                <a:tc>
                  <a:txBody>
                    <a:bodyPr/>
                    <a:lstStyle/>
                    <a:p>
                      <a:pPr algn="ctr"/>
                      <a:r>
                        <a:rPr lang="cs-CZ" b="1" dirty="0" err="1" smtClean="0"/>
                        <a:t>White</a:t>
                      </a:r>
                      <a:endParaRPr lang="cs-CZ" b="1"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cs-CZ" b="1" dirty="0" err="1" smtClean="0"/>
                        <a:t>Light</a:t>
                      </a:r>
                      <a:r>
                        <a:rPr lang="cs-CZ" b="1" dirty="0" smtClean="0"/>
                        <a:t> </a:t>
                      </a:r>
                      <a:r>
                        <a:rPr lang="cs-CZ" b="1" dirty="0" err="1" smtClean="0"/>
                        <a:t>yellow</a:t>
                      </a:r>
                      <a:endParaRPr lang="cs-CZ"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cs-CZ" b="1" dirty="0" err="1" smtClean="0"/>
                        <a:t>Yellow</a:t>
                      </a:r>
                      <a:endParaRPr lang="cs-CZ"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cs-CZ" b="1" dirty="0" err="1" smtClean="0"/>
                        <a:t>Yellowbrown</a:t>
                      </a:r>
                      <a:endParaRPr lang="cs-CZ"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709479">
                <a:tc gridSpan="2" vMerge="1">
                  <a:txBody>
                    <a:bodyPr/>
                    <a:lstStyle/>
                    <a:p>
                      <a:endParaRPr lang="cs-CZ"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lang="cs-CZ"/>
                    </a:p>
                  </a:txBody>
                  <a:tcPr/>
                </a:tc>
                <a:tc>
                  <a:txBody>
                    <a:bodyPr/>
                    <a:lstStyle/>
                    <a:p>
                      <a:r>
                        <a:rPr lang="cs-CZ" sz="1400" b="1" dirty="0" smtClean="0"/>
                        <a:t>T = 135 °C, 0,05 – 0,15</a:t>
                      </a:r>
                      <a:r>
                        <a:rPr lang="cs-CZ" sz="1400" b="1" baseline="0" dirty="0" smtClean="0"/>
                        <a:t> % w/w </a:t>
                      </a:r>
                      <a:r>
                        <a:rPr lang="cs-CZ" sz="1400" b="1" baseline="0" dirty="0" err="1" smtClean="0"/>
                        <a:t>HCl</a:t>
                      </a:r>
                      <a:endParaRPr lang="cs-CZ" sz="1400" b="1"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400" b="1" dirty="0" smtClean="0"/>
                        <a:t>T = 150 °C, 0,05 – 0,15</a:t>
                      </a:r>
                      <a:r>
                        <a:rPr lang="cs-CZ" sz="1400" b="1" baseline="0" dirty="0" smtClean="0"/>
                        <a:t> % w/w </a:t>
                      </a:r>
                      <a:r>
                        <a:rPr lang="cs-CZ" sz="1400" b="1" baseline="0" dirty="0" err="1" smtClean="0"/>
                        <a:t>HCl</a:t>
                      </a:r>
                      <a:endParaRPr lang="cs-CZ"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400" b="1" dirty="0" smtClean="0"/>
                        <a:t>T = 165 °C, 0,05 – 0,15</a:t>
                      </a:r>
                      <a:r>
                        <a:rPr lang="cs-CZ" sz="1400" b="1" baseline="0" dirty="0" smtClean="0"/>
                        <a:t> % w/w </a:t>
                      </a:r>
                      <a:r>
                        <a:rPr lang="cs-CZ" sz="1400" b="1" baseline="0" dirty="0" err="1" smtClean="0"/>
                        <a:t>HCl</a:t>
                      </a:r>
                      <a:endParaRPr lang="cs-CZ"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400" b="1" dirty="0" smtClean="0"/>
                        <a:t>T = 180 °C, 0,05 – 0,15</a:t>
                      </a:r>
                      <a:r>
                        <a:rPr lang="cs-CZ" sz="1400" b="1" baseline="0" dirty="0" smtClean="0"/>
                        <a:t> % w/w </a:t>
                      </a:r>
                      <a:r>
                        <a:rPr lang="cs-CZ" sz="1400" b="1" baseline="0" dirty="0" err="1" smtClean="0"/>
                        <a:t>HCl</a:t>
                      </a:r>
                      <a:endParaRPr lang="cs-CZ"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864678">
                <a:tc>
                  <a:txBody>
                    <a:bodyPr/>
                    <a:lstStyle/>
                    <a:p>
                      <a:r>
                        <a:rPr lang="cs-CZ" sz="1400" b="1" dirty="0" smtClean="0"/>
                        <a:t>MW</a:t>
                      </a:r>
                      <a:endParaRPr lang="cs-CZ" sz="1400" b="1"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050" b="1" dirty="0" smtClean="0"/>
                        <a:t>AMYLOSE</a:t>
                      </a:r>
                    </a:p>
                    <a:p>
                      <a:r>
                        <a:rPr lang="cs-CZ" sz="1050" b="1" dirty="0" smtClean="0"/>
                        <a:t>30</a:t>
                      </a:r>
                      <a:r>
                        <a:rPr lang="cs-CZ" sz="1050" b="1" baseline="0" dirty="0" smtClean="0"/>
                        <a:t> 000-160 000</a:t>
                      </a:r>
                    </a:p>
                    <a:p>
                      <a:pPr algn="ctr"/>
                      <a:r>
                        <a:rPr lang="cs-CZ" sz="1050" b="1" baseline="0" dirty="0" smtClean="0"/>
                        <a:t>&amp;</a:t>
                      </a:r>
                    </a:p>
                    <a:p>
                      <a:pPr algn="ctr"/>
                      <a:r>
                        <a:rPr lang="cs-CZ" sz="1050" b="1" baseline="0" dirty="0" smtClean="0"/>
                        <a:t>AMYLOPECTIN</a:t>
                      </a:r>
                    </a:p>
                    <a:p>
                      <a:pPr algn="l"/>
                      <a:r>
                        <a:rPr lang="cs-CZ" sz="1050" b="1" baseline="0" dirty="0" smtClean="0"/>
                        <a:t>100 000 - 1 000 </a:t>
                      </a:r>
                      <a:r>
                        <a:rPr lang="cs-CZ" sz="1050" b="1" baseline="0" dirty="0" err="1" smtClean="0"/>
                        <a:t>000</a:t>
                      </a:r>
                      <a:endParaRPr lang="cs-CZ" sz="105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400" b="1" dirty="0" smtClean="0"/>
                        <a:t>20 – 30.10</a:t>
                      </a:r>
                      <a:r>
                        <a:rPr lang="cs-CZ" sz="1400" b="1" baseline="30000" dirty="0" smtClean="0"/>
                        <a:t>3</a:t>
                      </a:r>
                      <a:endParaRPr lang="cs-CZ" sz="1400" b="1" baseline="30000"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200" b="1" dirty="0" smtClean="0"/>
                        <a:t>15000 - 2000</a:t>
                      </a:r>
                      <a:endParaRPr lang="cs-CZ"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200" b="1" dirty="0" smtClean="0"/>
                        <a:t>8000 - 3000</a:t>
                      </a:r>
                      <a:endParaRPr lang="cs-CZ"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200" b="1" dirty="0" err="1" smtClean="0"/>
                        <a:t>Approx</a:t>
                      </a:r>
                      <a:r>
                        <a:rPr lang="cs-CZ" sz="1200" b="1" dirty="0" smtClean="0"/>
                        <a:t>. 2000</a:t>
                      </a:r>
                      <a:endParaRPr lang="cs-CZ"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9567">
                <a:tc>
                  <a:txBody>
                    <a:bodyPr/>
                    <a:lstStyle/>
                    <a:p>
                      <a:r>
                        <a:rPr lang="cs-CZ" sz="1400" b="1" dirty="0" err="1" smtClean="0"/>
                        <a:t>Solubility</a:t>
                      </a:r>
                      <a:r>
                        <a:rPr lang="cs-CZ" sz="1400" b="1" dirty="0" smtClean="0"/>
                        <a:t> in </a:t>
                      </a:r>
                      <a:r>
                        <a:rPr lang="cs-CZ" sz="1400" b="1" dirty="0" err="1" smtClean="0"/>
                        <a:t>Water</a:t>
                      </a:r>
                      <a:endParaRPr lang="cs-CZ" sz="1400" b="1"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smtClean="0"/>
                        <a:t>0</a:t>
                      </a:r>
                      <a:endParaRPr lang="cs-CZ" sz="1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400" dirty="0" smtClean="0"/>
                        <a:t>30 – 70 % w/w</a:t>
                      </a:r>
                      <a:endParaRPr lang="cs-CZ" sz="1400"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400" dirty="0" err="1" smtClean="0"/>
                        <a:t>Approx</a:t>
                      </a:r>
                      <a:r>
                        <a:rPr lang="cs-CZ" sz="1400" dirty="0" smtClean="0"/>
                        <a:t>. 95 % w/w</a:t>
                      </a:r>
                      <a:endParaRPr lang="cs-CZ"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400" dirty="0" err="1" smtClean="0"/>
                        <a:t>Approx</a:t>
                      </a:r>
                      <a:r>
                        <a:rPr lang="cs-CZ" sz="1400" dirty="0" smtClean="0"/>
                        <a:t>. 97 % w/w</a:t>
                      </a:r>
                      <a:endParaRPr lang="cs-CZ"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400" dirty="0" err="1" smtClean="0"/>
                        <a:t>Up</a:t>
                      </a:r>
                      <a:r>
                        <a:rPr lang="cs-CZ" sz="1400" dirty="0" smtClean="0"/>
                        <a:t> to 99 % w/w</a:t>
                      </a:r>
                      <a:endParaRPr lang="cs-CZ"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2548">
                <a:tc>
                  <a:txBody>
                    <a:bodyPr/>
                    <a:lstStyle/>
                    <a:p>
                      <a:r>
                        <a:rPr lang="cs-CZ" sz="1400" b="1" dirty="0" smtClean="0"/>
                        <a:t>DE</a:t>
                      </a:r>
                      <a:endParaRPr lang="cs-CZ" sz="1400" b="1"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smtClean="0"/>
                        <a:t>0</a:t>
                      </a:r>
                      <a:endParaRPr lang="cs-CZ" sz="1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400" dirty="0" smtClean="0"/>
                        <a:t>2 – 3 % w/w</a:t>
                      </a:r>
                      <a:endParaRPr lang="cs-CZ" sz="1400"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400" dirty="0" smtClean="0"/>
                        <a:t>2 – 5 % w/w</a:t>
                      </a:r>
                      <a:endParaRPr lang="cs-CZ"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400" dirty="0" smtClean="0"/>
                        <a:t>2 – 8 % w/w</a:t>
                      </a:r>
                      <a:endParaRPr lang="cs-CZ"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400" b="1" dirty="0" smtClean="0">
                          <a:solidFill>
                            <a:srgbClr val="7030A0"/>
                          </a:solidFill>
                        </a:rPr>
                        <a:t>2 – 5 % w/w ?</a:t>
                      </a:r>
                    </a:p>
                    <a:p>
                      <a:endParaRPr lang="cs-CZ"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27954">
                <a:tc>
                  <a:txBody>
                    <a:bodyPr/>
                    <a:lstStyle/>
                    <a:p>
                      <a:r>
                        <a:rPr lang="cs-CZ" sz="1400" b="1" dirty="0" err="1" smtClean="0"/>
                        <a:t>Colour</a:t>
                      </a:r>
                      <a:r>
                        <a:rPr lang="cs-CZ" sz="1400" b="1" dirty="0" smtClean="0"/>
                        <a:t> </a:t>
                      </a:r>
                      <a:r>
                        <a:rPr lang="cs-CZ" sz="1400" b="1" dirty="0" err="1" smtClean="0"/>
                        <a:t>of</a:t>
                      </a:r>
                      <a:r>
                        <a:rPr lang="cs-CZ" sz="1400" b="1" dirty="0" smtClean="0"/>
                        <a:t> </a:t>
                      </a:r>
                      <a:r>
                        <a:rPr lang="cs-CZ" sz="1400" b="1" dirty="0" err="1" smtClean="0"/>
                        <a:t>the</a:t>
                      </a:r>
                      <a:r>
                        <a:rPr lang="cs-CZ" sz="1400" b="1" dirty="0" smtClean="0"/>
                        <a:t> </a:t>
                      </a:r>
                      <a:r>
                        <a:rPr lang="cs-CZ" sz="1400" b="1" dirty="0" err="1" smtClean="0"/>
                        <a:t>Iodine</a:t>
                      </a:r>
                      <a:r>
                        <a:rPr lang="cs-CZ" sz="1400" b="1" dirty="0" smtClean="0"/>
                        <a:t> </a:t>
                      </a:r>
                      <a:r>
                        <a:rPr lang="cs-CZ" sz="1400" b="1" dirty="0" err="1" smtClean="0"/>
                        <a:t>Complex</a:t>
                      </a:r>
                      <a:endParaRPr lang="cs-CZ" sz="1400" b="1"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cs-CZ" sz="1800" b="1" dirty="0" err="1" smtClean="0">
                          <a:solidFill>
                            <a:srgbClr val="0000FF"/>
                          </a:solidFill>
                        </a:rPr>
                        <a:t>Blue</a:t>
                      </a:r>
                      <a:r>
                        <a:rPr lang="cs-CZ" sz="1800" b="1" baseline="0" dirty="0" smtClean="0">
                          <a:solidFill>
                            <a:srgbClr val="0000FF"/>
                          </a:solidFill>
                        </a:rPr>
                        <a:t> </a:t>
                      </a:r>
                      <a:endParaRPr lang="cs-CZ" sz="1800" b="1" dirty="0">
                        <a:solidFill>
                          <a:srgbClr val="0000FF"/>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800" b="1" dirty="0" err="1" smtClean="0">
                          <a:solidFill>
                            <a:srgbClr val="0000FF"/>
                          </a:solidFill>
                        </a:rPr>
                        <a:t>Blue</a:t>
                      </a:r>
                      <a:r>
                        <a:rPr lang="cs-CZ" sz="1800" b="1" baseline="0" dirty="0" smtClean="0">
                          <a:solidFill>
                            <a:srgbClr val="0000FF"/>
                          </a:solidFill>
                        </a:rPr>
                        <a:t> </a:t>
                      </a:r>
                      <a:r>
                        <a:rPr lang="en-GB" sz="1800" b="1" noProof="0" dirty="0" smtClean="0">
                          <a:solidFill>
                            <a:srgbClr val="CC00CC"/>
                          </a:solidFill>
                        </a:rPr>
                        <a:t>-</a:t>
                      </a:r>
                      <a:r>
                        <a:rPr lang="en-GB" sz="1800" b="1" noProof="0" dirty="0" err="1" smtClean="0">
                          <a:solidFill>
                            <a:srgbClr val="CC00CC"/>
                          </a:solidFill>
                        </a:rPr>
                        <a:t>vilolet</a:t>
                      </a:r>
                      <a:endParaRPr lang="en-GB" sz="1800" b="1" noProof="0" dirty="0" smtClean="0">
                        <a:solidFill>
                          <a:srgbClr val="CC00CC"/>
                        </a:solidFill>
                      </a:endParaRPr>
                    </a:p>
                    <a:p>
                      <a:endParaRPr lang="cs-CZ" sz="1800"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noProof="0" dirty="0" smtClean="0">
                          <a:solidFill>
                            <a:srgbClr val="FF0000"/>
                          </a:solidFill>
                        </a:rPr>
                        <a:t>Red</a:t>
                      </a:r>
                      <a:r>
                        <a:rPr lang="en-GB" sz="1800" b="1" noProof="0" dirty="0" smtClean="0">
                          <a:solidFill>
                            <a:srgbClr val="CC00CC"/>
                          </a:solidFill>
                        </a:rPr>
                        <a:t>-</a:t>
                      </a:r>
                      <a:r>
                        <a:rPr lang="en-GB" sz="1800" b="1" noProof="0" dirty="0" err="1" smtClean="0">
                          <a:solidFill>
                            <a:srgbClr val="CC00CC"/>
                          </a:solidFill>
                        </a:rPr>
                        <a:t>vilolet</a:t>
                      </a:r>
                      <a:endParaRPr lang="en-GB" sz="1800" b="1" noProof="0" dirty="0" smtClean="0">
                        <a:solidFill>
                          <a:srgbClr val="CC00CC"/>
                        </a:solidFill>
                      </a:endParaRPr>
                    </a:p>
                    <a:p>
                      <a:endParaRPr lang="cs-CZ"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noProof="0" dirty="0" smtClean="0">
                          <a:solidFill>
                            <a:srgbClr val="FF0000"/>
                          </a:solidFill>
                        </a:rPr>
                        <a:t>Red</a:t>
                      </a:r>
                    </a:p>
                    <a:p>
                      <a:endParaRPr lang="cs-CZ"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cs-CZ" sz="1400" dirty="0" smtClean="0">
                          <a:latin typeface="Arial Black" pitchFamily="34" charset="0"/>
                        </a:rPr>
                        <a:t>No </a:t>
                      </a:r>
                      <a:r>
                        <a:rPr lang="cs-CZ" sz="1400" dirty="0" err="1" smtClean="0">
                          <a:latin typeface="Arial Black" pitchFamily="34" charset="0"/>
                        </a:rPr>
                        <a:t>Colour</a:t>
                      </a:r>
                      <a:endParaRPr lang="cs-CZ" sz="1400" dirty="0">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554924">
                <a:tc>
                  <a:txBody>
                    <a:bodyPr/>
                    <a:lstStyle/>
                    <a:p>
                      <a:r>
                        <a:rPr lang="cs-CZ" dirty="0" err="1" smtClean="0">
                          <a:solidFill>
                            <a:srgbClr val="00B050"/>
                          </a:solidFill>
                          <a:latin typeface="Arial Black" pitchFamily="34" charset="0"/>
                        </a:rPr>
                        <a:t>Viscosity</a:t>
                      </a:r>
                      <a:endParaRPr lang="cs-CZ" dirty="0">
                        <a:solidFill>
                          <a:srgbClr val="00B050"/>
                        </a:solidFill>
                        <a:latin typeface="Arial Black"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endParaRPr lang="cs-CZ"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16" name="Přímá spojovací šipka 15"/>
          <p:cNvCxnSpPr/>
          <p:nvPr/>
        </p:nvCxnSpPr>
        <p:spPr>
          <a:xfrm>
            <a:off x="1547664" y="5301208"/>
            <a:ext cx="1944216" cy="0"/>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7" name="TextovéPole 16"/>
          <p:cNvSpPr txBox="1"/>
          <p:nvPr/>
        </p:nvSpPr>
        <p:spPr>
          <a:xfrm>
            <a:off x="3707904" y="5085184"/>
            <a:ext cx="2592288" cy="523220"/>
          </a:xfrm>
          <a:prstGeom prst="rect">
            <a:avLst/>
          </a:prstGeom>
          <a:noFill/>
        </p:spPr>
        <p:txBody>
          <a:bodyPr wrap="square" rtlCol="0">
            <a:spAutoFit/>
          </a:bodyPr>
          <a:lstStyle/>
          <a:p>
            <a:r>
              <a:rPr lang="cs-CZ" sz="2800" dirty="0" err="1" smtClean="0">
                <a:solidFill>
                  <a:srgbClr val="00B050"/>
                </a:solidFill>
                <a:latin typeface="Arial Black" pitchFamily="34" charset="0"/>
              </a:rPr>
              <a:t>Decreasing</a:t>
            </a:r>
            <a:r>
              <a:rPr lang="cs-CZ" sz="2800" dirty="0" smtClean="0">
                <a:solidFill>
                  <a:srgbClr val="00B050"/>
                </a:solidFill>
                <a:latin typeface="Arial Black" pitchFamily="34" charset="0"/>
              </a:rPr>
              <a:t> </a:t>
            </a:r>
            <a:endParaRPr lang="cs-CZ" sz="2800" dirty="0">
              <a:solidFill>
                <a:srgbClr val="00B050"/>
              </a:solidFill>
              <a:latin typeface="Arial Black" pitchFamily="34" charset="0"/>
            </a:endParaRPr>
          </a:p>
        </p:txBody>
      </p:sp>
      <p:cxnSp>
        <p:nvCxnSpPr>
          <p:cNvPr id="18" name="Přímá spojovací šipka 17"/>
          <p:cNvCxnSpPr/>
          <p:nvPr/>
        </p:nvCxnSpPr>
        <p:spPr>
          <a:xfrm>
            <a:off x="6588224" y="5373216"/>
            <a:ext cx="1944216" cy="0"/>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pPr lvl="1"/>
            <a:r>
              <a:rPr lang="en-GB" sz="2800" cap="all" dirty="0" smtClean="0">
                <a:solidFill>
                  <a:srgbClr val="FF0000"/>
                </a:solidFill>
                <a:latin typeface="Arial Black" pitchFamily="34" charset="0"/>
              </a:rPr>
              <a:t>DEXTRINS’ Structures </a:t>
            </a:r>
            <a:endParaRPr lang="en-GB" sz="2800" cap="all" dirty="0">
              <a:solidFill>
                <a:srgbClr val="FF0000"/>
              </a:solidFill>
            </a:endParaRPr>
          </a:p>
        </p:txBody>
      </p:sp>
      <p:sp>
        <p:nvSpPr>
          <p:cNvPr id="4" name="Zástupný symbol pro datum 3"/>
          <p:cNvSpPr>
            <a:spLocks noGrp="1"/>
          </p:cNvSpPr>
          <p:nvPr>
            <p:ph type="dt" sz="half" idx="10"/>
          </p:nvPr>
        </p:nvSpPr>
        <p:spPr/>
        <p:txBody>
          <a:bodyPr/>
          <a:lstStyle/>
          <a:p>
            <a:pPr>
              <a:defRPr/>
            </a:pPr>
            <a:r>
              <a:rPr lang="cs-CZ" smtClean="0"/>
              <a:t>January 2018/6-3</a:t>
            </a:r>
            <a:endParaRPr lang="sk-SK"/>
          </a:p>
        </p:txBody>
      </p:sp>
      <p:sp>
        <p:nvSpPr>
          <p:cNvPr id="5" name="Zástupný symbol pro zápatí 4"/>
          <p:cNvSpPr>
            <a:spLocks noGrp="1"/>
          </p:cNvSpPr>
          <p:nvPr>
            <p:ph type="ftr" sz="quarter" idx="11"/>
          </p:nvPr>
        </p:nvSpPr>
        <p:spPr>
          <a:xfrm>
            <a:off x="3124200" y="6245225"/>
            <a:ext cx="5048200" cy="476250"/>
          </a:xfrm>
        </p:spPr>
        <p:txBody>
          <a:bodyPr/>
          <a:lstStyle/>
          <a:p>
            <a:pPr>
              <a:defRPr/>
            </a:pPr>
            <a:r>
              <a:rPr lang="fr-FR" smtClean="0"/>
              <a:t>NATURAL POLYMERS MU SCI 6 2018</a:t>
            </a:r>
            <a:endParaRPr lang="sk-SK" dirty="0"/>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34</a:t>
            </a:fld>
            <a:endParaRPr lang="sk-SK"/>
          </a:p>
        </p:txBody>
      </p:sp>
      <p:pic>
        <p:nvPicPr>
          <p:cNvPr id="10" name="Obrázek 9" descr="320px-Dextrin_skeletal_svg.png"/>
          <p:cNvPicPr>
            <a:picLocks noChangeAspect="1"/>
          </p:cNvPicPr>
          <p:nvPr/>
        </p:nvPicPr>
        <p:blipFill>
          <a:blip r:embed="rId2" cstate="print"/>
          <a:stretch>
            <a:fillRect/>
          </a:stretch>
        </p:blipFill>
        <p:spPr>
          <a:xfrm>
            <a:off x="467544" y="944724"/>
            <a:ext cx="4104456" cy="5130570"/>
          </a:xfrm>
          <a:prstGeom prst="rect">
            <a:avLst/>
          </a:prstGeom>
        </p:spPr>
      </p:pic>
      <p:sp>
        <p:nvSpPr>
          <p:cNvPr id="11" name="TextovéPole 10"/>
          <p:cNvSpPr txBox="1"/>
          <p:nvPr/>
        </p:nvSpPr>
        <p:spPr>
          <a:xfrm>
            <a:off x="4860032" y="1052736"/>
            <a:ext cx="3960440" cy="3539430"/>
          </a:xfrm>
          <a:prstGeom prst="rect">
            <a:avLst/>
          </a:prstGeom>
          <a:noFill/>
        </p:spPr>
        <p:txBody>
          <a:bodyPr wrap="square" rtlCol="0">
            <a:spAutoFit/>
          </a:bodyPr>
          <a:lstStyle/>
          <a:p>
            <a:r>
              <a:rPr lang="en-GB" sz="3200" b="1" dirty="0" smtClean="0">
                <a:solidFill>
                  <a:srgbClr val="C00000"/>
                </a:solidFill>
              </a:rPr>
              <a:t>Process of so called  „</a:t>
            </a:r>
            <a:r>
              <a:rPr lang="en-GB" sz="3200" b="1" dirty="0" smtClean="0">
                <a:solidFill>
                  <a:srgbClr val="C00000"/>
                </a:solidFill>
                <a:latin typeface="Arial Black" pitchFamily="34" charset="0"/>
              </a:rPr>
              <a:t>DEXTRINATION</a:t>
            </a:r>
            <a:r>
              <a:rPr lang="en-GB" sz="3200" b="1" dirty="0" smtClean="0">
                <a:solidFill>
                  <a:srgbClr val="C00000"/>
                </a:solidFill>
              </a:rPr>
              <a:t>“ occurs also during e.g.  baking of Bread! It is the brown Bread Crust</a:t>
            </a:r>
            <a:endParaRPr lang="en-GB" sz="3200" b="1" dirty="0">
              <a:solidFill>
                <a:srgbClr val="C0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778098"/>
          </a:xfrm>
        </p:spPr>
        <p:txBody>
          <a:bodyPr/>
          <a:lstStyle/>
          <a:p>
            <a:pPr lvl="1"/>
            <a:r>
              <a:rPr lang="en-GB" sz="2800" cap="all" dirty="0" smtClean="0">
                <a:solidFill>
                  <a:srgbClr val="FF0000"/>
                </a:solidFill>
                <a:latin typeface="Arial Black" pitchFamily="34" charset="0"/>
              </a:rPr>
              <a:t>DEXTRINS’ properties &amp; the other </a:t>
            </a:r>
            <a:r>
              <a:rPr lang="en-GB" sz="2800" cap="all" dirty="0" smtClean="0">
                <a:solidFill>
                  <a:srgbClr val="008000"/>
                </a:solidFill>
                <a:latin typeface="Arial Black" pitchFamily="34" charset="0"/>
              </a:rPr>
              <a:t> DEXTRIN types </a:t>
            </a:r>
            <a:endParaRPr lang="en-GB" sz="2800" cap="all" dirty="0">
              <a:solidFill>
                <a:srgbClr val="008000"/>
              </a:solidFill>
            </a:endParaRPr>
          </a:p>
        </p:txBody>
      </p:sp>
      <p:sp>
        <p:nvSpPr>
          <p:cNvPr id="8" name="Zástupný symbol pro obsah 7"/>
          <p:cNvSpPr>
            <a:spLocks noGrp="1"/>
          </p:cNvSpPr>
          <p:nvPr>
            <p:ph idx="1"/>
          </p:nvPr>
        </p:nvSpPr>
        <p:spPr>
          <a:xfrm>
            <a:off x="457200" y="1196752"/>
            <a:ext cx="8229600" cy="4929411"/>
          </a:xfrm>
          <a:solidFill>
            <a:schemeClr val="bg2">
              <a:lumMod val="40000"/>
              <a:lumOff val="60000"/>
            </a:schemeClr>
          </a:solidFill>
        </p:spPr>
        <p:txBody>
          <a:bodyPr/>
          <a:lstStyle/>
          <a:p>
            <a:r>
              <a:rPr lang="en-GB" sz="2800" b="1" dirty="0" smtClean="0">
                <a:solidFill>
                  <a:srgbClr val="FF0000"/>
                </a:solidFill>
              </a:rPr>
              <a:t>Colour from </a:t>
            </a:r>
            <a:r>
              <a:rPr lang="en-GB" sz="2800" b="1" cap="all" dirty="0" smtClean="0">
                <a:solidFill>
                  <a:schemeClr val="bg1"/>
                </a:solidFill>
                <a:latin typeface="Arial Black" pitchFamily="34" charset="0"/>
              </a:rPr>
              <a:t>white</a:t>
            </a:r>
            <a:r>
              <a:rPr lang="en-GB" sz="2800" b="1" dirty="0" smtClean="0">
                <a:solidFill>
                  <a:srgbClr val="FF0000"/>
                </a:solidFill>
              </a:rPr>
              <a:t> over </a:t>
            </a:r>
            <a:r>
              <a:rPr lang="en-GB" sz="2800" b="1" dirty="0" smtClean="0">
                <a:solidFill>
                  <a:srgbClr val="FFC000"/>
                </a:solidFill>
                <a:latin typeface="Arial Black" pitchFamily="34" charset="0"/>
              </a:rPr>
              <a:t>Yellow</a:t>
            </a:r>
            <a:r>
              <a:rPr lang="en-GB" sz="2800" b="1" dirty="0" smtClean="0">
                <a:solidFill>
                  <a:srgbClr val="FF0000"/>
                </a:solidFill>
              </a:rPr>
              <a:t> to </a:t>
            </a:r>
            <a:r>
              <a:rPr lang="en-GB" sz="2800" b="1" dirty="0" smtClean="0">
                <a:solidFill>
                  <a:srgbClr val="C00000"/>
                </a:solidFill>
                <a:latin typeface="Arial Black" pitchFamily="34" charset="0"/>
              </a:rPr>
              <a:t>Brown </a:t>
            </a:r>
          </a:p>
          <a:p>
            <a:r>
              <a:rPr lang="en-GB" sz="2800" b="1" dirty="0" smtClean="0">
                <a:solidFill>
                  <a:srgbClr val="FF0000"/>
                </a:solidFill>
              </a:rPr>
              <a:t>They are usually fully soluble in Water </a:t>
            </a:r>
          </a:p>
          <a:p>
            <a:pPr algn="ctr">
              <a:buNone/>
            </a:pPr>
            <a:r>
              <a:rPr lang="cs-CZ" sz="2800" cap="all" dirty="0" smtClean="0">
                <a:solidFill>
                  <a:srgbClr val="008000"/>
                </a:solidFill>
                <a:latin typeface="Arial Black" pitchFamily="34" charset="0"/>
              </a:rPr>
              <a:t>OTHER TYPES </a:t>
            </a:r>
            <a:r>
              <a:rPr lang="cs-CZ" sz="2800" cap="all" dirty="0" err="1" smtClean="0">
                <a:solidFill>
                  <a:srgbClr val="008000"/>
                </a:solidFill>
                <a:latin typeface="Arial Black" pitchFamily="34" charset="0"/>
              </a:rPr>
              <a:t>of</a:t>
            </a:r>
            <a:r>
              <a:rPr lang="cs-CZ" sz="2800" cap="all" dirty="0" smtClean="0">
                <a:solidFill>
                  <a:srgbClr val="008000"/>
                </a:solidFill>
                <a:latin typeface="Arial Black" pitchFamily="34" charset="0"/>
              </a:rPr>
              <a:t> </a:t>
            </a:r>
            <a:r>
              <a:rPr lang="en-GB" sz="2800" cap="all" dirty="0" smtClean="0">
                <a:solidFill>
                  <a:srgbClr val="008000"/>
                </a:solidFill>
                <a:latin typeface="Arial Black" pitchFamily="34" charset="0"/>
              </a:rPr>
              <a:t>DEXTRINs </a:t>
            </a:r>
          </a:p>
          <a:p>
            <a:pPr algn="ctr">
              <a:buNone/>
            </a:pPr>
            <a:r>
              <a:rPr lang="cs-CZ" sz="2400" b="1" dirty="0" smtClean="0">
                <a:solidFill>
                  <a:srgbClr val="008000"/>
                </a:solidFill>
                <a:latin typeface="Arial Black" pitchFamily="34" charset="0"/>
              </a:rPr>
              <a:t>Maltodextrin</a:t>
            </a:r>
            <a:endParaRPr lang="cs-CZ" sz="1200" b="1" dirty="0" smtClean="0">
              <a:solidFill>
                <a:srgbClr val="008000"/>
              </a:solidFill>
              <a:latin typeface="Arial Black" pitchFamily="34" charset="0"/>
            </a:endParaRPr>
          </a:p>
          <a:p>
            <a:pPr algn="just">
              <a:buNone/>
            </a:pPr>
            <a:r>
              <a:rPr lang="en-US" sz="1600" dirty="0" smtClean="0">
                <a:solidFill>
                  <a:srgbClr val="008000"/>
                </a:solidFill>
              </a:rPr>
              <a:t>is a </a:t>
            </a:r>
            <a:r>
              <a:rPr lang="en-US" sz="1600" dirty="0" err="1" smtClean="0">
                <a:solidFill>
                  <a:srgbClr val="008000"/>
                </a:solidFill>
              </a:rPr>
              <a:t>shortchain</a:t>
            </a:r>
            <a:r>
              <a:rPr lang="en-US" sz="1600" dirty="0" smtClean="0">
                <a:solidFill>
                  <a:srgbClr val="008000"/>
                </a:solidFill>
              </a:rPr>
              <a:t> starch sugar used as a food additive. It is produced also by enzymatic hydrolysis from</a:t>
            </a:r>
            <a:r>
              <a:rPr lang="cs-CZ" sz="1600" dirty="0" smtClean="0">
                <a:solidFill>
                  <a:srgbClr val="008000"/>
                </a:solidFill>
              </a:rPr>
              <a:t> </a:t>
            </a:r>
            <a:r>
              <a:rPr lang="en-US" sz="1600" dirty="0" smtClean="0">
                <a:solidFill>
                  <a:srgbClr val="008000"/>
                </a:solidFill>
              </a:rPr>
              <a:t>gelled starch and is usually found as a creamy-white hygroscopic </a:t>
            </a:r>
            <a:r>
              <a:rPr lang="en-US" sz="1600" dirty="0" err="1" smtClean="0">
                <a:solidFill>
                  <a:srgbClr val="008000"/>
                </a:solidFill>
              </a:rPr>
              <a:t>spraydried</a:t>
            </a:r>
            <a:r>
              <a:rPr lang="en-US" sz="1600" dirty="0" smtClean="0">
                <a:solidFill>
                  <a:srgbClr val="008000"/>
                </a:solidFill>
              </a:rPr>
              <a:t> powder. </a:t>
            </a:r>
            <a:r>
              <a:rPr lang="en-US" sz="1600" u="sng" dirty="0" err="1" smtClean="0">
                <a:solidFill>
                  <a:srgbClr val="008000"/>
                </a:solidFill>
                <a:latin typeface="Arial Black" pitchFamily="34" charset="0"/>
              </a:rPr>
              <a:t>Maltodextrin</a:t>
            </a:r>
            <a:r>
              <a:rPr lang="en-US" sz="1600" u="sng" dirty="0" smtClean="0">
                <a:solidFill>
                  <a:srgbClr val="008000"/>
                </a:solidFill>
                <a:latin typeface="Arial Black" pitchFamily="34" charset="0"/>
              </a:rPr>
              <a:t> is easily</a:t>
            </a:r>
            <a:r>
              <a:rPr lang="cs-CZ" sz="1600" u="sng" dirty="0" smtClean="0">
                <a:solidFill>
                  <a:srgbClr val="008000"/>
                </a:solidFill>
                <a:latin typeface="Arial Black" pitchFamily="34" charset="0"/>
              </a:rPr>
              <a:t> </a:t>
            </a:r>
            <a:r>
              <a:rPr lang="en-US" sz="1600" u="sng" dirty="0" smtClean="0">
                <a:solidFill>
                  <a:srgbClr val="008000"/>
                </a:solidFill>
                <a:latin typeface="Arial Black" pitchFamily="34" charset="0"/>
              </a:rPr>
              <a:t>digestible</a:t>
            </a:r>
            <a:r>
              <a:rPr lang="en-US" sz="1600" dirty="0" smtClean="0">
                <a:solidFill>
                  <a:srgbClr val="008000"/>
                </a:solidFill>
              </a:rPr>
              <a:t>, being absorbed as rapidly as glucose, and might either be moderately sweet or have hardly any flavor at</a:t>
            </a:r>
          </a:p>
          <a:p>
            <a:pPr algn="just">
              <a:buNone/>
            </a:pPr>
            <a:r>
              <a:rPr lang="cs-CZ" sz="1600" dirty="0" err="1" smtClean="0">
                <a:solidFill>
                  <a:srgbClr val="008000"/>
                </a:solidFill>
              </a:rPr>
              <a:t>all</a:t>
            </a:r>
            <a:r>
              <a:rPr lang="cs-CZ" sz="1600" dirty="0" smtClean="0">
                <a:solidFill>
                  <a:srgbClr val="008000"/>
                </a:solidFill>
              </a:rPr>
              <a:t>.</a:t>
            </a:r>
          </a:p>
          <a:p>
            <a:pPr algn="ctr">
              <a:buNone/>
            </a:pPr>
            <a:r>
              <a:rPr lang="cs-CZ" sz="2400" b="1" dirty="0" err="1" smtClean="0">
                <a:solidFill>
                  <a:srgbClr val="008000"/>
                </a:solidFill>
                <a:latin typeface="Arial Black" pitchFamily="34" charset="0"/>
              </a:rPr>
              <a:t>Cyclodextrin</a:t>
            </a:r>
            <a:endParaRPr lang="cs-CZ" sz="1200" b="1" dirty="0" smtClean="0">
              <a:solidFill>
                <a:srgbClr val="008000"/>
              </a:solidFill>
              <a:latin typeface="Arial Black" pitchFamily="34" charset="0"/>
            </a:endParaRPr>
          </a:p>
          <a:p>
            <a:pPr>
              <a:buNone/>
            </a:pPr>
            <a:r>
              <a:rPr lang="en-US" sz="1600" dirty="0" smtClean="0">
                <a:solidFill>
                  <a:srgbClr val="008000"/>
                </a:solidFill>
              </a:rPr>
              <a:t>The cyclical </a:t>
            </a:r>
            <a:r>
              <a:rPr lang="en-US" sz="1600" dirty="0" err="1" smtClean="0">
                <a:solidFill>
                  <a:srgbClr val="008000"/>
                </a:solidFill>
              </a:rPr>
              <a:t>dextrins</a:t>
            </a:r>
            <a:r>
              <a:rPr lang="en-US" sz="1600" dirty="0" smtClean="0">
                <a:solidFill>
                  <a:srgbClr val="008000"/>
                </a:solidFill>
              </a:rPr>
              <a:t> are known as </a:t>
            </a:r>
            <a:r>
              <a:rPr lang="en-US" sz="1600" dirty="0" err="1" smtClean="0">
                <a:solidFill>
                  <a:srgbClr val="008000"/>
                </a:solidFill>
              </a:rPr>
              <a:t>cyclodextrins</a:t>
            </a:r>
            <a:r>
              <a:rPr lang="en-US" sz="1600" dirty="0" smtClean="0">
                <a:solidFill>
                  <a:srgbClr val="008000"/>
                </a:solidFill>
              </a:rPr>
              <a:t>. They are formed by enzymatic degradation of starch by certain</a:t>
            </a:r>
          </a:p>
          <a:p>
            <a:pPr>
              <a:buNone/>
            </a:pPr>
            <a:r>
              <a:rPr lang="en-US" sz="1600" dirty="0" smtClean="0">
                <a:solidFill>
                  <a:srgbClr val="008000"/>
                </a:solidFill>
              </a:rPr>
              <a:t>bacteria, for example, </a:t>
            </a:r>
            <a:r>
              <a:rPr lang="en-US" sz="1600" i="1" dirty="0" smtClean="0">
                <a:solidFill>
                  <a:srgbClr val="008000"/>
                </a:solidFill>
              </a:rPr>
              <a:t>Bacillus </a:t>
            </a:r>
            <a:r>
              <a:rPr lang="en-US" sz="1600" i="1" dirty="0" err="1" smtClean="0">
                <a:solidFill>
                  <a:srgbClr val="008000"/>
                </a:solidFill>
              </a:rPr>
              <a:t>macerans</a:t>
            </a:r>
            <a:r>
              <a:rPr lang="en-US" sz="1600" i="1" dirty="0" smtClean="0">
                <a:solidFill>
                  <a:srgbClr val="008000"/>
                </a:solidFill>
              </a:rPr>
              <a:t>. </a:t>
            </a:r>
            <a:r>
              <a:rPr lang="en-US" sz="1600" i="1" dirty="0" err="1" smtClean="0">
                <a:solidFill>
                  <a:srgbClr val="008000"/>
                </a:solidFill>
              </a:rPr>
              <a:t>Cyclodextrins</a:t>
            </a:r>
            <a:r>
              <a:rPr lang="en-US" sz="1600" i="1" dirty="0" smtClean="0">
                <a:solidFill>
                  <a:srgbClr val="008000"/>
                </a:solidFill>
              </a:rPr>
              <a:t> have </a:t>
            </a:r>
            <a:r>
              <a:rPr lang="en-US" sz="1600" i="1" dirty="0" err="1" smtClean="0">
                <a:solidFill>
                  <a:srgbClr val="008000"/>
                </a:solidFill>
              </a:rPr>
              <a:t>toroidal</a:t>
            </a:r>
            <a:r>
              <a:rPr lang="en-US" sz="1600" i="1" dirty="0" smtClean="0">
                <a:solidFill>
                  <a:srgbClr val="008000"/>
                </a:solidFill>
              </a:rPr>
              <a:t> structures formed by 6-8 glucose residues</a:t>
            </a:r>
            <a:r>
              <a:rPr lang="en-US" sz="1200" i="1" dirty="0" smtClean="0"/>
              <a:t>.</a:t>
            </a:r>
            <a:endParaRPr lang="cs-CZ" sz="1200" dirty="0"/>
          </a:p>
        </p:txBody>
      </p:sp>
      <p:sp>
        <p:nvSpPr>
          <p:cNvPr id="4" name="Zástupný symbol pro datum 3"/>
          <p:cNvSpPr>
            <a:spLocks noGrp="1"/>
          </p:cNvSpPr>
          <p:nvPr>
            <p:ph type="dt" sz="half" idx="10"/>
          </p:nvPr>
        </p:nvSpPr>
        <p:spPr/>
        <p:txBody>
          <a:bodyPr/>
          <a:lstStyle/>
          <a:p>
            <a:pPr>
              <a:defRPr/>
            </a:pPr>
            <a:r>
              <a:rPr lang="cs-CZ" smtClean="0"/>
              <a:t>January 2018/6-3</a:t>
            </a:r>
            <a:endParaRPr lang="sk-SK"/>
          </a:p>
        </p:txBody>
      </p:sp>
      <p:sp>
        <p:nvSpPr>
          <p:cNvPr id="5" name="Zástupný symbol pro zápatí 4"/>
          <p:cNvSpPr>
            <a:spLocks noGrp="1"/>
          </p:cNvSpPr>
          <p:nvPr>
            <p:ph type="ftr" sz="quarter" idx="11"/>
          </p:nvPr>
        </p:nvSpPr>
        <p:spPr>
          <a:xfrm>
            <a:off x="3124200" y="6245225"/>
            <a:ext cx="4904184" cy="476250"/>
          </a:xfrm>
        </p:spPr>
        <p:txBody>
          <a:bodyPr/>
          <a:lstStyle/>
          <a:p>
            <a:pPr>
              <a:defRPr/>
            </a:pPr>
            <a:r>
              <a:rPr lang="fr-FR" smtClean="0"/>
              <a:t>NATURAL POLYMERS MU SCI 6 2018</a:t>
            </a:r>
            <a:endParaRPr lang="sk-SK" dirty="0"/>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35</a:t>
            </a:fld>
            <a:endParaRPr lang="sk-SK"/>
          </a:p>
        </p:txBody>
      </p:sp>
      <p:sp>
        <p:nvSpPr>
          <p:cNvPr id="12" name="TextovéPole 11"/>
          <p:cNvSpPr txBox="1"/>
          <p:nvPr/>
        </p:nvSpPr>
        <p:spPr>
          <a:xfrm>
            <a:off x="7524328" y="1844824"/>
            <a:ext cx="1512168" cy="923330"/>
          </a:xfrm>
          <a:prstGeom prst="rect">
            <a:avLst/>
          </a:prstGeom>
          <a:noFill/>
          <a:ln w="38100">
            <a:solidFill>
              <a:srgbClr val="0000FF"/>
            </a:solidFill>
          </a:ln>
        </p:spPr>
        <p:txBody>
          <a:bodyPr wrap="square" rtlCol="0">
            <a:spAutoFit/>
          </a:bodyPr>
          <a:lstStyle/>
          <a:p>
            <a:r>
              <a:rPr lang="en-GB" b="1" dirty="0" smtClean="0">
                <a:solidFill>
                  <a:srgbClr val="0000FF"/>
                </a:solidFill>
              </a:rPr>
              <a:t>Energy Gels and Bars</a:t>
            </a:r>
            <a:endParaRPr lang="en-GB" b="1" dirty="0">
              <a:solidFill>
                <a:srgbClr val="0000FF"/>
              </a:solidFill>
            </a:endParaRPr>
          </a:p>
        </p:txBody>
      </p:sp>
      <p:cxnSp>
        <p:nvCxnSpPr>
          <p:cNvPr id="14" name="Přímá spojovací šipka 13"/>
          <p:cNvCxnSpPr>
            <a:stCxn id="12" idx="1"/>
          </p:cNvCxnSpPr>
          <p:nvPr/>
        </p:nvCxnSpPr>
        <p:spPr>
          <a:xfrm flipH="1">
            <a:off x="6588224" y="2306489"/>
            <a:ext cx="936104" cy="148255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778098"/>
          </a:xfrm>
        </p:spPr>
        <p:txBody>
          <a:bodyPr/>
          <a:lstStyle/>
          <a:p>
            <a:pPr lvl="1"/>
            <a:r>
              <a:rPr lang="cs-CZ" sz="2800" cap="all" dirty="0" err="1" smtClean="0">
                <a:solidFill>
                  <a:srgbClr val="FF0000"/>
                </a:solidFill>
                <a:latin typeface="Arial Black" pitchFamily="34" charset="0"/>
              </a:rPr>
              <a:t>DEXTRINs’</a:t>
            </a:r>
            <a:r>
              <a:rPr lang="cs-CZ" sz="2800" cap="all" dirty="0" smtClean="0">
                <a:solidFill>
                  <a:srgbClr val="FF0000"/>
                </a:solidFill>
                <a:latin typeface="Arial Black" pitchFamily="34" charset="0"/>
              </a:rPr>
              <a:t> use</a:t>
            </a:r>
            <a:endParaRPr lang="cs-CZ" sz="2800" cap="all" dirty="0">
              <a:solidFill>
                <a:srgbClr val="008000"/>
              </a:solidFill>
            </a:endParaRPr>
          </a:p>
        </p:txBody>
      </p:sp>
      <p:sp>
        <p:nvSpPr>
          <p:cNvPr id="4" name="Zástupný symbol pro datum 3"/>
          <p:cNvSpPr>
            <a:spLocks noGrp="1"/>
          </p:cNvSpPr>
          <p:nvPr>
            <p:ph type="dt" sz="half" idx="10"/>
          </p:nvPr>
        </p:nvSpPr>
        <p:spPr/>
        <p:txBody>
          <a:bodyPr/>
          <a:lstStyle/>
          <a:p>
            <a:pPr>
              <a:defRPr/>
            </a:pPr>
            <a:r>
              <a:rPr lang="cs-CZ" smtClean="0"/>
              <a:t>January 2018/6-3</a:t>
            </a:r>
            <a:endParaRPr lang="sk-SK"/>
          </a:p>
        </p:txBody>
      </p:sp>
      <p:sp>
        <p:nvSpPr>
          <p:cNvPr id="5" name="Zástupný symbol pro zápatí 4"/>
          <p:cNvSpPr>
            <a:spLocks noGrp="1"/>
          </p:cNvSpPr>
          <p:nvPr>
            <p:ph type="ftr" sz="quarter" idx="11"/>
          </p:nvPr>
        </p:nvSpPr>
        <p:spPr>
          <a:xfrm>
            <a:off x="3124200" y="6245225"/>
            <a:ext cx="5120208" cy="476250"/>
          </a:xfrm>
        </p:spPr>
        <p:txBody>
          <a:bodyPr/>
          <a:lstStyle/>
          <a:p>
            <a:pPr>
              <a:defRPr/>
            </a:pPr>
            <a:r>
              <a:rPr lang="fr-FR" smtClean="0"/>
              <a:t>NATURAL POLYMERS MU SCI 6 2018</a:t>
            </a:r>
            <a:endParaRPr lang="sk-SK" dirty="0"/>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36</a:t>
            </a:fld>
            <a:endParaRPr lang="sk-SK"/>
          </a:p>
        </p:txBody>
      </p:sp>
      <p:sp>
        <p:nvSpPr>
          <p:cNvPr id="9" name="Zástupný symbol pro obsah 8"/>
          <p:cNvSpPr>
            <a:spLocks noGrp="1"/>
          </p:cNvSpPr>
          <p:nvPr>
            <p:ph idx="1"/>
          </p:nvPr>
        </p:nvSpPr>
        <p:spPr>
          <a:xfrm>
            <a:off x="457200" y="908720"/>
            <a:ext cx="8229600" cy="5217443"/>
          </a:xfrm>
        </p:spPr>
        <p:txBody>
          <a:bodyPr/>
          <a:lstStyle/>
          <a:p>
            <a:pPr algn="ctr">
              <a:buNone/>
            </a:pPr>
            <a:r>
              <a:rPr lang="en-US" sz="2000" b="1" dirty="0" smtClean="0">
                <a:solidFill>
                  <a:srgbClr val="FFC000"/>
                </a:solidFill>
              </a:rPr>
              <a:t>Yellow </a:t>
            </a:r>
            <a:r>
              <a:rPr lang="en-US" sz="2000" b="1" dirty="0" err="1" smtClean="0">
                <a:solidFill>
                  <a:srgbClr val="FFC000"/>
                </a:solidFill>
              </a:rPr>
              <a:t>dextrins</a:t>
            </a:r>
            <a:r>
              <a:rPr lang="en-US" sz="2000" b="1" dirty="0" smtClean="0">
                <a:solidFill>
                  <a:srgbClr val="FFC000"/>
                </a:solidFill>
              </a:rPr>
              <a:t> </a:t>
            </a:r>
            <a:endParaRPr lang="cs-CZ" sz="2000" b="1" dirty="0" smtClean="0">
              <a:solidFill>
                <a:srgbClr val="FFC000"/>
              </a:solidFill>
            </a:endParaRPr>
          </a:p>
          <a:p>
            <a:r>
              <a:rPr lang="en-US" sz="1800" b="1" dirty="0" smtClean="0"/>
              <a:t>water-soluble glues in </a:t>
            </a:r>
            <a:r>
              <a:rPr lang="en-US" sz="1800" b="1" dirty="0" err="1" smtClean="0"/>
              <a:t>remoistable</a:t>
            </a:r>
            <a:r>
              <a:rPr lang="cs-CZ" sz="1800" b="1" dirty="0" smtClean="0"/>
              <a:t> </a:t>
            </a:r>
            <a:r>
              <a:rPr lang="en-US" sz="1800" b="1" dirty="0" smtClean="0"/>
              <a:t>envelope adhesives and paper tubes, </a:t>
            </a:r>
            <a:endParaRPr lang="cs-CZ" sz="1800" b="1" dirty="0" smtClean="0"/>
          </a:p>
          <a:p>
            <a:r>
              <a:rPr lang="en-US" sz="1800" b="1" dirty="0" smtClean="0"/>
              <a:t>in the mining industry as additives</a:t>
            </a:r>
            <a:r>
              <a:rPr lang="cs-CZ" sz="1800" b="1" dirty="0" smtClean="0"/>
              <a:t> </a:t>
            </a:r>
            <a:r>
              <a:rPr lang="en-US" sz="1800" b="1" dirty="0" smtClean="0"/>
              <a:t>in froth flotation, in the foundry industry as green strength additives in</a:t>
            </a:r>
          </a:p>
          <a:p>
            <a:r>
              <a:rPr lang="en-US" sz="1800" b="1" dirty="0" smtClean="0"/>
              <a:t>sand casting, as printing thickener for batik resist dyeing, and as</a:t>
            </a:r>
            <a:r>
              <a:rPr lang="cs-CZ" sz="1800" b="1" dirty="0" smtClean="0"/>
              <a:t> </a:t>
            </a:r>
            <a:r>
              <a:rPr lang="cs-CZ" sz="1800" b="1" dirty="0" err="1" smtClean="0"/>
              <a:t>binders</a:t>
            </a:r>
            <a:r>
              <a:rPr lang="cs-CZ" sz="1800" b="1" dirty="0" smtClean="0"/>
              <a:t> in gouache </a:t>
            </a:r>
            <a:r>
              <a:rPr lang="cs-CZ" sz="1800" b="1" dirty="0" err="1" smtClean="0"/>
              <a:t>paint</a:t>
            </a:r>
            <a:r>
              <a:rPr lang="cs-CZ" sz="1800" b="1" dirty="0" smtClean="0"/>
              <a:t>.</a:t>
            </a:r>
          </a:p>
          <a:p>
            <a:pPr algn="ctr">
              <a:buNone/>
            </a:pPr>
            <a:r>
              <a:rPr lang="en-US" sz="2000" b="1" dirty="0" smtClean="0">
                <a:solidFill>
                  <a:srgbClr val="FF0000"/>
                </a:solidFill>
              </a:rPr>
              <a:t>White </a:t>
            </a:r>
            <a:r>
              <a:rPr lang="en-US" sz="2000" b="1" dirty="0" err="1" smtClean="0">
                <a:solidFill>
                  <a:srgbClr val="FF0000"/>
                </a:solidFill>
              </a:rPr>
              <a:t>dextrins</a:t>
            </a:r>
            <a:endParaRPr lang="en-US" sz="2000" b="1" dirty="0" smtClean="0">
              <a:solidFill>
                <a:srgbClr val="FF0000"/>
              </a:solidFill>
            </a:endParaRPr>
          </a:p>
          <a:p>
            <a:r>
              <a:rPr lang="en-US" sz="1600" b="1" dirty="0" smtClean="0"/>
              <a:t>a crispness enhancer for food processing, in food batters, coatings,</a:t>
            </a:r>
            <a:r>
              <a:rPr lang="cs-CZ" sz="1600" b="1" dirty="0" smtClean="0"/>
              <a:t> </a:t>
            </a:r>
            <a:r>
              <a:rPr lang="en-US" sz="1600" b="1" dirty="0" smtClean="0"/>
              <a:t>and glazes, (E number 1400)</a:t>
            </a:r>
          </a:p>
          <a:p>
            <a:r>
              <a:rPr lang="en-US" sz="1600" b="1" dirty="0" smtClean="0"/>
              <a:t>a textile finishing and coating agent to increase weight and stiffness</a:t>
            </a:r>
            <a:r>
              <a:rPr lang="cs-CZ" sz="1600" b="1" dirty="0" smtClean="0"/>
              <a:t> </a:t>
            </a:r>
            <a:r>
              <a:rPr lang="cs-CZ" sz="1600" b="1" dirty="0" err="1" smtClean="0"/>
              <a:t>of</a:t>
            </a:r>
            <a:r>
              <a:rPr lang="cs-CZ" sz="1600" b="1" dirty="0" smtClean="0"/>
              <a:t> textile </a:t>
            </a:r>
            <a:r>
              <a:rPr lang="cs-CZ" sz="1600" b="1" dirty="0" err="1" smtClean="0"/>
              <a:t>fabrics</a:t>
            </a:r>
            <a:endParaRPr lang="cs-CZ" sz="1600" b="1" dirty="0" smtClean="0"/>
          </a:p>
          <a:p>
            <a:r>
              <a:rPr lang="en-US" sz="1600" b="1" dirty="0" smtClean="0"/>
              <a:t>a thickening and binding agent in pharmaceuticals and paper</a:t>
            </a:r>
            <a:r>
              <a:rPr lang="cs-CZ" sz="1600" b="1" dirty="0" smtClean="0"/>
              <a:t> </a:t>
            </a:r>
            <a:r>
              <a:rPr lang="cs-CZ" sz="1600" b="1" dirty="0" err="1" smtClean="0"/>
              <a:t>coatings</a:t>
            </a:r>
            <a:r>
              <a:rPr lang="cs-CZ" sz="1600" b="1" dirty="0" smtClean="0"/>
              <a:t>.</a:t>
            </a:r>
          </a:p>
          <a:p>
            <a:r>
              <a:rPr lang="en-US" sz="1600" b="1" dirty="0" smtClean="0"/>
              <a:t>As pyrotechnic binder and fuel, they are added to fireworks and</a:t>
            </a:r>
            <a:r>
              <a:rPr lang="cs-CZ" sz="1600" b="1" dirty="0" smtClean="0"/>
              <a:t> </a:t>
            </a:r>
            <a:r>
              <a:rPr lang="en-US" sz="1600" b="1" dirty="0" smtClean="0"/>
              <a:t>sparklers, allowing them to solidify as pellets or "stars."</a:t>
            </a:r>
          </a:p>
          <a:p>
            <a:r>
              <a:rPr lang="en-US" sz="1600" b="1" dirty="0" smtClean="0"/>
              <a:t>Due to the </a:t>
            </a:r>
            <a:r>
              <a:rPr lang="en-US" sz="1600" b="1" dirty="0" err="1" smtClean="0"/>
              <a:t>rebranching</a:t>
            </a:r>
            <a:r>
              <a:rPr lang="en-US" sz="1600" b="1" dirty="0" smtClean="0"/>
              <a:t>, </a:t>
            </a:r>
            <a:r>
              <a:rPr lang="en-US" sz="1600" b="1" dirty="0" err="1" smtClean="0"/>
              <a:t>dextrins</a:t>
            </a:r>
            <a:r>
              <a:rPr lang="en-US" sz="1600" b="1" dirty="0" smtClean="0"/>
              <a:t> are less digestible; indigestible dextrin are developed as soluble fiber supplements</a:t>
            </a:r>
            <a:r>
              <a:rPr lang="cs-CZ" sz="1600" b="1" dirty="0" smtClean="0"/>
              <a:t> </a:t>
            </a:r>
            <a:r>
              <a:rPr lang="cs-CZ" sz="1600" b="1" dirty="0" err="1" smtClean="0"/>
              <a:t>for</a:t>
            </a:r>
            <a:r>
              <a:rPr lang="cs-CZ" sz="1600" b="1" dirty="0" smtClean="0"/>
              <a:t> </a:t>
            </a:r>
            <a:r>
              <a:rPr lang="cs-CZ" sz="1600" b="1" dirty="0" err="1" smtClean="0"/>
              <a:t>food</a:t>
            </a:r>
            <a:r>
              <a:rPr lang="cs-CZ" sz="1600" b="1" dirty="0" smtClean="0"/>
              <a:t> </a:t>
            </a:r>
            <a:r>
              <a:rPr lang="cs-CZ" sz="1600" b="1" dirty="0" err="1" smtClean="0"/>
              <a:t>products</a:t>
            </a:r>
            <a:r>
              <a:rPr lang="cs-CZ" sz="1600" b="1" dirty="0" smtClean="0"/>
              <a:t>.</a:t>
            </a:r>
            <a:endParaRPr lang="cs-CZ" sz="1600"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395536" y="116632"/>
            <a:ext cx="8229600" cy="648072"/>
          </a:xfrm>
        </p:spPr>
        <p:txBody>
          <a:bodyPr/>
          <a:lstStyle/>
          <a:p>
            <a:pPr lvl="1"/>
            <a:r>
              <a:rPr lang="cs-CZ" sz="4000" dirty="0" smtClean="0">
                <a:solidFill>
                  <a:srgbClr val="FF0000"/>
                </a:solidFill>
                <a:latin typeface="Arial Black" pitchFamily="34" charset="0"/>
              </a:rPr>
              <a:t>CYCLO</a:t>
            </a:r>
            <a:r>
              <a:rPr lang="cs-CZ" sz="2800" dirty="0" smtClean="0">
                <a:solidFill>
                  <a:srgbClr val="FF0000"/>
                </a:solidFill>
                <a:latin typeface="Arial Black" pitchFamily="34" charset="0"/>
              </a:rPr>
              <a:t>DEXTRINS</a:t>
            </a:r>
            <a:endParaRPr lang="cs-CZ" sz="2800" cap="all" dirty="0">
              <a:solidFill>
                <a:srgbClr val="FF0000"/>
              </a:solidFill>
            </a:endParaRPr>
          </a:p>
        </p:txBody>
      </p:sp>
      <p:sp>
        <p:nvSpPr>
          <p:cNvPr id="4" name="Zástupný symbol pro datum 3"/>
          <p:cNvSpPr>
            <a:spLocks noGrp="1"/>
          </p:cNvSpPr>
          <p:nvPr>
            <p:ph type="dt" sz="half" idx="10"/>
          </p:nvPr>
        </p:nvSpPr>
        <p:spPr/>
        <p:txBody>
          <a:bodyPr/>
          <a:lstStyle/>
          <a:p>
            <a:pPr>
              <a:defRPr/>
            </a:pPr>
            <a:r>
              <a:rPr lang="cs-CZ" smtClean="0"/>
              <a:t>January 2018/6-3</a:t>
            </a:r>
            <a:endParaRPr lang="sk-SK"/>
          </a:p>
        </p:txBody>
      </p:sp>
      <p:sp>
        <p:nvSpPr>
          <p:cNvPr id="5" name="Zástupný symbol pro zápatí 4"/>
          <p:cNvSpPr>
            <a:spLocks noGrp="1"/>
          </p:cNvSpPr>
          <p:nvPr>
            <p:ph type="ftr" sz="quarter" idx="11"/>
          </p:nvPr>
        </p:nvSpPr>
        <p:spPr>
          <a:xfrm>
            <a:off x="1691680" y="6381327"/>
            <a:ext cx="6552728" cy="340147"/>
          </a:xfrm>
        </p:spPr>
        <p:txBody>
          <a:bodyPr/>
          <a:lstStyle/>
          <a:p>
            <a:pPr>
              <a:defRPr/>
            </a:pPr>
            <a:r>
              <a:rPr lang="fr-FR" smtClean="0"/>
              <a:t>NATURAL POLYMERS MU SCI 6 2018</a:t>
            </a:r>
            <a:endParaRPr lang="sk-SK" dirty="0"/>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37</a:t>
            </a:fld>
            <a:endParaRPr lang="sk-SK"/>
          </a:p>
        </p:txBody>
      </p:sp>
      <p:pic>
        <p:nvPicPr>
          <p:cNvPr id="10" name="Obrázek 9" descr="820px-Cyclodextrin_svg.png"/>
          <p:cNvPicPr>
            <a:picLocks noChangeAspect="1"/>
          </p:cNvPicPr>
          <p:nvPr/>
        </p:nvPicPr>
        <p:blipFill>
          <a:blip r:embed="rId3" cstate="print"/>
          <a:stretch>
            <a:fillRect/>
          </a:stretch>
        </p:blipFill>
        <p:spPr>
          <a:xfrm>
            <a:off x="0" y="2636912"/>
            <a:ext cx="9144000" cy="4221088"/>
          </a:xfrm>
          <a:prstGeom prst="rect">
            <a:avLst/>
          </a:prstGeom>
        </p:spPr>
      </p:pic>
      <p:sp>
        <p:nvSpPr>
          <p:cNvPr id="11" name="TextovéPole 10"/>
          <p:cNvSpPr txBox="1"/>
          <p:nvPr/>
        </p:nvSpPr>
        <p:spPr>
          <a:xfrm>
            <a:off x="0" y="836712"/>
            <a:ext cx="9036496" cy="1815882"/>
          </a:xfrm>
          <a:prstGeom prst="rect">
            <a:avLst/>
          </a:prstGeom>
          <a:noFill/>
        </p:spPr>
        <p:txBody>
          <a:bodyPr wrap="square" rtlCol="0">
            <a:spAutoFit/>
          </a:bodyPr>
          <a:lstStyle/>
          <a:p>
            <a:pPr algn="ctr"/>
            <a:r>
              <a:rPr lang="en-GB" sz="2800" dirty="0" smtClean="0">
                <a:solidFill>
                  <a:srgbClr val="0000FF"/>
                </a:solidFill>
                <a:latin typeface="Arial Black" pitchFamily="34" charset="0"/>
              </a:rPr>
              <a:t>In CYCLODEXTRIN molecule can be  absorbed ethanol (alcohol) and so is formed so called „alcohol in Powder“, which is releasing alcohol when pouring in Water</a:t>
            </a:r>
            <a:endParaRPr lang="en-GB" sz="2800" dirty="0">
              <a:solidFill>
                <a:srgbClr val="0000FF"/>
              </a:solidFill>
              <a:latin typeface="Arial Black"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pPr lvl="1"/>
            <a:r>
              <a:rPr lang="cs-CZ" sz="2800" dirty="0" smtClean="0">
                <a:solidFill>
                  <a:srgbClr val="FF0000"/>
                </a:solidFill>
                <a:latin typeface="Arial Black" pitchFamily="34" charset="0"/>
              </a:rPr>
              <a:t>DEXTRINS - </a:t>
            </a:r>
            <a:r>
              <a:rPr lang="cs-CZ" sz="2800" cap="all" dirty="0" err="1" smtClean="0">
                <a:solidFill>
                  <a:srgbClr val="FF0000"/>
                </a:solidFill>
                <a:latin typeface="Arial Black" pitchFamily="34" charset="0"/>
              </a:rPr>
              <a:t>sUMMARY</a:t>
            </a:r>
            <a:endParaRPr lang="cs-CZ" sz="2800" cap="all" dirty="0">
              <a:solidFill>
                <a:srgbClr val="FF0000"/>
              </a:solidFill>
            </a:endParaRPr>
          </a:p>
        </p:txBody>
      </p:sp>
      <p:sp>
        <p:nvSpPr>
          <p:cNvPr id="4" name="Zástupný symbol pro datum 3"/>
          <p:cNvSpPr>
            <a:spLocks noGrp="1"/>
          </p:cNvSpPr>
          <p:nvPr>
            <p:ph type="dt" sz="half" idx="10"/>
          </p:nvPr>
        </p:nvSpPr>
        <p:spPr/>
        <p:txBody>
          <a:bodyPr/>
          <a:lstStyle/>
          <a:p>
            <a:pPr>
              <a:defRPr/>
            </a:pPr>
            <a:r>
              <a:rPr lang="cs-CZ" smtClean="0"/>
              <a:t>January 2018/6-3</a:t>
            </a:r>
            <a:endParaRPr lang="sk-SK"/>
          </a:p>
        </p:txBody>
      </p:sp>
      <p:sp>
        <p:nvSpPr>
          <p:cNvPr id="5" name="Zástupný symbol pro zápatí 4"/>
          <p:cNvSpPr>
            <a:spLocks noGrp="1"/>
          </p:cNvSpPr>
          <p:nvPr>
            <p:ph type="ftr" sz="quarter" idx="11"/>
          </p:nvPr>
        </p:nvSpPr>
        <p:spPr>
          <a:xfrm>
            <a:off x="3124200" y="6245225"/>
            <a:ext cx="5192216" cy="476250"/>
          </a:xfrm>
        </p:spPr>
        <p:txBody>
          <a:bodyPr/>
          <a:lstStyle/>
          <a:p>
            <a:pPr>
              <a:defRPr/>
            </a:pPr>
            <a:r>
              <a:rPr lang="fr-FR" smtClean="0"/>
              <a:t>NATURAL POLYMERS MU SCI 6 2018</a:t>
            </a:r>
            <a:endParaRPr lang="sk-SK" dirty="0"/>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38</a:t>
            </a:fld>
            <a:endParaRPr lang="sk-SK"/>
          </a:p>
        </p:txBody>
      </p:sp>
      <p:sp>
        <p:nvSpPr>
          <p:cNvPr id="9" name="Zástupný symbol pro obsah 8"/>
          <p:cNvSpPr>
            <a:spLocks noGrp="1"/>
          </p:cNvSpPr>
          <p:nvPr>
            <p:ph idx="1"/>
          </p:nvPr>
        </p:nvSpPr>
        <p:spPr>
          <a:xfrm>
            <a:off x="457200" y="836712"/>
            <a:ext cx="8229600" cy="5289451"/>
          </a:xfrm>
        </p:spPr>
        <p:txBody>
          <a:bodyPr/>
          <a:lstStyle/>
          <a:p>
            <a:r>
              <a:rPr lang="en-GB" b="1" dirty="0" smtClean="0">
                <a:solidFill>
                  <a:srgbClr val="FF0000"/>
                </a:solidFill>
              </a:rPr>
              <a:t>PROBABLY the most Commonly used Product of the Starch Modification</a:t>
            </a:r>
          </a:p>
          <a:p>
            <a:r>
              <a:rPr lang="en-GB" b="1" dirty="0" smtClean="0">
                <a:solidFill>
                  <a:srgbClr val="008000"/>
                </a:solidFill>
              </a:rPr>
              <a:t>It is substantial chemical transformation of Starch</a:t>
            </a:r>
          </a:p>
          <a:p>
            <a:r>
              <a:rPr lang="en-GB" b="1" dirty="0" smtClean="0">
                <a:solidFill>
                  <a:srgbClr val="0000FF"/>
                </a:solidFill>
              </a:rPr>
              <a:t>Very wide Types’ Range of Use </a:t>
            </a:r>
          </a:p>
          <a:p>
            <a:r>
              <a:rPr lang="en-GB" b="1" dirty="0" smtClean="0">
                <a:solidFill>
                  <a:srgbClr val="C00000"/>
                </a:solidFill>
              </a:rPr>
              <a:t>Well sophisticated both continual and discontinuous technology</a:t>
            </a:r>
          </a:p>
          <a:p>
            <a:r>
              <a:rPr lang="en-GB" b="1" dirty="0" smtClean="0"/>
              <a:t>Process is employed at least since 19. Century</a:t>
            </a:r>
            <a:endParaRPr lang="en-GB" b="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706090"/>
          </a:xfrm>
        </p:spPr>
        <p:txBody>
          <a:bodyPr/>
          <a:lstStyle/>
          <a:p>
            <a:pPr lvl="1"/>
            <a:r>
              <a:rPr lang="en-GB" sz="2800" dirty="0" err="1" smtClean="0">
                <a:solidFill>
                  <a:srgbClr val="FF0000"/>
                </a:solidFill>
                <a:latin typeface="Arial Black" pitchFamily="34" charset="0"/>
              </a:rPr>
              <a:t>Acetylation</a:t>
            </a:r>
            <a:r>
              <a:rPr lang="en-GB" sz="2800" dirty="0" smtClean="0">
                <a:solidFill>
                  <a:srgbClr val="FF0000"/>
                </a:solidFill>
                <a:latin typeface="Arial Black" pitchFamily="34" charset="0"/>
              </a:rPr>
              <a:t> of Starch</a:t>
            </a:r>
            <a:endParaRPr lang="en-GB" sz="2800" dirty="0">
              <a:solidFill>
                <a:srgbClr val="FF0000"/>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January 2018/6-3</a:t>
            </a:r>
            <a:endParaRPr lang="sk-SK"/>
          </a:p>
        </p:txBody>
      </p:sp>
      <p:sp>
        <p:nvSpPr>
          <p:cNvPr id="5" name="Zástupný symbol pro zápatí 4"/>
          <p:cNvSpPr>
            <a:spLocks noGrp="1"/>
          </p:cNvSpPr>
          <p:nvPr>
            <p:ph type="ftr" sz="quarter" idx="11"/>
          </p:nvPr>
        </p:nvSpPr>
        <p:spPr>
          <a:xfrm>
            <a:off x="3124200" y="6245225"/>
            <a:ext cx="5120208" cy="476250"/>
          </a:xfrm>
        </p:spPr>
        <p:txBody>
          <a:bodyPr/>
          <a:lstStyle/>
          <a:p>
            <a:pPr>
              <a:defRPr/>
            </a:pPr>
            <a:r>
              <a:rPr lang="fr-FR" smtClean="0"/>
              <a:t>NATURAL POLYMERS MU SCI 6 2018</a:t>
            </a:r>
            <a:endParaRPr lang="sk-SK" dirty="0"/>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39</a:t>
            </a:fld>
            <a:endParaRPr lang="sk-SK"/>
          </a:p>
        </p:txBody>
      </p:sp>
      <p:pic>
        <p:nvPicPr>
          <p:cNvPr id="10" name="Zástupný symbol pro obsah 9" descr="img693.jpg"/>
          <p:cNvPicPr>
            <a:picLocks noGrp="1" noChangeAspect="1"/>
          </p:cNvPicPr>
          <p:nvPr>
            <p:ph idx="1"/>
          </p:nvPr>
        </p:nvPicPr>
        <p:blipFill>
          <a:blip r:embed="rId2" cstate="print"/>
          <a:stretch>
            <a:fillRect/>
          </a:stretch>
        </p:blipFill>
        <p:spPr>
          <a:xfrm rot="5400000">
            <a:off x="3835294" y="-2486739"/>
            <a:ext cx="1368154" cy="8735136"/>
          </a:xfrm>
        </p:spPr>
      </p:pic>
      <p:pic>
        <p:nvPicPr>
          <p:cNvPr id="11" name="Obrázek 10" descr="img694.jpg"/>
          <p:cNvPicPr>
            <a:picLocks noChangeAspect="1"/>
          </p:cNvPicPr>
          <p:nvPr/>
        </p:nvPicPr>
        <p:blipFill>
          <a:blip r:embed="rId3" cstate="print"/>
          <a:stretch>
            <a:fillRect/>
          </a:stretch>
        </p:blipFill>
        <p:spPr>
          <a:xfrm rot="5400000">
            <a:off x="3807100" y="-381469"/>
            <a:ext cx="1255000" cy="8382161"/>
          </a:xfrm>
          <a:prstGeom prst="rect">
            <a:avLst/>
          </a:prstGeom>
        </p:spPr>
      </p:pic>
      <p:sp>
        <p:nvSpPr>
          <p:cNvPr id="12" name="TextovéPole 11"/>
          <p:cNvSpPr txBox="1"/>
          <p:nvPr/>
        </p:nvSpPr>
        <p:spPr>
          <a:xfrm>
            <a:off x="827584" y="4653136"/>
            <a:ext cx="4608512" cy="954107"/>
          </a:xfrm>
          <a:prstGeom prst="rect">
            <a:avLst/>
          </a:prstGeom>
          <a:noFill/>
        </p:spPr>
        <p:txBody>
          <a:bodyPr wrap="square" rtlCol="0">
            <a:spAutoFit/>
          </a:bodyPr>
          <a:lstStyle/>
          <a:p>
            <a:r>
              <a:rPr lang="en-GB" sz="2800" dirty="0" smtClean="0">
                <a:solidFill>
                  <a:srgbClr val="FF0000"/>
                </a:solidFill>
                <a:latin typeface="Arial Black" pitchFamily="34" charset="0"/>
              </a:rPr>
              <a:t>Side Reaction lowering the Output</a:t>
            </a:r>
            <a:endParaRPr lang="en-GB" sz="2800" dirty="0">
              <a:solidFill>
                <a:srgbClr val="FF0000"/>
              </a:solidFill>
              <a:latin typeface="Arial Black"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634082"/>
          </a:xfrm>
        </p:spPr>
        <p:txBody>
          <a:bodyPr/>
          <a:lstStyle/>
          <a:p>
            <a:r>
              <a:rPr lang="sk-SK" sz="2800" b="1" kern="1200" dirty="0" smtClean="0">
                <a:solidFill>
                  <a:srgbClr val="FF0000"/>
                </a:solidFill>
                <a:latin typeface="Arial Black" pitchFamily="34" charset="0"/>
                <a:ea typeface="Times New Roman"/>
                <a:cs typeface="Times New Roman"/>
              </a:rPr>
              <a:t>AMYLOSE  &amp; </a:t>
            </a:r>
            <a:r>
              <a:rPr lang="sk-SK" sz="2800" b="1" kern="1200" dirty="0" smtClean="0">
                <a:solidFill>
                  <a:srgbClr val="0000FF"/>
                </a:solidFill>
                <a:latin typeface="Arial Black" pitchFamily="34" charset="0"/>
                <a:ea typeface="Times New Roman"/>
                <a:cs typeface="Times New Roman"/>
              </a:rPr>
              <a:t>AMYLOPECTIN</a:t>
            </a:r>
            <a:endParaRPr lang="cs-CZ" sz="2800" dirty="0">
              <a:solidFill>
                <a:srgbClr val="0000FF"/>
              </a:solidFill>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smtClean="0"/>
              <a:t>January 2018/6-3</a:t>
            </a:r>
            <a:endParaRPr lang="sk-SK"/>
          </a:p>
        </p:txBody>
      </p:sp>
      <p:sp>
        <p:nvSpPr>
          <p:cNvPr id="3" name="Zástupný symbol pro zápatí 2"/>
          <p:cNvSpPr>
            <a:spLocks noGrp="1"/>
          </p:cNvSpPr>
          <p:nvPr>
            <p:ph type="ftr" sz="quarter" idx="11"/>
          </p:nvPr>
        </p:nvSpPr>
        <p:spPr>
          <a:xfrm>
            <a:off x="3124200" y="6245225"/>
            <a:ext cx="5120208" cy="476250"/>
          </a:xfrm>
        </p:spPr>
        <p:txBody>
          <a:bodyPr/>
          <a:lstStyle/>
          <a:p>
            <a:pPr>
              <a:defRPr/>
            </a:pPr>
            <a:r>
              <a:rPr lang="fr-FR" smtClean="0"/>
              <a:t>NATURAL POLYMERS MU SCI 6 2018</a:t>
            </a:r>
            <a:endParaRPr lang="sk-SK" dirty="0"/>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4</a:t>
            </a:fld>
            <a:endParaRPr lang="sk-SK"/>
          </a:p>
        </p:txBody>
      </p:sp>
      <p:pic>
        <p:nvPicPr>
          <p:cNvPr id="9" name="Obrázek 8" descr="img669.jpg"/>
          <p:cNvPicPr>
            <a:picLocks noChangeAspect="1"/>
          </p:cNvPicPr>
          <p:nvPr/>
        </p:nvPicPr>
        <p:blipFill>
          <a:blip r:embed="rId2" cstate="print"/>
          <a:stretch>
            <a:fillRect/>
          </a:stretch>
        </p:blipFill>
        <p:spPr>
          <a:xfrm>
            <a:off x="323527" y="1052736"/>
            <a:ext cx="5589354" cy="2088232"/>
          </a:xfrm>
          <a:prstGeom prst="rect">
            <a:avLst/>
          </a:prstGeom>
        </p:spPr>
      </p:pic>
      <p:cxnSp>
        <p:nvCxnSpPr>
          <p:cNvPr id="17" name="Přímá spojovací šipka 16"/>
          <p:cNvCxnSpPr/>
          <p:nvPr/>
        </p:nvCxnSpPr>
        <p:spPr>
          <a:xfrm flipH="1">
            <a:off x="2483768" y="764704"/>
            <a:ext cx="360040" cy="129614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8" name="Obrázek 17" descr="img671.jpg"/>
          <p:cNvPicPr>
            <a:picLocks noChangeAspect="1"/>
          </p:cNvPicPr>
          <p:nvPr/>
        </p:nvPicPr>
        <p:blipFill>
          <a:blip r:embed="rId3" cstate="print"/>
          <a:stretch>
            <a:fillRect/>
          </a:stretch>
        </p:blipFill>
        <p:spPr>
          <a:xfrm rot="5400000">
            <a:off x="6492177" y="3741071"/>
            <a:ext cx="405000" cy="4533387"/>
          </a:xfrm>
          <a:prstGeom prst="rect">
            <a:avLst/>
          </a:prstGeom>
        </p:spPr>
      </p:pic>
      <p:sp>
        <p:nvSpPr>
          <p:cNvPr id="13" name="TextovéPole 12"/>
          <p:cNvSpPr txBox="1"/>
          <p:nvPr/>
        </p:nvSpPr>
        <p:spPr>
          <a:xfrm>
            <a:off x="107504" y="3284984"/>
            <a:ext cx="4608512" cy="1815882"/>
          </a:xfrm>
          <a:prstGeom prst="rect">
            <a:avLst/>
          </a:prstGeom>
          <a:noFill/>
          <a:ln w="38100">
            <a:solidFill>
              <a:srgbClr val="008000"/>
            </a:solidFill>
          </a:ln>
        </p:spPr>
        <p:txBody>
          <a:bodyPr wrap="square" rtlCol="0">
            <a:spAutoFit/>
          </a:bodyPr>
          <a:lstStyle/>
          <a:p>
            <a:pPr algn="ctr"/>
            <a:r>
              <a:rPr lang="en-GB" sz="2800" dirty="0" smtClean="0">
                <a:solidFill>
                  <a:srgbClr val="008000"/>
                </a:solidFill>
                <a:latin typeface="Arial Black" pitchFamily="34" charset="0"/>
              </a:rPr>
              <a:t>Where are a Potential Reactions Centres in these  MACROMOLECULES</a:t>
            </a:r>
            <a:r>
              <a:rPr lang="cs-CZ" sz="2800" dirty="0" smtClean="0">
                <a:solidFill>
                  <a:srgbClr val="008000"/>
                </a:solidFill>
                <a:latin typeface="Arial Black" pitchFamily="34" charset="0"/>
              </a:rPr>
              <a:t>?</a:t>
            </a:r>
            <a:endParaRPr lang="cs-CZ" sz="2800" dirty="0">
              <a:solidFill>
                <a:srgbClr val="008000"/>
              </a:solidFill>
              <a:latin typeface="Arial Black" pitchFamily="34" charset="0"/>
            </a:endParaRPr>
          </a:p>
        </p:txBody>
      </p:sp>
      <p:sp>
        <p:nvSpPr>
          <p:cNvPr id="12" name="TextovéPole 11"/>
          <p:cNvSpPr txBox="1"/>
          <p:nvPr/>
        </p:nvSpPr>
        <p:spPr>
          <a:xfrm>
            <a:off x="7020272" y="2636912"/>
            <a:ext cx="1800200" cy="369332"/>
          </a:xfrm>
          <a:prstGeom prst="rect">
            <a:avLst/>
          </a:prstGeom>
          <a:noFill/>
        </p:spPr>
        <p:txBody>
          <a:bodyPr wrap="square" rtlCol="0">
            <a:spAutoFit/>
          </a:bodyPr>
          <a:lstStyle/>
          <a:p>
            <a:r>
              <a:rPr lang="cs-CZ" b="1" dirty="0" smtClean="0">
                <a:solidFill>
                  <a:srgbClr val="0000FF"/>
                </a:solidFill>
                <a:latin typeface="Arial Black" pitchFamily="34" charset="0"/>
              </a:rPr>
              <a:t>BRANCHING</a:t>
            </a:r>
            <a:endParaRPr lang="cs-CZ" b="1" dirty="0">
              <a:solidFill>
                <a:srgbClr val="0000FF"/>
              </a:solidFill>
              <a:latin typeface="Arial Black" pitchFamily="34" charset="0"/>
            </a:endParaRPr>
          </a:p>
        </p:txBody>
      </p:sp>
      <p:sp>
        <p:nvSpPr>
          <p:cNvPr id="14" name="TextovéPole 13"/>
          <p:cNvSpPr txBox="1"/>
          <p:nvPr/>
        </p:nvSpPr>
        <p:spPr>
          <a:xfrm>
            <a:off x="0" y="764704"/>
            <a:ext cx="1835696" cy="369332"/>
          </a:xfrm>
          <a:prstGeom prst="rect">
            <a:avLst/>
          </a:prstGeom>
          <a:noFill/>
        </p:spPr>
        <p:txBody>
          <a:bodyPr wrap="square" rtlCol="0">
            <a:spAutoFit/>
          </a:bodyPr>
          <a:lstStyle/>
          <a:p>
            <a:r>
              <a:rPr lang="cs-CZ" b="1" dirty="0" smtClean="0">
                <a:solidFill>
                  <a:srgbClr val="FF0000"/>
                </a:solidFill>
                <a:latin typeface="Arial Black" pitchFamily="34" charset="0"/>
              </a:rPr>
              <a:t>MAIN CHAIN </a:t>
            </a:r>
            <a:endParaRPr lang="cs-CZ" b="1" dirty="0">
              <a:solidFill>
                <a:srgbClr val="FF0000"/>
              </a:solidFill>
              <a:latin typeface="Arial Black" pitchFamily="34" charset="0"/>
            </a:endParaRPr>
          </a:p>
        </p:txBody>
      </p:sp>
      <p:pic>
        <p:nvPicPr>
          <p:cNvPr id="20" name="Obrázek 19" descr="AMYLOPEKTIN.jpg"/>
          <p:cNvPicPr>
            <a:picLocks noChangeAspect="1"/>
          </p:cNvPicPr>
          <p:nvPr/>
        </p:nvPicPr>
        <p:blipFill>
          <a:blip r:embed="rId4" cstate="print"/>
          <a:stretch>
            <a:fillRect/>
          </a:stretch>
        </p:blipFill>
        <p:spPr>
          <a:xfrm>
            <a:off x="4860032" y="3068960"/>
            <a:ext cx="4139952" cy="2611307"/>
          </a:xfrm>
          <a:prstGeom prst="rect">
            <a:avLst/>
          </a:prstGeom>
        </p:spPr>
      </p:pic>
      <p:cxnSp>
        <p:nvCxnSpPr>
          <p:cNvPr id="24" name="Přímá spojovací šipka 23"/>
          <p:cNvCxnSpPr/>
          <p:nvPr/>
        </p:nvCxnSpPr>
        <p:spPr>
          <a:xfrm flipH="1">
            <a:off x="6948264" y="2996952"/>
            <a:ext cx="720080" cy="1224136"/>
          </a:xfrm>
          <a:prstGeom prst="straightConnector1">
            <a:avLst/>
          </a:prstGeom>
          <a:ln w="38100">
            <a:solidFill>
              <a:srgbClr val="0000FF"/>
            </a:solidFill>
            <a:prstDash val="sys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January 2018/6-3</a:t>
            </a:r>
            <a:endParaRPr lang="sk-SK"/>
          </a:p>
        </p:txBody>
      </p:sp>
      <p:sp>
        <p:nvSpPr>
          <p:cNvPr id="5" name="Zástupný symbol pro zápatí 4"/>
          <p:cNvSpPr>
            <a:spLocks noGrp="1"/>
          </p:cNvSpPr>
          <p:nvPr>
            <p:ph type="ftr" sz="quarter" idx="11"/>
          </p:nvPr>
        </p:nvSpPr>
        <p:spPr>
          <a:xfrm>
            <a:off x="3124200" y="6245225"/>
            <a:ext cx="5120208" cy="476250"/>
          </a:xfrm>
        </p:spPr>
        <p:txBody>
          <a:bodyPr/>
          <a:lstStyle/>
          <a:p>
            <a:pPr>
              <a:defRPr/>
            </a:pPr>
            <a:r>
              <a:rPr lang="fr-FR" smtClean="0"/>
              <a:t>NATURAL POLYMERS MU SCI 6 2018</a:t>
            </a:r>
            <a:endParaRPr lang="sk-SK" dirty="0"/>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40</a:t>
            </a:fld>
            <a:endParaRPr lang="sk-SK"/>
          </a:p>
        </p:txBody>
      </p:sp>
      <p:pic>
        <p:nvPicPr>
          <p:cNvPr id="13" name="Obrázek 12" descr="img695.jpg"/>
          <p:cNvPicPr>
            <a:picLocks noChangeAspect="1"/>
          </p:cNvPicPr>
          <p:nvPr/>
        </p:nvPicPr>
        <p:blipFill>
          <a:blip r:embed="rId2" cstate="print"/>
          <a:stretch>
            <a:fillRect/>
          </a:stretch>
        </p:blipFill>
        <p:spPr>
          <a:xfrm rot="5400000">
            <a:off x="3288175" y="-2883511"/>
            <a:ext cx="2520279" cy="9096629"/>
          </a:xfrm>
          <a:prstGeom prst="rect">
            <a:avLst/>
          </a:prstGeom>
        </p:spPr>
      </p:pic>
      <p:sp>
        <p:nvSpPr>
          <p:cNvPr id="9" name="TextovéPole 8"/>
          <p:cNvSpPr txBox="1"/>
          <p:nvPr/>
        </p:nvSpPr>
        <p:spPr>
          <a:xfrm>
            <a:off x="107504" y="3284985"/>
            <a:ext cx="9036496" cy="2862322"/>
          </a:xfrm>
          <a:prstGeom prst="rect">
            <a:avLst/>
          </a:prstGeom>
          <a:noFill/>
        </p:spPr>
        <p:txBody>
          <a:bodyPr wrap="square" rtlCol="0">
            <a:spAutoFit/>
          </a:bodyPr>
          <a:lstStyle/>
          <a:p>
            <a:pPr>
              <a:buFont typeface="Arial" pitchFamily="34" charset="0"/>
              <a:buChar char="•"/>
            </a:pPr>
            <a:r>
              <a:rPr lang="cs-CZ" sz="2000" dirty="0" smtClean="0">
                <a:solidFill>
                  <a:srgbClr val="C00000"/>
                </a:solidFill>
                <a:latin typeface="Arial Black" pitchFamily="34" charset="0"/>
              </a:rPr>
              <a:t> </a:t>
            </a:r>
            <a:r>
              <a:rPr lang="en-GB" sz="2000" dirty="0" smtClean="0">
                <a:solidFill>
                  <a:srgbClr val="C00000"/>
                </a:solidFill>
                <a:latin typeface="Arial Black" pitchFamily="34" charset="0"/>
              </a:rPr>
              <a:t>The Result is ANIONIC  </a:t>
            </a:r>
            <a:r>
              <a:rPr lang="en-GB" sz="2000" cap="all" dirty="0" smtClean="0">
                <a:solidFill>
                  <a:srgbClr val="C00000"/>
                </a:solidFill>
                <a:latin typeface="Arial Black" pitchFamily="34" charset="0"/>
              </a:rPr>
              <a:t>starch</a:t>
            </a:r>
            <a:r>
              <a:rPr lang="en-GB" sz="2000" dirty="0" smtClean="0">
                <a:solidFill>
                  <a:srgbClr val="C00000"/>
                </a:solidFill>
                <a:latin typeface="Arial Black" pitchFamily="34" charset="0"/>
              </a:rPr>
              <a:t> with LOW SUBSTITU</a:t>
            </a:r>
            <a:r>
              <a:rPr lang="cs-CZ" sz="2000" dirty="0" smtClean="0">
                <a:solidFill>
                  <a:srgbClr val="C00000"/>
                </a:solidFill>
                <a:latin typeface="Arial Black" pitchFamily="34" charset="0"/>
              </a:rPr>
              <a:t>T</a:t>
            </a:r>
            <a:r>
              <a:rPr lang="en-GB" sz="2000" dirty="0" smtClean="0">
                <a:solidFill>
                  <a:srgbClr val="C00000"/>
                </a:solidFill>
                <a:latin typeface="Arial Black" pitchFamily="34" charset="0"/>
              </a:rPr>
              <a:t>ION LEVEL (</a:t>
            </a:r>
            <a:r>
              <a:rPr lang="en-GB" sz="2000" i="1" u="sng" dirty="0" smtClean="0">
                <a:solidFill>
                  <a:srgbClr val="C00000"/>
                </a:solidFill>
                <a:latin typeface="Arial Black" pitchFamily="34" charset="0"/>
              </a:rPr>
              <a:t>0,02 – 0,1 g substitution Agent  per 1000 g dry Starch</a:t>
            </a:r>
            <a:r>
              <a:rPr lang="en-GB" sz="2000" dirty="0" smtClean="0">
                <a:solidFill>
                  <a:srgbClr val="C00000"/>
                </a:solidFill>
                <a:latin typeface="Arial Black" pitchFamily="34" charset="0"/>
              </a:rPr>
              <a:t>). That is enough for good Water solubility in the cold Water. </a:t>
            </a:r>
          </a:p>
          <a:p>
            <a:pPr>
              <a:buFont typeface="Arial" pitchFamily="34" charset="0"/>
              <a:buChar char="•"/>
            </a:pPr>
            <a:r>
              <a:rPr lang="cs-CZ" sz="2400" dirty="0" smtClean="0">
                <a:solidFill>
                  <a:srgbClr val="FFC000"/>
                </a:solidFill>
                <a:latin typeface="Arial Black" pitchFamily="34" charset="0"/>
              </a:rPr>
              <a:t> </a:t>
            </a:r>
            <a:r>
              <a:rPr lang="en-GB" sz="2400" dirty="0" smtClean="0">
                <a:solidFill>
                  <a:srgbClr val="FFC000"/>
                </a:solidFill>
                <a:latin typeface="Arial Black" pitchFamily="34" charset="0"/>
              </a:rPr>
              <a:t>The </a:t>
            </a:r>
            <a:r>
              <a:rPr lang="en-GB" sz="2400" dirty="0" err="1" smtClean="0">
                <a:solidFill>
                  <a:srgbClr val="FFC000"/>
                </a:solidFill>
                <a:latin typeface="Arial Black" pitchFamily="34" charset="0"/>
              </a:rPr>
              <a:t>Crosslinking</a:t>
            </a:r>
            <a:r>
              <a:rPr lang="en-GB" sz="2400" dirty="0" smtClean="0">
                <a:solidFill>
                  <a:srgbClr val="FFC000"/>
                </a:solidFill>
                <a:latin typeface="Arial Black" pitchFamily="34" charset="0"/>
              </a:rPr>
              <a:t> can occur simultaneously, but where is HIGH SUBSTITUTION LEVEL (0,1 – 0,2 g</a:t>
            </a:r>
            <a:r>
              <a:rPr lang="en-GB" sz="2400" i="1" u="sng" dirty="0" smtClean="0">
                <a:solidFill>
                  <a:srgbClr val="C00000"/>
                </a:solidFill>
                <a:latin typeface="Arial Black" pitchFamily="34" charset="0"/>
              </a:rPr>
              <a:t> </a:t>
            </a:r>
            <a:r>
              <a:rPr lang="en-GB" sz="2400" dirty="0" smtClean="0">
                <a:solidFill>
                  <a:srgbClr val="FFC000"/>
                </a:solidFill>
                <a:latin typeface="Arial Black" pitchFamily="34" charset="0"/>
              </a:rPr>
              <a:t>substitution Agent  per 1000 g dry Starch), sometimes even over 1 (Corn Starch no swelling even in  the Boiling Water even)</a:t>
            </a:r>
            <a:endParaRPr lang="en-GB" sz="2000" dirty="0">
              <a:solidFill>
                <a:srgbClr val="C00000"/>
              </a:solidFill>
              <a:latin typeface="Arial Black" pitchFamily="34" charset="0"/>
            </a:endParaRPr>
          </a:p>
        </p:txBody>
      </p:sp>
      <p:sp>
        <p:nvSpPr>
          <p:cNvPr id="10" name="TextovéPole 9"/>
          <p:cNvSpPr txBox="1"/>
          <p:nvPr/>
        </p:nvSpPr>
        <p:spPr>
          <a:xfrm>
            <a:off x="4355976" y="404664"/>
            <a:ext cx="4608512" cy="830997"/>
          </a:xfrm>
          <a:prstGeom prst="rect">
            <a:avLst/>
          </a:prstGeom>
          <a:noFill/>
        </p:spPr>
        <p:txBody>
          <a:bodyPr wrap="square" rtlCol="0">
            <a:spAutoFit/>
          </a:bodyPr>
          <a:lstStyle/>
          <a:p>
            <a:pPr algn="ctr"/>
            <a:r>
              <a:rPr lang="en-GB" sz="2400" dirty="0" smtClean="0">
                <a:solidFill>
                  <a:srgbClr val="008000"/>
                </a:solidFill>
                <a:latin typeface="Arial Black" pitchFamily="34" charset="0"/>
              </a:rPr>
              <a:t>Sodium </a:t>
            </a:r>
            <a:r>
              <a:rPr lang="en-GB" sz="2400" dirty="0" err="1" smtClean="0">
                <a:solidFill>
                  <a:srgbClr val="008000"/>
                </a:solidFill>
                <a:latin typeface="Arial Black" pitchFamily="34" charset="0"/>
              </a:rPr>
              <a:t>Monophosphate</a:t>
            </a:r>
            <a:r>
              <a:rPr lang="en-GB" sz="2400" dirty="0" smtClean="0">
                <a:solidFill>
                  <a:srgbClr val="008000"/>
                </a:solidFill>
                <a:latin typeface="Arial Black" pitchFamily="34" charset="0"/>
              </a:rPr>
              <a:t>  is employed here!</a:t>
            </a:r>
            <a:endParaRPr lang="en-GB" sz="2400" dirty="0">
              <a:solidFill>
                <a:srgbClr val="008000"/>
              </a:solidFill>
              <a:latin typeface="Arial Black" pitchFamily="34" charset="0"/>
            </a:endParaRPr>
          </a:p>
        </p:txBody>
      </p:sp>
      <p:sp>
        <p:nvSpPr>
          <p:cNvPr id="11" name="TextovéPole 10"/>
          <p:cNvSpPr txBox="1"/>
          <p:nvPr/>
        </p:nvSpPr>
        <p:spPr>
          <a:xfrm>
            <a:off x="0" y="1124744"/>
            <a:ext cx="8100392" cy="369332"/>
          </a:xfrm>
          <a:prstGeom prst="rect">
            <a:avLst/>
          </a:prstGeom>
          <a:solidFill>
            <a:schemeClr val="accent3">
              <a:lumMod val="95000"/>
            </a:schemeClr>
          </a:solidFill>
        </p:spPr>
        <p:txBody>
          <a:bodyPr wrap="square" rtlCol="0">
            <a:spAutoFit/>
          </a:bodyPr>
          <a:lstStyle/>
          <a:p>
            <a:r>
              <a:rPr lang="en-GB" dirty="0" smtClean="0">
                <a:solidFill>
                  <a:srgbClr val="C00000"/>
                </a:solidFill>
                <a:latin typeface="Arial Black" pitchFamily="34" charset="0"/>
              </a:rPr>
              <a:t>Starch </a:t>
            </a:r>
            <a:r>
              <a:rPr lang="en-GB" dirty="0" err="1" smtClean="0">
                <a:solidFill>
                  <a:srgbClr val="C00000"/>
                </a:solidFill>
                <a:latin typeface="Arial Black" pitchFamily="34" charset="0"/>
              </a:rPr>
              <a:t>Monophosphate</a:t>
            </a:r>
            <a:r>
              <a:rPr lang="en-GB" dirty="0" smtClean="0">
                <a:solidFill>
                  <a:srgbClr val="C00000"/>
                </a:solidFill>
                <a:latin typeface="Arial Black" pitchFamily="34" charset="0"/>
              </a:rPr>
              <a:t> is resulting via the Following Reaction:</a:t>
            </a:r>
            <a:endParaRPr lang="en-GB" dirty="0"/>
          </a:p>
        </p:txBody>
      </p:sp>
      <p:sp>
        <p:nvSpPr>
          <p:cNvPr id="14" name="Nadpis 6"/>
          <p:cNvSpPr>
            <a:spLocks noGrp="1"/>
          </p:cNvSpPr>
          <p:nvPr>
            <p:ph type="title"/>
          </p:nvPr>
        </p:nvSpPr>
        <p:spPr>
          <a:xfrm>
            <a:off x="179512" y="260648"/>
            <a:ext cx="4104456" cy="864096"/>
          </a:xfrm>
          <a:solidFill>
            <a:schemeClr val="accent3">
              <a:lumMod val="95000"/>
            </a:schemeClr>
          </a:solidFill>
        </p:spPr>
        <p:txBody>
          <a:bodyPr/>
          <a:lstStyle/>
          <a:p>
            <a:pPr lvl="1"/>
            <a:r>
              <a:rPr lang="en-GB" sz="2800" dirty="0" smtClean="0">
                <a:solidFill>
                  <a:srgbClr val="C00000"/>
                </a:solidFill>
                <a:latin typeface="Arial Black" pitchFamily="34" charset="0"/>
              </a:rPr>
              <a:t>Starch</a:t>
            </a:r>
            <a:r>
              <a:rPr lang="cs-CZ" sz="2800" dirty="0" smtClean="0">
                <a:solidFill>
                  <a:srgbClr val="C00000"/>
                </a:solidFill>
                <a:latin typeface="Arial Black" pitchFamily="34" charset="0"/>
              </a:rPr>
              <a:t> </a:t>
            </a:r>
            <a:r>
              <a:rPr lang="en-GB" sz="2800" dirty="0" err="1" smtClean="0">
                <a:solidFill>
                  <a:srgbClr val="C00000"/>
                </a:solidFill>
                <a:latin typeface="Arial Black" pitchFamily="34" charset="0"/>
              </a:rPr>
              <a:t>Monophosphate</a:t>
            </a:r>
            <a:r>
              <a:rPr lang="en-GB" sz="2800" dirty="0" smtClean="0">
                <a:solidFill>
                  <a:srgbClr val="C00000"/>
                </a:solidFill>
                <a:latin typeface="Arial Black" pitchFamily="34" charset="0"/>
              </a:rPr>
              <a:t> </a:t>
            </a:r>
            <a:endParaRPr lang="en-GB" sz="2800" dirty="0">
              <a:solidFill>
                <a:srgbClr val="C00000"/>
              </a:solidFill>
              <a:latin typeface="Arial Black"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January 2018/6-3</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6 2018</a:t>
            </a:r>
            <a:endParaRPr lang="sk-SK" dirty="0"/>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41</a:t>
            </a:fld>
            <a:endParaRPr lang="sk-SK"/>
          </a:p>
        </p:txBody>
      </p:sp>
      <p:sp>
        <p:nvSpPr>
          <p:cNvPr id="14" name="Nadpis 6"/>
          <p:cNvSpPr txBox="1">
            <a:spLocks/>
          </p:cNvSpPr>
          <p:nvPr/>
        </p:nvSpPr>
        <p:spPr bwMode="auto">
          <a:xfrm>
            <a:off x="395536" y="836712"/>
            <a:ext cx="3240360" cy="504056"/>
          </a:xfrm>
          <a:prstGeom prst="rect">
            <a:avLst/>
          </a:prstGeom>
          <a:solidFill>
            <a:schemeClr val="accent3">
              <a:lumMod val="9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lvl="1" algn="ctr" eaLnBrk="0" hangingPunct="0">
              <a:defRPr/>
            </a:pPr>
            <a:r>
              <a:rPr lang="cs-CZ" sz="2800" b="1" dirty="0" err="1" smtClean="0">
                <a:solidFill>
                  <a:srgbClr val="FF0000"/>
                </a:solidFill>
                <a:latin typeface="Arial Black" pitchFamily="34" charset="0"/>
              </a:rPr>
              <a:t>Starch</a:t>
            </a:r>
            <a:r>
              <a:rPr lang="cs-CZ" sz="2800" b="1" dirty="0" smtClean="0">
                <a:solidFill>
                  <a:srgbClr val="FF0000"/>
                </a:solidFill>
                <a:latin typeface="Arial Black" pitchFamily="34" charset="0"/>
              </a:rPr>
              <a:t> </a:t>
            </a:r>
            <a:r>
              <a:rPr lang="cs-CZ" sz="2800" b="1" dirty="0" err="1" smtClean="0">
                <a:solidFill>
                  <a:srgbClr val="FF0000"/>
                </a:solidFill>
                <a:latin typeface="Arial Black" pitchFamily="34" charset="0"/>
              </a:rPr>
              <a:t>Xanthate</a:t>
            </a:r>
            <a:endParaRPr kumimoji="0" lang="cs-CZ" sz="2800" b="0" i="0" u="none" strike="noStrike" kern="0" cap="none" spc="0" normalizeH="0" baseline="0" noProof="0" dirty="0">
              <a:ln>
                <a:noFill/>
              </a:ln>
              <a:solidFill>
                <a:srgbClr val="FF0000"/>
              </a:solidFill>
              <a:effectLst/>
              <a:uLnTx/>
              <a:uFillTx/>
              <a:latin typeface="Arial Black" pitchFamily="34" charset="0"/>
            </a:endParaRPr>
          </a:p>
        </p:txBody>
      </p:sp>
      <p:pic>
        <p:nvPicPr>
          <p:cNvPr id="15" name="Obrázek 14" descr="img696.jpg"/>
          <p:cNvPicPr>
            <a:picLocks noChangeAspect="1"/>
          </p:cNvPicPr>
          <p:nvPr/>
        </p:nvPicPr>
        <p:blipFill>
          <a:blip r:embed="rId2" cstate="print"/>
          <a:stretch>
            <a:fillRect/>
          </a:stretch>
        </p:blipFill>
        <p:spPr>
          <a:xfrm rot="5400000">
            <a:off x="3089251" y="-2612576"/>
            <a:ext cx="2808311" cy="8986811"/>
          </a:xfrm>
          <a:prstGeom prst="rect">
            <a:avLst/>
          </a:prstGeom>
        </p:spPr>
      </p:pic>
      <p:sp>
        <p:nvSpPr>
          <p:cNvPr id="7" name="Obdélník 6"/>
          <p:cNvSpPr/>
          <p:nvPr/>
        </p:nvSpPr>
        <p:spPr>
          <a:xfrm>
            <a:off x="395536" y="836712"/>
            <a:ext cx="3391826" cy="461665"/>
          </a:xfrm>
          <a:prstGeom prst="rect">
            <a:avLst/>
          </a:prstGeom>
          <a:solidFill>
            <a:schemeClr val="accent3">
              <a:lumMod val="95000"/>
            </a:schemeClr>
          </a:solidFill>
        </p:spPr>
        <p:txBody>
          <a:bodyPr wrap="none">
            <a:spAutoFit/>
          </a:bodyPr>
          <a:lstStyle/>
          <a:p>
            <a:pPr lvl="1"/>
            <a:r>
              <a:rPr lang="cs-CZ" sz="2400" b="1" dirty="0" err="1" smtClean="0">
                <a:solidFill>
                  <a:srgbClr val="FF0000"/>
                </a:solidFill>
                <a:latin typeface="Arial Black" pitchFamily="34" charset="0"/>
              </a:rPr>
              <a:t>Starch</a:t>
            </a:r>
            <a:r>
              <a:rPr lang="cs-CZ" sz="2400" b="1" dirty="0" smtClean="0">
                <a:solidFill>
                  <a:srgbClr val="FF0000"/>
                </a:solidFill>
                <a:latin typeface="Arial Black" pitchFamily="34" charset="0"/>
              </a:rPr>
              <a:t> </a:t>
            </a:r>
            <a:r>
              <a:rPr lang="cs-CZ" sz="2400" b="1" dirty="0" err="1" smtClean="0">
                <a:solidFill>
                  <a:srgbClr val="FF0000"/>
                </a:solidFill>
                <a:latin typeface="Arial Black" pitchFamily="34" charset="0"/>
              </a:rPr>
              <a:t>Xanthate</a:t>
            </a:r>
            <a:endParaRPr lang="en-GB" sz="2400" b="1" dirty="0" smtClean="0">
              <a:solidFill>
                <a:srgbClr val="FF0000"/>
              </a:solidFill>
              <a:latin typeface="Arial Black" pitchFamily="34" charset="0"/>
            </a:endParaRPr>
          </a:p>
        </p:txBody>
      </p:sp>
      <p:sp>
        <p:nvSpPr>
          <p:cNvPr id="8" name="Obdélník 7"/>
          <p:cNvSpPr/>
          <p:nvPr/>
        </p:nvSpPr>
        <p:spPr>
          <a:xfrm>
            <a:off x="0" y="1412776"/>
            <a:ext cx="8784976" cy="830997"/>
          </a:xfrm>
          <a:prstGeom prst="rect">
            <a:avLst/>
          </a:prstGeom>
          <a:solidFill>
            <a:schemeClr val="accent3">
              <a:lumMod val="95000"/>
            </a:schemeClr>
          </a:solidFill>
        </p:spPr>
        <p:txBody>
          <a:bodyPr wrap="square">
            <a:spAutoFit/>
          </a:bodyPr>
          <a:lstStyle/>
          <a:p>
            <a:pPr lvl="1"/>
            <a:r>
              <a:rPr lang="cs-CZ" sz="2400" b="1" dirty="0" err="1" smtClean="0">
                <a:solidFill>
                  <a:srgbClr val="FF0000"/>
                </a:solidFill>
                <a:latin typeface="Arial Black" pitchFamily="34" charset="0"/>
              </a:rPr>
              <a:t>Starch</a:t>
            </a:r>
            <a:r>
              <a:rPr lang="cs-CZ" sz="2400" b="1" dirty="0" smtClean="0">
                <a:solidFill>
                  <a:srgbClr val="FF0000"/>
                </a:solidFill>
                <a:latin typeface="Arial Black" pitchFamily="34" charset="0"/>
              </a:rPr>
              <a:t> </a:t>
            </a:r>
            <a:r>
              <a:rPr lang="cs-CZ" sz="2400" b="1" dirty="0" err="1" smtClean="0">
                <a:solidFill>
                  <a:srgbClr val="FF0000"/>
                </a:solidFill>
                <a:latin typeface="Arial Black" pitchFamily="34" charset="0"/>
              </a:rPr>
              <a:t>Xanthate</a:t>
            </a:r>
            <a:r>
              <a:rPr lang="cs-CZ" sz="2400" b="1" dirty="0" smtClean="0">
                <a:solidFill>
                  <a:srgbClr val="FF0000"/>
                </a:solidFill>
                <a:latin typeface="Arial Black" pitchFamily="34" charset="0"/>
              </a:rPr>
              <a:t> </a:t>
            </a:r>
            <a:r>
              <a:rPr lang="en-GB" sz="2400" dirty="0" smtClean="0">
                <a:solidFill>
                  <a:srgbClr val="C00000"/>
                </a:solidFill>
                <a:latin typeface="Arial Black" pitchFamily="34" charset="0"/>
              </a:rPr>
              <a:t>is resulting via the Following Reaction</a:t>
            </a:r>
            <a:r>
              <a:rPr lang="cs-CZ" sz="2400" dirty="0" smtClean="0">
                <a:solidFill>
                  <a:srgbClr val="C00000"/>
                </a:solidFill>
                <a:latin typeface="Arial Black" pitchFamily="34" charset="0"/>
              </a:rPr>
              <a:t> </a:t>
            </a:r>
            <a:r>
              <a:rPr lang="cs-CZ" sz="2400" dirty="0" err="1" smtClean="0">
                <a:solidFill>
                  <a:srgbClr val="C00000"/>
                </a:solidFill>
                <a:latin typeface="Arial Black" pitchFamily="34" charset="0"/>
              </a:rPr>
              <a:t>of</a:t>
            </a:r>
            <a:r>
              <a:rPr lang="cs-CZ" sz="2400" dirty="0" smtClean="0">
                <a:solidFill>
                  <a:srgbClr val="C00000"/>
                </a:solidFill>
                <a:latin typeface="Arial Black" pitchFamily="34" charset="0"/>
              </a:rPr>
              <a:t> CS</a:t>
            </a:r>
            <a:r>
              <a:rPr lang="cs-CZ" sz="2400" baseline="-25000" dirty="0" smtClean="0">
                <a:solidFill>
                  <a:srgbClr val="C00000"/>
                </a:solidFill>
                <a:latin typeface="Arial Black" pitchFamily="34" charset="0"/>
              </a:rPr>
              <a:t>2</a:t>
            </a:r>
            <a:r>
              <a:rPr lang="cs-CZ" sz="2400" dirty="0" smtClean="0">
                <a:solidFill>
                  <a:srgbClr val="C00000"/>
                </a:solidFill>
                <a:latin typeface="Arial Black" pitchFamily="34" charset="0"/>
              </a:rPr>
              <a:t> </a:t>
            </a:r>
            <a:r>
              <a:rPr lang="cs-CZ" sz="2400" dirty="0" err="1" smtClean="0">
                <a:solidFill>
                  <a:srgbClr val="C00000"/>
                </a:solidFill>
                <a:latin typeface="Arial Black" pitchFamily="34" charset="0"/>
              </a:rPr>
              <a:t>and</a:t>
            </a:r>
            <a:r>
              <a:rPr lang="cs-CZ" sz="2400" dirty="0" smtClean="0">
                <a:solidFill>
                  <a:srgbClr val="C00000"/>
                </a:solidFill>
                <a:latin typeface="Arial Black" pitchFamily="34" charset="0"/>
              </a:rPr>
              <a:t> </a:t>
            </a:r>
            <a:r>
              <a:rPr lang="cs-CZ" sz="2400" dirty="0" err="1" smtClean="0">
                <a:solidFill>
                  <a:srgbClr val="C00000"/>
                </a:solidFill>
                <a:latin typeface="Arial Black" pitchFamily="34" charset="0"/>
              </a:rPr>
              <a:t>Starch</a:t>
            </a:r>
            <a:endParaRPr lang="en-GB" sz="2400" b="1" dirty="0" smtClean="0">
              <a:solidFill>
                <a:srgbClr val="FF0000"/>
              </a:solidFill>
              <a:latin typeface="Arial Black"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706090"/>
          </a:xfrm>
        </p:spPr>
        <p:txBody>
          <a:bodyPr/>
          <a:lstStyle/>
          <a:p>
            <a:pPr lvl="1"/>
            <a:r>
              <a:rPr lang="en-GB" sz="2800" b="1" dirty="0" smtClean="0">
                <a:solidFill>
                  <a:srgbClr val="FF0000"/>
                </a:solidFill>
                <a:latin typeface="Arial Black" pitchFamily="34" charset="0"/>
              </a:rPr>
              <a:t>Starch </a:t>
            </a:r>
            <a:r>
              <a:rPr lang="cs-CZ" sz="2800" b="1" dirty="0" smtClean="0">
                <a:solidFill>
                  <a:srgbClr val="FF0000"/>
                </a:solidFill>
                <a:latin typeface="Arial Black" pitchFamily="34" charset="0"/>
              </a:rPr>
              <a:t>alkyl</a:t>
            </a:r>
            <a:r>
              <a:rPr lang="en-GB" sz="2800" b="1" dirty="0" smtClean="0">
                <a:solidFill>
                  <a:srgbClr val="FF0000"/>
                </a:solidFill>
                <a:latin typeface="Arial Black" pitchFamily="34" charset="0"/>
              </a:rPr>
              <a:t>ethers</a:t>
            </a:r>
            <a:endParaRPr lang="cs-CZ" sz="2800" dirty="0">
              <a:solidFill>
                <a:srgbClr val="FF0000"/>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January 2018/6-3</a:t>
            </a:r>
            <a:endParaRPr lang="sk-SK"/>
          </a:p>
        </p:txBody>
      </p:sp>
      <p:sp>
        <p:nvSpPr>
          <p:cNvPr id="5" name="Zástupný symbol pro zápatí 4"/>
          <p:cNvSpPr>
            <a:spLocks noGrp="1"/>
          </p:cNvSpPr>
          <p:nvPr>
            <p:ph type="ftr" sz="quarter" idx="11"/>
          </p:nvPr>
        </p:nvSpPr>
        <p:spPr>
          <a:xfrm>
            <a:off x="3124200" y="6245225"/>
            <a:ext cx="5120208" cy="476250"/>
          </a:xfrm>
        </p:spPr>
        <p:txBody>
          <a:bodyPr/>
          <a:lstStyle/>
          <a:p>
            <a:pPr>
              <a:defRPr/>
            </a:pPr>
            <a:r>
              <a:rPr lang="fr-FR" smtClean="0"/>
              <a:t>NATURAL POLYMERS MU SCI 6 2018</a:t>
            </a:r>
            <a:endParaRPr lang="sk-SK" dirty="0"/>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42</a:t>
            </a:fld>
            <a:endParaRPr lang="sk-SK"/>
          </a:p>
        </p:txBody>
      </p:sp>
      <p:sp>
        <p:nvSpPr>
          <p:cNvPr id="14" name="Nadpis 6"/>
          <p:cNvSpPr txBox="1">
            <a:spLocks/>
          </p:cNvSpPr>
          <p:nvPr/>
        </p:nvSpPr>
        <p:spPr bwMode="auto">
          <a:xfrm>
            <a:off x="539552" y="3429000"/>
            <a:ext cx="8229600" cy="70609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lvl="1" algn="ctr" eaLnBrk="0" hangingPunct="0">
              <a:defRPr/>
            </a:pPr>
            <a:r>
              <a:rPr lang="cs-CZ" sz="2800" b="1" dirty="0" err="1" smtClean="0">
                <a:solidFill>
                  <a:srgbClr val="FF0000"/>
                </a:solidFill>
                <a:latin typeface="Arial Black" pitchFamily="34" charset="0"/>
              </a:rPr>
              <a:t>Starch</a:t>
            </a:r>
            <a:r>
              <a:rPr lang="cs-CZ" sz="2800" b="1" dirty="0" smtClean="0">
                <a:solidFill>
                  <a:srgbClr val="FF0000"/>
                </a:solidFill>
                <a:latin typeface="Arial Black" pitchFamily="34" charset="0"/>
              </a:rPr>
              <a:t> </a:t>
            </a:r>
            <a:r>
              <a:rPr lang="cs-CZ" sz="2800" b="1" dirty="0" err="1" smtClean="0">
                <a:solidFill>
                  <a:srgbClr val="FF0000"/>
                </a:solidFill>
                <a:latin typeface="Arial Black" pitchFamily="34" charset="0"/>
              </a:rPr>
              <a:t>Carbamate</a:t>
            </a:r>
            <a:endParaRPr kumimoji="0" lang="cs-CZ" sz="2800" b="0" i="0" u="none" strike="noStrike" kern="0" cap="none" spc="0" normalizeH="0" baseline="0" noProof="0" dirty="0">
              <a:ln>
                <a:noFill/>
              </a:ln>
              <a:solidFill>
                <a:srgbClr val="FF0000"/>
              </a:solidFill>
              <a:effectLst/>
              <a:uLnTx/>
              <a:uFillTx/>
              <a:latin typeface="Arial Black" pitchFamily="34" charset="0"/>
            </a:endParaRPr>
          </a:p>
        </p:txBody>
      </p:sp>
      <p:pic>
        <p:nvPicPr>
          <p:cNvPr id="10" name="Obrázek 9" descr="img698.jpg"/>
          <p:cNvPicPr>
            <a:picLocks noChangeAspect="1"/>
          </p:cNvPicPr>
          <p:nvPr/>
        </p:nvPicPr>
        <p:blipFill>
          <a:blip r:embed="rId2" cstate="print"/>
          <a:stretch>
            <a:fillRect/>
          </a:stretch>
        </p:blipFill>
        <p:spPr>
          <a:xfrm rot="5400000">
            <a:off x="4195834" y="522883"/>
            <a:ext cx="1008113" cy="8260508"/>
          </a:xfrm>
          <a:prstGeom prst="rect">
            <a:avLst/>
          </a:prstGeom>
        </p:spPr>
      </p:pic>
      <p:pic>
        <p:nvPicPr>
          <p:cNvPr id="11" name="Obrázek 10" descr="img700.jpg"/>
          <p:cNvPicPr>
            <a:picLocks noChangeAspect="1"/>
          </p:cNvPicPr>
          <p:nvPr/>
        </p:nvPicPr>
        <p:blipFill>
          <a:blip r:embed="rId3" cstate="print"/>
          <a:stretch>
            <a:fillRect/>
          </a:stretch>
        </p:blipFill>
        <p:spPr>
          <a:xfrm rot="5400000">
            <a:off x="3527884" y="-2151620"/>
            <a:ext cx="1800200" cy="8208912"/>
          </a:xfrm>
          <a:prstGeom prst="rect">
            <a:avLst/>
          </a:prstGeom>
        </p:spPr>
      </p:pic>
      <p:sp>
        <p:nvSpPr>
          <p:cNvPr id="12" name="TextovéPole 11"/>
          <p:cNvSpPr txBox="1"/>
          <p:nvPr/>
        </p:nvSpPr>
        <p:spPr>
          <a:xfrm>
            <a:off x="4788024" y="2492896"/>
            <a:ext cx="2736304" cy="369332"/>
          </a:xfrm>
          <a:prstGeom prst="rect">
            <a:avLst/>
          </a:prstGeom>
          <a:solidFill>
            <a:schemeClr val="accent3">
              <a:lumMod val="95000"/>
            </a:schemeClr>
          </a:solidFill>
        </p:spPr>
        <p:txBody>
          <a:bodyPr wrap="square" rtlCol="0">
            <a:spAutoFit/>
          </a:bodyPr>
          <a:lstStyle/>
          <a:p>
            <a:r>
              <a:rPr lang="en-GB" b="1" dirty="0" smtClean="0">
                <a:solidFill>
                  <a:srgbClr val="FF0000"/>
                </a:solidFill>
                <a:latin typeface="Arial Black" pitchFamily="34" charset="0"/>
              </a:rPr>
              <a:t>Starch </a:t>
            </a:r>
            <a:r>
              <a:rPr lang="cs-CZ" b="1" dirty="0" smtClean="0">
                <a:solidFill>
                  <a:srgbClr val="FF0000"/>
                </a:solidFill>
                <a:latin typeface="Arial Black" pitchFamily="34" charset="0"/>
              </a:rPr>
              <a:t>alkyl</a:t>
            </a:r>
            <a:r>
              <a:rPr lang="en-GB" b="1" dirty="0" smtClean="0">
                <a:solidFill>
                  <a:srgbClr val="FF0000"/>
                </a:solidFill>
                <a:latin typeface="Arial Black" pitchFamily="34" charset="0"/>
              </a:rPr>
              <a:t>ether</a:t>
            </a:r>
            <a:endParaRPr lang="cs-CZ" dirty="0"/>
          </a:p>
        </p:txBody>
      </p:sp>
      <p:sp>
        <p:nvSpPr>
          <p:cNvPr id="13" name="TextovéPole 12"/>
          <p:cNvSpPr txBox="1"/>
          <p:nvPr/>
        </p:nvSpPr>
        <p:spPr>
          <a:xfrm>
            <a:off x="323528" y="1124744"/>
            <a:ext cx="1080120" cy="369332"/>
          </a:xfrm>
          <a:prstGeom prst="rect">
            <a:avLst/>
          </a:prstGeom>
          <a:solidFill>
            <a:schemeClr val="accent3">
              <a:lumMod val="95000"/>
            </a:schemeClr>
          </a:solidFill>
        </p:spPr>
        <p:txBody>
          <a:bodyPr wrap="square" rtlCol="0">
            <a:spAutoFit/>
          </a:bodyPr>
          <a:lstStyle/>
          <a:p>
            <a:r>
              <a:rPr lang="en-GB" dirty="0" smtClean="0">
                <a:solidFill>
                  <a:srgbClr val="FF0000"/>
                </a:solidFill>
                <a:latin typeface="Arial Black" pitchFamily="34" charset="0"/>
              </a:rPr>
              <a:t>Starch </a:t>
            </a:r>
            <a:endParaRPr lang="cs-CZ" dirty="0">
              <a:solidFill>
                <a:srgbClr val="0000FF"/>
              </a:solidFill>
              <a:latin typeface="Arial Black" pitchFamily="34" charset="0"/>
            </a:endParaRPr>
          </a:p>
        </p:txBody>
      </p:sp>
      <p:sp>
        <p:nvSpPr>
          <p:cNvPr id="15" name="TextovéPole 14"/>
          <p:cNvSpPr txBox="1"/>
          <p:nvPr/>
        </p:nvSpPr>
        <p:spPr>
          <a:xfrm>
            <a:off x="3707904" y="1196752"/>
            <a:ext cx="1080120" cy="369332"/>
          </a:xfrm>
          <a:prstGeom prst="rect">
            <a:avLst/>
          </a:prstGeom>
          <a:solidFill>
            <a:schemeClr val="accent3">
              <a:lumMod val="95000"/>
            </a:schemeClr>
          </a:solidFill>
        </p:spPr>
        <p:txBody>
          <a:bodyPr wrap="square" rtlCol="0">
            <a:spAutoFit/>
          </a:bodyPr>
          <a:lstStyle/>
          <a:p>
            <a:r>
              <a:rPr lang="en-GB" dirty="0" smtClean="0">
                <a:solidFill>
                  <a:srgbClr val="FF0000"/>
                </a:solidFill>
                <a:latin typeface="Arial Black" pitchFamily="34" charset="0"/>
              </a:rPr>
              <a:t>Starch </a:t>
            </a:r>
            <a:endParaRPr lang="cs-CZ" dirty="0">
              <a:solidFill>
                <a:srgbClr val="0000FF"/>
              </a:solidFill>
              <a:latin typeface="Arial Black" pitchFamily="34" charset="0"/>
            </a:endParaRPr>
          </a:p>
        </p:txBody>
      </p:sp>
      <p:sp>
        <p:nvSpPr>
          <p:cNvPr id="16" name="TextovéPole 15"/>
          <p:cNvSpPr txBox="1"/>
          <p:nvPr/>
        </p:nvSpPr>
        <p:spPr>
          <a:xfrm>
            <a:off x="323528" y="1844824"/>
            <a:ext cx="1080120" cy="369332"/>
          </a:xfrm>
          <a:prstGeom prst="rect">
            <a:avLst/>
          </a:prstGeom>
          <a:solidFill>
            <a:schemeClr val="accent3">
              <a:lumMod val="95000"/>
            </a:schemeClr>
          </a:solidFill>
        </p:spPr>
        <p:txBody>
          <a:bodyPr wrap="square" rtlCol="0">
            <a:spAutoFit/>
          </a:bodyPr>
          <a:lstStyle/>
          <a:p>
            <a:r>
              <a:rPr lang="en-GB" dirty="0" smtClean="0">
                <a:solidFill>
                  <a:srgbClr val="FF0000"/>
                </a:solidFill>
                <a:latin typeface="Arial Black" pitchFamily="34" charset="0"/>
              </a:rPr>
              <a:t>Starch </a:t>
            </a:r>
            <a:endParaRPr lang="cs-CZ" dirty="0">
              <a:solidFill>
                <a:srgbClr val="0000FF"/>
              </a:solidFill>
              <a:latin typeface="Arial Black" pitchFamily="34" charset="0"/>
            </a:endParaRPr>
          </a:p>
        </p:txBody>
      </p:sp>
      <p:sp>
        <p:nvSpPr>
          <p:cNvPr id="17" name="TextovéPole 16"/>
          <p:cNvSpPr txBox="1"/>
          <p:nvPr/>
        </p:nvSpPr>
        <p:spPr>
          <a:xfrm>
            <a:off x="4716016" y="1916832"/>
            <a:ext cx="1080120" cy="369332"/>
          </a:xfrm>
          <a:prstGeom prst="rect">
            <a:avLst/>
          </a:prstGeom>
          <a:solidFill>
            <a:schemeClr val="accent3">
              <a:lumMod val="95000"/>
            </a:schemeClr>
          </a:solidFill>
        </p:spPr>
        <p:txBody>
          <a:bodyPr wrap="square" rtlCol="0">
            <a:spAutoFit/>
          </a:bodyPr>
          <a:lstStyle/>
          <a:p>
            <a:r>
              <a:rPr lang="en-GB" dirty="0" smtClean="0">
                <a:solidFill>
                  <a:srgbClr val="FF0000"/>
                </a:solidFill>
                <a:latin typeface="Arial Black" pitchFamily="34" charset="0"/>
              </a:rPr>
              <a:t>Starch </a:t>
            </a:r>
            <a:endParaRPr lang="cs-CZ" dirty="0">
              <a:solidFill>
                <a:srgbClr val="0000FF"/>
              </a:solidFill>
              <a:latin typeface="Arial Black" pitchFamily="34" charset="0"/>
            </a:endParaRPr>
          </a:p>
        </p:txBody>
      </p:sp>
      <p:sp>
        <p:nvSpPr>
          <p:cNvPr id="18" name="TextovéPole 17"/>
          <p:cNvSpPr txBox="1"/>
          <p:nvPr/>
        </p:nvSpPr>
        <p:spPr>
          <a:xfrm>
            <a:off x="539552" y="4365104"/>
            <a:ext cx="1080120" cy="369332"/>
          </a:xfrm>
          <a:prstGeom prst="rect">
            <a:avLst/>
          </a:prstGeom>
          <a:solidFill>
            <a:schemeClr val="accent3">
              <a:lumMod val="95000"/>
            </a:schemeClr>
          </a:solidFill>
        </p:spPr>
        <p:txBody>
          <a:bodyPr wrap="square" rtlCol="0">
            <a:spAutoFit/>
          </a:bodyPr>
          <a:lstStyle/>
          <a:p>
            <a:r>
              <a:rPr lang="en-GB" dirty="0" smtClean="0">
                <a:solidFill>
                  <a:srgbClr val="FF0000"/>
                </a:solidFill>
                <a:latin typeface="Arial Black" pitchFamily="34" charset="0"/>
              </a:rPr>
              <a:t>Starch </a:t>
            </a:r>
            <a:endParaRPr lang="cs-CZ" dirty="0">
              <a:solidFill>
                <a:srgbClr val="0000FF"/>
              </a:solidFill>
              <a:latin typeface="Arial Black" pitchFamily="34" charset="0"/>
            </a:endParaRPr>
          </a:p>
        </p:txBody>
      </p:sp>
      <p:sp>
        <p:nvSpPr>
          <p:cNvPr id="19" name="TextovéPole 18"/>
          <p:cNvSpPr txBox="1"/>
          <p:nvPr/>
        </p:nvSpPr>
        <p:spPr>
          <a:xfrm>
            <a:off x="5724128" y="4365104"/>
            <a:ext cx="1080120" cy="369332"/>
          </a:xfrm>
          <a:prstGeom prst="rect">
            <a:avLst/>
          </a:prstGeom>
          <a:solidFill>
            <a:schemeClr val="accent3">
              <a:lumMod val="95000"/>
            </a:schemeClr>
          </a:solidFill>
        </p:spPr>
        <p:txBody>
          <a:bodyPr wrap="square" rtlCol="0">
            <a:spAutoFit/>
          </a:bodyPr>
          <a:lstStyle/>
          <a:p>
            <a:r>
              <a:rPr lang="en-GB" dirty="0" smtClean="0">
                <a:solidFill>
                  <a:srgbClr val="FF0000"/>
                </a:solidFill>
                <a:latin typeface="Arial Black" pitchFamily="34" charset="0"/>
              </a:rPr>
              <a:t>Starch </a:t>
            </a:r>
            <a:endParaRPr lang="cs-CZ" dirty="0">
              <a:solidFill>
                <a:srgbClr val="0000FF"/>
              </a:solidFill>
              <a:latin typeface="Arial Black"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706090"/>
          </a:xfrm>
        </p:spPr>
        <p:txBody>
          <a:bodyPr/>
          <a:lstStyle/>
          <a:p>
            <a:pPr lvl="1"/>
            <a:r>
              <a:rPr lang="en-GB" sz="2800" dirty="0" smtClean="0">
                <a:solidFill>
                  <a:srgbClr val="FF0000"/>
                </a:solidFill>
                <a:latin typeface="Arial Black" pitchFamily="34" charset="0"/>
              </a:rPr>
              <a:t>Starch </a:t>
            </a:r>
            <a:r>
              <a:rPr lang="cs-CZ" sz="2800" dirty="0" err="1" smtClean="0">
                <a:solidFill>
                  <a:srgbClr val="FF0000"/>
                </a:solidFill>
                <a:latin typeface="Arial Black" pitchFamily="34" charset="0"/>
              </a:rPr>
              <a:t>Hydroxymetylether</a:t>
            </a:r>
            <a:endParaRPr lang="cs-CZ" sz="2800" dirty="0">
              <a:solidFill>
                <a:srgbClr val="FF0000"/>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January 2018/6-3</a:t>
            </a:r>
            <a:endParaRPr lang="sk-SK"/>
          </a:p>
        </p:txBody>
      </p:sp>
      <p:sp>
        <p:nvSpPr>
          <p:cNvPr id="5" name="Zástupný symbol pro zápatí 4"/>
          <p:cNvSpPr>
            <a:spLocks noGrp="1"/>
          </p:cNvSpPr>
          <p:nvPr>
            <p:ph type="ftr" sz="quarter" idx="11"/>
          </p:nvPr>
        </p:nvSpPr>
        <p:spPr>
          <a:xfrm>
            <a:off x="3124200" y="6245225"/>
            <a:ext cx="5120208" cy="476250"/>
          </a:xfrm>
        </p:spPr>
        <p:txBody>
          <a:bodyPr/>
          <a:lstStyle/>
          <a:p>
            <a:pPr>
              <a:defRPr/>
            </a:pPr>
            <a:r>
              <a:rPr lang="fr-FR" smtClean="0"/>
              <a:t>NATURAL POLYMERS MU SCI 6 2018</a:t>
            </a:r>
            <a:endParaRPr lang="sk-SK" dirty="0"/>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43</a:t>
            </a:fld>
            <a:endParaRPr lang="sk-SK"/>
          </a:p>
        </p:txBody>
      </p:sp>
      <p:sp>
        <p:nvSpPr>
          <p:cNvPr id="14" name="Nadpis 6"/>
          <p:cNvSpPr txBox="1">
            <a:spLocks/>
          </p:cNvSpPr>
          <p:nvPr/>
        </p:nvSpPr>
        <p:spPr bwMode="auto">
          <a:xfrm>
            <a:off x="467544" y="2996952"/>
            <a:ext cx="8229600"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lvl="1" algn="ctr" eaLnBrk="0" hangingPunct="0"/>
            <a:r>
              <a:rPr lang="en-GB" sz="2800" dirty="0" smtClean="0">
                <a:solidFill>
                  <a:srgbClr val="FF0000"/>
                </a:solidFill>
                <a:latin typeface="Arial Black" pitchFamily="34" charset="0"/>
              </a:rPr>
              <a:t>Starch </a:t>
            </a:r>
            <a:r>
              <a:rPr lang="cs-CZ" sz="2800" dirty="0" err="1" smtClean="0">
                <a:solidFill>
                  <a:srgbClr val="FF0000"/>
                </a:solidFill>
                <a:latin typeface="Arial Black" pitchFamily="34" charset="0"/>
              </a:rPr>
              <a:t>Carboxymettylether</a:t>
            </a:r>
            <a:endParaRPr kumimoji="0" lang="cs-CZ" sz="2800" b="0" i="0" u="none" strike="noStrike" kern="0" cap="none" spc="0" normalizeH="0" baseline="0" noProof="0" dirty="0">
              <a:ln>
                <a:noFill/>
              </a:ln>
              <a:solidFill>
                <a:srgbClr val="FF0000"/>
              </a:solidFill>
              <a:effectLst/>
              <a:uLnTx/>
              <a:uFillTx/>
              <a:latin typeface="Arial Black" pitchFamily="34" charset="0"/>
            </a:endParaRPr>
          </a:p>
        </p:txBody>
      </p:sp>
      <p:pic>
        <p:nvPicPr>
          <p:cNvPr id="11" name="Obrázek 10" descr="img699.jpg"/>
          <p:cNvPicPr>
            <a:picLocks noChangeAspect="1"/>
          </p:cNvPicPr>
          <p:nvPr/>
        </p:nvPicPr>
        <p:blipFill>
          <a:blip r:embed="rId2" cstate="print"/>
          <a:stretch>
            <a:fillRect/>
          </a:stretch>
        </p:blipFill>
        <p:spPr>
          <a:xfrm rot="5400000">
            <a:off x="3671900" y="-2223628"/>
            <a:ext cx="1800200" cy="8352928"/>
          </a:xfrm>
          <a:prstGeom prst="rect">
            <a:avLst/>
          </a:prstGeom>
        </p:spPr>
      </p:pic>
      <p:pic>
        <p:nvPicPr>
          <p:cNvPr id="12" name="Obrázek 11" descr="img701.jpg"/>
          <p:cNvPicPr>
            <a:picLocks noChangeAspect="1"/>
          </p:cNvPicPr>
          <p:nvPr/>
        </p:nvPicPr>
        <p:blipFill>
          <a:blip r:embed="rId3" cstate="print"/>
          <a:stretch>
            <a:fillRect/>
          </a:stretch>
        </p:blipFill>
        <p:spPr>
          <a:xfrm rot="5400000">
            <a:off x="3635896" y="404664"/>
            <a:ext cx="1512168" cy="7992888"/>
          </a:xfrm>
          <a:prstGeom prst="rect">
            <a:avLst/>
          </a:prstGeom>
        </p:spPr>
      </p:pic>
      <p:pic>
        <p:nvPicPr>
          <p:cNvPr id="13" name="Obrázek 12" descr="img702.jpg"/>
          <p:cNvPicPr>
            <a:picLocks noChangeAspect="1"/>
          </p:cNvPicPr>
          <p:nvPr/>
        </p:nvPicPr>
        <p:blipFill>
          <a:blip r:embed="rId4" cstate="print"/>
          <a:stretch>
            <a:fillRect/>
          </a:stretch>
        </p:blipFill>
        <p:spPr>
          <a:xfrm rot="5400000">
            <a:off x="3995935" y="1700808"/>
            <a:ext cx="1152128" cy="7632848"/>
          </a:xfrm>
          <a:prstGeom prst="rect">
            <a:avLst/>
          </a:prstGeom>
        </p:spPr>
      </p:pic>
      <p:sp>
        <p:nvSpPr>
          <p:cNvPr id="10" name="TextovéPole 9"/>
          <p:cNvSpPr txBox="1"/>
          <p:nvPr/>
        </p:nvSpPr>
        <p:spPr>
          <a:xfrm>
            <a:off x="251520" y="1052736"/>
            <a:ext cx="1080120" cy="369332"/>
          </a:xfrm>
          <a:prstGeom prst="rect">
            <a:avLst/>
          </a:prstGeom>
          <a:solidFill>
            <a:schemeClr val="accent3">
              <a:lumMod val="95000"/>
            </a:schemeClr>
          </a:solidFill>
        </p:spPr>
        <p:txBody>
          <a:bodyPr wrap="square" rtlCol="0">
            <a:spAutoFit/>
          </a:bodyPr>
          <a:lstStyle/>
          <a:p>
            <a:r>
              <a:rPr lang="en-GB" dirty="0" smtClean="0">
                <a:solidFill>
                  <a:srgbClr val="FF0000"/>
                </a:solidFill>
                <a:latin typeface="Arial Black" pitchFamily="34" charset="0"/>
              </a:rPr>
              <a:t>Starch </a:t>
            </a:r>
            <a:endParaRPr lang="cs-CZ" dirty="0">
              <a:solidFill>
                <a:srgbClr val="0000FF"/>
              </a:solidFill>
              <a:latin typeface="Arial Black" pitchFamily="34" charset="0"/>
            </a:endParaRPr>
          </a:p>
        </p:txBody>
      </p:sp>
      <p:sp>
        <p:nvSpPr>
          <p:cNvPr id="15" name="TextovéPole 14"/>
          <p:cNvSpPr txBox="1"/>
          <p:nvPr/>
        </p:nvSpPr>
        <p:spPr>
          <a:xfrm>
            <a:off x="3923928" y="1052736"/>
            <a:ext cx="1080120" cy="369332"/>
          </a:xfrm>
          <a:prstGeom prst="rect">
            <a:avLst/>
          </a:prstGeom>
          <a:solidFill>
            <a:schemeClr val="accent3">
              <a:lumMod val="95000"/>
            </a:schemeClr>
          </a:solidFill>
        </p:spPr>
        <p:txBody>
          <a:bodyPr wrap="square" rtlCol="0">
            <a:spAutoFit/>
          </a:bodyPr>
          <a:lstStyle/>
          <a:p>
            <a:r>
              <a:rPr lang="en-GB" dirty="0" smtClean="0">
                <a:solidFill>
                  <a:srgbClr val="FF0000"/>
                </a:solidFill>
                <a:latin typeface="Arial Black" pitchFamily="34" charset="0"/>
              </a:rPr>
              <a:t>Starch </a:t>
            </a:r>
            <a:endParaRPr lang="cs-CZ" dirty="0">
              <a:solidFill>
                <a:srgbClr val="0000FF"/>
              </a:solidFill>
              <a:latin typeface="Arial Black" pitchFamily="34" charset="0"/>
            </a:endParaRPr>
          </a:p>
        </p:txBody>
      </p:sp>
      <p:sp>
        <p:nvSpPr>
          <p:cNvPr id="16" name="TextovéPole 15"/>
          <p:cNvSpPr txBox="1"/>
          <p:nvPr/>
        </p:nvSpPr>
        <p:spPr>
          <a:xfrm>
            <a:off x="251520" y="1556792"/>
            <a:ext cx="1080120" cy="369332"/>
          </a:xfrm>
          <a:prstGeom prst="rect">
            <a:avLst/>
          </a:prstGeom>
          <a:solidFill>
            <a:schemeClr val="accent3">
              <a:lumMod val="95000"/>
            </a:schemeClr>
          </a:solidFill>
        </p:spPr>
        <p:txBody>
          <a:bodyPr wrap="square" rtlCol="0">
            <a:spAutoFit/>
          </a:bodyPr>
          <a:lstStyle/>
          <a:p>
            <a:r>
              <a:rPr lang="en-GB" dirty="0" smtClean="0">
                <a:solidFill>
                  <a:srgbClr val="FF0000"/>
                </a:solidFill>
                <a:latin typeface="Arial Black" pitchFamily="34" charset="0"/>
              </a:rPr>
              <a:t>Starch </a:t>
            </a:r>
            <a:endParaRPr lang="cs-CZ" dirty="0">
              <a:solidFill>
                <a:srgbClr val="0000FF"/>
              </a:solidFill>
              <a:latin typeface="Arial Black" pitchFamily="34" charset="0"/>
            </a:endParaRPr>
          </a:p>
        </p:txBody>
      </p:sp>
      <p:sp>
        <p:nvSpPr>
          <p:cNvPr id="17" name="TextovéPole 16"/>
          <p:cNvSpPr txBox="1"/>
          <p:nvPr/>
        </p:nvSpPr>
        <p:spPr>
          <a:xfrm>
            <a:off x="251520" y="2060848"/>
            <a:ext cx="1080120" cy="369332"/>
          </a:xfrm>
          <a:prstGeom prst="rect">
            <a:avLst/>
          </a:prstGeom>
          <a:solidFill>
            <a:schemeClr val="accent3">
              <a:lumMod val="95000"/>
            </a:schemeClr>
          </a:solidFill>
        </p:spPr>
        <p:txBody>
          <a:bodyPr wrap="square" rtlCol="0">
            <a:spAutoFit/>
          </a:bodyPr>
          <a:lstStyle/>
          <a:p>
            <a:r>
              <a:rPr lang="en-GB" dirty="0" smtClean="0">
                <a:solidFill>
                  <a:srgbClr val="FF0000"/>
                </a:solidFill>
                <a:latin typeface="Arial Black" pitchFamily="34" charset="0"/>
              </a:rPr>
              <a:t>Starch </a:t>
            </a:r>
            <a:endParaRPr lang="cs-CZ" dirty="0">
              <a:solidFill>
                <a:srgbClr val="0000FF"/>
              </a:solidFill>
              <a:latin typeface="Arial Black" pitchFamily="34" charset="0"/>
            </a:endParaRPr>
          </a:p>
        </p:txBody>
      </p:sp>
      <p:sp>
        <p:nvSpPr>
          <p:cNvPr id="18" name="TextovéPole 17"/>
          <p:cNvSpPr txBox="1"/>
          <p:nvPr/>
        </p:nvSpPr>
        <p:spPr>
          <a:xfrm>
            <a:off x="4788024" y="1556792"/>
            <a:ext cx="1080120" cy="369332"/>
          </a:xfrm>
          <a:prstGeom prst="rect">
            <a:avLst/>
          </a:prstGeom>
          <a:solidFill>
            <a:schemeClr val="accent3">
              <a:lumMod val="95000"/>
            </a:schemeClr>
          </a:solidFill>
        </p:spPr>
        <p:txBody>
          <a:bodyPr wrap="square" rtlCol="0">
            <a:spAutoFit/>
          </a:bodyPr>
          <a:lstStyle/>
          <a:p>
            <a:r>
              <a:rPr lang="en-GB" dirty="0" smtClean="0">
                <a:solidFill>
                  <a:srgbClr val="FF0000"/>
                </a:solidFill>
                <a:latin typeface="Arial Black" pitchFamily="34" charset="0"/>
              </a:rPr>
              <a:t>Starch </a:t>
            </a:r>
            <a:endParaRPr lang="cs-CZ" dirty="0">
              <a:solidFill>
                <a:srgbClr val="0000FF"/>
              </a:solidFill>
              <a:latin typeface="Arial Black" pitchFamily="34" charset="0"/>
            </a:endParaRPr>
          </a:p>
        </p:txBody>
      </p:sp>
      <p:sp>
        <p:nvSpPr>
          <p:cNvPr id="19" name="TextovéPole 18"/>
          <p:cNvSpPr txBox="1"/>
          <p:nvPr/>
        </p:nvSpPr>
        <p:spPr>
          <a:xfrm>
            <a:off x="5364088" y="2132856"/>
            <a:ext cx="1080120" cy="369332"/>
          </a:xfrm>
          <a:prstGeom prst="rect">
            <a:avLst/>
          </a:prstGeom>
          <a:solidFill>
            <a:schemeClr val="accent3">
              <a:lumMod val="95000"/>
            </a:schemeClr>
          </a:solidFill>
        </p:spPr>
        <p:txBody>
          <a:bodyPr wrap="square" rtlCol="0">
            <a:spAutoFit/>
          </a:bodyPr>
          <a:lstStyle/>
          <a:p>
            <a:r>
              <a:rPr lang="en-GB" dirty="0" smtClean="0">
                <a:solidFill>
                  <a:srgbClr val="FF0000"/>
                </a:solidFill>
                <a:latin typeface="Arial Black" pitchFamily="34" charset="0"/>
              </a:rPr>
              <a:t>Starch </a:t>
            </a:r>
            <a:endParaRPr lang="cs-CZ" dirty="0">
              <a:solidFill>
                <a:srgbClr val="0000FF"/>
              </a:solidFill>
              <a:latin typeface="Arial Black" pitchFamily="34" charset="0"/>
            </a:endParaRPr>
          </a:p>
        </p:txBody>
      </p:sp>
      <p:sp>
        <p:nvSpPr>
          <p:cNvPr id="20" name="TextovéPole 19"/>
          <p:cNvSpPr txBox="1"/>
          <p:nvPr/>
        </p:nvSpPr>
        <p:spPr>
          <a:xfrm>
            <a:off x="755576" y="3573016"/>
            <a:ext cx="1080120" cy="369332"/>
          </a:xfrm>
          <a:prstGeom prst="rect">
            <a:avLst/>
          </a:prstGeom>
          <a:solidFill>
            <a:schemeClr val="accent3">
              <a:lumMod val="95000"/>
            </a:schemeClr>
          </a:solidFill>
        </p:spPr>
        <p:txBody>
          <a:bodyPr wrap="square" rtlCol="0">
            <a:spAutoFit/>
          </a:bodyPr>
          <a:lstStyle/>
          <a:p>
            <a:r>
              <a:rPr lang="en-GB" dirty="0" smtClean="0">
                <a:solidFill>
                  <a:srgbClr val="FF0000"/>
                </a:solidFill>
                <a:latin typeface="Arial Black" pitchFamily="34" charset="0"/>
              </a:rPr>
              <a:t>Starch </a:t>
            </a:r>
            <a:endParaRPr lang="cs-CZ" dirty="0">
              <a:solidFill>
                <a:srgbClr val="0000FF"/>
              </a:solidFill>
              <a:latin typeface="Arial Black" pitchFamily="34" charset="0"/>
            </a:endParaRPr>
          </a:p>
        </p:txBody>
      </p:sp>
      <p:sp>
        <p:nvSpPr>
          <p:cNvPr id="21" name="TextovéPole 20"/>
          <p:cNvSpPr txBox="1"/>
          <p:nvPr/>
        </p:nvSpPr>
        <p:spPr>
          <a:xfrm>
            <a:off x="5364088" y="3645024"/>
            <a:ext cx="1080120" cy="369332"/>
          </a:xfrm>
          <a:prstGeom prst="rect">
            <a:avLst/>
          </a:prstGeom>
          <a:solidFill>
            <a:schemeClr val="accent3">
              <a:lumMod val="95000"/>
            </a:schemeClr>
          </a:solidFill>
        </p:spPr>
        <p:txBody>
          <a:bodyPr wrap="square" rtlCol="0">
            <a:spAutoFit/>
          </a:bodyPr>
          <a:lstStyle/>
          <a:p>
            <a:r>
              <a:rPr lang="en-GB" dirty="0" smtClean="0">
                <a:solidFill>
                  <a:srgbClr val="FF0000"/>
                </a:solidFill>
                <a:latin typeface="Arial Black" pitchFamily="34" charset="0"/>
              </a:rPr>
              <a:t>Starch </a:t>
            </a:r>
            <a:endParaRPr lang="cs-CZ" dirty="0">
              <a:solidFill>
                <a:srgbClr val="0000FF"/>
              </a:solidFill>
              <a:latin typeface="Arial Black" pitchFamily="34" charset="0"/>
            </a:endParaRPr>
          </a:p>
        </p:txBody>
      </p:sp>
      <p:sp>
        <p:nvSpPr>
          <p:cNvPr id="22" name="TextovéPole 21"/>
          <p:cNvSpPr txBox="1"/>
          <p:nvPr/>
        </p:nvSpPr>
        <p:spPr>
          <a:xfrm>
            <a:off x="611560" y="4725144"/>
            <a:ext cx="1080120" cy="369332"/>
          </a:xfrm>
          <a:prstGeom prst="rect">
            <a:avLst/>
          </a:prstGeom>
          <a:solidFill>
            <a:schemeClr val="accent3">
              <a:lumMod val="95000"/>
            </a:schemeClr>
          </a:solidFill>
        </p:spPr>
        <p:txBody>
          <a:bodyPr wrap="square" rtlCol="0">
            <a:spAutoFit/>
          </a:bodyPr>
          <a:lstStyle/>
          <a:p>
            <a:r>
              <a:rPr lang="en-GB" dirty="0" smtClean="0">
                <a:solidFill>
                  <a:srgbClr val="FF0000"/>
                </a:solidFill>
                <a:latin typeface="Arial Black" pitchFamily="34" charset="0"/>
              </a:rPr>
              <a:t>Starch </a:t>
            </a:r>
            <a:endParaRPr lang="cs-CZ" dirty="0">
              <a:solidFill>
                <a:srgbClr val="0000FF"/>
              </a:solidFill>
              <a:latin typeface="Arial Black" pitchFamily="34" charset="0"/>
            </a:endParaRPr>
          </a:p>
        </p:txBody>
      </p:sp>
      <p:sp>
        <p:nvSpPr>
          <p:cNvPr id="23" name="TextovéPole 22"/>
          <p:cNvSpPr txBox="1"/>
          <p:nvPr/>
        </p:nvSpPr>
        <p:spPr>
          <a:xfrm>
            <a:off x="683568" y="5301208"/>
            <a:ext cx="1080120" cy="369332"/>
          </a:xfrm>
          <a:prstGeom prst="rect">
            <a:avLst/>
          </a:prstGeom>
          <a:solidFill>
            <a:schemeClr val="accent3">
              <a:lumMod val="95000"/>
            </a:schemeClr>
          </a:solidFill>
        </p:spPr>
        <p:txBody>
          <a:bodyPr wrap="square" rtlCol="0">
            <a:spAutoFit/>
          </a:bodyPr>
          <a:lstStyle/>
          <a:p>
            <a:r>
              <a:rPr lang="en-GB" dirty="0" smtClean="0">
                <a:solidFill>
                  <a:srgbClr val="FF0000"/>
                </a:solidFill>
                <a:latin typeface="Arial Black" pitchFamily="34" charset="0"/>
              </a:rPr>
              <a:t>Starch </a:t>
            </a:r>
            <a:endParaRPr lang="cs-CZ" dirty="0">
              <a:solidFill>
                <a:srgbClr val="0000FF"/>
              </a:solidFill>
              <a:latin typeface="Arial Black" pitchFamily="34" charset="0"/>
            </a:endParaRPr>
          </a:p>
        </p:txBody>
      </p:sp>
      <p:sp>
        <p:nvSpPr>
          <p:cNvPr id="24" name="TextovéPole 23"/>
          <p:cNvSpPr txBox="1"/>
          <p:nvPr/>
        </p:nvSpPr>
        <p:spPr>
          <a:xfrm>
            <a:off x="3923928" y="4725144"/>
            <a:ext cx="1080120" cy="369332"/>
          </a:xfrm>
          <a:prstGeom prst="rect">
            <a:avLst/>
          </a:prstGeom>
          <a:solidFill>
            <a:schemeClr val="accent3">
              <a:lumMod val="95000"/>
            </a:schemeClr>
          </a:solidFill>
        </p:spPr>
        <p:txBody>
          <a:bodyPr wrap="square" rtlCol="0">
            <a:spAutoFit/>
          </a:bodyPr>
          <a:lstStyle/>
          <a:p>
            <a:r>
              <a:rPr lang="en-GB" dirty="0" smtClean="0">
                <a:solidFill>
                  <a:srgbClr val="FF0000"/>
                </a:solidFill>
                <a:latin typeface="Arial Black" pitchFamily="34" charset="0"/>
              </a:rPr>
              <a:t>Starch </a:t>
            </a:r>
            <a:endParaRPr lang="cs-CZ" dirty="0">
              <a:solidFill>
                <a:srgbClr val="0000FF"/>
              </a:solidFill>
              <a:latin typeface="Arial Black" pitchFamily="34" charset="0"/>
            </a:endParaRPr>
          </a:p>
        </p:txBody>
      </p:sp>
      <p:sp>
        <p:nvSpPr>
          <p:cNvPr id="25" name="TextovéPole 24"/>
          <p:cNvSpPr txBox="1"/>
          <p:nvPr/>
        </p:nvSpPr>
        <p:spPr>
          <a:xfrm>
            <a:off x="4860032" y="5301208"/>
            <a:ext cx="1080120" cy="369332"/>
          </a:xfrm>
          <a:prstGeom prst="rect">
            <a:avLst/>
          </a:prstGeom>
          <a:solidFill>
            <a:schemeClr val="accent3">
              <a:lumMod val="95000"/>
            </a:schemeClr>
          </a:solidFill>
        </p:spPr>
        <p:txBody>
          <a:bodyPr wrap="square" rtlCol="0">
            <a:spAutoFit/>
          </a:bodyPr>
          <a:lstStyle/>
          <a:p>
            <a:r>
              <a:rPr lang="en-GB" dirty="0" smtClean="0">
                <a:solidFill>
                  <a:srgbClr val="FF0000"/>
                </a:solidFill>
                <a:latin typeface="Arial Black" pitchFamily="34" charset="0"/>
              </a:rPr>
              <a:t>Starch </a:t>
            </a:r>
            <a:endParaRPr lang="cs-CZ" dirty="0">
              <a:solidFill>
                <a:srgbClr val="0000FF"/>
              </a:solidFill>
              <a:latin typeface="Arial Black" pitchFamily="34" charset="0"/>
            </a:endParaRPr>
          </a:p>
        </p:txBody>
      </p:sp>
      <p:sp>
        <p:nvSpPr>
          <p:cNvPr id="26" name="TextovéPole 25"/>
          <p:cNvSpPr txBox="1"/>
          <p:nvPr/>
        </p:nvSpPr>
        <p:spPr>
          <a:xfrm>
            <a:off x="395536" y="4293096"/>
            <a:ext cx="8352928" cy="369332"/>
          </a:xfrm>
          <a:prstGeom prst="rect">
            <a:avLst/>
          </a:prstGeom>
          <a:solidFill>
            <a:schemeClr val="accent3">
              <a:lumMod val="95000"/>
            </a:schemeClr>
          </a:solidFill>
        </p:spPr>
        <p:txBody>
          <a:bodyPr wrap="square" rtlCol="0">
            <a:spAutoFit/>
          </a:bodyPr>
          <a:lstStyle/>
          <a:p>
            <a:r>
              <a:rPr lang="en-GB" dirty="0" smtClean="0">
                <a:solidFill>
                  <a:srgbClr val="C00000"/>
                </a:solidFill>
                <a:latin typeface="Arial Black" pitchFamily="34" charset="0"/>
              </a:rPr>
              <a:t>Reaction Mechanism is showing the following Equation</a:t>
            </a:r>
            <a:r>
              <a:rPr lang="cs-CZ" dirty="0" smtClean="0">
                <a:solidFill>
                  <a:srgbClr val="C00000"/>
                </a:solidFill>
                <a:latin typeface="Arial Black" pitchFamily="34" charset="0"/>
              </a:rPr>
              <a:t>:</a:t>
            </a:r>
            <a:endParaRPr lang="cs-CZ" dirty="0"/>
          </a:p>
        </p:txBody>
      </p:sp>
      <p:sp>
        <p:nvSpPr>
          <p:cNvPr id="27" name="TextovéPole 26"/>
          <p:cNvSpPr txBox="1"/>
          <p:nvPr/>
        </p:nvSpPr>
        <p:spPr>
          <a:xfrm>
            <a:off x="4788024" y="2564904"/>
            <a:ext cx="4032448" cy="369332"/>
          </a:xfrm>
          <a:prstGeom prst="rect">
            <a:avLst/>
          </a:prstGeom>
          <a:solidFill>
            <a:schemeClr val="accent3">
              <a:lumMod val="95000"/>
            </a:schemeClr>
          </a:solidFill>
        </p:spPr>
        <p:txBody>
          <a:bodyPr wrap="square" rtlCol="0">
            <a:spAutoFit/>
          </a:bodyPr>
          <a:lstStyle/>
          <a:p>
            <a:r>
              <a:rPr lang="en-GB" dirty="0" smtClean="0">
                <a:solidFill>
                  <a:srgbClr val="FF0000"/>
                </a:solidFill>
                <a:latin typeface="Arial Black" pitchFamily="34" charset="0"/>
              </a:rPr>
              <a:t>Starch </a:t>
            </a:r>
            <a:r>
              <a:rPr lang="cs-CZ" dirty="0" err="1" smtClean="0">
                <a:solidFill>
                  <a:srgbClr val="FF0000"/>
                </a:solidFill>
                <a:latin typeface="Arial Black" pitchFamily="34" charset="0"/>
              </a:rPr>
              <a:t>Hydroxymetylether</a:t>
            </a:r>
            <a:endParaRPr lang="cs-CZ" dirty="0"/>
          </a:p>
        </p:txBody>
      </p:sp>
      <p:sp>
        <p:nvSpPr>
          <p:cNvPr id="28" name="TextovéPole 27"/>
          <p:cNvSpPr txBox="1"/>
          <p:nvPr/>
        </p:nvSpPr>
        <p:spPr>
          <a:xfrm>
            <a:off x="1979712" y="5877272"/>
            <a:ext cx="3312368" cy="369332"/>
          </a:xfrm>
          <a:prstGeom prst="rect">
            <a:avLst/>
          </a:prstGeom>
          <a:solidFill>
            <a:schemeClr val="accent3">
              <a:lumMod val="95000"/>
            </a:schemeClr>
          </a:solidFill>
        </p:spPr>
        <p:txBody>
          <a:bodyPr wrap="square" rtlCol="0">
            <a:spAutoFit/>
          </a:bodyPr>
          <a:lstStyle/>
          <a:p>
            <a:r>
              <a:rPr lang="en-GB" dirty="0" err="1" smtClean="0">
                <a:solidFill>
                  <a:srgbClr val="C00000"/>
                </a:solidFill>
                <a:latin typeface="Arial Black" pitchFamily="34" charset="0"/>
              </a:rPr>
              <a:t>Glyco</a:t>
            </a:r>
            <a:r>
              <a:rPr lang="cs-CZ" dirty="0" err="1" smtClean="0">
                <a:solidFill>
                  <a:srgbClr val="C00000"/>
                </a:solidFill>
                <a:latin typeface="Arial Black" pitchFamily="34" charset="0"/>
              </a:rPr>
              <a:t>lic</a:t>
            </a:r>
            <a:r>
              <a:rPr lang="en-GB" dirty="0" smtClean="0">
                <a:solidFill>
                  <a:srgbClr val="C00000"/>
                </a:solidFill>
                <a:latin typeface="Arial Black" pitchFamily="34" charset="0"/>
              </a:rPr>
              <a:t> acid </a:t>
            </a:r>
            <a:r>
              <a:rPr lang="en-GB" dirty="0" err="1" smtClean="0">
                <a:solidFill>
                  <a:srgbClr val="C00000"/>
                </a:solidFill>
                <a:latin typeface="Arial Black" pitchFamily="34" charset="0"/>
              </a:rPr>
              <a:t>Lactone</a:t>
            </a:r>
            <a:endParaRPr lang="en-GB" dirty="0"/>
          </a:p>
        </p:txBody>
      </p:sp>
      <p:pic>
        <p:nvPicPr>
          <p:cNvPr id="29" name="Obrázek 28" descr="101px-Glycolic_acid_svg.png"/>
          <p:cNvPicPr>
            <a:picLocks noChangeAspect="1"/>
          </p:cNvPicPr>
          <p:nvPr/>
        </p:nvPicPr>
        <p:blipFill>
          <a:blip r:embed="rId5" cstate="print"/>
          <a:stretch>
            <a:fillRect/>
          </a:stretch>
        </p:blipFill>
        <p:spPr>
          <a:xfrm>
            <a:off x="7524328" y="5886248"/>
            <a:ext cx="1440160" cy="971752"/>
          </a:xfrm>
          <a:prstGeom prst="rect">
            <a:avLst/>
          </a:prstGeom>
          <a:solidFill>
            <a:schemeClr val="accent3">
              <a:lumMod val="95000"/>
            </a:schemeClr>
          </a:solidFill>
        </p:spPr>
      </p:pic>
      <p:cxnSp>
        <p:nvCxnSpPr>
          <p:cNvPr id="31" name="Přímá spojovací šipka 30"/>
          <p:cNvCxnSpPr>
            <a:endCxn id="29" idx="1"/>
          </p:cNvCxnSpPr>
          <p:nvPr/>
        </p:nvCxnSpPr>
        <p:spPr>
          <a:xfrm>
            <a:off x="3203848" y="6237312"/>
            <a:ext cx="4320480" cy="134812"/>
          </a:xfrm>
          <a:prstGeom prst="straightConnector1">
            <a:avLst/>
          </a:prstGeom>
          <a:ln w="6350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418058"/>
          </a:xfrm>
        </p:spPr>
        <p:txBody>
          <a:bodyPr/>
          <a:lstStyle/>
          <a:p>
            <a:pPr lvl="1"/>
            <a:r>
              <a:rPr lang="cs-CZ" sz="2800" dirty="0" err="1" smtClean="0">
                <a:solidFill>
                  <a:srgbClr val="FF0000"/>
                </a:solidFill>
                <a:latin typeface="Arial Black" pitchFamily="34" charset="0"/>
              </a:rPr>
              <a:t>Cationic</a:t>
            </a:r>
            <a:r>
              <a:rPr lang="cs-CZ" sz="2800" dirty="0" smtClean="0">
                <a:solidFill>
                  <a:srgbClr val="FF0000"/>
                </a:solidFill>
                <a:latin typeface="Arial Black" pitchFamily="34" charset="0"/>
              </a:rPr>
              <a:t> </a:t>
            </a:r>
            <a:r>
              <a:rPr lang="cs-CZ" sz="2800" dirty="0" err="1" smtClean="0">
                <a:solidFill>
                  <a:srgbClr val="FF0000"/>
                </a:solidFill>
                <a:latin typeface="Arial Black" pitchFamily="34" charset="0"/>
              </a:rPr>
              <a:t>Starch</a:t>
            </a:r>
            <a:r>
              <a:rPr lang="cs-CZ" sz="2800" dirty="0" smtClean="0">
                <a:solidFill>
                  <a:srgbClr val="FF0000"/>
                </a:solidFill>
                <a:latin typeface="Arial Black" pitchFamily="34" charset="0"/>
              </a:rPr>
              <a:t> 1</a:t>
            </a:r>
            <a:endParaRPr lang="cs-CZ" sz="2800" dirty="0">
              <a:solidFill>
                <a:srgbClr val="FF0000"/>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January 2018/6-3</a:t>
            </a:r>
            <a:endParaRPr lang="sk-SK"/>
          </a:p>
        </p:txBody>
      </p:sp>
      <p:sp>
        <p:nvSpPr>
          <p:cNvPr id="5" name="Zástupný symbol pro zápatí 4"/>
          <p:cNvSpPr>
            <a:spLocks noGrp="1"/>
          </p:cNvSpPr>
          <p:nvPr>
            <p:ph type="ftr" sz="quarter" idx="11"/>
          </p:nvPr>
        </p:nvSpPr>
        <p:spPr>
          <a:xfrm>
            <a:off x="3124200" y="6245225"/>
            <a:ext cx="5048200" cy="476250"/>
          </a:xfrm>
        </p:spPr>
        <p:txBody>
          <a:bodyPr/>
          <a:lstStyle/>
          <a:p>
            <a:pPr>
              <a:defRPr/>
            </a:pPr>
            <a:r>
              <a:rPr lang="fr-FR" smtClean="0"/>
              <a:t>NATURAL POLYMERS MU SCI 6 2018</a:t>
            </a:r>
            <a:endParaRPr lang="sk-SK" dirty="0"/>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44</a:t>
            </a:fld>
            <a:endParaRPr lang="sk-SK"/>
          </a:p>
        </p:txBody>
      </p:sp>
      <p:pic>
        <p:nvPicPr>
          <p:cNvPr id="9" name="Obrázek 8" descr="img705.jpg"/>
          <p:cNvPicPr>
            <a:picLocks noChangeAspect="1"/>
          </p:cNvPicPr>
          <p:nvPr/>
        </p:nvPicPr>
        <p:blipFill>
          <a:blip r:embed="rId2" cstate="print"/>
          <a:stretch>
            <a:fillRect/>
          </a:stretch>
        </p:blipFill>
        <p:spPr>
          <a:xfrm rot="5400000">
            <a:off x="1515313" y="-591174"/>
            <a:ext cx="6041364" cy="8856985"/>
          </a:xfrm>
          <a:prstGeom prst="rect">
            <a:avLst/>
          </a:prstGeom>
        </p:spPr>
      </p:pic>
      <p:sp>
        <p:nvSpPr>
          <p:cNvPr id="12" name="TextovéPole 11"/>
          <p:cNvSpPr txBox="1"/>
          <p:nvPr/>
        </p:nvSpPr>
        <p:spPr>
          <a:xfrm>
            <a:off x="4499992" y="4221088"/>
            <a:ext cx="360040" cy="369332"/>
          </a:xfrm>
          <a:prstGeom prst="rect">
            <a:avLst/>
          </a:prstGeom>
          <a:noFill/>
          <a:ln w="38100">
            <a:solidFill>
              <a:srgbClr val="FF0000"/>
            </a:solidFill>
          </a:ln>
        </p:spPr>
        <p:txBody>
          <a:bodyPr wrap="square" rtlCol="0">
            <a:spAutoFit/>
          </a:bodyPr>
          <a:lstStyle/>
          <a:p>
            <a:r>
              <a:rPr lang="cs-CZ" b="1" dirty="0" smtClean="0">
                <a:solidFill>
                  <a:srgbClr val="FF0000"/>
                </a:solidFill>
              </a:rPr>
              <a:t>+</a:t>
            </a:r>
            <a:endParaRPr lang="cs-CZ" b="1" dirty="0">
              <a:solidFill>
                <a:srgbClr val="FF0000"/>
              </a:solidFill>
            </a:endParaRPr>
          </a:p>
        </p:txBody>
      </p:sp>
      <p:cxnSp>
        <p:nvCxnSpPr>
          <p:cNvPr id="15" name="Přímá spojovací šipka 14"/>
          <p:cNvCxnSpPr/>
          <p:nvPr/>
        </p:nvCxnSpPr>
        <p:spPr>
          <a:xfrm flipH="1" flipV="1">
            <a:off x="3923928" y="3861048"/>
            <a:ext cx="576064" cy="36004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Přímá spojovací šipka 16"/>
          <p:cNvCxnSpPr/>
          <p:nvPr/>
        </p:nvCxnSpPr>
        <p:spPr>
          <a:xfrm flipH="1">
            <a:off x="4427984" y="4581128"/>
            <a:ext cx="432048" cy="5760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ovéPole 9"/>
          <p:cNvSpPr txBox="1"/>
          <p:nvPr/>
        </p:nvSpPr>
        <p:spPr>
          <a:xfrm>
            <a:off x="467544" y="836712"/>
            <a:ext cx="1080120" cy="369332"/>
          </a:xfrm>
          <a:prstGeom prst="rect">
            <a:avLst/>
          </a:prstGeom>
          <a:solidFill>
            <a:schemeClr val="accent3">
              <a:lumMod val="95000"/>
            </a:schemeClr>
          </a:solidFill>
        </p:spPr>
        <p:txBody>
          <a:bodyPr wrap="square" rtlCol="0">
            <a:spAutoFit/>
          </a:bodyPr>
          <a:lstStyle/>
          <a:p>
            <a:r>
              <a:rPr lang="en-GB" dirty="0" smtClean="0">
                <a:solidFill>
                  <a:srgbClr val="FF0000"/>
                </a:solidFill>
                <a:latin typeface="Arial Black" pitchFamily="34" charset="0"/>
              </a:rPr>
              <a:t>Starch </a:t>
            </a:r>
            <a:endParaRPr lang="cs-CZ" dirty="0">
              <a:solidFill>
                <a:srgbClr val="0000FF"/>
              </a:solidFill>
              <a:latin typeface="Arial Black" pitchFamily="34" charset="0"/>
            </a:endParaRPr>
          </a:p>
        </p:txBody>
      </p:sp>
      <p:sp>
        <p:nvSpPr>
          <p:cNvPr id="11" name="TextovéPole 10"/>
          <p:cNvSpPr txBox="1"/>
          <p:nvPr/>
        </p:nvSpPr>
        <p:spPr>
          <a:xfrm>
            <a:off x="467544" y="1268760"/>
            <a:ext cx="1080120" cy="369332"/>
          </a:xfrm>
          <a:prstGeom prst="rect">
            <a:avLst/>
          </a:prstGeom>
          <a:solidFill>
            <a:schemeClr val="accent3">
              <a:lumMod val="95000"/>
            </a:schemeClr>
          </a:solidFill>
        </p:spPr>
        <p:txBody>
          <a:bodyPr wrap="square" rtlCol="0">
            <a:spAutoFit/>
          </a:bodyPr>
          <a:lstStyle/>
          <a:p>
            <a:r>
              <a:rPr lang="en-GB" dirty="0" smtClean="0">
                <a:solidFill>
                  <a:srgbClr val="FF0000"/>
                </a:solidFill>
                <a:latin typeface="Arial Black" pitchFamily="34" charset="0"/>
              </a:rPr>
              <a:t>Starch </a:t>
            </a:r>
            <a:endParaRPr lang="cs-CZ" dirty="0">
              <a:solidFill>
                <a:srgbClr val="0000FF"/>
              </a:solidFill>
              <a:latin typeface="Arial Black" pitchFamily="34" charset="0"/>
            </a:endParaRPr>
          </a:p>
        </p:txBody>
      </p:sp>
      <p:sp>
        <p:nvSpPr>
          <p:cNvPr id="13" name="TextovéPole 12"/>
          <p:cNvSpPr txBox="1"/>
          <p:nvPr/>
        </p:nvSpPr>
        <p:spPr>
          <a:xfrm>
            <a:off x="3707904" y="764704"/>
            <a:ext cx="1080120" cy="369332"/>
          </a:xfrm>
          <a:prstGeom prst="rect">
            <a:avLst/>
          </a:prstGeom>
          <a:solidFill>
            <a:schemeClr val="accent3">
              <a:lumMod val="95000"/>
            </a:schemeClr>
          </a:solidFill>
        </p:spPr>
        <p:txBody>
          <a:bodyPr wrap="square" rtlCol="0">
            <a:spAutoFit/>
          </a:bodyPr>
          <a:lstStyle/>
          <a:p>
            <a:r>
              <a:rPr lang="en-GB" dirty="0" smtClean="0">
                <a:solidFill>
                  <a:srgbClr val="FF0000"/>
                </a:solidFill>
                <a:latin typeface="Arial Black" pitchFamily="34" charset="0"/>
              </a:rPr>
              <a:t>Starch </a:t>
            </a:r>
            <a:endParaRPr lang="cs-CZ" dirty="0">
              <a:solidFill>
                <a:srgbClr val="0000FF"/>
              </a:solidFill>
              <a:latin typeface="Arial Black" pitchFamily="34" charset="0"/>
            </a:endParaRPr>
          </a:p>
        </p:txBody>
      </p:sp>
      <p:sp>
        <p:nvSpPr>
          <p:cNvPr id="14" name="TextovéPole 13"/>
          <p:cNvSpPr txBox="1"/>
          <p:nvPr/>
        </p:nvSpPr>
        <p:spPr>
          <a:xfrm>
            <a:off x="5868144" y="1340768"/>
            <a:ext cx="1080120" cy="369332"/>
          </a:xfrm>
          <a:prstGeom prst="rect">
            <a:avLst/>
          </a:prstGeom>
          <a:solidFill>
            <a:schemeClr val="accent3">
              <a:lumMod val="95000"/>
            </a:schemeClr>
          </a:solidFill>
        </p:spPr>
        <p:txBody>
          <a:bodyPr wrap="square" rtlCol="0">
            <a:spAutoFit/>
          </a:bodyPr>
          <a:lstStyle/>
          <a:p>
            <a:r>
              <a:rPr lang="en-GB" dirty="0" smtClean="0">
                <a:solidFill>
                  <a:srgbClr val="FF0000"/>
                </a:solidFill>
                <a:latin typeface="Arial Black" pitchFamily="34" charset="0"/>
              </a:rPr>
              <a:t>Starch </a:t>
            </a:r>
            <a:endParaRPr lang="cs-CZ" dirty="0">
              <a:solidFill>
                <a:srgbClr val="0000FF"/>
              </a:solidFill>
              <a:latin typeface="Arial Black" pitchFamily="34" charset="0"/>
            </a:endParaRPr>
          </a:p>
        </p:txBody>
      </p:sp>
      <p:sp>
        <p:nvSpPr>
          <p:cNvPr id="16" name="TextovéPole 15"/>
          <p:cNvSpPr txBox="1"/>
          <p:nvPr/>
        </p:nvSpPr>
        <p:spPr>
          <a:xfrm>
            <a:off x="323528" y="3284984"/>
            <a:ext cx="1080120" cy="369332"/>
          </a:xfrm>
          <a:prstGeom prst="rect">
            <a:avLst/>
          </a:prstGeom>
          <a:solidFill>
            <a:schemeClr val="accent3">
              <a:lumMod val="95000"/>
            </a:schemeClr>
          </a:solidFill>
        </p:spPr>
        <p:txBody>
          <a:bodyPr wrap="square" rtlCol="0">
            <a:spAutoFit/>
          </a:bodyPr>
          <a:lstStyle/>
          <a:p>
            <a:r>
              <a:rPr lang="en-GB" dirty="0" smtClean="0">
                <a:solidFill>
                  <a:srgbClr val="FF0000"/>
                </a:solidFill>
                <a:latin typeface="Arial Black" pitchFamily="34" charset="0"/>
              </a:rPr>
              <a:t>Starch </a:t>
            </a:r>
            <a:endParaRPr lang="cs-CZ" dirty="0">
              <a:solidFill>
                <a:srgbClr val="0000FF"/>
              </a:solidFill>
              <a:latin typeface="Arial Black" pitchFamily="34" charset="0"/>
            </a:endParaRPr>
          </a:p>
        </p:txBody>
      </p:sp>
      <p:sp>
        <p:nvSpPr>
          <p:cNvPr id="18" name="TextovéPole 17"/>
          <p:cNvSpPr txBox="1"/>
          <p:nvPr/>
        </p:nvSpPr>
        <p:spPr>
          <a:xfrm>
            <a:off x="3707904" y="3284984"/>
            <a:ext cx="1080120" cy="369332"/>
          </a:xfrm>
          <a:prstGeom prst="rect">
            <a:avLst/>
          </a:prstGeom>
          <a:solidFill>
            <a:schemeClr val="accent3">
              <a:lumMod val="95000"/>
            </a:schemeClr>
          </a:solidFill>
        </p:spPr>
        <p:txBody>
          <a:bodyPr wrap="square" rtlCol="0">
            <a:spAutoFit/>
          </a:bodyPr>
          <a:lstStyle/>
          <a:p>
            <a:r>
              <a:rPr lang="en-GB" dirty="0" smtClean="0">
                <a:solidFill>
                  <a:srgbClr val="FF0000"/>
                </a:solidFill>
                <a:latin typeface="Arial Black" pitchFamily="34" charset="0"/>
              </a:rPr>
              <a:t>Starch </a:t>
            </a:r>
            <a:endParaRPr lang="cs-CZ" dirty="0">
              <a:solidFill>
                <a:srgbClr val="0000FF"/>
              </a:solidFill>
              <a:latin typeface="Arial Black" pitchFamily="34" charset="0"/>
            </a:endParaRPr>
          </a:p>
        </p:txBody>
      </p:sp>
      <p:sp>
        <p:nvSpPr>
          <p:cNvPr id="19" name="TextovéPole 18"/>
          <p:cNvSpPr txBox="1"/>
          <p:nvPr/>
        </p:nvSpPr>
        <p:spPr>
          <a:xfrm>
            <a:off x="6084168" y="5589240"/>
            <a:ext cx="1080120" cy="369332"/>
          </a:xfrm>
          <a:prstGeom prst="rect">
            <a:avLst/>
          </a:prstGeom>
          <a:solidFill>
            <a:schemeClr val="accent3">
              <a:lumMod val="95000"/>
            </a:schemeClr>
          </a:solidFill>
        </p:spPr>
        <p:txBody>
          <a:bodyPr wrap="square" rtlCol="0">
            <a:spAutoFit/>
          </a:bodyPr>
          <a:lstStyle/>
          <a:p>
            <a:r>
              <a:rPr lang="en-GB" dirty="0" smtClean="0">
                <a:solidFill>
                  <a:srgbClr val="FF0000"/>
                </a:solidFill>
                <a:latin typeface="Arial Black" pitchFamily="34" charset="0"/>
              </a:rPr>
              <a:t>Starch </a:t>
            </a:r>
            <a:endParaRPr lang="cs-CZ" dirty="0">
              <a:solidFill>
                <a:srgbClr val="0000FF"/>
              </a:solidFill>
              <a:latin typeface="Arial Black" pitchFamily="34" charset="0"/>
            </a:endParaRPr>
          </a:p>
        </p:txBody>
      </p:sp>
      <p:sp>
        <p:nvSpPr>
          <p:cNvPr id="20" name="TextovéPole 19"/>
          <p:cNvSpPr txBox="1"/>
          <p:nvPr/>
        </p:nvSpPr>
        <p:spPr>
          <a:xfrm>
            <a:off x="323528" y="5517232"/>
            <a:ext cx="1080120" cy="369332"/>
          </a:xfrm>
          <a:prstGeom prst="rect">
            <a:avLst/>
          </a:prstGeom>
          <a:solidFill>
            <a:schemeClr val="accent3">
              <a:lumMod val="95000"/>
            </a:schemeClr>
          </a:solidFill>
        </p:spPr>
        <p:txBody>
          <a:bodyPr wrap="square" rtlCol="0">
            <a:spAutoFit/>
          </a:bodyPr>
          <a:lstStyle/>
          <a:p>
            <a:r>
              <a:rPr lang="en-GB" dirty="0" smtClean="0">
                <a:solidFill>
                  <a:srgbClr val="FF0000"/>
                </a:solidFill>
                <a:latin typeface="Arial Black" pitchFamily="34" charset="0"/>
              </a:rPr>
              <a:t>Starch </a:t>
            </a:r>
            <a:endParaRPr lang="cs-CZ" dirty="0">
              <a:solidFill>
                <a:srgbClr val="0000FF"/>
              </a:solidFill>
              <a:latin typeface="Arial Black" pitchFamily="34" charset="0"/>
            </a:endParaRPr>
          </a:p>
        </p:txBody>
      </p:sp>
      <p:sp>
        <p:nvSpPr>
          <p:cNvPr id="23" name="TextovéPole 22"/>
          <p:cNvSpPr txBox="1"/>
          <p:nvPr/>
        </p:nvSpPr>
        <p:spPr>
          <a:xfrm>
            <a:off x="0" y="2636912"/>
            <a:ext cx="8964488" cy="646331"/>
          </a:xfrm>
          <a:prstGeom prst="rect">
            <a:avLst/>
          </a:prstGeom>
          <a:solidFill>
            <a:schemeClr val="accent3">
              <a:lumMod val="95000"/>
            </a:schemeClr>
          </a:solidFill>
        </p:spPr>
        <p:txBody>
          <a:bodyPr wrap="square" rtlCol="0">
            <a:spAutoFit/>
          </a:bodyPr>
          <a:lstStyle/>
          <a:p>
            <a:r>
              <a:rPr lang="en-GB" dirty="0" smtClean="0">
                <a:solidFill>
                  <a:srgbClr val="C00000"/>
                </a:solidFill>
                <a:latin typeface="Arial Black" pitchFamily="34" charset="0"/>
              </a:rPr>
              <a:t>Starch</a:t>
            </a:r>
            <a:r>
              <a:rPr lang="en-GB" dirty="0" smtClean="0">
                <a:solidFill>
                  <a:srgbClr val="0000FF"/>
                </a:solidFill>
                <a:latin typeface="Arial Black" pitchFamily="34" charset="0"/>
              </a:rPr>
              <a:t> Quaternary </a:t>
            </a:r>
            <a:r>
              <a:rPr lang="en-GB" dirty="0" smtClean="0">
                <a:solidFill>
                  <a:srgbClr val="C00000"/>
                </a:solidFill>
                <a:latin typeface="Arial Black" pitchFamily="34" charset="0"/>
              </a:rPr>
              <a:t>Derivatives are resulting via Reaction of Starch with Halogen </a:t>
            </a:r>
            <a:r>
              <a:rPr lang="en-GB" dirty="0" smtClean="0">
                <a:solidFill>
                  <a:srgbClr val="0000FF"/>
                </a:solidFill>
                <a:latin typeface="Arial Black" pitchFamily="34" charset="0"/>
              </a:rPr>
              <a:t>Quaternary </a:t>
            </a:r>
            <a:r>
              <a:rPr lang="en-GB" dirty="0" smtClean="0">
                <a:solidFill>
                  <a:srgbClr val="C00000"/>
                </a:solidFill>
                <a:latin typeface="Arial Black" pitchFamily="34" charset="0"/>
              </a:rPr>
              <a:t>Derivatives of </a:t>
            </a:r>
            <a:r>
              <a:rPr lang="en-GB" dirty="0" err="1" smtClean="0">
                <a:solidFill>
                  <a:srgbClr val="C00000"/>
                </a:solidFill>
                <a:latin typeface="Arial Black" pitchFamily="34" charset="0"/>
              </a:rPr>
              <a:t>amonium</a:t>
            </a:r>
            <a:r>
              <a:rPr lang="en-GB" dirty="0" smtClean="0">
                <a:solidFill>
                  <a:srgbClr val="C00000"/>
                </a:solidFill>
                <a:latin typeface="Arial Black" pitchFamily="34" charset="0"/>
              </a:rPr>
              <a:t> Base</a:t>
            </a:r>
            <a:r>
              <a:rPr lang="en-GB" dirty="0" smtClean="0">
                <a:solidFill>
                  <a:srgbClr val="0000FF"/>
                </a:solidFill>
                <a:latin typeface="Arial Black" pitchFamily="34" charset="0"/>
              </a:rPr>
              <a:t>  </a:t>
            </a:r>
            <a:endParaRPr lang="en-GB" dirty="0">
              <a:solidFill>
                <a:srgbClr val="0000FF"/>
              </a:solidFill>
              <a:latin typeface="Arial Black"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395536" y="0"/>
            <a:ext cx="8229600" cy="418058"/>
          </a:xfrm>
        </p:spPr>
        <p:txBody>
          <a:bodyPr/>
          <a:lstStyle/>
          <a:p>
            <a:pPr lvl="1"/>
            <a:r>
              <a:rPr lang="cs-CZ" sz="2800" dirty="0" err="1" smtClean="0">
                <a:solidFill>
                  <a:srgbClr val="FF0000"/>
                </a:solidFill>
                <a:latin typeface="Arial Black" pitchFamily="34" charset="0"/>
              </a:rPr>
              <a:t>Cationic</a:t>
            </a:r>
            <a:r>
              <a:rPr lang="cs-CZ" sz="2800" dirty="0" smtClean="0">
                <a:solidFill>
                  <a:srgbClr val="FF0000"/>
                </a:solidFill>
                <a:latin typeface="Arial Black" pitchFamily="34" charset="0"/>
              </a:rPr>
              <a:t> </a:t>
            </a:r>
            <a:r>
              <a:rPr lang="cs-CZ" sz="2800" dirty="0" err="1" smtClean="0">
                <a:solidFill>
                  <a:srgbClr val="FF0000"/>
                </a:solidFill>
                <a:latin typeface="Arial Black" pitchFamily="34" charset="0"/>
              </a:rPr>
              <a:t>Starch</a:t>
            </a:r>
            <a:r>
              <a:rPr lang="cs-CZ" sz="2800" dirty="0" smtClean="0">
                <a:solidFill>
                  <a:srgbClr val="FF0000"/>
                </a:solidFill>
                <a:latin typeface="Arial Black" pitchFamily="34" charset="0"/>
              </a:rPr>
              <a:t> 2 – </a:t>
            </a:r>
            <a:r>
              <a:rPr lang="cs-CZ" sz="2800" dirty="0" smtClean="0">
                <a:solidFill>
                  <a:srgbClr val="008000"/>
                </a:solidFill>
                <a:latin typeface="Arial Black" pitchFamily="34" charset="0"/>
              </a:rPr>
              <a:t>PAPER PRODUCTION</a:t>
            </a:r>
            <a:endParaRPr lang="cs-CZ" sz="2800" dirty="0">
              <a:solidFill>
                <a:srgbClr val="008000"/>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January 2018/6-3</a:t>
            </a:r>
            <a:endParaRPr lang="sk-SK"/>
          </a:p>
        </p:txBody>
      </p:sp>
      <p:sp>
        <p:nvSpPr>
          <p:cNvPr id="5" name="Zástupný symbol pro zápatí 4"/>
          <p:cNvSpPr>
            <a:spLocks noGrp="1"/>
          </p:cNvSpPr>
          <p:nvPr>
            <p:ph type="ftr" sz="quarter" idx="11"/>
          </p:nvPr>
        </p:nvSpPr>
        <p:spPr>
          <a:xfrm>
            <a:off x="3124200" y="6245225"/>
            <a:ext cx="5048200" cy="476250"/>
          </a:xfrm>
        </p:spPr>
        <p:txBody>
          <a:bodyPr/>
          <a:lstStyle/>
          <a:p>
            <a:pPr>
              <a:defRPr/>
            </a:pPr>
            <a:r>
              <a:rPr lang="fr-FR" smtClean="0"/>
              <a:t>NATURAL POLYMERS MU SCI 6 2018</a:t>
            </a:r>
            <a:endParaRPr lang="sk-SK" dirty="0"/>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45</a:t>
            </a:fld>
            <a:endParaRPr lang="sk-SK"/>
          </a:p>
        </p:txBody>
      </p:sp>
      <p:pic>
        <p:nvPicPr>
          <p:cNvPr id="10" name="Obrázek 9" descr="škroby katio a anio v papírovině001.jpg"/>
          <p:cNvPicPr>
            <a:picLocks noChangeAspect="1"/>
          </p:cNvPicPr>
          <p:nvPr/>
        </p:nvPicPr>
        <p:blipFill>
          <a:blip r:embed="rId2" cstate="print"/>
          <a:stretch>
            <a:fillRect/>
          </a:stretch>
        </p:blipFill>
        <p:spPr>
          <a:xfrm rot="5400000">
            <a:off x="-256593" y="2461457"/>
            <a:ext cx="4653137" cy="4139952"/>
          </a:xfrm>
          <a:prstGeom prst="rect">
            <a:avLst/>
          </a:prstGeom>
        </p:spPr>
      </p:pic>
      <p:sp>
        <p:nvSpPr>
          <p:cNvPr id="13" name="TextovéPole 12"/>
          <p:cNvSpPr txBox="1"/>
          <p:nvPr/>
        </p:nvSpPr>
        <p:spPr>
          <a:xfrm>
            <a:off x="251520" y="4869160"/>
            <a:ext cx="3816424" cy="523220"/>
          </a:xfrm>
          <a:prstGeom prst="rect">
            <a:avLst/>
          </a:prstGeom>
          <a:solidFill>
            <a:schemeClr val="accent3">
              <a:lumMod val="85000"/>
            </a:schemeClr>
          </a:solidFill>
        </p:spPr>
        <p:txBody>
          <a:bodyPr wrap="square" rtlCol="0">
            <a:spAutoFit/>
          </a:bodyPr>
          <a:lstStyle/>
          <a:p>
            <a:pPr algn="ctr"/>
            <a:r>
              <a:rPr lang="cs-CZ" sz="2800" dirty="0" err="1" smtClean="0">
                <a:solidFill>
                  <a:srgbClr val="008000"/>
                </a:solidFill>
                <a:latin typeface="Arial Black" pitchFamily="34" charset="0"/>
              </a:rPr>
              <a:t>From</a:t>
            </a:r>
            <a:r>
              <a:rPr lang="cs-CZ" sz="2800" dirty="0" smtClean="0">
                <a:solidFill>
                  <a:srgbClr val="008000"/>
                </a:solidFill>
                <a:latin typeface="Arial Black" pitchFamily="34" charset="0"/>
              </a:rPr>
              <a:t> CELULLOSE!</a:t>
            </a:r>
            <a:endParaRPr lang="cs-CZ" sz="2800" dirty="0">
              <a:solidFill>
                <a:srgbClr val="008000"/>
              </a:solidFill>
              <a:latin typeface="Arial Black" pitchFamily="34" charset="0"/>
            </a:endParaRPr>
          </a:p>
        </p:txBody>
      </p:sp>
      <p:cxnSp>
        <p:nvCxnSpPr>
          <p:cNvPr id="16" name="Přímá spojovací šipka 15"/>
          <p:cNvCxnSpPr/>
          <p:nvPr/>
        </p:nvCxnSpPr>
        <p:spPr>
          <a:xfrm flipV="1">
            <a:off x="2051720" y="4509120"/>
            <a:ext cx="504056" cy="360040"/>
          </a:xfrm>
          <a:prstGeom prst="straightConnector1">
            <a:avLst/>
          </a:prstGeom>
          <a:ln w="63500">
            <a:solidFill>
              <a:srgbClr val="008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8" name="Přímá spojovací šipka 17"/>
          <p:cNvCxnSpPr/>
          <p:nvPr/>
        </p:nvCxnSpPr>
        <p:spPr>
          <a:xfrm flipH="1" flipV="1">
            <a:off x="1331640" y="4509120"/>
            <a:ext cx="720080" cy="360040"/>
          </a:xfrm>
          <a:prstGeom prst="straightConnector1">
            <a:avLst/>
          </a:prstGeom>
          <a:ln w="63500">
            <a:solidFill>
              <a:srgbClr val="008000"/>
            </a:solidFill>
            <a:prstDash val="sysDot"/>
            <a:tailEnd type="arrow"/>
          </a:ln>
        </p:spPr>
        <p:style>
          <a:lnRef idx="1">
            <a:schemeClr val="accent1"/>
          </a:lnRef>
          <a:fillRef idx="0">
            <a:schemeClr val="accent1"/>
          </a:fillRef>
          <a:effectRef idx="0">
            <a:schemeClr val="accent1"/>
          </a:effectRef>
          <a:fontRef idx="minor">
            <a:schemeClr val="tx1"/>
          </a:fontRef>
        </p:style>
      </p:cxnSp>
      <p:pic>
        <p:nvPicPr>
          <p:cNvPr id="22" name="Obrázek 21" descr="škroby katio a anio v papírovině002.jpg"/>
          <p:cNvPicPr>
            <a:picLocks noChangeAspect="1"/>
          </p:cNvPicPr>
          <p:nvPr/>
        </p:nvPicPr>
        <p:blipFill>
          <a:blip r:embed="rId3" cstate="print"/>
          <a:stretch>
            <a:fillRect/>
          </a:stretch>
        </p:blipFill>
        <p:spPr>
          <a:xfrm rot="16200000">
            <a:off x="5124217" y="2838217"/>
            <a:ext cx="2996952" cy="5042613"/>
          </a:xfrm>
          <a:prstGeom prst="rect">
            <a:avLst/>
          </a:prstGeom>
        </p:spPr>
      </p:pic>
      <p:sp>
        <p:nvSpPr>
          <p:cNvPr id="23" name="TextovéPole 22"/>
          <p:cNvSpPr txBox="1"/>
          <p:nvPr/>
        </p:nvSpPr>
        <p:spPr>
          <a:xfrm>
            <a:off x="4067944" y="476672"/>
            <a:ext cx="4752528" cy="1938992"/>
          </a:xfrm>
          <a:prstGeom prst="rect">
            <a:avLst/>
          </a:prstGeom>
          <a:noFill/>
        </p:spPr>
        <p:txBody>
          <a:bodyPr wrap="square" rtlCol="0">
            <a:spAutoFit/>
          </a:bodyPr>
          <a:lstStyle/>
          <a:p>
            <a:r>
              <a:rPr lang="en-GB" sz="2000" dirty="0" smtClean="0">
                <a:solidFill>
                  <a:srgbClr val="FF0000"/>
                </a:solidFill>
                <a:latin typeface="Arial Black" pitchFamily="34" charset="0"/>
              </a:rPr>
              <a:t>Addition of the  CATIONIC STARCH improves Retention so called  Extremely short Fibres, which arise from both waste Paper and Paper production Waste   </a:t>
            </a:r>
            <a:endParaRPr lang="en-GB" sz="2000" dirty="0">
              <a:solidFill>
                <a:srgbClr val="FF0000"/>
              </a:solidFill>
              <a:latin typeface="Arial Black" pitchFamily="34" charset="0"/>
            </a:endParaRPr>
          </a:p>
        </p:txBody>
      </p:sp>
      <p:sp>
        <p:nvSpPr>
          <p:cNvPr id="24" name="TextovéPole 23"/>
          <p:cNvSpPr txBox="1"/>
          <p:nvPr/>
        </p:nvSpPr>
        <p:spPr>
          <a:xfrm>
            <a:off x="4139952" y="2780928"/>
            <a:ext cx="4824536" cy="923330"/>
          </a:xfrm>
          <a:prstGeom prst="rect">
            <a:avLst/>
          </a:prstGeom>
          <a:noFill/>
          <a:ln w="63500">
            <a:solidFill>
              <a:srgbClr val="C00000"/>
            </a:solidFill>
            <a:prstDash val="sysDash"/>
          </a:ln>
        </p:spPr>
        <p:txBody>
          <a:bodyPr wrap="square" rtlCol="0">
            <a:spAutoFit/>
          </a:bodyPr>
          <a:lstStyle/>
          <a:p>
            <a:r>
              <a:rPr lang="en-GB" dirty="0" smtClean="0">
                <a:solidFill>
                  <a:srgbClr val="C00000"/>
                </a:solidFill>
                <a:latin typeface="Arial Black" pitchFamily="34" charset="0"/>
              </a:rPr>
              <a:t>ANIONIC STARCH  needs for acting </a:t>
            </a:r>
            <a:r>
              <a:rPr lang="en-GB" dirty="0" err="1" smtClean="0">
                <a:solidFill>
                  <a:srgbClr val="C00000"/>
                </a:solidFill>
                <a:latin typeface="Arial Black" pitchFamily="34" charset="0"/>
              </a:rPr>
              <a:t>Cation</a:t>
            </a:r>
            <a:r>
              <a:rPr lang="en-GB" dirty="0" smtClean="0">
                <a:solidFill>
                  <a:srgbClr val="C00000"/>
                </a:solidFill>
                <a:latin typeface="Arial Black" pitchFamily="34" charset="0"/>
              </a:rPr>
              <a:t> Al</a:t>
            </a:r>
            <a:r>
              <a:rPr lang="en-GB" baseline="30000" dirty="0" smtClean="0">
                <a:solidFill>
                  <a:srgbClr val="C00000"/>
                </a:solidFill>
                <a:latin typeface="Arial Black" pitchFamily="34" charset="0"/>
              </a:rPr>
              <a:t>+3</a:t>
            </a:r>
            <a:r>
              <a:rPr lang="en-GB" dirty="0" smtClean="0">
                <a:solidFill>
                  <a:srgbClr val="C00000"/>
                </a:solidFill>
                <a:latin typeface="Arial Black" pitchFamily="34" charset="0"/>
              </a:rPr>
              <a:t>, usually from </a:t>
            </a:r>
            <a:r>
              <a:rPr lang="en-GB" dirty="0" err="1" smtClean="0">
                <a:solidFill>
                  <a:srgbClr val="C00000"/>
                </a:solidFill>
                <a:latin typeface="Arial Black" pitchFamily="34" charset="0"/>
              </a:rPr>
              <a:t>KAl</a:t>
            </a:r>
            <a:r>
              <a:rPr lang="en-GB" dirty="0" smtClean="0">
                <a:solidFill>
                  <a:srgbClr val="C00000"/>
                </a:solidFill>
                <a:latin typeface="Arial Black" pitchFamily="34" charset="0"/>
              </a:rPr>
              <a:t>(SO</a:t>
            </a:r>
            <a:r>
              <a:rPr lang="en-GB" baseline="-25000" dirty="0" smtClean="0">
                <a:solidFill>
                  <a:srgbClr val="C00000"/>
                </a:solidFill>
                <a:latin typeface="Arial Black" pitchFamily="34" charset="0"/>
              </a:rPr>
              <a:t>4</a:t>
            </a:r>
            <a:r>
              <a:rPr lang="en-GB" dirty="0" smtClean="0">
                <a:solidFill>
                  <a:srgbClr val="C00000"/>
                </a:solidFill>
                <a:latin typeface="Arial Black" pitchFamily="34" charset="0"/>
              </a:rPr>
              <a:t>)</a:t>
            </a:r>
            <a:r>
              <a:rPr lang="en-GB" baseline="-25000" dirty="0" smtClean="0">
                <a:solidFill>
                  <a:srgbClr val="C00000"/>
                </a:solidFill>
                <a:latin typeface="Arial Black" pitchFamily="34" charset="0"/>
              </a:rPr>
              <a:t>4 </a:t>
            </a:r>
            <a:r>
              <a:rPr lang="en-GB" i="1" u="sng" dirty="0" smtClean="0">
                <a:solidFill>
                  <a:srgbClr val="C00000"/>
                </a:solidFill>
                <a:latin typeface="Arial Black" pitchFamily="34" charset="0"/>
              </a:rPr>
              <a:t>(</a:t>
            </a:r>
            <a:r>
              <a:rPr lang="en-GB" dirty="0" smtClean="0">
                <a:solidFill>
                  <a:srgbClr val="00B0F0"/>
                </a:solidFill>
                <a:latin typeface="Arial Black" pitchFamily="34" charset="0"/>
              </a:rPr>
              <a:t>Potassium </a:t>
            </a:r>
            <a:r>
              <a:rPr lang="en-GB" dirty="0" err="1" smtClean="0">
                <a:solidFill>
                  <a:srgbClr val="00B0F0"/>
                </a:solidFill>
                <a:latin typeface="Arial Black" pitchFamily="34" charset="0"/>
              </a:rPr>
              <a:t>aluminum</a:t>
            </a:r>
            <a:r>
              <a:rPr lang="en-GB" dirty="0" smtClean="0">
                <a:solidFill>
                  <a:srgbClr val="00B0F0"/>
                </a:solidFill>
                <a:latin typeface="Arial Black" pitchFamily="34" charset="0"/>
              </a:rPr>
              <a:t> </a:t>
            </a:r>
            <a:r>
              <a:rPr lang="en-GB" dirty="0" err="1" smtClean="0">
                <a:solidFill>
                  <a:srgbClr val="00B0F0"/>
                </a:solidFill>
                <a:latin typeface="Arial Black" pitchFamily="34" charset="0"/>
              </a:rPr>
              <a:t>sulfate</a:t>
            </a:r>
            <a:r>
              <a:rPr lang="en-GB" i="1" u="sng" dirty="0" smtClean="0">
                <a:solidFill>
                  <a:srgbClr val="C00000"/>
                </a:solidFill>
                <a:latin typeface="Arial Black" pitchFamily="34" charset="0"/>
              </a:rPr>
              <a:t>)</a:t>
            </a:r>
            <a:endParaRPr lang="en-GB" i="1" u="sng" dirty="0">
              <a:solidFill>
                <a:srgbClr val="C00000"/>
              </a:solidFill>
              <a:latin typeface="Arial Black" pitchFamily="34" charset="0"/>
            </a:endParaRPr>
          </a:p>
        </p:txBody>
      </p:sp>
      <p:cxnSp>
        <p:nvCxnSpPr>
          <p:cNvPr id="25" name="Přímá spojovací šipka 24"/>
          <p:cNvCxnSpPr/>
          <p:nvPr/>
        </p:nvCxnSpPr>
        <p:spPr>
          <a:xfrm flipH="1" flipV="1">
            <a:off x="3203848" y="3789040"/>
            <a:ext cx="2520280" cy="72008"/>
          </a:xfrm>
          <a:prstGeom prst="straightConnector1">
            <a:avLst/>
          </a:prstGeom>
          <a:ln w="63500">
            <a:solidFill>
              <a:srgbClr val="C0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8" name="Přímá spojovací šipka 27"/>
          <p:cNvCxnSpPr/>
          <p:nvPr/>
        </p:nvCxnSpPr>
        <p:spPr>
          <a:xfrm>
            <a:off x="5804520" y="3869432"/>
            <a:ext cx="2295872" cy="1791816"/>
          </a:xfrm>
          <a:prstGeom prst="straightConnector1">
            <a:avLst/>
          </a:prstGeom>
          <a:ln w="63500">
            <a:solidFill>
              <a:srgbClr val="C0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5" name="TextovéPole 14"/>
          <p:cNvSpPr txBox="1"/>
          <p:nvPr/>
        </p:nvSpPr>
        <p:spPr>
          <a:xfrm>
            <a:off x="0" y="5661248"/>
            <a:ext cx="4139952" cy="1015663"/>
          </a:xfrm>
          <a:prstGeom prst="rect">
            <a:avLst/>
          </a:prstGeom>
          <a:solidFill>
            <a:schemeClr val="accent3">
              <a:lumMod val="95000"/>
            </a:schemeClr>
          </a:solidFill>
        </p:spPr>
        <p:txBody>
          <a:bodyPr wrap="square" rtlCol="0">
            <a:spAutoFit/>
          </a:bodyPr>
          <a:lstStyle/>
          <a:p>
            <a:r>
              <a:rPr lang="en-GB" sz="2000" dirty="0" smtClean="0">
                <a:solidFill>
                  <a:srgbClr val="C00000"/>
                </a:solidFill>
                <a:latin typeface="Arial Black" pitchFamily="34" charset="0"/>
              </a:rPr>
              <a:t>Diagram showing Influence of </a:t>
            </a:r>
            <a:r>
              <a:rPr lang="en-GB" sz="2000" dirty="0" err="1" smtClean="0">
                <a:solidFill>
                  <a:srgbClr val="C00000"/>
                </a:solidFill>
                <a:latin typeface="Arial Black" pitchFamily="34" charset="0"/>
              </a:rPr>
              <a:t>Ionogenic</a:t>
            </a:r>
            <a:r>
              <a:rPr lang="en-GB" sz="2000" dirty="0" smtClean="0">
                <a:solidFill>
                  <a:srgbClr val="C00000"/>
                </a:solidFill>
                <a:latin typeface="Arial Black" pitchFamily="34" charset="0"/>
              </a:rPr>
              <a:t> Starch Derivatives  </a:t>
            </a:r>
            <a:endParaRPr lang="en-GB" sz="2000" dirty="0">
              <a:solidFill>
                <a:srgbClr val="C00000"/>
              </a:solidFill>
              <a:latin typeface="Arial Black" pitchFamily="34" charset="0"/>
            </a:endParaRPr>
          </a:p>
        </p:txBody>
      </p:sp>
      <p:sp>
        <p:nvSpPr>
          <p:cNvPr id="17" name="TextovéPole 16"/>
          <p:cNvSpPr txBox="1"/>
          <p:nvPr/>
        </p:nvSpPr>
        <p:spPr>
          <a:xfrm>
            <a:off x="323528" y="2420888"/>
            <a:ext cx="1331640" cy="584775"/>
          </a:xfrm>
          <a:prstGeom prst="rect">
            <a:avLst/>
          </a:prstGeom>
          <a:solidFill>
            <a:schemeClr val="accent3">
              <a:lumMod val="95000"/>
            </a:schemeClr>
          </a:solidFill>
        </p:spPr>
        <p:txBody>
          <a:bodyPr wrap="square" rtlCol="0">
            <a:spAutoFit/>
          </a:bodyPr>
          <a:lstStyle/>
          <a:p>
            <a:r>
              <a:rPr lang="cs-CZ" sz="1600" dirty="0" err="1" smtClean="0">
                <a:solidFill>
                  <a:srgbClr val="FF0000"/>
                </a:solidFill>
                <a:latin typeface="Arial Black" pitchFamily="34" charset="0"/>
              </a:rPr>
              <a:t>Cationic</a:t>
            </a:r>
            <a:r>
              <a:rPr lang="cs-CZ" sz="1600" dirty="0" smtClean="0">
                <a:solidFill>
                  <a:srgbClr val="FF0000"/>
                </a:solidFill>
                <a:latin typeface="Arial Black" pitchFamily="34" charset="0"/>
              </a:rPr>
              <a:t> </a:t>
            </a:r>
            <a:r>
              <a:rPr lang="cs-CZ" sz="1600" dirty="0" err="1" smtClean="0">
                <a:solidFill>
                  <a:srgbClr val="FF0000"/>
                </a:solidFill>
                <a:latin typeface="Arial Black" pitchFamily="34" charset="0"/>
              </a:rPr>
              <a:t>Starch</a:t>
            </a:r>
            <a:endParaRPr lang="cs-CZ" sz="1600" dirty="0"/>
          </a:p>
        </p:txBody>
      </p:sp>
      <p:sp>
        <p:nvSpPr>
          <p:cNvPr id="19" name="TextovéPole 18"/>
          <p:cNvSpPr txBox="1"/>
          <p:nvPr/>
        </p:nvSpPr>
        <p:spPr>
          <a:xfrm>
            <a:off x="1979712" y="2564904"/>
            <a:ext cx="1331640" cy="584775"/>
          </a:xfrm>
          <a:prstGeom prst="rect">
            <a:avLst/>
          </a:prstGeom>
          <a:solidFill>
            <a:schemeClr val="accent3">
              <a:lumMod val="95000"/>
            </a:schemeClr>
          </a:solidFill>
        </p:spPr>
        <p:txBody>
          <a:bodyPr wrap="square" rtlCol="0">
            <a:spAutoFit/>
          </a:bodyPr>
          <a:lstStyle/>
          <a:p>
            <a:r>
              <a:rPr lang="cs-CZ" sz="1600" dirty="0" err="1" smtClean="0">
                <a:solidFill>
                  <a:srgbClr val="0000FF"/>
                </a:solidFill>
                <a:latin typeface="Arial Black" pitchFamily="34" charset="0"/>
              </a:rPr>
              <a:t>Anionic</a:t>
            </a:r>
            <a:r>
              <a:rPr lang="cs-CZ" sz="1600" dirty="0" smtClean="0">
                <a:solidFill>
                  <a:srgbClr val="0000FF"/>
                </a:solidFill>
                <a:latin typeface="Arial Black" pitchFamily="34" charset="0"/>
              </a:rPr>
              <a:t> </a:t>
            </a:r>
            <a:r>
              <a:rPr lang="cs-CZ" sz="1600" dirty="0" err="1" smtClean="0">
                <a:solidFill>
                  <a:srgbClr val="0000FF"/>
                </a:solidFill>
                <a:latin typeface="Arial Black" pitchFamily="34" charset="0"/>
              </a:rPr>
              <a:t>Starch</a:t>
            </a:r>
            <a:endParaRPr lang="cs-CZ" sz="1600" dirty="0">
              <a:solidFill>
                <a:srgbClr val="0000FF"/>
              </a:solidFill>
            </a:endParaRPr>
          </a:p>
        </p:txBody>
      </p:sp>
      <p:sp>
        <p:nvSpPr>
          <p:cNvPr id="20" name="TextovéPole 19"/>
          <p:cNvSpPr txBox="1"/>
          <p:nvPr/>
        </p:nvSpPr>
        <p:spPr>
          <a:xfrm>
            <a:off x="3923928" y="4005064"/>
            <a:ext cx="2016224" cy="338554"/>
          </a:xfrm>
          <a:prstGeom prst="rect">
            <a:avLst/>
          </a:prstGeom>
          <a:solidFill>
            <a:schemeClr val="accent3">
              <a:lumMod val="95000"/>
            </a:schemeClr>
          </a:solidFill>
        </p:spPr>
        <p:txBody>
          <a:bodyPr wrap="square" rtlCol="0">
            <a:spAutoFit/>
          </a:bodyPr>
          <a:lstStyle/>
          <a:p>
            <a:r>
              <a:rPr lang="cs-CZ" sz="1600" dirty="0" err="1" smtClean="0">
                <a:solidFill>
                  <a:srgbClr val="FF0000"/>
                </a:solidFill>
                <a:latin typeface="Arial Black" pitchFamily="34" charset="0"/>
              </a:rPr>
              <a:t>Cationic</a:t>
            </a:r>
            <a:r>
              <a:rPr lang="cs-CZ" sz="1600" dirty="0" smtClean="0">
                <a:solidFill>
                  <a:srgbClr val="FF0000"/>
                </a:solidFill>
                <a:latin typeface="Arial Black" pitchFamily="34" charset="0"/>
              </a:rPr>
              <a:t> </a:t>
            </a:r>
            <a:r>
              <a:rPr lang="cs-CZ" sz="1600" dirty="0" err="1" smtClean="0">
                <a:solidFill>
                  <a:srgbClr val="FF0000"/>
                </a:solidFill>
                <a:latin typeface="Arial Black" pitchFamily="34" charset="0"/>
              </a:rPr>
              <a:t>Starch</a:t>
            </a:r>
            <a:endParaRPr lang="cs-CZ" sz="1600" dirty="0"/>
          </a:p>
        </p:txBody>
      </p:sp>
      <p:sp>
        <p:nvSpPr>
          <p:cNvPr id="21" name="TextovéPole 20"/>
          <p:cNvSpPr txBox="1"/>
          <p:nvPr/>
        </p:nvSpPr>
        <p:spPr>
          <a:xfrm>
            <a:off x="7020272" y="4005064"/>
            <a:ext cx="1979712" cy="338554"/>
          </a:xfrm>
          <a:prstGeom prst="rect">
            <a:avLst/>
          </a:prstGeom>
          <a:solidFill>
            <a:schemeClr val="accent3">
              <a:lumMod val="95000"/>
            </a:schemeClr>
          </a:solidFill>
        </p:spPr>
        <p:txBody>
          <a:bodyPr wrap="square" rtlCol="0">
            <a:spAutoFit/>
          </a:bodyPr>
          <a:lstStyle/>
          <a:p>
            <a:r>
              <a:rPr lang="cs-CZ" sz="1600" dirty="0" err="1" smtClean="0">
                <a:solidFill>
                  <a:srgbClr val="0000FF"/>
                </a:solidFill>
                <a:latin typeface="Arial Black" pitchFamily="34" charset="0"/>
              </a:rPr>
              <a:t>Anionic</a:t>
            </a:r>
            <a:r>
              <a:rPr lang="cs-CZ" sz="1600" dirty="0" smtClean="0">
                <a:solidFill>
                  <a:srgbClr val="0000FF"/>
                </a:solidFill>
                <a:latin typeface="Arial Black" pitchFamily="34" charset="0"/>
              </a:rPr>
              <a:t> </a:t>
            </a:r>
            <a:r>
              <a:rPr lang="cs-CZ" sz="1600" dirty="0" err="1" smtClean="0">
                <a:solidFill>
                  <a:srgbClr val="0000FF"/>
                </a:solidFill>
                <a:latin typeface="Arial Black" pitchFamily="34" charset="0"/>
              </a:rPr>
              <a:t>Starch</a:t>
            </a:r>
            <a:endParaRPr lang="cs-CZ" sz="1600" dirty="0">
              <a:solidFill>
                <a:srgbClr val="0000FF"/>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67544" y="116632"/>
            <a:ext cx="8229600" cy="346050"/>
          </a:xfrm>
        </p:spPr>
        <p:txBody>
          <a:bodyPr/>
          <a:lstStyle/>
          <a:p>
            <a:pPr lvl="1"/>
            <a:r>
              <a:rPr lang="cs-CZ" sz="2800" dirty="0" err="1" smtClean="0">
                <a:solidFill>
                  <a:srgbClr val="FF0000"/>
                </a:solidFill>
                <a:latin typeface="Arial Black" pitchFamily="34" charset="0"/>
              </a:rPr>
              <a:t>Crosslinked</a:t>
            </a:r>
            <a:r>
              <a:rPr lang="cs-CZ" sz="2800" dirty="0" smtClean="0">
                <a:solidFill>
                  <a:srgbClr val="FF0000"/>
                </a:solidFill>
                <a:latin typeface="Arial Black" pitchFamily="34" charset="0"/>
              </a:rPr>
              <a:t> </a:t>
            </a:r>
            <a:r>
              <a:rPr lang="cs-CZ" sz="2800" dirty="0" err="1" smtClean="0">
                <a:solidFill>
                  <a:srgbClr val="FF0000"/>
                </a:solidFill>
                <a:latin typeface="Arial Black" pitchFamily="34" charset="0"/>
              </a:rPr>
              <a:t>Starch</a:t>
            </a:r>
            <a:r>
              <a:rPr lang="cs-CZ" sz="2800" dirty="0" smtClean="0">
                <a:solidFill>
                  <a:srgbClr val="FF0000"/>
                </a:solidFill>
                <a:latin typeface="Arial Black" pitchFamily="34" charset="0"/>
              </a:rPr>
              <a:t> 1</a:t>
            </a:r>
            <a:endParaRPr lang="cs-CZ" sz="2800" dirty="0">
              <a:solidFill>
                <a:srgbClr val="FF0000"/>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January 2018/6-3</a:t>
            </a:r>
            <a:endParaRPr lang="sk-SK"/>
          </a:p>
        </p:txBody>
      </p:sp>
      <p:sp>
        <p:nvSpPr>
          <p:cNvPr id="5" name="Zástupný symbol pro zápatí 4"/>
          <p:cNvSpPr>
            <a:spLocks noGrp="1"/>
          </p:cNvSpPr>
          <p:nvPr>
            <p:ph type="ftr" sz="quarter" idx="11"/>
          </p:nvPr>
        </p:nvSpPr>
        <p:spPr>
          <a:xfrm>
            <a:off x="3124200" y="6245225"/>
            <a:ext cx="5120208" cy="476250"/>
          </a:xfrm>
        </p:spPr>
        <p:txBody>
          <a:bodyPr/>
          <a:lstStyle/>
          <a:p>
            <a:pPr>
              <a:defRPr/>
            </a:pPr>
            <a:r>
              <a:rPr lang="fr-FR" smtClean="0"/>
              <a:t>NATURAL POLYMERS MU SCI 6 2018</a:t>
            </a:r>
            <a:endParaRPr lang="sk-SK" dirty="0"/>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46</a:t>
            </a:fld>
            <a:endParaRPr lang="sk-SK"/>
          </a:p>
        </p:txBody>
      </p:sp>
      <p:pic>
        <p:nvPicPr>
          <p:cNvPr id="10" name="Obrázek 9" descr="img706.jpg"/>
          <p:cNvPicPr>
            <a:picLocks noChangeAspect="1"/>
          </p:cNvPicPr>
          <p:nvPr/>
        </p:nvPicPr>
        <p:blipFill>
          <a:blip r:embed="rId2" cstate="print"/>
          <a:stretch>
            <a:fillRect/>
          </a:stretch>
        </p:blipFill>
        <p:spPr>
          <a:xfrm rot="5400000">
            <a:off x="1646098" y="-917906"/>
            <a:ext cx="5707790" cy="8640961"/>
          </a:xfrm>
          <a:prstGeom prst="rect">
            <a:avLst/>
          </a:prstGeom>
        </p:spPr>
      </p:pic>
      <p:sp>
        <p:nvSpPr>
          <p:cNvPr id="8" name="TextovéPole 7"/>
          <p:cNvSpPr txBox="1"/>
          <p:nvPr/>
        </p:nvSpPr>
        <p:spPr>
          <a:xfrm>
            <a:off x="467544" y="1628800"/>
            <a:ext cx="1080120" cy="369332"/>
          </a:xfrm>
          <a:prstGeom prst="rect">
            <a:avLst/>
          </a:prstGeom>
          <a:solidFill>
            <a:schemeClr val="accent3">
              <a:lumMod val="95000"/>
            </a:schemeClr>
          </a:solidFill>
        </p:spPr>
        <p:txBody>
          <a:bodyPr wrap="square" rtlCol="0">
            <a:spAutoFit/>
          </a:bodyPr>
          <a:lstStyle/>
          <a:p>
            <a:r>
              <a:rPr lang="en-GB" dirty="0" smtClean="0">
                <a:solidFill>
                  <a:srgbClr val="FF0000"/>
                </a:solidFill>
                <a:latin typeface="Arial Black" pitchFamily="34" charset="0"/>
              </a:rPr>
              <a:t>Starch </a:t>
            </a:r>
            <a:endParaRPr lang="cs-CZ" dirty="0">
              <a:solidFill>
                <a:srgbClr val="0000FF"/>
              </a:solidFill>
              <a:latin typeface="Arial Black" pitchFamily="34" charset="0"/>
            </a:endParaRPr>
          </a:p>
        </p:txBody>
      </p:sp>
      <p:sp>
        <p:nvSpPr>
          <p:cNvPr id="9" name="TextovéPole 8"/>
          <p:cNvSpPr txBox="1"/>
          <p:nvPr/>
        </p:nvSpPr>
        <p:spPr>
          <a:xfrm>
            <a:off x="5364088" y="1772816"/>
            <a:ext cx="1080120" cy="369332"/>
          </a:xfrm>
          <a:prstGeom prst="rect">
            <a:avLst/>
          </a:prstGeom>
          <a:solidFill>
            <a:schemeClr val="accent3">
              <a:lumMod val="95000"/>
            </a:schemeClr>
          </a:solidFill>
        </p:spPr>
        <p:txBody>
          <a:bodyPr wrap="square" rtlCol="0">
            <a:spAutoFit/>
          </a:bodyPr>
          <a:lstStyle/>
          <a:p>
            <a:r>
              <a:rPr lang="en-GB" dirty="0" smtClean="0">
                <a:solidFill>
                  <a:srgbClr val="FF0000"/>
                </a:solidFill>
                <a:latin typeface="Arial Black" pitchFamily="34" charset="0"/>
              </a:rPr>
              <a:t>Starch </a:t>
            </a:r>
            <a:endParaRPr lang="cs-CZ" dirty="0">
              <a:solidFill>
                <a:srgbClr val="0000FF"/>
              </a:solidFill>
              <a:latin typeface="Arial Black" pitchFamily="34" charset="0"/>
            </a:endParaRPr>
          </a:p>
        </p:txBody>
      </p:sp>
      <p:sp>
        <p:nvSpPr>
          <p:cNvPr id="11" name="TextovéPole 10"/>
          <p:cNvSpPr txBox="1"/>
          <p:nvPr/>
        </p:nvSpPr>
        <p:spPr>
          <a:xfrm>
            <a:off x="7524328" y="1628800"/>
            <a:ext cx="1080120" cy="369332"/>
          </a:xfrm>
          <a:prstGeom prst="rect">
            <a:avLst/>
          </a:prstGeom>
          <a:solidFill>
            <a:schemeClr val="accent3">
              <a:lumMod val="95000"/>
            </a:schemeClr>
          </a:solidFill>
        </p:spPr>
        <p:txBody>
          <a:bodyPr wrap="square" rtlCol="0">
            <a:spAutoFit/>
          </a:bodyPr>
          <a:lstStyle/>
          <a:p>
            <a:r>
              <a:rPr lang="en-GB" dirty="0" smtClean="0">
                <a:solidFill>
                  <a:srgbClr val="FF0000"/>
                </a:solidFill>
                <a:latin typeface="Arial Black" pitchFamily="34" charset="0"/>
              </a:rPr>
              <a:t>Starch </a:t>
            </a:r>
            <a:endParaRPr lang="cs-CZ" dirty="0">
              <a:solidFill>
                <a:srgbClr val="0000FF"/>
              </a:solidFill>
              <a:latin typeface="Arial Black" pitchFamily="34" charset="0"/>
            </a:endParaRPr>
          </a:p>
        </p:txBody>
      </p:sp>
      <p:sp>
        <p:nvSpPr>
          <p:cNvPr id="12" name="TextovéPole 11"/>
          <p:cNvSpPr txBox="1"/>
          <p:nvPr/>
        </p:nvSpPr>
        <p:spPr>
          <a:xfrm>
            <a:off x="467544" y="3140968"/>
            <a:ext cx="1080120" cy="369332"/>
          </a:xfrm>
          <a:prstGeom prst="rect">
            <a:avLst/>
          </a:prstGeom>
          <a:solidFill>
            <a:schemeClr val="accent3">
              <a:lumMod val="95000"/>
            </a:schemeClr>
          </a:solidFill>
        </p:spPr>
        <p:txBody>
          <a:bodyPr wrap="square" rtlCol="0">
            <a:spAutoFit/>
          </a:bodyPr>
          <a:lstStyle/>
          <a:p>
            <a:r>
              <a:rPr lang="en-GB" dirty="0" smtClean="0">
                <a:solidFill>
                  <a:srgbClr val="FF0000"/>
                </a:solidFill>
                <a:latin typeface="Arial Black" pitchFamily="34" charset="0"/>
              </a:rPr>
              <a:t>Starch </a:t>
            </a:r>
            <a:endParaRPr lang="cs-CZ" dirty="0">
              <a:solidFill>
                <a:srgbClr val="0000FF"/>
              </a:solidFill>
              <a:latin typeface="Arial Black" pitchFamily="34" charset="0"/>
            </a:endParaRPr>
          </a:p>
        </p:txBody>
      </p:sp>
      <p:sp>
        <p:nvSpPr>
          <p:cNvPr id="13" name="TextovéPole 12"/>
          <p:cNvSpPr txBox="1"/>
          <p:nvPr/>
        </p:nvSpPr>
        <p:spPr>
          <a:xfrm>
            <a:off x="4427984" y="3212976"/>
            <a:ext cx="1080120" cy="369332"/>
          </a:xfrm>
          <a:prstGeom prst="rect">
            <a:avLst/>
          </a:prstGeom>
          <a:solidFill>
            <a:schemeClr val="accent3">
              <a:lumMod val="95000"/>
            </a:schemeClr>
          </a:solidFill>
        </p:spPr>
        <p:txBody>
          <a:bodyPr wrap="square" rtlCol="0">
            <a:spAutoFit/>
          </a:bodyPr>
          <a:lstStyle/>
          <a:p>
            <a:r>
              <a:rPr lang="en-GB" dirty="0" smtClean="0">
                <a:solidFill>
                  <a:srgbClr val="FF0000"/>
                </a:solidFill>
                <a:latin typeface="Arial Black" pitchFamily="34" charset="0"/>
              </a:rPr>
              <a:t>Starch </a:t>
            </a:r>
            <a:endParaRPr lang="cs-CZ" dirty="0">
              <a:solidFill>
                <a:srgbClr val="0000FF"/>
              </a:solidFill>
              <a:latin typeface="Arial Black" pitchFamily="34" charset="0"/>
            </a:endParaRPr>
          </a:p>
        </p:txBody>
      </p:sp>
      <p:sp>
        <p:nvSpPr>
          <p:cNvPr id="14" name="TextovéPole 13"/>
          <p:cNvSpPr txBox="1"/>
          <p:nvPr/>
        </p:nvSpPr>
        <p:spPr>
          <a:xfrm>
            <a:off x="7092280" y="3140968"/>
            <a:ext cx="1080120" cy="369332"/>
          </a:xfrm>
          <a:prstGeom prst="rect">
            <a:avLst/>
          </a:prstGeom>
          <a:solidFill>
            <a:schemeClr val="accent3">
              <a:lumMod val="95000"/>
            </a:schemeClr>
          </a:solidFill>
        </p:spPr>
        <p:txBody>
          <a:bodyPr wrap="square" rtlCol="0">
            <a:spAutoFit/>
          </a:bodyPr>
          <a:lstStyle/>
          <a:p>
            <a:r>
              <a:rPr lang="en-GB" dirty="0" smtClean="0">
                <a:solidFill>
                  <a:srgbClr val="FF0000"/>
                </a:solidFill>
                <a:latin typeface="Arial Black" pitchFamily="34" charset="0"/>
              </a:rPr>
              <a:t>Starch </a:t>
            </a:r>
            <a:endParaRPr lang="cs-CZ" dirty="0">
              <a:solidFill>
                <a:srgbClr val="0000FF"/>
              </a:solidFill>
              <a:latin typeface="Arial Black" pitchFamily="34" charset="0"/>
            </a:endParaRPr>
          </a:p>
        </p:txBody>
      </p:sp>
      <p:sp>
        <p:nvSpPr>
          <p:cNvPr id="15" name="TextovéPole 14"/>
          <p:cNvSpPr txBox="1"/>
          <p:nvPr/>
        </p:nvSpPr>
        <p:spPr>
          <a:xfrm>
            <a:off x="467544" y="4725144"/>
            <a:ext cx="1080120" cy="369332"/>
          </a:xfrm>
          <a:prstGeom prst="rect">
            <a:avLst/>
          </a:prstGeom>
          <a:solidFill>
            <a:schemeClr val="accent3">
              <a:lumMod val="95000"/>
            </a:schemeClr>
          </a:solidFill>
        </p:spPr>
        <p:txBody>
          <a:bodyPr wrap="square" rtlCol="0">
            <a:spAutoFit/>
          </a:bodyPr>
          <a:lstStyle/>
          <a:p>
            <a:r>
              <a:rPr lang="en-GB" dirty="0" smtClean="0">
                <a:solidFill>
                  <a:srgbClr val="FF0000"/>
                </a:solidFill>
                <a:latin typeface="Arial Black" pitchFamily="34" charset="0"/>
              </a:rPr>
              <a:t>Starch </a:t>
            </a:r>
            <a:endParaRPr lang="cs-CZ" dirty="0">
              <a:solidFill>
                <a:srgbClr val="0000FF"/>
              </a:solidFill>
              <a:latin typeface="Arial Black" pitchFamily="34" charset="0"/>
            </a:endParaRPr>
          </a:p>
        </p:txBody>
      </p:sp>
      <p:sp>
        <p:nvSpPr>
          <p:cNvPr id="16" name="TextovéPole 15"/>
          <p:cNvSpPr txBox="1"/>
          <p:nvPr/>
        </p:nvSpPr>
        <p:spPr>
          <a:xfrm>
            <a:off x="5724128" y="4653136"/>
            <a:ext cx="1080120" cy="369332"/>
          </a:xfrm>
          <a:prstGeom prst="rect">
            <a:avLst/>
          </a:prstGeom>
          <a:solidFill>
            <a:schemeClr val="accent3">
              <a:lumMod val="95000"/>
            </a:schemeClr>
          </a:solidFill>
        </p:spPr>
        <p:txBody>
          <a:bodyPr wrap="square" rtlCol="0">
            <a:spAutoFit/>
          </a:bodyPr>
          <a:lstStyle/>
          <a:p>
            <a:r>
              <a:rPr lang="en-GB" b="1" dirty="0" smtClean="0">
                <a:solidFill>
                  <a:srgbClr val="FF0000"/>
                </a:solidFill>
                <a:latin typeface="Arial Black" pitchFamily="34" charset="0"/>
              </a:rPr>
              <a:t>Starch </a:t>
            </a:r>
            <a:endParaRPr lang="cs-CZ" b="1" dirty="0">
              <a:solidFill>
                <a:srgbClr val="0000FF"/>
              </a:solidFill>
              <a:latin typeface="Arial Black" pitchFamily="34" charset="0"/>
            </a:endParaRPr>
          </a:p>
        </p:txBody>
      </p:sp>
      <p:sp>
        <p:nvSpPr>
          <p:cNvPr id="17" name="TextovéPole 16"/>
          <p:cNvSpPr txBox="1"/>
          <p:nvPr/>
        </p:nvSpPr>
        <p:spPr>
          <a:xfrm>
            <a:off x="2627784" y="5445224"/>
            <a:ext cx="1080120" cy="369332"/>
          </a:xfrm>
          <a:prstGeom prst="rect">
            <a:avLst/>
          </a:prstGeom>
          <a:solidFill>
            <a:schemeClr val="accent3">
              <a:lumMod val="95000"/>
            </a:schemeClr>
          </a:solidFill>
        </p:spPr>
        <p:txBody>
          <a:bodyPr wrap="square" rtlCol="0">
            <a:spAutoFit/>
          </a:bodyPr>
          <a:lstStyle/>
          <a:p>
            <a:r>
              <a:rPr lang="en-GB" b="1" dirty="0" smtClean="0">
                <a:solidFill>
                  <a:srgbClr val="FF0000"/>
                </a:solidFill>
                <a:latin typeface="Arial Black" pitchFamily="34" charset="0"/>
              </a:rPr>
              <a:t>Starch </a:t>
            </a:r>
            <a:endParaRPr lang="cs-CZ" b="1" dirty="0">
              <a:solidFill>
                <a:srgbClr val="0000FF"/>
              </a:solidFill>
              <a:latin typeface="Arial Black" pitchFamily="34" charset="0"/>
            </a:endParaRPr>
          </a:p>
        </p:txBody>
      </p:sp>
      <p:sp>
        <p:nvSpPr>
          <p:cNvPr id="19" name="TextovéPole 18"/>
          <p:cNvSpPr txBox="1"/>
          <p:nvPr/>
        </p:nvSpPr>
        <p:spPr>
          <a:xfrm>
            <a:off x="359024" y="2492896"/>
            <a:ext cx="8784976" cy="369332"/>
          </a:xfrm>
          <a:prstGeom prst="rect">
            <a:avLst/>
          </a:prstGeom>
          <a:solidFill>
            <a:schemeClr val="accent3">
              <a:lumMod val="95000"/>
            </a:schemeClr>
          </a:solidFill>
        </p:spPr>
        <p:txBody>
          <a:bodyPr wrap="square" rtlCol="0">
            <a:spAutoFit/>
          </a:bodyPr>
          <a:lstStyle/>
          <a:p>
            <a:r>
              <a:rPr lang="en-GB" b="1" dirty="0" smtClean="0">
                <a:solidFill>
                  <a:srgbClr val="0000FF"/>
                </a:solidFill>
                <a:latin typeface="Arial Black" pitchFamily="34" charset="0"/>
              </a:rPr>
              <a:t>Starch </a:t>
            </a:r>
            <a:r>
              <a:rPr lang="en-GB" b="1" dirty="0" err="1" smtClean="0">
                <a:solidFill>
                  <a:srgbClr val="0000FF"/>
                </a:solidFill>
                <a:latin typeface="Arial Black" pitchFamily="34" charset="0"/>
              </a:rPr>
              <a:t>Diphosphate</a:t>
            </a:r>
            <a:r>
              <a:rPr lang="en-GB" b="1" dirty="0" smtClean="0">
                <a:solidFill>
                  <a:srgbClr val="0000FF"/>
                </a:solidFill>
                <a:latin typeface="Arial Black" pitchFamily="34" charset="0"/>
              </a:rPr>
              <a:t> can results from the following Reaction also:  </a:t>
            </a:r>
            <a:endParaRPr lang="en-GB" b="1" dirty="0">
              <a:solidFill>
                <a:srgbClr val="0000FF"/>
              </a:solidFill>
              <a:latin typeface="Arial Black" pitchFamily="34" charset="0"/>
            </a:endParaRPr>
          </a:p>
        </p:txBody>
      </p:sp>
      <p:sp>
        <p:nvSpPr>
          <p:cNvPr id="20" name="TextovéPole 19"/>
          <p:cNvSpPr txBox="1"/>
          <p:nvPr/>
        </p:nvSpPr>
        <p:spPr>
          <a:xfrm>
            <a:off x="107504" y="4005064"/>
            <a:ext cx="8784976" cy="646331"/>
          </a:xfrm>
          <a:prstGeom prst="rect">
            <a:avLst/>
          </a:prstGeom>
          <a:solidFill>
            <a:schemeClr val="accent3">
              <a:lumMod val="95000"/>
            </a:schemeClr>
          </a:solidFill>
        </p:spPr>
        <p:txBody>
          <a:bodyPr wrap="square" rtlCol="0">
            <a:spAutoFit/>
          </a:bodyPr>
          <a:lstStyle/>
          <a:p>
            <a:r>
              <a:rPr lang="en-GB" b="1" dirty="0" smtClean="0">
                <a:solidFill>
                  <a:srgbClr val="008000"/>
                </a:solidFill>
                <a:latin typeface="Arial Black" pitchFamily="34" charset="0"/>
              </a:rPr>
              <a:t>Starch </a:t>
            </a:r>
            <a:r>
              <a:rPr lang="en-GB" b="1" dirty="0" err="1" smtClean="0">
                <a:solidFill>
                  <a:srgbClr val="008000"/>
                </a:solidFill>
                <a:latin typeface="Arial Black" pitchFamily="34" charset="0"/>
              </a:rPr>
              <a:t>Diether</a:t>
            </a:r>
            <a:r>
              <a:rPr lang="en-GB" b="1" dirty="0" smtClean="0">
                <a:solidFill>
                  <a:srgbClr val="008000"/>
                </a:solidFill>
                <a:latin typeface="Arial Black" pitchFamily="34" charset="0"/>
              </a:rPr>
              <a:t> results via the following Reaction of Starch and </a:t>
            </a:r>
            <a:r>
              <a:rPr lang="en-GB" b="1" dirty="0" err="1" smtClean="0">
                <a:solidFill>
                  <a:srgbClr val="008000"/>
                </a:solidFill>
                <a:latin typeface="Arial Black" pitchFamily="34" charset="0"/>
              </a:rPr>
              <a:t>Epichlorhidrine</a:t>
            </a:r>
            <a:r>
              <a:rPr lang="en-GB" b="1" dirty="0" smtClean="0">
                <a:solidFill>
                  <a:srgbClr val="008000"/>
                </a:solidFill>
                <a:latin typeface="Arial Black" pitchFamily="34" charset="0"/>
              </a:rPr>
              <a:t> in alkaline Medium :  </a:t>
            </a:r>
            <a:endParaRPr lang="en-GB" b="1" dirty="0">
              <a:solidFill>
                <a:srgbClr val="008000"/>
              </a:solidFill>
              <a:latin typeface="Arial Black"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67544" y="116632"/>
            <a:ext cx="8229600" cy="346050"/>
          </a:xfrm>
        </p:spPr>
        <p:txBody>
          <a:bodyPr/>
          <a:lstStyle/>
          <a:p>
            <a:pPr lvl="1"/>
            <a:r>
              <a:rPr lang="cs-CZ" sz="2800" dirty="0" err="1" smtClean="0">
                <a:solidFill>
                  <a:srgbClr val="FF0000"/>
                </a:solidFill>
                <a:latin typeface="Arial Black" pitchFamily="34" charset="0"/>
              </a:rPr>
              <a:t>Crosslinked</a:t>
            </a:r>
            <a:r>
              <a:rPr lang="cs-CZ" sz="2800" dirty="0" smtClean="0">
                <a:solidFill>
                  <a:srgbClr val="FF0000"/>
                </a:solidFill>
                <a:latin typeface="Arial Black" pitchFamily="34" charset="0"/>
              </a:rPr>
              <a:t> </a:t>
            </a:r>
            <a:r>
              <a:rPr lang="cs-CZ" sz="2800" dirty="0" err="1" smtClean="0">
                <a:solidFill>
                  <a:srgbClr val="FF0000"/>
                </a:solidFill>
                <a:latin typeface="Arial Black" pitchFamily="34" charset="0"/>
              </a:rPr>
              <a:t>Starch</a:t>
            </a:r>
            <a:r>
              <a:rPr lang="cs-CZ" sz="2800" dirty="0" smtClean="0">
                <a:solidFill>
                  <a:srgbClr val="FF0000"/>
                </a:solidFill>
                <a:latin typeface="Arial Black" pitchFamily="34" charset="0"/>
              </a:rPr>
              <a:t> 2</a:t>
            </a:r>
            <a:endParaRPr lang="cs-CZ" sz="2800" dirty="0">
              <a:solidFill>
                <a:srgbClr val="FF0000"/>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January 2018/6-3</a:t>
            </a:r>
            <a:endParaRPr lang="sk-SK"/>
          </a:p>
        </p:txBody>
      </p:sp>
      <p:sp>
        <p:nvSpPr>
          <p:cNvPr id="5" name="Zástupný symbol pro zápatí 4"/>
          <p:cNvSpPr>
            <a:spLocks noGrp="1"/>
          </p:cNvSpPr>
          <p:nvPr>
            <p:ph type="ftr" sz="quarter" idx="11"/>
          </p:nvPr>
        </p:nvSpPr>
        <p:spPr>
          <a:xfrm>
            <a:off x="3124200" y="6245225"/>
            <a:ext cx="5120208" cy="476250"/>
          </a:xfrm>
        </p:spPr>
        <p:txBody>
          <a:bodyPr/>
          <a:lstStyle/>
          <a:p>
            <a:pPr>
              <a:defRPr/>
            </a:pPr>
            <a:r>
              <a:rPr lang="fr-FR" smtClean="0"/>
              <a:t>NATURAL POLYMERS MU SCI 6 2018</a:t>
            </a:r>
            <a:endParaRPr lang="sk-SK" dirty="0"/>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47</a:t>
            </a:fld>
            <a:endParaRPr lang="sk-SK"/>
          </a:p>
        </p:txBody>
      </p:sp>
      <p:pic>
        <p:nvPicPr>
          <p:cNvPr id="8" name="Obrázek 7" descr="síťování škrobu trifosfátem sodným 001.jpg"/>
          <p:cNvPicPr>
            <a:picLocks noChangeAspect="1"/>
          </p:cNvPicPr>
          <p:nvPr/>
        </p:nvPicPr>
        <p:blipFill>
          <a:blip r:embed="rId2" cstate="print"/>
          <a:stretch>
            <a:fillRect/>
          </a:stretch>
        </p:blipFill>
        <p:spPr>
          <a:xfrm rot="16200000">
            <a:off x="2659011" y="373435"/>
            <a:ext cx="3753969" cy="8856986"/>
          </a:xfrm>
          <a:prstGeom prst="rect">
            <a:avLst/>
          </a:prstGeom>
        </p:spPr>
      </p:pic>
      <p:sp>
        <p:nvSpPr>
          <p:cNvPr id="12" name="Obdélník 11"/>
          <p:cNvSpPr/>
          <p:nvPr/>
        </p:nvSpPr>
        <p:spPr>
          <a:xfrm>
            <a:off x="0" y="548680"/>
            <a:ext cx="9036496" cy="2185214"/>
          </a:xfrm>
          <a:prstGeom prst="rect">
            <a:avLst/>
          </a:prstGeom>
        </p:spPr>
        <p:txBody>
          <a:bodyPr wrap="square">
            <a:spAutoFit/>
          </a:bodyPr>
          <a:lstStyle/>
          <a:p>
            <a:pPr>
              <a:buFont typeface="Arial" pitchFamily="34" charset="0"/>
              <a:buChar char="•"/>
            </a:pPr>
            <a:r>
              <a:rPr lang="cs-CZ" sz="2200" dirty="0" smtClean="0">
                <a:solidFill>
                  <a:srgbClr val="FF0000"/>
                </a:solidFill>
                <a:latin typeface="Arial Black" pitchFamily="34" charset="0"/>
              </a:rPr>
              <a:t> </a:t>
            </a:r>
            <a:r>
              <a:rPr lang="en-GB" sz="2200" dirty="0" err="1" smtClean="0">
                <a:solidFill>
                  <a:srgbClr val="FF0000"/>
                </a:solidFill>
                <a:latin typeface="Arial Black" pitchFamily="34" charset="0"/>
              </a:rPr>
              <a:t>Crosslinked</a:t>
            </a:r>
            <a:r>
              <a:rPr lang="en-GB" sz="2200" dirty="0" smtClean="0">
                <a:solidFill>
                  <a:srgbClr val="FF0000"/>
                </a:solidFill>
                <a:latin typeface="Arial Black" pitchFamily="34" charset="0"/>
              </a:rPr>
              <a:t> Starch has HIGH SUBSTITUTION LEVEL sometimes even over 1 g substitution Agent  per 1000 g dry Starch &gt; Powdering agents in Pharmacy</a:t>
            </a:r>
          </a:p>
          <a:p>
            <a:pPr>
              <a:buFont typeface="Arial" pitchFamily="34" charset="0"/>
              <a:buChar char="•"/>
            </a:pPr>
            <a:r>
              <a:rPr lang="en-GB" sz="2200" dirty="0" smtClean="0">
                <a:solidFill>
                  <a:srgbClr val="FFC000"/>
                </a:solidFill>
                <a:latin typeface="Arial Black" pitchFamily="34" charset="0"/>
              </a:rPr>
              <a:t> ANIONIC STARCH can be formed simultaneously, but there is LOW SUBSTITUTION LEVEL (0,02 – 0,1 g </a:t>
            </a:r>
            <a:r>
              <a:rPr lang="en-GB" sz="2400" dirty="0" smtClean="0">
                <a:solidFill>
                  <a:srgbClr val="FFC000"/>
                </a:solidFill>
                <a:latin typeface="Arial Black" pitchFamily="34" charset="0"/>
              </a:rPr>
              <a:t>substitution Agent  per 1000 g dry Starch</a:t>
            </a:r>
            <a:r>
              <a:rPr lang="en-GB" sz="2200" dirty="0" smtClean="0">
                <a:solidFill>
                  <a:srgbClr val="FFC000"/>
                </a:solidFill>
                <a:latin typeface="Arial Black" pitchFamily="34" charset="0"/>
              </a:rPr>
              <a:t>), </a:t>
            </a:r>
            <a:endParaRPr lang="en-GB" sz="2200" dirty="0">
              <a:solidFill>
                <a:srgbClr val="FFC000"/>
              </a:solidFill>
            </a:endParaRPr>
          </a:p>
        </p:txBody>
      </p:sp>
      <p:sp>
        <p:nvSpPr>
          <p:cNvPr id="13" name="TextovéPole 12"/>
          <p:cNvSpPr txBox="1"/>
          <p:nvPr/>
        </p:nvSpPr>
        <p:spPr>
          <a:xfrm>
            <a:off x="107504" y="4077072"/>
            <a:ext cx="2880320" cy="1384995"/>
          </a:xfrm>
          <a:prstGeom prst="rect">
            <a:avLst/>
          </a:prstGeom>
          <a:noFill/>
        </p:spPr>
        <p:txBody>
          <a:bodyPr wrap="square" rtlCol="0">
            <a:spAutoFit/>
          </a:bodyPr>
          <a:lstStyle/>
          <a:p>
            <a:r>
              <a:rPr lang="en-GB" sz="2800" b="1" dirty="0" err="1" smtClean="0">
                <a:solidFill>
                  <a:srgbClr val="0000FF"/>
                </a:solidFill>
                <a:latin typeface="Arial Black" pitchFamily="34" charset="0"/>
              </a:rPr>
              <a:t>Trisodium</a:t>
            </a:r>
            <a:r>
              <a:rPr lang="en-GB" sz="2800" b="1" dirty="0" smtClean="0">
                <a:solidFill>
                  <a:srgbClr val="0000FF"/>
                </a:solidFill>
                <a:latin typeface="Arial Black" pitchFamily="34" charset="0"/>
              </a:rPr>
              <a:t> phosphate </a:t>
            </a:r>
            <a:r>
              <a:rPr lang="en-GB" sz="2800" dirty="0" smtClean="0">
                <a:solidFill>
                  <a:srgbClr val="0000FF"/>
                </a:solidFill>
                <a:latin typeface="Arial Black" pitchFamily="34" charset="0"/>
              </a:rPr>
              <a:t>is used here!</a:t>
            </a:r>
            <a:endParaRPr lang="en-GB" sz="2800" dirty="0">
              <a:solidFill>
                <a:srgbClr val="0000FF"/>
              </a:solidFill>
              <a:latin typeface="Arial Black"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706090"/>
          </a:xfrm>
        </p:spPr>
        <p:txBody>
          <a:bodyPr/>
          <a:lstStyle/>
          <a:p>
            <a:pPr lvl="1"/>
            <a:r>
              <a:rPr lang="cs-CZ" sz="2800" dirty="0" err="1" smtClean="0">
                <a:solidFill>
                  <a:srgbClr val="FF0000"/>
                </a:solidFill>
                <a:latin typeface="Arial Black" pitchFamily="34" charset="0"/>
              </a:rPr>
              <a:t>Graft</a:t>
            </a:r>
            <a:r>
              <a:rPr lang="cs-CZ" sz="2800" dirty="0" smtClean="0">
                <a:solidFill>
                  <a:srgbClr val="FF0000"/>
                </a:solidFill>
                <a:latin typeface="Arial Black" pitchFamily="34" charset="0"/>
              </a:rPr>
              <a:t> &amp; </a:t>
            </a:r>
            <a:r>
              <a:rPr lang="cs-CZ" sz="2800" dirty="0" err="1" smtClean="0">
                <a:solidFill>
                  <a:srgbClr val="0000FF"/>
                </a:solidFill>
                <a:latin typeface="Arial Black" pitchFamily="34" charset="0"/>
              </a:rPr>
              <a:t>Block</a:t>
            </a:r>
            <a:r>
              <a:rPr lang="cs-CZ" sz="2800" dirty="0" smtClean="0">
                <a:solidFill>
                  <a:srgbClr val="FF0000"/>
                </a:solidFill>
                <a:latin typeface="Arial Black" pitchFamily="34" charset="0"/>
              </a:rPr>
              <a:t> </a:t>
            </a:r>
            <a:r>
              <a:rPr lang="cs-CZ" sz="2800" dirty="0" err="1" smtClean="0">
                <a:solidFill>
                  <a:srgbClr val="FF0000"/>
                </a:solidFill>
                <a:latin typeface="Arial Black" pitchFamily="34" charset="0"/>
              </a:rPr>
              <a:t>Starch</a:t>
            </a:r>
            <a:r>
              <a:rPr lang="cs-CZ" sz="2800" dirty="0" smtClean="0">
                <a:solidFill>
                  <a:srgbClr val="FF0000"/>
                </a:solidFill>
                <a:latin typeface="Arial Black" pitchFamily="34" charset="0"/>
              </a:rPr>
              <a:t> </a:t>
            </a:r>
            <a:r>
              <a:rPr lang="cs-CZ" sz="2800" dirty="0" err="1" smtClean="0">
                <a:solidFill>
                  <a:srgbClr val="FF0000"/>
                </a:solidFill>
                <a:latin typeface="Arial Black" pitchFamily="34" charset="0"/>
              </a:rPr>
              <a:t>copolymers</a:t>
            </a:r>
            <a:endParaRPr lang="cs-CZ" sz="2800" dirty="0">
              <a:solidFill>
                <a:srgbClr val="FF0000"/>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January 2018/6-3</a:t>
            </a:r>
            <a:endParaRPr lang="sk-SK"/>
          </a:p>
        </p:txBody>
      </p:sp>
      <p:sp>
        <p:nvSpPr>
          <p:cNvPr id="5" name="Zástupný symbol pro zápatí 4"/>
          <p:cNvSpPr>
            <a:spLocks noGrp="1"/>
          </p:cNvSpPr>
          <p:nvPr>
            <p:ph type="ftr" sz="quarter" idx="11"/>
          </p:nvPr>
        </p:nvSpPr>
        <p:spPr>
          <a:xfrm>
            <a:off x="3124200" y="6245225"/>
            <a:ext cx="5120208" cy="476250"/>
          </a:xfrm>
        </p:spPr>
        <p:txBody>
          <a:bodyPr/>
          <a:lstStyle/>
          <a:p>
            <a:pPr>
              <a:defRPr/>
            </a:pPr>
            <a:r>
              <a:rPr lang="fr-FR" smtClean="0"/>
              <a:t>NATURAL POLYMERS MU SCI 6 2018</a:t>
            </a:r>
            <a:endParaRPr lang="sk-SK" dirty="0"/>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48</a:t>
            </a:fld>
            <a:endParaRPr lang="sk-SK"/>
          </a:p>
        </p:txBody>
      </p:sp>
      <p:pic>
        <p:nvPicPr>
          <p:cNvPr id="8" name="Obrázek 7" descr="img710.jpg"/>
          <p:cNvPicPr>
            <a:picLocks noChangeAspect="1"/>
          </p:cNvPicPr>
          <p:nvPr/>
        </p:nvPicPr>
        <p:blipFill>
          <a:blip r:embed="rId2" cstate="print"/>
          <a:stretch>
            <a:fillRect/>
          </a:stretch>
        </p:blipFill>
        <p:spPr>
          <a:xfrm rot="5400000">
            <a:off x="282760" y="1741576"/>
            <a:ext cx="2651760" cy="2426208"/>
          </a:xfrm>
          <a:prstGeom prst="rect">
            <a:avLst/>
          </a:prstGeom>
        </p:spPr>
      </p:pic>
      <p:pic>
        <p:nvPicPr>
          <p:cNvPr id="9" name="Obrázek 8" descr="img709.jpg"/>
          <p:cNvPicPr>
            <a:picLocks noChangeAspect="1"/>
          </p:cNvPicPr>
          <p:nvPr/>
        </p:nvPicPr>
        <p:blipFill>
          <a:blip r:embed="rId3" cstate="print"/>
          <a:stretch>
            <a:fillRect/>
          </a:stretch>
        </p:blipFill>
        <p:spPr>
          <a:xfrm rot="5400000">
            <a:off x="5624033" y="1008815"/>
            <a:ext cx="1915077" cy="2723000"/>
          </a:xfrm>
          <a:prstGeom prst="rect">
            <a:avLst/>
          </a:prstGeom>
        </p:spPr>
      </p:pic>
      <p:pic>
        <p:nvPicPr>
          <p:cNvPr id="12" name="Obrázek 11" descr="img708.jpg"/>
          <p:cNvPicPr>
            <a:picLocks noChangeAspect="1"/>
          </p:cNvPicPr>
          <p:nvPr/>
        </p:nvPicPr>
        <p:blipFill>
          <a:blip r:embed="rId4" cstate="print"/>
          <a:stretch>
            <a:fillRect/>
          </a:stretch>
        </p:blipFill>
        <p:spPr>
          <a:xfrm rot="5400000">
            <a:off x="5414392" y="3018656"/>
            <a:ext cx="2127504" cy="3956304"/>
          </a:xfrm>
          <a:prstGeom prst="rect">
            <a:avLst/>
          </a:prstGeom>
        </p:spPr>
      </p:pic>
      <p:cxnSp>
        <p:nvCxnSpPr>
          <p:cNvPr id="16" name="Přímá spojovací šipka 15"/>
          <p:cNvCxnSpPr/>
          <p:nvPr/>
        </p:nvCxnSpPr>
        <p:spPr>
          <a:xfrm>
            <a:off x="3707904" y="764704"/>
            <a:ext cx="1800200" cy="331236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7" name="Přímá spojovací šipka 16"/>
          <p:cNvCxnSpPr/>
          <p:nvPr/>
        </p:nvCxnSpPr>
        <p:spPr>
          <a:xfrm>
            <a:off x="1691680" y="764704"/>
            <a:ext cx="504056" cy="100811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Přímá spojovací šipka 19"/>
          <p:cNvCxnSpPr/>
          <p:nvPr/>
        </p:nvCxnSpPr>
        <p:spPr>
          <a:xfrm>
            <a:off x="1547664" y="764704"/>
            <a:ext cx="0" cy="108012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Přímá spojovací šipka 23"/>
          <p:cNvCxnSpPr/>
          <p:nvPr/>
        </p:nvCxnSpPr>
        <p:spPr>
          <a:xfrm>
            <a:off x="3851920" y="764704"/>
            <a:ext cx="2088232" cy="1224136"/>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5" name="TextovéPole 14"/>
          <p:cNvSpPr txBox="1"/>
          <p:nvPr/>
        </p:nvSpPr>
        <p:spPr>
          <a:xfrm>
            <a:off x="2195736" y="2780928"/>
            <a:ext cx="1080120" cy="369332"/>
          </a:xfrm>
          <a:prstGeom prst="rect">
            <a:avLst/>
          </a:prstGeom>
          <a:solidFill>
            <a:schemeClr val="accent3">
              <a:lumMod val="95000"/>
            </a:schemeClr>
          </a:solidFill>
        </p:spPr>
        <p:txBody>
          <a:bodyPr wrap="square" rtlCol="0">
            <a:spAutoFit/>
          </a:bodyPr>
          <a:lstStyle/>
          <a:p>
            <a:r>
              <a:rPr lang="en-GB" dirty="0" smtClean="0">
                <a:solidFill>
                  <a:srgbClr val="FF0000"/>
                </a:solidFill>
                <a:latin typeface="Arial Black" pitchFamily="34" charset="0"/>
              </a:rPr>
              <a:t>Starch </a:t>
            </a:r>
            <a:endParaRPr lang="cs-CZ" dirty="0">
              <a:solidFill>
                <a:srgbClr val="0000FF"/>
              </a:solidFill>
              <a:latin typeface="Arial Black" pitchFamily="34" charset="0"/>
            </a:endParaRPr>
          </a:p>
        </p:txBody>
      </p:sp>
      <p:sp>
        <p:nvSpPr>
          <p:cNvPr id="18" name="TextovéPole 17"/>
          <p:cNvSpPr txBox="1"/>
          <p:nvPr/>
        </p:nvSpPr>
        <p:spPr>
          <a:xfrm>
            <a:off x="4932040" y="1988840"/>
            <a:ext cx="1080120" cy="369332"/>
          </a:xfrm>
          <a:prstGeom prst="rect">
            <a:avLst/>
          </a:prstGeom>
          <a:solidFill>
            <a:schemeClr val="accent3">
              <a:lumMod val="95000"/>
            </a:schemeClr>
          </a:solidFill>
        </p:spPr>
        <p:txBody>
          <a:bodyPr wrap="square" rtlCol="0">
            <a:spAutoFit/>
          </a:bodyPr>
          <a:lstStyle/>
          <a:p>
            <a:r>
              <a:rPr lang="en-GB" dirty="0" smtClean="0">
                <a:solidFill>
                  <a:srgbClr val="FF0000"/>
                </a:solidFill>
                <a:latin typeface="Arial Black" pitchFamily="34" charset="0"/>
              </a:rPr>
              <a:t>Starch </a:t>
            </a:r>
            <a:endParaRPr lang="cs-CZ" dirty="0">
              <a:solidFill>
                <a:srgbClr val="0000FF"/>
              </a:solidFill>
              <a:latin typeface="Arial Black" pitchFamily="34" charset="0"/>
            </a:endParaRPr>
          </a:p>
        </p:txBody>
      </p:sp>
      <p:sp>
        <p:nvSpPr>
          <p:cNvPr id="19" name="TextovéPole 18"/>
          <p:cNvSpPr txBox="1"/>
          <p:nvPr/>
        </p:nvSpPr>
        <p:spPr>
          <a:xfrm>
            <a:off x="0" y="3933056"/>
            <a:ext cx="3995936" cy="400110"/>
          </a:xfrm>
          <a:prstGeom prst="rect">
            <a:avLst/>
          </a:prstGeom>
          <a:solidFill>
            <a:schemeClr val="accent3">
              <a:lumMod val="95000"/>
            </a:schemeClr>
          </a:solidFill>
        </p:spPr>
        <p:txBody>
          <a:bodyPr wrap="square" rtlCol="0">
            <a:spAutoFit/>
          </a:bodyPr>
          <a:lstStyle/>
          <a:p>
            <a:r>
              <a:rPr lang="cs-CZ" sz="2000" dirty="0" err="1" smtClean="0">
                <a:solidFill>
                  <a:srgbClr val="FF0000"/>
                </a:solidFill>
                <a:latin typeface="Arial Black" pitchFamily="34" charset="0"/>
              </a:rPr>
              <a:t>Starch</a:t>
            </a:r>
            <a:r>
              <a:rPr lang="cs-CZ" sz="2000" dirty="0" smtClean="0">
                <a:solidFill>
                  <a:srgbClr val="FF0000"/>
                </a:solidFill>
                <a:latin typeface="Arial Black" pitchFamily="34" charset="0"/>
              </a:rPr>
              <a:t> </a:t>
            </a:r>
            <a:r>
              <a:rPr lang="cs-CZ" sz="2000" dirty="0" err="1" smtClean="0">
                <a:solidFill>
                  <a:srgbClr val="FF0000"/>
                </a:solidFill>
                <a:latin typeface="Arial Black" pitchFamily="34" charset="0"/>
              </a:rPr>
              <a:t>grafting</a:t>
            </a:r>
            <a:r>
              <a:rPr lang="cs-CZ" sz="2000" dirty="0" smtClean="0">
                <a:solidFill>
                  <a:srgbClr val="FF0000"/>
                </a:solidFill>
                <a:latin typeface="Arial Black" pitchFamily="34" charset="0"/>
              </a:rPr>
              <a:t> Diagram</a:t>
            </a:r>
            <a:endParaRPr lang="cs-CZ" sz="2000" dirty="0">
              <a:solidFill>
                <a:srgbClr val="FF0000"/>
              </a:solidFill>
              <a:latin typeface="Arial Black" pitchFamily="34" charset="0"/>
            </a:endParaRPr>
          </a:p>
        </p:txBody>
      </p:sp>
      <p:sp>
        <p:nvSpPr>
          <p:cNvPr id="21" name="TextovéPole 20"/>
          <p:cNvSpPr txBox="1"/>
          <p:nvPr/>
        </p:nvSpPr>
        <p:spPr>
          <a:xfrm>
            <a:off x="4355976" y="5589240"/>
            <a:ext cx="4032448" cy="707886"/>
          </a:xfrm>
          <a:prstGeom prst="rect">
            <a:avLst/>
          </a:prstGeom>
          <a:solidFill>
            <a:schemeClr val="accent3">
              <a:lumMod val="95000"/>
            </a:schemeClr>
          </a:solidFill>
        </p:spPr>
        <p:txBody>
          <a:bodyPr wrap="square" rtlCol="0">
            <a:spAutoFit/>
          </a:bodyPr>
          <a:lstStyle/>
          <a:p>
            <a:r>
              <a:rPr lang="cs-CZ" sz="2000" dirty="0" err="1" smtClean="0">
                <a:solidFill>
                  <a:srgbClr val="0000FF"/>
                </a:solidFill>
                <a:latin typeface="Arial Black" pitchFamily="34" charset="0"/>
              </a:rPr>
              <a:t>Starch</a:t>
            </a:r>
            <a:r>
              <a:rPr lang="cs-CZ" sz="2000" dirty="0" smtClean="0">
                <a:solidFill>
                  <a:srgbClr val="0000FF"/>
                </a:solidFill>
                <a:latin typeface="Arial Black" pitchFamily="34" charset="0"/>
              </a:rPr>
              <a:t> </a:t>
            </a:r>
            <a:r>
              <a:rPr lang="cs-CZ" sz="2000" dirty="0" err="1" smtClean="0">
                <a:solidFill>
                  <a:srgbClr val="0000FF"/>
                </a:solidFill>
                <a:latin typeface="Arial Black" pitchFamily="34" charset="0"/>
              </a:rPr>
              <a:t>Block</a:t>
            </a:r>
            <a:r>
              <a:rPr lang="cs-CZ" sz="2000" dirty="0" smtClean="0">
                <a:solidFill>
                  <a:srgbClr val="0000FF"/>
                </a:solidFill>
                <a:latin typeface="Arial Black" pitchFamily="34" charset="0"/>
              </a:rPr>
              <a:t> </a:t>
            </a:r>
            <a:r>
              <a:rPr lang="cs-CZ" sz="2000" dirty="0" err="1" smtClean="0">
                <a:solidFill>
                  <a:srgbClr val="0000FF"/>
                </a:solidFill>
                <a:latin typeface="Arial Black" pitchFamily="34" charset="0"/>
              </a:rPr>
              <a:t>Copolymerisation</a:t>
            </a:r>
            <a:r>
              <a:rPr lang="cs-CZ" sz="2000" dirty="0" smtClean="0">
                <a:solidFill>
                  <a:srgbClr val="0000FF"/>
                </a:solidFill>
                <a:latin typeface="Arial Black" pitchFamily="34" charset="0"/>
              </a:rPr>
              <a:t> Diagram</a:t>
            </a:r>
            <a:endParaRPr lang="cs-CZ" sz="2000" dirty="0">
              <a:solidFill>
                <a:srgbClr val="0000FF"/>
              </a:solidFill>
              <a:latin typeface="Arial Black" pitchFamily="34" charset="0"/>
            </a:endParaRPr>
          </a:p>
        </p:txBody>
      </p:sp>
      <p:sp>
        <p:nvSpPr>
          <p:cNvPr id="22" name="TextovéPole 21"/>
          <p:cNvSpPr txBox="1"/>
          <p:nvPr/>
        </p:nvSpPr>
        <p:spPr>
          <a:xfrm>
            <a:off x="5508104" y="2852936"/>
            <a:ext cx="3347864" cy="1015663"/>
          </a:xfrm>
          <a:prstGeom prst="rect">
            <a:avLst/>
          </a:prstGeom>
          <a:solidFill>
            <a:schemeClr val="accent3">
              <a:lumMod val="95000"/>
            </a:schemeClr>
          </a:solidFill>
        </p:spPr>
        <p:txBody>
          <a:bodyPr wrap="square" rtlCol="0">
            <a:spAutoFit/>
          </a:bodyPr>
          <a:lstStyle/>
          <a:p>
            <a:r>
              <a:rPr lang="cs-CZ" sz="2000" dirty="0" err="1" smtClean="0">
                <a:solidFill>
                  <a:srgbClr val="0000FF"/>
                </a:solidFill>
                <a:latin typeface="Arial Black" pitchFamily="34" charset="0"/>
              </a:rPr>
              <a:t>Starch</a:t>
            </a:r>
            <a:r>
              <a:rPr lang="cs-CZ" sz="2000" dirty="0" smtClean="0">
                <a:solidFill>
                  <a:srgbClr val="0000FF"/>
                </a:solidFill>
                <a:latin typeface="Arial Black" pitchFamily="34" charset="0"/>
              </a:rPr>
              <a:t> </a:t>
            </a:r>
            <a:r>
              <a:rPr lang="cs-CZ" sz="2000" dirty="0" err="1" smtClean="0">
                <a:solidFill>
                  <a:srgbClr val="0000FF"/>
                </a:solidFill>
                <a:latin typeface="Arial Black" pitchFamily="34" charset="0"/>
              </a:rPr>
              <a:t>Block</a:t>
            </a:r>
            <a:r>
              <a:rPr lang="cs-CZ" sz="2000" dirty="0" smtClean="0">
                <a:solidFill>
                  <a:srgbClr val="0000FF"/>
                </a:solidFill>
                <a:latin typeface="Arial Black" pitchFamily="34" charset="0"/>
              </a:rPr>
              <a:t> </a:t>
            </a:r>
            <a:r>
              <a:rPr lang="cs-CZ" sz="2000" dirty="0" err="1" smtClean="0">
                <a:solidFill>
                  <a:srgbClr val="0000FF"/>
                </a:solidFill>
                <a:latin typeface="Arial Black" pitchFamily="34" charset="0"/>
              </a:rPr>
              <a:t>Copolymerisation</a:t>
            </a:r>
            <a:r>
              <a:rPr lang="cs-CZ" sz="2000" dirty="0" smtClean="0">
                <a:solidFill>
                  <a:srgbClr val="0000FF"/>
                </a:solidFill>
                <a:latin typeface="Arial Black" pitchFamily="34" charset="0"/>
              </a:rPr>
              <a:t> Diagram</a:t>
            </a:r>
            <a:endParaRPr lang="cs-CZ" sz="2000" dirty="0">
              <a:solidFill>
                <a:srgbClr val="0000FF"/>
              </a:solidFill>
              <a:latin typeface="Arial Black"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706090"/>
          </a:xfrm>
        </p:spPr>
        <p:txBody>
          <a:bodyPr/>
          <a:lstStyle/>
          <a:p>
            <a:pPr lvl="1"/>
            <a:r>
              <a:rPr lang="cs-CZ" sz="2800" dirty="0" smtClean="0">
                <a:solidFill>
                  <a:srgbClr val="FF0000"/>
                </a:solidFill>
                <a:latin typeface="Arial Black" pitchFamily="34" charset="0"/>
              </a:rPr>
              <a:t>Use </a:t>
            </a:r>
            <a:r>
              <a:rPr lang="cs-CZ" sz="2800" dirty="0" err="1" smtClean="0">
                <a:solidFill>
                  <a:srgbClr val="FF0000"/>
                </a:solidFill>
                <a:latin typeface="Arial Black" pitchFamily="34" charset="0"/>
              </a:rPr>
              <a:t>of</a:t>
            </a:r>
            <a:r>
              <a:rPr lang="cs-CZ" sz="2800" dirty="0" smtClean="0">
                <a:solidFill>
                  <a:srgbClr val="FF0000"/>
                </a:solidFill>
                <a:latin typeface="Arial Black" pitchFamily="34" charset="0"/>
              </a:rPr>
              <a:t> </a:t>
            </a:r>
            <a:r>
              <a:rPr lang="cs-CZ" sz="2800" dirty="0" err="1" smtClean="0">
                <a:solidFill>
                  <a:srgbClr val="FF0000"/>
                </a:solidFill>
                <a:latin typeface="Arial Black" pitchFamily="34" charset="0"/>
              </a:rPr>
              <a:t>the</a:t>
            </a:r>
            <a:r>
              <a:rPr lang="cs-CZ" sz="2800" dirty="0" smtClean="0">
                <a:solidFill>
                  <a:srgbClr val="FF0000"/>
                </a:solidFill>
                <a:latin typeface="Arial Black" pitchFamily="34" charset="0"/>
              </a:rPr>
              <a:t> M</a:t>
            </a:r>
            <a:r>
              <a:rPr lang="en-GB" sz="2800" dirty="0" err="1" smtClean="0">
                <a:solidFill>
                  <a:srgbClr val="FF0000"/>
                </a:solidFill>
                <a:latin typeface="Arial Black" pitchFamily="34" charset="0"/>
              </a:rPr>
              <a:t>odifi</a:t>
            </a:r>
            <a:r>
              <a:rPr lang="cs-CZ" sz="2800" dirty="0" err="1" smtClean="0">
                <a:solidFill>
                  <a:srgbClr val="FF0000"/>
                </a:solidFill>
                <a:latin typeface="Arial Black" pitchFamily="34" charset="0"/>
              </a:rPr>
              <a:t>ed</a:t>
            </a:r>
            <a:r>
              <a:rPr lang="cs-CZ" sz="2800" dirty="0" smtClean="0">
                <a:solidFill>
                  <a:srgbClr val="FF0000"/>
                </a:solidFill>
                <a:latin typeface="Arial Black" pitchFamily="34" charset="0"/>
              </a:rPr>
              <a:t> </a:t>
            </a:r>
            <a:r>
              <a:rPr lang="en-GB" sz="2800" dirty="0" smtClean="0">
                <a:solidFill>
                  <a:srgbClr val="FF0000"/>
                </a:solidFill>
                <a:latin typeface="Arial Black" pitchFamily="34" charset="0"/>
              </a:rPr>
              <a:t>Starch</a:t>
            </a:r>
            <a:r>
              <a:rPr lang="cs-CZ" sz="2800" dirty="0" smtClean="0">
                <a:solidFill>
                  <a:srgbClr val="FF0000"/>
                </a:solidFill>
                <a:latin typeface="Arial Black" pitchFamily="34" charset="0"/>
              </a:rPr>
              <a:t>es</a:t>
            </a:r>
            <a:endParaRPr lang="cs-CZ" sz="2800" dirty="0">
              <a:solidFill>
                <a:srgbClr val="FF0000"/>
              </a:solidFill>
              <a:latin typeface="Arial Black" pitchFamily="34" charset="0"/>
            </a:endParaRPr>
          </a:p>
        </p:txBody>
      </p:sp>
      <p:sp>
        <p:nvSpPr>
          <p:cNvPr id="9" name="Zástupný symbol pro obsah 8"/>
          <p:cNvSpPr>
            <a:spLocks noGrp="1"/>
          </p:cNvSpPr>
          <p:nvPr>
            <p:ph idx="1"/>
          </p:nvPr>
        </p:nvSpPr>
        <p:spPr>
          <a:xfrm>
            <a:off x="457200" y="1052736"/>
            <a:ext cx="8229600" cy="5073427"/>
          </a:xfrm>
        </p:spPr>
        <p:txBody>
          <a:bodyPr/>
          <a:lstStyle/>
          <a:p>
            <a:r>
              <a:rPr lang="en-GB" b="1" dirty="0" smtClean="0">
                <a:latin typeface="Arial Black" pitchFamily="34" charset="0"/>
              </a:rPr>
              <a:t>Paper Production and Treatment </a:t>
            </a:r>
          </a:p>
          <a:p>
            <a:r>
              <a:rPr lang="en-GB" b="1" dirty="0" smtClean="0">
                <a:latin typeface="Arial Black" pitchFamily="34" charset="0"/>
              </a:rPr>
              <a:t>Food Industry</a:t>
            </a:r>
          </a:p>
          <a:p>
            <a:r>
              <a:rPr lang="en-GB" b="1" dirty="0" smtClean="0">
                <a:latin typeface="Arial Black" pitchFamily="34" charset="0"/>
              </a:rPr>
              <a:t>Textile Industry</a:t>
            </a:r>
          </a:p>
          <a:p>
            <a:r>
              <a:rPr lang="en-GB" b="1" dirty="0" smtClean="0">
                <a:latin typeface="Arial Black" pitchFamily="34" charset="0"/>
              </a:rPr>
              <a:t>Glues</a:t>
            </a:r>
          </a:p>
          <a:p>
            <a:r>
              <a:rPr lang="en-GB" b="1" dirty="0" smtClean="0">
                <a:latin typeface="Arial Black" pitchFamily="34" charset="0"/>
              </a:rPr>
              <a:t>Pharmacy</a:t>
            </a:r>
          </a:p>
          <a:p>
            <a:r>
              <a:rPr lang="en-GB" b="1" dirty="0" smtClean="0">
                <a:latin typeface="Arial Black" pitchFamily="34" charset="0"/>
              </a:rPr>
              <a:t>Flocculants for Waste Water Treatment </a:t>
            </a:r>
          </a:p>
          <a:p>
            <a:r>
              <a:rPr lang="cs-CZ" b="1" dirty="0" smtClean="0">
                <a:latin typeface="Arial Black" pitchFamily="34" charset="0"/>
              </a:rPr>
              <a:t>……………..</a:t>
            </a:r>
            <a:endParaRPr lang="cs-CZ" b="1" dirty="0">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January 2018/6-3</a:t>
            </a:r>
            <a:endParaRPr lang="sk-SK"/>
          </a:p>
        </p:txBody>
      </p:sp>
      <p:sp>
        <p:nvSpPr>
          <p:cNvPr id="5" name="Zástupný symbol pro zápatí 4"/>
          <p:cNvSpPr>
            <a:spLocks noGrp="1"/>
          </p:cNvSpPr>
          <p:nvPr>
            <p:ph type="ftr" sz="quarter" idx="11"/>
          </p:nvPr>
        </p:nvSpPr>
        <p:spPr>
          <a:xfrm>
            <a:off x="2195736" y="6245225"/>
            <a:ext cx="5976664" cy="476250"/>
          </a:xfrm>
        </p:spPr>
        <p:txBody>
          <a:bodyPr/>
          <a:lstStyle/>
          <a:p>
            <a:pPr>
              <a:defRPr/>
            </a:pPr>
            <a:r>
              <a:rPr lang="fr-FR" smtClean="0"/>
              <a:t>NATURAL POLYMERS MU SCI 6 2018</a:t>
            </a:r>
            <a:endParaRPr lang="sk-SK" dirty="0"/>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49</a:t>
            </a:fld>
            <a:endParaRPr lang="sk-SK"/>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2018/6-3</a:t>
            </a:r>
            <a:endParaRPr lang="sk-SK"/>
          </a:p>
        </p:txBody>
      </p:sp>
      <p:sp>
        <p:nvSpPr>
          <p:cNvPr id="3" name="Zástupný symbol pro zápatí 2"/>
          <p:cNvSpPr>
            <a:spLocks noGrp="1"/>
          </p:cNvSpPr>
          <p:nvPr>
            <p:ph type="ftr" sz="quarter" idx="11"/>
          </p:nvPr>
        </p:nvSpPr>
        <p:spPr>
          <a:xfrm>
            <a:off x="3124200" y="6245225"/>
            <a:ext cx="5120208" cy="476250"/>
          </a:xfrm>
        </p:spPr>
        <p:txBody>
          <a:bodyPr/>
          <a:lstStyle/>
          <a:p>
            <a:pPr>
              <a:defRPr/>
            </a:pPr>
            <a:r>
              <a:rPr lang="fr-FR" smtClean="0"/>
              <a:t>NATURAL POLYMERS MU SCI 6 2018</a:t>
            </a:r>
            <a:endParaRPr lang="sk-SK" dirty="0"/>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5</a:t>
            </a:fld>
            <a:endParaRPr lang="sk-SK"/>
          </a:p>
        </p:txBody>
      </p:sp>
      <p:pic>
        <p:nvPicPr>
          <p:cNvPr id="5" name="Obrázek 4" descr="img742.jpg"/>
          <p:cNvPicPr>
            <a:picLocks noChangeAspect="1"/>
          </p:cNvPicPr>
          <p:nvPr/>
        </p:nvPicPr>
        <p:blipFill>
          <a:blip r:embed="rId2" cstate="print"/>
          <a:stretch>
            <a:fillRect/>
          </a:stretch>
        </p:blipFill>
        <p:spPr>
          <a:xfrm rot="16200000">
            <a:off x="-930702" y="1514878"/>
            <a:ext cx="5892836" cy="3384376"/>
          </a:xfrm>
          <a:prstGeom prst="rect">
            <a:avLst/>
          </a:prstGeom>
        </p:spPr>
      </p:pic>
      <p:sp>
        <p:nvSpPr>
          <p:cNvPr id="6" name="TextovéPole 5"/>
          <p:cNvSpPr txBox="1"/>
          <p:nvPr/>
        </p:nvSpPr>
        <p:spPr>
          <a:xfrm>
            <a:off x="4139952" y="188640"/>
            <a:ext cx="4608512" cy="4062651"/>
          </a:xfrm>
          <a:prstGeom prst="rect">
            <a:avLst/>
          </a:prstGeom>
          <a:noFill/>
        </p:spPr>
        <p:txBody>
          <a:bodyPr wrap="square" rtlCol="0">
            <a:spAutoFit/>
          </a:bodyPr>
          <a:lstStyle/>
          <a:p>
            <a:pPr algn="ctr"/>
            <a:r>
              <a:rPr lang="en-GB" sz="4400" cap="all" dirty="0" err="1" smtClean="0">
                <a:solidFill>
                  <a:srgbClr val="FF0000"/>
                </a:solidFill>
                <a:latin typeface="Arial Black" pitchFamily="34" charset="0"/>
              </a:rPr>
              <a:t>AmylosE</a:t>
            </a:r>
            <a:endParaRPr lang="en-GB" sz="4400" cap="all" dirty="0" smtClean="0">
              <a:solidFill>
                <a:srgbClr val="FF0000"/>
              </a:solidFill>
              <a:latin typeface="Arial Black" pitchFamily="34" charset="0"/>
            </a:endParaRPr>
          </a:p>
          <a:p>
            <a:pPr>
              <a:buFont typeface="Arial" pitchFamily="34" charset="0"/>
              <a:buChar char="•"/>
            </a:pPr>
            <a:r>
              <a:rPr lang="en-GB" sz="2800" dirty="0" smtClean="0">
                <a:solidFill>
                  <a:srgbClr val="FF0000"/>
                </a:solidFill>
                <a:latin typeface="Arial Black" pitchFamily="34" charset="0"/>
              </a:rPr>
              <a:t>It forms the  </a:t>
            </a:r>
            <a:r>
              <a:rPr lang="en-GB" sz="2800" cap="all" dirty="0" smtClean="0">
                <a:solidFill>
                  <a:srgbClr val="FF0000"/>
                </a:solidFill>
                <a:latin typeface="Arial Black" pitchFamily="34" charset="0"/>
              </a:rPr>
              <a:t>helix</a:t>
            </a:r>
          </a:p>
          <a:p>
            <a:pPr>
              <a:buFont typeface="Arial" pitchFamily="34" charset="0"/>
              <a:buChar char="•"/>
            </a:pPr>
            <a:r>
              <a:rPr lang="en-GB" sz="2800" dirty="0" smtClean="0">
                <a:solidFill>
                  <a:srgbClr val="008000"/>
                </a:solidFill>
                <a:latin typeface="Arial Black" pitchFamily="34" charset="0"/>
              </a:rPr>
              <a:t>Six GLUCOSE units are forming one Chain Spiral (Coil)</a:t>
            </a:r>
          </a:p>
          <a:p>
            <a:pPr>
              <a:buFont typeface="Arial" pitchFamily="34" charset="0"/>
              <a:buChar char="•"/>
            </a:pPr>
            <a:r>
              <a:rPr lang="en-GB" sz="2800" dirty="0" smtClean="0">
                <a:solidFill>
                  <a:srgbClr val="0000FF"/>
                </a:solidFill>
                <a:latin typeface="Arial Black" pitchFamily="34" charset="0"/>
              </a:rPr>
              <a:t>Bond 1</a:t>
            </a:r>
            <a:r>
              <a:rPr lang="en-GB" sz="2800" dirty="0" smtClean="0">
                <a:solidFill>
                  <a:srgbClr val="0000FF"/>
                </a:solidFill>
                <a:latin typeface="Symbol" pitchFamily="18" charset="2"/>
              </a:rPr>
              <a:t> ® </a:t>
            </a:r>
            <a:r>
              <a:rPr lang="en-GB" sz="2800" dirty="0" smtClean="0">
                <a:solidFill>
                  <a:srgbClr val="0000FF"/>
                </a:solidFill>
                <a:latin typeface="Arial Black" pitchFamily="34" charset="0"/>
              </a:rPr>
              <a:t>4 via –OH</a:t>
            </a:r>
          </a:p>
          <a:p>
            <a:pPr>
              <a:buFont typeface="Arial" pitchFamily="34" charset="0"/>
              <a:buChar char="•"/>
            </a:pPr>
            <a:r>
              <a:rPr lang="en-GB" sz="2800" dirty="0" smtClean="0">
                <a:solidFill>
                  <a:srgbClr val="0000FF"/>
                </a:solidFill>
                <a:latin typeface="Arial Black" pitchFamily="34" charset="0"/>
              </a:rPr>
              <a:t> </a:t>
            </a:r>
            <a:r>
              <a:rPr lang="en-GB" sz="2800" dirty="0" smtClean="0">
                <a:solidFill>
                  <a:srgbClr val="C00000"/>
                </a:solidFill>
                <a:latin typeface="Arial Black" pitchFamily="34" charset="0"/>
              </a:rPr>
              <a:t>300 – 1000 Units in a Macromolecule</a:t>
            </a:r>
          </a:p>
          <a:p>
            <a:endParaRPr lang="cs-CZ"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67544" y="0"/>
            <a:ext cx="8229600" cy="432048"/>
          </a:xfrm>
        </p:spPr>
        <p:txBody>
          <a:bodyPr/>
          <a:lstStyle/>
          <a:p>
            <a:pPr lvl="1"/>
            <a:r>
              <a:rPr lang="cs-CZ" sz="2800" dirty="0" err="1" smtClean="0">
                <a:solidFill>
                  <a:srgbClr val="FF0000"/>
                </a:solidFill>
                <a:latin typeface="Arial Black" pitchFamily="34" charset="0"/>
              </a:rPr>
              <a:t>Starch</a:t>
            </a:r>
            <a:r>
              <a:rPr lang="cs-CZ" sz="2800" dirty="0" smtClean="0">
                <a:solidFill>
                  <a:srgbClr val="FF0000"/>
                </a:solidFill>
                <a:latin typeface="Arial Black" pitchFamily="34" charset="0"/>
              </a:rPr>
              <a:t> </a:t>
            </a:r>
            <a:r>
              <a:rPr lang="cs-CZ" sz="2800" dirty="0" err="1" smtClean="0">
                <a:solidFill>
                  <a:srgbClr val="FF0000"/>
                </a:solidFill>
                <a:latin typeface="Arial Black" pitchFamily="34" charset="0"/>
              </a:rPr>
              <a:t>Glue</a:t>
            </a:r>
            <a:r>
              <a:rPr lang="cs-CZ" sz="2800" dirty="0" smtClean="0">
                <a:solidFill>
                  <a:srgbClr val="FF0000"/>
                </a:solidFill>
                <a:latin typeface="Arial Black" pitchFamily="34" charset="0"/>
              </a:rPr>
              <a:t> (</a:t>
            </a:r>
            <a:r>
              <a:rPr lang="cs-CZ" sz="2800" dirty="0" err="1" smtClean="0">
                <a:solidFill>
                  <a:srgbClr val="FF0000"/>
                </a:solidFill>
                <a:latin typeface="Arial Black" pitchFamily="34" charset="0"/>
              </a:rPr>
              <a:t>Adhesive</a:t>
            </a:r>
            <a:r>
              <a:rPr lang="cs-CZ" sz="2800" dirty="0" smtClean="0">
                <a:solidFill>
                  <a:srgbClr val="FF0000"/>
                </a:solidFill>
                <a:latin typeface="Arial Black" pitchFamily="34" charset="0"/>
              </a:rPr>
              <a:t>)</a:t>
            </a:r>
            <a:endParaRPr lang="cs-CZ" sz="2800" dirty="0">
              <a:solidFill>
                <a:srgbClr val="FF0000"/>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January 2018/6-3</a:t>
            </a:r>
            <a:endParaRPr lang="sk-SK"/>
          </a:p>
        </p:txBody>
      </p:sp>
      <p:sp>
        <p:nvSpPr>
          <p:cNvPr id="5" name="Zástupný symbol pro zápatí 4"/>
          <p:cNvSpPr>
            <a:spLocks noGrp="1"/>
          </p:cNvSpPr>
          <p:nvPr>
            <p:ph type="ftr" sz="quarter" idx="11"/>
          </p:nvPr>
        </p:nvSpPr>
        <p:spPr>
          <a:xfrm>
            <a:off x="1763688" y="6381327"/>
            <a:ext cx="6480720" cy="340147"/>
          </a:xfrm>
        </p:spPr>
        <p:txBody>
          <a:bodyPr/>
          <a:lstStyle/>
          <a:p>
            <a:pPr>
              <a:defRPr/>
            </a:pPr>
            <a:r>
              <a:rPr lang="fr-FR" smtClean="0"/>
              <a:t>NATURAL POLYMERS MU SCI 6 2018</a:t>
            </a:r>
            <a:endParaRPr lang="sk-SK" dirty="0"/>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50</a:t>
            </a:fld>
            <a:endParaRPr lang="sk-SK"/>
          </a:p>
        </p:txBody>
      </p:sp>
      <p:pic>
        <p:nvPicPr>
          <p:cNvPr id="10" name="Obrázek 9" descr="škrob + NaOH.jpg"/>
          <p:cNvPicPr>
            <a:picLocks noChangeAspect="1"/>
          </p:cNvPicPr>
          <p:nvPr/>
        </p:nvPicPr>
        <p:blipFill>
          <a:blip r:embed="rId3" cstate="print"/>
          <a:stretch>
            <a:fillRect/>
          </a:stretch>
        </p:blipFill>
        <p:spPr>
          <a:xfrm>
            <a:off x="251520" y="548680"/>
            <a:ext cx="8712968" cy="2808312"/>
          </a:xfrm>
          <a:prstGeom prst="rect">
            <a:avLst/>
          </a:prstGeom>
        </p:spPr>
      </p:pic>
      <p:pic>
        <p:nvPicPr>
          <p:cNvPr id="11" name="Obrázek 10" descr="lepidlo ze škrobu.jpg"/>
          <p:cNvPicPr>
            <a:picLocks noChangeAspect="1"/>
          </p:cNvPicPr>
          <p:nvPr/>
        </p:nvPicPr>
        <p:blipFill>
          <a:blip r:embed="rId4" cstate="print"/>
          <a:stretch>
            <a:fillRect/>
          </a:stretch>
        </p:blipFill>
        <p:spPr>
          <a:xfrm>
            <a:off x="395536" y="3356992"/>
            <a:ext cx="8352928" cy="2880320"/>
          </a:xfrm>
          <a:prstGeom prst="rect">
            <a:avLst/>
          </a:prstGeom>
        </p:spPr>
      </p:pic>
      <p:sp>
        <p:nvSpPr>
          <p:cNvPr id="12" name="Obdélník 11"/>
          <p:cNvSpPr/>
          <p:nvPr/>
        </p:nvSpPr>
        <p:spPr>
          <a:xfrm>
            <a:off x="395536" y="4941168"/>
            <a:ext cx="8280920" cy="12961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251520" y="2492896"/>
            <a:ext cx="8640960" cy="864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TextovéPole 13"/>
          <p:cNvSpPr txBox="1"/>
          <p:nvPr/>
        </p:nvSpPr>
        <p:spPr>
          <a:xfrm>
            <a:off x="179512" y="5733256"/>
            <a:ext cx="8784976" cy="954107"/>
          </a:xfrm>
          <a:prstGeom prst="rect">
            <a:avLst/>
          </a:prstGeom>
          <a:solidFill>
            <a:schemeClr val="accent3">
              <a:lumMod val="95000"/>
            </a:schemeClr>
          </a:solidFill>
        </p:spPr>
        <p:txBody>
          <a:bodyPr wrap="square" rtlCol="0">
            <a:spAutoFit/>
          </a:bodyPr>
          <a:lstStyle/>
          <a:p>
            <a:pPr algn="ctr"/>
            <a:r>
              <a:rPr lang="en-GB" sz="2800" dirty="0" smtClean="0">
                <a:solidFill>
                  <a:srgbClr val="0000FF"/>
                </a:solidFill>
                <a:latin typeface="Arial Black" pitchFamily="34" charset="0"/>
              </a:rPr>
              <a:t>The Potato and Corn Starches Mixture is usually used by Industry</a:t>
            </a:r>
            <a:endParaRPr lang="en-GB" sz="2800" dirty="0">
              <a:solidFill>
                <a:srgbClr val="0000FF"/>
              </a:solidFill>
              <a:latin typeface="Arial Black" pitchFamily="34" charset="0"/>
            </a:endParaRPr>
          </a:p>
        </p:txBody>
      </p:sp>
      <p:sp>
        <p:nvSpPr>
          <p:cNvPr id="15" name="TextovéPole 14"/>
          <p:cNvSpPr txBox="1"/>
          <p:nvPr/>
        </p:nvSpPr>
        <p:spPr>
          <a:xfrm>
            <a:off x="1619672" y="1268760"/>
            <a:ext cx="1080120" cy="369332"/>
          </a:xfrm>
          <a:prstGeom prst="rect">
            <a:avLst/>
          </a:prstGeom>
          <a:solidFill>
            <a:schemeClr val="accent3">
              <a:lumMod val="95000"/>
            </a:schemeClr>
          </a:solidFill>
        </p:spPr>
        <p:txBody>
          <a:bodyPr wrap="square" rtlCol="0">
            <a:spAutoFit/>
          </a:bodyPr>
          <a:lstStyle/>
          <a:p>
            <a:r>
              <a:rPr lang="en-GB" dirty="0" smtClean="0">
                <a:solidFill>
                  <a:srgbClr val="FF0000"/>
                </a:solidFill>
                <a:latin typeface="Arial Black" pitchFamily="34" charset="0"/>
              </a:rPr>
              <a:t>Starch </a:t>
            </a:r>
            <a:endParaRPr lang="cs-CZ" dirty="0">
              <a:solidFill>
                <a:srgbClr val="0000FF"/>
              </a:solidFill>
              <a:latin typeface="Arial Black" pitchFamily="34" charset="0"/>
            </a:endParaRPr>
          </a:p>
        </p:txBody>
      </p:sp>
      <p:sp>
        <p:nvSpPr>
          <p:cNvPr id="16" name="TextovéPole 15"/>
          <p:cNvSpPr txBox="1"/>
          <p:nvPr/>
        </p:nvSpPr>
        <p:spPr>
          <a:xfrm>
            <a:off x="1691680" y="1916832"/>
            <a:ext cx="1080120" cy="369332"/>
          </a:xfrm>
          <a:prstGeom prst="rect">
            <a:avLst/>
          </a:prstGeom>
          <a:solidFill>
            <a:schemeClr val="accent3">
              <a:lumMod val="95000"/>
            </a:schemeClr>
          </a:solidFill>
        </p:spPr>
        <p:txBody>
          <a:bodyPr wrap="square" rtlCol="0">
            <a:spAutoFit/>
          </a:bodyPr>
          <a:lstStyle/>
          <a:p>
            <a:r>
              <a:rPr lang="en-GB" dirty="0" smtClean="0">
                <a:solidFill>
                  <a:srgbClr val="FF0000"/>
                </a:solidFill>
                <a:latin typeface="Arial Black" pitchFamily="34" charset="0"/>
              </a:rPr>
              <a:t>Starch </a:t>
            </a:r>
            <a:endParaRPr lang="cs-CZ" dirty="0">
              <a:solidFill>
                <a:srgbClr val="0000FF"/>
              </a:solidFill>
              <a:latin typeface="Arial Black" pitchFamily="34" charset="0"/>
            </a:endParaRPr>
          </a:p>
        </p:txBody>
      </p:sp>
      <p:sp>
        <p:nvSpPr>
          <p:cNvPr id="17" name="TextovéPole 16"/>
          <p:cNvSpPr txBox="1"/>
          <p:nvPr/>
        </p:nvSpPr>
        <p:spPr>
          <a:xfrm>
            <a:off x="5292080" y="1196752"/>
            <a:ext cx="1080120" cy="369332"/>
          </a:xfrm>
          <a:prstGeom prst="rect">
            <a:avLst/>
          </a:prstGeom>
          <a:solidFill>
            <a:schemeClr val="accent3">
              <a:lumMod val="95000"/>
            </a:schemeClr>
          </a:solidFill>
        </p:spPr>
        <p:txBody>
          <a:bodyPr wrap="square" rtlCol="0">
            <a:spAutoFit/>
          </a:bodyPr>
          <a:lstStyle/>
          <a:p>
            <a:r>
              <a:rPr lang="en-GB" dirty="0" smtClean="0">
                <a:solidFill>
                  <a:srgbClr val="FF0000"/>
                </a:solidFill>
                <a:latin typeface="Arial Black" pitchFamily="34" charset="0"/>
              </a:rPr>
              <a:t>Starch </a:t>
            </a:r>
            <a:endParaRPr lang="cs-CZ" dirty="0">
              <a:solidFill>
                <a:srgbClr val="0000FF"/>
              </a:solidFill>
              <a:latin typeface="Arial Black" pitchFamily="34" charset="0"/>
            </a:endParaRPr>
          </a:p>
        </p:txBody>
      </p:sp>
      <p:sp>
        <p:nvSpPr>
          <p:cNvPr id="18" name="TextovéPole 17"/>
          <p:cNvSpPr txBox="1"/>
          <p:nvPr/>
        </p:nvSpPr>
        <p:spPr>
          <a:xfrm>
            <a:off x="5292080" y="1556792"/>
            <a:ext cx="1080120" cy="369332"/>
          </a:xfrm>
          <a:prstGeom prst="rect">
            <a:avLst/>
          </a:prstGeom>
          <a:solidFill>
            <a:schemeClr val="accent3">
              <a:lumMod val="95000"/>
            </a:schemeClr>
          </a:solidFill>
        </p:spPr>
        <p:txBody>
          <a:bodyPr wrap="square" rtlCol="0">
            <a:spAutoFit/>
          </a:bodyPr>
          <a:lstStyle/>
          <a:p>
            <a:r>
              <a:rPr lang="en-GB" dirty="0" smtClean="0">
                <a:solidFill>
                  <a:srgbClr val="FF0000"/>
                </a:solidFill>
                <a:latin typeface="Arial Black" pitchFamily="34" charset="0"/>
              </a:rPr>
              <a:t>Starch </a:t>
            </a:r>
            <a:endParaRPr lang="cs-CZ" dirty="0">
              <a:solidFill>
                <a:srgbClr val="0000FF"/>
              </a:solidFill>
              <a:latin typeface="Arial Black" pitchFamily="34" charset="0"/>
            </a:endParaRPr>
          </a:p>
        </p:txBody>
      </p:sp>
      <p:sp>
        <p:nvSpPr>
          <p:cNvPr id="19" name="TextovéPole 18"/>
          <p:cNvSpPr txBox="1"/>
          <p:nvPr/>
        </p:nvSpPr>
        <p:spPr>
          <a:xfrm>
            <a:off x="5796136" y="1988840"/>
            <a:ext cx="1080120" cy="369332"/>
          </a:xfrm>
          <a:prstGeom prst="rect">
            <a:avLst/>
          </a:prstGeom>
          <a:solidFill>
            <a:schemeClr val="accent3">
              <a:lumMod val="95000"/>
            </a:schemeClr>
          </a:solidFill>
        </p:spPr>
        <p:txBody>
          <a:bodyPr wrap="square" rtlCol="0">
            <a:spAutoFit/>
          </a:bodyPr>
          <a:lstStyle/>
          <a:p>
            <a:r>
              <a:rPr lang="en-GB" dirty="0" smtClean="0">
                <a:solidFill>
                  <a:srgbClr val="FF0000"/>
                </a:solidFill>
                <a:latin typeface="Arial Black" pitchFamily="34" charset="0"/>
              </a:rPr>
              <a:t>Starch </a:t>
            </a:r>
            <a:endParaRPr lang="cs-CZ" dirty="0">
              <a:solidFill>
                <a:srgbClr val="0000FF"/>
              </a:solidFill>
              <a:latin typeface="Arial Black" pitchFamily="34" charset="0"/>
            </a:endParaRPr>
          </a:p>
        </p:txBody>
      </p:sp>
      <p:sp>
        <p:nvSpPr>
          <p:cNvPr id="20" name="TextovéPole 19"/>
          <p:cNvSpPr txBox="1"/>
          <p:nvPr/>
        </p:nvSpPr>
        <p:spPr>
          <a:xfrm>
            <a:off x="0" y="476672"/>
            <a:ext cx="8964488" cy="784830"/>
          </a:xfrm>
          <a:prstGeom prst="rect">
            <a:avLst/>
          </a:prstGeom>
          <a:solidFill>
            <a:schemeClr val="accent3">
              <a:lumMod val="95000"/>
            </a:schemeClr>
          </a:solidFill>
        </p:spPr>
        <p:txBody>
          <a:bodyPr wrap="square" rtlCol="0">
            <a:spAutoFit/>
          </a:bodyPr>
          <a:lstStyle/>
          <a:p>
            <a:pPr algn="ctr"/>
            <a:r>
              <a:rPr lang="en-GB" sz="1500" dirty="0" smtClean="0">
                <a:solidFill>
                  <a:srgbClr val="0000FF"/>
                </a:solidFill>
                <a:latin typeface="Arial Black" pitchFamily="34" charset="0"/>
              </a:rPr>
              <a:t>The Reactivity of Starch in </a:t>
            </a:r>
            <a:r>
              <a:rPr lang="en-GB" sz="1500" dirty="0" err="1" smtClean="0">
                <a:solidFill>
                  <a:srgbClr val="0000FF"/>
                </a:solidFill>
                <a:latin typeface="Arial Black" pitchFamily="34" charset="0"/>
              </a:rPr>
              <a:t>Nucleofilic</a:t>
            </a:r>
            <a:r>
              <a:rPr lang="en-GB" sz="1500" dirty="0" smtClean="0">
                <a:solidFill>
                  <a:srgbClr val="0000FF"/>
                </a:solidFill>
                <a:latin typeface="Arial Black" pitchFamily="34" charset="0"/>
              </a:rPr>
              <a:t> Substitutions is generally increased by Activation by Alkali via forming the alkali Salt, sometime formulated as STARCH – ALKALI COMPLEX  </a:t>
            </a:r>
            <a:endParaRPr lang="en-GB" sz="1500" dirty="0">
              <a:solidFill>
                <a:srgbClr val="0000FF"/>
              </a:solidFill>
              <a:latin typeface="Arial Black" pitchFamily="34" charset="0"/>
            </a:endParaRPr>
          </a:p>
        </p:txBody>
      </p:sp>
      <p:sp>
        <p:nvSpPr>
          <p:cNvPr id="21" name="TextovéPole 20"/>
          <p:cNvSpPr txBox="1"/>
          <p:nvPr/>
        </p:nvSpPr>
        <p:spPr>
          <a:xfrm>
            <a:off x="0" y="3212976"/>
            <a:ext cx="9036496" cy="830997"/>
          </a:xfrm>
          <a:prstGeom prst="rect">
            <a:avLst/>
          </a:prstGeom>
          <a:solidFill>
            <a:schemeClr val="accent3">
              <a:lumMod val="95000"/>
            </a:schemeClr>
          </a:solidFill>
        </p:spPr>
        <p:txBody>
          <a:bodyPr wrap="square" rtlCol="0">
            <a:spAutoFit/>
          </a:bodyPr>
          <a:lstStyle/>
          <a:p>
            <a:pPr algn="ctr"/>
            <a:r>
              <a:rPr lang="cs-CZ" sz="2400" dirty="0" smtClean="0">
                <a:solidFill>
                  <a:srgbClr val="008000"/>
                </a:solidFill>
                <a:latin typeface="Arial Black" pitchFamily="34" charset="0"/>
              </a:rPr>
              <a:t>LABORATORY EXAMPLE OF THE STARCH GLUE PREPARATION</a:t>
            </a:r>
            <a:endParaRPr lang="cs-CZ" sz="2400" dirty="0">
              <a:solidFill>
                <a:srgbClr val="008000"/>
              </a:solidFill>
              <a:latin typeface="Arial Black" pitchFamily="34" charset="0"/>
            </a:endParaRPr>
          </a:p>
        </p:txBody>
      </p:sp>
      <p:sp>
        <p:nvSpPr>
          <p:cNvPr id="22" name="TextovéPole 21"/>
          <p:cNvSpPr txBox="1"/>
          <p:nvPr/>
        </p:nvSpPr>
        <p:spPr>
          <a:xfrm>
            <a:off x="0" y="4005064"/>
            <a:ext cx="9144000" cy="1512168"/>
          </a:xfrm>
          <a:prstGeom prst="rect">
            <a:avLst/>
          </a:prstGeom>
          <a:solidFill>
            <a:schemeClr val="accent3">
              <a:lumMod val="95000"/>
            </a:schemeClr>
          </a:solidFill>
        </p:spPr>
        <p:txBody>
          <a:bodyPr wrap="square" rtlCol="0">
            <a:spAutoFit/>
          </a:bodyPr>
          <a:lstStyle/>
          <a:p>
            <a:r>
              <a:rPr lang="en-GB" dirty="0" smtClean="0">
                <a:solidFill>
                  <a:srgbClr val="008000"/>
                </a:solidFill>
                <a:latin typeface="Arial Black" pitchFamily="34" charset="0"/>
              </a:rPr>
              <a:t>Approx. 20 g of Starch mix with 50 ml of cold Water and pour into approx. 200 ml of boiling Water containing 5 g </a:t>
            </a:r>
            <a:r>
              <a:rPr lang="en-GB" dirty="0" err="1" smtClean="0">
                <a:solidFill>
                  <a:srgbClr val="008000"/>
                </a:solidFill>
                <a:latin typeface="Arial Black" pitchFamily="34" charset="0"/>
              </a:rPr>
              <a:t>NaOH</a:t>
            </a:r>
            <a:r>
              <a:rPr lang="en-GB" dirty="0" smtClean="0">
                <a:solidFill>
                  <a:srgbClr val="008000"/>
                </a:solidFill>
                <a:latin typeface="Arial Black" pitchFamily="34" charset="0"/>
              </a:rPr>
              <a:t>. Boil at permanent mixing. The Glue is finished, when the Viscosity has increased and the Solution is clear enough. The Glue is finished then. Add approx. 10 Drops of Formaldehyde to avoid Moulding.  </a:t>
            </a:r>
            <a:endParaRPr lang="en-GB" dirty="0">
              <a:solidFill>
                <a:srgbClr val="008000"/>
              </a:solidFill>
              <a:latin typeface="Arial Black"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1210146"/>
          </a:xfrm>
        </p:spPr>
        <p:txBody>
          <a:bodyPr/>
          <a:lstStyle/>
          <a:p>
            <a:r>
              <a:rPr lang="en-GB" sz="2800" dirty="0" smtClean="0">
                <a:solidFill>
                  <a:srgbClr val="FF0000"/>
                </a:solidFill>
                <a:latin typeface="Arial Black" pitchFamily="34" charset="0"/>
              </a:rPr>
              <a:t>Starch as the BIODEGRADABLE ADITIVE to Synthetic THERMOPLASTICS</a:t>
            </a:r>
            <a:endParaRPr lang="en-GB" sz="2800" dirty="0"/>
          </a:p>
        </p:txBody>
      </p:sp>
      <p:sp>
        <p:nvSpPr>
          <p:cNvPr id="4" name="Zástupný symbol pro datum 3"/>
          <p:cNvSpPr>
            <a:spLocks noGrp="1"/>
          </p:cNvSpPr>
          <p:nvPr>
            <p:ph type="dt" sz="half" idx="10"/>
          </p:nvPr>
        </p:nvSpPr>
        <p:spPr/>
        <p:txBody>
          <a:bodyPr/>
          <a:lstStyle/>
          <a:p>
            <a:pPr>
              <a:defRPr/>
            </a:pPr>
            <a:r>
              <a:rPr lang="cs-CZ" smtClean="0"/>
              <a:t>January 2018/6-3</a:t>
            </a:r>
            <a:endParaRPr lang="sk-SK"/>
          </a:p>
        </p:txBody>
      </p:sp>
      <p:sp>
        <p:nvSpPr>
          <p:cNvPr id="5" name="Zástupný symbol pro zápatí 4"/>
          <p:cNvSpPr>
            <a:spLocks noGrp="1"/>
          </p:cNvSpPr>
          <p:nvPr>
            <p:ph type="ftr" sz="quarter" idx="11"/>
          </p:nvPr>
        </p:nvSpPr>
        <p:spPr>
          <a:xfrm>
            <a:off x="3124200" y="6245225"/>
            <a:ext cx="5048200" cy="476250"/>
          </a:xfrm>
        </p:spPr>
        <p:txBody>
          <a:bodyPr/>
          <a:lstStyle/>
          <a:p>
            <a:pPr>
              <a:defRPr/>
            </a:pPr>
            <a:r>
              <a:rPr lang="fr-FR" smtClean="0"/>
              <a:t>NATURAL POLYMERS MU SCI 6 2018</a:t>
            </a:r>
            <a:endParaRPr lang="sk-SK" dirty="0"/>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51</a:t>
            </a:fld>
            <a:endParaRPr lang="sk-SK"/>
          </a:p>
        </p:txBody>
      </p:sp>
      <p:sp>
        <p:nvSpPr>
          <p:cNvPr id="9" name="Zástupný symbol pro obsah 8"/>
          <p:cNvSpPr>
            <a:spLocks noGrp="1"/>
          </p:cNvSpPr>
          <p:nvPr>
            <p:ph idx="1"/>
          </p:nvPr>
        </p:nvSpPr>
        <p:spPr>
          <a:xfrm>
            <a:off x="457200" y="1600200"/>
            <a:ext cx="8686800" cy="4525963"/>
          </a:xfrm>
        </p:spPr>
        <p:txBody>
          <a:bodyPr/>
          <a:lstStyle/>
          <a:p>
            <a:r>
              <a:rPr lang="en-GB" b="1" dirty="0" smtClean="0">
                <a:solidFill>
                  <a:srgbClr val="0000FF"/>
                </a:solidFill>
              </a:rPr>
              <a:t>The Degradation is usually necessary „PUSH AHEAD“ by Thermo oxidation </a:t>
            </a:r>
          </a:p>
          <a:p>
            <a:pPr algn="ctr">
              <a:buNone/>
            </a:pPr>
            <a:r>
              <a:rPr lang="en-GB" sz="6000" b="1" u="sng" dirty="0" smtClean="0">
                <a:solidFill>
                  <a:srgbClr val="FF0000"/>
                </a:solidFill>
              </a:rPr>
              <a:t>What was done by me</a:t>
            </a:r>
          </a:p>
          <a:p>
            <a:r>
              <a:rPr lang="en-GB" dirty="0" smtClean="0">
                <a:solidFill>
                  <a:srgbClr val="FF0000"/>
                </a:solidFill>
                <a:latin typeface="Arial Black" pitchFamily="34" charset="0"/>
              </a:rPr>
              <a:t>BIODEGRADABLE </a:t>
            </a:r>
            <a:r>
              <a:rPr lang="en-GB" b="1" dirty="0" smtClean="0">
                <a:solidFill>
                  <a:srgbClr val="008000"/>
                </a:solidFill>
                <a:latin typeface="Arial Black" pitchFamily="34" charset="0"/>
              </a:rPr>
              <a:t>LDPE films (up to 40 % w/w Corn Starch )</a:t>
            </a:r>
          </a:p>
          <a:p>
            <a:r>
              <a:rPr lang="en-GB" b="1" dirty="0" smtClean="0">
                <a:solidFill>
                  <a:srgbClr val="C00000"/>
                </a:solidFill>
                <a:latin typeface="Arial Black" pitchFamily="34" charset="0"/>
              </a:rPr>
              <a:t>The Inner part of the Shotgun shell</a:t>
            </a:r>
          </a:p>
          <a:p>
            <a:r>
              <a:rPr lang="en-GB" b="1" dirty="0" smtClean="0">
                <a:solidFill>
                  <a:srgbClr val="9900CC"/>
                </a:solidFill>
                <a:latin typeface="Arial Black" pitchFamily="34" charset="0"/>
              </a:rPr>
              <a:t>PP </a:t>
            </a:r>
            <a:r>
              <a:rPr lang="en-GB" b="1" dirty="0" smtClean="0">
                <a:solidFill>
                  <a:srgbClr val="9900CC"/>
                </a:solidFill>
                <a:latin typeface="Arial Black" pitchFamily="34" charset="0"/>
              </a:rPr>
              <a:t>Fibres</a:t>
            </a:r>
            <a:r>
              <a:rPr lang="cs-CZ" b="1" dirty="0" smtClean="0">
                <a:solidFill>
                  <a:srgbClr val="9900CC"/>
                </a:solidFill>
                <a:latin typeface="Arial Black" pitchFamily="34" charset="0"/>
              </a:rPr>
              <a:t> </a:t>
            </a:r>
            <a:r>
              <a:rPr lang="cs-CZ" b="1" dirty="0" err="1" smtClean="0">
                <a:solidFill>
                  <a:srgbClr val="9900CC"/>
                </a:solidFill>
                <a:latin typeface="Arial Black" pitchFamily="34" charset="0"/>
              </a:rPr>
              <a:t>with</a:t>
            </a:r>
            <a:r>
              <a:rPr lang="cs-CZ" b="1" dirty="0" smtClean="0">
                <a:solidFill>
                  <a:srgbClr val="9900CC"/>
                </a:solidFill>
                <a:latin typeface="Arial Black" pitchFamily="34" charset="0"/>
              </a:rPr>
              <a:t> </a:t>
            </a:r>
            <a:r>
              <a:rPr lang="cs-CZ" b="1" dirty="0" err="1" smtClean="0">
                <a:solidFill>
                  <a:srgbClr val="9900CC"/>
                </a:solidFill>
                <a:latin typeface="Arial Black" pitchFamily="34" charset="0"/>
              </a:rPr>
              <a:t>Starch</a:t>
            </a:r>
            <a:endParaRPr lang="en-GB" b="1" dirty="0" smtClean="0">
              <a:solidFill>
                <a:srgbClr val="9900CC"/>
              </a:solidFill>
              <a:latin typeface="Arial Black"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116632"/>
            <a:ext cx="8229600" cy="1143000"/>
          </a:xfrm>
        </p:spPr>
        <p:txBody>
          <a:bodyPr/>
          <a:lstStyle/>
          <a:p>
            <a:r>
              <a:rPr lang="cs-CZ" sz="3200" b="1" dirty="0" smtClean="0">
                <a:solidFill>
                  <a:srgbClr val="FF0000"/>
                </a:solidFill>
                <a:latin typeface="Arial Black" pitchFamily="34" charset="0"/>
              </a:rPr>
              <a:t>Polypropylene </a:t>
            </a:r>
            <a:r>
              <a:rPr lang="en-GB" sz="3200" b="1" dirty="0" smtClean="0">
                <a:solidFill>
                  <a:srgbClr val="9900CC"/>
                </a:solidFill>
                <a:latin typeface="Arial Black" pitchFamily="34" charset="0"/>
              </a:rPr>
              <a:t>Fibres </a:t>
            </a:r>
            <a:r>
              <a:rPr lang="cs-CZ" sz="3200" b="1" dirty="0" err="1" smtClean="0">
                <a:solidFill>
                  <a:srgbClr val="FF0000"/>
                </a:solidFill>
                <a:latin typeface="Arial Black" pitchFamily="34" charset="0"/>
              </a:rPr>
              <a:t>with</a:t>
            </a:r>
            <a:r>
              <a:rPr lang="cs-CZ" sz="3200" b="1" dirty="0" smtClean="0">
                <a:solidFill>
                  <a:srgbClr val="9900CC"/>
                </a:solidFill>
                <a:latin typeface="Arial Black" pitchFamily="34" charset="0"/>
              </a:rPr>
              <a:t> </a:t>
            </a:r>
            <a:r>
              <a:rPr lang="en-GB" sz="3200" b="1" dirty="0" smtClean="0">
                <a:solidFill>
                  <a:srgbClr val="008000"/>
                </a:solidFill>
                <a:latin typeface="Arial Black" pitchFamily="34" charset="0"/>
              </a:rPr>
              <a:t>Corn Starch </a:t>
            </a:r>
            <a:r>
              <a:rPr lang="cs-CZ" sz="3200" b="1" dirty="0" smtClean="0">
                <a:solidFill>
                  <a:srgbClr val="FF0000"/>
                </a:solidFill>
                <a:latin typeface="Arial Black" pitchFamily="34" charset="0"/>
              </a:rPr>
              <a:t>1</a:t>
            </a:r>
            <a:endParaRPr lang="cs-CZ"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January 2018/6-3</a:t>
            </a:r>
            <a:endParaRPr lang="sk-SK"/>
          </a:p>
        </p:txBody>
      </p:sp>
      <p:sp>
        <p:nvSpPr>
          <p:cNvPr id="4" name="Zástupný symbol pro zápatí 3"/>
          <p:cNvSpPr>
            <a:spLocks noGrp="1"/>
          </p:cNvSpPr>
          <p:nvPr>
            <p:ph type="ftr" sz="quarter" idx="11"/>
          </p:nvPr>
        </p:nvSpPr>
        <p:spPr/>
        <p:txBody>
          <a:bodyPr/>
          <a:lstStyle/>
          <a:p>
            <a:pPr>
              <a:defRPr/>
            </a:pPr>
            <a:r>
              <a:rPr lang="fr-FR" smtClean="0"/>
              <a:t>NATURAL POLYMERS MU SCI 6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52</a:t>
            </a:fld>
            <a:endParaRPr lang="sk-SK"/>
          </a:p>
        </p:txBody>
      </p:sp>
      <p:pic>
        <p:nvPicPr>
          <p:cNvPr id="6" name="Obrázek 5" descr="PP skrob 1kx.jpg"/>
          <p:cNvPicPr>
            <a:picLocks noChangeAspect="1"/>
          </p:cNvPicPr>
          <p:nvPr/>
        </p:nvPicPr>
        <p:blipFill>
          <a:blip r:embed="rId2" cstate="print"/>
          <a:stretch>
            <a:fillRect/>
          </a:stretch>
        </p:blipFill>
        <p:spPr>
          <a:xfrm>
            <a:off x="107504" y="1268760"/>
            <a:ext cx="4317885" cy="3744416"/>
          </a:xfrm>
          <a:prstGeom prst="rect">
            <a:avLst/>
          </a:prstGeom>
        </p:spPr>
      </p:pic>
      <p:pic>
        <p:nvPicPr>
          <p:cNvPr id="7" name="Obrázek 6" descr="PP skrob 2kx.jpg"/>
          <p:cNvPicPr>
            <a:picLocks noChangeAspect="1"/>
          </p:cNvPicPr>
          <p:nvPr/>
        </p:nvPicPr>
        <p:blipFill>
          <a:blip r:embed="rId3" cstate="print"/>
          <a:stretch>
            <a:fillRect/>
          </a:stretch>
        </p:blipFill>
        <p:spPr>
          <a:xfrm>
            <a:off x="4499992" y="2820308"/>
            <a:ext cx="4541118" cy="3938000"/>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0"/>
            <a:ext cx="8229600" cy="1143000"/>
          </a:xfrm>
        </p:spPr>
        <p:txBody>
          <a:bodyPr/>
          <a:lstStyle/>
          <a:p>
            <a:r>
              <a:rPr lang="cs-CZ" sz="3200" b="1" dirty="0" smtClean="0">
                <a:solidFill>
                  <a:srgbClr val="FF0000"/>
                </a:solidFill>
                <a:latin typeface="Arial Black" pitchFamily="34" charset="0"/>
              </a:rPr>
              <a:t>Polypropylene </a:t>
            </a:r>
            <a:r>
              <a:rPr lang="en-GB" sz="3200" b="1" dirty="0" smtClean="0">
                <a:solidFill>
                  <a:srgbClr val="9900CC"/>
                </a:solidFill>
                <a:latin typeface="Arial Black" pitchFamily="34" charset="0"/>
              </a:rPr>
              <a:t>Fibres </a:t>
            </a:r>
            <a:r>
              <a:rPr lang="cs-CZ" sz="3200" b="1" dirty="0" err="1" smtClean="0">
                <a:solidFill>
                  <a:srgbClr val="FF0000"/>
                </a:solidFill>
                <a:latin typeface="Arial Black" pitchFamily="34" charset="0"/>
              </a:rPr>
              <a:t>with</a:t>
            </a:r>
            <a:r>
              <a:rPr lang="cs-CZ" sz="3200" b="1" dirty="0" smtClean="0">
                <a:solidFill>
                  <a:srgbClr val="9900CC"/>
                </a:solidFill>
                <a:latin typeface="Arial Black" pitchFamily="34" charset="0"/>
              </a:rPr>
              <a:t> </a:t>
            </a:r>
            <a:r>
              <a:rPr lang="en-GB" sz="3200" b="1" dirty="0" smtClean="0">
                <a:solidFill>
                  <a:srgbClr val="008000"/>
                </a:solidFill>
                <a:latin typeface="Arial Black" pitchFamily="34" charset="0"/>
              </a:rPr>
              <a:t>Corn Starch </a:t>
            </a:r>
            <a:r>
              <a:rPr lang="cs-CZ" sz="3200" b="1" dirty="0" smtClean="0">
                <a:solidFill>
                  <a:srgbClr val="FF0000"/>
                </a:solidFill>
                <a:latin typeface="Arial Black" pitchFamily="34" charset="0"/>
              </a:rPr>
              <a:t>2</a:t>
            </a:r>
            <a:endParaRPr lang="cs-CZ"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January 2018/6-3</a:t>
            </a:r>
            <a:endParaRPr lang="sk-SK"/>
          </a:p>
        </p:txBody>
      </p:sp>
      <p:sp>
        <p:nvSpPr>
          <p:cNvPr id="4" name="Zástupný symbol pro zápatí 3"/>
          <p:cNvSpPr>
            <a:spLocks noGrp="1"/>
          </p:cNvSpPr>
          <p:nvPr>
            <p:ph type="ftr" sz="quarter" idx="11"/>
          </p:nvPr>
        </p:nvSpPr>
        <p:spPr/>
        <p:txBody>
          <a:bodyPr/>
          <a:lstStyle/>
          <a:p>
            <a:pPr>
              <a:defRPr/>
            </a:pPr>
            <a:r>
              <a:rPr lang="fr-FR" smtClean="0"/>
              <a:t>NATURAL POLYMERS MU SCI 6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53</a:t>
            </a:fld>
            <a:endParaRPr lang="sk-SK"/>
          </a:p>
        </p:txBody>
      </p:sp>
      <p:pic>
        <p:nvPicPr>
          <p:cNvPr id="8" name="Obrázek 7" descr="PP skrob 5kx b.jpg"/>
          <p:cNvPicPr>
            <a:picLocks noChangeAspect="1"/>
          </p:cNvPicPr>
          <p:nvPr/>
        </p:nvPicPr>
        <p:blipFill>
          <a:blip r:embed="rId2" cstate="print"/>
          <a:stretch>
            <a:fillRect/>
          </a:stretch>
        </p:blipFill>
        <p:spPr>
          <a:xfrm>
            <a:off x="179512" y="1042642"/>
            <a:ext cx="4392488" cy="3809110"/>
          </a:xfrm>
          <a:prstGeom prst="rect">
            <a:avLst/>
          </a:prstGeom>
        </p:spPr>
      </p:pic>
      <p:pic>
        <p:nvPicPr>
          <p:cNvPr id="9" name="Obrázek 8" descr="PP skrob 5kx M.jpg"/>
          <p:cNvPicPr>
            <a:picLocks noChangeAspect="1"/>
          </p:cNvPicPr>
          <p:nvPr/>
        </p:nvPicPr>
        <p:blipFill>
          <a:blip r:embed="rId3" cstate="print"/>
          <a:stretch>
            <a:fillRect/>
          </a:stretch>
        </p:blipFill>
        <p:spPr>
          <a:xfrm>
            <a:off x="4205472" y="2492896"/>
            <a:ext cx="4835637" cy="4193404"/>
          </a:xfrm>
          <a:prstGeom prst="rect">
            <a:avLst/>
          </a:prstGeom>
        </p:spPr>
      </p:pic>
      <p:sp>
        <p:nvSpPr>
          <p:cNvPr id="10" name="TextovéPole 9"/>
          <p:cNvSpPr txBox="1"/>
          <p:nvPr/>
        </p:nvSpPr>
        <p:spPr>
          <a:xfrm>
            <a:off x="6084168" y="1124744"/>
            <a:ext cx="2808312" cy="954107"/>
          </a:xfrm>
          <a:prstGeom prst="rect">
            <a:avLst/>
          </a:prstGeom>
          <a:noFill/>
        </p:spPr>
        <p:txBody>
          <a:bodyPr wrap="square" rtlCol="0">
            <a:spAutoFit/>
          </a:bodyPr>
          <a:lstStyle/>
          <a:p>
            <a:r>
              <a:rPr lang="cs-CZ" sz="2800" dirty="0" smtClean="0">
                <a:solidFill>
                  <a:srgbClr val="0000FF"/>
                </a:solidFill>
                <a:latin typeface="Arial Black" pitchFamily="34" charset="0"/>
              </a:rPr>
              <a:t>FIBRILATION</a:t>
            </a:r>
            <a:r>
              <a:rPr lang="en-GB" sz="2800" b="1" dirty="0" smtClean="0">
                <a:solidFill>
                  <a:srgbClr val="9900CC"/>
                </a:solidFill>
                <a:latin typeface="Arial Black" pitchFamily="34" charset="0"/>
              </a:rPr>
              <a:t>PP Fibres</a:t>
            </a:r>
            <a:endParaRPr lang="cs-CZ" sz="2800" dirty="0">
              <a:solidFill>
                <a:srgbClr val="0000FF"/>
              </a:solidFill>
              <a:latin typeface="Arial Black" pitchFamily="34" charset="0"/>
            </a:endParaRPr>
          </a:p>
        </p:txBody>
      </p:sp>
      <p:cxnSp>
        <p:nvCxnSpPr>
          <p:cNvPr id="12" name="Přímá spojovací šipka 11"/>
          <p:cNvCxnSpPr/>
          <p:nvPr/>
        </p:nvCxnSpPr>
        <p:spPr>
          <a:xfrm flipH="1">
            <a:off x="4788024" y="1412776"/>
            <a:ext cx="1368152" cy="1656184"/>
          </a:xfrm>
          <a:prstGeom prst="straightConnector1">
            <a:avLst/>
          </a:prstGeom>
          <a:ln w="38100">
            <a:solidFill>
              <a:srgbClr val="FFFF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3" name="Přímá spojovací šipka 12"/>
          <p:cNvCxnSpPr/>
          <p:nvPr/>
        </p:nvCxnSpPr>
        <p:spPr>
          <a:xfrm flipH="1" flipV="1">
            <a:off x="971600" y="1268760"/>
            <a:ext cx="5184576" cy="144016"/>
          </a:xfrm>
          <a:prstGeom prst="straightConnector1">
            <a:avLst/>
          </a:prstGeom>
          <a:ln w="38100">
            <a:solidFill>
              <a:srgbClr val="FFFF00"/>
            </a:solidFill>
            <a:prstDash val="sys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395536" y="0"/>
            <a:ext cx="8229600" cy="634082"/>
          </a:xfrm>
        </p:spPr>
        <p:txBody>
          <a:bodyPr/>
          <a:lstStyle/>
          <a:p>
            <a:r>
              <a:rPr lang="cs-CZ" sz="2800" dirty="0" smtClean="0">
                <a:solidFill>
                  <a:srgbClr val="FF0000"/>
                </a:solidFill>
                <a:latin typeface="Arial Black" pitchFamily="34" charset="0"/>
              </a:rPr>
              <a:t>THERMOPLASTIC STARCH</a:t>
            </a:r>
            <a:endParaRPr lang="cs-CZ" sz="2800" dirty="0"/>
          </a:p>
        </p:txBody>
      </p:sp>
      <p:sp>
        <p:nvSpPr>
          <p:cNvPr id="8" name="Zástupný symbol pro obsah 7"/>
          <p:cNvSpPr>
            <a:spLocks noGrp="1"/>
          </p:cNvSpPr>
          <p:nvPr>
            <p:ph idx="1"/>
          </p:nvPr>
        </p:nvSpPr>
        <p:spPr>
          <a:xfrm>
            <a:off x="457200" y="620688"/>
            <a:ext cx="8229600" cy="5505475"/>
          </a:xfrm>
        </p:spPr>
        <p:txBody>
          <a:bodyPr/>
          <a:lstStyle/>
          <a:p>
            <a:r>
              <a:rPr lang="en-GB" b="1" dirty="0" smtClean="0"/>
              <a:t>Processing by Technologies used for the SYNTHETIC THERMOPLASTICS, but very difficult (</a:t>
            </a:r>
            <a:r>
              <a:rPr lang="en-GB" b="1" dirty="0" smtClean="0">
                <a:solidFill>
                  <a:srgbClr val="FF0000"/>
                </a:solidFill>
                <a:latin typeface="Arial Black" pitchFamily="34" charset="0"/>
              </a:rPr>
              <a:t>UP TO NOW</a:t>
            </a:r>
            <a:r>
              <a:rPr lang="en-GB" b="1" dirty="0" smtClean="0"/>
              <a:t>)</a:t>
            </a:r>
          </a:p>
          <a:p>
            <a:r>
              <a:rPr lang="en-GB" b="1" dirty="0" smtClean="0">
                <a:solidFill>
                  <a:srgbClr val="C00000"/>
                </a:solidFill>
              </a:rPr>
              <a:t>It is necessary to use so called PLASTICIZERS – usually WATER &amp; GLYCEROL</a:t>
            </a:r>
          </a:p>
          <a:p>
            <a:r>
              <a:rPr lang="en-GB" b="1" dirty="0" smtClean="0">
                <a:solidFill>
                  <a:srgbClr val="008000"/>
                </a:solidFill>
              </a:rPr>
              <a:t>Products are BIODEGRADABLE</a:t>
            </a:r>
          </a:p>
          <a:p>
            <a:r>
              <a:rPr lang="en-GB" b="1" dirty="0" smtClean="0">
                <a:solidFill>
                  <a:srgbClr val="0000FF"/>
                </a:solidFill>
              </a:rPr>
              <a:t>If combined with NATURAL FIBRES  (e.g. Flax) &gt; </a:t>
            </a:r>
            <a:r>
              <a:rPr lang="en-GB" b="1" dirty="0" smtClean="0">
                <a:solidFill>
                  <a:srgbClr val="008000"/>
                </a:solidFill>
              </a:rPr>
              <a:t>BIODEGRADABLE COMPOSITS</a:t>
            </a:r>
            <a:endParaRPr lang="en-GB" b="1" dirty="0" smtClean="0"/>
          </a:p>
          <a:p>
            <a:endParaRPr lang="cs-CZ" b="1" dirty="0" smtClean="0"/>
          </a:p>
          <a:p>
            <a:endParaRPr lang="cs-CZ" dirty="0"/>
          </a:p>
        </p:txBody>
      </p:sp>
      <p:sp>
        <p:nvSpPr>
          <p:cNvPr id="4" name="Zástupný symbol pro datum 3"/>
          <p:cNvSpPr>
            <a:spLocks noGrp="1"/>
          </p:cNvSpPr>
          <p:nvPr>
            <p:ph type="dt" sz="half" idx="10"/>
          </p:nvPr>
        </p:nvSpPr>
        <p:spPr/>
        <p:txBody>
          <a:bodyPr/>
          <a:lstStyle/>
          <a:p>
            <a:pPr>
              <a:defRPr/>
            </a:pPr>
            <a:r>
              <a:rPr lang="cs-CZ" smtClean="0"/>
              <a:t>January 2018/6-3</a:t>
            </a:r>
            <a:endParaRPr lang="sk-SK"/>
          </a:p>
        </p:txBody>
      </p:sp>
      <p:sp>
        <p:nvSpPr>
          <p:cNvPr id="5" name="Zástupný symbol pro zápatí 4"/>
          <p:cNvSpPr>
            <a:spLocks noGrp="1"/>
          </p:cNvSpPr>
          <p:nvPr>
            <p:ph type="ftr" sz="quarter" idx="11"/>
          </p:nvPr>
        </p:nvSpPr>
        <p:spPr>
          <a:xfrm>
            <a:off x="3124200" y="6245225"/>
            <a:ext cx="5048200" cy="476250"/>
          </a:xfrm>
        </p:spPr>
        <p:txBody>
          <a:bodyPr/>
          <a:lstStyle/>
          <a:p>
            <a:pPr>
              <a:defRPr/>
            </a:pPr>
            <a:r>
              <a:rPr lang="fr-FR" smtClean="0"/>
              <a:t>NATURAL POLYMERS MU SCI 6 2018</a:t>
            </a:r>
            <a:endParaRPr lang="sk-SK" dirty="0"/>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54</a:t>
            </a:fld>
            <a:endParaRPr lang="sk-SK"/>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January 2018/6-3</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6 2018</a:t>
            </a:r>
            <a:endParaRPr lang="sk-SK" dirty="0"/>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55</a:t>
            </a:fld>
            <a:endParaRPr lang="sk-SK"/>
          </a:p>
        </p:txBody>
      </p:sp>
      <p:sp>
        <p:nvSpPr>
          <p:cNvPr id="11" name="TextovéPole 10"/>
          <p:cNvSpPr txBox="1"/>
          <p:nvPr/>
        </p:nvSpPr>
        <p:spPr>
          <a:xfrm>
            <a:off x="107504" y="188640"/>
            <a:ext cx="8784976" cy="1077218"/>
          </a:xfrm>
          <a:prstGeom prst="rect">
            <a:avLst/>
          </a:prstGeom>
          <a:noFill/>
        </p:spPr>
        <p:txBody>
          <a:bodyPr wrap="square" rtlCol="0">
            <a:spAutoFit/>
          </a:bodyPr>
          <a:lstStyle/>
          <a:p>
            <a:r>
              <a:rPr lang="cs-CZ" sz="3200" dirty="0" err="1" smtClean="0">
                <a:solidFill>
                  <a:srgbClr val="008000"/>
                </a:solidFill>
                <a:latin typeface="Arial Black" pitchFamily="34" charset="0"/>
              </a:rPr>
              <a:t>Ewa</a:t>
            </a:r>
            <a:r>
              <a:rPr lang="cs-CZ" sz="3200" dirty="0" smtClean="0">
                <a:solidFill>
                  <a:srgbClr val="008000"/>
                </a:solidFill>
                <a:latin typeface="Arial Black" pitchFamily="34" charset="0"/>
              </a:rPr>
              <a:t> </a:t>
            </a:r>
            <a:r>
              <a:rPr lang="cs-CZ" sz="3200" dirty="0" err="1" smtClean="0">
                <a:solidFill>
                  <a:srgbClr val="008000"/>
                </a:solidFill>
                <a:latin typeface="Arial Black" pitchFamily="34" charset="0"/>
              </a:rPr>
              <a:t>Rudnik</a:t>
            </a:r>
            <a:r>
              <a:rPr lang="cs-CZ" sz="3200" dirty="0" smtClean="0">
                <a:solidFill>
                  <a:srgbClr val="008000"/>
                </a:solidFill>
                <a:latin typeface="Arial Black" pitchFamily="34" charset="0"/>
              </a:rPr>
              <a:t>: </a:t>
            </a:r>
            <a:r>
              <a:rPr lang="cs-CZ" sz="3200" dirty="0" err="1" smtClean="0">
                <a:solidFill>
                  <a:srgbClr val="008000"/>
                </a:solidFill>
                <a:latin typeface="Arial Black" pitchFamily="34" charset="0"/>
              </a:rPr>
              <a:t>Compostable</a:t>
            </a:r>
            <a:r>
              <a:rPr lang="cs-CZ" sz="3200" dirty="0" smtClean="0">
                <a:solidFill>
                  <a:srgbClr val="008000"/>
                </a:solidFill>
                <a:latin typeface="Arial Black" pitchFamily="34" charset="0"/>
              </a:rPr>
              <a:t> Polymer </a:t>
            </a:r>
            <a:r>
              <a:rPr lang="cs-CZ" sz="3200" dirty="0" err="1" smtClean="0">
                <a:solidFill>
                  <a:srgbClr val="008000"/>
                </a:solidFill>
                <a:latin typeface="Arial Black" pitchFamily="34" charset="0"/>
              </a:rPr>
              <a:t>Materials</a:t>
            </a:r>
            <a:r>
              <a:rPr lang="cs-CZ" sz="3200" dirty="0" smtClean="0">
                <a:solidFill>
                  <a:srgbClr val="008000"/>
                </a:solidFill>
                <a:latin typeface="Arial Black" pitchFamily="34" charset="0"/>
              </a:rPr>
              <a:t>, ISBN: 978-0-08-045371-2</a:t>
            </a:r>
            <a:endParaRPr lang="cs-CZ" sz="3200" dirty="0">
              <a:solidFill>
                <a:srgbClr val="008000"/>
              </a:solidFill>
              <a:latin typeface="Arial Black" pitchFamily="34" charset="0"/>
            </a:endParaRPr>
          </a:p>
        </p:txBody>
      </p:sp>
      <p:pic>
        <p:nvPicPr>
          <p:cNvPr id="14" name="Obrázek 13" descr="TERMOPLASTICKÝ ŠKROB010.jpg"/>
          <p:cNvPicPr>
            <a:picLocks noChangeAspect="1"/>
          </p:cNvPicPr>
          <p:nvPr/>
        </p:nvPicPr>
        <p:blipFill>
          <a:blip r:embed="rId2" cstate="print"/>
          <a:stretch>
            <a:fillRect/>
          </a:stretch>
        </p:blipFill>
        <p:spPr>
          <a:xfrm rot="10800000">
            <a:off x="-1" y="2060848"/>
            <a:ext cx="9025921" cy="4797152"/>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2018/6-3</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6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56</a:t>
            </a:fld>
            <a:endParaRPr lang="sk-SK"/>
          </a:p>
        </p:txBody>
      </p:sp>
      <p:pic>
        <p:nvPicPr>
          <p:cNvPr id="6" name="Obrázek 5" descr="TERMOPLASTICKÝ ŠKROB002.jpg"/>
          <p:cNvPicPr>
            <a:picLocks noChangeAspect="1"/>
          </p:cNvPicPr>
          <p:nvPr/>
        </p:nvPicPr>
        <p:blipFill>
          <a:blip r:embed="rId2" cstate="print"/>
          <a:stretch>
            <a:fillRect/>
          </a:stretch>
        </p:blipFill>
        <p:spPr>
          <a:xfrm rot="10800000">
            <a:off x="251520" y="260648"/>
            <a:ext cx="8202678" cy="1800200"/>
          </a:xfrm>
          <a:prstGeom prst="rect">
            <a:avLst/>
          </a:prstGeom>
        </p:spPr>
      </p:pic>
      <p:pic>
        <p:nvPicPr>
          <p:cNvPr id="7" name="Obrázek 6" descr="TERMOPLASTICKÝ ŠKROB009.jpg"/>
          <p:cNvPicPr>
            <a:picLocks noChangeAspect="1"/>
          </p:cNvPicPr>
          <p:nvPr/>
        </p:nvPicPr>
        <p:blipFill>
          <a:blip r:embed="rId3" cstate="print"/>
          <a:stretch>
            <a:fillRect/>
          </a:stretch>
        </p:blipFill>
        <p:spPr>
          <a:xfrm rot="10800000">
            <a:off x="107504" y="3212976"/>
            <a:ext cx="8850175" cy="3645024"/>
          </a:xfrm>
          <a:prstGeom prst="rect">
            <a:avLst/>
          </a:prstGeom>
        </p:spPr>
      </p:pic>
      <p:sp>
        <p:nvSpPr>
          <p:cNvPr id="8" name="TextovéPole 7"/>
          <p:cNvSpPr txBox="1"/>
          <p:nvPr/>
        </p:nvSpPr>
        <p:spPr>
          <a:xfrm>
            <a:off x="179512" y="2060848"/>
            <a:ext cx="8784976" cy="954107"/>
          </a:xfrm>
          <a:prstGeom prst="rect">
            <a:avLst/>
          </a:prstGeom>
          <a:noFill/>
        </p:spPr>
        <p:txBody>
          <a:bodyPr wrap="square" rtlCol="0">
            <a:spAutoFit/>
          </a:bodyPr>
          <a:lstStyle/>
          <a:p>
            <a:pPr algn="ctr"/>
            <a:r>
              <a:rPr lang="en-GB" sz="2800" dirty="0" smtClean="0">
                <a:solidFill>
                  <a:srgbClr val="C00000"/>
                </a:solidFill>
                <a:latin typeface="Arial Black" pitchFamily="34" charset="0"/>
              </a:rPr>
              <a:t>PLASTICIZERS – usually WATER &amp; GLYCEROL</a:t>
            </a:r>
            <a:endParaRPr lang="cs-CZ" sz="2800" dirty="0">
              <a:solidFill>
                <a:srgbClr val="008000"/>
              </a:solidFill>
              <a:latin typeface="Arial Black"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395536" y="116632"/>
            <a:ext cx="8229600" cy="562074"/>
          </a:xfrm>
        </p:spPr>
        <p:txBody>
          <a:bodyPr/>
          <a:lstStyle/>
          <a:p>
            <a:r>
              <a:rPr lang="cs-CZ" sz="4000" dirty="0" smtClean="0">
                <a:solidFill>
                  <a:srgbClr val="FF0000"/>
                </a:solidFill>
                <a:latin typeface="Arial Black" pitchFamily="34" charset="0"/>
              </a:rPr>
              <a:t>AGAR</a:t>
            </a:r>
            <a:endParaRPr lang="cs-CZ" sz="4000" dirty="0">
              <a:solidFill>
                <a:srgbClr val="FF0000"/>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January 2018/6-3</a:t>
            </a:r>
            <a:endParaRPr lang="sk-SK"/>
          </a:p>
        </p:txBody>
      </p:sp>
      <p:sp>
        <p:nvSpPr>
          <p:cNvPr id="5" name="Zástupný symbol pro zápatí 4"/>
          <p:cNvSpPr>
            <a:spLocks noGrp="1"/>
          </p:cNvSpPr>
          <p:nvPr>
            <p:ph type="ftr" sz="quarter" idx="11"/>
          </p:nvPr>
        </p:nvSpPr>
        <p:spPr>
          <a:xfrm>
            <a:off x="1763688" y="6381327"/>
            <a:ext cx="6480720" cy="340147"/>
          </a:xfrm>
        </p:spPr>
        <p:txBody>
          <a:bodyPr/>
          <a:lstStyle/>
          <a:p>
            <a:pPr>
              <a:defRPr/>
            </a:pPr>
            <a:r>
              <a:rPr lang="fr-FR" dirty="0" smtClean="0"/>
              <a:t>NATURAL POLYMERS MU SCI 6 2018</a:t>
            </a:r>
            <a:endParaRPr lang="sk-SK" dirty="0"/>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57</a:t>
            </a:fld>
            <a:endParaRPr lang="sk-SK"/>
          </a:p>
        </p:txBody>
      </p:sp>
      <p:sp>
        <p:nvSpPr>
          <p:cNvPr id="9" name="Nadpis 6"/>
          <p:cNvSpPr txBox="1">
            <a:spLocks/>
          </p:cNvSpPr>
          <p:nvPr/>
        </p:nvSpPr>
        <p:spPr bwMode="auto">
          <a:xfrm>
            <a:off x="179512" y="3573016"/>
            <a:ext cx="8229600" cy="5040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cs-CZ" sz="2800" b="0" i="0" u="none" strike="noStrike" kern="0" cap="none" spc="0" normalizeH="0" baseline="0" noProof="0" dirty="0" smtClean="0">
                <a:ln>
                  <a:noFill/>
                </a:ln>
                <a:solidFill>
                  <a:srgbClr val="FF0000"/>
                </a:solidFill>
                <a:effectLst/>
                <a:uLnTx/>
                <a:uFillTx/>
                <a:latin typeface="Arial Black" pitchFamily="34" charset="0"/>
                <a:ea typeface="+mj-ea"/>
                <a:cs typeface="+mj-cs"/>
              </a:rPr>
              <a:t>AGAR &amp; </a:t>
            </a:r>
            <a:r>
              <a:rPr kumimoji="0" lang="en-GB" sz="2800" b="0" i="0" u="none" strike="noStrike" kern="0" cap="none" spc="0" normalizeH="0" baseline="0" dirty="0" smtClean="0">
                <a:ln>
                  <a:noFill/>
                </a:ln>
                <a:solidFill>
                  <a:srgbClr val="FF0000"/>
                </a:solidFill>
                <a:effectLst/>
                <a:uLnTx/>
                <a:uFillTx/>
                <a:latin typeface="Arial Black" pitchFamily="34" charset="0"/>
                <a:ea typeface="+mj-ea"/>
                <a:cs typeface="+mj-cs"/>
              </a:rPr>
              <a:t>Food </a:t>
            </a:r>
            <a:r>
              <a:rPr kumimoji="0" lang="en-GB" sz="2800" b="0" i="0" u="none" strike="noStrike" kern="0" cap="none" spc="0" normalizeH="0" baseline="0" dirty="0" err="1" smtClean="0">
                <a:ln>
                  <a:noFill/>
                </a:ln>
                <a:solidFill>
                  <a:srgbClr val="FF0000"/>
                </a:solidFill>
                <a:effectLst/>
                <a:uLnTx/>
                <a:uFillTx/>
                <a:latin typeface="Arial Black" pitchFamily="34" charset="0"/>
                <a:ea typeface="+mj-ea"/>
                <a:cs typeface="+mj-cs"/>
              </a:rPr>
              <a:t>Industr</a:t>
            </a:r>
            <a:r>
              <a:rPr kumimoji="0" lang="cs-CZ" sz="2800" b="0" i="0" u="none" strike="noStrike" kern="0" cap="none" spc="0" normalizeH="0" baseline="0" noProof="0" dirty="0" smtClean="0">
                <a:ln>
                  <a:noFill/>
                </a:ln>
                <a:solidFill>
                  <a:srgbClr val="FF0000"/>
                </a:solidFill>
                <a:effectLst/>
                <a:uLnTx/>
                <a:uFillTx/>
                <a:latin typeface="Arial Black" pitchFamily="34" charset="0"/>
                <a:ea typeface="+mj-ea"/>
                <a:cs typeface="+mj-cs"/>
              </a:rPr>
              <a:t>y</a:t>
            </a:r>
            <a:endParaRPr kumimoji="0" lang="cs-CZ" sz="2800" b="0" i="0" u="none" strike="noStrike" kern="0" cap="none" spc="0" normalizeH="0" baseline="0" noProof="0" dirty="0">
              <a:ln>
                <a:noFill/>
              </a:ln>
              <a:solidFill>
                <a:srgbClr val="FF0000"/>
              </a:solidFill>
              <a:effectLst/>
              <a:uLnTx/>
              <a:uFillTx/>
              <a:latin typeface="Arial Black" pitchFamily="34" charset="0"/>
              <a:ea typeface="+mj-ea"/>
              <a:cs typeface="+mj-cs"/>
            </a:endParaRPr>
          </a:p>
        </p:txBody>
      </p:sp>
      <p:sp>
        <p:nvSpPr>
          <p:cNvPr id="10" name="TextovéPole 9"/>
          <p:cNvSpPr txBox="1"/>
          <p:nvPr/>
        </p:nvSpPr>
        <p:spPr>
          <a:xfrm>
            <a:off x="0" y="4005064"/>
            <a:ext cx="7056784" cy="1200329"/>
          </a:xfrm>
          <a:prstGeom prst="rect">
            <a:avLst/>
          </a:prstGeom>
          <a:noFill/>
        </p:spPr>
        <p:txBody>
          <a:bodyPr wrap="square" rtlCol="0">
            <a:spAutoFit/>
          </a:bodyPr>
          <a:lstStyle/>
          <a:p>
            <a:pPr>
              <a:buFont typeface="Arial" pitchFamily="34" charset="0"/>
              <a:buChar char="•"/>
            </a:pPr>
            <a:r>
              <a:rPr lang="cs-CZ" sz="2400" dirty="0" smtClean="0">
                <a:solidFill>
                  <a:srgbClr val="0000FF"/>
                </a:solidFill>
                <a:latin typeface="Arial Black" pitchFamily="34" charset="0"/>
              </a:rPr>
              <a:t> </a:t>
            </a:r>
            <a:r>
              <a:rPr lang="en-GB" sz="2400" dirty="0" smtClean="0">
                <a:solidFill>
                  <a:srgbClr val="0000FF"/>
                </a:solidFill>
                <a:latin typeface="Arial Black" pitchFamily="34" charset="0"/>
              </a:rPr>
              <a:t>Clarifying (Fining) of the Wine and Fruit Juice </a:t>
            </a:r>
          </a:p>
          <a:p>
            <a:pPr>
              <a:buFont typeface="Arial" pitchFamily="34" charset="0"/>
              <a:buChar char="•"/>
            </a:pPr>
            <a:r>
              <a:rPr lang="en-GB" sz="2400" dirty="0" smtClean="0">
                <a:solidFill>
                  <a:srgbClr val="0000FF"/>
                </a:solidFill>
                <a:latin typeface="Arial Black" pitchFamily="34" charset="0"/>
              </a:rPr>
              <a:t> Thickening of Food</a:t>
            </a:r>
            <a:endParaRPr lang="en-GB" sz="2400" dirty="0">
              <a:solidFill>
                <a:srgbClr val="0000FF"/>
              </a:solidFill>
              <a:latin typeface="Arial Black" pitchFamily="34" charset="0"/>
            </a:endParaRPr>
          </a:p>
        </p:txBody>
      </p:sp>
      <p:sp>
        <p:nvSpPr>
          <p:cNvPr id="11" name="Nadpis 6"/>
          <p:cNvSpPr txBox="1">
            <a:spLocks/>
          </p:cNvSpPr>
          <p:nvPr/>
        </p:nvSpPr>
        <p:spPr bwMode="auto">
          <a:xfrm>
            <a:off x="323528" y="5301208"/>
            <a:ext cx="8229600" cy="5040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cs-CZ" sz="2800" b="0" i="0" u="none" strike="noStrike" kern="0" cap="none" spc="0" normalizeH="0" baseline="0" noProof="0" dirty="0" smtClean="0">
                <a:ln>
                  <a:noFill/>
                </a:ln>
                <a:solidFill>
                  <a:srgbClr val="FF0000"/>
                </a:solidFill>
                <a:effectLst/>
                <a:uLnTx/>
                <a:uFillTx/>
                <a:latin typeface="Arial Black" pitchFamily="34" charset="0"/>
                <a:ea typeface="+mj-ea"/>
                <a:cs typeface="+mj-cs"/>
              </a:rPr>
              <a:t>AGAR &amp; </a:t>
            </a:r>
            <a:r>
              <a:rPr kumimoji="0" lang="en-GB" sz="2800" b="0" i="0" u="none" strike="noStrike" kern="0" cap="none" spc="0" normalizeH="0" baseline="0" dirty="0" smtClean="0">
                <a:ln>
                  <a:noFill/>
                </a:ln>
                <a:solidFill>
                  <a:srgbClr val="FF0000"/>
                </a:solidFill>
                <a:effectLst/>
                <a:uLnTx/>
                <a:uFillTx/>
                <a:latin typeface="Arial Black" pitchFamily="34" charset="0"/>
                <a:ea typeface="+mj-ea"/>
                <a:cs typeface="+mj-cs"/>
              </a:rPr>
              <a:t>Medicine</a:t>
            </a:r>
            <a:endParaRPr kumimoji="0" lang="en-GB" sz="2800" b="0" i="0" u="none" strike="noStrike" kern="0" cap="none" spc="0" normalizeH="0" baseline="0" dirty="0">
              <a:ln>
                <a:noFill/>
              </a:ln>
              <a:solidFill>
                <a:srgbClr val="FF0000"/>
              </a:solidFill>
              <a:effectLst/>
              <a:uLnTx/>
              <a:uFillTx/>
              <a:latin typeface="Arial Black" pitchFamily="34" charset="0"/>
              <a:ea typeface="+mj-ea"/>
              <a:cs typeface="+mj-cs"/>
            </a:endParaRPr>
          </a:p>
        </p:txBody>
      </p:sp>
      <p:sp>
        <p:nvSpPr>
          <p:cNvPr id="12" name="TextovéPole 11"/>
          <p:cNvSpPr txBox="1"/>
          <p:nvPr/>
        </p:nvSpPr>
        <p:spPr>
          <a:xfrm>
            <a:off x="0" y="5805264"/>
            <a:ext cx="7668344" cy="461665"/>
          </a:xfrm>
          <a:prstGeom prst="rect">
            <a:avLst/>
          </a:prstGeom>
          <a:noFill/>
        </p:spPr>
        <p:txBody>
          <a:bodyPr wrap="square" rtlCol="0">
            <a:spAutoFit/>
          </a:bodyPr>
          <a:lstStyle/>
          <a:p>
            <a:r>
              <a:rPr lang="en-GB" sz="2400" dirty="0" smtClean="0">
                <a:solidFill>
                  <a:srgbClr val="008000"/>
                </a:solidFill>
                <a:latin typeface="Arial Black" pitchFamily="34" charset="0"/>
              </a:rPr>
              <a:t>Bacterial and Mould culture/growth medium</a:t>
            </a:r>
            <a:endParaRPr lang="en-GB" sz="2400" dirty="0">
              <a:solidFill>
                <a:srgbClr val="008000"/>
              </a:solidFill>
              <a:latin typeface="Arial Black" pitchFamily="34" charset="0"/>
            </a:endParaRPr>
          </a:p>
        </p:txBody>
      </p:sp>
      <p:sp>
        <p:nvSpPr>
          <p:cNvPr id="13" name="TextovéPole 12"/>
          <p:cNvSpPr txBox="1"/>
          <p:nvPr/>
        </p:nvSpPr>
        <p:spPr>
          <a:xfrm>
            <a:off x="179512" y="692696"/>
            <a:ext cx="8712968" cy="2554545"/>
          </a:xfrm>
          <a:prstGeom prst="rect">
            <a:avLst/>
          </a:prstGeom>
          <a:noFill/>
        </p:spPr>
        <p:txBody>
          <a:bodyPr wrap="square" rtlCol="0">
            <a:spAutoFit/>
          </a:bodyPr>
          <a:lstStyle/>
          <a:p>
            <a:r>
              <a:rPr lang="en-US" sz="2000" b="1" dirty="0" smtClean="0">
                <a:solidFill>
                  <a:srgbClr val="FF0000"/>
                </a:solidFill>
                <a:latin typeface="Arial Black" pitchFamily="34" charset="0"/>
              </a:rPr>
              <a:t>Agar consists of a mixture of </a:t>
            </a:r>
            <a:r>
              <a:rPr lang="en-US" sz="2000" b="1" dirty="0" err="1" smtClean="0">
                <a:solidFill>
                  <a:srgbClr val="FF0000"/>
                </a:solidFill>
                <a:latin typeface="Arial Black" pitchFamily="34" charset="0"/>
              </a:rPr>
              <a:t>agarose</a:t>
            </a:r>
            <a:r>
              <a:rPr lang="en-US" sz="2000" b="1" dirty="0" smtClean="0">
                <a:solidFill>
                  <a:srgbClr val="FF0000"/>
                </a:solidFill>
                <a:latin typeface="Arial Black" pitchFamily="34" charset="0"/>
              </a:rPr>
              <a:t> and </a:t>
            </a:r>
            <a:r>
              <a:rPr lang="en-US" sz="2000" b="1" dirty="0" err="1" smtClean="0">
                <a:solidFill>
                  <a:srgbClr val="FF0000"/>
                </a:solidFill>
                <a:latin typeface="Arial Black" pitchFamily="34" charset="0"/>
              </a:rPr>
              <a:t>agaropectin</a:t>
            </a:r>
            <a:r>
              <a:rPr lang="en-US" sz="2000" b="1" dirty="0" smtClean="0">
                <a:solidFill>
                  <a:srgbClr val="FF0000"/>
                </a:solidFill>
                <a:latin typeface="Arial Black" pitchFamily="34" charset="0"/>
              </a:rPr>
              <a:t>. </a:t>
            </a:r>
            <a:r>
              <a:rPr lang="en-US" sz="2000" b="1" dirty="0" err="1" smtClean="0">
                <a:hlinkClick r:id="rId2" tooltip="Agarose"/>
              </a:rPr>
              <a:t>Agarose</a:t>
            </a:r>
            <a:r>
              <a:rPr lang="en-US" sz="2000" b="1" dirty="0" smtClean="0"/>
              <a:t>, the predominant component of agar, is a linear polymer, made up of the repeating </a:t>
            </a:r>
            <a:r>
              <a:rPr lang="en-US" sz="2000" b="1" dirty="0" err="1" smtClean="0"/>
              <a:t>monomeric</a:t>
            </a:r>
            <a:r>
              <a:rPr lang="en-US" sz="2000" b="1" dirty="0" smtClean="0"/>
              <a:t> unit of </a:t>
            </a:r>
            <a:r>
              <a:rPr lang="en-US" sz="2000" b="1" dirty="0" err="1" smtClean="0"/>
              <a:t>agarobiose</a:t>
            </a:r>
            <a:r>
              <a:rPr lang="en-US" sz="2000" b="1" dirty="0" smtClean="0"/>
              <a:t>. </a:t>
            </a:r>
            <a:r>
              <a:rPr lang="cs-CZ" sz="2000" b="1" dirty="0" smtClean="0"/>
              <a:t> </a:t>
            </a:r>
            <a:r>
              <a:rPr lang="en-US" sz="2000" b="1" dirty="0" err="1" smtClean="0"/>
              <a:t>Agarobiose</a:t>
            </a:r>
            <a:r>
              <a:rPr lang="en-US" sz="2000" b="1" dirty="0" smtClean="0"/>
              <a:t> is a disaccharide made up of D-</a:t>
            </a:r>
            <a:r>
              <a:rPr lang="en-US" sz="2000" b="1" dirty="0" err="1" smtClean="0"/>
              <a:t>galactose</a:t>
            </a:r>
            <a:r>
              <a:rPr lang="en-US" sz="2000" b="1" dirty="0" smtClean="0"/>
              <a:t> and 3,6-anhydro-L-galactopyranose. </a:t>
            </a:r>
            <a:r>
              <a:rPr lang="cs-CZ" sz="2000" b="1" dirty="0" smtClean="0"/>
              <a:t> </a:t>
            </a:r>
            <a:r>
              <a:rPr lang="en-US" sz="2000" b="1" dirty="0" err="1" smtClean="0"/>
              <a:t>Agaropectin</a:t>
            </a:r>
            <a:r>
              <a:rPr lang="en-US" sz="2000" b="1" dirty="0" smtClean="0"/>
              <a:t> is a heterogeneous mixture of smaller molecules that occur in lesser amounts, and is made up of alternating units of D-</a:t>
            </a:r>
            <a:r>
              <a:rPr lang="en-US" sz="2000" b="1" dirty="0" err="1" smtClean="0"/>
              <a:t>galactose</a:t>
            </a:r>
            <a:r>
              <a:rPr lang="en-US" sz="2000" b="1" dirty="0" smtClean="0"/>
              <a:t> and L-</a:t>
            </a:r>
            <a:r>
              <a:rPr lang="en-US" sz="2000" b="1" dirty="0" err="1" smtClean="0"/>
              <a:t>galactose</a:t>
            </a:r>
            <a:r>
              <a:rPr lang="en-US" sz="2000" b="1" dirty="0" smtClean="0"/>
              <a:t> heavily modified with acidic side-groups, such as sulfate and </a:t>
            </a:r>
            <a:r>
              <a:rPr lang="en-US" sz="2000" b="1" dirty="0" err="1" smtClean="0">
                <a:solidFill>
                  <a:srgbClr val="C00000"/>
                </a:solidFill>
              </a:rPr>
              <a:t>pyruvate</a:t>
            </a:r>
            <a:r>
              <a:rPr lang="en-US" sz="2000" b="1" dirty="0" smtClean="0"/>
              <a:t>.</a:t>
            </a:r>
            <a:endParaRPr lang="cs-CZ" sz="2000" b="1" dirty="0"/>
          </a:p>
        </p:txBody>
      </p:sp>
      <p:sp>
        <p:nvSpPr>
          <p:cNvPr id="15" name="TextovéPole 14"/>
          <p:cNvSpPr txBox="1"/>
          <p:nvPr/>
        </p:nvSpPr>
        <p:spPr>
          <a:xfrm>
            <a:off x="7452320" y="4005064"/>
            <a:ext cx="1512168" cy="830997"/>
          </a:xfrm>
          <a:prstGeom prst="rect">
            <a:avLst/>
          </a:prstGeom>
          <a:noFill/>
        </p:spPr>
        <p:txBody>
          <a:bodyPr wrap="square" rtlCol="0">
            <a:spAutoFit/>
          </a:bodyPr>
          <a:lstStyle/>
          <a:p>
            <a:r>
              <a:rPr lang="cs-CZ" sz="2400" dirty="0" err="1" smtClean="0">
                <a:solidFill>
                  <a:srgbClr val="C00000"/>
                </a:solidFill>
                <a:latin typeface="Arial Black" pitchFamily="34" charset="0"/>
              </a:rPr>
              <a:t>pyruvic</a:t>
            </a:r>
            <a:r>
              <a:rPr lang="cs-CZ" sz="2400" dirty="0" smtClean="0">
                <a:solidFill>
                  <a:srgbClr val="C00000"/>
                </a:solidFill>
                <a:latin typeface="Arial Black" pitchFamily="34" charset="0"/>
              </a:rPr>
              <a:t> </a:t>
            </a:r>
            <a:r>
              <a:rPr lang="cs-CZ" sz="2400" dirty="0" err="1" smtClean="0">
                <a:solidFill>
                  <a:srgbClr val="C00000"/>
                </a:solidFill>
                <a:latin typeface="Arial Black" pitchFamily="34" charset="0"/>
              </a:rPr>
              <a:t>acid</a:t>
            </a:r>
            <a:endParaRPr lang="cs-CZ" sz="2400" dirty="0">
              <a:solidFill>
                <a:srgbClr val="C00000"/>
              </a:solidFill>
              <a:latin typeface="Arial Black" pitchFamily="34" charset="0"/>
            </a:endParaRPr>
          </a:p>
        </p:txBody>
      </p:sp>
      <p:pic>
        <p:nvPicPr>
          <p:cNvPr id="17" name="Obrázek 16" descr="1024px-Pyruvic-acid-2D-skeletal.png"/>
          <p:cNvPicPr>
            <a:picLocks noChangeAspect="1"/>
          </p:cNvPicPr>
          <p:nvPr/>
        </p:nvPicPr>
        <p:blipFill>
          <a:blip r:embed="rId3" cstate="print"/>
          <a:stretch>
            <a:fillRect/>
          </a:stretch>
        </p:blipFill>
        <p:spPr>
          <a:xfrm>
            <a:off x="7092280" y="4725144"/>
            <a:ext cx="1802267" cy="1656184"/>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490066"/>
          </a:xfrm>
        </p:spPr>
        <p:txBody>
          <a:bodyPr/>
          <a:lstStyle/>
          <a:p>
            <a:r>
              <a:rPr lang="en-GB" sz="2800" dirty="0" smtClean="0">
                <a:solidFill>
                  <a:srgbClr val="FF0000"/>
                </a:solidFill>
                <a:latin typeface="Arial Black" pitchFamily="34" charset="0"/>
              </a:rPr>
              <a:t>The other useful POLYSACCHARIDES </a:t>
            </a:r>
            <a:r>
              <a:rPr lang="cs-CZ" sz="2800" dirty="0" smtClean="0">
                <a:solidFill>
                  <a:srgbClr val="FF0000"/>
                </a:solidFill>
                <a:latin typeface="Arial Black" pitchFamily="34" charset="0"/>
              </a:rPr>
              <a:t>1</a:t>
            </a:r>
            <a:endParaRPr lang="cs-CZ" sz="28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January 2018/6-3</a:t>
            </a:r>
            <a:endParaRPr lang="sk-SK"/>
          </a:p>
        </p:txBody>
      </p:sp>
      <p:sp>
        <p:nvSpPr>
          <p:cNvPr id="4" name="Zástupný symbol pro zápatí 3"/>
          <p:cNvSpPr>
            <a:spLocks noGrp="1"/>
          </p:cNvSpPr>
          <p:nvPr>
            <p:ph type="ftr" sz="quarter" idx="11"/>
          </p:nvPr>
        </p:nvSpPr>
        <p:spPr/>
        <p:txBody>
          <a:bodyPr/>
          <a:lstStyle/>
          <a:p>
            <a:pPr>
              <a:defRPr/>
            </a:pPr>
            <a:r>
              <a:rPr lang="fr-FR" smtClean="0"/>
              <a:t>NATURAL POLYMERS MU SCI 6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58</a:t>
            </a:fld>
            <a:endParaRPr lang="sk-SK"/>
          </a:p>
        </p:txBody>
      </p:sp>
      <p:sp>
        <p:nvSpPr>
          <p:cNvPr id="9" name="TextovéPole 8"/>
          <p:cNvSpPr txBox="1"/>
          <p:nvPr/>
        </p:nvSpPr>
        <p:spPr>
          <a:xfrm>
            <a:off x="251520" y="836712"/>
            <a:ext cx="8568952" cy="4770537"/>
          </a:xfrm>
          <a:prstGeom prst="rect">
            <a:avLst/>
          </a:prstGeom>
          <a:noFill/>
        </p:spPr>
        <p:txBody>
          <a:bodyPr wrap="square" rtlCol="0">
            <a:spAutoFit/>
          </a:bodyPr>
          <a:lstStyle/>
          <a:p>
            <a:r>
              <a:rPr lang="en-US" sz="3200" b="1" i="1" dirty="0" err="1" smtClean="0">
                <a:solidFill>
                  <a:srgbClr val="FF0000"/>
                </a:solidFill>
                <a:latin typeface="Arial Black" pitchFamily="34" charset="0"/>
              </a:rPr>
              <a:t>Plantago</a:t>
            </a:r>
            <a:r>
              <a:rPr lang="en-US" sz="3200" b="1" i="1" dirty="0" smtClean="0">
                <a:solidFill>
                  <a:srgbClr val="FF0000"/>
                </a:solidFill>
                <a:latin typeface="Arial Black" pitchFamily="34" charset="0"/>
              </a:rPr>
              <a:t> </a:t>
            </a:r>
            <a:r>
              <a:rPr lang="en-US" sz="3200" b="1" i="1" dirty="0" err="1" smtClean="0">
                <a:solidFill>
                  <a:srgbClr val="FF0000"/>
                </a:solidFill>
                <a:latin typeface="Arial Black" pitchFamily="34" charset="0"/>
              </a:rPr>
              <a:t>ovata</a:t>
            </a:r>
            <a:r>
              <a:rPr lang="en-US" sz="2400" dirty="0" smtClean="0"/>
              <a:t>, known by many </a:t>
            </a:r>
            <a:r>
              <a:rPr lang="en-US" sz="2400" dirty="0" smtClean="0">
                <a:hlinkClick r:id="rId2" tooltip="Common name"/>
              </a:rPr>
              <a:t>common names</a:t>
            </a:r>
            <a:r>
              <a:rPr lang="en-US" sz="2400" dirty="0" smtClean="0"/>
              <a:t> including </a:t>
            </a:r>
            <a:r>
              <a:rPr lang="en-US" sz="2400" b="1" dirty="0" smtClean="0"/>
              <a:t>blond plantain</a:t>
            </a:r>
            <a:r>
              <a:rPr lang="en-US" sz="2400" dirty="0" smtClean="0"/>
              <a:t>,</a:t>
            </a:r>
            <a:r>
              <a:rPr lang="en-US" sz="2400" baseline="30000" dirty="0" smtClean="0">
                <a:hlinkClick r:id="rId3"/>
              </a:rPr>
              <a:t>[1]</a:t>
            </a:r>
            <a:r>
              <a:rPr lang="en-US" sz="2400" dirty="0" smtClean="0"/>
              <a:t> </a:t>
            </a:r>
            <a:r>
              <a:rPr lang="en-US" sz="2400" b="1" dirty="0" smtClean="0"/>
              <a:t>desert </a:t>
            </a:r>
            <a:r>
              <a:rPr lang="en-US" sz="2400" b="1" dirty="0" err="1" smtClean="0"/>
              <a:t>Indianwheat</a:t>
            </a:r>
            <a:r>
              <a:rPr lang="en-US" sz="2400" dirty="0" smtClean="0"/>
              <a:t>, </a:t>
            </a:r>
            <a:r>
              <a:rPr lang="en-US" sz="2400" b="1" dirty="0" smtClean="0"/>
              <a:t>blond </a:t>
            </a:r>
            <a:r>
              <a:rPr lang="en-US" sz="2400" b="1" dirty="0" err="1" smtClean="0"/>
              <a:t>psyllium</a:t>
            </a:r>
            <a:r>
              <a:rPr lang="en-US" sz="2400" dirty="0" smtClean="0"/>
              <a:t>, and </a:t>
            </a:r>
            <a:r>
              <a:rPr lang="en-US" sz="2400" b="1" dirty="0" err="1" smtClean="0"/>
              <a:t>ispaghul</a:t>
            </a:r>
            <a:r>
              <a:rPr lang="en-US" sz="2400" dirty="0" smtClean="0"/>
              <a:t>, is a </a:t>
            </a:r>
            <a:r>
              <a:rPr lang="en-US" sz="2400" dirty="0" smtClean="0">
                <a:hlinkClick r:id="rId4" tooltip="Medicinal plant"/>
              </a:rPr>
              <a:t>medicinal plant</a:t>
            </a:r>
            <a:r>
              <a:rPr lang="en-US" sz="2400" dirty="0" smtClean="0"/>
              <a:t> native to </a:t>
            </a:r>
            <a:r>
              <a:rPr lang="en-US" sz="2400" dirty="0" smtClean="0">
                <a:hlinkClick r:id="rId5" tooltip="Western Asia"/>
              </a:rPr>
              <a:t>Western Asia</a:t>
            </a:r>
            <a:r>
              <a:rPr lang="en-US" sz="2400" dirty="0" smtClean="0"/>
              <a:t> and </a:t>
            </a:r>
            <a:r>
              <a:rPr lang="en-US" sz="2400" dirty="0" smtClean="0">
                <a:hlinkClick r:id="rId6" tooltip="Southern Asia"/>
              </a:rPr>
              <a:t>Southern Asia</a:t>
            </a:r>
            <a:r>
              <a:rPr lang="en-US" sz="2400" dirty="0" smtClean="0"/>
              <a:t>. The plant can be found growing wild in the southwestern United States, where it is considered a possibly </a:t>
            </a:r>
            <a:r>
              <a:rPr lang="en-US" sz="2400" dirty="0" smtClean="0">
                <a:hlinkClick r:id="rId7" tooltip="Introduced species"/>
              </a:rPr>
              <a:t>introduced species</a:t>
            </a:r>
            <a:r>
              <a:rPr lang="en-US" sz="2400" dirty="0" smtClean="0"/>
              <a:t>.</a:t>
            </a:r>
          </a:p>
          <a:p>
            <a:r>
              <a:rPr lang="en-US" sz="2400" dirty="0" smtClean="0"/>
              <a:t>It is a common source of </a:t>
            </a:r>
            <a:r>
              <a:rPr lang="en-US" sz="2400" dirty="0" err="1" smtClean="0">
                <a:hlinkClick r:id="rId8" tooltip="Psyllium"/>
              </a:rPr>
              <a:t>psyllium</a:t>
            </a:r>
            <a:r>
              <a:rPr lang="en-US" sz="2400" dirty="0" smtClean="0"/>
              <a:t>, a type of </a:t>
            </a:r>
            <a:r>
              <a:rPr lang="en-US" sz="2400" dirty="0" smtClean="0">
                <a:hlinkClick r:id="rId9" tooltip="Dietary fiber"/>
              </a:rPr>
              <a:t>dietary fiber</a:t>
            </a:r>
            <a:r>
              <a:rPr lang="en-US" sz="2400" dirty="0" smtClean="0"/>
              <a:t>. </a:t>
            </a:r>
            <a:endParaRPr lang="cs-CZ" sz="2400" dirty="0" smtClean="0"/>
          </a:p>
          <a:p>
            <a:r>
              <a:rPr lang="en-US" sz="3200" dirty="0" err="1" smtClean="0">
                <a:solidFill>
                  <a:srgbClr val="FF0000"/>
                </a:solidFill>
                <a:latin typeface="Arial Black" pitchFamily="34" charset="0"/>
              </a:rPr>
              <a:t>Psyllium</a:t>
            </a:r>
            <a:r>
              <a:rPr lang="en-US" sz="3200" dirty="0" smtClean="0"/>
              <a:t> </a:t>
            </a:r>
            <a:r>
              <a:rPr lang="en-US" sz="2400" dirty="0" smtClean="0"/>
              <a:t>seed husks are indigestible and are a source of soluble fiber which may be fermented into </a:t>
            </a:r>
            <a:r>
              <a:rPr lang="en-US" sz="2400" dirty="0" smtClean="0">
                <a:hlinkClick r:id="rId10" tooltip="Butyric acid"/>
              </a:rPr>
              <a:t>butyrate</a:t>
            </a:r>
            <a:r>
              <a:rPr lang="en-US" sz="2400" dirty="0" smtClean="0"/>
              <a:t> – a </a:t>
            </a:r>
            <a:r>
              <a:rPr lang="en-US" sz="2400" dirty="0" smtClean="0">
                <a:hlinkClick r:id="rId11" tooltip="Pharmacologically active"/>
              </a:rPr>
              <a:t>pharmacologically active</a:t>
            </a:r>
            <a:r>
              <a:rPr lang="en-US" sz="2400" dirty="0" smtClean="0"/>
              <a:t> </a:t>
            </a:r>
            <a:r>
              <a:rPr lang="en-US" sz="2400" dirty="0" smtClean="0">
                <a:hlinkClick r:id="rId12" tooltip="Short-chain fatty acid"/>
              </a:rPr>
              <a:t>short-chain fatty acid</a:t>
            </a:r>
            <a:r>
              <a:rPr lang="en-US" sz="2400" dirty="0" smtClean="0"/>
              <a:t> – by </a:t>
            </a:r>
            <a:r>
              <a:rPr lang="en-US" sz="2400" dirty="0" smtClean="0">
                <a:hlinkClick r:id="rId10" tooltip="Butyric acid"/>
              </a:rPr>
              <a:t>butyrate-producing bacteria</a:t>
            </a:r>
            <a:r>
              <a:rPr lang="en-US" sz="2400" dirty="0" smtClean="0"/>
              <a:t>.</a:t>
            </a:r>
          </a:p>
          <a:p>
            <a:pPr algn="just"/>
            <a:endParaRPr lang="cs-CZ" sz="24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8229600" cy="490066"/>
          </a:xfrm>
        </p:spPr>
        <p:txBody>
          <a:bodyPr/>
          <a:lstStyle/>
          <a:p>
            <a:r>
              <a:rPr lang="en-GB" sz="2800" dirty="0" smtClean="0">
                <a:solidFill>
                  <a:srgbClr val="FF0000"/>
                </a:solidFill>
                <a:latin typeface="Arial Black" pitchFamily="34" charset="0"/>
              </a:rPr>
              <a:t>The other useful POLYSACCHARIDES </a:t>
            </a:r>
            <a:r>
              <a:rPr lang="cs-CZ" sz="2800" dirty="0" smtClean="0">
                <a:solidFill>
                  <a:srgbClr val="FF0000"/>
                </a:solidFill>
                <a:latin typeface="Arial Black" pitchFamily="34" charset="0"/>
              </a:rPr>
              <a:t>2A</a:t>
            </a:r>
            <a:endParaRPr lang="cs-CZ" sz="28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January 2018/6-3</a:t>
            </a:r>
            <a:endParaRPr lang="sk-SK"/>
          </a:p>
        </p:txBody>
      </p:sp>
      <p:sp>
        <p:nvSpPr>
          <p:cNvPr id="4" name="Zástupný symbol pro zápatí 3"/>
          <p:cNvSpPr>
            <a:spLocks noGrp="1"/>
          </p:cNvSpPr>
          <p:nvPr>
            <p:ph type="ftr" sz="quarter" idx="11"/>
          </p:nvPr>
        </p:nvSpPr>
        <p:spPr>
          <a:xfrm>
            <a:off x="1763688" y="6381327"/>
            <a:ext cx="6408712" cy="340147"/>
          </a:xfrm>
        </p:spPr>
        <p:txBody>
          <a:bodyPr/>
          <a:lstStyle/>
          <a:p>
            <a:pPr>
              <a:defRPr/>
            </a:pPr>
            <a:r>
              <a:rPr lang="fr-FR" smtClean="0"/>
              <a:t>NATURAL POLYMERS MU SCI 6 2018</a:t>
            </a:r>
            <a:endParaRPr lang="sk-SK" dirty="0"/>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59</a:t>
            </a:fld>
            <a:endParaRPr lang="sk-SK"/>
          </a:p>
        </p:txBody>
      </p:sp>
      <p:pic>
        <p:nvPicPr>
          <p:cNvPr id="11" name="Obrázek 10" descr="arabinose.jpg"/>
          <p:cNvPicPr>
            <a:picLocks noChangeAspect="1"/>
          </p:cNvPicPr>
          <p:nvPr/>
        </p:nvPicPr>
        <p:blipFill>
          <a:blip r:embed="rId2" cstate="print"/>
          <a:stretch>
            <a:fillRect/>
          </a:stretch>
        </p:blipFill>
        <p:spPr>
          <a:xfrm rot="10800000">
            <a:off x="251520" y="3107186"/>
            <a:ext cx="1985706" cy="3039846"/>
          </a:xfrm>
          <a:prstGeom prst="rect">
            <a:avLst/>
          </a:prstGeom>
        </p:spPr>
      </p:pic>
      <p:pic>
        <p:nvPicPr>
          <p:cNvPr id="12" name="Obrázek 11" descr="glucose.jpg"/>
          <p:cNvPicPr>
            <a:picLocks noChangeAspect="1"/>
          </p:cNvPicPr>
          <p:nvPr/>
        </p:nvPicPr>
        <p:blipFill>
          <a:blip r:embed="rId3" cstate="print"/>
          <a:stretch>
            <a:fillRect/>
          </a:stretch>
        </p:blipFill>
        <p:spPr>
          <a:xfrm rot="10800000">
            <a:off x="7164288" y="2924944"/>
            <a:ext cx="1440160" cy="3188926"/>
          </a:xfrm>
          <a:prstGeom prst="rect">
            <a:avLst/>
          </a:prstGeom>
        </p:spPr>
      </p:pic>
      <p:pic>
        <p:nvPicPr>
          <p:cNvPr id="13" name="Obrázek 12" descr="mannose.jpg"/>
          <p:cNvPicPr>
            <a:picLocks noChangeAspect="1"/>
          </p:cNvPicPr>
          <p:nvPr/>
        </p:nvPicPr>
        <p:blipFill>
          <a:blip r:embed="rId4" cstate="print"/>
          <a:stretch>
            <a:fillRect/>
          </a:stretch>
        </p:blipFill>
        <p:spPr>
          <a:xfrm rot="10800000">
            <a:off x="4860032" y="3068960"/>
            <a:ext cx="1584176" cy="2979273"/>
          </a:xfrm>
          <a:prstGeom prst="rect">
            <a:avLst/>
          </a:prstGeom>
        </p:spPr>
      </p:pic>
      <p:pic>
        <p:nvPicPr>
          <p:cNvPr id="14" name="Obrázek 13" descr="xylose.jpg"/>
          <p:cNvPicPr>
            <a:picLocks noChangeAspect="1"/>
          </p:cNvPicPr>
          <p:nvPr/>
        </p:nvPicPr>
        <p:blipFill>
          <a:blip r:embed="rId5" cstate="print"/>
          <a:stretch>
            <a:fillRect/>
          </a:stretch>
        </p:blipFill>
        <p:spPr>
          <a:xfrm rot="10800000">
            <a:off x="2483768" y="3284984"/>
            <a:ext cx="1728192" cy="2708274"/>
          </a:xfrm>
          <a:prstGeom prst="rect">
            <a:avLst/>
          </a:prstGeom>
        </p:spPr>
      </p:pic>
      <p:sp>
        <p:nvSpPr>
          <p:cNvPr id="15" name="TextovéPole 14"/>
          <p:cNvSpPr txBox="1"/>
          <p:nvPr/>
        </p:nvSpPr>
        <p:spPr>
          <a:xfrm>
            <a:off x="539552" y="692696"/>
            <a:ext cx="7272808" cy="523220"/>
          </a:xfrm>
          <a:prstGeom prst="rect">
            <a:avLst/>
          </a:prstGeom>
          <a:noFill/>
        </p:spPr>
        <p:txBody>
          <a:bodyPr wrap="square" rtlCol="0">
            <a:spAutoFit/>
          </a:bodyPr>
          <a:lstStyle/>
          <a:p>
            <a:r>
              <a:rPr lang="cs-CZ" sz="2800" dirty="0" err="1" smtClean="0">
                <a:solidFill>
                  <a:srgbClr val="0000FF"/>
                </a:solidFill>
                <a:latin typeface="Arial Black" pitchFamily="34" charset="0"/>
              </a:rPr>
              <a:t>They</a:t>
            </a:r>
            <a:r>
              <a:rPr lang="cs-CZ" sz="2800" dirty="0" smtClean="0">
                <a:solidFill>
                  <a:srgbClr val="0000FF"/>
                </a:solidFill>
                <a:latin typeface="Arial Black" pitchFamily="34" charset="0"/>
              </a:rPr>
              <a:t> are HETEROPLYSACCHARIDES</a:t>
            </a:r>
            <a:endParaRPr lang="cs-CZ" sz="2800" dirty="0">
              <a:solidFill>
                <a:srgbClr val="0000FF"/>
              </a:solidFill>
              <a:latin typeface="Arial Black" pitchFamily="34" charset="0"/>
            </a:endParaRPr>
          </a:p>
        </p:txBody>
      </p:sp>
      <p:sp>
        <p:nvSpPr>
          <p:cNvPr id="16" name="TextovéPole 15"/>
          <p:cNvSpPr txBox="1"/>
          <p:nvPr/>
        </p:nvSpPr>
        <p:spPr>
          <a:xfrm>
            <a:off x="395536" y="2564904"/>
            <a:ext cx="2736304" cy="646331"/>
          </a:xfrm>
          <a:prstGeom prst="rect">
            <a:avLst/>
          </a:prstGeom>
          <a:noFill/>
        </p:spPr>
        <p:txBody>
          <a:bodyPr wrap="square" rtlCol="0">
            <a:spAutoFit/>
          </a:bodyPr>
          <a:lstStyle/>
          <a:p>
            <a:r>
              <a:rPr lang="cs-CZ" sz="3600" dirty="0" smtClean="0">
                <a:solidFill>
                  <a:srgbClr val="008000"/>
                </a:solidFill>
                <a:latin typeface="Arial Black" pitchFamily="34" charset="0"/>
              </a:rPr>
              <a:t>PENTOSE</a:t>
            </a:r>
            <a:endParaRPr lang="cs-CZ" sz="3600" dirty="0">
              <a:solidFill>
                <a:srgbClr val="008000"/>
              </a:solidFill>
              <a:latin typeface="Arial Black" pitchFamily="34" charset="0"/>
            </a:endParaRPr>
          </a:p>
        </p:txBody>
      </p:sp>
      <p:sp>
        <p:nvSpPr>
          <p:cNvPr id="17" name="TextovéPole 16"/>
          <p:cNvSpPr txBox="1"/>
          <p:nvPr/>
        </p:nvSpPr>
        <p:spPr>
          <a:xfrm>
            <a:off x="5292080" y="2276872"/>
            <a:ext cx="2736304" cy="646331"/>
          </a:xfrm>
          <a:prstGeom prst="rect">
            <a:avLst/>
          </a:prstGeom>
          <a:noFill/>
        </p:spPr>
        <p:txBody>
          <a:bodyPr wrap="square" rtlCol="0">
            <a:spAutoFit/>
          </a:bodyPr>
          <a:lstStyle/>
          <a:p>
            <a:r>
              <a:rPr lang="cs-CZ" sz="3600" dirty="0" smtClean="0">
                <a:solidFill>
                  <a:srgbClr val="C00000"/>
                </a:solidFill>
                <a:latin typeface="Arial Black" pitchFamily="34" charset="0"/>
              </a:rPr>
              <a:t>HEXOSE</a:t>
            </a:r>
            <a:endParaRPr lang="cs-CZ" sz="3600" dirty="0">
              <a:solidFill>
                <a:srgbClr val="C00000"/>
              </a:solidFill>
              <a:latin typeface="Arial Black" pitchFamily="34" charset="0"/>
            </a:endParaRPr>
          </a:p>
        </p:txBody>
      </p:sp>
      <p:sp>
        <p:nvSpPr>
          <p:cNvPr id="18" name="Obdélník 17"/>
          <p:cNvSpPr/>
          <p:nvPr/>
        </p:nvSpPr>
        <p:spPr>
          <a:xfrm>
            <a:off x="2483768" y="1268760"/>
            <a:ext cx="4244495" cy="646331"/>
          </a:xfrm>
          <a:prstGeom prst="rect">
            <a:avLst/>
          </a:prstGeom>
        </p:spPr>
        <p:txBody>
          <a:bodyPr wrap="none">
            <a:spAutoFit/>
          </a:bodyPr>
          <a:lstStyle/>
          <a:p>
            <a:r>
              <a:rPr lang="cs-CZ" sz="3600" dirty="0" err="1" smtClean="0">
                <a:solidFill>
                  <a:srgbClr val="7030A0"/>
                </a:solidFill>
                <a:latin typeface="Arial Black" pitchFamily="34" charset="0"/>
              </a:rPr>
              <a:t>Plant</a:t>
            </a:r>
            <a:r>
              <a:rPr lang="cs-CZ" sz="3600" dirty="0" smtClean="0">
                <a:solidFill>
                  <a:srgbClr val="7030A0"/>
                </a:solidFill>
                <a:latin typeface="Arial Black" pitchFamily="34" charset="0"/>
              </a:rPr>
              <a:t> </a:t>
            </a:r>
            <a:r>
              <a:rPr lang="cs-CZ" sz="3600" dirty="0" err="1" smtClean="0">
                <a:solidFill>
                  <a:srgbClr val="7030A0"/>
                </a:solidFill>
                <a:latin typeface="Arial Black" pitchFamily="34" charset="0"/>
              </a:rPr>
              <a:t>mucilages</a:t>
            </a:r>
            <a:endParaRPr lang="cs-CZ" sz="3600" dirty="0">
              <a:solidFill>
                <a:srgbClr val="7030A0"/>
              </a:solidFill>
              <a:latin typeface="Arial Black"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2018/6-3</a:t>
            </a:r>
            <a:endParaRPr lang="sk-SK"/>
          </a:p>
        </p:txBody>
      </p:sp>
      <p:sp>
        <p:nvSpPr>
          <p:cNvPr id="3" name="Zástupný symbol pro zápatí 2"/>
          <p:cNvSpPr>
            <a:spLocks noGrp="1"/>
          </p:cNvSpPr>
          <p:nvPr>
            <p:ph type="ftr" sz="quarter" idx="11"/>
          </p:nvPr>
        </p:nvSpPr>
        <p:spPr>
          <a:xfrm>
            <a:off x="3124200" y="6245225"/>
            <a:ext cx="5120208" cy="476250"/>
          </a:xfrm>
        </p:spPr>
        <p:txBody>
          <a:bodyPr/>
          <a:lstStyle/>
          <a:p>
            <a:pPr>
              <a:defRPr/>
            </a:pPr>
            <a:r>
              <a:rPr lang="fr-FR" smtClean="0"/>
              <a:t>NATURAL POLYMERS MU SCI 6 2018</a:t>
            </a:r>
            <a:endParaRPr lang="sk-SK" dirty="0"/>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6</a:t>
            </a:fld>
            <a:endParaRPr lang="sk-SK"/>
          </a:p>
        </p:txBody>
      </p:sp>
      <p:sp>
        <p:nvSpPr>
          <p:cNvPr id="6" name="TextovéPole 5"/>
          <p:cNvSpPr txBox="1"/>
          <p:nvPr/>
        </p:nvSpPr>
        <p:spPr>
          <a:xfrm>
            <a:off x="251520" y="188641"/>
            <a:ext cx="8784976" cy="1200329"/>
          </a:xfrm>
          <a:prstGeom prst="rect">
            <a:avLst/>
          </a:prstGeom>
          <a:noFill/>
        </p:spPr>
        <p:txBody>
          <a:bodyPr wrap="square" rtlCol="0">
            <a:spAutoFit/>
          </a:bodyPr>
          <a:lstStyle/>
          <a:p>
            <a:pPr algn="ctr"/>
            <a:r>
              <a:rPr lang="cs-CZ" sz="4400" cap="all" dirty="0" err="1" smtClean="0">
                <a:solidFill>
                  <a:srgbClr val="FF0000"/>
                </a:solidFill>
                <a:latin typeface="Arial Black" pitchFamily="34" charset="0"/>
              </a:rPr>
              <a:t>AmylosE</a:t>
            </a:r>
            <a:endParaRPr lang="cs-CZ" sz="4400" cap="all" dirty="0" smtClean="0">
              <a:solidFill>
                <a:srgbClr val="FF0000"/>
              </a:solidFill>
              <a:latin typeface="Arial Black" pitchFamily="34" charset="0"/>
            </a:endParaRPr>
          </a:p>
          <a:p>
            <a:r>
              <a:rPr lang="cs-CZ" sz="2800" dirty="0" smtClean="0">
                <a:solidFill>
                  <a:srgbClr val="FF0000"/>
                </a:solidFill>
                <a:latin typeface="Arial Black" pitchFamily="34" charset="0"/>
              </a:rPr>
              <a:t> </a:t>
            </a:r>
            <a:r>
              <a:rPr lang="cs-CZ" sz="2800" cap="all" dirty="0" smtClean="0">
                <a:solidFill>
                  <a:srgbClr val="FF0000"/>
                </a:solidFill>
                <a:latin typeface="Arial Black" pitchFamily="34" charset="0"/>
              </a:rPr>
              <a:t> </a:t>
            </a:r>
            <a:r>
              <a:rPr lang="cs-CZ" sz="2800" cap="all" dirty="0" err="1" smtClean="0">
                <a:solidFill>
                  <a:srgbClr val="0000FF"/>
                </a:solidFill>
                <a:latin typeface="Arial Black" pitchFamily="34" charset="0"/>
              </a:rPr>
              <a:t>IntramoleCulAr</a:t>
            </a:r>
            <a:r>
              <a:rPr lang="cs-CZ" sz="2800" cap="all" dirty="0" smtClean="0">
                <a:solidFill>
                  <a:srgbClr val="0000FF"/>
                </a:solidFill>
                <a:latin typeface="Arial Black" pitchFamily="34" charset="0"/>
              </a:rPr>
              <a:t>  HYDROGEN BONDS</a:t>
            </a:r>
            <a:endParaRPr lang="cs-CZ" dirty="0"/>
          </a:p>
        </p:txBody>
      </p:sp>
      <p:pic>
        <p:nvPicPr>
          <p:cNvPr id="7" name="Obrázek 6" descr="vodíkové můstky ve škrobu001.jpg"/>
          <p:cNvPicPr>
            <a:picLocks noChangeAspect="1"/>
          </p:cNvPicPr>
          <p:nvPr/>
        </p:nvPicPr>
        <p:blipFill>
          <a:blip r:embed="rId2" cstate="print"/>
          <a:stretch>
            <a:fillRect/>
          </a:stretch>
        </p:blipFill>
        <p:spPr>
          <a:xfrm rot="16200000">
            <a:off x="-355006" y="1930993"/>
            <a:ext cx="5461527" cy="4392489"/>
          </a:xfrm>
          <a:prstGeom prst="rect">
            <a:avLst/>
          </a:prstGeom>
        </p:spPr>
      </p:pic>
      <p:cxnSp>
        <p:nvCxnSpPr>
          <p:cNvPr id="9" name="Přímá spojovací šipka 8"/>
          <p:cNvCxnSpPr/>
          <p:nvPr/>
        </p:nvCxnSpPr>
        <p:spPr>
          <a:xfrm flipH="1">
            <a:off x="3275856" y="1412776"/>
            <a:ext cx="2664296" cy="648072"/>
          </a:xfrm>
          <a:prstGeom prst="straightConnector1">
            <a:avLst/>
          </a:prstGeom>
          <a:ln w="63500">
            <a:solidFill>
              <a:srgbClr val="0000FF"/>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0" name="Přímá spojovací šipka 9"/>
          <p:cNvCxnSpPr/>
          <p:nvPr/>
        </p:nvCxnSpPr>
        <p:spPr>
          <a:xfrm flipH="1">
            <a:off x="2195736" y="1412776"/>
            <a:ext cx="3816424" cy="3672408"/>
          </a:xfrm>
          <a:prstGeom prst="straightConnector1">
            <a:avLst/>
          </a:prstGeom>
          <a:ln w="63500">
            <a:solidFill>
              <a:srgbClr val="0000FF"/>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3" name="TextovéPole 12"/>
          <p:cNvSpPr txBox="1"/>
          <p:nvPr/>
        </p:nvSpPr>
        <p:spPr>
          <a:xfrm>
            <a:off x="5255568" y="2703016"/>
            <a:ext cx="3888432" cy="4154984"/>
          </a:xfrm>
          <a:prstGeom prst="rect">
            <a:avLst/>
          </a:prstGeom>
          <a:solidFill>
            <a:schemeClr val="accent3">
              <a:lumMod val="95000"/>
            </a:schemeClr>
          </a:solidFill>
        </p:spPr>
        <p:txBody>
          <a:bodyPr wrap="square" rtlCol="0">
            <a:spAutoFit/>
          </a:bodyPr>
          <a:lstStyle/>
          <a:p>
            <a:r>
              <a:rPr lang="en-GB" sz="2400" dirty="0" smtClean="0">
                <a:solidFill>
                  <a:srgbClr val="0000FF"/>
                </a:solidFill>
                <a:latin typeface="Arial Black" pitchFamily="34" charset="0"/>
              </a:rPr>
              <a:t>These BONDS (Bridges) go via </a:t>
            </a:r>
          </a:p>
          <a:p>
            <a:r>
              <a:rPr lang="en-GB" sz="2400" dirty="0" smtClean="0">
                <a:solidFill>
                  <a:srgbClr val="0000FF"/>
                </a:solidFill>
                <a:latin typeface="Arial Black" pitchFamily="34" charset="0"/>
              </a:rPr>
              <a:t>– OH Groups, no via Water Molecules.</a:t>
            </a:r>
          </a:p>
          <a:p>
            <a:r>
              <a:rPr lang="en-GB" sz="2400" dirty="0" smtClean="0">
                <a:solidFill>
                  <a:srgbClr val="FF0000"/>
                </a:solidFill>
                <a:latin typeface="Arial Black" pitchFamily="34" charset="0"/>
              </a:rPr>
              <a:t>Water</a:t>
            </a:r>
            <a:r>
              <a:rPr lang="en-GB" sz="2400" dirty="0" smtClean="0">
                <a:solidFill>
                  <a:srgbClr val="0000FF"/>
                </a:solidFill>
                <a:latin typeface="Arial Black" pitchFamily="34" charset="0"/>
              </a:rPr>
              <a:t> forms BONDS (Bridges) </a:t>
            </a:r>
            <a:r>
              <a:rPr lang="en-GB" sz="2400" i="1" u="sng" dirty="0" smtClean="0">
                <a:solidFill>
                  <a:srgbClr val="0000FF"/>
                </a:solidFill>
                <a:latin typeface="Arial Black" pitchFamily="34" charset="0"/>
              </a:rPr>
              <a:t>mainly</a:t>
            </a:r>
            <a:r>
              <a:rPr lang="en-GB" sz="2400" dirty="0" smtClean="0">
                <a:solidFill>
                  <a:srgbClr val="0000FF"/>
                </a:solidFill>
                <a:latin typeface="Arial Black" pitchFamily="34" charset="0"/>
              </a:rPr>
              <a:t> between Macromolecules of  </a:t>
            </a:r>
            <a:r>
              <a:rPr lang="en-GB" sz="2400" dirty="0" err="1" smtClean="0">
                <a:solidFill>
                  <a:srgbClr val="0000FF"/>
                </a:solidFill>
                <a:latin typeface="Arial Black" pitchFamily="34" charset="0"/>
              </a:rPr>
              <a:t>Amylose</a:t>
            </a:r>
            <a:r>
              <a:rPr lang="en-GB" sz="2400" dirty="0" smtClean="0">
                <a:solidFill>
                  <a:srgbClr val="0000FF"/>
                </a:solidFill>
                <a:latin typeface="Arial Black" pitchFamily="34" charset="0"/>
              </a:rPr>
              <a:t>, </a:t>
            </a:r>
            <a:r>
              <a:rPr lang="en-GB" sz="2400" dirty="0" smtClean="0">
                <a:solidFill>
                  <a:srgbClr val="008000"/>
                </a:solidFill>
                <a:latin typeface="Arial Black" pitchFamily="34" charset="0"/>
              </a:rPr>
              <a:t>but not only there (AMYLOPECTIN is also employed). </a:t>
            </a:r>
            <a:endParaRPr lang="en-GB" sz="2400" dirty="0">
              <a:solidFill>
                <a:srgbClr val="008000"/>
              </a:solidFill>
              <a:latin typeface="Arial Black" pitchFamily="34" charset="0"/>
            </a:endParaRPr>
          </a:p>
        </p:txBody>
      </p:sp>
      <p:sp>
        <p:nvSpPr>
          <p:cNvPr id="14" name="TextovéPole 13"/>
          <p:cNvSpPr txBox="1"/>
          <p:nvPr/>
        </p:nvSpPr>
        <p:spPr>
          <a:xfrm>
            <a:off x="1259632" y="3501008"/>
            <a:ext cx="1872208" cy="523220"/>
          </a:xfrm>
          <a:prstGeom prst="rect">
            <a:avLst/>
          </a:prstGeom>
          <a:noFill/>
        </p:spPr>
        <p:txBody>
          <a:bodyPr wrap="square" rtlCol="0">
            <a:spAutoFit/>
          </a:bodyPr>
          <a:lstStyle/>
          <a:p>
            <a:r>
              <a:rPr lang="cs-CZ" sz="2800" dirty="0" smtClean="0">
                <a:solidFill>
                  <a:srgbClr val="9900CC"/>
                </a:solidFill>
                <a:latin typeface="Arial Black" pitchFamily="34" charset="0"/>
              </a:rPr>
              <a:t>OXYGEN </a:t>
            </a:r>
            <a:endParaRPr lang="cs-CZ" sz="2800" dirty="0">
              <a:solidFill>
                <a:srgbClr val="9900CC"/>
              </a:solidFill>
              <a:latin typeface="Arial Black" pitchFamily="34" charset="0"/>
            </a:endParaRPr>
          </a:p>
        </p:txBody>
      </p:sp>
      <p:cxnSp>
        <p:nvCxnSpPr>
          <p:cNvPr id="16" name="Přímá spojovací šipka 15"/>
          <p:cNvCxnSpPr/>
          <p:nvPr/>
        </p:nvCxnSpPr>
        <p:spPr>
          <a:xfrm flipH="1">
            <a:off x="1835696" y="3933056"/>
            <a:ext cx="144016" cy="1296144"/>
          </a:xfrm>
          <a:prstGeom prst="straightConnector1">
            <a:avLst/>
          </a:prstGeom>
          <a:ln w="38100">
            <a:solidFill>
              <a:srgbClr val="9900CC"/>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7" name="Přímá spojovací šipka 16"/>
          <p:cNvCxnSpPr/>
          <p:nvPr/>
        </p:nvCxnSpPr>
        <p:spPr>
          <a:xfrm>
            <a:off x="2051720" y="3933056"/>
            <a:ext cx="504056" cy="1224136"/>
          </a:xfrm>
          <a:prstGeom prst="straightConnector1">
            <a:avLst/>
          </a:prstGeom>
          <a:ln w="38100">
            <a:solidFill>
              <a:srgbClr val="9900CC"/>
            </a:solidFill>
            <a:prstDash val="sys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8229600" cy="490066"/>
          </a:xfrm>
        </p:spPr>
        <p:txBody>
          <a:bodyPr/>
          <a:lstStyle/>
          <a:p>
            <a:r>
              <a:rPr lang="en-GB" sz="2800" dirty="0" smtClean="0">
                <a:solidFill>
                  <a:srgbClr val="FF0000"/>
                </a:solidFill>
                <a:latin typeface="Arial Black" pitchFamily="34" charset="0"/>
              </a:rPr>
              <a:t>The other useful POLYSACCHARIDES </a:t>
            </a:r>
            <a:r>
              <a:rPr lang="cs-CZ" sz="2800" dirty="0" smtClean="0">
                <a:solidFill>
                  <a:srgbClr val="FF0000"/>
                </a:solidFill>
                <a:latin typeface="Arial Black" pitchFamily="34" charset="0"/>
              </a:rPr>
              <a:t>2B</a:t>
            </a:r>
            <a:endParaRPr lang="cs-CZ" sz="28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January 2018/6-3</a:t>
            </a:r>
            <a:endParaRPr lang="sk-SK"/>
          </a:p>
        </p:txBody>
      </p:sp>
      <p:sp>
        <p:nvSpPr>
          <p:cNvPr id="4" name="Zástupný symbol pro zápatí 3"/>
          <p:cNvSpPr>
            <a:spLocks noGrp="1"/>
          </p:cNvSpPr>
          <p:nvPr>
            <p:ph type="ftr" sz="quarter" idx="11"/>
          </p:nvPr>
        </p:nvSpPr>
        <p:spPr>
          <a:xfrm>
            <a:off x="1763688" y="6381327"/>
            <a:ext cx="6408712" cy="340147"/>
          </a:xfrm>
        </p:spPr>
        <p:txBody>
          <a:bodyPr/>
          <a:lstStyle/>
          <a:p>
            <a:pPr>
              <a:defRPr/>
            </a:pPr>
            <a:r>
              <a:rPr lang="fr-FR" smtClean="0"/>
              <a:t>NATURAL POLYMERS MU SCI 6 2018</a:t>
            </a:r>
            <a:endParaRPr lang="sk-SK" dirty="0"/>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60</a:t>
            </a:fld>
            <a:endParaRPr lang="sk-SK"/>
          </a:p>
        </p:txBody>
      </p:sp>
      <p:sp>
        <p:nvSpPr>
          <p:cNvPr id="15" name="TextovéPole 14"/>
          <p:cNvSpPr txBox="1"/>
          <p:nvPr/>
        </p:nvSpPr>
        <p:spPr>
          <a:xfrm>
            <a:off x="0" y="5085184"/>
            <a:ext cx="8532440" cy="523220"/>
          </a:xfrm>
          <a:prstGeom prst="rect">
            <a:avLst/>
          </a:prstGeom>
          <a:noFill/>
        </p:spPr>
        <p:txBody>
          <a:bodyPr wrap="square" rtlCol="0">
            <a:spAutoFit/>
          </a:bodyPr>
          <a:lstStyle/>
          <a:p>
            <a:pPr algn="ctr"/>
            <a:r>
              <a:rPr lang="cs-CZ" sz="2800" dirty="0" err="1" smtClean="0">
                <a:solidFill>
                  <a:srgbClr val="0000FF"/>
                </a:solidFill>
                <a:latin typeface="Arial Black" pitchFamily="34" charset="0"/>
              </a:rPr>
              <a:t>They</a:t>
            </a:r>
            <a:r>
              <a:rPr lang="cs-CZ" sz="2800" dirty="0" smtClean="0">
                <a:solidFill>
                  <a:srgbClr val="0000FF"/>
                </a:solidFill>
                <a:latin typeface="Arial Black" pitchFamily="34" charset="0"/>
              </a:rPr>
              <a:t> are HETEROPLYSACCHARIDES</a:t>
            </a:r>
            <a:endParaRPr lang="cs-CZ" sz="2800" dirty="0">
              <a:solidFill>
                <a:srgbClr val="0000FF"/>
              </a:solidFill>
              <a:latin typeface="Arial Black" pitchFamily="34" charset="0"/>
            </a:endParaRPr>
          </a:p>
        </p:txBody>
      </p:sp>
      <p:sp>
        <p:nvSpPr>
          <p:cNvPr id="19" name="TextovéPole 18"/>
          <p:cNvSpPr txBox="1"/>
          <p:nvPr/>
        </p:nvSpPr>
        <p:spPr>
          <a:xfrm>
            <a:off x="0" y="476672"/>
            <a:ext cx="9144000" cy="4370427"/>
          </a:xfrm>
          <a:prstGeom prst="rect">
            <a:avLst/>
          </a:prstGeom>
          <a:noFill/>
        </p:spPr>
        <p:txBody>
          <a:bodyPr wrap="square" rtlCol="0">
            <a:spAutoFit/>
          </a:bodyPr>
          <a:lstStyle/>
          <a:p>
            <a:r>
              <a:rPr lang="cs-CZ" sz="2000" dirty="0" err="1" smtClean="0">
                <a:solidFill>
                  <a:srgbClr val="7030A0"/>
                </a:solidFill>
                <a:latin typeface="Arial Black" pitchFamily="34" charset="0"/>
              </a:rPr>
              <a:t>Plant</a:t>
            </a:r>
            <a:r>
              <a:rPr lang="cs-CZ" sz="2000" dirty="0" smtClean="0">
                <a:solidFill>
                  <a:srgbClr val="7030A0"/>
                </a:solidFill>
                <a:latin typeface="Arial Black" pitchFamily="34" charset="0"/>
              </a:rPr>
              <a:t> </a:t>
            </a:r>
            <a:r>
              <a:rPr lang="cs-CZ" sz="2000" dirty="0" err="1" smtClean="0">
                <a:solidFill>
                  <a:srgbClr val="7030A0"/>
                </a:solidFill>
                <a:latin typeface="Arial Black" pitchFamily="34" charset="0"/>
              </a:rPr>
              <a:t>mucilages</a:t>
            </a:r>
            <a:endParaRPr lang="cs-CZ" sz="2000" dirty="0" smtClean="0">
              <a:solidFill>
                <a:srgbClr val="7030A0"/>
              </a:solidFill>
              <a:latin typeface="Arial Black" pitchFamily="34" charset="0"/>
            </a:endParaRPr>
          </a:p>
          <a:p>
            <a:r>
              <a:rPr lang="en-US" sz="2000" dirty="0" smtClean="0"/>
              <a:t>is made of plant-specific </a:t>
            </a:r>
            <a:r>
              <a:rPr lang="en-GB" sz="2000" dirty="0" smtClean="0">
                <a:solidFill>
                  <a:srgbClr val="FF0000"/>
                </a:solidFill>
                <a:latin typeface="Arial Black" pitchFamily="34" charset="0"/>
              </a:rPr>
              <a:t>POLYSACCHARIDES </a:t>
            </a:r>
            <a:r>
              <a:rPr lang="en-US" sz="2000" dirty="0" smtClean="0"/>
              <a:t>or long chains of sugar </a:t>
            </a:r>
            <a:r>
              <a:rPr lang="en-US" sz="2000" dirty="0" err="1" smtClean="0"/>
              <a:t>molecules.This</a:t>
            </a:r>
            <a:r>
              <a:rPr lang="en-US" sz="2000" dirty="0" smtClean="0"/>
              <a:t> polysaccharide secretion of </a:t>
            </a:r>
            <a:r>
              <a:rPr lang="en-US" sz="2000" b="1" dirty="0" smtClean="0"/>
              <a:t>root </a:t>
            </a:r>
            <a:r>
              <a:rPr lang="en-US" sz="2000" b="1" dirty="0" err="1" smtClean="0"/>
              <a:t>exudate</a:t>
            </a:r>
            <a:r>
              <a:rPr lang="en-US" sz="2000" dirty="0" smtClean="0"/>
              <a:t> forms a gelatinous substance that sticks to the </a:t>
            </a:r>
            <a:r>
              <a:rPr lang="en-US" sz="2000" dirty="0" smtClean="0">
                <a:hlinkClick r:id="rId2" tooltip="Root cap"/>
              </a:rPr>
              <a:t>caps of roots</a:t>
            </a:r>
            <a:r>
              <a:rPr lang="en-US" sz="2000" dirty="0" smtClean="0"/>
              <a:t>. Root mucilage is known to play a role in forming relationships with </a:t>
            </a:r>
            <a:r>
              <a:rPr lang="en-US" sz="2000" dirty="0" smtClean="0">
                <a:hlinkClick r:id="rId3" tooltip="Soil biology"/>
              </a:rPr>
              <a:t>soil-dwelling life forms</a:t>
            </a:r>
            <a:r>
              <a:rPr lang="en-US" sz="2000" dirty="0" smtClean="0"/>
              <a:t>. Just how this root mucilage is secreted is debated, but there is growing evidence that mucilage derives from ruptured cells. As roots penetrate through the soil, many of the </a:t>
            </a:r>
            <a:r>
              <a:rPr lang="en-US" sz="2000" dirty="0" smtClean="0">
                <a:hlinkClick r:id="rId4" tooltip="Cell (biology)"/>
              </a:rPr>
              <a:t>cells</a:t>
            </a:r>
            <a:r>
              <a:rPr lang="en-US" sz="2000" dirty="0" smtClean="0"/>
              <a:t> surrounding the caps of roots are continually shed and replaced. These ruptured or </a:t>
            </a:r>
            <a:r>
              <a:rPr lang="en-US" sz="2000" dirty="0" err="1" smtClean="0">
                <a:hlinkClick r:id="rId5" tooltip="Lysis"/>
              </a:rPr>
              <a:t>lysed</a:t>
            </a:r>
            <a:r>
              <a:rPr lang="en-US" sz="2000" dirty="0" smtClean="0"/>
              <a:t> cells release their component parts, which include the polysaccharides that form root mucilage. These polysaccharides come from the </a:t>
            </a:r>
            <a:r>
              <a:rPr lang="en-US" sz="2000" dirty="0" smtClean="0">
                <a:hlinkClick r:id="rId6" tooltip="Golgi apparatus"/>
              </a:rPr>
              <a:t>Golgi apparatus</a:t>
            </a:r>
            <a:r>
              <a:rPr lang="en-US" sz="2000" dirty="0" smtClean="0"/>
              <a:t> and plant </a:t>
            </a:r>
            <a:r>
              <a:rPr lang="en-US" sz="2000" dirty="0" smtClean="0">
                <a:hlinkClick r:id="rId7" tooltip="Cell wall"/>
              </a:rPr>
              <a:t>cell wall</a:t>
            </a:r>
            <a:r>
              <a:rPr lang="en-US" sz="2000" dirty="0" smtClean="0"/>
              <a:t>, which are rich in plant-specific polysaccharides. Unlike </a:t>
            </a:r>
            <a:r>
              <a:rPr lang="en-US" sz="2000" dirty="0" smtClean="0">
                <a:hlinkClick r:id="rId8" tooltip="Animal"/>
              </a:rPr>
              <a:t>animal</a:t>
            </a:r>
            <a:r>
              <a:rPr lang="en-US" sz="2000" dirty="0" smtClean="0"/>
              <a:t> cells, plant cells have a cell wall that acts as a barrier surrounding the cell providing strength, which supports plants just like a skeleton.</a:t>
            </a:r>
            <a:endParaRPr lang="cs-CZ" sz="20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a:xfrm>
            <a:off x="457200" y="6525343"/>
            <a:ext cx="2133600" cy="196131"/>
          </a:xfrm>
        </p:spPr>
        <p:txBody>
          <a:bodyPr/>
          <a:lstStyle/>
          <a:p>
            <a:pPr>
              <a:defRPr/>
            </a:pPr>
            <a:r>
              <a:rPr lang="cs-CZ" smtClean="0"/>
              <a:t>January 2018/6-3</a:t>
            </a:r>
            <a:endParaRPr lang="sk-SK" dirty="0"/>
          </a:p>
        </p:txBody>
      </p:sp>
      <p:sp>
        <p:nvSpPr>
          <p:cNvPr id="4" name="Zástupný symbol pro zápatí 3"/>
          <p:cNvSpPr>
            <a:spLocks noGrp="1"/>
          </p:cNvSpPr>
          <p:nvPr>
            <p:ph type="ftr" sz="quarter" idx="11"/>
          </p:nvPr>
        </p:nvSpPr>
        <p:spPr>
          <a:xfrm>
            <a:off x="1619672" y="6453335"/>
            <a:ext cx="6696744" cy="268139"/>
          </a:xfrm>
        </p:spPr>
        <p:txBody>
          <a:bodyPr/>
          <a:lstStyle/>
          <a:p>
            <a:pPr>
              <a:defRPr/>
            </a:pPr>
            <a:r>
              <a:rPr lang="fr-FR" smtClean="0"/>
              <a:t>NATURAL POLYMERS MU SCI 6 2018</a:t>
            </a:r>
            <a:endParaRPr lang="sk-SK" dirty="0"/>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61</a:t>
            </a:fld>
            <a:endParaRPr lang="sk-SK"/>
          </a:p>
        </p:txBody>
      </p:sp>
      <p:graphicFrame>
        <p:nvGraphicFramePr>
          <p:cNvPr id="6" name="Tabulka 5"/>
          <p:cNvGraphicFramePr>
            <a:graphicFrameLocks noGrp="1"/>
          </p:cNvGraphicFramePr>
          <p:nvPr/>
        </p:nvGraphicFramePr>
        <p:xfrm>
          <a:off x="107504" y="188640"/>
          <a:ext cx="8821488" cy="6264696"/>
        </p:xfrm>
        <a:graphic>
          <a:graphicData uri="http://schemas.openxmlformats.org/drawingml/2006/table">
            <a:tbl>
              <a:tblPr firstRow="1" bandRow="1">
                <a:tableStyleId>{5C22544A-7EE6-4342-B048-85BDC9FD1C3A}</a:tableStyleId>
              </a:tblPr>
              <a:tblGrid>
                <a:gridCol w="2892291"/>
                <a:gridCol w="5929197"/>
              </a:tblGrid>
              <a:tr h="678903">
                <a:tc>
                  <a:txBody>
                    <a:bodyPr/>
                    <a:lstStyle/>
                    <a:p>
                      <a:pPr algn="ctr"/>
                      <a:r>
                        <a:rPr lang="cs-CZ" dirty="0" err="1" smtClean="0">
                          <a:solidFill>
                            <a:srgbClr val="FF0000"/>
                          </a:solidFill>
                        </a:rPr>
                        <a:t>Building</a:t>
                      </a:r>
                      <a:r>
                        <a:rPr lang="cs-CZ" dirty="0" smtClean="0">
                          <a:solidFill>
                            <a:srgbClr val="FF0000"/>
                          </a:solidFill>
                        </a:rPr>
                        <a:t> Unit</a:t>
                      </a:r>
                      <a:endParaRPr lang="cs-CZ"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err="1" smtClean="0">
                          <a:solidFill>
                            <a:srgbClr val="0000FF"/>
                          </a:solidFill>
                        </a:rPr>
                        <a:t>Structure</a:t>
                      </a:r>
                      <a:r>
                        <a:rPr lang="cs-CZ" dirty="0" smtClean="0">
                          <a:solidFill>
                            <a:srgbClr val="0000FF"/>
                          </a:solidFill>
                        </a:rPr>
                        <a:t> Unit</a:t>
                      </a:r>
                      <a:endParaRPr lang="cs-CZ" dirty="0">
                        <a:solidFill>
                          <a:srgbClr val="0000FF"/>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85793">
                <a:tc>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1" name="Obrázek 10" descr="453px-Alginsäure_svg.png"/>
          <p:cNvPicPr>
            <a:picLocks noChangeAspect="1"/>
          </p:cNvPicPr>
          <p:nvPr/>
        </p:nvPicPr>
        <p:blipFill>
          <a:blip r:embed="rId2" cstate="print"/>
          <a:stretch>
            <a:fillRect/>
          </a:stretch>
        </p:blipFill>
        <p:spPr>
          <a:xfrm>
            <a:off x="3032018" y="980727"/>
            <a:ext cx="5854808" cy="2016225"/>
          </a:xfrm>
          <a:prstGeom prst="rect">
            <a:avLst/>
          </a:prstGeom>
        </p:spPr>
      </p:pic>
      <p:sp>
        <p:nvSpPr>
          <p:cNvPr id="14" name="TextovéPole 13"/>
          <p:cNvSpPr txBox="1"/>
          <p:nvPr/>
        </p:nvSpPr>
        <p:spPr>
          <a:xfrm>
            <a:off x="2627784" y="3140968"/>
            <a:ext cx="3168352" cy="707886"/>
          </a:xfrm>
          <a:prstGeom prst="rect">
            <a:avLst/>
          </a:prstGeom>
          <a:noFill/>
        </p:spPr>
        <p:txBody>
          <a:bodyPr wrap="square" rtlCol="0">
            <a:spAutoFit/>
          </a:bodyPr>
          <a:lstStyle/>
          <a:p>
            <a:pPr algn="ctr"/>
            <a:r>
              <a:rPr lang="cs-CZ" sz="4000" dirty="0" smtClean="0">
                <a:solidFill>
                  <a:srgbClr val="C00000"/>
                </a:solidFill>
                <a:latin typeface="Arial Black" pitchFamily="34" charset="0"/>
              </a:rPr>
              <a:t>ALGINATE</a:t>
            </a:r>
            <a:endParaRPr lang="cs-CZ" sz="4000" dirty="0">
              <a:solidFill>
                <a:srgbClr val="C00000"/>
              </a:solidFill>
              <a:latin typeface="Arial Black" pitchFamily="34" charset="0"/>
            </a:endParaRPr>
          </a:p>
        </p:txBody>
      </p:sp>
      <p:sp>
        <p:nvSpPr>
          <p:cNvPr id="15" name="TextovéPole 14"/>
          <p:cNvSpPr txBox="1"/>
          <p:nvPr/>
        </p:nvSpPr>
        <p:spPr>
          <a:xfrm>
            <a:off x="5796136" y="2996952"/>
            <a:ext cx="3096344" cy="707886"/>
          </a:xfrm>
          <a:prstGeom prst="rect">
            <a:avLst/>
          </a:prstGeom>
          <a:noFill/>
        </p:spPr>
        <p:txBody>
          <a:bodyPr wrap="square" rtlCol="0">
            <a:spAutoFit/>
          </a:bodyPr>
          <a:lstStyle/>
          <a:p>
            <a:r>
              <a:rPr lang="cs-CZ" sz="2000" dirty="0" err="1" smtClean="0">
                <a:solidFill>
                  <a:srgbClr val="FF0000"/>
                </a:solidFill>
                <a:latin typeface="Arial Black" pitchFamily="34" charset="0"/>
                <a:hlinkClick r:id="rId3" tooltip="Molar mass"/>
              </a:rPr>
              <a:t>Molar</a:t>
            </a:r>
            <a:r>
              <a:rPr lang="cs-CZ" sz="2000" dirty="0" smtClean="0">
                <a:solidFill>
                  <a:srgbClr val="FF0000"/>
                </a:solidFill>
                <a:latin typeface="Arial Black" pitchFamily="34" charset="0"/>
                <a:hlinkClick r:id="rId3" tooltip="Molar mass"/>
              </a:rPr>
              <a:t> </a:t>
            </a:r>
            <a:r>
              <a:rPr lang="cs-CZ" sz="2000" dirty="0" err="1" smtClean="0">
                <a:solidFill>
                  <a:srgbClr val="FF0000"/>
                </a:solidFill>
                <a:latin typeface="Arial Black" pitchFamily="34" charset="0"/>
                <a:hlinkClick r:id="rId3" tooltip="Molar mass"/>
              </a:rPr>
              <a:t>mass</a:t>
            </a:r>
            <a:endParaRPr lang="cs-CZ" sz="2000" dirty="0" smtClean="0">
              <a:solidFill>
                <a:srgbClr val="FF0000"/>
              </a:solidFill>
              <a:latin typeface="Arial Black" pitchFamily="34" charset="0"/>
            </a:endParaRPr>
          </a:p>
          <a:p>
            <a:r>
              <a:rPr lang="cs-CZ" sz="2000" dirty="0" smtClean="0">
                <a:solidFill>
                  <a:srgbClr val="FF0000"/>
                </a:solidFill>
                <a:latin typeface="Arial Black" pitchFamily="34" charset="0"/>
              </a:rPr>
              <a:t>10,000 – 600,000</a:t>
            </a:r>
            <a:endParaRPr lang="cs-CZ" sz="2000" dirty="0">
              <a:solidFill>
                <a:srgbClr val="FF0000"/>
              </a:solidFill>
              <a:latin typeface="Arial Black" pitchFamily="34" charset="0"/>
            </a:endParaRPr>
          </a:p>
        </p:txBody>
      </p:sp>
      <p:sp>
        <p:nvSpPr>
          <p:cNvPr id="18" name="TextovéPole 17"/>
          <p:cNvSpPr txBox="1"/>
          <p:nvPr/>
        </p:nvSpPr>
        <p:spPr>
          <a:xfrm>
            <a:off x="251520" y="3789040"/>
            <a:ext cx="8568952" cy="1938992"/>
          </a:xfrm>
          <a:prstGeom prst="rect">
            <a:avLst/>
          </a:prstGeom>
          <a:noFill/>
        </p:spPr>
        <p:txBody>
          <a:bodyPr wrap="square" rtlCol="0">
            <a:spAutoFit/>
          </a:bodyPr>
          <a:lstStyle/>
          <a:p>
            <a:r>
              <a:rPr lang="en-US" sz="2400" dirty="0" err="1" smtClean="0">
                <a:solidFill>
                  <a:srgbClr val="FF0000"/>
                </a:solidFill>
                <a:latin typeface="Arial Black" pitchFamily="34" charset="0"/>
              </a:rPr>
              <a:t>Alginic</a:t>
            </a:r>
            <a:r>
              <a:rPr lang="en-US" sz="2400" dirty="0" smtClean="0">
                <a:solidFill>
                  <a:srgbClr val="FF0000"/>
                </a:solidFill>
                <a:latin typeface="Arial Black" pitchFamily="34" charset="0"/>
              </a:rPr>
              <a:t> acid is a linear </a:t>
            </a:r>
            <a:r>
              <a:rPr lang="en-US" sz="2400" dirty="0" smtClean="0">
                <a:solidFill>
                  <a:srgbClr val="FF0000"/>
                </a:solidFill>
                <a:latin typeface="Arial Black" pitchFamily="34" charset="0"/>
                <a:hlinkClick r:id="rId4" tooltip="Copolymer"/>
              </a:rPr>
              <a:t>copolymer</a:t>
            </a:r>
            <a:r>
              <a:rPr lang="en-US" sz="2400" dirty="0" smtClean="0">
                <a:solidFill>
                  <a:srgbClr val="FF0000"/>
                </a:solidFill>
                <a:latin typeface="Arial Black" pitchFamily="34" charset="0"/>
              </a:rPr>
              <a:t> with </a:t>
            </a:r>
            <a:r>
              <a:rPr lang="en-US" sz="2400" dirty="0" err="1" smtClean="0">
                <a:solidFill>
                  <a:srgbClr val="FF0000"/>
                </a:solidFill>
                <a:latin typeface="Arial Black" pitchFamily="34" charset="0"/>
                <a:hlinkClick r:id="rId5" tooltip="Homopolymer"/>
              </a:rPr>
              <a:t>homopolymeric</a:t>
            </a:r>
            <a:r>
              <a:rPr lang="en-US" sz="2400" dirty="0" smtClean="0">
                <a:solidFill>
                  <a:srgbClr val="FF0000"/>
                </a:solidFill>
                <a:latin typeface="Arial Black" pitchFamily="34" charset="0"/>
              </a:rPr>
              <a:t> blocks of (1-4)-linked β-D-</a:t>
            </a:r>
            <a:r>
              <a:rPr lang="en-US" sz="2400" dirty="0" err="1" smtClean="0">
                <a:solidFill>
                  <a:srgbClr val="FF0000"/>
                </a:solidFill>
                <a:latin typeface="Arial Black" pitchFamily="34" charset="0"/>
                <a:hlinkClick r:id="rId6" tooltip="Mannuronate (page does not exist)"/>
              </a:rPr>
              <a:t>mannuronate</a:t>
            </a:r>
            <a:r>
              <a:rPr lang="en-US" sz="2400" dirty="0" smtClean="0">
                <a:solidFill>
                  <a:srgbClr val="FF0000"/>
                </a:solidFill>
                <a:latin typeface="Arial Black" pitchFamily="34" charset="0"/>
              </a:rPr>
              <a:t> (M) and its C-5 </a:t>
            </a:r>
            <a:r>
              <a:rPr lang="en-US" sz="2400" dirty="0" err="1" smtClean="0">
                <a:solidFill>
                  <a:srgbClr val="FF0000"/>
                </a:solidFill>
                <a:latin typeface="Arial Black" pitchFamily="34" charset="0"/>
                <a:hlinkClick r:id="rId7" tooltip="Epimer"/>
              </a:rPr>
              <a:t>epimer</a:t>
            </a:r>
            <a:r>
              <a:rPr lang="en-US" sz="2400" dirty="0" smtClean="0">
                <a:solidFill>
                  <a:srgbClr val="FF0000"/>
                </a:solidFill>
                <a:latin typeface="Arial Black" pitchFamily="34" charset="0"/>
              </a:rPr>
              <a:t> α-L-</a:t>
            </a:r>
            <a:r>
              <a:rPr lang="en-US" sz="2400" dirty="0" err="1" smtClean="0">
                <a:solidFill>
                  <a:srgbClr val="FF0000"/>
                </a:solidFill>
                <a:latin typeface="Arial Black" pitchFamily="34" charset="0"/>
                <a:hlinkClick r:id="rId8" tooltip="Guluronic acid (page does not exist)"/>
              </a:rPr>
              <a:t>guluronate</a:t>
            </a:r>
            <a:r>
              <a:rPr lang="en-US" sz="2400" dirty="0" smtClean="0">
                <a:solidFill>
                  <a:srgbClr val="FF0000"/>
                </a:solidFill>
                <a:latin typeface="Arial Black" pitchFamily="34" charset="0"/>
              </a:rPr>
              <a:t> (G) residues, respectively, </a:t>
            </a:r>
            <a:r>
              <a:rPr lang="en-US" sz="2400" dirty="0" smtClean="0">
                <a:solidFill>
                  <a:srgbClr val="FF0000"/>
                </a:solidFill>
                <a:latin typeface="Arial Black" pitchFamily="34" charset="0"/>
                <a:hlinkClick r:id="rId9" tooltip="Covalently"/>
              </a:rPr>
              <a:t>covalently</a:t>
            </a:r>
            <a:r>
              <a:rPr lang="en-US" sz="2400" dirty="0" smtClean="0">
                <a:solidFill>
                  <a:srgbClr val="FF0000"/>
                </a:solidFill>
                <a:latin typeface="Arial Black" pitchFamily="34" charset="0"/>
              </a:rPr>
              <a:t> linked together in different sequences or blocks.</a:t>
            </a:r>
            <a:endParaRPr lang="cs-CZ" sz="2400" dirty="0">
              <a:solidFill>
                <a:srgbClr val="FF0000"/>
              </a:solidFill>
              <a:latin typeface="Arial Black" pitchFamily="34" charset="0"/>
            </a:endParaRPr>
          </a:p>
        </p:txBody>
      </p:sp>
      <p:sp>
        <p:nvSpPr>
          <p:cNvPr id="19" name="Obdélník 18"/>
          <p:cNvSpPr/>
          <p:nvPr/>
        </p:nvSpPr>
        <p:spPr>
          <a:xfrm>
            <a:off x="4427984" y="4581128"/>
            <a:ext cx="1944216" cy="432048"/>
          </a:xfrm>
          <a:prstGeom prst="rect">
            <a:avLst/>
          </a:prstGeom>
          <a:noFill/>
          <a:ln w="38100">
            <a:solidFill>
              <a:srgbClr val="9900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1" name="Přímá spojovací šipka 20"/>
          <p:cNvCxnSpPr/>
          <p:nvPr/>
        </p:nvCxnSpPr>
        <p:spPr>
          <a:xfrm flipV="1">
            <a:off x="4427984" y="1988840"/>
            <a:ext cx="216024" cy="2592288"/>
          </a:xfrm>
          <a:prstGeom prst="straightConnector1">
            <a:avLst/>
          </a:prstGeom>
          <a:ln w="38100">
            <a:solidFill>
              <a:srgbClr val="9900CC"/>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2" name="Přímá spojovací šipka 21"/>
          <p:cNvCxnSpPr/>
          <p:nvPr/>
        </p:nvCxnSpPr>
        <p:spPr>
          <a:xfrm flipV="1">
            <a:off x="6372200" y="2060848"/>
            <a:ext cx="648072" cy="2520280"/>
          </a:xfrm>
          <a:prstGeom prst="straightConnector1">
            <a:avLst/>
          </a:prstGeom>
          <a:ln w="38100">
            <a:solidFill>
              <a:srgbClr val="9900CC"/>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7" name="TextovéPole 16"/>
          <p:cNvSpPr txBox="1"/>
          <p:nvPr/>
        </p:nvSpPr>
        <p:spPr>
          <a:xfrm>
            <a:off x="107504" y="908720"/>
            <a:ext cx="2880320" cy="707886"/>
          </a:xfrm>
          <a:prstGeom prst="rect">
            <a:avLst/>
          </a:prstGeom>
          <a:noFill/>
        </p:spPr>
        <p:txBody>
          <a:bodyPr wrap="square" rtlCol="0">
            <a:spAutoFit/>
          </a:bodyPr>
          <a:lstStyle/>
          <a:p>
            <a:r>
              <a:rPr lang="cs-CZ" sz="2000" dirty="0" smtClean="0">
                <a:solidFill>
                  <a:srgbClr val="7030A0"/>
                </a:solidFill>
                <a:latin typeface="Arial Black" pitchFamily="34" charset="0"/>
              </a:rPr>
              <a:t>L-</a:t>
            </a:r>
            <a:r>
              <a:rPr lang="cs-CZ" sz="2000" dirty="0" err="1" smtClean="0">
                <a:solidFill>
                  <a:srgbClr val="7030A0"/>
                </a:solidFill>
                <a:latin typeface="Arial Black" pitchFamily="34" charset="0"/>
              </a:rPr>
              <a:t>gulopyranuronic</a:t>
            </a:r>
            <a:r>
              <a:rPr lang="cs-CZ" sz="2000" dirty="0" smtClean="0">
                <a:solidFill>
                  <a:srgbClr val="7030A0"/>
                </a:solidFill>
                <a:latin typeface="Arial Black" pitchFamily="34" charset="0"/>
              </a:rPr>
              <a:t> </a:t>
            </a:r>
            <a:r>
              <a:rPr lang="cs-CZ" sz="2000" dirty="0" err="1" smtClean="0">
                <a:solidFill>
                  <a:srgbClr val="7030A0"/>
                </a:solidFill>
                <a:latin typeface="Arial Black" pitchFamily="34" charset="0"/>
              </a:rPr>
              <a:t>acid</a:t>
            </a:r>
            <a:endParaRPr lang="cs-CZ" sz="2000" dirty="0">
              <a:solidFill>
                <a:srgbClr val="7030A0"/>
              </a:solidFill>
              <a:latin typeface="Arial Black"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2018/6-3</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6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62</a:t>
            </a:fld>
            <a:endParaRPr lang="sk-SK"/>
          </a:p>
        </p:txBody>
      </p:sp>
      <p:sp>
        <p:nvSpPr>
          <p:cNvPr id="5" name="Obdélník 4"/>
          <p:cNvSpPr/>
          <p:nvPr/>
        </p:nvSpPr>
        <p:spPr>
          <a:xfrm>
            <a:off x="179512" y="188640"/>
            <a:ext cx="8856984" cy="6063198"/>
          </a:xfrm>
          <a:prstGeom prst="rect">
            <a:avLst/>
          </a:prstGeom>
        </p:spPr>
        <p:txBody>
          <a:bodyPr wrap="square">
            <a:spAutoFit/>
          </a:bodyPr>
          <a:lstStyle/>
          <a:p>
            <a:r>
              <a:rPr lang="en-US" sz="2800" b="1" dirty="0" smtClean="0">
                <a:solidFill>
                  <a:srgbClr val="FF0000"/>
                </a:solidFill>
                <a:latin typeface="Arial Black" pitchFamily="34" charset="0"/>
              </a:rPr>
              <a:t>Alginate</a:t>
            </a:r>
            <a:r>
              <a:rPr lang="en-US" sz="2800" b="1" dirty="0" smtClean="0"/>
              <a:t> </a:t>
            </a:r>
            <a:r>
              <a:rPr lang="en-US" sz="2000" b="1" dirty="0" smtClean="0"/>
              <a:t>absorbs water quickly, which makes it useful as an additive in </a:t>
            </a:r>
            <a:r>
              <a:rPr lang="en-US" sz="2000" b="1" dirty="0" smtClean="0">
                <a:hlinkClick r:id="rId2" tooltip="Dehydrated"/>
              </a:rPr>
              <a:t>dehydrated</a:t>
            </a:r>
            <a:r>
              <a:rPr lang="en-US" sz="2000" b="1" dirty="0" smtClean="0"/>
              <a:t> products such as </a:t>
            </a:r>
            <a:r>
              <a:rPr lang="en-US" sz="2000" b="1" dirty="0" smtClean="0">
                <a:hlinkClick r:id="rId3" tooltip="Diet aid"/>
              </a:rPr>
              <a:t>slimming aids</a:t>
            </a:r>
            <a:r>
              <a:rPr lang="en-US" sz="2000" b="1" dirty="0" smtClean="0"/>
              <a:t>, and in the manufacture of paper and textiles. It is also used for </a:t>
            </a:r>
            <a:r>
              <a:rPr lang="en-US" sz="2000" b="1" dirty="0" smtClean="0">
                <a:hlinkClick r:id="rId4" tooltip="Waterproofing"/>
              </a:rPr>
              <a:t>waterproofing</a:t>
            </a:r>
            <a:r>
              <a:rPr lang="en-US" sz="2000" b="1" dirty="0" smtClean="0"/>
              <a:t> and </a:t>
            </a:r>
            <a:r>
              <a:rPr lang="en-US" sz="2000" b="1" dirty="0" smtClean="0">
                <a:hlinkClick r:id="rId5" tooltip="Fireproofing"/>
              </a:rPr>
              <a:t>fireproofing</a:t>
            </a:r>
            <a:r>
              <a:rPr lang="en-US" sz="2000" b="1" dirty="0" smtClean="0"/>
              <a:t> fabrics, in the food industry as a </a:t>
            </a:r>
            <a:r>
              <a:rPr lang="en-US" sz="2000" b="1" dirty="0" smtClean="0">
                <a:hlinkClick r:id="rId6" tooltip="Thickening"/>
              </a:rPr>
              <a:t>thickening</a:t>
            </a:r>
            <a:r>
              <a:rPr lang="en-US" sz="2000" b="1" dirty="0" smtClean="0"/>
              <a:t> agent for drinks, ice cream and cosmetics, and as a </a:t>
            </a:r>
            <a:r>
              <a:rPr lang="en-US" sz="2000" b="1" dirty="0" smtClean="0">
                <a:hlinkClick r:id="rId7" tooltip="Gelling agent"/>
              </a:rPr>
              <a:t>gelling agent</a:t>
            </a:r>
            <a:r>
              <a:rPr lang="en-US" sz="2000" b="1" dirty="0" smtClean="0"/>
              <a:t> for jellies.</a:t>
            </a:r>
            <a:r>
              <a:rPr lang="en-US" sz="2000" b="1" baseline="30000" dirty="0" smtClean="0"/>
              <a:t>[</a:t>
            </a:r>
            <a:r>
              <a:rPr lang="en-US" sz="2000" b="1" i="1" baseline="30000" dirty="0" smtClean="0">
                <a:hlinkClick r:id="rId8" tooltip="Wikipedia:Citation needed"/>
              </a:rPr>
              <a:t>citation needed</a:t>
            </a:r>
            <a:r>
              <a:rPr lang="en-US" sz="2000" b="1" baseline="30000" dirty="0" smtClean="0"/>
              <a:t>]</a:t>
            </a:r>
            <a:endParaRPr lang="en-US" sz="2000" b="1" dirty="0" smtClean="0"/>
          </a:p>
          <a:p>
            <a:r>
              <a:rPr lang="en-US" sz="2000" b="1" dirty="0" smtClean="0"/>
              <a:t>Alginate is used as an ingredient in various </a:t>
            </a:r>
            <a:r>
              <a:rPr lang="en-US" sz="2000" b="1" dirty="0" smtClean="0">
                <a:hlinkClick r:id="rId9" tooltip="Pharmaceutical"/>
              </a:rPr>
              <a:t>pharmaceutical</a:t>
            </a:r>
            <a:r>
              <a:rPr lang="en-US" sz="2000" b="1" dirty="0" smtClean="0"/>
              <a:t> preparations, such as </a:t>
            </a:r>
            <a:r>
              <a:rPr lang="en-US" sz="2000" b="1" dirty="0" err="1" smtClean="0">
                <a:hlinkClick r:id="rId10" tooltip="Gaviscon"/>
              </a:rPr>
              <a:t>Gaviscon</a:t>
            </a:r>
            <a:r>
              <a:rPr lang="en-US" sz="2000" b="1" dirty="0" smtClean="0"/>
              <a:t>, in which it combines with </a:t>
            </a:r>
            <a:r>
              <a:rPr lang="en-US" sz="2000" b="1" dirty="0" smtClean="0">
                <a:hlinkClick r:id="rId11" tooltip="Bicarbonate"/>
              </a:rPr>
              <a:t>bicarbonate</a:t>
            </a:r>
            <a:r>
              <a:rPr lang="en-US" sz="2000" b="1" dirty="0" smtClean="0"/>
              <a:t> to inhibit </a:t>
            </a:r>
            <a:r>
              <a:rPr lang="en-US" sz="2000" b="1" dirty="0" smtClean="0">
                <a:hlinkClick r:id="rId12" tooltip="Gastroesophageal reflux disease"/>
              </a:rPr>
              <a:t>reflux</a:t>
            </a:r>
            <a:r>
              <a:rPr lang="en-US" sz="2000" b="1" dirty="0" smtClean="0"/>
              <a:t>. Sodium alginate is used as an </a:t>
            </a:r>
            <a:r>
              <a:rPr lang="en-US" sz="2000" b="1" dirty="0" smtClean="0">
                <a:hlinkClick r:id="rId13" tooltip="Impression (dental)"/>
              </a:rPr>
              <a:t>impression</a:t>
            </a:r>
            <a:r>
              <a:rPr lang="en-US" sz="2000" b="1" dirty="0" smtClean="0"/>
              <a:t>-making material in </a:t>
            </a:r>
            <a:r>
              <a:rPr lang="en-US" sz="2000" b="1" dirty="0" smtClean="0">
                <a:hlinkClick r:id="rId14" tooltip="Dentistry"/>
              </a:rPr>
              <a:t>dentistry</a:t>
            </a:r>
            <a:r>
              <a:rPr lang="en-US" sz="2000" b="1" dirty="0" smtClean="0"/>
              <a:t>, </a:t>
            </a:r>
            <a:r>
              <a:rPr lang="en-US" sz="2000" b="1" dirty="0" smtClean="0">
                <a:hlinkClick r:id="rId15" tooltip="Prosthetic"/>
              </a:rPr>
              <a:t>prosthetics</a:t>
            </a:r>
            <a:r>
              <a:rPr lang="en-US" sz="2000" b="1" dirty="0" smtClean="0"/>
              <a:t>, </a:t>
            </a:r>
            <a:r>
              <a:rPr lang="en-US" sz="2000" b="1" dirty="0" err="1" smtClean="0">
                <a:hlinkClick r:id="rId16" tooltip="Lifecasting"/>
              </a:rPr>
              <a:t>lifecasting</a:t>
            </a:r>
            <a:r>
              <a:rPr lang="en-US" sz="2000" b="1" dirty="0" smtClean="0"/>
              <a:t> and for creating positives for small-scale </a:t>
            </a:r>
            <a:r>
              <a:rPr lang="en-US" sz="2000" b="1" dirty="0" smtClean="0">
                <a:hlinkClick r:id="rId17" tooltip="Casting"/>
              </a:rPr>
              <a:t>casting</a:t>
            </a:r>
            <a:r>
              <a:rPr lang="en-US" sz="2000" b="1" dirty="0" smtClean="0"/>
              <a:t>.</a:t>
            </a:r>
          </a:p>
          <a:p>
            <a:r>
              <a:rPr lang="en-US" sz="2000" b="1" dirty="0" smtClean="0"/>
              <a:t>Sodium alginate is used in </a:t>
            </a:r>
            <a:r>
              <a:rPr lang="en-US" sz="2000" b="1" dirty="0" smtClean="0">
                <a:hlinkClick r:id="rId18" tooltip="Reactive dye printing"/>
              </a:rPr>
              <a:t>reactive dye printing</a:t>
            </a:r>
            <a:r>
              <a:rPr lang="en-US" sz="2000" b="1" dirty="0" smtClean="0"/>
              <a:t> and as a thickener for </a:t>
            </a:r>
            <a:r>
              <a:rPr lang="en-US" sz="2000" b="1" dirty="0" smtClean="0">
                <a:hlinkClick r:id="rId19" tooltip="Reactive dye"/>
              </a:rPr>
              <a:t>reactive dyes</a:t>
            </a:r>
            <a:r>
              <a:rPr lang="en-US" sz="2000" b="1" dirty="0" smtClean="0"/>
              <a:t> in </a:t>
            </a:r>
            <a:r>
              <a:rPr lang="en-US" sz="2000" b="1" dirty="0" smtClean="0">
                <a:hlinkClick r:id="rId20" tooltip="Textile printing"/>
              </a:rPr>
              <a:t>textile screen-printing</a:t>
            </a:r>
            <a:r>
              <a:rPr lang="en-US" sz="2000" b="1" dirty="0" smtClean="0"/>
              <a:t>.</a:t>
            </a:r>
            <a:r>
              <a:rPr lang="en-US" sz="2000" b="1" baseline="30000" dirty="0" smtClean="0"/>
              <a:t>[</a:t>
            </a:r>
            <a:r>
              <a:rPr lang="en-US" sz="2000" b="1" i="1" baseline="30000" dirty="0" smtClean="0">
                <a:hlinkClick r:id="rId8" tooltip="Wikipedia:Citation needed"/>
              </a:rPr>
              <a:t>citation needed</a:t>
            </a:r>
            <a:r>
              <a:rPr lang="en-US" sz="2000" b="1" baseline="30000" dirty="0" smtClean="0"/>
              <a:t>]</a:t>
            </a:r>
            <a:r>
              <a:rPr lang="en-US" sz="2000" b="1" dirty="0" smtClean="0"/>
              <a:t> Alginates do not react with these dyes and wash out easily, unlike starch-based thickeners.</a:t>
            </a:r>
          </a:p>
          <a:p>
            <a:r>
              <a:rPr lang="en-US" sz="2000" b="1" dirty="0" smtClean="0"/>
              <a:t>As a material for micro-encapsulation.</a:t>
            </a:r>
            <a:r>
              <a:rPr lang="en-US" sz="2000" b="1" baseline="30000" dirty="0" smtClean="0">
                <a:hlinkClick r:id="rId21"/>
              </a:rPr>
              <a:t>[7]</a:t>
            </a:r>
            <a:endParaRPr lang="en-US" sz="2000" b="1" dirty="0" smtClean="0"/>
          </a:p>
          <a:p>
            <a:r>
              <a:rPr lang="en-US" sz="2000" b="1" dirty="0" smtClean="0">
                <a:hlinkClick r:id="rId22" tooltip="Calcium alginate"/>
              </a:rPr>
              <a:t>Calcium alginate</a:t>
            </a:r>
            <a:r>
              <a:rPr lang="en-US" sz="2000" b="1" dirty="0" smtClean="0"/>
              <a:t> is used in different types of medical products including skin </a:t>
            </a:r>
            <a:r>
              <a:rPr lang="en-US" sz="2000" b="1" dirty="0" smtClean="0">
                <a:hlinkClick r:id="rId23" tooltip="Wound dressing"/>
              </a:rPr>
              <a:t>wound dressings</a:t>
            </a:r>
            <a:r>
              <a:rPr lang="en-US" sz="2000" b="1" dirty="0" smtClean="0"/>
              <a:t> to promote healing</a:t>
            </a:r>
            <a:r>
              <a:rPr lang="en-US" sz="2000" b="1" baseline="30000" dirty="0" smtClean="0">
                <a:hlinkClick r:id="rId21"/>
              </a:rPr>
              <a:t>[8]</a:t>
            </a:r>
            <a:r>
              <a:rPr lang="en-US" sz="2000" b="1" dirty="0" smtClean="0"/>
              <a:t> and can be removed with less pain than conventional dressings.</a:t>
            </a:r>
            <a:r>
              <a:rPr lang="en-US" sz="2000" b="1" baseline="30000" dirty="0" smtClean="0"/>
              <a:t>[</a:t>
            </a:r>
            <a:endParaRPr lang="en-US" sz="2000" b="1"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2018/6-3</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6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63</a:t>
            </a:fld>
            <a:endParaRPr lang="sk-SK"/>
          </a:p>
        </p:txBody>
      </p:sp>
      <p:pic>
        <p:nvPicPr>
          <p:cNvPr id="6" name="Obrázek 5" descr="komplexa kationtu Ca+2 alginátem 05082017.jpg"/>
          <p:cNvPicPr>
            <a:picLocks noChangeAspect="1"/>
          </p:cNvPicPr>
          <p:nvPr/>
        </p:nvPicPr>
        <p:blipFill>
          <a:blip r:embed="rId2" cstate="print"/>
          <a:stretch>
            <a:fillRect/>
          </a:stretch>
        </p:blipFill>
        <p:spPr>
          <a:xfrm rot="16200000">
            <a:off x="2204064" y="-395752"/>
            <a:ext cx="4735872" cy="8496944"/>
          </a:xfrm>
          <a:prstGeom prst="rect">
            <a:avLst/>
          </a:prstGeom>
        </p:spPr>
      </p:pic>
      <p:sp>
        <p:nvSpPr>
          <p:cNvPr id="7" name="TextovéPole 6"/>
          <p:cNvSpPr txBox="1"/>
          <p:nvPr/>
        </p:nvSpPr>
        <p:spPr>
          <a:xfrm>
            <a:off x="251520" y="260648"/>
            <a:ext cx="8712968" cy="1077218"/>
          </a:xfrm>
          <a:prstGeom prst="rect">
            <a:avLst/>
          </a:prstGeom>
          <a:noFill/>
        </p:spPr>
        <p:txBody>
          <a:bodyPr wrap="square" rtlCol="0">
            <a:spAutoFit/>
          </a:bodyPr>
          <a:lstStyle/>
          <a:p>
            <a:pPr algn="ctr"/>
            <a:r>
              <a:rPr lang="en-GB" sz="3200" dirty="0" smtClean="0">
                <a:solidFill>
                  <a:srgbClr val="FF0000"/>
                </a:solidFill>
                <a:latin typeface="Arial Black" pitchFamily="34" charset="0"/>
              </a:rPr>
              <a:t>Complex of the </a:t>
            </a:r>
            <a:r>
              <a:rPr lang="en-GB" sz="3200" dirty="0" err="1" smtClean="0">
                <a:solidFill>
                  <a:srgbClr val="FF0000"/>
                </a:solidFill>
                <a:latin typeface="Arial Black" pitchFamily="34" charset="0"/>
              </a:rPr>
              <a:t>Cation</a:t>
            </a:r>
            <a:r>
              <a:rPr lang="en-GB" sz="3200" dirty="0" smtClean="0">
                <a:solidFill>
                  <a:srgbClr val="FF0000"/>
                </a:solidFill>
                <a:latin typeface="Arial Black" pitchFamily="34" charset="0"/>
              </a:rPr>
              <a:t> Ca</a:t>
            </a:r>
            <a:r>
              <a:rPr lang="en-GB" sz="3200" baseline="30000" dirty="0" smtClean="0">
                <a:solidFill>
                  <a:srgbClr val="FF0000"/>
                </a:solidFill>
                <a:latin typeface="Arial Black" pitchFamily="34" charset="0"/>
              </a:rPr>
              <a:t>+2</a:t>
            </a:r>
            <a:r>
              <a:rPr lang="en-GB" sz="3200" dirty="0" smtClean="0">
                <a:solidFill>
                  <a:srgbClr val="FF0000"/>
                </a:solidFill>
                <a:latin typeface="Arial Black" pitchFamily="34" charset="0"/>
              </a:rPr>
              <a:t> by Alginate – model </a:t>
            </a:r>
            <a:r>
              <a:rPr lang="en-GB" sz="3200" dirty="0" smtClean="0">
                <a:solidFill>
                  <a:srgbClr val="0000FF"/>
                </a:solidFill>
                <a:latin typeface="Arial Black" pitchFamily="34" charset="0"/>
              </a:rPr>
              <a:t>„Egg in the Package“</a:t>
            </a:r>
            <a:endParaRPr lang="en-GB" sz="3200" dirty="0">
              <a:solidFill>
                <a:srgbClr val="0000FF"/>
              </a:solidFill>
              <a:latin typeface="Arial Black"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pPr>
              <a:defRPr/>
            </a:pPr>
            <a:r>
              <a:rPr lang="cs-CZ" smtClean="0"/>
              <a:t>January 2018/6-3</a:t>
            </a:r>
            <a:endParaRPr lang="sk-SK"/>
          </a:p>
        </p:txBody>
      </p:sp>
      <p:sp>
        <p:nvSpPr>
          <p:cNvPr id="4" name="Zástupný symbol pro zápatí 3"/>
          <p:cNvSpPr>
            <a:spLocks noGrp="1"/>
          </p:cNvSpPr>
          <p:nvPr>
            <p:ph type="ftr" sz="quarter" idx="11"/>
          </p:nvPr>
        </p:nvSpPr>
        <p:spPr/>
        <p:txBody>
          <a:bodyPr/>
          <a:lstStyle/>
          <a:p>
            <a:pPr>
              <a:defRPr/>
            </a:pPr>
            <a:r>
              <a:rPr lang="fr-FR" smtClean="0"/>
              <a:t>NATURAL POLYMERS MU SCI 6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64</a:t>
            </a:fld>
            <a:endParaRPr lang="sk-SK"/>
          </a:p>
        </p:txBody>
      </p:sp>
      <p:graphicFrame>
        <p:nvGraphicFramePr>
          <p:cNvPr id="6" name="Tabulka 5"/>
          <p:cNvGraphicFramePr>
            <a:graphicFrameLocks noGrp="1"/>
          </p:cNvGraphicFramePr>
          <p:nvPr/>
        </p:nvGraphicFramePr>
        <p:xfrm>
          <a:off x="107504" y="188640"/>
          <a:ext cx="8821488" cy="6048672"/>
        </p:xfrm>
        <a:graphic>
          <a:graphicData uri="http://schemas.openxmlformats.org/drawingml/2006/table">
            <a:tbl>
              <a:tblPr firstRow="1" bandRow="1">
                <a:tableStyleId>{5C22544A-7EE6-4342-B048-85BDC9FD1C3A}</a:tableStyleId>
              </a:tblPr>
              <a:tblGrid>
                <a:gridCol w="2892291"/>
                <a:gridCol w="5929197"/>
              </a:tblGrid>
              <a:tr h="655493">
                <a:tc>
                  <a:txBody>
                    <a:bodyPr/>
                    <a:lstStyle/>
                    <a:p>
                      <a:pPr algn="ctr"/>
                      <a:r>
                        <a:rPr lang="cs-CZ" dirty="0" err="1" smtClean="0">
                          <a:solidFill>
                            <a:srgbClr val="FF0000"/>
                          </a:solidFill>
                        </a:rPr>
                        <a:t>Building</a:t>
                      </a:r>
                      <a:r>
                        <a:rPr lang="cs-CZ" dirty="0" smtClean="0">
                          <a:solidFill>
                            <a:srgbClr val="FF0000"/>
                          </a:solidFill>
                        </a:rPr>
                        <a:t> Unit</a:t>
                      </a:r>
                      <a:endParaRPr lang="cs-CZ"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err="1" smtClean="0">
                          <a:solidFill>
                            <a:srgbClr val="0000FF"/>
                          </a:solidFill>
                        </a:rPr>
                        <a:t>Structure</a:t>
                      </a:r>
                      <a:r>
                        <a:rPr lang="cs-CZ" dirty="0" smtClean="0">
                          <a:solidFill>
                            <a:srgbClr val="0000FF"/>
                          </a:solidFill>
                        </a:rPr>
                        <a:t> Unit</a:t>
                      </a:r>
                      <a:endParaRPr lang="cs-CZ" dirty="0">
                        <a:solidFill>
                          <a:srgbClr val="0000FF"/>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93179">
                <a:tc>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9" name="Obrázek 8" descr="Chondroitin_Sulfate_Structure_NTP.png"/>
          <p:cNvPicPr>
            <a:picLocks noChangeAspect="1"/>
          </p:cNvPicPr>
          <p:nvPr/>
        </p:nvPicPr>
        <p:blipFill>
          <a:blip r:embed="rId2" cstate="print"/>
          <a:stretch>
            <a:fillRect/>
          </a:stretch>
        </p:blipFill>
        <p:spPr>
          <a:xfrm>
            <a:off x="2987824" y="836712"/>
            <a:ext cx="5987820" cy="2592288"/>
          </a:xfrm>
          <a:prstGeom prst="rect">
            <a:avLst/>
          </a:prstGeom>
          <a:ln w="25400">
            <a:solidFill>
              <a:schemeClr val="tx1"/>
            </a:solidFill>
          </a:ln>
        </p:spPr>
      </p:pic>
      <p:sp>
        <p:nvSpPr>
          <p:cNvPr id="10" name="TextovéPole 9"/>
          <p:cNvSpPr txBox="1"/>
          <p:nvPr/>
        </p:nvSpPr>
        <p:spPr>
          <a:xfrm>
            <a:off x="2987824" y="3356992"/>
            <a:ext cx="3312368" cy="646331"/>
          </a:xfrm>
          <a:prstGeom prst="rect">
            <a:avLst/>
          </a:prstGeom>
          <a:noFill/>
        </p:spPr>
        <p:txBody>
          <a:bodyPr wrap="square" rtlCol="0">
            <a:spAutoFit/>
          </a:bodyPr>
          <a:lstStyle/>
          <a:p>
            <a:pPr algn="ctr"/>
            <a:r>
              <a:rPr lang="cs-CZ" sz="3600" b="1" dirty="0" smtClean="0">
                <a:solidFill>
                  <a:srgbClr val="C00000"/>
                </a:solidFill>
                <a:latin typeface="Arial Black" pitchFamily="34" charset="0"/>
              </a:rPr>
              <a:t>Chondroitin</a:t>
            </a:r>
            <a:endParaRPr lang="cs-CZ" sz="3600" dirty="0">
              <a:solidFill>
                <a:srgbClr val="C00000"/>
              </a:solidFill>
              <a:latin typeface="Arial Black" pitchFamily="34" charset="0"/>
            </a:endParaRPr>
          </a:p>
        </p:txBody>
      </p:sp>
      <p:sp>
        <p:nvSpPr>
          <p:cNvPr id="11" name="TextovéPole 10"/>
          <p:cNvSpPr txBox="1"/>
          <p:nvPr/>
        </p:nvSpPr>
        <p:spPr>
          <a:xfrm>
            <a:off x="0" y="5011341"/>
            <a:ext cx="8892480" cy="1846659"/>
          </a:xfrm>
          <a:prstGeom prst="rect">
            <a:avLst/>
          </a:prstGeom>
          <a:solidFill>
            <a:schemeClr val="accent3">
              <a:lumMod val="95000"/>
            </a:schemeClr>
          </a:solidFill>
        </p:spPr>
        <p:txBody>
          <a:bodyPr wrap="square" rtlCol="0">
            <a:spAutoFit/>
          </a:bodyPr>
          <a:lstStyle/>
          <a:p>
            <a:r>
              <a:rPr lang="en-US" b="1" dirty="0" err="1" smtClean="0">
                <a:solidFill>
                  <a:srgbClr val="C00000"/>
                </a:solidFill>
                <a:latin typeface="Arial Black" pitchFamily="34" charset="0"/>
              </a:rPr>
              <a:t>Chondroitin</a:t>
            </a:r>
            <a:r>
              <a:rPr lang="en-US" b="1" dirty="0" smtClean="0"/>
              <a:t> </a:t>
            </a:r>
            <a:r>
              <a:rPr lang="en-US" sz="1600" dirty="0" smtClean="0"/>
              <a:t>is a </a:t>
            </a:r>
            <a:r>
              <a:rPr lang="en-US" sz="1600" dirty="0" err="1" smtClean="0">
                <a:hlinkClick r:id="rId3" tooltip="Glycosaminoglycan"/>
              </a:rPr>
              <a:t>glycosaminoglycan</a:t>
            </a:r>
            <a:r>
              <a:rPr lang="en-US" sz="1600" dirty="0" smtClean="0"/>
              <a:t> (GAG) composed of a chain of alternating sugars (</a:t>
            </a:r>
            <a:r>
              <a:rPr lang="en-US" sz="1600" dirty="0" smtClean="0">
                <a:hlinkClick r:id="rId4" tooltip="N-Acetylgalactosamine"/>
              </a:rPr>
              <a:t>N-</a:t>
            </a:r>
            <a:r>
              <a:rPr lang="en-US" sz="1600" dirty="0" err="1" smtClean="0">
                <a:hlinkClick r:id="rId4" tooltip="N-Acetylgalactosamine"/>
              </a:rPr>
              <a:t>acetylgalactosamine</a:t>
            </a:r>
            <a:r>
              <a:rPr lang="en-US" sz="1600" dirty="0" smtClean="0"/>
              <a:t> and </a:t>
            </a:r>
            <a:r>
              <a:rPr lang="en-US" sz="1600" dirty="0" err="1" smtClean="0">
                <a:hlinkClick r:id="rId5" tooltip="Glucuronic acid"/>
              </a:rPr>
              <a:t>glucuronic</a:t>
            </a:r>
            <a:r>
              <a:rPr lang="en-US" sz="1600" dirty="0" smtClean="0">
                <a:hlinkClick r:id="rId5" tooltip="Glucuronic acid"/>
              </a:rPr>
              <a:t> acid</a:t>
            </a:r>
            <a:r>
              <a:rPr lang="en-US" sz="1600" dirty="0" smtClean="0"/>
              <a:t>). It is usually found attached to proteins as part of a </a:t>
            </a:r>
            <a:r>
              <a:rPr lang="en-US" sz="1600" dirty="0" err="1" smtClean="0">
                <a:hlinkClick r:id="rId6" tooltip="Proteoglycan"/>
              </a:rPr>
              <a:t>proteoglycan</a:t>
            </a:r>
            <a:r>
              <a:rPr lang="en-US" sz="1600" dirty="0" smtClean="0"/>
              <a:t>. A </a:t>
            </a:r>
            <a:r>
              <a:rPr lang="en-US" sz="1600" dirty="0" err="1" smtClean="0"/>
              <a:t>chondroitin</a:t>
            </a:r>
            <a:r>
              <a:rPr lang="en-US" sz="1600" dirty="0" smtClean="0"/>
              <a:t> chain can have over 100 individual sugars, each of which can be sulfated in variable positions and quantities. </a:t>
            </a:r>
            <a:r>
              <a:rPr lang="en-US" sz="1600" dirty="0" err="1" smtClean="0"/>
              <a:t>Chondroitin</a:t>
            </a:r>
            <a:r>
              <a:rPr lang="en-US" sz="1600" dirty="0" smtClean="0"/>
              <a:t> sulfate is an important structural component of </a:t>
            </a:r>
            <a:r>
              <a:rPr lang="en-US" sz="1600" dirty="0" smtClean="0">
                <a:hlinkClick r:id="rId7" tooltip="Cartilage"/>
              </a:rPr>
              <a:t>cartilage</a:t>
            </a:r>
            <a:r>
              <a:rPr lang="en-US" sz="1600" dirty="0" smtClean="0"/>
              <a:t> and provides much of its resistance to </a:t>
            </a:r>
            <a:r>
              <a:rPr lang="en-US" sz="1600" dirty="0" smtClean="0">
                <a:hlinkClick r:id="rId8" tooltip="Compressive stress"/>
              </a:rPr>
              <a:t>compression</a:t>
            </a:r>
            <a:r>
              <a:rPr lang="en-US" sz="1600" dirty="0" smtClean="0"/>
              <a:t>.</a:t>
            </a:r>
            <a:r>
              <a:rPr lang="en-US" sz="1600" baseline="30000" dirty="0" smtClean="0">
                <a:hlinkClick r:id="rId9"/>
              </a:rPr>
              <a:t>[1]</a:t>
            </a:r>
            <a:r>
              <a:rPr lang="en-US" sz="1600" dirty="0" smtClean="0"/>
              <a:t> Along with </a:t>
            </a:r>
            <a:r>
              <a:rPr lang="en-US" sz="1600" dirty="0" smtClean="0">
                <a:hlinkClick r:id="rId10" tooltip="Glucosamine"/>
              </a:rPr>
              <a:t>glucosamine</a:t>
            </a:r>
            <a:r>
              <a:rPr lang="en-US" sz="1600" dirty="0" smtClean="0"/>
              <a:t>, </a:t>
            </a:r>
            <a:r>
              <a:rPr lang="en-US" sz="1600" dirty="0" err="1" smtClean="0"/>
              <a:t>chondroitin</a:t>
            </a:r>
            <a:r>
              <a:rPr lang="en-US" sz="1600" dirty="0" smtClean="0"/>
              <a:t> sulfate has become a widely used </a:t>
            </a:r>
            <a:r>
              <a:rPr lang="en-US" sz="1600" dirty="0" smtClean="0">
                <a:hlinkClick r:id="rId11" tooltip="Dietary supplement"/>
              </a:rPr>
              <a:t>dietary supplement</a:t>
            </a:r>
            <a:r>
              <a:rPr lang="en-US" sz="1600" dirty="0" smtClean="0"/>
              <a:t> for treatment of </a:t>
            </a:r>
            <a:r>
              <a:rPr lang="en-US" sz="1600" dirty="0" smtClean="0">
                <a:hlinkClick r:id="rId12" tooltip="Osteoarthritis"/>
              </a:rPr>
              <a:t>osteoarthritis</a:t>
            </a:r>
            <a:r>
              <a:rPr lang="en-US" sz="1600" dirty="0" smtClean="0"/>
              <a:t>.</a:t>
            </a:r>
            <a:endParaRPr lang="cs-CZ" sz="1600" dirty="0">
              <a:solidFill>
                <a:srgbClr val="C00000"/>
              </a:solidFill>
              <a:latin typeface="Arial Black" pitchFamily="34" charset="0"/>
            </a:endParaRPr>
          </a:p>
        </p:txBody>
      </p:sp>
      <p:cxnSp>
        <p:nvCxnSpPr>
          <p:cNvPr id="12" name="Přímá spojovací šipka 11"/>
          <p:cNvCxnSpPr/>
          <p:nvPr/>
        </p:nvCxnSpPr>
        <p:spPr>
          <a:xfrm flipH="1" flipV="1">
            <a:off x="7452320" y="2708920"/>
            <a:ext cx="144016" cy="2736304"/>
          </a:xfrm>
          <a:prstGeom prst="straightConnector1">
            <a:avLst/>
          </a:prstGeom>
          <a:ln w="38100">
            <a:solidFill>
              <a:srgbClr val="9900CC"/>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0" name="Přímá spojovací šipka 19"/>
          <p:cNvCxnSpPr/>
          <p:nvPr/>
        </p:nvCxnSpPr>
        <p:spPr>
          <a:xfrm flipV="1">
            <a:off x="1907704" y="1124744"/>
            <a:ext cx="2952328" cy="144016"/>
          </a:xfrm>
          <a:prstGeom prst="straightConnector1">
            <a:avLst/>
          </a:prstGeom>
          <a:ln w="38100">
            <a:solidFill>
              <a:srgbClr val="9900CC"/>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4" name="Přímá spojovací šipka 23"/>
          <p:cNvCxnSpPr/>
          <p:nvPr/>
        </p:nvCxnSpPr>
        <p:spPr>
          <a:xfrm flipH="1" flipV="1">
            <a:off x="4932040" y="2132856"/>
            <a:ext cx="504056" cy="3312368"/>
          </a:xfrm>
          <a:prstGeom prst="straightConnector1">
            <a:avLst/>
          </a:prstGeom>
          <a:ln w="38100">
            <a:solidFill>
              <a:srgbClr val="9900CC"/>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6" name="TextovéPole 25"/>
          <p:cNvSpPr txBox="1"/>
          <p:nvPr/>
        </p:nvSpPr>
        <p:spPr>
          <a:xfrm>
            <a:off x="107504" y="2924944"/>
            <a:ext cx="2880320" cy="2031325"/>
          </a:xfrm>
          <a:prstGeom prst="rect">
            <a:avLst/>
          </a:prstGeom>
          <a:noFill/>
        </p:spPr>
        <p:txBody>
          <a:bodyPr wrap="square" rtlCol="0">
            <a:spAutoFit/>
          </a:bodyPr>
          <a:lstStyle/>
          <a:p>
            <a:r>
              <a:rPr lang="en-US" b="1" dirty="0" smtClean="0">
                <a:solidFill>
                  <a:srgbClr val="FF0000"/>
                </a:solidFill>
              </a:rPr>
              <a:t>Chemical structure of one unit in a </a:t>
            </a:r>
            <a:r>
              <a:rPr lang="en-US" b="1" dirty="0" err="1" smtClean="0">
                <a:solidFill>
                  <a:srgbClr val="FF0000"/>
                </a:solidFill>
              </a:rPr>
              <a:t>chondroitin</a:t>
            </a:r>
            <a:r>
              <a:rPr lang="en-US" b="1" dirty="0" smtClean="0">
                <a:solidFill>
                  <a:srgbClr val="FF0000"/>
                </a:solidFill>
              </a:rPr>
              <a:t> sulfate chain. Chondroitin-4-sulfate: </a:t>
            </a:r>
            <a:r>
              <a:rPr lang="en-US" b="1" dirty="0" smtClean="0">
                <a:solidFill>
                  <a:srgbClr val="9900CC"/>
                </a:solidFill>
              </a:rPr>
              <a:t>R</a:t>
            </a:r>
            <a:r>
              <a:rPr lang="en-US" b="1" baseline="-25000" dirty="0" smtClean="0">
                <a:solidFill>
                  <a:srgbClr val="9900CC"/>
                </a:solidFill>
              </a:rPr>
              <a:t>1</a:t>
            </a:r>
            <a:r>
              <a:rPr lang="en-US" b="1" dirty="0" smtClean="0">
                <a:solidFill>
                  <a:srgbClr val="9900CC"/>
                </a:solidFill>
              </a:rPr>
              <a:t> = H</a:t>
            </a:r>
            <a:r>
              <a:rPr lang="en-US" b="1" dirty="0" smtClean="0">
                <a:solidFill>
                  <a:srgbClr val="FF0000"/>
                </a:solidFill>
              </a:rPr>
              <a:t>; </a:t>
            </a:r>
            <a:r>
              <a:rPr lang="en-US" b="1" dirty="0" smtClean="0">
                <a:solidFill>
                  <a:srgbClr val="C00000"/>
                </a:solidFill>
              </a:rPr>
              <a:t>R</a:t>
            </a:r>
            <a:r>
              <a:rPr lang="en-US" b="1" baseline="-25000" dirty="0" smtClean="0">
                <a:solidFill>
                  <a:srgbClr val="C00000"/>
                </a:solidFill>
              </a:rPr>
              <a:t>2</a:t>
            </a:r>
            <a:r>
              <a:rPr lang="en-US" b="1" dirty="0" smtClean="0">
                <a:solidFill>
                  <a:srgbClr val="C00000"/>
                </a:solidFill>
              </a:rPr>
              <a:t> = SO</a:t>
            </a:r>
            <a:r>
              <a:rPr lang="en-US" b="1" baseline="-25000" dirty="0" smtClean="0">
                <a:solidFill>
                  <a:srgbClr val="C00000"/>
                </a:solidFill>
              </a:rPr>
              <a:t>3</a:t>
            </a:r>
            <a:r>
              <a:rPr lang="en-US" b="1" dirty="0" smtClean="0">
                <a:solidFill>
                  <a:srgbClr val="C00000"/>
                </a:solidFill>
              </a:rPr>
              <a:t>H</a:t>
            </a:r>
            <a:r>
              <a:rPr lang="en-US" b="1" dirty="0" smtClean="0">
                <a:solidFill>
                  <a:srgbClr val="FF0000"/>
                </a:solidFill>
              </a:rPr>
              <a:t>; </a:t>
            </a:r>
            <a:r>
              <a:rPr lang="en-US" b="1" dirty="0" smtClean="0">
                <a:solidFill>
                  <a:srgbClr val="9900CC"/>
                </a:solidFill>
              </a:rPr>
              <a:t>R</a:t>
            </a:r>
            <a:r>
              <a:rPr lang="en-US" b="1" baseline="-25000" dirty="0" smtClean="0">
                <a:solidFill>
                  <a:srgbClr val="9900CC"/>
                </a:solidFill>
              </a:rPr>
              <a:t>3</a:t>
            </a:r>
            <a:r>
              <a:rPr lang="en-US" b="1" dirty="0" smtClean="0">
                <a:solidFill>
                  <a:srgbClr val="9900CC"/>
                </a:solidFill>
              </a:rPr>
              <a:t> = H. </a:t>
            </a:r>
            <a:r>
              <a:rPr lang="en-US" b="1" dirty="0" smtClean="0"/>
              <a:t>Chondroitin-6-sulfate: R</a:t>
            </a:r>
            <a:r>
              <a:rPr lang="en-US" b="1" baseline="-25000" dirty="0" smtClean="0"/>
              <a:t>1</a:t>
            </a:r>
            <a:r>
              <a:rPr lang="en-US" b="1" dirty="0" smtClean="0"/>
              <a:t> = SO</a:t>
            </a:r>
            <a:r>
              <a:rPr lang="en-US" b="1" baseline="-25000" dirty="0" smtClean="0"/>
              <a:t>3</a:t>
            </a:r>
            <a:r>
              <a:rPr lang="en-US" b="1" dirty="0" smtClean="0"/>
              <a:t>H; R</a:t>
            </a:r>
            <a:r>
              <a:rPr lang="en-US" b="1" baseline="-25000" dirty="0" smtClean="0"/>
              <a:t>2</a:t>
            </a:r>
            <a:r>
              <a:rPr lang="en-US" b="1" dirty="0" smtClean="0"/>
              <a:t>, R</a:t>
            </a:r>
            <a:r>
              <a:rPr lang="en-US" b="1" baseline="-25000" dirty="0" smtClean="0"/>
              <a:t>3</a:t>
            </a:r>
            <a:r>
              <a:rPr lang="en-US" b="1" dirty="0" smtClean="0"/>
              <a:t> = H.</a:t>
            </a:r>
            <a:endParaRPr lang="cs-CZ" b="1" dirty="0"/>
          </a:p>
        </p:txBody>
      </p:sp>
      <p:sp>
        <p:nvSpPr>
          <p:cNvPr id="28" name="Elipsa 27"/>
          <p:cNvSpPr/>
          <p:nvPr/>
        </p:nvSpPr>
        <p:spPr>
          <a:xfrm>
            <a:off x="7236296" y="1196752"/>
            <a:ext cx="432048" cy="360040"/>
          </a:xfrm>
          <a:prstGeom prst="ellipse">
            <a:avLst/>
          </a:prstGeom>
          <a:noFill/>
          <a:ln w="38100">
            <a:solidFill>
              <a:srgbClr val="9900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9" name="Elipsa 28"/>
          <p:cNvSpPr/>
          <p:nvPr/>
        </p:nvSpPr>
        <p:spPr>
          <a:xfrm>
            <a:off x="5292080" y="2132856"/>
            <a:ext cx="432048" cy="360040"/>
          </a:xfrm>
          <a:prstGeom prst="ellipse">
            <a:avLst/>
          </a:prstGeom>
          <a:noFill/>
          <a:ln w="38100">
            <a:solidFill>
              <a:srgbClr val="9900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0" name="Elipsa 29"/>
          <p:cNvSpPr/>
          <p:nvPr/>
        </p:nvSpPr>
        <p:spPr>
          <a:xfrm>
            <a:off x="6156176" y="1628800"/>
            <a:ext cx="504056" cy="432048"/>
          </a:xfrm>
          <a:prstGeom prst="ellipse">
            <a:avLst/>
          </a:prstGeom>
          <a:no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TextovéPole 20"/>
          <p:cNvSpPr txBox="1"/>
          <p:nvPr/>
        </p:nvSpPr>
        <p:spPr>
          <a:xfrm>
            <a:off x="107504" y="1340768"/>
            <a:ext cx="2880320" cy="707886"/>
          </a:xfrm>
          <a:prstGeom prst="rect">
            <a:avLst/>
          </a:prstGeom>
          <a:noFill/>
        </p:spPr>
        <p:txBody>
          <a:bodyPr wrap="square" rtlCol="0">
            <a:spAutoFit/>
          </a:bodyPr>
          <a:lstStyle/>
          <a:p>
            <a:r>
              <a:rPr lang="cs-CZ" sz="2000" dirty="0" smtClean="0">
                <a:solidFill>
                  <a:srgbClr val="7030A0"/>
                </a:solidFill>
                <a:latin typeface="Symbol" pitchFamily="18" charset="2"/>
              </a:rPr>
              <a:t>b-</a:t>
            </a:r>
            <a:r>
              <a:rPr lang="cs-CZ" sz="2000" dirty="0" smtClean="0">
                <a:solidFill>
                  <a:srgbClr val="7030A0"/>
                </a:solidFill>
                <a:latin typeface="Arial Black" pitchFamily="34" charset="0"/>
              </a:rPr>
              <a:t>D-</a:t>
            </a:r>
            <a:r>
              <a:rPr lang="cs-CZ" sz="2000" dirty="0" err="1" smtClean="0">
                <a:solidFill>
                  <a:srgbClr val="7030A0"/>
                </a:solidFill>
                <a:latin typeface="Arial Black" pitchFamily="34" charset="0"/>
              </a:rPr>
              <a:t>glucopyranuric</a:t>
            </a:r>
            <a:r>
              <a:rPr lang="cs-CZ" sz="2000" dirty="0" smtClean="0">
                <a:solidFill>
                  <a:srgbClr val="7030A0"/>
                </a:solidFill>
                <a:latin typeface="Arial Black" pitchFamily="34" charset="0"/>
              </a:rPr>
              <a:t> </a:t>
            </a:r>
            <a:r>
              <a:rPr lang="cs-CZ" sz="2000" dirty="0" err="1" smtClean="0">
                <a:solidFill>
                  <a:srgbClr val="7030A0"/>
                </a:solidFill>
                <a:latin typeface="Arial Black" pitchFamily="34" charset="0"/>
              </a:rPr>
              <a:t>acid</a:t>
            </a:r>
            <a:endParaRPr lang="cs-CZ" sz="2000" dirty="0">
              <a:solidFill>
                <a:srgbClr val="7030A0"/>
              </a:solidFill>
              <a:latin typeface="Arial Black"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January 2018/6-3</a:t>
            </a:r>
            <a:endParaRPr lang="sk-SK"/>
          </a:p>
        </p:txBody>
      </p:sp>
      <p:sp>
        <p:nvSpPr>
          <p:cNvPr id="5" name="Zástupný symbol pro číslo snímku 4"/>
          <p:cNvSpPr>
            <a:spLocks noGrp="1"/>
          </p:cNvSpPr>
          <p:nvPr>
            <p:ph type="sldNum" sz="quarter" idx="12"/>
          </p:nvPr>
        </p:nvSpPr>
        <p:spPr/>
        <p:txBody>
          <a:bodyPr/>
          <a:lstStyle/>
          <a:p>
            <a:pPr>
              <a:defRPr/>
            </a:pPr>
            <a:fld id="{D2DAE1EA-64DE-4526-BF42-981E8B573A59}" type="slidenum">
              <a:rPr lang="sk-SK" smtClean="0"/>
              <a:pPr>
                <a:defRPr/>
              </a:pPr>
              <a:t>65</a:t>
            </a:fld>
            <a:endParaRPr lang="sk-SK"/>
          </a:p>
        </p:txBody>
      </p:sp>
      <p:sp>
        <p:nvSpPr>
          <p:cNvPr id="8" name="Zástupný symbol pro zápatí 7"/>
          <p:cNvSpPr>
            <a:spLocks noGrp="1"/>
          </p:cNvSpPr>
          <p:nvPr>
            <p:ph type="ftr" sz="quarter" idx="11"/>
          </p:nvPr>
        </p:nvSpPr>
        <p:spPr/>
        <p:txBody>
          <a:bodyPr/>
          <a:lstStyle/>
          <a:p>
            <a:pPr>
              <a:defRPr/>
            </a:pPr>
            <a:r>
              <a:rPr lang="fr-FR" smtClean="0"/>
              <a:t>NATURAL POLYMERS MU SCI 6 2018</a:t>
            </a:r>
            <a:endParaRPr lang="sk-SK"/>
          </a:p>
        </p:txBody>
      </p:sp>
      <p:sp>
        <p:nvSpPr>
          <p:cNvPr id="9" name="Obdélník 8"/>
          <p:cNvSpPr/>
          <p:nvPr/>
        </p:nvSpPr>
        <p:spPr>
          <a:xfrm>
            <a:off x="0" y="1"/>
            <a:ext cx="9144000" cy="4832092"/>
          </a:xfrm>
          <a:prstGeom prst="rect">
            <a:avLst/>
          </a:prstGeom>
        </p:spPr>
        <p:txBody>
          <a:bodyPr wrap="square">
            <a:spAutoFit/>
          </a:bodyPr>
          <a:lstStyle/>
          <a:p>
            <a:pPr algn="ctr"/>
            <a:r>
              <a:rPr lang="cs-CZ" sz="2800" b="1" dirty="0" smtClean="0">
                <a:solidFill>
                  <a:srgbClr val="C00000"/>
                </a:solidFill>
                <a:latin typeface="Arial Black" pitchFamily="34" charset="0"/>
              </a:rPr>
              <a:t>Chondroitin - </a:t>
            </a:r>
            <a:r>
              <a:rPr lang="en-US" sz="2800" b="1" dirty="0" smtClean="0">
                <a:solidFill>
                  <a:srgbClr val="C00000"/>
                </a:solidFill>
                <a:latin typeface="Arial Black" pitchFamily="34" charset="0"/>
              </a:rPr>
              <a:t>Medical use</a:t>
            </a:r>
          </a:p>
          <a:p>
            <a:r>
              <a:rPr lang="en-US" sz="2000" b="1" dirty="0" smtClean="0"/>
              <a:t>Although </a:t>
            </a:r>
            <a:r>
              <a:rPr lang="en-US" sz="2000" b="1" dirty="0" err="1" smtClean="0"/>
              <a:t>chondroitin</a:t>
            </a:r>
            <a:r>
              <a:rPr lang="en-US" sz="2000" b="1" dirty="0" smtClean="0"/>
              <a:t> is used in </a:t>
            </a:r>
            <a:r>
              <a:rPr lang="en-US" sz="2000" b="1" dirty="0" smtClean="0">
                <a:hlinkClick r:id="rId2" tooltip="Dietary supplements"/>
              </a:rPr>
              <a:t>dietary supplements</a:t>
            </a:r>
            <a:r>
              <a:rPr lang="en-US" sz="2000" b="1" dirty="0" smtClean="0"/>
              <a:t> as an </a:t>
            </a:r>
            <a:r>
              <a:rPr lang="en-US" sz="2000" b="1" dirty="0" smtClean="0">
                <a:hlinkClick r:id="rId3" tooltip="Alternative medicine"/>
              </a:rPr>
              <a:t>alternative medicine</a:t>
            </a:r>
            <a:r>
              <a:rPr lang="en-US" sz="2000" b="1" dirty="0" smtClean="0"/>
              <a:t> to treat </a:t>
            </a:r>
            <a:r>
              <a:rPr lang="en-US" sz="2000" b="1" dirty="0" smtClean="0">
                <a:hlinkClick r:id="rId4" tooltip="Osteoarthritis"/>
              </a:rPr>
              <a:t>osteoarthritis</a:t>
            </a:r>
            <a:r>
              <a:rPr lang="en-US" sz="2000" b="1" dirty="0" smtClean="0"/>
              <a:t> and also approved and regulated as a symptomatic slow-acting drug for this disease (SYSADOA) in Europe and some other countries, it is technically neither a medicine nor a disease-modifying treatment. See Clinical effects below. It is commonly sold together with </a:t>
            </a:r>
            <a:r>
              <a:rPr lang="en-US" sz="2000" b="1" dirty="0" smtClean="0">
                <a:hlinkClick r:id="rId5" tooltip="Glucosamine"/>
              </a:rPr>
              <a:t>glucosamine</a:t>
            </a:r>
            <a:r>
              <a:rPr lang="en-US" sz="2000" b="1" dirty="0" smtClean="0"/>
              <a:t>. </a:t>
            </a:r>
            <a:r>
              <a:rPr lang="en-US" sz="2000" b="1" dirty="0" err="1" smtClean="0"/>
              <a:t>Chondroitin</a:t>
            </a:r>
            <a:r>
              <a:rPr lang="en-US" sz="2000" b="1" dirty="0" smtClean="0"/>
              <a:t> and glucosamine are also used in veterinary medicine. Formulated with collagen and wound dressing matrix, one product that uses </a:t>
            </a:r>
            <a:r>
              <a:rPr lang="en-US" sz="2000" b="1" dirty="0" err="1" smtClean="0"/>
              <a:t>chondroitin</a:t>
            </a:r>
            <a:r>
              <a:rPr lang="en-US" sz="2000" b="1" dirty="0" smtClean="0"/>
              <a:t> sulfate is the veterinary wound gel </a:t>
            </a:r>
            <a:r>
              <a:rPr lang="en-US" sz="2000" b="1" dirty="0" err="1" smtClean="0"/>
              <a:t>Chondroprotec</a:t>
            </a:r>
            <a:r>
              <a:rPr lang="en-US" sz="2000" b="1" dirty="0" smtClean="0"/>
              <a:t>, which is applied over scrapes, burns, and lesions and serves to keep the wound moist and promote healing.</a:t>
            </a:r>
          </a:p>
          <a:p>
            <a:r>
              <a:rPr lang="en-US" sz="2000" b="1" dirty="0" err="1" smtClean="0"/>
              <a:t>Chondroitin</a:t>
            </a:r>
            <a:r>
              <a:rPr lang="en-US" sz="2000" b="1" dirty="0" smtClean="0"/>
              <a:t>, along with commonly used glucosamine, should not be used to treat patients who have symptomatic osteoarthritis of the knee as evidence shows that these treatments fail to provide relief for that condition.</a:t>
            </a:r>
            <a:endParaRPr lang="en-US" b="1"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229600" cy="504056"/>
          </a:xfrm>
        </p:spPr>
        <p:txBody>
          <a:bodyPr/>
          <a:lstStyle/>
          <a:p>
            <a:r>
              <a:rPr lang="cs-CZ" sz="3200" dirty="0" smtClean="0">
                <a:solidFill>
                  <a:srgbClr val="FF0000"/>
                </a:solidFill>
                <a:latin typeface="Arial Black" pitchFamily="34" charset="0"/>
              </a:rPr>
              <a:t>GUAR GUM  - </a:t>
            </a:r>
            <a:r>
              <a:rPr lang="cs-CZ" sz="3200" dirty="0" err="1" smtClean="0">
                <a:solidFill>
                  <a:srgbClr val="FF0000"/>
                </a:solidFill>
                <a:latin typeface="Arial Black" pitchFamily="34" charset="0"/>
              </a:rPr>
              <a:t>Plant</a:t>
            </a:r>
            <a:r>
              <a:rPr lang="cs-CZ" sz="3200" dirty="0" smtClean="0">
                <a:solidFill>
                  <a:srgbClr val="FF0000"/>
                </a:solidFill>
                <a:latin typeface="Arial Black" pitchFamily="34" charset="0"/>
              </a:rPr>
              <a:t> gum</a:t>
            </a:r>
            <a:endParaRPr lang="cs-CZ" sz="32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January 2018/6-3</a:t>
            </a:r>
            <a:endParaRPr lang="sk-SK"/>
          </a:p>
        </p:txBody>
      </p:sp>
      <p:sp>
        <p:nvSpPr>
          <p:cNvPr id="4" name="Zástupný symbol pro zápatí 3"/>
          <p:cNvSpPr>
            <a:spLocks noGrp="1"/>
          </p:cNvSpPr>
          <p:nvPr>
            <p:ph type="ftr" sz="quarter" idx="11"/>
          </p:nvPr>
        </p:nvSpPr>
        <p:spPr>
          <a:xfrm>
            <a:off x="1691680" y="6453335"/>
            <a:ext cx="6552728" cy="268139"/>
          </a:xfrm>
        </p:spPr>
        <p:txBody>
          <a:bodyPr/>
          <a:lstStyle/>
          <a:p>
            <a:pPr>
              <a:defRPr/>
            </a:pPr>
            <a:r>
              <a:rPr lang="fr-FR" smtClean="0"/>
              <a:t>NATURAL POLYMERS MU SCI 6 2018</a:t>
            </a:r>
            <a:endParaRPr lang="sk-SK" dirty="0"/>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66</a:t>
            </a:fld>
            <a:endParaRPr lang="sk-SK"/>
          </a:p>
        </p:txBody>
      </p:sp>
      <p:pic>
        <p:nvPicPr>
          <p:cNvPr id="6" name="Obrázek 5" descr="620px-Guaran_svg.png"/>
          <p:cNvPicPr>
            <a:picLocks noChangeAspect="1"/>
          </p:cNvPicPr>
          <p:nvPr/>
        </p:nvPicPr>
        <p:blipFill>
          <a:blip r:embed="rId2" cstate="print"/>
          <a:stretch>
            <a:fillRect/>
          </a:stretch>
        </p:blipFill>
        <p:spPr>
          <a:xfrm>
            <a:off x="1691680" y="3068960"/>
            <a:ext cx="5905500" cy="3295650"/>
          </a:xfrm>
          <a:prstGeom prst="rect">
            <a:avLst/>
          </a:prstGeom>
        </p:spPr>
      </p:pic>
      <p:sp>
        <p:nvSpPr>
          <p:cNvPr id="7" name="TextovéPole 6"/>
          <p:cNvSpPr txBox="1"/>
          <p:nvPr/>
        </p:nvSpPr>
        <p:spPr>
          <a:xfrm>
            <a:off x="0" y="692696"/>
            <a:ext cx="9144000" cy="1323439"/>
          </a:xfrm>
          <a:prstGeom prst="rect">
            <a:avLst/>
          </a:prstGeom>
          <a:noFill/>
        </p:spPr>
        <p:txBody>
          <a:bodyPr wrap="square" rtlCol="0">
            <a:spAutoFit/>
          </a:bodyPr>
          <a:lstStyle/>
          <a:p>
            <a:pPr algn="just"/>
            <a:r>
              <a:rPr lang="en-US" sz="2000" b="1" dirty="0" smtClean="0"/>
              <a:t>Chemically, </a:t>
            </a:r>
            <a:r>
              <a:rPr lang="en-US" sz="2000" b="1" cap="all" dirty="0" smtClean="0">
                <a:solidFill>
                  <a:srgbClr val="FF0000"/>
                </a:solidFill>
                <a:latin typeface="Arial Black" pitchFamily="34" charset="0"/>
              </a:rPr>
              <a:t>guar gum is a polysaccharide </a:t>
            </a:r>
            <a:r>
              <a:rPr lang="en-US" sz="2000" b="1" dirty="0" smtClean="0"/>
              <a:t>composed of the sugars </a:t>
            </a:r>
            <a:r>
              <a:rPr lang="en-US" sz="2000" b="1" dirty="0" err="1" smtClean="0">
                <a:solidFill>
                  <a:srgbClr val="0000FF"/>
                </a:solidFill>
              </a:rPr>
              <a:t>galactose</a:t>
            </a:r>
            <a:r>
              <a:rPr lang="en-US" sz="2000" b="1" dirty="0" smtClean="0"/>
              <a:t> and </a:t>
            </a:r>
            <a:r>
              <a:rPr lang="en-US" sz="2000" b="1" dirty="0" smtClean="0">
                <a:solidFill>
                  <a:srgbClr val="008000"/>
                </a:solidFill>
              </a:rPr>
              <a:t>mannose</a:t>
            </a:r>
            <a:r>
              <a:rPr lang="en-US" sz="2000" b="1" dirty="0" smtClean="0"/>
              <a:t>. The backbone is a </a:t>
            </a:r>
            <a:r>
              <a:rPr lang="en-US" sz="2000" b="1" dirty="0" smtClean="0">
                <a:solidFill>
                  <a:srgbClr val="008000"/>
                </a:solidFill>
              </a:rPr>
              <a:t>linear chain of β 1,4-linked mannose </a:t>
            </a:r>
            <a:r>
              <a:rPr lang="en-US" sz="2000" b="1" dirty="0" smtClean="0"/>
              <a:t>residues to which </a:t>
            </a:r>
            <a:r>
              <a:rPr lang="en-US" sz="2000" b="1" dirty="0" err="1" smtClean="0">
                <a:solidFill>
                  <a:srgbClr val="0000FF"/>
                </a:solidFill>
              </a:rPr>
              <a:t>galactose</a:t>
            </a:r>
            <a:r>
              <a:rPr lang="en-US" sz="2000" b="1" dirty="0" smtClean="0"/>
              <a:t> residues are 1,6-linked at every second mannose, </a:t>
            </a:r>
            <a:r>
              <a:rPr lang="en-US" sz="2000" b="1" dirty="0" smtClean="0">
                <a:solidFill>
                  <a:srgbClr val="0000FF"/>
                </a:solidFill>
              </a:rPr>
              <a:t>forming short </a:t>
            </a:r>
            <a:r>
              <a:rPr lang="en-US" sz="2000" b="1" dirty="0" err="1" smtClean="0">
                <a:solidFill>
                  <a:srgbClr val="0000FF"/>
                </a:solidFill>
              </a:rPr>
              <a:t>sidebranches</a:t>
            </a:r>
            <a:r>
              <a:rPr lang="en-US" sz="2000" b="1" dirty="0" smtClean="0"/>
              <a:t>. </a:t>
            </a:r>
            <a:endParaRPr lang="cs-CZ" sz="2000" b="1" dirty="0"/>
          </a:p>
        </p:txBody>
      </p:sp>
      <p:sp>
        <p:nvSpPr>
          <p:cNvPr id="8" name="TextovéPole 7"/>
          <p:cNvSpPr txBox="1"/>
          <p:nvPr/>
        </p:nvSpPr>
        <p:spPr>
          <a:xfrm>
            <a:off x="0" y="2060848"/>
            <a:ext cx="9036496" cy="1200329"/>
          </a:xfrm>
          <a:prstGeom prst="rect">
            <a:avLst/>
          </a:prstGeom>
          <a:noFill/>
        </p:spPr>
        <p:txBody>
          <a:bodyPr wrap="square" rtlCol="0">
            <a:spAutoFit/>
          </a:bodyPr>
          <a:lstStyle/>
          <a:p>
            <a:pPr algn="ctr"/>
            <a:r>
              <a:rPr lang="en-GB" sz="2400" dirty="0" smtClean="0">
                <a:solidFill>
                  <a:srgbClr val="0000FF"/>
                </a:solidFill>
                <a:latin typeface="Arial Black" pitchFamily="34" charset="0"/>
              </a:rPr>
              <a:t>Thickening of Food</a:t>
            </a:r>
            <a:r>
              <a:rPr lang="en-GB" sz="2400" dirty="0" smtClean="0">
                <a:solidFill>
                  <a:srgbClr val="C00000"/>
                </a:solidFill>
                <a:latin typeface="Arial Black" pitchFamily="34" charset="0"/>
              </a:rPr>
              <a:t>, because having great influence on the Viscosity Increase, even at very low Concentration</a:t>
            </a:r>
            <a:endParaRPr lang="en-GB" sz="2400" dirty="0">
              <a:solidFill>
                <a:srgbClr val="C00000"/>
              </a:solidFill>
              <a:latin typeface="Arial Black"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Nadpis 1"/>
          <p:cNvSpPr>
            <a:spLocks noGrp="1"/>
          </p:cNvSpPr>
          <p:nvPr>
            <p:ph type="title"/>
          </p:nvPr>
        </p:nvSpPr>
        <p:spPr>
          <a:xfrm>
            <a:off x="107504" y="0"/>
            <a:ext cx="9036496" cy="1484784"/>
          </a:xfrm>
        </p:spPr>
        <p:txBody>
          <a:bodyPr/>
          <a:lstStyle/>
          <a:p>
            <a:r>
              <a:rPr lang="en-GB" sz="3200" b="1" dirty="0" smtClean="0">
                <a:solidFill>
                  <a:srgbClr val="FF0000"/>
                </a:solidFill>
                <a:latin typeface="Arial Black" pitchFamily="34" charset="0"/>
              </a:rPr>
              <a:t>SCIENTIFIC (EXACT) </a:t>
            </a:r>
            <a:r>
              <a:rPr lang="en-GB" sz="3200" b="1" dirty="0" smtClean="0">
                <a:solidFill>
                  <a:srgbClr val="008000"/>
                </a:solidFill>
                <a:latin typeface="Arial Black" pitchFamily="34" charset="0"/>
              </a:rPr>
              <a:t>Biodegradability Evaluation of </a:t>
            </a:r>
            <a:r>
              <a:rPr lang="en-GB" sz="3200" b="1" dirty="0" smtClean="0">
                <a:solidFill>
                  <a:srgbClr val="FF0000"/>
                </a:solidFill>
                <a:latin typeface="Arial Black" pitchFamily="34" charset="0"/>
              </a:rPr>
              <a:t> Disposable </a:t>
            </a:r>
            <a:r>
              <a:rPr lang="en-GB" sz="3200" b="1" dirty="0" smtClean="0">
                <a:solidFill>
                  <a:srgbClr val="0000FF"/>
                </a:solidFill>
                <a:latin typeface="Arial Black" pitchFamily="34" charset="0"/>
              </a:rPr>
              <a:t>PLASTIC </a:t>
            </a:r>
            <a:r>
              <a:rPr lang="en-GB" sz="3200" dirty="0" smtClean="0">
                <a:solidFill>
                  <a:srgbClr val="0000FF"/>
                </a:solidFill>
                <a:latin typeface="Arial Black" pitchFamily="34" charset="0"/>
              </a:rPr>
              <a:t>shopping</a:t>
            </a:r>
            <a:r>
              <a:rPr lang="cs-CZ" sz="3200" dirty="0" smtClean="0"/>
              <a:t> </a:t>
            </a:r>
            <a:r>
              <a:rPr lang="en-GB" sz="3200" b="1" dirty="0" smtClean="0">
                <a:solidFill>
                  <a:srgbClr val="0000FF"/>
                </a:solidFill>
                <a:latin typeface="Arial Black" pitchFamily="34" charset="0"/>
              </a:rPr>
              <a:t>Bags in Compost</a:t>
            </a:r>
          </a:p>
        </p:txBody>
      </p:sp>
      <p:sp>
        <p:nvSpPr>
          <p:cNvPr id="46083" name="Zástupný symbol pro datum 3"/>
          <p:cNvSpPr>
            <a:spLocks noGrp="1"/>
          </p:cNvSpPr>
          <p:nvPr>
            <p:ph type="dt" sz="half" idx="10"/>
          </p:nvPr>
        </p:nvSpPr>
        <p:spPr>
          <a:noFill/>
        </p:spPr>
        <p:txBody>
          <a:bodyPr/>
          <a:lstStyle/>
          <a:p>
            <a:r>
              <a:rPr lang="cs-CZ" smtClean="0"/>
              <a:t>January 2018/6-3</a:t>
            </a:r>
            <a:endParaRPr lang="sk-SK"/>
          </a:p>
        </p:txBody>
      </p:sp>
      <p:sp>
        <p:nvSpPr>
          <p:cNvPr id="46084" name="Zástupný symbol pro zápatí 4"/>
          <p:cNvSpPr>
            <a:spLocks noGrp="1"/>
          </p:cNvSpPr>
          <p:nvPr>
            <p:ph type="ftr" sz="quarter" idx="11"/>
          </p:nvPr>
        </p:nvSpPr>
        <p:spPr>
          <a:noFill/>
        </p:spPr>
        <p:txBody>
          <a:bodyPr/>
          <a:lstStyle/>
          <a:p>
            <a:r>
              <a:rPr lang="fr-FR" smtClean="0"/>
              <a:t>NATURAL POLYMERS MU SCI 6 2018</a:t>
            </a:r>
            <a:endParaRPr lang="sk-SK"/>
          </a:p>
        </p:txBody>
      </p:sp>
      <p:sp>
        <p:nvSpPr>
          <p:cNvPr id="46085" name="Zástupný symbol pro číslo snímku 5"/>
          <p:cNvSpPr>
            <a:spLocks noGrp="1"/>
          </p:cNvSpPr>
          <p:nvPr>
            <p:ph type="sldNum" sz="quarter" idx="12"/>
          </p:nvPr>
        </p:nvSpPr>
        <p:spPr>
          <a:noFill/>
        </p:spPr>
        <p:txBody>
          <a:bodyPr/>
          <a:lstStyle/>
          <a:p>
            <a:fld id="{8C71FE2E-FE65-425D-BFBB-B96394E63282}" type="slidenum">
              <a:rPr lang="sk-SK" smtClean="0"/>
              <a:pPr/>
              <a:t>67</a:t>
            </a:fld>
            <a:endParaRPr lang="sk-SK" smtClean="0"/>
          </a:p>
        </p:txBody>
      </p:sp>
      <p:pic>
        <p:nvPicPr>
          <p:cNvPr id="9" name="Obrázek 8" descr="biodegradace ODNOSNÝCH PLASTOVÝCH TAŠEK 001.jpg"/>
          <p:cNvPicPr>
            <a:picLocks noChangeAspect="1"/>
          </p:cNvPicPr>
          <p:nvPr/>
        </p:nvPicPr>
        <p:blipFill>
          <a:blip r:embed="rId2" cstate="print"/>
          <a:stretch>
            <a:fillRect/>
          </a:stretch>
        </p:blipFill>
        <p:spPr>
          <a:xfrm>
            <a:off x="3401398" y="3501008"/>
            <a:ext cx="5563090" cy="3356992"/>
          </a:xfrm>
          <a:prstGeom prst="rect">
            <a:avLst/>
          </a:prstGeom>
        </p:spPr>
      </p:pic>
      <p:sp>
        <p:nvSpPr>
          <p:cNvPr id="10" name="TextovéPole 9"/>
          <p:cNvSpPr txBox="1"/>
          <p:nvPr/>
        </p:nvSpPr>
        <p:spPr>
          <a:xfrm>
            <a:off x="0" y="1556792"/>
            <a:ext cx="4860032" cy="1569660"/>
          </a:xfrm>
          <a:prstGeom prst="rect">
            <a:avLst/>
          </a:prstGeom>
          <a:solidFill>
            <a:schemeClr val="accent3">
              <a:lumMod val="95000"/>
            </a:schemeClr>
          </a:solidFill>
        </p:spPr>
        <p:txBody>
          <a:bodyPr wrap="square" rtlCol="0">
            <a:spAutoFit/>
          </a:bodyPr>
          <a:lstStyle/>
          <a:p>
            <a:r>
              <a:rPr lang="en-GB" sz="2400" dirty="0" smtClean="0">
                <a:latin typeface="Arial Black" pitchFamily="34" charset="0"/>
              </a:rPr>
              <a:t>It was done </a:t>
            </a:r>
            <a:r>
              <a:rPr lang="cs-CZ" sz="2400" dirty="0" smtClean="0">
                <a:latin typeface="Arial Black" pitchFamily="34" charset="0"/>
              </a:rPr>
              <a:t>&amp; </a:t>
            </a:r>
            <a:r>
              <a:rPr lang="cs-CZ" sz="2400" dirty="0" err="1" smtClean="0">
                <a:latin typeface="Arial Black" pitchFamily="34" charset="0"/>
              </a:rPr>
              <a:t>published</a:t>
            </a:r>
            <a:r>
              <a:rPr lang="cs-CZ" sz="2400" dirty="0" smtClean="0">
                <a:latin typeface="Arial Black" pitchFamily="34" charset="0"/>
              </a:rPr>
              <a:t> </a:t>
            </a:r>
            <a:r>
              <a:rPr lang="en-GB" sz="2400" dirty="0" smtClean="0">
                <a:latin typeface="Arial Black" pitchFamily="34" charset="0"/>
              </a:rPr>
              <a:t>by: </a:t>
            </a:r>
          </a:p>
          <a:p>
            <a:r>
              <a:rPr lang="en-GB" sz="2400" b="1" dirty="0" smtClean="0">
                <a:solidFill>
                  <a:srgbClr val="7030A0"/>
                </a:solidFill>
                <a:latin typeface="Arial Black" pitchFamily="34" charset="0"/>
              </a:rPr>
              <a:t>Mendel </a:t>
            </a:r>
            <a:r>
              <a:rPr lang="en-GB" sz="2400" b="1" dirty="0" smtClean="0">
                <a:solidFill>
                  <a:srgbClr val="7030A0"/>
                </a:solidFill>
                <a:latin typeface="Arial Black" pitchFamily="34" charset="0"/>
              </a:rPr>
              <a:t>Agriculture and Forestry University </a:t>
            </a:r>
            <a:r>
              <a:rPr lang="en-GB" sz="2400" b="1" dirty="0" smtClean="0">
                <a:solidFill>
                  <a:srgbClr val="7030A0"/>
                </a:solidFill>
                <a:latin typeface="Arial Black" pitchFamily="34" charset="0"/>
              </a:rPr>
              <a:t>in Brno, </a:t>
            </a:r>
          </a:p>
          <a:p>
            <a:r>
              <a:rPr lang="en-GB" sz="2400" dirty="0" smtClean="0">
                <a:solidFill>
                  <a:srgbClr val="008000"/>
                </a:solidFill>
                <a:latin typeface="Arial Black" pitchFamily="34" charset="0"/>
              </a:rPr>
              <a:t>Faculty of Horticulture</a:t>
            </a:r>
            <a:endParaRPr lang="en-GB" sz="2400" dirty="0">
              <a:solidFill>
                <a:srgbClr val="008000"/>
              </a:solidFill>
              <a:latin typeface="Arial Black" pitchFamily="34" charset="0"/>
            </a:endParaRPr>
          </a:p>
        </p:txBody>
      </p:sp>
      <p:sp>
        <p:nvSpPr>
          <p:cNvPr id="11" name="TextovéPole 10"/>
          <p:cNvSpPr txBox="1"/>
          <p:nvPr/>
        </p:nvSpPr>
        <p:spPr>
          <a:xfrm>
            <a:off x="4823520" y="1628800"/>
            <a:ext cx="4320480" cy="1015663"/>
          </a:xfrm>
          <a:prstGeom prst="rect">
            <a:avLst/>
          </a:prstGeom>
          <a:solidFill>
            <a:schemeClr val="accent3">
              <a:lumMod val="95000"/>
            </a:schemeClr>
          </a:solidFill>
        </p:spPr>
        <p:txBody>
          <a:bodyPr wrap="square" rtlCol="0">
            <a:spAutoFit/>
          </a:bodyPr>
          <a:lstStyle/>
          <a:p>
            <a:r>
              <a:rPr lang="en-GB" sz="2000" dirty="0" smtClean="0">
                <a:solidFill>
                  <a:srgbClr val="C00000"/>
                </a:solidFill>
                <a:latin typeface="Arial Black" pitchFamily="34" charset="0"/>
              </a:rPr>
              <a:t>This Article was published in the Czech journal „ODPADY“ (WASTE) last year</a:t>
            </a:r>
            <a:endParaRPr lang="en-GB" sz="2000" dirty="0">
              <a:solidFill>
                <a:srgbClr val="C00000"/>
              </a:solidFill>
              <a:latin typeface="Arial Black" pitchFamily="34"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Zástupný symbol pro datum 3"/>
          <p:cNvSpPr>
            <a:spLocks noGrp="1"/>
          </p:cNvSpPr>
          <p:nvPr>
            <p:ph type="dt" sz="half" idx="10"/>
          </p:nvPr>
        </p:nvSpPr>
        <p:spPr>
          <a:noFill/>
        </p:spPr>
        <p:txBody>
          <a:bodyPr/>
          <a:lstStyle/>
          <a:p>
            <a:r>
              <a:rPr lang="cs-CZ" smtClean="0"/>
              <a:t>January 2018/6-3</a:t>
            </a:r>
            <a:endParaRPr lang="sk-SK"/>
          </a:p>
        </p:txBody>
      </p:sp>
      <p:sp>
        <p:nvSpPr>
          <p:cNvPr id="46084" name="Zástupný symbol pro zápatí 4"/>
          <p:cNvSpPr>
            <a:spLocks noGrp="1"/>
          </p:cNvSpPr>
          <p:nvPr>
            <p:ph type="ftr" sz="quarter" idx="11"/>
          </p:nvPr>
        </p:nvSpPr>
        <p:spPr>
          <a:noFill/>
        </p:spPr>
        <p:txBody>
          <a:bodyPr/>
          <a:lstStyle/>
          <a:p>
            <a:r>
              <a:rPr lang="fr-FR" smtClean="0"/>
              <a:t>NATURAL POLYMERS MU SCI 6 2018</a:t>
            </a:r>
            <a:endParaRPr lang="sk-SK"/>
          </a:p>
        </p:txBody>
      </p:sp>
      <p:sp>
        <p:nvSpPr>
          <p:cNvPr id="46085" name="Zástupný symbol pro číslo snímku 5"/>
          <p:cNvSpPr>
            <a:spLocks noGrp="1"/>
          </p:cNvSpPr>
          <p:nvPr>
            <p:ph type="sldNum" sz="quarter" idx="12"/>
          </p:nvPr>
        </p:nvSpPr>
        <p:spPr>
          <a:noFill/>
        </p:spPr>
        <p:txBody>
          <a:bodyPr/>
          <a:lstStyle/>
          <a:p>
            <a:fld id="{8C71FE2E-FE65-425D-BFBB-B96394E63282}" type="slidenum">
              <a:rPr lang="sk-SK" smtClean="0"/>
              <a:pPr/>
              <a:t>68</a:t>
            </a:fld>
            <a:endParaRPr lang="sk-SK" smtClean="0"/>
          </a:p>
        </p:txBody>
      </p:sp>
      <p:graphicFrame>
        <p:nvGraphicFramePr>
          <p:cNvPr id="6" name="Tabulka 5"/>
          <p:cNvGraphicFramePr>
            <a:graphicFrameLocks noGrp="1"/>
          </p:cNvGraphicFramePr>
          <p:nvPr/>
        </p:nvGraphicFramePr>
        <p:xfrm>
          <a:off x="0" y="0"/>
          <a:ext cx="9144000" cy="7589520"/>
        </p:xfrm>
        <a:graphic>
          <a:graphicData uri="http://schemas.openxmlformats.org/drawingml/2006/table">
            <a:tbl>
              <a:tblPr firstRow="1" bandRow="1">
                <a:tableStyleId>{5C22544A-7EE6-4342-B048-85BDC9FD1C3A}</a:tableStyleId>
              </a:tblPr>
              <a:tblGrid>
                <a:gridCol w="1187624"/>
                <a:gridCol w="4908376"/>
                <a:gridCol w="3048000"/>
              </a:tblGrid>
              <a:tr h="685800">
                <a:tc gridSpan="3">
                  <a:txBody>
                    <a:bodyPr/>
                    <a:lstStyle/>
                    <a:p>
                      <a:pPr algn="ctr"/>
                      <a:r>
                        <a:rPr lang="en-GB" sz="3600" noProof="0" dirty="0" smtClean="0">
                          <a:solidFill>
                            <a:srgbClr val="008000"/>
                          </a:solidFill>
                          <a:latin typeface="Arial Black" pitchFamily="34" charset="0"/>
                        </a:rPr>
                        <a:t>„Bio plastics“  shopping Bags tested</a:t>
                      </a:r>
                      <a:endParaRPr lang="en-GB" sz="3600" noProof="0" dirty="0">
                        <a:solidFill>
                          <a:srgbClr val="008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5800">
                <a:tc>
                  <a:txBody>
                    <a:bodyPr/>
                    <a:lstStyle/>
                    <a:p>
                      <a:r>
                        <a:rPr lang="en-GB" noProof="0" dirty="0" smtClean="0">
                          <a:latin typeface="Arial Black" pitchFamily="34" charset="0"/>
                        </a:rPr>
                        <a:t>Sample </a:t>
                      </a:r>
                      <a:endParaRPr lang="en-GB" noProof="0" dirty="0">
                        <a:latin typeface="Arial Black"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GB" noProof="0" dirty="0" smtClean="0">
                          <a:latin typeface="Arial Black" pitchFamily="34" charset="0"/>
                        </a:rPr>
                        <a:t>Sample Denomination</a:t>
                      </a:r>
                      <a:endParaRPr lang="en-GB" noProof="0" dirty="0">
                        <a:latin typeface="Arial Black"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GB" noProof="0" smtClean="0">
                          <a:latin typeface="Arial Black" pitchFamily="34" charset="0"/>
                        </a:rPr>
                        <a:t>Material STATEMENT</a:t>
                      </a:r>
                      <a:endParaRPr lang="en-GB" noProof="0">
                        <a:latin typeface="Arial Black" pitchFamily="34" charset="0"/>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685800">
                <a:tc>
                  <a:txBody>
                    <a:bodyPr/>
                    <a:lstStyle/>
                    <a:p>
                      <a:pPr algn="ctr"/>
                      <a:r>
                        <a:rPr lang="en-GB" noProof="0" smtClean="0">
                          <a:latin typeface="Arial Black" pitchFamily="34" charset="0"/>
                        </a:rPr>
                        <a:t>1</a:t>
                      </a:r>
                      <a:endParaRPr lang="en-GB" noProof="0">
                        <a:latin typeface="Arial Black"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noProof="0" dirty="0" smtClean="0"/>
                        <a:t>100 % degradable </a:t>
                      </a:r>
                      <a:r>
                        <a:rPr lang="en-GB" sz="1800" b="1" noProof="0" dirty="0" err="1" smtClean="0">
                          <a:solidFill>
                            <a:srgbClr val="008000"/>
                          </a:solidFill>
                          <a:latin typeface="Arial Black" pitchFamily="34" charset="0"/>
                        </a:rPr>
                        <a:t>shoping</a:t>
                      </a:r>
                      <a:r>
                        <a:rPr lang="en-GB" sz="1800" b="1" noProof="0" dirty="0" smtClean="0">
                          <a:solidFill>
                            <a:srgbClr val="008000"/>
                          </a:solidFill>
                          <a:latin typeface="Arial Black" pitchFamily="34" charset="0"/>
                        </a:rPr>
                        <a:t> Bag</a:t>
                      </a:r>
                      <a:r>
                        <a:rPr lang="en-GB" sz="1800" b="1" baseline="0" noProof="0" dirty="0" smtClean="0">
                          <a:solidFill>
                            <a:srgbClr val="008000"/>
                          </a:solidFill>
                          <a:latin typeface="Arial Black" pitchFamily="34" charset="0"/>
                        </a:rPr>
                        <a:t> KAUFLAND </a:t>
                      </a:r>
                      <a:endParaRPr lang="en-GB" b="1" noProof="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noProof="0" smtClean="0"/>
                        <a:t>HDPE, TDPA – fully degradable plastic Additives</a:t>
                      </a:r>
                      <a:endParaRPr lang="en-GB" noProof="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5800">
                <a:tc>
                  <a:txBody>
                    <a:bodyPr/>
                    <a:lstStyle/>
                    <a:p>
                      <a:pPr algn="ctr"/>
                      <a:r>
                        <a:rPr lang="en-GB" noProof="0" smtClean="0">
                          <a:latin typeface="Arial Black" pitchFamily="34" charset="0"/>
                        </a:rPr>
                        <a:t>2</a:t>
                      </a:r>
                      <a:endParaRPr lang="en-GB" noProof="0">
                        <a:latin typeface="Arial Black"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800" b="1" noProof="0" dirty="0" err="1" smtClean="0">
                          <a:solidFill>
                            <a:srgbClr val="008000"/>
                          </a:solidFill>
                          <a:latin typeface="Arial Black" pitchFamily="34" charset="0"/>
                        </a:rPr>
                        <a:t>shoping</a:t>
                      </a:r>
                      <a:r>
                        <a:rPr lang="en-GB" sz="1800" b="1" noProof="0" dirty="0" smtClean="0">
                          <a:solidFill>
                            <a:srgbClr val="008000"/>
                          </a:solidFill>
                          <a:latin typeface="Arial Black" pitchFamily="34" charset="0"/>
                        </a:rPr>
                        <a:t> Bag</a:t>
                      </a:r>
                      <a:r>
                        <a:rPr lang="en-GB" sz="1800" b="1" baseline="0" noProof="0" dirty="0" smtClean="0">
                          <a:solidFill>
                            <a:srgbClr val="008000"/>
                          </a:solidFill>
                          <a:latin typeface="Arial Black" pitchFamily="34" charset="0"/>
                        </a:rPr>
                        <a:t>  TESCO </a:t>
                      </a:r>
                      <a:endParaRPr lang="en-GB" b="1" noProof="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noProof="0" smtClean="0"/>
                        <a:t>HDPE, PE Pllets</a:t>
                      </a:r>
                      <a:r>
                        <a:rPr lang="en-GB" baseline="0" noProof="0" smtClean="0"/>
                        <a:t> + special </a:t>
                      </a:r>
                      <a:r>
                        <a:rPr lang="en-GB" noProof="0" smtClean="0"/>
                        <a:t>Additives D</a:t>
                      </a:r>
                      <a:r>
                        <a:rPr lang="en-GB" baseline="-25000" noProof="0" smtClean="0"/>
                        <a:t>2</a:t>
                      </a:r>
                      <a:r>
                        <a:rPr lang="en-GB" noProof="0" smtClean="0"/>
                        <a:t>W</a:t>
                      </a:r>
                      <a:endParaRPr lang="en-GB" noProof="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5800">
                <a:tc>
                  <a:txBody>
                    <a:bodyPr/>
                    <a:lstStyle/>
                    <a:p>
                      <a:pPr algn="ctr"/>
                      <a:r>
                        <a:rPr lang="en-GB" noProof="0" smtClean="0">
                          <a:latin typeface="Arial Black" pitchFamily="34" charset="0"/>
                        </a:rPr>
                        <a:t>3</a:t>
                      </a:r>
                      <a:endParaRPr lang="en-GB" noProof="0">
                        <a:latin typeface="Arial Black"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noProof="0" dirty="0" smtClean="0"/>
                        <a:t>Compostable degradable </a:t>
                      </a:r>
                      <a:r>
                        <a:rPr lang="en-GB" sz="1800" b="1" noProof="0" dirty="0" err="1" smtClean="0">
                          <a:solidFill>
                            <a:srgbClr val="008000"/>
                          </a:solidFill>
                          <a:latin typeface="Arial Black" pitchFamily="34" charset="0"/>
                        </a:rPr>
                        <a:t>shoping</a:t>
                      </a:r>
                      <a:r>
                        <a:rPr lang="en-GB" sz="1800" b="1" noProof="0" dirty="0" smtClean="0">
                          <a:solidFill>
                            <a:srgbClr val="008000"/>
                          </a:solidFill>
                          <a:latin typeface="Arial Black" pitchFamily="34" charset="0"/>
                        </a:rPr>
                        <a:t> Bag</a:t>
                      </a:r>
                      <a:r>
                        <a:rPr lang="en-GB" sz="1800" b="1" baseline="0" noProof="0" dirty="0" smtClean="0">
                          <a:solidFill>
                            <a:srgbClr val="008000"/>
                          </a:solidFill>
                          <a:latin typeface="Arial Black" pitchFamily="34" charset="0"/>
                        </a:rPr>
                        <a:t>  A</a:t>
                      </a:r>
                      <a:endParaRPr lang="en-GB" b="1" noProof="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noProof="0" smtClean="0"/>
                        <a:t>BIOflex 219 F</a:t>
                      </a:r>
                      <a:endParaRPr lang="en-GB" noProof="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5800">
                <a:tc>
                  <a:txBody>
                    <a:bodyPr/>
                    <a:lstStyle/>
                    <a:p>
                      <a:pPr algn="ctr"/>
                      <a:r>
                        <a:rPr lang="en-GB" noProof="0" smtClean="0">
                          <a:latin typeface="Arial Black" pitchFamily="34" charset="0"/>
                        </a:rPr>
                        <a:t>4</a:t>
                      </a:r>
                      <a:endParaRPr lang="en-GB" noProof="0">
                        <a:latin typeface="Arial Black"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noProof="0" dirty="0" smtClean="0"/>
                        <a:t>Compostable degradable </a:t>
                      </a:r>
                      <a:r>
                        <a:rPr lang="en-GB" sz="1800" b="1" noProof="0" dirty="0" err="1" smtClean="0">
                          <a:solidFill>
                            <a:srgbClr val="008000"/>
                          </a:solidFill>
                          <a:latin typeface="Arial Black" pitchFamily="34" charset="0"/>
                        </a:rPr>
                        <a:t>shoping</a:t>
                      </a:r>
                      <a:r>
                        <a:rPr lang="en-GB" sz="1800" b="1" noProof="0" dirty="0" smtClean="0">
                          <a:solidFill>
                            <a:srgbClr val="008000"/>
                          </a:solidFill>
                          <a:latin typeface="Arial Black" pitchFamily="34" charset="0"/>
                        </a:rPr>
                        <a:t> Bag</a:t>
                      </a:r>
                      <a:r>
                        <a:rPr lang="en-GB" sz="1800" b="1" baseline="0" noProof="0" dirty="0" smtClean="0">
                          <a:solidFill>
                            <a:srgbClr val="008000"/>
                          </a:solidFill>
                          <a:latin typeface="Arial Black" pitchFamily="34" charset="0"/>
                        </a:rPr>
                        <a:t>  B</a:t>
                      </a:r>
                      <a:endParaRPr lang="en-GB" b="1" noProof="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noProof="0" smtClean="0"/>
                        <a:t>Starch, PCL</a:t>
                      </a:r>
                      <a:r>
                        <a:rPr lang="en-GB" baseline="0" noProof="0" smtClean="0"/>
                        <a:t> - polylactone</a:t>
                      </a:r>
                      <a:endParaRPr lang="en-GB" noProof="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5800">
                <a:tc>
                  <a:txBody>
                    <a:bodyPr/>
                    <a:lstStyle/>
                    <a:p>
                      <a:pPr algn="ctr"/>
                      <a:r>
                        <a:rPr lang="en-GB" noProof="0" smtClean="0">
                          <a:latin typeface="Arial Black" pitchFamily="34" charset="0"/>
                        </a:rPr>
                        <a:t>5</a:t>
                      </a:r>
                      <a:endParaRPr lang="en-GB" noProof="0">
                        <a:latin typeface="Arial Black"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noProof="0" smtClean="0"/>
                        <a:t>Compostable degradable </a:t>
                      </a:r>
                      <a:r>
                        <a:rPr lang="en-GB" sz="1800" b="1" noProof="0" smtClean="0">
                          <a:solidFill>
                            <a:srgbClr val="008000"/>
                          </a:solidFill>
                          <a:latin typeface="Arial Black" pitchFamily="34" charset="0"/>
                        </a:rPr>
                        <a:t>shoping Bag</a:t>
                      </a:r>
                      <a:r>
                        <a:rPr lang="en-GB" sz="1800" b="1" baseline="0" noProof="0" smtClean="0">
                          <a:solidFill>
                            <a:srgbClr val="008000"/>
                          </a:solidFill>
                          <a:latin typeface="Arial Black" pitchFamily="34" charset="0"/>
                        </a:rPr>
                        <a:t>  C</a:t>
                      </a:r>
                      <a:endParaRPr lang="en-GB" b="1" noProof="0" smtClean="0"/>
                    </a:p>
                    <a:p>
                      <a:endParaRPr lang="en-GB" b="1" noProof="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noProof="0" smtClean="0"/>
                        <a:t>Starch, PCL</a:t>
                      </a:r>
                      <a:r>
                        <a:rPr lang="en-GB" baseline="0" noProof="0" smtClean="0"/>
                        <a:t> – polycaprolactone, Mater-Bi</a:t>
                      </a:r>
                      <a:endParaRPr lang="en-GB" noProof="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5800">
                <a:tc>
                  <a:txBody>
                    <a:bodyPr/>
                    <a:lstStyle/>
                    <a:p>
                      <a:pPr algn="ctr"/>
                      <a:r>
                        <a:rPr lang="en-GB" noProof="0" smtClean="0">
                          <a:latin typeface="Arial Black" pitchFamily="34" charset="0"/>
                        </a:rPr>
                        <a:t>6</a:t>
                      </a:r>
                      <a:endParaRPr lang="en-GB" noProof="0">
                        <a:latin typeface="Arial Black"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noProof="0" smtClean="0"/>
                        <a:t>„BIOBAG“ for dogs Excrements</a:t>
                      </a:r>
                      <a:endParaRPr lang="en-GB" b="1" noProof="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noProof="0" smtClean="0"/>
                        <a:t>Starch, PLA</a:t>
                      </a:r>
                      <a:endParaRPr lang="en-GB" noProof="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5800">
                <a:tc>
                  <a:txBody>
                    <a:bodyPr/>
                    <a:lstStyle/>
                    <a:p>
                      <a:pPr algn="ctr"/>
                      <a:r>
                        <a:rPr lang="en-GB" noProof="0" smtClean="0">
                          <a:latin typeface="Arial Black" pitchFamily="34" charset="0"/>
                        </a:rPr>
                        <a:t>7</a:t>
                      </a:r>
                      <a:endParaRPr lang="en-GB" noProof="0">
                        <a:latin typeface="Arial Black"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noProof="0" smtClean="0"/>
                        <a:t>Mater-Bi</a:t>
                      </a:r>
                      <a:endParaRPr lang="en-GB" b="1" noProof="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noProof="0" smtClean="0"/>
                        <a:t>Bioplastics Mixture, Corn Starch + Additives</a:t>
                      </a:r>
                      <a:endParaRPr lang="en-GB" noProof="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5800">
                <a:tc>
                  <a:txBody>
                    <a:bodyPr/>
                    <a:lstStyle/>
                    <a:p>
                      <a:pPr algn="ctr"/>
                      <a:r>
                        <a:rPr lang="en-GB" noProof="0" smtClean="0">
                          <a:latin typeface="Arial Black" pitchFamily="34" charset="0"/>
                        </a:rPr>
                        <a:t>8</a:t>
                      </a:r>
                      <a:endParaRPr lang="en-GB" noProof="0">
                        <a:latin typeface="Arial Black"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noProof="0" smtClean="0">
                          <a:solidFill>
                            <a:srgbClr val="008000"/>
                          </a:solidFill>
                          <a:latin typeface="Arial Black" pitchFamily="34" charset="0"/>
                        </a:rPr>
                        <a:t>shoping Bag</a:t>
                      </a:r>
                      <a:r>
                        <a:rPr lang="en-GB" sz="1800" b="1" baseline="0" noProof="0" smtClean="0">
                          <a:solidFill>
                            <a:srgbClr val="008000"/>
                          </a:solidFill>
                          <a:latin typeface="Arial Black" pitchFamily="34" charset="0"/>
                        </a:rPr>
                        <a:t>  COOP </a:t>
                      </a:r>
                      <a:endParaRPr lang="en-GB" b="1" noProof="0" smtClean="0"/>
                    </a:p>
                    <a:p>
                      <a:endParaRPr lang="en-GB" b="1" noProof="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noProof="0" dirty="0" err="1" smtClean="0"/>
                        <a:t>Oxo</a:t>
                      </a:r>
                      <a:r>
                        <a:rPr lang="en-GB" noProof="0" dirty="0" smtClean="0"/>
                        <a:t>-degradable plastic, Fe, </a:t>
                      </a:r>
                      <a:r>
                        <a:rPr lang="en-GB" noProof="0" dirty="0" err="1" smtClean="0"/>
                        <a:t>Mn</a:t>
                      </a:r>
                      <a:r>
                        <a:rPr lang="en-GB" noProof="0" dirty="0" smtClean="0"/>
                        <a:t> and Co ions + Additive D</a:t>
                      </a:r>
                      <a:r>
                        <a:rPr lang="en-GB" baseline="-25000" noProof="0" dirty="0" smtClean="0"/>
                        <a:t>2</a:t>
                      </a:r>
                      <a:r>
                        <a:rPr lang="en-GB" noProof="0" dirty="0" smtClean="0"/>
                        <a:t>W</a:t>
                      </a:r>
                      <a:endParaRPr lang="en-GB" noProof="0"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Zástupný symbol pro datum 3"/>
          <p:cNvSpPr>
            <a:spLocks noGrp="1"/>
          </p:cNvSpPr>
          <p:nvPr>
            <p:ph type="dt" sz="half" idx="10"/>
          </p:nvPr>
        </p:nvSpPr>
        <p:spPr>
          <a:noFill/>
        </p:spPr>
        <p:txBody>
          <a:bodyPr/>
          <a:lstStyle/>
          <a:p>
            <a:r>
              <a:rPr lang="cs-CZ" smtClean="0"/>
              <a:t>January 2018/6-3</a:t>
            </a:r>
            <a:endParaRPr lang="sk-SK"/>
          </a:p>
        </p:txBody>
      </p:sp>
      <p:sp>
        <p:nvSpPr>
          <p:cNvPr id="46084" name="Zástupný symbol pro zápatí 4"/>
          <p:cNvSpPr>
            <a:spLocks noGrp="1"/>
          </p:cNvSpPr>
          <p:nvPr>
            <p:ph type="ftr" sz="quarter" idx="11"/>
          </p:nvPr>
        </p:nvSpPr>
        <p:spPr>
          <a:noFill/>
        </p:spPr>
        <p:txBody>
          <a:bodyPr/>
          <a:lstStyle/>
          <a:p>
            <a:r>
              <a:rPr lang="fr-FR" smtClean="0"/>
              <a:t>NATURAL POLYMERS MU SCI 6 2018</a:t>
            </a:r>
            <a:endParaRPr lang="sk-SK"/>
          </a:p>
        </p:txBody>
      </p:sp>
      <p:sp>
        <p:nvSpPr>
          <p:cNvPr id="46085" name="Zástupný symbol pro číslo snímku 5"/>
          <p:cNvSpPr>
            <a:spLocks noGrp="1"/>
          </p:cNvSpPr>
          <p:nvPr>
            <p:ph type="sldNum" sz="quarter" idx="12"/>
          </p:nvPr>
        </p:nvSpPr>
        <p:spPr>
          <a:noFill/>
        </p:spPr>
        <p:txBody>
          <a:bodyPr/>
          <a:lstStyle/>
          <a:p>
            <a:fld id="{8C71FE2E-FE65-425D-BFBB-B96394E63282}" type="slidenum">
              <a:rPr lang="sk-SK" smtClean="0"/>
              <a:pPr/>
              <a:t>69</a:t>
            </a:fld>
            <a:endParaRPr lang="sk-SK" smtClean="0"/>
          </a:p>
        </p:txBody>
      </p:sp>
      <p:pic>
        <p:nvPicPr>
          <p:cNvPr id="7" name="Obrázek 6" descr="biodegradace ODNOSNÝCH PLASTOVÝCH TAŠEK 005.jpg"/>
          <p:cNvPicPr>
            <a:picLocks noChangeAspect="1"/>
          </p:cNvPicPr>
          <p:nvPr/>
        </p:nvPicPr>
        <p:blipFill>
          <a:blip r:embed="rId2" cstate="print"/>
          <a:stretch>
            <a:fillRect/>
          </a:stretch>
        </p:blipFill>
        <p:spPr>
          <a:xfrm rot="10800000">
            <a:off x="179512" y="0"/>
            <a:ext cx="8784976" cy="2924944"/>
          </a:xfrm>
          <a:prstGeom prst="rect">
            <a:avLst/>
          </a:prstGeom>
        </p:spPr>
      </p:pic>
      <p:sp>
        <p:nvSpPr>
          <p:cNvPr id="13" name="TextovéPole 12"/>
          <p:cNvSpPr txBox="1"/>
          <p:nvPr/>
        </p:nvSpPr>
        <p:spPr>
          <a:xfrm>
            <a:off x="0" y="2276872"/>
            <a:ext cx="3059832" cy="307777"/>
          </a:xfrm>
          <a:prstGeom prst="rect">
            <a:avLst/>
          </a:prstGeom>
          <a:solidFill>
            <a:schemeClr val="accent3">
              <a:lumMod val="95000"/>
            </a:schemeClr>
          </a:solidFill>
        </p:spPr>
        <p:txBody>
          <a:bodyPr wrap="square" rtlCol="0">
            <a:spAutoFit/>
          </a:bodyPr>
          <a:lstStyle/>
          <a:p>
            <a:r>
              <a:rPr lang="cs-CZ" sz="1400" dirty="0" smtClean="0">
                <a:solidFill>
                  <a:srgbClr val="FF0000"/>
                </a:solidFill>
                <a:latin typeface="Arial Black" pitchFamily="34" charset="0"/>
              </a:rPr>
              <a:t>Sample 7 (</a:t>
            </a:r>
            <a:r>
              <a:rPr lang="en-GB" sz="1400" dirty="0" smtClean="0">
                <a:solidFill>
                  <a:srgbClr val="FF0000"/>
                </a:solidFill>
                <a:latin typeface="Arial Black" pitchFamily="34" charset="0"/>
              </a:rPr>
              <a:t>after 12 Weeks</a:t>
            </a:r>
            <a:r>
              <a:rPr lang="cs-CZ" sz="1400" dirty="0" smtClean="0">
                <a:solidFill>
                  <a:srgbClr val="FF0000"/>
                </a:solidFill>
                <a:latin typeface="Arial Black" pitchFamily="34" charset="0"/>
              </a:rPr>
              <a:t>)</a:t>
            </a:r>
            <a:endParaRPr lang="cs-CZ" sz="1400" dirty="0">
              <a:solidFill>
                <a:srgbClr val="FF0000"/>
              </a:solidFill>
              <a:latin typeface="Arial Black" pitchFamily="34" charset="0"/>
            </a:endParaRPr>
          </a:p>
        </p:txBody>
      </p:sp>
      <p:sp>
        <p:nvSpPr>
          <p:cNvPr id="14" name="TextovéPole 13"/>
          <p:cNvSpPr txBox="1"/>
          <p:nvPr/>
        </p:nvSpPr>
        <p:spPr>
          <a:xfrm>
            <a:off x="3203848" y="2204864"/>
            <a:ext cx="5760640" cy="307777"/>
          </a:xfrm>
          <a:prstGeom prst="rect">
            <a:avLst/>
          </a:prstGeom>
          <a:solidFill>
            <a:schemeClr val="accent3">
              <a:lumMod val="95000"/>
            </a:schemeClr>
          </a:solidFill>
        </p:spPr>
        <p:txBody>
          <a:bodyPr wrap="square" rtlCol="0">
            <a:spAutoFit/>
          </a:bodyPr>
          <a:lstStyle/>
          <a:p>
            <a:r>
              <a:rPr lang="en-GB" sz="1400" dirty="0" smtClean="0">
                <a:solidFill>
                  <a:srgbClr val="7030A0"/>
                </a:solidFill>
                <a:latin typeface="Arial Black" pitchFamily="34" charset="0"/>
              </a:rPr>
              <a:t>Almost </a:t>
            </a:r>
            <a:r>
              <a:rPr lang="en-GB" sz="1400" dirty="0" err="1" smtClean="0">
                <a:solidFill>
                  <a:srgbClr val="7030A0"/>
                </a:solidFill>
                <a:latin typeface="Arial Black" pitchFamily="34" charset="0"/>
              </a:rPr>
              <a:t>undestroyed</a:t>
            </a:r>
            <a:r>
              <a:rPr lang="en-GB" sz="1400" dirty="0" smtClean="0">
                <a:solidFill>
                  <a:srgbClr val="7030A0"/>
                </a:solidFill>
                <a:latin typeface="Arial Black" pitchFamily="34" charset="0"/>
              </a:rPr>
              <a:t> Samples 2, 8 a</a:t>
            </a:r>
            <a:r>
              <a:rPr lang="cs-CZ" sz="1400" dirty="0" smtClean="0">
                <a:solidFill>
                  <a:srgbClr val="7030A0"/>
                </a:solidFill>
                <a:latin typeface="Arial Black" pitchFamily="34" charset="0"/>
              </a:rPr>
              <a:t>n</a:t>
            </a:r>
            <a:r>
              <a:rPr lang="en-GB" sz="1400" dirty="0" smtClean="0">
                <a:solidFill>
                  <a:srgbClr val="7030A0"/>
                </a:solidFill>
                <a:latin typeface="Arial Black" pitchFamily="34" charset="0"/>
              </a:rPr>
              <a:t>d 1 (after 6 Months</a:t>
            </a:r>
            <a:r>
              <a:rPr lang="cs-CZ" sz="1400" dirty="0" smtClean="0">
                <a:solidFill>
                  <a:srgbClr val="7030A0"/>
                </a:solidFill>
                <a:latin typeface="Arial Black" pitchFamily="34" charset="0"/>
              </a:rPr>
              <a:t>)</a:t>
            </a:r>
            <a:endParaRPr lang="cs-CZ" sz="1400" dirty="0">
              <a:solidFill>
                <a:srgbClr val="7030A0"/>
              </a:solidFill>
              <a:latin typeface="Arial Black" pitchFamily="34" charset="0"/>
            </a:endParaRPr>
          </a:p>
        </p:txBody>
      </p:sp>
      <p:graphicFrame>
        <p:nvGraphicFramePr>
          <p:cNvPr id="16" name="Tabulka 15"/>
          <p:cNvGraphicFramePr>
            <a:graphicFrameLocks noGrp="1"/>
          </p:cNvGraphicFramePr>
          <p:nvPr/>
        </p:nvGraphicFramePr>
        <p:xfrm>
          <a:off x="0" y="2780928"/>
          <a:ext cx="9144000" cy="3962400"/>
        </p:xfrm>
        <a:graphic>
          <a:graphicData uri="http://schemas.openxmlformats.org/drawingml/2006/table">
            <a:tbl>
              <a:tblPr firstRow="1" bandRow="1">
                <a:tableStyleId>{5C22544A-7EE6-4342-B048-85BDC9FD1C3A}</a:tableStyleId>
              </a:tblPr>
              <a:tblGrid>
                <a:gridCol w="971600"/>
                <a:gridCol w="3456384"/>
                <a:gridCol w="4716016"/>
              </a:tblGrid>
              <a:tr h="396240">
                <a:tc gridSpan="3">
                  <a:txBody>
                    <a:bodyPr/>
                    <a:lstStyle/>
                    <a:p>
                      <a:pPr algn="ctr"/>
                      <a:r>
                        <a:rPr lang="en-GB" sz="1600" noProof="0" dirty="0" smtClean="0">
                          <a:solidFill>
                            <a:srgbClr val="008000"/>
                          </a:solidFill>
                          <a:latin typeface="Arial Black" pitchFamily="34" charset="0"/>
                        </a:rPr>
                        <a:t>„Bio plastics“  shopping Bags tested</a:t>
                      </a:r>
                      <a:endParaRPr lang="en-GB" sz="1600" noProof="0" dirty="0">
                        <a:solidFill>
                          <a:srgbClr val="008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6240">
                <a:tc>
                  <a:txBody>
                    <a:bodyPr/>
                    <a:lstStyle/>
                    <a:p>
                      <a:r>
                        <a:rPr lang="en-GB" sz="1400" noProof="0" dirty="0" smtClean="0">
                          <a:latin typeface="Arial Black" pitchFamily="34" charset="0"/>
                        </a:rPr>
                        <a:t>Sample </a:t>
                      </a:r>
                      <a:endParaRPr lang="en-GB" sz="1400" noProof="0" dirty="0">
                        <a:latin typeface="Arial Black"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GB" sz="1400" noProof="0" smtClean="0">
                          <a:solidFill>
                            <a:srgbClr val="7030A0"/>
                          </a:solidFill>
                          <a:latin typeface="Arial Black" pitchFamily="34" charset="0"/>
                        </a:rPr>
                        <a:t>After 3 Months  in the Compost </a:t>
                      </a:r>
                      <a:endParaRPr lang="en-GB" sz="1400" noProof="0">
                        <a:latin typeface="Arial Black"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noProof="0" smtClean="0">
                          <a:solidFill>
                            <a:srgbClr val="7030A0"/>
                          </a:solidFill>
                          <a:latin typeface="Arial Black" pitchFamily="34" charset="0"/>
                        </a:rPr>
                        <a:t>After 6 Months in the Compost </a:t>
                      </a:r>
                      <a:endParaRPr lang="en-GB" sz="1400" noProof="0">
                        <a:latin typeface="Arial Black" pitchFamily="34" charset="0"/>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96240">
                <a:tc>
                  <a:txBody>
                    <a:bodyPr/>
                    <a:lstStyle/>
                    <a:p>
                      <a:pPr algn="ctr"/>
                      <a:r>
                        <a:rPr lang="en-GB" sz="1000" noProof="0" dirty="0" smtClean="0">
                          <a:latin typeface="Arial Black" pitchFamily="34" charset="0"/>
                        </a:rPr>
                        <a:t>1</a:t>
                      </a:r>
                      <a:endParaRPr lang="en-GB" sz="1000" noProof="0" dirty="0">
                        <a:latin typeface="Arial Black"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b="1" noProof="0" smtClean="0"/>
                        <a:t>Partly decomposed, approx. 10 %</a:t>
                      </a:r>
                      <a:endParaRPr lang="en-GB" sz="1000" b="1" noProof="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1" noProof="0" smtClean="0"/>
                        <a:t>Partly decomposed, approx. 10 % and Brittle Material </a:t>
                      </a:r>
                    </a:p>
                    <a:p>
                      <a:endParaRPr lang="en-GB" sz="1000" noProof="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6240">
                <a:tc>
                  <a:txBody>
                    <a:bodyPr/>
                    <a:lstStyle/>
                    <a:p>
                      <a:pPr algn="ctr"/>
                      <a:r>
                        <a:rPr lang="en-GB" sz="1000" noProof="0" dirty="0" smtClean="0">
                          <a:latin typeface="Arial Black" pitchFamily="34" charset="0"/>
                        </a:rPr>
                        <a:t>2</a:t>
                      </a:r>
                      <a:endParaRPr lang="en-GB" sz="1000" noProof="0" dirty="0">
                        <a:latin typeface="Arial Black"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1" noProof="0" smtClean="0"/>
                        <a:t>Partly decomposed, approx. 10 %</a:t>
                      </a:r>
                      <a:endParaRPr lang="en-GB" sz="1000" b="1" noProof="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1" noProof="0" smtClean="0"/>
                        <a:t>Partly decomposed, approx. 10 % and Brittle Material </a:t>
                      </a:r>
                      <a:endParaRPr lang="en-GB" sz="1000" noProof="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6240">
                <a:tc>
                  <a:txBody>
                    <a:bodyPr/>
                    <a:lstStyle/>
                    <a:p>
                      <a:pPr algn="ctr"/>
                      <a:r>
                        <a:rPr lang="en-GB" sz="1000" noProof="0" smtClean="0">
                          <a:latin typeface="Arial Black" pitchFamily="34" charset="0"/>
                        </a:rPr>
                        <a:t>3</a:t>
                      </a:r>
                      <a:endParaRPr lang="en-GB" sz="1000" noProof="0">
                        <a:latin typeface="Arial Black"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1" noProof="0" smtClean="0"/>
                        <a:t>Partly decomposed, approx. 10 %, some Cracks</a:t>
                      </a:r>
                      <a:endParaRPr lang="en-GB" sz="1000" b="1" noProof="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1" noProof="0" smtClean="0"/>
                        <a:t>Partly decomposed, approx. 50 %</a:t>
                      </a:r>
                      <a:endParaRPr lang="en-GB" sz="1000" noProof="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6240">
                <a:tc>
                  <a:txBody>
                    <a:bodyPr/>
                    <a:lstStyle/>
                    <a:p>
                      <a:pPr algn="ctr"/>
                      <a:r>
                        <a:rPr lang="en-GB" sz="1000" noProof="0" dirty="0" smtClean="0">
                          <a:latin typeface="Arial Black" pitchFamily="34" charset="0"/>
                        </a:rPr>
                        <a:t>4</a:t>
                      </a:r>
                      <a:endParaRPr lang="en-GB" sz="1000" noProof="0" dirty="0">
                        <a:latin typeface="Arial Black"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1" noProof="0" smtClean="0"/>
                        <a:t>Partly decomposed, approx. 30 %</a:t>
                      </a:r>
                      <a:endParaRPr lang="en-GB" sz="1000" b="1" noProof="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800" b="1" noProof="0" smtClean="0">
                          <a:solidFill>
                            <a:srgbClr val="FF0000"/>
                          </a:solidFill>
                          <a:latin typeface="Arial Black" pitchFamily="34" charset="0"/>
                        </a:rPr>
                        <a:t>Decomposed, 100 %, all Materials are Starch based</a:t>
                      </a:r>
                      <a:endParaRPr lang="en-GB" sz="2800" noProof="0">
                        <a:solidFill>
                          <a:srgbClr val="FF0000"/>
                        </a:solidFill>
                        <a:latin typeface="Arial Black" pitchFamily="34" charset="0"/>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6240">
                <a:tc>
                  <a:txBody>
                    <a:bodyPr/>
                    <a:lstStyle/>
                    <a:p>
                      <a:pPr algn="ctr"/>
                      <a:r>
                        <a:rPr lang="en-GB" sz="1000" noProof="0" dirty="0" smtClean="0">
                          <a:solidFill>
                            <a:srgbClr val="FF0000"/>
                          </a:solidFill>
                          <a:latin typeface="Arial Black" pitchFamily="34" charset="0"/>
                        </a:rPr>
                        <a:t>5</a:t>
                      </a:r>
                      <a:endParaRPr lang="en-GB" sz="1000" noProof="0" dirty="0">
                        <a:solidFill>
                          <a:srgbClr val="FF0000"/>
                        </a:solidFill>
                        <a:latin typeface="Arial Black"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1" noProof="0" smtClean="0">
                          <a:solidFill>
                            <a:srgbClr val="FF0000"/>
                          </a:solidFill>
                          <a:latin typeface="Arial Black" pitchFamily="34" charset="0"/>
                        </a:rPr>
                        <a:t>Decomposed, 100 %</a:t>
                      </a:r>
                    </a:p>
                    <a:p>
                      <a:endParaRPr lang="en-GB" sz="1000" b="1" noProof="0">
                        <a:solidFill>
                          <a:srgbClr val="FF0000"/>
                        </a:solidFill>
                        <a:latin typeface="Arial Black"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sz="1000" noProof="0"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6240">
                <a:tc>
                  <a:txBody>
                    <a:bodyPr/>
                    <a:lstStyle/>
                    <a:p>
                      <a:pPr algn="ctr"/>
                      <a:r>
                        <a:rPr lang="en-GB" sz="1000" noProof="0" dirty="0" smtClean="0">
                          <a:solidFill>
                            <a:srgbClr val="FF0000"/>
                          </a:solidFill>
                          <a:latin typeface="Arial Black" pitchFamily="34" charset="0"/>
                        </a:rPr>
                        <a:t>6</a:t>
                      </a:r>
                      <a:endParaRPr lang="en-GB" sz="1000" noProof="0" dirty="0">
                        <a:solidFill>
                          <a:srgbClr val="FF0000"/>
                        </a:solidFill>
                        <a:latin typeface="Arial Black"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1" noProof="0" smtClean="0">
                          <a:solidFill>
                            <a:srgbClr val="FF0000"/>
                          </a:solidFill>
                          <a:latin typeface="Arial Black" pitchFamily="34" charset="0"/>
                        </a:rPr>
                        <a:t>Decomposed, 100 %</a:t>
                      </a:r>
                      <a:endParaRPr lang="en-GB" sz="1000" b="1" noProof="0">
                        <a:solidFill>
                          <a:srgbClr val="FF0000"/>
                        </a:solidFill>
                        <a:latin typeface="Arial Black"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sz="1000" noProof="0"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6240">
                <a:tc>
                  <a:txBody>
                    <a:bodyPr/>
                    <a:lstStyle/>
                    <a:p>
                      <a:pPr algn="ctr"/>
                      <a:r>
                        <a:rPr lang="en-GB" sz="1000" noProof="0" smtClean="0">
                          <a:solidFill>
                            <a:srgbClr val="FF0000"/>
                          </a:solidFill>
                          <a:latin typeface="Arial Black" pitchFamily="34" charset="0"/>
                        </a:rPr>
                        <a:t>7</a:t>
                      </a:r>
                      <a:endParaRPr lang="en-GB" sz="1000" noProof="0">
                        <a:solidFill>
                          <a:srgbClr val="FF0000"/>
                        </a:solidFill>
                        <a:latin typeface="Arial Black"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1" noProof="0" smtClean="0">
                          <a:solidFill>
                            <a:srgbClr val="FF0000"/>
                          </a:solidFill>
                          <a:latin typeface="Arial Black" pitchFamily="34" charset="0"/>
                        </a:rPr>
                        <a:t>Decomposed, 100 %</a:t>
                      </a:r>
                      <a:endParaRPr lang="en-GB" sz="1000" b="1" noProof="0">
                        <a:solidFill>
                          <a:srgbClr val="FF0000"/>
                        </a:solidFill>
                        <a:latin typeface="Arial Black"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sz="1000" noProof="0"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6240">
                <a:tc>
                  <a:txBody>
                    <a:bodyPr/>
                    <a:lstStyle/>
                    <a:p>
                      <a:pPr algn="ctr"/>
                      <a:r>
                        <a:rPr lang="en-GB" sz="1000" noProof="0" smtClean="0">
                          <a:latin typeface="Arial Black" pitchFamily="34" charset="0"/>
                        </a:rPr>
                        <a:t>8</a:t>
                      </a:r>
                      <a:endParaRPr lang="en-GB" sz="1000" noProof="0">
                        <a:latin typeface="Arial Black"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1" noProof="0" smtClean="0"/>
                        <a:t>Partly decomposed, approx. 5 %</a:t>
                      </a:r>
                    </a:p>
                    <a:p>
                      <a:endParaRPr lang="en-GB" sz="1000" b="1" noProof="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1" noProof="0" dirty="0" smtClean="0"/>
                        <a:t>Partly decomposed, approx. 10 % and Brittle Material </a:t>
                      </a:r>
                      <a:endParaRPr lang="en-GB" sz="1000" noProof="0"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18" name="Přímá spojovací šipka 17"/>
          <p:cNvCxnSpPr/>
          <p:nvPr/>
        </p:nvCxnSpPr>
        <p:spPr>
          <a:xfrm>
            <a:off x="899592" y="2564904"/>
            <a:ext cx="0" cy="3888432"/>
          </a:xfrm>
          <a:prstGeom prst="straightConnector1">
            <a:avLst/>
          </a:prstGeom>
          <a:ln w="63500">
            <a:solidFill>
              <a:srgbClr val="008000"/>
            </a:solidFill>
            <a:prstDash val="sys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pPr>
              <a:defRPr/>
            </a:pPr>
            <a:r>
              <a:rPr lang="cs-CZ" smtClean="0"/>
              <a:t>January 2018/6-3</a:t>
            </a:r>
            <a:endParaRPr lang="sk-SK"/>
          </a:p>
        </p:txBody>
      </p:sp>
      <p:sp>
        <p:nvSpPr>
          <p:cNvPr id="4" name="Zástupný symbol pro zápatí 3"/>
          <p:cNvSpPr>
            <a:spLocks noGrp="1"/>
          </p:cNvSpPr>
          <p:nvPr>
            <p:ph type="ftr" sz="quarter" idx="11"/>
          </p:nvPr>
        </p:nvSpPr>
        <p:spPr>
          <a:xfrm>
            <a:off x="3124200" y="6245225"/>
            <a:ext cx="5048200" cy="476250"/>
          </a:xfrm>
        </p:spPr>
        <p:txBody>
          <a:bodyPr/>
          <a:lstStyle/>
          <a:p>
            <a:pPr>
              <a:defRPr/>
            </a:pPr>
            <a:r>
              <a:rPr lang="fr-FR" smtClean="0"/>
              <a:t>NATURAL POLYMERS MU SCI 6 2018</a:t>
            </a:r>
            <a:endParaRPr lang="sk-SK" dirty="0"/>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7</a:t>
            </a:fld>
            <a:endParaRPr lang="sk-SK"/>
          </a:p>
        </p:txBody>
      </p:sp>
      <p:pic>
        <p:nvPicPr>
          <p:cNvPr id="6" name="Obrázek 5" descr="img743.jpg"/>
          <p:cNvPicPr>
            <a:picLocks noChangeAspect="1"/>
          </p:cNvPicPr>
          <p:nvPr/>
        </p:nvPicPr>
        <p:blipFill>
          <a:blip r:embed="rId2" cstate="print"/>
          <a:stretch>
            <a:fillRect/>
          </a:stretch>
        </p:blipFill>
        <p:spPr>
          <a:xfrm rot="16200000">
            <a:off x="2663791" y="-1935597"/>
            <a:ext cx="3600400" cy="8136905"/>
          </a:xfrm>
          <a:prstGeom prst="rect">
            <a:avLst/>
          </a:prstGeom>
        </p:spPr>
      </p:pic>
      <p:sp>
        <p:nvSpPr>
          <p:cNvPr id="7" name="TextovéPole 6"/>
          <p:cNvSpPr txBox="1"/>
          <p:nvPr/>
        </p:nvSpPr>
        <p:spPr>
          <a:xfrm>
            <a:off x="0" y="3789040"/>
            <a:ext cx="9144000" cy="3139321"/>
          </a:xfrm>
          <a:prstGeom prst="rect">
            <a:avLst/>
          </a:prstGeom>
          <a:solidFill>
            <a:schemeClr val="accent3">
              <a:lumMod val="95000"/>
            </a:schemeClr>
          </a:solidFill>
        </p:spPr>
        <p:txBody>
          <a:bodyPr wrap="square" rtlCol="0">
            <a:spAutoFit/>
          </a:bodyPr>
          <a:lstStyle/>
          <a:p>
            <a:pPr algn="ctr"/>
            <a:r>
              <a:rPr lang="cs-CZ" sz="2200" cap="all" dirty="0" err="1" smtClean="0">
                <a:solidFill>
                  <a:srgbClr val="FF0000"/>
                </a:solidFill>
                <a:latin typeface="Arial Black" pitchFamily="34" charset="0"/>
              </a:rPr>
              <a:t>AmyloPECTIN</a:t>
            </a:r>
            <a:endParaRPr lang="cs-CZ" sz="2200" cap="all" dirty="0" smtClean="0">
              <a:solidFill>
                <a:srgbClr val="FF0000"/>
              </a:solidFill>
              <a:latin typeface="Arial Black" pitchFamily="34" charset="0"/>
            </a:endParaRPr>
          </a:p>
          <a:p>
            <a:pPr>
              <a:buFont typeface="Arial" pitchFamily="34" charset="0"/>
              <a:buChar char="•"/>
            </a:pPr>
            <a:r>
              <a:rPr lang="en-GB" sz="2200" cap="all" dirty="0" smtClean="0">
                <a:solidFill>
                  <a:srgbClr val="FF0000"/>
                </a:solidFill>
                <a:latin typeface="Arial Black" pitchFamily="34" charset="0"/>
              </a:rPr>
              <a:t>Usually </a:t>
            </a:r>
            <a:r>
              <a:rPr lang="en-GB" sz="2200" dirty="0" smtClean="0">
                <a:solidFill>
                  <a:srgbClr val="FF0000"/>
                </a:solidFill>
                <a:latin typeface="Arial Black" pitchFamily="34" charset="0"/>
              </a:rPr>
              <a:t>doesn't form</a:t>
            </a:r>
            <a:r>
              <a:rPr lang="en-GB" sz="2200" cap="all" dirty="0" smtClean="0">
                <a:solidFill>
                  <a:srgbClr val="FF0000"/>
                </a:solidFill>
                <a:latin typeface="Arial Black" pitchFamily="34" charset="0"/>
              </a:rPr>
              <a:t> helix</a:t>
            </a:r>
            <a:r>
              <a:rPr lang="cs-CZ" sz="2200" cap="all" dirty="0" smtClean="0">
                <a:solidFill>
                  <a:srgbClr val="FF0000"/>
                </a:solidFill>
                <a:latin typeface="Arial Black" pitchFamily="34" charset="0"/>
              </a:rPr>
              <a:t> (</a:t>
            </a:r>
            <a:r>
              <a:rPr lang="en-GB" sz="2200" cap="all" dirty="0" smtClean="0">
                <a:solidFill>
                  <a:srgbClr val="FF0000"/>
                </a:solidFill>
                <a:latin typeface="Arial Black" pitchFamily="34" charset="0"/>
              </a:rPr>
              <a:t>only having very long branching </a:t>
            </a:r>
            <a:r>
              <a:rPr lang="en-GB" sz="2200" cap="all" dirty="0" smtClean="0">
                <a:solidFill>
                  <a:srgbClr val="FF0000"/>
                </a:solidFill>
                <a:latin typeface="Arial Black" pitchFamily="34" charset="0"/>
              </a:rPr>
              <a:t>chains</a:t>
            </a:r>
            <a:r>
              <a:rPr lang="cs-CZ" sz="2200" cap="all" dirty="0" smtClean="0">
                <a:solidFill>
                  <a:srgbClr val="FF0000"/>
                </a:solidFill>
                <a:latin typeface="Arial Black" pitchFamily="34" charset="0"/>
              </a:rPr>
              <a:t> </a:t>
            </a:r>
            <a:r>
              <a:rPr lang="cs-CZ" sz="2200" cap="all" dirty="0" err="1" smtClean="0">
                <a:solidFill>
                  <a:srgbClr val="FF0000"/>
                </a:solidFill>
                <a:latin typeface="Arial Black" pitchFamily="34" charset="0"/>
              </a:rPr>
              <a:t>is</a:t>
            </a:r>
            <a:r>
              <a:rPr lang="cs-CZ" sz="2200" cap="all" dirty="0" smtClean="0">
                <a:solidFill>
                  <a:srgbClr val="FF0000"/>
                </a:solidFill>
                <a:latin typeface="Arial Black" pitchFamily="34" charset="0"/>
              </a:rPr>
              <a:t> </a:t>
            </a:r>
            <a:r>
              <a:rPr lang="cs-CZ" sz="2200" cap="all" dirty="0" err="1" smtClean="0">
                <a:solidFill>
                  <a:srgbClr val="FF0000"/>
                </a:solidFill>
                <a:latin typeface="Arial Black" pitchFamily="34" charset="0"/>
              </a:rPr>
              <a:t>it</a:t>
            </a:r>
            <a:r>
              <a:rPr lang="cs-CZ" sz="2200" cap="all" dirty="0" smtClean="0">
                <a:solidFill>
                  <a:srgbClr val="FF0000"/>
                </a:solidFill>
                <a:latin typeface="Arial Black" pitchFamily="34" charset="0"/>
              </a:rPr>
              <a:t> </a:t>
            </a:r>
            <a:r>
              <a:rPr lang="cs-CZ" sz="2200" cap="all" dirty="0" err="1" smtClean="0">
                <a:solidFill>
                  <a:srgbClr val="FF0000"/>
                </a:solidFill>
                <a:latin typeface="Arial Black" pitchFamily="34" charset="0"/>
              </a:rPr>
              <a:t>possible</a:t>
            </a:r>
            <a:r>
              <a:rPr lang="en-GB" sz="2200" cap="all" dirty="0" smtClean="0">
                <a:solidFill>
                  <a:srgbClr val="FF0000"/>
                </a:solidFill>
                <a:latin typeface="Arial Black" pitchFamily="34" charset="0"/>
              </a:rPr>
              <a:t>)</a:t>
            </a:r>
            <a:endParaRPr lang="en-GB" sz="2200" cap="all" dirty="0" smtClean="0">
              <a:solidFill>
                <a:srgbClr val="FF0000"/>
              </a:solidFill>
              <a:latin typeface="Arial Black" pitchFamily="34" charset="0"/>
            </a:endParaRPr>
          </a:p>
          <a:p>
            <a:pPr>
              <a:buFont typeface="Arial" pitchFamily="34" charset="0"/>
              <a:buChar char="•"/>
            </a:pPr>
            <a:r>
              <a:rPr lang="en-GB" sz="2200" dirty="0" smtClean="0">
                <a:solidFill>
                  <a:srgbClr val="008000"/>
                </a:solidFill>
                <a:latin typeface="Arial Black" pitchFamily="34" charset="0"/>
              </a:rPr>
              <a:t>Bond 1</a:t>
            </a:r>
            <a:r>
              <a:rPr lang="en-GB" sz="2200" dirty="0" smtClean="0">
                <a:solidFill>
                  <a:srgbClr val="008000"/>
                </a:solidFill>
                <a:latin typeface="Symbol" pitchFamily="18" charset="2"/>
              </a:rPr>
              <a:t> ® </a:t>
            </a:r>
            <a:r>
              <a:rPr lang="en-GB" sz="2200" dirty="0" smtClean="0">
                <a:solidFill>
                  <a:srgbClr val="008000"/>
                </a:solidFill>
                <a:latin typeface="Arial Black" pitchFamily="34" charset="0"/>
              </a:rPr>
              <a:t>6 via –OH and via – CH</a:t>
            </a:r>
            <a:r>
              <a:rPr lang="en-GB" sz="2200" baseline="-25000" dirty="0" smtClean="0">
                <a:solidFill>
                  <a:srgbClr val="008000"/>
                </a:solidFill>
                <a:latin typeface="Arial Black" pitchFamily="34" charset="0"/>
              </a:rPr>
              <a:t>2</a:t>
            </a:r>
            <a:r>
              <a:rPr lang="en-GB" sz="2200" dirty="0" smtClean="0">
                <a:solidFill>
                  <a:srgbClr val="008000"/>
                </a:solidFill>
                <a:latin typeface="Arial Black" pitchFamily="34" charset="0"/>
              </a:rPr>
              <a:t>OH in the Point of Branching</a:t>
            </a:r>
            <a:endParaRPr lang="en-GB" sz="2200" cap="all" dirty="0" smtClean="0">
              <a:solidFill>
                <a:srgbClr val="008000"/>
              </a:solidFill>
              <a:latin typeface="Arial Black" pitchFamily="34" charset="0"/>
            </a:endParaRPr>
          </a:p>
          <a:p>
            <a:pPr>
              <a:buFont typeface="Arial" pitchFamily="34" charset="0"/>
              <a:buChar char="•"/>
            </a:pPr>
            <a:r>
              <a:rPr lang="en-GB" sz="2200" dirty="0" smtClean="0">
                <a:solidFill>
                  <a:srgbClr val="0000FF"/>
                </a:solidFill>
                <a:latin typeface="Arial Black" pitchFamily="34" charset="0"/>
              </a:rPr>
              <a:t>Bond 1</a:t>
            </a:r>
            <a:r>
              <a:rPr lang="en-GB" sz="2200" dirty="0" smtClean="0">
                <a:solidFill>
                  <a:srgbClr val="0000FF"/>
                </a:solidFill>
                <a:latin typeface="Symbol" pitchFamily="18" charset="2"/>
              </a:rPr>
              <a:t> ® </a:t>
            </a:r>
            <a:r>
              <a:rPr lang="en-GB" sz="2200" dirty="0" smtClean="0">
                <a:solidFill>
                  <a:srgbClr val="0000FF"/>
                </a:solidFill>
                <a:latin typeface="Arial Black" pitchFamily="34" charset="0"/>
              </a:rPr>
              <a:t>4 via –OH in the Main Chain and also in side Chains</a:t>
            </a:r>
          </a:p>
          <a:p>
            <a:pPr>
              <a:buFont typeface="Arial" pitchFamily="34" charset="0"/>
              <a:buChar char="•"/>
            </a:pPr>
            <a:r>
              <a:rPr lang="en-GB" sz="2200" dirty="0" smtClean="0">
                <a:solidFill>
                  <a:srgbClr val="0000FF"/>
                </a:solidFill>
                <a:latin typeface="Arial Black" pitchFamily="34" charset="0"/>
              </a:rPr>
              <a:t> </a:t>
            </a:r>
            <a:r>
              <a:rPr lang="en-GB" sz="2200" dirty="0" smtClean="0">
                <a:solidFill>
                  <a:srgbClr val="C00000"/>
                </a:solidFill>
                <a:latin typeface="Arial Black" pitchFamily="34" charset="0"/>
              </a:rPr>
              <a:t>15 – 25 Units in the Branches </a:t>
            </a:r>
          </a:p>
          <a:p>
            <a:endParaRPr lang="cs-CZ" sz="2200" dirty="0"/>
          </a:p>
        </p:txBody>
      </p:sp>
      <p:cxnSp>
        <p:nvCxnSpPr>
          <p:cNvPr id="9" name="Přímá spojovací šipka 8"/>
          <p:cNvCxnSpPr/>
          <p:nvPr/>
        </p:nvCxnSpPr>
        <p:spPr>
          <a:xfrm flipV="1">
            <a:off x="5436096" y="3140968"/>
            <a:ext cx="1800200" cy="1728192"/>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12" name="Přímá spojovací šipka 11"/>
          <p:cNvCxnSpPr/>
          <p:nvPr/>
        </p:nvCxnSpPr>
        <p:spPr>
          <a:xfrm flipH="1" flipV="1">
            <a:off x="755576" y="2132856"/>
            <a:ext cx="504056" cy="3528392"/>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5" name="Přímá spojovací šipka 14"/>
          <p:cNvCxnSpPr/>
          <p:nvPr/>
        </p:nvCxnSpPr>
        <p:spPr>
          <a:xfrm>
            <a:off x="755576" y="2204864"/>
            <a:ext cx="792088" cy="1296144"/>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7" name="Přímá spojovací šipka 16"/>
          <p:cNvCxnSpPr/>
          <p:nvPr/>
        </p:nvCxnSpPr>
        <p:spPr>
          <a:xfrm flipV="1">
            <a:off x="2123728" y="2204864"/>
            <a:ext cx="3816424" cy="396044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Přímá spojovací šipka 17"/>
          <p:cNvCxnSpPr/>
          <p:nvPr/>
        </p:nvCxnSpPr>
        <p:spPr>
          <a:xfrm flipV="1">
            <a:off x="2051720" y="2708920"/>
            <a:ext cx="0" cy="3456384"/>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Přímá spojovací šipka 13"/>
          <p:cNvCxnSpPr/>
          <p:nvPr/>
        </p:nvCxnSpPr>
        <p:spPr>
          <a:xfrm flipV="1">
            <a:off x="5436096" y="332656"/>
            <a:ext cx="2160240" cy="4536504"/>
          </a:xfrm>
          <a:prstGeom prst="straightConnector1">
            <a:avLst/>
          </a:prstGeom>
          <a:ln w="38100">
            <a:solidFill>
              <a:srgbClr val="008000"/>
            </a:solidFill>
            <a:tailEnd type="none"/>
          </a:ln>
        </p:spPr>
        <p:style>
          <a:lnRef idx="1">
            <a:schemeClr val="accent1"/>
          </a:lnRef>
          <a:fillRef idx="0">
            <a:schemeClr val="accent1"/>
          </a:fillRef>
          <a:effectRef idx="0">
            <a:schemeClr val="accent1"/>
          </a:effectRef>
          <a:fontRef idx="minor">
            <a:schemeClr val="tx1"/>
          </a:fontRef>
        </p:style>
      </p:cxnSp>
      <p:cxnSp>
        <p:nvCxnSpPr>
          <p:cNvPr id="19" name="Přímá spojovací šipka 18"/>
          <p:cNvCxnSpPr/>
          <p:nvPr/>
        </p:nvCxnSpPr>
        <p:spPr>
          <a:xfrm flipH="1">
            <a:off x="2339752" y="404664"/>
            <a:ext cx="5256584" cy="1008112"/>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22" name="Přímá spojovací šipka 21"/>
          <p:cNvCxnSpPr/>
          <p:nvPr/>
        </p:nvCxnSpPr>
        <p:spPr>
          <a:xfrm flipV="1">
            <a:off x="755576" y="1844824"/>
            <a:ext cx="2160240" cy="36004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850106"/>
          </a:xfrm>
        </p:spPr>
        <p:txBody>
          <a:bodyPr/>
          <a:lstStyle/>
          <a:p>
            <a:r>
              <a:rPr lang="en-GB" sz="2800" dirty="0" smtClean="0">
                <a:solidFill>
                  <a:srgbClr val="FF0000"/>
                </a:solidFill>
                <a:latin typeface="Arial Black" pitchFamily="34" charset="0"/>
              </a:rPr>
              <a:t>Process of </a:t>
            </a:r>
            <a:r>
              <a:rPr lang="en-GB" sz="3600" b="1" cap="all" dirty="0" smtClean="0">
                <a:solidFill>
                  <a:srgbClr val="008000"/>
                </a:solidFill>
                <a:latin typeface="Arial Black" pitchFamily="34" charset="0"/>
              </a:rPr>
              <a:t>Enzymatic</a:t>
            </a:r>
            <a:r>
              <a:rPr lang="en-GB" sz="2800" b="1" dirty="0" smtClean="0">
                <a:solidFill>
                  <a:srgbClr val="008000"/>
                </a:solidFill>
              </a:rPr>
              <a:t/>
            </a:r>
            <a:br>
              <a:rPr lang="en-GB" sz="2800" b="1" dirty="0" smtClean="0">
                <a:solidFill>
                  <a:srgbClr val="008000"/>
                </a:solidFill>
              </a:rPr>
            </a:br>
            <a:r>
              <a:rPr lang="en-GB" sz="2800" dirty="0" smtClean="0">
                <a:solidFill>
                  <a:srgbClr val="FF0000"/>
                </a:solidFill>
                <a:latin typeface="Arial Black" pitchFamily="34" charset="0"/>
              </a:rPr>
              <a:t>modification of Starch</a:t>
            </a:r>
            <a:endParaRPr lang="en-GB" sz="2800" dirty="0">
              <a:solidFill>
                <a:srgbClr val="FF0000"/>
              </a:solidFill>
            </a:endParaRPr>
          </a:p>
        </p:txBody>
      </p:sp>
      <p:sp>
        <p:nvSpPr>
          <p:cNvPr id="4" name="Zástupný symbol pro datum 3"/>
          <p:cNvSpPr>
            <a:spLocks noGrp="1"/>
          </p:cNvSpPr>
          <p:nvPr>
            <p:ph type="dt" sz="half" idx="10"/>
          </p:nvPr>
        </p:nvSpPr>
        <p:spPr/>
        <p:txBody>
          <a:bodyPr/>
          <a:lstStyle/>
          <a:p>
            <a:pPr>
              <a:defRPr/>
            </a:pPr>
            <a:r>
              <a:rPr lang="cs-CZ" smtClean="0"/>
              <a:t>January 2018/6-3</a:t>
            </a:r>
            <a:endParaRPr lang="sk-SK"/>
          </a:p>
        </p:txBody>
      </p:sp>
      <p:sp>
        <p:nvSpPr>
          <p:cNvPr id="5" name="Zástupný symbol pro zápatí 4"/>
          <p:cNvSpPr>
            <a:spLocks noGrp="1"/>
          </p:cNvSpPr>
          <p:nvPr>
            <p:ph type="ftr" sz="quarter" idx="11"/>
          </p:nvPr>
        </p:nvSpPr>
        <p:spPr>
          <a:xfrm>
            <a:off x="3124200" y="6245225"/>
            <a:ext cx="5120208" cy="476250"/>
          </a:xfrm>
        </p:spPr>
        <p:txBody>
          <a:bodyPr/>
          <a:lstStyle/>
          <a:p>
            <a:pPr>
              <a:defRPr/>
            </a:pPr>
            <a:r>
              <a:rPr lang="fr-FR" smtClean="0"/>
              <a:t>NATURAL POLYMERS MU SCI 6 2018</a:t>
            </a:r>
            <a:endParaRPr lang="sk-SK" dirty="0"/>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8</a:t>
            </a:fld>
            <a:endParaRPr lang="sk-SK"/>
          </a:p>
        </p:txBody>
      </p:sp>
      <p:pic>
        <p:nvPicPr>
          <p:cNvPr id="11" name="Zástupný symbol pro obsah 10" descr="img681.jpg"/>
          <p:cNvPicPr>
            <a:picLocks noGrp="1" noChangeAspect="1"/>
          </p:cNvPicPr>
          <p:nvPr>
            <p:ph idx="1"/>
          </p:nvPr>
        </p:nvPicPr>
        <p:blipFill>
          <a:blip r:embed="rId2" cstate="print"/>
          <a:stretch>
            <a:fillRect/>
          </a:stretch>
        </p:blipFill>
        <p:spPr>
          <a:xfrm rot="16200000">
            <a:off x="575556" y="944724"/>
            <a:ext cx="4968552" cy="5472608"/>
          </a:xfrm>
        </p:spPr>
      </p:pic>
      <p:sp>
        <p:nvSpPr>
          <p:cNvPr id="13" name="TextovéPole 12"/>
          <p:cNvSpPr txBox="1"/>
          <p:nvPr/>
        </p:nvSpPr>
        <p:spPr>
          <a:xfrm>
            <a:off x="5868144" y="1268760"/>
            <a:ext cx="3024336" cy="3046988"/>
          </a:xfrm>
          <a:prstGeom prst="rect">
            <a:avLst/>
          </a:prstGeom>
          <a:noFill/>
        </p:spPr>
        <p:txBody>
          <a:bodyPr wrap="square" rtlCol="0">
            <a:spAutoFit/>
          </a:bodyPr>
          <a:lstStyle/>
          <a:p>
            <a:r>
              <a:rPr lang="en-GB" sz="3200" b="1" cap="all" dirty="0" smtClean="0">
                <a:solidFill>
                  <a:srgbClr val="008000"/>
                </a:solidFill>
              </a:rPr>
              <a:t>Rapid Decrease of the Solution (Paste) Viscosity</a:t>
            </a:r>
            <a:endParaRPr lang="en-GB" sz="3200" b="1" cap="all" dirty="0">
              <a:solidFill>
                <a:srgbClr val="008000"/>
              </a:solidFill>
            </a:endParaRPr>
          </a:p>
        </p:txBody>
      </p:sp>
      <p:sp>
        <p:nvSpPr>
          <p:cNvPr id="16" name="TextovéPole 15"/>
          <p:cNvSpPr txBox="1"/>
          <p:nvPr/>
        </p:nvSpPr>
        <p:spPr>
          <a:xfrm>
            <a:off x="251520" y="5517232"/>
            <a:ext cx="5616624" cy="830997"/>
          </a:xfrm>
          <a:prstGeom prst="rect">
            <a:avLst/>
          </a:prstGeom>
          <a:solidFill>
            <a:schemeClr val="accent3">
              <a:lumMod val="95000"/>
            </a:schemeClr>
          </a:solidFill>
        </p:spPr>
        <p:txBody>
          <a:bodyPr wrap="square" rtlCol="0">
            <a:spAutoFit/>
          </a:bodyPr>
          <a:lstStyle/>
          <a:p>
            <a:r>
              <a:rPr lang="cs-CZ" sz="2400" dirty="0" err="1" smtClean="0">
                <a:solidFill>
                  <a:srgbClr val="0000FF"/>
                </a:solidFill>
                <a:latin typeface="Arial Black" pitchFamily="34" charset="0"/>
              </a:rPr>
              <a:t>Chain</a:t>
            </a:r>
            <a:r>
              <a:rPr lang="cs-CZ" sz="2400" dirty="0" smtClean="0">
                <a:solidFill>
                  <a:srgbClr val="0000FF"/>
                </a:solidFill>
                <a:latin typeface="Arial Black" pitchFamily="34" charset="0"/>
              </a:rPr>
              <a:t> </a:t>
            </a:r>
            <a:r>
              <a:rPr lang="cs-CZ" sz="2400" dirty="0" err="1" smtClean="0">
                <a:solidFill>
                  <a:srgbClr val="0000FF"/>
                </a:solidFill>
                <a:latin typeface="Arial Black" pitchFamily="34" charset="0"/>
              </a:rPr>
              <a:t>scission</a:t>
            </a:r>
            <a:r>
              <a:rPr lang="cs-CZ" sz="2400" dirty="0" smtClean="0">
                <a:solidFill>
                  <a:srgbClr val="0000FF"/>
                </a:solidFill>
                <a:latin typeface="Arial Black" pitchFamily="34" charset="0"/>
              </a:rPr>
              <a:t> by Enzym Amylase</a:t>
            </a:r>
            <a:endParaRPr lang="cs-CZ" sz="2400" dirty="0">
              <a:solidFill>
                <a:srgbClr val="0000FF"/>
              </a:solidFill>
              <a:latin typeface="Arial Black"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1066130"/>
          </a:xfrm>
        </p:spPr>
        <p:txBody>
          <a:bodyPr/>
          <a:lstStyle/>
          <a:p>
            <a:r>
              <a:rPr lang="en-GB" sz="2800" dirty="0" smtClean="0">
                <a:solidFill>
                  <a:srgbClr val="FF0000"/>
                </a:solidFill>
                <a:latin typeface="Arial Black" pitchFamily="34" charset="0"/>
              </a:rPr>
              <a:t>Process of </a:t>
            </a:r>
            <a:r>
              <a:rPr lang="en-GB" sz="3600" b="1" cap="all" dirty="0" smtClean="0">
                <a:solidFill>
                  <a:srgbClr val="008000"/>
                </a:solidFill>
                <a:latin typeface="Arial Black" pitchFamily="34" charset="0"/>
              </a:rPr>
              <a:t>Enzymatic</a:t>
            </a:r>
            <a:r>
              <a:rPr lang="en-GB" sz="2800" b="1" dirty="0" smtClean="0">
                <a:solidFill>
                  <a:srgbClr val="008000"/>
                </a:solidFill>
              </a:rPr>
              <a:t/>
            </a:r>
            <a:br>
              <a:rPr lang="en-GB" sz="2800" b="1" dirty="0" smtClean="0">
                <a:solidFill>
                  <a:srgbClr val="008000"/>
                </a:solidFill>
              </a:rPr>
            </a:br>
            <a:r>
              <a:rPr lang="en-GB" sz="2800" dirty="0" smtClean="0">
                <a:solidFill>
                  <a:srgbClr val="FF0000"/>
                </a:solidFill>
                <a:latin typeface="Arial Black" pitchFamily="34" charset="0"/>
              </a:rPr>
              <a:t>modification of Starch</a:t>
            </a:r>
            <a:r>
              <a:rPr lang="cs-CZ" sz="2800" dirty="0" smtClean="0">
                <a:solidFill>
                  <a:srgbClr val="FF0000"/>
                </a:solidFill>
                <a:latin typeface="Arial Black" pitchFamily="34" charset="0"/>
              </a:rPr>
              <a:t> to MALTOSE</a:t>
            </a:r>
            <a:endParaRPr lang="cs-CZ" sz="2800" dirty="0">
              <a:solidFill>
                <a:srgbClr val="FF0000"/>
              </a:solidFill>
            </a:endParaRPr>
          </a:p>
        </p:txBody>
      </p:sp>
      <p:pic>
        <p:nvPicPr>
          <p:cNvPr id="14" name="Zástupný symbol pro obsah 13" descr="img682.jpg"/>
          <p:cNvPicPr>
            <a:picLocks noGrp="1" noChangeAspect="1"/>
          </p:cNvPicPr>
          <p:nvPr>
            <p:ph idx="1"/>
          </p:nvPr>
        </p:nvPicPr>
        <p:blipFill>
          <a:blip r:embed="rId2" cstate="print"/>
          <a:stretch>
            <a:fillRect/>
          </a:stretch>
        </p:blipFill>
        <p:spPr>
          <a:xfrm rot="16200000">
            <a:off x="1761910" y="910498"/>
            <a:ext cx="2088232" cy="4820980"/>
          </a:xfrm>
        </p:spPr>
      </p:pic>
      <p:sp>
        <p:nvSpPr>
          <p:cNvPr id="4" name="Zástupný symbol pro datum 3"/>
          <p:cNvSpPr>
            <a:spLocks noGrp="1"/>
          </p:cNvSpPr>
          <p:nvPr>
            <p:ph type="dt" sz="half" idx="10"/>
          </p:nvPr>
        </p:nvSpPr>
        <p:spPr/>
        <p:txBody>
          <a:bodyPr/>
          <a:lstStyle/>
          <a:p>
            <a:pPr>
              <a:defRPr/>
            </a:pPr>
            <a:r>
              <a:rPr lang="cs-CZ" smtClean="0"/>
              <a:t>January 2018/6-3</a:t>
            </a:r>
            <a:endParaRPr lang="sk-SK"/>
          </a:p>
        </p:txBody>
      </p:sp>
      <p:sp>
        <p:nvSpPr>
          <p:cNvPr id="5" name="Zástupný symbol pro zápatí 4"/>
          <p:cNvSpPr>
            <a:spLocks noGrp="1"/>
          </p:cNvSpPr>
          <p:nvPr>
            <p:ph type="ftr" sz="quarter" idx="11"/>
          </p:nvPr>
        </p:nvSpPr>
        <p:spPr>
          <a:xfrm>
            <a:off x="3124200" y="6245225"/>
            <a:ext cx="5120208" cy="476250"/>
          </a:xfrm>
        </p:spPr>
        <p:txBody>
          <a:bodyPr/>
          <a:lstStyle/>
          <a:p>
            <a:pPr>
              <a:defRPr/>
            </a:pPr>
            <a:r>
              <a:rPr lang="fr-FR" smtClean="0"/>
              <a:t>NATURAL POLYMERS MU SCI 6 2018</a:t>
            </a:r>
            <a:endParaRPr lang="sk-SK" dirty="0"/>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9</a:t>
            </a:fld>
            <a:endParaRPr lang="sk-SK"/>
          </a:p>
        </p:txBody>
      </p:sp>
      <p:sp>
        <p:nvSpPr>
          <p:cNvPr id="15" name="TextovéPole 14"/>
          <p:cNvSpPr txBox="1"/>
          <p:nvPr/>
        </p:nvSpPr>
        <p:spPr>
          <a:xfrm>
            <a:off x="467544" y="1340768"/>
            <a:ext cx="5976664" cy="954107"/>
          </a:xfrm>
          <a:prstGeom prst="rect">
            <a:avLst/>
          </a:prstGeom>
          <a:noFill/>
        </p:spPr>
        <p:txBody>
          <a:bodyPr wrap="square" rtlCol="0">
            <a:spAutoFit/>
          </a:bodyPr>
          <a:lstStyle/>
          <a:p>
            <a:r>
              <a:rPr lang="en-GB" sz="2800" dirty="0" smtClean="0">
                <a:solidFill>
                  <a:srgbClr val="0000FF"/>
                </a:solidFill>
                <a:latin typeface="Arial Black" pitchFamily="34" charset="0"/>
              </a:rPr>
              <a:t>Chain scission </a:t>
            </a:r>
            <a:r>
              <a:rPr lang="en-GB" sz="2800" dirty="0" smtClean="0">
                <a:solidFill>
                  <a:srgbClr val="008000"/>
                </a:solidFill>
                <a:latin typeface="+mn-lt"/>
              </a:rPr>
              <a:t>to</a:t>
            </a:r>
            <a:r>
              <a:rPr lang="en-GB" sz="2800" dirty="0" smtClean="0">
                <a:solidFill>
                  <a:srgbClr val="0000FF"/>
                </a:solidFill>
                <a:latin typeface="Arial Black" pitchFamily="34" charset="0"/>
              </a:rPr>
              <a:t> </a:t>
            </a:r>
            <a:r>
              <a:rPr lang="en-GB" sz="2800" b="1" dirty="0" smtClean="0">
                <a:solidFill>
                  <a:srgbClr val="008000"/>
                </a:solidFill>
                <a:latin typeface="+mn-lt"/>
              </a:rPr>
              <a:t> </a:t>
            </a:r>
            <a:r>
              <a:rPr lang="en-GB" sz="2800" b="1" dirty="0" smtClean="0">
                <a:solidFill>
                  <a:srgbClr val="008000"/>
                </a:solidFill>
                <a:latin typeface="Arial Black" pitchFamily="34" charset="0"/>
              </a:rPr>
              <a:t>MALTOSE </a:t>
            </a:r>
            <a:r>
              <a:rPr lang="en-GB" sz="2800" b="1" dirty="0" smtClean="0">
                <a:solidFill>
                  <a:srgbClr val="008000"/>
                </a:solidFill>
                <a:latin typeface="+mn-lt"/>
              </a:rPr>
              <a:t>by</a:t>
            </a:r>
            <a:r>
              <a:rPr lang="en-GB" sz="2800" b="1" dirty="0" smtClean="0">
                <a:solidFill>
                  <a:srgbClr val="008000"/>
                </a:solidFill>
                <a:latin typeface="Arial Black" pitchFamily="34" charset="0"/>
              </a:rPr>
              <a:t> </a:t>
            </a:r>
            <a:r>
              <a:rPr lang="en-GB" sz="2800" b="1" dirty="0" smtClean="0">
                <a:solidFill>
                  <a:srgbClr val="008000"/>
                </a:solidFill>
                <a:latin typeface="+mn-lt"/>
              </a:rPr>
              <a:t>Enzymes </a:t>
            </a:r>
            <a:r>
              <a:rPr lang="en-GB" sz="2800" b="1" dirty="0" smtClean="0">
                <a:solidFill>
                  <a:srgbClr val="008000"/>
                </a:solidFill>
                <a:latin typeface="Symbol" pitchFamily="18" charset="2"/>
              </a:rPr>
              <a:t>a </a:t>
            </a:r>
            <a:r>
              <a:rPr lang="en-GB" sz="2800" b="1" dirty="0" smtClean="0">
                <a:solidFill>
                  <a:srgbClr val="008000"/>
                </a:solidFill>
                <a:latin typeface="+mn-lt"/>
              </a:rPr>
              <a:t>and </a:t>
            </a:r>
            <a:r>
              <a:rPr lang="en-GB" sz="2800" b="1" dirty="0" smtClean="0">
                <a:solidFill>
                  <a:srgbClr val="008000"/>
                </a:solidFill>
                <a:latin typeface="Symbol" pitchFamily="18" charset="2"/>
              </a:rPr>
              <a:t>b </a:t>
            </a:r>
            <a:r>
              <a:rPr lang="en-GB" sz="2800" b="1" cap="all" dirty="0" smtClean="0">
                <a:solidFill>
                  <a:srgbClr val="008000"/>
                </a:solidFill>
                <a:latin typeface="+mn-lt"/>
              </a:rPr>
              <a:t>Amylases</a:t>
            </a:r>
            <a:endParaRPr lang="en-GB" sz="2800" b="1" cap="all" dirty="0">
              <a:solidFill>
                <a:srgbClr val="008000"/>
              </a:solidFill>
              <a:latin typeface="+mn-lt"/>
            </a:endParaRPr>
          </a:p>
        </p:txBody>
      </p:sp>
      <p:sp>
        <p:nvSpPr>
          <p:cNvPr id="16" name="TextovéPole 15"/>
          <p:cNvSpPr txBox="1"/>
          <p:nvPr/>
        </p:nvSpPr>
        <p:spPr>
          <a:xfrm>
            <a:off x="539552" y="4581128"/>
            <a:ext cx="5256584" cy="1815882"/>
          </a:xfrm>
          <a:prstGeom prst="rect">
            <a:avLst/>
          </a:prstGeom>
          <a:noFill/>
        </p:spPr>
        <p:txBody>
          <a:bodyPr wrap="square" rtlCol="0">
            <a:spAutoFit/>
          </a:bodyPr>
          <a:lstStyle/>
          <a:p>
            <a:r>
              <a:rPr lang="en-GB" sz="2800" b="1" dirty="0" smtClean="0">
                <a:solidFill>
                  <a:srgbClr val="008000"/>
                </a:solidFill>
                <a:latin typeface="Arial Black" pitchFamily="34" charset="0"/>
              </a:rPr>
              <a:t>MALTOSE </a:t>
            </a:r>
            <a:r>
              <a:rPr lang="en-GB" sz="2800" b="1" dirty="0" smtClean="0">
                <a:solidFill>
                  <a:srgbClr val="0000FF"/>
                </a:solidFill>
                <a:latin typeface="+mn-lt"/>
              </a:rPr>
              <a:t>is possible further scission up to GLUCOSE by Enzyme </a:t>
            </a:r>
            <a:r>
              <a:rPr lang="en-GB" sz="2800" b="1" i="1" u="sng" dirty="0" smtClean="0">
                <a:solidFill>
                  <a:srgbClr val="C00000"/>
                </a:solidFill>
                <a:latin typeface="Arial Black" pitchFamily="34" charset="0"/>
              </a:rPr>
              <a:t>MALTASE</a:t>
            </a:r>
            <a:endParaRPr lang="en-GB" sz="2800" b="1" dirty="0">
              <a:solidFill>
                <a:srgbClr val="0000FF"/>
              </a:solidFill>
              <a:latin typeface="Arial Black" pitchFamily="34" charset="0"/>
            </a:endParaRPr>
          </a:p>
        </p:txBody>
      </p:sp>
      <p:sp>
        <p:nvSpPr>
          <p:cNvPr id="17" name="TextovéPole 16"/>
          <p:cNvSpPr txBox="1"/>
          <p:nvPr/>
        </p:nvSpPr>
        <p:spPr>
          <a:xfrm>
            <a:off x="6228184" y="1340768"/>
            <a:ext cx="2808312" cy="4893647"/>
          </a:xfrm>
          <a:prstGeom prst="rect">
            <a:avLst/>
          </a:prstGeom>
          <a:noFill/>
        </p:spPr>
        <p:txBody>
          <a:bodyPr wrap="square" rtlCol="0">
            <a:spAutoFit/>
          </a:bodyPr>
          <a:lstStyle/>
          <a:p>
            <a:pPr marL="342900" indent="-342900"/>
            <a:r>
              <a:rPr lang="en-GB" sz="2400" b="1" dirty="0" smtClean="0">
                <a:solidFill>
                  <a:srgbClr val="FF0000"/>
                </a:solidFill>
                <a:latin typeface="Arial Black" pitchFamily="34" charset="0"/>
              </a:rPr>
              <a:t>Extent of Conversion accordingly it is possible classify these Products to:</a:t>
            </a:r>
          </a:p>
          <a:p>
            <a:pPr marL="342900" indent="-342900">
              <a:buFont typeface="+mj-lt"/>
              <a:buAutoNum type="arabicPeriod"/>
            </a:pPr>
            <a:r>
              <a:rPr lang="en-GB" sz="2400" b="1" dirty="0" smtClean="0">
                <a:solidFill>
                  <a:srgbClr val="0000FF"/>
                </a:solidFill>
                <a:latin typeface="Arial Black" pitchFamily="34" charset="0"/>
              </a:rPr>
              <a:t>Liquid syrups</a:t>
            </a:r>
          </a:p>
          <a:p>
            <a:pPr marL="342900" indent="-342900">
              <a:buFont typeface="+mj-lt"/>
              <a:buAutoNum type="arabicPeriod"/>
            </a:pPr>
            <a:r>
              <a:rPr lang="en-GB" sz="2400" b="1" dirty="0" smtClean="0">
                <a:solidFill>
                  <a:srgbClr val="CC00CC"/>
                </a:solidFill>
                <a:latin typeface="Arial Black" pitchFamily="34" charset="0"/>
              </a:rPr>
              <a:t>Dried or thicken syrups</a:t>
            </a:r>
          </a:p>
          <a:p>
            <a:pPr marL="342900" indent="-342900">
              <a:buFont typeface="+mj-lt"/>
              <a:buAutoNum type="arabicPeriod"/>
            </a:pPr>
            <a:r>
              <a:rPr lang="en-GB" sz="2400" b="1" dirty="0" smtClean="0">
                <a:solidFill>
                  <a:srgbClr val="C00000"/>
                </a:solidFill>
                <a:latin typeface="Arial Black" pitchFamily="34" charset="0"/>
              </a:rPr>
              <a:t>Glucose </a:t>
            </a:r>
          </a:p>
          <a:p>
            <a:pPr marL="342900" indent="-342900"/>
            <a:r>
              <a:rPr lang="cs-CZ" sz="2400" b="1" dirty="0" smtClean="0">
                <a:solidFill>
                  <a:srgbClr val="FF0000"/>
                </a:solidFill>
                <a:latin typeface="Arial Black" pitchFamily="34" charset="0"/>
              </a:rPr>
              <a:t> </a:t>
            </a:r>
            <a:endParaRPr lang="cs-CZ" sz="2400" b="1" dirty="0">
              <a:solidFill>
                <a:srgbClr val="FF0000"/>
              </a:solidFill>
              <a:latin typeface="Arial Black" pitchFamily="34" charset="0"/>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20277</TotalTime>
  <Words>4607</Words>
  <Application>Microsoft Office PowerPoint</Application>
  <PresentationFormat>Předvádění na obrazovce (4:3)</PresentationFormat>
  <Paragraphs>792</Paragraphs>
  <Slides>69</Slides>
  <Notes>2</Notes>
  <HiddenSlides>0</HiddenSlides>
  <MMClips>0</MMClips>
  <ScaleCrop>false</ScaleCrop>
  <HeadingPairs>
    <vt:vector size="4" baseType="variant">
      <vt:variant>
        <vt:lpstr>Motiv</vt:lpstr>
      </vt:variant>
      <vt:variant>
        <vt:i4>1</vt:i4>
      </vt:variant>
      <vt:variant>
        <vt:lpstr>Nadpisy snímků</vt:lpstr>
      </vt:variant>
      <vt:variant>
        <vt:i4>69</vt:i4>
      </vt:variant>
    </vt:vector>
  </HeadingPairs>
  <TitlesOfParts>
    <vt:vector size="70" baseType="lpstr">
      <vt:lpstr>Default Design</vt:lpstr>
      <vt:lpstr>NATURAL POLYMERS Polysaccharide I  STARCH 3 </vt:lpstr>
      <vt:lpstr>Time schedule</vt:lpstr>
      <vt:lpstr>Why do we modify the STARCH?</vt:lpstr>
      <vt:lpstr>AMYLOSE  &amp; AMYLOPECTIN</vt:lpstr>
      <vt:lpstr>Snímek 5</vt:lpstr>
      <vt:lpstr>Snímek 6</vt:lpstr>
      <vt:lpstr>Snímek 7</vt:lpstr>
      <vt:lpstr>Process of Enzymatic modification of Starch</vt:lpstr>
      <vt:lpstr>Process of Enzymatic modification of Starch to MALTOSE</vt:lpstr>
      <vt:lpstr>Snímek 10</vt:lpstr>
      <vt:lpstr>Process of HyDROLYtic  modification of Starch</vt:lpstr>
      <vt:lpstr>Process of Hydrolytic  modification of Starch</vt:lpstr>
      <vt:lpstr>Enzymatic use of GLUcose from Saccharide to Alcohol</vt:lpstr>
      <vt:lpstr>Enzymatic (Xylose isomerase)  isomerisation of GLUKOSE to  FRUCTOSE</vt:lpstr>
      <vt:lpstr>GENERAL SORTING OF the POLYMER REACTIONS </vt:lpstr>
      <vt:lpstr>Summary of the STARCH MODIFICATIONS</vt:lpstr>
      <vt:lpstr>Principal Use of STARCH</vt:lpstr>
      <vt:lpstr>Starch  Modification 1</vt:lpstr>
      <vt:lpstr>Starch  Modification 2</vt:lpstr>
      <vt:lpstr>Starch  Modification 3</vt:lpstr>
      <vt:lpstr>Starch Thermal Modification – EXAMPLE 1</vt:lpstr>
      <vt:lpstr>Starch Thermal Modification 2</vt:lpstr>
      <vt:lpstr>Starch Thermal Modification – Technology Diagram 3</vt:lpstr>
      <vt:lpstr>NONSELECTIV Oxidation of Starch 1</vt:lpstr>
      <vt:lpstr>Oxidation of Starch</vt:lpstr>
      <vt:lpstr>NONSELECTIV Oxidation of Starch –Technology Diagram</vt:lpstr>
      <vt:lpstr>SELECTIV Oxidation of Starch on C 6 from –OH on – COOH using HNO3</vt:lpstr>
      <vt:lpstr>SELECTIV Oxidation of Starch to Starch dialdehyde</vt:lpstr>
      <vt:lpstr>Starch Oxidation - sUMMARY</vt:lpstr>
      <vt:lpstr>DEXTRIN Production 1</vt:lpstr>
      <vt:lpstr>DEXTRIN Production 2</vt:lpstr>
      <vt:lpstr>Snímek 32</vt:lpstr>
      <vt:lpstr>Snímek 33</vt:lpstr>
      <vt:lpstr>DEXTRINS’ Structures </vt:lpstr>
      <vt:lpstr>DEXTRINS’ properties &amp; the other  DEXTRIN types </vt:lpstr>
      <vt:lpstr>DEXTRINs’ use</vt:lpstr>
      <vt:lpstr>CYCLODEXTRINS</vt:lpstr>
      <vt:lpstr>DEXTRINS - sUMMARY</vt:lpstr>
      <vt:lpstr>Acetylation of Starch</vt:lpstr>
      <vt:lpstr>Starch Monophosphate </vt:lpstr>
      <vt:lpstr>Snímek 41</vt:lpstr>
      <vt:lpstr>Starch alkylethers</vt:lpstr>
      <vt:lpstr>Starch Hydroxymetylether</vt:lpstr>
      <vt:lpstr>Cationic Starch 1</vt:lpstr>
      <vt:lpstr>Cationic Starch 2 – PAPER PRODUCTION</vt:lpstr>
      <vt:lpstr>Crosslinked Starch 1</vt:lpstr>
      <vt:lpstr>Crosslinked Starch 2</vt:lpstr>
      <vt:lpstr>Graft &amp; Block Starch copolymers</vt:lpstr>
      <vt:lpstr>Use of the Modified Starches</vt:lpstr>
      <vt:lpstr>Starch Glue (Adhesive)</vt:lpstr>
      <vt:lpstr>Starch as the BIODEGRADABLE ADITIVE to Synthetic THERMOPLASTICS</vt:lpstr>
      <vt:lpstr>Polypropylene Fibres with Corn Starch 1</vt:lpstr>
      <vt:lpstr>Polypropylene Fibres with Corn Starch 2</vt:lpstr>
      <vt:lpstr>THERMOPLASTIC STARCH</vt:lpstr>
      <vt:lpstr>Snímek 55</vt:lpstr>
      <vt:lpstr>Snímek 56</vt:lpstr>
      <vt:lpstr>AGAR</vt:lpstr>
      <vt:lpstr>The other useful POLYSACCHARIDES 1</vt:lpstr>
      <vt:lpstr>The other useful POLYSACCHARIDES 2A</vt:lpstr>
      <vt:lpstr>The other useful POLYSACCHARIDES 2B</vt:lpstr>
      <vt:lpstr>Snímek 61</vt:lpstr>
      <vt:lpstr>Snímek 62</vt:lpstr>
      <vt:lpstr>Snímek 63</vt:lpstr>
      <vt:lpstr>Snímek 64</vt:lpstr>
      <vt:lpstr>Snímek 65</vt:lpstr>
      <vt:lpstr>GUAR GUM  - Plant gum</vt:lpstr>
      <vt:lpstr>SCIENTIFIC (EXACT) Biodegradability Evaluation of  Disposable PLASTIC shopping Bags in Compost</vt:lpstr>
      <vt:lpstr>Snímek 68</vt:lpstr>
      <vt:lpstr>Snímek 69</vt:lpstr>
    </vt:vector>
  </TitlesOfParts>
  <Company>Home Studio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NAVRHOVÁNÍ VÝROBKŮ Z PLASTŮ</dc:title>
  <dc:creator>LP</dc:creator>
  <cp:lastModifiedBy>ladapospa</cp:lastModifiedBy>
  <cp:revision>1168</cp:revision>
  <dcterms:created xsi:type="dcterms:W3CDTF">2008-02-10T16:41:08Z</dcterms:created>
  <dcterms:modified xsi:type="dcterms:W3CDTF">2018-01-14T11:41:45Z</dcterms:modified>
</cp:coreProperties>
</file>