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1" r:id="rId2"/>
    <p:sldId id="412" r:id="rId3"/>
    <p:sldId id="413" r:id="rId4"/>
    <p:sldId id="405" r:id="rId5"/>
    <p:sldId id="415" r:id="rId6"/>
    <p:sldId id="400" r:id="rId7"/>
    <p:sldId id="416" r:id="rId8"/>
    <p:sldId id="404" r:id="rId9"/>
  </p:sldIdLst>
  <p:sldSz cx="9144000" cy="6858000" type="screen4x3"/>
  <p:notesSz cx="6888163" cy="100203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ap" TargetMode="External"/><Relationship Id="rId3" Type="http://schemas.openxmlformats.org/officeDocument/2006/relationships/hyperlink" Target="https://en.wikipedia.org/wiki/Laticifer" TargetMode="External"/><Relationship Id="rId7" Type="http://schemas.openxmlformats.org/officeDocument/2006/relationships/hyperlink" Target="https://en.wikipedia.org/wiki/Palaquium" TargetMode="External"/><Relationship Id="rId2" Type="http://schemas.openxmlformats.org/officeDocument/2006/relationships/hyperlink" Target="https://en.wikipedia.org/wiki/Late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Tree" TargetMode="External"/><Relationship Id="rId5" Type="http://schemas.openxmlformats.org/officeDocument/2006/relationships/hyperlink" Target="https://en.wikipedia.org/wiki/Hevea_brasiliensis" TargetMode="External"/><Relationship Id="rId10" Type="http://schemas.openxmlformats.org/officeDocument/2006/relationships/hyperlink" Target="https://en.wikipedia.org/wiki/Evergreen" TargetMode="External"/><Relationship Id="rId4" Type="http://schemas.openxmlformats.org/officeDocument/2006/relationships/hyperlink" Target="https://en.wikipedia.org/wiki/Rubber" TargetMode="External"/><Relationship Id="rId9" Type="http://schemas.openxmlformats.org/officeDocument/2006/relationships/hyperlink" Target="https://en.wikipedia.org/wiki/Palaquium_gutt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atex" TargetMode="External"/><Relationship Id="rId13" Type="http://schemas.openxmlformats.org/officeDocument/2006/relationships/hyperlink" Target="https://en.wikipedia.org/wiki/Southeast_Asia" TargetMode="External"/><Relationship Id="rId3" Type="http://schemas.openxmlformats.org/officeDocument/2006/relationships/hyperlink" Target="https://en.wikipedia.org/wiki/Leaf" TargetMode="External"/><Relationship Id="rId7" Type="http://schemas.openxmlformats.org/officeDocument/2006/relationships/hyperlink" Target="https://en.wikipedia.org/wiki/Seed" TargetMode="External"/><Relationship Id="rId12" Type="http://schemas.openxmlformats.org/officeDocument/2006/relationships/hyperlink" Target="https://en.wikipedia.org/wiki/Gutta-percha" TargetMode="External"/><Relationship Id="rId2" Type="http://schemas.openxmlformats.org/officeDocument/2006/relationships/hyperlink" Target="https://en.wikipedia.org/wiki/Tre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Berry_(botany)" TargetMode="External"/><Relationship Id="rId11" Type="http://schemas.openxmlformats.org/officeDocument/2006/relationships/hyperlink" Target="https://en.wikipedia.org/wiki/Elasticity_(physics)" TargetMode="External"/><Relationship Id="rId5" Type="http://schemas.openxmlformats.org/officeDocument/2006/relationships/hyperlink" Target="https://en.wikipedia.org/wiki/Fruit" TargetMode="External"/><Relationship Id="rId10" Type="http://schemas.openxmlformats.org/officeDocument/2006/relationships/hyperlink" Target="https://en.wikipedia.org/wiki/Rubber_tree" TargetMode="External"/><Relationship Id="rId4" Type="http://schemas.openxmlformats.org/officeDocument/2006/relationships/hyperlink" Target="https://en.wikipedia.org/wiki/Flower" TargetMode="External"/><Relationship Id="rId9" Type="http://schemas.openxmlformats.org/officeDocument/2006/relationships/hyperlink" Target="https://en.wikipedia.org/wiki/Chicl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fr-FR" smtClean="0"/>
              <a:t>NATURAL POLYMERS MU SCI 4_1 2018</a:t>
            </a:r>
            <a:endParaRPr lang="sk-SK" dirty="0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88640"/>
            <a:ext cx="8856984" cy="2880320"/>
          </a:xfrm>
        </p:spPr>
        <p:txBody>
          <a:bodyPr/>
          <a:lstStyle/>
          <a:p>
            <a:pPr eaLnBrk="1" hangingPunct="1"/>
            <a:r>
              <a:rPr lang="sk-SK" b="1" dirty="0" smtClean="0">
                <a:solidFill>
                  <a:srgbClr val="FF0000"/>
                </a:solidFill>
                <a:latin typeface="Arial Black" pitchFamily="34" charset="0"/>
              </a:rPr>
              <a:t>NATURAL POLYMERS </a:t>
            </a:r>
            <a:br>
              <a:rPr lang="sk-SK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sk-SK" b="1" dirty="0" smtClean="0">
                <a:solidFill>
                  <a:srgbClr val="0000FF"/>
                </a:solidFill>
                <a:latin typeface="Arial Black" pitchFamily="34" charset="0"/>
              </a:rPr>
              <a:t> POLYTERPENES </a:t>
            </a:r>
            <a:r>
              <a:rPr lang="sk-SK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sk-SK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GB" b="1" i="1" u="sng" dirty="0" smtClean="0">
                <a:solidFill>
                  <a:srgbClr val="008000"/>
                </a:solidFill>
              </a:rPr>
              <a:t>HOPEFUL HERB</a:t>
            </a:r>
            <a:r>
              <a:rPr lang="en-GB" b="1" i="1" dirty="0" smtClean="0">
                <a:solidFill>
                  <a:srgbClr val="008000"/>
                </a:solidFill>
              </a:rPr>
              <a:t>: </a:t>
            </a:r>
            <a:r>
              <a:rPr lang="cs-CZ" b="1" i="1" smtClean="0">
                <a:solidFill>
                  <a:srgbClr val="008000"/>
                </a:solidFill>
              </a:rPr>
              <a:t/>
            </a:r>
            <a:br>
              <a:rPr lang="cs-CZ" b="1" i="1" smtClean="0">
                <a:solidFill>
                  <a:srgbClr val="008000"/>
                </a:solidFill>
              </a:rPr>
            </a:br>
            <a:r>
              <a:rPr lang="en-GB" b="1" i="1" smtClean="0">
                <a:solidFill>
                  <a:srgbClr val="008000"/>
                </a:solidFill>
              </a:rPr>
              <a:t>Taraxanum</a:t>
            </a:r>
            <a:r>
              <a:rPr lang="en-GB" b="1" i="1" dirty="0" smtClean="0">
                <a:solidFill>
                  <a:srgbClr val="008000"/>
                </a:solidFill>
              </a:rPr>
              <a:t> </a:t>
            </a:r>
            <a:r>
              <a:rPr lang="en-GB" b="1" i="1" dirty="0" err="1" smtClean="0">
                <a:solidFill>
                  <a:srgbClr val="008000"/>
                </a:solidFill>
              </a:rPr>
              <a:t>koksagyz</a:t>
            </a:r>
            <a:endParaRPr lang="sk-SK" b="1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3645024"/>
            <a:ext cx="8640960" cy="2592288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008000"/>
                </a:solidFill>
                <a:latin typeface="Arial Black" pitchFamily="34" charset="0"/>
              </a:rPr>
              <a:t>Dr. Ladislav Pospíšil</a:t>
            </a:r>
          </a:p>
          <a:p>
            <a:pPr eaLnBrk="1" hangingPunct="1"/>
            <a:r>
              <a:rPr lang="cs-CZ" sz="3600" b="1" dirty="0" smtClean="0">
                <a:solidFill>
                  <a:srgbClr val="C00000"/>
                </a:solidFill>
              </a:rPr>
              <a:t>29716@mail.</a:t>
            </a:r>
            <a:r>
              <a:rPr lang="cs-CZ" sz="3600" b="1" dirty="0" err="1" smtClean="0">
                <a:solidFill>
                  <a:srgbClr val="C00000"/>
                </a:solidFill>
              </a:rPr>
              <a:t>muni.cz</a:t>
            </a:r>
            <a:endParaRPr lang="cs-CZ" sz="3600" b="1" dirty="0" smtClean="0">
              <a:solidFill>
                <a:srgbClr val="C00000"/>
              </a:solidFill>
            </a:endParaRPr>
          </a:p>
          <a:p>
            <a:pPr eaLnBrk="1" hangingPunct="1"/>
            <a:endParaRPr lang="sk-SK" sz="36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January 2018/4_1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404664"/>
          </a:xfrm>
        </p:spPr>
        <p:txBody>
          <a:bodyPr/>
          <a:lstStyle/>
          <a:p>
            <a:pPr eaLnBrk="1" hangingPunct="1"/>
            <a:r>
              <a:rPr lang="en-GB" sz="2400" b="1" dirty="0" smtClean="0">
                <a:solidFill>
                  <a:srgbClr val="FF0000"/>
                </a:solidFill>
                <a:latin typeface="Arial Black" pitchFamily="34" charset="0"/>
              </a:rPr>
              <a:t>Time schedule</a:t>
            </a:r>
          </a:p>
        </p:txBody>
      </p:sp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 smtClean="0"/>
              <a:t>January 2018/4_1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5760640" cy="476250"/>
          </a:xfrm>
          <a:noFill/>
        </p:spPr>
        <p:txBody>
          <a:bodyPr/>
          <a:lstStyle/>
          <a:p>
            <a:r>
              <a:rPr lang="fr-FR" smtClean="0"/>
              <a:t>NATURAL POLYMERS MU SCI 4_1 2018</a:t>
            </a:r>
            <a:endParaRPr lang="sk-SK" dirty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2</a:t>
            </a:fld>
            <a:endParaRPr lang="sk-SK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51520" y="404662"/>
          <a:ext cx="8712968" cy="6279469"/>
        </p:xfrm>
        <a:graphic>
          <a:graphicData uri="http://schemas.openxmlformats.org/drawingml/2006/table">
            <a:tbl>
              <a:tblPr/>
              <a:tblGrid>
                <a:gridCol w="936104"/>
                <a:gridCol w="7776864"/>
              </a:tblGrid>
              <a:tr h="332872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LECTURE</a:t>
                      </a:r>
                      <a:r>
                        <a:rPr lang="sk-SK" sz="1200" b="1" kern="1200" baseline="0" dirty="0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50" dirty="0">
                        <a:solidFill>
                          <a:srgbClr val="0000FF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SUBJECT</a:t>
                      </a:r>
                      <a:endParaRPr lang="cs-CZ" sz="1200" dirty="0">
                        <a:solidFill>
                          <a:srgbClr val="0000FF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704204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kern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Introduction to the subject </a:t>
                      </a:r>
                      <a:r>
                        <a:rPr lang="cs-CZ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 Structure</a:t>
                      </a:r>
                      <a:r>
                        <a:rPr lang="en-GB" sz="2000" b="1" kern="1200" baseline="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&amp;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Terminology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2000" b="1" kern="1200" baseline="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nature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polymers, literature 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9146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GB" sz="2000" b="1" noProof="0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Derivatives of acids – natural resins, drying oils, shellac</a:t>
                      </a:r>
                      <a:endParaRPr lang="en-GB" sz="1600" noProof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kern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noProof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Waxes </a:t>
                      </a:r>
                      <a:endParaRPr lang="en-GB" sz="2000" b="1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10762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b="1" kern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Plant (vegetable) gums, </a:t>
                      </a:r>
                      <a:r>
                        <a:rPr lang="en-GB" sz="2000" b="1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Polyterpene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cs-CZ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natural rubber</a:t>
                      </a:r>
                      <a:r>
                        <a:rPr lang="en-GB" sz="2000" b="1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(extracting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processing and modification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cs-CZ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2000" b="1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Taraxacum</a:t>
                      </a:r>
                      <a:r>
                        <a:rPr lang="cs-CZ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_kok-</a:t>
                      </a:r>
                      <a:r>
                        <a:rPr lang="cs-CZ" sz="2000" b="1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saghyz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en-GB" sz="2000" b="1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Polyphenol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– lignin, </a:t>
                      </a:r>
                      <a:r>
                        <a:rPr lang="en-GB" sz="2000" b="1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humic</a:t>
                      </a:r>
                      <a:r>
                        <a:rPr lang="en-GB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acids</a:t>
                      </a:r>
                      <a:endParaRPr lang="en-GB" sz="2000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Polysaccharides I – starch </a:t>
                      </a:r>
                      <a:endParaRPr lang="en-GB" sz="2000" noProof="0" dirty="0">
                        <a:solidFill>
                          <a:srgbClr val="FF0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marR="0" indent="-347345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rgbClr val="0033CC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7</a:t>
                      </a:r>
                      <a:endParaRPr lang="cs-CZ" sz="2000" dirty="0">
                        <a:solidFill>
                          <a:srgbClr val="0033CC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Polysaccharides II – </a:t>
                      </a:r>
                      <a:r>
                        <a:rPr lang="en-GB" sz="2000" b="1" kern="1200" noProof="0" dirty="0" err="1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celullosis</a:t>
                      </a:r>
                      <a:r>
                        <a:rPr lang="en-GB" sz="2000" b="1" kern="1200" noProof="0" dirty="0" smtClean="0">
                          <a:solidFill>
                            <a:srgbClr val="0000FF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GB" sz="2000" noProof="0" dirty="0">
                        <a:solidFill>
                          <a:srgbClr val="0000FF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8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cs-CZ" sz="2000" dirty="0">
                        <a:solidFill>
                          <a:srgbClr val="008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rgbClr val="008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Protein fibres I </a:t>
                      </a:r>
                      <a:endParaRPr lang="en-GB" sz="2000" noProof="0" dirty="0">
                        <a:solidFill>
                          <a:srgbClr val="008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C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9</a:t>
                      </a:r>
                      <a:endParaRPr lang="cs-CZ" sz="2000" dirty="0">
                        <a:solidFill>
                          <a:srgbClr val="C00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rgbClr val="C00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Protein fibres II </a:t>
                      </a:r>
                      <a:endParaRPr lang="en-GB" sz="2000" noProof="0" dirty="0">
                        <a:solidFill>
                          <a:srgbClr val="C00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2577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9900CC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cs-CZ" sz="2000" dirty="0">
                        <a:solidFill>
                          <a:srgbClr val="9900CC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noProof="0" dirty="0" smtClean="0">
                          <a:solidFill>
                            <a:srgbClr val="9900CC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Casein, whey, protein of eggs</a:t>
                      </a:r>
                      <a:endParaRPr lang="en-GB" sz="2000" noProof="0" dirty="0">
                        <a:solidFill>
                          <a:srgbClr val="9900CC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89722">
                <a:tc rowSpan="2">
                  <a:txBody>
                    <a:bodyPr/>
                    <a:lstStyle/>
                    <a:p>
                      <a:pPr marL="347345" marR="0" indent="-347345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rgbClr val="FFC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11</a:t>
                      </a:r>
                      <a:endParaRPr lang="cs-CZ" sz="2000" dirty="0">
                        <a:solidFill>
                          <a:srgbClr val="FFC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noProof="0" dirty="0" smtClean="0">
                          <a:solidFill>
                            <a:srgbClr val="FFC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Identification of natural polymers </a:t>
                      </a:r>
                      <a:endParaRPr lang="en-GB" sz="1800" noProof="0" dirty="0">
                        <a:solidFill>
                          <a:srgbClr val="FFC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89722">
                <a:tc vMerge="1"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rgbClr val="FFC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noProof="0" dirty="0" smtClean="0">
                          <a:solidFill>
                            <a:srgbClr val="FFC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Laboratory methods of natural polymers</a:t>
                      </a:r>
                      <a:r>
                        <a:rPr lang="cs-CZ" sz="1800" b="1" kern="1200" noProof="0" dirty="0" smtClean="0">
                          <a:solidFill>
                            <a:srgbClr val="FFC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’</a:t>
                      </a:r>
                      <a:r>
                        <a:rPr lang="en-GB" sz="1800" b="1" kern="1200" noProof="0" dirty="0" smtClean="0">
                          <a:solidFill>
                            <a:srgbClr val="FFC000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 evaluation </a:t>
                      </a:r>
                      <a:endParaRPr lang="en-GB" sz="1800" noProof="0" dirty="0">
                        <a:solidFill>
                          <a:srgbClr val="FFC00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sz="2800" b="1" dirty="0" smtClean="0">
                <a:solidFill>
                  <a:srgbClr val="FF0000"/>
                </a:solidFill>
                <a:latin typeface="Arial Black" pitchFamily="34" charset="0"/>
              </a:rPr>
              <a:t>POLYTERPENE -  </a:t>
            </a:r>
            <a:r>
              <a:rPr lang="en-GB" sz="2800" b="1" dirty="0" smtClean="0">
                <a:solidFill>
                  <a:srgbClr val="FF0000"/>
                </a:solidFill>
              </a:rPr>
              <a:t>are contained in approx. 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2000 plants from various geographic regions</a:t>
            </a:r>
          </a:p>
          <a:p>
            <a:r>
              <a:rPr lang="en-GB" sz="2800" b="1" dirty="0" smtClean="0">
                <a:solidFill>
                  <a:srgbClr val="0000FF"/>
                </a:solidFill>
              </a:rPr>
              <a:t>Trees, Bush, Herbs</a:t>
            </a:r>
          </a:p>
          <a:p>
            <a:r>
              <a:rPr lang="en-GB" sz="2800" b="1" u="sng" dirty="0" smtClean="0">
                <a:solidFill>
                  <a:srgbClr val="C00000"/>
                </a:solidFill>
              </a:rPr>
              <a:t>The most important is the Tree</a:t>
            </a:r>
            <a:r>
              <a:rPr lang="en-GB" sz="2800" b="1" dirty="0" smtClean="0">
                <a:solidFill>
                  <a:srgbClr val="C00000"/>
                </a:solidFill>
              </a:rPr>
              <a:t>: </a:t>
            </a:r>
            <a:r>
              <a:rPr lang="en-GB" sz="2800" b="1" i="1" dirty="0" err="1" smtClean="0">
                <a:solidFill>
                  <a:srgbClr val="C00000"/>
                </a:solidFill>
              </a:rPr>
              <a:t>Hevea</a:t>
            </a:r>
            <a:r>
              <a:rPr lang="en-GB" sz="2800" b="1" i="1" dirty="0" smtClean="0">
                <a:solidFill>
                  <a:srgbClr val="C00000"/>
                </a:solidFill>
              </a:rPr>
              <a:t> </a:t>
            </a:r>
            <a:r>
              <a:rPr lang="en-GB" sz="2800" b="1" i="1" dirty="0" err="1" smtClean="0">
                <a:solidFill>
                  <a:srgbClr val="C00000"/>
                </a:solidFill>
              </a:rPr>
              <a:t>brasiliensis</a:t>
            </a:r>
            <a:endParaRPr lang="en-GB" sz="2800" b="1" i="1" dirty="0" smtClean="0">
              <a:solidFill>
                <a:srgbClr val="C00000"/>
              </a:solidFill>
            </a:endParaRPr>
          </a:p>
          <a:p>
            <a:r>
              <a:rPr lang="en-GB" sz="2800" b="1" i="1" u="sng" dirty="0" smtClean="0">
                <a:solidFill>
                  <a:srgbClr val="008000"/>
                </a:solidFill>
              </a:rPr>
              <a:t>HOPEFUL HERB</a:t>
            </a:r>
            <a:r>
              <a:rPr lang="en-GB" sz="2800" b="1" i="1" dirty="0" smtClean="0">
                <a:solidFill>
                  <a:srgbClr val="008000"/>
                </a:solidFill>
              </a:rPr>
              <a:t>: </a:t>
            </a:r>
            <a:r>
              <a:rPr lang="en-GB" sz="2800" b="1" i="1" dirty="0" err="1" smtClean="0">
                <a:solidFill>
                  <a:srgbClr val="008000"/>
                </a:solidFill>
              </a:rPr>
              <a:t>Taraxanum</a:t>
            </a:r>
            <a:r>
              <a:rPr lang="en-GB" sz="2800" b="1" i="1" dirty="0" smtClean="0">
                <a:solidFill>
                  <a:srgbClr val="008000"/>
                </a:solidFill>
              </a:rPr>
              <a:t> </a:t>
            </a:r>
            <a:r>
              <a:rPr lang="en-GB" sz="2800" b="1" i="1" dirty="0" err="1" smtClean="0">
                <a:solidFill>
                  <a:srgbClr val="008000"/>
                </a:solidFill>
              </a:rPr>
              <a:t>koksagyz</a:t>
            </a:r>
            <a:endParaRPr lang="en-GB" sz="2800" b="1" i="1" dirty="0" smtClean="0">
              <a:solidFill>
                <a:srgbClr val="008000"/>
              </a:solidFill>
            </a:endParaRPr>
          </a:p>
          <a:p>
            <a:endParaRPr lang="cs-CZ" sz="2800" b="1" dirty="0" smtClean="0"/>
          </a:p>
          <a:p>
            <a:endParaRPr lang="cs-CZ" sz="2800" b="1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January 2018/4_1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NATURAL POLYMERS MU SCI 4_1 2018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POLYTERPENE = POLYISOPRENE</a:t>
            </a:r>
          </a:p>
          <a:p>
            <a:pPr algn="ctr" eaLnBrk="0" hangingPunct="0"/>
            <a:r>
              <a:rPr lang="en-GB" sz="2800" b="1" dirty="0" smtClean="0">
                <a:solidFill>
                  <a:srgbClr val="FF0000"/>
                </a:solidFill>
                <a:latin typeface="Arial Black" pitchFamily="34" charset="0"/>
              </a:rPr>
              <a:t>Appearance in NATURE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sp>
        <p:nvSpPr>
          <p:cNvPr id="6" name="TextovéPole 5"/>
          <p:cNvSpPr txBox="1"/>
          <p:nvPr/>
        </p:nvSpPr>
        <p:spPr>
          <a:xfrm>
            <a:off x="0" y="116632"/>
            <a:ext cx="896448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0000FF"/>
                </a:solidFill>
                <a:latin typeface="Arial Black" pitchFamily="34" charset="0"/>
              </a:rPr>
              <a:t>Rubber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3200" b="1" dirty="0" err="1" smtClean="0">
                <a:solidFill>
                  <a:srgbClr val="0000FF"/>
                </a:solidFill>
                <a:latin typeface="Arial Black" pitchFamily="34" charset="0"/>
              </a:rPr>
              <a:t>bush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cs-CZ" sz="2400" b="1" i="1" dirty="0" err="1" smtClean="0">
                <a:solidFill>
                  <a:srgbClr val="FF0000"/>
                </a:solidFill>
                <a:latin typeface="+mn-lt"/>
              </a:rPr>
              <a:t>Ficus</a:t>
            </a:r>
            <a:r>
              <a:rPr lang="cs-CZ" sz="24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b="1" i="1" dirty="0" err="1" smtClean="0">
                <a:solidFill>
                  <a:srgbClr val="FF0000"/>
                </a:solidFill>
                <a:latin typeface="+mn-lt"/>
              </a:rPr>
              <a:t>elastica</a:t>
            </a:r>
            <a:r>
              <a:rPr lang="cs-CZ" sz="2400" b="1" i="1" dirty="0" smtClean="0">
                <a:solidFill>
                  <a:srgbClr val="FF0000"/>
                </a:solidFill>
                <a:latin typeface="+mn-lt"/>
              </a:rPr>
              <a:t>) </a:t>
            </a:r>
            <a:endParaRPr lang="cs-CZ" sz="3200" b="1" i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n-US" sz="2000" b="1" dirty="0" smtClean="0"/>
              <a:t>yields </a:t>
            </a:r>
            <a:r>
              <a:rPr lang="en-US" sz="2000" b="1" dirty="0" smtClean="0"/>
              <a:t>a milky white </a:t>
            </a:r>
            <a:r>
              <a:rPr lang="en-US" sz="2000" b="1" dirty="0" smtClean="0">
                <a:hlinkClick r:id="rId2" tooltip="Latex"/>
              </a:rPr>
              <a:t>latex</a:t>
            </a:r>
            <a:r>
              <a:rPr lang="en-US" sz="2000" b="1" dirty="0" smtClean="0"/>
              <a:t>, a chemical compound separate from its sap and carried and stored in different </a:t>
            </a:r>
            <a:r>
              <a:rPr lang="en-US" sz="2000" b="1" dirty="0" smtClean="0">
                <a:hlinkClick r:id="rId3" tooltip="Laticifer"/>
              </a:rPr>
              <a:t>cells</a:t>
            </a:r>
            <a:r>
              <a:rPr lang="en-US" sz="2000" b="1" dirty="0" smtClean="0"/>
              <a:t>. This latex was formerly used to make </a:t>
            </a:r>
            <a:r>
              <a:rPr lang="en-US" sz="2000" b="1" dirty="0" smtClean="0">
                <a:hlinkClick r:id="rId4" tooltip="Rubber"/>
              </a:rPr>
              <a:t>rubber</a:t>
            </a:r>
            <a:r>
              <a:rPr lang="en-US" sz="2000" b="1" dirty="0" smtClean="0"/>
              <a:t>, </a:t>
            </a:r>
            <a:r>
              <a:rPr lang="en-US" sz="2000" b="1" dirty="0" smtClean="0"/>
              <a:t>but it should not be confused with the </a:t>
            </a:r>
            <a:r>
              <a:rPr lang="en-US" sz="2000" b="1" dirty="0" err="1" smtClean="0">
                <a:hlinkClick r:id="rId5" tooltip="Hevea brasiliensis"/>
              </a:rPr>
              <a:t>Pará</a:t>
            </a:r>
            <a:r>
              <a:rPr lang="en-US" sz="2000" b="1" dirty="0" smtClean="0">
                <a:hlinkClick r:id="rId5" tooltip="Hevea brasiliensis"/>
              </a:rPr>
              <a:t> rubber tree</a:t>
            </a:r>
            <a:r>
              <a:rPr lang="en-US" sz="2000" b="1" dirty="0" smtClean="0"/>
              <a:t>, the main commercial source of latex for rubber making. Just as with </a:t>
            </a:r>
            <a:r>
              <a:rPr lang="en-US" sz="2000" b="1" i="1" dirty="0" err="1" smtClean="0"/>
              <a:t>Hevea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brasiliensis</a:t>
            </a:r>
            <a:r>
              <a:rPr lang="en-US" sz="2000" b="1" dirty="0" smtClean="0"/>
              <a:t>, the latex of </a:t>
            </a:r>
            <a:r>
              <a:rPr lang="en-US" sz="2000" b="1" i="1" dirty="0" err="1" smtClean="0"/>
              <a:t>Ficus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elastica</a:t>
            </a:r>
            <a:r>
              <a:rPr lang="en-US" sz="2000" b="1" dirty="0" smtClean="0"/>
              <a:t> is an irritant to the eyes and skin and is toxic if taken </a:t>
            </a:r>
            <a:r>
              <a:rPr lang="en-US" sz="2000" b="1" dirty="0" smtClean="0"/>
              <a:t>internally</a:t>
            </a:r>
            <a:r>
              <a:rPr lang="cs-CZ" sz="2000" b="1" dirty="0" smtClean="0"/>
              <a:t>. 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2708920"/>
            <a:ext cx="889248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solidFill>
                  <a:srgbClr val="C00000"/>
                </a:solidFill>
                <a:latin typeface="Arial Black" pitchFamily="34" charset="0"/>
              </a:rPr>
              <a:t>Gutta</a:t>
            </a:r>
            <a:r>
              <a:rPr lang="cs-CZ" sz="3200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cs-CZ" sz="3200" dirty="0" err="1" smtClean="0">
                <a:solidFill>
                  <a:srgbClr val="C00000"/>
                </a:solidFill>
                <a:latin typeface="Arial Black" pitchFamily="34" charset="0"/>
              </a:rPr>
              <a:t>percha</a:t>
            </a:r>
            <a:r>
              <a:rPr lang="cs-CZ" sz="32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cs-CZ" sz="2400" b="1" i="1" dirty="0" err="1" smtClean="0">
                <a:solidFill>
                  <a:srgbClr val="FF0000"/>
                </a:solidFill>
                <a:latin typeface="+mn-lt"/>
              </a:rPr>
              <a:t>Palaquium</a:t>
            </a:r>
            <a:r>
              <a:rPr lang="cs-CZ" sz="24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b="1" i="1" dirty="0" err="1" smtClean="0">
                <a:solidFill>
                  <a:srgbClr val="FF0000"/>
                </a:solidFill>
                <a:latin typeface="+mn-lt"/>
              </a:rPr>
              <a:t>gutta</a:t>
            </a:r>
            <a:r>
              <a:rPr lang="cs-CZ" sz="2400" b="1" i="1" dirty="0" smtClean="0">
                <a:solidFill>
                  <a:srgbClr val="FF0000"/>
                </a:solidFill>
                <a:latin typeface="+mn-lt"/>
              </a:rPr>
              <a:t>)</a:t>
            </a:r>
            <a:endParaRPr lang="cs-CZ" sz="2400" b="1" dirty="0" smtClean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en-US" sz="2000" b="1" dirty="0" smtClean="0"/>
              <a:t>refers to </a:t>
            </a:r>
            <a:r>
              <a:rPr lang="en-US" sz="2000" b="1" dirty="0" smtClean="0">
                <a:hlinkClick r:id="rId6" tooltip="Tree"/>
              </a:rPr>
              <a:t>trees</a:t>
            </a:r>
            <a:r>
              <a:rPr lang="en-US" sz="2000" b="1" dirty="0" smtClean="0"/>
              <a:t> of the genus </a:t>
            </a:r>
            <a:r>
              <a:rPr lang="en-US" sz="2000" b="1" i="1" dirty="0" err="1" smtClean="0">
                <a:hlinkClick r:id="rId7" tooltip="Palaquium"/>
              </a:rPr>
              <a:t>Palaquium</a:t>
            </a:r>
            <a:r>
              <a:rPr lang="en-US" sz="2000" b="1" dirty="0" smtClean="0"/>
              <a:t> and the rigid natural </a:t>
            </a:r>
            <a:r>
              <a:rPr lang="en-US" sz="2000" b="1" dirty="0" smtClean="0">
                <a:hlinkClick r:id="rId2" tooltip="Latex"/>
              </a:rPr>
              <a:t>latex</a:t>
            </a:r>
            <a:r>
              <a:rPr lang="en-US" sz="2000" b="1" dirty="0" smtClean="0"/>
              <a:t> produced from the </a:t>
            </a:r>
            <a:r>
              <a:rPr lang="en-US" sz="2000" b="1" dirty="0" smtClean="0">
                <a:hlinkClick r:id="rId8" tooltip="Sap"/>
              </a:rPr>
              <a:t>sap</a:t>
            </a:r>
            <a:r>
              <a:rPr lang="en-US" sz="2000" b="1" dirty="0" smtClean="0"/>
              <a:t> of these trees, particularly from </a:t>
            </a:r>
            <a:r>
              <a:rPr lang="en-US" sz="2000" b="1" i="1" dirty="0" err="1" smtClean="0">
                <a:hlinkClick r:id="rId9" tooltip="Palaquium gutta"/>
              </a:rPr>
              <a:t>Palaquium</a:t>
            </a:r>
            <a:r>
              <a:rPr lang="en-US" sz="2000" b="1" i="1" dirty="0" smtClean="0">
                <a:hlinkClick r:id="rId9" tooltip="Palaquium gutta"/>
              </a:rPr>
              <a:t> </a:t>
            </a:r>
            <a:r>
              <a:rPr lang="en-US" sz="2000" b="1" i="1" dirty="0" err="1" smtClean="0">
                <a:hlinkClick r:id="rId9" tooltip="Palaquium gutta"/>
              </a:rPr>
              <a:t>gutta</a:t>
            </a:r>
            <a:r>
              <a:rPr lang="en-US" sz="2000" b="1" dirty="0" smtClean="0"/>
              <a:t>.</a:t>
            </a:r>
            <a:endParaRPr lang="cs-CZ" sz="2000" b="1" dirty="0" smtClean="0"/>
          </a:p>
          <a:p>
            <a:pPr algn="just"/>
            <a:r>
              <a:rPr lang="en-US" sz="2000" b="1" dirty="0" err="1" smtClean="0"/>
              <a:t>Palaquium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gutta</a:t>
            </a:r>
            <a:r>
              <a:rPr lang="en-US" sz="2000" b="1" dirty="0" smtClean="0"/>
              <a:t> trees are 5–30 m tall and up to 1 m in trunk diameter. The leaves are </a:t>
            </a:r>
            <a:r>
              <a:rPr lang="en-US" sz="2000" b="1" dirty="0" smtClean="0">
                <a:hlinkClick r:id="rId10" tooltip="Evergreen"/>
              </a:rPr>
              <a:t>evergreen</a:t>
            </a:r>
            <a:r>
              <a:rPr lang="en-US" sz="2000" b="1" dirty="0" smtClean="0"/>
              <a:t>, alternate or spirally arranged, simple, entire, 8–25 cm long, glossy green above, and often yellow or </a:t>
            </a:r>
            <a:r>
              <a:rPr lang="en-US" sz="2000" b="1" dirty="0" err="1" smtClean="0"/>
              <a:t>glaucous</a:t>
            </a:r>
            <a:r>
              <a:rPr lang="en-US" sz="2000" b="1" dirty="0" smtClean="0"/>
              <a:t> below</a:t>
            </a:r>
            <a:r>
              <a:rPr lang="en-US" sz="2000" dirty="0" smtClean="0"/>
              <a:t>.</a:t>
            </a:r>
            <a:endParaRPr lang="cs-CZ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6" name="TextovéPole 5"/>
          <p:cNvSpPr txBox="1"/>
          <p:nvPr/>
        </p:nvSpPr>
        <p:spPr>
          <a:xfrm>
            <a:off x="0" y="116632"/>
            <a:ext cx="89644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  <a:latin typeface="Arial Black" pitchFamily="34" charset="0"/>
              </a:rPr>
              <a:t>Balatá</a:t>
            </a:r>
            <a:r>
              <a:rPr lang="cs-CZ" sz="2000" b="1" dirty="0" smtClean="0"/>
              <a:t> </a:t>
            </a:r>
            <a:r>
              <a:rPr lang="cs-CZ" sz="2400" b="1" i="1" dirty="0" smtClean="0">
                <a:solidFill>
                  <a:srgbClr val="FF0000"/>
                </a:solidFill>
              </a:rPr>
              <a:t>(</a:t>
            </a:r>
            <a:r>
              <a:rPr lang="cs-CZ" sz="2400" b="1" i="1" dirty="0" err="1" smtClean="0">
                <a:solidFill>
                  <a:srgbClr val="FF0000"/>
                </a:solidFill>
              </a:rPr>
              <a:t>Manilkara</a:t>
            </a:r>
            <a:r>
              <a:rPr lang="cs-CZ" sz="2400" b="1" i="1" dirty="0" smtClean="0">
                <a:solidFill>
                  <a:srgbClr val="FF0000"/>
                </a:solidFill>
              </a:rPr>
              <a:t> </a:t>
            </a:r>
            <a:r>
              <a:rPr lang="cs-CZ" sz="2400" b="1" i="1" dirty="0" err="1" smtClean="0">
                <a:solidFill>
                  <a:srgbClr val="FF0000"/>
                </a:solidFill>
              </a:rPr>
              <a:t>bidentata</a:t>
            </a:r>
            <a:r>
              <a:rPr lang="cs-CZ" sz="2400" b="1" i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en-US" sz="2000" b="1" dirty="0" err="1" smtClean="0"/>
              <a:t>Balatá</a:t>
            </a:r>
            <a:r>
              <a:rPr lang="en-US" sz="2000" b="1" dirty="0" smtClean="0"/>
              <a:t> is a large </a:t>
            </a:r>
            <a:r>
              <a:rPr lang="en-US" sz="2000" b="1" dirty="0" smtClean="0">
                <a:hlinkClick r:id="rId2" tooltip="Tree"/>
              </a:rPr>
              <a:t>tree</a:t>
            </a:r>
            <a:r>
              <a:rPr lang="en-US" sz="2000" b="1" dirty="0" smtClean="0"/>
              <a:t>, growing to 30–45 m (98–148 ft) tall. The </a:t>
            </a:r>
            <a:r>
              <a:rPr lang="en-US" sz="2000" b="1" dirty="0" smtClean="0">
                <a:hlinkClick r:id="rId3" tooltip="Leaf"/>
              </a:rPr>
              <a:t>leaves</a:t>
            </a:r>
            <a:r>
              <a:rPr lang="en-US" sz="2000" b="1" dirty="0" smtClean="0"/>
              <a:t> are alternate, elliptical, entire, and 10–20 cm (3.9–7.9 in) long. The </a:t>
            </a:r>
            <a:r>
              <a:rPr lang="en-US" sz="2000" b="1" dirty="0" smtClean="0">
                <a:hlinkClick r:id="rId4" tooltip="Flower"/>
              </a:rPr>
              <a:t>flowers</a:t>
            </a:r>
            <a:r>
              <a:rPr lang="en-US" sz="2000" b="1" dirty="0" smtClean="0"/>
              <a:t> are white, and are produced at the beginning of the rainy season. The </a:t>
            </a:r>
            <a:r>
              <a:rPr lang="en-US" sz="2000" b="1" dirty="0" smtClean="0">
                <a:hlinkClick r:id="rId5" tooltip="Fruit"/>
              </a:rPr>
              <a:t>fruit</a:t>
            </a:r>
            <a:r>
              <a:rPr lang="en-US" sz="2000" b="1" dirty="0" smtClean="0"/>
              <a:t> is a yellow </a:t>
            </a:r>
            <a:r>
              <a:rPr lang="en-US" sz="2000" b="1" dirty="0" smtClean="0">
                <a:hlinkClick r:id="rId6" tooltip="Berry (botany)"/>
              </a:rPr>
              <a:t>berry</a:t>
            </a:r>
            <a:r>
              <a:rPr lang="en-US" sz="2000" b="1" dirty="0" smtClean="0"/>
              <a:t>, 3–5 cm (1.2–2.0 in) in diameter, which is edible; it contains one (occasionally two) </a:t>
            </a:r>
            <a:r>
              <a:rPr lang="en-US" sz="2000" b="1" dirty="0" smtClean="0">
                <a:hlinkClick r:id="rId7" tooltip="Seed"/>
              </a:rPr>
              <a:t>seed</a:t>
            </a:r>
            <a:r>
              <a:rPr lang="en-US" sz="2000" b="1" dirty="0" smtClean="0"/>
              <a:t>(s). Its </a:t>
            </a:r>
            <a:r>
              <a:rPr lang="en-US" sz="2000" b="1" dirty="0" smtClean="0">
                <a:hlinkClick r:id="rId8" tooltip="Latex"/>
              </a:rPr>
              <a:t>latex</a:t>
            </a:r>
            <a:r>
              <a:rPr lang="en-US" sz="2000" b="1" dirty="0" smtClean="0"/>
              <a:t> is used industrially for products such as </a:t>
            </a:r>
            <a:r>
              <a:rPr lang="en-US" sz="2000" b="1" dirty="0" err="1" smtClean="0">
                <a:hlinkClick r:id="rId9" tooltip="Chicle"/>
              </a:rPr>
              <a:t>chicle</a:t>
            </a:r>
            <a:r>
              <a:rPr lang="en-US" sz="2000" b="1" dirty="0" smtClean="0"/>
              <a:t>.</a:t>
            </a:r>
            <a:endParaRPr lang="cs-CZ" sz="2000" b="1" dirty="0" smtClean="0"/>
          </a:p>
          <a:p>
            <a:pPr algn="just"/>
            <a:r>
              <a:rPr lang="en-US" sz="2000" b="1" dirty="0" smtClean="0"/>
              <a:t>The </a:t>
            </a:r>
            <a:r>
              <a:rPr lang="en-US" sz="2000" b="1" dirty="0" smtClean="0">
                <a:hlinkClick r:id="rId8" tooltip="Latex"/>
              </a:rPr>
              <a:t>latex</a:t>
            </a:r>
            <a:r>
              <a:rPr lang="en-US" sz="2000" b="1" dirty="0" smtClean="0"/>
              <a:t> is extracted in the same manner in which sap is extracted from the </a:t>
            </a:r>
            <a:r>
              <a:rPr lang="en-US" sz="2000" b="1" dirty="0" smtClean="0">
                <a:hlinkClick r:id="rId10" tooltip="Rubber tree"/>
              </a:rPr>
              <a:t>rubber tree</a:t>
            </a:r>
            <a:r>
              <a:rPr lang="en-US" sz="2000" b="1" dirty="0" smtClean="0"/>
              <a:t>. It is then dried to form an </a:t>
            </a:r>
            <a:r>
              <a:rPr lang="en-US" sz="2000" b="1" dirty="0" smtClean="0">
                <a:hlinkClick r:id="rId11" tooltip="Elasticity (physics)"/>
              </a:rPr>
              <a:t>inelastic</a:t>
            </a:r>
            <a:r>
              <a:rPr lang="en-US" sz="2000" b="1" dirty="0" smtClean="0"/>
              <a:t> rubber-like material. It is almost identical to </a:t>
            </a:r>
            <a:r>
              <a:rPr lang="en-US" sz="2000" b="1" dirty="0" smtClean="0">
                <a:hlinkClick r:id="rId12" tooltip="Gutta-percha"/>
              </a:rPr>
              <a:t>gutta-percha</a:t>
            </a:r>
            <a:r>
              <a:rPr lang="en-US" sz="2000" b="1" dirty="0" smtClean="0"/>
              <a:t> (produced from a closely related </a:t>
            </a:r>
            <a:r>
              <a:rPr lang="en-US" sz="2000" b="1" dirty="0" smtClean="0">
                <a:hlinkClick r:id="rId13" tooltip="Southeast Asia"/>
              </a:rPr>
              <a:t>southeast Asian</a:t>
            </a:r>
            <a:r>
              <a:rPr lang="en-US" sz="2000" b="1" dirty="0" smtClean="0"/>
              <a:t> tree), and is sometimes called </a:t>
            </a:r>
            <a:r>
              <a:rPr lang="en-US" sz="2000" b="1" i="1" dirty="0" err="1" smtClean="0"/>
              <a:t>gutta-balatá</a:t>
            </a:r>
            <a:r>
              <a:rPr lang="en-US" sz="2000" b="1" dirty="0" smtClean="0"/>
              <a:t>.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2708920"/>
            <a:ext cx="889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3789040"/>
            <a:ext cx="8964488" cy="169277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  <a:latin typeface="Arial Black" pitchFamily="34" charset="0"/>
              </a:rPr>
              <a:t>Rubber</a:t>
            </a:r>
            <a:r>
              <a:rPr lang="cs-CZ" sz="32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  <a:latin typeface="Arial Black" pitchFamily="34" charset="0"/>
              </a:rPr>
              <a:t>root</a:t>
            </a:r>
            <a:r>
              <a:rPr lang="cs-CZ" sz="32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(</a:t>
            </a:r>
            <a:r>
              <a:rPr lang="cs-CZ" sz="2400" b="1" i="1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Taraxacum</a:t>
            </a:r>
            <a:r>
              <a:rPr lang="cs-CZ" sz="2400" b="1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_kok-</a:t>
            </a:r>
            <a:r>
              <a:rPr lang="cs-CZ" sz="2400" b="1" i="1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saghyz</a:t>
            </a:r>
            <a:r>
              <a:rPr lang="cs-CZ" sz="2400" b="1" i="1" dirty="0" smtClean="0">
                <a:solidFill>
                  <a:srgbClr val="FF0000"/>
                </a:solidFill>
                <a:ea typeface="Times New Roman"/>
                <a:cs typeface="Times New Roman"/>
              </a:rPr>
              <a:t> )</a:t>
            </a:r>
          </a:p>
          <a:p>
            <a:r>
              <a:rPr lang="en-US" sz="2000" b="1" dirty="0" smtClean="0"/>
              <a:t>is </a:t>
            </a:r>
            <a:r>
              <a:rPr lang="en-US" sz="2000" b="1" dirty="0" smtClean="0"/>
              <a:t>a perennial plant with a yellow composite </a:t>
            </a:r>
            <a:r>
              <a:rPr lang="en-US" sz="2000" b="1" dirty="0" smtClean="0"/>
              <a:t>flower</a:t>
            </a:r>
            <a:r>
              <a:rPr lang="cs-CZ" sz="2000" b="1" dirty="0" smtClean="0"/>
              <a:t>. </a:t>
            </a:r>
            <a:r>
              <a:rPr lang="en-GB" sz="2000" b="1" dirty="0" smtClean="0"/>
              <a:t>The Rubber latex is extracted from the Root of this Herb. </a:t>
            </a:r>
            <a:endParaRPr lang="cs-CZ" sz="2000" b="1" dirty="0" smtClean="0"/>
          </a:p>
          <a:p>
            <a:pPr algn="ctr"/>
            <a:r>
              <a:rPr lang="cs-CZ" sz="3200" b="1" dirty="0" err="1" smtClean="0">
                <a:solidFill>
                  <a:srgbClr val="008000"/>
                </a:solidFill>
                <a:latin typeface="Arial Black" pitchFamily="34" charset="0"/>
              </a:rPr>
              <a:t>It</a:t>
            </a:r>
            <a:r>
              <a:rPr lang="cs-CZ" sz="3200" b="1" dirty="0" smtClean="0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sz="3200" b="1" dirty="0" err="1" smtClean="0">
                <a:solidFill>
                  <a:srgbClr val="008000"/>
                </a:solidFill>
                <a:latin typeface="Arial Black" pitchFamily="34" charset="0"/>
              </a:rPr>
              <a:t>is</a:t>
            </a:r>
            <a:r>
              <a:rPr lang="cs-CZ" sz="3200" b="1" dirty="0" smtClean="0">
                <a:solidFill>
                  <a:srgbClr val="008000"/>
                </a:solidFill>
                <a:latin typeface="Arial Black" pitchFamily="34" charset="0"/>
              </a:rPr>
              <a:t> NOT </a:t>
            </a:r>
            <a:r>
              <a:rPr lang="cs-CZ" sz="3200" b="1" dirty="0" err="1" smtClean="0">
                <a:solidFill>
                  <a:srgbClr val="008000"/>
                </a:solidFill>
                <a:latin typeface="Arial Black" pitchFamily="34" charset="0"/>
              </a:rPr>
              <a:t>the</a:t>
            </a:r>
            <a:r>
              <a:rPr lang="cs-CZ" sz="3200" b="1" dirty="0" smtClean="0">
                <a:solidFill>
                  <a:srgbClr val="008000"/>
                </a:solidFill>
                <a:latin typeface="Arial Black" pitchFamily="34" charset="0"/>
              </a:rPr>
              <a:t> </a:t>
            </a:r>
            <a:r>
              <a:rPr lang="cs-CZ" sz="3200" b="1" dirty="0" err="1" smtClean="0">
                <a:solidFill>
                  <a:srgbClr val="008000"/>
                </a:solidFill>
                <a:latin typeface="Arial Black" pitchFamily="34" charset="0"/>
              </a:rPr>
              <a:t>Dandelion</a:t>
            </a:r>
            <a:r>
              <a:rPr lang="cs-CZ" sz="3200" b="1" dirty="0" smtClean="0">
                <a:solidFill>
                  <a:srgbClr val="008000"/>
                </a:solidFill>
                <a:latin typeface="Arial Black" pitchFamily="34" charset="0"/>
              </a:rPr>
              <a:t>!</a:t>
            </a:r>
            <a:endParaRPr lang="en-GB" sz="32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cs-CZ" sz="28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Obrázek 9" descr="708px-Taraxacum_kok-saghy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7560840" cy="639681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63888" y="6093296"/>
            <a:ext cx="5328592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  <a:latin typeface="Arial Black" pitchFamily="34" charset="0"/>
              </a:rPr>
              <a:t>Taraxacum</a:t>
            </a:r>
            <a:r>
              <a:rPr lang="cs-CZ" sz="3200" b="1" dirty="0" smtClean="0">
                <a:solidFill>
                  <a:srgbClr val="FF0000"/>
                </a:solidFill>
                <a:latin typeface="Arial Black" pitchFamily="34" charset="0"/>
              </a:rPr>
              <a:t> kok-</a:t>
            </a:r>
            <a:r>
              <a:rPr lang="cs-CZ" sz="3200" b="1" dirty="0" err="1" smtClean="0">
                <a:solidFill>
                  <a:srgbClr val="FF0000"/>
                </a:solidFill>
                <a:latin typeface="Arial Black" pitchFamily="34" charset="0"/>
              </a:rPr>
              <a:t>saghyz</a:t>
            </a:r>
            <a:endParaRPr lang="cs-CZ" sz="3200" dirty="0">
              <a:latin typeface="Arial Black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87824" y="548680"/>
            <a:ext cx="4608512" cy="52322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! </a:t>
            </a:r>
            <a:r>
              <a:rPr lang="cs-CZ" sz="2800" b="1" dirty="0" err="1" smtClean="0">
                <a:solidFill>
                  <a:srgbClr val="FFFF00"/>
                </a:solidFill>
              </a:rPr>
              <a:t>Benchmark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is</a:t>
            </a:r>
            <a:r>
              <a:rPr lang="cs-CZ" sz="2800" b="1" dirty="0" smtClean="0">
                <a:solidFill>
                  <a:srgbClr val="FFFF00"/>
                </a:solidFill>
              </a:rPr>
              <a:t> in </a:t>
            </a:r>
            <a:r>
              <a:rPr lang="cs-CZ" sz="2800" b="1" dirty="0" err="1" smtClean="0">
                <a:solidFill>
                  <a:srgbClr val="FFFF00"/>
                </a:solidFill>
              </a:rPr>
              <a:t>Inches</a:t>
            </a:r>
            <a:r>
              <a:rPr lang="cs-CZ" sz="2800" b="1" dirty="0" smtClean="0">
                <a:solidFill>
                  <a:srgbClr val="FFFF00"/>
                </a:solidFill>
              </a:rPr>
              <a:t>!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cs-CZ" sz="28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Obrázek 6" descr="img6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539552" y="260648"/>
            <a:ext cx="4968552" cy="602203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5868144" y="548680"/>
            <a:ext cx="28803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 smtClean="0">
                <a:solidFill>
                  <a:srgbClr val="FF0000"/>
                </a:solidFill>
              </a:rPr>
              <a:t>Taraxacum</a:t>
            </a:r>
            <a:r>
              <a:rPr lang="cs-CZ" sz="2400" b="1" i="1" dirty="0" smtClean="0">
                <a:solidFill>
                  <a:srgbClr val="FF0000"/>
                </a:solidFill>
              </a:rPr>
              <a:t> kok-</a:t>
            </a:r>
            <a:r>
              <a:rPr lang="cs-CZ" sz="2400" b="1" i="1" dirty="0" err="1" smtClean="0">
                <a:solidFill>
                  <a:srgbClr val="FF0000"/>
                </a:solidFill>
              </a:rPr>
              <a:t>saghyz</a:t>
            </a:r>
            <a:endParaRPr lang="cs-CZ" sz="2400" b="1" i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008000"/>
                </a:solidFill>
              </a:rPr>
              <a:t>It is no </a:t>
            </a:r>
            <a:r>
              <a:rPr lang="en-GB" sz="2400" b="1" dirty="0" smtClean="0">
                <a:solidFill>
                  <a:srgbClr val="008000"/>
                </a:solidFill>
                <a:latin typeface="Arial Black" pitchFamily="34" charset="0"/>
              </a:rPr>
              <a:t>Dandelion</a:t>
            </a:r>
            <a:r>
              <a:rPr lang="en-GB" sz="2400" b="1" i="1" dirty="0" smtClean="0">
                <a:solidFill>
                  <a:srgbClr val="008000"/>
                </a:solidFill>
              </a:rPr>
              <a:t>, it is only looking like!</a:t>
            </a:r>
          </a:p>
          <a:p>
            <a:pPr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008000"/>
                </a:solidFill>
              </a:rPr>
              <a:t> Latex is in the Root (approx. 10 - 20 % w/w)</a:t>
            </a:r>
          </a:p>
          <a:p>
            <a:pPr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008000"/>
                </a:solidFill>
              </a:rPr>
              <a:t>Per-hectare yield is stated as 200 </a:t>
            </a:r>
            <a:r>
              <a:rPr lang="en-GB" sz="2400" b="1" i="1" dirty="0" smtClean="0">
                <a:solidFill>
                  <a:srgbClr val="008000"/>
                </a:solidFill>
              </a:rPr>
              <a:t>kg/ha (hectare)</a:t>
            </a:r>
          </a:p>
          <a:p>
            <a:pPr>
              <a:buFont typeface="Arial" pitchFamily="34" charset="0"/>
              <a:buChar char="•"/>
            </a:pPr>
            <a:r>
              <a:rPr lang="en-GB" sz="2400" b="1" i="1" dirty="0" smtClean="0">
                <a:solidFill>
                  <a:srgbClr val="008000"/>
                </a:solidFill>
              </a:rPr>
              <a:t> Experiments were conducted mainly in USSR and in USA </a:t>
            </a:r>
            <a:endParaRPr lang="en-GB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4077072"/>
            <a:ext cx="5256584" cy="21852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Black" pitchFamily="34" charset="0"/>
              </a:rPr>
              <a:t>CONTINENTAL Company informs:</a:t>
            </a:r>
          </a:p>
          <a:p>
            <a:r>
              <a:rPr lang="en-GB" sz="2400" dirty="0" smtClean="0">
                <a:latin typeface="Arial Black" pitchFamily="34" charset="0"/>
              </a:rPr>
              <a:t>The Tire based on the </a:t>
            </a:r>
            <a:r>
              <a:rPr lang="en-GB" sz="2400" b="1" i="1" dirty="0" err="1" smtClean="0">
                <a:solidFill>
                  <a:srgbClr val="FF0000"/>
                </a:solidFill>
                <a:latin typeface="Arial Black" pitchFamily="34" charset="0"/>
              </a:rPr>
              <a:t>Taraxacum</a:t>
            </a:r>
            <a:r>
              <a:rPr lang="en-GB" sz="2400" b="1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GB" sz="2400" b="1" i="1" dirty="0" err="1" smtClean="0">
                <a:solidFill>
                  <a:srgbClr val="FF0000"/>
                </a:solidFill>
                <a:latin typeface="Arial Black" pitchFamily="34" charset="0"/>
              </a:rPr>
              <a:t>kok-saghyz</a:t>
            </a:r>
            <a:r>
              <a:rPr lang="en-GB" sz="2400" b="1" i="1" dirty="0" smtClean="0">
                <a:solidFill>
                  <a:srgbClr val="FF0000"/>
                </a:solidFill>
                <a:latin typeface="Arial Black" pitchFamily="34" charset="0"/>
              </a:rPr>
              <a:t>  </a:t>
            </a:r>
            <a:r>
              <a:rPr lang="en-GB" sz="2400" dirty="0" smtClean="0">
                <a:latin typeface="Arial Black" pitchFamily="34" charset="0"/>
              </a:rPr>
              <a:t>we launch in five years!</a:t>
            </a:r>
            <a:endParaRPr lang="en-GB" sz="1400" dirty="0" smtClean="0"/>
          </a:p>
          <a:p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808" y="2564904"/>
            <a:ext cx="2520280" cy="156966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8000"/>
                </a:solidFill>
                <a:latin typeface="Arial Black" pitchFamily="34" charset="0"/>
              </a:rPr>
              <a:t>100 % w/w of the Natural products in 2020 year</a:t>
            </a:r>
            <a:endParaRPr lang="en-GB" sz="24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564904"/>
            <a:ext cx="2520280" cy="156966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Arial Black" pitchFamily="34" charset="0"/>
              </a:rPr>
              <a:t>45 % w/w of the Natural products in 2013 year</a:t>
            </a:r>
            <a:endParaRPr lang="en-GB" sz="24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11. 10. 2017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4 DODATEK I 2017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cs-CZ" sz="2800" b="0" i="0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Obrázek 8" descr="img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156176" y="3811012"/>
            <a:ext cx="2987824" cy="304698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Arial Black" pitchFamily="34" charset="0"/>
              </a:rPr>
              <a:t>Rubber </a:t>
            </a:r>
            <a:r>
              <a:rPr lang="en-GB" sz="3200" b="1" dirty="0" smtClean="0">
                <a:solidFill>
                  <a:srgbClr val="FF0000"/>
                </a:solidFill>
                <a:latin typeface="Arial Black" pitchFamily="34" charset="0"/>
              </a:rPr>
              <a:t>bush</a:t>
            </a:r>
            <a:endParaRPr lang="cs-CZ" sz="32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sz="3200" b="1" dirty="0" err="1" smtClean="0">
                <a:solidFill>
                  <a:srgbClr val="FF0000"/>
                </a:solidFill>
              </a:rPr>
              <a:t>Made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of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the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i="1" dirty="0" err="1" smtClean="0">
                <a:solidFill>
                  <a:srgbClr val="FF0000"/>
                </a:solidFill>
              </a:rPr>
              <a:t>Taraxacum</a:t>
            </a:r>
            <a:r>
              <a:rPr lang="cs-CZ" sz="3200" b="1" i="1" dirty="0" smtClean="0">
                <a:solidFill>
                  <a:srgbClr val="FF0000"/>
                </a:solidFill>
              </a:rPr>
              <a:t> kok-</a:t>
            </a:r>
            <a:r>
              <a:rPr lang="cs-CZ" sz="3200" b="1" i="1" dirty="0" err="1" smtClean="0">
                <a:solidFill>
                  <a:srgbClr val="FF0000"/>
                </a:solidFill>
              </a:rPr>
              <a:t>saghyz</a:t>
            </a:r>
            <a:endParaRPr lang="cs-CZ" sz="3200" b="1" i="1" dirty="0" smtClean="0">
              <a:solidFill>
                <a:srgbClr val="FF0000"/>
              </a:solidFill>
            </a:endParaRPr>
          </a:p>
          <a:p>
            <a:r>
              <a:rPr lang="cs-CZ" sz="3200" dirty="0" err="1" smtClean="0">
                <a:solidFill>
                  <a:srgbClr val="FF0000"/>
                </a:solidFill>
                <a:latin typeface="Arial Black" pitchFamily="34" charset="0"/>
              </a:rPr>
              <a:t>Natural</a:t>
            </a:r>
            <a:r>
              <a:rPr lang="cs-CZ" sz="32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  <a:latin typeface="Arial Black" pitchFamily="34" charset="0"/>
              </a:rPr>
              <a:t>Rubber</a:t>
            </a:r>
            <a:endParaRPr lang="cs-CZ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534</Words>
  <Application>Microsoft Office PowerPoint</Application>
  <PresentationFormat>Předvádění na obrazovce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Default Design</vt:lpstr>
      <vt:lpstr>NATURAL POLYMERS   POLYTERPENES  HOPEFUL HERB:  Taraxanum koksagyz</vt:lpstr>
      <vt:lpstr>Time schedule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353</cp:revision>
  <dcterms:created xsi:type="dcterms:W3CDTF">2008-02-10T16:41:08Z</dcterms:created>
  <dcterms:modified xsi:type="dcterms:W3CDTF">2018-01-05T17:52:20Z</dcterms:modified>
</cp:coreProperties>
</file>