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05" r:id="rId2"/>
    <p:sldId id="406" r:id="rId3"/>
    <p:sldId id="404" r:id="rId4"/>
    <p:sldId id="348" r:id="rId5"/>
    <p:sldId id="411" r:id="rId6"/>
    <p:sldId id="349" r:id="rId7"/>
    <p:sldId id="350" r:id="rId8"/>
    <p:sldId id="353" r:id="rId9"/>
    <p:sldId id="407" r:id="rId10"/>
    <p:sldId id="347" r:id="rId11"/>
    <p:sldId id="399" r:id="rId12"/>
    <p:sldId id="401" r:id="rId13"/>
    <p:sldId id="409" r:id="rId14"/>
    <p:sldId id="410" r:id="rId15"/>
    <p:sldId id="408" r:id="rId16"/>
    <p:sldId id="355" r:id="rId17"/>
    <p:sldId id="359" r:id="rId18"/>
    <p:sldId id="412" r:id="rId19"/>
    <p:sldId id="413" r:id="rId20"/>
    <p:sldId id="354" r:id="rId21"/>
    <p:sldId id="356" r:id="rId22"/>
    <p:sldId id="357" r:id="rId23"/>
    <p:sldId id="360" r:id="rId24"/>
    <p:sldId id="364" r:id="rId25"/>
    <p:sldId id="363" r:id="rId26"/>
    <p:sldId id="362" r:id="rId27"/>
    <p:sldId id="361" r:id="rId28"/>
    <p:sldId id="365" r:id="rId29"/>
    <p:sldId id="402" r:id="rId30"/>
    <p:sldId id="403" r:id="rId31"/>
    <p:sldId id="366" r:id="rId32"/>
    <p:sldId id="414" r:id="rId33"/>
    <p:sldId id="368" r:id="rId34"/>
    <p:sldId id="369" r:id="rId35"/>
    <p:sldId id="370" r:id="rId36"/>
    <p:sldId id="371" r:id="rId37"/>
    <p:sldId id="415" r:id="rId38"/>
    <p:sldId id="373" r:id="rId39"/>
    <p:sldId id="372" r:id="rId40"/>
    <p:sldId id="374" r:id="rId41"/>
    <p:sldId id="416" r:id="rId42"/>
    <p:sldId id="417" r:id="rId43"/>
    <p:sldId id="378" r:id="rId44"/>
    <p:sldId id="379" r:id="rId45"/>
    <p:sldId id="418" r:id="rId46"/>
    <p:sldId id="381" r:id="rId47"/>
    <p:sldId id="383" r:id="rId48"/>
    <p:sldId id="384" r:id="rId49"/>
    <p:sldId id="385" r:id="rId50"/>
    <p:sldId id="386" r:id="rId51"/>
    <p:sldId id="389" r:id="rId52"/>
    <p:sldId id="419" r:id="rId53"/>
    <p:sldId id="420" r:id="rId54"/>
    <p:sldId id="421" r:id="rId55"/>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9900"/>
    <a:srgbClr val="FFFF66"/>
    <a:srgbClr val="FF0000"/>
    <a:srgbClr val="FFFF99"/>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35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51</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52</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53</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54</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3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3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3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3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3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3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2018/3</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3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January 2018/3</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fr-FR" smtClean="0"/>
              <a:t>NATURAL POLYMERS MU SCI 3 2018</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January 2018/3</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t>NATURAL POLYMERS MU SCI 3 2018</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January 2018/3</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fr-FR" smtClean="0"/>
              <a:t>NATURAL POLYMERS MU SCI 3 2018</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2018/3</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3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2018/3</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3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January 2018/3</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fr-FR" smtClean="0"/>
              <a:t>NATURAL POLYMERS MU SCI 3 2018</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Soybean_oil" TargetMode="External"/><Relationship Id="rId13" Type="http://schemas.openxmlformats.org/officeDocument/2006/relationships/hyperlink" Target="https://en.wikipedia.org/wiki/Coconut_oil" TargetMode="External"/><Relationship Id="rId3" Type="http://schemas.openxmlformats.org/officeDocument/2006/relationships/hyperlink" Target="https://en.wikipedia.org/wiki/Saturated_fat" TargetMode="External"/><Relationship Id="rId7" Type="http://schemas.openxmlformats.org/officeDocument/2006/relationships/hyperlink" Target="https://en.wikipedia.org/wiki/Sunflower_oil" TargetMode="External"/><Relationship Id="rId12" Type="http://schemas.openxmlformats.org/officeDocument/2006/relationships/hyperlink" Target="https://en.wikipedia.org/wiki/Rice_bran_oil" TargetMode="External"/><Relationship Id="rId2" Type="http://schemas.openxmlformats.org/officeDocument/2006/relationships/hyperlink" Target="https://en.wikipedia.org/wiki/Fat" TargetMode="External"/><Relationship Id="rId1" Type="http://schemas.openxmlformats.org/officeDocument/2006/relationships/slideLayout" Target="../slideLayouts/slideLayout6.xml"/><Relationship Id="rId6" Type="http://schemas.openxmlformats.org/officeDocument/2006/relationships/hyperlink" Target="https://en.wikipedia.org/wiki/Smoke_point" TargetMode="External"/><Relationship Id="rId11" Type="http://schemas.openxmlformats.org/officeDocument/2006/relationships/hyperlink" Target="https://en.wikipedia.org/wiki/Peanut_oil" TargetMode="External"/><Relationship Id="rId5" Type="http://schemas.openxmlformats.org/officeDocument/2006/relationships/hyperlink" Target="https://en.wikipedia.org/wiki/Polyunsaturated_fat" TargetMode="External"/><Relationship Id="rId10" Type="http://schemas.openxmlformats.org/officeDocument/2006/relationships/hyperlink" Target="https://en.wikipedia.org/wiki/Olive_oil" TargetMode="External"/><Relationship Id="rId4" Type="http://schemas.openxmlformats.org/officeDocument/2006/relationships/hyperlink" Target="https://en.wikipedia.org/wiki/Monounsaturated_fat" TargetMode="External"/><Relationship Id="rId9" Type="http://schemas.openxmlformats.org/officeDocument/2006/relationships/hyperlink" Target="https://en.wikipedia.org/wiki/Canola_oi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Smoke_point" TargetMode="External"/><Relationship Id="rId2" Type="http://schemas.openxmlformats.org/officeDocument/2006/relationships/hyperlink" Target="https://en.wikipedia.org/wiki/Cooking_oi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Soap" TargetMode="External"/><Relationship Id="rId13" Type="http://schemas.openxmlformats.org/officeDocument/2006/relationships/hyperlink" Target="https://en.wikipedia.org/wiki/Milligrams" TargetMode="External"/><Relationship Id="rId18" Type="http://schemas.openxmlformats.org/officeDocument/2006/relationships/hyperlink" Target="https://en.wikipedia.org/wiki/Concentration" TargetMode="External"/><Relationship Id="rId3" Type="http://schemas.openxmlformats.org/officeDocument/2006/relationships/hyperlink" Target="https://en.wikipedia.org/wiki/Iodine" TargetMode="External"/><Relationship Id="rId7" Type="http://schemas.openxmlformats.org/officeDocument/2006/relationships/hyperlink" Target="https://en.wikipedia.org/wiki/Coconut_oil" TargetMode="External"/><Relationship Id="rId12" Type="http://schemas.openxmlformats.org/officeDocument/2006/relationships/hyperlink" Target="https://en.wikipedia.org/wiki/Potassium_hydroxide" TargetMode="External"/><Relationship Id="rId17" Type="http://schemas.openxmlformats.org/officeDocument/2006/relationships/hyperlink" Target="https://en.wikipedia.org/wiki/Titration" TargetMode="External"/><Relationship Id="rId2" Type="http://schemas.openxmlformats.org/officeDocument/2006/relationships/hyperlink" Target="https://en.wikipedia.org/wiki/Chemistry" TargetMode="External"/><Relationship Id="rId16" Type="http://schemas.openxmlformats.org/officeDocument/2006/relationships/hyperlink" Target="https://en.wikipedia.org/wiki/Isopropyl_alcohol" TargetMode="External"/><Relationship Id="rId1" Type="http://schemas.openxmlformats.org/officeDocument/2006/relationships/slideLayout" Target="../slideLayouts/slideLayout7.xml"/><Relationship Id="rId6" Type="http://schemas.openxmlformats.org/officeDocument/2006/relationships/hyperlink" Target="https://en.wikipedia.org/wiki/Iodine_value" TargetMode="External"/><Relationship Id="rId11" Type="http://schemas.openxmlformats.org/officeDocument/2006/relationships/hyperlink" Target="https://en.wikipedia.org/wiki/Oil_paint" TargetMode="External"/><Relationship Id="rId5" Type="http://schemas.openxmlformats.org/officeDocument/2006/relationships/hyperlink" Target="https://en.wikipedia.org/wiki/Fatty_acid" TargetMode="External"/><Relationship Id="rId15" Type="http://schemas.openxmlformats.org/officeDocument/2006/relationships/hyperlink" Target="https://en.wikipedia.org/wiki/Carboxylic_acid" TargetMode="External"/><Relationship Id="rId10" Type="http://schemas.openxmlformats.org/officeDocument/2006/relationships/hyperlink" Target="https://en.wikipedia.org/wiki/Drying_oil" TargetMode="External"/><Relationship Id="rId19" Type="http://schemas.openxmlformats.org/officeDocument/2006/relationships/hyperlink" Target="https://en.wikipedia.org/wiki/Phenolphthalein" TargetMode="External"/><Relationship Id="rId4" Type="http://schemas.openxmlformats.org/officeDocument/2006/relationships/hyperlink" Target="https://en.wikipedia.org/wiki/Chemical_substance" TargetMode="External"/><Relationship Id="rId9" Type="http://schemas.openxmlformats.org/officeDocument/2006/relationships/hyperlink" Target="https://en.wikipedia.org/wiki/Unsaturated_fatty_acid" TargetMode="External"/><Relationship Id="rId14" Type="http://schemas.openxmlformats.org/officeDocument/2006/relationships/hyperlink" Target="https://en.wikipedia.org/wiki/Acid_valu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Potassium_hydroxide" TargetMode="External"/><Relationship Id="rId7" Type="http://schemas.openxmlformats.org/officeDocument/2006/relationships/hyperlink" Target="https://en.wikipedia.org/wiki/Fatty_acid" TargetMode="External"/><Relationship Id="rId2" Type="http://schemas.openxmlformats.org/officeDocument/2006/relationships/hyperlink" Target="https://en.wikipedia.org/wiki/Saponification_value" TargetMode="External"/><Relationship Id="rId1" Type="http://schemas.openxmlformats.org/officeDocument/2006/relationships/slideLayout" Target="../slideLayouts/slideLayout7.xml"/><Relationship Id="rId6" Type="http://schemas.openxmlformats.org/officeDocument/2006/relationships/hyperlink" Target="https://en.wikipedia.org/wiki/Molecular_weight" TargetMode="External"/><Relationship Id="rId5" Type="http://schemas.openxmlformats.org/officeDocument/2006/relationships/hyperlink" Target="https://en.wikipedia.org/wiki/Fat" TargetMode="External"/><Relationship Id="rId4" Type="http://schemas.openxmlformats.org/officeDocument/2006/relationships/hyperlink" Target="https://en.wikipedia.org/wiki/Saponificati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Circe" TargetMode="External"/><Relationship Id="rId2" Type="http://schemas.openxmlformats.org/officeDocument/2006/relationships/hyperlink" Target="https://en.wikipedia.org/wiki/Odysseus" TargetMode="External"/><Relationship Id="rId1" Type="http://schemas.openxmlformats.org/officeDocument/2006/relationships/slideLayout" Target="../slideLayouts/slideLayout7.xml"/><Relationship Id="rId5" Type="http://schemas.openxmlformats.org/officeDocument/2006/relationships/hyperlink" Target="https://en.wikipedia.org/wiki/Song" TargetMode="External"/><Relationship Id="rId4" Type="http://schemas.openxmlformats.org/officeDocument/2006/relationships/hyperlink" Target="https://en.wikipedia.org/wiki/Beeswax"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Palmitate"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Ester" TargetMode="External"/><Relationship Id="rId2" Type="http://schemas.openxmlformats.org/officeDocument/2006/relationships/hyperlink" Target="http://en.wikipedia.org/wiki/Hydrocarbon" TargetMode="External"/><Relationship Id="rId1" Type="http://schemas.openxmlformats.org/officeDocument/2006/relationships/slideLayout" Target="../slideLayouts/slideLayout7.xml"/><Relationship Id="rId6" Type="http://schemas.openxmlformats.org/officeDocument/2006/relationships/hyperlink" Target="http://en.wikipedia.org/wiki/Fatty_alcohol" TargetMode="External"/><Relationship Id="rId5" Type="http://schemas.openxmlformats.org/officeDocument/2006/relationships/hyperlink" Target="http://en.wikipedia.org/wiki/Fatty_acid" TargetMode="External"/><Relationship Id="rId4" Type="http://schemas.openxmlformats.org/officeDocument/2006/relationships/hyperlink" Target="http://en.wikipedia.org/wiki/Polyester"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cs.wikipedia.org/w/index.php?title=Impregnace_d%C5%99eva&amp;action=edit&amp;redlink=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cs.wikipedia.org/wiki/2008" TargetMode="External"/><Relationship Id="rId2" Type="http://schemas.openxmlformats.org/officeDocument/2006/relationships/hyperlink" Target="http://cs.wikipedia.org/wiki/2006"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Cetyl_palmitate" TargetMode="External"/><Relationship Id="rId3" Type="http://schemas.openxmlformats.org/officeDocument/2006/relationships/hyperlink" Target="https://en.wikipedia.org/wiki/Functional_group" TargetMode="External"/><Relationship Id="rId7" Type="http://schemas.openxmlformats.org/officeDocument/2006/relationships/image" Target="../media/image3.png"/><Relationship Id="rId2" Type="http://schemas.openxmlformats.org/officeDocument/2006/relationships/hyperlink" Target="https://en.wikipedia.org/wiki/Alkyl" TargetMode="External"/><Relationship Id="rId1" Type="http://schemas.openxmlformats.org/officeDocument/2006/relationships/slideLayout" Target="../slideLayouts/slideLayout6.xml"/><Relationship Id="rId6" Type="http://schemas.openxmlformats.org/officeDocument/2006/relationships/hyperlink" Target="https://en.wikipedia.org/wiki/Ester" TargetMode="External"/><Relationship Id="rId5" Type="http://schemas.openxmlformats.org/officeDocument/2006/relationships/hyperlink" Target="https://en.wikipedia.org/wiki/Fatty_alcohol" TargetMode="External"/><Relationship Id="rId4" Type="http://schemas.openxmlformats.org/officeDocument/2006/relationships/hyperlink" Target="https://en.wikipedia.org/wiki/Carboxylic_acid"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fr-FR" smtClean="0"/>
              <a:t>NATURAL POLYMERS MU SCI 3 2018</a:t>
            </a:r>
            <a:endParaRPr lang="sk-SK" dirty="0"/>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107504" y="188640"/>
            <a:ext cx="8856984" cy="1944215"/>
          </a:xfrm>
        </p:spPr>
        <p:txBody>
          <a:bodyPr/>
          <a:lstStyle/>
          <a:p>
            <a:pPr eaLnBrk="1" hangingPunct="1"/>
            <a:r>
              <a:rPr lang="sk-SK" b="1" dirty="0" smtClean="0">
                <a:solidFill>
                  <a:srgbClr val="FF0000"/>
                </a:solidFill>
                <a:latin typeface="Arial Black" pitchFamily="34" charset="0"/>
              </a:rPr>
              <a:t>NATURAL POLYMERS 3</a:t>
            </a:r>
            <a:br>
              <a:rPr lang="sk-SK" b="1" dirty="0" smtClean="0">
                <a:solidFill>
                  <a:srgbClr val="FF0000"/>
                </a:solidFill>
                <a:latin typeface="Arial Black" pitchFamily="34" charset="0"/>
              </a:rPr>
            </a:br>
            <a:r>
              <a:rPr lang="en-GB" b="1" kern="1200" dirty="0" smtClean="0">
                <a:solidFill>
                  <a:schemeClr val="tx1"/>
                </a:solidFill>
                <a:latin typeface="Arial Black" pitchFamily="34" charset="0"/>
                <a:ea typeface="Times New Roman"/>
                <a:cs typeface="Times New Roman"/>
              </a:rPr>
              <a:t> </a:t>
            </a:r>
            <a:r>
              <a:rPr lang="cs-CZ" b="1" kern="1200" dirty="0" smtClean="0">
                <a:solidFill>
                  <a:srgbClr val="0000FF"/>
                </a:solidFill>
                <a:latin typeface="Arial Black" pitchFamily="34" charset="0"/>
                <a:ea typeface="Times New Roman"/>
                <a:cs typeface="Times New Roman"/>
              </a:rPr>
              <a:t>WAXES</a:t>
            </a:r>
            <a:endParaRPr lang="sk-SK" b="1" dirty="0" smtClean="0">
              <a:solidFill>
                <a:srgbClr val="0000FF"/>
              </a:solidFill>
              <a:latin typeface="Arial Black" pitchFamily="34" charset="0"/>
            </a:endParaRPr>
          </a:p>
        </p:txBody>
      </p:sp>
      <p:sp>
        <p:nvSpPr>
          <p:cNvPr id="3077" name="Rectangle 3"/>
          <p:cNvSpPr>
            <a:spLocks noGrp="1" noChangeArrowheads="1"/>
          </p:cNvSpPr>
          <p:nvPr>
            <p:ph type="subTitle" idx="1"/>
          </p:nvPr>
        </p:nvSpPr>
        <p:spPr>
          <a:xfrm>
            <a:off x="179512" y="2132856"/>
            <a:ext cx="8640960" cy="4104456"/>
          </a:xfrm>
        </p:spPr>
        <p:txBody>
          <a:bodyPr/>
          <a:lstStyle/>
          <a:p>
            <a:pPr eaLnBrk="1" hangingPunct="1"/>
            <a:r>
              <a:rPr lang="cs-CZ" sz="4000" b="1" dirty="0" smtClean="0">
                <a:solidFill>
                  <a:srgbClr val="008000"/>
                </a:solidFill>
                <a:latin typeface="Arial Black" pitchFamily="34" charset="0"/>
              </a:rPr>
              <a:t>Dr. Ladislav Pospíšil</a:t>
            </a:r>
          </a:p>
          <a:p>
            <a:pPr eaLnBrk="1" hangingPunct="1"/>
            <a:r>
              <a:rPr lang="cs-CZ" sz="3600" b="1" dirty="0" smtClean="0">
                <a:solidFill>
                  <a:srgbClr val="C00000"/>
                </a:solidFill>
              </a:rPr>
              <a:t>29716@mail.</a:t>
            </a:r>
            <a:r>
              <a:rPr lang="cs-CZ" sz="3600" b="1" dirty="0" err="1" smtClean="0">
                <a:solidFill>
                  <a:srgbClr val="C00000"/>
                </a:solidFill>
              </a:rPr>
              <a:t>muni.cz</a:t>
            </a:r>
            <a:endParaRPr lang="cs-CZ" sz="3600" b="1" dirty="0" smtClean="0">
              <a:solidFill>
                <a:srgbClr val="C00000"/>
              </a:solidFill>
            </a:endParaRPr>
          </a:p>
          <a:p>
            <a:pPr eaLnBrk="1" hangingPunct="1"/>
            <a:endParaRPr lang="sk-SK" sz="3600" b="1" dirty="0" smtClean="0">
              <a:solidFill>
                <a:srgbClr val="C00000"/>
              </a:solidFill>
            </a:endParaRPr>
          </a:p>
        </p:txBody>
      </p:sp>
      <p:sp>
        <p:nvSpPr>
          <p:cNvPr id="3078" name="Zástupný symbol pro datum 5"/>
          <p:cNvSpPr>
            <a:spLocks noGrp="1"/>
          </p:cNvSpPr>
          <p:nvPr>
            <p:ph type="dt" sz="quarter" idx="10"/>
          </p:nvPr>
        </p:nvSpPr>
        <p:spPr>
          <a:noFill/>
        </p:spPr>
        <p:txBody>
          <a:bodyPr/>
          <a:lstStyle/>
          <a:p>
            <a:r>
              <a:rPr lang="cs-CZ" smtClean="0"/>
              <a:t>January 2018/3</a:t>
            </a:r>
            <a:endParaRPr lang="sk-SK"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0" y="188640"/>
            <a:ext cx="9144000" cy="648072"/>
          </a:xfrm>
        </p:spPr>
        <p:txBody>
          <a:bodyPr/>
          <a:lstStyle/>
          <a:p>
            <a:r>
              <a:rPr lang="en-GB" b="1" dirty="0" smtClean="0">
                <a:solidFill>
                  <a:srgbClr val="FF0000"/>
                </a:solidFill>
                <a:latin typeface="Arial Black" pitchFamily="34" charset="0"/>
              </a:rPr>
              <a:t>Waxes – </a:t>
            </a:r>
            <a:r>
              <a:rPr lang="en-GB" b="1" dirty="0" smtClean="0">
                <a:solidFill>
                  <a:srgbClr val="008000"/>
                </a:solidFill>
                <a:latin typeface="Arial Black" pitchFamily="34" charset="0"/>
              </a:rPr>
              <a:t>natural</a:t>
            </a:r>
            <a:r>
              <a:rPr lang="en-GB" b="1" dirty="0" smtClean="0">
                <a:solidFill>
                  <a:srgbClr val="FF0000"/>
                </a:solidFill>
                <a:latin typeface="Arial Black" pitchFamily="34" charset="0"/>
              </a:rPr>
              <a:t> X </a:t>
            </a:r>
            <a:r>
              <a:rPr lang="en-GB" b="1" dirty="0" smtClean="0">
                <a:solidFill>
                  <a:srgbClr val="0000FF"/>
                </a:solidFill>
                <a:latin typeface="Arial Black" pitchFamily="34" charset="0"/>
              </a:rPr>
              <a:t>synthetic</a:t>
            </a:r>
            <a:endParaRPr lang="en-GB" b="1" dirty="0">
              <a:solidFill>
                <a:srgbClr val="0000FF"/>
              </a:solidFill>
              <a:latin typeface="Arial Black" pitchFamily="34" charset="0"/>
            </a:endParaRPr>
          </a:p>
        </p:txBody>
      </p:sp>
      <p:sp>
        <p:nvSpPr>
          <p:cNvPr id="11" name="Zástupný symbol pro obsah 10"/>
          <p:cNvSpPr>
            <a:spLocks noGrp="1"/>
          </p:cNvSpPr>
          <p:nvPr>
            <p:ph idx="1"/>
          </p:nvPr>
        </p:nvSpPr>
        <p:spPr>
          <a:xfrm>
            <a:off x="0" y="836712"/>
            <a:ext cx="8964488" cy="5400600"/>
          </a:xfrm>
        </p:spPr>
        <p:txBody>
          <a:bodyPr/>
          <a:lstStyle/>
          <a:p>
            <a:r>
              <a:rPr lang="en-GB" sz="2800" b="1" dirty="0" smtClean="0">
                <a:solidFill>
                  <a:srgbClr val="008000"/>
                </a:solidFill>
                <a:latin typeface="Arial Black" pitchFamily="34" charset="0"/>
              </a:rPr>
              <a:t>Natural products  </a:t>
            </a:r>
          </a:p>
          <a:p>
            <a:pPr lvl="1"/>
            <a:r>
              <a:rPr lang="en-GB" sz="2400" b="1" dirty="0" smtClean="0">
                <a:solidFill>
                  <a:srgbClr val="008000"/>
                </a:solidFill>
              </a:rPr>
              <a:t>Renewable sources</a:t>
            </a:r>
          </a:p>
          <a:p>
            <a:pPr lvl="2"/>
            <a:r>
              <a:rPr lang="en-GB" sz="2000" b="1" i="1" dirty="0" smtClean="0">
                <a:solidFill>
                  <a:srgbClr val="008000"/>
                </a:solidFill>
              </a:rPr>
              <a:t>Animal origin (very rarely) </a:t>
            </a:r>
          </a:p>
          <a:p>
            <a:pPr lvl="2"/>
            <a:r>
              <a:rPr lang="en-GB" sz="2000" b="1" u="sng" dirty="0" smtClean="0">
                <a:solidFill>
                  <a:srgbClr val="008000"/>
                </a:solidFill>
              </a:rPr>
              <a:t>Vegetable product (prevails)</a:t>
            </a:r>
          </a:p>
          <a:p>
            <a:pPr lvl="1"/>
            <a:r>
              <a:rPr lang="en-GB" sz="2400" b="1" cap="all" dirty="0" err="1" smtClean="0">
                <a:solidFill>
                  <a:srgbClr val="7030A0"/>
                </a:solidFill>
              </a:rPr>
              <a:t>NONrenewable</a:t>
            </a:r>
            <a:r>
              <a:rPr lang="en-GB" sz="2400" b="1" cap="all" dirty="0" smtClean="0">
                <a:solidFill>
                  <a:srgbClr val="7030A0"/>
                </a:solidFill>
              </a:rPr>
              <a:t> resources</a:t>
            </a:r>
          </a:p>
          <a:p>
            <a:r>
              <a:rPr lang="en-GB" sz="2400" b="1" dirty="0" smtClean="0">
                <a:solidFill>
                  <a:srgbClr val="FFC000"/>
                </a:solidFill>
                <a:latin typeface="Arial Black" pitchFamily="34" charset="0"/>
              </a:rPr>
              <a:t>Modified natural products  </a:t>
            </a:r>
          </a:p>
          <a:p>
            <a:pPr algn="ctr">
              <a:buNone/>
            </a:pPr>
            <a:r>
              <a:rPr lang="en-GB" sz="2800" b="1" dirty="0" smtClean="0">
                <a:solidFill>
                  <a:srgbClr val="0000FF"/>
                </a:solidFill>
                <a:latin typeface="Arial Black" pitchFamily="34" charset="0"/>
              </a:rPr>
              <a:t>Synthetic products</a:t>
            </a:r>
          </a:p>
          <a:p>
            <a:pPr algn="ctr">
              <a:buNone/>
            </a:pPr>
            <a:r>
              <a:rPr lang="en-GB" sz="2400" b="1" u="sng" dirty="0" smtClean="0">
                <a:solidFill>
                  <a:srgbClr val="C00000"/>
                </a:solidFill>
                <a:latin typeface="Arial Black" pitchFamily="34" charset="0"/>
              </a:rPr>
              <a:t>Why put we WAXES in the </a:t>
            </a:r>
            <a:r>
              <a:rPr lang="en-GB" sz="2400" b="1" dirty="0" smtClean="0">
                <a:solidFill>
                  <a:srgbClr val="008000"/>
                </a:solidFill>
                <a:latin typeface="Arial Black" pitchFamily="34" charset="0"/>
              </a:rPr>
              <a:t>Natural polymers</a:t>
            </a:r>
            <a:r>
              <a:rPr lang="en-GB" sz="2400" b="1" u="sng" dirty="0" smtClean="0">
                <a:solidFill>
                  <a:srgbClr val="C00000"/>
                </a:solidFill>
                <a:latin typeface="Arial Black" pitchFamily="34" charset="0"/>
              </a:rPr>
              <a:t>?</a:t>
            </a:r>
          </a:p>
          <a:p>
            <a:pPr algn="ctr">
              <a:buNone/>
            </a:pPr>
            <a:r>
              <a:rPr lang="en-GB" sz="2400" b="1" u="sng" dirty="0" smtClean="0">
                <a:solidFill>
                  <a:srgbClr val="C00000"/>
                </a:solidFill>
              </a:rPr>
              <a:t>Many of them have Molecular weight in the </a:t>
            </a:r>
            <a:r>
              <a:rPr lang="en-GB" sz="2400" b="1" u="sng" dirty="0" err="1" smtClean="0">
                <a:solidFill>
                  <a:srgbClr val="C00000"/>
                </a:solidFill>
              </a:rPr>
              <a:t>oligomeric</a:t>
            </a:r>
            <a:r>
              <a:rPr lang="en-GB" sz="2400" b="1" u="sng" dirty="0" smtClean="0">
                <a:solidFill>
                  <a:srgbClr val="C00000"/>
                </a:solidFill>
              </a:rPr>
              <a:t> region and many of them is possible to make by </a:t>
            </a:r>
            <a:r>
              <a:rPr lang="en-GB" sz="2400" b="1" u="sng" dirty="0" err="1" smtClean="0">
                <a:solidFill>
                  <a:srgbClr val="C00000"/>
                </a:solidFill>
              </a:rPr>
              <a:t>polymerysation</a:t>
            </a:r>
            <a:r>
              <a:rPr lang="en-GB" sz="2400" b="1" u="sng" dirty="0" smtClean="0">
                <a:solidFill>
                  <a:srgbClr val="C00000"/>
                </a:solidFill>
              </a:rPr>
              <a:t> of the alkenes or by </a:t>
            </a:r>
            <a:r>
              <a:rPr lang="en-GB" sz="2400" b="1" u="sng" cap="all" dirty="0" err="1" smtClean="0">
                <a:solidFill>
                  <a:srgbClr val="C00000"/>
                </a:solidFill>
                <a:latin typeface="Arial Black" pitchFamily="34" charset="0"/>
              </a:rPr>
              <a:t>depolymerISATION</a:t>
            </a:r>
            <a:r>
              <a:rPr lang="en-GB" sz="2400" b="1" u="sng" cap="all" dirty="0" smtClean="0">
                <a:solidFill>
                  <a:srgbClr val="C00000"/>
                </a:solidFill>
                <a:latin typeface="Arial Black" pitchFamily="34" charset="0"/>
              </a:rPr>
              <a:t> of </a:t>
            </a:r>
            <a:r>
              <a:rPr lang="en-GB" sz="2400" b="1" u="sng" dirty="0" smtClean="0">
                <a:solidFill>
                  <a:srgbClr val="C00000"/>
                </a:solidFill>
                <a:latin typeface="Arial Black" pitchFamily="34" charset="0"/>
              </a:rPr>
              <a:t>POLYOLEFINS</a:t>
            </a:r>
            <a:endParaRPr lang="cs-CZ" sz="2400" b="1" u="sng" dirty="0" smtClean="0">
              <a:solidFill>
                <a:srgbClr val="C00000"/>
              </a:solidFill>
              <a:latin typeface="Arial Black" pitchFamily="34" charset="0"/>
            </a:endParaRPr>
          </a:p>
          <a:p>
            <a:pPr algn="ctr">
              <a:buNone/>
            </a:pPr>
            <a:r>
              <a:rPr lang="en-GB" sz="2400" b="1" u="sng" dirty="0" smtClean="0">
                <a:solidFill>
                  <a:srgbClr val="7030A0"/>
                </a:solidFill>
                <a:latin typeface="Arial Black" pitchFamily="34" charset="0"/>
              </a:rPr>
              <a:t>OLIGOMERS = bridge between low MW and POLYMERS</a:t>
            </a:r>
          </a:p>
        </p:txBody>
      </p:sp>
      <p:sp>
        <p:nvSpPr>
          <p:cNvPr id="7" name="Zástupný symbol pro datum 6"/>
          <p:cNvSpPr>
            <a:spLocks noGrp="1"/>
          </p:cNvSpPr>
          <p:nvPr>
            <p:ph type="dt" sz="half" idx="10"/>
          </p:nvPr>
        </p:nvSpPr>
        <p:spPr/>
        <p:txBody>
          <a:bodyPr/>
          <a:lstStyle/>
          <a:p>
            <a:pPr>
              <a:defRPr/>
            </a:pPr>
            <a:r>
              <a:rPr lang="cs-CZ" smtClean="0"/>
              <a:t>January 2018/3</a:t>
            </a:r>
            <a:endParaRPr lang="sk-SK"/>
          </a:p>
        </p:txBody>
      </p:sp>
      <p:sp>
        <p:nvSpPr>
          <p:cNvPr id="8" name="Zástupný symbol pro zápatí 7"/>
          <p:cNvSpPr>
            <a:spLocks noGrp="1"/>
          </p:cNvSpPr>
          <p:nvPr>
            <p:ph type="ftr" sz="quarter" idx="11"/>
          </p:nvPr>
        </p:nvSpPr>
        <p:spPr>
          <a:xfrm>
            <a:off x="1763688" y="6669360"/>
            <a:ext cx="2895600" cy="188640"/>
          </a:xfrm>
        </p:spPr>
        <p:txBody>
          <a:bodyPr/>
          <a:lstStyle/>
          <a:p>
            <a:pPr>
              <a:defRPr/>
            </a:pPr>
            <a:r>
              <a:rPr lang="fr-FR" dirty="0" smtClean="0"/>
              <a:t>NATURAL POLYMERS MU SCI 3 2018</a:t>
            </a:r>
            <a:endParaRPr lang="sk-SK" dirty="0"/>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10</a:t>
            </a:fld>
            <a:endParaRPr lang="sk-SK"/>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adpis 15"/>
          <p:cNvSpPr>
            <a:spLocks noGrp="1"/>
          </p:cNvSpPr>
          <p:nvPr>
            <p:ph type="title"/>
          </p:nvPr>
        </p:nvSpPr>
        <p:spPr>
          <a:xfrm>
            <a:off x="467544" y="116632"/>
            <a:ext cx="8229600" cy="576064"/>
          </a:xfrm>
        </p:spPr>
        <p:txBody>
          <a:bodyPr/>
          <a:lstStyle/>
          <a:p>
            <a:r>
              <a:rPr lang="en-GB" sz="3200" dirty="0" smtClean="0">
                <a:solidFill>
                  <a:srgbClr val="FF0000"/>
                </a:solidFill>
                <a:latin typeface="Arial Black" pitchFamily="34" charset="0"/>
              </a:rPr>
              <a:t>Comparison of Oils and </a:t>
            </a:r>
            <a:r>
              <a:rPr lang="en-GB" sz="3200" dirty="0" err="1" smtClean="0">
                <a:solidFill>
                  <a:srgbClr val="FF0000"/>
                </a:solidFill>
                <a:latin typeface="Arial Black" pitchFamily="34" charset="0"/>
              </a:rPr>
              <a:t>Fatts</a:t>
            </a:r>
            <a:endParaRPr lang="en-GB" sz="3200"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January 2018/3</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11</a:t>
            </a:fld>
            <a:endParaRPr lang="sk-SK"/>
          </a:p>
        </p:txBody>
      </p:sp>
      <p:graphicFrame>
        <p:nvGraphicFramePr>
          <p:cNvPr id="14" name="Tabulka 13"/>
          <p:cNvGraphicFramePr>
            <a:graphicFrameLocks noGrp="1"/>
          </p:cNvGraphicFramePr>
          <p:nvPr/>
        </p:nvGraphicFramePr>
        <p:xfrm>
          <a:off x="179512" y="764707"/>
          <a:ext cx="8784978" cy="5416260"/>
        </p:xfrm>
        <a:graphic>
          <a:graphicData uri="http://schemas.openxmlformats.org/drawingml/2006/table">
            <a:tbl>
              <a:tblPr/>
              <a:tblGrid>
                <a:gridCol w="1464163"/>
                <a:gridCol w="1464163"/>
                <a:gridCol w="1464163"/>
                <a:gridCol w="1464163"/>
                <a:gridCol w="1464163"/>
                <a:gridCol w="1464163"/>
              </a:tblGrid>
              <a:tr h="635046">
                <a:tc>
                  <a:txBody>
                    <a:bodyPr/>
                    <a:lstStyle/>
                    <a:p>
                      <a:pPr algn="ctr">
                        <a:lnSpc>
                          <a:spcPct val="115000"/>
                        </a:lnSpc>
                        <a:spcAft>
                          <a:spcPts val="0"/>
                        </a:spcAft>
                      </a:pPr>
                      <a:r>
                        <a:rPr lang="cs-CZ" sz="1800" b="1" dirty="0">
                          <a:latin typeface="+mn-lt"/>
                          <a:ea typeface="Times New Roman"/>
                          <a:cs typeface="Times New Roman"/>
                        </a:rPr>
                        <a:t>Type </a:t>
                      </a:r>
                      <a:r>
                        <a:rPr lang="cs-CZ" sz="1800" b="1" dirty="0" err="1">
                          <a:latin typeface="+mn-lt"/>
                          <a:ea typeface="Times New Roman"/>
                          <a:cs typeface="Times New Roman"/>
                        </a:rPr>
                        <a:t>of</a:t>
                      </a:r>
                      <a:r>
                        <a:rPr lang="cs-CZ" sz="1800" b="1" dirty="0">
                          <a:latin typeface="+mn-lt"/>
                          <a:ea typeface="Times New Roman"/>
                          <a:cs typeface="Times New Roman"/>
                        </a:rPr>
                        <a:t> </a:t>
                      </a:r>
                      <a:r>
                        <a:rPr lang="cs-CZ" sz="1800" b="1" dirty="0" err="1">
                          <a:latin typeface="+mn-lt"/>
                          <a:ea typeface="Times New Roman"/>
                          <a:cs typeface="Times New Roman"/>
                        </a:rPr>
                        <a:t>fat</a:t>
                      </a:r>
                      <a:endParaRPr lang="cs-CZ" sz="1800"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dirty="0" err="1">
                          <a:solidFill>
                            <a:srgbClr val="FF0000"/>
                          </a:solidFill>
                          <a:latin typeface="+mn-lt"/>
                          <a:ea typeface="Times New Roman"/>
                          <a:cs typeface="Times New Roman"/>
                          <a:hlinkClick r:id="rId2" tooltip="Fat"/>
                        </a:rPr>
                        <a:t>Total</a:t>
                      </a:r>
                      <a:r>
                        <a:rPr lang="cs-CZ" sz="1800" b="1" u="sng" dirty="0">
                          <a:solidFill>
                            <a:srgbClr val="FF0000"/>
                          </a:solidFill>
                          <a:latin typeface="+mn-lt"/>
                          <a:ea typeface="Times New Roman"/>
                          <a:cs typeface="Times New Roman"/>
                          <a:hlinkClick r:id="rId2" tooltip="Fat"/>
                        </a:rPr>
                        <a:t> </a:t>
                      </a:r>
                      <a:r>
                        <a:rPr lang="cs-CZ" sz="1800" b="1" u="sng" dirty="0" err="1">
                          <a:solidFill>
                            <a:srgbClr val="FF0000"/>
                          </a:solidFill>
                          <a:latin typeface="+mn-lt"/>
                          <a:ea typeface="Times New Roman"/>
                          <a:cs typeface="Times New Roman"/>
                          <a:hlinkClick r:id="rId2" tooltip="Fat"/>
                        </a:rPr>
                        <a:t>fat</a:t>
                      </a:r>
                      <a:r>
                        <a:rPr lang="cs-CZ" sz="1800" b="1" dirty="0">
                          <a:solidFill>
                            <a:srgbClr val="FF0000"/>
                          </a:solidFill>
                          <a:latin typeface="+mn-lt"/>
                          <a:ea typeface="Times New Roman"/>
                          <a:cs typeface="Times New Roman"/>
                        </a:rPr>
                        <a:t> (g)</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dirty="0" err="1">
                          <a:solidFill>
                            <a:schemeClr val="tx1"/>
                          </a:solidFill>
                          <a:latin typeface="Arial Black" pitchFamily="34" charset="0"/>
                          <a:ea typeface="Times New Roman"/>
                          <a:cs typeface="Times New Roman"/>
                          <a:hlinkClick r:id="rId3" tooltip="Saturated fat"/>
                        </a:rPr>
                        <a:t>Saturated</a:t>
                      </a:r>
                      <a:r>
                        <a:rPr lang="cs-CZ" sz="1800" b="1" u="sng" dirty="0">
                          <a:solidFill>
                            <a:schemeClr val="tx1"/>
                          </a:solidFill>
                          <a:latin typeface="Arial Black" pitchFamily="34" charset="0"/>
                          <a:ea typeface="Times New Roman"/>
                          <a:cs typeface="Times New Roman"/>
                          <a:hlinkClick r:id="rId3" tooltip="Saturated fat"/>
                        </a:rPr>
                        <a:t> </a:t>
                      </a:r>
                      <a:r>
                        <a:rPr lang="cs-CZ" sz="1800" b="1" u="sng" dirty="0" err="1">
                          <a:solidFill>
                            <a:schemeClr val="tx1"/>
                          </a:solidFill>
                          <a:latin typeface="Arial Black" pitchFamily="34" charset="0"/>
                          <a:ea typeface="Times New Roman"/>
                          <a:cs typeface="Times New Roman"/>
                          <a:hlinkClick r:id="rId3" tooltip="Saturated fat"/>
                        </a:rPr>
                        <a:t>fat</a:t>
                      </a:r>
                      <a:r>
                        <a:rPr lang="cs-CZ" sz="1800" b="1" dirty="0">
                          <a:solidFill>
                            <a:schemeClr val="tx1"/>
                          </a:solidFill>
                          <a:latin typeface="Arial Black" pitchFamily="34" charset="0"/>
                          <a:ea typeface="Times New Roman"/>
                          <a:cs typeface="Times New Roman"/>
                        </a:rPr>
                        <a:t> (g)</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dirty="0" err="1">
                          <a:solidFill>
                            <a:srgbClr val="0000FF"/>
                          </a:solidFill>
                          <a:latin typeface="+mn-lt"/>
                          <a:ea typeface="Times New Roman"/>
                          <a:cs typeface="Times New Roman"/>
                          <a:hlinkClick r:id="rId4" tooltip="Monounsaturated fat"/>
                        </a:rPr>
                        <a:t>Monounsaturated</a:t>
                      </a:r>
                      <a:r>
                        <a:rPr lang="cs-CZ" sz="1800" b="1" u="sng" dirty="0">
                          <a:solidFill>
                            <a:srgbClr val="0000FF"/>
                          </a:solidFill>
                          <a:latin typeface="+mn-lt"/>
                          <a:ea typeface="Times New Roman"/>
                          <a:cs typeface="Times New Roman"/>
                          <a:hlinkClick r:id="rId4" tooltip="Monounsaturated fat"/>
                        </a:rPr>
                        <a:t> </a:t>
                      </a:r>
                      <a:r>
                        <a:rPr lang="cs-CZ" sz="1800" b="1" u="sng" dirty="0" err="1">
                          <a:solidFill>
                            <a:srgbClr val="0000FF"/>
                          </a:solidFill>
                          <a:latin typeface="+mn-lt"/>
                          <a:ea typeface="Times New Roman"/>
                          <a:cs typeface="Times New Roman"/>
                          <a:hlinkClick r:id="rId4" tooltip="Monounsaturated fat"/>
                        </a:rPr>
                        <a:t>fat</a:t>
                      </a:r>
                      <a:r>
                        <a:rPr lang="cs-CZ" sz="1800" b="1" dirty="0">
                          <a:latin typeface="+mn-lt"/>
                          <a:ea typeface="Times New Roman"/>
                          <a:cs typeface="Times New Roman"/>
                        </a:rPr>
                        <a:t> (g)</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a:solidFill>
                            <a:srgbClr val="0000FF"/>
                          </a:solidFill>
                          <a:latin typeface="+mn-lt"/>
                          <a:ea typeface="Times New Roman"/>
                          <a:cs typeface="Times New Roman"/>
                          <a:hlinkClick r:id="rId5" tooltip="Polyunsaturated fat"/>
                        </a:rPr>
                        <a:t>Polyunsaturated fat</a:t>
                      </a:r>
                      <a:r>
                        <a:rPr lang="cs-CZ" sz="1800" b="1">
                          <a:latin typeface="+mn-lt"/>
                          <a:ea typeface="Times New Roman"/>
                          <a:cs typeface="Times New Roman"/>
                        </a:rPr>
                        <a:t> (g)</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dirty="0" err="1">
                          <a:solidFill>
                            <a:srgbClr val="0000FF"/>
                          </a:solidFill>
                          <a:latin typeface="+mn-lt"/>
                          <a:ea typeface="Times New Roman"/>
                          <a:cs typeface="Times New Roman"/>
                          <a:hlinkClick r:id="rId6" tooltip="Smoke point"/>
                        </a:rPr>
                        <a:t>Smoke</a:t>
                      </a:r>
                      <a:r>
                        <a:rPr lang="cs-CZ" sz="1800" b="1" u="sng" dirty="0">
                          <a:solidFill>
                            <a:srgbClr val="0000FF"/>
                          </a:solidFill>
                          <a:latin typeface="+mn-lt"/>
                          <a:ea typeface="Times New Roman"/>
                          <a:cs typeface="Times New Roman"/>
                          <a:hlinkClick r:id="rId6" tooltip="Smoke point"/>
                        </a:rPr>
                        <a:t> point</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7" tooltip="Sunflower oil"/>
                        </a:rPr>
                        <a:t>Sunflower</a:t>
                      </a:r>
                      <a:r>
                        <a:rPr lang="cs-CZ" sz="1800" b="1" u="sng" dirty="0">
                          <a:solidFill>
                            <a:srgbClr val="0000FF"/>
                          </a:solidFill>
                          <a:latin typeface="+mn-lt"/>
                          <a:ea typeface="Times New Roman"/>
                          <a:cs typeface="Times New Roman"/>
                          <a:hlinkClick r:id="rId7" tooltip="Sunflower oil"/>
                        </a:rPr>
                        <a:t> </a:t>
                      </a:r>
                      <a:r>
                        <a:rPr lang="cs-CZ" sz="1800" b="1" u="sng" dirty="0" err="1">
                          <a:solidFill>
                            <a:srgbClr val="0000FF"/>
                          </a:solidFill>
                          <a:latin typeface="+mn-lt"/>
                          <a:ea typeface="Times New Roman"/>
                          <a:cs typeface="Times New Roman"/>
                          <a:hlinkClick r:id="rId7" tooltip="Sunflower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FF0000"/>
                          </a:solidFill>
                          <a:latin typeface="+mn-lt"/>
                          <a:ea typeface="Times New Roman"/>
                          <a:cs typeface="Times New Roman"/>
                        </a:rPr>
                        <a:t>100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11</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latin typeface="+mn-lt"/>
                          <a:ea typeface="Times New Roman"/>
                          <a:cs typeface="Times New Roman"/>
                        </a:rPr>
                        <a:t>69</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225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8" tooltip="Soybean oil"/>
                        </a:rPr>
                        <a:t>Soybean</a:t>
                      </a:r>
                      <a:r>
                        <a:rPr lang="cs-CZ" sz="1800" b="1" u="sng" dirty="0">
                          <a:solidFill>
                            <a:srgbClr val="0000FF"/>
                          </a:solidFill>
                          <a:latin typeface="+mn-lt"/>
                          <a:ea typeface="Times New Roman"/>
                          <a:cs typeface="Times New Roman"/>
                          <a:hlinkClick r:id="rId8" tooltip="Soybean oil"/>
                        </a:rPr>
                        <a:t> </a:t>
                      </a:r>
                      <a:r>
                        <a:rPr lang="cs-CZ" sz="1800" b="1" u="sng" dirty="0" err="1">
                          <a:solidFill>
                            <a:srgbClr val="0000FF"/>
                          </a:solidFill>
                          <a:latin typeface="+mn-lt"/>
                          <a:ea typeface="Times New Roman"/>
                          <a:cs typeface="Times New Roman"/>
                          <a:hlinkClick r:id="rId8" tooltip="Soybean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FF0000"/>
                          </a:solidFill>
                          <a:latin typeface="+mn-lt"/>
                          <a:ea typeface="Times New Roman"/>
                          <a:cs typeface="Times New Roman"/>
                        </a:rPr>
                        <a:t>100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16</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23</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latin typeface="+mn-lt"/>
                          <a:ea typeface="Times New Roman"/>
                          <a:cs typeface="Times New Roman"/>
                        </a:rPr>
                        <a:t>58</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257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13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9" tooltip="Canola oil"/>
                        </a:rPr>
                        <a:t>Canola</a:t>
                      </a:r>
                      <a:r>
                        <a:rPr lang="cs-CZ" sz="1800" b="1" u="sng" dirty="0">
                          <a:solidFill>
                            <a:srgbClr val="0000FF"/>
                          </a:solidFill>
                          <a:latin typeface="+mn-lt"/>
                          <a:ea typeface="Times New Roman"/>
                          <a:cs typeface="Times New Roman"/>
                          <a:hlinkClick r:id="rId9" tooltip="Canola oil"/>
                        </a:rPr>
                        <a:t> </a:t>
                      </a:r>
                      <a:r>
                        <a:rPr lang="cs-CZ" sz="1800" b="1" u="sng" dirty="0" err="1">
                          <a:solidFill>
                            <a:srgbClr val="0000FF"/>
                          </a:solidFill>
                          <a:latin typeface="+mn-lt"/>
                          <a:ea typeface="Times New Roman"/>
                          <a:cs typeface="Times New Roman"/>
                          <a:hlinkClick r:id="rId9" tooltip="Canola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100</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7</a:t>
                      </a:r>
                      <a:endParaRPr lang="cs-CZ" sz="1800" b="1"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63</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28</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205 °</a:t>
                      </a:r>
                      <a:r>
                        <a:rPr lang="cs-CZ" sz="1800" dirty="0" smtClean="0">
                          <a:solidFill>
                            <a:srgbClr val="008000"/>
                          </a:solidFill>
                          <a:latin typeface="Arial Black" pitchFamily="34" charset="0"/>
                          <a:ea typeface="Times New Roman"/>
                          <a:cs typeface="Times New Roman"/>
                        </a:rPr>
                        <a:t>C</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0" tooltip="Olive oil"/>
                        </a:rPr>
                        <a:t>Olive</a:t>
                      </a:r>
                      <a:r>
                        <a:rPr lang="cs-CZ" sz="1800" b="1" u="sng" dirty="0">
                          <a:solidFill>
                            <a:srgbClr val="0000FF"/>
                          </a:solidFill>
                          <a:latin typeface="+mn-lt"/>
                          <a:ea typeface="Times New Roman"/>
                          <a:cs typeface="Times New Roman"/>
                          <a:hlinkClick r:id="rId10" tooltip="Olive oil"/>
                        </a:rPr>
                        <a:t> </a:t>
                      </a:r>
                      <a:r>
                        <a:rPr lang="cs-CZ" sz="1800" b="1" u="sng" dirty="0" err="1">
                          <a:solidFill>
                            <a:srgbClr val="0000FF"/>
                          </a:solidFill>
                          <a:latin typeface="+mn-lt"/>
                          <a:ea typeface="Times New Roman"/>
                          <a:cs typeface="Times New Roman"/>
                          <a:hlinkClick r:id="rId10" tooltip="Olive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100</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14</a:t>
                      </a:r>
                      <a:endParaRPr lang="cs-CZ" sz="1800" b="1"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73</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11</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190 °</a:t>
                      </a:r>
                      <a:r>
                        <a:rPr lang="cs-CZ" sz="1800" dirty="0" smtClean="0">
                          <a:solidFill>
                            <a:srgbClr val="008000"/>
                          </a:solidFill>
                          <a:latin typeface="Arial Black" pitchFamily="34" charset="0"/>
                          <a:ea typeface="Times New Roman"/>
                          <a:cs typeface="Times New Roman"/>
                        </a:rPr>
                        <a:t>C</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1" tooltip="Peanut oil"/>
                        </a:rPr>
                        <a:t>Peanut</a:t>
                      </a:r>
                      <a:r>
                        <a:rPr lang="cs-CZ" sz="1800" b="1" u="sng" dirty="0">
                          <a:solidFill>
                            <a:srgbClr val="0000FF"/>
                          </a:solidFill>
                          <a:latin typeface="+mn-lt"/>
                          <a:ea typeface="Times New Roman"/>
                          <a:cs typeface="Times New Roman"/>
                          <a:hlinkClick r:id="rId11" tooltip="Peanut oil"/>
                        </a:rPr>
                        <a:t> </a:t>
                      </a:r>
                      <a:r>
                        <a:rPr lang="cs-CZ" sz="1800" b="1" u="sng" dirty="0" err="1">
                          <a:solidFill>
                            <a:srgbClr val="0000FF"/>
                          </a:solidFill>
                          <a:latin typeface="+mn-lt"/>
                          <a:ea typeface="Times New Roman"/>
                          <a:cs typeface="Times New Roman"/>
                          <a:hlinkClick r:id="rId11" tooltip="Peanut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17</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46</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32</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225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2" tooltip="Rice bran oil"/>
                        </a:rPr>
                        <a:t>Rice</a:t>
                      </a:r>
                      <a:r>
                        <a:rPr lang="cs-CZ" sz="1800" b="1" u="sng" dirty="0">
                          <a:solidFill>
                            <a:srgbClr val="0000FF"/>
                          </a:solidFill>
                          <a:latin typeface="+mn-lt"/>
                          <a:ea typeface="Times New Roman"/>
                          <a:cs typeface="Times New Roman"/>
                          <a:hlinkClick r:id="rId12" tooltip="Rice bran oil"/>
                        </a:rPr>
                        <a:t> bran </a:t>
                      </a:r>
                      <a:r>
                        <a:rPr lang="cs-CZ" sz="1800" b="1" u="sng" dirty="0" err="1">
                          <a:solidFill>
                            <a:srgbClr val="0000FF"/>
                          </a:solidFill>
                          <a:latin typeface="+mn-lt"/>
                          <a:ea typeface="Times New Roman"/>
                          <a:cs typeface="Times New Roman"/>
                          <a:hlinkClick r:id="rId12" tooltip="Rice bran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25</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38</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37</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250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u="sng" dirty="0" err="1" smtClean="0">
                          <a:solidFill>
                            <a:srgbClr val="0000FF"/>
                          </a:solidFill>
                          <a:latin typeface="+mn-lt"/>
                          <a:ea typeface="Times New Roman"/>
                          <a:cs typeface="Times New Roman"/>
                        </a:rPr>
                        <a:t>Lard</a:t>
                      </a:r>
                      <a:endParaRPr lang="cs-CZ" sz="18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a:solidFill>
                            <a:srgbClr val="0000FF"/>
                          </a:solidFill>
                          <a:latin typeface="+mn-lt"/>
                          <a:ea typeface="Times New Roman"/>
                          <a:cs typeface="Times New Roman"/>
                        </a:rPr>
                        <a:t>100</a:t>
                      </a:r>
                      <a:endParaRPr lang="cs-CZ" sz="180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39</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45</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11</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190 °</a:t>
                      </a:r>
                      <a:r>
                        <a:rPr lang="cs-CZ" sz="1800" dirty="0" smtClean="0">
                          <a:solidFill>
                            <a:srgbClr val="0000FF"/>
                          </a:solidFill>
                          <a:latin typeface="Arial Black" pitchFamily="34" charset="0"/>
                          <a:ea typeface="Times New Roman"/>
                          <a:cs typeface="Times New Roman"/>
                        </a:rPr>
                        <a:t>C</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576">
                <a:tc>
                  <a:txBody>
                    <a:bodyPr/>
                    <a:lstStyle/>
                    <a:p>
                      <a:pPr>
                        <a:lnSpc>
                          <a:spcPct val="115000"/>
                        </a:lnSpc>
                        <a:spcAft>
                          <a:spcPts val="0"/>
                        </a:spcAft>
                      </a:pPr>
                      <a:r>
                        <a:rPr lang="cs-CZ" sz="1800" b="1" u="sng" dirty="0" err="1" smtClean="0">
                          <a:solidFill>
                            <a:srgbClr val="0000FF"/>
                          </a:solidFill>
                          <a:latin typeface="+mn-lt"/>
                          <a:ea typeface="Times New Roman"/>
                          <a:cs typeface="Times New Roman"/>
                        </a:rPr>
                        <a:t>Suet</a:t>
                      </a:r>
                      <a:r>
                        <a:rPr lang="cs-CZ" sz="1800" b="1" u="sng" dirty="0" smtClean="0">
                          <a:solidFill>
                            <a:srgbClr val="0000FF"/>
                          </a:solidFill>
                          <a:latin typeface="+mn-lt"/>
                          <a:ea typeface="Times New Roman"/>
                          <a:cs typeface="Times New Roman"/>
                        </a:rPr>
                        <a:t> (</a:t>
                      </a:r>
                      <a:r>
                        <a:rPr lang="cs-CZ" sz="1800" b="1" u="sng" dirty="0" err="1" smtClean="0">
                          <a:solidFill>
                            <a:srgbClr val="0000FF"/>
                          </a:solidFill>
                          <a:latin typeface="+mn-lt"/>
                          <a:ea typeface="Times New Roman"/>
                          <a:cs typeface="Times New Roman"/>
                        </a:rPr>
                        <a:t>Tallow</a:t>
                      </a:r>
                      <a:r>
                        <a:rPr lang="cs-CZ" sz="1800" b="1" u="sng" dirty="0" smtClean="0">
                          <a:solidFill>
                            <a:srgbClr val="0000FF"/>
                          </a:solidFill>
                          <a:latin typeface="+mn-lt"/>
                          <a:ea typeface="Times New Roman"/>
                          <a:cs typeface="Times New Roman"/>
                        </a:rPr>
                        <a:t>)</a:t>
                      </a:r>
                      <a:endParaRPr lang="cs-CZ" sz="18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mn-lt"/>
                          <a:ea typeface="Times New Roman"/>
                          <a:cs typeface="Times New Roman"/>
                        </a:rPr>
                        <a:t>94</a:t>
                      </a:r>
                      <a:endParaRPr lang="cs-CZ" sz="1800" dirty="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52</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32</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3</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200 °</a:t>
                      </a:r>
                      <a:r>
                        <a:rPr lang="cs-CZ" sz="1800" dirty="0" smtClean="0">
                          <a:solidFill>
                            <a:srgbClr val="0000FF"/>
                          </a:solidFill>
                          <a:latin typeface="Arial Black" pitchFamily="34" charset="0"/>
                          <a:ea typeface="Times New Roman"/>
                          <a:cs typeface="Times New Roman"/>
                        </a:rPr>
                        <a:t>C</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dirty="0" err="1">
                          <a:solidFill>
                            <a:srgbClr val="0000FF"/>
                          </a:solidFill>
                          <a:latin typeface="+mn-lt"/>
                          <a:ea typeface="Times New Roman"/>
                          <a:cs typeface="Times New Roman"/>
                        </a:rPr>
                        <a:t>Butter</a:t>
                      </a:r>
                      <a:endParaRPr lang="cs-CZ" sz="18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mn-lt"/>
                          <a:ea typeface="Times New Roman"/>
                          <a:cs typeface="Times New Roman"/>
                        </a:rPr>
                        <a:t>81</a:t>
                      </a:r>
                      <a:endParaRPr lang="cs-CZ" sz="1800" b="1" dirty="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51</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21</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3</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150 °</a:t>
                      </a:r>
                      <a:r>
                        <a:rPr lang="cs-CZ" sz="1800" b="1" dirty="0" smtClean="0">
                          <a:solidFill>
                            <a:srgbClr val="0000FF"/>
                          </a:solidFill>
                          <a:latin typeface="Arial Black" pitchFamily="34" charset="0"/>
                          <a:ea typeface="Times New Roman"/>
                          <a:cs typeface="Times New Roman"/>
                        </a:rPr>
                        <a:t>C</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576">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3" tooltip="Coconut oil"/>
                        </a:rPr>
                        <a:t>Coconut</a:t>
                      </a:r>
                      <a:r>
                        <a:rPr lang="cs-CZ" sz="1800" b="1" u="sng" dirty="0">
                          <a:solidFill>
                            <a:srgbClr val="0000FF"/>
                          </a:solidFill>
                          <a:latin typeface="+mn-lt"/>
                          <a:ea typeface="Times New Roman"/>
                          <a:cs typeface="Times New Roman"/>
                          <a:hlinkClick r:id="rId13" tooltip="Coconut oil"/>
                        </a:rPr>
                        <a:t> </a:t>
                      </a:r>
                      <a:r>
                        <a:rPr lang="cs-CZ" sz="1800" b="1" u="sng" dirty="0" err="1">
                          <a:solidFill>
                            <a:srgbClr val="0000FF"/>
                          </a:solidFill>
                          <a:latin typeface="+mn-lt"/>
                          <a:ea typeface="Times New Roman"/>
                          <a:cs typeface="Times New Roman"/>
                          <a:hlinkClick r:id="rId13" tooltip="Coconut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86</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latin typeface="+mn-lt"/>
                          <a:ea typeface="Times New Roman"/>
                          <a:cs typeface="Times New Roman"/>
                        </a:rPr>
                        <a:t>6</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177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January 2018/3</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12</a:t>
            </a:fld>
            <a:endParaRPr lang="sk-SK"/>
          </a:p>
        </p:txBody>
      </p:sp>
      <p:sp>
        <p:nvSpPr>
          <p:cNvPr id="6" name="Obdélník 5"/>
          <p:cNvSpPr/>
          <p:nvPr/>
        </p:nvSpPr>
        <p:spPr>
          <a:xfrm>
            <a:off x="467544" y="332656"/>
            <a:ext cx="8136904" cy="4462760"/>
          </a:xfrm>
          <a:prstGeom prst="rect">
            <a:avLst/>
          </a:prstGeom>
        </p:spPr>
        <p:txBody>
          <a:bodyPr wrap="square">
            <a:spAutoFit/>
          </a:bodyPr>
          <a:lstStyle/>
          <a:p>
            <a:pPr algn="just"/>
            <a:r>
              <a:rPr lang="en-US" sz="2800" dirty="0" smtClean="0"/>
              <a:t>The </a:t>
            </a:r>
            <a:r>
              <a:rPr lang="en-US" sz="2800" b="1" dirty="0" smtClean="0">
                <a:solidFill>
                  <a:srgbClr val="FF0000"/>
                </a:solidFill>
                <a:latin typeface="Arial Black" pitchFamily="34" charset="0"/>
              </a:rPr>
              <a:t>smoke point</a:t>
            </a:r>
            <a:r>
              <a:rPr lang="en-US" sz="2800" dirty="0" smtClean="0">
                <a:solidFill>
                  <a:srgbClr val="FF0000"/>
                </a:solidFill>
                <a:latin typeface="Arial Black" pitchFamily="34" charset="0"/>
              </a:rPr>
              <a:t> </a:t>
            </a:r>
            <a:r>
              <a:rPr lang="en-US" sz="2800" dirty="0" smtClean="0"/>
              <a:t>of an </a:t>
            </a:r>
            <a:r>
              <a:rPr lang="en-US" sz="2800" dirty="0" smtClean="0">
                <a:hlinkClick r:id="rId2" tooltip="Cooking oil"/>
              </a:rPr>
              <a:t>oil or fat</a:t>
            </a:r>
            <a:r>
              <a:rPr lang="en-US" sz="2800" dirty="0" smtClean="0"/>
              <a:t> is the temperature at which, under defined conditions, enough volatile compounds emerge </a:t>
            </a:r>
            <a:r>
              <a:rPr lang="en-US" sz="2800" b="1" dirty="0" smtClean="0">
                <a:solidFill>
                  <a:srgbClr val="0000FF"/>
                </a:solidFill>
              </a:rPr>
              <a:t>when a bluish smoke becomes clearly visible from the oil. </a:t>
            </a:r>
            <a:r>
              <a:rPr lang="en-US" sz="2800" dirty="0" smtClean="0"/>
              <a:t>At this temperature, volatile compounds, such as free fatty acids, and short-chain degradation products of oxidation come up from the oil. These volatile compounds degrade in air to give soot. The smoke point indicates the temperature limit up to which that cooking oil can be used.</a:t>
            </a:r>
            <a:r>
              <a:rPr lang="en-US" sz="2800" baseline="30000" dirty="0" smtClean="0">
                <a:hlinkClick r:id="rId3"/>
              </a:rPr>
              <a:t>[1]</a:t>
            </a:r>
            <a:endParaRPr lang="cs-CZ"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2018/3</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3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13</a:t>
            </a:fld>
            <a:endParaRPr lang="sk-SK"/>
          </a:p>
        </p:txBody>
      </p:sp>
      <p:sp>
        <p:nvSpPr>
          <p:cNvPr id="5" name="Obdélník 4"/>
          <p:cNvSpPr/>
          <p:nvPr/>
        </p:nvSpPr>
        <p:spPr>
          <a:xfrm>
            <a:off x="0" y="0"/>
            <a:ext cx="8784976" cy="2985433"/>
          </a:xfrm>
          <a:prstGeom prst="rect">
            <a:avLst/>
          </a:prstGeom>
        </p:spPr>
        <p:txBody>
          <a:bodyPr wrap="square">
            <a:spAutoFit/>
          </a:bodyPr>
          <a:lstStyle/>
          <a:p>
            <a:pPr algn="just"/>
            <a:r>
              <a:rPr lang="en-US" sz="2000" dirty="0" smtClean="0"/>
              <a:t>The </a:t>
            </a:r>
            <a:r>
              <a:rPr lang="en-US" sz="2800" b="1" dirty="0" smtClean="0">
                <a:solidFill>
                  <a:srgbClr val="FF0000"/>
                </a:solidFill>
                <a:latin typeface="Arial Black" pitchFamily="34" charset="0"/>
              </a:rPr>
              <a:t>iodine value</a:t>
            </a:r>
            <a:r>
              <a:rPr lang="en-US" sz="2800" dirty="0" smtClean="0">
                <a:solidFill>
                  <a:srgbClr val="FF0000"/>
                </a:solidFill>
                <a:latin typeface="Arial Black" pitchFamily="34" charset="0"/>
              </a:rPr>
              <a:t> </a:t>
            </a:r>
            <a:r>
              <a:rPr lang="en-US" sz="2000" dirty="0" smtClean="0"/>
              <a:t>(or "iodine adsorption value" or "iodine number" or "iodine index") in </a:t>
            </a:r>
            <a:r>
              <a:rPr lang="en-US" sz="2000" dirty="0" smtClean="0">
                <a:hlinkClick r:id="rId2" tooltip="Chemistry"/>
              </a:rPr>
              <a:t>chemistry</a:t>
            </a:r>
            <a:r>
              <a:rPr lang="en-US" sz="2000" dirty="0" smtClean="0"/>
              <a:t> is the mass of </a:t>
            </a:r>
            <a:r>
              <a:rPr lang="en-US" sz="2000" dirty="0" smtClean="0">
                <a:hlinkClick r:id="rId3" tooltip="Iodine"/>
              </a:rPr>
              <a:t>iodine</a:t>
            </a:r>
            <a:r>
              <a:rPr lang="en-US" sz="2000" dirty="0" smtClean="0"/>
              <a:t> in grams that is consumed by 100 grams of a </a:t>
            </a:r>
            <a:r>
              <a:rPr lang="en-US" sz="2000" dirty="0" smtClean="0">
                <a:hlinkClick r:id="rId4" tooltip="Chemical substance"/>
              </a:rPr>
              <a:t>chemical substance</a:t>
            </a:r>
            <a:r>
              <a:rPr lang="en-US" sz="2000" dirty="0" smtClean="0"/>
              <a:t>. Iodine numbers are often used to determine the amount of </a:t>
            </a:r>
            <a:r>
              <a:rPr lang="en-US" sz="2000" dirty="0" err="1" smtClean="0"/>
              <a:t>unsaturation</a:t>
            </a:r>
            <a:r>
              <a:rPr lang="en-US" sz="2000" dirty="0" smtClean="0"/>
              <a:t> in </a:t>
            </a:r>
            <a:r>
              <a:rPr lang="en-US" sz="2000" dirty="0" smtClean="0">
                <a:hlinkClick r:id="rId5" tooltip="Fatty acid"/>
              </a:rPr>
              <a:t>fatty acids</a:t>
            </a:r>
            <a:r>
              <a:rPr lang="en-US" sz="2000" dirty="0" smtClean="0"/>
              <a:t>. This </a:t>
            </a:r>
            <a:r>
              <a:rPr lang="en-US" sz="2000" dirty="0" err="1" smtClean="0"/>
              <a:t>unsaturation</a:t>
            </a:r>
            <a:r>
              <a:rPr lang="en-US" sz="2000" dirty="0" smtClean="0"/>
              <a:t> is in the form of double bonds, which react with iodine compounds. The higher the iodine number, the more C=C bonds are present in the fat.</a:t>
            </a:r>
            <a:r>
              <a:rPr lang="en-US" sz="2000" baseline="30000" dirty="0" smtClean="0">
                <a:hlinkClick r:id="rId6"/>
              </a:rPr>
              <a:t>[1]</a:t>
            </a:r>
            <a:r>
              <a:rPr lang="en-US" sz="2000" dirty="0" smtClean="0"/>
              <a:t> It can be seen from the table that </a:t>
            </a:r>
            <a:r>
              <a:rPr lang="en-US" sz="2000" dirty="0" smtClean="0">
                <a:hlinkClick r:id="rId7" tooltip="Coconut oil"/>
              </a:rPr>
              <a:t>coconut oil</a:t>
            </a:r>
            <a:r>
              <a:rPr lang="en-US" sz="2000" dirty="0" smtClean="0"/>
              <a:t> is very saturated, which means it is good for making </a:t>
            </a:r>
            <a:r>
              <a:rPr lang="en-US" sz="2000" dirty="0" smtClean="0">
                <a:hlinkClick r:id="rId8" tooltip="Soap"/>
              </a:rPr>
              <a:t>soap</a:t>
            </a:r>
            <a:r>
              <a:rPr lang="en-US" sz="2000" dirty="0" smtClean="0"/>
              <a:t>. On the other hand, linseed oil is </a:t>
            </a:r>
            <a:r>
              <a:rPr lang="en-US" sz="2000" dirty="0" smtClean="0">
                <a:hlinkClick r:id="rId9" tooltip="Unsaturated fatty acid"/>
              </a:rPr>
              <a:t>highly unsaturated</a:t>
            </a:r>
            <a:r>
              <a:rPr lang="en-US" sz="2000" dirty="0" smtClean="0"/>
              <a:t>, which makes it a </a:t>
            </a:r>
            <a:r>
              <a:rPr lang="en-US" sz="2000" dirty="0" smtClean="0">
                <a:hlinkClick r:id="rId10" tooltip="Drying oil"/>
              </a:rPr>
              <a:t>drying oil</a:t>
            </a:r>
            <a:r>
              <a:rPr lang="en-US" sz="2000" dirty="0" smtClean="0"/>
              <a:t>, well suited for making </a:t>
            </a:r>
            <a:r>
              <a:rPr lang="en-US" sz="2000" dirty="0" smtClean="0">
                <a:hlinkClick r:id="rId11" tooltip="Oil paint"/>
              </a:rPr>
              <a:t>oil paints</a:t>
            </a:r>
            <a:r>
              <a:rPr lang="en-US" sz="2000" dirty="0" smtClean="0"/>
              <a:t>.</a:t>
            </a:r>
            <a:endParaRPr lang="cs-CZ" sz="2000" dirty="0"/>
          </a:p>
        </p:txBody>
      </p:sp>
      <p:sp>
        <p:nvSpPr>
          <p:cNvPr id="6" name="Obdélník 5"/>
          <p:cNvSpPr/>
          <p:nvPr/>
        </p:nvSpPr>
        <p:spPr>
          <a:xfrm>
            <a:off x="0" y="4077072"/>
            <a:ext cx="9036496" cy="2677656"/>
          </a:xfrm>
          <a:prstGeom prst="rect">
            <a:avLst/>
          </a:prstGeom>
          <a:solidFill>
            <a:schemeClr val="accent3">
              <a:lumMod val="95000"/>
            </a:schemeClr>
          </a:solidFill>
        </p:spPr>
        <p:txBody>
          <a:bodyPr wrap="square">
            <a:spAutoFit/>
          </a:bodyPr>
          <a:lstStyle/>
          <a:p>
            <a:pPr algn="just"/>
            <a:r>
              <a:rPr lang="cs-CZ" sz="2800" b="1" dirty="0" smtClean="0">
                <a:solidFill>
                  <a:srgbClr val="FF0000"/>
                </a:solidFill>
                <a:latin typeface="Arial Black" pitchFamily="34" charset="0"/>
              </a:rPr>
              <a:t>A</a:t>
            </a:r>
            <a:r>
              <a:rPr lang="en-US" sz="2800" b="1" dirty="0" smtClean="0">
                <a:solidFill>
                  <a:srgbClr val="FF0000"/>
                </a:solidFill>
                <a:latin typeface="Arial Black" pitchFamily="34" charset="0"/>
              </a:rPr>
              <a:t>cid value</a:t>
            </a:r>
            <a:r>
              <a:rPr lang="en-US" sz="2800" dirty="0" smtClean="0">
                <a:solidFill>
                  <a:srgbClr val="FF0000"/>
                </a:solidFill>
                <a:latin typeface="Arial Black" pitchFamily="34" charset="0"/>
              </a:rPr>
              <a:t> </a:t>
            </a:r>
            <a:r>
              <a:rPr lang="en-US" sz="2000" dirty="0" smtClean="0"/>
              <a:t>(or "neutralization number" or "acid number" or "acidity") is the mass of </a:t>
            </a:r>
            <a:r>
              <a:rPr lang="en-US" sz="2000" dirty="0" smtClean="0">
                <a:hlinkClick r:id="rId12" tooltip="Potassium hydroxide"/>
              </a:rPr>
              <a:t>potassium hydroxide</a:t>
            </a:r>
            <a:r>
              <a:rPr lang="en-US" sz="2000" dirty="0" smtClean="0"/>
              <a:t> (KOH) in </a:t>
            </a:r>
            <a:r>
              <a:rPr lang="en-US" sz="2000" dirty="0" smtClean="0">
                <a:hlinkClick r:id="rId13" tooltip="Milligrams"/>
              </a:rPr>
              <a:t>milligrams</a:t>
            </a:r>
            <a:r>
              <a:rPr lang="en-US" sz="2000" dirty="0" smtClean="0"/>
              <a:t> that is required to neutralize one gram of </a:t>
            </a:r>
            <a:r>
              <a:rPr lang="en-US" sz="2000" dirty="0" smtClean="0">
                <a:hlinkClick r:id="rId4" tooltip="Chemical substance"/>
              </a:rPr>
              <a:t>chemical substance</a:t>
            </a:r>
            <a:r>
              <a:rPr lang="en-US" sz="2000" dirty="0" smtClean="0"/>
              <a:t>.</a:t>
            </a:r>
            <a:r>
              <a:rPr lang="en-US" sz="2000" baseline="30000" dirty="0" smtClean="0">
                <a:hlinkClick r:id="rId14"/>
              </a:rPr>
              <a:t>[1]</a:t>
            </a:r>
            <a:r>
              <a:rPr lang="en-US" sz="2000" dirty="0" smtClean="0"/>
              <a:t> The acid number is a measure of the number of </a:t>
            </a:r>
            <a:r>
              <a:rPr lang="en-US" sz="2000" dirty="0" smtClean="0">
                <a:hlinkClick r:id="rId15" tooltip="Carboxylic acid"/>
              </a:rPr>
              <a:t>carboxylic acid</a:t>
            </a:r>
            <a:r>
              <a:rPr lang="en-US" sz="2000" dirty="0" smtClean="0"/>
              <a:t> groups in a chemical compound, such as a </a:t>
            </a:r>
            <a:r>
              <a:rPr lang="en-US" sz="2000" dirty="0" smtClean="0">
                <a:hlinkClick r:id="rId5" tooltip="Fatty acid"/>
              </a:rPr>
              <a:t>fatty acid</a:t>
            </a:r>
            <a:r>
              <a:rPr lang="en-US" sz="2000" dirty="0" smtClean="0"/>
              <a:t>, or in a mixture of compounds. In a typical procedure, a known amount of sample dissolved in an organic solvent (often </a:t>
            </a:r>
            <a:r>
              <a:rPr lang="en-US" sz="2000" dirty="0" err="1" smtClean="0">
                <a:hlinkClick r:id="rId16" tooltip="Isopropyl alcohol"/>
              </a:rPr>
              <a:t>isopropanol</a:t>
            </a:r>
            <a:r>
              <a:rPr lang="en-US" sz="2000" dirty="0" smtClean="0"/>
              <a:t>) and </a:t>
            </a:r>
            <a:r>
              <a:rPr lang="en-US" sz="2000" dirty="0" smtClean="0">
                <a:hlinkClick r:id="rId17" tooltip="Titration"/>
              </a:rPr>
              <a:t>titrated</a:t>
            </a:r>
            <a:r>
              <a:rPr lang="en-US" sz="2000" dirty="0" smtClean="0"/>
              <a:t> with a solution of potassium hydroxide (KOH) of known </a:t>
            </a:r>
            <a:r>
              <a:rPr lang="en-US" sz="2000" dirty="0" smtClean="0">
                <a:hlinkClick r:id="rId18" tooltip="Concentration"/>
              </a:rPr>
              <a:t>concentration</a:t>
            </a:r>
            <a:r>
              <a:rPr lang="en-US" sz="2000" dirty="0" smtClean="0"/>
              <a:t> using </a:t>
            </a:r>
            <a:r>
              <a:rPr lang="en-US" sz="2000" dirty="0" smtClean="0">
                <a:hlinkClick r:id="rId19" tooltip="Phenolphthalein"/>
              </a:rPr>
              <a:t>phenolphthalein</a:t>
            </a:r>
            <a:r>
              <a:rPr lang="en-US" sz="2000" dirty="0" smtClean="0"/>
              <a:t> as a color indicator.</a:t>
            </a:r>
            <a:endParaRPr lang="cs-CZ"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2018/3</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3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14</a:t>
            </a:fld>
            <a:endParaRPr lang="sk-SK"/>
          </a:p>
        </p:txBody>
      </p:sp>
      <p:sp>
        <p:nvSpPr>
          <p:cNvPr id="5" name="Obdélník 4"/>
          <p:cNvSpPr/>
          <p:nvPr/>
        </p:nvSpPr>
        <p:spPr>
          <a:xfrm>
            <a:off x="0" y="197346"/>
            <a:ext cx="8892480" cy="4185761"/>
          </a:xfrm>
          <a:prstGeom prst="rect">
            <a:avLst/>
          </a:prstGeom>
        </p:spPr>
        <p:txBody>
          <a:bodyPr wrap="square">
            <a:spAutoFit/>
          </a:bodyPr>
          <a:lstStyle/>
          <a:p>
            <a:pPr algn="just"/>
            <a:r>
              <a:rPr lang="en-US" sz="2800" b="1" dirty="0" err="1" smtClean="0">
                <a:solidFill>
                  <a:srgbClr val="FF0000"/>
                </a:solidFill>
                <a:latin typeface="Arial Black" pitchFamily="34" charset="0"/>
              </a:rPr>
              <a:t>Saponification</a:t>
            </a:r>
            <a:r>
              <a:rPr lang="en-US" sz="2800" b="1" dirty="0" smtClean="0">
                <a:solidFill>
                  <a:srgbClr val="FF0000"/>
                </a:solidFill>
                <a:latin typeface="Arial Black" pitchFamily="34" charset="0"/>
              </a:rPr>
              <a:t> value</a:t>
            </a:r>
            <a:r>
              <a:rPr lang="en-US" sz="2800" dirty="0" smtClean="0">
                <a:solidFill>
                  <a:srgbClr val="FF0000"/>
                </a:solidFill>
                <a:latin typeface="Arial Black" pitchFamily="34" charset="0"/>
              </a:rPr>
              <a:t> </a:t>
            </a:r>
            <a:r>
              <a:rPr lang="en-US" sz="2000" dirty="0" smtClean="0"/>
              <a:t>(or "</a:t>
            </a:r>
            <a:r>
              <a:rPr lang="en-US" sz="2000" b="1" dirty="0" err="1" smtClean="0"/>
              <a:t>saponification</a:t>
            </a:r>
            <a:r>
              <a:rPr lang="en-US" sz="2000" b="1" dirty="0" smtClean="0"/>
              <a:t> number</a:t>
            </a:r>
            <a:r>
              <a:rPr lang="en-US" sz="2000" dirty="0" smtClean="0"/>
              <a:t>"/"</a:t>
            </a:r>
            <a:r>
              <a:rPr lang="en-US" sz="2000" b="1" dirty="0" err="1" smtClean="0"/>
              <a:t>Koettstorfer</a:t>
            </a:r>
            <a:r>
              <a:rPr lang="en-US" sz="2000" b="1" dirty="0" smtClean="0"/>
              <a:t> number</a:t>
            </a:r>
            <a:r>
              <a:rPr lang="en-US" sz="2000" dirty="0" smtClean="0"/>
              <a:t>",</a:t>
            </a:r>
            <a:r>
              <a:rPr lang="en-US" sz="2000" baseline="30000" dirty="0" smtClean="0">
                <a:hlinkClick r:id="rId2"/>
              </a:rPr>
              <a:t>[1]</a:t>
            </a:r>
            <a:r>
              <a:rPr lang="en-US" sz="2000" dirty="0" smtClean="0"/>
              <a:t> also referred to as "</a:t>
            </a:r>
            <a:r>
              <a:rPr lang="en-US" sz="2000" b="1" dirty="0" smtClean="0"/>
              <a:t>sap</a:t>
            </a:r>
            <a:r>
              <a:rPr lang="en-US" sz="2000" dirty="0" smtClean="0"/>
              <a:t>" for short) represents the number of milligrams of </a:t>
            </a:r>
            <a:r>
              <a:rPr lang="en-US" sz="2000" dirty="0" smtClean="0">
                <a:hlinkClick r:id="rId3" tooltip="Potassium hydroxide"/>
              </a:rPr>
              <a:t>potassium hydroxide</a:t>
            </a:r>
            <a:r>
              <a:rPr lang="en-US" sz="2000" dirty="0" smtClean="0"/>
              <a:t> required to </a:t>
            </a:r>
            <a:r>
              <a:rPr lang="en-US" sz="2000" dirty="0" err="1" smtClean="0">
                <a:hlinkClick r:id="rId4" tooltip="Saponification"/>
              </a:rPr>
              <a:t>saponify</a:t>
            </a:r>
            <a:r>
              <a:rPr lang="en-US" sz="2000" dirty="0" smtClean="0"/>
              <a:t> 1g of </a:t>
            </a:r>
            <a:r>
              <a:rPr lang="en-US" sz="2000" dirty="0" smtClean="0">
                <a:hlinkClick r:id="rId5" tooltip="Fat"/>
              </a:rPr>
              <a:t>fat</a:t>
            </a:r>
            <a:r>
              <a:rPr lang="en-US" sz="2000" dirty="0" smtClean="0"/>
              <a:t> under the conditions specified.</a:t>
            </a:r>
            <a:r>
              <a:rPr lang="en-US" sz="2000" baseline="30000" dirty="0" smtClean="0">
                <a:hlinkClick r:id="rId2"/>
              </a:rPr>
              <a:t>[2]</a:t>
            </a:r>
            <a:r>
              <a:rPr lang="en-US" sz="2000" dirty="0" smtClean="0"/>
              <a:t> It is a measure of the average </a:t>
            </a:r>
            <a:r>
              <a:rPr lang="en-US" sz="2000" dirty="0" smtClean="0">
                <a:hlinkClick r:id="rId6" tooltip="Molecular weight"/>
              </a:rPr>
              <a:t>molecular weight</a:t>
            </a:r>
            <a:r>
              <a:rPr lang="en-US" sz="2000" dirty="0" smtClean="0"/>
              <a:t> (or chain length) of all the </a:t>
            </a:r>
            <a:r>
              <a:rPr lang="en-US" sz="2000" dirty="0" smtClean="0">
                <a:hlinkClick r:id="rId7" tooltip="Fatty acid"/>
              </a:rPr>
              <a:t>fatty acids</a:t>
            </a:r>
            <a:r>
              <a:rPr lang="en-US" sz="2000" dirty="0" smtClean="0"/>
              <a:t> present. As most of the mass of a fat/tri-ester is in the 3 fatty acids, it allows for comparison of the average fatty acid chain length. The long chain fatty acids found in fats have a low </a:t>
            </a:r>
            <a:r>
              <a:rPr lang="en-US" sz="2000" dirty="0" err="1" smtClean="0"/>
              <a:t>saponification</a:t>
            </a:r>
            <a:r>
              <a:rPr lang="en-US" sz="2000" dirty="0" smtClean="0"/>
              <a:t> value because they have a relatively fewer number of carboxylic functional groups per unit mass of the fat as compared to short chain fatty acids. If more moles of base are required to </a:t>
            </a:r>
            <a:r>
              <a:rPr lang="en-US" sz="2000" dirty="0" err="1" smtClean="0"/>
              <a:t>saponify</a:t>
            </a:r>
            <a:r>
              <a:rPr lang="en-US" sz="2000" dirty="0" smtClean="0"/>
              <a:t> N grams of fat then there are more moles of the fat and the chain lengths are relatively small, given the following relation:</a:t>
            </a:r>
          </a:p>
          <a:p>
            <a:pPr algn="just"/>
            <a:r>
              <a:rPr lang="en-US" sz="2000" dirty="0" smtClean="0"/>
              <a:t>Number of moles = mass of oil / average molecular mass</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2018/3</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3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15</a:t>
            </a:fld>
            <a:endParaRPr lang="sk-SK"/>
          </a:p>
        </p:txBody>
      </p:sp>
      <p:sp>
        <p:nvSpPr>
          <p:cNvPr id="12" name="TextovéPole 11"/>
          <p:cNvSpPr txBox="1"/>
          <p:nvPr/>
        </p:nvSpPr>
        <p:spPr>
          <a:xfrm>
            <a:off x="0" y="0"/>
            <a:ext cx="8964488" cy="461665"/>
          </a:xfrm>
          <a:prstGeom prst="rect">
            <a:avLst/>
          </a:prstGeom>
          <a:noFill/>
        </p:spPr>
        <p:txBody>
          <a:bodyPr wrap="square" rtlCol="0">
            <a:spAutoFit/>
          </a:bodyPr>
          <a:lstStyle/>
          <a:p>
            <a:pPr algn="ctr"/>
            <a:r>
              <a:rPr lang="cs-CZ" sz="2400" dirty="0" err="1" smtClean="0">
                <a:solidFill>
                  <a:srgbClr val="FF0000"/>
                </a:solidFill>
                <a:latin typeface="Arial Black" pitchFamily="34" charset="0"/>
              </a:rPr>
              <a:t>Physical</a:t>
            </a:r>
            <a:r>
              <a:rPr lang="cs-CZ" sz="2400" dirty="0" smtClean="0">
                <a:solidFill>
                  <a:srgbClr val="FF0000"/>
                </a:solidFill>
                <a:latin typeface="Arial Black" pitchFamily="34" charset="0"/>
              </a:rPr>
              <a:t> &amp; </a:t>
            </a:r>
            <a:r>
              <a:rPr lang="cs-CZ" sz="2400" dirty="0" err="1" smtClean="0">
                <a:solidFill>
                  <a:srgbClr val="FF0000"/>
                </a:solidFill>
                <a:latin typeface="Arial Black" pitchFamily="34" charset="0"/>
              </a:rPr>
              <a:t>Chemical</a:t>
            </a:r>
            <a:r>
              <a:rPr lang="cs-CZ" sz="2400" dirty="0" smtClean="0">
                <a:solidFill>
                  <a:srgbClr val="FF0000"/>
                </a:solidFill>
                <a:latin typeface="Arial Black" pitchFamily="34" charset="0"/>
              </a:rPr>
              <a:t> </a:t>
            </a:r>
            <a:r>
              <a:rPr lang="cs-CZ" sz="2400" dirty="0" err="1" smtClean="0">
                <a:solidFill>
                  <a:srgbClr val="FF0000"/>
                </a:solidFill>
                <a:latin typeface="Arial Black" pitchFamily="34" charset="0"/>
              </a:rPr>
              <a:t>Properties</a:t>
            </a:r>
            <a:r>
              <a:rPr lang="cs-CZ" sz="2400" dirty="0" smtClean="0">
                <a:solidFill>
                  <a:srgbClr val="FF0000"/>
                </a:solidFill>
                <a:latin typeface="Arial Black" pitchFamily="34" charset="0"/>
              </a:rPr>
              <a:t> </a:t>
            </a:r>
            <a:r>
              <a:rPr lang="cs-CZ" sz="2400" dirty="0" err="1" smtClean="0">
                <a:solidFill>
                  <a:srgbClr val="FF0000"/>
                </a:solidFill>
                <a:latin typeface="Arial Black" pitchFamily="34" charset="0"/>
              </a:rPr>
              <a:t>of</a:t>
            </a:r>
            <a:r>
              <a:rPr lang="cs-CZ" sz="2400" dirty="0" smtClean="0">
                <a:solidFill>
                  <a:srgbClr val="FF0000"/>
                </a:solidFill>
                <a:latin typeface="Arial Black" pitchFamily="34" charset="0"/>
              </a:rPr>
              <a:t> </a:t>
            </a:r>
            <a:r>
              <a:rPr lang="cs-CZ" sz="2400" dirty="0" err="1" smtClean="0">
                <a:solidFill>
                  <a:srgbClr val="FF0000"/>
                </a:solidFill>
                <a:latin typeface="Arial Black" pitchFamily="34" charset="0"/>
              </a:rPr>
              <a:t>some</a:t>
            </a:r>
            <a:r>
              <a:rPr lang="cs-CZ" sz="2400" dirty="0" smtClean="0">
                <a:solidFill>
                  <a:srgbClr val="FF0000"/>
                </a:solidFill>
                <a:latin typeface="Arial Black" pitchFamily="34" charset="0"/>
              </a:rPr>
              <a:t> WAXES</a:t>
            </a:r>
            <a:endParaRPr lang="cs-CZ" sz="2400" dirty="0">
              <a:solidFill>
                <a:srgbClr val="FF0000"/>
              </a:solidFill>
              <a:latin typeface="Arial Black" pitchFamily="34" charset="0"/>
            </a:endParaRPr>
          </a:p>
        </p:txBody>
      </p:sp>
      <p:graphicFrame>
        <p:nvGraphicFramePr>
          <p:cNvPr id="13" name="Tabulka 12"/>
          <p:cNvGraphicFramePr>
            <a:graphicFrameLocks noGrp="1"/>
          </p:cNvGraphicFramePr>
          <p:nvPr/>
        </p:nvGraphicFramePr>
        <p:xfrm>
          <a:off x="0" y="548676"/>
          <a:ext cx="9144000" cy="6267044"/>
        </p:xfrm>
        <a:graphic>
          <a:graphicData uri="http://schemas.openxmlformats.org/drawingml/2006/table">
            <a:tbl>
              <a:tblPr firstRow="1" bandRow="1">
                <a:tableStyleId>{5C22544A-7EE6-4342-B048-85BDC9FD1C3A}</a:tableStyleId>
              </a:tblPr>
              <a:tblGrid>
                <a:gridCol w="1979712"/>
                <a:gridCol w="1080120"/>
                <a:gridCol w="1008112"/>
                <a:gridCol w="1368152"/>
                <a:gridCol w="1656184"/>
                <a:gridCol w="2051720"/>
              </a:tblGrid>
              <a:tr h="936108">
                <a:tc>
                  <a:txBody>
                    <a:bodyPr/>
                    <a:lstStyle/>
                    <a:p>
                      <a:r>
                        <a:rPr lang="cs-CZ" dirty="0" smtClean="0">
                          <a:solidFill>
                            <a:srgbClr val="FF0000"/>
                          </a:solidFill>
                        </a:rPr>
                        <a:t>WAX</a:t>
                      </a:r>
                      <a:endParaRPr lang="cs-CZ"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r>
                        <a:rPr lang="cs-CZ" dirty="0" err="1" smtClean="0">
                          <a:solidFill>
                            <a:srgbClr val="FF0000"/>
                          </a:solidFill>
                        </a:rPr>
                        <a:t>Density</a:t>
                      </a:r>
                      <a:endParaRPr lang="cs-CZ" dirty="0" smtClean="0">
                        <a:solidFill>
                          <a:srgbClr val="FF0000"/>
                        </a:solidFill>
                      </a:endParaRPr>
                    </a:p>
                    <a:p>
                      <a:r>
                        <a:rPr lang="cs-CZ" dirty="0" smtClean="0">
                          <a:solidFill>
                            <a:srgbClr val="FF0000"/>
                          </a:solidFill>
                        </a:rPr>
                        <a:t>(kg/m</a:t>
                      </a:r>
                      <a:r>
                        <a:rPr lang="cs-CZ" baseline="30000" dirty="0" smtClean="0">
                          <a:solidFill>
                            <a:srgbClr val="FF0000"/>
                          </a:solidFill>
                        </a:rPr>
                        <a:t>3</a:t>
                      </a:r>
                      <a:r>
                        <a:rPr lang="cs-CZ" dirty="0" smtClean="0">
                          <a:solidFill>
                            <a:srgbClr val="FF0000"/>
                          </a:solidFill>
                        </a:rPr>
                        <a:t>)</a:t>
                      </a:r>
                      <a:endParaRPr lang="cs-CZ"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r>
                        <a:rPr lang="cs-CZ" dirty="0" err="1" smtClean="0">
                          <a:solidFill>
                            <a:srgbClr val="FF0000"/>
                          </a:solidFill>
                        </a:rPr>
                        <a:t>Melting</a:t>
                      </a:r>
                      <a:r>
                        <a:rPr lang="cs-CZ" dirty="0" smtClean="0">
                          <a:solidFill>
                            <a:srgbClr val="FF0000"/>
                          </a:solidFill>
                        </a:rPr>
                        <a:t> point (°C)</a:t>
                      </a:r>
                      <a:endParaRPr lang="cs-CZ"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r>
                        <a:rPr lang="cs-CZ" dirty="0" err="1" smtClean="0">
                          <a:solidFill>
                            <a:srgbClr val="FF0000"/>
                          </a:solidFill>
                        </a:rPr>
                        <a:t>Iodine</a:t>
                      </a:r>
                      <a:r>
                        <a:rPr lang="cs-CZ" dirty="0" smtClean="0">
                          <a:solidFill>
                            <a:srgbClr val="FF0000"/>
                          </a:solidFill>
                        </a:rPr>
                        <a:t> </a:t>
                      </a:r>
                      <a:r>
                        <a:rPr lang="cs-CZ" dirty="0" err="1" smtClean="0">
                          <a:solidFill>
                            <a:srgbClr val="FF0000"/>
                          </a:solidFill>
                        </a:rPr>
                        <a:t>value</a:t>
                      </a:r>
                      <a:r>
                        <a:rPr lang="cs-CZ" dirty="0" smtClean="0">
                          <a:solidFill>
                            <a:srgbClr val="FF0000"/>
                          </a:solidFill>
                        </a:rPr>
                        <a:t> </a:t>
                      </a:r>
                    </a:p>
                    <a:p>
                      <a:r>
                        <a:rPr lang="cs-CZ" dirty="0" smtClean="0">
                          <a:solidFill>
                            <a:srgbClr val="FF0000"/>
                          </a:solidFill>
                        </a:rPr>
                        <a:t>(g I/100 g)</a:t>
                      </a:r>
                      <a:endParaRPr lang="cs-CZ"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r>
                        <a:rPr lang="cs-CZ" dirty="0" smtClean="0">
                          <a:solidFill>
                            <a:srgbClr val="FF0000"/>
                          </a:solidFill>
                        </a:rPr>
                        <a:t>Acidity </a:t>
                      </a:r>
                      <a:r>
                        <a:rPr lang="cs-CZ" dirty="0" err="1" smtClean="0">
                          <a:solidFill>
                            <a:srgbClr val="FF0000"/>
                          </a:solidFill>
                        </a:rPr>
                        <a:t>value</a:t>
                      </a:r>
                      <a:r>
                        <a:rPr lang="cs-CZ" dirty="0" smtClean="0">
                          <a:solidFill>
                            <a:srgbClr val="FF0000"/>
                          </a:solidFill>
                        </a:rPr>
                        <a:t> (mg KOH/g)</a:t>
                      </a:r>
                      <a:endParaRPr lang="cs-CZ"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solidFill>
                            <a:srgbClr val="FF0000"/>
                          </a:solidFill>
                        </a:rPr>
                        <a:t>Saponification</a:t>
                      </a:r>
                      <a:r>
                        <a:rPr lang="cs-CZ" dirty="0" smtClean="0">
                          <a:solidFill>
                            <a:srgbClr val="FF0000"/>
                          </a:solidFill>
                        </a:rPr>
                        <a:t> </a:t>
                      </a:r>
                      <a:r>
                        <a:rPr lang="cs-CZ" dirty="0" err="1" smtClean="0">
                          <a:solidFill>
                            <a:srgbClr val="FF0000"/>
                          </a:solidFill>
                        </a:rPr>
                        <a:t>value</a:t>
                      </a:r>
                      <a:r>
                        <a:rPr lang="cs-CZ" dirty="0" smtClean="0">
                          <a:solidFill>
                            <a:srgbClr val="FF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solidFill>
                            <a:srgbClr val="FF0000"/>
                          </a:solidFill>
                        </a:rPr>
                        <a:t>(mg KOH/g)</a:t>
                      </a:r>
                      <a:endParaRPr lang="cs-CZ"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r>
              <a:tr h="612154">
                <a:tc>
                  <a:txBody>
                    <a:bodyPr/>
                    <a:lstStyle/>
                    <a:p>
                      <a:r>
                        <a:rPr lang="cs-CZ" b="1" dirty="0" err="1" smtClean="0">
                          <a:solidFill>
                            <a:schemeClr val="tx1"/>
                          </a:solidFill>
                        </a:rPr>
                        <a:t>Bees</a:t>
                      </a:r>
                      <a:r>
                        <a:rPr lang="cs-CZ" b="1" dirty="0" err="1" smtClean="0">
                          <a:solidFill>
                            <a:srgbClr val="FF0000"/>
                          </a:solidFill>
                        </a:rPr>
                        <a:t>WAX</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r>
                        <a:rPr lang="cs-CZ" dirty="0" smtClean="0">
                          <a:solidFill>
                            <a:schemeClr val="tx1"/>
                          </a:solidFill>
                        </a:rPr>
                        <a:t>950-970 </a:t>
                      </a:r>
                    </a:p>
                    <a:p>
                      <a:r>
                        <a:rPr lang="cs-CZ" dirty="0" smtClean="0">
                          <a:solidFill>
                            <a:srgbClr val="008000"/>
                          </a:solidFill>
                          <a:latin typeface="Arial Black" pitchFamily="34" charset="0"/>
                        </a:rPr>
                        <a:t>(23 °C)</a:t>
                      </a:r>
                      <a:endParaRPr lang="cs-CZ"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61-70</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8-11</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16-24</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80-103</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r>
              <a:tr h="745228">
                <a:tc>
                  <a:txBody>
                    <a:bodyPr/>
                    <a:lstStyle/>
                    <a:p>
                      <a:r>
                        <a:rPr lang="cs-CZ" b="1" dirty="0" smtClean="0">
                          <a:solidFill>
                            <a:schemeClr val="tx1"/>
                          </a:solidFill>
                        </a:rPr>
                        <a:t>Lanolin (</a:t>
                      </a:r>
                      <a:r>
                        <a:rPr lang="cs-CZ" b="1" dirty="0" err="1" smtClean="0">
                          <a:solidFill>
                            <a:schemeClr val="tx1"/>
                          </a:solidFill>
                        </a:rPr>
                        <a:t>wool</a:t>
                      </a:r>
                      <a:r>
                        <a:rPr lang="cs-CZ" b="1" dirty="0" smtClean="0">
                          <a:solidFill>
                            <a:schemeClr val="tx1"/>
                          </a:solidFill>
                        </a:rPr>
                        <a:t> </a:t>
                      </a:r>
                      <a:r>
                        <a:rPr lang="cs-CZ" b="1" dirty="0" smtClean="0">
                          <a:solidFill>
                            <a:srgbClr val="FF0000"/>
                          </a:solidFill>
                        </a:rPr>
                        <a:t>WAX)</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r>
                        <a:rPr lang="cs-CZ" dirty="0" smtClean="0">
                          <a:solidFill>
                            <a:schemeClr val="tx1"/>
                          </a:solidFill>
                        </a:rPr>
                        <a:t>917-940 </a:t>
                      </a:r>
                    </a:p>
                    <a:p>
                      <a:r>
                        <a:rPr lang="cs-CZ" dirty="0" smtClean="0">
                          <a:solidFill>
                            <a:schemeClr val="tx1"/>
                          </a:solidFill>
                          <a:latin typeface="Arial Black" pitchFamily="34" charset="0"/>
                        </a:rPr>
                        <a:t>(15 °C)</a:t>
                      </a:r>
                      <a:endParaRPr lang="cs-CZ" dirty="0">
                        <a:solidFill>
                          <a:schemeClr val="tx1"/>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36-41</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15-47</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rgbClr val="0070C0"/>
                          </a:solidFill>
                          <a:latin typeface="Arial Black" pitchFamily="34" charset="0"/>
                        </a:rPr>
                        <a:t>0,5</a:t>
                      </a:r>
                      <a:endParaRPr lang="cs-CZ" dirty="0">
                        <a:solidFill>
                          <a:srgbClr val="0070C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86-127</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r>
              <a:tr h="612154">
                <a:tc>
                  <a:txBody>
                    <a:bodyPr/>
                    <a:lstStyle/>
                    <a:p>
                      <a:r>
                        <a:rPr lang="cs-CZ" b="1" dirty="0" smtClean="0">
                          <a:solidFill>
                            <a:schemeClr val="tx1"/>
                          </a:solidFill>
                        </a:rPr>
                        <a:t>Japan </a:t>
                      </a:r>
                      <a:r>
                        <a:rPr lang="cs-CZ" b="1" dirty="0" smtClean="0">
                          <a:solidFill>
                            <a:srgbClr val="FF0000"/>
                          </a:solidFill>
                        </a:rPr>
                        <a:t>WAX</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r>
                        <a:rPr lang="cs-CZ" dirty="0" smtClean="0">
                          <a:solidFill>
                            <a:schemeClr val="tx1"/>
                          </a:solidFill>
                        </a:rPr>
                        <a:t>975-992 </a:t>
                      </a:r>
                    </a:p>
                    <a:p>
                      <a:r>
                        <a:rPr lang="cs-CZ" dirty="0" smtClean="0">
                          <a:solidFill>
                            <a:schemeClr val="tx1"/>
                          </a:solidFill>
                          <a:latin typeface="Arial Black" pitchFamily="34" charset="0"/>
                        </a:rPr>
                        <a:t>(15 °C)</a:t>
                      </a:r>
                      <a:endParaRPr lang="cs-CZ" dirty="0">
                        <a:solidFill>
                          <a:schemeClr val="tx1"/>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51-55</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smtClean="0">
                          <a:solidFill>
                            <a:schemeClr val="tx1"/>
                          </a:solidFill>
                        </a:rPr>
                        <a:t>4,5-12,8</a:t>
                      </a:r>
                    </a:p>
                    <a:p>
                      <a:pPr algn="ct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8-23</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206-237</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r>
              <a:tr h="612154">
                <a:tc>
                  <a:txBody>
                    <a:bodyPr/>
                    <a:lstStyle/>
                    <a:p>
                      <a:r>
                        <a:rPr lang="cs-CZ" b="1" dirty="0" err="1" smtClean="0">
                          <a:solidFill>
                            <a:schemeClr val="tx1"/>
                          </a:solidFill>
                        </a:rPr>
                        <a:t>Carnauba</a:t>
                      </a:r>
                      <a:r>
                        <a:rPr lang="cs-CZ" b="1" dirty="0" smtClean="0">
                          <a:solidFill>
                            <a:srgbClr val="FF0000"/>
                          </a:solidFill>
                        </a:rPr>
                        <a:t> WAX</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r>
                        <a:rPr lang="cs-CZ" dirty="0" smtClean="0">
                          <a:solidFill>
                            <a:schemeClr val="tx1"/>
                          </a:solidFill>
                        </a:rPr>
                        <a:t>990-998 </a:t>
                      </a:r>
                    </a:p>
                    <a:p>
                      <a:r>
                        <a:rPr lang="cs-CZ" dirty="0" smtClean="0">
                          <a:solidFill>
                            <a:schemeClr val="tx1"/>
                          </a:solidFill>
                          <a:latin typeface="Arial Black" pitchFamily="34" charset="0"/>
                        </a:rPr>
                        <a:t>(15 °C)</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81-86</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7-14</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4-10</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78-88</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r>
              <a:tr h="612154">
                <a:tc>
                  <a:txBody>
                    <a:bodyPr/>
                    <a:lstStyle/>
                    <a:p>
                      <a:r>
                        <a:rPr lang="cs-CZ" b="1" dirty="0" smtClean="0">
                          <a:solidFill>
                            <a:schemeClr val="tx1"/>
                          </a:solidFill>
                        </a:rPr>
                        <a:t>Montan </a:t>
                      </a:r>
                      <a:r>
                        <a:rPr lang="cs-CZ" b="1" dirty="0" smtClean="0">
                          <a:solidFill>
                            <a:srgbClr val="FF0000"/>
                          </a:solidFill>
                        </a:rPr>
                        <a:t>WAX</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r>
                        <a:rPr lang="cs-CZ" dirty="0" smtClean="0">
                          <a:solidFill>
                            <a:schemeClr val="tx1"/>
                          </a:solidFill>
                        </a:rPr>
                        <a:t>980-985 </a:t>
                      </a:r>
                    </a:p>
                    <a:p>
                      <a:r>
                        <a:rPr lang="cs-CZ" dirty="0" smtClean="0">
                          <a:solidFill>
                            <a:srgbClr val="0000FF"/>
                          </a:solidFill>
                          <a:latin typeface="Arial Black" pitchFamily="34" charset="0"/>
                        </a:rPr>
                        <a:t>(29 °C)</a:t>
                      </a:r>
                      <a:endParaRPr lang="cs-CZ"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74-87</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10-16</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26</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70-80</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r>
              <a:tr h="612154">
                <a:tc>
                  <a:txBody>
                    <a:bodyPr/>
                    <a:lstStyle/>
                    <a:p>
                      <a:r>
                        <a:rPr lang="cs-CZ" b="1" dirty="0" err="1" smtClean="0">
                          <a:solidFill>
                            <a:schemeClr val="tx1"/>
                          </a:solidFill>
                        </a:rPr>
                        <a:t>Ceresine</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r>
                        <a:rPr lang="cs-CZ" dirty="0" smtClean="0">
                          <a:solidFill>
                            <a:schemeClr val="tx1"/>
                          </a:solidFill>
                        </a:rPr>
                        <a:t>880-920</a:t>
                      </a:r>
                    </a:p>
                    <a:p>
                      <a:r>
                        <a:rPr lang="cs-CZ" dirty="0" smtClean="0">
                          <a:solidFill>
                            <a:srgbClr val="7030A0"/>
                          </a:solidFill>
                          <a:latin typeface="Arial Black" pitchFamily="34" charset="0"/>
                        </a:rPr>
                        <a:t>(?? °C)</a:t>
                      </a:r>
                      <a:endParaRPr lang="cs-CZ"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55-80</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7-10</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rgbClr val="008000"/>
                          </a:solidFill>
                          <a:latin typeface="Arial Black" pitchFamily="34" charset="0"/>
                        </a:rPr>
                        <a:t>0</a:t>
                      </a:r>
                      <a:endParaRPr lang="cs-CZ"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sz="2800" dirty="0" smtClean="0">
                          <a:solidFill>
                            <a:srgbClr val="FFC000"/>
                          </a:solidFill>
                          <a:latin typeface="Arial Black" pitchFamily="34" charset="0"/>
                        </a:rPr>
                        <a:t>0,0-0,1</a:t>
                      </a:r>
                      <a:endParaRPr lang="cs-CZ" sz="2800" dirty="0">
                        <a:solidFill>
                          <a:srgbClr val="FFC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r>
              <a:tr h="612154">
                <a:tc>
                  <a:txBody>
                    <a:bodyPr/>
                    <a:lstStyle/>
                    <a:p>
                      <a:r>
                        <a:rPr lang="cs-CZ" b="1" dirty="0" smtClean="0">
                          <a:solidFill>
                            <a:schemeClr val="tx1"/>
                          </a:solidFill>
                        </a:rPr>
                        <a:t>Parafine</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r>
                        <a:rPr lang="cs-CZ" dirty="0" smtClean="0">
                          <a:solidFill>
                            <a:schemeClr val="tx1"/>
                          </a:solidFill>
                        </a:rPr>
                        <a:t>883-915 </a:t>
                      </a:r>
                    </a:p>
                    <a:p>
                      <a:r>
                        <a:rPr lang="cs-CZ" dirty="0" smtClean="0">
                          <a:solidFill>
                            <a:srgbClr val="7030A0"/>
                          </a:solidFill>
                          <a:latin typeface="Arial Black" pitchFamily="34" charset="0"/>
                        </a:rPr>
                        <a:t>(?? °C)</a:t>
                      </a:r>
                      <a:endParaRPr lang="cs-CZ"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55-88</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rgbClr val="C00000"/>
                          </a:solidFill>
                          <a:latin typeface="Arial Black" pitchFamily="34" charset="0"/>
                        </a:rPr>
                        <a:t>0,5-2,5</a:t>
                      </a:r>
                      <a:endParaRPr lang="cs-CZ" dirty="0">
                        <a:solidFill>
                          <a:srgbClr val="C0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rgbClr val="008000"/>
                          </a:solidFill>
                          <a:latin typeface="Arial Black" pitchFamily="34" charset="0"/>
                        </a:rPr>
                        <a:t>0</a:t>
                      </a:r>
                      <a:endParaRPr lang="cs-CZ"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sz="2800" dirty="0" smtClean="0">
                          <a:solidFill>
                            <a:srgbClr val="FFC000"/>
                          </a:solidFill>
                          <a:latin typeface="Arial Black" pitchFamily="34" charset="0"/>
                        </a:rPr>
                        <a:t>0,0-0,3</a:t>
                      </a:r>
                      <a:endParaRPr lang="cs-CZ" sz="2800" dirty="0">
                        <a:solidFill>
                          <a:srgbClr val="FFC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r>
              <a:tr h="745228">
                <a:tc>
                  <a:txBody>
                    <a:bodyPr/>
                    <a:lstStyle/>
                    <a:p>
                      <a:r>
                        <a:rPr lang="cs-CZ" b="1" dirty="0" err="1" smtClean="0">
                          <a:solidFill>
                            <a:schemeClr val="tx1"/>
                          </a:solidFill>
                        </a:rPr>
                        <a:t>Microcrystaline</a:t>
                      </a:r>
                      <a:r>
                        <a:rPr lang="cs-CZ" b="1" dirty="0" smtClean="0">
                          <a:solidFill>
                            <a:schemeClr val="tx1"/>
                          </a:solidFill>
                        </a:rPr>
                        <a:t> </a:t>
                      </a:r>
                      <a:r>
                        <a:rPr lang="cs-CZ" b="1" dirty="0" smtClean="0">
                          <a:solidFill>
                            <a:srgbClr val="FF0000"/>
                          </a:solidFill>
                        </a:rPr>
                        <a:t>WAX</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r>
                        <a:rPr lang="cs-CZ" dirty="0" smtClean="0">
                          <a:solidFill>
                            <a:schemeClr val="tx1"/>
                          </a:solidFill>
                        </a:rPr>
                        <a:t>900-940 </a:t>
                      </a:r>
                    </a:p>
                    <a:p>
                      <a:r>
                        <a:rPr lang="cs-CZ" dirty="0" smtClean="0">
                          <a:solidFill>
                            <a:srgbClr val="7030A0"/>
                          </a:solidFill>
                          <a:latin typeface="Arial Black" pitchFamily="34" charset="0"/>
                        </a:rPr>
                        <a:t>(?? °C)</a:t>
                      </a:r>
                      <a:endParaRPr lang="cs-CZ"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chemeClr val="tx1"/>
                          </a:solidFill>
                        </a:rPr>
                        <a:t>63-85</a:t>
                      </a:r>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rgbClr val="C00000"/>
                          </a:solidFill>
                          <a:latin typeface="Arial Black" pitchFamily="34" charset="0"/>
                        </a:rPr>
                        <a:t>0,0-1,5</a:t>
                      </a:r>
                      <a:endParaRPr lang="cs-CZ" dirty="0">
                        <a:solidFill>
                          <a:srgbClr val="C0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dirty="0" smtClean="0">
                          <a:solidFill>
                            <a:srgbClr val="008000"/>
                          </a:solidFill>
                          <a:latin typeface="Arial Black" pitchFamily="34" charset="0"/>
                        </a:rPr>
                        <a:t>0,1-0,2</a:t>
                      </a:r>
                      <a:endParaRPr lang="cs-CZ"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cs-CZ" sz="2800" dirty="0" smtClean="0">
                          <a:solidFill>
                            <a:srgbClr val="FFC000"/>
                          </a:solidFill>
                          <a:latin typeface="Arial Black" pitchFamily="34" charset="0"/>
                        </a:rPr>
                        <a:t>0,05-2,00</a:t>
                      </a:r>
                      <a:endParaRPr lang="cs-CZ" sz="2800" dirty="0">
                        <a:solidFill>
                          <a:srgbClr val="FFC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67544" y="0"/>
            <a:ext cx="8229600" cy="706090"/>
          </a:xfrm>
        </p:spPr>
        <p:txBody>
          <a:bodyPr/>
          <a:lstStyle/>
          <a:p>
            <a:r>
              <a:rPr lang="cs-CZ" sz="4000" dirty="0" err="1" smtClean="0">
                <a:solidFill>
                  <a:srgbClr val="FF0000"/>
                </a:solidFill>
                <a:latin typeface="Arial Black" pitchFamily="34" charset="0"/>
              </a:rPr>
              <a:t>Beeswax</a:t>
            </a:r>
            <a:r>
              <a:rPr lang="cs-CZ" sz="4000" dirty="0" smtClean="0">
                <a:solidFill>
                  <a:srgbClr val="FF0000"/>
                </a:solidFill>
                <a:latin typeface="Arial Black" pitchFamily="34" charset="0"/>
              </a:rPr>
              <a:t> </a:t>
            </a:r>
            <a:r>
              <a:rPr lang="cs-CZ" sz="4000" dirty="0" err="1" smtClean="0">
                <a:solidFill>
                  <a:srgbClr val="FF0000"/>
                </a:solidFill>
                <a:latin typeface="Arial Black" pitchFamily="34" charset="0"/>
              </a:rPr>
              <a:t>is</a:t>
            </a:r>
            <a:r>
              <a:rPr lang="cs-CZ" sz="4000" dirty="0" smtClean="0">
                <a:solidFill>
                  <a:srgbClr val="FF0000"/>
                </a:solidFill>
                <a:latin typeface="Arial Black" pitchFamily="34" charset="0"/>
              </a:rPr>
              <a:t> </a:t>
            </a:r>
            <a:r>
              <a:rPr lang="cs-CZ" sz="4000" dirty="0" err="1" smtClean="0">
                <a:solidFill>
                  <a:srgbClr val="FF0000"/>
                </a:solidFill>
                <a:latin typeface="Arial Black" pitchFamily="34" charset="0"/>
              </a:rPr>
              <a:t>the</a:t>
            </a:r>
            <a:r>
              <a:rPr lang="cs-CZ" sz="4000" dirty="0" smtClean="0">
                <a:solidFill>
                  <a:srgbClr val="FF0000"/>
                </a:solidFill>
                <a:latin typeface="Arial Black" pitchFamily="34" charset="0"/>
              </a:rPr>
              <a:t> </a:t>
            </a:r>
            <a:r>
              <a:rPr lang="cs-CZ" sz="4000" dirty="0" smtClean="0">
                <a:solidFill>
                  <a:srgbClr val="008000"/>
                </a:solidFill>
                <a:latin typeface="Arial Black" pitchFamily="34" charset="0"/>
              </a:rPr>
              <a:t>INSECT WAX</a:t>
            </a:r>
            <a:endParaRPr lang="cs-CZ" sz="4000" dirty="0">
              <a:solidFill>
                <a:srgbClr val="008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January 2018/3</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16</a:t>
            </a:fld>
            <a:endParaRPr lang="sk-SK"/>
          </a:p>
        </p:txBody>
      </p:sp>
      <p:pic>
        <p:nvPicPr>
          <p:cNvPr id="1026" name="Picture 2"/>
          <p:cNvPicPr>
            <a:picLocks noChangeAspect="1" noChangeArrowheads="1"/>
          </p:cNvPicPr>
          <p:nvPr/>
        </p:nvPicPr>
        <p:blipFill>
          <a:blip r:embed="rId2" cstate="print"/>
          <a:srcRect/>
          <a:stretch>
            <a:fillRect/>
          </a:stretch>
        </p:blipFill>
        <p:spPr bwMode="auto">
          <a:xfrm>
            <a:off x="467544" y="617980"/>
            <a:ext cx="8424936" cy="624002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2018/3</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3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17</a:t>
            </a:fld>
            <a:endParaRPr lang="sk-SK"/>
          </a:p>
        </p:txBody>
      </p:sp>
      <p:sp>
        <p:nvSpPr>
          <p:cNvPr id="7" name="TextovéPole 6"/>
          <p:cNvSpPr txBox="1"/>
          <p:nvPr/>
        </p:nvSpPr>
        <p:spPr>
          <a:xfrm>
            <a:off x="0" y="0"/>
            <a:ext cx="8964488" cy="2554545"/>
          </a:xfrm>
          <a:prstGeom prst="rect">
            <a:avLst/>
          </a:prstGeom>
          <a:noFill/>
        </p:spPr>
        <p:txBody>
          <a:bodyPr wrap="square" rtlCol="0">
            <a:spAutoFit/>
          </a:bodyPr>
          <a:lstStyle/>
          <a:p>
            <a:pPr lvl="0" algn="ctr"/>
            <a:r>
              <a:rPr lang="cs-CZ" sz="3200" b="1" dirty="0" smtClean="0">
                <a:solidFill>
                  <a:srgbClr val="008000"/>
                </a:solidFill>
                <a:latin typeface="Arial Black" pitchFamily="34" charset="0"/>
              </a:rPr>
              <a:t> </a:t>
            </a:r>
            <a:r>
              <a:rPr lang="cs-CZ" sz="3200" dirty="0" err="1" smtClean="0">
                <a:solidFill>
                  <a:srgbClr val="FF0000"/>
                </a:solidFill>
                <a:latin typeface="Arial Black" pitchFamily="34" charset="0"/>
              </a:rPr>
              <a:t>Beeswax</a:t>
            </a:r>
            <a:r>
              <a:rPr lang="cs-CZ" sz="3200" dirty="0" smtClean="0">
                <a:solidFill>
                  <a:srgbClr val="008000"/>
                </a:solidFill>
                <a:latin typeface="Arial Black" pitchFamily="34" charset="0"/>
              </a:rPr>
              <a:t> </a:t>
            </a:r>
            <a:r>
              <a:rPr lang="cs-CZ" sz="3200" dirty="0" err="1" smtClean="0">
                <a:solidFill>
                  <a:srgbClr val="008000"/>
                </a:solidFill>
                <a:latin typeface="Arial Black" pitchFamily="34" charset="0"/>
              </a:rPr>
              <a:t>is</a:t>
            </a:r>
            <a:r>
              <a:rPr lang="cs-CZ" sz="3200" dirty="0" smtClean="0">
                <a:solidFill>
                  <a:srgbClr val="008000"/>
                </a:solidFill>
                <a:latin typeface="Arial Black" pitchFamily="34" charset="0"/>
              </a:rPr>
              <a:t> FOOD ADDITIVE </a:t>
            </a:r>
            <a:r>
              <a:rPr lang="cs-CZ" sz="3200" dirty="0" smtClean="0">
                <a:solidFill>
                  <a:srgbClr val="FF0000"/>
                </a:solidFill>
                <a:latin typeface="Arial Black" pitchFamily="34" charset="0"/>
              </a:rPr>
              <a:t>(„E </a:t>
            </a:r>
            <a:r>
              <a:rPr lang="cs-CZ" sz="3200" dirty="0" err="1" smtClean="0">
                <a:solidFill>
                  <a:srgbClr val="FF0000"/>
                </a:solidFill>
                <a:latin typeface="Arial Black" pitchFamily="34" charset="0"/>
              </a:rPr>
              <a:t>numbers</a:t>
            </a:r>
            <a:r>
              <a:rPr lang="cs-CZ" sz="3200" dirty="0" smtClean="0">
                <a:solidFill>
                  <a:srgbClr val="FF0000"/>
                </a:solidFill>
                <a:latin typeface="Arial Black" pitchFamily="34" charset="0"/>
              </a:rPr>
              <a:t>“</a:t>
            </a:r>
            <a:r>
              <a:rPr lang="cs-CZ" sz="3200" dirty="0" smtClean="0">
                <a:solidFill>
                  <a:srgbClr val="008000"/>
                </a:solidFill>
                <a:latin typeface="Arial Black" pitchFamily="34" charset="0"/>
              </a:rPr>
              <a:t>) </a:t>
            </a:r>
            <a:r>
              <a:rPr lang="cs-CZ" sz="3200" b="1" dirty="0" smtClean="0">
                <a:solidFill>
                  <a:srgbClr val="FF0000"/>
                </a:solidFill>
                <a:latin typeface="Arial Black" pitchFamily="34" charset="0"/>
              </a:rPr>
              <a:t>(E901 - </a:t>
            </a:r>
            <a:r>
              <a:rPr lang="cs-CZ" sz="3200" b="1" dirty="0" err="1" smtClean="0">
                <a:solidFill>
                  <a:srgbClr val="FF0000"/>
                </a:solidFill>
              </a:rPr>
              <a:t>Glazing</a:t>
            </a:r>
            <a:r>
              <a:rPr lang="cs-CZ" sz="3200" dirty="0" smtClean="0">
                <a:solidFill>
                  <a:srgbClr val="FF0000"/>
                </a:solidFill>
                <a:latin typeface="Arial Black" pitchFamily="34" charset="0"/>
              </a:rPr>
              <a:t> </a:t>
            </a:r>
            <a:r>
              <a:rPr lang="cs-CZ" sz="3200" b="1" dirty="0" err="1" smtClean="0">
                <a:solidFill>
                  <a:srgbClr val="FF0000"/>
                </a:solidFill>
              </a:rPr>
              <a:t>substances</a:t>
            </a:r>
            <a:r>
              <a:rPr lang="cs-CZ" sz="3200" b="1" dirty="0" smtClean="0">
                <a:solidFill>
                  <a:srgbClr val="FF0000"/>
                </a:solidFill>
                <a:latin typeface="Arial Black" pitchFamily="34" charset="0"/>
              </a:rPr>
              <a:t>)</a:t>
            </a:r>
          </a:p>
          <a:p>
            <a:pPr lvl="0" algn="ctr"/>
            <a:r>
              <a:rPr lang="cs-CZ" sz="3200" dirty="0" smtClean="0">
                <a:solidFill>
                  <a:srgbClr val="008000"/>
                </a:solidFill>
                <a:latin typeface="Arial Black" pitchFamily="34" charset="0"/>
              </a:rPr>
              <a:t>E900 - E999 CATEGORY: </a:t>
            </a:r>
            <a:r>
              <a:rPr lang="cs-CZ" sz="3200" b="1" dirty="0" err="1" smtClean="0">
                <a:solidFill>
                  <a:srgbClr val="008000"/>
                </a:solidFill>
                <a:latin typeface="+mn-lt"/>
              </a:rPr>
              <a:t>Glazing</a:t>
            </a:r>
            <a:r>
              <a:rPr lang="cs-CZ" sz="3200" dirty="0" smtClean="0">
                <a:solidFill>
                  <a:srgbClr val="008000"/>
                </a:solidFill>
                <a:latin typeface="Arial Black" pitchFamily="34" charset="0"/>
              </a:rPr>
              <a:t> </a:t>
            </a:r>
            <a:r>
              <a:rPr lang="cs-CZ" sz="3200" b="1" dirty="0" err="1" smtClean="0">
                <a:solidFill>
                  <a:srgbClr val="008000"/>
                </a:solidFill>
              </a:rPr>
              <a:t>substances</a:t>
            </a:r>
            <a:r>
              <a:rPr lang="cs-CZ" sz="3200" b="1" dirty="0" smtClean="0">
                <a:solidFill>
                  <a:srgbClr val="008000"/>
                </a:solidFill>
              </a:rPr>
              <a:t>, </a:t>
            </a:r>
            <a:r>
              <a:rPr lang="cs-CZ" sz="3200" b="1" dirty="0" err="1" smtClean="0">
                <a:solidFill>
                  <a:srgbClr val="008000"/>
                </a:solidFill>
              </a:rPr>
              <a:t>sweeteners</a:t>
            </a:r>
            <a:r>
              <a:rPr lang="cs-CZ" sz="3200" b="1" dirty="0" smtClean="0">
                <a:solidFill>
                  <a:srgbClr val="008000"/>
                </a:solidFill>
              </a:rPr>
              <a:t>, </a:t>
            </a:r>
            <a:r>
              <a:rPr lang="cs-CZ" sz="3200" b="1" dirty="0" err="1" smtClean="0">
                <a:solidFill>
                  <a:srgbClr val="008000"/>
                </a:solidFill>
              </a:rPr>
              <a:t>packaging</a:t>
            </a:r>
            <a:r>
              <a:rPr lang="cs-CZ" sz="3200" b="1" dirty="0" smtClean="0">
                <a:solidFill>
                  <a:srgbClr val="008000"/>
                </a:solidFill>
              </a:rPr>
              <a:t> </a:t>
            </a:r>
            <a:r>
              <a:rPr lang="cs-CZ" sz="3200" b="1" dirty="0" err="1" smtClean="0">
                <a:solidFill>
                  <a:srgbClr val="008000"/>
                </a:solidFill>
              </a:rPr>
              <a:t>gases</a:t>
            </a:r>
            <a:r>
              <a:rPr lang="cs-CZ" sz="3200" b="1" dirty="0" smtClean="0">
                <a:solidFill>
                  <a:srgbClr val="008000"/>
                </a:solidFill>
              </a:rPr>
              <a:t>, </a:t>
            </a:r>
            <a:r>
              <a:rPr lang="cs-CZ" sz="3200" b="1" dirty="0" err="1" smtClean="0">
                <a:solidFill>
                  <a:srgbClr val="008000"/>
                </a:solidFill>
              </a:rPr>
              <a:t>propelans</a:t>
            </a:r>
            <a:endParaRPr lang="cs-CZ" sz="3200" b="1" dirty="0">
              <a:solidFill>
                <a:srgbClr val="008000"/>
              </a:solidFill>
              <a:latin typeface="Arial Black" pitchFamily="34" charset="0"/>
            </a:endParaRPr>
          </a:p>
        </p:txBody>
      </p:sp>
      <p:sp>
        <p:nvSpPr>
          <p:cNvPr id="11" name="TextovéPole 10"/>
          <p:cNvSpPr txBox="1"/>
          <p:nvPr/>
        </p:nvSpPr>
        <p:spPr>
          <a:xfrm>
            <a:off x="251520" y="2564904"/>
            <a:ext cx="8496944" cy="4031873"/>
          </a:xfrm>
          <a:prstGeom prst="rect">
            <a:avLst/>
          </a:prstGeom>
          <a:solidFill>
            <a:schemeClr val="accent3">
              <a:lumMod val="85000"/>
            </a:schemeClr>
          </a:solidFill>
          <a:ln w="38100">
            <a:solidFill>
              <a:srgbClr val="0000FF"/>
            </a:solidFill>
          </a:ln>
        </p:spPr>
        <p:txBody>
          <a:bodyPr wrap="square" rtlCol="0">
            <a:spAutoFit/>
          </a:bodyPr>
          <a:lstStyle/>
          <a:p>
            <a:pPr algn="ctr"/>
            <a:r>
              <a:rPr lang="cs-CZ" sz="3600" dirty="0" err="1" smtClean="0">
                <a:solidFill>
                  <a:srgbClr val="FF0000"/>
                </a:solidFill>
                <a:latin typeface="Arial Black" pitchFamily="34" charset="0"/>
              </a:rPr>
              <a:t>Beeswax</a:t>
            </a:r>
            <a:r>
              <a:rPr lang="cs-CZ" sz="3600" dirty="0" smtClean="0">
                <a:solidFill>
                  <a:srgbClr val="FF0000"/>
                </a:solidFill>
                <a:latin typeface="Arial Black" pitchFamily="34" charset="0"/>
              </a:rPr>
              <a:t> in </a:t>
            </a:r>
            <a:r>
              <a:rPr lang="cs-CZ" sz="3600" dirty="0" err="1" smtClean="0">
                <a:solidFill>
                  <a:srgbClr val="FF0000"/>
                </a:solidFill>
                <a:latin typeface="Arial Black" pitchFamily="34" charset="0"/>
              </a:rPr>
              <a:t>the</a:t>
            </a:r>
            <a:r>
              <a:rPr lang="cs-CZ" sz="3600" dirty="0" smtClean="0">
                <a:solidFill>
                  <a:srgbClr val="FF0000"/>
                </a:solidFill>
                <a:latin typeface="Arial Black" pitchFamily="34" charset="0"/>
              </a:rPr>
              <a:t> </a:t>
            </a:r>
            <a:r>
              <a:rPr lang="cs-CZ" sz="3600" dirty="0" err="1" smtClean="0">
                <a:solidFill>
                  <a:srgbClr val="FF0000"/>
                </a:solidFill>
                <a:latin typeface="Arial Black" pitchFamily="34" charset="0"/>
              </a:rPr>
              <a:t>Greek</a:t>
            </a:r>
            <a:r>
              <a:rPr lang="cs-CZ" sz="3600" dirty="0" smtClean="0">
                <a:solidFill>
                  <a:srgbClr val="FF0000"/>
                </a:solidFill>
                <a:latin typeface="Arial Black" pitchFamily="34" charset="0"/>
              </a:rPr>
              <a:t> </a:t>
            </a:r>
            <a:r>
              <a:rPr lang="cs-CZ" sz="3600" dirty="0" err="1" smtClean="0">
                <a:solidFill>
                  <a:srgbClr val="FF0000"/>
                </a:solidFill>
                <a:latin typeface="Arial Black" pitchFamily="34" charset="0"/>
              </a:rPr>
              <a:t>Mythology</a:t>
            </a:r>
            <a:endParaRPr lang="cs-CZ" sz="3600" dirty="0" smtClean="0">
              <a:hlinkClick r:id="rId2" tooltip="Odysseus"/>
            </a:endParaRPr>
          </a:p>
          <a:p>
            <a:pPr algn="just"/>
            <a:r>
              <a:rPr lang="en-US" sz="2000" b="1" dirty="0" smtClean="0">
                <a:hlinkClick r:id="rId2" tooltip="Odysseus"/>
              </a:rPr>
              <a:t>Odysseus</a:t>
            </a:r>
            <a:r>
              <a:rPr lang="en-US" sz="2000" b="1" dirty="0" smtClean="0"/>
              <a:t> was curious as to what the Sirens sang to him, and so, on the advice of </a:t>
            </a:r>
            <a:r>
              <a:rPr lang="en-US" sz="2000" b="1" dirty="0" smtClean="0">
                <a:hlinkClick r:id="rId3" tooltip="Circe"/>
              </a:rPr>
              <a:t>Circe</a:t>
            </a:r>
            <a:r>
              <a:rPr lang="en-US" sz="2000" b="1" dirty="0" smtClean="0"/>
              <a:t>, he had all of his sailors plug their ears with </a:t>
            </a:r>
            <a:r>
              <a:rPr lang="en-US" sz="2000" b="1" dirty="0" smtClean="0">
                <a:hlinkClick r:id="rId4" tooltip="Beeswax"/>
              </a:rPr>
              <a:t>beeswax</a:t>
            </a:r>
            <a:r>
              <a:rPr lang="en-US" sz="2000" b="1" dirty="0" smtClean="0"/>
              <a:t> and tie him to the mast. He ordered his men to leave him tied tightly to the mast, no matter how much he would beg. When he heard their beautiful </a:t>
            </a:r>
            <a:r>
              <a:rPr lang="en-US" sz="2000" b="1" dirty="0" smtClean="0">
                <a:hlinkClick r:id="rId5" tooltip="Song"/>
              </a:rPr>
              <a:t>song</a:t>
            </a:r>
            <a:r>
              <a:rPr lang="en-US" sz="2000" b="1" dirty="0" smtClean="0"/>
              <a:t>, he ordered the sailors to untie him but they bound him tighter. When they had passed out of earshot, Odysseus demonstrated with his frowns to be released. Some post-Homeric authors state that the Sirens were fated to die if someone heard their singing and escaped them, and that after Odysseus passed by they therefore flung themselves into the water and perished.</a:t>
            </a:r>
            <a:endParaRPr lang="cs-CZ"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2018/3</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3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18</a:t>
            </a:fld>
            <a:endParaRPr lang="sk-SK"/>
          </a:p>
        </p:txBody>
      </p:sp>
      <p:pic>
        <p:nvPicPr>
          <p:cNvPr id="7" name="Obrázek 6" descr="BEEWAX 001.jpg"/>
          <p:cNvPicPr>
            <a:picLocks noChangeAspect="1"/>
          </p:cNvPicPr>
          <p:nvPr/>
        </p:nvPicPr>
        <p:blipFill>
          <a:blip r:embed="rId2" cstate="print"/>
          <a:stretch>
            <a:fillRect/>
          </a:stretch>
        </p:blipFill>
        <p:spPr>
          <a:xfrm>
            <a:off x="251520" y="1196752"/>
            <a:ext cx="8712968" cy="5525210"/>
          </a:xfrm>
          <a:prstGeom prst="rect">
            <a:avLst/>
          </a:prstGeom>
        </p:spPr>
      </p:pic>
      <p:sp>
        <p:nvSpPr>
          <p:cNvPr id="8" name="TextovéPole 7"/>
          <p:cNvSpPr txBox="1"/>
          <p:nvPr/>
        </p:nvSpPr>
        <p:spPr>
          <a:xfrm>
            <a:off x="0" y="0"/>
            <a:ext cx="8964488" cy="1200329"/>
          </a:xfrm>
          <a:prstGeom prst="rect">
            <a:avLst/>
          </a:prstGeom>
          <a:noFill/>
        </p:spPr>
        <p:txBody>
          <a:bodyPr wrap="square" rtlCol="0">
            <a:spAutoFit/>
          </a:bodyPr>
          <a:lstStyle/>
          <a:p>
            <a:pPr algn="ctr"/>
            <a:r>
              <a:rPr lang="cs-CZ" sz="3600" dirty="0" err="1" smtClean="0">
                <a:solidFill>
                  <a:srgbClr val="FF0000"/>
                </a:solidFill>
                <a:latin typeface="Arial Black" pitchFamily="34" charset="0"/>
              </a:rPr>
              <a:t>The</a:t>
            </a:r>
            <a:r>
              <a:rPr lang="cs-CZ" sz="3600" dirty="0" smtClean="0">
                <a:solidFill>
                  <a:srgbClr val="FF0000"/>
                </a:solidFill>
                <a:latin typeface="Arial Black" pitchFamily="34" charset="0"/>
              </a:rPr>
              <a:t> </a:t>
            </a:r>
            <a:r>
              <a:rPr lang="cs-CZ" sz="3600" dirty="0" err="1" smtClean="0">
                <a:solidFill>
                  <a:srgbClr val="FF0000"/>
                </a:solidFill>
                <a:latin typeface="Arial Black" pitchFamily="34" charset="0"/>
              </a:rPr>
              <a:t>current</a:t>
            </a:r>
            <a:r>
              <a:rPr lang="cs-CZ" sz="3600" dirty="0" smtClean="0">
                <a:solidFill>
                  <a:srgbClr val="FF0000"/>
                </a:solidFill>
                <a:latin typeface="Arial Black" pitchFamily="34" charset="0"/>
              </a:rPr>
              <a:t> </a:t>
            </a:r>
            <a:r>
              <a:rPr lang="cs-CZ" sz="3600" dirty="0" err="1" smtClean="0">
                <a:solidFill>
                  <a:srgbClr val="FF0000"/>
                </a:solidFill>
                <a:latin typeface="Arial Black" pitchFamily="34" charset="0"/>
              </a:rPr>
              <a:t>Price</a:t>
            </a:r>
            <a:r>
              <a:rPr lang="cs-CZ" sz="3600" dirty="0" smtClean="0">
                <a:solidFill>
                  <a:srgbClr val="FF0000"/>
                </a:solidFill>
                <a:latin typeface="Arial Black" pitchFamily="34" charset="0"/>
              </a:rPr>
              <a:t> </a:t>
            </a:r>
            <a:r>
              <a:rPr lang="cs-CZ" sz="3600" dirty="0" err="1" smtClean="0">
                <a:solidFill>
                  <a:srgbClr val="FF0000"/>
                </a:solidFill>
                <a:latin typeface="Arial Black" pitchFamily="34" charset="0"/>
              </a:rPr>
              <a:t>of</a:t>
            </a:r>
            <a:r>
              <a:rPr lang="cs-CZ" sz="3600" dirty="0" smtClean="0">
                <a:solidFill>
                  <a:srgbClr val="FF0000"/>
                </a:solidFill>
                <a:latin typeface="Arial Black" pitchFamily="34" charset="0"/>
              </a:rPr>
              <a:t> BEESWAX</a:t>
            </a:r>
          </a:p>
          <a:p>
            <a:pPr algn="ctr"/>
            <a:r>
              <a:rPr lang="cs-CZ" sz="3600" dirty="0" err="1" smtClean="0">
                <a:solidFill>
                  <a:srgbClr val="FF0000"/>
                </a:solidFill>
                <a:latin typeface="Arial Black" pitchFamily="34" charset="0"/>
              </a:rPr>
              <a:t>Approx</a:t>
            </a:r>
            <a:r>
              <a:rPr lang="cs-CZ" sz="3600" dirty="0" smtClean="0">
                <a:solidFill>
                  <a:srgbClr val="FF0000"/>
                </a:solidFill>
                <a:latin typeface="Arial Black" pitchFamily="34" charset="0"/>
              </a:rPr>
              <a:t>. 5 – 7 EUR/kg</a:t>
            </a:r>
            <a:endParaRPr lang="cs-CZ" sz="3600" dirty="0">
              <a:solidFill>
                <a:srgbClr val="FF0000"/>
              </a:solidFill>
              <a:latin typeface="Arial Black"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2018/3</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3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19</a:t>
            </a:fld>
            <a:endParaRPr lang="sk-SK"/>
          </a:p>
        </p:txBody>
      </p:sp>
      <p:sp>
        <p:nvSpPr>
          <p:cNvPr id="8" name="TextovéPole 7"/>
          <p:cNvSpPr txBox="1"/>
          <p:nvPr/>
        </p:nvSpPr>
        <p:spPr>
          <a:xfrm>
            <a:off x="0" y="0"/>
            <a:ext cx="8964488" cy="523220"/>
          </a:xfrm>
          <a:prstGeom prst="rect">
            <a:avLst/>
          </a:prstGeom>
          <a:noFill/>
        </p:spPr>
        <p:txBody>
          <a:bodyPr wrap="square" rtlCol="0">
            <a:spAutoFit/>
          </a:bodyPr>
          <a:lstStyle/>
          <a:p>
            <a:pPr algn="ctr"/>
            <a:r>
              <a:rPr lang="cs-CZ" sz="2800" dirty="0" err="1" smtClean="0">
                <a:solidFill>
                  <a:srgbClr val="FF0000"/>
                </a:solidFill>
                <a:latin typeface="Arial Black" pitchFamily="34" charset="0"/>
              </a:rPr>
              <a:t>The</a:t>
            </a:r>
            <a:r>
              <a:rPr lang="cs-CZ" sz="2800" dirty="0" smtClean="0">
                <a:solidFill>
                  <a:srgbClr val="FF0000"/>
                </a:solidFill>
                <a:latin typeface="Arial Black" pitchFamily="34" charset="0"/>
              </a:rPr>
              <a:t> major </a:t>
            </a:r>
            <a:r>
              <a:rPr lang="cs-CZ" sz="2800" dirty="0" err="1" smtClean="0">
                <a:solidFill>
                  <a:srgbClr val="FF0000"/>
                </a:solidFill>
                <a:latin typeface="Arial Black" pitchFamily="34" charset="0"/>
              </a:rPr>
              <a:t>Producers</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of</a:t>
            </a:r>
            <a:r>
              <a:rPr lang="cs-CZ" sz="2800" dirty="0" smtClean="0">
                <a:solidFill>
                  <a:srgbClr val="FF0000"/>
                </a:solidFill>
                <a:latin typeface="Arial Black" pitchFamily="34" charset="0"/>
              </a:rPr>
              <a:t> BEESWAX in EU</a:t>
            </a:r>
          </a:p>
        </p:txBody>
      </p:sp>
      <p:pic>
        <p:nvPicPr>
          <p:cNvPr id="9" name="Obrázek 8" descr="BEEWAX 002.jpg"/>
          <p:cNvPicPr>
            <a:picLocks noChangeAspect="1"/>
          </p:cNvPicPr>
          <p:nvPr/>
        </p:nvPicPr>
        <p:blipFill>
          <a:blip r:embed="rId2" cstate="print"/>
          <a:stretch>
            <a:fillRect/>
          </a:stretch>
        </p:blipFill>
        <p:spPr>
          <a:xfrm>
            <a:off x="179512" y="774755"/>
            <a:ext cx="8712968" cy="5838629"/>
          </a:xfrm>
          <a:prstGeom prst="rect">
            <a:avLst/>
          </a:prstGeom>
        </p:spPr>
      </p:pic>
      <p:cxnSp>
        <p:nvCxnSpPr>
          <p:cNvPr id="11" name="Přímá spojovací šipka 10"/>
          <p:cNvCxnSpPr/>
          <p:nvPr/>
        </p:nvCxnSpPr>
        <p:spPr>
          <a:xfrm flipH="1">
            <a:off x="5724128" y="5301208"/>
            <a:ext cx="1440160" cy="0"/>
          </a:xfrm>
          <a:prstGeom prst="straightConnector1">
            <a:avLst/>
          </a:prstGeom>
          <a:ln w="6985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274638"/>
            <a:ext cx="8229600" cy="490066"/>
          </a:xfrm>
        </p:spPr>
        <p:txBody>
          <a:bodyPr/>
          <a:lstStyle/>
          <a:p>
            <a:pPr eaLnBrk="1" hangingPunct="1"/>
            <a:r>
              <a:rPr lang="en-GB" sz="3200" b="1" dirty="0" smtClean="0">
                <a:solidFill>
                  <a:srgbClr val="FF0000"/>
                </a:solidFill>
              </a:rPr>
              <a:t>Time schedule</a:t>
            </a:r>
          </a:p>
        </p:txBody>
      </p:sp>
      <p:sp>
        <p:nvSpPr>
          <p:cNvPr id="5187" name="Zástupný symbol pro datum 5"/>
          <p:cNvSpPr>
            <a:spLocks noGrp="1"/>
          </p:cNvSpPr>
          <p:nvPr>
            <p:ph type="dt" sz="half" idx="10"/>
          </p:nvPr>
        </p:nvSpPr>
        <p:spPr>
          <a:noFill/>
        </p:spPr>
        <p:txBody>
          <a:bodyPr/>
          <a:lstStyle/>
          <a:p>
            <a:r>
              <a:rPr lang="cs-CZ" smtClean="0"/>
              <a:t>January 2018/1</a:t>
            </a:r>
            <a:endParaRPr lang="sk-SK"/>
          </a:p>
        </p:txBody>
      </p:sp>
      <p:sp>
        <p:nvSpPr>
          <p:cNvPr id="5122" name="Zástupný symbol pro zápatí 4"/>
          <p:cNvSpPr>
            <a:spLocks noGrp="1"/>
          </p:cNvSpPr>
          <p:nvPr>
            <p:ph type="ftr" sz="quarter" idx="11"/>
          </p:nvPr>
        </p:nvSpPr>
        <p:spPr>
          <a:xfrm>
            <a:off x="1835696" y="6245225"/>
            <a:ext cx="5760640" cy="476250"/>
          </a:xfrm>
          <a:noFill/>
        </p:spPr>
        <p:txBody>
          <a:bodyPr/>
          <a:lstStyle/>
          <a:p>
            <a:r>
              <a:rPr lang="fr-FR" smtClean="0"/>
              <a:t>NATURAL POLYMERS MU SCI 1 2018</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251520" y="764704"/>
          <a:ext cx="8712968" cy="5361079"/>
        </p:xfrm>
        <a:graphic>
          <a:graphicData uri="http://schemas.openxmlformats.org/drawingml/2006/table">
            <a:tbl>
              <a:tblPr/>
              <a:tblGrid>
                <a:gridCol w="1440160"/>
                <a:gridCol w="7272808"/>
              </a:tblGrid>
              <a:tr h="323623">
                <a:tc>
                  <a:txBody>
                    <a:bodyPr/>
                    <a:lstStyle/>
                    <a:p>
                      <a:pPr marL="347345" indent="-347345" algn="ctr" fontAlgn="b">
                        <a:lnSpc>
                          <a:spcPct val="115000"/>
                        </a:lnSpc>
                        <a:spcAft>
                          <a:spcPts val="0"/>
                        </a:spcAft>
                      </a:pPr>
                      <a:r>
                        <a:rPr lang="sk-SK" sz="1200" b="1" kern="1200" dirty="0" smtClean="0">
                          <a:solidFill>
                            <a:srgbClr val="0000FF"/>
                          </a:solidFill>
                          <a:latin typeface="Arial Black" pitchFamily="34" charset="0"/>
                          <a:ea typeface="Times New Roman"/>
                          <a:cs typeface="Times New Roman"/>
                        </a:rPr>
                        <a:t>LECTURE</a:t>
                      </a:r>
                      <a:r>
                        <a:rPr lang="sk-SK" sz="1200" b="1" kern="1200" baseline="0" dirty="0" smtClean="0">
                          <a:solidFill>
                            <a:srgbClr val="0000FF"/>
                          </a:solidFill>
                          <a:latin typeface="Arial Black" pitchFamily="34" charset="0"/>
                          <a:ea typeface="Times New Roman"/>
                          <a:cs typeface="Times New Roman"/>
                        </a:rPr>
                        <a:t> </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cs-CZ" sz="1200" dirty="0" smtClean="0">
                          <a:solidFill>
                            <a:srgbClr val="0000FF"/>
                          </a:solidFill>
                          <a:latin typeface="Arial Black" pitchFamily="34" charset="0"/>
                          <a:ea typeface="Calibri"/>
                          <a:cs typeface="Times New Roman"/>
                        </a:rPr>
                        <a:t>SUBJECT</a:t>
                      </a:r>
                      <a:endParaRPr lang="cs-CZ" sz="120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016">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1</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en-GB" sz="1400" b="1" kern="1200" noProof="0" dirty="0" smtClean="0">
                          <a:solidFill>
                            <a:schemeClr val="tx1"/>
                          </a:solidFill>
                          <a:latin typeface="Arial"/>
                          <a:ea typeface="Times New Roman"/>
                          <a:cs typeface="Times New Roman"/>
                        </a:rPr>
                        <a:t>Introduction to the subject </a:t>
                      </a:r>
                      <a:r>
                        <a:rPr lang="cs-CZ" sz="1400" b="1" kern="1200" noProof="0" dirty="0" smtClean="0">
                          <a:solidFill>
                            <a:schemeClr val="tx1"/>
                          </a:solidFill>
                          <a:latin typeface="Arial"/>
                          <a:ea typeface="Times New Roman"/>
                          <a:cs typeface="Times New Roman"/>
                        </a:rPr>
                        <a:t> </a:t>
                      </a:r>
                      <a:r>
                        <a:rPr lang="en-GB" sz="1400" b="1" kern="1200" noProof="0" dirty="0" smtClean="0">
                          <a:solidFill>
                            <a:schemeClr val="tx1"/>
                          </a:solidFill>
                          <a:latin typeface="Arial"/>
                          <a:ea typeface="Times New Roman"/>
                          <a:cs typeface="Times New Roman"/>
                        </a:rPr>
                        <a:t>– Structure</a:t>
                      </a:r>
                      <a:r>
                        <a:rPr lang="en-GB" sz="1400" b="1" kern="1200" baseline="0" noProof="0" dirty="0" smtClean="0">
                          <a:solidFill>
                            <a:schemeClr val="tx1"/>
                          </a:solidFill>
                          <a:latin typeface="Arial"/>
                          <a:ea typeface="Times New Roman"/>
                          <a:cs typeface="Times New Roman"/>
                        </a:rPr>
                        <a:t> &amp;</a:t>
                      </a:r>
                      <a:r>
                        <a:rPr lang="en-GB" sz="1400" b="1" kern="1200" noProof="0" dirty="0" smtClean="0">
                          <a:solidFill>
                            <a:schemeClr val="tx1"/>
                          </a:solidFill>
                          <a:latin typeface="Arial"/>
                          <a:ea typeface="Times New Roman"/>
                          <a:cs typeface="Times New Roman"/>
                        </a:rPr>
                        <a:t> Terminology of nature polymers, literature </a:t>
                      </a:r>
                      <a:endParaRPr lang="en-GB" sz="1100" b="1"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0593">
                <a:tc>
                  <a:txBody>
                    <a:bodyPr/>
                    <a:lstStyle/>
                    <a:p>
                      <a:pPr marL="347345" indent="-347345" algn="ctr" fontAlgn="b">
                        <a:lnSpc>
                          <a:spcPct val="115000"/>
                        </a:lnSpc>
                        <a:spcAft>
                          <a:spcPts val="0"/>
                        </a:spcAft>
                      </a:pPr>
                      <a:r>
                        <a:rPr lang="en-GB" sz="2000" b="1" kern="1200" noProof="0" smtClean="0">
                          <a:solidFill>
                            <a:schemeClr val="tx1"/>
                          </a:solidFill>
                          <a:latin typeface="Arial Black" pitchFamily="34" charset="0"/>
                          <a:ea typeface="Times New Roman"/>
                          <a:cs typeface="Times New Roman"/>
                        </a:rPr>
                        <a:t>2</a:t>
                      </a:r>
                      <a:endParaRPr lang="en-GB" sz="2000" b="1" noProof="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en-GB" sz="1400" b="1" kern="1200" noProof="0" dirty="0" smtClean="0">
                          <a:solidFill>
                            <a:schemeClr val="tx1"/>
                          </a:solidFill>
                          <a:latin typeface="Arial"/>
                          <a:ea typeface="Times New Roman"/>
                          <a:cs typeface="Times New Roman"/>
                        </a:rPr>
                        <a:t>Derivatives of acids – natural resins, drying oils, shellac</a:t>
                      </a:r>
                      <a:endParaRPr lang="en-GB" sz="1100"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3</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b="1" noProof="0" smtClean="0">
                          <a:solidFill>
                            <a:schemeClr val="tx1"/>
                          </a:solidFill>
                          <a:latin typeface="+mn-lt"/>
                          <a:ea typeface="Calibri"/>
                          <a:cs typeface="Times New Roman"/>
                        </a:rPr>
                        <a:t>Waxes </a:t>
                      </a:r>
                      <a:endParaRPr lang="en-GB" sz="1400" b="1" noProof="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4</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b="1" kern="1200" noProof="0" dirty="0" smtClean="0">
                          <a:solidFill>
                            <a:schemeClr val="tx1"/>
                          </a:solidFill>
                          <a:latin typeface="+mn-lt"/>
                          <a:ea typeface="Times New Roman"/>
                          <a:cs typeface="Times New Roman"/>
                        </a:rPr>
                        <a:t>Plant (vegetable) gums, </a:t>
                      </a:r>
                      <a:r>
                        <a:rPr lang="en-GB" sz="1400" b="1" kern="1200" noProof="0" dirty="0" err="1" smtClean="0">
                          <a:solidFill>
                            <a:schemeClr val="tx1"/>
                          </a:solidFill>
                          <a:latin typeface="+mn-lt"/>
                          <a:ea typeface="Times New Roman"/>
                          <a:cs typeface="Times New Roman"/>
                        </a:rPr>
                        <a:t>Polyterpene</a:t>
                      </a:r>
                      <a:r>
                        <a:rPr lang="en-GB" sz="1400" b="1" kern="1200" noProof="0" dirty="0" smtClean="0">
                          <a:solidFill>
                            <a:schemeClr val="tx1"/>
                          </a:solidFill>
                          <a:latin typeface="+mn-lt"/>
                          <a:ea typeface="Times New Roman"/>
                          <a:cs typeface="Times New Roman"/>
                        </a:rPr>
                        <a:t> –natural rubber</a:t>
                      </a:r>
                      <a:r>
                        <a:rPr lang="en-GB" sz="1400" b="1" kern="1200" baseline="0" noProof="0" dirty="0" smtClean="0">
                          <a:solidFill>
                            <a:schemeClr val="tx1"/>
                          </a:solidFill>
                          <a:latin typeface="+mn-lt"/>
                          <a:ea typeface="Times New Roman"/>
                          <a:cs typeface="Times New Roman"/>
                        </a:rPr>
                        <a:t> (extracting</a:t>
                      </a:r>
                      <a:r>
                        <a:rPr lang="en-GB" sz="1400" b="1" kern="1200" noProof="0" dirty="0" smtClean="0">
                          <a:solidFill>
                            <a:schemeClr val="tx1"/>
                          </a:solidFill>
                          <a:latin typeface="+mn-lt"/>
                          <a:ea typeface="Times New Roman"/>
                          <a:cs typeface="Times New Roman"/>
                        </a:rPr>
                        <a:t>, processing and modification) </a:t>
                      </a:r>
                      <a:endParaRPr lang="en-GB" sz="1400" b="1"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2000" kern="1200" dirty="0">
                          <a:solidFill>
                            <a:schemeClr val="tx1"/>
                          </a:solidFill>
                          <a:latin typeface="Arial Black" pitchFamily="34" charset="0"/>
                          <a:ea typeface="Times New Roman"/>
                          <a:cs typeface="Times New Roman"/>
                        </a:rPr>
                        <a:t>5</a:t>
                      </a:r>
                      <a:endParaRPr lang="cs-CZ" sz="20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b="1" kern="1200" noProof="0" dirty="0" err="1" smtClean="0">
                          <a:solidFill>
                            <a:schemeClr val="tx1"/>
                          </a:solidFill>
                          <a:latin typeface="+mn-lt"/>
                          <a:ea typeface="Times New Roman"/>
                          <a:cs typeface="Times New Roman"/>
                        </a:rPr>
                        <a:t>Polyphenol</a:t>
                      </a:r>
                      <a:r>
                        <a:rPr lang="en-GB" sz="1400" b="1" kern="1200" noProof="0" dirty="0" smtClean="0">
                          <a:solidFill>
                            <a:schemeClr val="tx1"/>
                          </a:solidFill>
                          <a:latin typeface="+mn-lt"/>
                          <a:ea typeface="Times New Roman"/>
                          <a:cs typeface="Times New Roman"/>
                        </a:rPr>
                        <a:t>  – lignin, </a:t>
                      </a:r>
                      <a:r>
                        <a:rPr lang="en-GB" sz="1400" b="1" kern="1200" noProof="0" dirty="0" err="1" smtClean="0">
                          <a:solidFill>
                            <a:schemeClr val="tx1"/>
                          </a:solidFill>
                          <a:latin typeface="+mn-lt"/>
                          <a:ea typeface="Times New Roman"/>
                          <a:cs typeface="Times New Roman"/>
                        </a:rPr>
                        <a:t>humic</a:t>
                      </a:r>
                      <a:r>
                        <a:rPr lang="en-GB" sz="1400" b="1" kern="1200" noProof="0" dirty="0" smtClean="0">
                          <a:solidFill>
                            <a:schemeClr val="tx1"/>
                          </a:solidFill>
                          <a:latin typeface="+mn-lt"/>
                          <a:ea typeface="Times New Roman"/>
                          <a:cs typeface="Times New Roman"/>
                        </a:rPr>
                        <a:t> acids</a:t>
                      </a:r>
                      <a:endParaRPr lang="en-GB" sz="1400"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200" b="1" kern="1200" dirty="0" smtClean="0">
                          <a:solidFill>
                            <a:srgbClr val="FF0000"/>
                          </a:solidFill>
                          <a:latin typeface="Arial Black" pitchFamily="34" charset="0"/>
                          <a:ea typeface="Times New Roman"/>
                          <a:cs typeface="Times New Roman"/>
                        </a:rPr>
                        <a:t>25.10. &amp; 1. 11.</a:t>
                      </a:r>
                      <a:endParaRPr lang="cs-CZ" sz="105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kern="1200" noProof="0" dirty="0" smtClean="0">
                          <a:solidFill>
                            <a:srgbClr val="FF0000"/>
                          </a:solidFill>
                          <a:latin typeface="Arial Black" pitchFamily="34" charset="0"/>
                          <a:ea typeface="Times New Roman"/>
                          <a:cs typeface="Times New Roman"/>
                        </a:rPr>
                        <a:t>Polysaccharides I – starch </a:t>
                      </a:r>
                      <a:endParaRPr lang="en-GB" sz="2000" noProof="0"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sk-SK" sz="1200" b="1" kern="1200" dirty="0" smtClean="0">
                          <a:solidFill>
                            <a:srgbClr val="0033CC"/>
                          </a:solidFill>
                          <a:latin typeface="Arial Black" pitchFamily="34" charset="0"/>
                          <a:ea typeface="Times New Roman"/>
                          <a:cs typeface="Times New Roman"/>
                        </a:rPr>
                        <a:t>8.11. &amp; 15. 11.</a:t>
                      </a:r>
                      <a:endParaRPr lang="cs-CZ" sz="1200" dirty="0">
                        <a:solidFill>
                          <a:srgbClr val="0033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000" b="1" kern="1200" noProof="0" dirty="0" smtClean="0">
                          <a:solidFill>
                            <a:srgbClr val="0000FF"/>
                          </a:solidFill>
                          <a:latin typeface="Arial Black" pitchFamily="34" charset="0"/>
                          <a:ea typeface="Times New Roman"/>
                          <a:cs typeface="Times New Roman"/>
                        </a:rPr>
                        <a:t>Polysaccharides II – </a:t>
                      </a:r>
                      <a:r>
                        <a:rPr lang="en-GB" sz="2000" b="1" kern="1200" noProof="0" dirty="0" err="1" smtClean="0">
                          <a:solidFill>
                            <a:srgbClr val="0000FF"/>
                          </a:solidFill>
                          <a:latin typeface="Arial Black" pitchFamily="34" charset="0"/>
                          <a:ea typeface="Times New Roman"/>
                          <a:cs typeface="Times New Roman"/>
                        </a:rPr>
                        <a:t>celullosis</a:t>
                      </a:r>
                      <a:r>
                        <a:rPr lang="en-GB" sz="2000" b="1" kern="1200" noProof="0" dirty="0" smtClean="0">
                          <a:solidFill>
                            <a:srgbClr val="0000FF"/>
                          </a:solidFill>
                          <a:latin typeface="Arial Black" pitchFamily="34" charset="0"/>
                          <a:ea typeface="Times New Roman"/>
                          <a:cs typeface="Times New Roman"/>
                        </a:rPr>
                        <a:t> </a:t>
                      </a:r>
                      <a:endParaRPr lang="en-GB" sz="2000" noProof="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cs-CZ" sz="1200" dirty="0" smtClean="0">
                          <a:solidFill>
                            <a:srgbClr val="008000"/>
                          </a:solidFill>
                          <a:latin typeface="Arial Black" pitchFamily="34" charset="0"/>
                          <a:ea typeface="Calibri"/>
                          <a:cs typeface="Times New Roman"/>
                        </a:rPr>
                        <a:t>22. &amp; 22. 11.</a:t>
                      </a:r>
                      <a:endParaRPr lang="cs-CZ" sz="120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kern="1200" noProof="0" dirty="0" smtClean="0">
                          <a:solidFill>
                            <a:srgbClr val="008000"/>
                          </a:solidFill>
                          <a:latin typeface="Arial Black" pitchFamily="34" charset="0"/>
                          <a:ea typeface="Times New Roman"/>
                          <a:cs typeface="Times New Roman"/>
                        </a:rPr>
                        <a:t>Protein fibres I </a:t>
                      </a:r>
                      <a:endParaRPr lang="en-GB" sz="2000" noProof="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cs-CZ" sz="1200" dirty="0" smtClean="0">
                          <a:solidFill>
                            <a:srgbClr val="C00000"/>
                          </a:solidFill>
                          <a:latin typeface="Arial Black" pitchFamily="34" charset="0"/>
                          <a:ea typeface="Calibri"/>
                          <a:cs typeface="Times New Roman"/>
                        </a:rPr>
                        <a:t>29. 11. &amp; 6.  12.</a:t>
                      </a:r>
                      <a:endParaRPr lang="cs-CZ" sz="120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kern="1200" noProof="0" dirty="0" smtClean="0">
                          <a:solidFill>
                            <a:srgbClr val="C00000"/>
                          </a:solidFill>
                          <a:latin typeface="Arial Black" pitchFamily="34" charset="0"/>
                          <a:ea typeface="Times New Roman"/>
                          <a:cs typeface="Times New Roman"/>
                        </a:rPr>
                        <a:t>Protein fibres II </a:t>
                      </a:r>
                      <a:endParaRPr lang="en-GB" sz="2000" noProof="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cs-CZ" sz="1200" dirty="0" smtClean="0">
                          <a:solidFill>
                            <a:srgbClr val="9900CC"/>
                          </a:solidFill>
                          <a:latin typeface="Arial Black" pitchFamily="34" charset="0"/>
                          <a:ea typeface="Calibri"/>
                          <a:cs typeface="Times New Roman"/>
                        </a:rPr>
                        <a:t>13. &amp; 20. 12.</a:t>
                      </a:r>
                      <a:endParaRPr lang="cs-CZ" sz="120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en-GB" sz="2000" b="1" kern="1200" noProof="0" dirty="0" smtClean="0">
                          <a:solidFill>
                            <a:srgbClr val="9900CC"/>
                          </a:solidFill>
                          <a:latin typeface="Arial Black" pitchFamily="34" charset="0"/>
                          <a:ea typeface="Times New Roman"/>
                          <a:cs typeface="Times New Roman"/>
                        </a:rPr>
                        <a:t>Casein, whey, protein of eggs</a:t>
                      </a:r>
                      <a:endParaRPr lang="en-GB" sz="2000" noProof="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rowSpan="2">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1800" dirty="0" smtClean="0">
                          <a:solidFill>
                            <a:srgbClr val="FFC000"/>
                          </a:solidFill>
                          <a:latin typeface="Arial Black" pitchFamily="34" charset="0"/>
                          <a:ea typeface="Calibri"/>
                          <a:cs typeface="Times New Roman"/>
                        </a:rPr>
                        <a:t>20. 12.</a:t>
                      </a:r>
                      <a:endParaRPr lang="cs-CZ" sz="18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Identification of natural polymers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vMerge="1">
                  <a:txBody>
                    <a:bodyPr/>
                    <a:lstStyle/>
                    <a:p>
                      <a:pPr marL="347345" indent="-347345" algn="ctr" fontAlgn="b">
                        <a:lnSpc>
                          <a:spcPct val="115000"/>
                        </a:lnSpc>
                        <a:spcAft>
                          <a:spcPts val="0"/>
                        </a:spcAft>
                      </a:pP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Laboratory methods of natural polymers</a:t>
                      </a:r>
                      <a:r>
                        <a:rPr lang="cs-CZ" sz="1800" b="1" kern="1200" noProof="0" dirty="0" smtClean="0">
                          <a:solidFill>
                            <a:srgbClr val="FFC000"/>
                          </a:solidFill>
                          <a:latin typeface="Arial Black" pitchFamily="34" charset="0"/>
                          <a:ea typeface="Times New Roman"/>
                          <a:cs typeface="Times New Roman"/>
                        </a:rPr>
                        <a:t>’</a:t>
                      </a:r>
                      <a:r>
                        <a:rPr lang="en-GB" sz="1800" b="1" kern="1200" noProof="0" dirty="0" smtClean="0">
                          <a:solidFill>
                            <a:srgbClr val="FFC000"/>
                          </a:solidFill>
                          <a:latin typeface="Arial Black" pitchFamily="34" charset="0"/>
                          <a:ea typeface="Times New Roman"/>
                          <a:cs typeface="Times New Roman"/>
                        </a:rPr>
                        <a:t> evaluation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67544" y="0"/>
            <a:ext cx="8229600" cy="620688"/>
          </a:xfrm>
        </p:spPr>
        <p:txBody>
          <a:bodyPr/>
          <a:lstStyle/>
          <a:p>
            <a:r>
              <a:rPr lang="cs-CZ" sz="3200" dirty="0" smtClean="0">
                <a:solidFill>
                  <a:srgbClr val="FF0000"/>
                </a:solidFill>
                <a:latin typeface="Arial Black" pitchFamily="34" charset="0"/>
              </a:rPr>
              <a:t>BEESWAX</a:t>
            </a:r>
            <a:endParaRPr lang="cs-CZ" sz="3200" dirty="0"/>
          </a:p>
        </p:txBody>
      </p:sp>
      <p:pic>
        <p:nvPicPr>
          <p:cNvPr id="12" name="Zástupný symbol pro obsah 11" descr="Triacontanyl_palmitate.png"/>
          <p:cNvPicPr>
            <a:picLocks noGrp="1" noChangeAspect="1"/>
          </p:cNvPicPr>
          <p:nvPr>
            <p:ph idx="1"/>
          </p:nvPr>
        </p:nvPicPr>
        <p:blipFill>
          <a:blip r:embed="rId2" cstate="print"/>
          <a:stretch>
            <a:fillRect/>
          </a:stretch>
        </p:blipFill>
        <p:spPr>
          <a:xfrm>
            <a:off x="467544" y="620688"/>
            <a:ext cx="7875793" cy="1152128"/>
          </a:xfrm>
        </p:spPr>
      </p:pic>
      <p:sp>
        <p:nvSpPr>
          <p:cNvPr id="7" name="Zástupný symbol pro datum 6"/>
          <p:cNvSpPr>
            <a:spLocks noGrp="1"/>
          </p:cNvSpPr>
          <p:nvPr>
            <p:ph type="dt" sz="half" idx="10"/>
          </p:nvPr>
        </p:nvSpPr>
        <p:spPr/>
        <p:txBody>
          <a:bodyPr/>
          <a:lstStyle/>
          <a:p>
            <a:pPr>
              <a:defRPr/>
            </a:pPr>
            <a:r>
              <a:rPr lang="cs-CZ" smtClean="0"/>
              <a:t>January 2018/3</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20</a:t>
            </a:fld>
            <a:endParaRPr lang="sk-SK"/>
          </a:p>
        </p:txBody>
      </p:sp>
      <p:sp>
        <p:nvSpPr>
          <p:cNvPr id="14" name="Obdélník 13"/>
          <p:cNvSpPr/>
          <p:nvPr/>
        </p:nvSpPr>
        <p:spPr>
          <a:xfrm>
            <a:off x="539552" y="2132856"/>
            <a:ext cx="8280920" cy="430887"/>
          </a:xfrm>
          <a:prstGeom prst="rect">
            <a:avLst/>
          </a:prstGeom>
        </p:spPr>
        <p:txBody>
          <a:bodyPr wrap="square">
            <a:spAutoFit/>
          </a:bodyPr>
          <a:lstStyle/>
          <a:p>
            <a:r>
              <a:rPr lang="cs-CZ" sz="2200" b="1" dirty="0" err="1" smtClean="0">
                <a:hlinkClick r:id="rId3" tooltip="Palmitate"/>
              </a:rPr>
              <a:t>triacontanyl</a:t>
            </a:r>
            <a:r>
              <a:rPr lang="cs-CZ" sz="2200" b="1" dirty="0" smtClean="0">
                <a:hlinkClick r:id="rId3" tooltip="Palmitate"/>
              </a:rPr>
              <a:t> (</a:t>
            </a:r>
            <a:r>
              <a:rPr lang="cs-CZ" sz="2200" b="1" dirty="0" err="1" smtClean="0">
                <a:solidFill>
                  <a:srgbClr val="C00000"/>
                </a:solidFill>
                <a:hlinkClick r:id="rId3" tooltip="Palmitate"/>
              </a:rPr>
              <a:t>myricyl</a:t>
            </a:r>
            <a:r>
              <a:rPr lang="cs-CZ" sz="2200" b="1" dirty="0" smtClean="0">
                <a:hlinkClick r:id="rId3" tooltip="Palmitate"/>
              </a:rPr>
              <a:t>) </a:t>
            </a:r>
            <a:r>
              <a:rPr lang="cs-CZ" sz="2200" b="1" dirty="0" err="1" smtClean="0">
                <a:solidFill>
                  <a:srgbClr val="7030A0"/>
                </a:solidFill>
                <a:hlinkClick r:id="rId3" tooltip="Palmitate"/>
              </a:rPr>
              <a:t>palmitate</a:t>
            </a:r>
            <a:r>
              <a:rPr lang="cs-CZ" sz="2200" b="1" dirty="0" smtClean="0"/>
              <a:t> CH</a:t>
            </a:r>
            <a:r>
              <a:rPr lang="cs-CZ" sz="2200" b="1" baseline="-25000" dirty="0" smtClean="0"/>
              <a:t>3</a:t>
            </a:r>
            <a:r>
              <a:rPr lang="cs-CZ" sz="2200" b="1" dirty="0" smtClean="0"/>
              <a:t>(CH</a:t>
            </a:r>
            <a:r>
              <a:rPr lang="cs-CZ" sz="2200" b="1" baseline="-25000" dirty="0" smtClean="0"/>
              <a:t>2</a:t>
            </a:r>
            <a:r>
              <a:rPr lang="cs-CZ" sz="2200" b="1" dirty="0" smtClean="0"/>
              <a:t>)</a:t>
            </a:r>
            <a:r>
              <a:rPr lang="cs-CZ" sz="2200" b="1" baseline="-25000" dirty="0" smtClean="0"/>
              <a:t>29</a:t>
            </a:r>
            <a:r>
              <a:rPr lang="cs-CZ" sz="2200" b="1" dirty="0" smtClean="0"/>
              <a:t>O-CO-(CH</a:t>
            </a:r>
            <a:r>
              <a:rPr lang="cs-CZ" sz="2200" b="1" baseline="-25000" dirty="0" smtClean="0"/>
              <a:t>2</a:t>
            </a:r>
            <a:r>
              <a:rPr lang="cs-CZ" sz="2200" b="1" dirty="0" smtClean="0"/>
              <a:t>)</a:t>
            </a:r>
            <a:r>
              <a:rPr lang="cs-CZ" sz="2200" b="1" baseline="-25000" dirty="0" smtClean="0"/>
              <a:t>14</a:t>
            </a:r>
            <a:r>
              <a:rPr lang="cs-CZ" sz="2200" b="1" dirty="0" smtClean="0"/>
              <a:t>CH</a:t>
            </a:r>
            <a:r>
              <a:rPr lang="cs-CZ" sz="2200" b="1" baseline="-25000" dirty="0" smtClean="0"/>
              <a:t>3</a:t>
            </a:r>
            <a:endParaRPr lang="cs-CZ" sz="2200" b="1" dirty="0"/>
          </a:p>
        </p:txBody>
      </p:sp>
      <p:sp>
        <p:nvSpPr>
          <p:cNvPr id="15" name="TextovéPole 14"/>
          <p:cNvSpPr txBox="1"/>
          <p:nvPr/>
        </p:nvSpPr>
        <p:spPr>
          <a:xfrm>
            <a:off x="0" y="2636912"/>
            <a:ext cx="9036496" cy="3785652"/>
          </a:xfrm>
          <a:prstGeom prst="rect">
            <a:avLst/>
          </a:prstGeom>
          <a:noFill/>
        </p:spPr>
        <p:txBody>
          <a:bodyPr wrap="square" rtlCol="0">
            <a:spAutoFit/>
          </a:bodyPr>
          <a:lstStyle/>
          <a:p>
            <a:pPr>
              <a:buFont typeface="Arial" pitchFamily="34" charset="0"/>
              <a:buChar char="•"/>
            </a:pPr>
            <a:r>
              <a:rPr lang="cs-CZ" sz="2400" b="1" dirty="0" smtClean="0">
                <a:solidFill>
                  <a:srgbClr val="008000"/>
                </a:solidFill>
              </a:rPr>
              <a:t> </a:t>
            </a:r>
            <a:r>
              <a:rPr lang="en-GB" sz="2400" b="1" dirty="0" smtClean="0">
                <a:solidFill>
                  <a:srgbClr val="008000"/>
                </a:solidFill>
              </a:rPr>
              <a:t>This ester is considered as the MAIN COMPONENT  in the approx. 285 up to now found  items, </a:t>
            </a:r>
            <a:r>
              <a:rPr lang="en-GB" sz="2400" b="1" dirty="0" smtClean="0">
                <a:solidFill>
                  <a:srgbClr val="FF0000"/>
                </a:solidFill>
              </a:rPr>
              <a:t>approx.</a:t>
            </a:r>
            <a:r>
              <a:rPr lang="en-GB" sz="2400" b="1" dirty="0" smtClean="0">
                <a:solidFill>
                  <a:srgbClr val="008000"/>
                </a:solidFill>
              </a:rPr>
              <a:t> </a:t>
            </a:r>
            <a:r>
              <a:rPr lang="en-GB" sz="2400" b="1" dirty="0" smtClean="0">
                <a:solidFill>
                  <a:srgbClr val="FF0000"/>
                </a:solidFill>
              </a:rPr>
              <a:t>111 NO identified items (Compounds) is waiting for your Effort! </a:t>
            </a:r>
          </a:p>
          <a:p>
            <a:pPr>
              <a:buFont typeface="Arial" pitchFamily="34" charset="0"/>
              <a:buChar char="•"/>
            </a:pPr>
            <a:r>
              <a:rPr lang="cs-CZ" sz="2400" b="1" i="1" u="sng" dirty="0" smtClean="0">
                <a:solidFill>
                  <a:srgbClr val="C00000"/>
                </a:solidFill>
              </a:rPr>
              <a:t> </a:t>
            </a:r>
            <a:r>
              <a:rPr lang="en-GB" sz="2400" b="1" i="1" dirty="0" smtClean="0">
                <a:solidFill>
                  <a:srgbClr val="C00000"/>
                </a:solidFill>
              </a:rPr>
              <a:t>Figures from different sources are different, so take the Figures as  an Example of the Complexity of the Natural products only (see the next slide)</a:t>
            </a:r>
          </a:p>
          <a:p>
            <a:pPr>
              <a:buFont typeface="Arial" pitchFamily="34" charset="0"/>
              <a:buChar char="•"/>
            </a:pPr>
            <a:r>
              <a:rPr lang="cs-CZ" sz="2400" b="1" dirty="0" smtClean="0">
                <a:solidFill>
                  <a:srgbClr val="008000"/>
                </a:solidFill>
              </a:rPr>
              <a:t> </a:t>
            </a:r>
            <a:r>
              <a:rPr lang="en-GB" sz="2400" dirty="0" smtClean="0">
                <a:solidFill>
                  <a:srgbClr val="FF0000"/>
                </a:solidFill>
                <a:latin typeface="Arial Black" pitchFamily="34" charset="0"/>
              </a:rPr>
              <a:t>BEESWAX  </a:t>
            </a:r>
            <a:r>
              <a:rPr lang="en-GB" sz="2400" b="1" dirty="0" smtClean="0">
                <a:solidFill>
                  <a:srgbClr val="0000FF"/>
                </a:solidFill>
                <a:latin typeface="+mj-lt"/>
              </a:rPr>
              <a:t>could be different place and </a:t>
            </a:r>
            <a:r>
              <a:rPr lang="en-GB" sz="2400" b="1" dirty="0" err="1" smtClean="0">
                <a:solidFill>
                  <a:srgbClr val="0000FF"/>
                </a:solidFill>
              </a:rPr>
              <a:t>and</a:t>
            </a:r>
            <a:r>
              <a:rPr lang="en-GB" sz="2400" b="1" dirty="0" smtClean="0">
                <a:solidFill>
                  <a:srgbClr val="0000FF"/>
                </a:solidFill>
              </a:rPr>
              <a:t> </a:t>
            </a:r>
            <a:r>
              <a:rPr lang="en-GB" sz="2400" b="1" dirty="0" err="1" smtClean="0">
                <a:solidFill>
                  <a:srgbClr val="0000FF"/>
                </a:solidFill>
              </a:rPr>
              <a:t>Beespecies</a:t>
            </a:r>
            <a:r>
              <a:rPr lang="en-GB" sz="2400" b="1" dirty="0" smtClean="0">
                <a:solidFill>
                  <a:srgbClr val="0000FF"/>
                </a:solidFill>
              </a:rPr>
              <a:t> </a:t>
            </a:r>
            <a:r>
              <a:rPr lang="en-GB" sz="2400" b="1" dirty="0" err="1" smtClean="0">
                <a:solidFill>
                  <a:srgbClr val="0000FF"/>
                </a:solidFill>
              </a:rPr>
              <a:t>accordinglly</a:t>
            </a:r>
            <a:r>
              <a:rPr lang="en-GB" sz="2400" b="1" dirty="0" smtClean="0">
                <a:solidFill>
                  <a:srgbClr val="0000FF"/>
                </a:solidFill>
              </a:rPr>
              <a:t> </a:t>
            </a:r>
          </a:p>
          <a:p>
            <a:pPr>
              <a:buFont typeface="Arial" pitchFamily="34" charset="0"/>
              <a:buChar char="•"/>
            </a:pPr>
            <a:r>
              <a:rPr lang="en-GB" sz="2400" b="1" dirty="0" smtClean="0">
                <a:solidFill>
                  <a:srgbClr val="008000"/>
                </a:solidFill>
              </a:rPr>
              <a:t> </a:t>
            </a:r>
            <a:r>
              <a:rPr lang="en-GB" sz="2400" b="1" dirty="0" smtClean="0">
                <a:solidFill>
                  <a:srgbClr val="7030A0"/>
                </a:solidFill>
              </a:rPr>
              <a:t>Some Components are volatile </a:t>
            </a:r>
          </a:p>
          <a:p>
            <a:endParaRPr lang="cs-CZ" sz="2400" b="1" dirty="0">
              <a:solidFill>
                <a:srgbClr val="008000"/>
              </a:solidFill>
            </a:endParaRPr>
          </a:p>
        </p:txBody>
      </p:sp>
      <p:cxnSp>
        <p:nvCxnSpPr>
          <p:cNvPr id="18" name="Přímá spojovací šipka 17"/>
          <p:cNvCxnSpPr/>
          <p:nvPr/>
        </p:nvCxnSpPr>
        <p:spPr>
          <a:xfrm flipH="1">
            <a:off x="4572000" y="1412776"/>
            <a:ext cx="3240360" cy="864096"/>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p:nvPr/>
        </p:nvCxnSpPr>
        <p:spPr>
          <a:xfrm flipH="1">
            <a:off x="2843808" y="836712"/>
            <a:ext cx="432048" cy="13681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a:off x="7740352" y="1412776"/>
            <a:ext cx="72008" cy="792088"/>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Přímá spojovací šipka 20"/>
          <p:cNvCxnSpPr/>
          <p:nvPr/>
        </p:nvCxnSpPr>
        <p:spPr>
          <a:xfrm>
            <a:off x="3203848" y="836712"/>
            <a:ext cx="2376264" cy="14401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January 2018/3</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21</a:t>
            </a:fld>
            <a:endParaRPr lang="sk-SK"/>
          </a:p>
        </p:txBody>
      </p:sp>
      <p:graphicFrame>
        <p:nvGraphicFramePr>
          <p:cNvPr id="17" name="Tabulka 16"/>
          <p:cNvGraphicFramePr>
            <a:graphicFrameLocks noGrp="1"/>
          </p:cNvGraphicFramePr>
          <p:nvPr/>
        </p:nvGraphicFramePr>
        <p:xfrm>
          <a:off x="251520" y="188639"/>
          <a:ext cx="8496944" cy="6350674"/>
        </p:xfrm>
        <a:graphic>
          <a:graphicData uri="http://schemas.openxmlformats.org/drawingml/2006/table">
            <a:tbl>
              <a:tblPr/>
              <a:tblGrid>
                <a:gridCol w="2001898"/>
                <a:gridCol w="950430"/>
                <a:gridCol w="5544616"/>
              </a:tblGrid>
              <a:tr h="347365">
                <a:tc>
                  <a:txBody>
                    <a:bodyPr/>
                    <a:lstStyle/>
                    <a:p>
                      <a:pPr algn="ctr">
                        <a:lnSpc>
                          <a:spcPct val="115000"/>
                        </a:lnSpc>
                        <a:spcAft>
                          <a:spcPts val="0"/>
                        </a:spcAft>
                      </a:pPr>
                      <a:r>
                        <a:rPr lang="en-GB" sz="1800" b="1" cap="all" baseline="0" noProof="0" dirty="0" err="1" smtClean="0">
                          <a:latin typeface="Arial Black" pitchFamily="34" charset="0"/>
                          <a:ea typeface="Calibri"/>
                          <a:cs typeface="Times New Roman"/>
                        </a:rPr>
                        <a:t>FRAction</a:t>
                      </a:r>
                      <a:endParaRPr lang="en-GB" sz="1800" b="1" cap="all" baseline="0" noProof="0" dirty="0">
                        <a:latin typeface="Arial Black" pitchFamily="34" charset="0"/>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1800" b="1" noProof="0" smtClean="0">
                          <a:solidFill>
                            <a:srgbClr val="0000FF"/>
                          </a:solidFill>
                          <a:latin typeface="Arial Black" pitchFamily="34" charset="0"/>
                          <a:ea typeface="Calibri"/>
                          <a:cs typeface="Times New Roman"/>
                        </a:rPr>
                        <a:t>PART</a:t>
                      </a:r>
                      <a:endParaRPr lang="en-GB" sz="1800" b="1" noProof="0">
                        <a:solidFill>
                          <a:srgbClr val="0000FF"/>
                        </a:solidFill>
                        <a:latin typeface="Arial Black" pitchFamily="34" charset="0"/>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1600" b="1" cap="all" baseline="0" noProof="0" smtClean="0">
                          <a:solidFill>
                            <a:srgbClr val="FF0000"/>
                          </a:solidFill>
                          <a:latin typeface="Arial Black" pitchFamily="34" charset="0"/>
                          <a:ea typeface="Calibri"/>
                          <a:cs typeface="Times New Roman"/>
                        </a:rPr>
                        <a:t>rEMARKS</a:t>
                      </a:r>
                      <a:endParaRPr lang="en-GB" sz="1600" b="1" cap="all" baseline="0" noProof="0">
                        <a:solidFill>
                          <a:srgbClr val="FF0000"/>
                        </a:solidFill>
                        <a:latin typeface="Arial Black" pitchFamily="34" charset="0"/>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r>
              <a:tr h="464590">
                <a:tc>
                  <a:txBody>
                    <a:bodyPr/>
                    <a:lstStyle/>
                    <a:p>
                      <a:pPr>
                        <a:lnSpc>
                          <a:spcPct val="115000"/>
                        </a:lnSpc>
                        <a:spcAft>
                          <a:spcPts val="0"/>
                        </a:spcAft>
                      </a:pPr>
                      <a:r>
                        <a:rPr lang="en-GB" sz="1800" b="1" u="sng" noProof="0" smtClean="0">
                          <a:solidFill>
                            <a:srgbClr val="FF0000"/>
                          </a:solidFill>
                          <a:latin typeface="Times New Roman"/>
                          <a:ea typeface="Times New Roman"/>
                          <a:cs typeface="Times New Roman"/>
                          <a:hlinkClick r:id="rId2" tooltip="Hydrocarbon"/>
                        </a:rPr>
                        <a:t>Hydrocarbons</a:t>
                      </a:r>
                      <a:endParaRPr lang="en-GB" sz="1800" b="1" noProof="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1800" b="1" noProof="0" smtClean="0">
                          <a:solidFill>
                            <a:srgbClr val="FF0000"/>
                          </a:solidFill>
                          <a:latin typeface="Times New Roman"/>
                          <a:ea typeface="Times New Roman"/>
                          <a:cs typeface="Times New Roman"/>
                        </a:rPr>
                        <a:t>14%</a:t>
                      </a:r>
                      <a:endParaRPr lang="en-GB" sz="1800" b="1" noProof="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l">
                        <a:lnSpc>
                          <a:spcPct val="115000"/>
                        </a:lnSpc>
                        <a:spcAft>
                          <a:spcPts val="0"/>
                        </a:spcAft>
                      </a:pPr>
                      <a:r>
                        <a:rPr lang="en-GB" sz="1600" b="1" noProof="0" smtClean="0">
                          <a:solidFill>
                            <a:srgbClr val="FF0000"/>
                          </a:solidFill>
                          <a:latin typeface="+mn-lt"/>
                          <a:ea typeface="Calibri"/>
                          <a:cs typeface="Times New Roman"/>
                        </a:rPr>
                        <a:t>Mostly saturated C</a:t>
                      </a:r>
                      <a:r>
                        <a:rPr lang="en-GB" sz="1600" b="1" baseline="-25000" noProof="0" smtClean="0">
                          <a:solidFill>
                            <a:srgbClr val="FF0000"/>
                          </a:solidFill>
                          <a:latin typeface="+mn-lt"/>
                          <a:ea typeface="Calibri"/>
                          <a:cs typeface="Times New Roman"/>
                        </a:rPr>
                        <a:t>13 – 39</a:t>
                      </a:r>
                      <a:r>
                        <a:rPr lang="en-GB" sz="1600" b="1" noProof="0" smtClean="0">
                          <a:solidFill>
                            <a:srgbClr val="FF0000"/>
                          </a:solidFill>
                          <a:latin typeface="+mn-lt"/>
                          <a:ea typeface="Calibri"/>
                          <a:cs typeface="Times New Roman"/>
                        </a:rPr>
                        <a:t> and cis alkenes C </a:t>
                      </a:r>
                      <a:r>
                        <a:rPr lang="en-GB" sz="1600" b="1" baseline="-25000" noProof="0" smtClean="0">
                          <a:solidFill>
                            <a:srgbClr val="FF0000"/>
                          </a:solidFill>
                          <a:latin typeface="+mn-lt"/>
                          <a:ea typeface="Calibri"/>
                          <a:cs typeface="Times New Roman"/>
                        </a:rPr>
                        <a:t>31 - 33</a:t>
                      </a:r>
                      <a:endParaRPr lang="en-GB" sz="1600" b="1" baseline="-25000" noProof="0">
                        <a:solidFill>
                          <a:srgbClr val="FF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r>
              <a:tr h="462139">
                <a:tc>
                  <a:txBody>
                    <a:bodyPr/>
                    <a:lstStyle/>
                    <a:p>
                      <a:pPr>
                        <a:lnSpc>
                          <a:spcPct val="115000"/>
                        </a:lnSpc>
                        <a:spcAft>
                          <a:spcPts val="0"/>
                        </a:spcAft>
                      </a:pPr>
                      <a:r>
                        <a:rPr lang="en-GB" sz="1800" b="1" u="sng" noProof="0" smtClean="0">
                          <a:solidFill>
                            <a:srgbClr val="FF0000"/>
                          </a:solidFill>
                          <a:latin typeface="Times New Roman"/>
                          <a:ea typeface="Times New Roman"/>
                          <a:cs typeface="Times New Roman"/>
                          <a:hlinkClick r:id="rId3" tooltip="Ester"/>
                        </a:rPr>
                        <a:t>Monoesters</a:t>
                      </a:r>
                      <a:endParaRPr lang="en-GB" sz="1800" b="1" noProof="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1800" b="1" noProof="0" smtClean="0">
                          <a:solidFill>
                            <a:srgbClr val="FF0000"/>
                          </a:solidFill>
                          <a:latin typeface="Times New Roman"/>
                          <a:ea typeface="Times New Roman"/>
                          <a:cs typeface="Times New Roman"/>
                        </a:rPr>
                        <a:t>35%</a:t>
                      </a:r>
                      <a:endParaRPr lang="en-GB" sz="1800" b="1" noProof="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l">
                        <a:lnSpc>
                          <a:spcPct val="115000"/>
                        </a:lnSpc>
                        <a:spcAft>
                          <a:spcPts val="0"/>
                        </a:spcAft>
                      </a:pPr>
                      <a:r>
                        <a:rPr lang="en-GB" sz="1600" b="1" noProof="0" smtClean="0">
                          <a:solidFill>
                            <a:srgbClr val="FF0000"/>
                          </a:solidFill>
                          <a:latin typeface="+mn-lt"/>
                          <a:ea typeface="Calibri"/>
                          <a:cs typeface="Times New Roman"/>
                        </a:rPr>
                        <a:t>Mostly </a:t>
                      </a:r>
                      <a:r>
                        <a:rPr lang="en-GB" sz="1600" b="1" baseline="0" noProof="0" smtClean="0">
                          <a:solidFill>
                            <a:srgbClr val="FF0000"/>
                          </a:solidFill>
                          <a:latin typeface="+mn-lt"/>
                          <a:ea typeface="Calibri"/>
                          <a:cs typeface="Times New Roman"/>
                        </a:rPr>
                        <a:t>Palmitic acid with alcoholes C </a:t>
                      </a:r>
                      <a:r>
                        <a:rPr lang="en-GB" sz="1600" b="1" baseline="-25000" noProof="0" smtClean="0">
                          <a:solidFill>
                            <a:srgbClr val="FF0000"/>
                          </a:solidFill>
                          <a:latin typeface="+mn-lt"/>
                          <a:ea typeface="Calibri"/>
                          <a:cs typeface="Times New Roman"/>
                        </a:rPr>
                        <a:t>24 – 32</a:t>
                      </a:r>
                      <a:endParaRPr lang="en-GB" sz="1600" b="1" baseline="-25000" noProof="0">
                        <a:solidFill>
                          <a:srgbClr val="FF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r>
              <a:tr h="831561">
                <a:tc>
                  <a:txBody>
                    <a:bodyPr/>
                    <a:lstStyle/>
                    <a:p>
                      <a:pPr>
                        <a:lnSpc>
                          <a:spcPct val="115000"/>
                        </a:lnSpc>
                        <a:spcAft>
                          <a:spcPts val="0"/>
                        </a:spcAft>
                      </a:pPr>
                      <a:r>
                        <a:rPr lang="en-GB" sz="1800" b="1" u="sng" noProof="0" smtClean="0">
                          <a:solidFill>
                            <a:srgbClr val="FF0000"/>
                          </a:solidFill>
                          <a:latin typeface="Times New Roman"/>
                          <a:ea typeface="Times New Roman"/>
                          <a:cs typeface="Times New Roman"/>
                          <a:hlinkClick r:id="rId3" tooltip="Ester"/>
                        </a:rPr>
                        <a:t>Diesters</a:t>
                      </a:r>
                      <a:endParaRPr lang="en-GB" sz="1800" b="1" noProof="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1800" b="1" noProof="0" smtClean="0">
                          <a:solidFill>
                            <a:srgbClr val="FF0000"/>
                          </a:solidFill>
                          <a:latin typeface="Times New Roman"/>
                          <a:ea typeface="Times New Roman"/>
                          <a:cs typeface="Times New Roman"/>
                        </a:rPr>
                        <a:t>14%</a:t>
                      </a:r>
                      <a:endParaRPr lang="en-GB" sz="1800" b="1" noProof="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b="1" noProof="0" smtClean="0">
                          <a:solidFill>
                            <a:srgbClr val="FF0000"/>
                          </a:solidFill>
                        </a:rPr>
                        <a:t>Containing 15-hydroxypalmitic acid bonded to α, ω 1-diols with palmitic or unsaturated acid</a:t>
                      </a:r>
                      <a:endParaRPr lang="en-GB" sz="1600" b="1" noProof="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r>
              <a:tr h="462139">
                <a:tc>
                  <a:txBody>
                    <a:bodyPr/>
                    <a:lstStyle/>
                    <a:p>
                      <a:pPr>
                        <a:lnSpc>
                          <a:spcPct val="115000"/>
                        </a:lnSpc>
                        <a:spcAft>
                          <a:spcPts val="0"/>
                        </a:spcAft>
                      </a:pPr>
                      <a:r>
                        <a:rPr lang="en-GB" sz="1800" b="1" u="sng" noProof="0" smtClean="0">
                          <a:solidFill>
                            <a:srgbClr val="0000FF"/>
                          </a:solidFill>
                          <a:latin typeface="Times New Roman"/>
                          <a:ea typeface="Times New Roman"/>
                          <a:cs typeface="Times New Roman"/>
                          <a:hlinkClick r:id="rId3" tooltip="Ester"/>
                        </a:rPr>
                        <a:t>Triesters</a:t>
                      </a:r>
                      <a:endParaRPr lang="en-GB" sz="1800" b="1" noProof="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1800" b="1" noProof="0" smtClean="0">
                          <a:latin typeface="Times New Roman"/>
                          <a:ea typeface="Times New Roman"/>
                          <a:cs typeface="Times New Roman"/>
                        </a:rPr>
                        <a:t>3%</a:t>
                      </a:r>
                      <a:endParaRPr lang="en-GB" sz="1800" b="1" noProof="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l">
                        <a:lnSpc>
                          <a:spcPct val="115000"/>
                        </a:lnSpc>
                        <a:spcAft>
                          <a:spcPts val="0"/>
                        </a:spcAft>
                      </a:pPr>
                      <a:r>
                        <a:rPr lang="en-GB" sz="1600" b="1" noProof="0" smtClean="0">
                          <a:latin typeface="Calibri"/>
                          <a:ea typeface="Calibri"/>
                          <a:cs typeface="Times New Roman"/>
                        </a:rPr>
                        <a:t>Derived from triols</a:t>
                      </a:r>
                      <a:endParaRPr lang="en-GB" sz="1600" b="1" noProof="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r>
              <a:tr h="622025">
                <a:tc>
                  <a:txBody>
                    <a:bodyPr/>
                    <a:lstStyle/>
                    <a:p>
                      <a:pPr>
                        <a:lnSpc>
                          <a:spcPct val="115000"/>
                        </a:lnSpc>
                        <a:spcAft>
                          <a:spcPts val="0"/>
                        </a:spcAft>
                      </a:pPr>
                      <a:r>
                        <a:rPr lang="en-GB" sz="1800" b="1" u="sng" noProof="0" smtClean="0">
                          <a:solidFill>
                            <a:srgbClr val="0000FF"/>
                          </a:solidFill>
                          <a:latin typeface="Times New Roman"/>
                          <a:ea typeface="Times New Roman"/>
                          <a:cs typeface="Times New Roman"/>
                          <a:hlinkClick r:id="rId3" tooltip="Ester"/>
                        </a:rPr>
                        <a:t>Hydroxy monoesters</a:t>
                      </a:r>
                      <a:endParaRPr lang="en-GB" sz="1800" b="1" noProof="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1800" b="1" noProof="0" smtClean="0">
                          <a:latin typeface="Times New Roman"/>
                          <a:ea typeface="Times New Roman"/>
                          <a:cs typeface="Times New Roman"/>
                        </a:rPr>
                        <a:t>4%</a:t>
                      </a:r>
                      <a:endParaRPr lang="en-GB" sz="1800" b="1" noProof="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l">
                        <a:lnSpc>
                          <a:spcPct val="115000"/>
                        </a:lnSpc>
                        <a:spcAft>
                          <a:spcPts val="0"/>
                        </a:spcAft>
                      </a:pPr>
                      <a:endParaRPr lang="en-GB" sz="1600" b="1" noProof="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r>
              <a:tr h="462139">
                <a:tc>
                  <a:txBody>
                    <a:bodyPr/>
                    <a:lstStyle/>
                    <a:p>
                      <a:pPr>
                        <a:lnSpc>
                          <a:spcPct val="115000"/>
                        </a:lnSpc>
                        <a:spcAft>
                          <a:spcPts val="0"/>
                        </a:spcAft>
                      </a:pPr>
                      <a:r>
                        <a:rPr lang="en-GB" sz="1800" b="1" u="sng" noProof="0" smtClean="0">
                          <a:solidFill>
                            <a:srgbClr val="0000FF"/>
                          </a:solidFill>
                          <a:latin typeface="Times New Roman"/>
                          <a:ea typeface="Times New Roman"/>
                          <a:cs typeface="Times New Roman"/>
                          <a:hlinkClick r:id="rId4" tooltip="Polyester"/>
                        </a:rPr>
                        <a:t>Hydroxy polyesters</a:t>
                      </a:r>
                      <a:endParaRPr lang="en-GB" sz="1800" b="1" noProof="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1800" b="1" noProof="0" smtClean="0">
                          <a:latin typeface="Times New Roman"/>
                          <a:ea typeface="Times New Roman"/>
                          <a:cs typeface="Times New Roman"/>
                        </a:rPr>
                        <a:t>8%</a:t>
                      </a:r>
                      <a:endParaRPr lang="en-GB" sz="1800" b="1" noProof="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l">
                        <a:lnSpc>
                          <a:spcPct val="115000"/>
                        </a:lnSpc>
                        <a:spcAft>
                          <a:spcPts val="0"/>
                        </a:spcAft>
                      </a:pPr>
                      <a:endParaRPr lang="en-GB" sz="1600" b="1" noProof="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r>
              <a:tr h="462139">
                <a:tc>
                  <a:txBody>
                    <a:bodyPr/>
                    <a:lstStyle/>
                    <a:p>
                      <a:pPr>
                        <a:lnSpc>
                          <a:spcPct val="115000"/>
                        </a:lnSpc>
                        <a:spcAft>
                          <a:spcPts val="0"/>
                        </a:spcAft>
                      </a:pPr>
                      <a:r>
                        <a:rPr lang="en-GB" sz="1800" b="1" u="sng" noProof="0" smtClean="0">
                          <a:solidFill>
                            <a:srgbClr val="0000FF"/>
                          </a:solidFill>
                          <a:latin typeface="Times New Roman"/>
                          <a:ea typeface="Times New Roman"/>
                          <a:cs typeface="Times New Roman"/>
                          <a:hlinkClick r:id="rId3" tooltip="Ester"/>
                        </a:rPr>
                        <a:t>Acid esters</a:t>
                      </a:r>
                      <a:endParaRPr lang="en-GB" sz="1800" b="1" noProof="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1800" b="1" noProof="0" smtClean="0">
                          <a:latin typeface="Times New Roman"/>
                          <a:ea typeface="Times New Roman"/>
                          <a:cs typeface="Times New Roman"/>
                        </a:rPr>
                        <a:t>1%</a:t>
                      </a:r>
                      <a:endParaRPr lang="en-GB" sz="1800" b="1" noProof="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l">
                        <a:lnSpc>
                          <a:spcPct val="115000"/>
                        </a:lnSpc>
                        <a:spcAft>
                          <a:spcPts val="0"/>
                        </a:spcAft>
                      </a:pPr>
                      <a:endParaRPr lang="en-GB" sz="1600" b="1" noProof="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r>
              <a:tr h="462139">
                <a:tc>
                  <a:txBody>
                    <a:bodyPr/>
                    <a:lstStyle/>
                    <a:p>
                      <a:pPr>
                        <a:lnSpc>
                          <a:spcPct val="115000"/>
                        </a:lnSpc>
                        <a:spcAft>
                          <a:spcPts val="0"/>
                        </a:spcAft>
                      </a:pPr>
                      <a:r>
                        <a:rPr lang="en-GB" sz="1800" b="1" u="sng" noProof="0" smtClean="0">
                          <a:solidFill>
                            <a:srgbClr val="0000FF"/>
                          </a:solidFill>
                          <a:latin typeface="Times New Roman"/>
                          <a:ea typeface="Times New Roman"/>
                          <a:cs typeface="Times New Roman"/>
                          <a:hlinkClick r:id="rId4" tooltip="Polyester"/>
                        </a:rPr>
                        <a:t>Acid polyesters</a:t>
                      </a:r>
                      <a:endParaRPr lang="en-GB" sz="1800" b="1" noProof="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1800" b="1" noProof="0" smtClean="0">
                          <a:latin typeface="Times New Roman"/>
                          <a:ea typeface="Times New Roman"/>
                          <a:cs typeface="Times New Roman"/>
                        </a:rPr>
                        <a:t>2%</a:t>
                      </a:r>
                      <a:endParaRPr lang="en-GB" sz="1800" b="1" noProof="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l">
                        <a:lnSpc>
                          <a:spcPct val="115000"/>
                        </a:lnSpc>
                        <a:spcAft>
                          <a:spcPts val="0"/>
                        </a:spcAft>
                      </a:pPr>
                      <a:endParaRPr lang="en-GB" sz="1600" b="1" noProof="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r>
              <a:tr h="548162">
                <a:tc>
                  <a:txBody>
                    <a:bodyPr/>
                    <a:lstStyle/>
                    <a:p>
                      <a:pPr>
                        <a:lnSpc>
                          <a:spcPct val="115000"/>
                        </a:lnSpc>
                        <a:spcAft>
                          <a:spcPts val="0"/>
                        </a:spcAft>
                      </a:pPr>
                      <a:r>
                        <a:rPr lang="en-GB" sz="1800" b="1" u="sng" noProof="0" smtClean="0">
                          <a:solidFill>
                            <a:srgbClr val="FF0000"/>
                          </a:solidFill>
                          <a:latin typeface="Times New Roman"/>
                          <a:ea typeface="Times New Roman"/>
                          <a:cs typeface="Times New Roman"/>
                          <a:hlinkClick r:id="rId5" tooltip="Fatty acid"/>
                        </a:rPr>
                        <a:t>Free acids</a:t>
                      </a:r>
                      <a:endParaRPr lang="en-GB" sz="1800" b="1" noProof="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1800" b="1" noProof="0" smtClean="0">
                          <a:solidFill>
                            <a:srgbClr val="FF0000"/>
                          </a:solidFill>
                          <a:latin typeface="Times New Roman"/>
                          <a:ea typeface="Times New Roman"/>
                          <a:cs typeface="Times New Roman"/>
                        </a:rPr>
                        <a:t>12%</a:t>
                      </a:r>
                      <a:endParaRPr lang="en-GB" sz="1800" b="1" noProof="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l">
                        <a:lnSpc>
                          <a:spcPct val="115000"/>
                        </a:lnSpc>
                        <a:spcAft>
                          <a:spcPts val="0"/>
                        </a:spcAft>
                      </a:pPr>
                      <a:r>
                        <a:rPr lang="en-GB" sz="1600" b="1" noProof="0" dirty="0" smtClean="0">
                          <a:solidFill>
                            <a:srgbClr val="FF0000"/>
                          </a:solidFill>
                          <a:latin typeface="+mn-lt"/>
                          <a:ea typeface="Calibri"/>
                          <a:cs typeface="Times New Roman"/>
                        </a:rPr>
                        <a:t>Mostly </a:t>
                      </a:r>
                      <a:r>
                        <a:rPr lang="en-GB" sz="1600" b="1" noProof="0" dirty="0" smtClean="0">
                          <a:solidFill>
                            <a:srgbClr val="FF0000"/>
                          </a:solidFill>
                        </a:rPr>
                        <a:t>C</a:t>
                      </a:r>
                      <a:r>
                        <a:rPr lang="en-GB" sz="1600" b="1" baseline="-25000" noProof="0" dirty="0" smtClean="0">
                          <a:solidFill>
                            <a:srgbClr val="FF0000"/>
                          </a:solidFill>
                        </a:rPr>
                        <a:t>24</a:t>
                      </a:r>
                      <a:r>
                        <a:rPr lang="en-GB" sz="1600" b="1" noProof="0" dirty="0" smtClean="0">
                          <a:solidFill>
                            <a:srgbClr val="FF0000"/>
                          </a:solidFill>
                        </a:rPr>
                        <a:t>, lesser C</a:t>
                      </a:r>
                      <a:r>
                        <a:rPr lang="en-GB" sz="1600" b="1" baseline="-25000" noProof="0" dirty="0" smtClean="0">
                          <a:solidFill>
                            <a:srgbClr val="FF0000"/>
                          </a:solidFill>
                        </a:rPr>
                        <a:t>26</a:t>
                      </a:r>
                      <a:r>
                        <a:rPr lang="en-GB" sz="1600" b="1" noProof="0" dirty="0" smtClean="0">
                          <a:solidFill>
                            <a:srgbClr val="FF0000"/>
                          </a:solidFill>
                        </a:rPr>
                        <a:t> a C</a:t>
                      </a:r>
                      <a:r>
                        <a:rPr lang="en-GB" sz="1600" b="1" baseline="-25000" noProof="0" dirty="0" smtClean="0">
                          <a:solidFill>
                            <a:srgbClr val="FF0000"/>
                          </a:solidFill>
                        </a:rPr>
                        <a:t>28, </a:t>
                      </a:r>
                      <a:r>
                        <a:rPr lang="en-GB" sz="1600" b="1" baseline="0" noProof="0" dirty="0" smtClean="0">
                          <a:solidFill>
                            <a:srgbClr val="FF0000"/>
                          </a:solidFill>
                        </a:rPr>
                        <a:t>but</a:t>
                      </a:r>
                      <a:r>
                        <a:rPr lang="en-GB" sz="1600" b="1" baseline="-25000" noProof="0" dirty="0" smtClean="0">
                          <a:solidFill>
                            <a:srgbClr val="FF0000"/>
                          </a:solidFill>
                        </a:rPr>
                        <a:t> </a:t>
                      </a:r>
                      <a:r>
                        <a:rPr lang="en-GB" sz="1600" b="1" baseline="0" noProof="0" dirty="0" smtClean="0">
                          <a:solidFill>
                            <a:srgbClr val="FF0000"/>
                          </a:solidFill>
                        </a:rPr>
                        <a:t>somewhere is  presented as the main component „Cerotic acid“ –</a:t>
                      </a:r>
                      <a:r>
                        <a:rPr lang="cs-CZ" sz="1600" b="1" baseline="0" noProof="0" dirty="0" smtClean="0">
                          <a:solidFill>
                            <a:srgbClr val="FF0000"/>
                          </a:solidFill>
                        </a:rPr>
                        <a:t> </a:t>
                      </a:r>
                      <a:r>
                        <a:rPr lang="en-GB" sz="1600" b="1" baseline="0" noProof="0" dirty="0" err="1" smtClean="0">
                          <a:solidFill>
                            <a:srgbClr val="FF0000"/>
                          </a:solidFill>
                        </a:rPr>
                        <a:t>hexacosanoic</a:t>
                      </a:r>
                      <a:r>
                        <a:rPr lang="en-GB" sz="1600" b="1" baseline="0" noProof="0" dirty="0" smtClean="0">
                          <a:solidFill>
                            <a:srgbClr val="FF0000"/>
                          </a:solidFill>
                        </a:rPr>
                        <a:t> acid</a:t>
                      </a:r>
                      <a:endParaRPr lang="en-GB" sz="1600" b="1" noProof="0"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r>
              <a:tr h="462139">
                <a:tc>
                  <a:txBody>
                    <a:bodyPr/>
                    <a:lstStyle/>
                    <a:p>
                      <a:pPr>
                        <a:lnSpc>
                          <a:spcPct val="115000"/>
                        </a:lnSpc>
                        <a:spcAft>
                          <a:spcPts val="0"/>
                        </a:spcAft>
                      </a:pPr>
                      <a:r>
                        <a:rPr lang="en-GB" sz="1800" b="1" u="sng" noProof="0" smtClean="0">
                          <a:solidFill>
                            <a:srgbClr val="0000FF"/>
                          </a:solidFill>
                          <a:latin typeface="Times New Roman"/>
                          <a:ea typeface="Times New Roman"/>
                          <a:cs typeface="Times New Roman"/>
                          <a:hlinkClick r:id="rId6" tooltip="Fatty alcohol"/>
                        </a:rPr>
                        <a:t>Free alcohols</a:t>
                      </a:r>
                      <a:endParaRPr lang="en-GB" sz="1800" b="1" noProof="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1800" b="1" noProof="0" smtClean="0">
                          <a:latin typeface="Times New Roman"/>
                          <a:ea typeface="Times New Roman"/>
                          <a:cs typeface="Times New Roman"/>
                        </a:rPr>
                        <a:t>1%</a:t>
                      </a:r>
                      <a:endParaRPr lang="en-GB" sz="1800" b="1" noProof="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b="1" noProof="0" dirty="0" err="1" smtClean="0">
                          <a:solidFill>
                            <a:srgbClr val="0000FF"/>
                          </a:solidFill>
                        </a:rPr>
                        <a:t>Myricyl</a:t>
                      </a:r>
                      <a:r>
                        <a:rPr lang="cs-CZ" sz="1600" b="1" noProof="0" dirty="0" smtClean="0">
                          <a:solidFill>
                            <a:srgbClr val="0000FF"/>
                          </a:solidFill>
                        </a:rPr>
                        <a:t> </a:t>
                      </a:r>
                      <a:r>
                        <a:rPr lang="en-GB" sz="1600" b="1" noProof="0" dirty="0" smtClean="0">
                          <a:solidFill>
                            <a:srgbClr val="0000FF"/>
                          </a:solidFill>
                        </a:rPr>
                        <a:t>alcohol &amp; </a:t>
                      </a:r>
                      <a:r>
                        <a:rPr lang="en-GB" sz="1600" b="1" i="1" noProof="0" dirty="0" smtClean="0">
                          <a:solidFill>
                            <a:srgbClr val="008000"/>
                          </a:solidFill>
                        </a:rPr>
                        <a:t>CERYL ALCOHOL</a:t>
                      </a:r>
                      <a:endParaRPr lang="en-GB" sz="1600" b="1" noProof="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r>
              <a:tr h="462139">
                <a:tc>
                  <a:txBody>
                    <a:bodyPr/>
                    <a:lstStyle/>
                    <a:p>
                      <a:pPr>
                        <a:lnSpc>
                          <a:spcPct val="115000"/>
                        </a:lnSpc>
                        <a:spcAft>
                          <a:spcPts val="0"/>
                        </a:spcAft>
                      </a:pPr>
                      <a:r>
                        <a:rPr lang="en-GB" sz="1800" b="1" noProof="0" smtClean="0">
                          <a:latin typeface="Times New Roman"/>
                          <a:ea typeface="Times New Roman"/>
                          <a:cs typeface="Times New Roman"/>
                        </a:rPr>
                        <a:t>Unidentified</a:t>
                      </a:r>
                      <a:endParaRPr lang="en-GB" sz="1800" b="1" noProof="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1800" b="1" noProof="0" smtClean="0">
                          <a:latin typeface="Times New Roman"/>
                          <a:ea typeface="Times New Roman"/>
                          <a:cs typeface="Times New Roman"/>
                        </a:rPr>
                        <a:t>6%</a:t>
                      </a:r>
                      <a:endParaRPr lang="en-GB" sz="1800" b="1" noProof="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l">
                        <a:lnSpc>
                          <a:spcPct val="115000"/>
                        </a:lnSpc>
                        <a:spcAft>
                          <a:spcPts val="0"/>
                        </a:spcAft>
                      </a:pPr>
                      <a:endParaRPr lang="en-GB" sz="1600" b="1" noProof="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2018/3</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3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22</a:t>
            </a:fld>
            <a:endParaRPr lang="sk-SK"/>
          </a:p>
        </p:txBody>
      </p:sp>
      <p:graphicFrame>
        <p:nvGraphicFramePr>
          <p:cNvPr id="5" name="Tabulka 4"/>
          <p:cNvGraphicFramePr>
            <a:graphicFrameLocks noGrp="1"/>
          </p:cNvGraphicFramePr>
          <p:nvPr/>
        </p:nvGraphicFramePr>
        <p:xfrm>
          <a:off x="683568" y="476672"/>
          <a:ext cx="7776864" cy="1463040"/>
        </p:xfrm>
        <a:graphic>
          <a:graphicData uri="http://schemas.openxmlformats.org/drawingml/2006/table">
            <a:tbl>
              <a:tblPr/>
              <a:tblGrid>
                <a:gridCol w="7776864"/>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800" b="1" dirty="0" err="1"/>
                        <a:t>Cerotic</a:t>
                      </a:r>
                      <a:r>
                        <a:rPr lang="cs-CZ" sz="2800" b="1" dirty="0"/>
                        <a:t> </a:t>
                      </a:r>
                      <a:r>
                        <a:rPr lang="cs-CZ" sz="2800" b="1" dirty="0" err="1" smtClean="0"/>
                        <a:t>acid</a:t>
                      </a:r>
                      <a:r>
                        <a:rPr lang="cs-CZ" sz="2800" b="1" dirty="0" smtClean="0"/>
                        <a:t> = </a:t>
                      </a:r>
                      <a:r>
                        <a:rPr lang="cs-CZ" sz="2800" b="1" dirty="0" err="1" smtClean="0"/>
                        <a:t>hexacosanoic</a:t>
                      </a:r>
                      <a:r>
                        <a:rPr lang="cs-CZ" sz="2800" b="1" dirty="0" smtClean="0"/>
                        <a:t> </a:t>
                      </a:r>
                      <a:r>
                        <a:rPr lang="cs-CZ" sz="2800" b="1" dirty="0" err="1" smtClean="0"/>
                        <a:t>acid</a:t>
                      </a:r>
                      <a:endParaRPr lang="cs-CZ" sz="2800" b="1" dirty="0" smtClean="0"/>
                    </a:p>
                    <a:p>
                      <a:pPr algn="ctr"/>
                      <a:r>
                        <a:rPr lang="cs-CZ" sz="2800" b="1" baseline="0" dirty="0" smtClean="0">
                          <a:solidFill>
                            <a:srgbClr val="FF0000"/>
                          </a:solidFill>
                        </a:rPr>
                        <a:t>= </a:t>
                      </a:r>
                      <a:r>
                        <a:rPr lang="cs-CZ" sz="2800" b="1" i="1" baseline="0" dirty="0" err="1" smtClean="0">
                          <a:solidFill>
                            <a:srgbClr val="FF0000"/>
                          </a:solidFill>
                        </a:rPr>
                        <a:t>cerotic</a:t>
                      </a:r>
                      <a:r>
                        <a:rPr lang="cs-CZ" sz="2800" b="1" i="1" baseline="0" dirty="0" smtClean="0">
                          <a:solidFill>
                            <a:srgbClr val="FF0000"/>
                          </a:solidFill>
                        </a:rPr>
                        <a:t> </a:t>
                      </a:r>
                      <a:r>
                        <a:rPr lang="cs-CZ" sz="2800" b="1" i="1" baseline="0" dirty="0" err="1" smtClean="0">
                          <a:solidFill>
                            <a:srgbClr val="FF0000"/>
                          </a:solidFill>
                        </a:rPr>
                        <a:t>acid</a:t>
                      </a:r>
                      <a:r>
                        <a:rPr lang="cs-CZ" sz="2800" b="1" i="1" baseline="0" dirty="0" smtClean="0">
                          <a:solidFill>
                            <a:srgbClr val="FF0000"/>
                          </a:solidFill>
                        </a:rPr>
                        <a:t> (C</a:t>
                      </a:r>
                      <a:r>
                        <a:rPr lang="cs-CZ" sz="2800" b="1" i="1" baseline="-25000" dirty="0" smtClean="0">
                          <a:solidFill>
                            <a:srgbClr val="FF0000"/>
                          </a:solidFill>
                        </a:rPr>
                        <a:t>26</a:t>
                      </a:r>
                      <a:r>
                        <a:rPr lang="cs-CZ" sz="2800" b="1" i="1" baseline="0" dirty="0" smtClean="0">
                          <a:solidFill>
                            <a:srgbClr val="FF0000"/>
                          </a:solidFill>
                        </a:rPr>
                        <a:t>H</a:t>
                      </a:r>
                      <a:r>
                        <a:rPr lang="cs-CZ" sz="2800" b="1" i="1" baseline="-25000" dirty="0" smtClean="0">
                          <a:solidFill>
                            <a:srgbClr val="FF0000"/>
                          </a:solidFill>
                        </a:rPr>
                        <a:t>52</a:t>
                      </a:r>
                      <a:r>
                        <a:rPr lang="cs-CZ" sz="2800" b="1" i="1" baseline="0" dirty="0" smtClean="0">
                          <a:solidFill>
                            <a:srgbClr val="FF0000"/>
                          </a:solidFill>
                        </a:rPr>
                        <a:t>O</a:t>
                      </a:r>
                      <a:r>
                        <a:rPr lang="cs-CZ" sz="2800" b="1" i="1" baseline="-25000" dirty="0" smtClean="0">
                          <a:solidFill>
                            <a:srgbClr val="FF0000"/>
                          </a:solidFill>
                        </a:rPr>
                        <a:t>2</a:t>
                      </a:r>
                      <a:r>
                        <a:rPr lang="cs-CZ" sz="2800" b="1" i="1" baseline="0" dirty="0" smtClean="0">
                          <a:solidFill>
                            <a:srgbClr val="FF0000"/>
                          </a:solidFill>
                        </a:rPr>
                        <a:t>) </a:t>
                      </a:r>
                      <a:endParaRPr lang="cs-CZ" sz="2800" b="1" i="1" dirty="0"/>
                    </a:p>
                  </a:txBody>
                  <a:tcPr anchor="ctr">
                    <a:lnL>
                      <a:noFill/>
                    </a:lnL>
                    <a:lnR>
                      <a:noFill/>
                    </a:lnR>
                    <a:lnT>
                      <a:noFill/>
                    </a:lnT>
                    <a:lnB>
                      <a:noFill/>
                    </a:lnB>
                    <a:solidFill>
                      <a:srgbClr val="F8EABA"/>
                    </a:solidFill>
                  </a:tcPr>
                </a:tc>
              </a:tr>
              <a:tr h="0">
                <a:tc>
                  <a:txBody>
                    <a:bodyPr/>
                    <a:lstStyle/>
                    <a:p>
                      <a:pPr algn="ctr"/>
                      <a:endParaRPr lang="cs-CZ" sz="2800" b="1" dirty="0"/>
                    </a:p>
                  </a:txBody>
                  <a:tcPr anchor="ctr">
                    <a:lnL>
                      <a:noFill/>
                    </a:lnL>
                    <a:lnR>
                      <a:noFill/>
                    </a:lnR>
                    <a:lnT>
                      <a:noFill/>
                    </a:lnT>
                    <a:lnB>
                      <a:noFill/>
                    </a:lnB>
                    <a:solidFill>
                      <a:srgbClr val="FFFFFF"/>
                    </a:solidFill>
                  </a:tcPr>
                </a:tc>
              </a:tr>
            </a:tbl>
          </a:graphicData>
        </a:graphic>
      </p:graphicFrame>
      <p:pic>
        <p:nvPicPr>
          <p:cNvPr id="28673" name="Picture 1" descr="http://upload.wikimedia.org/wikipedia/commons/thumb/3/3f/Cerotic_acid.svg/200px-Cerotic_acid.svg.png"/>
          <p:cNvPicPr>
            <a:picLocks noChangeAspect="1" noChangeArrowheads="1"/>
          </p:cNvPicPr>
          <p:nvPr/>
        </p:nvPicPr>
        <p:blipFill>
          <a:blip r:embed="rId2" cstate="print"/>
          <a:srcRect/>
          <a:stretch>
            <a:fillRect/>
          </a:stretch>
        </p:blipFill>
        <p:spPr bwMode="auto">
          <a:xfrm>
            <a:off x="755576" y="1412776"/>
            <a:ext cx="7632848" cy="1697229"/>
          </a:xfrm>
          <a:prstGeom prst="rect">
            <a:avLst/>
          </a:prstGeom>
          <a:noFill/>
        </p:spPr>
      </p:pic>
      <p:sp>
        <p:nvSpPr>
          <p:cNvPr id="10" name="TextovéPole 9"/>
          <p:cNvSpPr txBox="1"/>
          <p:nvPr/>
        </p:nvSpPr>
        <p:spPr>
          <a:xfrm>
            <a:off x="899592" y="3501008"/>
            <a:ext cx="7632848" cy="523220"/>
          </a:xfrm>
          <a:prstGeom prst="rect">
            <a:avLst/>
          </a:prstGeom>
          <a:noFill/>
        </p:spPr>
        <p:txBody>
          <a:bodyPr wrap="square" rtlCol="0">
            <a:spAutoFit/>
          </a:bodyPr>
          <a:lstStyle/>
          <a:p>
            <a:r>
              <a:rPr lang="cs-CZ" sz="2800" b="1" dirty="0" err="1" smtClean="0">
                <a:solidFill>
                  <a:srgbClr val="0000FF"/>
                </a:solidFill>
              </a:rPr>
              <a:t>myricylalcohol</a:t>
            </a:r>
            <a:r>
              <a:rPr lang="cs-CZ" sz="2800" b="1" dirty="0" smtClean="0">
                <a:solidFill>
                  <a:srgbClr val="0000FF"/>
                </a:solidFill>
              </a:rPr>
              <a:t> (</a:t>
            </a:r>
            <a:r>
              <a:rPr lang="cs-CZ" sz="2800" b="1" dirty="0" err="1" smtClean="0">
                <a:solidFill>
                  <a:srgbClr val="0000FF"/>
                </a:solidFill>
              </a:rPr>
              <a:t>triacontan</a:t>
            </a:r>
            <a:r>
              <a:rPr lang="cs-CZ" sz="2800" b="1" dirty="0" smtClean="0">
                <a:solidFill>
                  <a:srgbClr val="0000FF"/>
                </a:solidFill>
              </a:rPr>
              <a:t>-1-</a:t>
            </a:r>
            <a:r>
              <a:rPr lang="cs-CZ" sz="2800" b="1" dirty="0" err="1" smtClean="0">
                <a:solidFill>
                  <a:srgbClr val="0000FF"/>
                </a:solidFill>
              </a:rPr>
              <a:t>ol</a:t>
            </a:r>
            <a:r>
              <a:rPr lang="cs-CZ" sz="2800" b="1" dirty="0" smtClean="0">
                <a:solidFill>
                  <a:srgbClr val="0000FF"/>
                </a:solidFill>
              </a:rPr>
              <a:t>) C</a:t>
            </a:r>
            <a:r>
              <a:rPr lang="cs-CZ" sz="2800" b="1" baseline="-25000" dirty="0" smtClean="0">
                <a:solidFill>
                  <a:srgbClr val="0000FF"/>
                </a:solidFill>
              </a:rPr>
              <a:t>30</a:t>
            </a:r>
            <a:r>
              <a:rPr lang="cs-CZ" sz="2800" b="1" dirty="0" smtClean="0">
                <a:solidFill>
                  <a:srgbClr val="0000FF"/>
                </a:solidFill>
              </a:rPr>
              <a:t>H</a:t>
            </a:r>
            <a:r>
              <a:rPr lang="cs-CZ" sz="2800" b="1" baseline="-25000" dirty="0" smtClean="0">
                <a:solidFill>
                  <a:srgbClr val="0000FF"/>
                </a:solidFill>
              </a:rPr>
              <a:t>61</a:t>
            </a:r>
            <a:r>
              <a:rPr lang="cs-CZ" sz="2800" b="1" dirty="0" smtClean="0">
                <a:solidFill>
                  <a:srgbClr val="0000FF"/>
                </a:solidFill>
              </a:rPr>
              <a:t>OH</a:t>
            </a:r>
            <a:endParaRPr lang="cs-CZ" sz="2800" b="1" dirty="0">
              <a:solidFill>
                <a:srgbClr val="0000FF"/>
              </a:solidFill>
            </a:endParaRPr>
          </a:p>
        </p:txBody>
      </p:sp>
      <p:sp>
        <p:nvSpPr>
          <p:cNvPr id="12" name="TextovéPole 11"/>
          <p:cNvSpPr txBox="1"/>
          <p:nvPr/>
        </p:nvSpPr>
        <p:spPr>
          <a:xfrm>
            <a:off x="1115616" y="4437112"/>
            <a:ext cx="7632848" cy="1384995"/>
          </a:xfrm>
          <a:prstGeom prst="rect">
            <a:avLst/>
          </a:prstGeom>
          <a:noFill/>
        </p:spPr>
        <p:txBody>
          <a:bodyPr wrap="square" rtlCol="0">
            <a:spAutoFit/>
          </a:bodyPr>
          <a:lstStyle/>
          <a:p>
            <a:pPr fontAlgn="t"/>
            <a:r>
              <a:rPr lang="en-US" sz="2800" b="1" i="1" dirty="0" smtClean="0">
                <a:solidFill>
                  <a:srgbClr val="008000"/>
                </a:solidFill>
              </a:rPr>
              <a:t>CERYL ALCOHOL</a:t>
            </a:r>
            <a:endParaRPr lang="en-US" sz="2800" b="1" dirty="0" smtClean="0">
              <a:solidFill>
                <a:srgbClr val="008000"/>
              </a:solidFill>
            </a:endParaRPr>
          </a:p>
          <a:p>
            <a:pPr fontAlgn="t"/>
            <a:r>
              <a:rPr lang="en-US" sz="2800" dirty="0" smtClean="0">
                <a:solidFill>
                  <a:srgbClr val="008000"/>
                </a:solidFill>
                <a:latin typeface="+mn-lt"/>
              </a:rPr>
              <a:t>white crystalline alcohol C</a:t>
            </a:r>
            <a:r>
              <a:rPr lang="cs-CZ" sz="2800" baseline="-52000" dirty="0" smtClean="0">
                <a:solidFill>
                  <a:srgbClr val="008000"/>
                </a:solidFill>
                <a:latin typeface="+mn-lt"/>
              </a:rPr>
              <a:t>27</a:t>
            </a:r>
            <a:r>
              <a:rPr lang="en-US" sz="2800" dirty="0" smtClean="0">
                <a:solidFill>
                  <a:srgbClr val="008000"/>
                </a:solidFill>
                <a:latin typeface="+mn-lt"/>
              </a:rPr>
              <a:t>H</a:t>
            </a:r>
            <a:r>
              <a:rPr lang="cs-CZ" sz="2800" baseline="-52000" dirty="0" smtClean="0">
                <a:solidFill>
                  <a:srgbClr val="008000"/>
                </a:solidFill>
                <a:latin typeface="+mn-lt"/>
              </a:rPr>
              <a:t>55</a:t>
            </a:r>
            <a:r>
              <a:rPr lang="en-US" sz="2800" dirty="0" smtClean="0">
                <a:solidFill>
                  <a:srgbClr val="008000"/>
                </a:solidFill>
                <a:latin typeface="+mn-lt"/>
              </a:rPr>
              <a:t>OH occurring as an ester in waxes (as beeswax)</a:t>
            </a:r>
            <a:endParaRPr lang="cs-CZ" sz="2800" b="1" dirty="0">
              <a:solidFill>
                <a:srgbClr val="008000"/>
              </a:solidFill>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cs-CZ" sz="3600" dirty="0" smtClean="0">
                <a:solidFill>
                  <a:srgbClr val="FF0000"/>
                </a:solidFill>
                <a:latin typeface="Arial Black" pitchFamily="34" charset="0"/>
              </a:rPr>
              <a:t>BEESWAX - </a:t>
            </a:r>
            <a:r>
              <a:rPr lang="en-GB" sz="3600" dirty="0" smtClean="0">
                <a:solidFill>
                  <a:srgbClr val="FF0000"/>
                </a:solidFill>
                <a:latin typeface="Arial Black" pitchFamily="34" charset="0"/>
              </a:rPr>
              <a:t>Properties</a:t>
            </a:r>
            <a:endParaRPr lang="en-GB" sz="3600" dirty="0"/>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23</a:t>
            </a:fld>
            <a:endParaRPr lang="sk-SK"/>
          </a:p>
        </p:txBody>
      </p:sp>
      <p:sp>
        <p:nvSpPr>
          <p:cNvPr id="7" name="Zástupný symbol pro obsah 6"/>
          <p:cNvSpPr>
            <a:spLocks noGrp="1"/>
          </p:cNvSpPr>
          <p:nvPr>
            <p:ph idx="1"/>
          </p:nvPr>
        </p:nvSpPr>
        <p:spPr>
          <a:xfrm>
            <a:off x="179512" y="1268760"/>
            <a:ext cx="8784976" cy="4857403"/>
          </a:xfrm>
        </p:spPr>
        <p:txBody>
          <a:bodyPr/>
          <a:lstStyle/>
          <a:p>
            <a:r>
              <a:rPr lang="en-GB" dirty="0" smtClean="0">
                <a:latin typeface="Arial Black" pitchFamily="34" charset="0"/>
              </a:rPr>
              <a:t>Melting point 61 – 70 °C</a:t>
            </a:r>
          </a:p>
          <a:p>
            <a:r>
              <a:rPr lang="en-GB" dirty="0" smtClean="0">
                <a:solidFill>
                  <a:srgbClr val="0000FF"/>
                </a:solidFill>
                <a:latin typeface="Arial Black" pitchFamily="34" charset="0"/>
              </a:rPr>
              <a:t>Solubility:</a:t>
            </a:r>
          </a:p>
          <a:p>
            <a:pPr lvl="1"/>
            <a:r>
              <a:rPr lang="en-GB" u="sng" dirty="0" smtClean="0">
                <a:solidFill>
                  <a:srgbClr val="0000FF"/>
                </a:solidFill>
                <a:latin typeface="Arial Black" pitchFamily="34" charset="0"/>
              </a:rPr>
              <a:t>Turpentine,</a:t>
            </a:r>
          </a:p>
          <a:p>
            <a:pPr lvl="1"/>
            <a:r>
              <a:rPr lang="en-GB" dirty="0" smtClean="0">
                <a:solidFill>
                  <a:srgbClr val="0000FF"/>
                </a:solidFill>
              </a:rPr>
              <a:t>Amyl alcohol,</a:t>
            </a:r>
          </a:p>
          <a:p>
            <a:pPr lvl="1"/>
            <a:r>
              <a:rPr lang="en-GB" dirty="0" smtClean="0">
                <a:solidFill>
                  <a:srgbClr val="0000FF"/>
                </a:solidFill>
              </a:rPr>
              <a:t>Toluene,</a:t>
            </a:r>
          </a:p>
          <a:p>
            <a:pPr lvl="1"/>
            <a:r>
              <a:rPr lang="en-GB" dirty="0" smtClean="0">
                <a:solidFill>
                  <a:srgbClr val="0000FF"/>
                </a:solidFill>
              </a:rPr>
              <a:t>Gasoline,</a:t>
            </a:r>
          </a:p>
          <a:p>
            <a:pPr lvl="1"/>
            <a:r>
              <a:rPr lang="en-GB" dirty="0" smtClean="0">
                <a:solidFill>
                  <a:srgbClr val="0000FF"/>
                </a:solidFill>
              </a:rPr>
              <a:t>Chloroform,  </a:t>
            </a:r>
          </a:p>
          <a:p>
            <a:r>
              <a:rPr lang="en-GB" dirty="0" smtClean="0">
                <a:solidFill>
                  <a:srgbClr val="FF0000"/>
                </a:solidFill>
                <a:latin typeface="Arial Black" pitchFamily="34" charset="0"/>
              </a:rPr>
              <a:t>BEESWAX is </a:t>
            </a:r>
            <a:r>
              <a:rPr lang="en-GB" b="1" dirty="0" smtClean="0">
                <a:solidFill>
                  <a:srgbClr val="008000"/>
                </a:solidFill>
              </a:rPr>
              <a:t>plastic at room temperature, hard and brittle after cooling</a:t>
            </a:r>
            <a:endParaRPr lang="en-GB" b="1" dirty="0">
              <a:solidFill>
                <a:srgbClr val="008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692696"/>
          </a:xfrm>
        </p:spPr>
        <p:txBody>
          <a:bodyPr/>
          <a:lstStyle/>
          <a:p>
            <a:r>
              <a:rPr lang="cs-CZ" sz="3600" dirty="0" smtClean="0">
                <a:solidFill>
                  <a:srgbClr val="FF0000"/>
                </a:solidFill>
                <a:latin typeface="Arial Black" pitchFamily="34" charset="0"/>
              </a:rPr>
              <a:t>BEESWAX - </a:t>
            </a:r>
            <a:r>
              <a:rPr lang="en-GB" sz="3600" dirty="0" smtClean="0">
                <a:solidFill>
                  <a:srgbClr val="FF0000"/>
                </a:solidFill>
                <a:latin typeface="Arial Black" pitchFamily="34" charset="0"/>
              </a:rPr>
              <a:t>modifications</a:t>
            </a:r>
            <a:endParaRPr lang="en-GB" sz="3600" dirty="0"/>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24</a:t>
            </a:fld>
            <a:endParaRPr lang="sk-SK"/>
          </a:p>
        </p:txBody>
      </p:sp>
      <p:sp>
        <p:nvSpPr>
          <p:cNvPr id="8" name="Zástupný symbol pro obsah 7"/>
          <p:cNvSpPr>
            <a:spLocks noGrp="1"/>
          </p:cNvSpPr>
          <p:nvPr>
            <p:ph idx="1"/>
          </p:nvPr>
        </p:nvSpPr>
        <p:spPr>
          <a:xfrm>
            <a:off x="0" y="620688"/>
            <a:ext cx="9144000" cy="5505475"/>
          </a:xfrm>
        </p:spPr>
        <p:txBody>
          <a:bodyPr/>
          <a:lstStyle/>
          <a:p>
            <a:r>
              <a:rPr lang="en-GB" dirty="0" smtClean="0">
                <a:solidFill>
                  <a:srgbClr val="0000FF"/>
                </a:solidFill>
                <a:latin typeface="Arial Black" pitchFamily="34" charset="0"/>
              </a:rPr>
              <a:t>Falsification</a:t>
            </a:r>
            <a:r>
              <a:rPr lang="en-GB" dirty="0" smtClean="0"/>
              <a:t> – addition of paraffin, </a:t>
            </a:r>
            <a:r>
              <a:rPr lang="cs-CZ" dirty="0" smtClean="0"/>
              <a:t>s</a:t>
            </a:r>
            <a:r>
              <a:rPr lang="en-GB" dirty="0" err="1" smtClean="0"/>
              <a:t>tearic</a:t>
            </a:r>
            <a:r>
              <a:rPr lang="en-GB" dirty="0" smtClean="0"/>
              <a:t> acid, …</a:t>
            </a:r>
          </a:p>
          <a:p>
            <a:r>
              <a:rPr lang="en-GB" dirty="0" smtClean="0">
                <a:solidFill>
                  <a:srgbClr val="008000"/>
                </a:solidFill>
                <a:latin typeface="Arial Black" pitchFamily="34" charset="0"/>
              </a:rPr>
              <a:t>Cleaning</a:t>
            </a:r>
            <a:r>
              <a:rPr lang="en-GB" dirty="0" smtClean="0"/>
              <a:t> – melting in the boiling water, oxidation, ………..</a:t>
            </a:r>
          </a:p>
          <a:p>
            <a:r>
              <a:rPr lang="en-GB" dirty="0" smtClean="0">
                <a:solidFill>
                  <a:srgbClr val="C00000"/>
                </a:solidFill>
                <a:latin typeface="Arial Black" pitchFamily="34" charset="0"/>
              </a:rPr>
              <a:t>Tack ability improvement </a:t>
            </a:r>
            <a:r>
              <a:rPr lang="en-GB" dirty="0" smtClean="0"/>
              <a:t>&gt; + resins, e.g. </a:t>
            </a:r>
            <a:r>
              <a:rPr lang="en-GB" b="1" dirty="0" smtClean="0"/>
              <a:t>colophony</a:t>
            </a:r>
            <a:r>
              <a:rPr lang="en-GB" dirty="0" smtClean="0"/>
              <a:t> </a:t>
            </a:r>
          </a:p>
          <a:p>
            <a:r>
              <a:rPr lang="en-GB" b="1" dirty="0" smtClean="0">
                <a:solidFill>
                  <a:srgbClr val="7030A0"/>
                </a:solidFill>
                <a:latin typeface="Arial Black" pitchFamily="34" charset="0"/>
              </a:rPr>
              <a:t>Stiffness </a:t>
            </a:r>
            <a:r>
              <a:rPr lang="en-GB" dirty="0" smtClean="0">
                <a:solidFill>
                  <a:srgbClr val="7030A0"/>
                </a:solidFill>
                <a:latin typeface="Arial Black" pitchFamily="34" charset="0"/>
              </a:rPr>
              <a:t>improvement </a:t>
            </a:r>
            <a:r>
              <a:rPr lang="en-GB" b="1" dirty="0" smtClean="0"/>
              <a:t>&gt; </a:t>
            </a:r>
            <a:r>
              <a:rPr lang="en-GB" dirty="0" smtClean="0"/>
              <a:t>+ harder waxes</a:t>
            </a:r>
          </a:p>
          <a:p>
            <a:r>
              <a:rPr lang="en-GB" b="1" dirty="0" smtClean="0">
                <a:solidFill>
                  <a:srgbClr val="FFC000"/>
                </a:solidFill>
                <a:latin typeface="Arial Black" pitchFamily="34" charset="0"/>
              </a:rPr>
              <a:t>Boiling with alkali solutions </a:t>
            </a:r>
            <a:r>
              <a:rPr lang="en-GB" dirty="0" smtClean="0"/>
              <a:t>&gt; </a:t>
            </a:r>
            <a:r>
              <a:rPr lang="en-GB" b="1" dirty="0" smtClean="0"/>
              <a:t>PUNIC WAX </a:t>
            </a:r>
            <a:r>
              <a:rPr lang="en-GB" dirty="0" smtClean="0"/>
              <a:t>(soaps Na</a:t>
            </a:r>
            <a:r>
              <a:rPr lang="en-GB" baseline="30000" dirty="0" smtClean="0"/>
              <a:t>+</a:t>
            </a:r>
            <a:r>
              <a:rPr lang="en-GB" dirty="0" smtClean="0"/>
              <a:t>, K</a:t>
            </a:r>
            <a:r>
              <a:rPr lang="en-GB" baseline="30000" dirty="0" smtClean="0"/>
              <a:t>+</a:t>
            </a:r>
            <a:r>
              <a:rPr lang="en-GB" dirty="0" smtClean="0"/>
              <a:t>) with higher </a:t>
            </a:r>
            <a:r>
              <a:rPr lang="en-GB" dirty="0" err="1" smtClean="0"/>
              <a:t>m.p</a:t>
            </a:r>
            <a:r>
              <a:rPr lang="en-GB" dirty="0" smtClean="0"/>
              <a:t>.</a:t>
            </a:r>
          </a:p>
          <a:p>
            <a:endParaRPr lang="cs-CZ" dirty="0" smtClean="0"/>
          </a:p>
          <a:p>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en-GB" sz="3600" dirty="0" smtClean="0">
                <a:solidFill>
                  <a:srgbClr val="FF0000"/>
                </a:solidFill>
                <a:latin typeface="Arial Black" pitchFamily="34" charset="0"/>
              </a:rPr>
              <a:t>BEESWAX in History</a:t>
            </a:r>
            <a:endParaRPr lang="en-GB" sz="3600" dirty="0"/>
          </a:p>
        </p:txBody>
      </p:sp>
      <p:sp>
        <p:nvSpPr>
          <p:cNvPr id="6" name="Zástupný symbol pro obsah 5"/>
          <p:cNvSpPr>
            <a:spLocks noGrp="1"/>
          </p:cNvSpPr>
          <p:nvPr>
            <p:ph idx="1"/>
          </p:nvPr>
        </p:nvSpPr>
        <p:spPr>
          <a:xfrm>
            <a:off x="457200" y="1268760"/>
            <a:ext cx="8229600" cy="4857403"/>
          </a:xfrm>
        </p:spPr>
        <p:txBody>
          <a:bodyPr/>
          <a:lstStyle/>
          <a:p>
            <a:r>
              <a:rPr lang="en-GB" b="1" dirty="0" smtClean="0">
                <a:solidFill>
                  <a:srgbClr val="0000FF"/>
                </a:solidFill>
              </a:rPr>
              <a:t>Casting of Metals „ Lost-wax casting “</a:t>
            </a:r>
          </a:p>
          <a:p>
            <a:r>
              <a:rPr lang="en-GB" b="1" dirty="0" smtClean="0"/>
              <a:t>Candles – </a:t>
            </a:r>
            <a:r>
              <a:rPr lang="en-GB" dirty="0" smtClean="0"/>
              <a:t>probably by the Eastern Christians only now </a:t>
            </a:r>
          </a:p>
          <a:p>
            <a:r>
              <a:rPr lang="en-GB" b="1" dirty="0" smtClean="0">
                <a:solidFill>
                  <a:srgbClr val="008000"/>
                </a:solidFill>
              </a:rPr>
              <a:t>Impregnation – </a:t>
            </a:r>
            <a:r>
              <a:rPr lang="en-GB" dirty="0" smtClean="0">
                <a:solidFill>
                  <a:srgbClr val="008000"/>
                </a:solidFill>
              </a:rPr>
              <a:t>thanks to saturated acids is not so sensitive to oxidation</a:t>
            </a:r>
          </a:p>
          <a:p>
            <a:r>
              <a:rPr lang="en-GB" b="1" dirty="0" smtClean="0">
                <a:solidFill>
                  <a:srgbClr val="C00000"/>
                </a:solidFill>
              </a:rPr>
              <a:t>Seals </a:t>
            </a:r>
          </a:p>
          <a:p>
            <a:r>
              <a:rPr lang="cs-CZ" b="1" dirty="0" smtClean="0"/>
              <a:t>………..</a:t>
            </a:r>
          </a:p>
          <a:p>
            <a:endParaRPr lang="cs-CZ" b="1" dirty="0"/>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25</a:t>
            </a:fld>
            <a:endParaRPr lang="sk-SK"/>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26</a:t>
            </a:fld>
            <a:endParaRPr lang="sk-SK"/>
          </a:p>
        </p:txBody>
      </p:sp>
      <p:pic>
        <p:nvPicPr>
          <p:cNvPr id="29698" name="Picture 2"/>
          <p:cNvPicPr>
            <a:picLocks noChangeAspect="1" noChangeArrowheads="1"/>
          </p:cNvPicPr>
          <p:nvPr/>
        </p:nvPicPr>
        <p:blipFill>
          <a:blip r:embed="rId2" cstate="print"/>
          <a:srcRect/>
          <a:stretch>
            <a:fillRect/>
          </a:stretch>
        </p:blipFill>
        <p:spPr bwMode="auto">
          <a:xfrm>
            <a:off x="395536" y="836712"/>
            <a:ext cx="5226119" cy="2592288"/>
          </a:xfrm>
          <a:prstGeom prst="rect">
            <a:avLst/>
          </a:prstGeom>
          <a:noFill/>
          <a:ln w="9525">
            <a:noFill/>
            <a:miter lim="800000"/>
            <a:headEnd/>
            <a:tailEnd/>
          </a:ln>
        </p:spPr>
      </p:pic>
      <p:sp>
        <p:nvSpPr>
          <p:cNvPr id="10" name="TextovéPole 9"/>
          <p:cNvSpPr txBox="1"/>
          <p:nvPr/>
        </p:nvSpPr>
        <p:spPr>
          <a:xfrm>
            <a:off x="467544" y="3501008"/>
            <a:ext cx="5256584" cy="2585323"/>
          </a:xfrm>
          <a:prstGeom prst="rect">
            <a:avLst/>
          </a:prstGeom>
          <a:noFill/>
        </p:spPr>
        <p:txBody>
          <a:bodyPr wrap="square" rtlCol="0">
            <a:spAutoFit/>
          </a:bodyPr>
          <a:lstStyle/>
          <a:p>
            <a:pPr algn="just"/>
            <a:r>
              <a:rPr lang="en-US" dirty="0" smtClean="0"/>
              <a:t>From the 16th century it was</a:t>
            </a:r>
            <a:r>
              <a:rPr lang="cs-CZ" dirty="0" smtClean="0"/>
              <a:t> </a:t>
            </a:r>
            <a:r>
              <a:rPr lang="en-US" dirty="0" smtClean="0"/>
              <a:t>compounded of various proportions </a:t>
            </a:r>
            <a:r>
              <a:rPr lang="en-US" b="1" dirty="0" smtClean="0">
                <a:solidFill>
                  <a:srgbClr val="FF0000"/>
                </a:solidFill>
              </a:rPr>
              <a:t>of shellac, turpentine,</a:t>
            </a:r>
          </a:p>
          <a:p>
            <a:pPr algn="just"/>
            <a:r>
              <a:rPr lang="en-US" b="1" dirty="0" smtClean="0">
                <a:solidFill>
                  <a:srgbClr val="FF0000"/>
                </a:solidFill>
              </a:rPr>
              <a:t>resin, chalk or plaster, and coloring matter </a:t>
            </a:r>
            <a:r>
              <a:rPr lang="en-US" dirty="0" smtClean="0"/>
              <a:t>(often vermilion, or</a:t>
            </a:r>
            <a:r>
              <a:rPr lang="cs-CZ" dirty="0" smtClean="0"/>
              <a:t> </a:t>
            </a:r>
            <a:r>
              <a:rPr lang="en-US" dirty="0" smtClean="0"/>
              <a:t>red lead), but not necessarily beeswax. The proportion of</a:t>
            </a:r>
            <a:r>
              <a:rPr lang="cs-CZ" dirty="0" smtClean="0"/>
              <a:t> </a:t>
            </a:r>
            <a:r>
              <a:rPr lang="en-US" dirty="0" smtClean="0"/>
              <a:t>chalk varied; coarser grades are used to seal wine bottles and</a:t>
            </a:r>
            <a:r>
              <a:rPr lang="cs-CZ" dirty="0" smtClean="0"/>
              <a:t> </a:t>
            </a:r>
            <a:r>
              <a:rPr lang="cs-CZ" dirty="0" err="1" smtClean="0"/>
              <a:t>fruit</a:t>
            </a:r>
            <a:r>
              <a:rPr lang="cs-CZ" dirty="0" smtClean="0"/>
              <a:t> </a:t>
            </a:r>
            <a:r>
              <a:rPr lang="cs-CZ" dirty="0" err="1" smtClean="0"/>
              <a:t>preserves</a:t>
            </a:r>
            <a:r>
              <a:rPr lang="cs-CZ" dirty="0" smtClean="0"/>
              <a:t>, </a:t>
            </a:r>
            <a:r>
              <a:rPr lang="cs-CZ" dirty="0" err="1" smtClean="0"/>
              <a:t>finer</a:t>
            </a:r>
            <a:r>
              <a:rPr lang="cs-CZ" dirty="0" smtClean="0"/>
              <a:t> </a:t>
            </a:r>
            <a:r>
              <a:rPr lang="cs-CZ" dirty="0" err="1" smtClean="0"/>
              <a:t>grades</a:t>
            </a:r>
            <a:r>
              <a:rPr lang="cs-CZ" dirty="0" smtClean="0"/>
              <a:t> </a:t>
            </a:r>
            <a:r>
              <a:rPr lang="cs-CZ" dirty="0" err="1" smtClean="0"/>
              <a:t>for</a:t>
            </a:r>
            <a:r>
              <a:rPr lang="cs-CZ" dirty="0" smtClean="0"/>
              <a:t> </a:t>
            </a:r>
            <a:r>
              <a:rPr lang="cs-CZ" dirty="0" err="1" smtClean="0"/>
              <a:t>documents</a:t>
            </a:r>
            <a:r>
              <a:rPr lang="cs-CZ" dirty="0" smtClean="0"/>
              <a:t>. </a:t>
            </a:r>
            <a:r>
              <a:rPr lang="cs-CZ" b="1" dirty="0" smtClean="0">
                <a:solidFill>
                  <a:srgbClr val="008000"/>
                </a:solidFill>
              </a:rPr>
              <a:t>In</a:t>
            </a:r>
            <a:r>
              <a:rPr lang="cs-CZ" dirty="0" smtClean="0"/>
              <a:t> </a:t>
            </a:r>
            <a:r>
              <a:rPr lang="cs-CZ" b="1" dirty="0" err="1" smtClean="0">
                <a:solidFill>
                  <a:srgbClr val="008000"/>
                </a:solidFill>
              </a:rPr>
              <a:t>some</a:t>
            </a:r>
            <a:r>
              <a:rPr lang="cs-CZ" b="1" dirty="0" smtClean="0">
                <a:solidFill>
                  <a:srgbClr val="008000"/>
                </a:solidFill>
              </a:rPr>
              <a:t> </a:t>
            </a:r>
            <a:r>
              <a:rPr lang="cs-CZ" b="1" dirty="0" err="1" smtClean="0">
                <a:solidFill>
                  <a:srgbClr val="008000"/>
                </a:solidFill>
              </a:rPr>
              <a:t>situations</a:t>
            </a:r>
            <a:r>
              <a:rPr lang="cs-CZ" b="1" dirty="0" smtClean="0">
                <a:solidFill>
                  <a:srgbClr val="008000"/>
                </a:solidFill>
              </a:rPr>
              <a:t>, </a:t>
            </a:r>
            <a:r>
              <a:rPr lang="en-US" b="1" dirty="0" smtClean="0">
                <a:solidFill>
                  <a:srgbClr val="008000"/>
                </a:solidFill>
              </a:rPr>
              <a:t>such as large seals on public documents, beeswax was used.</a:t>
            </a:r>
            <a:endParaRPr lang="cs-CZ" b="1" dirty="0">
              <a:solidFill>
                <a:srgbClr val="008000"/>
              </a:solidFill>
            </a:endParaRPr>
          </a:p>
        </p:txBody>
      </p:sp>
      <p:sp>
        <p:nvSpPr>
          <p:cNvPr id="11" name="TextovéPole 10"/>
          <p:cNvSpPr txBox="1"/>
          <p:nvPr/>
        </p:nvSpPr>
        <p:spPr>
          <a:xfrm>
            <a:off x="5796136" y="0"/>
            <a:ext cx="3168352" cy="3970318"/>
          </a:xfrm>
          <a:prstGeom prst="rect">
            <a:avLst/>
          </a:prstGeom>
          <a:noFill/>
        </p:spPr>
        <p:txBody>
          <a:bodyPr wrap="square" rtlCol="0">
            <a:spAutoFit/>
          </a:bodyPr>
          <a:lstStyle/>
          <a:p>
            <a:r>
              <a:rPr lang="en-GB" sz="2800" b="1" dirty="0" smtClean="0">
                <a:solidFill>
                  <a:srgbClr val="008000"/>
                </a:solidFill>
                <a:latin typeface="Arial Black" pitchFamily="34" charset="0"/>
              </a:rPr>
              <a:t>Another composition:</a:t>
            </a:r>
          </a:p>
          <a:p>
            <a:pPr>
              <a:buFont typeface="Arial" pitchFamily="34" charset="0"/>
              <a:buChar char="•"/>
            </a:pPr>
            <a:r>
              <a:rPr lang="en-GB" sz="2800" b="1" dirty="0" smtClean="0">
                <a:solidFill>
                  <a:srgbClr val="0000FF"/>
                </a:solidFill>
              </a:rPr>
              <a:t> Beeswax, </a:t>
            </a:r>
          </a:p>
          <a:p>
            <a:pPr>
              <a:buFont typeface="Arial" pitchFamily="34" charset="0"/>
              <a:buChar char="•"/>
            </a:pPr>
            <a:r>
              <a:rPr lang="en-GB" sz="2800" b="1" dirty="0" smtClean="0">
                <a:solidFill>
                  <a:srgbClr val="0000FF"/>
                </a:solidFill>
              </a:rPr>
              <a:t> Carnauba wax,</a:t>
            </a:r>
          </a:p>
          <a:p>
            <a:pPr>
              <a:buFont typeface="Arial" pitchFamily="34" charset="0"/>
              <a:buChar char="•"/>
            </a:pPr>
            <a:r>
              <a:rPr lang="en-GB" sz="2800" b="1" dirty="0" smtClean="0">
                <a:solidFill>
                  <a:srgbClr val="0000FF"/>
                </a:solidFill>
              </a:rPr>
              <a:t> Colophony,</a:t>
            </a:r>
          </a:p>
          <a:p>
            <a:pPr>
              <a:buFont typeface="Arial" pitchFamily="34" charset="0"/>
              <a:buChar char="•"/>
            </a:pPr>
            <a:r>
              <a:rPr lang="en-GB" sz="2800" b="1" dirty="0" smtClean="0">
                <a:solidFill>
                  <a:srgbClr val="0000FF"/>
                </a:solidFill>
              </a:rPr>
              <a:t> Chalk,</a:t>
            </a:r>
          </a:p>
          <a:p>
            <a:pPr>
              <a:buFont typeface="Arial" pitchFamily="34" charset="0"/>
              <a:buChar char="•"/>
            </a:pPr>
            <a:r>
              <a:rPr lang="en-GB" sz="2800" b="1" dirty="0" smtClean="0">
                <a:solidFill>
                  <a:srgbClr val="0000FF"/>
                </a:solidFill>
              </a:rPr>
              <a:t> Pigments inorganic </a:t>
            </a:r>
            <a:r>
              <a:rPr lang="en-GB" sz="2800" b="1" dirty="0" smtClean="0">
                <a:solidFill>
                  <a:srgbClr val="FF0000"/>
                </a:solidFill>
              </a:rPr>
              <a:t>(WHY INORGANIC</a:t>
            </a:r>
            <a:r>
              <a:rPr lang="en-GB" sz="2800" b="1" u="sng" dirty="0" smtClean="0">
                <a:solidFill>
                  <a:srgbClr val="FF0000"/>
                </a:solidFill>
              </a:rPr>
              <a:t>?</a:t>
            </a:r>
            <a:r>
              <a:rPr lang="en-GB" sz="2800" b="1" dirty="0" smtClean="0">
                <a:solidFill>
                  <a:srgbClr val="FF0000"/>
                </a:solidFill>
              </a:rPr>
              <a:t>)</a:t>
            </a:r>
            <a:endParaRPr lang="en-GB" sz="2800" b="1" dirty="0">
              <a:solidFill>
                <a:srgbClr val="FF0000"/>
              </a:solidFill>
            </a:endParaRPr>
          </a:p>
        </p:txBody>
      </p:sp>
      <p:pic>
        <p:nvPicPr>
          <p:cNvPr id="29699" name="Picture 3"/>
          <p:cNvPicPr>
            <a:picLocks noChangeAspect="1" noChangeArrowheads="1"/>
          </p:cNvPicPr>
          <p:nvPr/>
        </p:nvPicPr>
        <p:blipFill>
          <a:blip r:embed="rId3" cstate="print"/>
          <a:srcRect/>
          <a:stretch>
            <a:fillRect/>
          </a:stretch>
        </p:blipFill>
        <p:spPr bwMode="auto">
          <a:xfrm>
            <a:off x="6084168" y="4437112"/>
            <a:ext cx="2160240" cy="2187356"/>
          </a:xfrm>
          <a:prstGeom prst="rect">
            <a:avLst/>
          </a:prstGeom>
          <a:noFill/>
          <a:ln w="9525">
            <a:noFill/>
            <a:miter lim="800000"/>
            <a:headEnd/>
            <a:tailEnd/>
          </a:ln>
        </p:spPr>
      </p:pic>
      <p:sp>
        <p:nvSpPr>
          <p:cNvPr id="14" name="TextovéPole 13"/>
          <p:cNvSpPr txBox="1"/>
          <p:nvPr/>
        </p:nvSpPr>
        <p:spPr>
          <a:xfrm>
            <a:off x="467544" y="188640"/>
            <a:ext cx="4176464" cy="707886"/>
          </a:xfrm>
          <a:prstGeom prst="rect">
            <a:avLst/>
          </a:prstGeom>
          <a:noFill/>
        </p:spPr>
        <p:txBody>
          <a:bodyPr wrap="square" rtlCol="0">
            <a:spAutoFit/>
          </a:bodyPr>
          <a:lstStyle/>
          <a:p>
            <a:pPr algn="ctr"/>
            <a:r>
              <a:rPr lang="cs-CZ" sz="4000" b="1" dirty="0" smtClean="0">
                <a:solidFill>
                  <a:srgbClr val="FF0000"/>
                </a:solidFill>
              </a:rPr>
              <a:t>S</a:t>
            </a:r>
            <a:r>
              <a:rPr lang="en-US" sz="4000" b="1" dirty="0" err="1" smtClean="0">
                <a:solidFill>
                  <a:srgbClr val="FF0000"/>
                </a:solidFill>
              </a:rPr>
              <a:t>eals</a:t>
            </a:r>
            <a:endParaRPr lang="cs-CZ" sz="4000"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en-GB" sz="3600" dirty="0" smtClean="0">
                <a:solidFill>
                  <a:srgbClr val="FF0000"/>
                </a:solidFill>
                <a:latin typeface="Arial Black" pitchFamily="34" charset="0"/>
              </a:rPr>
              <a:t>BEESWAX in the modern World</a:t>
            </a:r>
            <a:endParaRPr lang="en-GB" sz="3600" dirty="0"/>
          </a:p>
        </p:txBody>
      </p:sp>
      <p:sp>
        <p:nvSpPr>
          <p:cNvPr id="6" name="Zástupný symbol pro obsah 5"/>
          <p:cNvSpPr>
            <a:spLocks noGrp="1"/>
          </p:cNvSpPr>
          <p:nvPr>
            <p:ph idx="1"/>
          </p:nvPr>
        </p:nvSpPr>
        <p:spPr>
          <a:xfrm>
            <a:off x="467544" y="908720"/>
            <a:ext cx="8229600" cy="5256584"/>
          </a:xfrm>
        </p:spPr>
        <p:txBody>
          <a:bodyPr/>
          <a:lstStyle/>
          <a:p>
            <a:r>
              <a:rPr lang="en-GB" sz="2800" b="1" dirty="0" smtClean="0">
                <a:solidFill>
                  <a:srgbClr val="0000FF"/>
                </a:solidFill>
              </a:rPr>
              <a:t>Casting of Metals „ Lost-wax casting “</a:t>
            </a:r>
            <a:endParaRPr lang="cs-CZ" sz="2800" b="1" dirty="0" smtClean="0">
              <a:solidFill>
                <a:srgbClr val="0000FF"/>
              </a:solidFill>
            </a:endParaRPr>
          </a:p>
          <a:p>
            <a:r>
              <a:rPr lang="en-GB" sz="2800" b="1" dirty="0" smtClean="0">
                <a:solidFill>
                  <a:srgbClr val="008000"/>
                </a:solidFill>
              </a:rPr>
              <a:t>Impregnation – </a:t>
            </a:r>
            <a:r>
              <a:rPr lang="en-GB" sz="2800" dirty="0" smtClean="0">
                <a:solidFill>
                  <a:srgbClr val="008000"/>
                </a:solidFill>
              </a:rPr>
              <a:t>thanks to saturated acids is not so sensitive to oxidation</a:t>
            </a:r>
          </a:p>
          <a:p>
            <a:r>
              <a:rPr lang="en-GB" sz="2800" b="1" dirty="0" smtClean="0">
                <a:solidFill>
                  <a:srgbClr val="FF0000"/>
                </a:solidFill>
              </a:rPr>
              <a:t>Glazing</a:t>
            </a:r>
            <a:r>
              <a:rPr lang="en-GB" sz="2800" dirty="0" smtClean="0">
                <a:solidFill>
                  <a:srgbClr val="FF0000"/>
                </a:solidFill>
                <a:latin typeface="Arial Black" pitchFamily="34" charset="0"/>
              </a:rPr>
              <a:t> </a:t>
            </a:r>
            <a:r>
              <a:rPr lang="en-GB" sz="2800" b="1" dirty="0" smtClean="0">
                <a:solidFill>
                  <a:srgbClr val="FF0000"/>
                </a:solidFill>
              </a:rPr>
              <a:t>substances, Polishing agents</a:t>
            </a:r>
            <a:endParaRPr lang="en-GB" sz="2800" b="1" dirty="0" smtClean="0"/>
          </a:p>
          <a:p>
            <a:r>
              <a:rPr lang="en-GB" sz="2800" b="1" dirty="0" smtClean="0">
                <a:solidFill>
                  <a:srgbClr val="0000FF"/>
                </a:solidFill>
              </a:rPr>
              <a:t>Food industry &amp;Pharmacy </a:t>
            </a:r>
            <a:r>
              <a:rPr lang="en-GB" sz="2800" dirty="0" smtClean="0"/>
              <a:t>– glossy surface of Candies and Pills</a:t>
            </a:r>
          </a:p>
          <a:p>
            <a:r>
              <a:rPr lang="en-GB" sz="2800" b="1" dirty="0" smtClean="0">
                <a:solidFill>
                  <a:srgbClr val="7030A0"/>
                </a:solidFill>
              </a:rPr>
              <a:t>Conservation (Preservation) </a:t>
            </a:r>
            <a:r>
              <a:rPr lang="en-GB" sz="2800" b="1" dirty="0" smtClean="0"/>
              <a:t>of metals and wood  </a:t>
            </a:r>
            <a:r>
              <a:rPr lang="en-GB" sz="2800" dirty="0" smtClean="0"/>
              <a:t>– It remains soluble for Centuries, low water vapour permeability &gt; Polish for furniture</a:t>
            </a:r>
            <a:endParaRPr lang="en-GB" sz="2800" b="1" u="sng" dirty="0" smtClean="0">
              <a:solidFill>
                <a:srgbClr val="FFC000"/>
              </a:solidFill>
              <a:latin typeface="Arial Black" pitchFamily="34" charset="0"/>
            </a:endParaRPr>
          </a:p>
          <a:p>
            <a:r>
              <a:rPr lang="en-GB" sz="3600" b="1" dirty="0" smtClean="0">
                <a:solidFill>
                  <a:srgbClr val="FFC000"/>
                </a:solidFill>
                <a:latin typeface="Arial Black" pitchFamily="34" charset="0"/>
              </a:rPr>
              <a:t>Conservation (Preservation) </a:t>
            </a:r>
            <a:r>
              <a:rPr lang="en-GB" sz="2800" b="1" dirty="0" smtClean="0"/>
              <a:t>of historical painting</a:t>
            </a:r>
          </a:p>
          <a:p>
            <a:endParaRPr lang="cs-CZ" sz="2800" dirty="0" smtClean="0"/>
          </a:p>
          <a:p>
            <a:endParaRPr lang="cs-CZ" sz="2800" dirty="0" smtClean="0"/>
          </a:p>
          <a:p>
            <a:endParaRPr lang="cs-CZ" sz="2800" dirty="0"/>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27</a:t>
            </a:fld>
            <a:endParaRPr lang="sk-SK"/>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8964488" cy="692696"/>
          </a:xfrm>
        </p:spPr>
        <p:txBody>
          <a:bodyPr/>
          <a:lstStyle/>
          <a:p>
            <a:r>
              <a:rPr lang="en-GB" sz="3600" dirty="0" smtClean="0">
                <a:solidFill>
                  <a:srgbClr val="FF0000"/>
                </a:solidFill>
                <a:latin typeface="Arial Black" pitchFamily="34" charset="0"/>
              </a:rPr>
              <a:t>BEESWAX </a:t>
            </a:r>
            <a:r>
              <a:rPr lang="cs-CZ" sz="3600" dirty="0" smtClean="0">
                <a:solidFill>
                  <a:srgbClr val="FF0000"/>
                </a:solidFill>
                <a:latin typeface="Arial Black" pitchFamily="34" charset="0"/>
              </a:rPr>
              <a:t>- </a:t>
            </a:r>
            <a:r>
              <a:rPr lang="en-GB" sz="3600" dirty="0" smtClean="0">
                <a:solidFill>
                  <a:srgbClr val="FF0000"/>
                </a:solidFill>
                <a:latin typeface="Arial Black" pitchFamily="34" charset="0"/>
              </a:rPr>
              <a:t>verification of Purity</a:t>
            </a:r>
            <a:endParaRPr lang="en-GB" sz="3600" dirty="0"/>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28</a:t>
            </a:fld>
            <a:endParaRPr lang="sk-SK"/>
          </a:p>
        </p:txBody>
      </p:sp>
      <p:sp>
        <p:nvSpPr>
          <p:cNvPr id="7" name="Zástupný symbol pro obsah 6"/>
          <p:cNvSpPr>
            <a:spLocks noGrp="1"/>
          </p:cNvSpPr>
          <p:nvPr>
            <p:ph idx="1"/>
          </p:nvPr>
        </p:nvSpPr>
        <p:spPr>
          <a:xfrm>
            <a:off x="457200" y="764704"/>
            <a:ext cx="8229600" cy="5361459"/>
          </a:xfrm>
        </p:spPr>
        <p:txBody>
          <a:bodyPr/>
          <a:lstStyle/>
          <a:p>
            <a:r>
              <a:rPr lang="en-GB" b="1" dirty="0" smtClean="0">
                <a:solidFill>
                  <a:srgbClr val="008000"/>
                </a:solidFill>
              </a:rPr>
              <a:t>Ratio of ester value and acid value – </a:t>
            </a:r>
            <a:r>
              <a:rPr lang="en-GB" dirty="0" smtClean="0">
                <a:solidFill>
                  <a:srgbClr val="008000"/>
                </a:solidFill>
              </a:rPr>
              <a:t>it should be 3,6 – 4,3 </a:t>
            </a:r>
          </a:p>
          <a:p>
            <a:r>
              <a:rPr lang="en-GB" b="1" dirty="0" smtClean="0">
                <a:solidFill>
                  <a:srgbClr val="0000FF"/>
                </a:solidFill>
              </a:rPr>
              <a:t>Ratio of the Main components </a:t>
            </a:r>
            <a:r>
              <a:rPr lang="en-GB" dirty="0" err="1" smtClean="0">
                <a:solidFill>
                  <a:srgbClr val="0000FF"/>
                </a:solidFill>
              </a:rPr>
              <a:t>triacontanyl</a:t>
            </a:r>
            <a:r>
              <a:rPr lang="en-GB" dirty="0" smtClean="0">
                <a:solidFill>
                  <a:srgbClr val="0000FF"/>
                </a:solidFill>
              </a:rPr>
              <a:t> </a:t>
            </a:r>
            <a:r>
              <a:rPr lang="en-GB" dirty="0" err="1" smtClean="0">
                <a:solidFill>
                  <a:srgbClr val="0000FF"/>
                </a:solidFill>
              </a:rPr>
              <a:t>palmitate</a:t>
            </a:r>
            <a:r>
              <a:rPr lang="en-GB" dirty="0" smtClean="0">
                <a:solidFill>
                  <a:srgbClr val="0000FF"/>
                </a:solidFill>
              </a:rPr>
              <a:t> CH3(CH2)29O-CO-(CH2)14CH3 to cerotic acid CH3(CH2)24COOH, the two principal components, being 6:1 &gt; </a:t>
            </a:r>
            <a:r>
              <a:rPr lang="en-GB" b="1" u="sng" dirty="0" smtClean="0">
                <a:solidFill>
                  <a:srgbClr val="0000FF"/>
                </a:solidFill>
              </a:rPr>
              <a:t>METHOD?</a:t>
            </a:r>
          </a:p>
          <a:p>
            <a:r>
              <a:rPr lang="en-GB" b="1" dirty="0" smtClean="0">
                <a:solidFill>
                  <a:srgbClr val="C00000"/>
                </a:solidFill>
              </a:rPr>
              <a:t>Gas chromatography (GC) </a:t>
            </a:r>
            <a:r>
              <a:rPr lang="en-GB" dirty="0" smtClean="0">
                <a:solidFill>
                  <a:srgbClr val="C00000"/>
                </a:solidFill>
              </a:rPr>
              <a:t>after</a:t>
            </a:r>
            <a:r>
              <a:rPr lang="en-GB" b="1" dirty="0" smtClean="0">
                <a:solidFill>
                  <a:srgbClr val="C00000"/>
                </a:solidFill>
              </a:rPr>
              <a:t> </a:t>
            </a:r>
            <a:r>
              <a:rPr lang="en-GB" dirty="0" smtClean="0">
                <a:solidFill>
                  <a:srgbClr val="C00000"/>
                </a:solidFill>
              </a:rPr>
              <a:t>transformation</a:t>
            </a:r>
            <a:r>
              <a:rPr lang="en-GB" b="1" dirty="0" smtClean="0">
                <a:solidFill>
                  <a:srgbClr val="C00000"/>
                </a:solidFill>
              </a:rPr>
              <a:t> </a:t>
            </a:r>
            <a:r>
              <a:rPr lang="en-GB" dirty="0" smtClean="0">
                <a:solidFill>
                  <a:srgbClr val="C00000"/>
                </a:solidFill>
              </a:rPr>
              <a:t>to</a:t>
            </a:r>
            <a:r>
              <a:rPr lang="en-GB" b="1" dirty="0" smtClean="0">
                <a:solidFill>
                  <a:srgbClr val="C00000"/>
                </a:solidFill>
              </a:rPr>
              <a:t> </a:t>
            </a:r>
            <a:r>
              <a:rPr lang="en-GB" dirty="0" smtClean="0">
                <a:solidFill>
                  <a:srgbClr val="C00000"/>
                </a:solidFill>
              </a:rPr>
              <a:t>methyl esters of acids </a:t>
            </a:r>
          </a:p>
          <a:p>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84168" y="188640"/>
            <a:ext cx="2818656" cy="3154362"/>
          </a:xfrm>
        </p:spPr>
        <p:txBody>
          <a:bodyPr/>
          <a:lstStyle/>
          <a:p>
            <a:r>
              <a:rPr lang="en-GB" sz="3600" dirty="0" smtClean="0">
                <a:solidFill>
                  <a:srgbClr val="FF0000"/>
                </a:solidFill>
                <a:latin typeface="Arial Black" pitchFamily="34" charset="0"/>
              </a:rPr>
              <a:t>BEESWAX</a:t>
            </a:r>
            <a:r>
              <a:rPr lang="cs-CZ" sz="3600" dirty="0" smtClean="0">
                <a:solidFill>
                  <a:srgbClr val="FF0000"/>
                </a:solidFill>
                <a:latin typeface="Arial Black" pitchFamily="34" charset="0"/>
              </a:rPr>
              <a:t>  a bit </a:t>
            </a:r>
            <a:r>
              <a:rPr lang="cs-CZ" sz="3600" dirty="0" err="1" smtClean="0">
                <a:solidFill>
                  <a:srgbClr val="FF0000"/>
                </a:solidFill>
                <a:latin typeface="Arial Black" pitchFamily="34" charset="0"/>
              </a:rPr>
              <a:t>unusual</a:t>
            </a:r>
            <a:r>
              <a:rPr lang="cs-CZ" sz="3600" dirty="0" smtClean="0">
                <a:solidFill>
                  <a:srgbClr val="FF0000"/>
                </a:solidFill>
                <a:latin typeface="Arial Black" pitchFamily="34" charset="0"/>
              </a:rPr>
              <a:t> use</a:t>
            </a:r>
            <a:endParaRPr lang="cs-CZ" sz="3600" dirty="0"/>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29</a:t>
            </a:fld>
            <a:endParaRPr lang="sk-SK"/>
          </a:p>
        </p:txBody>
      </p:sp>
      <p:pic>
        <p:nvPicPr>
          <p:cNvPr id="9" name="Obrázek 8" descr="Včelí vosk obal na rýži 07032016.jpg"/>
          <p:cNvPicPr>
            <a:picLocks noChangeAspect="1"/>
          </p:cNvPicPr>
          <p:nvPr/>
        </p:nvPicPr>
        <p:blipFill>
          <a:blip r:embed="rId2" cstate="print"/>
          <a:stretch>
            <a:fillRect/>
          </a:stretch>
        </p:blipFill>
        <p:spPr>
          <a:xfrm>
            <a:off x="251520" y="260648"/>
            <a:ext cx="5998184" cy="5616624"/>
          </a:xfrm>
          <a:prstGeom prst="rect">
            <a:avLst/>
          </a:prstGeom>
        </p:spPr>
      </p:pic>
      <p:sp>
        <p:nvSpPr>
          <p:cNvPr id="7" name="TextovéPole 6"/>
          <p:cNvSpPr txBox="1"/>
          <p:nvPr/>
        </p:nvSpPr>
        <p:spPr>
          <a:xfrm>
            <a:off x="323528" y="5013176"/>
            <a:ext cx="8640960" cy="1077218"/>
          </a:xfrm>
          <a:prstGeom prst="rect">
            <a:avLst/>
          </a:prstGeom>
          <a:solidFill>
            <a:schemeClr val="accent3">
              <a:lumMod val="85000"/>
            </a:schemeClr>
          </a:solidFill>
        </p:spPr>
        <p:txBody>
          <a:bodyPr wrap="square" rtlCol="0">
            <a:spAutoFit/>
          </a:bodyPr>
          <a:lstStyle/>
          <a:p>
            <a:pPr algn="ctr"/>
            <a:r>
              <a:rPr lang="cs-CZ" sz="3200" dirty="0" err="1" smtClean="0">
                <a:solidFill>
                  <a:srgbClr val="0000FF"/>
                </a:solidFill>
                <a:latin typeface="Arial Black" pitchFamily="34" charset="0"/>
              </a:rPr>
              <a:t>Rice</a:t>
            </a:r>
            <a:r>
              <a:rPr lang="cs-CZ" sz="3200" dirty="0" smtClean="0">
                <a:solidFill>
                  <a:srgbClr val="0000FF"/>
                </a:solidFill>
                <a:latin typeface="Arial Black" pitchFamily="34" charset="0"/>
              </a:rPr>
              <a:t> in </a:t>
            </a:r>
            <a:r>
              <a:rPr lang="cs-CZ" sz="3200" dirty="0" err="1" smtClean="0">
                <a:solidFill>
                  <a:srgbClr val="0000FF"/>
                </a:solidFill>
                <a:latin typeface="Arial Black" pitchFamily="34" charset="0"/>
              </a:rPr>
              <a:t>the</a:t>
            </a:r>
            <a:r>
              <a:rPr lang="cs-CZ" sz="3200" dirty="0" smtClean="0">
                <a:solidFill>
                  <a:srgbClr val="0000FF"/>
                </a:solidFill>
                <a:latin typeface="Arial Black" pitchFamily="34" charset="0"/>
              </a:rPr>
              <a:t> </a:t>
            </a:r>
            <a:r>
              <a:rPr lang="cs-CZ" sz="3200" dirty="0" err="1" smtClean="0">
                <a:solidFill>
                  <a:srgbClr val="0000FF"/>
                </a:solidFill>
                <a:latin typeface="Arial Black" pitchFamily="34" charset="0"/>
              </a:rPr>
              <a:t>Packaging</a:t>
            </a:r>
            <a:r>
              <a:rPr lang="cs-CZ" sz="3200" dirty="0" smtClean="0">
                <a:solidFill>
                  <a:srgbClr val="0000FF"/>
                </a:solidFill>
                <a:latin typeface="Arial Black" pitchFamily="34" charset="0"/>
              </a:rPr>
              <a:t> </a:t>
            </a:r>
            <a:r>
              <a:rPr lang="cs-CZ" sz="3200" dirty="0" err="1" smtClean="0">
                <a:solidFill>
                  <a:srgbClr val="0000FF"/>
                </a:solidFill>
                <a:latin typeface="Arial Black" pitchFamily="34" charset="0"/>
              </a:rPr>
              <a:t>made</a:t>
            </a:r>
            <a:r>
              <a:rPr lang="cs-CZ" sz="3200" dirty="0" smtClean="0">
                <a:solidFill>
                  <a:srgbClr val="0000FF"/>
                </a:solidFill>
                <a:latin typeface="Arial Black" pitchFamily="34" charset="0"/>
              </a:rPr>
              <a:t> </a:t>
            </a:r>
            <a:r>
              <a:rPr lang="cs-CZ" sz="3200" dirty="0" err="1" smtClean="0">
                <a:solidFill>
                  <a:srgbClr val="0000FF"/>
                </a:solidFill>
                <a:latin typeface="Arial Black" pitchFamily="34" charset="0"/>
              </a:rPr>
              <a:t>of</a:t>
            </a:r>
            <a:r>
              <a:rPr lang="cs-CZ" sz="3200" dirty="0" smtClean="0">
                <a:solidFill>
                  <a:srgbClr val="0000FF"/>
                </a:solidFill>
                <a:latin typeface="Arial Black" pitchFamily="34" charset="0"/>
              </a:rPr>
              <a:t> </a:t>
            </a:r>
            <a:r>
              <a:rPr lang="en-GB" sz="3200" dirty="0" smtClean="0">
                <a:solidFill>
                  <a:srgbClr val="FF0000"/>
                </a:solidFill>
                <a:latin typeface="Arial Black" pitchFamily="34" charset="0"/>
              </a:rPr>
              <a:t>BEESWAX </a:t>
            </a:r>
            <a:endParaRPr lang="cs-CZ"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052736"/>
          </a:xfrm>
        </p:spPr>
        <p:txBody>
          <a:bodyPr/>
          <a:lstStyle/>
          <a:p>
            <a:r>
              <a:rPr lang="en-GB" sz="3600" dirty="0" smtClean="0">
                <a:solidFill>
                  <a:srgbClr val="008000"/>
                </a:solidFill>
                <a:latin typeface="Arial Black" pitchFamily="34" charset="0"/>
              </a:rPr>
              <a:t>Latest news</a:t>
            </a:r>
            <a:r>
              <a:rPr lang="cs-CZ" sz="3600" dirty="0" smtClean="0">
                <a:solidFill>
                  <a:srgbClr val="008000"/>
                </a:solidFill>
                <a:latin typeface="Arial Black" pitchFamily="34" charset="0"/>
              </a:rPr>
              <a:t> – </a:t>
            </a:r>
            <a:r>
              <a:rPr lang="cs-CZ" sz="3600" dirty="0" err="1" smtClean="0">
                <a:solidFill>
                  <a:srgbClr val="008000"/>
                </a:solidFill>
                <a:latin typeface="Arial Black" pitchFamily="34" charset="0"/>
              </a:rPr>
              <a:t>CASEIN’s</a:t>
            </a:r>
            <a:r>
              <a:rPr lang="cs-CZ" sz="3600" dirty="0" smtClean="0">
                <a:solidFill>
                  <a:srgbClr val="008000"/>
                </a:solidFill>
                <a:latin typeface="Arial Black" pitchFamily="34" charset="0"/>
              </a:rPr>
              <a:t> </a:t>
            </a:r>
            <a:r>
              <a:rPr lang="cs-CZ" sz="3600" dirty="0" err="1" smtClean="0">
                <a:solidFill>
                  <a:srgbClr val="008000"/>
                </a:solidFill>
                <a:latin typeface="Arial Black" pitchFamily="34" charset="0"/>
              </a:rPr>
              <a:t>Return</a:t>
            </a:r>
            <a:r>
              <a:rPr lang="cs-CZ" sz="3600" dirty="0" smtClean="0">
                <a:solidFill>
                  <a:srgbClr val="008000"/>
                </a:solidFill>
                <a:latin typeface="Arial Black" pitchFamily="34" charset="0"/>
              </a:rPr>
              <a:t>?</a:t>
            </a:r>
            <a:r>
              <a:rPr lang="en-GB" sz="3600" dirty="0" smtClean="0">
                <a:solidFill>
                  <a:srgbClr val="008000"/>
                </a:solidFill>
                <a:latin typeface="Arial Black" pitchFamily="34" charset="0"/>
              </a:rPr>
              <a:t/>
            </a:r>
            <a:br>
              <a:rPr lang="en-GB" sz="3600" dirty="0" smtClean="0">
                <a:solidFill>
                  <a:srgbClr val="008000"/>
                </a:solidFill>
                <a:latin typeface="Arial Black" pitchFamily="34" charset="0"/>
              </a:rPr>
            </a:br>
            <a:r>
              <a:rPr lang="en-GB" sz="3600" dirty="0" smtClean="0">
                <a:solidFill>
                  <a:srgbClr val="0000FF"/>
                </a:solidFill>
                <a:latin typeface="Arial Black" pitchFamily="34" charset="0"/>
              </a:rPr>
              <a:t>(Download in December 2017)</a:t>
            </a:r>
            <a:endParaRPr lang="en-GB"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a:t>
            </a:fld>
            <a:endParaRPr lang="sk-SK"/>
          </a:p>
        </p:txBody>
      </p:sp>
      <p:pic>
        <p:nvPicPr>
          <p:cNvPr id="7" name="Obrázek 6" descr="GALALIT  z KASEINU002.jpg"/>
          <p:cNvPicPr>
            <a:picLocks noChangeAspect="1"/>
          </p:cNvPicPr>
          <p:nvPr/>
        </p:nvPicPr>
        <p:blipFill>
          <a:blip r:embed="rId2" cstate="print"/>
          <a:stretch>
            <a:fillRect/>
          </a:stretch>
        </p:blipFill>
        <p:spPr>
          <a:xfrm rot="10800000">
            <a:off x="179512" y="980728"/>
            <a:ext cx="8712968" cy="587727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30</a:t>
            </a:fld>
            <a:endParaRPr lang="sk-SK"/>
          </a:p>
        </p:txBody>
      </p:sp>
      <p:pic>
        <p:nvPicPr>
          <p:cNvPr id="7" name="Obrázek 6" descr="Obal na olej z karamelu + vosku 07032016.jpg"/>
          <p:cNvPicPr>
            <a:picLocks noChangeAspect="1"/>
          </p:cNvPicPr>
          <p:nvPr/>
        </p:nvPicPr>
        <p:blipFill>
          <a:blip r:embed="rId2" cstate="print"/>
          <a:stretch>
            <a:fillRect/>
          </a:stretch>
        </p:blipFill>
        <p:spPr>
          <a:xfrm>
            <a:off x="395535" y="188640"/>
            <a:ext cx="5712141" cy="5616624"/>
          </a:xfrm>
          <a:prstGeom prst="rect">
            <a:avLst/>
          </a:prstGeom>
        </p:spPr>
      </p:pic>
      <p:sp>
        <p:nvSpPr>
          <p:cNvPr id="8" name="TextovéPole 7"/>
          <p:cNvSpPr txBox="1"/>
          <p:nvPr/>
        </p:nvSpPr>
        <p:spPr>
          <a:xfrm>
            <a:off x="6156176" y="2276872"/>
            <a:ext cx="2987824" cy="3046988"/>
          </a:xfrm>
          <a:prstGeom prst="rect">
            <a:avLst/>
          </a:prstGeom>
          <a:noFill/>
        </p:spPr>
        <p:txBody>
          <a:bodyPr wrap="square" rtlCol="0">
            <a:spAutoFit/>
          </a:bodyPr>
          <a:lstStyle/>
          <a:p>
            <a:r>
              <a:rPr lang="en-GB" sz="2400" dirty="0" smtClean="0">
                <a:solidFill>
                  <a:srgbClr val="0000FF"/>
                </a:solidFill>
                <a:latin typeface="Arial Black" pitchFamily="34" charset="0"/>
              </a:rPr>
              <a:t>It is not stated, what WAX was used</a:t>
            </a:r>
          </a:p>
          <a:p>
            <a:pPr>
              <a:buFont typeface="Arial" pitchFamily="34" charset="0"/>
              <a:buChar char="•"/>
            </a:pPr>
            <a:r>
              <a:rPr lang="en-GB" sz="2400" dirty="0" smtClean="0">
                <a:solidFill>
                  <a:srgbClr val="0000FF"/>
                </a:solidFill>
                <a:latin typeface="Arial Black" pitchFamily="34" charset="0"/>
              </a:rPr>
              <a:t> Beeswax?</a:t>
            </a:r>
          </a:p>
          <a:p>
            <a:pPr>
              <a:buFont typeface="Arial" pitchFamily="34" charset="0"/>
              <a:buChar char="•"/>
            </a:pPr>
            <a:r>
              <a:rPr lang="en-GB" sz="2400" dirty="0" smtClean="0">
                <a:solidFill>
                  <a:srgbClr val="0000FF"/>
                </a:solidFill>
                <a:latin typeface="Arial Black" pitchFamily="34" charset="0"/>
              </a:rPr>
              <a:t> Paraffin wax?</a:t>
            </a:r>
          </a:p>
          <a:p>
            <a:pPr>
              <a:buFont typeface="Arial" pitchFamily="34" charset="0"/>
              <a:buChar char="•"/>
            </a:pPr>
            <a:r>
              <a:rPr lang="en-GB" sz="2400" dirty="0" smtClean="0">
                <a:solidFill>
                  <a:srgbClr val="0000FF"/>
                </a:solidFill>
                <a:latin typeface="Arial Black" pitchFamily="34" charset="0"/>
              </a:rPr>
              <a:t> The other natural wax? </a:t>
            </a:r>
          </a:p>
          <a:p>
            <a:endParaRPr lang="cs-CZ" sz="2400" dirty="0">
              <a:solidFill>
                <a:srgbClr val="0000FF"/>
              </a:solidFill>
              <a:latin typeface="Arial Black" pitchFamily="34" charset="0"/>
            </a:endParaRPr>
          </a:p>
        </p:txBody>
      </p:sp>
      <p:sp>
        <p:nvSpPr>
          <p:cNvPr id="10" name="TextovéPole 9"/>
          <p:cNvSpPr txBox="1"/>
          <p:nvPr/>
        </p:nvSpPr>
        <p:spPr>
          <a:xfrm>
            <a:off x="539552" y="5589240"/>
            <a:ext cx="8352928" cy="584775"/>
          </a:xfrm>
          <a:prstGeom prst="rect">
            <a:avLst/>
          </a:prstGeom>
          <a:noFill/>
        </p:spPr>
        <p:txBody>
          <a:bodyPr wrap="square" rtlCol="0">
            <a:spAutoFit/>
          </a:bodyPr>
          <a:lstStyle/>
          <a:p>
            <a:r>
              <a:rPr lang="cs-CZ" sz="3200" dirty="0" smtClean="0">
                <a:solidFill>
                  <a:srgbClr val="008000"/>
                </a:solidFill>
                <a:latin typeface="Arial Black" pitchFamily="34" charset="0"/>
              </a:rPr>
              <a:t>Jaký olej? Co s cukrem a voskem?</a:t>
            </a:r>
            <a:endParaRPr lang="cs-CZ" sz="3200" dirty="0">
              <a:solidFill>
                <a:srgbClr val="008000"/>
              </a:solidFill>
              <a:latin typeface="Arial Black" pitchFamily="34" charset="0"/>
            </a:endParaRPr>
          </a:p>
        </p:txBody>
      </p:sp>
      <p:sp>
        <p:nvSpPr>
          <p:cNvPr id="11" name="Nadpis 1"/>
          <p:cNvSpPr txBox="1">
            <a:spLocks/>
          </p:cNvSpPr>
          <p:nvPr/>
        </p:nvSpPr>
        <p:spPr bwMode="auto">
          <a:xfrm>
            <a:off x="6156176" y="0"/>
            <a:ext cx="2818656" cy="23762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rgbClr val="FF0000"/>
                </a:solidFill>
                <a:effectLst/>
                <a:uLnTx/>
                <a:uFillTx/>
                <a:latin typeface="Arial Black" pitchFamily="34" charset="0"/>
                <a:ea typeface="+mj-ea"/>
                <a:cs typeface="+mj-cs"/>
              </a:rPr>
              <a:t>BEESWAX</a:t>
            </a:r>
            <a:r>
              <a:rPr kumimoji="0" lang="cs-CZ" sz="3600" b="0" i="0" u="none" strike="noStrike" kern="0" cap="none" spc="0" normalizeH="0" baseline="0" noProof="0" dirty="0" smtClean="0">
                <a:ln>
                  <a:noFill/>
                </a:ln>
                <a:solidFill>
                  <a:srgbClr val="FF0000"/>
                </a:solidFill>
                <a:effectLst/>
                <a:uLnTx/>
                <a:uFillTx/>
                <a:latin typeface="Arial Black" pitchFamily="34" charset="0"/>
                <a:ea typeface="+mj-ea"/>
                <a:cs typeface="+mj-cs"/>
              </a:rPr>
              <a:t>  a bit </a:t>
            </a:r>
            <a:r>
              <a:rPr kumimoji="0" lang="en-GB" sz="3600" b="0" i="0" u="none" strike="noStrike" kern="0" cap="none" spc="0" normalizeH="0" baseline="0" dirty="0" smtClean="0">
                <a:ln>
                  <a:noFill/>
                </a:ln>
                <a:solidFill>
                  <a:srgbClr val="FF0000"/>
                </a:solidFill>
                <a:effectLst/>
                <a:uLnTx/>
                <a:uFillTx/>
                <a:latin typeface="Arial Black" pitchFamily="34" charset="0"/>
                <a:ea typeface="+mj-ea"/>
                <a:cs typeface="+mj-cs"/>
              </a:rPr>
              <a:t>unusual</a:t>
            </a:r>
            <a:r>
              <a:rPr kumimoji="0" lang="cs-CZ" sz="3600" b="0" i="0" u="none" strike="noStrike" kern="0" cap="none" spc="0" normalizeH="0" baseline="0" noProof="0" dirty="0" smtClean="0">
                <a:ln>
                  <a:noFill/>
                </a:ln>
                <a:solidFill>
                  <a:srgbClr val="FF0000"/>
                </a:solidFill>
                <a:effectLst/>
                <a:uLnTx/>
                <a:uFillTx/>
                <a:latin typeface="Arial Black" pitchFamily="34" charset="0"/>
                <a:ea typeface="+mj-ea"/>
                <a:cs typeface="+mj-cs"/>
              </a:rPr>
              <a:t> use</a:t>
            </a:r>
            <a:endParaRPr kumimoji="0" lang="cs-CZ" sz="3600" b="0" i="0" u="none" strike="noStrike" kern="0" cap="none" spc="0" normalizeH="0" baseline="0" noProof="0" dirty="0">
              <a:ln>
                <a:noFill/>
              </a:ln>
              <a:solidFill>
                <a:schemeClr val="tx2"/>
              </a:solidFill>
              <a:effectLst/>
              <a:uLnTx/>
              <a:uFillTx/>
              <a:latin typeface="+mj-lt"/>
              <a:ea typeface="+mj-ea"/>
              <a:cs typeface="+mj-cs"/>
            </a:endParaRPr>
          </a:p>
        </p:txBody>
      </p:sp>
      <p:sp>
        <p:nvSpPr>
          <p:cNvPr id="12" name="TextovéPole 11"/>
          <p:cNvSpPr txBox="1"/>
          <p:nvPr/>
        </p:nvSpPr>
        <p:spPr>
          <a:xfrm>
            <a:off x="179512" y="5229200"/>
            <a:ext cx="8640960" cy="1200329"/>
          </a:xfrm>
          <a:prstGeom prst="rect">
            <a:avLst/>
          </a:prstGeom>
          <a:solidFill>
            <a:schemeClr val="accent3">
              <a:lumMod val="85000"/>
            </a:schemeClr>
          </a:solidFill>
        </p:spPr>
        <p:txBody>
          <a:bodyPr wrap="square" rtlCol="0">
            <a:spAutoFit/>
          </a:bodyPr>
          <a:lstStyle/>
          <a:p>
            <a:pPr algn="ctr"/>
            <a:r>
              <a:rPr lang="en-GB" sz="3600" dirty="0" smtClean="0">
                <a:solidFill>
                  <a:srgbClr val="0000FF"/>
                </a:solidFill>
                <a:latin typeface="Arial Black" pitchFamily="34" charset="0"/>
              </a:rPr>
              <a:t>Oil in the Packaging made of Wax &amp; caramelized Sugar </a:t>
            </a:r>
            <a:endParaRPr lang="en-GB"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0"/>
            <a:ext cx="8856984" cy="1052736"/>
          </a:xfrm>
        </p:spPr>
        <p:txBody>
          <a:bodyPr/>
          <a:lstStyle/>
          <a:p>
            <a:r>
              <a:rPr lang="en-GB" sz="3600" b="1" dirty="0" smtClean="0">
                <a:solidFill>
                  <a:srgbClr val="FF0000"/>
                </a:solidFill>
                <a:latin typeface="Arial Black" pitchFamily="34" charset="0"/>
              </a:rPr>
              <a:t>We suddenly change direction of our Interest!</a:t>
            </a:r>
            <a:endParaRPr lang="en-GB" sz="36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2018/3</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3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31</a:t>
            </a:fld>
            <a:endParaRPr lang="sk-SK"/>
          </a:p>
        </p:txBody>
      </p:sp>
      <p:pic>
        <p:nvPicPr>
          <p:cNvPr id="30722" name="Picture 2"/>
          <p:cNvPicPr>
            <a:picLocks noGrp="1" noChangeAspect="1" noChangeArrowheads="1"/>
          </p:cNvPicPr>
          <p:nvPr>
            <p:ph idx="4294967295"/>
          </p:nvPr>
        </p:nvPicPr>
        <p:blipFill>
          <a:blip r:embed="rId2" cstate="print"/>
          <a:srcRect/>
          <a:stretch>
            <a:fillRect/>
          </a:stretch>
        </p:blipFill>
        <p:spPr bwMode="auto">
          <a:xfrm>
            <a:off x="395536" y="1052736"/>
            <a:ext cx="8229600" cy="3429000"/>
          </a:xfrm>
          <a:prstGeom prst="rect">
            <a:avLst/>
          </a:prstGeom>
          <a:noFill/>
          <a:ln w="9525">
            <a:noFill/>
            <a:miter lim="800000"/>
            <a:headEnd/>
            <a:tailEnd/>
          </a:ln>
        </p:spPr>
      </p:pic>
      <p:sp>
        <p:nvSpPr>
          <p:cNvPr id="9" name="TextovéPole 8"/>
          <p:cNvSpPr txBox="1"/>
          <p:nvPr/>
        </p:nvSpPr>
        <p:spPr>
          <a:xfrm>
            <a:off x="611560" y="4725144"/>
            <a:ext cx="7992888" cy="1384995"/>
          </a:xfrm>
          <a:prstGeom prst="rect">
            <a:avLst/>
          </a:prstGeom>
          <a:noFill/>
        </p:spPr>
        <p:txBody>
          <a:bodyPr wrap="square" rtlCol="0">
            <a:spAutoFit/>
          </a:bodyPr>
          <a:lstStyle/>
          <a:p>
            <a:pPr marL="0" lvl="1"/>
            <a:r>
              <a:rPr lang="en-GB" sz="2800" b="1" dirty="0" smtClean="0">
                <a:solidFill>
                  <a:srgbClr val="FF0000"/>
                </a:solidFill>
                <a:latin typeface="Arial Black" pitchFamily="34" charset="0"/>
              </a:rPr>
              <a:t>Natural Products &gt; </a:t>
            </a:r>
            <a:r>
              <a:rPr lang="en-GB" sz="2800" b="1" dirty="0" smtClean="0">
                <a:solidFill>
                  <a:srgbClr val="C00000"/>
                </a:solidFill>
              </a:rPr>
              <a:t>NONRENEWABLE SOURCES &gt; </a:t>
            </a:r>
            <a:r>
              <a:rPr lang="en-GB" sz="2800" b="1" dirty="0" smtClean="0">
                <a:solidFill>
                  <a:srgbClr val="008000"/>
                </a:solidFill>
                <a:latin typeface="Arial Black" pitchFamily="34" charset="0"/>
              </a:rPr>
              <a:t>OZOKERITE</a:t>
            </a:r>
            <a:r>
              <a:rPr lang="en-GB" sz="2800" b="1" dirty="0" smtClean="0">
                <a:solidFill>
                  <a:srgbClr val="008000"/>
                </a:solidFill>
              </a:rPr>
              <a:t> (</a:t>
            </a:r>
            <a:r>
              <a:rPr lang="en-GB" sz="2800" b="1" dirty="0" smtClean="0">
                <a:solidFill>
                  <a:srgbClr val="008000"/>
                </a:solidFill>
                <a:latin typeface="Arial Black" pitchFamily="34" charset="0"/>
              </a:rPr>
              <a:t>earth wax</a:t>
            </a:r>
            <a:r>
              <a:rPr lang="en-GB" sz="2800" dirty="0" smtClean="0">
                <a:solidFill>
                  <a:srgbClr val="008000"/>
                </a:solidFill>
                <a:latin typeface="Arial Black" pitchFamily="34" charset="0"/>
              </a:rPr>
              <a:t> </a:t>
            </a:r>
            <a:r>
              <a:rPr lang="en-GB" sz="2800" b="1" dirty="0" smtClean="0">
                <a:solidFill>
                  <a:srgbClr val="008000"/>
                </a:solidFill>
              </a:rPr>
              <a:t>–NATURAL PARAFFIN)</a:t>
            </a:r>
            <a:endParaRPr lang="en-GB" sz="2800" dirty="0">
              <a:solidFill>
                <a:srgbClr val="008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778098"/>
          </a:xfrm>
        </p:spPr>
        <p:txBody>
          <a:bodyPr/>
          <a:lstStyle/>
          <a:p>
            <a:r>
              <a:rPr lang="en-GB" sz="3600" dirty="0" err="1" smtClean="0">
                <a:solidFill>
                  <a:srgbClr val="FF0000"/>
                </a:solidFill>
                <a:latin typeface="Arial Black" pitchFamily="34" charset="0"/>
              </a:rPr>
              <a:t>Ozokerite</a:t>
            </a:r>
            <a:r>
              <a:rPr lang="en-GB" sz="3600" dirty="0" smtClean="0">
                <a:solidFill>
                  <a:srgbClr val="FF0000"/>
                </a:solidFill>
                <a:latin typeface="Arial Black" pitchFamily="34" charset="0"/>
              </a:rPr>
              <a:t> in history</a:t>
            </a:r>
            <a:endParaRPr lang="en-GB" sz="3600" dirty="0"/>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32</a:t>
            </a:fld>
            <a:endParaRPr lang="sk-SK"/>
          </a:p>
        </p:txBody>
      </p:sp>
      <p:sp>
        <p:nvSpPr>
          <p:cNvPr id="7" name="Zástupný symbol pro obsah 6"/>
          <p:cNvSpPr>
            <a:spLocks noGrp="1"/>
          </p:cNvSpPr>
          <p:nvPr>
            <p:ph idx="1"/>
          </p:nvPr>
        </p:nvSpPr>
        <p:spPr>
          <a:xfrm>
            <a:off x="457200" y="692696"/>
            <a:ext cx="8229600" cy="5433467"/>
          </a:xfrm>
        </p:spPr>
        <p:txBody>
          <a:bodyPr/>
          <a:lstStyle/>
          <a:p>
            <a:r>
              <a:rPr lang="en-GB" dirty="0" smtClean="0">
                <a:solidFill>
                  <a:srgbClr val="008000"/>
                </a:solidFill>
                <a:latin typeface="Arial Black" pitchFamily="34" charset="0"/>
              </a:rPr>
              <a:t>Cleaning</a:t>
            </a:r>
            <a:r>
              <a:rPr lang="en-GB" dirty="0" smtClean="0"/>
              <a:t> – </a:t>
            </a:r>
            <a:r>
              <a:rPr lang="en-GB" b="1" dirty="0" smtClean="0">
                <a:solidFill>
                  <a:srgbClr val="0000FF"/>
                </a:solidFill>
              </a:rPr>
              <a:t>melting</a:t>
            </a:r>
            <a:r>
              <a:rPr lang="en-GB" dirty="0" smtClean="0"/>
              <a:t> </a:t>
            </a:r>
            <a:r>
              <a:rPr lang="en-GB" b="1" dirty="0" smtClean="0">
                <a:solidFill>
                  <a:srgbClr val="0000FF"/>
                </a:solidFill>
              </a:rPr>
              <a:t>and filtration</a:t>
            </a:r>
          </a:p>
          <a:p>
            <a:r>
              <a:rPr lang="en-GB" dirty="0" smtClean="0">
                <a:solidFill>
                  <a:srgbClr val="008000"/>
                </a:solidFill>
                <a:latin typeface="Arial Black" pitchFamily="34" charset="0"/>
              </a:rPr>
              <a:t>Cleaning</a:t>
            </a:r>
            <a:r>
              <a:rPr lang="en-GB" dirty="0" smtClean="0"/>
              <a:t> </a:t>
            </a:r>
            <a:r>
              <a:rPr lang="cs-CZ" dirty="0" smtClean="0"/>
              <a:t>- </a:t>
            </a:r>
            <a:r>
              <a:rPr lang="en-GB" b="1" dirty="0" smtClean="0">
                <a:solidFill>
                  <a:srgbClr val="0000FF"/>
                </a:solidFill>
              </a:rPr>
              <a:t>by</a:t>
            </a:r>
            <a:r>
              <a:rPr lang="en-GB" dirty="0" smtClean="0"/>
              <a:t> </a:t>
            </a:r>
            <a:r>
              <a:rPr lang="en-GB" b="1" dirty="0" smtClean="0">
                <a:solidFill>
                  <a:srgbClr val="0000FF"/>
                </a:solidFill>
              </a:rPr>
              <a:t>H</a:t>
            </a:r>
            <a:r>
              <a:rPr lang="en-GB" b="1" baseline="-25000" dirty="0" smtClean="0">
                <a:solidFill>
                  <a:srgbClr val="0000FF"/>
                </a:solidFill>
              </a:rPr>
              <a:t>2</a:t>
            </a:r>
            <a:r>
              <a:rPr lang="en-GB" b="1" dirty="0" smtClean="0">
                <a:solidFill>
                  <a:srgbClr val="0000FF"/>
                </a:solidFill>
              </a:rPr>
              <a:t>SO</a:t>
            </a:r>
            <a:r>
              <a:rPr lang="en-GB" b="1" baseline="-25000" dirty="0" smtClean="0">
                <a:solidFill>
                  <a:srgbClr val="0000FF"/>
                </a:solidFill>
              </a:rPr>
              <a:t>4</a:t>
            </a:r>
            <a:r>
              <a:rPr lang="en-GB" b="1" dirty="0" smtClean="0">
                <a:solidFill>
                  <a:srgbClr val="0000FF"/>
                </a:solidFill>
              </a:rPr>
              <a:t> and then by active carbon</a:t>
            </a:r>
          </a:p>
          <a:p>
            <a:r>
              <a:rPr lang="en-GB" b="1" dirty="0" smtClean="0">
                <a:solidFill>
                  <a:srgbClr val="008000"/>
                </a:solidFill>
                <a:latin typeface="Arial Black" pitchFamily="34" charset="0"/>
              </a:rPr>
              <a:t>Improvement</a:t>
            </a:r>
            <a:r>
              <a:rPr lang="en-GB" b="1" dirty="0" smtClean="0">
                <a:solidFill>
                  <a:srgbClr val="0000FF"/>
                </a:solidFill>
              </a:rPr>
              <a:t> of colour and removing of the </a:t>
            </a:r>
            <a:r>
              <a:rPr lang="en-GB" b="1" dirty="0" err="1" smtClean="0">
                <a:solidFill>
                  <a:srgbClr val="0000FF"/>
                </a:solidFill>
              </a:rPr>
              <a:t>nonmelted</a:t>
            </a:r>
            <a:r>
              <a:rPr lang="en-GB" b="1" dirty="0" smtClean="0">
                <a:solidFill>
                  <a:srgbClr val="0000FF"/>
                </a:solidFill>
              </a:rPr>
              <a:t> impurities  </a:t>
            </a:r>
          </a:p>
          <a:p>
            <a:pPr algn="ctr">
              <a:buNone/>
            </a:pPr>
            <a:r>
              <a:rPr lang="en-GB" b="1" dirty="0" smtClean="0">
                <a:solidFill>
                  <a:srgbClr val="C00000"/>
                </a:solidFill>
                <a:latin typeface="Arial Black" pitchFamily="34" charset="0"/>
              </a:rPr>
              <a:t>WAX DESTILLATION</a:t>
            </a:r>
          </a:p>
          <a:p>
            <a:r>
              <a:rPr lang="en-GB" b="1" dirty="0" smtClean="0">
                <a:solidFill>
                  <a:srgbClr val="C00000"/>
                </a:solidFill>
              </a:rPr>
              <a:t>CERESINE &gt;Candles, Dilution of the </a:t>
            </a:r>
            <a:r>
              <a:rPr lang="en-GB" dirty="0" smtClean="0">
                <a:solidFill>
                  <a:srgbClr val="FF0000"/>
                </a:solidFill>
                <a:latin typeface="Arial Black" pitchFamily="34" charset="0"/>
              </a:rPr>
              <a:t>BEESWAX </a:t>
            </a:r>
            <a:endParaRPr lang="en-GB" b="1" dirty="0" smtClean="0">
              <a:solidFill>
                <a:srgbClr val="C00000"/>
              </a:solidFill>
            </a:endParaRPr>
          </a:p>
          <a:p>
            <a:r>
              <a:rPr lang="en-GB" b="1" dirty="0" smtClean="0">
                <a:solidFill>
                  <a:srgbClr val="C00000"/>
                </a:solidFill>
              </a:rPr>
              <a:t>VASELINE &gt;lubricant, base of the salves and ointments in pharmacy</a:t>
            </a:r>
          </a:p>
          <a:p>
            <a:endParaRPr lang="cs-CZ" b="1" dirty="0" smtClean="0">
              <a:solidFill>
                <a:srgbClr val="008000"/>
              </a:solidFill>
            </a:endParaRPr>
          </a:p>
          <a:p>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dirty="0" smtClean="0">
                <a:solidFill>
                  <a:srgbClr val="FF0000"/>
                </a:solidFill>
                <a:latin typeface="Arial Black" pitchFamily="34" charset="0"/>
              </a:rPr>
              <a:t>Ozokerite </a:t>
            </a:r>
            <a:r>
              <a:rPr lang="cs-CZ" sz="3600" dirty="0" err="1" smtClean="0">
                <a:solidFill>
                  <a:srgbClr val="FF0000"/>
                </a:solidFill>
                <a:latin typeface="Arial Black" pitchFamily="34" charset="0"/>
              </a:rPr>
              <a:t>at</a:t>
            </a:r>
            <a:r>
              <a:rPr lang="cs-CZ" sz="3600" dirty="0" smtClean="0">
                <a:solidFill>
                  <a:srgbClr val="FF0000"/>
                </a:solidFill>
                <a:latin typeface="Arial Black" pitchFamily="34" charset="0"/>
              </a:rPr>
              <a:t> </a:t>
            </a:r>
            <a:r>
              <a:rPr lang="cs-CZ" sz="3600" dirty="0" err="1" smtClean="0">
                <a:solidFill>
                  <a:srgbClr val="FF0000"/>
                </a:solidFill>
                <a:latin typeface="Arial Black" pitchFamily="34" charset="0"/>
              </a:rPr>
              <a:t>present</a:t>
            </a:r>
            <a:endParaRPr lang="cs-CZ" sz="3600" dirty="0"/>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33</a:t>
            </a:fld>
            <a:endParaRPr lang="sk-SK"/>
          </a:p>
        </p:txBody>
      </p:sp>
      <p:sp>
        <p:nvSpPr>
          <p:cNvPr id="8" name="Zástupný symbol pro obsah 7"/>
          <p:cNvSpPr>
            <a:spLocks noGrp="1"/>
          </p:cNvSpPr>
          <p:nvPr>
            <p:ph idx="1"/>
          </p:nvPr>
        </p:nvSpPr>
        <p:spPr/>
        <p:txBody>
          <a:bodyPr/>
          <a:lstStyle/>
          <a:p>
            <a:r>
              <a:rPr lang="en-GB" b="1" dirty="0" smtClean="0"/>
              <a:t>More likely mineralogical curiosity</a:t>
            </a:r>
          </a:p>
          <a:p>
            <a:r>
              <a:rPr lang="en-GB" b="1" dirty="0" smtClean="0">
                <a:solidFill>
                  <a:srgbClr val="0000FF"/>
                </a:solidFill>
              </a:rPr>
              <a:t>Substituted mostly by a products made by crude oil distillation- more cheap</a:t>
            </a:r>
          </a:p>
          <a:p>
            <a:r>
              <a:rPr lang="en-GB" b="1" dirty="0" smtClean="0">
                <a:solidFill>
                  <a:srgbClr val="008000"/>
                </a:solidFill>
              </a:rPr>
              <a:t>Substituted by </a:t>
            </a:r>
            <a:r>
              <a:rPr lang="en-GB" b="1" dirty="0" err="1" smtClean="0">
                <a:solidFill>
                  <a:srgbClr val="008000"/>
                </a:solidFill>
              </a:rPr>
              <a:t>metallocene</a:t>
            </a:r>
            <a:r>
              <a:rPr lang="en-GB" b="1" dirty="0" smtClean="0">
                <a:solidFill>
                  <a:srgbClr val="008000"/>
                </a:solidFill>
              </a:rPr>
              <a:t> waxes –possibility to set precisely properties, but the</a:t>
            </a:r>
            <a:r>
              <a:rPr lang="cs-CZ" b="1" dirty="0" smtClean="0">
                <a:solidFill>
                  <a:srgbClr val="008000"/>
                </a:solidFill>
              </a:rPr>
              <a:t>y</a:t>
            </a:r>
            <a:r>
              <a:rPr lang="en-GB" b="1" dirty="0" smtClean="0">
                <a:solidFill>
                  <a:srgbClr val="008000"/>
                </a:solidFill>
              </a:rPr>
              <a:t> are</a:t>
            </a:r>
            <a:r>
              <a:rPr lang="cs-CZ" b="1" dirty="0" smtClean="0">
                <a:solidFill>
                  <a:srgbClr val="008000"/>
                </a:solidFill>
              </a:rPr>
              <a:t> </a:t>
            </a:r>
            <a:r>
              <a:rPr lang="en-GB" b="1" dirty="0" smtClean="0">
                <a:solidFill>
                  <a:srgbClr val="008000"/>
                </a:solidFill>
              </a:rPr>
              <a:t>more expensive </a:t>
            </a:r>
            <a:endParaRPr lang="en-GB" b="1" dirty="0">
              <a:solidFill>
                <a:srgbClr val="008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FF0000"/>
                </a:solidFill>
                <a:latin typeface="Arial Black" pitchFamily="34" charset="0"/>
              </a:rPr>
              <a:t>CERESINE 1</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34</a:t>
            </a:fld>
            <a:endParaRPr lang="sk-SK"/>
          </a:p>
        </p:txBody>
      </p:sp>
      <p:sp>
        <p:nvSpPr>
          <p:cNvPr id="8" name="Zástupný symbol pro obsah 7"/>
          <p:cNvSpPr>
            <a:spLocks noGrp="1"/>
          </p:cNvSpPr>
          <p:nvPr>
            <p:ph idx="1"/>
          </p:nvPr>
        </p:nvSpPr>
        <p:spPr>
          <a:xfrm>
            <a:off x="107504" y="1124744"/>
            <a:ext cx="9036496" cy="5001419"/>
          </a:xfrm>
        </p:spPr>
        <p:txBody>
          <a:bodyPr/>
          <a:lstStyle/>
          <a:p>
            <a:r>
              <a:rPr lang="en-GB" b="1" dirty="0" smtClean="0"/>
              <a:t>It </a:t>
            </a:r>
            <a:r>
              <a:rPr lang="en-GB" b="1" dirty="0" smtClean="0">
                <a:solidFill>
                  <a:srgbClr val="FF0000"/>
                </a:solidFill>
                <a:latin typeface="Arial Black" pitchFamily="34" charset="0"/>
              </a:rPr>
              <a:t>WAS</a:t>
            </a:r>
            <a:r>
              <a:rPr lang="en-GB" b="1" dirty="0" smtClean="0"/>
              <a:t> made by refining of OZOKERITE (chemical &amp; physical) originally</a:t>
            </a:r>
          </a:p>
          <a:p>
            <a:r>
              <a:rPr lang="en-GB" b="1" dirty="0" smtClean="0">
                <a:solidFill>
                  <a:srgbClr val="0000FF"/>
                </a:solidFill>
              </a:rPr>
              <a:t>IT </a:t>
            </a:r>
            <a:r>
              <a:rPr lang="en-GB" b="1" dirty="0" smtClean="0">
                <a:solidFill>
                  <a:srgbClr val="FF0000"/>
                </a:solidFill>
                <a:latin typeface="Arial Black" pitchFamily="34" charset="0"/>
              </a:rPr>
              <a:t>IS</a:t>
            </a:r>
            <a:r>
              <a:rPr lang="en-GB" b="1" dirty="0" smtClean="0">
                <a:solidFill>
                  <a:srgbClr val="0000FF"/>
                </a:solidFill>
              </a:rPr>
              <a:t> MADE mostly by mixing of various products from crude oil refinery &gt; cheap</a:t>
            </a:r>
          </a:p>
          <a:p>
            <a:r>
              <a:rPr lang="en-GB" b="1" dirty="0" smtClean="0">
                <a:solidFill>
                  <a:srgbClr val="008000"/>
                </a:solidFill>
              </a:rPr>
              <a:t>It contains, unlike </a:t>
            </a:r>
            <a:r>
              <a:rPr lang="cs-CZ" b="1" dirty="0" err="1" smtClean="0">
                <a:solidFill>
                  <a:srgbClr val="008000"/>
                </a:solidFill>
              </a:rPr>
              <a:t>paraffin</a:t>
            </a:r>
            <a:r>
              <a:rPr lang="cs-CZ" b="1" dirty="0" smtClean="0">
                <a:solidFill>
                  <a:srgbClr val="008000"/>
                </a:solidFill>
              </a:rPr>
              <a:t>, </a:t>
            </a:r>
            <a:r>
              <a:rPr lang="en-GB" b="1" dirty="0" smtClean="0">
                <a:solidFill>
                  <a:srgbClr val="008000"/>
                </a:solidFill>
              </a:rPr>
              <a:t>branched and cyclic structures &gt; plasticity at lower temperature, because having lower tendency to crystallize</a:t>
            </a:r>
            <a:r>
              <a:rPr lang="en-GB" b="1" u="sng" dirty="0" smtClean="0">
                <a:solidFill>
                  <a:srgbClr val="008000"/>
                </a:solidFill>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620688"/>
          </a:xfrm>
        </p:spPr>
        <p:txBody>
          <a:bodyPr/>
          <a:lstStyle/>
          <a:p>
            <a:r>
              <a:rPr lang="cs-CZ" sz="3600" b="1" dirty="0" smtClean="0">
                <a:solidFill>
                  <a:srgbClr val="FF0000"/>
                </a:solidFill>
                <a:latin typeface="Arial Black" pitchFamily="34" charset="0"/>
              </a:rPr>
              <a:t>CERESIN 2</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35</a:t>
            </a:fld>
            <a:endParaRPr lang="sk-SK"/>
          </a:p>
        </p:txBody>
      </p:sp>
      <p:sp>
        <p:nvSpPr>
          <p:cNvPr id="7" name="Zástupný symbol pro obsah 6"/>
          <p:cNvSpPr>
            <a:spLocks noGrp="1"/>
          </p:cNvSpPr>
          <p:nvPr>
            <p:ph idx="1"/>
          </p:nvPr>
        </p:nvSpPr>
        <p:spPr>
          <a:xfrm>
            <a:off x="0" y="620688"/>
            <a:ext cx="9144000" cy="5616624"/>
          </a:xfrm>
        </p:spPr>
        <p:txBody>
          <a:bodyPr/>
          <a:lstStyle/>
          <a:p>
            <a:r>
              <a:rPr lang="en-GB" sz="3000" b="1" dirty="0" smtClean="0"/>
              <a:t>Swelling in the many solvents and oils &gt;  WAX PASTES</a:t>
            </a:r>
          </a:p>
          <a:p>
            <a:r>
              <a:rPr lang="en-GB" sz="3000" b="1" dirty="0" smtClean="0"/>
              <a:t>Melting point approx. 60 – 70 °C</a:t>
            </a:r>
          </a:p>
          <a:p>
            <a:pPr algn="ctr">
              <a:buNone/>
            </a:pPr>
            <a:r>
              <a:rPr lang="en-GB" sz="3600" b="1" dirty="0" smtClean="0">
                <a:solidFill>
                  <a:srgbClr val="FF0000"/>
                </a:solidFill>
                <a:latin typeface="Arial Black" pitchFamily="34" charset="0"/>
              </a:rPr>
              <a:t>SOLUBILITY</a:t>
            </a:r>
            <a:endParaRPr lang="en-GB" sz="3000" b="1" dirty="0" smtClean="0">
              <a:solidFill>
                <a:srgbClr val="FF0000"/>
              </a:solidFill>
              <a:latin typeface="Arial Black" pitchFamily="34" charset="0"/>
            </a:endParaRPr>
          </a:p>
          <a:p>
            <a:r>
              <a:rPr lang="en-GB" sz="2800" u="sng" dirty="0" smtClean="0">
                <a:solidFill>
                  <a:srgbClr val="0000FF"/>
                </a:solidFill>
                <a:latin typeface="Arial Black" pitchFamily="34" charset="0"/>
              </a:rPr>
              <a:t>Turpentine</a:t>
            </a:r>
            <a:r>
              <a:rPr lang="en-GB" sz="3000" b="1" dirty="0" smtClean="0">
                <a:solidFill>
                  <a:srgbClr val="FF0000"/>
                </a:solidFill>
              </a:rPr>
              <a:t>,</a:t>
            </a:r>
          </a:p>
          <a:p>
            <a:r>
              <a:rPr lang="en-GB" sz="3000" b="1" dirty="0" err="1" smtClean="0">
                <a:solidFill>
                  <a:srgbClr val="FF0000"/>
                </a:solidFill>
              </a:rPr>
              <a:t>Toluen</a:t>
            </a:r>
            <a:endParaRPr lang="en-GB" sz="3000" b="1" dirty="0" smtClean="0">
              <a:solidFill>
                <a:srgbClr val="FF0000"/>
              </a:solidFill>
            </a:endParaRPr>
          </a:p>
          <a:p>
            <a:r>
              <a:rPr lang="en-GB" sz="3000" b="1" dirty="0" smtClean="0">
                <a:solidFill>
                  <a:srgbClr val="FF0000"/>
                </a:solidFill>
              </a:rPr>
              <a:t>Chloroform,</a:t>
            </a:r>
          </a:p>
          <a:p>
            <a:r>
              <a:rPr lang="en-GB" sz="3000" b="1" dirty="0" smtClean="0">
                <a:solidFill>
                  <a:srgbClr val="FF0000"/>
                </a:solidFill>
              </a:rPr>
              <a:t>Gasoline,</a:t>
            </a:r>
          </a:p>
          <a:p>
            <a:r>
              <a:rPr lang="en-GB" sz="3000" b="1" u="sng" dirty="0" err="1" smtClean="0">
                <a:solidFill>
                  <a:srgbClr val="0000FF"/>
                </a:solidFill>
              </a:rPr>
              <a:t>Petrolether</a:t>
            </a:r>
            <a:r>
              <a:rPr lang="en-GB" sz="3000" b="1" dirty="0" smtClean="0">
                <a:solidFill>
                  <a:srgbClr val="0000FF"/>
                </a:solidFill>
              </a:rPr>
              <a:t> (hydrocarbons with chain length of </a:t>
            </a:r>
            <a:r>
              <a:rPr lang="en-GB" sz="2800" b="1" dirty="0" smtClean="0">
                <a:solidFill>
                  <a:srgbClr val="0000FF"/>
                </a:solidFill>
              </a:rPr>
              <a:t>C</a:t>
            </a:r>
            <a:r>
              <a:rPr lang="en-GB" sz="2800" b="1" baseline="-25000" dirty="0" smtClean="0">
                <a:solidFill>
                  <a:srgbClr val="0000FF"/>
                </a:solidFill>
              </a:rPr>
              <a:t>5–7</a:t>
            </a:r>
            <a:r>
              <a:rPr lang="en-GB" sz="2800" b="1" dirty="0" smtClean="0">
                <a:solidFill>
                  <a:srgbClr val="0000FF"/>
                </a:solidFill>
              </a:rPr>
              <a:t> (Boiling point approx. 30–70 °C)</a:t>
            </a:r>
            <a:endParaRPr lang="en-GB" sz="3000" b="1" dirty="0">
              <a:solidFill>
                <a:srgbClr val="0000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FF0000"/>
                </a:solidFill>
                <a:latin typeface="Arial Black" pitchFamily="34" charset="0"/>
              </a:rPr>
              <a:t>CERESIN 3 - USE</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36</a:t>
            </a:fld>
            <a:endParaRPr lang="sk-SK"/>
          </a:p>
        </p:txBody>
      </p:sp>
      <p:sp>
        <p:nvSpPr>
          <p:cNvPr id="8" name="Zástupný symbol pro obsah 7"/>
          <p:cNvSpPr>
            <a:spLocks noGrp="1"/>
          </p:cNvSpPr>
          <p:nvPr>
            <p:ph idx="1"/>
          </p:nvPr>
        </p:nvSpPr>
        <p:spPr/>
        <p:txBody>
          <a:bodyPr/>
          <a:lstStyle/>
          <a:p>
            <a:r>
              <a:rPr lang="en-GB" b="1" dirty="0" smtClean="0">
                <a:solidFill>
                  <a:srgbClr val="7030A0"/>
                </a:solidFill>
              </a:rPr>
              <a:t>Conservation and </a:t>
            </a:r>
            <a:r>
              <a:rPr lang="en-GB" b="1" dirty="0" smtClean="0"/>
              <a:t>oil </a:t>
            </a:r>
            <a:r>
              <a:rPr lang="en-GB" b="1" dirty="0" err="1" smtClean="0"/>
              <a:t>tannage</a:t>
            </a:r>
            <a:r>
              <a:rPr lang="en-GB" b="1" dirty="0" smtClean="0"/>
              <a:t> of leather </a:t>
            </a:r>
          </a:p>
          <a:p>
            <a:r>
              <a:rPr lang="en-GB" b="1" dirty="0" smtClean="0">
                <a:solidFill>
                  <a:srgbClr val="0000FF"/>
                </a:solidFill>
              </a:rPr>
              <a:t>GENERALY: surface protection (preservation) agent, and not only of metals</a:t>
            </a:r>
          </a:p>
          <a:p>
            <a:r>
              <a:rPr lang="en-GB" b="1" dirty="0" smtClean="0">
                <a:solidFill>
                  <a:srgbClr val="C00000"/>
                </a:solidFill>
              </a:rPr>
              <a:t>WAX PASTES for making of models etc. </a:t>
            </a:r>
          </a:p>
          <a:p>
            <a:r>
              <a:rPr lang="en-GB" b="1" dirty="0" smtClean="0">
                <a:solidFill>
                  <a:srgbClr val="008000"/>
                </a:solidFill>
              </a:rPr>
              <a:t>Substitution of the </a:t>
            </a:r>
            <a:r>
              <a:rPr lang="en-GB" dirty="0" smtClean="0">
                <a:solidFill>
                  <a:srgbClr val="FF0000"/>
                </a:solidFill>
                <a:latin typeface="Arial Black" pitchFamily="34" charset="0"/>
              </a:rPr>
              <a:t>BEESWAX </a:t>
            </a:r>
            <a:r>
              <a:rPr lang="en-GB" b="1" dirty="0" smtClean="0">
                <a:solidFill>
                  <a:srgbClr val="008000"/>
                </a:solidFill>
              </a:rPr>
              <a:t>or</a:t>
            </a:r>
            <a:r>
              <a:rPr lang="en-GB" dirty="0" smtClean="0">
                <a:solidFill>
                  <a:srgbClr val="FF0000"/>
                </a:solidFill>
                <a:latin typeface="Arial Black" pitchFamily="34" charset="0"/>
              </a:rPr>
              <a:t> </a:t>
            </a:r>
            <a:r>
              <a:rPr lang="en-GB" b="1" dirty="0" smtClean="0">
                <a:solidFill>
                  <a:srgbClr val="008000"/>
                </a:solidFill>
              </a:rPr>
              <a:t> its dilution</a:t>
            </a:r>
          </a:p>
          <a:p>
            <a:endParaRPr lang="cs-CZ"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FF0000"/>
                </a:solidFill>
                <a:latin typeface="Arial Black" pitchFamily="34" charset="0"/>
              </a:rPr>
              <a:t>CERESIN 3 - použití</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37</a:t>
            </a:fld>
            <a:endParaRPr lang="sk-SK"/>
          </a:p>
        </p:txBody>
      </p:sp>
      <p:sp>
        <p:nvSpPr>
          <p:cNvPr id="8" name="Zástupný symbol pro obsah 7"/>
          <p:cNvSpPr>
            <a:spLocks noGrp="1"/>
          </p:cNvSpPr>
          <p:nvPr>
            <p:ph idx="1"/>
          </p:nvPr>
        </p:nvSpPr>
        <p:spPr/>
        <p:txBody>
          <a:bodyPr/>
          <a:lstStyle/>
          <a:p>
            <a:r>
              <a:rPr lang="cs-CZ" b="1" dirty="0" smtClean="0"/>
              <a:t>Konzervování (</a:t>
            </a:r>
            <a:r>
              <a:rPr lang="cs-CZ" b="1" dirty="0" err="1" smtClean="0"/>
              <a:t>tukování</a:t>
            </a:r>
            <a:r>
              <a:rPr lang="cs-CZ" b="1" dirty="0" smtClean="0"/>
              <a:t>) usní</a:t>
            </a:r>
          </a:p>
          <a:p>
            <a:r>
              <a:rPr lang="cs-CZ" b="1" dirty="0" smtClean="0">
                <a:solidFill>
                  <a:srgbClr val="0000FF"/>
                </a:solidFill>
              </a:rPr>
              <a:t>Všeobecně jako prostředek povrchové ochrany, a to nejen kovů</a:t>
            </a:r>
          </a:p>
          <a:p>
            <a:r>
              <a:rPr lang="cs-CZ" b="1" dirty="0" smtClean="0">
                <a:solidFill>
                  <a:srgbClr val="C00000"/>
                </a:solidFill>
              </a:rPr>
              <a:t>Voskové pasty na modelování atd.</a:t>
            </a:r>
          </a:p>
          <a:p>
            <a:r>
              <a:rPr lang="cs-CZ" b="1" dirty="0" smtClean="0">
                <a:solidFill>
                  <a:srgbClr val="008000"/>
                </a:solidFill>
              </a:rPr>
              <a:t>Náhrada včelího vosku nebo jeho ředění</a:t>
            </a:r>
          </a:p>
          <a:p>
            <a:endParaRPr lang="cs-CZ"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4320480" cy="706090"/>
          </a:xfrm>
        </p:spPr>
        <p:txBody>
          <a:bodyPr/>
          <a:lstStyle/>
          <a:p>
            <a:r>
              <a:rPr lang="en-GB" sz="3600" b="1" dirty="0" smtClean="0">
                <a:solidFill>
                  <a:srgbClr val="FF0000"/>
                </a:solidFill>
                <a:latin typeface="Arial Black" pitchFamily="34" charset="0"/>
              </a:rPr>
              <a:t>PARAFFIN</a:t>
            </a:r>
            <a:r>
              <a:rPr lang="cs-CZ" sz="3600" b="1" dirty="0" smtClean="0">
                <a:solidFill>
                  <a:srgbClr val="FF0000"/>
                </a:solidFill>
                <a:latin typeface="Arial Black" pitchFamily="34" charset="0"/>
              </a:rPr>
              <a:t> 1 </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38</a:t>
            </a:fld>
            <a:endParaRPr lang="sk-SK"/>
          </a:p>
        </p:txBody>
      </p:sp>
      <p:pic>
        <p:nvPicPr>
          <p:cNvPr id="31746" name="Picture 2"/>
          <p:cNvPicPr>
            <a:picLocks noChangeAspect="1" noChangeArrowheads="1"/>
          </p:cNvPicPr>
          <p:nvPr/>
        </p:nvPicPr>
        <p:blipFill>
          <a:blip r:embed="rId2" cstate="print"/>
          <a:srcRect/>
          <a:stretch>
            <a:fillRect/>
          </a:stretch>
        </p:blipFill>
        <p:spPr bwMode="auto">
          <a:xfrm>
            <a:off x="611559" y="1124744"/>
            <a:ext cx="4210823" cy="3456384"/>
          </a:xfrm>
          <a:prstGeom prst="rect">
            <a:avLst/>
          </a:prstGeom>
          <a:noFill/>
          <a:ln w="9525">
            <a:noFill/>
            <a:miter lim="800000"/>
            <a:headEnd/>
            <a:tailEnd/>
          </a:ln>
        </p:spPr>
      </p:pic>
      <p:sp>
        <p:nvSpPr>
          <p:cNvPr id="9" name="TextovéPole 8"/>
          <p:cNvSpPr txBox="1"/>
          <p:nvPr/>
        </p:nvSpPr>
        <p:spPr>
          <a:xfrm>
            <a:off x="539552" y="4581128"/>
            <a:ext cx="8208912" cy="400110"/>
          </a:xfrm>
          <a:prstGeom prst="rect">
            <a:avLst/>
          </a:prstGeom>
          <a:noFill/>
        </p:spPr>
        <p:txBody>
          <a:bodyPr wrap="square" rtlCol="0">
            <a:spAutoFit/>
          </a:bodyPr>
          <a:lstStyle/>
          <a:p>
            <a:r>
              <a:rPr lang="en-US" sz="2000" b="1" dirty="0" smtClean="0">
                <a:solidFill>
                  <a:srgbClr val="FF0000"/>
                </a:solidFill>
              </a:rPr>
              <a:t>The hydrocarbon C31H64 is a typical component of paraffin wax.</a:t>
            </a:r>
            <a:endParaRPr lang="cs-CZ" sz="2000" b="1" dirty="0">
              <a:solidFill>
                <a:srgbClr val="FF0000"/>
              </a:solidFill>
            </a:endParaRPr>
          </a:p>
        </p:txBody>
      </p:sp>
      <p:pic>
        <p:nvPicPr>
          <p:cNvPr id="11" name="Obrázek 10" descr="Paraffin wax 774px-Hentriacontane_svg.png"/>
          <p:cNvPicPr>
            <a:picLocks noChangeAspect="1"/>
          </p:cNvPicPr>
          <p:nvPr/>
        </p:nvPicPr>
        <p:blipFill>
          <a:blip r:embed="rId3" cstate="print"/>
          <a:stretch>
            <a:fillRect/>
          </a:stretch>
        </p:blipFill>
        <p:spPr>
          <a:xfrm>
            <a:off x="611560" y="5013176"/>
            <a:ext cx="7848872" cy="1152525"/>
          </a:xfrm>
          <a:prstGeom prst="rect">
            <a:avLst/>
          </a:prstGeom>
        </p:spPr>
      </p:pic>
      <p:sp>
        <p:nvSpPr>
          <p:cNvPr id="12" name="TextovéPole 11"/>
          <p:cNvSpPr txBox="1"/>
          <p:nvPr/>
        </p:nvSpPr>
        <p:spPr>
          <a:xfrm>
            <a:off x="5004048" y="188640"/>
            <a:ext cx="3672408" cy="1754326"/>
          </a:xfrm>
          <a:prstGeom prst="rect">
            <a:avLst/>
          </a:prstGeom>
          <a:noFill/>
        </p:spPr>
        <p:txBody>
          <a:bodyPr wrap="square" rtlCol="0">
            <a:spAutoFit/>
          </a:bodyPr>
          <a:lstStyle/>
          <a:p>
            <a:r>
              <a:rPr lang="en-GB" sz="3600" b="1" dirty="0" smtClean="0">
                <a:solidFill>
                  <a:srgbClr val="008000"/>
                </a:solidFill>
              </a:rPr>
              <a:t>HDPE and LDPE look like!</a:t>
            </a:r>
          </a:p>
          <a:p>
            <a:r>
              <a:rPr lang="en-GB" sz="3600" b="1" dirty="0" smtClean="0">
                <a:solidFill>
                  <a:srgbClr val="008000"/>
                </a:solidFill>
              </a:rPr>
              <a:t>WHY?</a:t>
            </a:r>
            <a:endParaRPr lang="en-GB" sz="3600" b="1" dirty="0">
              <a:solidFill>
                <a:srgbClr val="008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en-GB" sz="3600" b="1" dirty="0" smtClean="0">
                <a:solidFill>
                  <a:srgbClr val="FF0000"/>
                </a:solidFill>
                <a:latin typeface="Arial Black" pitchFamily="34" charset="0"/>
              </a:rPr>
              <a:t>PARAFFIN</a:t>
            </a:r>
            <a:r>
              <a:rPr lang="cs-CZ" sz="3600" b="1" dirty="0" smtClean="0">
                <a:solidFill>
                  <a:srgbClr val="FF0000"/>
                </a:solidFill>
                <a:latin typeface="Arial Black" pitchFamily="34" charset="0"/>
              </a:rPr>
              <a:t> 2</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39</a:t>
            </a:fld>
            <a:endParaRPr lang="sk-SK"/>
          </a:p>
        </p:txBody>
      </p:sp>
      <p:sp>
        <p:nvSpPr>
          <p:cNvPr id="8" name="Zástupný symbol pro obsah 7"/>
          <p:cNvSpPr>
            <a:spLocks noGrp="1"/>
          </p:cNvSpPr>
          <p:nvPr>
            <p:ph idx="1"/>
          </p:nvPr>
        </p:nvSpPr>
        <p:spPr>
          <a:xfrm>
            <a:off x="107504" y="908720"/>
            <a:ext cx="8856984" cy="5328592"/>
          </a:xfrm>
        </p:spPr>
        <p:txBody>
          <a:bodyPr/>
          <a:lstStyle/>
          <a:p>
            <a:r>
              <a:rPr lang="en-GB" sz="2800" b="1" dirty="0" smtClean="0">
                <a:solidFill>
                  <a:srgbClr val="008000"/>
                </a:solidFill>
              </a:rPr>
              <a:t>It contains mostly LINEAR STRUCTURES</a:t>
            </a:r>
          </a:p>
          <a:p>
            <a:r>
              <a:rPr lang="en-GB" sz="2800" b="1" u="sng" dirty="0" smtClean="0">
                <a:solidFill>
                  <a:srgbClr val="008000"/>
                </a:solidFill>
              </a:rPr>
              <a:t>PARAFFIN = HIGHER </a:t>
            </a:r>
            <a:r>
              <a:rPr lang="en-GB" sz="2800" b="1" u="sng" dirty="0" err="1" smtClean="0">
                <a:solidFill>
                  <a:srgbClr val="008000"/>
                </a:solidFill>
              </a:rPr>
              <a:t>alkane</a:t>
            </a:r>
            <a:r>
              <a:rPr lang="en-GB" sz="2800" b="1" u="sng" dirty="0" smtClean="0">
                <a:solidFill>
                  <a:srgbClr val="008000"/>
                </a:solidFill>
              </a:rPr>
              <a:t>, approx</a:t>
            </a:r>
            <a:r>
              <a:rPr lang="en-GB" sz="2800" b="1" dirty="0" smtClean="0">
                <a:solidFill>
                  <a:srgbClr val="008000"/>
                </a:solidFill>
              </a:rPr>
              <a:t>.  &gt; C</a:t>
            </a:r>
            <a:r>
              <a:rPr lang="en-GB" sz="2800" b="1" baseline="-25000" dirty="0" smtClean="0">
                <a:solidFill>
                  <a:srgbClr val="008000"/>
                </a:solidFill>
              </a:rPr>
              <a:t>26</a:t>
            </a:r>
            <a:endParaRPr lang="en-GB" sz="2800" b="1" dirty="0" smtClean="0">
              <a:solidFill>
                <a:srgbClr val="008000"/>
              </a:solidFill>
            </a:endParaRPr>
          </a:p>
          <a:p>
            <a:r>
              <a:rPr lang="en-GB" sz="2800" b="1" dirty="0" smtClean="0">
                <a:solidFill>
                  <a:srgbClr val="008000"/>
                </a:solidFill>
              </a:rPr>
              <a:t>Melting point approx. 45 – 70 °C</a:t>
            </a:r>
          </a:p>
          <a:p>
            <a:r>
              <a:rPr lang="en-GB" sz="2800" b="1" dirty="0" smtClean="0">
                <a:solidFill>
                  <a:srgbClr val="008000"/>
                </a:solidFill>
              </a:rPr>
              <a:t>Boiling point 300 °C &gt; vacuum distillation of the Crude oil  products &gt; crystallisation from the Mixture with oils</a:t>
            </a:r>
          </a:p>
          <a:p>
            <a:r>
              <a:rPr lang="en-GB" sz="2800" b="1" dirty="0" smtClean="0">
                <a:solidFill>
                  <a:srgbClr val="008000"/>
                </a:solidFill>
              </a:rPr>
              <a:t>Density approx. 900 kg/m</a:t>
            </a:r>
            <a:r>
              <a:rPr lang="en-GB" sz="2800" b="1" baseline="-25000" dirty="0" smtClean="0">
                <a:solidFill>
                  <a:srgbClr val="008000"/>
                </a:solidFill>
              </a:rPr>
              <a:t>3</a:t>
            </a:r>
            <a:r>
              <a:rPr lang="en-GB" sz="2800" b="1" dirty="0" smtClean="0">
                <a:solidFill>
                  <a:srgbClr val="008000"/>
                </a:solidFill>
              </a:rPr>
              <a:t>, similar to HDPE &gt;</a:t>
            </a:r>
            <a:r>
              <a:rPr lang="en-GB" sz="2800" b="1" dirty="0" smtClean="0">
                <a:solidFill>
                  <a:srgbClr val="FF0000"/>
                </a:solidFill>
                <a:latin typeface="Arial Black" pitchFamily="34" charset="0"/>
              </a:rPr>
              <a:t>WHY</a:t>
            </a:r>
            <a:r>
              <a:rPr lang="en-GB" sz="2800" b="1" dirty="0" smtClean="0">
                <a:solidFill>
                  <a:srgbClr val="008000"/>
                </a:solidFill>
              </a:rPr>
              <a:t>?</a:t>
            </a:r>
          </a:p>
          <a:p>
            <a:r>
              <a:rPr lang="en-GB" sz="2800" b="1" dirty="0" smtClean="0">
                <a:solidFill>
                  <a:srgbClr val="008000"/>
                </a:solidFill>
              </a:rPr>
              <a:t>Excellent ELECTROISOLATION PROPERTIES</a:t>
            </a:r>
          </a:p>
          <a:p>
            <a:r>
              <a:rPr lang="en-GB" sz="2800" b="1" dirty="0" smtClean="0">
                <a:solidFill>
                  <a:srgbClr val="008000"/>
                </a:solidFill>
              </a:rPr>
              <a:t>Excellent chemical resistance, also for HF acid &gt; preparation of the glass bottles for HF acid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0" y="0"/>
            <a:ext cx="9144000" cy="1268760"/>
          </a:xfrm>
          <a:solidFill>
            <a:srgbClr val="FFFF99"/>
          </a:solidFill>
        </p:spPr>
        <p:txBody>
          <a:bodyPr/>
          <a:lstStyle/>
          <a:p>
            <a:r>
              <a:rPr lang="en-GB" sz="4000" b="1" u="sng" dirty="0" smtClean="0">
                <a:solidFill>
                  <a:srgbClr val="FF0000"/>
                </a:solidFill>
                <a:latin typeface="Arial Black" pitchFamily="34" charset="0"/>
              </a:rPr>
              <a:t>FATS –for a Reviving the Knowledge only </a:t>
            </a:r>
            <a:r>
              <a:rPr lang="en-GB" sz="4000" b="1" u="sng" dirty="0" smtClean="0">
                <a:solidFill>
                  <a:srgbClr val="008000"/>
                </a:solidFill>
                <a:latin typeface="Arial Black" pitchFamily="34" charset="0"/>
              </a:rPr>
              <a:t>(Lecture 2)</a:t>
            </a:r>
            <a:endParaRPr lang="en-GB" sz="3600" b="1" u="sng" dirty="0">
              <a:solidFill>
                <a:srgbClr val="008000"/>
              </a:solidFill>
              <a:latin typeface="Arial Black" pitchFamily="34" charset="0"/>
            </a:endParaRPr>
          </a:p>
        </p:txBody>
      </p:sp>
      <p:sp>
        <p:nvSpPr>
          <p:cNvPr id="11" name="Zástupný symbol pro obsah 10"/>
          <p:cNvSpPr>
            <a:spLocks noGrp="1"/>
          </p:cNvSpPr>
          <p:nvPr>
            <p:ph idx="1"/>
          </p:nvPr>
        </p:nvSpPr>
        <p:spPr>
          <a:xfrm>
            <a:off x="457200" y="1268760"/>
            <a:ext cx="8229600" cy="4857403"/>
          </a:xfrm>
        </p:spPr>
        <p:txBody>
          <a:bodyPr/>
          <a:lstStyle/>
          <a:p>
            <a:r>
              <a:rPr lang="en-GB" sz="4800" b="1" dirty="0" smtClean="0">
                <a:solidFill>
                  <a:srgbClr val="0000FF"/>
                </a:solidFill>
                <a:latin typeface="Arial Black" pitchFamily="34" charset="0"/>
              </a:rPr>
              <a:t>Vegetable Fats (Oils)</a:t>
            </a:r>
          </a:p>
          <a:p>
            <a:pPr lvl="1"/>
            <a:r>
              <a:rPr lang="en-GB" b="1" dirty="0" err="1" smtClean="0">
                <a:solidFill>
                  <a:srgbClr val="0000FF"/>
                </a:solidFill>
              </a:rPr>
              <a:t>Glycerides</a:t>
            </a:r>
            <a:endParaRPr lang="en-GB" b="1" dirty="0" smtClean="0">
              <a:solidFill>
                <a:srgbClr val="0000FF"/>
              </a:solidFill>
            </a:endParaRPr>
          </a:p>
          <a:p>
            <a:pPr lvl="1"/>
            <a:r>
              <a:rPr lang="en-GB" b="1" dirty="0" smtClean="0">
                <a:solidFill>
                  <a:srgbClr val="0000FF"/>
                </a:solidFill>
              </a:rPr>
              <a:t>Higher fatty acids (&gt; 10 C)</a:t>
            </a:r>
          </a:p>
          <a:p>
            <a:pPr lvl="2"/>
            <a:r>
              <a:rPr lang="en-GB" sz="3200" b="1" dirty="0" smtClean="0">
                <a:solidFill>
                  <a:srgbClr val="FF0000"/>
                </a:solidFill>
                <a:latin typeface="Arial Black" pitchFamily="34" charset="0"/>
              </a:rPr>
              <a:t>Saturated</a:t>
            </a:r>
            <a:endParaRPr lang="en-GB" b="1" dirty="0" smtClean="0">
              <a:solidFill>
                <a:srgbClr val="FF0000"/>
              </a:solidFill>
              <a:latin typeface="Arial Black" pitchFamily="34" charset="0"/>
            </a:endParaRPr>
          </a:p>
          <a:p>
            <a:pPr lvl="2"/>
            <a:r>
              <a:rPr lang="en-GB" sz="3600" b="1" u="sng" dirty="0" smtClean="0">
                <a:solidFill>
                  <a:srgbClr val="008000"/>
                </a:solidFill>
                <a:latin typeface="Arial Black" pitchFamily="34" charset="0"/>
              </a:rPr>
              <a:t>Unsaturated</a:t>
            </a:r>
          </a:p>
          <a:p>
            <a:pPr lvl="3"/>
            <a:r>
              <a:rPr lang="en-GB" b="1" dirty="0" smtClean="0">
                <a:solidFill>
                  <a:srgbClr val="008000"/>
                </a:solidFill>
              </a:rPr>
              <a:t>One double bond only</a:t>
            </a:r>
          </a:p>
          <a:p>
            <a:pPr lvl="3"/>
            <a:r>
              <a:rPr lang="en-GB" b="1" dirty="0" smtClean="0">
                <a:solidFill>
                  <a:srgbClr val="008000"/>
                </a:solidFill>
              </a:rPr>
              <a:t>More double bonds </a:t>
            </a:r>
          </a:p>
          <a:p>
            <a:pPr lvl="4"/>
            <a:r>
              <a:rPr lang="en-GB" b="1" dirty="0" smtClean="0">
                <a:solidFill>
                  <a:srgbClr val="008000"/>
                </a:solidFill>
              </a:rPr>
              <a:t>Isolated</a:t>
            </a:r>
          </a:p>
          <a:p>
            <a:pPr lvl="4"/>
            <a:r>
              <a:rPr lang="en-GB" b="1" dirty="0" smtClean="0">
                <a:solidFill>
                  <a:srgbClr val="008000"/>
                </a:solidFill>
              </a:rPr>
              <a:t>Conjugated </a:t>
            </a:r>
          </a:p>
          <a:p>
            <a:pPr lvl="4"/>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r>
              <a:rPr lang="cs-CZ" smtClean="0"/>
              <a:t>January 2018/3</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4</a:t>
            </a:fld>
            <a:endParaRPr lang="sk-SK"/>
          </a:p>
        </p:txBody>
      </p:sp>
      <p:pic>
        <p:nvPicPr>
          <p:cNvPr id="13" name="Obrázek 12" descr="img480.jpg"/>
          <p:cNvPicPr>
            <a:picLocks noChangeAspect="1"/>
          </p:cNvPicPr>
          <p:nvPr/>
        </p:nvPicPr>
        <p:blipFill>
          <a:blip r:embed="rId2" cstate="print"/>
          <a:stretch>
            <a:fillRect/>
          </a:stretch>
        </p:blipFill>
        <p:spPr>
          <a:xfrm rot="16200000">
            <a:off x="5616116" y="3104964"/>
            <a:ext cx="3240360" cy="316835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634082"/>
          </a:xfrm>
        </p:spPr>
        <p:txBody>
          <a:bodyPr/>
          <a:lstStyle/>
          <a:p>
            <a:r>
              <a:rPr lang="cs-CZ" sz="3600" b="1" dirty="0" smtClean="0">
                <a:solidFill>
                  <a:srgbClr val="FF0000"/>
                </a:solidFill>
                <a:latin typeface="Arial Black" pitchFamily="34" charset="0"/>
              </a:rPr>
              <a:t>PARAFFIN 3</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40</a:t>
            </a:fld>
            <a:endParaRPr lang="sk-SK"/>
          </a:p>
        </p:txBody>
      </p:sp>
      <p:sp>
        <p:nvSpPr>
          <p:cNvPr id="8" name="Zástupný symbol pro obsah 7"/>
          <p:cNvSpPr>
            <a:spLocks noGrp="1"/>
          </p:cNvSpPr>
          <p:nvPr>
            <p:ph idx="1"/>
          </p:nvPr>
        </p:nvSpPr>
        <p:spPr>
          <a:xfrm>
            <a:off x="395536" y="620688"/>
            <a:ext cx="8229600" cy="5616624"/>
          </a:xfrm>
        </p:spPr>
        <p:txBody>
          <a:bodyPr/>
          <a:lstStyle/>
          <a:p>
            <a:r>
              <a:rPr lang="en-GB" sz="2800" b="1" dirty="0" smtClean="0">
                <a:solidFill>
                  <a:srgbClr val="008000"/>
                </a:solidFill>
              </a:rPr>
              <a:t>Excellent resistance to Weathering (UV, oxygen etc.)</a:t>
            </a:r>
          </a:p>
          <a:p>
            <a:r>
              <a:rPr lang="en-GB" sz="2800" b="1" dirty="0" smtClean="0">
                <a:solidFill>
                  <a:srgbClr val="008000"/>
                </a:solidFill>
              </a:rPr>
              <a:t>Waterproof surface treatments &gt; paper cups for beer, beverages and milk products in the past (now plastics)</a:t>
            </a:r>
          </a:p>
          <a:p>
            <a:r>
              <a:rPr lang="en-GB" sz="2800" b="1" dirty="0" smtClean="0">
                <a:solidFill>
                  <a:srgbClr val="008000"/>
                </a:solidFill>
              </a:rPr>
              <a:t>Dilution of the more expensive Waxes (e.g. Beeswax), but there is danger of the Phases Separation</a:t>
            </a:r>
          </a:p>
          <a:p>
            <a:r>
              <a:rPr lang="en-GB" sz="2800" b="1" dirty="0" smtClean="0">
                <a:solidFill>
                  <a:srgbClr val="008000"/>
                </a:solidFill>
              </a:rPr>
              <a:t>Polishing pastes, Candles, Ski waxes, … </a:t>
            </a:r>
          </a:p>
          <a:p>
            <a:r>
              <a:rPr lang="en-GB" sz="2800" b="1" dirty="0" smtClean="0">
                <a:solidFill>
                  <a:srgbClr val="008000"/>
                </a:solidFill>
              </a:rPr>
              <a:t>The Part of the old painting Removers &gt; it inhibits the fast </a:t>
            </a:r>
            <a:r>
              <a:rPr lang="cs-CZ" sz="2800" b="1" dirty="0" smtClean="0">
                <a:solidFill>
                  <a:srgbClr val="008000"/>
                </a:solidFill>
              </a:rPr>
              <a:t>E</a:t>
            </a:r>
            <a:r>
              <a:rPr lang="en-GB" sz="2800" b="1" dirty="0" smtClean="0">
                <a:solidFill>
                  <a:srgbClr val="008000"/>
                </a:solidFill>
              </a:rPr>
              <a:t>vaporisation of a </a:t>
            </a:r>
            <a:r>
              <a:rPr lang="cs-CZ" sz="2800" b="1" dirty="0" smtClean="0">
                <a:solidFill>
                  <a:srgbClr val="008000"/>
                </a:solidFill>
              </a:rPr>
              <a:t>S</a:t>
            </a:r>
            <a:r>
              <a:rPr lang="en-GB" sz="2800" b="1" dirty="0" err="1" smtClean="0">
                <a:solidFill>
                  <a:srgbClr val="008000"/>
                </a:solidFill>
              </a:rPr>
              <a:t>olvent</a:t>
            </a:r>
            <a:r>
              <a:rPr lang="en-GB" sz="2800" b="1" dirty="0" smtClean="0">
                <a:solidFill>
                  <a:srgbClr val="008000"/>
                </a:solidFill>
              </a:rPr>
              <a:t> </a:t>
            </a:r>
          </a:p>
          <a:p>
            <a:endParaRPr lang="cs-CZ" sz="2800" b="1" dirty="0" smtClean="0">
              <a:solidFill>
                <a:srgbClr val="008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634082"/>
          </a:xfrm>
        </p:spPr>
        <p:txBody>
          <a:bodyPr/>
          <a:lstStyle/>
          <a:p>
            <a:r>
              <a:rPr lang="cs-CZ" sz="3600" b="1" dirty="0" smtClean="0">
                <a:solidFill>
                  <a:srgbClr val="FF0000"/>
                </a:solidFill>
                <a:latin typeface="Arial Black" pitchFamily="34" charset="0"/>
              </a:rPr>
              <a:t>PARAFÍN 4 - </a:t>
            </a:r>
            <a:r>
              <a:rPr lang="en-GB" sz="3600" b="1" dirty="0" smtClean="0">
                <a:solidFill>
                  <a:srgbClr val="FF0000"/>
                </a:solidFill>
                <a:latin typeface="Arial Black" pitchFamily="34" charset="0"/>
              </a:rPr>
              <a:t>another use</a:t>
            </a:r>
            <a:endParaRPr lang="en-GB"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41</a:t>
            </a:fld>
            <a:endParaRPr lang="sk-SK"/>
          </a:p>
        </p:txBody>
      </p:sp>
      <p:sp>
        <p:nvSpPr>
          <p:cNvPr id="7" name="Zástupný symbol pro obsah 6"/>
          <p:cNvSpPr>
            <a:spLocks noGrp="1"/>
          </p:cNvSpPr>
          <p:nvPr>
            <p:ph idx="1"/>
          </p:nvPr>
        </p:nvSpPr>
        <p:spPr>
          <a:xfrm>
            <a:off x="457200" y="548680"/>
            <a:ext cx="8229600" cy="5688632"/>
          </a:xfrm>
        </p:spPr>
        <p:txBody>
          <a:bodyPr/>
          <a:lstStyle/>
          <a:p>
            <a:r>
              <a:rPr lang="en-GB" sz="2300" b="1" dirty="0" smtClean="0">
                <a:solidFill>
                  <a:srgbClr val="7030A0"/>
                </a:solidFill>
              </a:rPr>
              <a:t>Component of the poisoned bait for rodents </a:t>
            </a:r>
            <a:r>
              <a:rPr lang="en-GB" sz="2300" b="1" dirty="0" smtClean="0"/>
              <a:t>– a bait is flowing on water surface</a:t>
            </a:r>
          </a:p>
          <a:p>
            <a:r>
              <a:rPr lang="en-GB" sz="2300" b="1" dirty="0" smtClean="0">
                <a:solidFill>
                  <a:srgbClr val="FF0000"/>
                </a:solidFill>
              </a:rPr>
              <a:t>Cosmetics</a:t>
            </a:r>
            <a:r>
              <a:rPr lang="en-GB" sz="2300" b="1" dirty="0" smtClean="0"/>
              <a:t> – creams, medicine in the form of ointment or cream, lipsticks, makeup, greasepaint</a:t>
            </a:r>
          </a:p>
          <a:p>
            <a:r>
              <a:rPr lang="en-GB" sz="2300" b="1" dirty="0" smtClean="0">
                <a:solidFill>
                  <a:srgbClr val="0000FF"/>
                </a:solidFill>
              </a:rPr>
              <a:t>Healing</a:t>
            </a:r>
            <a:r>
              <a:rPr lang="en-GB" sz="2300" b="1" dirty="0" smtClean="0"/>
              <a:t> - body wrap</a:t>
            </a:r>
          </a:p>
          <a:p>
            <a:r>
              <a:rPr lang="en-GB" sz="2300" b="1" dirty="0" smtClean="0">
                <a:solidFill>
                  <a:srgbClr val="008000"/>
                </a:solidFill>
              </a:rPr>
              <a:t>Waterproofing</a:t>
            </a:r>
            <a:r>
              <a:rPr lang="en-GB" sz="2300" b="1" dirty="0" smtClean="0"/>
              <a:t>  treatments, slip waxes, car and shoe polishing waxes, …………</a:t>
            </a:r>
          </a:p>
          <a:p>
            <a:r>
              <a:rPr lang="en-GB" sz="2300" b="1" dirty="0" smtClean="0">
                <a:solidFill>
                  <a:srgbClr val="C00000"/>
                </a:solidFill>
              </a:rPr>
              <a:t>Precise casting </a:t>
            </a:r>
            <a:r>
              <a:rPr lang="en-GB" sz="2300" b="1" dirty="0" smtClean="0"/>
              <a:t>of metals or other materials</a:t>
            </a:r>
          </a:p>
          <a:p>
            <a:r>
              <a:rPr lang="en-GB" sz="2300" b="1" dirty="0" smtClean="0">
                <a:hlinkClick r:id="rId2" tooltip="Impregnace dřeva (stránka neexistuje)"/>
              </a:rPr>
              <a:t>Impregnation of the Wood</a:t>
            </a:r>
            <a:endParaRPr lang="en-GB" sz="2300" b="1" dirty="0" smtClean="0"/>
          </a:p>
          <a:p>
            <a:r>
              <a:rPr lang="en-GB" sz="2300" b="1" dirty="0" smtClean="0">
                <a:solidFill>
                  <a:srgbClr val="FFC000"/>
                </a:solidFill>
              </a:rPr>
              <a:t>Civil engineering </a:t>
            </a:r>
            <a:r>
              <a:rPr lang="en-GB" sz="2300" b="1" dirty="0" smtClean="0"/>
              <a:t>– injection to the brickwork (</a:t>
            </a:r>
            <a:r>
              <a:rPr lang="en-GB" sz="2300" b="1" dirty="0" err="1" smtClean="0"/>
              <a:t>dampf</a:t>
            </a:r>
            <a:r>
              <a:rPr lang="en-GB" sz="2300" b="1" dirty="0" smtClean="0"/>
              <a:t> proofing), </a:t>
            </a:r>
            <a:r>
              <a:rPr lang="en-GB" sz="2300" b="1" dirty="0" smtClean="0">
                <a:hlinkClick r:id="rId2" tooltip="Impregnace dřeva (stránka neexistuje)"/>
              </a:rPr>
              <a:t>Impregnation of the </a:t>
            </a:r>
            <a:r>
              <a:rPr lang="en-GB" sz="2300" b="1" dirty="0" smtClean="0"/>
              <a:t>building parts</a:t>
            </a:r>
          </a:p>
          <a:p>
            <a:r>
              <a:rPr lang="en-GB" sz="2800" b="1" dirty="0" smtClean="0">
                <a:solidFill>
                  <a:srgbClr val="00B0F0"/>
                </a:solidFill>
                <a:latin typeface="Arial Black" pitchFamily="34" charset="0"/>
              </a:rPr>
              <a:t>Preservation</a:t>
            </a:r>
            <a:r>
              <a:rPr lang="en-GB" sz="2800" b="1" dirty="0" smtClean="0"/>
              <a:t> </a:t>
            </a:r>
            <a:r>
              <a:rPr lang="en-GB" sz="2300" b="1" dirty="0" smtClean="0"/>
              <a:t>of the </a:t>
            </a:r>
            <a:r>
              <a:rPr lang="en-GB" sz="2300" b="1" dirty="0" err="1" smtClean="0"/>
              <a:t>Amuniation</a:t>
            </a:r>
            <a:r>
              <a:rPr lang="en-GB" sz="2300" b="1" dirty="0" smtClean="0"/>
              <a:t> against humidity, e.g. dynamite charge</a:t>
            </a:r>
          </a:p>
          <a:p>
            <a:r>
              <a:rPr lang="en-GB" sz="2800" b="1" dirty="0" smtClean="0">
                <a:solidFill>
                  <a:srgbClr val="92D050"/>
                </a:solidFill>
                <a:latin typeface="Arial Black" pitchFamily="34" charset="0"/>
              </a:rPr>
              <a:t>Potting</a:t>
            </a:r>
            <a:r>
              <a:rPr lang="en-GB" sz="2800" b="1" dirty="0" smtClean="0"/>
              <a:t> </a:t>
            </a:r>
            <a:r>
              <a:rPr lang="en-GB" sz="2400" b="1" dirty="0" smtClean="0"/>
              <a:t>of tissues in histology for cutting (TEM)</a:t>
            </a:r>
          </a:p>
          <a:p>
            <a:endParaRPr lang="cs-CZ" sz="23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634082"/>
          </a:xfrm>
        </p:spPr>
        <p:txBody>
          <a:bodyPr/>
          <a:lstStyle/>
          <a:p>
            <a:r>
              <a:rPr lang="en-GB" sz="3600" b="1" dirty="0" smtClean="0">
                <a:solidFill>
                  <a:srgbClr val="FF0000"/>
                </a:solidFill>
                <a:latin typeface="Arial Black" pitchFamily="34" charset="0"/>
              </a:rPr>
              <a:t>PARAFFIN 5 – How is it supplied</a:t>
            </a:r>
            <a:endParaRPr lang="en-GB"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42</a:t>
            </a:fld>
            <a:endParaRPr lang="sk-SK"/>
          </a:p>
        </p:txBody>
      </p:sp>
      <p:sp>
        <p:nvSpPr>
          <p:cNvPr id="8" name="Zástupný symbol pro obsah 7"/>
          <p:cNvSpPr>
            <a:spLocks noGrp="1"/>
          </p:cNvSpPr>
          <p:nvPr>
            <p:ph idx="1"/>
          </p:nvPr>
        </p:nvSpPr>
        <p:spPr>
          <a:xfrm>
            <a:off x="539552" y="764704"/>
            <a:ext cx="8229600" cy="5400600"/>
          </a:xfrm>
        </p:spPr>
        <p:txBody>
          <a:bodyPr/>
          <a:lstStyle/>
          <a:p>
            <a:r>
              <a:rPr lang="cs-CZ" sz="2400" b="1" dirty="0" err="1" smtClean="0">
                <a:solidFill>
                  <a:srgbClr val="C00000"/>
                </a:solidFill>
              </a:rPr>
              <a:t>Paraffin</a:t>
            </a:r>
            <a:r>
              <a:rPr lang="cs-CZ" sz="2400" b="1" dirty="0" smtClean="0">
                <a:solidFill>
                  <a:srgbClr val="C00000"/>
                </a:solidFill>
              </a:rPr>
              <a:t> </a:t>
            </a:r>
            <a:r>
              <a:rPr lang="cs-CZ" sz="2400" b="1" dirty="0" err="1" smtClean="0">
                <a:solidFill>
                  <a:srgbClr val="C00000"/>
                </a:solidFill>
              </a:rPr>
              <a:t>is</a:t>
            </a:r>
            <a:r>
              <a:rPr lang="cs-CZ" sz="2400" b="1" dirty="0" smtClean="0">
                <a:solidFill>
                  <a:srgbClr val="C00000"/>
                </a:solidFill>
              </a:rPr>
              <a:t> </a:t>
            </a:r>
            <a:r>
              <a:rPr lang="cs-CZ" sz="2400" b="1" dirty="0" err="1" smtClean="0">
                <a:solidFill>
                  <a:srgbClr val="C00000"/>
                </a:solidFill>
              </a:rPr>
              <a:t>supplied</a:t>
            </a:r>
            <a:r>
              <a:rPr lang="cs-CZ" sz="2400" b="1" dirty="0" smtClean="0">
                <a:solidFill>
                  <a:srgbClr val="C00000"/>
                </a:solidFill>
              </a:rPr>
              <a:t> </a:t>
            </a:r>
            <a:r>
              <a:rPr lang="cs-CZ" sz="2400" b="1" dirty="0" err="1" smtClean="0">
                <a:solidFill>
                  <a:srgbClr val="C00000"/>
                </a:solidFill>
              </a:rPr>
              <a:t>either</a:t>
            </a:r>
            <a:r>
              <a:rPr lang="cs-CZ" sz="2400" b="1" dirty="0" smtClean="0">
                <a:solidFill>
                  <a:srgbClr val="C00000"/>
                </a:solidFill>
              </a:rPr>
              <a:t> in </a:t>
            </a:r>
            <a:r>
              <a:rPr lang="cs-CZ" sz="2400" b="1" dirty="0" err="1" smtClean="0">
                <a:solidFill>
                  <a:srgbClr val="C00000"/>
                </a:solidFill>
              </a:rPr>
              <a:t>the</a:t>
            </a:r>
            <a:r>
              <a:rPr lang="cs-CZ" sz="2400" b="1" dirty="0" smtClean="0">
                <a:solidFill>
                  <a:srgbClr val="C00000"/>
                </a:solidFill>
              </a:rPr>
              <a:t> </a:t>
            </a:r>
            <a:r>
              <a:rPr lang="cs-CZ" sz="2400" b="1" dirty="0" err="1" smtClean="0">
                <a:solidFill>
                  <a:srgbClr val="C00000"/>
                </a:solidFill>
              </a:rPr>
              <a:t>form</a:t>
            </a:r>
            <a:r>
              <a:rPr lang="cs-CZ" sz="2400" b="1" dirty="0" smtClean="0">
                <a:solidFill>
                  <a:srgbClr val="C00000"/>
                </a:solidFill>
              </a:rPr>
              <a:t> </a:t>
            </a:r>
            <a:r>
              <a:rPr lang="cs-CZ" sz="2400" b="1" dirty="0" err="1" smtClean="0">
                <a:solidFill>
                  <a:srgbClr val="C00000"/>
                </a:solidFill>
              </a:rPr>
              <a:t>off</a:t>
            </a:r>
            <a:r>
              <a:rPr lang="cs-CZ" sz="2400" b="1" dirty="0" smtClean="0">
                <a:solidFill>
                  <a:srgbClr val="C00000"/>
                </a:solidFill>
              </a:rPr>
              <a:t> </a:t>
            </a:r>
            <a:r>
              <a:rPr lang="cs-CZ" sz="2400" b="1" dirty="0" err="1" smtClean="0">
                <a:solidFill>
                  <a:srgbClr val="C00000"/>
                </a:solidFill>
              </a:rPr>
              <a:t>lakes</a:t>
            </a:r>
            <a:r>
              <a:rPr lang="cs-CZ" sz="2400" b="1" dirty="0" smtClean="0">
                <a:solidFill>
                  <a:srgbClr val="C00000"/>
                </a:solidFill>
              </a:rPr>
              <a:t> </a:t>
            </a:r>
            <a:r>
              <a:rPr lang="cs-CZ" sz="2400" b="1" dirty="0" err="1" smtClean="0">
                <a:solidFill>
                  <a:srgbClr val="C00000"/>
                </a:solidFill>
              </a:rPr>
              <a:t>or</a:t>
            </a:r>
            <a:r>
              <a:rPr lang="cs-CZ" sz="2400" b="1" dirty="0" smtClean="0">
                <a:solidFill>
                  <a:srgbClr val="C00000"/>
                </a:solidFill>
              </a:rPr>
              <a:t>  </a:t>
            </a:r>
            <a:r>
              <a:rPr lang="cs-CZ" sz="2400" b="1" dirty="0" err="1" smtClean="0">
                <a:solidFill>
                  <a:srgbClr val="C00000"/>
                </a:solidFill>
              </a:rPr>
              <a:t>pellets</a:t>
            </a:r>
            <a:r>
              <a:rPr lang="cs-CZ" sz="2400" b="1" dirty="0" smtClean="0">
                <a:solidFill>
                  <a:srgbClr val="C00000"/>
                </a:solidFill>
              </a:rPr>
              <a:t> </a:t>
            </a:r>
            <a:r>
              <a:rPr lang="cs-CZ" sz="2400" b="1" dirty="0" err="1" smtClean="0">
                <a:solidFill>
                  <a:srgbClr val="C00000"/>
                </a:solidFill>
              </a:rPr>
              <a:t>or</a:t>
            </a:r>
            <a:r>
              <a:rPr lang="cs-CZ" sz="2400" b="1" dirty="0" smtClean="0">
                <a:solidFill>
                  <a:srgbClr val="C00000"/>
                </a:solidFill>
              </a:rPr>
              <a:t> </a:t>
            </a:r>
            <a:r>
              <a:rPr lang="cs-CZ" sz="2400" b="1" dirty="0" err="1" smtClean="0">
                <a:solidFill>
                  <a:srgbClr val="C00000"/>
                </a:solidFill>
              </a:rPr>
              <a:t>blocks</a:t>
            </a:r>
            <a:r>
              <a:rPr lang="cs-CZ" sz="2400" b="1" dirty="0" smtClean="0">
                <a:solidFill>
                  <a:srgbClr val="C00000"/>
                </a:solidFill>
              </a:rPr>
              <a:t> </a:t>
            </a:r>
          </a:p>
          <a:p>
            <a:r>
              <a:rPr lang="cs-CZ" sz="2400" b="1" dirty="0" err="1" smtClean="0">
                <a:solidFill>
                  <a:srgbClr val="FF0000"/>
                </a:solidFill>
              </a:rPr>
              <a:t>Current</a:t>
            </a:r>
            <a:r>
              <a:rPr lang="cs-CZ" sz="2400" b="1" dirty="0" smtClean="0">
                <a:solidFill>
                  <a:srgbClr val="FF0000"/>
                </a:solidFill>
              </a:rPr>
              <a:t> </a:t>
            </a:r>
            <a:r>
              <a:rPr lang="cs-CZ" sz="2400" b="1" dirty="0" err="1" smtClean="0">
                <a:solidFill>
                  <a:srgbClr val="FF0000"/>
                </a:solidFill>
              </a:rPr>
              <a:t>price</a:t>
            </a:r>
            <a:r>
              <a:rPr lang="cs-CZ" sz="2400" b="1" dirty="0" smtClean="0">
                <a:solidFill>
                  <a:srgbClr val="FF0000"/>
                </a:solidFill>
              </a:rPr>
              <a:t> (</a:t>
            </a:r>
            <a:r>
              <a:rPr lang="cs-CZ" sz="2400" b="1" dirty="0" err="1" smtClean="0">
                <a:solidFill>
                  <a:srgbClr val="FF0000"/>
                </a:solidFill>
              </a:rPr>
              <a:t>Wholesale</a:t>
            </a:r>
            <a:r>
              <a:rPr lang="cs-CZ" sz="2400" b="1" dirty="0" smtClean="0">
                <a:solidFill>
                  <a:srgbClr val="FF0000"/>
                </a:solidFill>
              </a:rPr>
              <a:t>) </a:t>
            </a:r>
            <a:r>
              <a:rPr lang="cs-CZ" sz="2400" b="1" dirty="0" err="1" smtClean="0">
                <a:solidFill>
                  <a:srgbClr val="FF0000"/>
                </a:solidFill>
              </a:rPr>
              <a:t>is</a:t>
            </a:r>
            <a:r>
              <a:rPr lang="cs-CZ" sz="2400" b="1" dirty="0" smtClean="0">
                <a:solidFill>
                  <a:srgbClr val="FF0000"/>
                </a:solidFill>
              </a:rPr>
              <a:t> </a:t>
            </a:r>
            <a:r>
              <a:rPr lang="cs-CZ" sz="2400" b="1" dirty="0" err="1" smtClean="0">
                <a:solidFill>
                  <a:srgbClr val="FF0000"/>
                </a:solidFill>
              </a:rPr>
              <a:t>for</a:t>
            </a:r>
            <a:r>
              <a:rPr lang="cs-CZ" sz="2400" b="1" dirty="0" smtClean="0">
                <a:solidFill>
                  <a:srgbClr val="FF0000"/>
                </a:solidFill>
              </a:rPr>
              <a:t> STANDARD GRADE </a:t>
            </a:r>
            <a:r>
              <a:rPr lang="cs-CZ" sz="2400" b="1" dirty="0" err="1" smtClean="0">
                <a:solidFill>
                  <a:srgbClr val="FF0000"/>
                </a:solidFill>
              </a:rPr>
              <a:t>approx</a:t>
            </a:r>
            <a:r>
              <a:rPr lang="cs-CZ" sz="2400" b="1" dirty="0" smtClean="0">
                <a:solidFill>
                  <a:srgbClr val="FF0000"/>
                </a:solidFill>
              </a:rPr>
              <a:t>. 2 EUR/kg (</a:t>
            </a:r>
            <a:r>
              <a:rPr lang="cs-CZ" sz="2400" b="1" dirty="0" smtClean="0">
                <a:solidFill>
                  <a:srgbClr val="FF0000"/>
                </a:solidFill>
                <a:hlinkClick r:id="rId2" tooltip="2006"/>
              </a:rPr>
              <a:t>2006</a:t>
            </a:r>
            <a:r>
              <a:rPr lang="cs-CZ" sz="2400" b="1" dirty="0" smtClean="0">
                <a:solidFill>
                  <a:srgbClr val="FF0000"/>
                </a:solidFill>
              </a:rPr>
              <a:t> - </a:t>
            </a:r>
            <a:r>
              <a:rPr lang="cs-CZ" sz="2400" b="1" dirty="0" smtClean="0">
                <a:solidFill>
                  <a:srgbClr val="FF0000"/>
                </a:solidFill>
                <a:hlinkClick r:id="rId3" tooltip="2008"/>
              </a:rPr>
              <a:t>2008</a:t>
            </a:r>
            <a:r>
              <a:rPr lang="cs-CZ" sz="2400" b="1" dirty="0" smtClean="0">
                <a:solidFill>
                  <a:srgbClr val="FF0000"/>
                </a:solidFill>
              </a:rPr>
              <a:t>). HDPE </a:t>
            </a:r>
            <a:r>
              <a:rPr lang="cs-CZ" sz="2400" b="1" dirty="0" err="1" smtClean="0">
                <a:solidFill>
                  <a:srgbClr val="FF0000"/>
                </a:solidFill>
              </a:rPr>
              <a:t>and</a:t>
            </a:r>
            <a:r>
              <a:rPr lang="cs-CZ" sz="2400" b="1" dirty="0" smtClean="0">
                <a:solidFill>
                  <a:srgbClr val="FF0000"/>
                </a:solidFill>
              </a:rPr>
              <a:t> LDPE </a:t>
            </a:r>
            <a:r>
              <a:rPr lang="cs-CZ" sz="2400" b="1" dirty="0" err="1" smtClean="0">
                <a:solidFill>
                  <a:srgbClr val="FF0000"/>
                </a:solidFill>
              </a:rPr>
              <a:t>available</a:t>
            </a:r>
            <a:r>
              <a:rPr lang="cs-CZ" sz="2400" b="1" dirty="0" smtClean="0">
                <a:solidFill>
                  <a:srgbClr val="FF0000"/>
                </a:solidFill>
              </a:rPr>
              <a:t> </a:t>
            </a:r>
            <a:r>
              <a:rPr lang="cs-CZ" sz="2400" b="1" dirty="0" err="1" smtClean="0">
                <a:solidFill>
                  <a:srgbClr val="FF0000"/>
                </a:solidFill>
              </a:rPr>
              <a:t>now</a:t>
            </a:r>
            <a:r>
              <a:rPr lang="cs-CZ" sz="2400" b="1" dirty="0" smtClean="0">
                <a:solidFill>
                  <a:srgbClr val="FF0000"/>
                </a:solidFill>
              </a:rPr>
              <a:t> </a:t>
            </a:r>
            <a:r>
              <a:rPr lang="cs-CZ" sz="2400" b="1" dirty="0" err="1" smtClean="0">
                <a:solidFill>
                  <a:srgbClr val="FF0000"/>
                </a:solidFill>
              </a:rPr>
              <a:t>at</a:t>
            </a:r>
            <a:r>
              <a:rPr lang="cs-CZ" sz="2400" b="1" dirty="0" smtClean="0">
                <a:solidFill>
                  <a:srgbClr val="FF0000"/>
                </a:solidFill>
              </a:rPr>
              <a:t> </a:t>
            </a:r>
            <a:r>
              <a:rPr lang="cs-CZ" sz="2400" b="1" dirty="0" err="1" smtClean="0">
                <a:solidFill>
                  <a:srgbClr val="FF0000"/>
                </a:solidFill>
              </a:rPr>
              <a:t>price</a:t>
            </a:r>
            <a:r>
              <a:rPr lang="cs-CZ" sz="2400" b="1" dirty="0" smtClean="0">
                <a:solidFill>
                  <a:srgbClr val="FF0000"/>
                </a:solidFill>
              </a:rPr>
              <a:t> </a:t>
            </a:r>
            <a:r>
              <a:rPr lang="cs-CZ" sz="2400" b="1" dirty="0" err="1" smtClean="0">
                <a:solidFill>
                  <a:srgbClr val="FF0000"/>
                </a:solidFill>
              </a:rPr>
              <a:t>approx</a:t>
            </a:r>
            <a:r>
              <a:rPr lang="cs-CZ" sz="2400" b="1" dirty="0" smtClean="0">
                <a:solidFill>
                  <a:srgbClr val="FF0000"/>
                </a:solidFill>
              </a:rPr>
              <a:t>. 3 EUR/kg</a:t>
            </a:r>
          </a:p>
          <a:p>
            <a:r>
              <a:rPr lang="cs-CZ" sz="2400" dirty="0" err="1" smtClean="0">
                <a:solidFill>
                  <a:srgbClr val="0000FF"/>
                </a:solidFill>
                <a:latin typeface="Arial Black" pitchFamily="34" charset="0"/>
              </a:rPr>
              <a:t>Coding</a:t>
            </a:r>
            <a:r>
              <a:rPr lang="cs-CZ" sz="2400" dirty="0" smtClean="0">
                <a:solidFill>
                  <a:srgbClr val="0000FF"/>
                </a:solidFill>
                <a:latin typeface="Arial Black" pitchFamily="34" charset="0"/>
              </a:rPr>
              <a:t> od </a:t>
            </a:r>
            <a:r>
              <a:rPr lang="cs-CZ" sz="2400" dirty="0" err="1" smtClean="0">
                <a:solidFill>
                  <a:srgbClr val="0000FF"/>
                </a:solidFill>
                <a:latin typeface="Arial Black" pitchFamily="34" charset="0"/>
              </a:rPr>
              <a:t>Paraffines</a:t>
            </a:r>
            <a:r>
              <a:rPr lang="cs-CZ" sz="2400" dirty="0" smtClean="0">
                <a:solidFill>
                  <a:srgbClr val="0000FF"/>
                </a:solidFill>
                <a:latin typeface="Arial Black" pitchFamily="34" charset="0"/>
              </a:rPr>
              <a:t>: </a:t>
            </a:r>
            <a:r>
              <a:rPr lang="cs-CZ" sz="2400" dirty="0" err="1" smtClean="0"/>
              <a:t>e.g</a:t>
            </a:r>
            <a:r>
              <a:rPr lang="cs-CZ" sz="2400" dirty="0" smtClean="0"/>
              <a:t>. </a:t>
            </a:r>
            <a:r>
              <a:rPr lang="cs-CZ" sz="2400" b="1" dirty="0" smtClean="0">
                <a:solidFill>
                  <a:srgbClr val="0000FF"/>
                </a:solidFill>
              </a:rPr>
              <a:t>60/62</a:t>
            </a:r>
            <a:r>
              <a:rPr lang="cs-CZ" sz="2400" dirty="0" smtClean="0"/>
              <a:t> </a:t>
            </a:r>
            <a:r>
              <a:rPr lang="cs-CZ" sz="2400" dirty="0" err="1" smtClean="0"/>
              <a:t>or</a:t>
            </a:r>
            <a:r>
              <a:rPr lang="cs-CZ" sz="2400" dirty="0" smtClean="0"/>
              <a:t> </a:t>
            </a:r>
            <a:r>
              <a:rPr lang="cs-CZ" sz="2400" b="1" dirty="0" smtClean="0">
                <a:solidFill>
                  <a:srgbClr val="0000FF"/>
                </a:solidFill>
              </a:rPr>
              <a:t>50/52</a:t>
            </a:r>
            <a:r>
              <a:rPr lang="cs-CZ" sz="2400" dirty="0" smtClean="0"/>
              <a:t>) </a:t>
            </a:r>
            <a:r>
              <a:rPr lang="cs-CZ" sz="2400" dirty="0" err="1" smtClean="0"/>
              <a:t>gives</a:t>
            </a:r>
            <a:r>
              <a:rPr lang="cs-CZ" sz="2400" dirty="0" smtClean="0"/>
              <a:t> </a:t>
            </a:r>
            <a:r>
              <a:rPr lang="cs-CZ" sz="2400" dirty="0" err="1" smtClean="0"/>
              <a:t>the</a:t>
            </a:r>
            <a:r>
              <a:rPr lang="cs-CZ" sz="2400" dirty="0" smtClean="0"/>
              <a:t> </a:t>
            </a:r>
            <a:r>
              <a:rPr lang="cs-CZ" sz="2400" dirty="0" err="1" smtClean="0">
                <a:solidFill>
                  <a:srgbClr val="0000FF"/>
                </a:solidFill>
                <a:latin typeface="Arial Black" pitchFamily="34" charset="0"/>
              </a:rPr>
              <a:t>Temperature</a:t>
            </a:r>
            <a:r>
              <a:rPr lang="cs-CZ" sz="2400" dirty="0" smtClean="0">
                <a:solidFill>
                  <a:srgbClr val="0000FF"/>
                </a:solidFill>
                <a:latin typeface="Arial Black" pitchFamily="34" charset="0"/>
              </a:rPr>
              <a:t> </a:t>
            </a:r>
            <a:r>
              <a:rPr lang="cs-CZ" sz="2400" dirty="0" err="1" smtClean="0">
                <a:solidFill>
                  <a:srgbClr val="0000FF"/>
                </a:solidFill>
                <a:latin typeface="Arial Black" pitchFamily="34" charset="0"/>
              </a:rPr>
              <a:t>of</a:t>
            </a:r>
            <a:r>
              <a:rPr lang="cs-CZ" sz="2400" dirty="0" smtClean="0">
                <a:solidFill>
                  <a:srgbClr val="0000FF"/>
                </a:solidFill>
                <a:latin typeface="Arial Black" pitchFamily="34" charset="0"/>
              </a:rPr>
              <a:t> </a:t>
            </a:r>
            <a:r>
              <a:rPr lang="en-US" sz="2400" dirty="0" smtClean="0">
                <a:solidFill>
                  <a:srgbClr val="0000FF"/>
                </a:solidFill>
                <a:latin typeface="Arial Black" pitchFamily="34" charset="0"/>
              </a:rPr>
              <a:t>congealing pour point a revolving thermometer</a:t>
            </a:r>
            <a:r>
              <a:rPr lang="cs-CZ" sz="2400" dirty="0" smtClean="0"/>
              <a:t>,  not </a:t>
            </a:r>
            <a:r>
              <a:rPr lang="cs-CZ" sz="2400" dirty="0" err="1" smtClean="0"/>
              <a:t>the</a:t>
            </a:r>
            <a:r>
              <a:rPr lang="cs-CZ" sz="2400" dirty="0" smtClean="0"/>
              <a:t> </a:t>
            </a:r>
            <a:r>
              <a:rPr lang="cs-CZ" sz="2400" dirty="0" err="1" smtClean="0"/>
              <a:t>Melting</a:t>
            </a:r>
            <a:r>
              <a:rPr lang="cs-CZ" sz="2400" dirty="0" smtClean="0"/>
              <a:t> Point!</a:t>
            </a:r>
          </a:p>
          <a:p>
            <a:pPr algn="just">
              <a:buNone/>
            </a:pPr>
            <a:r>
              <a:rPr lang="cs-CZ" sz="2400" b="1" dirty="0" smtClean="0">
                <a:solidFill>
                  <a:srgbClr val="0000FF"/>
                </a:solidFill>
                <a:latin typeface="Arial Black" pitchFamily="34" charset="0"/>
              </a:rPr>
              <a:t>ISO 2207 </a:t>
            </a:r>
            <a:r>
              <a:rPr lang="cs-CZ" sz="2400" b="1" dirty="0" smtClean="0">
                <a:solidFill>
                  <a:srgbClr val="0000FF"/>
                </a:solidFill>
              </a:rPr>
              <a:t>(</a:t>
            </a:r>
            <a:r>
              <a:rPr lang="cs-CZ" sz="2400" dirty="0" smtClean="0">
                <a:solidFill>
                  <a:srgbClr val="0000FF"/>
                </a:solidFill>
                <a:latin typeface="Arial Black" pitchFamily="34" charset="0"/>
              </a:rPr>
              <a:t>ČSN 65 7115) </a:t>
            </a:r>
            <a:r>
              <a:rPr lang="en-US" sz="2400" dirty="0" smtClean="0">
                <a:solidFill>
                  <a:srgbClr val="0000FF"/>
                </a:solidFill>
                <a:latin typeface="Arial Black" pitchFamily="34" charset="0"/>
              </a:rPr>
              <a:t>Petroleum waxes - Determination of congealing pour point a revolving thermometer</a:t>
            </a:r>
            <a:endParaRPr lang="cs-CZ" sz="2400" u="sng" dirty="0" smtClean="0">
              <a:solidFill>
                <a:srgbClr val="0000FF"/>
              </a:solidFill>
              <a:latin typeface="Arial Black"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484784"/>
          </a:xfrm>
        </p:spPr>
        <p:txBody>
          <a:bodyPr/>
          <a:lstStyle/>
          <a:p>
            <a:r>
              <a:rPr lang="cs-CZ" sz="4000" b="1" dirty="0" smtClean="0">
                <a:solidFill>
                  <a:srgbClr val="FF0000"/>
                </a:solidFill>
                <a:latin typeface="Arial Black" pitchFamily="34" charset="0"/>
              </a:rPr>
              <a:t>M</a:t>
            </a:r>
            <a:r>
              <a:rPr lang="en-GB" sz="4000" b="1" dirty="0" err="1" smtClean="0">
                <a:solidFill>
                  <a:srgbClr val="FF0000"/>
                </a:solidFill>
                <a:latin typeface="Arial Black" pitchFamily="34" charset="0"/>
              </a:rPr>
              <a:t>icrocrystalline</a:t>
            </a:r>
            <a:r>
              <a:rPr lang="en-GB" sz="4000" b="1" dirty="0" smtClean="0">
                <a:solidFill>
                  <a:srgbClr val="FF0000"/>
                </a:solidFill>
                <a:latin typeface="Arial Black" pitchFamily="34" charset="0"/>
              </a:rPr>
              <a:t> Wax</a:t>
            </a:r>
            <a:r>
              <a:rPr lang="en-GB" sz="3600" b="1" dirty="0" smtClean="0">
                <a:solidFill>
                  <a:srgbClr val="FF0000"/>
                </a:solidFill>
                <a:latin typeface="Arial Black" pitchFamily="34" charset="0"/>
              </a:rPr>
              <a:t/>
            </a:r>
            <a:br>
              <a:rPr lang="en-GB" sz="3600" b="1" dirty="0" smtClean="0">
                <a:solidFill>
                  <a:srgbClr val="FF0000"/>
                </a:solidFill>
                <a:latin typeface="Arial Black" pitchFamily="34" charset="0"/>
              </a:rPr>
            </a:br>
            <a:r>
              <a:rPr lang="en-GB" sz="2800" b="1" dirty="0" smtClean="0">
                <a:solidFill>
                  <a:srgbClr val="C00000"/>
                </a:solidFill>
                <a:latin typeface="Arial Black" pitchFamily="34" charset="0"/>
              </a:rPr>
              <a:t>It</a:t>
            </a:r>
            <a:r>
              <a:rPr lang="en-GB" sz="3600" b="1" dirty="0" smtClean="0">
                <a:solidFill>
                  <a:srgbClr val="FF0000"/>
                </a:solidFill>
                <a:latin typeface="Arial Black" pitchFamily="34" charset="0"/>
              </a:rPr>
              <a:t> </a:t>
            </a:r>
            <a:r>
              <a:rPr lang="en-GB" sz="2800" b="1" dirty="0" smtClean="0">
                <a:solidFill>
                  <a:srgbClr val="C00000"/>
                </a:solidFill>
                <a:latin typeface="Arial Black" pitchFamily="34" charset="0"/>
              </a:rPr>
              <a:t>is again Product obtained by Distillation</a:t>
            </a:r>
            <a:br>
              <a:rPr lang="en-GB" sz="2800" b="1" dirty="0" smtClean="0">
                <a:solidFill>
                  <a:srgbClr val="C00000"/>
                </a:solidFill>
                <a:latin typeface="Arial Black" pitchFamily="34" charset="0"/>
              </a:rPr>
            </a:br>
            <a:r>
              <a:rPr lang="en-GB" sz="2800" b="1" dirty="0" smtClean="0">
                <a:solidFill>
                  <a:srgbClr val="C00000"/>
                </a:solidFill>
                <a:latin typeface="Arial Black" pitchFamily="34" charset="0"/>
              </a:rPr>
              <a:t>of the Crude Oil</a:t>
            </a:r>
            <a:endParaRPr lang="en-GB" sz="3600" dirty="0">
              <a:solidFill>
                <a:srgbClr val="C00000"/>
              </a:solidFill>
              <a:latin typeface="Arial Black" pitchFamily="34" charset="0"/>
            </a:endParaRPr>
          </a:p>
        </p:txBody>
      </p:sp>
      <p:sp>
        <p:nvSpPr>
          <p:cNvPr id="13" name="Zástupný symbol pro text 12"/>
          <p:cNvSpPr>
            <a:spLocks noGrp="1"/>
          </p:cNvSpPr>
          <p:nvPr>
            <p:ph type="body" idx="1"/>
          </p:nvPr>
        </p:nvSpPr>
        <p:spPr>
          <a:xfrm>
            <a:off x="251520" y="2420888"/>
            <a:ext cx="2520280" cy="567754"/>
          </a:xfrm>
        </p:spPr>
        <p:txBody>
          <a:bodyPr/>
          <a:lstStyle/>
          <a:p>
            <a:pPr algn="ctr"/>
            <a:r>
              <a:rPr lang="cs-CZ" sz="3200" dirty="0" smtClean="0">
                <a:solidFill>
                  <a:srgbClr val="0000FF"/>
                </a:solidFill>
                <a:latin typeface="Arial Black" pitchFamily="34" charset="0"/>
              </a:rPr>
              <a:t>PARAFFIN</a:t>
            </a:r>
            <a:endParaRPr lang="cs-CZ" dirty="0">
              <a:solidFill>
                <a:srgbClr val="0000FF"/>
              </a:solidFill>
              <a:latin typeface="Arial Black" pitchFamily="34" charset="0"/>
            </a:endParaRPr>
          </a:p>
        </p:txBody>
      </p:sp>
      <p:sp>
        <p:nvSpPr>
          <p:cNvPr id="10" name="Zástupný symbol pro obsah 9"/>
          <p:cNvSpPr>
            <a:spLocks noGrp="1"/>
          </p:cNvSpPr>
          <p:nvPr>
            <p:ph sz="half" idx="2"/>
          </p:nvPr>
        </p:nvSpPr>
        <p:spPr>
          <a:xfrm>
            <a:off x="0" y="2996953"/>
            <a:ext cx="2987824" cy="3861048"/>
          </a:xfrm>
          <a:solidFill>
            <a:schemeClr val="bg2">
              <a:lumMod val="60000"/>
              <a:lumOff val="40000"/>
            </a:schemeClr>
          </a:solidFill>
        </p:spPr>
        <p:txBody>
          <a:bodyPr/>
          <a:lstStyle/>
          <a:p>
            <a:r>
              <a:rPr lang="en-GB" b="1" dirty="0" smtClean="0">
                <a:solidFill>
                  <a:srgbClr val="0000FF"/>
                </a:solidFill>
              </a:rPr>
              <a:t>It contains mostly LINEAR STRUCTURES</a:t>
            </a:r>
          </a:p>
          <a:p>
            <a:r>
              <a:rPr lang="en-GB" sz="2800" b="1" dirty="0" smtClean="0">
                <a:solidFill>
                  <a:srgbClr val="FFC000"/>
                </a:solidFill>
                <a:latin typeface="Arial Black" pitchFamily="34" charset="0"/>
              </a:rPr>
              <a:t>Colourless</a:t>
            </a:r>
            <a:endParaRPr lang="en-GB" b="1" dirty="0" smtClean="0">
              <a:solidFill>
                <a:srgbClr val="FFC000"/>
              </a:solidFill>
              <a:latin typeface="Arial Black" pitchFamily="34" charset="0"/>
            </a:endParaRPr>
          </a:p>
          <a:p>
            <a:r>
              <a:rPr lang="en-GB" sz="2800" b="1" dirty="0" smtClean="0">
                <a:solidFill>
                  <a:srgbClr val="0000FF"/>
                </a:solidFill>
                <a:latin typeface="Arial Black" pitchFamily="34" charset="0"/>
              </a:rPr>
              <a:t>C</a:t>
            </a:r>
            <a:r>
              <a:rPr lang="en-GB" sz="2800" b="1" baseline="-25000" dirty="0" smtClean="0">
                <a:solidFill>
                  <a:srgbClr val="0000FF"/>
                </a:solidFill>
                <a:latin typeface="Arial Black" pitchFamily="34" charset="0"/>
              </a:rPr>
              <a:t>26</a:t>
            </a:r>
            <a:r>
              <a:rPr lang="en-GB" sz="2800" b="1" dirty="0" smtClean="0">
                <a:solidFill>
                  <a:srgbClr val="0000FF"/>
                </a:solidFill>
                <a:latin typeface="Arial Black" pitchFamily="34" charset="0"/>
              </a:rPr>
              <a:t> and more</a:t>
            </a:r>
          </a:p>
          <a:p>
            <a:r>
              <a:rPr lang="en-GB" b="1" dirty="0" smtClean="0">
                <a:solidFill>
                  <a:srgbClr val="0000FF"/>
                </a:solidFill>
                <a:latin typeface="Arial Black" pitchFamily="34" charset="0"/>
              </a:rPr>
              <a:t>Almost</a:t>
            </a:r>
          </a:p>
          <a:p>
            <a:pPr>
              <a:buNone/>
            </a:pPr>
            <a:r>
              <a:rPr lang="en-GB" b="1" dirty="0" smtClean="0">
                <a:solidFill>
                  <a:srgbClr val="0000FF"/>
                </a:solidFill>
                <a:latin typeface="Arial Black" pitchFamily="34" charset="0"/>
              </a:rPr>
              <a:t>    transparent</a:t>
            </a:r>
            <a:endParaRPr lang="en-GB" dirty="0" smtClean="0">
              <a:solidFill>
                <a:srgbClr val="0000FF"/>
              </a:solidFill>
              <a:latin typeface="Arial Black" pitchFamily="34" charset="0"/>
            </a:endParaRPr>
          </a:p>
          <a:p>
            <a:endParaRPr lang="cs-CZ" dirty="0"/>
          </a:p>
        </p:txBody>
      </p:sp>
      <p:sp>
        <p:nvSpPr>
          <p:cNvPr id="14" name="Zástupný symbol pro text 13"/>
          <p:cNvSpPr>
            <a:spLocks noGrp="1"/>
          </p:cNvSpPr>
          <p:nvPr>
            <p:ph type="body" sz="quarter" idx="3"/>
          </p:nvPr>
        </p:nvSpPr>
        <p:spPr>
          <a:xfrm>
            <a:off x="5868144" y="1412776"/>
            <a:ext cx="3419872" cy="936104"/>
          </a:xfrm>
        </p:spPr>
        <p:txBody>
          <a:bodyPr/>
          <a:lstStyle/>
          <a:p>
            <a:r>
              <a:rPr lang="cs-CZ" sz="2800" dirty="0" err="1" smtClean="0">
                <a:solidFill>
                  <a:srgbClr val="FF0000"/>
                </a:solidFill>
                <a:latin typeface="Arial Black" pitchFamily="34" charset="0"/>
              </a:rPr>
              <a:t>Microcrystalline</a:t>
            </a:r>
            <a:endParaRPr lang="cs-CZ" sz="2800" dirty="0" smtClean="0">
              <a:solidFill>
                <a:srgbClr val="FF0000"/>
              </a:solidFill>
              <a:latin typeface="Arial Black" pitchFamily="34" charset="0"/>
            </a:endParaRPr>
          </a:p>
          <a:p>
            <a:r>
              <a:rPr lang="cs-CZ" sz="2800" dirty="0" err="1" smtClean="0">
                <a:solidFill>
                  <a:srgbClr val="FF0000"/>
                </a:solidFill>
                <a:latin typeface="Arial Black" pitchFamily="34" charset="0"/>
              </a:rPr>
              <a:t>Wax</a:t>
            </a:r>
            <a:endParaRPr lang="cs-CZ" sz="2800" dirty="0"/>
          </a:p>
        </p:txBody>
      </p:sp>
      <p:sp>
        <p:nvSpPr>
          <p:cNvPr id="15" name="Zástupný symbol pro obsah 14"/>
          <p:cNvSpPr>
            <a:spLocks noGrp="1"/>
          </p:cNvSpPr>
          <p:nvPr>
            <p:ph sz="quarter" idx="4"/>
          </p:nvPr>
        </p:nvSpPr>
        <p:spPr>
          <a:xfrm>
            <a:off x="5868144" y="2393504"/>
            <a:ext cx="3275856" cy="4464496"/>
          </a:xfrm>
          <a:solidFill>
            <a:schemeClr val="tx2">
              <a:lumMod val="50000"/>
              <a:lumOff val="50000"/>
            </a:schemeClr>
          </a:solidFill>
        </p:spPr>
        <p:txBody>
          <a:bodyPr/>
          <a:lstStyle/>
          <a:p>
            <a:pPr lvl="0"/>
            <a:r>
              <a:rPr lang="en-GB" b="1" dirty="0" smtClean="0">
                <a:solidFill>
                  <a:srgbClr val="FF0000"/>
                </a:solidFill>
              </a:rPr>
              <a:t>It contains </a:t>
            </a:r>
            <a:r>
              <a:rPr lang="en-GB" b="1" cap="all" dirty="0" smtClean="0">
                <a:solidFill>
                  <a:srgbClr val="FF0000"/>
                </a:solidFill>
              </a:rPr>
              <a:t>mostly</a:t>
            </a:r>
            <a:r>
              <a:rPr lang="en-GB" b="1" dirty="0" smtClean="0">
                <a:solidFill>
                  <a:srgbClr val="FF0000"/>
                </a:solidFill>
              </a:rPr>
              <a:t> LINEAR &amp; </a:t>
            </a:r>
            <a:r>
              <a:rPr lang="en-GB" b="1" cap="all" dirty="0" smtClean="0">
                <a:solidFill>
                  <a:srgbClr val="FF0000"/>
                </a:solidFill>
              </a:rPr>
              <a:t>branched</a:t>
            </a:r>
            <a:r>
              <a:rPr lang="en-GB" b="1" dirty="0" smtClean="0">
                <a:solidFill>
                  <a:srgbClr val="FF0000"/>
                </a:solidFill>
              </a:rPr>
              <a:t> &amp; CYCLIC STRUCTURES</a:t>
            </a:r>
          </a:p>
          <a:p>
            <a:r>
              <a:rPr lang="en-GB" b="1" cap="all" dirty="0" smtClean="0">
                <a:solidFill>
                  <a:srgbClr val="FF0000"/>
                </a:solidFill>
              </a:rPr>
              <a:t>Mostly</a:t>
            </a:r>
            <a:r>
              <a:rPr lang="en-GB" b="1" dirty="0" smtClean="0">
                <a:solidFill>
                  <a:srgbClr val="FF0000"/>
                </a:solidFill>
              </a:rPr>
              <a:t>  yellow like to brown, </a:t>
            </a:r>
            <a:r>
              <a:rPr lang="en-GB" b="1" dirty="0" smtClean="0">
                <a:solidFill>
                  <a:srgbClr val="FFC000"/>
                </a:solidFill>
                <a:latin typeface="Arial Black" pitchFamily="34" charset="0"/>
              </a:rPr>
              <a:t>Colourless after Purification only</a:t>
            </a:r>
          </a:p>
          <a:p>
            <a:r>
              <a:rPr lang="en-GB" sz="2800" b="1" dirty="0" smtClean="0">
                <a:solidFill>
                  <a:srgbClr val="FF0000"/>
                </a:solidFill>
                <a:latin typeface="Arial Black" pitchFamily="34" charset="0"/>
              </a:rPr>
              <a:t> C</a:t>
            </a:r>
            <a:r>
              <a:rPr lang="en-GB" sz="2800" b="1" baseline="-25000" dirty="0" smtClean="0">
                <a:solidFill>
                  <a:srgbClr val="FF0000"/>
                </a:solidFill>
                <a:latin typeface="Arial Black" pitchFamily="34" charset="0"/>
              </a:rPr>
              <a:t>50 </a:t>
            </a:r>
            <a:r>
              <a:rPr lang="en-GB" sz="2800" b="1" dirty="0" smtClean="0">
                <a:solidFill>
                  <a:srgbClr val="FF0000"/>
                </a:solidFill>
                <a:latin typeface="Arial Black" pitchFamily="34" charset="0"/>
              </a:rPr>
              <a:t>and more</a:t>
            </a:r>
          </a:p>
          <a:p>
            <a:r>
              <a:rPr lang="en-GB" sz="2800" b="1" dirty="0" smtClean="0">
                <a:solidFill>
                  <a:srgbClr val="FF0000"/>
                </a:solidFill>
                <a:latin typeface="Arial Black" pitchFamily="34" charset="0"/>
              </a:rPr>
              <a:t>Opalescent</a:t>
            </a:r>
            <a:endParaRPr lang="en-GB" dirty="0">
              <a:solidFill>
                <a:srgbClr val="FF0000"/>
              </a:solidFill>
              <a:latin typeface="Arial Black" pitchFamily="34" charset="0"/>
            </a:endParaRPr>
          </a:p>
        </p:txBody>
      </p:sp>
      <p:sp>
        <p:nvSpPr>
          <p:cNvPr id="3" name="Zástupný symbol pro datum 2"/>
          <p:cNvSpPr>
            <a:spLocks noGrp="1"/>
          </p:cNvSpPr>
          <p:nvPr>
            <p:ph type="dt" sz="half" idx="10"/>
          </p:nvPr>
        </p:nvSpPr>
        <p:spPr>
          <a:xfrm>
            <a:off x="251520" y="6525344"/>
            <a:ext cx="2133600" cy="196131"/>
          </a:xfrm>
        </p:spPr>
        <p:txBody>
          <a:bodyPr/>
          <a:lstStyle/>
          <a:p>
            <a:pPr>
              <a:defRPr/>
            </a:pPr>
            <a:r>
              <a:rPr lang="cs-CZ" dirty="0" err="1" smtClean="0"/>
              <a:t>January</a:t>
            </a:r>
            <a:r>
              <a:rPr lang="cs-CZ" dirty="0" smtClean="0"/>
              <a:t> 2018/3</a:t>
            </a:r>
            <a:endParaRPr lang="sk-SK" dirty="0"/>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a:xfrm>
            <a:off x="8604448" y="6453336"/>
            <a:ext cx="539552" cy="268139"/>
          </a:xfrm>
        </p:spPr>
        <p:txBody>
          <a:bodyPr/>
          <a:lstStyle/>
          <a:p>
            <a:pPr>
              <a:defRPr/>
            </a:pPr>
            <a:r>
              <a:rPr lang="sk-SK" dirty="0" smtClean="0"/>
              <a:t> </a:t>
            </a:r>
            <a:fld id="{BD7865BE-C659-4ABD-A817-DED046766B31}" type="slidenum">
              <a:rPr lang="sk-SK" smtClean="0"/>
              <a:pPr>
                <a:defRPr/>
              </a:pPr>
              <a:t>43</a:t>
            </a:fld>
            <a:endParaRPr lang="sk-SK" dirty="0"/>
          </a:p>
        </p:txBody>
      </p:sp>
      <p:sp>
        <p:nvSpPr>
          <p:cNvPr id="11" name="Zástupný symbol pro text 12"/>
          <p:cNvSpPr txBox="1">
            <a:spLocks/>
          </p:cNvSpPr>
          <p:nvPr/>
        </p:nvSpPr>
        <p:spPr bwMode="auto">
          <a:xfrm>
            <a:off x="3347864" y="1988840"/>
            <a:ext cx="2223864" cy="49567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cs-CZ" sz="3200" b="1" i="0" u="none" strike="noStrike" kern="0" cap="none" spc="0" normalizeH="0" baseline="0" noProof="0" dirty="0" smtClean="0">
                <a:ln>
                  <a:noFill/>
                </a:ln>
                <a:solidFill>
                  <a:srgbClr val="008000"/>
                </a:solidFill>
                <a:effectLst/>
                <a:uLnTx/>
                <a:uFillTx/>
                <a:latin typeface="Arial Black" pitchFamily="34" charset="0"/>
                <a:ea typeface="+mn-ea"/>
                <a:cs typeface="+mn-cs"/>
              </a:rPr>
              <a:t>CERESIN</a:t>
            </a:r>
            <a:endParaRPr kumimoji="0" lang="cs-CZ" sz="2400" b="1" i="0" u="none" strike="noStrike" kern="0" cap="none" spc="0" normalizeH="0" baseline="0" noProof="0" dirty="0">
              <a:ln>
                <a:noFill/>
              </a:ln>
              <a:solidFill>
                <a:srgbClr val="008000"/>
              </a:solidFill>
              <a:effectLst/>
              <a:uLnTx/>
              <a:uFillTx/>
              <a:latin typeface="Arial Black" pitchFamily="34" charset="0"/>
              <a:ea typeface="+mn-ea"/>
              <a:cs typeface="+mn-cs"/>
            </a:endParaRPr>
          </a:p>
        </p:txBody>
      </p:sp>
      <p:sp>
        <p:nvSpPr>
          <p:cNvPr id="12" name="Zástupný symbol pro obsah 9"/>
          <p:cNvSpPr txBox="1">
            <a:spLocks/>
          </p:cNvSpPr>
          <p:nvPr/>
        </p:nvSpPr>
        <p:spPr bwMode="auto">
          <a:xfrm>
            <a:off x="2987824" y="2420888"/>
            <a:ext cx="2880320" cy="4437112"/>
          </a:xfrm>
          <a:prstGeom prst="rect">
            <a:avLst/>
          </a:prstGeom>
          <a:solidFill>
            <a:srgbClr val="FFFF66"/>
          </a:solid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 typeface="Arial" pitchFamily="34" charset="0"/>
              <a:buChar char="•"/>
            </a:pPr>
            <a:r>
              <a:rPr lang="en-GB" sz="2400" b="1" dirty="0" smtClean="0">
                <a:solidFill>
                  <a:srgbClr val="008000"/>
                </a:solidFill>
                <a:latin typeface="+mj-lt"/>
              </a:rPr>
              <a:t>It contains LINEAR </a:t>
            </a:r>
            <a:r>
              <a:rPr kumimoji="0" lang="cs-CZ" sz="2400" b="1" i="0" u="none" strike="noStrike" kern="0" cap="none" spc="0" normalizeH="0" baseline="0" noProof="0" dirty="0" smtClean="0">
                <a:ln>
                  <a:noFill/>
                </a:ln>
                <a:solidFill>
                  <a:srgbClr val="008000"/>
                </a:solidFill>
                <a:effectLst/>
                <a:uLnTx/>
                <a:uFillTx/>
                <a:latin typeface="+mj-lt"/>
              </a:rPr>
              <a:t>&amp; </a:t>
            </a:r>
            <a:r>
              <a:rPr kumimoji="0" lang="en-GB" sz="2400" b="1" i="0" u="none" strike="noStrike" kern="0" cap="all" spc="0" normalizeH="0" dirty="0" smtClean="0">
                <a:ln>
                  <a:noFill/>
                </a:ln>
                <a:solidFill>
                  <a:srgbClr val="008000"/>
                </a:solidFill>
                <a:effectLst/>
                <a:uLnTx/>
                <a:uFillTx/>
                <a:latin typeface="+mj-lt"/>
              </a:rPr>
              <a:t>branched</a:t>
            </a:r>
            <a:r>
              <a:rPr kumimoji="0" lang="cs-CZ" sz="2400" b="1" i="0" u="none" strike="noStrike" kern="0" cap="none" spc="0" normalizeH="0" baseline="0" noProof="0" dirty="0" smtClean="0">
                <a:ln>
                  <a:noFill/>
                </a:ln>
                <a:solidFill>
                  <a:srgbClr val="008000"/>
                </a:solidFill>
                <a:effectLst/>
                <a:uLnTx/>
                <a:uFillTx/>
                <a:latin typeface="+mj-lt"/>
              </a:rPr>
              <a:t> &amp; CYCLIC </a:t>
            </a:r>
            <a:r>
              <a:rPr lang="en-GB" sz="2400" b="1" dirty="0" smtClean="0">
                <a:solidFill>
                  <a:srgbClr val="008000"/>
                </a:solidFill>
                <a:latin typeface="+mj-lt"/>
              </a:rPr>
              <a:t>STRUCTURES</a:t>
            </a:r>
            <a:endParaRPr kumimoji="0" lang="cs-CZ" sz="2400" b="1" i="0" u="none" strike="noStrike" kern="0" cap="none" spc="0" normalizeH="0" baseline="0" noProof="0" dirty="0" smtClean="0">
              <a:ln>
                <a:noFill/>
              </a:ln>
              <a:solidFill>
                <a:srgbClr val="008000"/>
              </a:solidFill>
              <a:effectLst/>
              <a:uLnTx/>
              <a:uFillTx/>
              <a:latin typeface="+mj-lt"/>
            </a:endParaRPr>
          </a:p>
          <a:p>
            <a:pPr marL="342900" lvl="0" indent="-342900" eaLnBrk="0" hangingPunct="0">
              <a:spcBef>
                <a:spcPct val="20000"/>
              </a:spcBef>
              <a:buFontTx/>
              <a:buChar char="•"/>
            </a:pPr>
            <a:r>
              <a:rPr lang="en-GB" sz="2800" b="1" dirty="0" smtClean="0">
                <a:solidFill>
                  <a:srgbClr val="FFC000"/>
                </a:solidFill>
                <a:latin typeface="Arial Black" pitchFamily="34" charset="0"/>
              </a:rPr>
              <a:t>Colourless</a:t>
            </a:r>
            <a:endParaRPr kumimoji="0" lang="en-GB" sz="2800" b="1" i="0" u="none" strike="noStrike" kern="0" cap="none" spc="0" normalizeH="0" baseline="0" noProof="0" dirty="0" smtClean="0">
              <a:ln>
                <a:noFill/>
              </a:ln>
              <a:solidFill>
                <a:srgbClr val="FFC000"/>
              </a:solidFill>
              <a:effectLst/>
              <a:uLnTx/>
              <a:uFillTx/>
              <a:latin typeface="Arial Black" pitchFamily="34" charset="0"/>
            </a:endParaRPr>
          </a:p>
          <a:p>
            <a:pPr marL="342900" lvl="0" indent="-342900" eaLnBrk="0" hangingPunct="0">
              <a:spcBef>
                <a:spcPct val="20000"/>
              </a:spcBef>
              <a:buFontTx/>
              <a:buChar char="•"/>
            </a:pPr>
            <a:r>
              <a:rPr kumimoji="0" lang="cs-CZ" sz="2800" b="1" i="0" u="none" strike="noStrike" kern="0" cap="none" spc="0" normalizeH="0" baseline="0" noProof="0" dirty="0" smtClean="0">
                <a:ln>
                  <a:noFill/>
                </a:ln>
                <a:solidFill>
                  <a:srgbClr val="008000"/>
                </a:solidFill>
                <a:effectLst/>
                <a:uLnTx/>
                <a:uFillTx/>
                <a:latin typeface="Arial Black" pitchFamily="34" charset="0"/>
              </a:rPr>
              <a:t>C</a:t>
            </a:r>
            <a:r>
              <a:rPr kumimoji="0" lang="cs-CZ" sz="2800" b="1" i="0" u="none" strike="noStrike" kern="0" cap="none" spc="0" normalizeH="0" baseline="-25000" noProof="0" dirty="0" smtClean="0">
                <a:ln>
                  <a:noFill/>
                </a:ln>
                <a:solidFill>
                  <a:srgbClr val="008000"/>
                </a:solidFill>
                <a:effectLst/>
                <a:uLnTx/>
                <a:uFillTx/>
                <a:latin typeface="Arial Black" pitchFamily="34" charset="0"/>
              </a:rPr>
              <a:t>26 </a:t>
            </a:r>
            <a:r>
              <a:rPr lang="cs-CZ" sz="2800" b="1" dirty="0" err="1" smtClean="0">
                <a:solidFill>
                  <a:srgbClr val="008000"/>
                </a:solidFill>
                <a:latin typeface="Arial Black" pitchFamily="34" charset="0"/>
              </a:rPr>
              <a:t>and</a:t>
            </a:r>
            <a:r>
              <a:rPr lang="cs-CZ" sz="2800" b="1" dirty="0" smtClean="0">
                <a:solidFill>
                  <a:srgbClr val="008000"/>
                </a:solidFill>
                <a:latin typeface="Arial Black" pitchFamily="34" charset="0"/>
              </a:rPr>
              <a:t> more</a:t>
            </a:r>
            <a:endParaRPr kumimoji="0" lang="cs-CZ" sz="2800" b="1" i="0" u="none" strike="noStrike" kern="0" cap="none" spc="0" normalizeH="0" baseline="0" noProof="0" dirty="0" smtClean="0">
              <a:ln>
                <a:noFill/>
              </a:ln>
              <a:solidFill>
                <a:srgbClr val="008000"/>
              </a:solidFill>
              <a:effectLst/>
              <a:uLnTx/>
              <a:uFillTx/>
              <a:latin typeface="Arial Black" pitchFamily="34" charset="0"/>
            </a:endParaRPr>
          </a:p>
          <a:p>
            <a:pPr>
              <a:buFont typeface="Arial" pitchFamily="34" charset="0"/>
              <a:buChar char="•"/>
            </a:pPr>
            <a:r>
              <a:rPr lang="cs-CZ" sz="2400" b="1" dirty="0" smtClean="0">
                <a:solidFill>
                  <a:srgbClr val="0000FF"/>
                </a:solidFill>
              </a:rPr>
              <a:t>   </a:t>
            </a:r>
            <a:r>
              <a:rPr lang="en-GB" sz="2400" b="1" dirty="0" smtClean="0">
                <a:solidFill>
                  <a:srgbClr val="008000"/>
                </a:solidFill>
                <a:latin typeface="Arial Black" pitchFamily="34" charset="0"/>
              </a:rPr>
              <a:t>Almost</a:t>
            </a:r>
          </a:p>
          <a:p>
            <a:pPr>
              <a:buNone/>
            </a:pPr>
            <a:r>
              <a:rPr lang="en-GB" sz="2400" b="1" dirty="0" smtClean="0">
                <a:solidFill>
                  <a:srgbClr val="008000"/>
                </a:solidFill>
                <a:latin typeface="Arial Black" pitchFamily="34" charset="0"/>
              </a:rPr>
              <a:t>   transparent</a:t>
            </a:r>
            <a:endParaRPr lang="en-GB" sz="2400" dirty="0" smtClean="0">
              <a:solidFill>
                <a:srgbClr val="008000"/>
              </a:solidFill>
              <a:latin typeface="Arial Black"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cs-CZ" sz="2400" b="0" i="0" u="none" strike="noStrike" kern="0" cap="none" spc="0" normalizeH="0" baseline="0" noProof="0" dirty="0">
              <a:ln>
                <a:noFill/>
              </a:ln>
              <a:solidFill>
                <a:srgbClr val="008000"/>
              </a:solidFill>
              <a:effectLst/>
              <a:uLnTx/>
              <a:uFillTx/>
              <a:latin typeface="+mn-lt"/>
              <a:ea typeface="+mn-ea"/>
              <a:cs typeface="+mn-cs"/>
            </a:endParaRPr>
          </a:p>
        </p:txBody>
      </p:sp>
      <p:cxnSp>
        <p:nvCxnSpPr>
          <p:cNvPr id="17" name="Přímá spojovací šipka 16"/>
          <p:cNvCxnSpPr/>
          <p:nvPr/>
        </p:nvCxnSpPr>
        <p:spPr>
          <a:xfrm>
            <a:off x="3995936" y="5301208"/>
            <a:ext cx="2448272" cy="792088"/>
          </a:xfrm>
          <a:prstGeom prst="straightConnector1">
            <a:avLst/>
          </a:prstGeom>
          <a:ln w="63500">
            <a:solidFill>
              <a:srgbClr val="7030A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p:nvPr/>
        </p:nvCxnSpPr>
        <p:spPr>
          <a:xfrm flipV="1">
            <a:off x="2627784" y="3429000"/>
            <a:ext cx="792088" cy="144016"/>
          </a:xfrm>
          <a:prstGeom prst="straightConnector1">
            <a:avLst/>
          </a:prstGeom>
          <a:ln w="63500">
            <a:solidFill>
              <a:srgbClr val="7030A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p:nvPr/>
        </p:nvCxnSpPr>
        <p:spPr>
          <a:xfrm>
            <a:off x="2627784" y="3645024"/>
            <a:ext cx="792088" cy="144016"/>
          </a:xfrm>
          <a:prstGeom prst="straightConnector1">
            <a:avLst/>
          </a:prstGeom>
          <a:ln w="63500">
            <a:solidFill>
              <a:srgbClr val="7030A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3600" b="1" dirty="0" smtClean="0">
                <a:solidFill>
                  <a:srgbClr val="FF0000"/>
                </a:solidFill>
                <a:latin typeface="Arial Black" pitchFamily="34" charset="0"/>
              </a:rPr>
              <a:t>Microcrystalline Wax</a:t>
            </a:r>
            <a:br>
              <a:rPr lang="en-GB" sz="3600" b="1" dirty="0" smtClean="0">
                <a:solidFill>
                  <a:srgbClr val="FF0000"/>
                </a:solidFill>
                <a:latin typeface="Arial Black" pitchFamily="34" charset="0"/>
              </a:rPr>
            </a:br>
            <a:r>
              <a:rPr lang="en-GB" sz="3600" b="1" dirty="0" smtClean="0">
                <a:solidFill>
                  <a:srgbClr val="FF0000"/>
                </a:solidFill>
                <a:latin typeface="Arial Black" pitchFamily="34" charset="0"/>
              </a:rPr>
              <a:t>Use –</a:t>
            </a:r>
            <a:r>
              <a:rPr lang="cs-CZ" sz="3600" b="1" dirty="0" smtClean="0">
                <a:solidFill>
                  <a:srgbClr val="FF0000"/>
                </a:solidFill>
                <a:latin typeface="Arial Black" pitchFamily="34" charset="0"/>
              </a:rPr>
              <a:t> </a:t>
            </a:r>
            <a:r>
              <a:rPr lang="en-GB" sz="3600" b="1" dirty="0" smtClean="0">
                <a:solidFill>
                  <a:srgbClr val="FF0000"/>
                </a:solidFill>
                <a:latin typeface="Arial Black" pitchFamily="34" charset="0"/>
              </a:rPr>
              <a:t>similar to Paraffin</a:t>
            </a:r>
            <a:endParaRPr lang="en-GB" sz="3600" dirty="0">
              <a:solidFill>
                <a:srgbClr val="FF0000"/>
              </a:solidFill>
              <a:latin typeface="Arial Black" pitchFamily="34" charset="0"/>
            </a:endParaRPr>
          </a:p>
        </p:txBody>
      </p:sp>
      <p:sp>
        <p:nvSpPr>
          <p:cNvPr id="18" name="Zástupný symbol pro obsah 17"/>
          <p:cNvSpPr>
            <a:spLocks noGrp="1"/>
          </p:cNvSpPr>
          <p:nvPr>
            <p:ph idx="1"/>
          </p:nvPr>
        </p:nvSpPr>
        <p:spPr/>
        <p:txBody>
          <a:bodyPr/>
          <a:lstStyle/>
          <a:p>
            <a:r>
              <a:rPr lang="en-GB" dirty="0" smtClean="0">
                <a:latin typeface="Arial Black" pitchFamily="34" charset="0"/>
              </a:rPr>
              <a:t>It is more sticky &gt; it is better for the coverings</a:t>
            </a:r>
          </a:p>
          <a:p>
            <a:r>
              <a:rPr lang="en-GB" dirty="0" smtClean="0">
                <a:solidFill>
                  <a:srgbClr val="0000FF"/>
                </a:solidFill>
                <a:latin typeface="Arial Black" pitchFamily="34" charset="0"/>
              </a:rPr>
              <a:t>It gives them, if mixed with the other waxes, better mould ability</a:t>
            </a:r>
          </a:p>
          <a:p>
            <a:r>
              <a:rPr lang="en-GB" dirty="0" smtClean="0">
                <a:solidFill>
                  <a:srgbClr val="008000"/>
                </a:solidFill>
                <a:latin typeface="Arial Black" pitchFamily="34" charset="0"/>
              </a:rPr>
              <a:t>The other properties are like the paraffin</a:t>
            </a:r>
          </a:p>
          <a:p>
            <a:endParaRPr lang="cs-CZ" dirty="0" smtClean="0"/>
          </a:p>
          <a:p>
            <a:endParaRPr lang="cs-CZ" dirty="0"/>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44</a:t>
            </a:fld>
            <a:endParaRPr lang="sk-SK"/>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354162"/>
          </a:xfrm>
        </p:spPr>
        <p:txBody>
          <a:bodyPr/>
          <a:lstStyle/>
          <a:p>
            <a:r>
              <a:rPr lang="cs-CZ" sz="4800" b="1" dirty="0" smtClean="0">
                <a:solidFill>
                  <a:srgbClr val="FF0000"/>
                </a:solidFill>
                <a:latin typeface="Arial Black" pitchFamily="34" charset="0"/>
              </a:rPr>
              <a:t>My </a:t>
            </a:r>
            <a:r>
              <a:rPr lang="cs-CZ" sz="4800" b="1" dirty="0" err="1" smtClean="0">
                <a:solidFill>
                  <a:srgbClr val="FF0000"/>
                </a:solidFill>
                <a:latin typeface="Arial Black" pitchFamily="34" charset="0"/>
              </a:rPr>
              <a:t>favourite</a:t>
            </a:r>
            <a:r>
              <a:rPr lang="cs-CZ" sz="4800" b="1" dirty="0" smtClean="0">
                <a:solidFill>
                  <a:srgbClr val="FF0000"/>
                </a:solidFill>
                <a:latin typeface="Arial Black" pitchFamily="34" charset="0"/>
              </a:rPr>
              <a:t> WAX</a:t>
            </a:r>
            <a:r>
              <a:rPr lang="cs-CZ" sz="3600" b="1" dirty="0" smtClean="0">
                <a:solidFill>
                  <a:srgbClr val="FF0000"/>
                </a:solidFill>
                <a:latin typeface="Arial Black" pitchFamily="34" charset="0"/>
              </a:rPr>
              <a:t/>
            </a:r>
            <a:br>
              <a:rPr lang="cs-CZ" sz="3600" b="1" dirty="0" smtClean="0">
                <a:solidFill>
                  <a:srgbClr val="FF0000"/>
                </a:solidFill>
                <a:latin typeface="Arial Black" pitchFamily="34" charset="0"/>
              </a:rPr>
            </a:br>
            <a:r>
              <a:rPr lang="cs-CZ" sz="6000" b="1" dirty="0" smtClean="0">
                <a:solidFill>
                  <a:srgbClr val="0000FF"/>
                </a:solidFill>
                <a:latin typeface="Arial Black" pitchFamily="34" charset="0"/>
              </a:rPr>
              <a:t>MONTAN WAX 1</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45</a:t>
            </a:fld>
            <a:endParaRPr lang="sk-SK"/>
          </a:p>
        </p:txBody>
      </p:sp>
      <p:sp>
        <p:nvSpPr>
          <p:cNvPr id="8" name="Zástupný symbol pro obsah 7"/>
          <p:cNvSpPr>
            <a:spLocks noGrp="1"/>
          </p:cNvSpPr>
          <p:nvPr>
            <p:ph idx="1"/>
          </p:nvPr>
        </p:nvSpPr>
        <p:spPr>
          <a:xfrm>
            <a:off x="457200" y="2060848"/>
            <a:ext cx="8229600" cy="4065315"/>
          </a:xfrm>
        </p:spPr>
        <p:txBody>
          <a:bodyPr/>
          <a:lstStyle/>
          <a:p>
            <a:r>
              <a:rPr lang="en-GB" b="1" dirty="0" smtClean="0">
                <a:solidFill>
                  <a:srgbClr val="FF0000"/>
                </a:solidFill>
                <a:latin typeface="Arial Black" pitchFamily="34" charset="0"/>
              </a:rPr>
              <a:t>NATURAL PRODUCTS &gt; </a:t>
            </a:r>
            <a:r>
              <a:rPr lang="en-GB" b="1" dirty="0" smtClean="0">
                <a:solidFill>
                  <a:srgbClr val="C00000"/>
                </a:solidFill>
                <a:latin typeface="Arial Black" pitchFamily="34" charset="0"/>
              </a:rPr>
              <a:t>UNRENEWABLE SOURCES </a:t>
            </a:r>
            <a:r>
              <a:rPr lang="en-GB" b="1" dirty="0" smtClean="0">
                <a:solidFill>
                  <a:srgbClr val="C00000"/>
                </a:solidFill>
              </a:rPr>
              <a:t> &gt; </a:t>
            </a:r>
            <a:r>
              <a:rPr lang="en-GB" b="1" dirty="0" smtClean="0">
                <a:solidFill>
                  <a:srgbClr val="008000"/>
                </a:solidFill>
              </a:rPr>
              <a:t>EXTCTION FROM THE WOODY LIGNITE OR YOUNG BROWN COAL </a:t>
            </a:r>
          </a:p>
          <a:p>
            <a:r>
              <a:rPr lang="en-GB" dirty="0" err="1" smtClean="0"/>
              <a:t>Montan</a:t>
            </a:r>
            <a:r>
              <a:rPr lang="cs-CZ" dirty="0" smtClean="0"/>
              <a:t>e</a:t>
            </a:r>
            <a:r>
              <a:rPr lang="en-GB" dirty="0" smtClean="0"/>
              <a:t> Resins</a:t>
            </a:r>
          </a:p>
          <a:p>
            <a:r>
              <a:rPr lang="en-GB" b="1" dirty="0" err="1" smtClean="0">
                <a:solidFill>
                  <a:srgbClr val="0000FF"/>
                </a:solidFill>
                <a:latin typeface="Arial Black" pitchFamily="34" charset="0"/>
              </a:rPr>
              <a:t>Montan</a:t>
            </a:r>
            <a:r>
              <a:rPr lang="en-GB" b="1" dirty="0" smtClean="0">
                <a:solidFill>
                  <a:srgbClr val="0000FF"/>
                </a:solidFill>
                <a:latin typeface="Arial Black" pitchFamily="34" charset="0"/>
              </a:rPr>
              <a:t> Wax</a:t>
            </a:r>
          </a:p>
          <a:p>
            <a:r>
              <a:rPr lang="en-GB" dirty="0" smtClean="0"/>
              <a:t>Asphalt </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0000FF"/>
                </a:solidFill>
                <a:latin typeface="Arial Black" pitchFamily="34" charset="0"/>
              </a:rPr>
              <a:t>MONTAN WAX 2</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46</a:t>
            </a:fld>
            <a:endParaRPr lang="sk-SK"/>
          </a:p>
        </p:txBody>
      </p:sp>
      <p:pic>
        <p:nvPicPr>
          <p:cNvPr id="9" name="Obrázek 8" descr="512px-Montanic_acid_svg.png"/>
          <p:cNvPicPr>
            <a:picLocks noChangeAspect="1"/>
          </p:cNvPicPr>
          <p:nvPr/>
        </p:nvPicPr>
        <p:blipFill>
          <a:blip r:embed="rId2" cstate="print"/>
          <a:stretch>
            <a:fillRect/>
          </a:stretch>
        </p:blipFill>
        <p:spPr>
          <a:xfrm>
            <a:off x="395536" y="1052736"/>
            <a:ext cx="8208912" cy="1728192"/>
          </a:xfrm>
          <a:prstGeom prst="rect">
            <a:avLst/>
          </a:prstGeom>
        </p:spPr>
      </p:pic>
      <p:sp>
        <p:nvSpPr>
          <p:cNvPr id="10" name="Obdélník 9"/>
          <p:cNvSpPr/>
          <p:nvPr/>
        </p:nvSpPr>
        <p:spPr>
          <a:xfrm>
            <a:off x="539552" y="2852936"/>
            <a:ext cx="8280920" cy="954107"/>
          </a:xfrm>
          <a:prstGeom prst="rect">
            <a:avLst/>
          </a:prstGeom>
        </p:spPr>
        <p:txBody>
          <a:bodyPr wrap="square">
            <a:spAutoFit/>
          </a:bodyPr>
          <a:lstStyle/>
          <a:p>
            <a:r>
              <a:rPr lang="en-GB" sz="2800" b="1" u="sng" dirty="0" err="1" smtClean="0">
                <a:solidFill>
                  <a:srgbClr val="0000FF"/>
                </a:solidFill>
              </a:rPr>
              <a:t>Montan</a:t>
            </a:r>
            <a:r>
              <a:rPr lang="cs-CZ" sz="2800" b="1" u="sng" dirty="0" smtClean="0">
                <a:solidFill>
                  <a:srgbClr val="0000FF"/>
                </a:solidFill>
              </a:rPr>
              <a:t>e</a:t>
            </a:r>
            <a:r>
              <a:rPr lang="en-GB" sz="2800" b="1" u="sng" dirty="0" smtClean="0">
                <a:solidFill>
                  <a:srgbClr val="0000FF"/>
                </a:solidFill>
              </a:rPr>
              <a:t> acid </a:t>
            </a:r>
            <a:r>
              <a:rPr lang="en-GB" sz="2800" b="1" dirty="0" smtClean="0">
                <a:solidFill>
                  <a:srgbClr val="0000FF"/>
                </a:solidFill>
              </a:rPr>
              <a:t>(C</a:t>
            </a:r>
            <a:r>
              <a:rPr lang="en-GB" sz="2800" b="1" baseline="-25000" dirty="0" smtClean="0">
                <a:solidFill>
                  <a:srgbClr val="0000FF"/>
                </a:solidFill>
              </a:rPr>
              <a:t>28</a:t>
            </a:r>
            <a:r>
              <a:rPr lang="en-GB" sz="2800" b="1" dirty="0" smtClean="0">
                <a:solidFill>
                  <a:srgbClr val="0000FF"/>
                </a:solidFill>
              </a:rPr>
              <a:t>H</a:t>
            </a:r>
            <a:r>
              <a:rPr lang="en-GB" sz="2800" b="1" baseline="-25000" dirty="0" smtClean="0">
                <a:solidFill>
                  <a:srgbClr val="0000FF"/>
                </a:solidFill>
              </a:rPr>
              <a:t>56</a:t>
            </a:r>
            <a:r>
              <a:rPr lang="en-GB" sz="2800" b="1" dirty="0" smtClean="0">
                <a:solidFill>
                  <a:srgbClr val="0000FF"/>
                </a:solidFill>
              </a:rPr>
              <a:t>O</a:t>
            </a:r>
            <a:r>
              <a:rPr lang="en-GB" sz="2800" b="1" baseline="-25000" dirty="0" smtClean="0">
                <a:solidFill>
                  <a:srgbClr val="0000FF"/>
                </a:solidFill>
              </a:rPr>
              <a:t>2</a:t>
            </a:r>
            <a:r>
              <a:rPr lang="en-GB" sz="2800" b="1" dirty="0" smtClean="0">
                <a:solidFill>
                  <a:srgbClr val="0000FF"/>
                </a:solidFill>
              </a:rPr>
              <a:t>)&gt; esters &gt; </a:t>
            </a:r>
            <a:r>
              <a:rPr lang="en-GB" sz="2800" b="1" dirty="0" err="1" smtClean="0">
                <a:solidFill>
                  <a:srgbClr val="0000FF"/>
                </a:solidFill>
              </a:rPr>
              <a:t>Montan</a:t>
            </a:r>
            <a:r>
              <a:rPr lang="en-GB" sz="2800" b="1" dirty="0" smtClean="0">
                <a:solidFill>
                  <a:srgbClr val="0000FF"/>
                </a:solidFill>
              </a:rPr>
              <a:t> Wax</a:t>
            </a:r>
          </a:p>
          <a:p>
            <a:r>
              <a:rPr lang="en-GB" sz="2800" b="1" dirty="0" smtClean="0">
                <a:solidFill>
                  <a:srgbClr val="0000FF"/>
                </a:solidFill>
              </a:rPr>
              <a:t>It is stated C</a:t>
            </a:r>
            <a:r>
              <a:rPr lang="en-GB" sz="2800" b="1" baseline="-25000" dirty="0" smtClean="0">
                <a:solidFill>
                  <a:srgbClr val="0000FF"/>
                </a:solidFill>
              </a:rPr>
              <a:t>24</a:t>
            </a:r>
            <a:r>
              <a:rPr lang="en-GB" sz="2800" b="1" dirty="0" smtClean="0">
                <a:solidFill>
                  <a:srgbClr val="0000FF"/>
                </a:solidFill>
              </a:rPr>
              <a:t> – C</a:t>
            </a:r>
            <a:r>
              <a:rPr lang="en-GB" sz="2800" b="1" baseline="-25000" dirty="0" smtClean="0">
                <a:solidFill>
                  <a:srgbClr val="0000FF"/>
                </a:solidFill>
              </a:rPr>
              <a:t>30</a:t>
            </a:r>
            <a:r>
              <a:rPr lang="en-GB" sz="2800" b="1" dirty="0" smtClean="0">
                <a:solidFill>
                  <a:srgbClr val="0000FF"/>
                </a:solidFill>
              </a:rPr>
              <a:t> pro „</a:t>
            </a:r>
            <a:r>
              <a:rPr lang="en-GB" sz="2800" b="1" dirty="0" err="1" smtClean="0">
                <a:solidFill>
                  <a:srgbClr val="0000FF"/>
                </a:solidFill>
              </a:rPr>
              <a:t>Montan</a:t>
            </a:r>
            <a:r>
              <a:rPr lang="cs-CZ" sz="2800" b="1" dirty="0" smtClean="0">
                <a:solidFill>
                  <a:srgbClr val="0000FF"/>
                </a:solidFill>
              </a:rPr>
              <a:t>e</a:t>
            </a:r>
            <a:r>
              <a:rPr lang="en-GB" sz="2800" b="1" dirty="0" smtClean="0">
                <a:solidFill>
                  <a:srgbClr val="0000FF"/>
                </a:solidFill>
              </a:rPr>
              <a:t> acids“</a:t>
            </a:r>
            <a:endParaRPr lang="en-GB" sz="2800" dirty="0">
              <a:solidFill>
                <a:srgbClr val="0000FF"/>
              </a:solidFill>
            </a:endParaRPr>
          </a:p>
        </p:txBody>
      </p:sp>
      <p:sp>
        <p:nvSpPr>
          <p:cNvPr id="11" name="TextovéPole 10"/>
          <p:cNvSpPr txBox="1"/>
          <p:nvPr/>
        </p:nvSpPr>
        <p:spPr>
          <a:xfrm>
            <a:off x="755576" y="4221088"/>
            <a:ext cx="7776864" cy="1877437"/>
          </a:xfrm>
          <a:prstGeom prst="rect">
            <a:avLst/>
          </a:prstGeom>
          <a:noFill/>
        </p:spPr>
        <p:txBody>
          <a:bodyPr wrap="square" rtlCol="0">
            <a:spAutoFit/>
          </a:bodyPr>
          <a:lstStyle/>
          <a:p>
            <a:r>
              <a:rPr lang="cs-CZ" sz="3200" b="1" dirty="0" err="1" smtClean="0">
                <a:solidFill>
                  <a:srgbClr val="008000"/>
                </a:solidFill>
              </a:rPr>
              <a:t>It</a:t>
            </a:r>
            <a:r>
              <a:rPr lang="cs-CZ" sz="3200" b="1" dirty="0" smtClean="0">
                <a:solidFill>
                  <a:srgbClr val="008000"/>
                </a:solidFill>
              </a:rPr>
              <a:t> </a:t>
            </a:r>
            <a:r>
              <a:rPr lang="cs-CZ" sz="3200" b="1" dirty="0" err="1" smtClean="0">
                <a:solidFill>
                  <a:srgbClr val="008000"/>
                </a:solidFill>
              </a:rPr>
              <a:t>is</a:t>
            </a:r>
            <a:r>
              <a:rPr lang="cs-CZ" sz="3200" b="1" dirty="0" smtClean="0">
                <a:solidFill>
                  <a:srgbClr val="008000"/>
                </a:solidFill>
              </a:rPr>
              <a:t> </a:t>
            </a:r>
            <a:r>
              <a:rPr lang="cs-CZ" sz="3200" b="1" dirty="0" err="1" smtClean="0">
                <a:solidFill>
                  <a:srgbClr val="008000"/>
                </a:solidFill>
              </a:rPr>
              <a:t>contained</a:t>
            </a:r>
            <a:r>
              <a:rPr lang="cs-CZ" sz="3200" b="1" dirty="0" smtClean="0">
                <a:solidFill>
                  <a:srgbClr val="008000"/>
                </a:solidFill>
              </a:rPr>
              <a:t> in </a:t>
            </a:r>
            <a:r>
              <a:rPr lang="cs-CZ" sz="3200" b="1" dirty="0" err="1" smtClean="0">
                <a:solidFill>
                  <a:srgbClr val="008000"/>
                </a:solidFill>
              </a:rPr>
              <a:t>the</a:t>
            </a:r>
            <a:r>
              <a:rPr lang="cs-CZ" sz="3200" b="1" dirty="0" smtClean="0">
                <a:solidFill>
                  <a:srgbClr val="008000"/>
                </a:solidFill>
              </a:rPr>
              <a:t> </a:t>
            </a:r>
            <a:r>
              <a:rPr lang="cs-CZ" sz="3200" b="1" dirty="0" err="1" smtClean="0">
                <a:solidFill>
                  <a:srgbClr val="008000"/>
                </a:solidFill>
              </a:rPr>
              <a:t>following</a:t>
            </a:r>
            <a:r>
              <a:rPr lang="cs-CZ" sz="3200" b="1" dirty="0" smtClean="0">
                <a:solidFill>
                  <a:srgbClr val="008000"/>
                </a:solidFill>
              </a:rPr>
              <a:t> </a:t>
            </a:r>
            <a:r>
              <a:rPr lang="cs-CZ" sz="3200" b="1" dirty="0" err="1" smtClean="0">
                <a:solidFill>
                  <a:srgbClr val="008000"/>
                </a:solidFill>
              </a:rPr>
              <a:t>Waxes</a:t>
            </a:r>
            <a:r>
              <a:rPr lang="cs-CZ" sz="3200" b="1" dirty="0" smtClean="0">
                <a:solidFill>
                  <a:srgbClr val="008000"/>
                </a:solidFill>
              </a:rPr>
              <a:t>:</a:t>
            </a:r>
          </a:p>
          <a:p>
            <a:pPr>
              <a:buFont typeface="Arial" pitchFamily="34" charset="0"/>
              <a:buChar char="•"/>
            </a:pPr>
            <a:r>
              <a:rPr lang="cs-CZ" sz="2800" b="1" dirty="0" smtClean="0"/>
              <a:t> </a:t>
            </a:r>
            <a:r>
              <a:rPr lang="cs-CZ" sz="2800" b="1" dirty="0" smtClean="0">
                <a:solidFill>
                  <a:srgbClr val="0000FF"/>
                </a:solidFill>
              </a:rPr>
              <a:t>Montan </a:t>
            </a:r>
            <a:r>
              <a:rPr lang="cs-CZ" sz="2800" b="1" dirty="0" err="1" smtClean="0">
                <a:solidFill>
                  <a:srgbClr val="0000FF"/>
                </a:solidFill>
              </a:rPr>
              <a:t>Wax</a:t>
            </a:r>
            <a:endParaRPr lang="cs-CZ" sz="2800" b="1" dirty="0" smtClean="0">
              <a:solidFill>
                <a:srgbClr val="0000FF"/>
              </a:solidFill>
            </a:endParaRPr>
          </a:p>
          <a:p>
            <a:pPr>
              <a:buFont typeface="Arial" pitchFamily="34" charset="0"/>
              <a:buChar char="•"/>
            </a:pPr>
            <a:r>
              <a:rPr lang="cs-CZ" sz="2800" b="1" dirty="0" smtClean="0"/>
              <a:t> </a:t>
            </a:r>
            <a:r>
              <a:rPr lang="cs-CZ" sz="2800" b="1" dirty="0" err="1" smtClean="0">
                <a:solidFill>
                  <a:srgbClr val="C00000"/>
                </a:solidFill>
              </a:rPr>
              <a:t>Chinese</a:t>
            </a:r>
            <a:r>
              <a:rPr lang="cs-CZ" sz="2800" b="1" dirty="0" smtClean="0">
                <a:solidFill>
                  <a:srgbClr val="C00000"/>
                </a:solidFill>
              </a:rPr>
              <a:t> </a:t>
            </a:r>
            <a:r>
              <a:rPr lang="cs-CZ" sz="2800" b="1" dirty="0" err="1" smtClean="0">
                <a:solidFill>
                  <a:srgbClr val="C00000"/>
                </a:solidFill>
              </a:rPr>
              <a:t>Wax</a:t>
            </a:r>
            <a:endParaRPr lang="cs-CZ" sz="2800" b="1" dirty="0" smtClean="0">
              <a:solidFill>
                <a:srgbClr val="C00000"/>
              </a:solidFill>
            </a:endParaRPr>
          </a:p>
          <a:p>
            <a:pPr>
              <a:buFont typeface="Arial" pitchFamily="34" charset="0"/>
              <a:buChar char="•"/>
            </a:pPr>
            <a:r>
              <a:rPr lang="cs-CZ" sz="2800" b="1" dirty="0" smtClean="0"/>
              <a:t> </a:t>
            </a:r>
            <a:r>
              <a:rPr lang="cs-CZ" sz="2800" b="1" dirty="0" err="1" smtClean="0"/>
              <a:t>Beeswax</a:t>
            </a:r>
            <a:r>
              <a:rPr lang="cs-CZ" sz="2800" b="1" dirty="0" smtClean="0"/>
              <a:t> </a:t>
            </a:r>
            <a:r>
              <a:rPr lang="cs-CZ" sz="2800" b="1" dirty="0" err="1" smtClean="0"/>
              <a:t>Wax</a:t>
            </a:r>
            <a:endParaRPr lang="cs-CZ" sz="28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0000FF"/>
                </a:solidFill>
                <a:latin typeface="Arial Black" pitchFamily="34" charset="0"/>
              </a:rPr>
              <a:t>MONTAN WAX 3</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47</a:t>
            </a:fld>
            <a:endParaRPr lang="sk-SK"/>
          </a:p>
        </p:txBody>
      </p:sp>
      <p:sp>
        <p:nvSpPr>
          <p:cNvPr id="10" name="Obdélník 9"/>
          <p:cNvSpPr/>
          <p:nvPr/>
        </p:nvSpPr>
        <p:spPr>
          <a:xfrm>
            <a:off x="0" y="908720"/>
            <a:ext cx="9144000" cy="5016758"/>
          </a:xfrm>
          <a:prstGeom prst="rect">
            <a:avLst/>
          </a:prstGeom>
        </p:spPr>
        <p:txBody>
          <a:bodyPr wrap="square">
            <a:spAutoFit/>
          </a:bodyPr>
          <a:lstStyle/>
          <a:p>
            <a:pPr algn="ctr"/>
            <a:r>
              <a:rPr lang="cs-CZ" sz="3200" b="1" dirty="0" smtClean="0">
                <a:solidFill>
                  <a:srgbClr val="0000FF"/>
                </a:solidFill>
              </a:rPr>
              <a:t> </a:t>
            </a:r>
            <a:r>
              <a:rPr lang="en-GB" sz="3200" b="1" dirty="0" smtClean="0">
                <a:solidFill>
                  <a:srgbClr val="FF0000"/>
                </a:solidFill>
                <a:latin typeface="Arial Black" pitchFamily="34" charset="0"/>
              </a:rPr>
              <a:t>Possibilities of the MODIFIED  PRODUCTS preparation</a:t>
            </a:r>
            <a:endParaRPr lang="en-GB" sz="3200" b="1" dirty="0" smtClean="0">
              <a:solidFill>
                <a:srgbClr val="0000FF"/>
              </a:solidFill>
              <a:latin typeface="Arial Black" pitchFamily="34" charset="0"/>
            </a:endParaRPr>
          </a:p>
          <a:p>
            <a:pPr>
              <a:buFont typeface="Arial" pitchFamily="34" charset="0"/>
              <a:buChar char="•"/>
            </a:pPr>
            <a:r>
              <a:rPr lang="en-GB" sz="3200" b="1" dirty="0" smtClean="0">
                <a:solidFill>
                  <a:srgbClr val="0000FF"/>
                </a:solidFill>
              </a:rPr>
              <a:t> </a:t>
            </a:r>
            <a:r>
              <a:rPr lang="en-GB" sz="3200" b="1" dirty="0" smtClean="0">
                <a:solidFill>
                  <a:srgbClr val="7030A0"/>
                </a:solidFill>
              </a:rPr>
              <a:t>Esters –SAPONIFICATION, also partly</a:t>
            </a:r>
          </a:p>
          <a:p>
            <a:pPr>
              <a:buFont typeface="Arial" pitchFamily="34" charset="0"/>
              <a:buChar char="•"/>
            </a:pPr>
            <a:r>
              <a:rPr lang="en-GB" sz="3200" b="1" dirty="0" smtClean="0">
                <a:solidFill>
                  <a:srgbClr val="0000FF"/>
                </a:solidFill>
              </a:rPr>
              <a:t> Pure (Free) </a:t>
            </a:r>
            <a:r>
              <a:rPr lang="en-GB" sz="3200" b="1" dirty="0" err="1" smtClean="0">
                <a:solidFill>
                  <a:srgbClr val="0000FF"/>
                </a:solidFill>
              </a:rPr>
              <a:t>montane</a:t>
            </a:r>
            <a:r>
              <a:rPr lang="en-GB" sz="3200" b="1" dirty="0" smtClean="0">
                <a:solidFill>
                  <a:srgbClr val="0000FF"/>
                </a:solidFill>
              </a:rPr>
              <a:t> acid – formation of Salts Me</a:t>
            </a:r>
            <a:r>
              <a:rPr lang="en-GB" sz="3200" b="1" baseline="30000" dirty="0" smtClean="0">
                <a:solidFill>
                  <a:srgbClr val="0000FF"/>
                </a:solidFill>
              </a:rPr>
              <a:t>+</a:t>
            </a:r>
            <a:r>
              <a:rPr lang="en-GB" sz="3200" b="1" dirty="0" smtClean="0">
                <a:solidFill>
                  <a:srgbClr val="0000FF"/>
                </a:solidFill>
              </a:rPr>
              <a:t> </a:t>
            </a:r>
            <a:r>
              <a:rPr lang="en-GB" sz="3200" b="1" dirty="0" err="1" smtClean="0">
                <a:solidFill>
                  <a:srgbClr val="0000FF"/>
                </a:solidFill>
              </a:rPr>
              <a:t>či</a:t>
            </a:r>
            <a:r>
              <a:rPr lang="en-GB" sz="3200" b="1" dirty="0" smtClean="0">
                <a:solidFill>
                  <a:srgbClr val="0000FF"/>
                </a:solidFill>
              </a:rPr>
              <a:t> Me</a:t>
            </a:r>
            <a:r>
              <a:rPr lang="en-GB" sz="3200" b="1" baseline="30000" dirty="0" smtClean="0">
                <a:solidFill>
                  <a:srgbClr val="0000FF"/>
                </a:solidFill>
              </a:rPr>
              <a:t>+2</a:t>
            </a:r>
          </a:p>
          <a:p>
            <a:pPr>
              <a:buFont typeface="Arial" pitchFamily="34" charset="0"/>
              <a:buChar char="•"/>
            </a:pPr>
            <a:r>
              <a:rPr lang="en-GB" sz="3200" b="1" dirty="0" smtClean="0">
                <a:solidFill>
                  <a:srgbClr val="0000FF"/>
                </a:solidFill>
              </a:rPr>
              <a:t> </a:t>
            </a:r>
            <a:r>
              <a:rPr lang="en-GB" sz="3200" b="1" dirty="0" smtClean="0">
                <a:solidFill>
                  <a:srgbClr val="C00000"/>
                </a:solidFill>
              </a:rPr>
              <a:t>Pure (Free) </a:t>
            </a:r>
            <a:r>
              <a:rPr lang="en-GB" sz="3200" b="1" dirty="0" err="1" smtClean="0">
                <a:solidFill>
                  <a:srgbClr val="C00000"/>
                </a:solidFill>
              </a:rPr>
              <a:t>montane</a:t>
            </a:r>
            <a:r>
              <a:rPr lang="en-GB" sz="3200" b="1" dirty="0" smtClean="0">
                <a:solidFill>
                  <a:srgbClr val="C00000"/>
                </a:solidFill>
              </a:rPr>
              <a:t> acid– </a:t>
            </a:r>
            <a:r>
              <a:rPr lang="en-GB" sz="3200" b="1" dirty="0" err="1" smtClean="0">
                <a:solidFill>
                  <a:srgbClr val="C00000"/>
                </a:solidFill>
              </a:rPr>
              <a:t>esterification</a:t>
            </a:r>
            <a:r>
              <a:rPr lang="en-GB" sz="3200" b="1" dirty="0" smtClean="0">
                <a:solidFill>
                  <a:srgbClr val="C00000"/>
                </a:solidFill>
              </a:rPr>
              <a:t> with </a:t>
            </a:r>
            <a:r>
              <a:rPr lang="en-GB" sz="3200" b="1" dirty="0" err="1" smtClean="0">
                <a:solidFill>
                  <a:srgbClr val="C00000"/>
                </a:solidFill>
              </a:rPr>
              <a:t>diols</a:t>
            </a:r>
            <a:r>
              <a:rPr lang="en-GB" sz="3200" b="1" dirty="0" smtClean="0">
                <a:solidFill>
                  <a:srgbClr val="C00000"/>
                </a:solidFill>
              </a:rPr>
              <a:t> (e.g. </a:t>
            </a:r>
            <a:r>
              <a:rPr lang="en-GB" sz="3200" b="1" dirty="0" err="1" smtClean="0">
                <a:solidFill>
                  <a:srgbClr val="C00000"/>
                </a:solidFill>
              </a:rPr>
              <a:t>ethylenglykol</a:t>
            </a:r>
            <a:r>
              <a:rPr lang="en-GB" sz="3200" b="1" dirty="0" smtClean="0">
                <a:solidFill>
                  <a:srgbClr val="C00000"/>
                </a:solidFill>
              </a:rPr>
              <a:t>) and </a:t>
            </a:r>
            <a:r>
              <a:rPr lang="en-GB" sz="3200" b="1" dirty="0" err="1" smtClean="0">
                <a:solidFill>
                  <a:srgbClr val="C00000"/>
                </a:solidFill>
              </a:rPr>
              <a:t>triols</a:t>
            </a:r>
            <a:r>
              <a:rPr lang="en-GB" sz="3200" b="1" dirty="0" smtClean="0">
                <a:solidFill>
                  <a:srgbClr val="C00000"/>
                </a:solidFill>
              </a:rPr>
              <a:t> (e.g. glycerine)</a:t>
            </a:r>
          </a:p>
          <a:p>
            <a:pPr>
              <a:buFont typeface="Arial" pitchFamily="34" charset="0"/>
              <a:buChar char="•"/>
            </a:pPr>
            <a:r>
              <a:rPr lang="en-GB" sz="3200" b="1" dirty="0" smtClean="0">
                <a:solidFill>
                  <a:srgbClr val="0000FF"/>
                </a:solidFill>
              </a:rPr>
              <a:t> </a:t>
            </a:r>
            <a:r>
              <a:rPr lang="en-GB" sz="3200" b="1" dirty="0" smtClean="0">
                <a:solidFill>
                  <a:srgbClr val="008000"/>
                </a:solidFill>
              </a:rPr>
              <a:t>Many Waxes LICOWAX made by </a:t>
            </a:r>
            <a:r>
              <a:rPr lang="en-GB" sz="3200" b="1" dirty="0" err="1" smtClean="0">
                <a:solidFill>
                  <a:srgbClr val="008000"/>
                </a:solidFill>
              </a:rPr>
              <a:t>Clariant</a:t>
            </a:r>
            <a:r>
              <a:rPr lang="en-GB" sz="3200" b="1" dirty="0" smtClean="0">
                <a:solidFill>
                  <a:srgbClr val="008000"/>
                </a:solidFill>
              </a:rPr>
              <a:t> Company</a:t>
            </a:r>
            <a:endParaRPr lang="en-GB" sz="3200" dirty="0">
              <a:solidFill>
                <a:srgbClr val="008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0000FF"/>
                </a:solidFill>
                <a:latin typeface="Arial Black" pitchFamily="34" charset="0"/>
              </a:rPr>
              <a:t>MONTANE WAX - </a:t>
            </a:r>
            <a:r>
              <a:rPr lang="cs-CZ" sz="3600" b="1" dirty="0" smtClean="0">
                <a:solidFill>
                  <a:srgbClr val="008000"/>
                </a:solidFill>
                <a:latin typeface="Arial Black" pitchFamily="34" charset="0"/>
              </a:rPr>
              <a:t>CLARIANT</a:t>
            </a:r>
            <a:r>
              <a:rPr lang="cs-CZ" sz="3600" b="1" dirty="0" smtClean="0">
                <a:solidFill>
                  <a:srgbClr val="0000FF"/>
                </a:solidFill>
                <a:latin typeface="Arial Black" pitchFamily="34" charset="0"/>
              </a:rPr>
              <a:t> 4</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48</a:t>
            </a:fld>
            <a:endParaRPr lang="sk-SK"/>
          </a:p>
        </p:txBody>
      </p:sp>
      <p:pic>
        <p:nvPicPr>
          <p:cNvPr id="8" name="Obrázek 7" descr="img504.jpg"/>
          <p:cNvPicPr>
            <a:picLocks noChangeAspect="1"/>
          </p:cNvPicPr>
          <p:nvPr/>
        </p:nvPicPr>
        <p:blipFill>
          <a:blip r:embed="rId2" cstate="print"/>
          <a:stretch>
            <a:fillRect/>
          </a:stretch>
        </p:blipFill>
        <p:spPr>
          <a:xfrm rot="10800000">
            <a:off x="323528" y="836712"/>
            <a:ext cx="8642218" cy="532859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0000FF"/>
                </a:solidFill>
                <a:latin typeface="Arial Black" pitchFamily="34" charset="0"/>
              </a:rPr>
              <a:t>MONTANE WAX - </a:t>
            </a:r>
            <a:r>
              <a:rPr lang="cs-CZ" sz="3600" b="1" dirty="0" smtClean="0">
                <a:solidFill>
                  <a:srgbClr val="008000"/>
                </a:solidFill>
                <a:latin typeface="Arial Black" pitchFamily="34" charset="0"/>
              </a:rPr>
              <a:t>CLARIANT</a:t>
            </a:r>
            <a:r>
              <a:rPr lang="cs-CZ" sz="3600" b="1" dirty="0" smtClean="0">
                <a:solidFill>
                  <a:srgbClr val="0000FF"/>
                </a:solidFill>
                <a:latin typeface="Arial Black" pitchFamily="34" charset="0"/>
              </a:rPr>
              <a:t> 5</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49</a:t>
            </a:fld>
            <a:endParaRPr lang="sk-SK"/>
          </a:p>
        </p:txBody>
      </p:sp>
      <p:pic>
        <p:nvPicPr>
          <p:cNvPr id="7" name="Obrázek 6" descr="img505.jpg"/>
          <p:cNvPicPr>
            <a:picLocks noChangeAspect="1"/>
          </p:cNvPicPr>
          <p:nvPr/>
        </p:nvPicPr>
        <p:blipFill>
          <a:blip r:embed="rId2" cstate="print"/>
          <a:stretch>
            <a:fillRect/>
          </a:stretch>
        </p:blipFill>
        <p:spPr>
          <a:xfrm rot="10800000">
            <a:off x="370575" y="830826"/>
            <a:ext cx="8449896" cy="51904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634082"/>
          </a:xfrm>
        </p:spPr>
        <p:txBody>
          <a:bodyPr/>
          <a:lstStyle/>
          <a:p>
            <a:r>
              <a:rPr lang="cs-CZ" sz="3600" dirty="0" err="1" smtClean="0">
                <a:solidFill>
                  <a:srgbClr val="FF0000"/>
                </a:solidFill>
                <a:latin typeface="Arial Black" pitchFamily="34" charset="0"/>
              </a:rPr>
              <a:t>What</a:t>
            </a:r>
            <a:r>
              <a:rPr lang="cs-CZ" sz="3600" dirty="0" smtClean="0">
                <a:solidFill>
                  <a:srgbClr val="FF0000"/>
                </a:solidFill>
                <a:latin typeface="Arial Black" pitchFamily="34" charset="0"/>
              </a:rPr>
              <a:t> are </a:t>
            </a:r>
            <a:r>
              <a:rPr lang="cs-CZ" sz="3600" dirty="0" err="1" smtClean="0">
                <a:solidFill>
                  <a:srgbClr val="FF0000"/>
                </a:solidFill>
                <a:latin typeface="Arial Black" pitchFamily="34" charset="0"/>
              </a:rPr>
              <a:t>the</a:t>
            </a:r>
            <a:r>
              <a:rPr lang="cs-CZ" sz="3600" dirty="0" smtClean="0">
                <a:solidFill>
                  <a:srgbClr val="FF0000"/>
                </a:solidFill>
                <a:latin typeface="Arial Black" pitchFamily="34" charset="0"/>
              </a:rPr>
              <a:t> </a:t>
            </a:r>
            <a:r>
              <a:rPr lang="cs-CZ" sz="3600" dirty="0" err="1" smtClean="0">
                <a:solidFill>
                  <a:srgbClr val="FF0000"/>
                </a:solidFill>
                <a:latin typeface="Arial Black" pitchFamily="34" charset="0"/>
              </a:rPr>
              <a:t>WAXes</a:t>
            </a:r>
            <a:r>
              <a:rPr lang="cs-CZ" sz="3600" dirty="0" smtClean="0">
                <a:solidFill>
                  <a:srgbClr val="FF0000"/>
                </a:solidFill>
                <a:latin typeface="Arial Black" pitchFamily="34" charset="0"/>
              </a:rPr>
              <a:t>?</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a:t>
            </a:fld>
            <a:endParaRPr lang="sk-SK"/>
          </a:p>
        </p:txBody>
      </p:sp>
      <p:sp>
        <p:nvSpPr>
          <p:cNvPr id="6" name="Obdélník 5"/>
          <p:cNvSpPr/>
          <p:nvPr/>
        </p:nvSpPr>
        <p:spPr>
          <a:xfrm>
            <a:off x="107504" y="620688"/>
            <a:ext cx="8928992" cy="3046988"/>
          </a:xfrm>
          <a:prstGeom prst="rect">
            <a:avLst/>
          </a:prstGeom>
        </p:spPr>
        <p:txBody>
          <a:bodyPr wrap="square">
            <a:spAutoFit/>
          </a:bodyPr>
          <a:lstStyle/>
          <a:p>
            <a:pPr algn="just"/>
            <a:r>
              <a:rPr lang="en-US" sz="2400" b="1" dirty="0" smtClean="0"/>
              <a:t>Waxes are organic compounds that characteristically consist of long </a:t>
            </a:r>
            <a:r>
              <a:rPr lang="en-US" sz="2400" b="1" dirty="0" smtClean="0">
                <a:hlinkClick r:id="rId2" tooltip="Alkyl"/>
              </a:rPr>
              <a:t>alkyl</a:t>
            </a:r>
            <a:r>
              <a:rPr lang="en-US" sz="2400" b="1" dirty="0" smtClean="0"/>
              <a:t> chains. They may also include various </a:t>
            </a:r>
            <a:r>
              <a:rPr lang="en-US" sz="2400" b="1" dirty="0" smtClean="0">
                <a:hlinkClick r:id="rId3" tooltip="Functional group"/>
              </a:rPr>
              <a:t>functional groups</a:t>
            </a:r>
            <a:r>
              <a:rPr lang="en-US" sz="2400" b="1" dirty="0" smtClean="0"/>
              <a:t> such as </a:t>
            </a:r>
            <a:r>
              <a:rPr lang="en-US" sz="2400" b="1" dirty="0" smtClean="0">
                <a:hlinkClick r:id="rId4" tooltip="Carboxylic acid"/>
              </a:rPr>
              <a:t>fatty acids</a:t>
            </a:r>
            <a:r>
              <a:rPr lang="en-US" sz="2400" b="1" dirty="0" smtClean="0"/>
              <a:t>, primary and secondary </a:t>
            </a:r>
            <a:r>
              <a:rPr lang="en-US" sz="2400" b="1" dirty="0" smtClean="0">
                <a:hlinkClick r:id="rId5" tooltip="Fatty alcohol"/>
              </a:rPr>
              <a:t>long chain alcohols</a:t>
            </a:r>
            <a:r>
              <a:rPr lang="en-US" sz="2400" b="1" dirty="0" smtClean="0"/>
              <a:t>, unsaturated bonds, aromatics, amides, </a:t>
            </a:r>
            <a:r>
              <a:rPr lang="en-US" sz="2400" b="1" dirty="0" err="1" smtClean="0"/>
              <a:t>ketones</a:t>
            </a:r>
            <a:r>
              <a:rPr lang="en-US" sz="2400" b="1" dirty="0" smtClean="0"/>
              <a:t>, and </a:t>
            </a:r>
            <a:r>
              <a:rPr lang="en-US" sz="2400" b="1" dirty="0" err="1" smtClean="0"/>
              <a:t>aldehydes</a:t>
            </a:r>
            <a:r>
              <a:rPr lang="en-US" sz="2400" b="1" dirty="0" smtClean="0"/>
              <a:t>. They frequently contain fatty acid </a:t>
            </a:r>
            <a:r>
              <a:rPr lang="en-US" sz="2400" b="1" dirty="0" smtClean="0">
                <a:hlinkClick r:id="rId6" tooltip="Ester"/>
              </a:rPr>
              <a:t>esters</a:t>
            </a:r>
            <a:r>
              <a:rPr lang="en-US" sz="2400" b="1" dirty="0" smtClean="0"/>
              <a:t> as well. Synthetic waxes are often long-chain hydrocarbons (</a:t>
            </a:r>
            <a:r>
              <a:rPr lang="en-US" sz="2400" b="1" dirty="0" err="1" smtClean="0"/>
              <a:t>alkanes</a:t>
            </a:r>
            <a:r>
              <a:rPr lang="en-US" sz="2400" b="1" dirty="0" smtClean="0"/>
              <a:t> or </a:t>
            </a:r>
            <a:r>
              <a:rPr lang="en-US" sz="2400" b="1" dirty="0" err="1" smtClean="0"/>
              <a:t>paraffins</a:t>
            </a:r>
            <a:r>
              <a:rPr lang="en-US" sz="2400" b="1" dirty="0" smtClean="0"/>
              <a:t>) that lack </a:t>
            </a:r>
            <a:r>
              <a:rPr lang="en-US" sz="2400" b="1" dirty="0" smtClean="0">
                <a:hlinkClick r:id="rId3" tooltip="Functional group"/>
              </a:rPr>
              <a:t>functional groups</a:t>
            </a:r>
            <a:r>
              <a:rPr lang="en-US" sz="2400" b="1" dirty="0" smtClean="0"/>
              <a:t>.</a:t>
            </a:r>
            <a:endParaRPr lang="cs-CZ" sz="2400" b="1" dirty="0"/>
          </a:p>
        </p:txBody>
      </p:sp>
      <p:pic>
        <p:nvPicPr>
          <p:cNvPr id="7" name="Obrázek 6" descr="Cetyl_palmitate WIKI ENG 29122017.png"/>
          <p:cNvPicPr>
            <a:picLocks noChangeAspect="1"/>
          </p:cNvPicPr>
          <p:nvPr/>
        </p:nvPicPr>
        <p:blipFill>
          <a:blip r:embed="rId7" cstate="print"/>
          <a:stretch>
            <a:fillRect/>
          </a:stretch>
        </p:blipFill>
        <p:spPr>
          <a:xfrm>
            <a:off x="539552" y="2924944"/>
            <a:ext cx="7992888" cy="2152574"/>
          </a:xfrm>
          <a:prstGeom prst="rect">
            <a:avLst/>
          </a:prstGeom>
        </p:spPr>
      </p:pic>
      <p:sp>
        <p:nvSpPr>
          <p:cNvPr id="8" name="TextovéPole 7"/>
          <p:cNvSpPr txBox="1"/>
          <p:nvPr/>
        </p:nvSpPr>
        <p:spPr>
          <a:xfrm>
            <a:off x="251520" y="5445224"/>
            <a:ext cx="8568952" cy="584775"/>
          </a:xfrm>
          <a:prstGeom prst="rect">
            <a:avLst/>
          </a:prstGeom>
          <a:noFill/>
        </p:spPr>
        <p:txBody>
          <a:bodyPr wrap="square" rtlCol="0">
            <a:spAutoFit/>
          </a:bodyPr>
          <a:lstStyle/>
          <a:p>
            <a:r>
              <a:rPr lang="cs-CZ" sz="3200" dirty="0" err="1" smtClean="0">
                <a:solidFill>
                  <a:srgbClr val="FF0000"/>
                </a:solidFill>
                <a:latin typeface="Arial Black" pitchFamily="34" charset="0"/>
                <a:hlinkClick r:id="rId8" tooltip="Cetyl palmitate"/>
              </a:rPr>
              <a:t>Cetyl</a:t>
            </a:r>
            <a:r>
              <a:rPr lang="cs-CZ" sz="3200" dirty="0" smtClean="0">
                <a:solidFill>
                  <a:srgbClr val="FF0000"/>
                </a:solidFill>
                <a:latin typeface="Arial Black" pitchFamily="34" charset="0"/>
                <a:hlinkClick r:id="rId8" tooltip="Cetyl palmitate"/>
              </a:rPr>
              <a:t> </a:t>
            </a:r>
            <a:r>
              <a:rPr lang="cs-CZ" sz="3200" dirty="0" err="1" smtClean="0">
                <a:solidFill>
                  <a:srgbClr val="FF0000"/>
                </a:solidFill>
                <a:latin typeface="Arial Black" pitchFamily="34" charset="0"/>
                <a:hlinkClick r:id="rId8" tooltip="Cetyl palmitate"/>
              </a:rPr>
              <a:t>palmitate</a:t>
            </a:r>
            <a:r>
              <a:rPr lang="cs-CZ" sz="3200" dirty="0" smtClean="0">
                <a:solidFill>
                  <a:srgbClr val="FF0000"/>
                </a:solidFill>
                <a:latin typeface="Arial Black" pitchFamily="34" charset="0"/>
              </a:rPr>
              <a:t>, a </a:t>
            </a:r>
            <a:r>
              <a:rPr lang="cs-CZ" sz="3200" dirty="0" err="1" smtClean="0">
                <a:solidFill>
                  <a:srgbClr val="FF0000"/>
                </a:solidFill>
                <a:latin typeface="Arial Black" pitchFamily="34" charset="0"/>
              </a:rPr>
              <a:t>typical</a:t>
            </a:r>
            <a:r>
              <a:rPr lang="cs-CZ" sz="3200" dirty="0" smtClean="0">
                <a:solidFill>
                  <a:srgbClr val="FF0000"/>
                </a:solidFill>
                <a:latin typeface="Arial Black" pitchFamily="34" charset="0"/>
              </a:rPr>
              <a:t> </a:t>
            </a:r>
            <a:r>
              <a:rPr lang="cs-CZ" sz="3200" dirty="0" err="1" smtClean="0">
                <a:solidFill>
                  <a:srgbClr val="FF0000"/>
                </a:solidFill>
                <a:latin typeface="Arial Black" pitchFamily="34" charset="0"/>
              </a:rPr>
              <a:t>wax</a:t>
            </a:r>
            <a:r>
              <a:rPr lang="cs-CZ" sz="3200" dirty="0" smtClean="0">
                <a:solidFill>
                  <a:srgbClr val="FF0000"/>
                </a:solidFill>
                <a:latin typeface="Arial Black" pitchFamily="34" charset="0"/>
              </a:rPr>
              <a:t> ester.</a:t>
            </a:r>
            <a:endParaRPr lang="cs-CZ" sz="3200" dirty="0">
              <a:solidFill>
                <a:srgbClr val="FF0000"/>
              </a:solidFill>
              <a:latin typeface="Arial Black"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en-GB" sz="3600" b="1" dirty="0" smtClean="0">
                <a:solidFill>
                  <a:srgbClr val="0000FF"/>
                </a:solidFill>
                <a:latin typeface="Arial Black" pitchFamily="34" charset="0"/>
              </a:rPr>
              <a:t>MONTANE WAX – Main  use 6</a:t>
            </a:r>
            <a:endParaRPr lang="en-GB" sz="3600" dirty="0">
              <a:solidFill>
                <a:srgbClr val="0000FF"/>
              </a:solidFill>
              <a:latin typeface="Arial Black" pitchFamily="34" charset="0"/>
            </a:endParaRPr>
          </a:p>
        </p:txBody>
      </p:sp>
      <p:sp>
        <p:nvSpPr>
          <p:cNvPr id="8" name="Zástupný symbol pro obsah 7"/>
          <p:cNvSpPr>
            <a:spLocks noGrp="1"/>
          </p:cNvSpPr>
          <p:nvPr>
            <p:ph idx="1"/>
          </p:nvPr>
        </p:nvSpPr>
        <p:spPr>
          <a:xfrm>
            <a:off x="107504" y="1052736"/>
            <a:ext cx="8856984" cy="5073427"/>
          </a:xfrm>
        </p:spPr>
        <p:txBody>
          <a:bodyPr/>
          <a:lstStyle/>
          <a:p>
            <a:r>
              <a:rPr lang="en-GB" b="1" u="sng" dirty="0" smtClean="0">
                <a:solidFill>
                  <a:srgbClr val="FF0000"/>
                </a:solidFill>
                <a:latin typeface="Arial Black" pitchFamily="34" charset="0"/>
              </a:rPr>
              <a:t>GENERALLY</a:t>
            </a:r>
            <a:r>
              <a:rPr lang="en-GB" b="1" dirty="0" smtClean="0">
                <a:solidFill>
                  <a:srgbClr val="FF0000"/>
                </a:solidFill>
              </a:rPr>
              <a:t>: There, where is necessary , glossy and hard coating (surface)</a:t>
            </a:r>
          </a:p>
          <a:p>
            <a:pPr lvl="1"/>
            <a:r>
              <a:rPr lang="en-GB" dirty="0" smtClean="0">
                <a:solidFill>
                  <a:srgbClr val="C00000"/>
                </a:solidFill>
                <a:latin typeface="Arial Black" pitchFamily="34" charset="0"/>
              </a:rPr>
              <a:t>Car polish  </a:t>
            </a:r>
            <a:r>
              <a:rPr lang="en-GB" b="1" dirty="0" smtClean="0">
                <a:solidFill>
                  <a:srgbClr val="C00000"/>
                </a:solidFill>
              </a:rPr>
              <a:t>– approx. one third of the world consumption</a:t>
            </a:r>
            <a:endParaRPr lang="en-GB" b="1" dirty="0" smtClean="0">
              <a:solidFill>
                <a:srgbClr val="7030A0"/>
              </a:solidFill>
            </a:endParaRPr>
          </a:p>
          <a:p>
            <a:pPr lvl="1" algn="just"/>
            <a:r>
              <a:rPr lang="en-GB" sz="4000" dirty="0" smtClean="0">
                <a:solidFill>
                  <a:srgbClr val="7030A0"/>
                </a:solidFill>
                <a:latin typeface="Arial Black" pitchFamily="34" charset="0"/>
              </a:rPr>
              <a:t> </a:t>
            </a:r>
            <a:r>
              <a:rPr lang="en-GB" dirty="0" smtClean="0">
                <a:solidFill>
                  <a:srgbClr val="7030A0"/>
                </a:solidFill>
                <a:latin typeface="Arial Black" pitchFamily="34" charset="0"/>
              </a:rPr>
              <a:t>Shoe polish </a:t>
            </a:r>
          </a:p>
          <a:p>
            <a:pPr lvl="1"/>
            <a:r>
              <a:rPr lang="en-GB" dirty="0" smtClean="0">
                <a:solidFill>
                  <a:srgbClr val="008000"/>
                </a:solidFill>
                <a:latin typeface="Arial Black" pitchFamily="34" charset="0"/>
              </a:rPr>
              <a:t> Lubricant for plastics processing</a:t>
            </a:r>
          </a:p>
          <a:p>
            <a:pPr lvl="1" algn="just"/>
            <a:r>
              <a:rPr lang="en-GB" dirty="0" smtClean="0">
                <a:solidFill>
                  <a:srgbClr val="0000FF"/>
                </a:solidFill>
                <a:latin typeface="Arial Black" pitchFamily="34" charset="0"/>
              </a:rPr>
              <a:t>The Substitution or modification of the BEESWAX</a:t>
            </a:r>
          </a:p>
          <a:p>
            <a:pPr lvl="1" algn="just"/>
            <a:r>
              <a:rPr lang="cs-CZ" dirty="0" smtClean="0"/>
              <a:t>……………….</a:t>
            </a:r>
            <a:endParaRPr lang="cs-CZ" dirty="0"/>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50</a:t>
            </a:fld>
            <a:endParaRPr lang="sk-SK"/>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en-GB" sz="3600" b="1" dirty="0" smtClean="0">
                <a:solidFill>
                  <a:srgbClr val="008000"/>
                </a:solidFill>
                <a:latin typeface="Arial Black" pitchFamily="34" charset="0"/>
              </a:rPr>
              <a:t>Carnauba Wax &amp; Palm Tree</a:t>
            </a:r>
            <a:endParaRPr lang="en-GB" sz="3600" dirty="0">
              <a:solidFill>
                <a:srgbClr val="008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51</a:t>
            </a:fld>
            <a:endParaRPr lang="sk-SK"/>
          </a:p>
        </p:txBody>
      </p:sp>
      <p:pic>
        <p:nvPicPr>
          <p:cNvPr id="1026" name="Picture 2"/>
          <p:cNvPicPr>
            <a:picLocks noChangeAspect="1" noChangeArrowheads="1"/>
          </p:cNvPicPr>
          <p:nvPr/>
        </p:nvPicPr>
        <p:blipFill>
          <a:blip r:embed="rId3" cstate="print"/>
          <a:srcRect/>
          <a:stretch>
            <a:fillRect/>
          </a:stretch>
        </p:blipFill>
        <p:spPr bwMode="auto">
          <a:xfrm>
            <a:off x="251520" y="1124744"/>
            <a:ext cx="3173445" cy="331236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376292" y="1124744"/>
            <a:ext cx="5518334" cy="4824536"/>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38138"/>
          </a:xfrm>
        </p:spPr>
        <p:txBody>
          <a:bodyPr/>
          <a:lstStyle/>
          <a:p>
            <a:r>
              <a:rPr lang="cs-CZ" sz="3600" b="1" dirty="0" smtClean="0">
                <a:solidFill>
                  <a:srgbClr val="008000"/>
                </a:solidFill>
                <a:latin typeface="Arial Black" pitchFamily="34" charset="0"/>
              </a:rPr>
              <a:t>BACK TO THE PLANTS !</a:t>
            </a:r>
            <a:br>
              <a:rPr lang="cs-CZ" sz="3600" b="1" dirty="0" smtClean="0">
                <a:solidFill>
                  <a:srgbClr val="008000"/>
                </a:solidFill>
                <a:latin typeface="Arial Black" pitchFamily="34" charset="0"/>
              </a:rPr>
            </a:br>
            <a:r>
              <a:rPr lang="en-GB" sz="3600" b="1" dirty="0" smtClean="0">
                <a:solidFill>
                  <a:srgbClr val="008000"/>
                </a:solidFill>
                <a:latin typeface="Arial Black" pitchFamily="34" charset="0"/>
              </a:rPr>
              <a:t>Carnauba Wax 1</a:t>
            </a:r>
            <a:endParaRPr lang="en-GB" sz="3600" dirty="0">
              <a:solidFill>
                <a:srgbClr val="008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52</a:t>
            </a:fld>
            <a:endParaRPr lang="sk-SK"/>
          </a:p>
        </p:txBody>
      </p:sp>
      <p:sp>
        <p:nvSpPr>
          <p:cNvPr id="8" name="Zástupný symbol pro obsah 7"/>
          <p:cNvSpPr>
            <a:spLocks noGrp="1"/>
          </p:cNvSpPr>
          <p:nvPr>
            <p:ph idx="1"/>
          </p:nvPr>
        </p:nvSpPr>
        <p:spPr>
          <a:xfrm>
            <a:off x="457200" y="1412776"/>
            <a:ext cx="8229600" cy="4824536"/>
          </a:xfrm>
        </p:spPr>
        <p:txBody>
          <a:bodyPr/>
          <a:lstStyle/>
          <a:p>
            <a:r>
              <a:rPr lang="en-GB" sz="2800" b="1" dirty="0" smtClean="0">
                <a:solidFill>
                  <a:srgbClr val="FF0000"/>
                </a:solidFill>
                <a:latin typeface="Arial Black" pitchFamily="34" charset="0"/>
              </a:rPr>
              <a:t>Natural products &gt; RENEWABLE SOURCES </a:t>
            </a:r>
            <a:r>
              <a:rPr lang="en-GB" sz="2800" b="1" dirty="0" smtClean="0">
                <a:solidFill>
                  <a:srgbClr val="C00000"/>
                </a:solidFill>
              </a:rPr>
              <a:t>&gt; WAXY COATING on the Leafs of the </a:t>
            </a:r>
            <a:r>
              <a:rPr lang="en-GB" sz="2800" b="1" dirty="0" smtClean="0">
                <a:solidFill>
                  <a:srgbClr val="008000"/>
                </a:solidFill>
                <a:latin typeface="Arial Black" pitchFamily="34" charset="0"/>
              </a:rPr>
              <a:t>Carnauba palm</a:t>
            </a:r>
            <a:r>
              <a:rPr lang="en-GB" sz="2800" b="1" dirty="0" smtClean="0">
                <a:solidFill>
                  <a:srgbClr val="008000"/>
                </a:solidFill>
              </a:rPr>
              <a:t>, growing in Brazil</a:t>
            </a:r>
          </a:p>
          <a:p>
            <a:r>
              <a:rPr lang="en-GB" sz="2800" b="1" dirty="0" smtClean="0">
                <a:solidFill>
                  <a:srgbClr val="008000"/>
                </a:solidFill>
              </a:rPr>
              <a:t>Air-dried Leafs &gt; mechanical separation &gt;cleaning by Melting &amp; Filtration</a:t>
            </a:r>
          </a:p>
          <a:p>
            <a:r>
              <a:rPr lang="en-GB" sz="2800" b="1" dirty="0" err="1" smtClean="0">
                <a:solidFill>
                  <a:srgbClr val="0000FF"/>
                </a:solidFill>
              </a:rPr>
              <a:t>Myricil</a:t>
            </a:r>
            <a:r>
              <a:rPr lang="en-GB" sz="2800" b="1" dirty="0" err="1" smtClean="0">
                <a:solidFill>
                  <a:srgbClr val="FF0000"/>
                </a:solidFill>
              </a:rPr>
              <a:t>cerot</a:t>
            </a:r>
            <a:r>
              <a:rPr lang="cs-CZ" sz="2800" b="1" dirty="0" err="1" smtClean="0">
                <a:solidFill>
                  <a:srgbClr val="FF0000"/>
                </a:solidFill>
              </a:rPr>
              <a:t>ate</a:t>
            </a:r>
            <a:r>
              <a:rPr lang="en-GB" sz="2800" b="1" dirty="0" smtClean="0">
                <a:solidFill>
                  <a:srgbClr val="C00000"/>
                </a:solidFill>
              </a:rPr>
              <a:t> –</a:t>
            </a:r>
            <a:r>
              <a:rPr lang="cs-CZ" sz="2800" b="1" dirty="0" smtClean="0">
                <a:solidFill>
                  <a:srgbClr val="C00000"/>
                </a:solidFill>
              </a:rPr>
              <a:t> </a:t>
            </a:r>
            <a:r>
              <a:rPr lang="en-GB" sz="2800" b="1" dirty="0" smtClean="0">
                <a:solidFill>
                  <a:srgbClr val="C00000"/>
                </a:solidFill>
              </a:rPr>
              <a:t>main Component (approx. 80 % w/w)</a:t>
            </a:r>
          </a:p>
          <a:p>
            <a:r>
              <a:rPr lang="en-GB" sz="2800" b="1" dirty="0" smtClean="0">
                <a:solidFill>
                  <a:srgbClr val="0000FF"/>
                </a:solidFill>
              </a:rPr>
              <a:t>C</a:t>
            </a:r>
            <a:r>
              <a:rPr lang="en-GB" sz="2800" b="1" baseline="-25000" dirty="0" smtClean="0">
                <a:solidFill>
                  <a:srgbClr val="0000FF"/>
                </a:solidFill>
              </a:rPr>
              <a:t>30</a:t>
            </a:r>
            <a:r>
              <a:rPr lang="en-GB" sz="2800" b="1" dirty="0" smtClean="0">
                <a:solidFill>
                  <a:srgbClr val="0000FF"/>
                </a:solidFill>
              </a:rPr>
              <a:t>H</a:t>
            </a:r>
            <a:r>
              <a:rPr lang="en-GB" sz="2800" b="1" baseline="-25000" dirty="0" smtClean="0">
                <a:solidFill>
                  <a:srgbClr val="0000FF"/>
                </a:solidFill>
              </a:rPr>
              <a:t>61</a:t>
            </a:r>
            <a:r>
              <a:rPr lang="en-GB" sz="2800" b="1" dirty="0" smtClean="0">
                <a:solidFill>
                  <a:srgbClr val="0000FF"/>
                </a:solidFill>
              </a:rPr>
              <a:t>OO</a:t>
            </a:r>
            <a:r>
              <a:rPr lang="en-GB" sz="2800" b="1" i="1" dirty="0" smtClean="0">
                <a:solidFill>
                  <a:srgbClr val="FF0000"/>
                </a:solidFill>
              </a:rPr>
              <a:t>C</a:t>
            </a:r>
            <a:r>
              <a:rPr lang="en-GB" sz="2800" b="1" i="1" baseline="-25000" dirty="0" smtClean="0">
                <a:solidFill>
                  <a:srgbClr val="FF0000"/>
                </a:solidFill>
              </a:rPr>
              <a:t>25</a:t>
            </a:r>
            <a:r>
              <a:rPr lang="en-GB" sz="2800" b="1" i="1" dirty="0" smtClean="0">
                <a:solidFill>
                  <a:srgbClr val="FF0000"/>
                </a:solidFill>
              </a:rPr>
              <a:t>H</a:t>
            </a:r>
            <a:r>
              <a:rPr lang="en-GB" sz="2800" b="1" i="1" baseline="-25000" dirty="0" smtClean="0">
                <a:solidFill>
                  <a:srgbClr val="FF0000"/>
                </a:solidFill>
              </a:rPr>
              <a:t>51</a:t>
            </a:r>
            <a:r>
              <a:rPr lang="en-GB" sz="2800" b="1" i="1" dirty="0" smtClean="0">
                <a:solidFill>
                  <a:srgbClr val="FF0000"/>
                </a:solidFill>
              </a:rPr>
              <a:t>O </a:t>
            </a:r>
            <a:r>
              <a:rPr lang="en-GB" sz="2800" b="1" i="1" u="sng" dirty="0" smtClean="0">
                <a:solidFill>
                  <a:srgbClr val="7030A0"/>
                </a:solidFill>
              </a:rPr>
              <a:t>(in the BEESWAX is stated </a:t>
            </a:r>
            <a:r>
              <a:rPr lang="en-GB" sz="2800" b="1" i="1" u="sng" dirty="0" err="1" smtClean="0">
                <a:solidFill>
                  <a:srgbClr val="7030A0"/>
                </a:solidFill>
              </a:rPr>
              <a:t>boththis</a:t>
            </a:r>
            <a:r>
              <a:rPr lang="en-GB" sz="2800" b="1" i="1" u="sng" dirty="0" smtClean="0">
                <a:solidFill>
                  <a:srgbClr val="7030A0"/>
                </a:solidFill>
              </a:rPr>
              <a:t> Acid and this Alcohol)</a:t>
            </a:r>
          </a:p>
          <a:p>
            <a:r>
              <a:rPr lang="cs-CZ" sz="2800" b="1" i="1" dirty="0" smtClean="0">
                <a:solidFill>
                  <a:srgbClr val="FF0000"/>
                </a:solidFill>
              </a:rPr>
              <a:t> </a:t>
            </a:r>
            <a:endParaRPr lang="cs-CZ" sz="2800" b="1" dirty="0" smtClean="0">
              <a:solidFill>
                <a:srgbClr val="008000"/>
              </a:solidFill>
            </a:endParaRPr>
          </a:p>
          <a:p>
            <a:endParaRPr lang="cs-CZ" sz="2800" b="1" dirty="0" smtClean="0">
              <a:solidFill>
                <a:srgbClr val="008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en-GB" sz="3600" b="1" dirty="0" smtClean="0">
                <a:solidFill>
                  <a:srgbClr val="008000"/>
                </a:solidFill>
                <a:latin typeface="Arial Black" pitchFamily="34" charset="0"/>
              </a:rPr>
              <a:t>Carnauba Wax </a:t>
            </a:r>
            <a:r>
              <a:rPr lang="cs-CZ" sz="3600" b="1" dirty="0" smtClean="0">
                <a:solidFill>
                  <a:srgbClr val="008000"/>
                </a:solidFill>
                <a:latin typeface="Arial Black" pitchFamily="34" charset="0"/>
              </a:rPr>
              <a:t>2 </a:t>
            </a:r>
            <a:endParaRPr lang="cs-CZ" sz="3600" dirty="0">
              <a:solidFill>
                <a:srgbClr val="008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53</a:t>
            </a:fld>
            <a:endParaRPr lang="sk-SK"/>
          </a:p>
        </p:txBody>
      </p:sp>
      <p:sp>
        <p:nvSpPr>
          <p:cNvPr id="7" name="Zástupný symbol pro obsah 6"/>
          <p:cNvSpPr>
            <a:spLocks noGrp="1"/>
          </p:cNvSpPr>
          <p:nvPr>
            <p:ph idx="1"/>
          </p:nvPr>
        </p:nvSpPr>
        <p:spPr>
          <a:xfrm>
            <a:off x="457200" y="1196752"/>
            <a:ext cx="8229600" cy="4929411"/>
          </a:xfrm>
        </p:spPr>
        <p:txBody>
          <a:bodyPr/>
          <a:lstStyle/>
          <a:p>
            <a:r>
              <a:rPr lang="en-GB" sz="2400" b="1" dirty="0" smtClean="0"/>
              <a:t>High Melting Point, approx. 81 – 86 °C</a:t>
            </a:r>
          </a:p>
          <a:p>
            <a:r>
              <a:rPr lang="en-GB" sz="2400" b="1" dirty="0" smtClean="0">
                <a:solidFill>
                  <a:srgbClr val="C00000"/>
                </a:solidFill>
              </a:rPr>
              <a:t>The Addition of this Wax increases the Melting Point and the Hardness of other Waxes (e.g. Beeswax), like the </a:t>
            </a:r>
            <a:r>
              <a:rPr lang="en-GB" sz="2400" b="1" dirty="0" err="1" smtClean="0">
                <a:solidFill>
                  <a:srgbClr val="C00000"/>
                </a:solidFill>
              </a:rPr>
              <a:t>Montane</a:t>
            </a:r>
            <a:r>
              <a:rPr lang="en-GB" sz="2400" b="1" dirty="0" smtClean="0">
                <a:solidFill>
                  <a:srgbClr val="C00000"/>
                </a:solidFill>
              </a:rPr>
              <a:t> Wax</a:t>
            </a:r>
          </a:p>
          <a:p>
            <a:r>
              <a:rPr lang="en-GB" sz="2400" b="1" dirty="0" smtClean="0">
                <a:solidFill>
                  <a:srgbClr val="0000FF"/>
                </a:solidFill>
              </a:rPr>
              <a:t>It is soluble at room temperature in </a:t>
            </a:r>
            <a:r>
              <a:rPr lang="en-GB" sz="2400" b="1" dirty="0" err="1" smtClean="0">
                <a:solidFill>
                  <a:srgbClr val="0000FF"/>
                </a:solidFill>
              </a:rPr>
              <a:t>diisopropylether</a:t>
            </a:r>
            <a:r>
              <a:rPr lang="en-GB" sz="2400" b="1" dirty="0" smtClean="0">
                <a:solidFill>
                  <a:srgbClr val="0000FF"/>
                </a:solidFill>
              </a:rPr>
              <a:t> and chloroform, at high temperature also in </a:t>
            </a:r>
            <a:r>
              <a:rPr lang="en-GB" sz="2400" b="1" dirty="0" err="1" smtClean="0">
                <a:solidFill>
                  <a:srgbClr val="0000FF"/>
                </a:solidFill>
              </a:rPr>
              <a:t>EtOH</a:t>
            </a:r>
            <a:r>
              <a:rPr lang="en-GB" sz="2400" b="1" dirty="0" smtClean="0">
                <a:solidFill>
                  <a:srgbClr val="0000FF"/>
                </a:solidFill>
              </a:rPr>
              <a:t>, turpentine, </a:t>
            </a:r>
            <a:r>
              <a:rPr lang="en-GB" sz="2400" b="1" dirty="0" err="1" smtClean="0">
                <a:solidFill>
                  <a:srgbClr val="0000FF"/>
                </a:solidFill>
              </a:rPr>
              <a:t>ketones</a:t>
            </a:r>
            <a:r>
              <a:rPr lang="en-GB" sz="2400" b="1" dirty="0" smtClean="0">
                <a:solidFill>
                  <a:srgbClr val="0000FF"/>
                </a:solidFill>
              </a:rPr>
              <a:t>, …</a:t>
            </a:r>
          </a:p>
          <a:p>
            <a:r>
              <a:rPr lang="en-GB" sz="2400" b="1" dirty="0" smtClean="0">
                <a:solidFill>
                  <a:srgbClr val="008000"/>
                </a:solidFill>
              </a:rPr>
              <a:t>Polishing agents</a:t>
            </a:r>
          </a:p>
          <a:p>
            <a:r>
              <a:rPr lang="en-GB" sz="2400" b="1" dirty="0" smtClean="0">
                <a:solidFill>
                  <a:srgbClr val="7030A0"/>
                </a:solidFill>
              </a:rPr>
              <a:t>Coating of medicines</a:t>
            </a:r>
          </a:p>
          <a:p>
            <a:r>
              <a:rPr lang="en-GB" sz="2400" b="1" dirty="0" smtClean="0">
                <a:solidFill>
                  <a:srgbClr val="FFC000"/>
                </a:solidFill>
                <a:latin typeface="Arial Black" pitchFamily="34" charset="0"/>
              </a:rPr>
              <a:t>Separation agent for plastic processing</a:t>
            </a:r>
          </a:p>
          <a:p>
            <a:endParaRPr lang="cs-CZ" sz="2400" dirty="0" smtClean="0"/>
          </a:p>
          <a:p>
            <a:endParaRPr lang="cs-CZ" sz="2400" dirty="0" smtClean="0"/>
          </a:p>
          <a:p>
            <a:endParaRPr lang="cs-CZ"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p:spPr>
        <p:txBody>
          <a:bodyPr/>
          <a:lstStyle/>
          <a:p>
            <a:r>
              <a:rPr lang="en-GB" sz="3600" dirty="0" smtClean="0">
                <a:solidFill>
                  <a:srgbClr val="FF0000"/>
                </a:solidFill>
                <a:latin typeface="Arial Black" pitchFamily="34" charset="0"/>
              </a:rPr>
              <a:t>The other Substances classified as WAXES</a:t>
            </a:r>
            <a:endParaRPr lang="en-GB" sz="3600" dirty="0">
              <a:solidFill>
                <a:srgbClr val="FF0000"/>
              </a:solidFill>
              <a:latin typeface="Arial Black" pitchFamily="34" charset="0"/>
            </a:endParaRPr>
          </a:p>
        </p:txBody>
      </p:sp>
      <p:sp>
        <p:nvSpPr>
          <p:cNvPr id="8" name="Zástupný symbol pro obsah 7"/>
          <p:cNvSpPr>
            <a:spLocks noGrp="1"/>
          </p:cNvSpPr>
          <p:nvPr>
            <p:ph idx="1"/>
          </p:nvPr>
        </p:nvSpPr>
        <p:spPr>
          <a:xfrm>
            <a:off x="179512" y="1340768"/>
            <a:ext cx="8784976" cy="4785395"/>
          </a:xfrm>
        </p:spPr>
        <p:txBody>
          <a:bodyPr/>
          <a:lstStyle/>
          <a:p>
            <a:r>
              <a:rPr lang="en-GB" b="1" dirty="0" smtClean="0">
                <a:solidFill>
                  <a:srgbClr val="008000"/>
                </a:solidFill>
                <a:latin typeface="Arial Black" pitchFamily="34" charset="0"/>
              </a:rPr>
              <a:t>Lanoline</a:t>
            </a:r>
            <a:r>
              <a:rPr lang="en-GB" dirty="0" smtClean="0">
                <a:solidFill>
                  <a:srgbClr val="008000"/>
                </a:solidFill>
                <a:latin typeface="Arial Black" pitchFamily="34" charset="0"/>
              </a:rPr>
              <a:t> – from the Waste after a Wool cleaning</a:t>
            </a:r>
          </a:p>
          <a:p>
            <a:r>
              <a:rPr lang="en-GB" b="1" dirty="0" smtClean="0">
                <a:latin typeface="Arial Black" pitchFamily="34" charset="0"/>
              </a:rPr>
              <a:t>Japanese wax </a:t>
            </a:r>
            <a:r>
              <a:rPr lang="en-GB" dirty="0" smtClean="0"/>
              <a:t>– from the tree Fruits</a:t>
            </a:r>
          </a:p>
          <a:p>
            <a:r>
              <a:rPr lang="en-GB" dirty="0" smtClean="0">
                <a:solidFill>
                  <a:srgbClr val="FF0000"/>
                </a:solidFill>
                <a:latin typeface="Arial Black" pitchFamily="34" charset="0"/>
              </a:rPr>
              <a:t>Chinese wax – insect secret</a:t>
            </a:r>
          </a:p>
          <a:p>
            <a:r>
              <a:rPr lang="en-GB" dirty="0" smtClean="0">
                <a:solidFill>
                  <a:srgbClr val="0000FF"/>
                </a:solidFill>
                <a:latin typeface="Arial Black" pitchFamily="34" charset="0"/>
              </a:rPr>
              <a:t>Esparto wax </a:t>
            </a:r>
            <a:r>
              <a:rPr lang="en-GB" dirty="0" smtClean="0">
                <a:solidFill>
                  <a:srgbClr val="0000FF"/>
                </a:solidFill>
              </a:rPr>
              <a:t>–</a:t>
            </a:r>
            <a:r>
              <a:rPr lang="cs-CZ" dirty="0" smtClean="0">
                <a:solidFill>
                  <a:srgbClr val="0000FF"/>
                </a:solidFill>
              </a:rPr>
              <a:t> </a:t>
            </a:r>
            <a:r>
              <a:rPr lang="en-GB" dirty="0" smtClean="0">
                <a:solidFill>
                  <a:srgbClr val="0000FF"/>
                </a:solidFill>
              </a:rPr>
              <a:t>protective cover on the Esparto Grass</a:t>
            </a:r>
          </a:p>
          <a:p>
            <a:r>
              <a:rPr lang="cs-CZ" dirty="0" smtClean="0"/>
              <a:t>………………..</a:t>
            </a:r>
          </a:p>
          <a:p>
            <a:endParaRPr lang="cs-CZ" dirty="0" smtClean="0"/>
          </a:p>
          <a:p>
            <a:endParaRPr lang="cs-CZ" dirty="0" smtClean="0"/>
          </a:p>
          <a:p>
            <a:endParaRPr lang="cs-CZ" dirty="0"/>
          </a:p>
        </p:txBody>
      </p:sp>
      <p:sp>
        <p:nvSpPr>
          <p:cNvPr id="3" name="Zástupný symbol pro datum 2"/>
          <p:cNvSpPr>
            <a:spLocks noGrp="1"/>
          </p:cNvSpPr>
          <p:nvPr>
            <p:ph type="dt" sz="half" idx="10"/>
          </p:nvPr>
        </p:nvSpPr>
        <p:spPr/>
        <p:txBody>
          <a:bodyPr/>
          <a:lstStyle/>
          <a:p>
            <a:pPr>
              <a:defRPr/>
            </a:pPr>
            <a:r>
              <a:rPr lang="cs-CZ" smtClean="0"/>
              <a:t>January 2018/3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54</a:t>
            </a:fld>
            <a:endParaRPr lang="sk-SK"/>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0"/>
            <a:ext cx="8229600" cy="980728"/>
          </a:xfrm>
        </p:spPr>
        <p:txBody>
          <a:bodyPr/>
          <a:lstStyle/>
          <a:p>
            <a:r>
              <a:rPr lang="cs-CZ" sz="3200" b="1" dirty="0" err="1" smtClean="0">
                <a:solidFill>
                  <a:srgbClr val="FF0000"/>
                </a:solidFill>
                <a:latin typeface="Arial Black" pitchFamily="34" charset="0"/>
              </a:rPr>
              <a:t>What</a:t>
            </a:r>
            <a:r>
              <a:rPr lang="cs-CZ" sz="3200" b="1" dirty="0" smtClean="0">
                <a:solidFill>
                  <a:srgbClr val="FF0000"/>
                </a:solidFill>
                <a:latin typeface="Arial Black" pitchFamily="34" charset="0"/>
              </a:rPr>
              <a:t> </a:t>
            </a:r>
            <a:r>
              <a:rPr lang="cs-CZ" sz="3200" b="1" dirty="0" err="1" smtClean="0">
                <a:solidFill>
                  <a:srgbClr val="FF0000"/>
                </a:solidFill>
                <a:latin typeface="Arial Black" pitchFamily="34" charset="0"/>
              </a:rPr>
              <a:t>is</a:t>
            </a:r>
            <a:r>
              <a:rPr lang="cs-CZ" sz="3200" b="1" dirty="0" smtClean="0">
                <a:solidFill>
                  <a:srgbClr val="FF0000"/>
                </a:solidFill>
                <a:latin typeface="Arial Black" pitchFamily="34" charset="0"/>
              </a:rPr>
              <a:t> </a:t>
            </a:r>
            <a:r>
              <a:rPr lang="cs-CZ" sz="3200" b="1" dirty="0" err="1" smtClean="0">
                <a:solidFill>
                  <a:srgbClr val="FF0000"/>
                </a:solidFill>
                <a:latin typeface="Arial Black" pitchFamily="34" charset="0"/>
              </a:rPr>
              <a:t>the</a:t>
            </a:r>
            <a:r>
              <a:rPr lang="cs-CZ" sz="3200" b="1" dirty="0" smtClean="0">
                <a:solidFill>
                  <a:srgbClr val="FF0000"/>
                </a:solidFill>
                <a:latin typeface="Arial Black" pitchFamily="34" charset="0"/>
              </a:rPr>
              <a:t> </a:t>
            </a:r>
            <a:r>
              <a:rPr lang="cs-CZ" sz="3200" b="1" dirty="0" err="1" smtClean="0">
                <a:solidFill>
                  <a:srgbClr val="FF0000"/>
                </a:solidFill>
                <a:latin typeface="Arial Black" pitchFamily="34" charset="0"/>
              </a:rPr>
              <a:t>Difference</a:t>
            </a:r>
            <a:r>
              <a:rPr lang="cs-CZ" sz="3200" b="1" dirty="0" smtClean="0">
                <a:solidFill>
                  <a:srgbClr val="FF0000"/>
                </a:solidFill>
                <a:latin typeface="Arial Black" pitchFamily="34" charset="0"/>
              </a:rPr>
              <a:t> </a:t>
            </a:r>
            <a:r>
              <a:rPr lang="cs-CZ" sz="3200" b="1" dirty="0" err="1" smtClean="0">
                <a:solidFill>
                  <a:srgbClr val="FF0000"/>
                </a:solidFill>
                <a:latin typeface="Arial Black" pitchFamily="34" charset="0"/>
              </a:rPr>
              <a:t>between</a:t>
            </a:r>
            <a:r>
              <a:rPr lang="cs-CZ" sz="3200" b="1" dirty="0" smtClean="0">
                <a:solidFill>
                  <a:srgbClr val="FF0000"/>
                </a:solidFill>
                <a:latin typeface="Arial Black" pitchFamily="34" charset="0"/>
              </a:rPr>
              <a:t> </a:t>
            </a:r>
            <a:r>
              <a:rPr lang="cs-CZ" sz="3200" b="1" dirty="0" err="1" smtClean="0">
                <a:solidFill>
                  <a:srgbClr val="0000FF"/>
                </a:solidFill>
                <a:latin typeface="Arial Black" pitchFamily="34" charset="0"/>
              </a:rPr>
              <a:t>Oils</a:t>
            </a:r>
            <a:r>
              <a:rPr lang="cs-CZ" sz="3200" b="1" dirty="0" smtClean="0">
                <a:solidFill>
                  <a:srgbClr val="FF0000"/>
                </a:solidFill>
                <a:latin typeface="Arial Black" pitchFamily="34" charset="0"/>
              </a:rPr>
              <a:t> </a:t>
            </a:r>
            <a:r>
              <a:rPr lang="cs-CZ" sz="3200" b="1" dirty="0" err="1" smtClean="0">
                <a:solidFill>
                  <a:srgbClr val="FF0000"/>
                </a:solidFill>
                <a:latin typeface="Arial Black" pitchFamily="34" charset="0"/>
              </a:rPr>
              <a:t>and</a:t>
            </a:r>
            <a:r>
              <a:rPr lang="cs-CZ" sz="3200" b="1" dirty="0" smtClean="0">
                <a:solidFill>
                  <a:srgbClr val="FF0000"/>
                </a:solidFill>
                <a:latin typeface="Arial Black" pitchFamily="34" charset="0"/>
              </a:rPr>
              <a:t> </a:t>
            </a:r>
            <a:r>
              <a:rPr lang="cs-CZ" sz="3200" b="1" i="1" dirty="0" err="1" smtClean="0">
                <a:solidFill>
                  <a:srgbClr val="FF0000"/>
                </a:solidFill>
                <a:latin typeface="Arial Black" pitchFamily="34" charset="0"/>
              </a:rPr>
              <a:t>Wases</a:t>
            </a:r>
            <a:r>
              <a:rPr lang="cs-CZ" sz="3200" b="1" dirty="0" smtClean="0">
                <a:solidFill>
                  <a:srgbClr val="FF0000"/>
                </a:solidFill>
                <a:latin typeface="Arial Black" pitchFamily="34" charset="0"/>
              </a:rPr>
              <a:t>?</a:t>
            </a:r>
            <a:endParaRPr lang="cs-CZ" sz="3200" b="1" dirty="0">
              <a:solidFill>
                <a:srgbClr val="FF0000"/>
              </a:solidFill>
              <a:latin typeface="Arial Black" pitchFamily="34" charset="0"/>
            </a:endParaRPr>
          </a:p>
        </p:txBody>
      </p:sp>
      <p:sp>
        <p:nvSpPr>
          <p:cNvPr id="14" name="Zástupný symbol pro text 13"/>
          <p:cNvSpPr>
            <a:spLocks noGrp="1"/>
          </p:cNvSpPr>
          <p:nvPr>
            <p:ph type="body" idx="1"/>
          </p:nvPr>
        </p:nvSpPr>
        <p:spPr>
          <a:xfrm>
            <a:off x="179512" y="1052736"/>
            <a:ext cx="4040188" cy="639762"/>
          </a:xfrm>
          <a:ln w="38100">
            <a:solidFill>
              <a:srgbClr val="0000FF"/>
            </a:solidFill>
          </a:ln>
        </p:spPr>
        <p:txBody>
          <a:bodyPr/>
          <a:lstStyle/>
          <a:p>
            <a:pPr algn="ctr"/>
            <a:r>
              <a:rPr lang="cs-CZ" sz="3200" dirty="0" err="1" smtClean="0">
                <a:solidFill>
                  <a:srgbClr val="0000FF"/>
                </a:solidFill>
                <a:latin typeface="Arial Black" pitchFamily="34" charset="0"/>
              </a:rPr>
              <a:t>Oils</a:t>
            </a:r>
            <a:endParaRPr lang="cs-CZ" sz="3200" dirty="0">
              <a:solidFill>
                <a:srgbClr val="0000FF"/>
              </a:solidFill>
              <a:latin typeface="Arial Black" pitchFamily="34" charset="0"/>
            </a:endParaRPr>
          </a:p>
        </p:txBody>
      </p:sp>
      <p:sp>
        <p:nvSpPr>
          <p:cNvPr id="15" name="Zástupný symbol pro obsah 14"/>
          <p:cNvSpPr>
            <a:spLocks noGrp="1"/>
          </p:cNvSpPr>
          <p:nvPr>
            <p:ph sz="half" idx="2"/>
          </p:nvPr>
        </p:nvSpPr>
        <p:spPr>
          <a:xfrm>
            <a:off x="179512" y="1700808"/>
            <a:ext cx="4040188" cy="4608512"/>
          </a:xfrm>
          <a:ln w="38100">
            <a:solidFill>
              <a:srgbClr val="0000FF"/>
            </a:solidFill>
          </a:ln>
        </p:spPr>
        <p:txBody>
          <a:bodyPr/>
          <a:lstStyle/>
          <a:p>
            <a:r>
              <a:rPr lang="cs-CZ" sz="3200" b="1" dirty="0" err="1" smtClean="0">
                <a:solidFill>
                  <a:srgbClr val="0000FF"/>
                </a:solidFill>
              </a:rPr>
              <a:t>Glycerides</a:t>
            </a:r>
            <a:endParaRPr lang="cs-CZ" sz="3200" b="1" dirty="0" smtClean="0">
              <a:solidFill>
                <a:srgbClr val="0000FF"/>
              </a:solidFill>
            </a:endParaRPr>
          </a:p>
          <a:p>
            <a:r>
              <a:rPr lang="en-GB" sz="3800" b="1" dirty="0" smtClean="0">
                <a:solidFill>
                  <a:srgbClr val="0000FF"/>
                </a:solidFill>
              </a:rPr>
              <a:t>Higher fatty acids</a:t>
            </a:r>
            <a:r>
              <a:rPr lang="cs-CZ" sz="3800" b="1" dirty="0" smtClean="0">
                <a:solidFill>
                  <a:srgbClr val="0000FF"/>
                </a:solidFill>
              </a:rPr>
              <a:t>(&gt; 10 C)</a:t>
            </a:r>
            <a:r>
              <a:rPr lang="en-GB" sz="4200" b="1" u="sng" dirty="0" smtClean="0">
                <a:solidFill>
                  <a:srgbClr val="008000"/>
                </a:solidFill>
                <a:latin typeface="Arial Black" pitchFamily="34" charset="0"/>
              </a:rPr>
              <a:t> </a:t>
            </a:r>
            <a:r>
              <a:rPr lang="en-GB" sz="3600" b="1" u="sng" dirty="0" smtClean="0">
                <a:solidFill>
                  <a:srgbClr val="008000"/>
                </a:solidFill>
                <a:latin typeface="Arial Black" pitchFamily="34" charset="0"/>
              </a:rPr>
              <a:t>Unsaturated</a:t>
            </a:r>
            <a:endParaRPr lang="en-GB" sz="4200" b="1" u="sng" dirty="0" smtClean="0">
              <a:solidFill>
                <a:srgbClr val="008000"/>
              </a:solidFill>
              <a:latin typeface="Arial Black" pitchFamily="34" charset="0"/>
            </a:endParaRPr>
          </a:p>
          <a:p>
            <a:pPr lvl="1"/>
            <a:r>
              <a:rPr lang="en-GB" sz="2400" b="1" dirty="0" smtClean="0">
                <a:solidFill>
                  <a:srgbClr val="008000"/>
                </a:solidFill>
              </a:rPr>
              <a:t>One double bond only</a:t>
            </a:r>
          </a:p>
          <a:p>
            <a:pPr lvl="1"/>
            <a:r>
              <a:rPr lang="en-GB" sz="2400" b="1" dirty="0" smtClean="0">
                <a:solidFill>
                  <a:srgbClr val="008000"/>
                </a:solidFill>
              </a:rPr>
              <a:t>More double bonds </a:t>
            </a:r>
          </a:p>
          <a:p>
            <a:pPr lvl="2"/>
            <a:r>
              <a:rPr lang="en-GB" sz="2400" b="1" dirty="0" smtClean="0">
                <a:solidFill>
                  <a:srgbClr val="008000"/>
                </a:solidFill>
              </a:rPr>
              <a:t>Isolated</a:t>
            </a:r>
          </a:p>
          <a:p>
            <a:pPr lvl="2"/>
            <a:r>
              <a:rPr lang="en-GB" sz="2400" b="1" dirty="0" smtClean="0">
                <a:solidFill>
                  <a:srgbClr val="008000"/>
                </a:solidFill>
              </a:rPr>
              <a:t>Conjugated </a:t>
            </a:r>
            <a:endParaRPr lang="en-GB" sz="2000" b="1" dirty="0" smtClean="0">
              <a:solidFill>
                <a:srgbClr val="008000"/>
              </a:solidFill>
            </a:endParaRPr>
          </a:p>
          <a:p>
            <a:endParaRPr lang="cs-CZ" sz="3200" b="1" dirty="0" smtClean="0">
              <a:solidFill>
                <a:srgbClr val="0000FF"/>
              </a:solidFill>
            </a:endParaRPr>
          </a:p>
        </p:txBody>
      </p:sp>
      <p:sp>
        <p:nvSpPr>
          <p:cNvPr id="16" name="Zástupný symbol pro text 15"/>
          <p:cNvSpPr>
            <a:spLocks noGrp="1"/>
          </p:cNvSpPr>
          <p:nvPr>
            <p:ph type="body" sz="quarter" idx="3"/>
          </p:nvPr>
        </p:nvSpPr>
        <p:spPr>
          <a:xfrm>
            <a:off x="4283968" y="1052736"/>
            <a:ext cx="4680520" cy="639762"/>
          </a:xfrm>
          <a:ln w="38100">
            <a:solidFill>
              <a:srgbClr val="FF0000"/>
            </a:solidFill>
          </a:ln>
        </p:spPr>
        <p:txBody>
          <a:bodyPr/>
          <a:lstStyle/>
          <a:p>
            <a:pPr algn="ctr"/>
            <a:r>
              <a:rPr lang="cs-CZ" sz="3200" i="1" dirty="0" err="1" smtClean="0">
                <a:solidFill>
                  <a:srgbClr val="FF0000"/>
                </a:solidFill>
                <a:latin typeface="Arial Black" pitchFamily="34" charset="0"/>
              </a:rPr>
              <a:t>Wases</a:t>
            </a:r>
            <a:endParaRPr lang="cs-CZ" sz="3200" i="1" dirty="0">
              <a:solidFill>
                <a:srgbClr val="FF0000"/>
              </a:solidFill>
              <a:latin typeface="Arial Black" pitchFamily="34" charset="0"/>
            </a:endParaRPr>
          </a:p>
        </p:txBody>
      </p:sp>
      <p:sp>
        <p:nvSpPr>
          <p:cNvPr id="17" name="Zástupný symbol pro obsah 16"/>
          <p:cNvSpPr>
            <a:spLocks noGrp="1"/>
          </p:cNvSpPr>
          <p:nvPr>
            <p:ph sz="quarter" idx="4"/>
          </p:nvPr>
        </p:nvSpPr>
        <p:spPr>
          <a:xfrm>
            <a:off x="4283969" y="1700808"/>
            <a:ext cx="4680520" cy="4608512"/>
          </a:xfrm>
          <a:ln w="38100">
            <a:solidFill>
              <a:srgbClr val="FF0000"/>
            </a:solidFill>
          </a:ln>
        </p:spPr>
        <p:txBody>
          <a:bodyPr/>
          <a:lstStyle/>
          <a:p>
            <a:r>
              <a:rPr lang="cs-CZ" sz="3200" b="1" i="1" dirty="0" err="1" smtClean="0">
                <a:solidFill>
                  <a:srgbClr val="FF0000"/>
                </a:solidFill>
              </a:rPr>
              <a:t>Alcohols</a:t>
            </a:r>
            <a:r>
              <a:rPr lang="cs-CZ" sz="3200" b="1" i="1" dirty="0" smtClean="0">
                <a:solidFill>
                  <a:srgbClr val="FF0000"/>
                </a:solidFill>
              </a:rPr>
              <a:t> </a:t>
            </a:r>
            <a:r>
              <a:rPr lang="cs-CZ" sz="3200" b="1" i="1" dirty="0" err="1" smtClean="0">
                <a:solidFill>
                  <a:srgbClr val="FF0000"/>
                </a:solidFill>
              </a:rPr>
              <a:t>with</a:t>
            </a:r>
            <a:r>
              <a:rPr lang="cs-CZ" sz="3200" b="1" i="1" dirty="0" smtClean="0">
                <a:solidFill>
                  <a:srgbClr val="FF0000"/>
                </a:solidFill>
              </a:rPr>
              <a:t> </a:t>
            </a:r>
            <a:r>
              <a:rPr lang="cs-CZ" sz="3200" b="1" i="1" dirty="0" err="1" smtClean="0">
                <a:solidFill>
                  <a:srgbClr val="FF0000"/>
                </a:solidFill>
              </a:rPr>
              <a:t>longer</a:t>
            </a:r>
            <a:r>
              <a:rPr lang="cs-CZ" sz="3200" b="1" i="1" dirty="0" smtClean="0">
                <a:solidFill>
                  <a:srgbClr val="FF0000"/>
                </a:solidFill>
              </a:rPr>
              <a:t> </a:t>
            </a:r>
            <a:r>
              <a:rPr lang="cs-CZ" sz="3200" b="1" i="1" dirty="0" err="1" smtClean="0">
                <a:solidFill>
                  <a:srgbClr val="FF0000"/>
                </a:solidFill>
              </a:rPr>
              <a:t>aliphatic</a:t>
            </a:r>
            <a:r>
              <a:rPr lang="cs-CZ" sz="3200" b="1" i="1" dirty="0" smtClean="0">
                <a:solidFill>
                  <a:srgbClr val="FF0000"/>
                </a:solidFill>
              </a:rPr>
              <a:t> </a:t>
            </a:r>
            <a:r>
              <a:rPr lang="cs-CZ" sz="3200" b="1" i="1" dirty="0" err="1" smtClean="0">
                <a:solidFill>
                  <a:srgbClr val="FF0000"/>
                </a:solidFill>
              </a:rPr>
              <a:t>chain</a:t>
            </a:r>
            <a:r>
              <a:rPr lang="cs-CZ" sz="3200" b="1" i="1" dirty="0" smtClean="0">
                <a:solidFill>
                  <a:srgbClr val="FF0000"/>
                </a:solidFill>
              </a:rPr>
              <a:t> (</a:t>
            </a:r>
            <a:r>
              <a:rPr lang="cs-CZ" sz="3200" b="1" i="1" dirty="0" err="1" smtClean="0">
                <a:solidFill>
                  <a:srgbClr val="FF0000"/>
                </a:solidFill>
              </a:rPr>
              <a:t>approx</a:t>
            </a:r>
            <a:r>
              <a:rPr lang="cs-CZ" sz="3200" b="1" i="1" dirty="0" smtClean="0">
                <a:solidFill>
                  <a:srgbClr val="FF0000"/>
                </a:solidFill>
              </a:rPr>
              <a:t>. C &gt; 15)</a:t>
            </a:r>
          </a:p>
          <a:p>
            <a:r>
              <a:rPr lang="cs-CZ" sz="3200" b="1" i="1" dirty="0" err="1" smtClean="0">
                <a:solidFill>
                  <a:srgbClr val="FF0000"/>
                </a:solidFill>
              </a:rPr>
              <a:t>The</a:t>
            </a:r>
            <a:r>
              <a:rPr lang="cs-CZ" sz="3200" b="1" i="1" dirty="0" smtClean="0">
                <a:solidFill>
                  <a:srgbClr val="FF0000"/>
                </a:solidFill>
              </a:rPr>
              <a:t> </a:t>
            </a:r>
            <a:r>
              <a:rPr lang="cs-CZ" sz="3200" b="1" i="1" dirty="0" err="1" smtClean="0">
                <a:solidFill>
                  <a:srgbClr val="FF0000"/>
                </a:solidFill>
              </a:rPr>
              <a:t>Waxes</a:t>
            </a:r>
            <a:r>
              <a:rPr lang="cs-CZ" sz="3200" b="1" i="1" dirty="0" smtClean="0">
                <a:solidFill>
                  <a:srgbClr val="FF0000"/>
                </a:solidFill>
              </a:rPr>
              <a:t> </a:t>
            </a:r>
            <a:r>
              <a:rPr lang="cs-CZ" sz="3200" b="1" i="1" dirty="0" err="1" smtClean="0">
                <a:solidFill>
                  <a:srgbClr val="FF0000"/>
                </a:solidFill>
              </a:rPr>
              <a:t>based</a:t>
            </a:r>
            <a:r>
              <a:rPr lang="cs-CZ" sz="3200" b="1" i="1" dirty="0" smtClean="0">
                <a:solidFill>
                  <a:srgbClr val="FF0000"/>
                </a:solidFill>
              </a:rPr>
              <a:t> od </a:t>
            </a:r>
            <a:r>
              <a:rPr lang="cs-CZ" sz="3200" b="1" i="1" dirty="0" err="1" smtClean="0">
                <a:solidFill>
                  <a:srgbClr val="FF0000"/>
                </a:solidFill>
              </a:rPr>
              <a:t>the</a:t>
            </a:r>
            <a:r>
              <a:rPr lang="cs-CZ" sz="3200" b="1" i="1" dirty="0" smtClean="0">
                <a:solidFill>
                  <a:srgbClr val="FF0000"/>
                </a:solidFill>
              </a:rPr>
              <a:t> DIOLS </a:t>
            </a:r>
            <a:r>
              <a:rPr lang="cs-CZ" sz="3200" b="1" i="1" dirty="0" err="1" smtClean="0">
                <a:solidFill>
                  <a:srgbClr val="FF0000"/>
                </a:solidFill>
              </a:rPr>
              <a:t>exist</a:t>
            </a:r>
            <a:r>
              <a:rPr lang="cs-CZ" sz="3200" b="1" i="1" dirty="0" smtClean="0">
                <a:solidFill>
                  <a:srgbClr val="FF0000"/>
                </a:solidFill>
              </a:rPr>
              <a:t> </a:t>
            </a:r>
            <a:r>
              <a:rPr lang="cs-CZ" sz="3200" b="1" i="1" dirty="0" err="1" smtClean="0">
                <a:solidFill>
                  <a:srgbClr val="FF0000"/>
                </a:solidFill>
              </a:rPr>
              <a:t>also</a:t>
            </a:r>
            <a:endParaRPr lang="cs-CZ" sz="3200" b="1" i="1" dirty="0" smtClean="0">
              <a:solidFill>
                <a:srgbClr val="FF0000"/>
              </a:solidFill>
            </a:endParaRPr>
          </a:p>
          <a:p>
            <a:r>
              <a:rPr lang="en-GB" sz="3200" b="1" i="1" dirty="0" smtClean="0">
                <a:solidFill>
                  <a:srgbClr val="FF0000"/>
                </a:solidFill>
              </a:rPr>
              <a:t>Higher fatty acids</a:t>
            </a:r>
            <a:r>
              <a:rPr lang="cs-CZ" sz="3200" b="1" i="1" dirty="0" smtClean="0">
                <a:solidFill>
                  <a:srgbClr val="FF0000"/>
                </a:solidFill>
              </a:rPr>
              <a:t> (</a:t>
            </a:r>
            <a:r>
              <a:rPr lang="cs-CZ" sz="3200" b="1" i="1" dirty="0" err="1" smtClean="0">
                <a:solidFill>
                  <a:srgbClr val="FF0000"/>
                </a:solidFill>
              </a:rPr>
              <a:t>approx</a:t>
            </a:r>
            <a:r>
              <a:rPr lang="cs-CZ" sz="3200" b="1" i="1" dirty="0" smtClean="0">
                <a:solidFill>
                  <a:srgbClr val="FF0000"/>
                </a:solidFill>
              </a:rPr>
              <a:t>. &gt; 15 C), </a:t>
            </a:r>
            <a:r>
              <a:rPr lang="cs-CZ" sz="3200" b="1" i="1" dirty="0" err="1" smtClean="0">
                <a:solidFill>
                  <a:srgbClr val="FF0000"/>
                </a:solidFill>
              </a:rPr>
              <a:t>mostly</a:t>
            </a:r>
            <a:r>
              <a:rPr lang="cs-CZ" sz="3200" b="1" i="1" dirty="0" smtClean="0">
                <a:solidFill>
                  <a:srgbClr val="FF0000"/>
                </a:solidFill>
              </a:rPr>
              <a:t> </a:t>
            </a:r>
            <a:r>
              <a:rPr lang="cs-CZ" sz="3200" b="1" i="1" dirty="0" smtClean="0">
                <a:solidFill>
                  <a:srgbClr val="FF0000"/>
                </a:solidFill>
                <a:latin typeface="Arial Black" pitchFamily="34" charset="0"/>
              </a:rPr>
              <a:t>SATURATED</a:t>
            </a:r>
            <a:endParaRPr lang="cs-CZ" b="1" i="1" dirty="0" smtClean="0">
              <a:solidFill>
                <a:srgbClr val="FF0000"/>
              </a:solidFill>
              <a:latin typeface="Arial Black" pitchFamily="34" charset="0"/>
            </a:endParaRPr>
          </a:p>
          <a:p>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r>
              <a:rPr lang="cs-CZ" smtClean="0"/>
              <a:t>January 2018/3</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6</a:t>
            </a:fld>
            <a:endParaRPr lang="sk-SK"/>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0" y="0"/>
            <a:ext cx="9144000" cy="1143000"/>
          </a:xfrm>
        </p:spPr>
        <p:txBody>
          <a:bodyPr/>
          <a:lstStyle/>
          <a:p>
            <a:r>
              <a:rPr lang="en-GB" sz="3200" b="1" dirty="0" err="1" smtClean="0">
                <a:solidFill>
                  <a:srgbClr val="0000FF"/>
                </a:solidFill>
              </a:rPr>
              <a:t>Whye</a:t>
            </a:r>
            <a:r>
              <a:rPr lang="en-GB" sz="3200" b="1" dirty="0" smtClean="0">
                <a:solidFill>
                  <a:srgbClr val="0000FF"/>
                </a:solidFill>
              </a:rPr>
              <a:t> are </a:t>
            </a:r>
            <a:r>
              <a:rPr lang="en-GB" sz="3200" b="1" cap="all" dirty="0" smtClean="0">
                <a:solidFill>
                  <a:srgbClr val="0000FF"/>
                </a:solidFill>
              </a:rPr>
              <a:t>Oils</a:t>
            </a:r>
            <a:r>
              <a:rPr lang="en-GB" sz="3200" b="1" dirty="0" smtClean="0">
                <a:solidFill>
                  <a:srgbClr val="0000FF"/>
                </a:solidFill>
              </a:rPr>
              <a:t> liquid and </a:t>
            </a:r>
            <a:r>
              <a:rPr lang="en-GB" sz="3200" b="1" dirty="0" err="1" smtClean="0">
                <a:solidFill>
                  <a:srgbClr val="FF0000"/>
                </a:solidFill>
              </a:rPr>
              <a:t>and</a:t>
            </a:r>
            <a:r>
              <a:rPr lang="en-GB" sz="3200" b="1" dirty="0" smtClean="0">
                <a:solidFill>
                  <a:srgbClr val="FF0000"/>
                </a:solidFill>
              </a:rPr>
              <a:t> </a:t>
            </a:r>
            <a:r>
              <a:rPr lang="en-GB" sz="3200" b="1" cap="all" dirty="0" err="1" smtClean="0">
                <a:solidFill>
                  <a:srgbClr val="FF0000"/>
                </a:solidFill>
              </a:rPr>
              <a:t>Wases</a:t>
            </a:r>
            <a:r>
              <a:rPr lang="en-GB" sz="3200" b="1" dirty="0" smtClean="0">
                <a:solidFill>
                  <a:srgbClr val="FF0000"/>
                </a:solidFill>
              </a:rPr>
              <a:t>  are solid </a:t>
            </a:r>
            <a:r>
              <a:rPr lang="en-GB" sz="3200" b="1" dirty="0" smtClean="0">
                <a:solidFill>
                  <a:schemeClr val="tx1"/>
                </a:solidFill>
              </a:rPr>
              <a:t>(USUALLY, </a:t>
            </a:r>
            <a:r>
              <a:rPr lang="en-GB" sz="3200" b="1" u="sng" dirty="0" smtClean="0">
                <a:solidFill>
                  <a:srgbClr val="7030A0"/>
                </a:solidFill>
              </a:rPr>
              <a:t>at standard temperature</a:t>
            </a:r>
            <a:r>
              <a:rPr lang="en-GB" sz="3200" b="1" dirty="0" smtClean="0">
                <a:solidFill>
                  <a:schemeClr val="tx1"/>
                </a:solidFill>
              </a:rPr>
              <a:t>)?</a:t>
            </a:r>
            <a:endParaRPr lang="en-GB" sz="3200" b="1" dirty="0">
              <a:solidFill>
                <a:schemeClr val="tx1"/>
              </a:solidFill>
            </a:endParaRPr>
          </a:p>
        </p:txBody>
      </p:sp>
      <p:sp>
        <p:nvSpPr>
          <p:cNvPr id="14" name="Zástupný symbol pro text 13"/>
          <p:cNvSpPr>
            <a:spLocks noGrp="1"/>
          </p:cNvSpPr>
          <p:nvPr>
            <p:ph type="body" idx="1"/>
          </p:nvPr>
        </p:nvSpPr>
        <p:spPr>
          <a:xfrm>
            <a:off x="395536" y="1124744"/>
            <a:ext cx="4040188" cy="639762"/>
          </a:xfrm>
          <a:ln w="38100">
            <a:solidFill>
              <a:srgbClr val="0000FF"/>
            </a:solidFill>
          </a:ln>
        </p:spPr>
        <p:txBody>
          <a:bodyPr/>
          <a:lstStyle/>
          <a:p>
            <a:pPr algn="ctr"/>
            <a:r>
              <a:rPr lang="en-GB" sz="3200" cap="all" dirty="0" smtClean="0">
                <a:solidFill>
                  <a:srgbClr val="0000FF"/>
                </a:solidFill>
                <a:latin typeface="Arial Black" pitchFamily="34" charset="0"/>
              </a:rPr>
              <a:t>Oils</a:t>
            </a:r>
            <a:endParaRPr lang="cs-CZ" sz="3200" dirty="0">
              <a:solidFill>
                <a:srgbClr val="0000FF"/>
              </a:solidFill>
              <a:latin typeface="Arial Black" pitchFamily="34" charset="0"/>
            </a:endParaRPr>
          </a:p>
        </p:txBody>
      </p:sp>
      <p:sp>
        <p:nvSpPr>
          <p:cNvPr id="15" name="Zástupný symbol pro obsah 14"/>
          <p:cNvSpPr>
            <a:spLocks noGrp="1"/>
          </p:cNvSpPr>
          <p:nvPr>
            <p:ph sz="half" idx="2"/>
          </p:nvPr>
        </p:nvSpPr>
        <p:spPr>
          <a:xfrm>
            <a:off x="395536" y="1772816"/>
            <a:ext cx="4040188" cy="4353347"/>
          </a:xfrm>
          <a:ln w="38100">
            <a:solidFill>
              <a:srgbClr val="0000FF"/>
            </a:solidFill>
          </a:ln>
        </p:spPr>
        <p:txBody>
          <a:bodyPr/>
          <a:lstStyle/>
          <a:p>
            <a:r>
              <a:rPr lang="en-GB" sz="3200" b="1" u="sng" dirty="0" smtClean="0">
                <a:solidFill>
                  <a:srgbClr val="0000FF"/>
                </a:solidFill>
                <a:latin typeface="Arial Black" pitchFamily="34" charset="0"/>
              </a:rPr>
              <a:t>Unsaturated</a:t>
            </a:r>
            <a:endParaRPr lang="en-GB" sz="4000" b="1" u="sng" dirty="0" smtClean="0">
              <a:solidFill>
                <a:srgbClr val="0000FF"/>
              </a:solidFill>
              <a:latin typeface="Arial Black" pitchFamily="34" charset="0"/>
            </a:endParaRPr>
          </a:p>
          <a:p>
            <a:pPr lvl="1"/>
            <a:r>
              <a:rPr lang="en-GB" b="1" dirty="0" smtClean="0">
                <a:solidFill>
                  <a:srgbClr val="0000FF"/>
                </a:solidFill>
              </a:rPr>
              <a:t>One double bond only</a:t>
            </a:r>
          </a:p>
          <a:p>
            <a:pPr lvl="1"/>
            <a:r>
              <a:rPr lang="en-GB" b="1" dirty="0" smtClean="0">
                <a:solidFill>
                  <a:srgbClr val="0000FF"/>
                </a:solidFill>
              </a:rPr>
              <a:t>More double bonds </a:t>
            </a:r>
          </a:p>
          <a:p>
            <a:pPr lvl="2"/>
            <a:r>
              <a:rPr lang="en-GB" sz="2000" b="1" dirty="0" smtClean="0">
                <a:solidFill>
                  <a:srgbClr val="0000FF"/>
                </a:solidFill>
              </a:rPr>
              <a:t>Isolated</a:t>
            </a:r>
          </a:p>
          <a:p>
            <a:pPr lvl="2"/>
            <a:r>
              <a:rPr lang="en-GB" sz="2000" b="1" dirty="0" smtClean="0">
                <a:solidFill>
                  <a:srgbClr val="0000FF"/>
                </a:solidFill>
              </a:rPr>
              <a:t>Conjugated</a:t>
            </a:r>
            <a:endParaRPr lang="cs-CZ" sz="2400" b="1" dirty="0" smtClean="0">
              <a:solidFill>
                <a:srgbClr val="0000FF"/>
              </a:solidFill>
            </a:endParaRPr>
          </a:p>
          <a:p>
            <a:r>
              <a:rPr lang="en-GB" sz="2200" b="1" dirty="0" smtClean="0">
                <a:solidFill>
                  <a:srgbClr val="0000FF"/>
                </a:solidFill>
              </a:rPr>
              <a:t>What is the </a:t>
            </a:r>
            <a:r>
              <a:rPr lang="en-GB" sz="2200" b="1" dirty="0" err="1" smtClean="0">
                <a:solidFill>
                  <a:srgbClr val="0000FF"/>
                </a:solidFill>
              </a:rPr>
              <a:t>movability</a:t>
            </a:r>
            <a:r>
              <a:rPr lang="en-GB" sz="2200" b="1" dirty="0" smtClean="0">
                <a:solidFill>
                  <a:srgbClr val="0000FF"/>
                </a:solidFill>
              </a:rPr>
              <a:t> around the DOUBLE BOND?</a:t>
            </a:r>
          </a:p>
          <a:p>
            <a:r>
              <a:rPr lang="en-GB" sz="2200" b="1" dirty="0" smtClean="0">
                <a:solidFill>
                  <a:srgbClr val="0000FF"/>
                </a:solidFill>
              </a:rPr>
              <a:t>How it influence the Crystallization Possibility?</a:t>
            </a:r>
            <a:endParaRPr lang="en-GB" sz="2200" b="1" dirty="0">
              <a:solidFill>
                <a:srgbClr val="0000FF"/>
              </a:solidFill>
            </a:endParaRPr>
          </a:p>
        </p:txBody>
      </p:sp>
      <p:sp>
        <p:nvSpPr>
          <p:cNvPr id="16" name="Zástupný symbol pro text 15"/>
          <p:cNvSpPr>
            <a:spLocks noGrp="1"/>
          </p:cNvSpPr>
          <p:nvPr>
            <p:ph type="body" sz="quarter" idx="3"/>
          </p:nvPr>
        </p:nvSpPr>
        <p:spPr>
          <a:xfrm>
            <a:off x="4644008" y="1124744"/>
            <a:ext cx="4041775" cy="639762"/>
          </a:xfrm>
          <a:ln w="38100">
            <a:solidFill>
              <a:srgbClr val="FF0000"/>
            </a:solidFill>
          </a:ln>
        </p:spPr>
        <p:txBody>
          <a:bodyPr/>
          <a:lstStyle/>
          <a:p>
            <a:pPr algn="ctr"/>
            <a:r>
              <a:rPr lang="cs-CZ" sz="3200" i="1" dirty="0" err="1" smtClean="0">
                <a:solidFill>
                  <a:srgbClr val="FF0000"/>
                </a:solidFill>
                <a:latin typeface="Arial Black" pitchFamily="34" charset="0"/>
              </a:rPr>
              <a:t>Wases</a:t>
            </a:r>
            <a:endParaRPr lang="cs-CZ" sz="3200" i="1" dirty="0">
              <a:solidFill>
                <a:srgbClr val="FF0000"/>
              </a:solidFill>
              <a:latin typeface="Arial Black" pitchFamily="34" charset="0"/>
            </a:endParaRPr>
          </a:p>
        </p:txBody>
      </p:sp>
      <p:sp>
        <p:nvSpPr>
          <p:cNvPr id="17" name="Zástupný symbol pro obsah 16"/>
          <p:cNvSpPr>
            <a:spLocks noGrp="1"/>
          </p:cNvSpPr>
          <p:nvPr>
            <p:ph sz="quarter" idx="4"/>
          </p:nvPr>
        </p:nvSpPr>
        <p:spPr>
          <a:xfrm>
            <a:off x="4645025" y="1772816"/>
            <a:ext cx="4041775" cy="4392488"/>
          </a:xfrm>
          <a:ln w="38100">
            <a:solidFill>
              <a:srgbClr val="FF0000"/>
            </a:solidFill>
          </a:ln>
        </p:spPr>
        <p:txBody>
          <a:bodyPr/>
          <a:lstStyle/>
          <a:p>
            <a:r>
              <a:rPr lang="en-GB" b="1" i="1" dirty="0" smtClean="0">
                <a:solidFill>
                  <a:srgbClr val="FF0000"/>
                </a:solidFill>
              </a:rPr>
              <a:t>Higher fatty acids (approx. &gt; 15 C), mostly </a:t>
            </a:r>
            <a:r>
              <a:rPr lang="en-GB" b="1" i="1" dirty="0" smtClean="0">
                <a:solidFill>
                  <a:srgbClr val="FF0000"/>
                </a:solidFill>
                <a:latin typeface="Arial Black" pitchFamily="34" charset="0"/>
              </a:rPr>
              <a:t>SATURATED</a:t>
            </a:r>
          </a:p>
          <a:p>
            <a:r>
              <a:rPr lang="en-GB" b="1" i="1" dirty="0" smtClean="0">
                <a:solidFill>
                  <a:srgbClr val="C00000"/>
                </a:solidFill>
              </a:rPr>
              <a:t>What is the </a:t>
            </a:r>
            <a:r>
              <a:rPr lang="en-GB" b="1" i="1" dirty="0" err="1" smtClean="0">
                <a:solidFill>
                  <a:srgbClr val="C00000"/>
                </a:solidFill>
              </a:rPr>
              <a:t>movability</a:t>
            </a:r>
            <a:r>
              <a:rPr lang="en-GB" b="1" i="1" dirty="0" smtClean="0">
                <a:solidFill>
                  <a:srgbClr val="C00000"/>
                </a:solidFill>
              </a:rPr>
              <a:t> around the SIMPLE BOND?</a:t>
            </a:r>
          </a:p>
          <a:p>
            <a:r>
              <a:rPr lang="en-GB" b="1" i="1" dirty="0" smtClean="0">
                <a:solidFill>
                  <a:srgbClr val="C00000"/>
                </a:solidFill>
              </a:rPr>
              <a:t>How it influence the Crystallization Possibility?</a:t>
            </a:r>
          </a:p>
          <a:p>
            <a:r>
              <a:rPr lang="en-GB" b="1" i="1" dirty="0" smtClean="0">
                <a:solidFill>
                  <a:srgbClr val="C00000"/>
                </a:solidFill>
                <a:latin typeface="Arial Black" pitchFamily="34" charset="0"/>
              </a:rPr>
              <a:t>How POLYOLEFINES  crystallize ?</a:t>
            </a:r>
          </a:p>
          <a:p>
            <a:endParaRPr lang="cs-CZ" b="1" dirty="0" smtClean="0">
              <a:solidFill>
                <a:srgbClr val="FF0000"/>
              </a:solidFill>
            </a:endParaRPr>
          </a:p>
          <a:p>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r>
              <a:rPr lang="cs-CZ" smtClean="0"/>
              <a:t>January 2018/3</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7</a:t>
            </a:fld>
            <a:endParaRPr lang="sk-S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en-GB" sz="3200" b="1" dirty="0" smtClean="0">
                <a:solidFill>
                  <a:srgbClr val="0000FF"/>
                </a:solidFill>
                <a:latin typeface="Arial Black" pitchFamily="34" charset="0"/>
              </a:rPr>
              <a:t>From the OIL to </a:t>
            </a:r>
            <a:r>
              <a:rPr lang="en-GB" sz="3200" b="1" dirty="0" smtClean="0">
                <a:solidFill>
                  <a:srgbClr val="C00000"/>
                </a:solidFill>
                <a:latin typeface="Arial Black" pitchFamily="34" charset="0"/>
              </a:rPr>
              <a:t>WAX</a:t>
            </a:r>
            <a:r>
              <a:rPr lang="en-GB" sz="3200" b="1" dirty="0" smtClean="0">
                <a:solidFill>
                  <a:srgbClr val="0000FF"/>
                </a:solidFill>
                <a:latin typeface="Arial Black" pitchFamily="34" charset="0"/>
              </a:rPr>
              <a:t> </a:t>
            </a:r>
            <a:r>
              <a:rPr lang="en-GB" sz="3200" b="1" dirty="0" smtClean="0">
                <a:solidFill>
                  <a:srgbClr val="FF0000"/>
                </a:solidFill>
                <a:latin typeface="Arial Black" pitchFamily="34" charset="0"/>
              </a:rPr>
              <a:t/>
            </a:r>
            <a:br>
              <a:rPr lang="en-GB" sz="3200" b="1" dirty="0" smtClean="0">
                <a:solidFill>
                  <a:srgbClr val="FF0000"/>
                </a:solidFill>
                <a:latin typeface="Arial Black" pitchFamily="34" charset="0"/>
              </a:rPr>
            </a:br>
            <a:r>
              <a:rPr lang="en-GB" sz="2800" b="1" i="1" kern="1200" dirty="0" smtClean="0">
                <a:solidFill>
                  <a:srgbClr val="0000FF"/>
                </a:solidFill>
                <a:latin typeface="Arial Black" pitchFamily="34" charset="0"/>
                <a:ea typeface="Times New Roman"/>
                <a:cs typeface="Times New Roman"/>
              </a:rPr>
              <a:t>Castor Oil</a:t>
            </a:r>
            <a:endParaRPr lang="en-GB" sz="2800" b="1"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January 2018/3</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8</a:t>
            </a:fld>
            <a:endParaRPr lang="sk-SK"/>
          </a:p>
        </p:txBody>
      </p:sp>
      <p:pic>
        <p:nvPicPr>
          <p:cNvPr id="2050" name="Picture 2"/>
          <p:cNvPicPr>
            <a:picLocks noChangeAspect="1" noChangeArrowheads="1"/>
          </p:cNvPicPr>
          <p:nvPr/>
        </p:nvPicPr>
        <p:blipFill>
          <a:blip r:embed="rId2" cstate="print"/>
          <a:srcRect/>
          <a:stretch>
            <a:fillRect/>
          </a:stretch>
        </p:blipFill>
        <p:spPr bwMode="auto">
          <a:xfrm rot="16200000">
            <a:off x="1487824" y="176473"/>
            <a:ext cx="2063709" cy="4536316"/>
          </a:xfrm>
          <a:prstGeom prst="rect">
            <a:avLst/>
          </a:prstGeom>
          <a:noFill/>
          <a:ln w="9525">
            <a:noFill/>
            <a:miter lim="800000"/>
            <a:headEnd/>
            <a:tailEnd/>
          </a:ln>
        </p:spPr>
      </p:pic>
      <p:sp>
        <p:nvSpPr>
          <p:cNvPr id="11" name="TextovéPole 10"/>
          <p:cNvSpPr txBox="1"/>
          <p:nvPr/>
        </p:nvSpPr>
        <p:spPr>
          <a:xfrm>
            <a:off x="5076056" y="1412776"/>
            <a:ext cx="3744416" cy="954107"/>
          </a:xfrm>
          <a:prstGeom prst="rect">
            <a:avLst/>
          </a:prstGeom>
          <a:noFill/>
        </p:spPr>
        <p:txBody>
          <a:bodyPr wrap="square" rtlCol="0">
            <a:spAutoFit/>
          </a:bodyPr>
          <a:lstStyle/>
          <a:p>
            <a:r>
              <a:rPr lang="en-GB" sz="2800" b="1" dirty="0" smtClean="0">
                <a:solidFill>
                  <a:srgbClr val="0000FF"/>
                </a:solidFill>
              </a:rPr>
              <a:t>Three DOUBLE BONDS </a:t>
            </a:r>
            <a:endParaRPr lang="en-GB" sz="2800" b="1" dirty="0">
              <a:solidFill>
                <a:srgbClr val="0000FF"/>
              </a:solidFill>
            </a:endParaRPr>
          </a:p>
        </p:txBody>
      </p:sp>
      <p:cxnSp>
        <p:nvCxnSpPr>
          <p:cNvPr id="13" name="Přímá spojovací šipka 12"/>
          <p:cNvCxnSpPr/>
          <p:nvPr/>
        </p:nvCxnSpPr>
        <p:spPr>
          <a:xfrm>
            <a:off x="6804248" y="1988840"/>
            <a:ext cx="0" cy="1152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292080" y="3284984"/>
            <a:ext cx="3672408" cy="523220"/>
          </a:xfrm>
          <a:prstGeom prst="rect">
            <a:avLst/>
          </a:prstGeom>
          <a:noFill/>
        </p:spPr>
        <p:txBody>
          <a:bodyPr wrap="square" rtlCol="0">
            <a:spAutoFit/>
          </a:bodyPr>
          <a:lstStyle/>
          <a:p>
            <a:r>
              <a:rPr lang="cs-CZ" sz="2800" b="1" dirty="0" smtClean="0">
                <a:solidFill>
                  <a:srgbClr val="008000"/>
                </a:solidFill>
              </a:rPr>
              <a:t>HYDROGENATION</a:t>
            </a:r>
            <a:endParaRPr lang="cs-CZ" sz="3200" b="1" dirty="0">
              <a:solidFill>
                <a:srgbClr val="008000"/>
              </a:solidFill>
            </a:endParaRPr>
          </a:p>
        </p:txBody>
      </p:sp>
      <p:cxnSp>
        <p:nvCxnSpPr>
          <p:cNvPr id="16" name="Přímá spojovací šipka 15"/>
          <p:cNvCxnSpPr/>
          <p:nvPr/>
        </p:nvCxnSpPr>
        <p:spPr>
          <a:xfrm>
            <a:off x="6804248" y="3789040"/>
            <a:ext cx="0" cy="1152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3275856" y="5013176"/>
            <a:ext cx="5688632" cy="646331"/>
          </a:xfrm>
          <a:prstGeom prst="rect">
            <a:avLst/>
          </a:prstGeom>
          <a:noFill/>
        </p:spPr>
        <p:txBody>
          <a:bodyPr wrap="square" rtlCol="0">
            <a:spAutoFit/>
          </a:bodyPr>
          <a:lstStyle/>
          <a:p>
            <a:r>
              <a:rPr lang="sk-SK" sz="3600" b="1" i="1" dirty="0" smtClean="0">
                <a:solidFill>
                  <a:srgbClr val="C00000"/>
                </a:solidFill>
                <a:latin typeface="Arial Black" pitchFamily="34" charset="0"/>
                <a:ea typeface="Times New Roman"/>
                <a:cs typeface="Times New Roman"/>
              </a:rPr>
              <a:t>WAX &gt; </a:t>
            </a:r>
            <a:r>
              <a:rPr lang="en-GB" sz="3600" b="1" i="1" dirty="0" smtClean="0">
                <a:solidFill>
                  <a:srgbClr val="0000FF"/>
                </a:solidFill>
                <a:ea typeface="Times New Roman"/>
                <a:cs typeface="Times New Roman"/>
              </a:rPr>
              <a:t>Castor  Wax</a:t>
            </a:r>
            <a:r>
              <a:rPr lang="en-GB" sz="3600" b="1" dirty="0" smtClean="0">
                <a:solidFill>
                  <a:srgbClr val="C00000"/>
                </a:solidFill>
              </a:rPr>
              <a:t> </a:t>
            </a:r>
            <a:endParaRPr lang="en-GB" sz="3600" dirty="0"/>
          </a:p>
        </p:txBody>
      </p:sp>
      <p:sp>
        <p:nvSpPr>
          <p:cNvPr id="18" name="TextovéPole 17"/>
          <p:cNvSpPr txBox="1"/>
          <p:nvPr/>
        </p:nvSpPr>
        <p:spPr>
          <a:xfrm>
            <a:off x="683568" y="3789040"/>
            <a:ext cx="4104456" cy="400110"/>
          </a:xfrm>
          <a:prstGeom prst="rect">
            <a:avLst/>
          </a:prstGeom>
          <a:noFill/>
        </p:spPr>
        <p:txBody>
          <a:bodyPr wrap="square" rtlCol="0">
            <a:spAutoFit/>
          </a:bodyPr>
          <a:lstStyle/>
          <a:p>
            <a:r>
              <a:rPr lang="cs-CZ" sz="2000" b="1" dirty="0" smtClean="0">
                <a:solidFill>
                  <a:srgbClr val="008000"/>
                </a:solidFill>
                <a:latin typeface="Arial Black" pitchFamily="34" charset="0"/>
              </a:rPr>
              <a:t>Free –OH </a:t>
            </a:r>
            <a:r>
              <a:rPr lang="cs-CZ" sz="2000" b="1" dirty="0" err="1" smtClean="0">
                <a:solidFill>
                  <a:srgbClr val="008000"/>
                </a:solidFill>
                <a:latin typeface="Arial Black" pitchFamily="34" charset="0"/>
              </a:rPr>
              <a:t>groups</a:t>
            </a:r>
            <a:r>
              <a:rPr lang="cs-CZ" sz="2000" b="1" dirty="0" smtClean="0">
                <a:solidFill>
                  <a:srgbClr val="008000"/>
                </a:solidFill>
                <a:latin typeface="Arial Black" pitchFamily="34" charset="0"/>
              </a:rPr>
              <a:t> </a:t>
            </a:r>
            <a:r>
              <a:rPr lang="cs-CZ" sz="2000" b="1" dirty="0" err="1" smtClean="0">
                <a:solidFill>
                  <a:srgbClr val="008000"/>
                </a:solidFill>
                <a:latin typeface="Arial Black" pitchFamily="34" charset="0"/>
              </a:rPr>
              <a:t>remains</a:t>
            </a:r>
            <a:r>
              <a:rPr lang="cs-CZ" sz="2000" b="1" dirty="0" smtClean="0">
                <a:solidFill>
                  <a:srgbClr val="008000"/>
                </a:solidFill>
                <a:latin typeface="Arial Black" pitchFamily="34" charset="0"/>
              </a:rPr>
              <a:t>! </a:t>
            </a:r>
            <a:endParaRPr lang="cs-CZ" sz="2000" b="1" dirty="0">
              <a:solidFill>
                <a:srgbClr val="008000"/>
              </a:solidFill>
              <a:latin typeface="Arial Black" pitchFamily="34" charset="0"/>
            </a:endParaRPr>
          </a:p>
        </p:txBody>
      </p:sp>
      <p:cxnSp>
        <p:nvCxnSpPr>
          <p:cNvPr id="19" name="Přímá spojovací šipka 18"/>
          <p:cNvCxnSpPr/>
          <p:nvPr/>
        </p:nvCxnSpPr>
        <p:spPr>
          <a:xfrm flipV="1">
            <a:off x="4355976" y="3717032"/>
            <a:ext cx="936104"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en-GB" sz="3200" b="1" dirty="0" smtClean="0">
                <a:solidFill>
                  <a:srgbClr val="FF0000"/>
                </a:solidFill>
                <a:latin typeface="Arial Black" pitchFamily="34" charset="0"/>
              </a:rPr>
              <a:t>Something between </a:t>
            </a:r>
            <a:r>
              <a:rPr lang="en-GB" sz="3200" b="1" dirty="0" smtClean="0">
                <a:solidFill>
                  <a:srgbClr val="0000FF"/>
                </a:solidFill>
                <a:latin typeface="Arial Black" pitchFamily="34" charset="0"/>
              </a:rPr>
              <a:t>OIL</a:t>
            </a:r>
            <a:r>
              <a:rPr lang="en-GB" sz="3200" b="1" dirty="0" smtClean="0">
                <a:solidFill>
                  <a:srgbClr val="FF0000"/>
                </a:solidFill>
                <a:latin typeface="Arial Black" pitchFamily="34" charset="0"/>
              </a:rPr>
              <a:t> and </a:t>
            </a:r>
            <a:r>
              <a:rPr lang="en-GB" sz="3200" b="1" dirty="0" smtClean="0">
                <a:solidFill>
                  <a:srgbClr val="C00000"/>
                </a:solidFill>
                <a:latin typeface="Arial Black" pitchFamily="34" charset="0"/>
              </a:rPr>
              <a:t>WAX</a:t>
            </a:r>
            <a:r>
              <a:rPr lang="en-GB" sz="3200" b="1" dirty="0" smtClean="0">
                <a:solidFill>
                  <a:srgbClr val="FF0000"/>
                </a:solidFill>
                <a:latin typeface="Arial Black" pitchFamily="34" charset="0"/>
              </a:rPr>
              <a:t/>
            </a:r>
            <a:br>
              <a:rPr lang="en-GB" sz="3200" b="1" dirty="0" smtClean="0">
                <a:solidFill>
                  <a:srgbClr val="FF0000"/>
                </a:solidFill>
                <a:latin typeface="Arial Black" pitchFamily="34" charset="0"/>
              </a:rPr>
            </a:br>
            <a:r>
              <a:rPr lang="en-GB" sz="3200" b="1" dirty="0" smtClean="0">
                <a:solidFill>
                  <a:srgbClr val="FF0000"/>
                </a:solidFill>
                <a:latin typeface="Arial Black" pitchFamily="34" charset="0"/>
              </a:rPr>
              <a:t>is </a:t>
            </a:r>
            <a:r>
              <a:rPr lang="en-GB" b="1" i="1" kern="1200" dirty="0" smtClean="0">
                <a:solidFill>
                  <a:srgbClr val="0000FF"/>
                </a:solidFill>
                <a:latin typeface="Arial Black" pitchFamily="34" charset="0"/>
                <a:ea typeface="Times New Roman"/>
                <a:cs typeface="Times New Roman"/>
              </a:rPr>
              <a:t>Tallow, Suet</a:t>
            </a:r>
            <a:endParaRPr lang="en-GB" sz="2800" b="1"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January 2018/3</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9</a:t>
            </a:fld>
            <a:endParaRPr lang="sk-SK"/>
          </a:p>
        </p:txBody>
      </p:sp>
      <p:sp>
        <p:nvSpPr>
          <p:cNvPr id="11" name="TextovéPole 10"/>
          <p:cNvSpPr txBox="1"/>
          <p:nvPr/>
        </p:nvSpPr>
        <p:spPr>
          <a:xfrm>
            <a:off x="395536" y="1412776"/>
            <a:ext cx="8424936" cy="954107"/>
          </a:xfrm>
          <a:prstGeom prst="rect">
            <a:avLst/>
          </a:prstGeom>
          <a:noFill/>
        </p:spPr>
        <p:txBody>
          <a:bodyPr wrap="square" rtlCol="0">
            <a:spAutoFit/>
          </a:bodyPr>
          <a:lstStyle/>
          <a:p>
            <a:r>
              <a:rPr lang="en-GB" sz="2800" b="1" dirty="0" smtClean="0">
                <a:solidFill>
                  <a:srgbClr val="0000FF"/>
                </a:solidFill>
              </a:rPr>
              <a:t>One DOUBLE BOND</a:t>
            </a:r>
            <a:r>
              <a:rPr lang="cs-CZ" sz="2800" b="1" dirty="0" smtClean="0">
                <a:solidFill>
                  <a:srgbClr val="0000FF"/>
                </a:solidFill>
              </a:rPr>
              <a:t> </a:t>
            </a:r>
            <a:r>
              <a:rPr lang="en-GB" sz="2800" b="1" dirty="0" smtClean="0">
                <a:solidFill>
                  <a:srgbClr val="0000FF"/>
                </a:solidFill>
              </a:rPr>
              <a:t>(Oleic acid) + TWO saturated fatty acids (</a:t>
            </a:r>
            <a:r>
              <a:rPr lang="en-GB" sz="2800" b="1" dirty="0" err="1" smtClean="0">
                <a:solidFill>
                  <a:srgbClr val="0000FF"/>
                </a:solidFill>
              </a:rPr>
              <a:t>Stearic</a:t>
            </a:r>
            <a:r>
              <a:rPr lang="cs-CZ" sz="2800" b="1" dirty="0" smtClean="0">
                <a:solidFill>
                  <a:srgbClr val="0000FF"/>
                </a:solidFill>
              </a:rPr>
              <a:t> </a:t>
            </a:r>
            <a:r>
              <a:rPr lang="en-GB" sz="2800" b="1" dirty="0" smtClean="0">
                <a:solidFill>
                  <a:srgbClr val="0000FF"/>
                </a:solidFill>
              </a:rPr>
              <a:t>acid)</a:t>
            </a:r>
            <a:endParaRPr lang="en-GB" sz="2800" b="1" dirty="0">
              <a:solidFill>
                <a:srgbClr val="0000FF"/>
              </a:solidFill>
            </a:endParaRPr>
          </a:p>
        </p:txBody>
      </p:sp>
      <p:pic>
        <p:nvPicPr>
          <p:cNvPr id="1026" name="Picture 2"/>
          <p:cNvPicPr>
            <a:picLocks noChangeAspect="1" noChangeArrowheads="1"/>
          </p:cNvPicPr>
          <p:nvPr/>
        </p:nvPicPr>
        <p:blipFill>
          <a:blip r:embed="rId2" cstate="print"/>
          <a:srcRect/>
          <a:stretch>
            <a:fillRect/>
          </a:stretch>
        </p:blipFill>
        <p:spPr bwMode="auto">
          <a:xfrm>
            <a:off x="755576" y="2348880"/>
            <a:ext cx="7128792" cy="2916864"/>
          </a:xfrm>
          <a:prstGeom prst="rect">
            <a:avLst/>
          </a:prstGeom>
          <a:noFill/>
          <a:ln w="9525">
            <a:noFill/>
            <a:miter lim="800000"/>
            <a:headEnd/>
            <a:tailEnd/>
          </a:ln>
        </p:spPr>
      </p:pic>
      <p:sp>
        <p:nvSpPr>
          <p:cNvPr id="15" name="TextovéPole 14"/>
          <p:cNvSpPr txBox="1"/>
          <p:nvPr/>
        </p:nvSpPr>
        <p:spPr>
          <a:xfrm>
            <a:off x="395536" y="5301208"/>
            <a:ext cx="8496944" cy="954107"/>
          </a:xfrm>
          <a:prstGeom prst="rect">
            <a:avLst/>
          </a:prstGeom>
          <a:solidFill>
            <a:schemeClr val="bg1">
              <a:lumMod val="85000"/>
            </a:schemeClr>
          </a:solidFill>
        </p:spPr>
        <p:txBody>
          <a:bodyPr wrap="square" rtlCol="0">
            <a:spAutoFit/>
          </a:bodyPr>
          <a:lstStyle/>
          <a:p>
            <a:pPr algn="ctr"/>
            <a:r>
              <a:rPr lang="en-GB" sz="2800" b="1" dirty="0" smtClean="0">
                <a:solidFill>
                  <a:srgbClr val="008000"/>
                </a:solidFill>
                <a:latin typeface="Arial Black" pitchFamily="34" charset="0"/>
              </a:rPr>
              <a:t>For what was TALLOW  used in the past and for what is used now?</a:t>
            </a:r>
            <a:endParaRPr lang="en-GB" sz="2800" b="1" dirty="0">
              <a:solidFill>
                <a:srgbClr val="008000"/>
              </a:solidFill>
              <a:latin typeface="Arial Black"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7725</TotalTime>
  <Words>3688</Words>
  <Application>Microsoft Office PowerPoint</Application>
  <PresentationFormat>Předvádění na obrazovce (4:3)</PresentationFormat>
  <Paragraphs>634</Paragraphs>
  <Slides>54</Slides>
  <Notes>4</Notes>
  <HiddenSlides>0</HiddenSlides>
  <MMClips>0</MMClips>
  <ScaleCrop>false</ScaleCrop>
  <HeadingPairs>
    <vt:vector size="4" baseType="variant">
      <vt:variant>
        <vt:lpstr>Motiv</vt:lpstr>
      </vt:variant>
      <vt:variant>
        <vt:i4>1</vt:i4>
      </vt:variant>
      <vt:variant>
        <vt:lpstr>Nadpisy snímků</vt:lpstr>
      </vt:variant>
      <vt:variant>
        <vt:i4>54</vt:i4>
      </vt:variant>
    </vt:vector>
  </HeadingPairs>
  <TitlesOfParts>
    <vt:vector size="55" baseType="lpstr">
      <vt:lpstr>Default Design</vt:lpstr>
      <vt:lpstr>NATURAL POLYMERS 3  WAXES</vt:lpstr>
      <vt:lpstr>Time schedule</vt:lpstr>
      <vt:lpstr>Latest news – CASEIN’s Return? (Download in December 2017)</vt:lpstr>
      <vt:lpstr>FATS –for a Reviving the Knowledge only (Lecture 2)</vt:lpstr>
      <vt:lpstr>What are the WAXes?</vt:lpstr>
      <vt:lpstr>What is the Difference between Oils and Wases?</vt:lpstr>
      <vt:lpstr>Whye are Oils liquid and and Wases  are solid (USUALLY, at standard temperature)?</vt:lpstr>
      <vt:lpstr>From the OIL to WAX  Castor Oil</vt:lpstr>
      <vt:lpstr>Something between OIL and WAX is Tallow, Suet</vt:lpstr>
      <vt:lpstr>Waxes – natural X synthetic</vt:lpstr>
      <vt:lpstr>Comparison of Oils and Fatts</vt:lpstr>
      <vt:lpstr>Snímek 12</vt:lpstr>
      <vt:lpstr>Snímek 13</vt:lpstr>
      <vt:lpstr>Snímek 14</vt:lpstr>
      <vt:lpstr>Snímek 15</vt:lpstr>
      <vt:lpstr>Beeswax is the INSECT WAX</vt:lpstr>
      <vt:lpstr>Snímek 17</vt:lpstr>
      <vt:lpstr>Snímek 18</vt:lpstr>
      <vt:lpstr>Snímek 19</vt:lpstr>
      <vt:lpstr>BEESWAX</vt:lpstr>
      <vt:lpstr>Snímek 21</vt:lpstr>
      <vt:lpstr>Snímek 22</vt:lpstr>
      <vt:lpstr>BEESWAX - Properties</vt:lpstr>
      <vt:lpstr>BEESWAX - modifications</vt:lpstr>
      <vt:lpstr>BEESWAX in History</vt:lpstr>
      <vt:lpstr>Snímek 26</vt:lpstr>
      <vt:lpstr>BEESWAX in the modern World</vt:lpstr>
      <vt:lpstr>BEESWAX - verification of Purity</vt:lpstr>
      <vt:lpstr>BEESWAX  a bit unusual use</vt:lpstr>
      <vt:lpstr>Snímek 30</vt:lpstr>
      <vt:lpstr>We suddenly change direction of our Interest!</vt:lpstr>
      <vt:lpstr>Ozokerite in history</vt:lpstr>
      <vt:lpstr>Ozokerite at present</vt:lpstr>
      <vt:lpstr>CERESINE 1</vt:lpstr>
      <vt:lpstr>CERESIN 2</vt:lpstr>
      <vt:lpstr>CERESIN 3 - USE</vt:lpstr>
      <vt:lpstr>CERESIN 3 - použití</vt:lpstr>
      <vt:lpstr>PARAFFIN 1 </vt:lpstr>
      <vt:lpstr>PARAFFIN 2</vt:lpstr>
      <vt:lpstr>PARAFFIN 3</vt:lpstr>
      <vt:lpstr>PARAFÍN 4 - another use</vt:lpstr>
      <vt:lpstr>PARAFFIN 5 – How is it supplied</vt:lpstr>
      <vt:lpstr>Microcrystalline Wax It is again Product obtained by Distillation of the Crude Oil</vt:lpstr>
      <vt:lpstr>Microcrystalline Wax Use – similar to Paraffin</vt:lpstr>
      <vt:lpstr>My favourite WAX MONTAN WAX 1</vt:lpstr>
      <vt:lpstr>MONTAN WAX 2</vt:lpstr>
      <vt:lpstr>MONTAN WAX 3</vt:lpstr>
      <vt:lpstr>MONTANE WAX - CLARIANT 4</vt:lpstr>
      <vt:lpstr>MONTANE WAX - CLARIANT 5</vt:lpstr>
      <vt:lpstr>MONTANE WAX – Main  use 6</vt:lpstr>
      <vt:lpstr>Carnauba Wax &amp; Palm Tree</vt:lpstr>
      <vt:lpstr>BACK TO THE PLANTS ! Carnauba Wax 1</vt:lpstr>
      <vt:lpstr>Carnauba Wax 2 </vt:lpstr>
      <vt:lpstr>The other Substances classified as WAXES</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558</cp:revision>
  <dcterms:created xsi:type="dcterms:W3CDTF">2008-02-10T16:41:08Z</dcterms:created>
  <dcterms:modified xsi:type="dcterms:W3CDTF">2017-12-31T16:35:42Z</dcterms:modified>
</cp:coreProperties>
</file>