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414" r:id="rId3"/>
    <p:sldId id="415" r:id="rId4"/>
    <p:sldId id="416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65" r:id="rId13"/>
    <p:sldId id="464" r:id="rId14"/>
    <p:sldId id="407" r:id="rId15"/>
    <p:sldId id="408" r:id="rId16"/>
    <p:sldId id="409" r:id="rId17"/>
    <p:sldId id="410" r:id="rId18"/>
    <p:sldId id="417" r:id="rId19"/>
    <p:sldId id="411" r:id="rId20"/>
    <p:sldId id="418" r:id="rId21"/>
    <p:sldId id="413" r:id="rId22"/>
    <p:sldId id="412" r:id="rId23"/>
    <p:sldId id="419" r:id="rId24"/>
    <p:sldId id="420" r:id="rId25"/>
    <p:sldId id="427" r:id="rId26"/>
    <p:sldId id="421" r:id="rId27"/>
    <p:sldId id="422" r:id="rId28"/>
    <p:sldId id="436" r:id="rId29"/>
    <p:sldId id="423" r:id="rId30"/>
    <p:sldId id="424" r:id="rId31"/>
    <p:sldId id="425" r:id="rId32"/>
    <p:sldId id="426" r:id="rId33"/>
    <p:sldId id="428" r:id="rId34"/>
    <p:sldId id="429" r:id="rId35"/>
    <p:sldId id="430" r:id="rId36"/>
    <p:sldId id="431" r:id="rId37"/>
    <p:sldId id="432" r:id="rId38"/>
    <p:sldId id="433" r:id="rId39"/>
    <p:sldId id="435" r:id="rId40"/>
    <p:sldId id="434" r:id="rId41"/>
    <p:sldId id="437" r:id="rId42"/>
    <p:sldId id="438" r:id="rId43"/>
    <p:sldId id="439" r:id="rId44"/>
    <p:sldId id="441" r:id="rId45"/>
    <p:sldId id="440" r:id="rId46"/>
    <p:sldId id="446" r:id="rId47"/>
    <p:sldId id="442" r:id="rId48"/>
    <p:sldId id="444" r:id="rId49"/>
    <p:sldId id="443" r:id="rId50"/>
    <p:sldId id="445" r:id="rId51"/>
    <p:sldId id="447" r:id="rId52"/>
    <p:sldId id="448" r:id="rId53"/>
    <p:sldId id="449" r:id="rId54"/>
    <p:sldId id="450" r:id="rId55"/>
    <p:sldId id="458" r:id="rId56"/>
    <p:sldId id="451" r:id="rId57"/>
    <p:sldId id="459" r:id="rId58"/>
    <p:sldId id="457" r:id="rId59"/>
    <p:sldId id="456" r:id="rId60"/>
    <p:sldId id="455" r:id="rId61"/>
    <p:sldId id="460" r:id="rId62"/>
    <p:sldId id="461" r:id="rId63"/>
    <p:sldId id="462" r:id="rId64"/>
    <p:sldId id="454" r:id="rId65"/>
    <p:sldId id="453" r:id="rId66"/>
    <p:sldId id="463" r:id="rId67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9900CC"/>
    <a:srgbClr val="FFFF99"/>
    <a:srgbClr val="FFFFCC"/>
    <a:srgbClr val="FF0000"/>
    <a:srgbClr val="000099"/>
    <a:srgbClr val="CC33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4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hyperlink" Target="https://en.wikipedia.org/wiki/Glucan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s.wikipedia.org/wiki/Methanol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pimer" TargetMode="External"/><Relationship Id="rId3" Type="http://schemas.openxmlformats.org/officeDocument/2006/relationships/hyperlink" Target="https://en.wikipedia.org/wiki/Molar_mass" TargetMode="External"/><Relationship Id="rId7" Type="http://schemas.openxmlformats.org/officeDocument/2006/relationships/hyperlink" Target="https://en.wikipedia.org/w/index.php?title=Mannuronate&amp;action=edit&amp;redlink=1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Homopolymer" TargetMode="External"/><Relationship Id="rId5" Type="http://schemas.openxmlformats.org/officeDocument/2006/relationships/hyperlink" Target="https://en.wikipedia.org/wiki/Copolymer" TargetMode="External"/><Relationship Id="rId10" Type="http://schemas.openxmlformats.org/officeDocument/2006/relationships/hyperlink" Target="https://en.wikipedia.org/wiki/Covalently" TargetMode="External"/><Relationship Id="rId4" Type="http://schemas.openxmlformats.org/officeDocument/2006/relationships/image" Target="../media/image79.jpeg"/><Relationship Id="rId9" Type="http://schemas.openxmlformats.org/officeDocument/2006/relationships/hyperlink" Target="https://en.wikipedia.org/w/index.php?title=Guluronic_acid&amp;action=edit&amp;redlink=1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olysacharidy" TargetMode="External"/><Relationship Id="rId7" Type="http://schemas.openxmlformats.org/officeDocument/2006/relationships/image" Target="../media/image72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N-acetylgalaktosamin" TargetMode="External"/><Relationship Id="rId5" Type="http://schemas.openxmlformats.org/officeDocument/2006/relationships/hyperlink" Target="https://cs.wikipedia.org/wiki/Glukuron%C3%A1t" TargetMode="External"/><Relationship Id="rId4" Type="http://schemas.openxmlformats.org/officeDocument/2006/relationships/hyperlink" Target="https://cs.wikipedia.org/wiki/Monomer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6000" b="1" dirty="0" smtClean="0">
                <a:solidFill>
                  <a:srgbClr val="008000"/>
                </a:solidFill>
                <a:latin typeface="Arial Black" pitchFamily="34" charset="0"/>
              </a:rPr>
              <a:t>NÁZVOSLOVÍ </a:t>
            </a:r>
            <a:r>
              <a:rPr lang="sk-SK" sz="6000" b="1" smtClean="0">
                <a:solidFill>
                  <a:srgbClr val="008000"/>
                </a:solidFill>
                <a:latin typeface="Arial Black" pitchFamily="34" charset="0"/>
              </a:rPr>
              <a:t>SACHARIDŮ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3200" dirty="0" smtClean="0">
                <a:latin typeface="Calibri"/>
                <a:ea typeface="Calibri"/>
                <a:cs typeface="Times New Roman"/>
              </a:rPr>
            </a:b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23. 9. 2019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MASAMUNEHO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335699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VAZBA SMĚŘUJE NAD ROVINU PAPÍRU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707904" y="37890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VAZBA SMĚŘUJE POD ROVINU PAPÍRU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39552" y="414908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ČÍSLOVÁNÍ  atomů začíná VPRAVO. Dvojná vazba na kyslík je VPRAVO.</a:t>
            </a:r>
            <a:endParaRPr lang="cs-CZ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7" name="Obrázek 16" descr="img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908720"/>
            <a:ext cx="8784976" cy="2439926"/>
          </a:xfrm>
          <a:prstGeom prst="rect">
            <a:avLst/>
          </a:prstGeom>
        </p:spPr>
      </p:pic>
      <p:cxnSp>
        <p:nvCxnSpPr>
          <p:cNvPr id="23" name="Přímá spojovací šipka 22"/>
          <p:cNvCxnSpPr>
            <a:stCxn id="13" idx="0"/>
          </p:cNvCxnSpPr>
          <p:nvPr/>
        </p:nvCxnSpPr>
        <p:spPr>
          <a:xfrm flipH="1" flipV="1">
            <a:off x="2699792" y="2204864"/>
            <a:ext cx="108012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stCxn id="16" idx="0"/>
          </p:cNvCxnSpPr>
          <p:nvPr/>
        </p:nvCxnSpPr>
        <p:spPr>
          <a:xfrm flipV="1">
            <a:off x="6336196" y="2060848"/>
            <a:ext cx="180020" cy="172819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V="1">
            <a:off x="2771800" y="2132856"/>
            <a:ext cx="648072" cy="244827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3707904" y="5373216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LINEÁRNÍ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139952" y="4365104"/>
            <a:ext cx="4536504" cy="83099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F0000"/>
                </a:solidFill>
                <a:latin typeface="Arial Black" pitchFamily="34" charset="0"/>
              </a:rPr>
              <a:t>Někdy je toto nazýváno: </a:t>
            </a:r>
          </a:p>
          <a:p>
            <a:r>
              <a:rPr lang="cs-CZ" sz="2400" b="1" dirty="0" err="1" smtClean="0">
                <a:latin typeface="Arial Black" pitchFamily="34" charset="0"/>
              </a:rPr>
              <a:t>Wedge</a:t>
            </a:r>
            <a:r>
              <a:rPr lang="cs-CZ" sz="2400" b="1" dirty="0" smtClean="0">
                <a:latin typeface="Arial Black" pitchFamily="34" charset="0"/>
              </a:rPr>
              <a:t>-</a:t>
            </a:r>
            <a:r>
              <a:rPr lang="cs-CZ" sz="2400" b="1" dirty="0" err="1" smtClean="0">
                <a:latin typeface="Arial Black" pitchFamily="34" charset="0"/>
              </a:rPr>
              <a:t>slash</a:t>
            </a:r>
            <a:r>
              <a:rPr lang="cs-CZ" sz="2400" b="1" dirty="0" smtClean="0">
                <a:latin typeface="Arial Black" pitchFamily="34" charset="0"/>
              </a:rPr>
              <a:t> vzorce</a:t>
            </a:r>
            <a:endParaRPr lang="cs-CZ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14" name="TextovéPole 13"/>
          <p:cNvSpPr txBox="1"/>
          <p:nvPr/>
        </p:nvSpPr>
        <p:spPr>
          <a:xfrm>
            <a:off x="179512" y="188640"/>
            <a:ext cx="8712968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CYKLICKÉ VZORCE – vznik I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5301208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POLOACETAL (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hemiacetal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)=  produkt reakce 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KARBONYLu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v aldehydu a  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HYDROXYLu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3" name="Obrázek 12" descr="vznik poloaceta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409229" y="47155"/>
            <a:ext cx="4392488" cy="61156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14" name="TextovéPole 13"/>
          <p:cNvSpPr txBox="1"/>
          <p:nvPr/>
        </p:nvSpPr>
        <p:spPr>
          <a:xfrm>
            <a:off x="179512" y="188640"/>
            <a:ext cx="8712968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CYKLICKÉ VZORCE – vznik II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5301208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POLOA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ETAL (</a:t>
            </a:r>
            <a:r>
              <a:rPr lang="cs-CZ" sz="2800" dirty="0" err="1" smtClean="0">
                <a:solidFill>
                  <a:srgbClr val="008000"/>
                </a:solidFill>
                <a:latin typeface="Arial Black" pitchFamily="34" charset="0"/>
              </a:rPr>
              <a:t>hemi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</a:t>
            </a:r>
            <a:r>
              <a:rPr lang="cs-CZ" sz="2800" dirty="0" err="1" smtClean="0">
                <a:solidFill>
                  <a:srgbClr val="008000"/>
                </a:solidFill>
                <a:latin typeface="Arial Black" pitchFamily="34" charset="0"/>
              </a:rPr>
              <a:t>etal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)=  produkt reakce </a:t>
            </a:r>
            <a:r>
              <a:rPr lang="cs-CZ" sz="2800" dirty="0" err="1" smtClean="0">
                <a:solidFill>
                  <a:srgbClr val="008000"/>
                </a:solidFill>
                <a:latin typeface="Arial Black" pitchFamily="34" charset="0"/>
              </a:rPr>
              <a:t>KARBONYLu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 v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ketonu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 a  </a:t>
            </a:r>
            <a:r>
              <a:rPr lang="cs-CZ" sz="2800" dirty="0" err="1" smtClean="0">
                <a:solidFill>
                  <a:srgbClr val="008000"/>
                </a:solidFill>
                <a:latin typeface="Arial Black" pitchFamily="34" charset="0"/>
              </a:rPr>
              <a:t>HYDROXYLu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3" name="Obrázek 12" descr="vznik poloaceta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409229" y="47155"/>
            <a:ext cx="4392488" cy="611561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547664" y="2708920"/>
            <a:ext cx="648072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R</a:t>
            </a:r>
            <a:r>
              <a:rPr lang="cs-CZ" sz="2800" baseline="-25000" dirty="0" smtClean="0">
                <a:solidFill>
                  <a:srgbClr val="008000"/>
                </a:solidFill>
                <a:latin typeface="Arial Black" pitchFamily="34" charset="0"/>
              </a:rPr>
              <a:t>3</a:t>
            </a:r>
            <a:endParaRPr lang="cs-CZ" sz="2800" baseline="-25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491880" y="3789040"/>
            <a:ext cx="648072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R</a:t>
            </a:r>
            <a:r>
              <a:rPr lang="cs-CZ" sz="2800" baseline="-25000" dirty="0" smtClean="0">
                <a:solidFill>
                  <a:srgbClr val="008000"/>
                </a:solidFill>
                <a:latin typeface="Arial Black" pitchFamily="34" charset="0"/>
              </a:rPr>
              <a:t>3</a:t>
            </a:r>
            <a:endParaRPr lang="cs-CZ" sz="2800" baseline="-25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411760" y="2132856"/>
            <a:ext cx="648072" cy="57606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</a:t>
            </a:r>
            <a:r>
              <a:rPr lang="cs-CZ" sz="3200" kern="0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TOLLENSOVY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79912" y="5661248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CYKLICKÉ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5" name="Obrázek 14" descr="img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041" y="836712"/>
            <a:ext cx="8909439" cy="3168352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107504" y="3933056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POLOACETAL =  produkt reakce 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KARBONYLu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a  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HYDROXYLu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87016" y="486916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Pětičlenný kruh &gt; FURANOSA</a:t>
            </a:r>
          </a:p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Šestičlenný kruh &gt; PYRANOSA 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5" name="Přímá spojovací šipka 24"/>
          <p:cNvCxnSpPr/>
          <p:nvPr/>
        </p:nvCxnSpPr>
        <p:spPr>
          <a:xfrm flipV="1">
            <a:off x="539552" y="3861048"/>
            <a:ext cx="1728192" cy="144016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1979712" y="3861048"/>
            <a:ext cx="5040560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 flipV="1">
            <a:off x="3635896" y="2276872"/>
            <a:ext cx="576064" cy="1800200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HAWORTHOVY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79912" y="5805264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CYKLICKÉ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27584" y="5877272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POLOACETAL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2" name="Obrázek 11" descr="img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5"/>
            <a:ext cx="8712968" cy="5040561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 flipV="1">
            <a:off x="1043608" y="4437112"/>
            <a:ext cx="1872208" cy="1584176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2987824" y="4437112"/>
            <a:ext cx="936104" cy="648072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šipka 19"/>
          <p:cNvCxnSpPr/>
          <p:nvPr/>
        </p:nvCxnSpPr>
        <p:spPr>
          <a:xfrm flipV="1">
            <a:off x="3707904" y="2132856"/>
            <a:ext cx="720080" cy="2520280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 flipV="1">
            <a:off x="2411760" y="2708920"/>
            <a:ext cx="1224136" cy="1944216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0" y="3645024"/>
            <a:ext cx="2123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0000FF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ČÍSLOVÁNÍ ATOMŮ UHLÍKU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309319"/>
            <a:ext cx="6624736" cy="412155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  <p:sp>
        <p:nvSpPr>
          <p:cNvPr id="11" name="Nadpis 4"/>
          <p:cNvSpPr txBox="1">
            <a:spLocks/>
          </p:cNvSpPr>
          <p:nvPr/>
        </p:nvSpPr>
        <p:spPr bwMode="auto">
          <a:xfrm>
            <a:off x="179512" y="3861048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HAWORTHOVY vzorce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kern="0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ŽIDLIČKOVÁ KONFORMACE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339752" y="227687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0000FF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ČÍSLOVÁNÍ ATOMŮ UHLÍKU,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označení </a:t>
            </a:r>
            <a:r>
              <a:rPr lang="cs-CZ" sz="32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X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5" name="Obrázek 4" descr="img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260648"/>
            <a:ext cx="8640960" cy="59766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7504" y="3140968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Atomy VODÍKU  se někdy VYNECHÁVAJÍ!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2339752" y="4005064"/>
            <a:ext cx="1584176" cy="108012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2339752" y="2780928"/>
            <a:ext cx="1656184" cy="57606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</a:t>
            </a:r>
            <a:r>
              <a:rPr kumimoji="0" lang="cs-CZ" sz="3200" b="0" i="0" u="none" strike="noStrike" kern="0" cap="all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millesovy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79912" y="5733256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CYKLICKÉ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5" name="Obrázek 14" descr="img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8784976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Vzorce – s čím se ještě můžete setkat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Obrázek 7" descr="img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59210" y="1289062"/>
            <a:ext cx="5009156" cy="496855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292080" y="1268760"/>
            <a:ext cx="3672408" cy="2246769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poloha NENÍ  přesně známa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mohou být (existovat) obě polohy 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3347864" y="2780928"/>
            <a:ext cx="792088" cy="792088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označení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(pravotočivý)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 </a:t>
            </a: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(levotočivý)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optických izomerů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Obrázek 7" descr="img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7504" y="1700808"/>
            <a:ext cx="8495879" cy="151216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79512" y="335699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Uhlík C2 &gt; CHIRÁLNÍ CENTRUM = </a:t>
            </a:r>
            <a:r>
              <a:rPr lang="cs-CZ" sz="2400" i="1" dirty="0" smtClean="0">
                <a:solidFill>
                  <a:srgbClr val="C00000"/>
                </a:solidFill>
                <a:latin typeface="Arial Black" pitchFamily="34" charset="0"/>
              </a:rPr>
              <a:t>KONFIGURAČNÍ ATOM </a:t>
            </a:r>
          </a:p>
          <a:p>
            <a:pPr algn="ctr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(centrum optické aktivity) 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4581128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Když vložíme mezi uhlíky </a:t>
            </a:r>
            <a:r>
              <a:rPr lang="cs-CZ" sz="2000" cap="all" dirty="0" smtClean="0">
                <a:solidFill>
                  <a:srgbClr val="9900CC"/>
                </a:solidFill>
                <a:latin typeface="Arial Black" pitchFamily="34" charset="0"/>
              </a:rPr>
              <a:t>c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1 a </a:t>
            </a:r>
            <a:r>
              <a:rPr lang="cs-CZ" sz="2000" cap="all" dirty="0" smtClean="0">
                <a:solidFill>
                  <a:srgbClr val="9900CC"/>
                </a:solidFill>
                <a:latin typeface="Arial Black" pitchFamily="34" charset="0"/>
              </a:rPr>
              <a:t>c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2 při zachování konfigurace na atomu C2 další </a:t>
            </a:r>
            <a:r>
              <a:rPr lang="cs-CZ" sz="2000" u="sng" dirty="0" smtClean="0">
                <a:solidFill>
                  <a:srgbClr val="9900CC"/>
                </a:solidFill>
                <a:latin typeface="Arial Black" pitchFamily="34" charset="0"/>
              </a:rPr>
              <a:t>skupinu odlišné konfigurace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, </a:t>
            </a:r>
          </a:p>
          <a:p>
            <a:pPr algn="ctr"/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vzniknou dva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EPIMERY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.</a:t>
            </a:r>
          </a:p>
          <a:p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EPIMERY</a:t>
            </a:r>
            <a:r>
              <a:rPr lang="cs-CZ" sz="2400" dirty="0" smtClean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= liší se jen konfigurací na atomu v sousedství karbonylové skupiny, </a:t>
            </a:r>
            <a:r>
              <a:rPr lang="cs-CZ" sz="2000" i="1" u="sng" dirty="0" smtClean="0">
                <a:solidFill>
                  <a:srgbClr val="9900CC"/>
                </a:solidFill>
                <a:latin typeface="Arial Black" pitchFamily="34" charset="0"/>
              </a:rPr>
              <a:t>PŘÍPADNĚ JEN NA JEDNOM UHLÍKU</a:t>
            </a:r>
            <a:endParaRPr lang="cs-CZ" sz="2000" i="1" u="sng" dirty="0">
              <a:solidFill>
                <a:srgbClr val="9900CC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1547664" y="2348880"/>
            <a:ext cx="288032" cy="108012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 flipV="1">
            <a:off x="1907704" y="2060848"/>
            <a:ext cx="2520280" cy="2592288"/>
          </a:xfrm>
          <a:prstGeom prst="straightConnector1">
            <a:avLst/>
          </a:prstGeom>
          <a:ln w="38100">
            <a:solidFill>
              <a:srgbClr val="9900C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pic>
        <p:nvPicPr>
          <p:cNvPr id="6" name="Obrázek 5" descr="img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12968" cy="56627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EPIMERY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u hexóz </a:t>
            </a:r>
          </a:p>
        </p:txBody>
      </p:sp>
      <p:pic>
        <p:nvPicPr>
          <p:cNvPr id="14" name="Obrázek 13" descr="img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7"/>
            <a:ext cx="6408712" cy="5380841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6156176" y="980728"/>
            <a:ext cx="2808312" cy="15696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Jen zde, na jednom uhlíku,  je odlišná KONFIGURACE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 flipH="1">
            <a:off x="1835696" y="980728"/>
            <a:ext cx="4320480" cy="93610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 flipV="1">
            <a:off x="5076056" y="2132856"/>
            <a:ext cx="1080120" cy="7200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Konfigurační předpony sacharidů </a:t>
            </a:r>
          </a:p>
        </p:txBody>
      </p:sp>
      <p:pic>
        <p:nvPicPr>
          <p:cNvPr id="11" name="Obrázek 10" descr="img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764704"/>
            <a:ext cx="8568953" cy="1026222"/>
          </a:xfrm>
          <a:prstGeom prst="rect">
            <a:avLst/>
          </a:prstGeom>
        </p:spPr>
      </p:pic>
      <p:pic>
        <p:nvPicPr>
          <p:cNvPr id="12" name="Obrázek 11" descr="img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5534" y="2204864"/>
            <a:ext cx="8515273" cy="3816424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79512" y="1484784"/>
            <a:ext cx="8568952" cy="36004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555776" y="5085184"/>
            <a:ext cx="1008112" cy="1008112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635896" y="6093296"/>
            <a:ext cx="2448272" cy="40011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TŘI formy názvů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5" name="Obrázek 4" descr="img9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836712"/>
            <a:ext cx="8640960" cy="530235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7504" y="11663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Od D-</a:t>
            </a:r>
            <a:r>
              <a:rPr lang="cs-CZ" sz="3200" dirty="0" err="1" smtClean="0">
                <a:solidFill>
                  <a:srgbClr val="FF0000"/>
                </a:solidFill>
                <a:latin typeface="Arial Black" pitchFamily="34" charset="0"/>
              </a:rPr>
              <a:t>glyceralaldedydu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ke HEXÓZÁM 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8172400" y="548680"/>
            <a:ext cx="216024" cy="403244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179512" y="4581128"/>
            <a:ext cx="8496944" cy="165618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0" y="548680"/>
            <a:ext cx="2339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Všechny HEXÓZY odvozené od </a:t>
            </a:r>
          </a:p>
          <a:p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D-glyceraldehydu </a:t>
            </a:r>
          </a:p>
          <a:p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jsou </a:t>
            </a:r>
            <a:r>
              <a:rPr lang="cs-CZ" sz="1600" dirty="0" err="1" smtClean="0">
                <a:solidFill>
                  <a:srgbClr val="0000FF"/>
                </a:solidFill>
                <a:latin typeface="Arial Black" pitchFamily="34" charset="0"/>
              </a:rPr>
              <a:t>enantiomery</a:t>
            </a:r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 D</a:t>
            </a:r>
            <a:endParaRPr lang="cs-CZ" sz="1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2051720" y="1196752"/>
            <a:ext cx="1944216" cy="0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ENANTIOMERY </a:t>
            </a: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 </a:t>
            </a: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</a:t>
            </a:r>
          </a:p>
        </p:txBody>
      </p:sp>
      <p:pic>
        <p:nvPicPr>
          <p:cNvPr id="14" name="Obrázek 13" descr="img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1"/>
            <a:ext cx="5688632" cy="5372749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5796136" y="908720"/>
            <a:ext cx="31683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kern="0" dirty="0" smtClean="0">
                <a:solidFill>
                  <a:srgbClr val="FF0000"/>
                </a:solidFill>
                <a:latin typeface="Arial Black" pitchFamily="34" charset="0"/>
              </a:rPr>
              <a:t>ENANTIOMERY</a:t>
            </a:r>
            <a:r>
              <a:rPr lang="cs-CZ" kern="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cs-CZ" kern="0" dirty="0" smtClean="0">
                <a:solidFill>
                  <a:srgbClr val="0000FF"/>
                </a:solidFill>
                <a:latin typeface="Arial Black" pitchFamily="34" charset="0"/>
              </a:rPr>
              <a:t>MAJÍ OPAČNOU KONFIGURACÍ NA VŠECH ASYMETRICKÝCH UHLÍCÍCH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1475656" y="2636912"/>
            <a:ext cx="72008" cy="244827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2699792" y="2204864"/>
            <a:ext cx="72008" cy="252028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3995936" y="1916832"/>
            <a:ext cx="72008" cy="2448272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012160" y="3501008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d</a:t>
            </a:r>
            <a:r>
              <a:rPr lang="cs-CZ" sz="2400" kern="0" dirty="0" smtClean="0">
                <a:solidFill>
                  <a:srgbClr val="008000"/>
                </a:solidFill>
                <a:latin typeface="Arial Black" pitchFamily="34" charset="0"/>
              </a:rPr>
              <a:t> a </a:t>
            </a:r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l píšeme jako kapitálky, </a:t>
            </a:r>
            <a:r>
              <a:rPr lang="cs-CZ" sz="2400" kern="0" dirty="0" smtClean="0">
                <a:solidFill>
                  <a:srgbClr val="008000"/>
                </a:solidFill>
                <a:latin typeface="Arial Black" pitchFamily="34" charset="0"/>
              </a:rPr>
              <a:t>VELKÁ PÍSMENA  o </a:t>
            </a:r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velikosti písmen malých</a:t>
            </a:r>
            <a:endParaRPr lang="cs-CZ" sz="2400" cap="small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309319"/>
            <a:ext cx="6624736" cy="412155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339752" y="227687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0000FF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ČÍSLOVÁNÍ ATOMŮ UHLÍKU,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označení </a:t>
            </a:r>
            <a:r>
              <a:rPr lang="cs-CZ" sz="32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X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3933056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Izomery</a:t>
            </a:r>
            <a:r>
              <a:rPr lang="cs-CZ" sz="3200" dirty="0" smtClean="0"/>
              <a:t> </a:t>
            </a:r>
            <a:r>
              <a:rPr lang="cs-CZ" sz="32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Symbol" pitchFamily="18" charset="2"/>
              </a:rPr>
              <a:t>b </a:t>
            </a: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jsou AMOMERY</a:t>
            </a:r>
            <a:r>
              <a:rPr lang="cs-CZ" sz="32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OPAKOVÁNÍ JE MATKA MOUDROSTI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Hierarchie vzorců v organické chemii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763688" y="6381750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13" name="Obrázek 12" descr="img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743318" cy="1008112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sp>
        <p:nvSpPr>
          <p:cNvPr id="15" name="TextovéPole 14"/>
          <p:cNvSpPr txBox="1"/>
          <p:nvPr/>
        </p:nvSpPr>
        <p:spPr>
          <a:xfrm>
            <a:off x="251520" y="764704"/>
            <a:ext cx="4176464" cy="36933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itchFamily="34" charset="0"/>
              </a:rPr>
              <a:t>VZORCE SOUHRNNÉ (sumární)</a:t>
            </a:r>
            <a:endParaRPr lang="cs-CZ" dirty="0">
              <a:latin typeface="Arial Black" pitchFamily="34" charset="0"/>
            </a:endParaRPr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2627784" y="1700808"/>
            <a:ext cx="1944216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>
            <a:off x="2051720" y="1052736"/>
            <a:ext cx="72008" cy="50405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flipH="1">
            <a:off x="7020272" y="1556792"/>
            <a:ext cx="72008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251520" y="2564904"/>
            <a:ext cx="5040560" cy="92333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itchFamily="34" charset="0"/>
              </a:rPr>
              <a:t>SOUHRNNÉ vzorce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Black" pitchFamily="34" charset="0"/>
              </a:rPr>
              <a:t> stechiometrické zastoupení prvků,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Black" pitchFamily="34" charset="0"/>
              </a:rPr>
              <a:t> relativní molekulová hmotnost.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79512" y="3573016"/>
            <a:ext cx="8568952" cy="646331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STRUKTURNÍ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vzájemné spojení a relativní polohu atomů a skupin v molekule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79512" y="4293096"/>
            <a:ext cx="8568952" cy="1200329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KONSTITUČNÍ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které atomy, jakými vazbami a v jakém pořadí jsou spojeny v molekule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nemusejí REÁLNĚ  vyjadřovat délky vazeb a vazebné úhly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79512" y="5589240"/>
            <a:ext cx="8568952" cy="646331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PROSTOROVÉ (PERSPEKTIVNÍ)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TROJROZMĚRNÝ MODEL MOLEKULY V ROVINĚ NÁKRESNY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32656"/>
            <a:ext cx="8424936" cy="120032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itchFamily="34" charset="0"/>
              </a:rPr>
              <a:t>VZORCE SOUHRNNÉ (sumární):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Black" pitchFamily="34" charset="0"/>
              </a:rPr>
              <a:t> propen,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Black" pitchFamily="34" charset="0"/>
              </a:rPr>
              <a:t> cyklopropan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Mají stejný SOUHRNNÝ  vzorec C</a:t>
            </a:r>
            <a:r>
              <a:rPr lang="cs-CZ" baseline="-250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H</a:t>
            </a:r>
            <a:r>
              <a:rPr lang="cs-CZ" baseline="-250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cs-CZ" baseline="-25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772816"/>
            <a:ext cx="2808312" cy="2585323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STRUKTURNÍ vzorce:</a:t>
            </a:r>
          </a:p>
          <a:p>
            <a:endParaRPr lang="cs-CZ" dirty="0" smtClean="0">
              <a:solidFill>
                <a:srgbClr val="0000FF"/>
              </a:solidFill>
              <a:latin typeface="Arial Black" pitchFamily="34" charset="0"/>
            </a:endParaRPr>
          </a:p>
          <a:p>
            <a:endParaRPr lang="cs-CZ" dirty="0" smtClean="0">
              <a:solidFill>
                <a:srgbClr val="0000FF"/>
              </a:solidFill>
              <a:latin typeface="Arial Black" pitchFamily="34" charset="0"/>
            </a:endParaRPr>
          </a:p>
          <a:p>
            <a:endParaRPr lang="cs-CZ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vzájemné spojení a relativní polohu atomů a skupin v molekule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7" name="Obrázek 6" descr="img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259632" y="2071628"/>
            <a:ext cx="1728192" cy="110203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203848" y="1628800"/>
            <a:ext cx="5400600" cy="4524315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KONSTITUČNÍ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které atomy, jakými vazbami a v jakém pořadí jsou spojeny v molekule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nemusejí REÁLNĚ  vyjadřovat délky vazeb a vazebné úhly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Mají STEJNÝ SOUHRNNÝ  vzorec, ale různě propojené atomy &gt; 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RŮZNÁ KONSTITUCE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9" name="Obrázek 8" descr="img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223304" y="3284984"/>
            <a:ext cx="5307323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552728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179512" y="188640"/>
            <a:ext cx="8784976" cy="1754326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KONSTITUČNÍ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které atomy, jakými vazbami a v jakém pořadí jsou spojeny v molekule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nemusejí REÁLNĚ  vyjadřovat délky vazeb a vazebné úhly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Mají STEJNÝ SOUHRNNÝ  vzorec, ale různě propojené atomy &gt; 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RŮZNÁ KONSTITUCE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9" name="Obrázek 8" descr="img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2" y="1988838"/>
            <a:ext cx="5307325" cy="1944217"/>
          </a:xfrm>
          <a:prstGeom prst="rect">
            <a:avLst/>
          </a:prstGeom>
        </p:spPr>
      </p:pic>
      <p:pic>
        <p:nvPicPr>
          <p:cNvPr id="10" name="Obrázek 9" descr="img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846497" y="3861048"/>
            <a:ext cx="7167195" cy="245172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436096" y="2060848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C00000"/>
                </a:solidFill>
                <a:latin typeface="Arial Black" pitchFamily="34" charset="0"/>
              </a:rPr>
              <a:t>Další KONSTITUČNÍ IZOMERY</a:t>
            </a:r>
            <a:endParaRPr lang="cs-CZ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>
            <a:off x="6300192" y="3068960"/>
            <a:ext cx="2016224" cy="115212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763688" y="6453335"/>
            <a:ext cx="6480720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5" name="Obrázek 4" descr="img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188640"/>
            <a:ext cx="8624426" cy="1584176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sp>
        <p:nvSpPr>
          <p:cNvPr id="6" name="Obdélník 5"/>
          <p:cNvSpPr/>
          <p:nvPr/>
        </p:nvSpPr>
        <p:spPr>
          <a:xfrm>
            <a:off x="323528" y="260648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07504" y="1916832"/>
            <a:ext cx="8712968" cy="1200329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PROSTOROVÉ (PERSPEKTIVNÍ)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trojrozměrný model molekuly v rovině nákresny &gt; perspektivní vzorec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promítání vzorce do roviny nákresny &gt; vzorec projekční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8" name="Obrázek 7" descr="img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284984"/>
            <a:ext cx="5328592" cy="3022394"/>
          </a:xfrm>
          <a:prstGeom prst="rect">
            <a:avLst/>
          </a:prstGeom>
        </p:spPr>
      </p:pic>
      <p:cxnSp>
        <p:nvCxnSpPr>
          <p:cNvPr id="10" name="Přímá spojovací šipka 9"/>
          <p:cNvCxnSpPr/>
          <p:nvPr/>
        </p:nvCxnSpPr>
        <p:spPr>
          <a:xfrm flipH="1">
            <a:off x="3275856" y="2420888"/>
            <a:ext cx="3312368" cy="1440160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>
            <a:off x="6948264" y="3068960"/>
            <a:ext cx="216024" cy="360040"/>
          </a:xfrm>
          <a:prstGeom prst="straightConnector1">
            <a:avLst/>
          </a:prstGeom>
          <a:ln w="38100" cmpd="sng">
            <a:solidFill>
              <a:srgbClr val="0000FF"/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876256" y="3573016"/>
            <a:ext cx="2088232" cy="92333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KONFORMACE: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střídavá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zákrytová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>
            <a:off x="6444208" y="4005064"/>
            <a:ext cx="576064" cy="144016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6444208" y="4293096"/>
            <a:ext cx="576064" cy="1224136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7" name="Obrázek 6" descr="img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95922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5" name="Obrázek 4" descr="img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403648" y="116632"/>
            <a:ext cx="6408712" cy="1598663"/>
          </a:xfrm>
          <a:prstGeom prst="rect">
            <a:avLst/>
          </a:prstGeom>
        </p:spPr>
      </p:pic>
      <p:pic>
        <p:nvPicPr>
          <p:cNvPr id="6" name="Obrázek 5" descr="img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1556792"/>
            <a:ext cx="5341107" cy="216024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475656" y="260648"/>
            <a:ext cx="3384376" cy="432048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H="1">
            <a:off x="971600" y="692696"/>
            <a:ext cx="504056" cy="2448272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4211960" y="692696"/>
            <a:ext cx="648072" cy="2376264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07504" y="3717032"/>
            <a:ext cx="8856984" cy="92333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KONFORMACE: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prostorové uspořádání vznikající otáčením jednotlivých atomů okolo jednoduchých vazeb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7504" y="486916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TOTO NÁS U PŘÍRODNÍCH POLYMERŮ ZAJÍMÁ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5" name="Obrázek 4" descr="img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403648" y="116632"/>
            <a:ext cx="6408712" cy="122413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547664" y="548680"/>
            <a:ext cx="3384376" cy="432048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4869160"/>
            <a:ext cx="8856984" cy="92333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KONFIGURACE: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vyjadřuje relativní a/nebo absolutní uspořádání vazeb v prostoru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patří sem cis- a trans- izomery</a:t>
            </a:r>
            <a:endParaRPr lang="cs-CZ" dirty="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1520" y="587727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TOTO NÁS U PŘÍRODNÍCH POLYMERŮ ZAJÍMÁ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" name="Obrázek 13" descr="img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51520" y="1124744"/>
            <a:ext cx="6192688" cy="3700034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5436096" y="404664"/>
            <a:ext cx="252028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 descr="img9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5796135" y="188640"/>
            <a:ext cx="3047874" cy="1116703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6012160" y="12687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cis- a trans- izomery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309319"/>
            <a:ext cx="6624736" cy="412155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  <p:sp>
        <p:nvSpPr>
          <p:cNvPr id="11" name="Nadpis 4"/>
          <p:cNvSpPr txBox="1">
            <a:spLocks/>
          </p:cNvSpPr>
          <p:nvPr/>
        </p:nvSpPr>
        <p:spPr bwMode="auto">
          <a:xfrm>
            <a:off x="179512" y="3861048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HAWORTHOVY vzorce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kern="0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ŽIDLIČKOVÁ KONFORMACE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339752" y="227687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0000FF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ČÍSLOVÁNÍ ATOMŮ UHLÍKU,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označení </a:t>
            </a:r>
            <a:r>
              <a:rPr lang="cs-CZ" sz="32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X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5" name="Obrázek 4" descr="img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188640"/>
            <a:ext cx="8863058" cy="1512168"/>
          </a:xfrm>
          <a:prstGeom prst="rect">
            <a:avLst/>
          </a:prstGeom>
        </p:spPr>
      </p:pic>
      <p:pic>
        <p:nvPicPr>
          <p:cNvPr id="6" name="Obrázek 5" descr="img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79512" y="1772816"/>
            <a:ext cx="7632848" cy="456050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660232" y="548680"/>
            <a:ext cx="1368152" cy="288032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123728" y="2132856"/>
            <a:ext cx="1584176" cy="864096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364088" y="2132856"/>
            <a:ext cx="1584176" cy="864096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1547664" y="1052736"/>
            <a:ext cx="7344816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323528" y="1412776"/>
            <a:ext cx="511256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3707904" y="1340768"/>
            <a:ext cx="936104" cy="79208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5292080" y="1340768"/>
            <a:ext cx="72008" cy="864096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1680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5" name="Obrázek 4" descr="img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188640"/>
            <a:ext cx="8712968" cy="1656184"/>
          </a:xfrm>
          <a:prstGeom prst="rect">
            <a:avLst/>
          </a:prstGeom>
        </p:spPr>
      </p:pic>
      <p:pic>
        <p:nvPicPr>
          <p:cNvPr id="6" name="Obrázek 5" descr="img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83568" y="1700808"/>
            <a:ext cx="7776864" cy="1626242"/>
          </a:xfrm>
          <a:prstGeom prst="rect">
            <a:avLst/>
          </a:prstGeom>
        </p:spPr>
      </p:pic>
      <p:pic>
        <p:nvPicPr>
          <p:cNvPr id="7" name="Obrázek 6" descr="img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635896" y="3212976"/>
            <a:ext cx="5261924" cy="3273156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sp>
        <p:nvSpPr>
          <p:cNvPr id="8" name="TextovéPole 7"/>
          <p:cNvSpPr txBox="1"/>
          <p:nvPr/>
        </p:nvSpPr>
        <p:spPr>
          <a:xfrm>
            <a:off x="107504" y="3284984"/>
            <a:ext cx="3312368" cy="646331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4 sloučeniny v rámečku =  </a:t>
            </a:r>
            <a:r>
              <a:rPr lang="cs-CZ" cap="all" dirty="0" smtClean="0">
                <a:solidFill>
                  <a:srgbClr val="0000FF"/>
                </a:solidFill>
                <a:latin typeface="Arial Black" pitchFamily="34" charset="0"/>
              </a:rPr>
              <a:t>stereoizomery</a:t>
            </a:r>
            <a:endParaRPr lang="cs-CZ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4860032" y="3068960"/>
            <a:ext cx="576064" cy="504056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4932040" y="3068960"/>
            <a:ext cx="2016224" cy="504056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3923928" y="2924944"/>
            <a:ext cx="1584176" cy="2376264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3923928" y="2924944"/>
            <a:ext cx="1512168" cy="936104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07504" y="4581128"/>
            <a:ext cx="3312368" cy="646331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Sloučeniny III a IV jsou také ENANTIOMERY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7504" y="5373216"/>
            <a:ext cx="3456384" cy="92333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Sloučeniny I a III &amp; II a IV jsou také DIASTEREOMERY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5" name="Obrázek 4" descr="img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23526" y="260648"/>
            <a:ext cx="5927936" cy="2736304"/>
          </a:xfrm>
          <a:prstGeom prst="rect">
            <a:avLst/>
          </a:prstGeom>
        </p:spPr>
      </p:pic>
      <p:pic>
        <p:nvPicPr>
          <p:cNvPr id="7" name="Obrázek 6" descr="img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635896" y="3212976"/>
            <a:ext cx="5261924" cy="3273156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cxnSp>
        <p:nvCxnSpPr>
          <p:cNvPr id="8" name="Přímá spojovací šipka 7"/>
          <p:cNvCxnSpPr/>
          <p:nvPr/>
        </p:nvCxnSpPr>
        <p:spPr>
          <a:xfrm>
            <a:off x="5868144" y="4077072"/>
            <a:ext cx="1080120" cy="122413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5868144" y="4077072"/>
            <a:ext cx="1008112" cy="122413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23728" y="836712"/>
            <a:ext cx="2088232" cy="36933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>
            <a:off x="1115616" y="692696"/>
            <a:ext cx="4320480" cy="1656184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 flipV="1">
            <a:off x="1043608" y="836712"/>
            <a:ext cx="4176464" cy="136815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5724128" y="620688"/>
            <a:ext cx="0" cy="172819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755576" y="620688"/>
            <a:ext cx="0" cy="172819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07504" y="2996952"/>
            <a:ext cx="3312368" cy="2308324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DIASTEREOMERY mají alespoň na jednom </a:t>
            </a:r>
            <a:r>
              <a:rPr lang="cs-CZ" sz="2400" dirty="0" err="1" smtClean="0">
                <a:solidFill>
                  <a:srgbClr val="C00000"/>
                </a:solidFill>
                <a:latin typeface="Arial Black" pitchFamily="34" charset="0"/>
              </a:rPr>
              <a:t>stereogenním</a:t>
            </a: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 centru shodnou konfiguraci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5" name="Obrázek 4" descr="img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23526" y="260648"/>
            <a:ext cx="5927936" cy="2736304"/>
          </a:xfrm>
          <a:prstGeom prst="rect">
            <a:avLst/>
          </a:prstGeom>
        </p:spPr>
      </p:pic>
      <p:pic>
        <p:nvPicPr>
          <p:cNvPr id="7" name="Obrázek 6" descr="img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635896" y="3212976"/>
            <a:ext cx="5261924" cy="3273156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cxnSp>
        <p:nvCxnSpPr>
          <p:cNvPr id="10" name="Přímá spojovací šipka 9"/>
          <p:cNvCxnSpPr/>
          <p:nvPr/>
        </p:nvCxnSpPr>
        <p:spPr>
          <a:xfrm flipH="1">
            <a:off x="5868144" y="3789040"/>
            <a:ext cx="792088" cy="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95736" y="260648"/>
            <a:ext cx="2088232" cy="369332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7504" y="2996952"/>
            <a:ext cx="3312368" cy="230832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ENANTIOMERY </a:t>
            </a:r>
            <a:r>
              <a:rPr lang="cs-CZ" sz="2400" cap="all" dirty="0" smtClean="0">
                <a:solidFill>
                  <a:srgbClr val="008000"/>
                </a:solidFill>
                <a:latin typeface="Arial Black" pitchFamily="34" charset="0"/>
              </a:rPr>
              <a:t>Nemají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  na ŽÁDNÉM </a:t>
            </a:r>
            <a:r>
              <a:rPr lang="cs-CZ" sz="2400" dirty="0" err="1" smtClean="0">
                <a:solidFill>
                  <a:srgbClr val="008000"/>
                </a:solidFill>
                <a:latin typeface="Arial Black" pitchFamily="34" charset="0"/>
              </a:rPr>
              <a:t>stereogenním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 centru shodnou konfiguraci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H="1">
            <a:off x="6012160" y="5445224"/>
            <a:ext cx="792088" cy="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123728" y="2420888"/>
            <a:ext cx="2088232" cy="369332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3" name="Přímá spojovací šipka 22"/>
          <p:cNvCxnSpPr/>
          <p:nvPr/>
        </p:nvCxnSpPr>
        <p:spPr>
          <a:xfrm>
            <a:off x="4499992" y="332656"/>
            <a:ext cx="1080120" cy="0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4211960" y="2636912"/>
            <a:ext cx="1368152" cy="0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flipH="1">
            <a:off x="827584" y="404664"/>
            <a:ext cx="1376536" cy="0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flipH="1">
            <a:off x="971600" y="2636912"/>
            <a:ext cx="1088504" cy="0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Zpátky k SACHARIDŮM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od Fischera k </a:t>
            </a:r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Tollensovi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453335"/>
            <a:ext cx="2133600" cy="268139"/>
          </a:xfrm>
        </p:spPr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pic>
        <p:nvPicPr>
          <p:cNvPr id="6" name="Obrázek 5" descr="img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82723" y="-1741955"/>
            <a:ext cx="2736304" cy="89017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386104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u="sng" dirty="0" smtClean="0">
                <a:solidFill>
                  <a:srgbClr val="0000FF"/>
                </a:solidFill>
                <a:latin typeface="Arial Black" pitchFamily="34" charset="0"/>
              </a:rPr>
              <a:t>NOVÉ </a:t>
            </a:r>
            <a:r>
              <a:rPr lang="cs-CZ" u="sng" dirty="0" err="1" smtClean="0">
                <a:solidFill>
                  <a:srgbClr val="0000FF"/>
                </a:solidFill>
                <a:latin typeface="Arial Black" pitchFamily="34" charset="0"/>
              </a:rPr>
              <a:t>anomerní</a:t>
            </a:r>
            <a:r>
              <a:rPr lang="cs-CZ" u="sng" dirty="0" smtClean="0">
                <a:solidFill>
                  <a:srgbClr val="0000FF"/>
                </a:solidFill>
                <a:latin typeface="Arial Black" pitchFamily="34" charset="0"/>
              </a:rPr>
              <a:t> centrum na uhlíku C1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po vytvoření cyklu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 flipH="1" flipV="1">
            <a:off x="1331640" y="1484784"/>
            <a:ext cx="432048" cy="244827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V="1">
            <a:off x="1835696" y="1484784"/>
            <a:ext cx="5832648" cy="244827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419872" y="422108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REFERENČNÍ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anomerní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atom uhlíku na C5 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 flipH="1" flipV="1">
            <a:off x="2771800" y="3140968"/>
            <a:ext cx="1152128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V="1">
            <a:off x="3995936" y="3212976"/>
            <a:ext cx="1728192" cy="108012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107504" y="458112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ANOMERY jsou STEREOIZOMERY lišící se JENOM konfigurací na tom NOVÉM </a:t>
            </a:r>
            <a:r>
              <a:rPr lang="cs-CZ" dirty="0" err="1" smtClean="0">
                <a:solidFill>
                  <a:srgbClr val="C00000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centru</a:t>
            </a:r>
          </a:p>
          <a:p>
            <a:pPr algn="ctr"/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Označují se </a:t>
            </a:r>
            <a:r>
              <a:rPr lang="cs-CZ" sz="24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dirty="0" err="1" smtClean="0">
                <a:solidFill>
                  <a:srgbClr val="C00000"/>
                </a:solidFill>
                <a:latin typeface="Arial Black" pitchFamily="34" charset="0"/>
              </a:rPr>
              <a:t>a</a:t>
            </a:r>
            <a:r>
              <a:rPr lang="cs-CZ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   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6" name="Elipsa 25"/>
          <p:cNvSpPr/>
          <p:nvPr/>
        </p:nvSpPr>
        <p:spPr>
          <a:xfrm>
            <a:off x="251520" y="3717032"/>
            <a:ext cx="360040" cy="288032"/>
          </a:xfrm>
          <a:prstGeom prst="ellipse">
            <a:avLst/>
          </a:prstGeom>
          <a:noFill/>
          <a:ln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Elipsa 26"/>
          <p:cNvSpPr/>
          <p:nvPr/>
        </p:nvSpPr>
        <p:spPr>
          <a:xfrm>
            <a:off x="4860032" y="3645024"/>
            <a:ext cx="360040" cy="288032"/>
          </a:xfrm>
          <a:prstGeom prst="ellipse">
            <a:avLst/>
          </a:prstGeom>
          <a:noFill/>
          <a:ln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Elipsa 27"/>
          <p:cNvSpPr/>
          <p:nvPr/>
        </p:nvSpPr>
        <p:spPr>
          <a:xfrm>
            <a:off x="6444208" y="3717032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1979712" y="3645024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0" y="5517232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Pokud je KONFIGURACE  na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NOVÉM 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centru 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stejná jako na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REFERENČNÍm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atomu, jedná se o 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ANOMER 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b="1" dirty="0" smtClean="0">
                <a:solidFill>
                  <a:srgbClr val="C00000"/>
                </a:solidFill>
                <a:latin typeface="Symbol" pitchFamily="18" charset="2"/>
              </a:rPr>
              <a:t>,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opačná je 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453335"/>
            <a:ext cx="2133600" cy="268139"/>
          </a:xfrm>
        </p:spPr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pic>
        <p:nvPicPr>
          <p:cNvPr id="6" name="Obrázek 5" descr="img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136475" y="-2840331"/>
            <a:ext cx="2736304" cy="8794246"/>
          </a:xfrm>
          <a:prstGeom prst="rect">
            <a:avLst/>
          </a:prstGeom>
        </p:spPr>
      </p:pic>
      <p:cxnSp>
        <p:nvCxnSpPr>
          <p:cNvPr id="17" name="Přímá spojovací šipka 16"/>
          <p:cNvCxnSpPr/>
          <p:nvPr/>
        </p:nvCxnSpPr>
        <p:spPr>
          <a:xfrm flipV="1">
            <a:off x="1619672" y="908720"/>
            <a:ext cx="72008" cy="79208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287016" y="4437112"/>
            <a:ext cx="88569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Pokud je KONFIGURACE  na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NOVÉM 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centru 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stejná jako na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REFERENČNÍm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atomu, jedná se o 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ANOMER </a:t>
            </a:r>
            <a:r>
              <a:rPr lang="cs-CZ" sz="40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b="1" dirty="0" smtClean="0">
                <a:solidFill>
                  <a:srgbClr val="C00000"/>
                </a:solidFill>
                <a:latin typeface="Symbol" pitchFamily="18" charset="2"/>
              </a:rPr>
              <a:t>,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opačná je 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40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2" name="Přímá spojovací šipka 21"/>
          <p:cNvCxnSpPr/>
          <p:nvPr/>
        </p:nvCxnSpPr>
        <p:spPr>
          <a:xfrm flipV="1">
            <a:off x="6012160" y="908720"/>
            <a:ext cx="72008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755576" y="292494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U pětičlenného kruhu </a:t>
            </a:r>
            <a:r>
              <a:rPr lang="cs-CZ" dirty="0" err="1" smtClean="0">
                <a:solidFill>
                  <a:srgbClr val="9900CC"/>
                </a:solidFill>
                <a:latin typeface="Arial Black" pitchFamily="34" charset="0"/>
              </a:rPr>
              <a:t>FURANOSy</a:t>
            </a:r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 se –OH spotřebovala na </a:t>
            </a:r>
            <a:r>
              <a:rPr lang="cs-CZ" dirty="0" err="1" smtClean="0">
                <a:solidFill>
                  <a:srgbClr val="9900CC"/>
                </a:solidFill>
                <a:latin typeface="Arial Black" pitchFamily="34" charset="0"/>
              </a:rPr>
              <a:t>poloacetalový</a:t>
            </a:r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 kruh</a:t>
            </a:r>
            <a:endParaRPr lang="cs-CZ" dirty="0">
              <a:solidFill>
                <a:srgbClr val="9900CC"/>
              </a:solidFill>
              <a:latin typeface="Arial Black" pitchFamily="34" charset="0"/>
            </a:endParaRPr>
          </a:p>
        </p:txBody>
      </p:sp>
      <p:cxnSp>
        <p:nvCxnSpPr>
          <p:cNvPr id="29" name="Přímá spojovací šipka 28"/>
          <p:cNvCxnSpPr/>
          <p:nvPr/>
        </p:nvCxnSpPr>
        <p:spPr>
          <a:xfrm flipH="1" flipV="1">
            <a:off x="2627784" y="908720"/>
            <a:ext cx="288032" cy="792088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 flipH="1" flipV="1">
            <a:off x="7020272" y="908720"/>
            <a:ext cx="576064" cy="1008112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>
            <a:off x="899592" y="2780928"/>
            <a:ext cx="1008112" cy="0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>
            <a:off x="2627784" y="2780928"/>
            <a:ext cx="1008112" cy="0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a 41"/>
          <p:cNvSpPr/>
          <p:nvPr/>
        </p:nvSpPr>
        <p:spPr>
          <a:xfrm>
            <a:off x="323528" y="2564904"/>
            <a:ext cx="360040" cy="288032"/>
          </a:xfrm>
          <a:prstGeom prst="ellipse">
            <a:avLst/>
          </a:prstGeom>
          <a:noFill/>
          <a:ln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42"/>
          <p:cNvSpPr/>
          <p:nvPr/>
        </p:nvSpPr>
        <p:spPr>
          <a:xfrm>
            <a:off x="4932040" y="2564904"/>
            <a:ext cx="288032" cy="288032"/>
          </a:xfrm>
          <a:prstGeom prst="ellipse">
            <a:avLst/>
          </a:prstGeom>
          <a:noFill/>
          <a:ln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Elipsa 43"/>
          <p:cNvSpPr/>
          <p:nvPr/>
        </p:nvSpPr>
        <p:spPr>
          <a:xfrm>
            <a:off x="2123728" y="2492896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6516216" y="2564904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Ještě jednou pro zopakování</a:t>
            </a:r>
            <a:endParaRPr kumimoji="0" lang="cs-CZ" sz="3200" b="0" i="0" u="none" strike="noStrike" kern="0" cap="small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4" name="Obrázek 13" descr="img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1"/>
            <a:ext cx="5688632" cy="5372749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5796136" y="908720"/>
            <a:ext cx="31683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kern="0" dirty="0" smtClean="0">
                <a:solidFill>
                  <a:srgbClr val="FF0000"/>
                </a:solidFill>
                <a:latin typeface="Arial Black" pitchFamily="34" charset="0"/>
              </a:rPr>
              <a:t>ENANTIOMERY</a:t>
            </a:r>
            <a:r>
              <a:rPr lang="cs-CZ" kern="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cs-CZ" kern="0" dirty="0" smtClean="0">
                <a:solidFill>
                  <a:srgbClr val="0000FF"/>
                </a:solidFill>
                <a:latin typeface="Arial Black" pitchFamily="34" charset="0"/>
              </a:rPr>
              <a:t>MAJÍ OPAČNOU KONFIGURACÍ NA VŠECH ASYMETRICKÝCH UHLÍCÍCH. </a:t>
            </a:r>
            <a:r>
              <a:rPr lang="cs-CZ" sz="2400" kern="0" dirty="0" smtClean="0">
                <a:solidFill>
                  <a:srgbClr val="FF0000"/>
                </a:solidFill>
                <a:latin typeface="Arial Black" pitchFamily="34" charset="0"/>
              </a:rPr>
              <a:t>Jsou zrcadlovými obrazy.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1475656" y="2636912"/>
            <a:ext cx="72008" cy="244827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2699792" y="2204864"/>
            <a:ext cx="72008" cy="252028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3995936" y="1916832"/>
            <a:ext cx="72008" cy="2448272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012160" y="3501008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d</a:t>
            </a:r>
            <a:r>
              <a:rPr lang="cs-CZ" sz="2400" kern="0" dirty="0" smtClean="0">
                <a:solidFill>
                  <a:srgbClr val="008000"/>
                </a:solidFill>
                <a:latin typeface="Arial Black" pitchFamily="34" charset="0"/>
              </a:rPr>
              <a:t> a </a:t>
            </a:r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l píšeme jako kapitálky, </a:t>
            </a:r>
            <a:r>
              <a:rPr lang="cs-CZ" sz="2400" kern="0" dirty="0" smtClean="0">
                <a:solidFill>
                  <a:srgbClr val="008000"/>
                </a:solidFill>
                <a:latin typeface="Arial Black" pitchFamily="34" charset="0"/>
              </a:rPr>
              <a:t>VELKÁ PÍSMENA  o </a:t>
            </a:r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velikosti písmen malých</a:t>
            </a:r>
            <a:endParaRPr lang="cs-CZ" sz="2400" cap="small" dirty="0">
              <a:solidFill>
                <a:srgbClr val="008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620688"/>
            <a:ext cx="212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small" dirty="0" smtClean="0">
                <a:solidFill>
                  <a:srgbClr val="C00000"/>
                </a:solidFill>
                <a:latin typeface="Arial Black" pitchFamily="34" charset="0"/>
              </a:rPr>
              <a:t>D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a </a:t>
            </a:r>
            <a:r>
              <a:rPr lang="cs-CZ" cap="small" dirty="0" smtClean="0">
                <a:solidFill>
                  <a:srgbClr val="C00000"/>
                </a:solidFill>
                <a:latin typeface="Arial Black" pitchFamily="34" charset="0"/>
              </a:rPr>
              <a:t>L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odvozujeme od glyceraldehydů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323528" y="1556792"/>
            <a:ext cx="936104" cy="792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323528" y="1556792"/>
            <a:ext cx="1008112" cy="34563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6" name="Obrázek 5" descr="img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76672"/>
            <a:ext cx="8990626" cy="256130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TAUTOMERNÍ IZOMERY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323528" y="692696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TAUMERIE = STRUKTURNÍ NEJEDNOTNOST, vyplývající z určitých </a:t>
            </a:r>
            <a:r>
              <a:rPr lang="cs-CZ" sz="2000" u="sng" dirty="0" smtClean="0">
                <a:solidFill>
                  <a:srgbClr val="008000"/>
                </a:solidFill>
                <a:latin typeface="Arial Black" pitchFamily="34" charset="0"/>
              </a:rPr>
              <a:t>rychlých</a:t>
            </a:r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 a </a:t>
            </a:r>
            <a:r>
              <a:rPr lang="cs-CZ" sz="2000" u="sng" dirty="0" smtClean="0">
                <a:solidFill>
                  <a:srgbClr val="008000"/>
                </a:solidFill>
                <a:latin typeface="Arial Black" pitchFamily="34" charset="0"/>
              </a:rPr>
              <a:t>vratných</a:t>
            </a:r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 přesunů uvnitř organické molekuly.</a:t>
            </a:r>
          </a:p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Častým je TAUTOMERNÍ POSUN PROTONU, vzniklé izomery se nazývají TAUTOMERY.</a:t>
            </a:r>
            <a:r>
              <a:rPr lang="cs-CZ" sz="2000" dirty="0" smtClean="0">
                <a:latin typeface="Arial Black" pitchFamily="34" charset="0"/>
              </a:rPr>
              <a:t>  </a:t>
            </a:r>
            <a:endParaRPr lang="cs-CZ" sz="2000" dirty="0">
              <a:latin typeface="Arial Black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23528" y="530120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U sacharidů je TAUTOMERIE častou ve vodných roztocích &gt; viz další snímek se schématem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7" name="Obrázek 16" descr="img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2420888"/>
            <a:ext cx="8852516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80728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TAUTOMERNÍ IZOMERY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lineární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 a cyklické formy 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glukózy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pic>
        <p:nvPicPr>
          <p:cNvPr id="6" name="Obrázek 5" descr="img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99592" y="2780928"/>
            <a:ext cx="7419888" cy="1668587"/>
          </a:xfrm>
          <a:prstGeom prst="rect">
            <a:avLst/>
          </a:prstGeom>
        </p:spPr>
      </p:pic>
      <p:pic>
        <p:nvPicPr>
          <p:cNvPr id="7" name="Obrázek 6" descr="img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79512" y="4365104"/>
            <a:ext cx="2160240" cy="1944215"/>
          </a:xfrm>
          <a:prstGeom prst="rect">
            <a:avLst/>
          </a:prstGeom>
        </p:spPr>
      </p:pic>
      <p:pic>
        <p:nvPicPr>
          <p:cNvPr id="8" name="Obrázek 7" descr="img9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6156176" y="4293096"/>
            <a:ext cx="2376264" cy="2057138"/>
          </a:xfrm>
          <a:prstGeom prst="rect">
            <a:avLst/>
          </a:prstGeom>
        </p:spPr>
      </p:pic>
      <p:pic>
        <p:nvPicPr>
          <p:cNvPr id="9" name="Obrázek 8" descr="img9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052736"/>
            <a:ext cx="1728192" cy="1842822"/>
          </a:xfrm>
          <a:prstGeom prst="rect">
            <a:avLst/>
          </a:prstGeom>
        </p:spPr>
      </p:pic>
      <p:pic>
        <p:nvPicPr>
          <p:cNvPr id="10" name="Obrázek 9" descr="img9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124744"/>
            <a:ext cx="1770495" cy="1728192"/>
          </a:xfrm>
          <a:prstGeom prst="rect">
            <a:avLst/>
          </a:prstGeom>
        </p:spPr>
      </p:pic>
      <p:pic>
        <p:nvPicPr>
          <p:cNvPr id="11" name="Obrázek 10" descr="img9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1124744"/>
            <a:ext cx="1572451" cy="2088232"/>
          </a:xfrm>
          <a:prstGeom prst="rect">
            <a:avLst/>
          </a:prstGeom>
        </p:spPr>
      </p:pic>
      <p:pic>
        <p:nvPicPr>
          <p:cNvPr id="12" name="Obrázek 11" descr="img9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3347864" y="4149080"/>
            <a:ext cx="2157315" cy="203404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347864" y="1124744"/>
            <a:ext cx="2160240" cy="504056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Redukující cukry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pic>
        <p:nvPicPr>
          <p:cNvPr id="6" name="Obrázek 5" descr="img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3384376" cy="537141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707904" y="764704"/>
            <a:ext cx="5184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Vlivem TAUTOMERIE  vzniká LINEÁRNÍ FORMA.</a:t>
            </a:r>
          </a:p>
          <a:p>
            <a:r>
              <a:rPr lang="cs-CZ" sz="3200" dirty="0" smtClean="0">
                <a:solidFill>
                  <a:srgbClr val="C00000"/>
                </a:solidFill>
                <a:latin typeface="Arial Black" pitchFamily="34" charset="0"/>
              </a:rPr>
              <a:t>Ta se REDUKUJE  a tím jí ubývá.</a:t>
            </a:r>
          </a:p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Rovnováha se posunuje směrem k její další tvorbě.</a:t>
            </a:r>
          </a:p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Probíhá další redukce glukózy.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SLOŽENÉ cukry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908050"/>
          <a:ext cx="8229600" cy="511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2264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Počet MONOSCHARIDŮ v molekule</a:t>
                      </a:r>
                      <a:endParaRPr lang="cs-CZ" sz="24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4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NÁZEV</a:t>
                      </a:r>
                      <a:endParaRPr lang="cs-CZ" sz="44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2648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2</a:t>
                      </a:r>
                      <a:endParaRPr lang="cs-CZ" sz="4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Disacharid</a:t>
                      </a:r>
                      <a:endParaRPr lang="cs-CZ" sz="40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2648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3 </a:t>
                      </a:r>
                      <a:endParaRPr lang="cs-CZ" sz="4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Trisacharid</a:t>
                      </a:r>
                      <a:endParaRPr lang="cs-CZ" sz="40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2648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&lt;</a:t>
                      </a:r>
                      <a:r>
                        <a:rPr lang="cs-CZ" sz="4000" baseline="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 = 10</a:t>
                      </a:r>
                      <a:endParaRPr lang="cs-CZ" sz="4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Oligosacharid</a:t>
                      </a:r>
                      <a:endParaRPr lang="cs-CZ" sz="40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2648">
                <a:tc>
                  <a:txBody>
                    <a:bodyPr/>
                    <a:lstStyle/>
                    <a:p>
                      <a:pPr algn="ctr">
                        <a:buFont typeface="Wingdings"/>
                        <a:buChar char="Ø"/>
                      </a:pPr>
                      <a:r>
                        <a:rPr lang="cs-CZ" sz="4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10</a:t>
                      </a:r>
                      <a:endParaRPr lang="cs-CZ" sz="4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Polysacharid </a:t>
                      </a:r>
                      <a:endParaRPr lang="cs-CZ" sz="40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SLOŽENÉ cukry - tvorba názvů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na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SUBSTITUČNÍM PRINCIPU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63688" y="6453335"/>
            <a:ext cx="6480720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pic>
        <p:nvPicPr>
          <p:cNvPr id="8" name="Obrázek 7" descr="img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511" y="1124744"/>
            <a:ext cx="8812977" cy="5201101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6948264" y="1988840"/>
            <a:ext cx="720080" cy="504056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8388424" y="1700808"/>
            <a:ext cx="504056" cy="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899592" y="1988840"/>
            <a:ext cx="3600400" cy="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a 14"/>
          <p:cNvSpPr/>
          <p:nvPr/>
        </p:nvSpPr>
        <p:spPr>
          <a:xfrm>
            <a:off x="6732240" y="4725144"/>
            <a:ext cx="720080" cy="504056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5796136" y="4797152"/>
            <a:ext cx="720080" cy="504056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1331640" y="1988840"/>
            <a:ext cx="720080" cy="504056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4932040" y="1412776"/>
            <a:ext cx="3024336" cy="0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3059832" y="4725144"/>
            <a:ext cx="3888432" cy="0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5832648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pic>
        <p:nvPicPr>
          <p:cNvPr id="7" name="Obrázek 6" descr="img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27099" y="-1686940"/>
            <a:ext cx="2808314" cy="6703490"/>
          </a:xfrm>
          <a:prstGeom prst="rect">
            <a:avLst/>
          </a:prstGeom>
        </p:spPr>
      </p:pic>
      <p:pic>
        <p:nvPicPr>
          <p:cNvPr id="8" name="Obrázek 7" descr="img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61667" y="1542482"/>
            <a:ext cx="3246106" cy="629906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508104" y="206084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Maltosa 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331640" y="573325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0000FF"/>
                </a:solidFill>
                <a:latin typeface="Arial Black" pitchFamily="34" charset="0"/>
              </a:rPr>
              <a:t>Cellobiosa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116632"/>
            <a:ext cx="4139952" cy="461665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GLYKOSYLGLYKOLÝZY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pic>
        <p:nvPicPr>
          <p:cNvPr id="5" name="Obrázek 4" descr="img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833919" y="-1385648"/>
            <a:ext cx="3600400" cy="862118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512" y="26064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9900CC"/>
                </a:solidFill>
                <a:latin typeface="Arial Black" pitchFamily="34" charset="0"/>
              </a:rPr>
              <a:t>TAUTOMERIE &amp; IZOMERIE u MALTOSY</a:t>
            </a:r>
            <a:endParaRPr lang="cs-CZ" sz="3200" dirty="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530120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OTEVŘENÁ FORMY &gt; UVOLNĚNÁ KARBONYLOVÁ SKUPINA &gt; REDUKUJÍCÍ CUKR 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 flipH="1" flipV="1">
            <a:off x="6012160" y="3573016"/>
            <a:ext cx="2592288" cy="1944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5832648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5436096" y="105273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008000"/>
                </a:solidFill>
                <a:latin typeface="Arial Black" pitchFamily="34" charset="0"/>
              </a:rPr>
              <a:t>Trehalosa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59632" y="58052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Sacharosa 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116632"/>
            <a:ext cx="4139952" cy="461665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GLYKOSYLGLYKOSIDY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2" name="Obrázek 11" descr="img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70031" y="-807395"/>
            <a:ext cx="2213828" cy="5106834"/>
          </a:xfrm>
          <a:prstGeom prst="rect">
            <a:avLst/>
          </a:prstGeom>
        </p:spPr>
      </p:pic>
      <p:pic>
        <p:nvPicPr>
          <p:cNvPr id="13" name="Obrázek 12" descr="img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12911" y="1674865"/>
            <a:ext cx="3312400" cy="5668542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179512" y="285293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Tady </a:t>
            </a:r>
            <a:r>
              <a:rPr lang="cs-CZ" cap="all" dirty="0" smtClean="0">
                <a:latin typeface="Arial Black" pitchFamily="34" charset="0"/>
              </a:rPr>
              <a:t>byly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ANOMERNÍ HYDROXYLOVÉ SKUPINY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 flipV="1">
            <a:off x="1115616" y="1700808"/>
            <a:ext cx="504056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1115616" y="1772816"/>
            <a:ext cx="1152128" cy="1080120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V="1">
            <a:off x="1259632" y="3933056"/>
            <a:ext cx="2880320" cy="86409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79512" y="472514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Tady 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JSOU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ANOMERNÍ HYDROXYLOVÉ SKUPINY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24" name="Přímá spojovací šipka 23"/>
          <p:cNvCxnSpPr/>
          <p:nvPr/>
        </p:nvCxnSpPr>
        <p:spPr>
          <a:xfrm flipV="1">
            <a:off x="1331640" y="4221088"/>
            <a:ext cx="3456384" cy="57606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5436096" y="234888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9900CC"/>
                </a:solidFill>
                <a:latin typeface="Arial Black" pitchFamily="34" charset="0"/>
              </a:rPr>
              <a:t>TAUTOMERIE</a:t>
            </a:r>
            <a:endParaRPr lang="cs-CZ" sz="2400" dirty="0">
              <a:solidFill>
                <a:srgbClr val="9900CC"/>
              </a:solidFill>
              <a:latin typeface="Arial Black" pitchFamily="34" charset="0"/>
            </a:endParaRPr>
          </a:p>
        </p:txBody>
      </p:sp>
      <p:cxnSp>
        <p:nvCxnSpPr>
          <p:cNvPr id="28" name="Přímá spojovací šipka 27"/>
          <p:cNvCxnSpPr/>
          <p:nvPr/>
        </p:nvCxnSpPr>
        <p:spPr>
          <a:xfrm flipH="1">
            <a:off x="5220072" y="2708920"/>
            <a:ext cx="432048" cy="504056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>
            <a:off x="5652120" y="2708920"/>
            <a:ext cx="1224136" cy="36004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5832648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pic>
        <p:nvPicPr>
          <p:cNvPr id="13" name="Obrázek 12" descr="img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37826" y="-1325656"/>
            <a:ext cx="4460239" cy="7632849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156176" y="220486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Sacharosa</a:t>
            </a:r>
            <a:endParaRPr lang="cs-CZ" sz="3200" dirty="0"/>
          </a:p>
        </p:txBody>
      </p:sp>
      <p:pic>
        <p:nvPicPr>
          <p:cNvPr id="22" name="Obrázek 21" descr="img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13265" y="891390"/>
            <a:ext cx="936104" cy="8603611"/>
          </a:xfrm>
          <a:prstGeom prst="rect">
            <a:avLst/>
          </a:prstGeom>
        </p:spPr>
      </p:pic>
      <p:cxnSp>
        <p:nvCxnSpPr>
          <p:cNvPr id="25" name="Přímá spojovací čára 24"/>
          <p:cNvCxnSpPr/>
          <p:nvPr/>
        </p:nvCxnSpPr>
        <p:spPr>
          <a:xfrm>
            <a:off x="2987824" y="5373216"/>
            <a:ext cx="49685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V="1">
            <a:off x="5220072" y="4365104"/>
            <a:ext cx="576064" cy="79208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/>
          <a:lstStyle/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NĚKOLIK JINÝCH VZORCŮ DOSACHARIDŮ – pro zajímavost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 descr="img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47698" y="-455410"/>
            <a:ext cx="5120612" cy="8568952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2195736" y="37170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Vazba je 1&gt;6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H="1" flipV="1">
            <a:off x="3419872" y="2204864"/>
            <a:ext cx="72008" cy="158417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3779912" y="2492896"/>
            <a:ext cx="288032" cy="129614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Definice sacharidů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37312"/>
            <a:ext cx="3600400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9" name="Obrázek 8" descr="img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934208" y="-2062000"/>
            <a:ext cx="3168352" cy="867774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07504" y="400506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GENERICKÝ = druhový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259632" y="1700808"/>
            <a:ext cx="1296144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ovací čára 12"/>
          <p:cNvCxnSpPr/>
          <p:nvPr/>
        </p:nvCxnSpPr>
        <p:spPr>
          <a:xfrm>
            <a:off x="2195736" y="1412776"/>
            <a:ext cx="396044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 descr="img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3117" y="3573016"/>
            <a:ext cx="5110119" cy="2648310"/>
          </a:xfrm>
          <a:prstGeom prst="rect">
            <a:avLst/>
          </a:prstGeom>
        </p:spPr>
      </p:pic>
      <p:cxnSp>
        <p:nvCxnSpPr>
          <p:cNvPr id="16" name="Přímá spojovací čára 15"/>
          <p:cNvCxnSpPr/>
          <p:nvPr/>
        </p:nvCxnSpPr>
        <p:spPr>
          <a:xfrm>
            <a:off x="3275856" y="1412776"/>
            <a:ext cx="864096" cy="2736304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5580112" y="1412776"/>
            <a:ext cx="2088232" cy="2808312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flipH="1">
            <a:off x="395536" y="1772816"/>
            <a:ext cx="288032" cy="2232248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KONEČNĚ JSME U POLYSACHARIDŮ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 descr="img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57281" y="-3069050"/>
            <a:ext cx="936104" cy="860361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51520" y="184482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Můžete se ještě setkat s tou terminologií: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GLYKAN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= POLYSACHARID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GLUKAN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= </a:t>
            </a:r>
            <a:r>
              <a:rPr lang="cs-CZ" sz="2400" dirty="0" err="1" smtClean="0">
                <a:solidFill>
                  <a:srgbClr val="FF0000"/>
                </a:solidFill>
                <a:latin typeface="Arial Black" pitchFamily="34" charset="0"/>
              </a:rPr>
              <a:t>homoPOLYSACHARID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od GLUKOSY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KONEČNĚ JSME U ŠKROBU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img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83090" y="1537590"/>
            <a:ext cx="1545772" cy="8064897"/>
          </a:xfrm>
          <a:prstGeom prst="rect">
            <a:avLst/>
          </a:prstGeom>
        </p:spPr>
      </p:pic>
      <p:pic>
        <p:nvPicPr>
          <p:cNvPr id="12" name="Obrázek 11" descr="img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36529" y="-388059"/>
            <a:ext cx="2880320" cy="4897813"/>
          </a:xfrm>
          <a:prstGeom prst="rect">
            <a:avLst/>
          </a:prstGeom>
        </p:spPr>
      </p:pic>
      <p:pic>
        <p:nvPicPr>
          <p:cNvPr id="21" name="Obrázek 20" descr="img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974125" y="-437619"/>
            <a:ext cx="1152128" cy="8885366"/>
          </a:xfrm>
          <a:prstGeom prst="rect">
            <a:avLst/>
          </a:prstGeom>
        </p:spPr>
      </p:pic>
      <p:cxnSp>
        <p:nvCxnSpPr>
          <p:cNvPr id="23" name="Přímá spojovací šipka 22"/>
          <p:cNvCxnSpPr/>
          <p:nvPr/>
        </p:nvCxnSpPr>
        <p:spPr>
          <a:xfrm flipV="1">
            <a:off x="1331640" y="2276872"/>
            <a:ext cx="3888432" cy="136815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V="1">
            <a:off x="755576" y="2276872"/>
            <a:ext cx="4104456" cy="1296144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2555776" y="4077072"/>
            <a:ext cx="2016224" cy="504056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ovací šipka 31"/>
          <p:cNvCxnSpPr>
            <a:stCxn id="30" idx="3"/>
          </p:cNvCxnSpPr>
          <p:nvPr/>
        </p:nvCxnSpPr>
        <p:spPr>
          <a:xfrm flipV="1">
            <a:off x="4572000" y="4293096"/>
            <a:ext cx="720080" cy="36004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5292080" y="400506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TO JE TO V </a:t>
            </a:r>
            <a:r>
              <a:rPr lang="cs-CZ" cap="all" dirty="0" smtClean="0">
                <a:solidFill>
                  <a:srgbClr val="0000FF"/>
                </a:solidFill>
                <a:latin typeface="Arial Black" pitchFamily="34" charset="0"/>
              </a:rPr>
              <a:t>hranaté závorce</a:t>
            </a:r>
            <a:endParaRPr lang="cs-CZ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34" name="Přímá spojovací šipka 33"/>
          <p:cNvCxnSpPr/>
          <p:nvPr/>
        </p:nvCxnSpPr>
        <p:spPr>
          <a:xfrm flipH="1" flipV="1">
            <a:off x="4355976" y="2132856"/>
            <a:ext cx="216024" cy="1368152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2915816" y="3501008"/>
            <a:ext cx="3384376" cy="504056"/>
          </a:xfrm>
          <a:prstGeom prst="rect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</p:spPr>
        <p:txBody>
          <a:bodyPr/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A TEĎ CELULOSA 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52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img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2395" y="-598178"/>
            <a:ext cx="3600400" cy="6182149"/>
          </a:xfrm>
          <a:prstGeom prst="rect">
            <a:avLst/>
          </a:prstGeom>
        </p:spPr>
      </p:pic>
      <p:pic>
        <p:nvPicPr>
          <p:cNvPr id="15" name="Obrázek 14" descr="img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10135" y="782961"/>
            <a:ext cx="1944216" cy="8964488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6" name="TextovéPole 15"/>
          <p:cNvSpPr txBox="1"/>
          <p:nvPr/>
        </p:nvSpPr>
        <p:spPr>
          <a:xfrm>
            <a:off x="6012160" y="69269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Uhlík C4 !!!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3779912" y="1124744"/>
            <a:ext cx="4104456" cy="129614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6372200" y="2060848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Pro lepší pochopení si molekulu otočte</a:t>
            </a:r>
          </a:p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– CH</a:t>
            </a:r>
            <a:r>
              <a:rPr lang="cs-CZ" sz="2000" baseline="-25000" dirty="0" smtClean="0">
                <a:solidFill>
                  <a:srgbClr val="0000FF"/>
                </a:solidFill>
                <a:latin typeface="Arial Black" pitchFamily="34" charset="0"/>
              </a:rPr>
              <a:t>2</a:t>
            </a: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OH skupinou NAHORU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24" name="Přímá spojovací šipka 23"/>
          <p:cNvCxnSpPr/>
          <p:nvPr/>
        </p:nvCxnSpPr>
        <p:spPr>
          <a:xfrm flipH="1">
            <a:off x="4067944" y="3212976"/>
            <a:ext cx="2448272" cy="144016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1979712" y="2924944"/>
            <a:ext cx="576064" cy="1656184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4427984" y="5157192"/>
            <a:ext cx="2448272" cy="504056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7236296" y="515719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TO JE TO V </a:t>
            </a:r>
            <a:r>
              <a:rPr lang="cs-CZ" cap="all" dirty="0" smtClean="0">
                <a:solidFill>
                  <a:srgbClr val="008000"/>
                </a:solidFill>
                <a:latin typeface="Arial Black" pitchFamily="34" charset="0"/>
              </a:rPr>
              <a:t>hranaté závorce</a:t>
            </a:r>
            <a:endParaRPr lang="cs-CZ" cap="all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31" name="Přímá spojovací šipka 30"/>
          <p:cNvCxnSpPr/>
          <p:nvPr/>
        </p:nvCxnSpPr>
        <p:spPr>
          <a:xfrm>
            <a:off x="6876256" y="5193196"/>
            <a:ext cx="504056" cy="61206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4499992" y="4581128"/>
            <a:ext cx="3384376" cy="504056"/>
          </a:xfrm>
          <a:prstGeom prst="rect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5" name="Přímá spojovací šipka 34"/>
          <p:cNvCxnSpPr/>
          <p:nvPr/>
        </p:nvCxnSpPr>
        <p:spPr>
          <a:xfrm flipH="1" flipV="1">
            <a:off x="2411760" y="2420888"/>
            <a:ext cx="2088232" cy="216024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Specializovaná publikace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552728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  <p:pic>
        <p:nvPicPr>
          <p:cNvPr id="7" name="Obrázek 6" descr="img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764703"/>
            <a:ext cx="8712969" cy="259596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79512" y="3573016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O názvosloví monosacharidů je skoro celá publikace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cap="all" dirty="0" smtClean="0">
                <a:solidFill>
                  <a:srgbClr val="FF0000"/>
                </a:solidFill>
                <a:latin typeface="Arial Black" pitchFamily="34" charset="0"/>
              </a:rPr>
              <a:t>Názvosloví disacharidů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 je tam málo, cca. 10 stránek.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cap="all" dirty="0" smtClean="0">
                <a:solidFill>
                  <a:srgbClr val="FF0000"/>
                </a:solidFill>
                <a:latin typeface="Arial Black" pitchFamily="34" charset="0"/>
              </a:rPr>
              <a:t>Názvosloví 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OLIGOSACHARIDŮ je tam jen málo, cca. 3 stránky. Ještě k tomu málo příkladů vzorců.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cap="all" dirty="0" smtClean="0">
                <a:solidFill>
                  <a:srgbClr val="0000FF"/>
                </a:solidFill>
                <a:latin typeface="Arial Black" pitchFamily="34" charset="0"/>
              </a:rPr>
              <a:t>Názvosloví polysacharidů</a:t>
            </a: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je tam jen málo, cca. 3 stránky. Ještě k tomu bez příkladů vzorců.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4" y="5661248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Tato publikace míří jinam než moje přednáška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Několik příkladů z jiné knihy 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k případnému procvičení či použití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55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 descr="img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836711"/>
            <a:ext cx="4320480" cy="2516189"/>
          </a:xfrm>
          <a:prstGeom prst="rect">
            <a:avLst/>
          </a:prstGeom>
        </p:spPr>
      </p:pic>
      <p:pic>
        <p:nvPicPr>
          <p:cNvPr id="8" name="Obrázek 7" descr="img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356992"/>
            <a:ext cx="5832648" cy="993084"/>
          </a:xfrm>
          <a:prstGeom prst="rect">
            <a:avLst/>
          </a:prstGeom>
        </p:spPr>
      </p:pic>
      <p:pic>
        <p:nvPicPr>
          <p:cNvPr id="9" name="Obrázek 8" descr="img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08720"/>
            <a:ext cx="2880320" cy="348150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07504" y="443711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ANALOGIE S POLYETHYLENEM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501317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-CH2-</a:t>
            </a:r>
          </a:p>
          <a:p>
            <a:pPr algn="ctr"/>
            <a:r>
              <a:rPr lang="cs-CZ" sz="3600" dirty="0" err="1" smtClean="0">
                <a:solidFill>
                  <a:srgbClr val="FF0000"/>
                </a:solidFill>
                <a:latin typeface="Arial Black" pitchFamily="34" charset="0"/>
              </a:rPr>
              <a:t>methylen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987824" y="494116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0000FF"/>
                </a:solidFill>
                <a:latin typeface="Arial Black" pitchFamily="34" charset="0"/>
              </a:rPr>
              <a:t>-CH2-CH2-</a:t>
            </a:r>
          </a:p>
          <a:p>
            <a:pPr algn="ctr"/>
            <a:r>
              <a:rPr lang="cs-CZ" sz="3600" dirty="0" err="1" smtClean="0">
                <a:solidFill>
                  <a:srgbClr val="0000FF"/>
                </a:solidFill>
                <a:latin typeface="Arial Black" pitchFamily="34" charset="0"/>
              </a:rPr>
              <a:t>ethylen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56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Obrázek 19" descr="img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5" y="866374"/>
            <a:ext cx="5949382" cy="3498730"/>
          </a:xfrm>
          <a:prstGeom prst="rect">
            <a:avLst/>
          </a:prstGeom>
        </p:spPr>
      </p:pic>
      <p:pic>
        <p:nvPicPr>
          <p:cNvPr id="23" name="Obrázek 22" descr="img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5157192"/>
            <a:ext cx="5976664" cy="1653802"/>
          </a:xfrm>
          <a:prstGeom prst="rect">
            <a:avLst/>
          </a:prstGeom>
        </p:spPr>
      </p:pic>
      <p:pic>
        <p:nvPicPr>
          <p:cNvPr id="24" name="Obrázek 23" descr="img9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08720"/>
            <a:ext cx="2919108" cy="3528392"/>
          </a:xfrm>
          <a:prstGeom prst="rect">
            <a:avLst/>
          </a:prstGeom>
        </p:spPr>
      </p:pic>
      <p:pic>
        <p:nvPicPr>
          <p:cNvPr id="26" name="Obrázek 25" descr="img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365104"/>
            <a:ext cx="6059184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57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Obrázek 23" descr="img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08720"/>
            <a:ext cx="2859534" cy="3456384"/>
          </a:xfrm>
          <a:prstGeom prst="rect">
            <a:avLst/>
          </a:prstGeom>
        </p:spPr>
      </p:pic>
      <p:pic>
        <p:nvPicPr>
          <p:cNvPr id="10" name="Obrázek 9" descr="img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764703"/>
            <a:ext cx="5904656" cy="267137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059832" y="3501008"/>
            <a:ext cx="583264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Arial Black" pitchFamily="34" charset="0"/>
              </a:rPr>
              <a:t>α-1,4- ;α-1,6-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  <a:hlinkClick r:id="rId4" tooltip="Glucan"/>
              </a:rPr>
              <a:t>glucan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'.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" name="Obrázek 11" descr="Pullu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933056"/>
            <a:ext cx="5853063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58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 descr="img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836711"/>
            <a:ext cx="5904656" cy="3438791"/>
          </a:xfrm>
          <a:prstGeom prst="rect">
            <a:avLst/>
          </a:prstGeom>
        </p:spPr>
      </p:pic>
      <p:pic>
        <p:nvPicPr>
          <p:cNvPr id="8" name="Obrázek 7" descr="img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293096"/>
            <a:ext cx="5904656" cy="1334966"/>
          </a:xfrm>
          <a:prstGeom prst="rect">
            <a:avLst/>
          </a:prstGeom>
        </p:spPr>
      </p:pic>
      <p:pic>
        <p:nvPicPr>
          <p:cNvPr id="9" name="Obrázek 8" descr="img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08720"/>
            <a:ext cx="2880320" cy="3481508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59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 descr="img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907259" y="61292"/>
            <a:ext cx="4209801" cy="5904656"/>
          </a:xfrm>
          <a:prstGeom prst="rect">
            <a:avLst/>
          </a:prstGeom>
        </p:spPr>
      </p:pic>
      <p:pic>
        <p:nvPicPr>
          <p:cNvPr id="8" name="Obrázek 7" descr="img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5495" y="980728"/>
            <a:ext cx="2952329" cy="28083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3200" u="sng" dirty="0" smtClean="0">
                <a:solidFill>
                  <a:srgbClr val="C00000"/>
                </a:solidFill>
                <a:latin typeface="Arial Black" pitchFamily="34" charset="0"/>
              </a:rPr>
              <a:t>NESPRÁVNÉ</a:t>
            </a:r>
            <a:r>
              <a:rPr lang="cs-CZ" sz="3200" dirty="0" smtClean="0">
                <a:solidFill>
                  <a:srgbClr val="C00000"/>
                </a:solidFill>
                <a:latin typeface="Arial Black" pitchFamily="34" charset="0"/>
              </a:rPr>
              <a:t>  označení pro sacharidy</a:t>
            </a:r>
            <a:endParaRPr lang="cs-CZ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18" name="Zástupný symbol pro obsah 17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212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Česky</a:t>
                      </a:r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Anglicky</a:t>
                      </a:r>
                      <a:endParaRPr lang="cs-CZ" sz="24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Německy</a:t>
                      </a:r>
                      <a:endParaRPr lang="cs-CZ" sz="24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Uhlohydráty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8000"/>
                          </a:solidFill>
                        </a:rPr>
                        <a:t>Carbohydrates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FF"/>
                          </a:solidFill>
                        </a:rPr>
                        <a:t>Kohlehydrat</a:t>
                      </a:r>
                      <a:endParaRPr lang="cs-CZ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cs-CZ" dirty="0" err="1" smtClean="0">
                          <a:solidFill>
                            <a:srgbClr val="0000FF"/>
                          </a:solidFill>
                        </a:rPr>
                        <a:t>Kohlenhydrat</a:t>
                      </a:r>
                      <a:r>
                        <a:rPr lang="cs-CZ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Uhlovodany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395536" y="3789040"/>
            <a:ext cx="8229600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SPRÁVNÉ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 označení pro sacharidy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251520" y="4725144"/>
          <a:ext cx="8229600" cy="141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Česky</a:t>
                      </a:r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Anglicky</a:t>
                      </a:r>
                      <a:endParaRPr lang="cs-CZ" sz="24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Německy</a:t>
                      </a:r>
                      <a:endParaRPr lang="cs-CZ" sz="24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Sacharidy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8000"/>
                          </a:solidFill>
                        </a:rPr>
                        <a:t>Sacchadides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FF"/>
                          </a:solidFill>
                        </a:rPr>
                        <a:t>Sacharides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60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 descr="img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9353" y="706872"/>
            <a:ext cx="2548634" cy="2952330"/>
          </a:xfrm>
          <a:prstGeom prst="rect">
            <a:avLst/>
          </a:prstGeom>
        </p:spPr>
      </p:pic>
      <p:pic>
        <p:nvPicPr>
          <p:cNvPr id="8" name="Obrázek 7" descr="img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48510" y="-879959"/>
            <a:ext cx="2304256" cy="5881613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61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Obrázek 8" descr="img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645669" y="-1797522"/>
            <a:ext cx="864096" cy="6132565"/>
          </a:xfrm>
          <a:prstGeom prst="rect">
            <a:avLst/>
          </a:prstGeom>
        </p:spPr>
      </p:pic>
      <p:pic>
        <p:nvPicPr>
          <p:cNvPr id="10" name="Obrázek 9" descr="img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323600" y="-307377"/>
            <a:ext cx="504056" cy="2936249"/>
          </a:xfrm>
          <a:prstGeom prst="rect">
            <a:avLst/>
          </a:prstGeom>
        </p:spPr>
      </p:pic>
      <p:pic>
        <p:nvPicPr>
          <p:cNvPr id="11" name="Obrázek 10" descr="1024px-Heparin-2D-skelet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700808"/>
            <a:ext cx="4752528" cy="4817503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>
            <a:off x="4067944" y="1340768"/>
            <a:ext cx="2592288" cy="180020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 flipV="1">
            <a:off x="4788024" y="1196752"/>
            <a:ext cx="792088" cy="2232248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62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Obrázek 11" descr="1024px-Inulin_strukturform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556792"/>
            <a:ext cx="5859012" cy="486916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483768" y="5733256"/>
            <a:ext cx="2304256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cap="all" dirty="0" smtClean="0">
                <a:solidFill>
                  <a:srgbClr val="C00000"/>
                </a:solidFill>
                <a:latin typeface="Arial Black" pitchFamily="34" charset="0"/>
              </a:rPr>
              <a:t>Inulin </a:t>
            </a:r>
            <a:endParaRPr lang="cs-CZ" sz="4000" cap="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3563888" y="1124744"/>
            <a:ext cx="1512168" cy="2016224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 descr="img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03008" y="213215"/>
            <a:ext cx="1489311" cy="2880319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63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Obrázek 8" descr="img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46444" y="-30221"/>
            <a:ext cx="936104" cy="2813985"/>
          </a:xfrm>
          <a:prstGeom prst="rect">
            <a:avLst/>
          </a:prstGeom>
        </p:spPr>
      </p:pic>
      <p:pic>
        <p:nvPicPr>
          <p:cNvPr id="10" name="Obrázek 9" descr="Pectineket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276872"/>
            <a:ext cx="5880650" cy="3072857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987824" y="908720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FF0000"/>
                </a:solidFill>
                <a:latin typeface="Arial Black" pitchFamily="34" charset="0"/>
              </a:rPr>
              <a:t>Neutrální pe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ktiny - mají všechny skupiny esterifikovány </a:t>
            </a:r>
            <a:r>
              <a:rPr lang="cs-CZ" sz="2000" dirty="0" err="1" smtClean="0">
                <a:solidFill>
                  <a:srgbClr val="FF0000"/>
                </a:solidFill>
                <a:latin typeface="Arial Black" pitchFamily="34" charset="0"/>
                <a:hlinkClick r:id="rId4" tooltip="Methanol"/>
              </a:rPr>
              <a:t>methanolem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r>
              <a:rPr lang="cs-CZ" sz="2000" u="sng" dirty="0" smtClean="0">
                <a:solidFill>
                  <a:srgbClr val="C00000"/>
                </a:solidFill>
                <a:latin typeface="Arial Black" pitchFamily="34" charset="0"/>
              </a:rPr>
              <a:t>Pektinové kyseliny </a:t>
            </a:r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- esterifikace je nulová.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6876256" y="1484784"/>
            <a:ext cx="1512168" cy="2016224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H="1">
            <a:off x="4427984" y="1412776"/>
            <a:ext cx="720080" cy="936104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64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Obrázek 10" descr="453px-Alginsäur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2018" y="980727"/>
            <a:ext cx="5854808" cy="201622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059832" y="314096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C00000"/>
                </a:solidFill>
                <a:latin typeface="Arial Black" pitchFamily="34" charset="0"/>
              </a:rPr>
              <a:t>ALGINÁT</a:t>
            </a:r>
            <a:endParaRPr lang="cs-CZ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796136" y="299695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FF0000"/>
                </a:solidFill>
                <a:latin typeface="Arial Black" pitchFamily="34" charset="0"/>
                <a:hlinkClick r:id="rId3" tooltip="Molar mass"/>
              </a:rPr>
              <a:t>Molar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  <a:hlinkClick r:id="rId3" tooltip="Molar mass"/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  <a:latin typeface="Arial Black" pitchFamily="34" charset="0"/>
                <a:hlinkClick r:id="rId3" tooltip="Molar mass"/>
              </a:rPr>
              <a:t>mass</a:t>
            </a:r>
            <a:endParaRPr lang="cs-CZ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10,000 – 600,000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6" name="Obrázek 15" descr="img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046444" y="-30221"/>
            <a:ext cx="936104" cy="2813985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251520" y="3789040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</a:rPr>
              <a:t>Alginic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acid is a linear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hlinkClick r:id="rId5" tooltip="Copolymer"/>
              </a:rPr>
              <a:t>copolymer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with 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6" tooltip="Homopolymer"/>
              </a:rPr>
              <a:t>homopolymeric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blocks of (1-4)-linked β-D-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7" tooltip="Mannuronate (page does not exist)"/>
              </a:rPr>
              <a:t>mannuronate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(M) and its C-5 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8" tooltip="Epimer"/>
              </a:rPr>
              <a:t>epimer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α-L-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9" tooltip="Guluronic acid (page does not exist)"/>
              </a:rPr>
              <a:t>guluronate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(G) residues, respectively,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hlinkClick r:id="rId10" tooltip="Covalently"/>
              </a:rPr>
              <a:t>covalently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linked together in different sequences or blocks.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427984" y="4581128"/>
            <a:ext cx="1944216" cy="432048"/>
          </a:xfrm>
          <a:prstGeom prst="rect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ovací šipka 20"/>
          <p:cNvCxnSpPr/>
          <p:nvPr/>
        </p:nvCxnSpPr>
        <p:spPr>
          <a:xfrm flipV="1">
            <a:off x="4427984" y="1988840"/>
            <a:ext cx="216024" cy="2592288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6372200" y="2060848"/>
            <a:ext cx="648072" cy="252028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65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5549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317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Obrázek 8" descr="Chondroitin_Sulfate_Structure_NT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836712"/>
            <a:ext cx="5987820" cy="25922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2987824" y="335699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Chondroitin</a:t>
            </a:r>
            <a:endParaRPr lang="cs-CZ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4869160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Jde o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  <a:hlinkClick r:id="rId3" tooltip="Polysacharidy"/>
              </a:rPr>
              <a:t>polysacharid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složený z pravidelně se opakujících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  <a:hlinkClick r:id="rId4" tooltip="Monomer"/>
              </a:rPr>
              <a:t>monomerů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  <a:hlinkClick r:id="rId5" tooltip="Glukuronát"/>
              </a:rPr>
              <a:t>glukuronátu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a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  <a:hlinkClick r:id="rId6" tooltip="N-acetylgalaktosamin"/>
              </a:rPr>
              <a:t>N-</a:t>
            </a:r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  <a:hlinkClick r:id="rId6" tooltip="N-acetylgalaktosamin"/>
              </a:rPr>
              <a:t>acetylgalaktosaminu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H="1" flipV="1">
            <a:off x="7452320" y="2708920"/>
            <a:ext cx="144016" cy="2736304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 descr="img1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304429" y="351755"/>
            <a:ext cx="2486472" cy="2880322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0" y="548680"/>
            <a:ext cx="31318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šipka 19"/>
          <p:cNvCxnSpPr/>
          <p:nvPr/>
        </p:nvCxnSpPr>
        <p:spPr>
          <a:xfrm flipV="1">
            <a:off x="1907704" y="1124744"/>
            <a:ext cx="2952328" cy="144016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H="1" flipV="1">
            <a:off x="4932040" y="2132856"/>
            <a:ext cx="504056" cy="3312368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107504" y="2924944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Chemical structure of one unit in a </a:t>
            </a:r>
            <a:r>
              <a:rPr lang="en-US" b="1" dirty="0" err="1" smtClean="0">
                <a:solidFill>
                  <a:srgbClr val="FF0000"/>
                </a:solidFill>
              </a:rPr>
              <a:t>chondroitin</a:t>
            </a:r>
            <a:r>
              <a:rPr lang="en-US" b="1" dirty="0" smtClean="0">
                <a:solidFill>
                  <a:srgbClr val="FF0000"/>
                </a:solidFill>
              </a:rPr>
              <a:t> sulfate chain. Chondroitin-4-sulfate: </a:t>
            </a:r>
            <a:r>
              <a:rPr lang="en-US" b="1" dirty="0" smtClean="0">
                <a:solidFill>
                  <a:srgbClr val="9900CC"/>
                </a:solidFill>
              </a:rPr>
              <a:t>R</a:t>
            </a:r>
            <a:r>
              <a:rPr lang="en-US" b="1" baseline="-25000" dirty="0" smtClean="0">
                <a:solidFill>
                  <a:srgbClr val="9900CC"/>
                </a:solidFill>
              </a:rPr>
              <a:t>1</a:t>
            </a:r>
            <a:r>
              <a:rPr lang="en-US" b="1" dirty="0" smtClean="0">
                <a:solidFill>
                  <a:srgbClr val="9900CC"/>
                </a:solidFill>
              </a:rPr>
              <a:t> = H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en-US" b="1" dirty="0" smtClean="0">
                <a:solidFill>
                  <a:srgbClr val="C00000"/>
                </a:solidFill>
              </a:rPr>
              <a:t>R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 = SO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en-US" b="1" dirty="0" smtClean="0">
                <a:solidFill>
                  <a:srgbClr val="9900CC"/>
                </a:solidFill>
              </a:rPr>
              <a:t>R</a:t>
            </a:r>
            <a:r>
              <a:rPr lang="en-US" b="1" baseline="-25000" dirty="0" smtClean="0">
                <a:solidFill>
                  <a:srgbClr val="9900CC"/>
                </a:solidFill>
              </a:rPr>
              <a:t>3</a:t>
            </a:r>
            <a:r>
              <a:rPr lang="en-US" b="1" dirty="0" smtClean="0">
                <a:solidFill>
                  <a:srgbClr val="9900CC"/>
                </a:solidFill>
              </a:rPr>
              <a:t> = H. </a:t>
            </a:r>
            <a:r>
              <a:rPr lang="en-US" b="1" dirty="0" smtClean="0"/>
              <a:t>Chondroitin-6-sulfate: R</a:t>
            </a:r>
            <a:r>
              <a:rPr lang="en-US" b="1" baseline="-25000" dirty="0" smtClean="0"/>
              <a:t>1</a:t>
            </a:r>
            <a:r>
              <a:rPr lang="en-US" b="1" dirty="0" smtClean="0"/>
              <a:t> = SO</a:t>
            </a:r>
            <a:r>
              <a:rPr lang="en-US" b="1" baseline="-25000" dirty="0" smtClean="0"/>
              <a:t>3</a:t>
            </a:r>
            <a:r>
              <a:rPr lang="en-US" b="1" dirty="0" smtClean="0"/>
              <a:t>H; R</a:t>
            </a:r>
            <a:r>
              <a:rPr lang="en-US" b="1" baseline="-25000" dirty="0" smtClean="0"/>
              <a:t>2</a:t>
            </a:r>
            <a:r>
              <a:rPr lang="en-US" b="1" dirty="0" smtClean="0"/>
              <a:t>, R</a:t>
            </a:r>
            <a:r>
              <a:rPr lang="en-US" b="1" baseline="-25000" dirty="0" smtClean="0"/>
              <a:t>3</a:t>
            </a:r>
            <a:r>
              <a:rPr lang="en-US" b="1" dirty="0" smtClean="0"/>
              <a:t> = H.</a:t>
            </a:r>
            <a:endParaRPr lang="cs-CZ" b="1" dirty="0"/>
          </a:p>
        </p:txBody>
      </p:sp>
      <p:sp>
        <p:nvSpPr>
          <p:cNvPr id="28" name="Elipsa 27"/>
          <p:cNvSpPr/>
          <p:nvPr/>
        </p:nvSpPr>
        <p:spPr>
          <a:xfrm>
            <a:off x="7236296" y="1196752"/>
            <a:ext cx="432048" cy="360040"/>
          </a:xfrm>
          <a:prstGeom prst="ellipse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Elipsa 28"/>
          <p:cNvSpPr/>
          <p:nvPr/>
        </p:nvSpPr>
        <p:spPr>
          <a:xfrm>
            <a:off x="5292080" y="2132856"/>
            <a:ext cx="432048" cy="360040"/>
          </a:xfrm>
          <a:prstGeom prst="ellipse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6156176" y="1628800"/>
            <a:ext cx="504056" cy="432048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66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Obrázek 11" descr="Chondroitin_Sulfate_Structure_NT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908720"/>
            <a:ext cx="5893500" cy="255145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987824" y="3573016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Chemical structure of one unit in a </a:t>
            </a:r>
            <a:r>
              <a:rPr lang="en-US" sz="2800" dirty="0" err="1" smtClean="0">
                <a:solidFill>
                  <a:srgbClr val="C00000"/>
                </a:solidFill>
                <a:latin typeface="Arial Black" pitchFamily="34" charset="0"/>
              </a:rPr>
              <a:t>chondroitin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sulfate chain. Chondroitin-4-sulfate: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H;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SO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H;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H. Chondroitin-6-sulfate: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SO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H;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,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H.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504" y="83671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r>
              <a:rPr lang="cs-CZ" sz="2800" dirty="0" smtClean="0">
                <a:solidFill>
                  <a:srgbClr val="FF0000"/>
                </a:solidFill>
                <a:latin typeface="Symbol" pitchFamily="18" charset="2"/>
              </a:rPr>
              <a:t>®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3 spojení: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chondroitin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název podle počtu uhlíků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323528" y="1124744"/>
          <a:ext cx="8424936" cy="496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176464"/>
              </a:tblGrid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Počet uhlíků</a:t>
                      </a:r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Druhový název</a:t>
                      </a:r>
                      <a:endParaRPr lang="cs-CZ" sz="24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3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Triosa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4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Tetrosa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Pentosa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Hexosa 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7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err="1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Heptosa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8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err="1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Oktosa</a:t>
                      </a:r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 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názvy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Obrázek 6" descr="img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607050" y="-1679714"/>
            <a:ext cx="3960440" cy="884927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644008" y="3501008"/>
            <a:ext cx="1728192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644008" y="3861048"/>
            <a:ext cx="2160240" cy="216024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267744" y="4365104"/>
            <a:ext cx="5112568" cy="21602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7504" y="486916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Budeme používat hlavně TRIVIÁLNÍ NÁZVY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FISCHEROVY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2" name="Obrázek 11" descr="img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50462" y="-1758174"/>
            <a:ext cx="2515084" cy="8712968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419872" y="76470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VAZBA SMĚŘUJE NAD ROVINU PAPÍRU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>
            <a:off x="4067944" y="1052736"/>
            <a:ext cx="576064" cy="936104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539552" y="458112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VAZBA SMĚŘUJE POD ROVINU PAPÍRU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 flipV="1">
            <a:off x="1187624" y="3429000"/>
            <a:ext cx="432048" cy="1296144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084168" y="4293096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ČÍSLOVÁNÍ  atomů začíná NAHOŘE  směrem dolů. Dvojná vazba na kyslík je nahoře.</a:t>
            </a:r>
            <a:endParaRPr lang="cs-CZ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2" name="Přímá spojovací šipka 21"/>
          <p:cNvCxnSpPr/>
          <p:nvPr/>
        </p:nvCxnSpPr>
        <p:spPr>
          <a:xfrm flipH="1" flipV="1">
            <a:off x="5940152" y="1628800"/>
            <a:ext cx="1944216" cy="266429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51520" y="5229200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LINEÁRNÍ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17010</TotalTime>
  <Words>2176</Words>
  <Application>Microsoft Office PowerPoint</Application>
  <PresentationFormat>Předvádění na obrazovce (4:3)</PresentationFormat>
  <Paragraphs>470</Paragraphs>
  <Slides>66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67" baseType="lpstr">
      <vt:lpstr>Default Design</vt:lpstr>
      <vt:lpstr>PŘÍRODNÍ POLYMERY NÁZVOSLOVÍ SACHARIDŮ  </vt:lpstr>
      <vt:lpstr>Snímek 2</vt:lpstr>
      <vt:lpstr>Snímek 3</vt:lpstr>
      <vt:lpstr>Snímek 4</vt:lpstr>
      <vt:lpstr>Definice sacharidů</vt:lpstr>
      <vt:lpstr>NESPRÁVNÉ  označení pro sacharidy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OPAKOVÁNÍ JE MATKA MOUDROSTI</vt:lpstr>
      <vt:lpstr>Hierarchie vzorců v organické chemii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Zpátky k SACHARIDŮM a od Fischera k Tollensovi</vt:lpstr>
      <vt:lpstr>Snímek 38</vt:lpstr>
      <vt:lpstr>Snímek 39</vt:lpstr>
      <vt:lpstr>TAUTOMERNÍ IZOMERY</vt:lpstr>
      <vt:lpstr>TAUTOMERNÍ IZOMERY lineární a cyklické formy glukózy</vt:lpstr>
      <vt:lpstr>Redukující cukry</vt:lpstr>
      <vt:lpstr>SLOŽENÉ cukry</vt:lpstr>
      <vt:lpstr>SLOŽENÉ cukry - tvorba názvů na SUBSTITUČNÍM PRINCIPU</vt:lpstr>
      <vt:lpstr>Snímek 45</vt:lpstr>
      <vt:lpstr>Snímek 46</vt:lpstr>
      <vt:lpstr>Snímek 47</vt:lpstr>
      <vt:lpstr>Snímek 48</vt:lpstr>
      <vt:lpstr>NĚKOLIK JINÝCH VZORCŮ DOSACHARIDŮ – pro zajímavost</vt:lpstr>
      <vt:lpstr>KONEČNĚ JSME U POLYSACHARIDŮ</vt:lpstr>
      <vt:lpstr>KONEČNĚ JSME U ŠKROBU</vt:lpstr>
      <vt:lpstr>A TEĎ CELULOSA </vt:lpstr>
      <vt:lpstr>Specializovaná publikace</vt:lpstr>
      <vt:lpstr>Několik příkladů z jiné knihy   k případnému procvičení či použití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Snímek 66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786</cp:revision>
  <dcterms:created xsi:type="dcterms:W3CDTF">2008-02-10T16:41:08Z</dcterms:created>
  <dcterms:modified xsi:type="dcterms:W3CDTF">2019-09-19T14:45:06Z</dcterms:modified>
</cp:coreProperties>
</file>