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578" r:id="rId3"/>
    <p:sldId id="601" r:id="rId4"/>
    <p:sldId id="575" r:id="rId5"/>
    <p:sldId id="577" r:id="rId6"/>
    <p:sldId id="574" r:id="rId7"/>
    <p:sldId id="579" r:id="rId8"/>
    <p:sldId id="580" r:id="rId9"/>
    <p:sldId id="581" r:id="rId10"/>
    <p:sldId id="582" r:id="rId11"/>
    <p:sldId id="602" r:id="rId12"/>
    <p:sldId id="603" r:id="rId13"/>
    <p:sldId id="604" r:id="rId14"/>
    <p:sldId id="605" r:id="rId15"/>
    <p:sldId id="606" r:id="rId16"/>
    <p:sldId id="607" r:id="rId17"/>
    <p:sldId id="608" r:id="rId18"/>
    <p:sldId id="609" r:id="rId19"/>
    <p:sldId id="610" r:id="rId20"/>
    <p:sldId id="611" r:id="rId21"/>
    <p:sldId id="612" r:id="rId22"/>
    <p:sldId id="587" r:id="rId23"/>
    <p:sldId id="592" r:id="rId24"/>
    <p:sldId id="600" r:id="rId25"/>
    <p:sldId id="490" r:id="rId26"/>
    <p:sldId id="416" r:id="rId27"/>
    <p:sldId id="475" r:id="rId28"/>
    <p:sldId id="478" r:id="rId29"/>
    <p:sldId id="615" r:id="rId30"/>
    <p:sldId id="471" r:id="rId31"/>
    <p:sldId id="414" r:id="rId32"/>
    <p:sldId id="413" r:id="rId33"/>
    <p:sldId id="415" r:id="rId34"/>
    <p:sldId id="495" r:id="rId35"/>
    <p:sldId id="532" r:id="rId36"/>
    <p:sldId id="613" r:id="rId37"/>
    <p:sldId id="614" r:id="rId38"/>
    <p:sldId id="537" r:id="rId39"/>
    <p:sldId id="552" r:id="rId40"/>
    <p:sldId id="553" r:id="rId41"/>
    <p:sldId id="554" r:id="rId42"/>
    <p:sldId id="411" r:id="rId43"/>
    <p:sldId id="533" r:id="rId44"/>
    <p:sldId id="472" r:id="rId45"/>
    <p:sldId id="538" r:id="rId46"/>
    <p:sldId id="418" r:id="rId47"/>
    <p:sldId id="419" r:id="rId48"/>
    <p:sldId id="423" r:id="rId49"/>
    <p:sldId id="562" r:id="rId50"/>
    <p:sldId id="502" r:id="rId51"/>
    <p:sldId id="501" r:id="rId52"/>
    <p:sldId id="543" r:id="rId53"/>
    <p:sldId id="422" r:id="rId54"/>
    <p:sldId id="424" r:id="rId55"/>
    <p:sldId id="425" r:id="rId56"/>
    <p:sldId id="428" r:id="rId57"/>
    <p:sldId id="427" r:id="rId58"/>
    <p:sldId id="426" r:id="rId59"/>
    <p:sldId id="500" r:id="rId60"/>
    <p:sldId id="549" r:id="rId61"/>
    <p:sldId id="545" r:id="rId62"/>
    <p:sldId id="547" r:id="rId63"/>
    <p:sldId id="548" r:id="rId64"/>
    <p:sldId id="476" r:id="rId65"/>
    <p:sldId id="551" r:id="rId66"/>
    <p:sldId id="616" r:id="rId67"/>
    <p:sldId id="618" r:id="rId68"/>
    <p:sldId id="619" r:id="rId69"/>
    <p:sldId id="620" r:id="rId70"/>
    <p:sldId id="621" r:id="rId71"/>
    <p:sldId id="617" r:id="rId72"/>
    <p:sldId id="544" r:id="rId73"/>
    <p:sldId id="477" r:id="rId74"/>
    <p:sldId id="467" r:id="rId75"/>
    <p:sldId id="479" r:id="rId76"/>
    <p:sldId id="481" r:id="rId77"/>
    <p:sldId id="489" r:id="rId78"/>
    <p:sldId id="480" r:id="rId79"/>
    <p:sldId id="417" r:id="rId80"/>
    <p:sldId id="431" r:id="rId81"/>
    <p:sldId id="469" r:id="rId82"/>
    <p:sldId id="536" r:id="rId83"/>
    <p:sldId id="468" r:id="rId84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008000"/>
    <a:srgbClr val="9900CC"/>
    <a:srgbClr val="FFFFCC"/>
    <a:srgbClr val="FFFF99"/>
    <a:srgbClr val="FF0000"/>
    <a:srgbClr val="000099"/>
    <a:srgbClr val="CC3300"/>
    <a:srgbClr val="DDDDD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08" autoAdjust="0"/>
  </p:normalViewPr>
  <p:slideViewPr>
    <p:cSldViewPr>
      <p:cViewPr>
        <p:scale>
          <a:sx n="50" d="100"/>
          <a:sy n="50" d="100"/>
        </p:scale>
        <p:origin x="-1090" y="-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221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663245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abender.com/en/food/products/viscometers/classify-the-gelatinisation-of-starch-viscograph-e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arch" TargetMode="External"/><Relationship Id="rId2" Type="http://schemas.openxmlformats.org/officeDocument/2006/relationships/hyperlink" Target="https://en.wikipedia.org/wiki/Thiosulfat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Iodometry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432048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Polysacharidy I  </a:t>
            </a:r>
            <a:r>
              <a:rPr lang="cs-CZ" sz="5400" b="1" kern="1200" dirty="0" smtClean="0">
                <a:solidFill>
                  <a:srgbClr val="0033CC"/>
                </a:solidFill>
                <a:latin typeface="Arial Black" pitchFamily="34" charset="0"/>
                <a:ea typeface="Times New Roman"/>
                <a:cs typeface="Times New Roman"/>
              </a:rPr>
              <a:t>Škrob - struktura a vlastnosti </a:t>
            </a:r>
            <a:r>
              <a:rPr lang="cs-CZ" sz="3200" dirty="0" smtClean="0"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653136"/>
            <a:ext cx="6400800" cy="1584176"/>
          </a:xfrm>
        </p:spPr>
        <p:txBody>
          <a:bodyPr/>
          <a:lstStyle/>
          <a:p>
            <a:pPr eaLnBrk="1" hangingPunct="1"/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061120192019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Velikosti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zrn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8457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Brambory</a:t>
            </a:r>
            <a:r>
              <a:rPr lang="cs-CZ" dirty="0" smtClean="0">
                <a:solidFill>
                  <a:srgbClr val="FF0000"/>
                </a:solidFill>
              </a:rPr>
              <a:t>: převážně 10 – 70 </a:t>
            </a:r>
            <a:r>
              <a:rPr lang="cs-CZ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FF0000"/>
                </a:solidFill>
              </a:rPr>
              <a:t>m (ŠIROKÁ distribuce velikostí zrn)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Kukuřice</a:t>
            </a:r>
            <a:r>
              <a:rPr lang="cs-CZ" dirty="0" smtClean="0">
                <a:solidFill>
                  <a:srgbClr val="0000FF"/>
                </a:solidFill>
              </a:rPr>
              <a:t>: převážně 20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0000FF"/>
                </a:solidFill>
              </a:rPr>
              <a:t>m (úzká distribuce velikostí zrn)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Pšenice</a:t>
            </a:r>
            <a:r>
              <a:rPr lang="cs-CZ" dirty="0" smtClean="0">
                <a:solidFill>
                  <a:srgbClr val="008000"/>
                </a:solidFill>
              </a:rPr>
              <a:t>: dva druhy zrn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</a:rPr>
              <a:t>velikost 1 – 10 </a:t>
            </a:r>
            <a:r>
              <a:rPr lang="cs-CZ" dirty="0" smtClean="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008000"/>
                </a:solidFill>
              </a:rPr>
              <a:t>m  &gt; </a:t>
            </a:r>
            <a:r>
              <a:rPr lang="cs-CZ" b="1" dirty="0" smtClean="0">
                <a:solidFill>
                  <a:srgbClr val="008000"/>
                </a:solidFill>
              </a:rPr>
              <a:t>škrob B</a:t>
            </a:r>
            <a:r>
              <a:rPr lang="cs-CZ" dirty="0" smtClean="0">
                <a:solidFill>
                  <a:srgbClr val="008000"/>
                </a:solidFill>
              </a:rPr>
              <a:t> (odpadní produkt, </a:t>
            </a:r>
            <a:r>
              <a:rPr lang="cs-CZ" b="1" u="sng" dirty="0" smtClean="0">
                <a:solidFill>
                  <a:srgbClr val="008000"/>
                </a:solidFill>
              </a:rPr>
              <a:t>obsahuje proteiny</a:t>
            </a:r>
            <a:r>
              <a:rPr lang="cs-CZ" dirty="0" smtClean="0">
                <a:solidFill>
                  <a:srgbClr val="008000"/>
                </a:solidFill>
              </a:rPr>
              <a:t>)</a:t>
            </a:r>
          </a:p>
          <a:p>
            <a:pPr lvl="1"/>
            <a:r>
              <a:rPr lang="cs-CZ" b="1" i="1" u="sng" dirty="0" smtClean="0">
                <a:solidFill>
                  <a:srgbClr val="008000"/>
                </a:solidFill>
              </a:rPr>
              <a:t>velikost 10 – 25 </a:t>
            </a:r>
            <a:r>
              <a:rPr lang="cs-CZ" b="1" i="1" u="sng" dirty="0" smtClean="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cs-CZ" b="1" i="1" u="sng" dirty="0" smtClean="0">
                <a:solidFill>
                  <a:srgbClr val="008000"/>
                </a:solidFill>
              </a:rPr>
              <a:t>m &gt; škrob A (výrobek)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Rýže</a:t>
            </a:r>
            <a:r>
              <a:rPr lang="cs-CZ" dirty="0" smtClean="0">
                <a:solidFill>
                  <a:srgbClr val="C00000"/>
                </a:solidFill>
              </a:rPr>
              <a:t>: převážně cca. 5 </a:t>
            </a:r>
            <a:r>
              <a:rPr lang="cs-CZ" dirty="0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C00000"/>
                </a:solidFill>
              </a:rPr>
              <a:t>m (úzká distribuce velikostí zrn) 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Polypropylénová vlákna s kukuřičným škrobem 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pic>
        <p:nvPicPr>
          <p:cNvPr id="6" name="Obrázek 5" descr="PP skrob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68760"/>
            <a:ext cx="4317885" cy="3744416"/>
          </a:xfrm>
          <a:prstGeom prst="rect">
            <a:avLst/>
          </a:prstGeom>
        </p:spPr>
      </p:pic>
      <p:pic>
        <p:nvPicPr>
          <p:cNvPr id="7" name="Obrázek 6" descr="PP skrob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820308"/>
            <a:ext cx="4541118" cy="393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Polypropylénová vlákna s kukuřičným škrobem 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8" name="Obrázek 7" descr="PP skrob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042642"/>
            <a:ext cx="4392488" cy="3809110"/>
          </a:xfrm>
          <a:prstGeom prst="rect">
            <a:avLst/>
          </a:prstGeom>
        </p:spPr>
      </p:pic>
      <p:pic>
        <p:nvPicPr>
          <p:cNvPr id="9" name="Obrázek 8" descr="PP skrob 5kx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5472" y="2492896"/>
            <a:ext cx="4835637" cy="419340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084168" y="1124744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FIBRILACE PP vlákna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4788024" y="1412776"/>
            <a:ext cx="1368152" cy="1656184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 flipV="1">
            <a:off x="971600" y="1268760"/>
            <a:ext cx="5184576" cy="144016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6" name="Obrázek 5" descr="Skrob brambor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692696"/>
            <a:ext cx="4234849" cy="3672408"/>
          </a:xfrm>
          <a:prstGeom prst="rect">
            <a:avLst/>
          </a:prstGeom>
        </p:spPr>
      </p:pic>
      <p:pic>
        <p:nvPicPr>
          <p:cNvPr id="7" name="Obrázek 6" descr="Skrob brambor 2kx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378696"/>
            <a:ext cx="4469110" cy="387555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58112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427984" y="692696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9900CC"/>
                </a:solidFill>
                <a:latin typeface="Arial Black" pitchFamily="34" charset="0"/>
              </a:rPr>
              <a:t>NEVIDÍTE tam žádné ZVRÁSNĚNÍ POVRCHU,  jako na kresbě (viz snímek 8). Asi proto, že tady nebyla zrna škrobu před snímkování vysušena.</a:t>
            </a:r>
            <a:endParaRPr lang="cs-CZ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07504" y="458112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brambor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4320480" cy="3746666"/>
          </a:xfrm>
          <a:prstGeom prst="rect">
            <a:avLst/>
          </a:prstGeom>
        </p:spPr>
      </p:pic>
      <p:pic>
        <p:nvPicPr>
          <p:cNvPr id="10" name="Obrázek 9" descr="Skrob brambor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368007"/>
            <a:ext cx="4430150" cy="3841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krob brambor 1kx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732" y="1052736"/>
            <a:ext cx="6496362" cy="5633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kukurice 2kx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2740" y="1052736"/>
            <a:ext cx="6496362" cy="5633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Skrob kukurice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4203098" cy="3644874"/>
          </a:xfrm>
          <a:prstGeom prst="rect">
            <a:avLst/>
          </a:prstGeom>
        </p:spPr>
      </p:pic>
      <p:pic>
        <p:nvPicPr>
          <p:cNvPr id="12" name="Obrázek 11" descr="Skrob kukurice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852936"/>
            <a:ext cx="4452380" cy="386104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427984" y="1196752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9900CC"/>
                </a:solidFill>
                <a:latin typeface="Arial Black" pitchFamily="34" charset="0"/>
              </a:rPr>
              <a:t>NEVIDÍTE tam žádné ZVRÁSNĚNÍ POVRCHU,  jako na kresbě (viz snímek 8). Asi proto, že tady nebyla zrna škrobu před snímkování vysušena.</a:t>
            </a:r>
            <a:endParaRPr lang="cs-CZ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kukurice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4151812" cy="3600400"/>
          </a:xfrm>
          <a:prstGeom prst="rect">
            <a:avLst/>
          </a:prstGeom>
        </p:spPr>
      </p:pic>
      <p:pic>
        <p:nvPicPr>
          <p:cNvPr id="10" name="Obrázek 9" descr="Skrob kukurice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9536" y="2636912"/>
            <a:ext cx="4669565" cy="4049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X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krob kukurice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4151812" cy="3600400"/>
          </a:xfrm>
          <a:prstGeom prst="rect">
            <a:avLst/>
          </a:prstGeom>
        </p:spPr>
      </p:pic>
      <p:pic>
        <p:nvPicPr>
          <p:cNvPr id="13" name="Obrázek 12" descr="Skrob brambor 1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2574" y="2780928"/>
            <a:ext cx="4586528" cy="3977380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 flipH="1">
            <a:off x="6588224" y="908720"/>
            <a:ext cx="72008" cy="180020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525658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Druhy škrobů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Struktura škrobů jako polymerů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Vlastnosti škrobů jako koloidů</a:t>
            </a:r>
          </a:p>
          <a:p>
            <a:pPr marL="514350" indent="-514350">
              <a:buNone/>
            </a:pPr>
            <a:endParaRPr lang="cs-CZ" sz="4000" dirty="0"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X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kukurice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4151812" cy="3600400"/>
          </a:xfrm>
          <a:prstGeom prst="rect">
            <a:avLst/>
          </a:prstGeom>
        </p:spPr>
      </p:pic>
      <p:pic>
        <p:nvPicPr>
          <p:cNvPr id="11" name="Obrázek 10" descr="Skrob brambor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8508" y="2636912"/>
            <a:ext cx="4752601" cy="4121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PŠENIČNÝ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10" name="Obrázek 9" descr="Pšeničný škrob SEM GOOGLE 0511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988840"/>
            <a:ext cx="5759755" cy="467980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195736" y="112474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A zrna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156176" y="342900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B zrna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5724128" y="3789040"/>
            <a:ext cx="648072" cy="72008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2483768" y="1556792"/>
            <a:ext cx="936104" cy="864096"/>
          </a:xfrm>
          <a:prstGeom prst="straightConnector1">
            <a:avLst/>
          </a:prstGeom>
          <a:ln w="635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v ČR &amp; SR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Brambory</a:t>
            </a:r>
            <a:r>
              <a:rPr lang="cs-CZ" sz="5400" dirty="0" smtClean="0">
                <a:solidFill>
                  <a:srgbClr val="FF0000"/>
                </a:solidFill>
              </a:rPr>
              <a:t>: </a:t>
            </a:r>
            <a:r>
              <a:rPr lang="sk-SK" sz="5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ČR &amp; SR</a:t>
            </a:r>
            <a:endParaRPr lang="cs-CZ" sz="5400" dirty="0" smtClean="0">
              <a:solidFill>
                <a:srgbClr val="FF0000"/>
              </a:solidFill>
            </a:endParaRPr>
          </a:p>
          <a:p>
            <a:r>
              <a:rPr lang="cs-CZ" sz="5400" b="1" dirty="0" smtClean="0">
                <a:solidFill>
                  <a:srgbClr val="0000FF"/>
                </a:solidFill>
              </a:rPr>
              <a:t>Kukuřice</a:t>
            </a:r>
            <a:r>
              <a:rPr lang="cs-CZ" sz="5400" dirty="0" smtClean="0">
                <a:solidFill>
                  <a:srgbClr val="0000FF"/>
                </a:solidFill>
              </a:rPr>
              <a:t>: </a:t>
            </a:r>
            <a:r>
              <a:rPr lang="sk-SK" sz="54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SR</a:t>
            </a:r>
            <a:r>
              <a:rPr lang="cs-CZ" sz="54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cs-CZ" sz="5400" b="1" dirty="0" smtClean="0">
                <a:solidFill>
                  <a:srgbClr val="008000"/>
                </a:solidFill>
              </a:rPr>
              <a:t>Pšenice</a:t>
            </a:r>
            <a:r>
              <a:rPr lang="cs-CZ" sz="5400" dirty="0" smtClean="0">
                <a:solidFill>
                  <a:srgbClr val="008000"/>
                </a:solidFill>
              </a:rPr>
              <a:t>: </a:t>
            </a:r>
            <a:r>
              <a:rPr lang="sk-SK" sz="54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ČR</a:t>
            </a:r>
            <a:endParaRPr lang="cs-CZ" sz="5400" dirty="0" smtClean="0">
              <a:solidFill>
                <a:srgbClr val="008000"/>
              </a:solidFill>
            </a:endParaRPr>
          </a:p>
          <a:p>
            <a:r>
              <a:rPr lang="cs-CZ" sz="5400" b="1" dirty="0" smtClean="0">
                <a:solidFill>
                  <a:srgbClr val="C00000"/>
                </a:solidFill>
              </a:rPr>
              <a:t>Rýže</a:t>
            </a:r>
            <a:r>
              <a:rPr lang="cs-CZ" sz="5400" dirty="0" smtClean="0">
                <a:solidFill>
                  <a:srgbClr val="C00000"/>
                </a:solidFill>
              </a:rPr>
              <a:t>:  </a:t>
            </a:r>
            <a:r>
              <a:rPr lang="cs-CZ" sz="5400" b="1" dirty="0" smtClean="0">
                <a:solidFill>
                  <a:srgbClr val="C00000"/>
                </a:solidFill>
              </a:rPr>
              <a:t>ani </a:t>
            </a:r>
            <a:r>
              <a:rPr lang="sk-SK" sz="5400" b="1" kern="1200" dirty="0" smtClean="0">
                <a:solidFill>
                  <a:srgbClr val="C00000"/>
                </a:solidFill>
                <a:ea typeface="Times New Roman"/>
                <a:cs typeface="Times New Roman"/>
              </a:rPr>
              <a:t>ČR &amp; SR</a:t>
            </a:r>
            <a:endParaRPr lang="cs-CZ" sz="5400" b="1" dirty="0" smtClean="0">
              <a:solidFill>
                <a:srgbClr val="C00000"/>
              </a:solidFill>
            </a:endParaRPr>
          </a:p>
          <a:p>
            <a:pPr lvl="1"/>
            <a:endParaRPr lang="cs-CZ" sz="4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datum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pitchFamily="34" charset="0"/>
              </a:rPr>
              <a:t>061120192019</a:t>
            </a:r>
            <a:endParaRPr lang="sk-SK" smtClean="0">
              <a:latin typeface="Arial" pitchFamily="34" charset="0"/>
            </a:endParaRPr>
          </a:p>
        </p:txBody>
      </p:sp>
      <p:sp>
        <p:nvSpPr>
          <p:cNvPr id="13315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 smtClean="0">
                <a:latin typeface="Arial" pitchFamily="34" charset="0"/>
              </a:rPr>
              <a:t>PŘÍRODNÍ POLYMERY polysacharidy škrob pro potravinářeské a technické použití 6 III 2019</a:t>
            </a:r>
            <a:endParaRPr lang="sk-SK" smtClean="0">
              <a:latin typeface="Arial" pitchFamily="34" charset="0"/>
            </a:endParaRPr>
          </a:p>
        </p:txBody>
      </p:sp>
      <p:sp>
        <p:nvSpPr>
          <p:cNvPr id="1331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173555-74ED-43FA-94E2-00BBE907B0BE}" type="slidenum">
              <a:rPr lang="sk-SK" smtClean="0">
                <a:latin typeface="Arial" pitchFamily="34" charset="0"/>
              </a:rPr>
              <a:pPr/>
              <a:t>23</a:t>
            </a:fld>
            <a:endParaRPr lang="sk-SK" smtClean="0">
              <a:latin typeface="Arial" pitchFamily="34" charset="0"/>
            </a:endParaRPr>
          </a:p>
        </p:txBody>
      </p:sp>
      <p:pic>
        <p:nvPicPr>
          <p:cNvPr id="13317" name="Obrázek 4" descr="BIO PE přes etanol 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96975"/>
            <a:ext cx="8940800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ovéPole 5"/>
          <p:cNvSpPr txBox="1">
            <a:spLocks noChangeArrowheads="1"/>
          </p:cNvSpPr>
          <p:nvPr/>
        </p:nvSpPr>
        <p:spPr bwMode="auto">
          <a:xfrm>
            <a:off x="107950" y="115888"/>
            <a:ext cx="88566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200">
                <a:solidFill>
                  <a:srgbClr val="FF0000"/>
                </a:solidFill>
                <a:latin typeface="Arial Black" pitchFamily="34" charset="0"/>
              </a:rPr>
              <a:t>Většina dílů stavebnice LEGO  je ale z ABS terpolymeru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ŠKROB  versus </a:t>
            </a:r>
            <a:r>
              <a:rPr lang="cs-CZ" sz="2800" b="1" dirty="0" smtClean="0">
                <a:solidFill>
                  <a:srgbClr val="008000"/>
                </a:solidFill>
              </a:rPr>
              <a:t>CELULÓZA 1</a:t>
            </a:r>
            <a:endParaRPr lang="cs-CZ" sz="2800" b="1" dirty="0">
              <a:solidFill>
                <a:srgbClr val="008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9" name="Obrázek 8" descr="img6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02713" y="1722993"/>
            <a:ext cx="4868906" cy="33843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923928" y="2420888"/>
            <a:ext cx="5040560" cy="4001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ŠKROB je polymer z </a:t>
            </a:r>
            <a:r>
              <a:rPr lang="cs-CZ" sz="2000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000" b="1" dirty="0" smtClean="0">
                <a:solidFill>
                  <a:srgbClr val="0000FF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00FF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00FF"/>
                </a:solidFill>
              </a:rPr>
              <a:t> 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627784" y="4221088"/>
            <a:ext cx="5616624" cy="40011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CELULÓZA  je polymer z </a:t>
            </a:r>
            <a:r>
              <a:rPr lang="cs-CZ" sz="2000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sz="2000" b="1" dirty="0" smtClean="0">
                <a:solidFill>
                  <a:srgbClr val="008000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8000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8000"/>
                </a:solidFill>
              </a:rPr>
              <a:t> </a:t>
            </a:r>
            <a:endParaRPr lang="cs-CZ" sz="2000" dirty="0">
              <a:solidFill>
                <a:srgbClr val="008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283968" y="980728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LIŠÍ SE POLOHOU</a:t>
            </a:r>
          </a:p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–ch</a:t>
            </a:r>
            <a:r>
              <a:rPr lang="cs-CZ" sz="3200" cap="all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oh  vůči  -</a:t>
            </a:r>
            <a:r>
              <a:rPr lang="cs-CZ" sz="3200" cap="all" dirty="0" err="1" smtClean="0">
                <a:solidFill>
                  <a:srgbClr val="FF0000"/>
                </a:solidFill>
                <a:latin typeface="Arial Black" pitchFamily="34" charset="0"/>
              </a:rPr>
              <a:t>oh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 flipV="1">
            <a:off x="3203848" y="1196752"/>
            <a:ext cx="1080120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3707904" y="1493168"/>
            <a:ext cx="728464" cy="7116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364088" y="116632"/>
            <a:ext cx="3322712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ŠKROB  versus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CELULÓZA 4</a:t>
            </a:r>
            <a:endParaRPr lang="cs-CZ" sz="28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6732240" y="98072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ŠKROB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228184" y="5445224"/>
            <a:ext cx="2736304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CELULÓZA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20" name="Obrázek 19" descr="img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84607" y="2111937"/>
            <a:ext cx="2550449" cy="5472608"/>
          </a:xfrm>
          <a:prstGeom prst="rect">
            <a:avLst/>
          </a:prstGeom>
        </p:spPr>
      </p:pic>
      <p:pic>
        <p:nvPicPr>
          <p:cNvPr id="21" name="Obrázek 20" descr="img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6632"/>
            <a:ext cx="4824536" cy="336303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076056" y="3140968"/>
            <a:ext cx="2420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GLYKOGEN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51520" y="3140968"/>
            <a:ext cx="7272808" cy="504056"/>
          </a:xfrm>
          <a:prstGeom prst="rect">
            <a:avLst/>
          </a:prstGeom>
          <a:noFill/>
          <a:ln w="635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251520" y="2204864"/>
            <a:ext cx="4968552" cy="936104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51520" y="1844824"/>
            <a:ext cx="3312368" cy="288032"/>
          </a:xfrm>
          <a:prstGeom prst="rect">
            <a:avLst/>
          </a:prstGeom>
          <a:noFill/>
          <a:ln w="63500">
            <a:solidFill>
              <a:srgbClr val="99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490066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1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10" name="Obrázek 9" descr="img6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764704"/>
            <a:ext cx="8449652" cy="541067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35696" y="494116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339752" y="141277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732240" y="2852936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380312" y="3501008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C6</a:t>
            </a:r>
            <a:endParaRPr lang="cs-CZ" dirty="0"/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6444208" y="3284984"/>
            <a:ext cx="288032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6804248" y="3861048"/>
            <a:ext cx="504056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584176"/>
          </a:xfrm>
        </p:spPr>
        <p:txBody>
          <a:bodyPr/>
          <a:lstStyle/>
          <a:p>
            <a:r>
              <a:rPr lang="sk-SK" sz="72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Dělení</a:t>
            </a:r>
            <a:r>
              <a:rPr lang="sk-SK" sz="72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1</a:t>
            </a:r>
            <a:r>
              <a:rPr lang="sk-SK" sz="72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/>
            </a:r>
            <a:b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-</a:t>
            </a:r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2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51520" y="1772816"/>
            <a:ext cx="8229600" cy="4464496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</a:rPr>
              <a:t>Selektivní enzymatické rozštěpení 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AMYLOPEKTINU </a:t>
            </a:r>
            <a:r>
              <a:rPr lang="sk-SK" dirty="0" smtClean="0">
                <a:solidFill>
                  <a:srgbClr val="0000FF"/>
                </a:solidFill>
                <a:ea typeface="Times New Roman"/>
                <a:cs typeface="Times New Roman"/>
              </a:rPr>
              <a:t>na cukry</a:t>
            </a:r>
            <a:endParaRPr lang="cs-CZ" dirty="0" smtClean="0">
              <a:solidFill>
                <a:srgbClr val="0000FF"/>
              </a:solidFill>
            </a:endParaRPr>
          </a:p>
          <a:p>
            <a:r>
              <a:rPr lang="cs-CZ" dirty="0" smtClean="0">
                <a:solidFill>
                  <a:srgbClr val="008000"/>
                </a:solidFill>
              </a:rPr>
              <a:t>Rozdílná rozpustnost 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AMYLOPEKTINU </a:t>
            </a:r>
            <a:r>
              <a:rPr lang="sk-SK" dirty="0" smtClean="0">
                <a:solidFill>
                  <a:srgbClr val="008000"/>
                </a:solidFill>
                <a:ea typeface="Times New Roman"/>
                <a:cs typeface="Times New Roman"/>
              </a:rPr>
              <a:t>a</a:t>
            </a:r>
            <a:r>
              <a:rPr lang="sk-SK" b="1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AMYLÓZY</a:t>
            </a:r>
          </a:p>
          <a:p>
            <a:pPr lvl="1"/>
            <a:r>
              <a:rPr lang="sk-SK" b="1" dirty="0" err="1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Směs</a:t>
            </a:r>
            <a:r>
              <a:rPr lang="sk-SK" b="1" dirty="0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 DMSO + voda &gt; </a:t>
            </a:r>
            <a:r>
              <a:rPr lang="sk-SK" b="1" dirty="0" err="1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rozdílné</a:t>
            </a:r>
            <a:r>
              <a:rPr lang="sk-SK" b="1" dirty="0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 rozpustnosti</a:t>
            </a:r>
          </a:p>
          <a:p>
            <a:pPr lvl="1"/>
            <a:r>
              <a:rPr lang="cs-CZ" dirty="0" smtClean="0">
                <a:latin typeface="Arial Black" pitchFamily="34" charset="0"/>
              </a:rPr>
              <a:t>Voda + </a:t>
            </a:r>
            <a:r>
              <a:rPr lang="cs-CZ" dirty="0" err="1" smtClean="0">
                <a:latin typeface="Arial Black" pitchFamily="34" charset="0"/>
              </a:rPr>
              <a:t>NaOH</a:t>
            </a:r>
            <a:r>
              <a:rPr lang="cs-CZ" dirty="0" smtClean="0">
                <a:latin typeface="Arial Black" pitchFamily="34" charset="0"/>
              </a:rPr>
              <a:t> &gt; vysolit </a:t>
            </a:r>
            <a:r>
              <a:rPr lang="cs-CZ" dirty="0" err="1" smtClean="0">
                <a:latin typeface="Arial Black" pitchFamily="34" charset="0"/>
              </a:rPr>
              <a:t>NaCl</a:t>
            </a:r>
            <a:r>
              <a:rPr lang="cs-CZ" dirty="0" smtClean="0">
                <a:latin typeface="Arial Black" pitchFamily="34" charset="0"/>
              </a:rPr>
              <a:t> &gt; </a:t>
            </a:r>
            <a:r>
              <a:rPr lang="sk-SK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v roztoku 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a</a:t>
            </a:r>
            <a:r>
              <a:rPr lang="sk-SK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</a:t>
            </a:r>
            <a:r>
              <a:rPr lang="sk-SK" b="1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gel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(</a:t>
            </a:r>
            <a:r>
              <a:rPr lang="sk-SK" b="1" dirty="0" err="1" smtClean="0">
                <a:latin typeface="Arial Black" pitchFamily="34" charset="0"/>
                <a:ea typeface="Times New Roman"/>
                <a:cs typeface="Times New Roman"/>
              </a:rPr>
              <a:t>oddělení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 trvá </a:t>
            </a:r>
            <a:r>
              <a:rPr lang="sk-SK" b="1" dirty="0" err="1" smtClean="0">
                <a:latin typeface="Arial Black" pitchFamily="34" charset="0"/>
                <a:ea typeface="Times New Roman"/>
                <a:cs typeface="Times New Roman"/>
              </a:rPr>
              <a:t>delší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 dobu)</a:t>
            </a:r>
            <a:endParaRPr lang="cs-CZ" dirty="0" smtClean="0"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pic>
        <p:nvPicPr>
          <p:cNvPr id="10" name="Obrázek 9" descr="img9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84976" cy="2376264"/>
          </a:xfrm>
          <a:prstGeom prst="rect">
            <a:avLst/>
          </a:prstGeom>
        </p:spPr>
      </p:pic>
      <p:pic>
        <p:nvPicPr>
          <p:cNvPr id="11" name="Obrázek 10" descr="img9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36912"/>
            <a:ext cx="8378140" cy="319006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87016" y="5661248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Lze to nazvat „VYSOLENÍ“. Je vidět vliv iontů na rozpustnost polymerů různé struktury</a:t>
            </a:r>
            <a:endParaRPr lang="cs-CZ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79512" y="26369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Dě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67544" y="4797152"/>
            <a:ext cx="1512168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Poznámky</a:t>
            </a:r>
            <a:endParaRPr lang="cs-CZ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Lepidla ze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10" name="Obrázek 9" descr="škrob + NaO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20688"/>
            <a:ext cx="8712968" cy="5400600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251520" y="2564904"/>
            <a:ext cx="864096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251520" y="5373216"/>
            <a:ext cx="856895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LITERATURA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400" dirty="0" smtClean="0"/>
              <a:t>Ing. J. Dvořáková: </a:t>
            </a:r>
            <a:r>
              <a:rPr lang="cs-CZ" sz="2400" b="1" dirty="0" smtClean="0"/>
              <a:t>PŘÍRODNÍ POLYMERY</a:t>
            </a:r>
            <a:r>
              <a:rPr lang="cs-CZ" sz="2400" dirty="0" smtClean="0"/>
              <a:t>, VŠCHT Praha, Katedra polymerů, skripta 1990</a:t>
            </a:r>
          </a:p>
          <a:p>
            <a:r>
              <a:rPr lang="cs-CZ" sz="2400" dirty="0" smtClean="0"/>
              <a:t>J. Mleziva, J. Kálal: </a:t>
            </a:r>
            <a:r>
              <a:rPr lang="cs-CZ" sz="2400" b="1" dirty="0" smtClean="0"/>
              <a:t>Základy makromolekulární chemie</a:t>
            </a:r>
            <a:r>
              <a:rPr lang="cs-CZ" sz="2400" dirty="0" smtClean="0"/>
              <a:t>, SNTL Praha, 1986</a:t>
            </a:r>
          </a:p>
          <a:p>
            <a:r>
              <a:rPr lang="cs-CZ" sz="2400" dirty="0" smtClean="0"/>
              <a:t>A. Blažej, V. </a:t>
            </a:r>
            <a:r>
              <a:rPr lang="cs-CZ" sz="2400" dirty="0" err="1" smtClean="0"/>
              <a:t>Szilvová</a:t>
            </a:r>
            <a:r>
              <a:rPr lang="cs-CZ" sz="2400" dirty="0" smtClean="0"/>
              <a:t>: </a:t>
            </a:r>
            <a:r>
              <a:rPr lang="cs-CZ" sz="2400" b="1" dirty="0" err="1" smtClean="0"/>
              <a:t>Prírodné</a:t>
            </a:r>
            <a:r>
              <a:rPr lang="cs-CZ" sz="2400" b="1" dirty="0" smtClean="0"/>
              <a:t> a syntetické polymery</a:t>
            </a:r>
            <a:r>
              <a:rPr lang="cs-CZ" sz="2400" dirty="0" smtClean="0"/>
              <a:t>, SVŠT Bratislava, skripta 1985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J.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Kodet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K.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Babor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: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Modifikované škroby, dextriny a lepidla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SNTL Praha, 1991, ISBN 80-03-00554-X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J.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Kodet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S. Štěrba, L. Šlechta: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Modifikované škroby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SNTL Praha, 1982</a:t>
            </a:r>
          </a:p>
          <a:p>
            <a:r>
              <a:rPr lang="cs-CZ" sz="2400" dirty="0" smtClean="0"/>
              <a:t>P. Kadlec a kol.: </a:t>
            </a:r>
            <a:r>
              <a:rPr lang="cs-CZ" sz="2400" b="1" dirty="0" smtClean="0"/>
              <a:t>Technologie sacharidů</a:t>
            </a:r>
            <a:r>
              <a:rPr lang="cs-CZ" sz="2400" dirty="0" smtClean="0"/>
              <a:t>, VŠCHT Praha, 2000</a:t>
            </a:r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3</a:t>
            </a:r>
            <a:b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podobnost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s </a:t>
            </a: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polyetylénem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LDPE</a:t>
            </a:r>
            <a:r>
              <a:rPr lang="cs-CZ" dirty="0" smtClean="0"/>
              <a:t>	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32613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Větvený</a:t>
            </a: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Větší elasticita taveniny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sz="4000" dirty="0" smtClean="0">
                <a:latin typeface="Arial Black" pitchFamily="34" charset="0"/>
              </a:rPr>
              <a:t>HDPE</a:t>
            </a:r>
            <a:endParaRPr lang="cs-CZ" dirty="0">
              <a:latin typeface="Arial Black" pitchFamily="34" charset="0"/>
            </a:endParaRPr>
          </a:p>
        </p:txBody>
      </p:sp>
      <p:sp>
        <p:nvSpPr>
          <p:cNvPr id="16" name="Zástupný symbol pro obsah 1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1326133"/>
          </a:xfrm>
        </p:spPr>
        <p:txBody>
          <a:bodyPr/>
          <a:lstStyle/>
          <a:p>
            <a:r>
              <a:rPr lang="cs-CZ" dirty="0" smtClean="0">
                <a:latin typeface="Arial Black" pitchFamily="34" charset="0"/>
              </a:rPr>
              <a:t>Lineární</a:t>
            </a:r>
          </a:p>
          <a:p>
            <a:r>
              <a:rPr lang="cs-CZ" dirty="0" smtClean="0">
                <a:latin typeface="Arial Black" pitchFamily="34" charset="0"/>
              </a:rPr>
              <a:t>MENŠÍ elasticita taveniny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907704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sp>
        <p:nvSpPr>
          <p:cNvPr id="17" name="Zástupný symbol pro text 10"/>
          <p:cNvSpPr txBox="1">
            <a:spLocks/>
          </p:cNvSpPr>
          <p:nvPr/>
        </p:nvSpPr>
        <p:spPr bwMode="auto">
          <a:xfrm>
            <a:off x="107504" y="3645024"/>
            <a:ext cx="43924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AMYLOPEKTIN</a:t>
            </a:r>
            <a:endParaRPr kumimoji="0" lang="cs-CZ" sz="40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Zástupný symbol pro obsah 13"/>
          <p:cNvSpPr txBox="1">
            <a:spLocks/>
          </p:cNvSpPr>
          <p:nvPr/>
        </p:nvSpPr>
        <p:spPr bwMode="auto">
          <a:xfrm>
            <a:off x="683568" y="4509120"/>
            <a:ext cx="4040188" cy="175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Větvený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Větší elasticita taveniny ve směsi škrob - glycerol</a:t>
            </a:r>
            <a:endParaRPr kumimoji="0" lang="cs-CZ" sz="24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9" name="Zástupný symbol pro text 10"/>
          <p:cNvSpPr txBox="1">
            <a:spLocks/>
          </p:cNvSpPr>
          <p:nvPr/>
        </p:nvSpPr>
        <p:spPr bwMode="auto">
          <a:xfrm>
            <a:off x="4788024" y="3573016"/>
            <a:ext cx="3240360" cy="71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AMYLÓZA</a:t>
            </a:r>
            <a:endParaRPr kumimoji="0" lang="cs-CZ" sz="40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Zástupný symbol pro obsah 13"/>
          <p:cNvSpPr txBox="1">
            <a:spLocks/>
          </p:cNvSpPr>
          <p:nvPr/>
        </p:nvSpPr>
        <p:spPr bwMode="auto">
          <a:xfrm>
            <a:off x="4860032" y="4437112"/>
            <a:ext cx="4040188" cy="175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Lineární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Menší elasticita taveniny ve směsi škrob - glycerol</a:t>
            </a:r>
            <a:endParaRPr kumimoji="0" lang="cs-CZ" sz="24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 4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525658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9" name="Obrázek 8" descr="img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052736"/>
            <a:ext cx="5589354" cy="2088232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>
            <a:off x="5076056" y="692696"/>
            <a:ext cx="1440160" cy="25922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2555776" y="764704"/>
            <a:ext cx="288032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img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196033" y="4245127"/>
            <a:ext cx="405000" cy="453338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107504" y="3429000"/>
            <a:ext cx="4680520" cy="2677656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</a:rPr>
              <a:t>Na AMYLOPEKTIN  může být vázána jako ester kyselina fosforečná, hlavně ve škrobu bramborovém. </a:t>
            </a:r>
          </a:p>
          <a:p>
            <a:r>
              <a:rPr lang="cs-CZ" sz="2400" b="1" i="1" dirty="0" smtClean="0">
                <a:solidFill>
                  <a:srgbClr val="008000"/>
                </a:solidFill>
              </a:rPr>
              <a:t>Na viskozitu vodných roztoků a/nebo gelů má pak vliv kationt (K</a:t>
            </a:r>
            <a:r>
              <a:rPr lang="cs-CZ" sz="2400" b="1" i="1" baseline="30000" dirty="0" smtClean="0">
                <a:solidFill>
                  <a:srgbClr val="008000"/>
                </a:solidFill>
              </a:rPr>
              <a:t>+</a:t>
            </a:r>
            <a:r>
              <a:rPr lang="cs-CZ" sz="2400" b="1" i="1" dirty="0" smtClean="0">
                <a:solidFill>
                  <a:srgbClr val="008000"/>
                </a:solidFill>
              </a:rPr>
              <a:t>, Ca</a:t>
            </a:r>
            <a:r>
              <a:rPr lang="cs-CZ" sz="2400" b="1" i="1" baseline="30000" dirty="0" smtClean="0">
                <a:solidFill>
                  <a:srgbClr val="008000"/>
                </a:solidFill>
              </a:rPr>
              <a:t>+2</a:t>
            </a:r>
            <a:r>
              <a:rPr lang="cs-CZ" sz="2400" b="1" i="1" dirty="0" smtClean="0">
                <a:solidFill>
                  <a:srgbClr val="008000"/>
                </a:solidFill>
              </a:rPr>
              <a:t>, Mg</a:t>
            </a:r>
            <a:r>
              <a:rPr lang="cs-CZ" sz="2400" b="1" i="1" baseline="30000" dirty="0" smtClean="0">
                <a:solidFill>
                  <a:srgbClr val="008000"/>
                </a:solidFill>
              </a:rPr>
              <a:t>+2</a:t>
            </a:r>
            <a:r>
              <a:rPr lang="cs-CZ" sz="2400" b="1" i="1" dirty="0" smtClean="0">
                <a:solidFill>
                  <a:srgbClr val="008000"/>
                </a:solidFill>
              </a:rPr>
              <a:t> atd.)</a:t>
            </a:r>
            <a:endParaRPr lang="cs-CZ" sz="2400" b="1" i="1" dirty="0">
              <a:solidFill>
                <a:srgbClr val="008000"/>
              </a:solidFill>
            </a:endParaRPr>
          </a:p>
        </p:txBody>
      </p:sp>
      <p:pic>
        <p:nvPicPr>
          <p:cNvPr id="14" name="Obrázek 13" descr="img6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922509" y="331080"/>
            <a:ext cx="1563677" cy="2520280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13" name="Obrázek 12" descr="AMYLOPEKT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284984"/>
            <a:ext cx="4446889" cy="2804910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6732240" y="3573016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cxnSp>
        <p:nvCxnSpPr>
          <p:cNvPr id="19" name="Přímá spojovací šipka 18"/>
          <p:cNvCxnSpPr/>
          <p:nvPr/>
        </p:nvCxnSpPr>
        <p:spPr>
          <a:xfrm flipH="1">
            <a:off x="6444208" y="3933056"/>
            <a:ext cx="288032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7380312" y="414908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C6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 flipH="1">
            <a:off x="6804248" y="4509120"/>
            <a:ext cx="576064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 5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9" name="Obrázek 8" descr="img6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51722" y="-541150"/>
            <a:ext cx="5040560" cy="794029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83568" y="3573016"/>
            <a:ext cx="6552728" cy="5040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827584" y="2852936"/>
            <a:ext cx="7056784" cy="2880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683568" y="4077072"/>
            <a:ext cx="6624736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 6</a:t>
            </a:r>
            <a:endParaRPr lang="cs-CZ" sz="2800" dirty="0">
              <a:solidFill>
                <a:srgbClr val="0000FF"/>
              </a:solidFill>
            </a:endParaRP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idx="1"/>
          </p:nvPr>
        </p:nvGraphicFramePr>
        <p:xfrm>
          <a:off x="467544" y="1268760"/>
          <a:ext cx="8291264" cy="343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536"/>
                <a:gridCol w="1615948"/>
                <a:gridCol w="2049623"/>
                <a:gridCol w="288715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008000"/>
                          </a:solidFill>
                        </a:rPr>
                        <a:t>Relativně</a:t>
                      </a:r>
                      <a:r>
                        <a:rPr lang="cs-CZ" sz="2000" baseline="0" dirty="0" smtClean="0">
                          <a:solidFill>
                            <a:srgbClr val="008000"/>
                          </a:solidFill>
                        </a:rPr>
                        <a:t> střední molekulová hmotnost</a:t>
                      </a:r>
                      <a:endParaRPr lang="cs-CZ" sz="20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kern="1200" dirty="0" smtClean="0">
                          <a:solidFill>
                            <a:srgbClr val="FF0000"/>
                          </a:solidFill>
                          <a:ea typeface="Times New Roman"/>
                          <a:cs typeface="Times New Roman"/>
                        </a:rPr>
                        <a:t>AMYLÓZA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kern="1200" dirty="0" smtClean="0">
                          <a:solidFill>
                            <a:srgbClr val="0000FF"/>
                          </a:solidFill>
                          <a:ea typeface="Times New Roman"/>
                          <a:cs typeface="Times New Roman"/>
                        </a:rPr>
                        <a:t>AMYLOPEKTIN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smtClean="0">
                          <a:solidFill>
                            <a:schemeClr val="tx1"/>
                          </a:solidFill>
                        </a:rPr>
                        <a:t>Zdroj, poznámka</a:t>
                      </a:r>
                      <a:endParaRPr lang="cs-CZ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M </a:t>
                      </a:r>
                      <a:r>
                        <a:rPr lang="cs-CZ" sz="2800" baseline="-25000" dirty="0" smtClean="0"/>
                        <a:t>n</a:t>
                      </a:r>
                      <a:endParaRPr lang="cs-CZ" sz="2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5</a:t>
                      </a:r>
                      <a:r>
                        <a:rPr lang="cs-CZ" sz="2800" dirty="0" smtClean="0"/>
                        <a:t> - 10</a:t>
                      </a:r>
                      <a:r>
                        <a:rPr lang="cs-CZ" sz="2800" baseline="30000" dirty="0" smtClean="0"/>
                        <a:t>6</a:t>
                      </a:r>
                      <a:endParaRPr lang="cs-CZ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7</a:t>
                      </a:r>
                      <a:endParaRPr lang="cs-CZ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Kálal</a:t>
                      </a:r>
                      <a:endParaRPr lang="cs-CZ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i="1" dirty="0" smtClean="0">
                          <a:solidFill>
                            <a:srgbClr val="7030A0"/>
                          </a:solidFill>
                        </a:rPr>
                        <a:t>M </a:t>
                      </a:r>
                      <a:r>
                        <a:rPr lang="cs-CZ" sz="2800" i="1" baseline="-25000" dirty="0" smtClean="0">
                          <a:solidFill>
                            <a:srgbClr val="7030A0"/>
                          </a:solidFill>
                        </a:rPr>
                        <a:t>w</a:t>
                      </a:r>
                      <a:endParaRPr lang="cs-CZ" sz="2800" i="1" baseline="-25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800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800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i="1" dirty="0" smtClean="0">
                          <a:solidFill>
                            <a:srgbClr val="7030A0"/>
                          </a:solidFill>
                        </a:rPr>
                        <a:t>Nebylo nalezeno</a:t>
                      </a:r>
                      <a:endParaRPr lang="cs-CZ" sz="2800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M </a:t>
                      </a:r>
                      <a:r>
                        <a:rPr lang="cs-CZ" sz="2800" baseline="-25000" dirty="0" smtClean="0"/>
                        <a:t>bez udání zda se jedná o n či w</a:t>
                      </a:r>
                      <a:endParaRPr lang="cs-CZ" sz="2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5</a:t>
                      </a:r>
                      <a:r>
                        <a:rPr lang="cs-CZ" sz="2800" dirty="0" smtClean="0"/>
                        <a:t> - 10</a:t>
                      </a:r>
                      <a:r>
                        <a:rPr lang="cs-CZ" sz="2800" baseline="30000" dirty="0" smtClean="0"/>
                        <a:t>6</a:t>
                      </a:r>
                    </a:p>
                    <a:p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7</a:t>
                      </a:r>
                      <a:r>
                        <a:rPr lang="cs-CZ" sz="2800" dirty="0" smtClean="0"/>
                        <a:t> - 10</a:t>
                      </a:r>
                      <a:r>
                        <a:rPr lang="cs-CZ" sz="2800" baseline="30000" dirty="0" smtClean="0"/>
                        <a:t>8</a:t>
                      </a:r>
                    </a:p>
                    <a:p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err="1" smtClean="0"/>
                        <a:t>Kodet</a:t>
                      </a:r>
                      <a:endParaRPr lang="cs-CZ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86916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</a:rPr>
              <a:t>Každopádně se jedná o VYSOKÉ HODNOTY,  na úrovni syntetických </a:t>
            </a:r>
            <a:r>
              <a:rPr lang="cs-CZ" sz="2800" b="1" dirty="0" err="1" smtClean="0">
                <a:solidFill>
                  <a:srgbClr val="C00000"/>
                </a:solidFill>
              </a:rPr>
              <a:t>polyolefinů</a:t>
            </a:r>
            <a:r>
              <a:rPr lang="cs-CZ" sz="2800" b="1" smtClean="0">
                <a:solidFill>
                  <a:srgbClr val="C00000"/>
                </a:solidFill>
              </a:rPr>
              <a:t> (PE, PP)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7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9" name="Obrázek 8" descr="img2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3028950" cy="2587752"/>
          </a:xfrm>
          <a:prstGeom prst="rect">
            <a:avLst/>
          </a:prstGeom>
          <a:ln w="63500">
            <a:solidFill>
              <a:srgbClr val="0000FF"/>
            </a:solidFill>
            <a:prstDash val="sysDot"/>
          </a:ln>
        </p:spPr>
      </p:pic>
      <p:pic>
        <p:nvPicPr>
          <p:cNvPr id="10" name="Obrázek 9" descr="img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306" y="2492896"/>
            <a:ext cx="5389804" cy="3591296"/>
          </a:xfrm>
          <a:prstGeom prst="rect">
            <a:avLst/>
          </a:prstGeom>
          <a:ln w="63500">
            <a:solidFill>
              <a:srgbClr val="008000"/>
            </a:solidFill>
            <a:prstDash val="sysDot"/>
          </a:ln>
        </p:spPr>
      </p:pic>
      <p:sp>
        <p:nvSpPr>
          <p:cNvPr id="11" name="TextovéPole 10"/>
          <p:cNvSpPr txBox="1"/>
          <p:nvPr/>
        </p:nvSpPr>
        <p:spPr>
          <a:xfrm>
            <a:off x="179512" y="5229200"/>
            <a:ext cx="3168352" cy="923330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u="sng" dirty="0" smtClean="0">
                <a:solidFill>
                  <a:srgbClr val="FF0000"/>
                </a:solidFill>
                <a:latin typeface="Arial Black" pitchFamily="34" charset="0"/>
              </a:rPr>
              <a:t>RETROGRADACE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=  z gelu a/nebo roztoku se vylučuje POLYMER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491880" y="5805264"/>
            <a:ext cx="4608512" cy="21602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887416" y="1484784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Tento obrázek se týká</a:t>
            </a:r>
          </a:p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 VODNÝCH ROZTOKŮ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8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12" name="Obrázek 11" descr="TERMOPLASTICKÝ ŠKROB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79511" y="764704"/>
            <a:ext cx="4533975" cy="2448272"/>
          </a:xfrm>
          <a:prstGeom prst="rect">
            <a:avLst/>
          </a:prstGeom>
        </p:spPr>
      </p:pic>
      <p:pic>
        <p:nvPicPr>
          <p:cNvPr id="13" name="Obrázek 12" descr="TERMOPLASTICKÝ ŠKROB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283968" y="2468574"/>
            <a:ext cx="4860032" cy="438942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3789040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G – glukózová jednotka 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504825"/>
          </a:xfrm>
        </p:spPr>
        <p:txBody>
          <a:bodyPr/>
          <a:lstStyle/>
          <a:p>
            <a:r>
              <a:rPr lang="sk-SK" sz="54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</a:t>
            </a:r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 &amp; </a:t>
            </a:r>
            <a:r>
              <a:rPr lang="sk-SK" sz="28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9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struktury škrobu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4704"/>
            <a:ext cx="9152596" cy="609329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6" name="Obrázek 5" descr="struktury škrobu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2641"/>
            <a:ext cx="9144000" cy="688064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0"/>
            <a:ext cx="2843808" cy="692696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11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0" y="692696"/>
            <a:ext cx="896448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OBVYKLE převažuje  AMYLOPEKTIN v poměru 4/1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9900CC"/>
                </a:solidFill>
                <a:latin typeface="Arial Black" pitchFamily="34" charset="0"/>
              </a:rPr>
              <a:t>AMYLOPEKTIN nedává modré zbarvení s jodem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některé škroby, např. hrachový, mají jen AMYLÓZU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Jiné škroby, např. odrůda kukuřice zvaná vosková, mají jen AMYLOPEKTIN 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AMYLOPEKTIN na vyšší MW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FFC000"/>
                </a:solidFill>
                <a:latin typeface="Arial Black" pitchFamily="34" charset="0"/>
              </a:rPr>
              <a:t> ……………….</a:t>
            </a:r>
          </a:p>
          <a:p>
            <a:r>
              <a:rPr lang="cs-CZ" sz="3200" dirty="0" smtClean="0">
                <a:latin typeface="Arial Black" pitchFamily="34" charset="0"/>
              </a:rPr>
              <a:t> </a:t>
            </a:r>
            <a:endParaRPr lang="cs-CZ" sz="32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MWD škrobů 1 (metoda GPC)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9" name="Obrázek 8" descr="MWD škrobu scan 18112017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51520" y="864788"/>
            <a:ext cx="8712968" cy="578594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932040" y="764704"/>
            <a:ext cx="3960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OXIDACE ŠTĚPÍ HLAVNÍ ŘETĚZEC &gt; SNÍŽENÍ MW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4067944" y="2492896"/>
            <a:ext cx="936104" cy="216024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4292352" y="2708920"/>
            <a:ext cx="711696" cy="296416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LITERATURA KNIHY 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544616"/>
          </a:xfrm>
        </p:spPr>
        <p:txBody>
          <a:bodyPr/>
          <a:lstStyle/>
          <a:p>
            <a:r>
              <a:rPr lang="cs-CZ" b="1" dirty="0" err="1" smtClean="0">
                <a:solidFill>
                  <a:srgbClr val="0000FF"/>
                </a:solidFill>
                <a:latin typeface="Arial Black" pitchFamily="34" charset="0"/>
              </a:rPr>
              <a:t>Thermoplastic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  <a:latin typeface="Arial Black" pitchFamily="34" charset="0"/>
              </a:rPr>
              <a:t>Starch</a:t>
            </a:r>
            <a:endParaRPr lang="cs-CZ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lvl="1"/>
            <a:r>
              <a:rPr lang="cs-CZ" dirty="0" smtClean="0"/>
              <a:t>ISBN: 978-3-527-32528-3</a:t>
            </a:r>
          </a:p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Chemie a analytika sacharidů </a:t>
            </a:r>
          </a:p>
          <a:p>
            <a:pPr lvl="1"/>
            <a:r>
              <a:rPr lang="cs-CZ" dirty="0" smtClean="0"/>
              <a:t>ISBN: 80-7080-306-1</a:t>
            </a:r>
          </a:p>
          <a:p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Starches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lvl="1"/>
            <a:r>
              <a:rPr lang="cs-CZ" dirty="0" smtClean="0"/>
              <a:t>ISBN: 978-1-4200-8023-0</a:t>
            </a:r>
          </a:p>
          <a:p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Starch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–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Chemisty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and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Technology</a:t>
            </a:r>
          </a:p>
          <a:p>
            <a:pPr lvl="1"/>
            <a:r>
              <a:rPr lang="cs-CZ" dirty="0" smtClean="0"/>
              <a:t>ISBN: 978-0-12-746275-2</a:t>
            </a:r>
          </a:p>
          <a:p>
            <a:r>
              <a:rPr lang="cs-CZ" dirty="0" err="1" smtClean="0">
                <a:latin typeface="Arial Black" pitchFamily="34" charset="0"/>
              </a:rPr>
              <a:t>Starch</a:t>
            </a:r>
            <a:r>
              <a:rPr lang="cs-CZ" dirty="0" smtClean="0">
                <a:latin typeface="Arial Black" pitchFamily="34" charset="0"/>
              </a:rPr>
              <a:t> </a:t>
            </a:r>
            <a:r>
              <a:rPr lang="cs-CZ" dirty="0" err="1" smtClean="0">
                <a:latin typeface="Arial Black" pitchFamily="34" charset="0"/>
              </a:rPr>
              <a:t>structure</a:t>
            </a:r>
            <a:r>
              <a:rPr lang="cs-CZ" dirty="0" smtClean="0">
                <a:latin typeface="Arial Black" pitchFamily="34" charset="0"/>
              </a:rPr>
              <a:t> </a:t>
            </a:r>
            <a:r>
              <a:rPr lang="cs-CZ" dirty="0" err="1" smtClean="0">
                <a:latin typeface="Arial Black" pitchFamily="34" charset="0"/>
              </a:rPr>
              <a:t>and</a:t>
            </a:r>
            <a:r>
              <a:rPr lang="cs-CZ" dirty="0" smtClean="0">
                <a:latin typeface="Arial Black" pitchFamily="34" charset="0"/>
              </a:rPr>
              <a:t> </a:t>
            </a:r>
            <a:r>
              <a:rPr lang="cs-CZ" dirty="0" err="1" smtClean="0">
                <a:latin typeface="Arial Black" pitchFamily="34" charset="0"/>
              </a:rPr>
              <a:t>Metabolism</a:t>
            </a:r>
            <a:endParaRPr lang="cs-CZ" dirty="0" smtClean="0">
              <a:latin typeface="Arial Black" pitchFamily="34" charset="0"/>
            </a:endParaRPr>
          </a:p>
          <a:p>
            <a:pPr lvl="1"/>
            <a:r>
              <a:rPr lang="cs-CZ" dirty="0" smtClean="0"/>
              <a:t>ISBN ……………</a:t>
            </a:r>
          </a:p>
          <a:p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lvl="1"/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MWD škrobů 2 (metoda GPC)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12" name="Obrázek 11" descr="MWD škrobu scan 18112017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79512" y="908720"/>
            <a:ext cx="8662770" cy="594928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868144" y="764704"/>
            <a:ext cx="30963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Co s tím mohl udělat DMSO, to tedy nevím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5076056" y="1124744"/>
            <a:ext cx="792088" cy="144016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5436096" y="2996952"/>
            <a:ext cx="792088" cy="144016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1763688" y="4221088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Různé škroby &gt; různá MWD 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MWD škrobů 3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11" name="Obrázek 10" descr="MWD škrobu scan 18112017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268394"/>
            <a:ext cx="8856984" cy="536481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692696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Různé škroby &gt; téměř stejná MWD 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635896" y="1340768"/>
            <a:ext cx="53285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Škrob je PŘÍRODNÍ POLYMER  a tak se MWD liší i pro stejné plodiny (zdroje)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Možné uložení molekul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TUKU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 v obilném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pic>
        <p:nvPicPr>
          <p:cNvPr id="13" name="Obrázek 12" descr="TERMOPLASTICKÝ ŠKROB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79512" y="1150372"/>
            <a:ext cx="5832648" cy="5707628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6084168" y="119675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Molekula tuku v šroubovici amylózy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4427984" y="1556792"/>
            <a:ext cx="1728192" cy="2232248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012160" y="2132856"/>
            <a:ext cx="3131840" cy="267765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Mě se toto moc nezdá, protože tuky jsou TRIGLYCERIDY!</a:t>
            </a:r>
          </a:p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Na tři řetězce je v šroubovici asi málo místa?</a:t>
            </a:r>
            <a:endParaRPr lang="cs-CZ" sz="2400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NADMOLEKULÁRNÍ STRUKTURA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pic>
        <p:nvPicPr>
          <p:cNvPr id="10" name="Zástupný symbol pro obsah 9" descr="img6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686540" y="41652"/>
            <a:ext cx="3384376" cy="4254416"/>
          </a:xfrm>
        </p:spPr>
      </p:pic>
      <p:pic>
        <p:nvPicPr>
          <p:cNvPr id="11" name="Obrázek 10" descr="img6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276872"/>
            <a:ext cx="4572000" cy="458112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79512" y="3861048"/>
            <a:ext cx="43924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Lineární </a:t>
            </a:r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AMYLOZA</a:t>
            </a:r>
            <a:r>
              <a:rPr lang="cs-CZ" sz="2000" b="1" dirty="0" smtClean="0">
                <a:solidFill>
                  <a:srgbClr val="FF0000"/>
                </a:solidFill>
              </a:rPr>
              <a:t>  krystalizuje – vodíkové můstky</a:t>
            </a:r>
          </a:p>
          <a:p>
            <a:r>
              <a:rPr lang="cs-CZ" sz="2000" b="1" dirty="0" smtClean="0">
                <a:solidFill>
                  <a:srgbClr val="0000FF"/>
                </a:solidFill>
              </a:rPr>
              <a:t>Rozvětvený 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AMYLOPEKTIN</a:t>
            </a:r>
            <a:r>
              <a:rPr lang="cs-CZ" sz="2000" b="1" dirty="0" smtClean="0">
                <a:solidFill>
                  <a:srgbClr val="0000FF"/>
                </a:solidFill>
              </a:rPr>
              <a:t> – mohou krystalizovat jen větve, pokud jsou dost dlouhé. Základní řetězec může procházet řadou takových krystalických částí.</a:t>
            </a:r>
            <a:endParaRPr lang="cs-CZ" sz="2000" b="1" dirty="0">
              <a:solidFill>
                <a:srgbClr val="0000FF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572000" y="620688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Krystalické části jsou prostoupeny a propojeny částmi amorfními (nekrystalickými), stejně jako je tomu u syntetických SEMIKRYSTALICKÝCH polymerů  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/>
          <a:lstStyle/>
          <a:p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Rozpustnost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versus </a:t>
            </a:r>
            <a:r>
              <a:rPr lang="cs-CZ" sz="3200" cap="all" dirty="0" err="1" smtClean="0">
                <a:solidFill>
                  <a:srgbClr val="0000FF"/>
                </a:solidFill>
                <a:latin typeface="Arial Black" pitchFamily="34" charset="0"/>
              </a:rPr>
              <a:t>botnání</a:t>
            </a:r>
            <a:endParaRPr lang="cs-CZ" sz="3200" cap="all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7" name="Obrázek 6" descr="rozpust verus botnán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93439" y="-717175"/>
            <a:ext cx="4741098" cy="842493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355976" y="5445224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nebo jiného rozpouštědla (</a:t>
            </a:r>
            <a:r>
              <a:rPr lang="cs-CZ" sz="2000" dirty="0" err="1" smtClean="0">
                <a:solidFill>
                  <a:srgbClr val="008000"/>
                </a:solidFill>
                <a:latin typeface="Arial Black" pitchFamily="34" charset="0"/>
              </a:rPr>
              <a:t>solvatačního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 činidla)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>
            <a:off x="3563888" y="620688"/>
            <a:ext cx="1728192" cy="936104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7164288" y="692696"/>
            <a:ext cx="72008" cy="2808312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6064"/>
          </a:xfrm>
        </p:spPr>
        <p:txBody>
          <a:bodyPr/>
          <a:lstStyle/>
          <a:p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rozpouštění ŠKROBU</a:t>
            </a:r>
            <a:endParaRPr lang="cs-CZ" sz="3200" cap="all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453337"/>
            <a:ext cx="2133600" cy="268138"/>
          </a:xfrm>
        </p:spPr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63688" y="6453335"/>
            <a:ext cx="6480720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453335"/>
            <a:ext cx="2133600" cy="268139"/>
          </a:xfrm>
        </p:spPr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45</a:t>
            </a:fld>
            <a:endParaRPr lang="sk-SK" dirty="0"/>
          </a:p>
        </p:txBody>
      </p:sp>
      <p:sp>
        <p:nvSpPr>
          <p:cNvPr id="8" name="TextovéPole 7"/>
          <p:cNvSpPr txBox="1"/>
          <p:nvPr/>
        </p:nvSpPr>
        <p:spPr>
          <a:xfrm>
            <a:off x="179512" y="548680"/>
            <a:ext cx="88569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NATIVNÍ ŠKROB není ve STUDENÉ VODĚ  rozpustný, má pouze vodu v kapilárách a ve vodíkových můstcích, cca. 14 – 16 % vody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 Při vložení </a:t>
            </a:r>
            <a:r>
              <a:rPr lang="cs-CZ" sz="2400" cap="all" dirty="0" smtClean="0">
                <a:solidFill>
                  <a:srgbClr val="FFC000"/>
                </a:solidFill>
                <a:latin typeface="Arial Black" pitchFamily="34" charset="0"/>
              </a:rPr>
              <a:t>nativního škrobu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do vody za laboratorní teploty se jen zaplňují další kapiláry vodou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Při zvyšování teploty nad cca. 50 °C BOTNÁ , vodíkové můstky se rozrušují  a vzniká DISPERZE ZBOTNANÝCH (hydratovaných) ČÁSTIC VE VODĚ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Po přijetí další vody dojde k </a:t>
            </a:r>
            <a:r>
              <a:rPr lang="cs-CZ" sz="2400" cap="all" dirty="0" smtClean="0">
                <a:solidFill>
                  <a:srgbClr val="C00000"/>
                </a:solidFill>
                <a:latin typeface="Arial Black" pitchFamily="34" charset="0"/>
              </a:rPr>
              <a:t>plné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(maximální pro daný škrob) HYDRATACI, rozpadají se zrna škrobu a vzniká </a:t>
            </a:r>
            <a:r>
              <a:rPr lang="cs-CZ" sz="2400" cap="all" dirty="0" smtClean="0">
                <a:solidFill>
                  <a:srgbClr val="C00000"/>
                </a:solidFill>
                <a:latin typeface="Arial Black" pitchFamily="34" charset="0"/>
              </a:rPr>
              <a:t>gel (amylopektin) a </a:t>
            </a:r>
            <a:r>
              <a:rPr lang="cs-CZ" sz="2400" cap="all" dirty="0" err="1" smtClean="0">
                <a:solidFill>
                  <a:srgbClr val="C00000"/>
                </a:solidFill>
                <a:latin typeface="Arial Black" pitchFamily="34" charset="0"/>
              </a:rPr>
              <a:t>vysokoviskózní</a:t>
            </a:r>
            <a:r>
              <a:rPr lang="cs-CZ" sz="2400" cap="all" dirty="0" smtClean="0">
                <a:solidFill>
                  <a:srgbClr val="C00000"/>
                </a:solidFill>
                <a:latin typeface="Arial Black" pitchFamily="34" charset="0"/>
              </a:rPr>
              <a:t> koloidní roztok (amylóza)</a:t>
            </a:r>
          </a:p>
          <a:p>
            <a:pPr>
              <a:buFont typeface="Arial" pitchFamily="34" charset="0"/>
              <a:buChar char="•"/>
            </a:pPr>
            <a:r>
              <a:rPr lang="cs-CZ" sz="2400" cap="all" dirty="0" smtClean="0">
                <a:solidFill>
                  <a:srgbClr val="FF0000"/>
                </a:solidFill>
                <a:latin typeface="Arial Black" pitchFamily="34" charset="0"/>
              </a:rPr>
              <a:t> Výsledný stav se nazývá </a:t>
            </a:r>
            <a:r>
              <a:rPr lang="cs-CZ" sz="4000" i="1" u="sng" cap="all" dirty="0" err="1" smtClean="0">
                <a:solidFill>
                  <a:srgbClr val="FF0000"/>
                </a:solidFill>
                <a:latin typeface="Arial Black" pitchFamily="34" charset="0"/>
              </a:rPr>
              <a:t>MAZOVatění</a:t>
            </a:r>
            <a:r>
              <a:rPr lang="cs-CZ" sz="4000" i="1" u="sng" cap="all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400" i="1" u="sng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Chování škrobu 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217443"/>
          </a:xfrm>
        </p:spPr>
        <p:txBody>
          <a:bodyPr/>
          <a:lstStyle/>
          <a:p>
            <a:r>
              <a:rPr lang="cs-CZ" sz="3000" b="1" dirty="0" smtClean="0">
                <a:solidFill>
                  <a:srgbClr val="0000FF"/>
                </a:solidFill>
              </a:rPr>
              <a:t>Laboratorní teplota: </a:t>
            </a:r>
            <a:r>
              <a:rPr lang="cs-CZ" sz="3000" dirty="0" smtClean="0">
                <a:solidFill>
                  <a:srgbClr val="0000FF"/>
                </a:solidFill>
              </a:rPr>
              <a:t>pouze vratné zaplnění kapilár v zrnu škrobu</a:t>
            </a:r>
          </a:p>
          <a:p>
            <a:r>
              <a:rPr lang="cs-CZ" sz="3000" b="1" dirty="0" smtClean="0">
                <a:solidFill>
                  <a:srgbClr val="008000"/>
                </a:solidFill>
              </a:rPr>
              <a:t>Zvyšování teploty: </a:t>
            </a:r>
            <a:r>
              <a:rPr lang="cs-CZ" sz="3000" dirty="0" smtClean="0">
                <a:solidFill>
                  <a:srgbClr val="008000"/>
                </a:solidFill>
              </a:rPr>
              <a:t>postupná hydratace a rozpad vodíkových můstků, </a:t>
            </a:r>
            <a:r>
              <a:rPr lang="cs-CZ" sz="3000" b="1" dirty="0" smtClean="0">
                <a:solidFill>
                  <a:srgbClr val="008000"/>
                </a:solidFill>
              </a:rPr>
              <a:t>rozpouštění AMYLÓZY</a:t>
            </a:r>
            <a:r>
              <a:rPr lang="cs-CZ" sz="3000" dirty="0" smtClean="0">
                <a:solidFill>
                  <a:srgbClr val="008000"/>
                </a:solidFill>
              </a:rPr>
              <a:t>, </a:t>
            </a:r>
            <a:r>
              <a:rPr lang="cs-CZ" sz="3000" b="1" i="1" u="sng" dirty="0" smtClean="0">
                <a:solidFill>
                  <a:srgbClr val="C00000"/>
                </a:solidFill>
              </a:rPr>
              <a:t>AMYLOPEKTIN  pouze </a:t>
            </a:r>
            <a:r>
              <a:rPr lang="cs-CZ" sz="3000" b="1" i="1" u="sng" dirty="0" err="1" smtClean="0">
                <a:solidFill>
                  <a:srgbClr val="C00000"/>
                </a:solidFill>
              </a:rPr>
              <a:t>botná</a:t>
            </a:r>
            <a:r>
              <a:rPr lang="cs-CZ" sz="3000" b="1" i="1" u="sng" dirty="0" smtClean="0">
                <a:solidFill>
                  <a:srgbClr val="C00000"/>
                </a:solidFill>
              </a:rPr>
              <a:t>  </a:t>
            </a:r>
          </a:p>
          <a:p>
            <a:r>
              <a:rPr lang="cs-CZ" sz="3000" b="1" dirty="0" smtClean="0"/>
              <a:t>Zvyšující se teplota &amp; míchání</a:t>
            </a:r>
            <a:r>
              <a:rPr lang="cs-CZ" sz="3000" dirty="0" smtClean="0"/>
              <a:t>: rozpad hydratovaných zrn a dosažení „</a:t>
            </a:r>
            <a:r>
              <a:rPr lang="cs-CZ" sz="3000" b="1" dirty="0" smtClean="0">
                <a:solidFill>
                  <a:srgbClr val="FF0000"/>
                </a:solidFill>
              </a:rPr>
              <a:t>BODU MAZOVATĚNÍ ŠKROBU (peptizace)“</a:t>
            </a:r>
          </a:p>
          <a:p>
            <a:r>
              <a:rPr lang="cs-CZ" sz="3600" b="1" dirty="0" smtClean="0">
                <a:solidFill>
                  <a:srgbClr val="FF0000"/>
                </a:solidFill>
                <a:latin typeface="Arial Black" pitchFamily="34" charset="0"/>
              </a:rPr>
              <a:t>BOD MAZOVATĚNÍ ŠKROBU  je charakteristický pro různé škroby</a:t>
            </a:r>
            <a:endParaRPr lang="cs-CZ" sz="3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smtClean="0">
                <a:solidFill>
                  <a:srgbClr val="FF0000"/>
                </a:solidFill>
                <a:latin typeface="Arial Black" pitchFamily="34" charset="0"/>
              </a:rPr>
              <a:t>Křivky MAZOVATĚNÍ škrobu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72200" y="908720"/>
            <a:ext cx="2627784" cy="42473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Suited for starch and flour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Usage for acid and lye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Small sample size (5 - 15 g)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Short measuring times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Speed (0 - 300 min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Temperature measurement within the sample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Heating / cooling rates of up to 10°C / min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No follow-up costs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Evaluation in </a:t>
            </a:r>
            <a:r>
              <a:rPr lang="en-US" b="1" dirty="0" smtClean="0">
                <a:solidFill>
                  <a:srgbClr val="0000FF"/>
                </a:solidFill>
              </a:rPr>
              <a:t>BU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mPas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 or </a:t>
            </a:r>
            <a:r>
              <a:rPr lang="en-US" dirty="0" err="1" smtClean="0">
                <a:solidFill>
                  <a:srgbClr val="FF0000"/>
                </a:solidFill>
              </a:rPr>
              <a:t>cmg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4" name="Obrázek 13" descr="img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5943600" cy="45365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5517232"/>
            <a:ext cx="6048672" cy="52322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Upravený ROTAČNÍ VISKOZIMETR</a:t>
            </a:r>
            <a:endParaRPr lang="cs-CZ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ROTAČNÍ VISKOZIMETR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4" name="Obrázek 13" descr="img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3868057" cy="439248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971600" y="5373216"/>
            <a:ext cx="2592288" cy="70788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Upravený ROTAČNÍ VISKOZIMETR</a:t>
            </a:r>
            <a:endParaRPr lang="cs-CZ" sz="2000" b="1" dirty="0">
              <a:solidFill>
                <a:srgbClr val="0000FF"/>
              </a:solidFill>
            </a:endParaRPr>
          </a:p>
        </p:txBody>
      </p:sp>
      <p:pic>
        <p:nvPicPr>
          <p:cNvPr id="11" name="Obrázek 10" descr="472px-Rotationsviskosime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836712"/>
            <a:ext cx="3596640" cy="457200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004048" y="5445224"/>
            <a:ext cx="3672408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Standardní ROTAČNÍ VISKOZIMETR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SOL &gt; GEL (obecně)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54461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GEL je DISPERZNÍ SOUSTAVA, ve které spojitý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DISPERZNÍ PODÍL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je prostupuje spojité </a:t>
            </a:r>
            <a:r>
              <a:rPr lang="cs-CZ" sz="2800" dirty="0" smtClean="0">
                <a:solidFill>
                  <a:srgbClr val="0033CC"/>
                </a:solidFill>
                <a:latin typeface="Arial Black" pitchFamily="34" charset="0"/>
              </a:rPr>
              <a:t>DISPERZNÍ PROSTŘEDÍ</a:t>
            </a:r>
          </a:p>
          <a:p>
            <a:pPr algn="ctr">
              <a:buNone/>
            </a:pPr>
            <a:r>
              <a:rPr lang="cs-CZ" sz="2800" u="sng" dirty="0" smtClean="0">
                <a:latin typeface="Arial Black" pitchFamily="34" charset="0"/>
              </a:rPr>
              <a:t>PŘÍKLADY</a:t>
            </a:r>
          </a:p>
          <a:p>
            <a:r>
              <a:rPr lang="cs-CZ" sz="2800" dirty="0" smtClean="0">
                <a:solidFill>
                  <a:srgbClr val="FFC000"/>
                </a:solidFill>
                <a:latin typeface="Arial Black" pitchFamily="34" charset="0"/>
              </a:rPr>
              <a:t>PVC pasta &gt; SOL (disperze částic PVC ve směsi změkčovadel) &gt; zahřátí (interakce PVC částic se změkčovadly = ŽELATINACE) &gt; ochlazení &gt; GEL  </a:t>
            </a:r>
          </a:p>
          <a:p>
            <a:r>
              <a:rPr lang="cs-CZ" sz="2800" dirty="0" smtClean="0">
                <a:solidFill>
                  <a:srgbClr val="9900CC"/>
                </a:solidFill>
                <a:latin typeface="Arial Black" pitchFamily="34" charset="0"/>
              </a:rPr>
              <a:t>KLÍH (vyroben z KOLAGENU) &gt; SOL (zředěný roztok v teplé vodě) &gt; zahuštění a ochlazení &gt; KLIHOVÁ GALERTA = GEL</a:t>
            </a:r>
          </a:p>
          <a:p>
            <a:r>
              <a:rPr lang="cs-CZ" sz="2800" dirty="0" smtClean="0">
                <a:solidFill>
                  <a:srgbClr val="92D050"/>
                </a:solidFill>
                <a:latin typeface="Arial Black" pitchFamily="34" charset="0"/>
              </a:rPr>
              <a:t>POTRAVINÁŘSTVÍ &gt; ROSOL Z ŽELATINY</a:t>
            </a:r>
          </a:p>
          <a:p>
            <a:pPr>
              <a:buNone/>
            </a:pP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LITERATURA zahraniční – ČASOPISY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07504" y="1268760"/>
            <a:ext cx="8579296" cy="4857403"/>
          </a:xfrm>
        </p:spPr>
        <p:txBody>
          <a:bodyPr/>
          <a:lstStyle/>
          <a:p>
            <a:r>
              <a:rPr lang="cs-CZ" b="1" dirty="0" err="1" smtClean="0">
                <a:solidFill>
                  <a:srgbClr val="FF0000"/>
                </a:solidFill>
                <a:latin typeface="Arial Black" pitchFamily="34" charset="0"/>
              </a:rPr>
              <a:t>Starch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 ‐ </a:t>
            </a:r>
            <a:r>
              <a:rPr lang="cs-CZ" b="1" dirty="0" err="1" smtClean="0">
                <a:solidFill>
                  <a:srgbClr val="FF0000"/>
                </a:solidFill>
                <a:latin typeface="Arial Black" pitchFamily="34" charset="0"/>
              </a:rPr>
              <a:t>Stärke</a:t>
            </a:r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dirty="0" err="1" smtClean="0">
                <a:solidFill>
                  <a:srgbClr val="0033CC"/>
                </a:solidFill>
                <a:latin typeface="Arial Black" pitchFamily="34" charset="0"/>
              </a:rPr>
              <a:t>Journal</a:t>
            </a:r>
            <a:r>
              <a:rPr lang="cs-CZ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33CC"/>
                </a:solidFill>
                <a:latin typeface="Arial Black" pitchFamily="34" charset="0"/>
              </a:rPr>
              <a:t>of</a:t>
            </a:r>
            <a:r>
              <a:rPr lang="cs-CZ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33CC"/>
                </a:solidFill>
                <a:latin typeface="Arial Black" pitchFamily="34" charset="0"/>
              </a:rPr>
              <a:t>Carbohydrate</a:t>
            </a:r>
            <a:r>
              <a:rPr lang="cs-CZ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33CC"/>
                </a:solidFill>
                <a:latin typeface="Arial Black" pitchFamily="34" charset="0"/>
              </a:rPr>
              <a:t>Chemistry</a:t>
            </a:r>
            <a:endParaRPr lang="cs-CZ" dirty="0" smtClean="0">
              <a:solidFill>
                <a:srgbClr val="0033CC"/>
              </a:solidFill>
              <a:latin typeface="Arial Black" pitchFamily="34" charset="0"/>
            </a:endParaRPr>
          </a:p>
          <a:p>
            <a:r>
              <a:rPr lang="cs-CZ" b="1" dirty="0" err="1" smtClean="0">
                <a:solidFill>
                  <a:srgbClr val="008000"/>
                </a:solidFill>
                <a:latin typeface="Arial Black" pitchFamily="34" charset="0"/>
              </a:rPr>
              <a:t>Carbohydrate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  <a:latin typeface="Arial Black" pitchFamily="34" charset="0"/>
              </a:rPr>
              <a:t>Polymers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i="1" u="sng" dirty="0" smtClean="0">
                <a:solidFill>
                  <a:srgbClr val="008000"/>
                </a:solidFill>
                <a:latin typeface="Arial Black" pitchFamily="34" charset="0"/>
              </a:rPr>
              <a:t>(IF: 5,1 !!!)</a:t>
            </a:r>
          </a:p>
          <a:p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pic>
        <p:nvPicPr>
          <p:cNvPr id="5" name="Obrázek 4" descr="Sol-Gel_Scheme_svg WIKI ENG 091120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7668172" cy="5976664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 rot="19137028">
            <a:off x="-69005" y="2171293"/>
            <a:ext cx="5400600" cy="1811709"/>
          </a:xfrm>
          <a:prstGeom prst="round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644008" y="2708920"/>
            <a:ext cx="4248472" cy="523220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Škrobu se týká toto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5" name="Obrázek 4" descr="SolGelCartoon WIKI ENG 091120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7920880" cy="546074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3429000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SOL – velké částice v roztoku 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940152" y="566124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Po vyžíhání vznikne pevný GEL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-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OBECNĚ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123728" y="1124744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mazovatění Google 0511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975"/>
            <a:ext cx="9144000" cy="521402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>
            <a:off x="4427984" y="1556792"/>
            <a:ext cx="0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7668344" y="3429000"/>
            <a:ext cx="432048" cy="79208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444208" y="4293096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2483768" y="4869160"/>
            <a:ext cx="1224136" cy="504056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/>
          <p:nvPr/>
        </p:nvSpPr>
        <p:spPr>
          <a:xfrm>
            <a:off x="2483768" y="5373216"/>
            <a:ext cx="3096344" cy="432048"/>
          </a:xfrm>
          <a:prstGeom prst="rect">
            <a:avLst/>
          </a:prstGeom>
          <a:noFill/>
          <a:ln w="635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81327"/>
            <a:ext cx="519221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00192" y="908720"/>
            <a:ext cx="2664296" cy="424731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Suited for starch and flour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Usage for acid and lye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Small sample size (5 - 15 g)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Short measuring times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Speed (0 - 300 min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Temperature measurement within the sample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Heating / cooling rates of up to 10°C / min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No follow-up costs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Evaluation in </a:t>
            </a:r>
            <a:r>
              <a:rPr lang="en-US" b="1" dirty="0" smtClean="0">
                <a:solidFill>
                  <a:srgbClr val="0000FF"/>
                </a:solidFill>
              </a:rPr>
              <a:t>BU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mPas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 or </a:t>
            </a:r>
            <a:r>
              <a:rPr lang="en-US" dirty="0" err="1" smtClean="0">
                <a:solidFill>
                  <a:srgbClr val="FF0000"/>
                </a:solidFill>
              </a:rPr>
              <a:t>cmg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372200" y="5877272"/>
            <a:ext cx="25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BU = </a:t>
            </a:r>
            <a:r>
              <a:rPr lang="cs-CZ" b="1" dirty="0" err="1" smtClean="0">
                <a:solidFill>
                  <a:srgbClr val="0000FF"/>
                </a:solidFill>
              </a:rPr>
              <a:t>Brabender</a:t>
            </a:r>
            <a:r>
              <a:rPr lang="cs-CZ" b="1" dirty="0" smtClean="0">
                <a:solidFill>
                  <a:srgbClr val="0000FF"/>
                </a:solidFill>
              </a:rPr>
              <a:t> Unit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95536" y="5949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0000FF"/>
                </a:solidFill>
              </a:rPr>
              <a:t>Brabender</a:t>
            </a:r>
            <a:r>
              <a:rPr lang="cs-CZ" b="1" dirty="0" smtClean="0">
                <a:solidFill>
                  <a:srgbClr val="0000FF"/>
                </a:solidFill>
              </a:rPr>
              <a:t> je název VÝROBCE přístrojů  v Německu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653136"/>
            <a:ext cx="5400600" cy="129266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008000"/>
                </a:solidFill>
              </a:rPr>
              <a:t>Všimněte si  PRŮBĚHU TEPLOTY MĚŘENÍ  a bodů jejích změn!</a:t>
            </a:r>
            <a:endParaRPr lang="cs-CZ" sz="2600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2708920"/>
            <a:ext cx="288032" cy="19442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3995936" y="3140968"/>
            <a:ext cx="216024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různých škrobů ve vodě 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3" name="Obrázek 12" descr="img6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79983" y="-331711"/>
            <a:ext cx="4824537" cy="7881463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 flipH="1">
            <a:off x="2051720" y="1988840"/>
            <a:ext cx="1512168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563888" y="1628800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19" name="Přímá spojovací šipka 18"/>
          <p:cNvCxnSpPr/>
          <p:nvPr/>
        </p:nvCxnSpPr>
        <p:spPr>
          <a:xfrm flipH="1">
            <a:off x="2123728" y="1988840"/>
            <a:ext cx="1440160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2771800" y="1988840"/>
            <a:ext cx="792088" cy="1656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Obrázek 24" descr="img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486445" y="2134201"/>
            <a:ext cx="3600400" cy="345369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Vliv sacharidů a solí na </a:t>
            </a:r>
            <a:r>
              <a:rPr lang="cs-CZ" sz="2800" smtClean="0">
                <a:solidFill>
                  <a:srgbClr val="FF0000"/>
                </a:solidFill>
                <a:latin typeface="Arial Black" pitchFamily="34" charset="0"/>
              </a:rPr>
              <a:t>teplotu mazovatění – PROČ ASI?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pic>
        <p:nvPicPr>
          <p:cNvPr id="10" name="Zástupný symbol pro obsah 9" descr="img6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54318" y="-218014"/>
            <a:ext cx="5019340" cy="7848872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Vliv sacharidů a solí na teplotu mazovatění – PROČ ASI?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pic>
        <p:nvPicPr>
          <p:cNvPr id="9" name="Zástupný symbol pro obsah 8" descr="img6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776348" y="-1040044"/>
            <a:ext cx="3672408" cy="8001984"/>
          </a:xfrm>
        </p:spPr>
      </p:pic>
      <p:sp>
        <p:nvSpPr>
          <p:cNvPr id="11" name="Zaoblený obdélník 10"/>
          <p:cNvSpPr/>
          <p:nvPr/>
        </p:nvSpPr>
        <p:spPr>
          <a:xfrm>
            <a:off x="539552" y="2420888"/>
            <a:ext cx="7992888" cy="1008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5013176"/>
            <a:ext cx="8064896" cy="107721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8000"/>
                </a:solidFill>
              </a:rPr>
              <a:t>Kukuřičný škrob má normálně hodnoty: 62 – 72 – 67 °C</a:t>
            </a:r>
            <a:endParaRPr lang="cs-CZ" sz="3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Chování škrobového mazu 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548680"/>
            <a:ext cx="8712968" cy="5688632"/>
          </a:xfrm>
        </p:spPr>
        <p:txBody>
          <a:bodyPr/>
          <a:lstStyle/>
          <a:p>
            <a:r>
              <a:rPr lang="cs-CZ" sz="3000" b="1" dirty="0" smtClean="0">
                <a:solidFill>
                  <a:srgbClr val="008000"/>
                </a:solidFill>
              </a:rPr>
              <a:t>Snižování teploty: </a:t>
            </a:r>
            <a:r>
              <a:rPr lang="cs-CZ" sz="3000" dirty="0" smtClean="0">
                <a:solidFill>
                  <a:srgbClr val="008000"/>
                </a:solidFill>
              </a:rPr>
              <a:t>postupné obnovování vodíkových můstků, hlavně u  AMYLÓZY, 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škrob s vysokým podílem AMYLOPEKTINU </a:t>
            </a:r>
            <a:r>
              <a:rPr lang="cs-CZ" sz="3000" u="sng" dirty="0" smtClean="0">
                <a:solidFill>
                  <a:srgbClr val="C00000"/>
                </a:solidFill>
                <a:latin typeface="Arial Black" pitchFamily="34" charset="0"/>
              </a:rPr>
              <a:t>(VĚTVENÁ MAKROMOLEKULA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) má menší tendenci k </a:t>
            </a:r>
            <a:r>
              <a:rPr lang="cs-CZ" sz="3000" b="1" u="sng" dirty="0" smtClean="0">
                <a:solidFill>
                  <a:srgbClr val="FF0000"/>
                </a:solidFill>
                <a:latin typeface="Arial Black" pitchFamily="34" charset="0"/>
              </a:rPr>
              <a:t>RETROGRADACI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</a:p>
          <a:p>
            <a:r>
              <a:rPr lang="cs-CZ" sz="3000" b="1" dirty="0" smtClean="0">
                <a:solidFill>
                  <a:srgbClr val="0000FF"/>
                </a:solidFill>
              </a:rPr>
              <a:t>U nízkých koncentrací do cca. 3 % </a:t>
            </a:r>
            <a:r>
              <a:rPr lang="cs-CZ" sz="3000" dirty="0" smtClean="0">
                <a:solidFill>
                  <a:srgbClr val="0000FF"/>
                </a:solidFill>
              </a:rPr>
              <a:t>vypadávání z roztoku ve formě vloček</a:t>
            </a:r>
          </a:p>
          <a:p>
            <a:r>
              <a:rPr lang="cs-CZ" sz="3000" b="1" dirty="0" smtClean="0">
                <a:solidFill>
                  <a:srgbClr val="FF0000"/>
                </a:solidFill>
              </a:rPr>
              <a:t>U vyšších koncentrací </a:t>
            </a:r>
            <a:r>
              <a:rPr lang="cs-CZ" sz="3000" dirty="0" smtClean="0">
                <a:solidFill>
                  <a:srgbClr val="FF0000"/>
                </a:solidFill>
              </a:rPr>
              <a:t>vznik </a:t>
            </a:r>
            <a:r>
              <a:rPr lang="cs-CZ" sz="3000" b="1" dirty="0" smtClean="0">
                <a:solidFill>
                  <a:srgbClr val="FF0000"/>
                </a:solidFill>
              </a:rPr>
              <a:t>GELU</a:t>
            </a:r>
            <a:r>
              <a:rPr lang="cs-CZ" sz="3000" dirty="0" smtClean="0">
                <a:solidFill>
                  <a:srgbClr val="FF0000"/>
                </a:solidFill>
              </a:rPr>
              <a:t>  s vysokou viskozitou</a:t>
            </a:r>
          </a:p>
          <a:p>
            <a:r>
              <a:rPr lang="cs-CZ" sz="3000" dirty="0" smtClean="0">
                <a:solidFill>
                  <a:srgbClr val="FF0000"/>
                </a:solidFill>
              </a:rPr>
              <a:t>Tento proces se nazývá </a:t>
            </a:r>
            <a:r>
              <a:rPr lang="cs-CZ" sz="3000" b="1" dirty="0" smtClean="0">
                <a:solidFill>
                  <a:srgbClr val="FF0000"/>
                </a:solidFill>
              </a:rPr>
              <a:t>RETROGRADACE </a:t>
            </a:r>
            <a:r>
              <a:rPr lang="cs-CZ" sz="3000" dirty="0" smtClean="0">
                <a:solidFill>
                  <a:srgbClr val="FF0000"/>
                </a:solidFill>
              </a:rPr>
              <a:t>a lze ho omezit přídavkem glukózy, tuků, NaNO</a:t>
            </a:r>
            <a:r>
              <a:rPr lang="cs-CZ" sz="3000" baseline="-25000" dirty="0" smtClean="0">
                <a:solidFill>
                  <a:srgbClr val="FF0000"/>
                </a:solidFill>
              </a:rPr>
              <a:t>3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</a:p>
          <a:p>
            <a:endParaRPr lang="cs-CZ" sz="3000" b="1" dirty="0" smtClean="0">
              <a:solidFill>
                <a:srgbClr val="FF0000"/>
              </a:solidFill>
            </a:endParaRPr>
          </a:p>
          <a:p>
            <a:endParaRPr lang="cs-CZ" sz="3000" dirty="0" smtClean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3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653136"/>
            <a:ext cx="5400600" cy="129266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008000"/>
                </a:solidFill>
              </a:rPr>
              <a:t>Všimněte si  PRŮBĚHU TEPLOTY MĚŘENÍ  a bodů jejích změn!</a:t>
            </a:r>
            <a:endParaRPr lang="cs-CZ" sz="2600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2708920"/>
            <a:ext cx="288032" cy="19442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3995936" y="3140968"/>
            <a:ext cx="216024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588224" y="908720"/>
            <a:ext cx="2304256" cy="17543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RETROGRADACE = zvyšování viskozity se snižující se teplotou &gt; VZNIK GELU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4932040" y="2636912"/>
            <a:ext cx="1728192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/>
          <p:cNvSpPr/>
          <p:nvPr/>
        </p:nvSpPr>
        <p:spPr>
          <a:xfrm>
            <a:off x="2699792" y="1700808"/>
            <a:ext cx="504056" cy="36004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372200" y="2996952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00FF"/>
                </a:solidFill>
              </a:rPr>
              <a:t>SETRVAČNOST PŘI VYPNUTÍ NÁRŮSTU TEPLOTY A PŘEPNUTÍ NA KONSTANTNÍ TEPLOTU</a:t>
            </a:r>
            <a:endParaRPr lang="cs-CZ" b="1" i="1" dirty="0">
              <a:solidFill>
                <a:srgbClr val="0000FF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3203848" y="1988840"/>
            <a:ext cx="3312368" cy="1152128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4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4653136"/>
            <a:ext cx="2592288" cy="147732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8000"/>
                </a:solidFill>
              </a:rPr>
              <a:t>Postupné rozpouštění kratších řetězců a jejich difůze do vody &gt; ZVYŠOVÁNÍ VISKOZITY </a:t>
            </a:r>
            <a:endParaRPr lang="cs-CZ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3356992"/>
            <a:ext cx="144016" cy="129614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2843808" y="2636912"/>
            <a:ext cx="1296144" cy="20162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588224" y="908720"/>
            <a:ext cx="2304256" cy="17543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RETROGRADACE = zvyšování viskozity se snižující se teplotou &gt; VZNIK GELU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4932040" y="2636912"/>
            <a:ext cx="1728192" cy="7200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/>
          <p:cNvSpPr/>
          <p:nvPr/>
        </p:nvSpPr>
        <p:spPr>
          <a:xfrm>
            <a:off x="2699792" y="1700808"/>
            <a:ext cx="504056" cy="36004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372200" y="2996952"/>
            <a:ext cx="2520280" cy="175432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00FF"/>
                </a:solidFill>
              </a:rPr>
              <a:t>SETRVAČNOST PŘI VYPNUTÍ NÁRŮSTU TEPLOTY A PŘEPNUTÍ NA KONSTANTNÍ TEPLOTU</a:t>
            </a:r>
            <a:endParaRPr lang="cs-CZ" b="1" i="1" dirty="0">
              <a:solidFill>
                <a:srgbClr val="0000FF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3203848" y="1988840"/>
            <a:ext cx="3168352" cy="100811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2843808" y="4653136"/>
            <a:ext cx="2808312" cy="147732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Rozpad vodíkových můstků mezi řetězci škrobu a hydratace celého zrna, trojrozměrná síť &gt; GEL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>
            <a:off x="4716016" y="2852936"/>
            <a:ext cx="1296144" cy="1944216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5724128" y="4869160"/>
            <a:ext cx="3168352" cy="923330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C000"/>
                </a:solidFill>
              </a:rPr>
              <a:t>Uvolňování menších hydratovaných útvarů &gt; SOL</a:t>
            </a:r>
            <a:endParaRPr lang="cs-CZ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Definice POLYSACHARIDŮ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6" name="Obrázek 5" descr="img3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8749558" cy="554461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</p:pic>
      <p:sp>
        <p:nvSpPr>
          <p:cNvPr id="7" name="Elipsa 6"/>
          <p:cNvSpPr/>
          <p:nvPr/>
        </p:nvSpPr>
        <p:spPr>
          <a:xfrm>
            <a:off x="827584" y="4941168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3131840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Elipsa 8"/>
          <p:cNvSpPr/>
          <p:nvPr/>
        </p:nvSpPr>
        <p:spPr>
          <a:xfrm>
            <a:off x="5076056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7092280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827584" y="465313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1691680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3635896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4716016" y="465313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5724128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6300192" y="4797152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6084168" y="3717032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6372200" y="2924944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7164288" y="2708920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5868144" y="2204864"/>
            <a:ext cx="2232248" cy="360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ovací šipka 21"/>
          <p:cNvCxnSpPr/>
          <p:nvPr/>
        </p:nvCxnSpPr>
        <p:spPr>
          <a:xfrm flipH="1">
            <a:off x="4427984" y="2564904"/>
            <a:ext cx="1440160" cy="158417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>
            <a:off x="5868144" y="2564904"/>
            <a:ext cx="360040" cy="13681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>
            <a:stCxn id="20" idx="2"/>
          </p:cNvCxnSpPr>
          <p:nvPr/>
        </p:nvCxnSpPr>
        <p:spPr>
          <a:xfrm flipH="1">
            <a:off x="6804248" y="2564904"/>
            <a:ext cx="180020" cy="72008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 flipH="1">
            <a:off x="6876256" y="2564904"/>
            <a:ext cx="1152128" cy="13681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6444208" y="2564904"/>
            <a:ext cx="144016" cy="158417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123728" y="1124744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mazovatění Google 0511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974"/>
            <a:ext cx="9144000" cy="521402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>
            <a:off x="4427984" y="1556792"/>
            <a:ext cx="0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7668344" y="3429000"/>
            <a:ext cx="432048" cy="79208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444208" y="4293096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6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51520" y="620688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6" name="Obrázek 15" descr="MAZOVATĚNÍ RŮZNÝCH ŠKROBŮ foods-05-00030-g003_05112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5119"/>
            <a:ext cx="8964488" cy="5742882"/>
          </a:xfrm>
          <a:prstGeom prst="rect">
            <a:avLst/>
          </a:prstGeom>
        </p:spPr>
      </p:pic>
      <p:cxnSp>
        <p:nvCxnSpPr>
          <p:cNvPr id="18" name="Přímá spojovací šipka 17"/>
          <p:cNvCxnSpPr/>
          <p:nvPr/>
        </p:nvCxnSpPr>
        <p:spPr>
          <a:xfrm flipH="1">
            <a:off x="2915816" y="1052736"/>
            <a:ext cx="1080120" cy="21602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3059832" y="1124744"/>
            <a:ext cx="864096" cy="288032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3563888" y="1124744"/>
            <a:ext cx="432048" cy="388843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>
            <a:off x="3923928" y="1124744"/>
            <a:ext cx="72008" cy="446449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/>
          <p:nvPr/>
        </p:nvCxnSpPr>
        <p:spPr>
          <a:xfrm flipH="1">
            <a:off x="3059832" y="1124744"/>
            <a:ext cx="864096" cy="345638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5508104" y="3645024"/>
            <a:ext cx="3096344" cy="216024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5292080" y="2636912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 flipH="1">
            <a:off x="6516216" y="3068960"/>
            <a:ext cx="864096" cy="7200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 flipH="1">
            <a:off x="6804248" y="3140968"/>
            <a:ext cx="504056" cy="108012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 flipH="1">
            <a:off x="6660232" y="3068960"/>
            <a:ext cx="720080" cy="20882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7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6" name="Obrázek 15" descr="MAZOVATĚNÍ ŠKROBU KŘIVK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11013"/>
            <a:ext cx="8928992" cy="5746987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2987824" y="23488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9" name="Přímá spojovací šipka 18"/>
          <p:cNvCxnSpPr/>
          <p:nvPr/>
        </p:nvCxnSpPr>
        <p:spPr>
          <a:xfrm flipH="1" flipV="1">
            <a:off x="2555776" y="1916832"/>
            <a:ext cx="432048" cy="43204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H="1">
            <a:off x="2627784" y="2780928"/>
            <a:ext cx="648072" cy="115212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H="1">
            <a:off x="2987824" y="2924944"/>
            <a:ext cx="288032" cy="180020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3275856" y="2852936"/>
            <a:ext cx="720080" cy="230425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4644008" y="3429000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28" name="Přímá spojovací šipka 27"/>
          <p:cNvCxnSpPr/>
          <p:nvPr/>
        </p:nvCxnSpPr>
        <p:spPr>
          <a:xfrm flipH="1">
            <a:off x="6156176" y="3789040"/>
            <a:ext cx="1152128" cy="21602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8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cxnSp>
        <p:nvCxnSpPr>
          <p:cNvPr id="28" name="Přímá spojovací šipka 27"/>
          <p:cNvCxnSpPr/>
          <p:nvPr/>
        </p:nvCxnSpPr>
        <p:spPr>
          <a:xfrm flipH="1">
            <a:off x="2987824" y="188640"/>
            <a:ext cx="1152128" cy="21602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 descr="MAZOVATĚNÍ ŠKROBU KŘIVKY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908720"/>
            <a:ext cx="8820472" cy="5801468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2411760" y="5486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1835696" y="980728"/>
            <a:ext cx="2016224" cy="57606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6228184" y="2924944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31" name="Přímá spojovací šipka 30"/>
          <p:cNvCxnSpPr/>
          <p:nvPr/>
        </p:nvCxnSpPr>
        <p:spPr>
          <a:xfrm flipH="1">
            <a:off x="5292080" y="3284984"/>
            <a:ext cx="936104" cy="57606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MAZOVATĚNÍ škrobu ve vodě 9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pic>
        <p:nvPicPr>
          <p:cNvPr id="9" name="Obrázek 8" descr="stages_of_starch_conversion 0511201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836712"/>
            <a:ext cx="8954007" cy="593023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67544" y="1196752"/>
            <a:ext cx="1368152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Těsto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292080" y="5661248"/>
            <a:ext cx="3672408" cy="9541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63500">
            <a:solidFill>
              <a:srgbClr val="9900CC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9900CC"/>
                </a:solidFill>
                <a:latin typeface="Arial Black" pitchFamily="34" charset="0"/>
              </a:rPr>
              <a:t>Postupné štěpení enzymy</a:t>
            </a:r>
            <a:endParaRPr lang="cs-CZ" sz="2800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27584" y="5589240"/>
            <a:ext cx="2448272" cy="461665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MAZOVATĚNÍ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>
            <a:stCxn id="12" idx="3"/>
          </p:cNvCxnSpPr>
          <p:nvPr/>
        </p:nvCxnSpPr>
        <p:spPr>
          <a:xfrm>
            <a:off x="3275856" y="5820073"/>
            <a:ext cx="648072" cy="57199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6588224" y="4869160"/>
            <a:ext cx="360040" cy="792088"/>
          </a:xfrm>
          <a:prstGeom prst="straightConnector1">
            <a:avLst/>
          </a:prstGeom>
          <a:ln w="63500">
            <a:solidFill>
              <a:srgbClr val="9900CC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6948264" y="4869160"/>
            <a:ext cx="504056" cy="792088"/>
          </a:xfrm>
          <a:prstGeom prst="straightConnector1">
            <a:avLst/>
          </a:prstGeom>
          <a:ln w="63500">
            <a:solidFill>
              <a:srgbClr val="9900CC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11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635896" y="5486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5" name="Obrázek 14" descr="želatice škrobu scan 18112017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8474"/>
            <a:ext cx="7668344" cy="5523506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6156176" y="4797152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>
            <a:stCxn id="17" idx="1"/>
          </p:cNvCxnSpPr>
          <p:nvPr/>
        </p:nvCxnSpPr>
        <p:spPr>
          <a:xfrm flipH="1" flipV="1">
            <a:off x="6012160" y="4005064"/>
            <a:ext cx="144016" cy="97675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>
            <a:off x="3563888" y="980728"/>
            <a:ext cx="504056" cy="93610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4139952" y="1052736"/>
            <a:ext cx="720080" cy="24482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9614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MAZOVATĚNÍ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 ve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vodě - metoda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Brabender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používaná ve firmě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Lyckeby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Amylex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Horažďovice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4" name="Obrázek 13" descr="bod mazovatění škrobu Lyckeby Amylex 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556792"/>
            <a:ext cx="9057923" cy="1728192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19" name="TextovéPole 18"/>
          <p:cNvSpPr txBox="1"/>
          <p:nvPr/>
        </p:nvSpPr>
        <p:spPr>
          <a:xfrm>
            <a:off x="0" y="3356992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0000FF"/>
                </a:solidFill>
                <a:latin typeface="Arial Black" pitchFamily="34" charset="0"/>
              </a:rPr>
              <a:t>Následují tři reálné vzorky mazovatění bramborových škrobů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5229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92D050"/>
                </a:solidFill>
                <a:latin typeface="Arial Black" pitchFamily="34" charset="0"/>
              </a:rPr>
              <a:t>Výsledky jsou uvedeny pouze pro jeden z nich</a:t>
            </a:r>
            <a:endParaRPr lang="cs-CZ" sz="3600" dirty="0">
              <a:solidFill>
                <a:srgbClr val="92D05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MAZOVATĚNÍ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škrobu ve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vodě - metoda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Brabender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používaná ve firmě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Lyckeby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Amylex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Horažďovice 2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6" name="Obrázek 15" descr="bod mazovatění škrobu Lyckeby Amylex 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908720"/>
            <a:ext cx="9144000" cy="594928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MAZOVATĚNÍ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škrobu ve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vodě - metoda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Brabender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používaná ve firmě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Lyckeby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Amylex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Horažďovice 3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8" name="Obrázek 7" descr="bod mazovatění škrobu Lyckeby Amylex 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052735"/>
            <a:ext cx="9144001" cy="5112569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MAZOVATĚNÍ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škrobu ve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vodě - metoda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Brabender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používaná ve firmě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Lyckeby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Amylex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Horažďovice 4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0" name="Obrázek 9" descr="bod mazovatění škrobu Lyckeby Amylex 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836712"/>
            <a:ext cx="9136614" cy="60212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Druhy PRŮMYSOVĚ VÝZNAMNÝCH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pic>
        <p:nvPicPr>
          <p:cNvPr id="8" name="Zástupný symbol pro obsah 7" descr="img6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087107" y="297269"/>
            <a:ext cx="5184576" cy="6695510"/>
          </a:xfrm>
        </p:spPr>
      </p:pic>
      <p:sp>
        <p:nvSpPr>
          <p:cNvPr id="7" name="TextovéPole 6"/>
          <p:cNvSpPr txBox="1"/>
          <p:nvPr/>
        </p:nvSpPr>
        <p:spPr>
          <a:xfrm>
            <a:off x="2771800" y="328498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TVARY ZRN</a:t>
            </a:r>
            <a:endParaRPr lang="cs-CZ" sz="3600" b="1" dirty="0">
              <a:solidFill>
                <a:srgbClr val="008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516216" y="1412776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Dva druhy zrn!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MAZOVATĚNÍ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škrobu ve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vodě - metoda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Brabender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používaná ve firmě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Lyckeby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Amylex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Horažďovice 5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8" name="Obrázek 7" descr="bod mazovatění škrobu Lyckeby Amylex 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908720"/>
            <a:ext cx="9143248" cy="594928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9614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MAZOVATĚNÍ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 ve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vodě- metoda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Brabender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používaná ve firmě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Lyckeby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Amylex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Horažďovice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0" y="1348800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3200" b="1" dirty="0" smtClean="0"/>
              <a:t>Jedná se o metodu firmy </a:t>
            </a:r>
            <a:r>
              <a:rPr lang="cs-CZ" sz="3200" b="1" dirty="0" err="1" smtClean="0"/>
              <a:t>Brabender</a:t>
            </a:r>
            <a:r>
              <a:rPr lang="cs-CZ" sz="3200" b="1" dirty="0" smtClean="0"/>
              <a:t>, která ovšem může být upravována – viz:</a:t>
            </a:r>
          </a:p>
          <a:p>
            <a:pPr algn="just"/>
            <a:r>
              <a:rPr lang="cs-CZ" sz="3200" b="1" dirty="0" smtClean="0">
                <a:hlinkClick r:id="rId2"/>
              </a:rPr>
              <a:t>https://www.brabender.com/en/food/products/viscometers/classify-the-gelatinisation-of-starch-viscograph-e</a:t>
            </a:r>
            <a:r>
              <a:rPr lang="cs-CZ" sz="3200" b="1" dirty="0" smtClean="0">
                <a:hlinkClick r:id="rId2"/>
              </a:rPr>
              <a:t>/</a:t>
            </a:r>
            <a:r>
              <a:rPr lang="cs-CZ" sz="3200" b="1" dirty="0" smtClean="0"/>
              <a:t>( </a:t>
            </a:r>
            <a:r>
              <a:rPr lang="cs-CZ" sz="3200" b="1" dirty="0" smtClean="0"/>
              <a:t>můžete měnit navážku, rychlost ohřevu i dobu zdržení). Křivky, které jsme poslali, jsou dělány „základní“ metodikou, tj. rychlost ohřevu i chlazení byla </a:t>
            </a:r>
            <a:r>
              <a:rPr lang="cs-CZ" sz="3200" b="1" dirty="0" smtClean="0"/>
              <a:t>1,5 </a:t>
            </a:r>
            <a:r>
              <a:rPr lang="cs-CZ" sz="3200" b="1" dirty="0" err="1" smtClean="0"/>
              <a:t>stC</a:t>
            </a:r>
            <a:r>
              <a:rPr lang="cs-CZ" sz="3200" b="1" dirty="0" smtClean="0"/>
              <a:t>/min </a:t>
            </a:r>
            <a:r>
              <a:rPr lang="cs-CZ" sz="3200" b="1" dirty="0" smtClean="0"/>
              <a:t>+ doba zdržení 30 min.</a:t>
            </a:r>
          </a:p>
          <a:p>
            <a:pPr algn="just"/>
            <a:endParaRPr lang="cs-CZ" sz="3200" b="1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Jiný typ viskozimetru na měření bodu mazovatění škrobu 1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pic>
        <p:nvPicPr>
          <p:cNvPr id="7" name="Obrázek 6" descr="img6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2880320" cy="4068125"/>
          </a:xfrm>
          <a:prstGeom prst="rect">
            <a:avLst/>
          </a:prstGeom>
        </p:spPr>
      </p:pic>
      <p:pic>
        <p:nvPicPr>
          <p:cNvPr id="8" name="Obrázek 7" descr="img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124744"/>
            <a:ext cx="6006957" cy="5040561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Jiný typ viskozimetru na měření bodu mazovatění škrobu 2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pic>
        <p:nvPicPr>
          <p:cNvPr id="9" name="Obrázek 8" descr="img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8784976" cy="46085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0" y="5733256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VISKOZITA UDÁNA V JEDNOTKÁCH SI!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084168" y="1412776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RŮZNÉ DRUHY KUKUŘICE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419872" y="1916832"/>
            <a:ext cx="266429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Přechod GEL &gt; SOL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2051720" y="2276872"/>
            <a:ext cx="1368152" cy="864096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1835696" y="2276872"/>
            <a:ext cx="1584176" cy="201622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Princip barevné reakce roztoku škrobu s jódem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  <a:t>AMYLÓZA</a:t>
            </a:r>
          </a:p>
          <a:p>
            <a:r>
              <a:rPr lang="cs-CZ" sz="3000" dirty="0" err="1" smtClean="0">
                <a:solidFill>
                  <a:srgbClr val="008000"/>
                </a:solidFill>
                <a:latin typeface="Arial Black" pitchFamily="34" charset="0"/>
              </a:rPr>
              <a:t>Helixová</a:t>
            </a:r>
            <a:r>
              <a:rPr lang="cs-CZ" sz="3000" dirty="0" smtClean="0">
                <a:solidFill>
                  <a:srgbClr val="008000"/>
                </a:solidFill>
                <a:latin typeface="Arial Black" pitchFamily="34" charset="0"/>
              </a:rPr>
              <a:t> struktura 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částečně</a:t>
            </a:r>
            <a:r>
              <a:rPr lang="cs-CZ" sz="3000" dirty="0" smtClean="0">
                <a:solidFill>
                  <a:srgbClr val="008000"/>
                </a:solidFill>
                <a:latin typeface="Arial Black" pitchFamily="34" charset="0"/>
              </a:rPr>
              <a:t> zachovaná v klubcích makromolekuly </a:t>
            </a:r>
          </a:p>
          <a:p>
            <a:r>
              <a:rPr lang="cs-CZ" sz="3000" dirty="0" smtClean="0">
                <a:solidFill>
                  <a:srgbClr val="CC3300"/>
                </a:solidFill>
                <a:latin typeface="Arial Black" pitchFamily="34" charset="0"/>
              </a:rPr>
              <a:t>Interakce  I</a:t>
            </a:r>
            <a:r>
              <a:rPr lang="cs-CZ" sz="3000" baseline="-25000" dirty="0" smtClean="0">
                <a:solidFill>
                  <a:srgbClr val="CC3300"/>
                </a:solidFill>
                <a:latin typeface="Arial Black" pitchFamily="34" charset="0"/>
              </a:rPr>
              <a:t>3</a:t>
            </a:r>
            <a:r>
              <a:rPr lang="cs-CZ" sz="3000" baseline="30000" dirty="0" smtClean="0">
                <a:solidFill>
                  <a:srgbClr val="CC3300"/>
                </a:solidFill>
                <a:latin typeface="Arial Black" pitchFamily="34" charset="0"/>
              </a:rPr>
              <a:t>-1</a:t>
            </a:r>
            <a:r>
              <a:rPr lang="cs-CZ" sz="3000" dirty="0" smtClean="0">
                <a:solidFill>
                  <a:srgbClr val="CC3300"/>
                </a:solidFill>
                <a:latin typeface="Arial Black" pitchFamily="34" charset="0"/>
              </a:rPr>
              <a:t> a/nebo I</a:t>
            </a:r>
            <a:r>
              <a:rPr lang="cs-CZ" sz="3000" baseline="-25000" dirty="0" smtClean="0">
                <a:solidFill>
                  <a:srgbClr val="CC3300"/>
                </a:solidFill>
                <a:latin typeface="Arial Black" pitchFamily="34" charset="0"/>
              </a:rPr>
              <a:t>5</a:t>
            </a:r>
            <a:r>
              <a:rPr lang="cs-CZ" sz="3000" baseline="30000" dirty="0" smtClean="0">
                <a:solidFill>
                  <a:srgbClr val="CC3300"/>
                </a:solidFill>
                <a:latin typeface="Arial Black" pitchFamily="34" charset="0"/>
              </a:rPr>
              <a:t>-1 </a:t>
            </a:r>
            <a:r>
              <a:rPr lang="cs-CZ" sz="3000" dirty="0" smtClean="0">
                <a:solidFill>
                  <a:srgbClr val="CC3300"/>
                </a:solidFill>
                <a:latin typeface="Arial Black" pitchFamily="34" charset="0"/>
              </a:rPr>
              <a:t>s touto strukturou</a:t>
            </a:r>
          </a:p>
          <a:p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„</a:t>
            </a:r>
            <a:r>
              <a:rPr lang="cs-CZ" sz="3000" dirty="0" err="1" smtClean="0">
                <a:solidFill>
                  <a:srgbClr val="0000FF"/>
                </a:solidFill>
                <a:latin typeface="Arial Black" pitchFamily="34" charset="0"/>
              </a:rPr>
              <a:t>Charge</a:t>
            </a:r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 transfer </a:t>
            </a:r>
            <a:r>
              <a:rPr lang="cs-CZ" sz="3000" dirty="0" err="1" smtClean="0">
                <a:solidFill>
                  <a:srgbClr val="0000FF"/>
                </a:solidFill>
                <a:latin typeface="Arial Black" pitchFamily="34" charset="0"/>
              </a:rPr>
              <a:t>complex</a:t>
            </a:r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“</a:t>
            </a:r>
          </a:p>
          <a:p>
            <a:r>
              <a:rPr lang="cs-CZ" sz="3000" dirty="0" smtClean="0">
                <a:solidFill>
                  <a:srgbClr val="000099"/>
                </a:solidFill>
                <a:latin typeface="Arial Black" pitchFamily="34" charset="0"/>
              </a:rPr>
              <a:t>Změna barvy  jódu na tmavě modrou</a:t>
            </a:r>
          </a:p>
          <a:p>
            <a:r>
              <a:rPr lang="cs-CZ" sz="3000" dirty="0" smtClean="0">
                <a:latin typeface="Arial Black" pitchFamily="34" charset="0"/>
              </a:rPr>
              <a:t>Využití při jodometrických titracích</a:t>
            </a:r>
          </a:p>
          <a:p>
            <a:endParaRPr lang="cs-CZ" sz="3000" dirty="0"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1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Obrázek 7" descr="Dextrin_and_triiodid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320480" cy="2693099"/>
          </a:xfrm>
          <a:prstGeom prst="rect">
            <a:avLst/>
          </a:prstGeom>
        </p:spPr>
      </p:pic>
      <p:pic>
        <p:nvPicPr>
          <p:cNvPr id="9" name="Obrázek 8" descr="starch_complexation of Iod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3573016"/>
            <a:ext cx="5826224" cy="26083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932040" y="692696"/>
            <a:ext cx="3960440" cy="26776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Nad 70 °C zbarvení mizí &gt; škrobový maz je nutno ochladit (nejlépe na pokojovou teplotu), aby se reakce barevně projevila</a:t>
            </a:r>
            <a:endParaRPr lang="cs-CZ" sz="2400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7504" y="3573016"/>
            <a:ext cx="3096344" cy="2554545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--------------------------------------...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endParaRPr lang="cs-CZ" sz="2000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107504" y="6237312"/>
            <a:ext cx="1152128" cy="476250"/>
          </a:xfrm>
        </p:spPr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79512" y="5733256"/>
            <a:ext cx="3816424" cy="504056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2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Obrázek 11" descr="547starchiodine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688"/>
            <a:ext cx="388843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élník 12"/>
          <p:cNvSpPr/>
          <p:nvPr/>
        </p:nvSpPr>
        <p:spPr>
          <a:xfrm>
            <a:off x="4067944" y="620688"/>
            <a:ext cx="49685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Amylose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in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starch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is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responsible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for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the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formation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of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a </a:t>
            </a:r>
            <a:r>
              <a:rPr lang="cs-CZ" sz="2400" b="1" u="sng" dirty="0" smtClean="0">
                <a:solidFill>
                  <a:srgbClr val="0033CC"/>
                </a:solidFill>
                <a:latin typeface="Arial Black" pitchFamily="34" charset="0"/>
              </a:rPr>
              <a:t>DEEP BLUE COLOR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in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the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presence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of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iodine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.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molecule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slips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inside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of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amylose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coil</a:t>
            </a:r>
            <a:r>
              <a:rPr lang="cs-CZ" sz="2400" b="1" dirty="0" smtClean="0">
                <a:solidFill>
                  <a:srgbClr val="9900CC"/>
                </a:solidFill>
              </a:rPr>
              <a:t>.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-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KI </a:t>
            </a:r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Reagent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: </a:t>
            </a:r>
            <a:r>
              <a:rPr lang="cs-CZ" sz="2400" b="1" dirty="0" err="1" smtClean="0">
                <a:solidFill>
                  <a:srgbClr val="008000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is</a:t>
            </a:r>
            <a:r>
              <a:rPr lang="cs-CZ" sz="2400" b="1" dirty="0" smtClean="0">
                <a:solidFill>
                  <a:srgbClr val="9900CC"/>
                </a:solidFill>
              </a:rPr>
              <a:t> not </a:t>
            </a:r>
            <a:r>
              <a:rPr lang="cs-CZ" sz="2400" b="1" dirty="0" err="1" smtClean="0">
                <a:solidFill>
                  <a:srgbClr val="9900CC"/>
                </a:solidFill>
              </a:rPr>
              <a:t>very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soluble</a:t>
            </a:r>
            <a:r>
              <a:rPr lang="cs-CZ" sz="2400" b="1" dirty="0" smtClean="0">
                <a:solidFill>
                  <a:srgbClr val="9900CC"/>
                </a:solidFill>
              </a:rPr>
              <a:t> in </a:t>
            </a:r>
            <a:r>
              <a:rPr lang="cs-CZ" sz="2400" b="1" dirty="0" err="1" smtClean="0">
                <a:solidFill>
                  <a:srgbClr val="9900CC"/>
                </a:solidFill>
              </a:rPr>
              <a:t>water</a:t>
            </a:r>
            <a:r>
              <a:rPr lang="cs-CZ" sz="2400" b="1" dirty="0" smtClean="0">
                <a:solidFill>
                  <a:srgbClr val="9900CC"/>
                </a:solidFill>
              </a:rPr>
              <a:t>, </a:t>
            </a:r>
            <a:r>
              <a:rPr lang="cs-CZ" sz="2400" b="1" dirty="0" err="1" smtClean="0">
                <a:solidFill>
                  <a:srgbClr val="9900CC"/>
                </a:solidFill>
              </a:rPr>
              <a:t>therefore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reagent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made</a:t>
            </a:r>
            <a:r>
              <a:rPr lang="cs-CZ" sz="2400" b="1" dirty="0" smtClean="0">
                <a:solidFill>
                  <a:srgbClr val="9900CC"/>
                </a:solidFill>
              </a:rPr>
              <a:t> by </a:t>
            </a:r>
            <a:r>
              <a:rPr lang="cs-CZ" sz="2400" b="1" dirty="0" err="1" smtClean="0">
                <a:solidFill>
                  <a:srgbClr val="9900CC"/>
                </a:solidFill>
              </a:rPr>
              <a:t>dissolving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in </a:t>
            </a:r>
            <a:r>
              <a:rPr lang="cs-CZ" sz="2400" b="1" dirty="0" err="1" smtClean="0">
                <a:solidFill>
                  <a:srgbClr val="9900CC"/>
                </a:solidFill>
              </a:rPr>
              <a:t>water</a:t>
            </a:r>
            <a:r>
              <a:rPr lang="cs-CZ" sz="2400" b="1" dirty="0" smtClean="0">
                <a:solidFill>
                  <a:srgbClr val="9900CC"/>
                </a:solidFill>
              </a:rPr>
              <a:t> in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presence </a:t>
            </a:r>
            <a:r>
              <a:rPr lang="cs-CZ" sz="2400" b="1" dirty="0" err="1" smtClean="0">
                <a:solidFill>
                  <a:srgbClr val="9900CC"/>
                </a:solidFill>
              </a:rPr>
              <a:t>of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008000"/>
                </a:solidFill>
              </a:rPr>
              <a:t>potassium</a:t>
            </a:r>
            <a:r>
              <a:rPr lang="cs-CZ" sz="2400" b="1" dirty="0" smtClean="0">
                <a:solidFill>
                  <a:srgbClr val="008000"/>
                </a:solidFill>
              </a:rPr>
              <a:t> </a:t>
            </a:r>
            <a:r>
              <a:rPr lang="cs-CZ" sz="2400" b="1" dirty="0" err="1" smtClean="0">
                <a:solidFill>
                  <a:srgbClr val="008000"/>
                </a:solidFill>
              </a:rPr>
              <a:t>iodide</a:t>
            </a:r>
            <a:r>
              <a:rPr lang="cs-CZ" sz="2400" b="1" dirty="0" smtClean="0">
                <a:solidFill>
                  <a:srgbClr val="9900CC"/>
                </a:solidFill>
              </a:rPr>
              <a:t>. </a:t>
            </a:r>
            <a:r>
              <a:rPr lang="cs-CZ" sz="2400" b="1" dirty="0" err="1" smtClean="0">
                <a:solidFill>
                  <a:srgbClr val="9900CC"/>
                </a:solidFill>
              </a:rPr>
              <a:t>This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makes</a:t>
            </a:r>
            <a:r>
              <a:rPr lang="cs-CZ" sz="2400" b="1" dirty="0" smtClean="0">
                <a:solidFill>
                  <a:srgbClr val="9900CC"/>
                </a:solidFill>
              </a:rPr>
              <a:t> a </a:t>
            </a:r>
            <a:r>
              <a:rPr lang="cs-CZ" sz="2400" b="1" dirty="0" err="1" smtClean="0">
                <a:solidFill>
                  <a:srgbClr val="9900CC"/>
                </a:solidFill>
              </a:rPr>
              <a:t>linear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triiodide</a:t>
            </a:r>
            <a:r>
              <a:rPr lang="cs-CZ" sz="2400" b="1" dirty="0" smtClean="0">
                <a:solidFill>
                  <a:srgbClr val="9900CC"/>
                </a:solidFill>
              </a:rPr>
              <a:t> ion </a:t>
            </a:r>
            <a:r>
              <a:rPr lang="cs-CZ" sz="2400" b="1" dirty="0" err="1" smtClean="0">
                <a:solidFill>
                  <a:srgbClr val="9900CC"/>
                </a:solidFill>
              </a:rPr>
              <a:t>complex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with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soluble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that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slips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into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coil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of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starch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causing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an</a:t>
            </a:r>
            <a:r>
              <a:rPr lang="cs-CZ" sz="2400" b="1" dirty="0" smtClean="0">
                <a:solidFill>
                  <a:srgbClr val="9900CC"/>
                </a:solidFill>
              </a:rPr>
              <a:t> intense </a:t>
            </a:r>
            <a:r>
              <a:rPr lang="cs-CZ" sz="2400" b="1" dirty="0" err="1" smtClean="0">
                <a:solidFill>
                  <a:srgbClr val="9900CC"/>
                </a:solidFill>
              </a:rPr>
              <a:t>blue</a:t>
            </a:r>
            <a:r>
              <a:rPr lang="cs-CZ" sz="2400" b="1" dirty="0" smtClean="0">
                <a:solidFill>
                  <a:srgbClr val="9900CC"/>
                </a:solidFill>
              </a:rPr>
              <a:t>-</a:t>
            </a:r>
            <a:r>
              <a:rPr lang="cs-CZ" sz="2400" b="1" dirty="0" err="1" smtClean="0">
                <a:solidFill>
                  <a:srgbClr val="9900CC"/>
                </a:solidFill>
              </a:rPr>
              <a:t>black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color</a:t>
            </a:r>
            <a:r>
              <a:rPr lang="cs-CZ" sz="2400" b="1" dirty="0" smtClean="0">
                <a:solidFill>
                  <a:srgbClr val="9900CC"/>
                </a:solidFill>
              </a:rPr>
              <a:t>.</a:t>
            </a:r>
            <a:endParaRPr lang="cs-CZ" sz="2400" b="1" dirty="0">
              <a:solidFill>
                <a:srgbClr val="9900CC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3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32040" y="692696"/>
            <a:ext cx="3960440" cy="26776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Nad 70 °C zbarvení mizí &gt; škrobový maz je nutno ochladit (nejlépe na pokojovou teplotu), aby se reakce barevně projevila</a:t>
            </a:r>
            <a:endParaRPr lang="cs-CZ" sz="2400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04048" y="3645024"/>
            <a:ext cx="3096344" cy="2554545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--------------------------------------...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endParaRPr lang="cs-CZ" sz="2000" dirty="0">
              <a:solidFill>
                <a:srgbClr val="9900CC"/>
              </a:solidFill>
              <a:latin typeface="Arial Black" pitchFamily="34" charset="0"/>
            </a:endParaRPr>
          </a:p>
        </p:txBody>
      </p:sp>
      <p:pic>
        <p:nvPicPr>
          <p:cNvPr id="1026" name="Picture 2" descr="Zubay2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764704"/>
            <a:ext cx="381955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179512" y="620688"/>
            <a:ext cx="8712968" cy="568863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9900CC"/>
                </a:solidFill>
              </a:rPr>
              <a:t>Důkaz škrobu v potravinách a rostlinném materiálů</a:t>
            </a:r>
          </a:p>
          <a:p>
            <a:r>
              <a:rPr lang="cs-CZ" sz="2800" b="1" i="1" dirty="0" smtClean="0">
                <a:solidFill>
                  <a:srgbClr val="0000FF"/>
                </a:solidFill>
                <a:latin typeface="Arial Black" pitchFamily="34" charset="0"/>
              </a:rPr>
              <a:t>Důkaz jodu</a:t>
            </a:r>
          </a:p>
          <a:p>
            <a:pPr algn="ctr">
              <a:buNone/>
            </a:pPr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Jodometrická titrace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dirty="0" smtClean="0"/>
              <a:t>The </a:t>
            </a:r>
            <a:r>
              <a:rPr lang="en-US" sz="2000" b="1" dirty="0" err="1" smtClean="0">
                <a:solidFill>
                  <a:srgbClr val="008000"/>
                </a:solidFill>
              </a:rPr>
              <a:t>triiodide</a:t>
            </a:r>
            <a:r>
              <a:rPr lang="en-US" sz="2000" b="1" dirty="0" smtClean="0"/>
              <a:t> ion solution is then titrated against standard </a:t>
            </a:r>
            <a:r>
              <a:rPr lang="en-US" sz="2000" b="1" dirty="0" err="1" smtClean="0">
                <a:hlinkClick r:id="rId2" tooltip="Thiosulfate"/>
              </a:rPr>
              <a:t>thiosulfate</a:t>
            </a:r>
            <a:r>
              <a:rPr lang="en-US" sz="2000" b="1" dirty="0" smtClean="0"/>
              <a:t> solution to give iodide again using </a:t>
            </a:r>
            <a:r>
              <a:rPr lang="en-US" sz="2000" b="1" dirty="0" smtClean="0">
                <a:hlinkClick r:id="rId3" tooltip="Starch"/>
              </a:rPr>
              <a:t>starch</a:t>
            </a:r>
            <a:r>
              <a:rPr lang="en-US" sz="2000" b="1" dirty="0" smtClean="0"/>
              <a:t> indicator: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I</a:t>
            </a:r>
            <a:r>
              <a:rPr lang="en-US" sz="2000" b="1" u="sng" baseline="-25000" dirty="0" smtClean="0">
                <a:solidFill>
                  <a:srgbClr val="0000FF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 + 2 e</a:t>
            </a:r>
            <a:r>
              <a:rPr lang="en-US" sz="2000" b="1" u="sng" baseline="30000" dirty="0" smtClean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 ⇌ 3 I</a:t>
            </a:r>
            <a:r>
              <a:rPr lang="en-US" sz="2000" b="1" u="sng" baseline="30000" dirty="0" smtClean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(</a:t>
            </a:r>
            <a:r>
              <a:rPr lang="en-US" sz="2000" b="1" i="1" dirty="0" err="1" smtClean="0">
                <a:solidFill>
                  <a:srgbClr val="0000FF"/>
                </a:solidFill>
              </a:rPr>
              <a:t>E</a:t>
            </a:r>
            <a:r>
              <a:rPr lang="en-US" sz="2000" b="1" baseline="30000" dirty="0" err="1" smtClean="0">
                <a:solidFill>
                  <a:srgbClr val="0000FF"/>
                </a:solidFill>
              </a:rPr>
              <a:t>o</a:t>
            </a:r>
            <a:r>
              <a:rPr lang="en-US" sz="2000" b="1" dirty="0" smtClean="0">
                <a:solidFill>
                  <a:srgbClr val="0000FF"/>
                </a:solidFill>
              </a:rPr>
              <a:t> = + 0.5355 V)Together with reduction potential of </a:t>
            </a:r>
            <a:r>
              <a:rPr lang="en-US" sz="2000" b="1" dirty="0" err="1" smtClean="0">
                <a:solidFill>
                  <a:srgbClr val="0000FF"/>
                </a:solidFill>
              </a:rPr>
              <a:t>thiosulfate</a:t>
            </a:r>
            <a:r>
              <a:rPr lang="en-US" sz="2000" b="1" dirty="0" smtClean="0">
                <a:solidFill>
                  <a:srgbClr val="0000FF"/>
                </a:solidFill>
              </a:rPr>
              <a:t>:</a:t>
            </a:r>
            <a:r>
              <a:rPr lang="en-US" sz="2000" b="1" baseline="30000" dirty="0" smtClean="0">
                <a:solidFill>
                  <a:srgbClr val="0000FF"/>
                </a:solidFill>
                <a:hlinkClick r:id="rId4"/>
              </a:rPr>
              <a:t>[1]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S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4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6</a:t>
            </a:r>
            <a:r>
              <a:rPr lang="en-US" sz="2000" b="1" u="sng" baseline="30000" dirty="0" smtClean="0">
                <a:solidFill>
                  <a:srgbClr val="008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 + 2 e</a:t>
            </a:r>
            <a:r>
              <a:rPr lang="en-US" sz="2000" b="1" u="sng" baseline="30000" dirty="0" smtClean="0">
                <a:solidFill>
                  <a:srgbClr val="008000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 ⇌ 2 S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008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</a:rPr>
              <a:t>(</a:t>
            </a:r>
            <a:r>
              <a:rPr lang="en-US" sz="2000" b="1" i="1" dirty="0" err="1" smtClean="0">
                <a:solidFill>
                  <a:srgbClr val="008000"/>
                </a:solidFill>
              </a:rPr>
              <a:t>E</a:t>
            </a:r>
            <a:r>
              <a:rPr lang="en-US" sz="2000" b="1" baseline="30000" dirty="0" err="1" smtClean="0">
                <a:solidFill>
                  <a:srgbClr val="008000"/>
                </a:solidFill>
              </a:rPr>
              <a:t>o</a:t>
            </a:r>
            <a:r>
              <a:rPr lang="en-US" sz="2000" b="1" dirty="0" smtClean="0">
                <a:solidFill>
                  <a:srgbClr val="008000"/>
                </a:solidFill>
              </a:rPr>
              <a:t> = + 0.08 V)</a:t>
            </a:r>
            <a:r>
              <a:rPr lang="cs-CZ" sz="2000" b="1" dirty="0" smtClean="0">
                <a:solidFill>
                  <a:srgbClr val="008000"/>
                </a:solidFill>
              </a:rPr>
              <a:t> </a:t>
            </a:r>
          </a:p>
          <a:p>
            <a:pPr marL="457200" indent="-457200" algn="ctr">
              <a:buNone/>
            </a:pPr>
            <a:r>
              <a:rPr lang="en-US" b="1" u="sng" dirty="0" smtClean="0">
                <a:solidFill>
                  <a:srgbClr val="FF0000"/>
                </a:solidFill>
                <a:latin typeface="Arial Black" pitchFamily="34" charset="0"/>
              </a:rPr>
              <a:t>The overall reaction is thus:</a:t>
            </a:r>
          </a:p>
          <a:p>
            <a:pPr marL="457200" indent="-457200" algn="just"/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I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+ 2 S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→ S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4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6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+ 3 I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i="1" dirty="0" err="1" smtClean="0">
                <a:solidFill>
                  <a:srgbClr val="FF0000"/>
                </a:solidFill>
              </a:rPr>
              <a:t>E</a:t>
            </a:r>
            <a:r>
              <a:rPr lang="en-US" sz="2000" b="1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2000" b="1" dirty="0" smtClean="0">
                <a:solidFill>
                  <a:srgbClr val="FF0000"/>
                </a:solidFill>
              </a:rPr>
              <a:t> = + 0.4555 V)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For simplicity, the equations will usually be written in terms of aqueous molecular iodine rather than the </a:t>
            </a:r>
            <a:r>
              <a:rPr lang="en-US" sz="2000" b="1" dirty="0" err="1" smtClean="0">
                <a:solidFill>
                  <a:srgbClr val="FF0000"/>
                </a:solidFill>
              </a:rPr>
              <a:t>triiodide</a:t>
            </a:r>
            <a:r>
              <a:rPr lang="en-US" sz="2000" b="1" dirty="0" smtClean="0">
                <a:solidFill>
                  <a:srgbClr val="FF0000"/>
                </a:solidFill>
              </a:rPr>
              <a:t> ion, as the iodide ion did not participate in the reaction in terms of mole ratio analysis.</a:t>
            </a:r>
            <a:endParaRPr lang="en-US" sz="800" b="1" dirty="0" smtClean="0">
              <a:solidFill>
                <a:srgbClr val="FF0000"/>
              </a:solidFill>
            </a:endParaRPr>
          </a:p>
          <a:p>
            <a:pPr lvl="1"/>
            <a:endParaRPr lang="cs-CZ" b="1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0" y="116632"/>
            <a:ext cx="8964488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v analytické chemii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Proč modifikujeme škrob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>
                <a:solidFill>
                  <a:srgbClr val="008000"/>
                </a:solidFill>
              </a:rPr>
              <a:t>Vysoká viskozita i při nízkých koncentracích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Nízká </a:t>
            </a:r>
            <a:r>
              <a:rPr lang="cs-CZ" b="1" dirty="0" err="1" smtClean="0">
                <a:solidFill>
                  <a:srgbClr val="FF0000"/>
                </a:solidFill>
              </a:rPr>
              <a:t>dispergovatelnost</a:t>
            </a:r>
            <a:r>
              <a:rPr lang="cs-CZ" b="1" dirty="0" smtClean="0">
                <a:solidFill>
                  <a:srgbClr val="FF0000"/>
                </a:solidFill>
              </a:rPr>
              <a:t> a rozpustnost škrobových zrn</a:t>
            </a:r>
          </a:p>
          <a:p>
            <a:r>
              <a:rPr lang="cs-CZ" b="1" dirty="0" smtClean="0"/>
              <a:t>Silná tendence vytvářet tuhý, trojrozměrně provázaný gel </a:t>
            </a:r>
            <a:r>
              <a:rPr lang="cs-CZ" dirty="0" smtClean="0"/>
              <a:t>(</a:t>
            </a:r>
            <a:r>
              <a:rPr lang="cs-CZ" b="1" u="sng" dirty="0" smtClean="0">
                <a:solidFill>
                  <a:srgbClr val="0000FF"/>
                </a:solidFill>
              </a:rPr>
              <a:t>někdy je toto ale výhodné &gt; PUDINK</a:t>
            </a:r>
            <a:r>
              <a:rPr lang="cs-CZ" dirty="0" smtClean="0"/>
              <a:t>) 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95936" y="0"/>
            <a:ext cx="4968552" cy="764704"/>
          </a:xfrm>
        </p:spPr>
        <p:txBody>
          <a:bodyPr/>
          <a:lstStyle/>
          <a:p>
            <a:pPr algn="r"/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PŠENIČNÝ škrob</a:t>
            </a:r>
            <a:endParaRPr lang="cs-CZ" sz="4000" dirty="0"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5508104" y="537321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TVARY ZRN</a:t>
            </a:r>
            <a:endParaRPr lang="cs-CZ" sz="3600" b="1" dirty="0">
              <a:solidFill>
                <a:srgbClr val="008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987824" y="260648"/>
            <a:ext cx="1368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Dva druhy zrn!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592288" cy="645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836712"/>
            <a:ext cx="470618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Přímá spojovací šipka 12"/>
          <p:cNvCxnSpPr/>
          <p:nvPr/>
        </p:nvCxnSpPr>
        <p:spPr>
          <a:xfrm flipH="1">
            <a:off x="2771800" y="4293096"/>
            <a:ext cx="2664296" cy="360040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1763688" y="1628800"/>
            <a:ext cx="2880320" cy="504056"/>
          </a:xfrm>
          <a:prstGeom prst="straightConnector1">
            <a:avLst/>
          </a:prstGeom>
          <a:ln w="508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716016" y="4869160"/>
            <a:ext cx="266429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rial Black" pitchFamily="34" charset="0"/>
              </a:rPr>
              <a:t>Jiné větvení</a:t>
            </a:r>
            <a:endParaRPr lang="cs-CZ" sz="28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pic>
        <p:nvPicPr>
          <p:cNvPr id="9" name="Obrázek 8" descr="img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052736"/>
            <a:ext cx="5589354" cy="2088232"/>
          </a:xfrm>
          <a:prstGeom prst="rect">
            <a:avLst/>
          </a:prstGeom>
        </p:spPr>
      </p:pic>
      <p:cxnSp>
        <p:nvCxnSpPr>
          <p:cNvPr id="17" name="Přímá spojovací šipka 16"/>
          <p:cNvCxnSpPr/>
          <p:nvPr/>
        </p:nvCxnSpPr>
        <p:spPr>
          <a:xfrm flipH="1">
            <a:off x="2483768" y="764704"/>
            <a:ext cx="360040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img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492177" y="3741071"/>
            <a:ext cx="405000" cy="4533387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07504" y="3284984"/>
            <a:ext cx="4608512" cy="224676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KDE JSOU POTENCIÁLNÍ REAKČNÍ CENTRA V TĚCHTO MAKROMOLEKULÁCH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452320" y="26369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VĚTVENÍ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79512" y="7647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HLAVNÍ ŘETĚZEC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20" name="Obrázek 19" descr="AMYLOPEKT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068960"/>
            <a:ext cx="4139952" cy="2611307"/>
          </a:xfrm>
          <a:prstGeom prst="rect">
            <a:avLst/>
          </a:prstGeom>
        </p:spPr>
      </p:pic>
      <p:cxnSp>
        <p:nvCxnSpPr>
          <p:cNvPr id="24" name="Přímá spojovací šipka 23"/>
          <p:cNvCxnSpPr/>
          <p:nvPr/>
        </p:nvCxnSpPr>
        <p:spPr>
          <a:xfrm flipH="1">
            <a:off x="6948264" y="2996952"/>
            <a:ext cx="720080" cy="1224136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  <p:pic>
        <p:nvPicPr>
          <p:cNvPr id="5" name="Obrázek 4" descr="img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930702" y="1514878"/>
            <a:ext cx="5892836" cy="338437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39952" y="188640"/>
            <a:ext cx="46085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cap="all" dirty="0" err="1" smtClean="0">
                <a:solidFill>
                  <a:srgbClr val="FF0000"/>
                </a:solidFill>
                <a:latin typeface="Arial Black" pitchFamily="34" charset="0"/>
              </a:rPr>
              <a:t>Amylosa</a:t>
            </a:r>
            <a:endParaRPr lang="cs-CZ" sz="44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Vytváří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šroubovici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neboli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 smtClean="0">
                <a:solidFill>
                  <a:srgbClr val="FF0000"/>
                </a:solidFill>
                <a:latin typeface="Arial Black" pitchFamily="34" charset="0"/>
              </a:rPr>
              <a:t>helix</a:t>
            </a:r>
            <a:endParaRPr lang="cs-CZ" sz="28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smtClean="0">
                <a:solidFill>
                  <a:srgbClr val="008000"/>
                </a:solidFill>
                <a:latin typeface="Arial Black" pitchFamily="34" charset="0"/>
              </a:rPr>
              <a:t>Š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est jednotek GLUKOSY na jednu otočku  (závit)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Vazba 1</a:t>
            </a:r>
            <a:r>
              <a:rPr lang="cs-CZ" sz="2800" dirty="0" smtClean="0">
                <a:solidFill>
                  <a:srgbClr val="0000FF"/>
                </a:solidFill>
                <a:latin typeface="Symbol" pitchFamily="18" charset="2"/>
              </a:rPr>
              <a:t> ®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4 přes –OH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300 – 1000 jednotek v makromolekule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51520" y="188641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cap="all" dirty="0" err="1" smtClean="0">
                <a:solidFill>
                  <a:srgbClr val="FF0000"/>
                </a:solidFill>
                <a:latin typeface="Arial Black" pitchFamily="34" charset="0"/>
              </a:rPr>
              <a:t>Amylosa</a:t>
            </a:r>
            <a:endParaRPr lang="cs-CZ" sz="44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smtClean="0">
                <a:solidFill>
                  <a:srgbClr val="0000FF"/>
                </a:solidFill>
                <a:latin typeface="Arial Black" pitchFamily="34" charset="0"/>
              </a:rPr>
              <a:t>Intramolekulární  VODÍKOVÉ MŮSTKY</a:t>
            </a:r>
            <a:endParaRPr lang="cs-CZ" dirty="0"/>
          </a:p>
        </p:txBody>
      </p:sp>
      <p:pic>
        <p:nvPicPr>
          <p:cNvPr id="7" name="Obrázek 6" descr="vodíkové můstky ve škrobu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355006" y="1930993"/>
            <a:ext cx="5461527" cy="4392489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>
          <a:xfrm flipH="1">
            <a:off x="3275856" y="1412776"/>
            <a:ext cx="2664296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>
            <a:off x="2195736" y="1412776"/>
            <a:ext cx="3816424" cy="3672408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5076056" y="2348880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Tyto </a:t>
            </a:r>
            <a:r>
              <a:rPr lang="cs-CZ" sz="2400" cap="all" dirty="0" smtClean="0">
                <a:solidFill>
                  <a:srgbClr val="0000FF"/>
                </a:solidFill>
                <a:latin typeface="Arial Black" pitchFamily="34" charset="0"/>
              </a:rPr>
              <a:t>MŮSTKY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jdou přes – OH skupiny, ne přes molekuly vody.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Voda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dělá můstky </a:t>
            </a:r>
            <a:r>
              <a:rPr lang="cs-CZ" sz="2400" cap="all" dirty="0" err="1" smtClean="0">
                <a:solidFill>
                  <a:srgbClr val="0000FF"/>
                </a:solidFill>
                <a:latin typeface="Arial Black" pitchFamily="34" charset="0"/>
              </a:rPr>
              <a:t>MŮSTKY</a:t>
            </a:r>
            <a:r>
              <a:rPr lang="cs-CZ" sz="2400" cap="all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i="1" u="sng" dirty="0" smtClean="0">
                <a:solidFill>
                  <a:srgbClr val="0000FF"/>
                </a:solidFill>
                <a:latin typeface="Arial Black" pitchFamily="34" charset="0"/>
              </a:rPr>
              <a:t>hlavně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mezi makromolekulami amylózy,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ale nejen tam </a:t>
            </a:r>
            <a:r>
              <a:rPr lang="cs-CZ" sz="2400" smtClean="0">
                <a:solidFill>
                  <a:srgbClr val="008000"/>
                </a:solidFill>
                <a:latin typeface="Arial Black" pitchFamily="34" charset="0"/>
              </a:rPr>
              <a:t>(zapojí se i AMYLOPEKTIN). 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259632" y="350100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9900CC"/>
                </a:solidFill>
                <a:latin typeface="Arial Black" pitchFamily="34" charset="0"/>
              </a:rPr>
              <a:t>KYSLÍK</a:t>
            </a:r>
            <a:endParaRPr lang="cs-CZ" sz="2800" dirty="0">
              <a:solidFill>
                <a:srgbClr val="9900CC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1835696" y="3933056"/>
            <a:ext cx="144016" cy="1296144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2051720" y="3933056"/>
            <a:ext cx="504056" cy="1224136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pic>
        <p:nvPicPr>
          <p:cNvPr id="6" name="Obrázek 5" descr="img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663791" y="-1935597"/>
            <a:ext cx="3600400" cy="813690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23528" y="3789040"/>
            <a:ext cx="83529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cap="all" dirty="0" err="1" smtClean="0">
                <a:solidFill>
                  <a:srgbClr val="FF0000"/>
                </a:solidFill>
                <a:latin typeface="Arial Black" pitchFamily="34" charset="0"/>
              </a:rPr>
              <a:t>AmyloPEKTIN</a:t>
            </a:r>
            <a:endParaRPr lang="cs-CZ" sz="22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u="sng" cap="all" dirty="0" err="1" smtClean="0">
                <a:solidFill>
                  <a:srgbClr val="FF0000"/>
                </a:solidFill>
                <a:latin typeface="Arial Black" pitchFamily="34" charset="0"/>
              </a:rPr>
              <a:t>neVytváří</a:t>
            </a: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šroubovici </a:t>
            </a: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neboli</a:t>
            </a: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cap="all" dirty="0" err="1" smtClean="0">
                <a:solidFill>
                  <a:srgbClr val="FF0000"/>
                </a:solidFill>
                <a:latin typeface="Arial Black" pitchFamily="34" charset="0"/>
              </a:rPr>
              <a:t>helix</a:t>
            </a:r>
            <a:endParaRPr lang="cs-CZ" sz="22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Vazba 1</a:t>
            </a:r>
            <a:r>
              <a:rPr lang="cs-CZ" sz="2200" dirty="0" smtClean="0">
                <a:solidFill>
                  <a:srgbClr val="008000"/>
                </a:solidFill>
                <a:latin typeface="Symbol" pitchFamily="18" charset="2"/>
              </a:rPr>
              <a:t> ® 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6 přes –OH a přes – CH</a:t>
            </a:r>
            <a:r>
              <a:rPr lang="cs-CZ" sz="22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OH v místě rozvětvení</a:t>
            </a:r>
            <a:endParaRPr lang="cs-CZ" sz="2200" cap="all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Vazba 1</a:t>
            </a:r>
            <a:r>
              <a:rPr lang="cs-CZ" sz="2200" dirty="0" smtClean="0">
                <a:solidFill>
                  <a:srgbClr val="0000FF"/>
                </a:solidFill>
                <a:latin typeface="Symbol" pitchFamily="18" charset="2"/>
              </a:rPr>
              <a:t> ® 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4 přes –OH v hlavním i bočních řetězcích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C00000"/>
                </a:solidFill>
                <a:latin typeface="Arial Black" pitchFamily="34" charset="0"/>
              </a:rPr>
              <a:t>15 – 25 jednotek ve větvích</a:t>
            </a:r>
          </a:p>
          <a:p>
            <a:endParaRPr lang="cs-CZ" sz="2200" dirty="0"/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7452320" y="3140968"/>
            <a:ext cx="0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flipV="1">
            <a:off x="323528" y="2132856"/>
            <a:ext cx="432048" cy="316835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755576" y="2492896"/>
            <a:ext cx="792088" cy="10081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4572000" y="2204864"/>
            <a:ext cx="1368152" cy="345638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051720" y="2708920"/>
            <a:ext cx="2448272" cy="28803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7452320" y="332656"/>
            <a:ext cx="144016" cy="4320480"/>
          </a:xfrm>
          <a:prstGeom prst="straightConnector1">
            <a:avLst/>
          </a:prstGeom>
          <a:ln w="38100">
            <a:solidFill>
              <a:srgbClr val="008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2339752" y="404664"/>
            <a:ext cx="5256584" cy="100811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827584" y="1916832"/>
            <a:ext cx="2016224" cy="57606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pro potravinářeské a technické použití 6 III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pic>
        <p:nvPicPr>
          <p:cNvPr id="5" name="Obrázek 4" descr="1280px-Wheat_starch_granu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81000"/>
            <a:ext cx="7592392" cy="569429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39952" y="404664"/>
            <a:ext cx="4464496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Pšeničný škrob – dvě velikosti zrn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13641</TotalTime>
  <Words>3485</Words>
  <Application>Microsoft Office PowerPoint</Application>
  <PresentationFormat>Předvádění na obrazovce (4:3)</PresentationFormat>
  <Paragraphs>576</Paragraphs>
  <Slides>83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84" baseType="lpstr">
      <vt:lpstr>Default Design</vt:lpstr>
      <vt:lpstr>PŘÍRODNÍ POLYMERY Polysacharidy I  Škrob - struktura a vlastnosti  </vt:lpstr>
      <vt:lpstr>Snímek 2</vt:lpstr>
      <vt:lpstr>LITERATURA</vt:lpstr>
      <vt:lpstr>LITERATURA KNIHY </vt:lpstr>
      <vt:lpstr>LITERATURA zahraniční – ČASOPISY</vt:lpstr>
      <vt:lpstr>Definice POLYSACHARIDŮ</vt:lpstr>
      <vt:lpstr>Druhy PRŮMYSOVĚ VÝZNAMNÝCH škrobů </vt:lpstr>
      <vt:lpstr>PŠENIČNÝ škrob</vt:lpstr>
      <vt:lpstr>Snímek 9</vt:lpstr>
      <vt:lpstr>Velikosti zrn škrobů </vt:lpstr>
      <vt:lpstr>Polypropylénová vlákna s kukuřičným škrobem 1</vt:lpstr>
      <vt:lpstr>Polypropylénová vlákna s kukuřičným škrobem 1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PŠENIČNÝ</vt:lpstr>
      <vt:lpstr>Výroba škrobů v ČR &amp; SR</vt:lpstr>
      <vt:lpstr>Snímek 23</vt:lpstr>
      <vt:lpstr>ŠKROB  versus CELULÓZA 1</vt:lpstr>
      <vt:lpstr>ŠKROB  versus CELULÓZA 4</vt:lpstr>
      <vt:lpstr>AMYLÓZA  &amp; AMYLOPEKTIN 1</vt:lpstr>
      <vt:lpstr>Dělení 1  AMYLÓZA  - AMYLOPEKTIN 2</vt:lpstr>
      <vt:lpstr>Snímek 28</vt:lpstr>
      <vt:lpstr>Lepidla ze škrobů</vt:lpstr>
      <vt:lpstr>AMYLÓZA  &amp; AMYLOPEKTIN 3 podobnost s polyetylénem</vt:lpstr>
      <vt:lpstr>AMYLÓZA  &amp; AMYLOPEKTIN 4</vt:lpstr>
      <vt:lpstr>AMYLÓZA  &amp; AMYLOPEKTIN 5</vt:lpstr>
      <vt:lpstr>AMYLÓZA  &amp; AMYLOPEKTIN 6</vt:lpstr>
      <vt:lpstr>AMYLÓZA  &amp; AMYLOPEKTIN 7</vt:lpstr>
      <vt:lpstr>AMYLÓZA  &amp; AMYLOPEKTIN 8</vt:lpstr>
      <vt:lpstr>AMYLÓZA  &amp; AMYLOPEKTIN 9</vt:lpstr>
      <vt:lpstr>Snímek 37</vt:lpstr>
      <vt:lpstr>AMYLÓZA  &amp; AMYLOPEKTIN 11</vt:lpstr>
      <vt:lpstr>MWD škrobů 1 (metoda GPC)</vt:lpstr>
      <vt:lpstr>MWD škrobů 2 (metoda GPC)</vt:lpstr>
      <vt:lpstr>MWD škrobů 3</vt:lpstr>
      <vt:lpstr>Možné uložení molekul TUKU  v obilném škrobu</vt:lpstr>
      <vt:lpstr>NADMOLEKULÁRNÍ STRUKTURA škrobu</vt:lpstr>
      <vt:lpstr>Rozpustnost versus botnání</vt:lpstr>
      <vt:lpstr>rozpouštění ŠKROBU</vt:lpstr>
      <vt:lpstr>Chování škrobu ve vodě</vt:lpstr>
      <vt:lpstr>Křivky MAZOVATĚNÍ škrobu ve vodě</vt:lpstr>
      <vt:lpstr>ROTAČNÍ VISKOZIMETR</vt:lpstr>
      <vt:lpstr>SOL &gt; GEL (obecně)</vt:lpstr>
      <vt:lpstr>Snímek 50</vt:lpstr>
      <vt:lpstr>Snímek 51</vt:lpstr>
      <vt:lpstr>Křivka MAZOVATĚNÍ škrobu ve vodě - OBECNĚ</vt:lpstr>
      <vt:lpstr>Křivky MAZOVATĚNÍ škrobu ve vodě 1</vt:lpstr>
      <vt:lpstr>Křivky MAZOVATĚNÍ různých škrobů ve vodě 2</vt:lpstr>
      <vt:lpstr>Vliv sacharidů a solí na teplotu mazovatění – PROČ ASI?</vt:lpstr>
      <vt:lpstr>Vliv sacharidů a solí na teplotu mazovatění – PROČ ASI?</vt:lpstr>
      <vt:lpstr>Chování škrobového mazu ve vodě</vt:lpstr>
      <vt:lpstr>Křivky MAZOVATĚNÍ škrobu ve vodě 3</vt:lpstr>
      <vt:lpstr>Křivky MAZOVATĚNÍ škrobu ve vodě 4</vt:lpstr>
      <vt:lpstr>Křivka MAZOVATĚNÍ škrobu ve vodě 5</vt:lpstr>
      <vt:lpstr>Křivka MAZOVATĚNÍ škrobu ve vodě 6</vt:lpstr>
      <vt:lpstr>Křivka MAZOVATĚNÍ škrobu ve vodě 7</vt:lpstr>
      <vt:lpstr>Křivka MAZOVATĚNÍ škrobu ve vodě 8</vt:lpstr>
      <vt:lpstr>MAZOVATĚNÍ škrobu ve vodě 9</vt:lpstr>
      <vt:lpstr>Křivka MAZOVATĚNÍ škrobu ve vodě 11</vt:lpstr>
      <vt:lpstr>MAZOVATĚNÍ škrobu ve vodě - metoda Brabender používaná ve firmě Lyckeby Amylex Horažďovice 1</vt:lpstr>
      <vt:lpstr>MAZOVATĚNÍ škrobu ve vodě - metoda Brabender používaná ve firmě Lyckeby Amylex Horažďovice 2</vt:lpstr>
      <vt:lpstr>MAZOVATĚNÍ škrobu ve vodě - metoda Brabender používaná ve firmě Lyckeby Amylex Horažďovice 3</vt:lpstr>
      <vt:lpstr>MAZOVATĚNÍ škrobu ve vodě - metoda Brabender používaná ve firmě Lyckeby Amylex Horažďovice 4</vt:lpstr>
      <vt:lpstr>MAZOVATĚNÍ škrobu ve vodě - metoda Brabender používaná ve firmě Lyckeby Amylex Horažďovice 5</vt:lpstr>
      <vt:lpstr>MAZOVATĚNÍ škrobu ve vodě- metoda Brabender používaná ve firmě Lyckeby Amylex Horažďovice</vt:lpstr>
      <vt:lpstr>Jiný typ viskozimetru na měření bodu mazovatění škrobu 1</vt:lpstr>
      <vt:lpstr>Jiný typ viskozimetru na měření bodu mazovatění škrobu 2</vt:lpstr>
      <vt:lpstr>Princip barevné reakce roztoku škrobu s jódem</vt:lpstr>
      <vt:lpstr>Snímek 75</vt:lpstr>
      <vt:lpstr>Snímek 76</vt:lpstr>
      <vt:lpstr>Snímek 77</vt:lpstr>
      <vt:lpstr>Snímek 78</vt:lpstr>
      <vt:lpstr>Proč modifikujeme škrob</vt:lpstr>
      <vt:lpstr>AMYLÓZA  &amp; AMYLOPEKTIN</vt:lpstr>
      <vt:lpstr>Snímek 81</vt:lpstr>
      <vt:lpstr>Snímek 82</vt:lpstr>
      <vt:lpstr>Snímek 83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801</cp:revision>
  <dcterms:created xsi:type="dcterms:W3CDTF">2008-02-10T16:41:08Z</dcterms:created>
  <dcterms:modified xsi:type="dcterms:W3CDTF">2019-10-30T17:42:56Z</dcterms:modified>
</cp:coreProperties>
</file>