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435" r:id="rId3"/>
    <p:sldId id="397" r:id="rId4"/>
    <p:sldId id="399" r:id="rId5"/>
    <p:sldId id="398" r:id="rId6"/>
    <p:sldId id="403" r:id="rId7"/>
    <p:sldId id="401" r:id="rId8"/>
    <p:sldId id="402" r:id="rId9"/>
    <p:sldId id="436" r:id="rId10"/>
    <p:sldId id="408" r:id="rId11"/>
    <p:sldId id="414" r:id="rId12"/>
    <p:sldId id="452" r:id="rId13"/>
    <p:sldId id="451" r:id="rId14"/>
    <p:sldId id="453" r:id="rId15"/>
    <p:sldId id="400" r:id="rId16"/>
    <p:sldId id="404" r:id="rId17"/>
    <p:sldId id="410" r:id="rId18"/>
    <p:sldId id="405" r:id="rId19"/>
    <p:sldId id="406" r:id="rId20"/>
    <p:sldId id="409" r:id="rId21"/>
    <p:sldId id="411" r:id="rId22"/>
    <p:sldId id="407" r:id="rId23"/>
    <p:sldId id="412" r:id="rId24"/>
    <p:sldId id="445" r:id="rId25"/>
    <p:sldId id="442" r:id="rId26"/>
    <p:sldId id="443" r:id="rId27"/>
    <p:sldId id="444" r:id="rId28"/>
    <p:sldId id="413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3" r:id="rId37"/>
    <p:sldId id="422" r:id="rId38"/>
    <p:sldId id="424" r:id="rId39"/>
    <p:sldId id="425" r:id="rId40"/>
    <p:sldId id="426" r:id="rId41"/>
    <p:sldId id="427" r:id="rId42"/>
    <p:sldId id="428" r:id="rId43"/>
    <p:sldId id="429" r:id="rId44"/>
    <p:sldId id="437" r:id="rId45"/>
    <p:sldId id="430" r:id="rId46"/>
    <p:sldId id="434" r:id="rId47"/>
    <p:sldId id="438" r:id="rId48"/>
    <p:sldId id="439" r:id="rId49"/>
    <p:sldId id="440" r:id="rId50"/>
    <p:sldId id="441" r:id="rId51"/>
    <p:sldId id="446" r:id="rId52"/>
    <p:sldId id="431" r:id="rId53"/>
    <p:sldId id="457" r:id="rId54"/>
    <p:sldId id="432" r:id="rId55"/>
    <p:sldId id="449" r:id="rId56"/>
    <p:sldId id="448" r:id="rId57"/>
    <p:sldId id="447" r:id="rId58"/>
    <p:sldId id="433" r:id="rId59"/>
    <p:sldId id="454" r:id="rId60"/>
    <p:sldId id="455" r:id="rId61"/>
    <p:sldId id="456" r:id="rId62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008000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ominikmatus.cz/wp-content/uploads/reakce.png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oztok" TargetMode="External"/><Relationship Id="rId13" Type="http://schemas.openxmlformats.org/officeDocument/2006/relationships/hyperlink" Target="https://cs.wikipedia.org/wiki/Substr%C3%A1t" TargetMode="External"/><Relationship Id="rId3" Type="http://schemas.openxmlformats.org/officeDocument/2006/relationships/hyperlink" Target="https://cs.wikipedia.org/wiki/Fotosynt%C3%A9za" TargetMode="External"/><Relationship Id="rId7" Type="http://schemas.openxmlformats.org/officeDocument/2006/relationships/hyperlink" Target="https://cs.wikipedia.org/wiki/Huminov%C3%A9_l%C3%A1tky" TargetMode="External"/><Relationship Id="rId12" Type="http://schemas.openxmlformats.org/officeDocument/2006/relationships/hyperlink" Target="https://cs.wikipedia.org/wiki/Ochrana_rostlin" TargetMode="External"/><Relationship Id="rId2" Type="http://schemas.openxmlformats.org/officeDocument/2006/relationships/hyperlink" Target="https://cs.wikipedia.org/wiki/Ko%C5%99enov%C3%A9_vl%C3%A1%C5%A1e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uxiny" TargetMode="External"/><Relationship Id="rId11" Type="http://schemas.openxmlformats.org/officeDocument/2006/relationships/hyperlink" Target="https://cs.wikipedia.org/wiki/Hnojen%C3%AD_na_list" TargetMode="External"/><Relationship Id="rId5" Type="http://schemas.openxmlformats.org/officeDocument/2006/relationships/hyperlink" Target="https://cs.wikipedia.org/wiki/Fytohormon" TargetMode="External"/><Relationship Id="rId10" Type="http://schemas.openxmlformats.org/officeDocument/2006/relationships/hyperlink" Target="https://cs.wikipedia.org/w/index.php?title=Post%C5%99ik&amp;action=edit&amp;redlink=1" TargetMode="External"/><Relationship Id="rId4" Type="http://schemas.openxmlformats.org/officeDocument/2006/relationships/hyperlink" Target="https://cs.wikipedia.org/wiki/P%C5%AFda" TargetMode="External"/><Relationship Id="rId9" Type="http://schemas.openxmlformats.org/officeDocument/2006/relationships/hyperlink" Target="https://cs.wikipedia.org/w/index.php?title=Granul%C3%A1t&amp;action=edit&amp;redlink=1" TargetMode="External"/><Relationship Id="rId14" Type="http://schemas.openxmlformats.org/officeDocument/2006/relationships/hyperlink" Target="https://cs.wikipedia.org/wiki/Z%C3%A1livka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Polyfenoly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huminové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kyseliny</a:t>
            </a:r>
            <a:r>
              <a:rPr lang="cs-CZ" sz="72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797152"/>
            <a:ext cx="8064896" cy="144016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UČO:29716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23. 10. 2019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 Black" pitchFamily="34" charset="0"/>
              </a:rPr>
              <a:t>NÁTRONOVÝ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SULFITOVÝ</a:t>
            </a:r>
          </a:p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SULFÁTOVÝ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PODROBNĚJI PROBEREME POZDĚJI</a:t>
            </a:r>
            <a:endParaRPr lang="cs-CZ" b="1" u="sng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b="1" dirty="0" smtClean="0"/>
              <a:t> jsou skupina chemických sloučenin obsažených v rostlinách. </a:t>
            </a:r>
            <a:r>
              <a:rPr lang="cs-CZ" sz="2800" dirty="0" smtClean="0"/>
              <a:t>Jsou charakterizovány přítomností více než jedné fenolové jednotky nebo stavebního bloku v molekule. </a:t>
            </a:r>
          </a:p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dirty="0" smtClean="0"/>
              <a:t> se obecně dělí na:</a:t>
            </a:r>
          </a:p>
          <a:p>
            <a:pPr lvl="1"/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hydrolyzovatelné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taniny </a:t>
            </a:r>
            <a:r>
              <a:rPr lang="cs-CZ" sz="2400" dirty="0" smtClean="0">
                <a:latin typeface="Arial Black" pitchFamily="34" charset="0"/>
              </a:rPr>
              <a:t>(estery kyseliny </a:t>
            </a:r>
            <a:r>
              <a:rPr lang="cs-CZ" sz="2400" dirty="0" err="1" smtClean="0">
                <a:latin typeface="Arial Black" pitchFamily="34" charset="0"/>
              </a:rPr>
              <a:t>gallové</a:t>
            </a:r>
            <a:r>
              <a:rPr lang="cs-CZ" sz="2400" dirty="0" smtClean="0">
                <a:latin typeface="Arial Black" pitchFamily="34" charset="0"/>
              </a:rPr>
              <a:t> a glukózy nebo jiných cukrů)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fenylpropanoidy</a:t>
            </a:r>
            <a:r>
              <a:rPr lang="cs-CZ" sz="2400" dirty="0" smtClean="0">
                <a:latin typeface="Arial Black" pitchFamily="34" charset="0"/>
              </a:rPr>
              <a:t>, například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ligniny</a:t>
            </a:r>
            <a:r>
              <a:rPr lang="cs-CZ" sz="2400" dirty="0" smtClean="0">
                <a:latin typeface="Arial Black" pitchFamily="34" charset="0"/>
              </a:rPr>
              <a:t>, </a:t>
            </a:r>
          </a:p>
          <a:p>
            <a:pPr lvl="1"/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kondenzované taniny</a:t>
            </a:r>
            <a:r>
              <a:rPr lang="cs-CZ" sz="2400" dirty="0" smtClean="0">
                <a:latin typeface="Arial Black" pitchFamily="34" charset="0"/>
              </a:rPr>
              <a:t>.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026" name="Picture 2" descr="C:\Users\ladapospa\Documents\LIGNIN VALORIZATION - scan 16092018\titul &amp; obsah\titul &amp; obsah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5976664" cy="683058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3212976"/>
            <a:ext cx="9144000" cy="92333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VYŠLO V DUBNU 2018!</a:t>
            </a:r>
            <a:endParaRPr lang="cs-CZ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282154"/>
          </a:xfrm>
        </p:spPr>
        <p:txBody>
          <a:bodyPr/>
          <a:lstStyle/>
          <a:p>
            <a:r>
              <a:rPr lang="en-GB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</a:t>
            </a:r>
            <a:r>
              <a:rPr lang="cs-CZ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en-GB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– the LATEST LITERATURE</a:t>
            </a:r>
            <a:br>
              <a:rPr lang="en-GB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en-GB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It will be issued in 2018 or 2019</a:t>
            </a:r>
            <a:endParaRPr lang="en-GB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BOOK LIGNIN VALORIZATION Anouncement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8952" cy="5562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84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Emerging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Approaches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(RSC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Publishing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Royal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Society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Editor: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Gregg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T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Beckham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About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this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book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aromatic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biopolymer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found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plant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cell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walls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key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component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biomass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generally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utilized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heat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power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However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lignin’s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composition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makes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attractive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biological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catalytic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conversion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fuels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Bringing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together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experts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from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biology,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catalysis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engineering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analytical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techno-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economic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life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cycle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analysis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presents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comprehensive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interdisciplinary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picture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biorefineries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could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potentially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employ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lignin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technologies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Vytváří adhezivní složku mezi celulózovými vlákny &gt; dřevo je 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KOMPOZITNÍ MATERIÁL</a:t>
            </a:r>
            <a:r>
              <a:rPr lang="cs-CZ" sz="28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 smtClean="0">
                <a:solidFill>
                  <a:srgbClr val="008000"/>
                </a:solidFill>
              </a:rPr>
              <a:t>ukázka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Ve dřevě pravděpodobně chemicky vázán na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POLYSACHARIDY</a:t>
            </a:r>
          </a:p>
          <a:p>
            <a:r>
              <a:rPr lang="cs-CZ" sz="2800" b="1" dirty="0" smtClean="0"/>
              <a:t>Za základní stavební jednotku jsou považovány deriváty </a:t>
            </a:r>
            <a:r>
              <a:rPr lang="cs-CZ" sz="2800" b="1" dirty="0" smtClean="0">
                <a:latin typeface="Arial Black" pitchFamily="34" charset="0"/>
              </a:rPr>
              <a:t>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69950" y="-465693"/>
            <a:ext cx="2376264" cy="5269107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19953" y="2415525"/>
            <a:ext cx="3101825" cy="4109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3568" y="49411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Síťování ligninu přes ETHEROVÉ MŮSTKY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98072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Deriváty FENYLPROPANU  tvořící LIGNIN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4 – MOŽNÉ VZORCE 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47" y="1268760"/>
            <a:ext cx="869530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5 – MOŽNÉ VZORCE II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1000" y="686342"/>
            <a:ext cx="535400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23. 10. 2019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PŘÍRODNÍ POLYMERY lignin, třísloviny a huminové kyseliny PŘF MU 5 2019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032477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28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6 – JAK SE ZÍSKÁVÁ? 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001419"/>
          </a:xfrm>
        </p:spPr>
        <p:txBody>
          <a:bodyPr/>
          <a:lstStyle/>
          <a:p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je ODPANÍ LÁTKOU 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Reaktivním místem je etherový můstek &gt; možná výroba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MeOH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odštěpením –OCH</a:t>
            </a:r>
            <a:r>
              <a:rPr lang="cs-CZ" sz="2800" b="1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skupiny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81653" y="3515090"/>
            <a:ext cx="2836477" cy="2520280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3923928" y="393305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491880" y="5085184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7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cs-CZ" sz="28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4698" y="-10321"/>
            <a:ext cx="4474134" cy="78963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8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7379" y="-635131"/>
            <a:ext cx="5409242" cy="83529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980728"/>
            <a:ext cx="3096344" cy="100811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9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Kyselina </a:t>
            </a:r>
            <a:r>
              <a:rPr lang="cs-CZ" sz="2000" b="1" dirty="0" err="1" smtClean="0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 smtClean="0">
                <a:cs typeface="Times New Roman"/>
              </a:rPr>
              <a:t>černé</a:t>
            </a:r>
            <a:r>
              <a:rPr lang="sk-SK" sz="2400" b="1" dirty="0" smtClean="0">
                <a:cs typeface="Times New Roman"/>
              </a:rPr>
              <a:t> </a:t>
            </a:r>
            <a:r>
              <a:rPr lang="sk-SK" sz="2400" b="1" dirty="0" err="1" smtClean="0">
                <a:cs typeface="Times New Roman"/>
              </a:rPr>
              <a:t>louhy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10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155679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Nedávno (vloni) se objevil na Internetu proces chemického rozkladu BIOMASY,  který má vést až ke kyselině </a:t>
            </a:r>
            <a:r>
              <a:rPr lang="cs-CZ" sz="4400" dirty="0" err="1" smtClean="0">
                <a:solidFill>
                  <a:srgbClr val="008000"/>
                </a:solidFill>
                <a:latin typeface="Arial Black" pitchFamily="34" charset="0"/>
              </a:rPr>
              <a:t>tereftalové</a:t>
            </a:r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, což je hlavní (hmotnostně) složky pro výrobu PET 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5" name="Obrázek 4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5" name="Obrázek 4" descr="img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Co to může přinést?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Nebude zvýšení produkce LIGNINU  na úkor celulózy?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Při výrobě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celulózy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bude více ligninu nevýhodou 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Chemické využití LIGNINU  zatím není dořešené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Třísloviny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Třísloviny (taniny</a:t>
            </a:r>
            <a:r>
              <a:rPr lang="cs-CZ" sz="2800" b="1" dirty="0" smtClean="0">
                <a:latin typeface="Arial Black" pitchFamily="34" charset="0"/>
              </a:rPr>
              <a:t>) </a:t>
            </a:r>
            <a:r>
              <a:rPr lang="cs-CZ" sz="2800" b="1" dirty="0" smtClean="0"/>
              <a:t>jsou rostlinné </a:t>
            </a:r>
            <a:r>
              <a:rPr lang="cs-CZ" sz="2800" b="1" dirty="0" err="1" smtClean="0"/>
              <a:t>polyfenoly</a:t>
            </a:r>
            <a:r>
              <a:rPr lang="cs-CZ" sz="2800" b="1" dirty="0" smtClean="0"/>
              <a:t> trpké, svíravé či hořké chuti, které sráží proteiny a alkaloidy. 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Vyčiňují kůži na useň</a:t>
            </a:r>
          </a:p>
          <a:p>
            <a:r>
              <a:rPr lang="cs-CZ" sz="2800" dirty="0" smtClean="0"/>
              <a:t>Z chemického hlediska jsou to velké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r>
              <a:rPr lang="cs-CZ" sz="2800" dirty="0" smtClean="0"/>
              <a:t>, které </a:t>
            </a:r>
            <a:r>
              <a:rPr lang="cs-CZ" sz="2800" b="1" dirty="0" smtClean="0">
                <a:solidFill>
                  <a:srgbClr val="00B050"/>
                </a:solidFill>
                <a:latin typeface="Arial Black" pitchFamily="34" charset="0"/>
              </a:rPr>
              <a:t>obsahují hydroxylové a karboxylové skupiny</a:t>
            </a:r>
            <a:r>
              <a:rPr lang="cs-CZ" sz="2800" dirty="0" smtClean="0"/>
              <a:t> vázající se na proteiny a jiné makromolekuly. </a:t>
            </a:r>
          </a:p>
          <a:p>
            <a:r>
              <a:rPr lang="cs-CZ" sz="2800" dirty="0" smtClean="0"/>
              <a:t>Mívají molekulovou hmotnost od 500 do 3 000 g/mol.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3521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347864" y="188640"/>
            <a:ext cx="23042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75856" y="3068960"/>
            <a:ext cx="2304256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347864" y="5661248"/>
            <a:ext cx="2304256" cy="57606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Ing. J. Dvořáková: </a:t>
            </a:r>
            <a:r>
              <a:rPr lang="cs-CZ" sz="2800" b="1" dirty="0" smtClean="0"/>
              <a:t>PŘÍRODNÍ POLYMERY</a:t>
            </a:r>
            <a:r>
              <a:rPr lang="cs-CZ" sz="2800" dirty="0" smtClean="0"/>
              <a:t>, VŠCHT Praha, Katedra polymerů, skripta 1990</a:t>
            </a:r>
          </a:p>
          <a:p>
            <a:r>
              <a:rPr lang="cs-CZ" sz="2800" dirty="0" smtClean="0"/>
              <a:t>J. Mleziva, J. Kálal: </a:t>
            </a:r>
            <a:r>
              <a:rPr lang="cs-CZ" sz="2800" b="1" dirty="0" smtClean="0"/>
              <a:t>Základy makromolekulární chemie</a:t>
            </a:r>
            <a:r>
              <a:rPr lang="cs-CZ" sz="2800" dirty="0" smtClean="0"/>
              <a:t>, SNTL Praha, 1986</a:t>
            </a:r>
          </a:p>
          <a:p>
            <a:r>
              <a:rPr lang="cs-CZ" sz="2800" dirty="0" smtClean="0"/>
              <a:t>J. </a:t>
            </a:r>
            <a:r>
              <a:rPr lang="cs-CZ" sz="2800" dirty="0" err="1" smtClean="0"/>
              <a:t>Bučko</a:t>
            </a:r>
            <a:r>
              <a:rPr lang="cs-CZ" sz="2800" dirty="0" smtClean="0"/>
              <a:t>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, M. Košík: </a:t>
            </a:r>
            <a:r>
              <a:rPr lang="cs-CZ" sz="2800" b="1" dirty="0" smtClean="0"/>
              <a:t>Chemické </a:t>
            </a:r>
            <a:r>
              <a:rPr lang="cs-CZ" sz="2800" b="1" dirty="0" err="1" smtClean="0"/>
              <a:t>spracovanie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dreva</a:t>
            </a:r>
            <a:r>
              <a:rPr lang="cs-CZ" sz="2800" dirty="0" smtClean="0"/>
              <a:t>, ALFA Bratislava, 1988</a:t>
            </a:r>
          </a:p>
          <a:p>
            <a:r>
              <a:rPr lang="cs-CZ" sz="2800" dirty="0" smtClean="0"/>
              <a:t>A. Blažej,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 : </a:t>
            </a:r>
            <a:r>
              <a:rPr lang="cs-CZ" sz="2800" b="1" dirty="0" err="1" smtClean="0"/>
              <a:t>Rastlinné</a:t>
            </a:r>
            <a:r>
              <a:rPr lang="cs-CZ" sz="2800" dirty="0" smtClean="0"/>
              <a:t> </a:t>
            </a:r>
            <a:r>
              <a:rPr lang="cs-CZ" sz="2800" b="1" dirty="0" smtClean="0"/>
              <a:t>fenolové </a:t>
            </a:r>
            <a:r>
              <a:rPr lang="cs-CZ" sz="2800" b="1" dirty="0" err="1" smtClean="0"/>
              <a:t>zlúčeniny</a:t>
            </a:r>
            <a:r>
              <a:rPr lang="cs-CZ" sz="2800" dirty="0" smtClean="0"/>
              <a:t>, ALFA Bratislava, 1973</a:t>
            </a:r>
          </a:p>
          <a:p>
            <a:r>
              <a:rPr lang="cs-CZ" sz="2800" dirty="0" smtClean="0"/>
              <a:t>A. Blažej, V. </a:t>
            </a:r>
            <a:r>
              <a:rPr lang="cs-CZ" sz="2800" dirty="0" err="1" smtClean="0"/>
              <a:t>Szilvová</a:t>
            </a:r>
            <a:r>
              <a:rPr lang="cs-CZ" sz="2800" dirty="0" smtClean="0"/>
              <a:t>: </a:t>
            </a:r>
            <a:r>
              <a:rPr lang="cs-CZ" sz="2800" b="1" dirty="0" err="1" smtClean="0"/>
              <a:t>Prírodné</a:t>
            </a:r>
            <a:r>
              <a:rPr lang="cs-CZ" sz="2800" b="1" dirty="0" smtClean="0"/>
              <a:t> a syntetické polymery</a:t>
            </a:r>
            <a:r>
              <a:rPr lang="cs-CZ" sz="2800" dirty="0" smtClean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5400600" cy="5400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44208" y="404664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Tanin – jedna z možných struktur</a:t>
            </a:r>
            <a:endParaRPr lang="cs-CZ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3326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Tanin –další z možných struktur</a:t>
            </a:r>
            <a:endParaRPr lang="cs-CZ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86" y="764705"/>
            <a:ext cx="9150886" cy="6198856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800" b="1" dirty="0" smtClean="0">
                <a:solidFill>
                  <a:srgbClr val="C00000"/>
                </a:solidFill>
              </a:rPr>
              <a:t> taniny = </a:t>
            </a:r>
            <a:r>
              <a:rPr lang="cs-CZ" sz="2800" b="1" dirty="0" err="1" smtClean="0">
                <a:solidFill>
                  <a:srgbClr val="C00000"/>
                </a:solidFill>
              </a:rPr>
              <a:t>kys</a:t>
            </a:r>
            <a:r>
              <a:rPr lang="cs-CZ" sz="2800" b="1" dirty="0" smtClean="0">
                <a:solidFill>
                  <a:srgbClr val="C00000"/>
                </a:solidFill>
              </a:rPr>
              <a:t>. </a:t>
            </a:r>
            <a:r>
              <a:rPr lang="cs-CZ" sz="2800" b="1" dirty="0" err="1" smtClean="0">
                <a:solidFill>
                  <a:srgbClr val="C00000"/>
                </a:solidFill>
              </a:rPr>
              <a:t>gallová</a:t>
            </a:r>
            <a:r>
              <a:rPr lang="cs-CZ" sz="2800" b="1" dirty="0" smtClean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 &gt; kondenzované taniny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Taniny odvozené od STILBENU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  <p:cxnSp>
        <p:nvCxnSpPr>
          <p:cNvPr id="11" name="Přímá spojovací šipka 10"/>
          <p:cNvCxnSpPr/>
          <p:nvPr/>
        </p:nvCxnSpPr>
        <p:spPr>
          <a:xfrm flipH="1">
            <a:off x="2987824" y="836712"/>
            <a:ext cx="2880320" cy="10081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320px-Stilbene_trans_structure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836712"/>
            <a:ext cx="3048000" cy="1905000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3" name="TextovéPole 12"/>
          <p:cNvSpPr txBox="1"/>
          <p:nvPr/>
        </p:nvSpPr>
        <p:spPr>
          <a:xfrm>
            <a:off x="6084168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Cis i trans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200" b="1" dirty="0" smtClean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 smtClean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3200" b="1" dirty="0" smtClean="0">
                <a:solidFill>
                  <a:srgbClr val="C00000"/>
                </a:solidFill>
              </a:rPr>
              <a:t> taniny = 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gallová</a:t>
            </a:r>
            <a:r>
              <a:rPr lang="cs-CZ" sz="3200" b="1" dirty="0" smtClean="0">
                <a:solidFill>
                  <a:srgbClr val="C00000"/>
                </a:solidFill>
              </a:rPr>
              <a:t> (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Elagová</a:t>
            </a:r>
            <a:r>
              <a:rPr lang="cs-CZ" sz="3200" b="1" dirty="0" smtClean="0">
                <a:solidFill>
                  <a:srgbClr val="C00000"/>
                </a:solidFill>
              </a:rPr>
              <a:t>) + navázané sacharidy</a:t>
            </a:r>
          </a:p>
          <a:p>
            <a:pPr marL="0" lvl="1" algn="ctr"/>
            <a:r>
              <a:rPr lang="cs-CZ" sz="3200" b="1" dirty="0" smtClean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 smtClean="0">
                <a:solidFill>
                  <a:srgbClr val="0000FF"/>
                </a:solidFill>
              </a:rPr>
              <a:t>Taniny odvozené od STILBENU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0" lvl="1" algn="ctr"/>
            <a:endParaRPr lang="cs-CZ" sz="3200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 smtClean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-1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28827"/>
            <a:ext cx="9144000" cy="6629172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 flipH="1">
            <a:off x="3923928" y="2060848"/>
            <a:ext cx="288032" cy="64807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283968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Radikál 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STROM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/>
                <a:gridCol w="2866698"/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ČÁST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cca. %hmot.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Pařez + kořenový systém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20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15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Kmen – </a:t>
                      </a:r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dále rozděleno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65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Vrchol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Kůra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51520" y="5229200"/>
            <a:ext cx="864096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Z BIOMASY  stromu tedy zpracováváme na řezivo či buničinu jen cca. 55 % hmot. !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658" y="0"/>
            <a:ext cx="9166658" cy="67560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11960" y="18864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ČINĚNÍ KŮŽÍ NA USEŇ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/>
          <a:lstStyle/>
          <a:p>
            <a:pPr algn="just">
              <a:buNone/>
            </a:pPr>
            <a:r>
              <a:rPr lang="cs-CZ" b="1" dirty="0" smtClean="0">
                <a:solidFill>
                  <a:srgbClr val="FF0000"/>
                </a:solidFill>
              </a:rPr>
              <a:t>Duběnkový inkoust </a:t>
            </a:r>
            <a:r>
              <a:rPr lang="cs-CZ" b="1" dirty="0" smtClean="0"/>
              <a:t>(také </a:t>
            </a:r>
            <a:r>
              <a:rPr lang="cs-CZ" b="1" dirty="0" err="1" smtClean="0">
                <a:solidFill>
                  <a:srgbClr val="FF0000"/>
                </a:solidFill>
              </a:rPr>
              <a:t>železoduběnkový</a:t>
            </a:r>
            <a:r>
              <a:rPr lang="cs-CZ" b="1" dirty="0" smtClean="0">
                <a:solidFill>
                  <a:srgbClr val="FF0000"/>
                </a:solidFill>
              </a:rPr>
              <a:t>, </a:t>
            </a:r>
            <a:r>
              <a:rPr lang="cs-CZ" b="1" dirty="0" err="1" smtClean="0">
                <a:solidFill>
                  <a:srgbClr val="FF0000"/>
                </a:solidFill>
              </a:rPr>
              <a:t>železogalový</a:t>
            </a:r>
            <a:r>
              <a:rPr lang="cs-CZ" b="1" dirty="0" smtClean="0">
                <a:solidFill>
                  <a:srgbClr val="FF0000"/>
                </a:solidFill>
              </a:rPr>
              <a:t> inkoust</a:t>
            </a:r>
            <a:r>
              <a:rPr lang="cs-CZ" b="1" dirty="0" smtClean="0"/>
              <a:t>) je </a:t>
            </a:r>
            <a:r>
              <a:rPr lang="cs-CZ" dirty="0" smtClean="0"/>
              <a:t>inkoust </a:t>
            </a:r>
            <a:r>
              <a:rPr lang="cs-CZ" dirty="0" err="1" smtClean="0"/>
              <a:t>fialovo</a:t>
            </a:r>
            <a:r>
              <a:rPr lang="cs-CZ" dirty="0" smtClean="0"/>
              <a:t>-černé barvy, vyráběný ze solí železa a taninu z rostlinných zdrojů. Jde o organokovovou sloučeninu rozptýlenou ve vodě, ve které je stabilizována pojivem, který zajišťuje rozptýlení pigmentu v roztoku. V Evropě byl běžně používán od 12. do 19. století.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cs-CZ" sz="2000" b="1" i="1" dirty="0" smtClean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 smtClean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 smtClean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 smtClean="0"/>
              <a:t>prst 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 smtClean="0"/>
              <a:t>Míchej dvakrát denně po dva týdny. Pak </a:t>
            </a:r>
            <a:r>
              <a:rPr lang="cs-CZ" sz="2000" b="1" i="1" dirty="0" err="1" smtClean="0"/>
              <a:t>přilej</a:t>
            </a:r>
            <a:r>
              <a:rPr lang="cs-CZ" sz="2000" b="1" i="1" dirty="0" smtClean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 smtClean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3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 smtClean="0"/>
              <a:t>TANIN &gt; </a:t>
            </a:r>
            <a:r>
              <a:rPr lang="cs-CZ" b="1" u="sng" dirty="0" smtClean="0"/>
              <a:t>tříslovina</a:t>
            </a:r>
          </a:p>
          <a:p>
            <a:r>
              <a:rPr lang="cs-CZ" dirty="0" smtClean="0"/>
              <a:t>ZELENÁ SKALICE</a:t>
            </a:r>
          </a:p>
          <a:p>
            <a:r>
              <a:rPr lang="cs-CZ" dirty="0" smtClean="0"/>
              <a:t>ARABSKÁ GUMA &gt; </a:t>
            </a:r>
            <a:r>
              <a:rPr lang="cs-CZ" b="1" u="sng" dirty="0" smtClean="0"/>
              <a:t>rostlinná guma</a:t>
            </a:r>
          </a:p>
          <a:p>
            <a:r>
              <a:rPr lang="cs-CZ" dirty="0" smtClean="0"/>
              <a:t>VODA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4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9" name="Obrázek 8" descr="Chemická reakce při vzniku duběnkového inkoust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707904" y="24208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Kyselina GALLOTANINOVÁ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 Black" pitchFamily="34" charset="0"/>
              </a:rPr>
              <a:t>Fe</a:t>
            </a:r>
            <a:r>
              <a:rPr lang="cs-CZ" baseline="30000" dirty="0" smtClean="0">
                <a:latin typeface="Arial Black" pitchFamily="34" charset="0"/>
              </a:rPr>
              <a:t>+3</a:t>
            </a:r>
            <a:endParaRPr lang="cs-CZ" baseline="30000" dirty="0"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1979712" y="1556792"/>
            <a:ext cx="5472608" cy="2880320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5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Reakce změny oxidačního stupně železa a tím černé barvy</a:t>
            </a:r>
          </a:p>
          <a:p>
            <a:r>
              <a:rPr lang="cs-CZ" b="1" dirty="0" smtClean="0"/>
              <a:t>Příčiny blednutí inkoustu a reakce iontu železa při této změně je </a:t>
            </a:r>
            <a:r>
              <a:rPr lang="cs-CZ" b="1" cap="all" dirty="0" smtClean="0">
                <a:solidFill>
                  <a:srgbClr val="C00000"/>
                </a:solidFill>
              </a:rPr>
              <a:t>redukce </a:t>
            </a:r>
          </a:p>
          <a:p>
            <a:r>
              <a:rPr lang="cs-CZ" b="1" dirty="0" smtClean="0"/>
              <a:t>Obnovování duběnkového inkoustu je </a:t>
            </a:r>
            <a:r>
              <a:rPr lang="cs-CZ" b="1" dirty="0" smtClean="0">
                <a:solidFill>
                  <a:srgbClr val="008000"/>
                </a:solidFill>
              </a:rPr>
              <a:t>OXIDACE 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TRVANLIVOST duběnkového inkoustu tkví v reakci s celulózou nebo kolagenem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668344" y="26369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CC6600"/>
                </a:solidFill>
                <a:latin typeface="Arial Black" pitchFamily="34" charset="0"/>
              </a:rPr>
              <a:t>Fe</a:t>
            </a:r>
            <a:r>
              <a:rPr lang="cs-CZ" sz="2400" baseline="30000" dirty="0" smtClean="0">
                <a:solidFill>
                  <a:srgbClr val="CC6600"/>
                </a:solidFill>
                <a:latin typeface="Arial Black" pitchFamily="34" charset="0"/>
              </a:rPr>
              <a:t>+3</a:t>
            </a:r>
            <a:endParaRPr lang="cs-CZ" sz="2400" baseline="30000" dirty="0">
              <a:solidFill>
                <a:srgbClr val="CC66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15816" y="3717032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sz="2400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sz="2400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INKOUST versus </a:t>
            </a:r>
            <a:r>
              <a:rPr lang="cs-CZ" b="1" dirty="0" smtClean="0">
                <a:solidFill>
                  <a:schemeClr val="tx1"/>
                </a:solidFill>
                <a:latin typeface="Arial Black" pitchFamily="34" charset="0"/>
              </a:rPr>
              <a:t>TUŠ</a:t>
            </a:r>
            <a:endParaRPr lang="cs-CZ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 smtClean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8" name="Obrázek 7" descr="img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47577" y="-870132"/>
            <a:ext cx="5040562" cy="874228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2 &gt; duběnkový inkoust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9" name="Obrázek 8" descr="img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4" y="-747464"/>
            <a:ext cx="5472608" cy="86409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3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8" name="Obrázek 7" descr="img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97359" y="-688641"/>
            <a:ext cx="5949280" cy="9144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DŘEVO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PŘÍRODNÍ POLYMERY lignin, </a:t>
            </a:r>
            <a:r>
              <a:rPr lang="en-US" dirty="0" err="1" smtClean="0"/>
              <a:t>třísloviny</a:t>
            </a:r>
            <a:r>
              <a:rPr lang="en-US" dirty="0" smtClean="0"/>
              <a:t> a </a:t>
            </a:r>
            <a:r>
              <a:rPr lang="en-US" dirty="0" err="1" smtClean="0"/>
              <a:t>huminové</a:t>
            </a:r>
            <a:r>
              <a:rPr lang="en-US" dirty="0" smtClean="0"/>
              <a:t> </a:t>
            </a:r>
            <a:r>
              <a:rPr lang="en-US" dirty="0" err="1" smtClean="0"/>
              <a:t>kyseliny</a:t>
            </a:r>
            <a:r>
              <a:rPr lang="en-US" dirty="0" smtClean="0"/>
              <a:t> PŘF MU 5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  <a:hlinkClick r:id="rId2" tooltip="Celulóza"/>
              </a:rPr>
              <a:t>celulóza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 (40–50 %)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  <a:hlinkClick r:id="rId3" tooltip="Lignin"/>
              </a:rPr>
              <a:t>lignin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 (20–30 %)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  <a:hlinkClick r:id="rId4" tooltip="Hemicelulóza"/>
              </a:rPr>
              <a:t>hemicelulózy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 (20–30 %)</a:t>
            </a:r>
          </a:p>
          <a:p>
            <a:r>
              <a:rPr lang="cs-CZ" sz="2200" b="1" u="sng" dirty="0" smtClean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200" b="1" dirty="0" smtClean="0">
                <a:solidFill>
                  <a:srgbClr val="C00000"/>
                </a:solidFill>
              </a:rPr>
              <a:t>další </a:t>
            </a:r>
            <a:r>
              <a:rPr lang="cs-CZ" sz="2200" b="1" dirty="0" smtClean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200" b="1" dirty="0" smtClean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200" b="1" dirty="0" smtClean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200" b="1" dirty="0" smtClean="0">
                <a:solidFill>
                  <a:srgbClr val="C00000"/>
                </a:solidFill>
              </a:rPr>
              <a:t>, </a:t>
            </a:r>
            <a:r>
              <a:rPr lang="cs-CZ" sz="2200" b="1" dirty="0" smtClean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200" b="1" dirty="0" smtClean="0">
                <a:solidFill>
                  <a:srgbClr val="C00000"/>
                </a:solidFill>
              </a:rPr>
              <a:t>, </a:t>
            </a:r>
            <a:r>
              <a:rPr lang="cs-CZ" sz="2200" b="1" dirty="0" smtClean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200" b="1" dirty="0" smtClean="0">
                <a:solidFill>
                  <a:srgbClr val="C00000"/>
                </a:solidFill>
              </a:rPr>
              <a:t>, </a:t>
            </a:r>
            <a:r>
              <a:rPr lang="cs-CZ" sz="2200" b="1" dirty="0" smtClean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200" b="1" dirty="0" smtClean="0">
                <a:solidFill>
                  <a:srgbClr val="C00000"/>
                </a:solidFill>
              </a:rPr>
              <a:t>, </a:t>
            </a:r>
            <a:r>
              <a:rPr lang="cs-CZ" sz="2200" b="1" dirty="0" smtClean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200" b="1" dirty="0" smtClean="0">
                <a:solidFill>
                  <a:srgbClr val="C00000"/>
                </a:solidFill>
              </a:rPr>
              <a:t> (pouze u </a:t>
            </a:r>
            <a:r>
              <a:rPr lang="cs-CZ" sz="2200" b="1" dirty="0" smtClean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200" b="1" dirty="0" smtClean="0">
                <a:solidFill>
                  <a:srgbClr val="C00000"/>
                </a:solidFill>
              </a:rPr>
              <a:t>), </a:t>
            </a:r>
            <a:r>
              <a:rPr lang="cs-CZ" sz="2200" b="1" dirty="0" smtClean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200" b="1" dirty="0" smtClean="0">
                <a:solidFill>
                  <a:srgbClr val="C00000"/>
                </a:solidFill>
              </a:rPr>
              <a:t>, </a:t>
            </a:r>
            <a:r>
              <a:rPr lang="cs-CZ" sz="2200" b="1" dirty="0" smtClean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200" b="1" dirty="0" smtClean="0">
              <a:solidFill>
                <a:srgbClr val="C00000"/>
              </a:solidFill>
            </a:endParaRPr>
          </a:p>
          <a:p>
            <a:pPr lvl="1"/>
            <a:r>
              <a:rPr lang="cs-CZ" sz="2200" b="1" dirty="0" smtClean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200" b="1" dirty="0" smtClean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200" b="1" dirty="0" smtClean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200" b="1" dirty="0" smtClean="0">
              <a:solidFill>
                <a:srgbClr val="C00000"/>
              </a:solidFill>
            </a:endParaRPr>
          </a:p>
          <a:p>
            <a:r>
              <a:rPr lang="cs-CZ" sz="2200" b="1" u="sng" dirty="0" smtClean="0">
                <a:solidFill>
                  <a:srgbClr val="0000FF"/>
                </a:solidFill>
              </a:rPr>
              <a:t>voda</a:t>
            </a:r>
            <a:r>
              <a:rPr lang="cs-CZ" sz="2200" b="1" dirty="0" smtClean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200" b="1" u="sng" dirty="0" smtClean="0">
                <a:solidFill>
                  <a:srgbClr val="0000FF"/>
                </a:solidFill>
              </a:rPr>
              <a:t>AŽ 14 % HMOT.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  <a:hlinkClick r:id="rId2" tooltip="Celulóza"/>
              </a:rPr>
              <a:t>Celulóza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 a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  <a:hlinkClick r:id="rId4" tooltip="Hemicelulóza"/>
              </a:rPr>
              <a:t>hemicelulózy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 patří mezi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  <a:hlinkClick r:id="rId16" tooltip="Polysacharidy"/>
              </a:rPr>
              <a:t>polysacharidy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 a bývají souhrnně označovány jako </a:t>
            </a:r>
            <a:r>
              <a:rPr lang="cs-CZ" b="1" i="1" dirty="0" err="1" smtClean="0">
                <a:solidFill>
                  <a:srgbClr val="FF0000"/>
                </a:solidFill>
                <a:latin typeface="Arial Black" pitchFamily="34" charset="0"/>
                <a:hlinkClick r:id="rId17" tooltip="Holocelulóza"/>
              </a:rPr>
              <a:t>holocelulóza</a:t>
            </a:r>
            <a:endParaRPr lang="cs-CZ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&amp; potravinářství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112474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ČIŘENÍ ovocných šťáv v kombinaci s želatinou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600" dirty="0" smtClean="0">
                <a:solidFill>
                  <a:srgbClr val="00B050"/>
                </a:solidFill>
                <a:latin typeface="Arial Black" pitchFamily="34" charset="0"/>
              </a:rPr>
              <a:t>Sráží bílkoviny</a:t>
            </a:r>
          </a:p>
          <a:p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- nové použití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8" name="Obrázek 7" descr="pěny z taninů 1710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764704"/>
            <a:ext cx="8839092" cy="2304256"/>
          </a:xfrm>
          <a:prstGeom prst="rect">
            <a:avLst/>
          </a:prstGeom>
        </p:spPr>
      </p:pic>
      <p:pic>
        <p:nvPicPr>
          <p:cNvPr id="10" name="Obrázek 9" descr="polyestery 2 vyd 1978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0145" y="3068960"/>
            <a:ext cx="6776351" cy="378904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3140968"/>
            <a:ext cx="255577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857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Musí se to něčím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sesíťovat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!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Proč se dává ČERVENÉ  víno zrát do dubových sudů?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pic>
        <p:nvPicPr>
          <p:cNvPr id="8" name="Zástupný symbol pro obsah 7" descr="dubové sudy na červené víno WIKI ENG 15112018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-2" y="1628800"/>
            <a:ext cx="9143999" cy="4248472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látky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 látky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dirty="0" smtClean="0"/>
              <a:t>jsou přírodní organické látky vznikající rozkladem převážně rostlinných zbytků. </a:t>
            </a:r>
            <a:r>
              <a:rPr lang="cs-CZ" dirty="0" err="1" smtClean="0"/>
              <a:t>Huminové</a:t>
            </a:r>
            <a:r>
              <a:rPr lang="cs-CZ" dirty="0" smtClean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 smtClean="0"/>
              <a:t>huminy</a:t>
            </a:r>
            <a:r>
              <a:rPr lang="cs-CZ" dirty="0" smtClean="0"/>
              <a:t>, </a:t>
            </a:r>
            <a:r>
              <a:rPr lang="cs-CZ" dirty="0" err="1" smtClean="0"/>
              <a:t>huminové</a:t>
            </a:r>
            <a:r>
              <a:rPr lang="cs-CZ" dirty="0" smtClean="0"/>
              <a:t> kyseliny a </a:t>
            </a:r>
            <a:r>
              <a:rPr lang="cs-CZ" dirty="0" err="1" smtClean="0"/>
              <a:t>fulvonové</a:t>
            </a:r>
            <a:r>
              <a:rPr lang="cs-CZ" dirty="0" smtClean="0"/>
              <a:t> (též </a:t>
            </a:r>
            <a:r>
              <a:rPr lang="cs-CZ" dirty="0" err="1" smtClean="0"/>
              <a:t>fulvinové</a:t>
            </a:r>
            <a:r>
              <a:rPr lang="cs-CZ" dirty="0" smtClean="0"/>
              <a:t>) kyseliny.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kyseliny </a:t>
            </a:r>
            <a:r>
              <a:rPr lang="cs-CZ" dirty="0" smtClean="0"/>
              <a:t>jsou nerozpustné ve vodě s pH 2 a nižším, naopak při vyšším pH se rozpouštějí. Typická barva je hnědá až hnědočerná</a:t>
            </a:r>
          </a:p>
          <a:p>
            <a:r>
              <a:rPr lang="cs-CZ" dirty="0" smtClean="0"/>
              <a:t>Obsahují –OH a –COOH skupiny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8" name="Obrázek 7" descr="huminové kyseliny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01666"/>
            <a:ext cx="9144000" cy="665633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3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pic>
        <p:nvPicPr>
          <p:cNvPr id="9" name="Obrázek 8" descr="huminové kyseliny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3" y="692696"/>
            <a:ext cx="9037749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4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/>
          <a:lstStyle/>
          <a:p>
            <a:r>
              <a:rPr lang="cs-CZ" sz="2400" b="1" dirty="0" err="1" smtClean="0"/>
              <a:t>Huminové</a:t>
            </a:r>
            <a:r>
              <a:rPr lang="cs-CZ" sz="2400" b="1" dirty="0" smtClean="0"/>
              <a:t> látky se využívají především pro výživu rostlin. Ačkoli nejde o hnojivo klasického typu (živiny N, P, K), umožňují </a:t>
            </a:r>
            <a:r>
              <a:rPr lang="cs-CZ" sz="2400" b="1" dirty="0" err="1" smtClean="0"/>
              <a:t>huminy</a:t>
            </a:r>
            <a:r>
              <a:rPr lang="cs-CZ" sz="2400" b="1" dirty="0" smtClean="0"/>
              <a:t> snazší příjem živin, stimulují tvorbu </a:t>
            </a:r>
            <a:r>
              <a:rPr lang="cs-CZ" sz="2400" b="1" dirty="0" smtClean="0">
                <a:hlinkClick r:id="rId2" tooltip="Kořenové vlášení"/>
              </a:rPr>
              <a:t>kořenového vlášení</a:t>
            </a:r>
            <a:r>
              <a:rPr lang="cs-CZ" sz="2400" b="1" dirty="0" smtClean="0"/>
              <a:t>, díky kterému rostlina lépe absorbuje vodu a živiny, podporují </a:t>
            </a:r>
            <a:r>
              <a:rPr lang="cs-CZ" sz="2400" b="1" dirty="0" smtClean="0">
                <a:hlinkClick r:id="rId3" tooltip="Fotosyntéza"/>
              </a:rPr>
              <a:t>fotosyntézu</a:t>
            </a:r>
            <a:r>
              <a:rPr lang="cs-CZ" sz="2400" b="1" dirty="0" smtClean="0"/>
              <a:t> a zlepšují vlastnosti </a:t>
            </a:r>
            <a:r>
              <a:rPr lang="cs-CZ" sz="2400" b="1" dirty="0" smtClean="0">
                <a:hlinkClick r:id="rId4" tooltip="Půda"/>
              </a:rPr>
              <a:t>půdy</a:t>
            </a:r>
            <a:r>
              <a:rPr lang="cs-CZ" sz="2400" b="1" dirty="0" smtClean="0"/>
              <a:t>. Stimulují růst rostlin v míře srovnatelné s </a:t>
            </a:r>
            <a:r>
              <a:rPr lang="cs-CZ" sz="2400" b="1" dirty="0" err="1" smtClean="0">
                <a:hlinkClick r:id="rId5" tooltip="Fytohormon"/>
              </a:rPr>
              <a:t>fytohormónem</a:t>
            </a:r>
            <a:r>
              <a:rPr lang="cs-CZ" sz="2400" b="1" dirty="0" smtClean="0"/>
              <a:t> </a:t>
            </a:r>
            <a:r>
              <a:rPr lang="cs-CZ" sz="2400" b="1" dirty="0" smtClean="0">
                <a:hlinkClick r:id="rId6" tooltip="Auxiny"/>
              </a:rPr>
              <a:t>auxinem</a:t>
            </a:r>
            <a:r>
              <a:rPr lang="cs-CZ" sz="2400" b="1" dirty="0" smtClean="0"/>
              <a:t>.</a:t>
            </a:r>
            <a:r>
              <a:rPr lang="cs-CZ" sz="2400" b="1" baseline="30000" dirty="0" smtClean="0">
                <a:hlinkClick r:id="rId7"/>
              </a:rPr>
              <a:t>[1]</a:t>
            </a:r>
            <a:endParaRPr lang="cs-CZ" sz="2400" b="1" dirty="0" smtClean="0"/>
          </a:p>
          <a:p>
            <a:r>
              <a:rPr lang="cs-CZ" sz="2400" b="1" dirty="0" err="1" smtClean="0"/>
              <a:t>Huminové</a:t>
            </a:r>
            <a:r>
              <a:rPr lang="cs-CZ" sz="2400" b="1" dirty="0" smtClean="0"/>
              <a:t> látky se pro zemědělské účely dodávají v podobě </a:t>
            </a:r>
            <a:r>
              <a:rPr lang="cs-CZ" sz="2400" b="1" dirty="0" smtClean="0">
                <a:hlinkClick r:id="rId8" tooltip="Roztok"/>
              </a:rPr>
              <a:t>roztoků</a:t>
            </a:r>
            <a:r>
              <a:rPr lang="cs-CZ" sz="2400" b="1" dirty="0" smtClean="0"/>
              <a:t>, prášků nebo </a:t>
            </a:r>
            <a:r>
              <a:rPr lang="cs-CZ" sz="2400" b="1" dirty="0" smtClean="0">
                <a:hlinkClick r:id="rId9" tooltip="Granulát (stránka neexistuje)"/>
              </a:rPr>
              <a:t>granulátu</a:t>
            </a:r>
            <a:r>
              <a:rPr lang="cs-CZ" sz="2400" b="1" dirty="0" smtClean="0"/>
              <a:t>. Aplikují se buďto ve formě </a:t>
            </a:r>
            <a:r>
              <a:rPr lang="cs-CZ" sz="2400" b="1" dirty="0" smtClean="0">
                <a:hlinkClick r:id="rId10" tooltip="Postřik (stránka neexistuje)"/>
              </a:rPr>
              <a:t>postřiku</a:t>
            </a:r>
            <a:r>
              <a:rPr lang="cs-CZ" sz="2400" b="1" dirty="0" smtClean="0"/>
              <a:t>, kdy je lze kombinovat i s </a:t>
            </a:r>
            <a:r>
              <a:rPr lang="cs-CZ" sz="2400" b="1" dirty="0" smtClean="0">
                <a:hlinkClick r:id="rId11" tooltip="Hnojení na list"/>
              </a:rPr>
              <a:t>listovými hnojivy</a:t>
            </a:r>
            <a:r>
              <a:rPr lang="cs-CZ" sz="2400" b="1" dirty="0" smtClean="0"/>
              <a:t> či přípravky na </a:t>
            </a:r>
            <a:r>
              <a:rPr lang="cs-CZ" sz="2400" b="1" dirty="0" smtClean="0">
                <a:hlinkClick r:id="rId12" tooltip="Ochrana rostlin"/>
              </a:rPr>
              <a:t>ochranu rostlin</a:t>
            </a:r>
            <a:r>
              <a:rPr lang="cs-CZ" sz="2400" b="1" dirty="0" smtClean="0"/>
              <a:t> (jejichž účinnost zvyšují), nebo jsou aplikovány do </a:t>
            </a:r>
            <a:r>
              <a:rPr lang="cs-CZ" sz="2400" b="1" dirty="0" smtClean="0">
                <a:hlinkClick r:id="rId13" tooltip="Substrát"/>
              </a:rPr>
              <a:t>substrátu</a:t>
            </a:r>
            <a:r>
              <a:rPr lang="cs-CZ" sz="2400" b="1" dirty="0" smtClean="0"/>
              <a:t> jako granulát či </a:t>
            </a:r>
            <a:r>
              <a:rPr lang="cs-CZ" sz="2400" b="1" dirty="0" smtClean="0">
                <a:hlinkClick r:id="rId14" tooltip="Zálivka"/>
              </a:rPr>
              <a:t>zálivkou</a:t>
            </a:r>
            <a:r>
              <a:rPr lang="cs-CZ" sz="2400" b="1" dirty="0" smtClean="0"/>
              <a:t>.</a:t>
            </a:r>
            <a:endParaRPr lang="cs-CZ" sz="1200" b="1" dirty="0" smtClean="0"/>
          </a:p>
          <a:p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1. generace - uhelné humáty: </a:t>
            </a:r>
            <a:r>
              <a:rPr lang="cs-CZ" sz="3200" b="1" u="sng" dirty="0" smtClean="0">
                <a:solidFill>
                  <a:srgbClr val="008000"/>
                </a:solidFill>
                <a:latin typeface="Arial Black" pitchFamily="34" charset="0"/>
              </a:rPr>
              <a:t>s tím jsem já pracoval</a:t>
            </a:r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! </a:t>
            </a:r>
            <a:endParaRPr lang="cs-CZ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/>
            <a:r>
              <a:rPr lang="cs-CZ" sz="2200" b="1" dirty="0" smtClean="0"/>
              <a:t>Na konci 19. století byly humáty objeveny a od počátku 20. století vyráběny </a:t>
            </a:r>
            <a:r>
              <a:rPr lang="cs-CZ" sz="2200" b="1" dirty="0" err="1" smtClean="0"/>
              <a:t>huminové</a:t>
            </a:r>
            <a:r>
              <a:rPr lang="cs-CZ" sz="2200" b="1" dirty="0" smtClean="0"/>
              <a:t> preparáty z přírodní látky zvané </a:t>
            </a:r>
            <a:r>
              <a:rPr lang="cs-CZ" sz="2200" b="1" dirty="0" err="1" smtClean="0">
                <a:hlinkClick r:id="rId2" tooltip="Leonardit (stránka neexistuje)"/>
              </a:rPr>
              <a:t>leonardit</a:t>
            </a:r>
            <a:r>
              <a:rPr lang="cs-CZ" sz="2200" b="1" dirty="0" smtClean="0"/>
              <a:t>, která je součástí některých uhelných nalezišť. Jde o </a:t>
            </a:r>
            <a:r>
              <a:rPr lang="cs-CZ" sz="2200" b="1" u="sng" dirty="0" smtClean="0">
                <a:solidFill>
                  <a:srgbClr val="0000FF"/>
                </a:solidFill>
              </a:rPr>
              <a:t>organickou </a:t>
            </a:r>
            <a:r>
              <a:rPr lang="cs-CZ" sz="2200" b="1" u="sng" dirty="0" err="1" smtClean="0">
                <a:solidFill>
                  <a:srgbClr val="0000FF"/>
                </a:solidFill>
              </a:rPr>
              <a:t>neprouhelnatělou</a:t>
            </a:r>
            <a:r>
              <a:rPr lang="cs-CZ" sz="2200" b="1" u="sng" dirty="0" smtClean="0">
                <a:solidFill>
                  <a:srgbClr val="0000FF"/>
                </a:solidFill>
              </a:rPr>
              <a:t> hmotu</a:t>
            </a:r>
            <a:r>
              <a:rPr lang="cs-CZ" sz="2200" b="1" dirty="0" smtClean="0"/>
              <a:t>. Protože tyto materiály vznikaly dlouhodobě a ležely miliony let v zemi, jsou obvykle vodou rozpustné složky (nízkomolekulární část a </a:t>
            </a:r>
            <a:r>
              <a:rPr lang="cs-CZ" sz="2200" b="1" dirty="0" err="1" smtClean="0"/>
              <a:t>huminové</a:t>
            </a:r>
            <a:r>
              <a:rPr lang="cs-CZ" sz="2200" b="1" dirty="0" smtClean="0"/>
              <a:t> soli) vyplavené a naopak </a:t>
            </a:r>
            <a:r>
              <a:rPr lang="cs-CZ" sz="2200" b="1" dirty="0" err="1" smtClean="0"/>
              <a:t>huminové</a:t>
            </a:r>
            <a:r>
              <a:rPr lang="cs-CZ" sz="2200" b="1" dirty="0" smtClean="0"/>
              <a:t> kyseliny na sebe za tuto dobu navázaly značné množství </a:t>
            </a:r>
            <a:r>
              <a:rPr lang="cs-CZ" sz="2200" b="1" dirty="0" smtClean="0">
                <a:hlinkClick r:id="rId3" tooltip="Těžké kovy"/>
              </a:rPr>
              <a:t>těžkých kovů</a:t>
            </a:r>
            <a:r>
              <a:rPr lang="cs-CZ" sz="2200" b="1" dirty="0" smtClean="0"/>
              <a:t>.</a:t>
            </a:r>
          </a:p>
          <a:p>
            <a:pPr algn="just"/>
            <a:r>
              <a:rPr lang="cs-CZ" sz="2200" b="1" dirty="0" smtClean="0"/>
              <a:t>Uhelné humáty se skládají převážně z vysokomolekulárních látek, takže nejsou zcela rozpustné. Obsahují 17-70 % </a:t>
            </a:r>
            <a:r>
              <a:rPr lang="cs-CZ" sz="2200" b="1" dirty="0" err="1" smtClean="0"/>
              <a:t>huminových</a:t>
            </a:r>
            <a:r>
              <a:rPr lang="cs-CZ" sz="2200" b="1" dirty="0" smtClean="0"/>
              <a:t> látek.</a:t>
            </a:r>
          </a:p>
          <a:p>
            <a:pPr algn="just"/>
            <a:r>
              <a:rPr lang="cs-CZ" sz="3600" b="1" dirty="0" smtClean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  <a:endParaRPr lang="cs-CZ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pic>
        <p:nvPicPr>
          <p:cNvPr id="5" name="Obrázek 4" descr="tanniny z vína pro skládky popílku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85" y="516365"/>
            <a:ext cx="8980115" cy="61529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DŘEVO – ukázka struktury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25348" y="-760647"/>
            <a:ext cx="6093299" cy="9144001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pic>
        <p:nvPicPr>
          <p:cNvPr id="6" name="Obrázek 5" descr="tanniny z vína pro skládky popílku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53916" y="-754475"/>
            <a:ext cx="6220143" cy="856895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336704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PŘÍRODNÍ POLYMERY lignin, </a:t>
            </a:r>
            <a:r>
              <a:rPr lang="en-US" dirty="0" err="1" smtClean="0"/>
              <a:t>třísloviny</a:t>
            </a:r>
            <a:r>
              <a:rPr lang="en-US" dirty="0" smtClean="0"/>
              <a:t> a </a:t>
            </a:r>
            <a:r>
              <a:rPr lang="en-US" dirty="0" err="1" smtClean="0"/>
              <a:t>huminové</a:t>
            </a:r>
            <a:r>
              <a:rPr lang="en-US" dirty="0" smtClean="0"/>
              <a:t> </a:t>
            </a:r>
            <a:r>
              <a:rPr lang="en-US" dirty="0" err="1" smtClean="0"/>
              <a:t>kyseliny</a:t>
            </a:r>
            <a:r>
              <a:rPr lang="en-US" dirty="0" smtClean="0"/>
              <a:t> PŘF MU 5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0" y="188640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7030A0"/>
                </a:solidFill>
                <a:latin typeface="Arial Black" pitchFamily="34" charset="0"/>
              </a:rPr>
              <a:t>Proč se dává ČERVENÉ VÍNO  do dubových sudů</a:t>
            </a:r>
            <a:r>
              <a:rPr lang="cs-CZ" sz="4000" dirty="0" smtClean="0">
                <a:solidFill>
                  <a:srgbClr val="7030A0"/>
                </a:solidFill>
                <a:latin typeface="Arial Black" pitchFamily="34" charset="0"/>
                <a:sym typeface="Wingdings" pitchFamily="2" charset="2"/>
              </a:rPr>
              <a:t>?</a:t>
            </a:r>
            <a:endParaRPr lang="cs-CZ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72816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7030A0"/>
                </a:solidFill>
                <a:latin typeface="Arial Black" pitchFamily="34" charset="0"/>
              </a:rPr>
              <a:t>PROTOŽE ………………..</a:t>
            </a:r>
            <a:endParaRPr lang="cs-CZ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0609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DŘEVO JAKO CHEMICKÁ SUROVINA</a:t>
            </a:r>
            <a:endParaRPr lang="cs-CZ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7327" y="-459162"/>
            <a:ext cx="5913640" cy="872068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437112"/>
            <a:ext cx="4464496" cy="24208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47864" y="2060848"/>
            <a:ext cx="1656184" cy="100811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483768" y="4941168"/>
            <a:ext cx="2232248" cy="3600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DŘEVOPLYN JAKO CHEMICKÁ SUROVINA &amp; PALIVO Z OBNOVITELNÝCH ZDROJŮ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PŘÍRODNÍ POLYMERY lignin, </a:t>
            </a:r>
            <a:r>
              <a:rPr lang="en-US" dirty="0" err="1" smtClean="0"/>
              <a:t>třísloviny</a:t>
            </a:r>
            <a:r>
              <a:rPr lang="en-US" dirty="0" smtClean="0"/>
              <a:t> a </a:t>
            </a:r>
            <a:r>
              <a:rPr lang="en-US" dirty="0" err="1" smtClean="0"/>
              <a:t>huminové</a:t>
            </a:r>
            <a:r>
              <a:rPr lang="en-US" dirty="0" smtClean="0"/>
              <a:t> </a:t>
            </a:r>
            <a:r>
              <a:rPr lang="en-US" dirty="0" err="1" smtClean="0"/>
              <a:t>kyseliny</a:t>
            </a:r>
            <a:r>
              <a:rPr lang="en-US" dirty="0" smtClean="0"/>
              <a:t> PŘF MU 5 2019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79512" y="1556796"/>
          <a:ext cx="5112568" cy="4680516"/>
        </p:xfrm>
        <a:graphic>
          <a:graphicData uri="http://schemas.openxmlformats.org/drawingml/2006/table">
            <a:tbl>
              <a:tblPr/>
              <a:tblGrid>
                <a:gridCol w="2350607"/>
                <a:gridCol w="2761961"/>
              </a:tblGrid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sloučenina, 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(% </a:t>
                      </a:r>
                      <a:r>
                        <a:rPr lang="cs-CZ" sz="1800" b="1" i="0" u="none" strike="noStrike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obj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.) 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FF"/>
                          </a:solidFill>
                          <a:latin typeface="Arial CE"/>
                        </a:rPr>
                        <a:t>průměrně</a:t>
                      </a:r>
                      <a:endParaRPr lang="cs-CZ" sz="2400" b="1" i="0" u="none" strike="noStrike" dirty="0">
                        <a:solidFill>
                          <a:srgbClr val="0000FF"/>
                        </a:solidFill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2</a:t>
                      </a:r>
                      <a:r>
                        <a:rPr lang="cs-CZ" sz="2400" b="1" i="0" u="none" strike="noStrike" dirty="0">
                          <a:latin typeface="Arial CE"/>
                        </a:rPr>
                        <a:t>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H</a:t>
                      </a:r>
                      <a:r>
                        <a:rPr lang="cs-CZ" sz="2400" b="1" i="0" u="none" strike="noStrike" baseline="-25000" dirty="0">
                          <a:solidFill>
                            <a:srgbClr val="7030A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N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 err="1">
                          <a:latin typeface="Arial CE"/>
                        </a:rPr>
                        <a:t>ethylen</a:t>
                      </a:r>
                      <a:endParaRPr lang="cs-CZ" sz="2400" b="1" i="0" u="none" strike="noStrike" dirty="0"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lze ze stromu využít na DŘEVOPLYN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Wood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gas</a:t>
            </a:r>
            <a:r>
              <a:rPr lang="cs-CZ" sz="2800" b="1" dirty="0" smtClean="0"/>
              <a:t>)</a:t>
            </a:r>
            <a:r>
              <a:rPr lang="cs-CZ" sz="2800" b="1" dirty="0" smtClean="0">
                <a:solidFill>
                  <a:srgbClr val="FF0000"/>
                </a:solidFill>
              </a:rPr>
              <a:t>?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008000"/>
                </a:solidFill>
              </a:rPr>
              <a:t>Jaké jsou VÝHODY versus  NEVÝHODY  DŘEVOPLYNU?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DŘEVOPLYN  v tuzemské historii ?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23. 10. 2019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2019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Dřevoplyn auto 800px-Gengas_1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21493"/>
            <a:ext cx="5040560" cy="6092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2632</Words>
  <Application>Microsoft Office PowerPoint</Application>
  <PresentationFormat>Předvádění na obrazovce (4:3)</PresentationFormat>
  <Paragraphs>403</Paragraphs>
  <Slides>61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Default Design</vt:lpstr>
      <vt:lpstr>PŘÍRODNÍ POLYMERY Polyfenoly: lignin, třísloviny, huminové kyseliny </vt:lpstr>
      <vt:lpstr>Časový plán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Snímek 9</vt:lpstr>
      <vt:lpstr>VÝROBA CELULÓZY</vt:lpstr>
      <vt:lpstr>Polyfenolické sloučeniny</vt:lpstr>
      <vt:lpstr>Snímek 12</vt:lpstr>
      <vt:lpstr>LIGNIN – the LATEST LITERATURE It will be issued in 2018 or 2019</vt:lpstr>
      <vt:lpstr>Snímek 14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8 – co s ním dělat ? </vt:lpstr>
      <vt:lpstr>LIGNIN 9 – chemické a jiné využití</vt:lpstr>
      <vt:lpstr>LIGNIN 10 – chemické a jiné využití</vt:lpstr>
      <vt:lpstr>Snímek 25</vt:lpstr>
      <vt:lpstr>Snímek 26</vt:lpstr>
      <vt:lpstr>Co to může přinést?</vt:lpstr>
      <vt:lpstr>Třísloviny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Duběnkový inkoust 1</vt:lpstr>
      <vt:lpstr>Duběnkový inkoust 2</vt:lpstr>
      <vt:lpstr>Duběnkový inkoust 3</vt:lpstr>
      <vt:lpstr>Duběnkový inkoust 4</vt:lpstr>
      <vt:lpstr>Duběnkový inkoust 5</vt:lpstr>
      <vt:lpstr>INKOUST versus TUŠ</vt:lpstr>
      <vt:lpstr>Taniny &amp; konzervace kovů 1</vt:lpstr>
      <vt:lpstr>Taniny &amp; konzervace kovů 2 &gt; duběnkový inkoust</vt:lpstr>
      <vt:lpstr>Taniny &amp; konzervace kovů 3</vt:lpstr>
      <vt:lpstr>Taniny &amp; potravinářství</vt:lpstr>
      <vt:lpstr>Taniny - nové použití</vt:lpstr>
      <vt:lpstr>Proč se dává ČERVENÉ  víno zrát do dubových sudů?</vt:lpstr>
      <vt:lpstr>Huminové látky 1</vt:lpstr>
      <vt:lpstr>Huminové kyseliny 2</vt:lpstr>
      <vt:lpstr>Snímek 55</vt:lpstr>
      <vt:lpstr>Huminové kyseliny 3</vt:lpstr>
      <vt:lpstr>Huminové kyseliny 4</vt:lpstr>
      <vt:lpstr>1. generace - uhelné humáty: s tím jsem já pracoval! </vt:lpstr>
      <vt:lpstr>Snímek 59</vt:lpstr>
      <vt:lpstr>Snímek 60</vt:lpstr>
      <vt:lpstr>Snímek 61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440</cp:revision>
  <dcterms:created xsi:type="dcterms:W3CDTF">2008-02-10T16:41:08Z</dcterms:created>
  <dcterms:modified xsi:type="dcterms:W3CDTF">2019-10-22T15:57:52Z</dcterms:modified>
</cp:coreProperties>
</file>