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41" r:id="rId2"/>
    <p:sldId id="365" r:id="rId3"/>
    <p:sldId id="386" r:id="rId4"/>
    <p:sldId id="372" r:id="rId5"/>
    <p:sldId id="388" r:id="rId6"/>
    <p:sldId id="373" r:id="rId7"/>
    <p:sldId id="375" r:id="rId8"/>
    <p:sldId id="394" r:id="rId9"/>
    <p:sldId id="356" r:id="rId10"/>
    <p:sldId id="357" r:id="rId11"/>
    <p:sldId id="391" r:id="rId12"/>
    <p:sldId id="390" r:id="rId13"/>
    <p:sldId id="343" r:id="rId14"/>
    <p:sldId id="344" r:id="rId15"/>
    <p:sldId id="345" r:id="rId16"/>
    <p:sldId id="346" r:id="rId17"/>
    <p:sldId id="347" r:id="rId18"/>
    <p:sldId id="34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CC33"/>
    <a:srgbClr val="00FFFF"/>
    <a:srgbClr val="0033CC"/>
    <a:srgbClr val="333399"/>
    <a:srgbClr val="56303E"/>
    <a:srgbClr val="783451"/>
    <a:srgbClr val="660245"/>
    <a:srgbClr val="72024D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35" autoAdjust="0"/>
    <p:restoredTop sz="56587" autoAdjust="0"/>
  </p:normalViewPr>
  <p:slideViewPr>
    <p:cSldViewPr snapToGrid="0" snapToObjects="1"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9-10-16T10:09:57.85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970 14534 0</inkml:trace>
  <inkml:trace contextRef="#ctx0" brushRef="#br0" timeOffset="1343.6329">5133 15452 0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314EE-A60E-42AF-8A72-B752D1E68FA0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2D98C-F819-4026-8022-F4CDAC15DF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5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2D98C-F819-4026-8022-F4CDAC15DFB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23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49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84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10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57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3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84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01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28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82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2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3B3B7-B625-4974-AFDD-440263C2B537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55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3B3B7-B625-4974-AFDD-440263C2B537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979A-F41E-42F4-8A72-48A746827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74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18" y="2666598"/>
            <a:ext cx="8467657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5. p</a:t>
            </a:r>
            <a:r>
              <a:rPr lang="cs-CZ" dirty="0"/>
              <a:t>řednáška</a:t>
            </a:r>
            <a:r>
              <a:rPr lang="en-US" dirty="0"/>
              <a:t>,</a:t>
            </a:r>
            <a:r>
              <a:rPr lang="cs-CZ" dirty="0"/>
              <a:t> </a:t>
            </a:r>
            <a:r>
              <a:rPr lang="en-US" dirty="0"/>
              <a:t>1. </a:t>
            </a:r>
            <a:r>
              <a:rPr lang="cs-CZ" dirty="0"/>
              <a:t>část</a:t>
            </a:r>
            <a:r>
              <a:rPr lang="en-US" dirty="0"/>
              <a:t>: 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solidFill>
                  <a:srgbClr val="FFC000"/>
                </a:solidFill>
              </a:rPr>
              <a:t>Atomové orbitaly: </a:t>
            </a:r>
            <a:br>
              <a:rPr lang="cs-CZ" dirty="0">
                <a:solidFill>
                  <a:srgbClr val="FFC000"/>
                </a:solidFill>
              </a:rPr>
            </a:br>
            <a:r>
              <a:rPr lang="en-US" dirty="0" err="1">
                <a:solidFill>
                  <a:srgbClr val="FFC000"/>
                </a:solidFill>
              </a:rPr>
              <a:t>dokon</a:t>
            </a:r>
            <a:r>
              <a:rPr lang="cs-CZ" dirty="0">
                <a:solidFill>
                  <a:srgbClr val="FFC000"/>
                </a:solidFill>
              </a:rPr>
              <a:t>čení</a:t>
            </a:r>
            <a:br>
              <a:rPr lang="cs-CZ" dirty="0">
                <a:solidFill>
                  <a:srgbClr val="FFC000"/>
                </a:solidFill>
              </a:rPr>
            </a:br>
            <a:r>
              <a:rPr lang="cs-CZ" dirty="0">
                <a:solidFill>
                  <a:srgbClr val="FFC000"/>
                </a:solidFill>
              </a:rPr>
              <a:t/>
            </a:r>
            <a:br>
              <a:rPr lang="cs-CZ" dirty="0">
                <a:solidFill>
                  <a:srgbClr val="FFC000"/>
                </a:solidFill>
              </a:rPr>
            </a:b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70157" y="4652891"/>
            <a:ext cx="7136780" cy="1113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2800" dirty="0">
                <a:solidFill>
                  <a:srgbClr val="FFC000"/>
                </a:solidFill>
              </a:rPr>
              <a:t>Atkins, de Paula</a:t>
            </a:r>
            <a:r>
              <a:rPr lang="en-US" sz="2800" dirty="0">
                <a:solidFill>
                  <a:srgbClr val="FFC000"/>
                </a:solidFill>
              </a:rPr>
              <a:t> (</a:t>
            </a:r>
            <a:r>
              <a:rPr lang="en-US" sz="2800" dirty="0" err="1"/>
              <a:t>AdP</a:t>
            </a:r>
            <a:r>
              <a:rPr lang="en-US" sz="2800" dirty="0">
                <a:solidFill>
                  <a:srgbClr val="FFC000"/>
                </a:solidFill>
              </a:rPr>
              <a:t>)  </a:t>
            </a:r>
            <a:r>
              <a:rPr lang="cs-CZ" sz="2800" dirty="0">
                <a:solidFill>
                  <a:srgbClr val="FFC000"/>
                </a:solidFill>
              </a:rPr>
              <a:t>: </a:t>
            </a:r>
            <a:r>
              <a:rPr lang="cs-CZ" sz="2800" dirty="0"/>
              <a:t>Fyzikální chemie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698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C000"/>
                </a:solidFill>
              </a:rPr>
              <a:t>Energie</a:t>
            </a:r>
            <a:r>
              <a:rPr lang="en-US" dirty="0">
                <a:solidFill>
                  <a:srgbClr val="FFC000"/>
                </a:solidFill>
              </a:rPr>
              <a:t> AO pro </a:t>
            </a:r>
            <a:r>
              <a:rPr lang="en-US" baseline="-25000" dirty="0">
                <a:solidFill>
                  <a:srgbClr val="FFC000"/>
                </a:solidFill>
              </a:rPr>
              <a:t>21</a:t>
            </a:r>
            <a:r>
              <a:rPr lang="en-US" dirty="0">
                <a:solidFill>
                  <a:srgbClr val="FFC000"/>
                </a:solidFill>
              </a:rPr>
              <a:t>Sc 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>v z</a:t>
            </a:r>
            <a:r>
              <a:rPr lang="cs-CZ" dirty="0">
                <a:solidFill>
                  <a:srgbClr val="FFC000"/>
                </a:solidFill>
              </a:rPr>
              <a:t>ávislosti na jejich obsazení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486" y="1600746"/>
            <a:ext cx="5861127" cy="5103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1095" y="5198027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00B050"/>
                </a:solidFill>
                <a:latin typeface="Symbol" panose="05050102010706020507" pitchFamily="18" charset="2"/>
              </a:rPr>
              <a:t>e</a:t>
            </a:r>
            <a:r>
              <a:rPr lang="en-US" sz="2400" b="1" baseline="-25000" dirty="0">
                <a:solidFill>
                  <a:srgbClr val="00B050"/>
                </a:solidFill>
              </a:rPr>
              <a:t>3d </a:t>
            </a:r>
            <a:r>
              <a:rPr lang="en-US" b="1" dirty="0">
                <a:solidFill>
                  <a:srgbClr val="00B050"/>
                </a:solidFill>
              </a:rPr>
              <a:t>=  ̶  9 .35 eV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5505" y="2406505"/>
            <a:ext cx="1648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00B050"/>
                </a:solidFill>
                <a:latin typeface="Symbol" panose="05050102010706020507" pitchFamily="18" charset="2"/>
              </a:rPr>
              <a:t>e</a:t>
            </a:r>
            <a:r>
              <a:rPr lang="en-US" sz="2400" b="1" baseline="-25000" dirty="0">
                <a:solidFill>
                  <a:srgbClr val="00B050"/>
                </a:solidFill>
              </a:rPr>
              <a:t>4s </a:t>
            </a:r>
            <a:r>
              <a:rPr lang="en-US" b="1" dirty="0">
                <a:solidFill>
                  <a:srgbClr val="00B050"/>
                </a:solidFill>
              </a:rPr>
              <a:t>=  ̶  5 .72 eV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1540" y="1522688"/>
            <a:ext cx="1648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e</a:t>
            </a:r>
            <a:r>
              <a:rPr lang="en-US" sz="2400" b="1" baseline="-25000" dirty="0">
                <a:solidFill>
                  <a:srgbClr val="FF0000"/>
                </a:solidFill>
              </a:rPr>
              <a:t>4s </a:t>
            </a:r>
            <a:r>
              <a:rPr lang="en-US" b="1" dirty="0">
                <a:solidFill>
                  <a:srgbClr val="FF0000"/>
                </a:solidFill>
              </a:rPr>
              <a:t>=  ̶  5 .06 eV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31040" y="3213956"/>
            <a:ext cx="1677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Symbol" panose="05050102010706020507" pitchFamily="18" charset="2"/>
              </a:rPr>
              <a:t>e</a:t>
            </a:r>
            <a:r>
              <a:rPr lang="en-US" sz="2400" b="1" baseline="-25000" dirty="0">
                <a:solidFill>
                  <a:srgbClr val="FF0000"/>
                </a:solidFill>
              </a:rPr>
              <a:t>3d </a:t>
            </a:r>
            <a:r>
              <a:rPr lang="en-US" b="1" dirty="0">
                <a:solidFill>
                  <a:srgbClr val="FF0000"/>
                </a:solidFill>
              </a:rPr>
              <a:t>=  ̶  5 .23 eV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1243704" y="3873268"/>
            <a:ext cx="1434175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chemeClr val="bg1"/>
                </a:solidFill>
              </a:rPr>
              <a:t>Energie</a:t>
            </a: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3567" y="5877589"/>
            <a:ext cx="2712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Obr</a:t>
            </a:r>
            <a:r>
              <a:rPr lang="en-US" dirty="0">
                <a:solidFill>
                  <a:schemeClr val="bg1"/>
                </a:solidFill>
              </a:rPr>
              <a:t>. 9.21/Atkins FCH 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+ </a:t>
            </a:r>
            <a:r>
              <a:rPr lang="cs-CZ" dirty="0">
                <a:solidFill>
                  <a:schemeClr val="bg1"/>
                </a:solidFill>
              </a:rPr>
              <a:t>hodnot</a:t>
            </a:r>
            <a:r>
              <a:rPr lang="en-US" dirty="0">
                <a:solidFill>
                  <a:schemeClr val="bg1"/>
                </a:solidFill>
              </a:rPr>
              <a:t>y </a:t>
            </a:r>
            <a:r>
              <a:rPr lang="cs-CZ" dirty="0">
                <a:solidFill>
                  <a:schemeClr val="bg1"/>
                </a:solidFill>
              </a:rPr>
              <a:t>energie pro </a:t>
            </a:r>
            <a:r>
              <a:rPr lang="en-US" baseline="-25000" dirty="0">
                <a:solidFill>
                  <a:schemeClr val="bg1"/>
                </a:solidFill>
              </a:rPr>
              <a:t>21</a:t>
            </a:r>
            <a:r>
              <a:rPr lang="en-US" dirty="0">
                <a:solidFill>
                  <a:schemeClr val="bg1"/>
                </a:solidFill>
              </a:rPr>
              <a:t>Sc </a:t>
            </a:r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86633" y="1742369"/>
            <a:ext cx="0" cy="111465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28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Výsledek obrázku pro Pauli repulsion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19"/>
          <a:stretch/>
        </p:blipFill>
        <p:spPr bwMode="auto">
          <a:xfrm>
            <a:off x="911357" y="951968"/>
            <a:ext cx="7050614" cy="531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2973561" y="274023"/>
            <a:ext cx="2976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  <a:latin typeface="+mn-lt"/>
              </a:rPr>
              <a:t>V</a:t>
            </a:r>
            <a:r>
              <a:rPr lang="cs-CZ" sz="2800" dirty="0">
                <a:solidFill>
                  <a:srgbClr val="FFC000"/>
                </a:solidFill>
                <a:latin typeface="+mn-lt"/>
              </a:rPr>
              <a:t>ýměnná interakce</a:t>
            </a:r>
          </a:p>
        </p:txBody>
      </p:sp>
    </p:spTree>
    <p:extLst>
      <p:ext uri="{BB962C8B-B14F-4D97-AF65-F5344CB8AC3E}">
        <p14:creationId xmlns:p14="http://schemas.microsoft.com/office/powerpoint/2010/main" val="971447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291" y="452976"/>
            <a:ext cx="4495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R. B. Woodward</a:t>
            </a:r>
            <a:r>
              <a:rPr lang="en-US" sz="2400" dirty="0"/>
              <a:t>, 1917-1979</a:t>
            </a:r>
            <a:endParaRPr lang="cs-CZ" sz="2400" dirty="0"/>
          </a:p>
        </p:txBody>
      </p:sp>
      <p:sp>
        <p:nvSpPr>
          <p:cNvPr id="5" name="AutoShape 4" descr="VÃ½sledek obrÃ¡zku pro R. B. Woodwa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VÃ½sledek obrÃ¡zku pro R. B. Woodwar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17" y="1107617"/>
            <a:ext cx="4568918" cy="305286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268835" y="423550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US </a:t>
            </a:r>
            <a:r>
              <a:rPr lang="cs-CZ" dirty="0"/>
              <a:t>organický CH.</a:t>
            </a:r>
          </a:p>
          <a:p>
            <a:r>
              <a:rPr lang="cs-CZ" dirty="0"/>
              <a:t>Nobelova cena za CH  1965:</a:t>
            </a:r>
          </a:p>
          <a:p>
            <a:r>
              <a:rPr lang="cs-CZ" dirty="0"/>
              <a:t>za mimořádný přínos umění organické syntézy.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23080" y="448752"/>
            <a:ext cx="3720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R. Hoffmann</a:t>
            </a:r>
            <a:r>
              <a:rPr lang="en-US" sz="2400" dirty="0"/>
              <a:t>, * 1937</a:t>
            </a:r>
            <a:endParaRPr lang="cs-CZ" sz="2400" dirty="0"/>
          </a:p>
        </p:txBody>
      </p:sp>
      <p:sp>
        <p:nvSpPr>
          <p:cNvPr id="9" name="Rectangle 8"/>
          <p:cNvSpPr/>
          <p:nvPr/>
        </p:nvSpPr>
        <p:spPr>
          <a:xfrm>
            <a:off x="4999446" y="4371873"/>
            <a:ext cx="38355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US teoretický CH  polského původu.</a:t>
            </a:r>
          </a:p>
          <a:p>
            <a:r>
              <a:rPr lang="cs-CZ" dirty="0"/>
              <a:t> Nobelova cena  za CH  1981:</a:t>
            </a:r>
          </a:p>
          <a:p>
            <a:r>
              <a:rPr lang="cs-CZ" dirty="0"/>
              <a:t>za průkopnické teorie CH reaktivity.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4137" y="5325021"/>
            <a:ext cx="74112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FFC000"/>
                </a:solidFill>
              </a:rPr>
              <a:t>Woodward-Hoffmannova pravidla pro pericyklické reakce:</a:t>
            </a:r>
          </a:p>
          <a:p>
            <a:r>
              <a:rPr lang="cs-CZ" sz="2400" dirty="0">
                <a:solidFill>
                  <a:srgbClr val="FFC000"/>
                </a:solidFill>
              </a:rPr>
              <a:t>  </a:t>
            </a:r>
          </a:p>
          <a:p>
            <a:r>
              <a:rPr lang="cs-CZ" sz="2400" dirty="0">
                <a:solidFill>
                  <a:srgbClr val="FFC000"/>
                </a:solidFill>
              </a:rPr>
              <a:t>O reaktivitě rozhoduje </a:t>
            </a:r>
            <a:r>
              <a:rPr lang="cs-CZ" sz="2400" dirty="0">
                <a:solidFill>
                  <a:srgbClr val="00FF00"/>
                </a:solidFill>
              </a:rPr>
              <a:t>SYMETRIE</a:t>
            </a:r>
            <a:r>
              <a:rPr lang="cs-CZ" sz="2400" dirty="0">
                <a:solidFill>
                  <a:srgbClr val="FFC000"/>
                </a:solidFill>
              </a:rPr>
              <a:t> molekulových oritalů.</a:t>
            </a:r>
          </a:p>
        </p:txBody>
      </p:sp>
      <p:pic>
        <p:nvPicPr>
          <p:cNvPr id="1028" name="Picture 4" descr="Související obráze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678" y="1080602"/>
            <a:ext cx="3728277" cy="3106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05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4292" y="1582978"/>
            <a:ext cx="5535785" cy="8302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5. p</a:t>
            </a:r>
            <a:r>
              <a:rPr lang="cs-CZ" sz="3600" dirty="0"/>
              <a:t>řednáška</a:t>
            </a:r>
            <a:r>
              <a:rPr lang="en-US" sz="3600" dirty="0"/>
              <a:t>,</a:t>
            </a:r>
            <a:r>
              <a:rPr lang="cs-CZ" sz="3600" dirty="0"/>
              <a:t> </a:t>
            </a:r>
            <a:r>
              <a:rPr lang="en-US" sz="3600" dirty="0"/>
              <a:t>2. </a:t>
            </a:r>
            <a:r>
              <a:rPr lang="cs-CZ" sz="3600" dirty="0"/>
              <a:t>část</a:t>
            </a:r>
            <a:endParaRPr lang="en-US" sz="3600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US" sz="3600" dirty="0" err="1">
                <a:solidFill>
                  <a:srgbClr val="FFC000"/>
                </a:solidFill>
              </a:rPr>
              <a:t>Symetrie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err="1">
                <a:solidFill>
                  <a:srgbClr val="FFC000"/>
                </a:solidFill>
              </a:rPr>
              <a:t>molekul</a:t>
            </a:r>
            <a:endParaRPr lang="cs-CZ" sz="3600" dirty="0">
              <a:solidFill>
                <a:srgbClr val="00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9571" y="3659429"/>
            <a:ext cx="8608741" cy="1881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dirty="0">
                <a:solidFill>
                  <a:srgbClr val="00FFFF"/>
                </a:solidFill>
              </a:rPr>
              <a:t>Atkins: </a:t>
            </a:r>
            <a:r>
              <a:rPr lang="en-US" dirty="0" err="1">
                <a:solidFill>
                  <a:srgbClr val="00FFFF"/>
                </a:solidFill>
              </a:rPr>
              <a:t>Kapitola</a:t>
            </a:r>
            <a:r>
              <a:rPr lang="en-US" dirty="0">
                <a:solidFill>
                  <a:srgbClr val="00FFFF"/>
                </a:solidFill>
              </a:rPr>
              <a:t> 11</a:t>
            </a:r>
          </a:p>
          <a:p>
            <a:pPr marL="9144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rgbClr val="00FF00"/>
                </a:solidFill>
              </a:rPr>
              <a:t>(a</a:t>
            </a:r>
            <a:r>
              <a:rPr lang="cs-CZ" dirty="0">
                <a:solidFill>
                  <a:srgbClr val="00FF00"/>
                </a:solidFill>
              </a:rPr>
              <a:t>ž po ní bude následovat Kapitola </a:t>
            </a:r>
            <a:r>
              <a:rPr lang="en-US" dirty="0">
                <a:solidFill>
                  <a:srgbClr val="00FF00"/>
                </a:solidFill>
              </a:rPr>
              <a:t>10 </a:t>
            </a:r>
          </a:p>
          <a:p>
            <a:pPr marL="91440" indent="0" algn="ctr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cs-CZ" dirty="0">
                <a:solidFill>
                  <a:srgbClr val="00FF00"/>
                </a:solidFill>
              </a:rPr>
              <a:t>„Struktura molekul“ – kvůli </a:t>
            </a:r>
            <a:r>
              <a:rPr lang="cs-CZ" dirty="0"/>
              <a:t>využití symetrie</a:t>
            </a:r>
            <a:r>
              <a:rPr lang="cs-CZ" dirty="0">
                <a:solidFill>
                  <a:srgbClr val="00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6437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11.1+11.1.1 </a:t>
            </a:r>
            <a:r>
              <a:rPr lang="en-US" dirty="0" err="1">
                <a:solidFill>
                  <a:srgbClr val="FFC000"/>
                </a:solidFill>
              </a:rPr>
              <a:t>Prvky</a:t>
            </a:r>
            <a:r>
              <a:rPr lang="en-US" dirty="0">
                <a:solidFill>
                  <a:srgbClr val="FFC000"/>
                </a:solidFill>
              </a:rPr>
              <a:t> a </a:t>
            </a:r>
            <a:r>
              <a:rPr lang="en-US" dirty="0" err="1">
                <a:solidFill>
                  <a:srgbClr val="FFC000"/>
                </a:solidFill>
              </a:rPr>
              <a:t>operace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symetrie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1030" name="Picture 6" descr="VÃ½sledek obrÃ¡zku pro nh3 symmet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561" r="8201" b="45720"/>
          <a:stretch/>
        </p:blipFill>
        <p:spPr bwMode="auto">
          <a:xfrm>
            <a:off x="846715" y="2123811"/>
            <a:ext cx="7711179" cy="288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30765" y="5556127"/>
            <a:ext cx="7120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C000"/>
                </a:solidFill>
              </a:rPr>
              <a:t>Kter</a:t>
            </a:r>
            <a:r>
              <a:rPr lang="cs-CZ" sz="3200" dirty="0">
                <a:solidFill>
                  <a:srgbClr val="FFC000"/>
                </a:solidFill>
              </a:rPr>
              <a:t>á z molekul má vyšší rotační symetrii?</a:t>
            </a:r>
          </a:p>
        </p:txBody>
      </p:sp>
    </p:spTree>
    <p:extLst>
      <p:ext uri="{BB962C8B-B14F-4D97-AF65-F5344CB8AC3E}">
        <p14:creationId xmlns:p14="http://schemas.microsoft.com/office/powerpoint/2010/main" val="344516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11.1.1.1 </a:t>
            </a:r>
            <a:r>
              <a:rPr lang="en-US" sz="4000" dirty="0" err="1"/>
              <a:t>Notace</a:t>
            </a:r>
            <a:r>
              <a:rPr lang="cs-CZ" dirty="0"/>
              <a:t/>
            </a:r>
            <a:br>
              <a:rPr lang="cs-CZ" dirty="0"/>
            </a:br>
            <a:r>
              <a:rPr lang="cs-CZ" sz="3600" dirty="0">
                <a:solidFill>
                  <a:srgbClr val="FFC000"/>
                </a:solidFill>
              </a:rPr>
              <a:t>a. </a:t>
            </a:r>
            <a:r>
              <a:rPr lang="en-US" sz="3600" dirty="0">
                <a:solidFill>
                  <a:srgbClr val="FFC000"/>
                </a:solidFill>
              </a:rPr>
              <a:t> n-</a:t>
            </a:r>
            <a:r>
              <a:rPr lang="cs-CZ" sz="3600" dirty="0">
                <a:solidFill>
                  <a:srgbClr val="FFC000"/>
                </a:solidFill>
              </a:rPr>
              <a:t>četná </a:t>
            </a:r>
            <a:r>
              <a:rPr lang="cs-CZ" sz="3600" dirty="0">
                <a:solidFill>
                  <a:srgbClr val="00FF00"/>
                </a:solidFill>
              </a:rPr>
              <a:t>rotace</a:t>
            </a:r>
            <a:r>
              <a:rPr lang="cs-CZ" sz="3600" dirty="0">
                <a:solidFill>
                  <a:srgbClr val="FFC000"/>
                </a:solidFill>
              </a:rPr>
              <a:t>, n-četná </a:t>
            </a:r>
            <a:r>
              <a:rPr lang="en-US" sz="3600" dirty="0" err="1">
                <a:solidFill>
                  <a:srgbClr val="00FF00"/>
                </a:solidFill>
              </a:rPr>
              <a:t>rota</a:t>
            </a:r>
            <a:r>
              <a:rPr lang="cs-CZ" sz="3600" dirty="0">
                <a:solidFill>
                  <a:srgbClr val="00FF00"/>
                </a:solidFill>
              </a:rPr>
              <a:t>ční osa</a:t>
            </a:r>
            <a:r>
              <a:rPr lang="en-US" sz="3600" dirty="0">
                <a:solidFill>
                  <a:srgbClr val="FFC000"/>
                </a:solidFill>
              </a:rPr>
              <a:t>,</a:t>
            </a:r>
            <a:r>
              <a:rPr lang="en-US" sz="3600" dirty="0">
                <a:solidFill>
                  <a:srgbClr val="00FF00"/>
                </a:solidFill>
              </a:rPr>
              <a:t> </a:t>
            </a:r>
            <a:r>
              <a:rPr lang="en-US" sz="3600" dirty="0" err="1">
                <a:solidFill>
                  <a:srgbClr val="00FF00"/>
                </a:solidFill>
              </a:rPr>
              <a:t>identita</a:t>
            </a:r>
            <a:endParaRPr lang="cs-CZ" sz="3600" dirty="0">
              <a:solidFill>
                <a:srgbClr val="00FF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435" t="2697" b="1884"/>
          <a:stretch/>
        </p:blipFill>
        <p:spPr bwMode="auto">
          <a:xfrm>
            <a:off x="385855" y="1569897"/>
            <a:ext cx="3917310" cy="475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368" y="2200041"/>
            <a:ext cx="4604486" cy="2874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22790" y="6346975"/>
            <a:ext cx="228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C000"/>
                </a:solidFill>
              </a:rPr>
              <a:t>Atkins, Obr. </a:t>
            </a:r>
            <a:r>
              <a:rPr lang="en-US" sz="2400" b="1" dirty="0">
                <a:solidFill>
                  <a:srgbClr val="FFC000"/>
                </a:solidFill>
              </a:rPr>
              <a:t>11.2</a:t>
            </a:r>
            <a:endParaRPr lang="cs-CZ" sz="2400" b="1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09670" y="5224072"/>
            <a:ext cx="3677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C000"/>
                </a:solidFill>
              </a:rPr>
              <a:t>Atkins, Obr. na str. </a:t>
            </a:r>
            <a:r>
              <a:rPr lang="en-US" sz="2400" b="1" dirty="0">
                <a:solidFill>
                  <a:srgbClr val="FFC000"/>
                </a:solidFill>
              </a:rPr>
              <a:t>388 dole</a:t>
            </a:r>
            <a:endParaRPr lang="cs-CZ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87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10" y="587030"/>
            <a:ext cx="8229600" cy="1143000"/>
          </a:xfrm>
        </p:spPr>
        <p:txBody>
          <a:bodyPr/>
          <a:lstStyle/>
          <a:p>
            <a:r>
              <a:rPr lang="cs-CZ" dirty="0"/>
              <a:t>Osy symetrie molekuly benzenu</a:t>
            </a:r>
          </a:p>
        </p:txBody>
      </p:sp>
      <p:pic>
        <p:nvPicPr>
          <p:cNvPr id="3074" name="Picture 2" descr="VÃ½sledek obrÃ¡zku pro benzene symmetry ax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8" b="48497"/>
          <a:stretch/>
        </p:blipFill>
        <p:spPr bwMode="auto">
          <a:xfrm>
            <a:off x="0" y="2322079"/>
            <a:ext cx="9144000" cy="277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1510" y="2622495"/>
            <a:ext cx="2155142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= hlavní osa symetrie</a:t>
            </a:r>
          </a:p>
        </p:txBody>
      </p:sp>
    </p:spTree>
    <p:extLst>
      <p:ext uri="{BB962C8B-B14F-4D97-AF65-F5344CB8AC3E}">
        <p14:creationId xmlns:p14="http://schemas.microsoft.com/office/powerpoint/2010/main" val="1267487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665" y="1969610"/>
            <a:ext cx="8229600" cy="15983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 err="1">
                <a:solidFill>
                  <a:srgbClr val="00FF00"/>
                </a:solidFill>
              </a:rPr>
              <a:t>Jak</a:t>
            </a:r>
            <a:r>
              <a:rPr lang="cs-CZ" sz="3600" i="1" dirty="0">
                <a:solidFill>
                  <a:srgbClr val="00FF00"/>
                </a:solidFill>
              </a:rPr>
              <a:t>á další shodná zobrazení v prostoru známe z M?</a:t>
            </a:r>
          </a:p>
        </p:txBody>
      </p:sp>
    </p:spTree>
    <p:extLst>
      <p:ext uri="{BB962C8B-B14F-4D97-AF65-F5344CB8AC3E}">
        <p14:creationId xmlns:p14="http://schemas.microsoft.com/office/powerpoint/2010/main" val="1969001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615" y="433410"/>
            <a:ext cx="898677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b</a:t>
            </a:r>
            <a:r>
              <a:rPr lang="cs-CZ" sz="3600" dirty="0">
                <a:solidFill>
                  <a:srgbClr val="FFC000"/>
                </a:solidFill>
              </a:rPr>
              <a:t>. 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err="1">
                <a:solidFill>
                  <a:srgbClr val="00FF00"/>
                </a:solidFill>
              </a:rPr>
              <a:t>Zrcadlen</a:t>
            </a:r>
            <a:r>
              <a:rPr lang="cs-CZ" sz="3600" dirty="0">
                <a:solidFill>
                  <a:srgbClr val="00FF00"/>
                </a:solidFill>
              </a:rPr>
              <a:t>í (reflexe)</a:t>
            </a:r>
            <a:r>
              <a:rPr lang="cs-CZ" sz="3600" dirty="0">
                <a:solidFill>
                  <a:srgbClr val="FFC000"/>
                </a:solidFill>
              </a:rPr>
              <a:t> vůči </a:t>
            </a:r>
            <a:r>
              <a:rPr lang="cs-CZ" sz="3600" dirty="0">
                <a:solidFill>
                  <a:srgbClr val="00FF00"/>
                </a:solidFill>
              </a:rPr>
              <a:t>rovině symetrie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145" y="2197050"/>
            <a:ext cx="3458796" cy="3548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VÃ½sledek obrÃ¡zku pro nh3 symmet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158" y="2239957"/>
            <a:ext cx="3502409" cy="350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48075" y="4427530"/>
                <a:ext cx="5572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75" y="4427530"/>
                <a:ext cx="55720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298755" y="4889195"/>
                <a:ext cx="6662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cs-CZ" sz="24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´</m:t>
                      </m:r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755" y="4889195"/>
                <a:ext cx="666208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31859" y="3160165"/>
                <a:ext cx="7335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cs-CZ" sz="24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´</m:t>
                      </m:r>
                      <m:r>
                        <a:rPr lang="cs-CZ" sz="2400" i="1">
                          <a:solidFill>
                            <a:schemeClr val="bg1"/>
                          </a:solidFill>
                          <a:latin typeface="Cambria Math"/>
                        </a:rPr>
                        <m:t>´</m:t>
                      </m:r>
                    </m:oMath>
                  </m:oMathPara>
                </a14:m>
                <a:endParaRPr lang="cs-CZ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859" y="3160165"/>
                <a:ext cx="73353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40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17425" y="318256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800" dirty="0">
              <a:solidFill>
                <a:srgbClr val="00FF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886716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AJ 1.6 </a:t>
            </a:r>
            <a:r>
              <a:rPr lang="en-US" sz="2800" dirty="0" err="1">
                <a:solidFill>
                  <a:srgbClr val="FFC000"/>
                </a:solidFill>
              </a:rPr>
              <a:t>Atomov</a:t>
            </a:r>
            <a:r>
              <a:rPr lang="cs-CZ" sz="2800" dirty="0">
                <a:solidFill>
                  <a:srgbClr val="FFC000"/>
                </a:solidFill>
              </a:rPr>
              <a:t>á spektra a hladiny energie</a:t>
            </a:r>
            <a:endParaRPr lang="cs-CZ" sz="2800" dirty="0">
              <a:solidFill>
                <a:srgbClr val="00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2998" y="195816"/>
            <a:ext cx="82947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C000"/>
                </a:solidFill>
              </a:rPr>
              <a:t>Minulá přednáška dle Atkins, Jones (AJ): Chemical principles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00FF00"/>
                </a:solidFill>
              </a:rPr>
              <a:t>Přiřazení témat k pokročilejšímu výkladu v Atkins, dePaula (AdP</a:t>
            </a:r>
            <a:r>
              <a:rPr lang="cs-CZ" sz="2400" dirty="0"/>
              <a:t>)</a:t>
            </a:r>
            <a:r>
              <a:rPr lang="cs-CZ" sz="2400" dirty="0">
                <a:solidFill>
                  <a:srgbClr val="00FF00"/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95229" y="1758330"/>
            <a:ext cx="5869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400" dirty="0">
                <a:solidFill>
                  <a:srgbClr val="00FF00"/>
                </a:solidFill>
              </a:rPr>
              <a:t>→ </a:t>
            </a:r>
            <a:r>
              <a:rPr lang="en-US" sz="2400" dirty="0" err="1">
                <a:solidFill>
                  <a:srgbClr val="00FF00"/>
                </a:solidFill>
              </a:rPr>
              <a:t>AdP</a:t>
            </a:r>
            <a:r>
              <a:rPr lang="en-US" sz="2400" dirty="0">
                <a:solidFill>
                  <a:srgbClr val="00FF00"/>
                </a:solidFill>
              </a:rPr>
              <a:t> 9.1 </a:t>
            </a:r>
            <a:r>
              <a:rPr lang="cs-CZ" sz="2400" dirty="0">
                <a:solidFill>
                  <a:srgbClr val="00FF00"/>
                </a:solidFill>
              </a:rPr>
              <a:t>Spektrální linie vodíkového atomu</a:t>
            </a:r>
            <a:endParaRPr lang="cs-CZ" sz="2400" dirty="0"/>
          </a:p>
        </p:txBody>
      </p:sp>
      <p:sp>
        <p:nvSpPr>
          <p:cNvPr id="11" name="Rectangle 10"/>
          <p:cNvSpPr/>
          <p:nvPr/>
        </p:nvSpPr>
        <p:spPr>
          <a:xfrm>
            <a:off x="1095229" y="2281550"/>
            <a:ext cx="453034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400" dirty="0">
                <a:solidFill>
                  <a:srgbClr val="00FF00"/>
                </a:solidFill>
              </a:rPr>
              <a:t>→ </a:t>
            </a:r>
            <a:r>
              <a:rPr lang="en-US" sz="2400" dirty="0" err="1">
                <a:solidFill>
                  <a:srgbClr val="00FF00"/>
                </a:solidFill>
              </a:rPr>
              <a:t>AdP</a:t>
            </a:r>
            <a:r>
              <a:rPr lang="en-US" sz="2400" dirty="0">
                <a:solidFill>
                  <a:srgbClr val="00FF00"/>
                </a:solidFill>
              </a:rPr>
              <a:t> 9.1.2</a:t>
            </a:r>
            <a:r>
              <a:rPr lang="cs-CZ" sz="2400" dirty="0">
                <a:solidFill>
                  <a:srgbClr val="00FF00"/>
                </a:solidFill>
              </a:rPr>
              <a:t>.</a:t>
            </a:r>
            <a:r>
              <a:rPr lang="en-US" sz="2400" dirty="0">
                <a:solidFill>
                  <a:srgbClr val="00FF00"/>
                </a:solidFill>
              </a:rPr>
              <a:t>2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FF00"/>
                </a:solidFill>
              </a:rPr>
              <a:t>Energetick</a:t>
            </a:r>
            <a:r>
              <a:rPr lang="cs-CZ" sz="2400" dirty="0">
                <a:solidFill>
                  <a:srgbClr val="00FF00"/>
                </a:solidFill>
              </a:rPr>
              <a:t>é</a:t>
            </a:r>
            <a:r>
              <a:rPr lang="en-US" sz="2400" dirty="0">
                <a:solidFill>
                  <a:srgbClr val="00FF00"/>
                </a:solidFill>
              </a:rPr>
              <a:t> </a:t>
            </a:r>
            <a:r>
              <a:rPr lang="en-US" sz="2400" dirty="0" err="1">
                <a:solidFill>
                  <a:srgbClr val="00FF00"/>
                </a:solidFill>
              </a:rPr>
              <a:t>hladiny</a:t>
            </a:r>
            <a:endParaRPr lang="cs-CZ" sz="2400" dirty="0">
              <a:solidFill>
                <a:srgbClr val="00FF00"/>
              </a:solidFill>
            </a:endParaRPr>
          </a:p>
          <a:p>
            <a:endParaRPr lang="cs-CZ" sz="2400" dirty="0"/>
          </a:p>
        </p:txBody>
      </p:sp>
      <p:sp>
        <p:nvSpPr>
          <p:cNvPr id="12" name="Rectangle 11"/>
          <p:cNvSpPr/>
          <p:nvPr/>
        </p:nvSpPr>
        <p:spPr>
          <a:xfrm>
            <a:off x="1057431" y="3072655"/>
            <a:ext cx="73825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AJ</a:t>
            </a:r>
            <a:r>
              <a:rPr lang="en-US" sz="2800" dirty="0"/>
              <a:t> 1.7+8 </a:t>
            </a:r>
            <a:r>
              <a:rPr lang="en-US" sz="2800" dirty="0" err="1">
                <a:solidFill>
                  <a:srgbClr val="FFC000"/>
                </a:solidFill>
              </a:rPr>
              <a:t>Hlavn</a:t>
            </a:r>
            <a:r>
              <a:rPr lang="cs-CZ" sz="2800" dirty="0">
                <a:solidFill>
                  <a:srgbClr val="FFC000"/>
                </a:solidFill>
              </a:rPr>
              <a:t>í kvantové číslo </a:t>
            </a:r>
            <a:r>
              <a:rPr lang="en-US" sz="2800" dirty="0">
                <a:solidFill>
                  <a:srgbClr val="FFC000"/>
                </a:solidFill>
              </a:rPr>
              <a:t>+ </a:t>
            </a:r>
            <a:r>
              <a:rPr lang="en-US" sz="2800" dirty="0" err="1">
                <a:solidFill>
                  <a:srgbClr val="FFC000"/>
                </a:solidFill>
              </a:rPr>
              <a:t>Atomov</a:t>
            </a:r>
            <a:r>
              <a:rPr lang="cs-CZ" sz="2800" dirty="0">
                <a:solidFill>
                  <a:srgbClr val="FFC000"/>
                </a:solidFill>
              </a:rPr>
              <a:t>é orbitaly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71312" y="3738779"/>
            <a:ext cx="597234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</a:rPr>
              <a:t>→ </a:t>
            </a:r>
            <a:r>
              <a:rPr lang="en-US" sz="2400" dirty="0" err="1">
                <a:solidFill>
                  <a:srgbClr val="00FF00"/>
                </a:solidFill>
              </a:rPr>
              <a:t>AdP</a:t>
            </a:r>
            <a:r>
              <a:rPr lang="en-US" sz="2400" dirty="0">
                <a:solidFill>
                  <a:srgbClr val="00FF00"/>
                </a:solidFill>
              </a:rPr>
              <a:t> 9.1</a:t>
            </a:r>
            <a:r>
              <a:rPr lang="cs-CZ" sz="2400" dirty="0">
                <a:solidFill>
                  <a:srgbClr val="00FF00"/>
                </a:solidFill>
              </a:rPr>
              <a:t>.</a:t>
            </a:r>
            <a:r>
              <a:rPr lang="en-US" sz="2400" dirty="0">
                <a:solidFill>
                  <a:srgbClr val="00FF00"/>
                </a:solidFill>
              </a:rPr>
              <a:t>2  </a:t>
            </a:r>
            <a:r>
              <a:rPr lang="en-US" sz="2400" dirty="0" err="1">
                <a:solidFill>
                  <a:srgbClr val="00FF00"/>
                </a:solidFill>
              </a:rPr>
              <a:t>Atomov</a:t>
            </a:r>
            <a:r>
              <a:rPr lang="cs-CZ" sz="2400" dirty="0">
                <a:solidFill>
                  <a:srgbClr val="00FF00"/>
                </a:solidFill>
              </a:rPr>
              <a:t>é orbitaly a jejich energie</a:t>
            </a:r>
            <a:endParaRPr lang="cs-CZ" dirty="0">
              <a:solidFill>
                <a:srgbClr val="00FF00"/>
              </a:solidFill>
            </a:endParaRPr>
          </a:p>
          <a:p>
            <a:endParaRPr lang="cs-CZ" dirty="0"/>
          </a:p>
        </p:txBody>
      </p:sp>
      <p:sp>
        <p:nvSpPr>
          <p:cNvPr id="14" name="Rectangle 13"/>
          <p:cNvSpPr/>
          <p:nvPr/>
        </p:nvSpPr>
        <p:spPr>
          <a:xfrm>
            <a:off x="1171312" y="4325560"/>
            <a:ext cx="4527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</a:rPr>
              <a:t>→ </a:t>
            </a:r>
            <a:r>
              <a:rPr lang="en-US" sz="2400" dirty="0" err="1">
                <a:solidFill>
                  <a:srgbClr val="00FF00"/>
                </a:solidFill>
              </a:rPr>
              <a:t>AdP</a:t>
            </a:r>
            <a:r>
              <a:rPr lang="en-US" sz="2400" dirty="0">
                <a:solidFill>
                  <a:srgbClr val="00FF00"/>
                </a:solidFill>
              </a:rPr>
              <a:t> 9.1</a:t>
            </a:r>
            <a:r>
              <a:rPr lang="cs-CZ" sz="2400" dirty="0">
                <a:solidFill>
                  <a:srgbClr val="00FF00"/>
                </a:solidFill>
              </a:rPr>
              <a:t>.</a:t>
            </a:r>
            <a:r>
              <a:rPr lang="en-US" sz="2400" dirty="0">
                <a:solidFill>
                  <a:srgbClr val="00FF00"/>
                </a:solidFill>
              </a:rPr>
              <a:t>2</a:t>
            </a:r>
            <a:r>
              <a:rPr lang="cs-CZ" sz="2400" dirty="0">
                <a:solidFill>
                  <a:srgbClr val="00FF00"/>
                </a:solidFill>
              </a:rPr>
              <a:t>.</a:t>
            </a:r>
            <a:r>
              <a:rPr lang="en-US" sz="2400" dirty="0">
                <a:solidFill>
                  <a:srgbClr val="00FF00"/>
                </a:solidFill>
              </a:rPr>
              <a:t>1  Spec</a:t>
            </a:r>
            <a:r>
              <a:rPr lang="cs-CZ" sz="2400" dirty="0">
                <a:solidFill>
                  <a:srgbClr val="00FF00"/>
                </a:solidFill>
              </a:rPr>
              <a:t>i</a:t>
            </a:r>
            <a:r>
              <a:rPr lang="en-US" sz="2400" dirty="0" err="1">
                <a:solidFill>
                  <a:srgbClr val="00FF00"/>
                </a:solidFill>
              </a:rPr>
              <a:t>fikace</a:t>
            </a:r>
            <a:r>
              <a:rPr lang="en-US" sz="2400" dirty="0">
                <a:solidFill>
                  <a:srgbClr val="00FF00"/>
                </a:solidFill>
              </a:rPr>
              <a:t> orbital</a:t>
            </a:r>
            <a:r>
              <a:rPr lang="cs-CZ" sz="2400" dirty="0">
                <a:solidFill>
                  <a:srgbClr val="00FF00"/>
                </a:solidFill>
              </a:rPr>
              <a:t>ů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71312" y="4939625"/>
            <a:ext cx="80222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</a:rPr>
              <a:t>→ </a:t>
            </a:r>
            <a:r>
              <a:rPr lang="en-US" sz="2400" dirty="0" err="1">
                <a:solidFill>
                  <a:srgbClr val="00FF00"/>
                </a:solidFill>
              </a:rPr>
              <a:t>AdP</a:t>
            </a:r>
            <a:r>
              <a:rPr lang="en-US" sz="2400" dirty="0">
                <a:solidFill>
                  <a:srgbClr val="00FF00"/>
                </a:solidFill>
              </a:rPr>
              <a:t> 9.1</a:t>
            </a:r>
            <a:r>
              <a:rPr lang="cs-CZ" sz="2400" dirty="0">
                <a:solidFill>
                  <a:srgbClr val="00FF00"/>
                </a:solidFill>
              </a:rPr>
              <a:t>.</a:t>
            </a:r>
            <a:r>
              <a:rPr lang="en-US" sz="2400" dirty="0">
                <a:solidFill>
                  <a:srgbClr val="00FF00"/>
                </a:solidFill>
              </a:rPr>
              <a:t>2</a:t>
            </a:r>
            <a:r>
              <a:rPr lang="cs-CZ" sz="2400" dirty="0">
                <a:solidFill>
                  <a:srgbClr val="00FF00"/>
                </a:solidFill>
              </a:rPr>
              <a:t>.</a:t>
            </a:r>
            <a:r>
              <a:rPr lang="en-US" sz="2400" dirty="0">
                <a:solidFill>
                  <a:srgbClr val="00FF00"/>
                </a:solidFill>
              </a:rPr>
              <a:t>4  </a:t>
            </a:r>
            <a:r>
              <a:rPr lang="en-US" sz="2400" dirty="0" err="1">
                <a:solidFill>
                  <a:srgbClr val="00FF00"/>
                </a:solidFill>
              </a:rPr>
              <a:t>Slupky</a:t>
            </a:r>
            <a:r>
              <a:rPr lang="en-US" sz="2400" dirty="0">
                <a:solidFill>
                  <a:srgbClr val="00FF00"/>
                </a:solidFill>
              </a:rPr>
              <a:t> a </a:t>
            </a:r>
            <a:r>
              <a:rPr lang="en-US" sz="2400" u="sng" dirty="0" err="1">
                <a:solidFill>
                  <a:srgbClr val="00FF00"/>
                </a:solidFill>
              </a:rPr>
              <a:t>podslupky</a:t>
            </a:r>
            <a:r>
              <a:rPr lang="en-US" sz="2400" dirty="0">
                <a:solidFill>
                  <a:srgbClr val="00FF00"/>
                </a:solidFill>
              </a:rPr>
              <a:t> </a:t>
            </a:r>
            <a:r>
              <a:rPr lang="en-US" sz="2400" dirty="0"/>
              <a:t>[</a:t>
            </a:r>
            <a:r>
              <a:rPr lang="en-US" sz="2400" u="sng" dirty="0" err="1"/>
              <a:t>stejn</a:t>
            </a:r>
            <a:r>
              <a:rPr lang="cs-CZ" sz="2400" u="sng" dirty="0"/>
              <a:t>é </a:t>
            </a:r>
            <a:r>
              <a:rPr lang="cs-CZ" sz="2400" i="1" u="sng" dirty="0"/>
              <a:t>n</a:t>
            </a:r>
            <a:r>
              <a:rPr lang="cs-CZ" sz="2400" u="sng" dirty="0"/>
              <a:t> </a:t>
            </a:r>
            <a:r>
              <a:rPr lang="en-US" sz="2400" u="sng" dirty="0"/>
              <a:t>a</a:t>
            </a:r>
            <a:r>
              <a:rPr lang="cs-CZ" sz="2400" u="sng" dirty="0"/>
              <a:t> </a:t>
            </a:r>
            <a:r>
              <a:rPr lang="cs-CZ" sz="2400" i="1" u="sng" dirty="0"/>
              <a:t>l</a:t>
            </a:r>
            <a:r>
              <a:rPr lang="en-US" sz="2400" i="1" u="sng" dirty="0"/>
              <a:t>, </a:t>
            </a:r>
            <a:r>
              <a:rPr lang="cs-CZ" sz="2400" dirty="0"/>
              <a:t>Atkins</a:t>
            </a:r>
            <a:r>
              <a:rPr lang="en-US" sz="2400" dirty="0"/>
              <a:t>: </a:t>
            </a:r>
            <a:r>
              <a:rPr lang="en-US" sz="2400" dirty="0" err="1"/>
              <a:t>chyba</a:t>
            </a:r>
            <a:r>
              <a:rPr lang="en-US" sz="2400" dirty="0"/>
              <a:t>!]</a:t>
            </a:r>
            <a:endParaRPr lang="cs-CZ" sz="2400" dirty="0"/>
          </a:p>
        </p:txBody>
      </p:sp>
      <p:sp>
        <p:nvSpPr>
          <p:cNvPr id="16" name="Rectangle 15"/>
          <p:cNvSpPr/>
          <p:nvPr/>
        </p:nvSpPr>
        <p:spPr>
          <a:xfrm>
            <a:off x="1171312" y="5539957"/>
            <a:ext cx="73473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</a:rPr>
              <a:t>→ </a:t>
            </a:r>
            <a:r>
              <a:rPr lang="en-US" sz="2400" dirty="0" err="1">
                <a:solidFill>
                  <a:srgbClr val="00FF00"/>
                </a:solidFill>
              </a:rPr>
              <a:t>AdP</a:t>
            </a:r>
            <a:r>
              <a:rPr lang="en-US" sz="2400" dirty="0">
                <a:solidFill>
                  <a:srgbClr val="00FF00"/>
                </a:solidFill>
              </a:rPr>
              <a:t> 9.1</a:t>
            </a:r>
            <a:r>
              <a:rPr lang="cs-CZ" sz="2400" dirty="0">
                <a:solidFill>
                  <a:srgbClr val="00FF00"/>
                </a:solidFill>
              </a:rPr>
              <a:t>.</a:t>
            </a:r>
            <a:r>
              <a:rPr lang="en-US" sz="2400" dirty="0">
                <a:solidFill>
                  <a:srgbClr val="00FF00"/>
                </a:solidFill>
              </a:rPr>
              <a:t>2</a:t>
            </a:r>
            <a:r>
              <a:rPr lang="cs-CZ" sz="2400" dirty="0">
                <a:solidFill>
                  <a:srgbClr val="00FF00"/>
                </a:solidFill>
              </a:rPr>
              <a:t>.</a:t>
            </a:r>
            <a:r>
              <a:rPr lang="en-US" sz="2400" dirty="0">
                <a:solidFill>
                  <a:srgbClr val="00FF00"/>
                </a:solidFill>
              </a:rPr>
              <a:t>5  </a:t>
            </a:r>
            <a:r>
              <a:rPr lang="en-US" sz="2400" dirty="0" err="1">
                <a:solidFill>
                  <a:srgbClr val="00FF00"/>
                </a:solidFill>
              </a:rPr>
              <a:t>Orbitaly</a:t>
            </a:r>
            <a:r>
              <a:rPr lang="en-US" sz="2400" dirty="0">
                <a:solidFill>
                  <a:srgbClr val="00FF00"/>
                </a:solidFill>
              </a:rPr>
              <a:t> </a:t>
            </a:r>
            <a:r>
              <a:rPr lang="en-US" sz="2400" u="sng" dirty="0"/>
              <a:t>s</a:t>
            </a:r>
            <a:r>
              <a:rPr lang="cs-CZ" sz="2400" dirty="0">
                <a:solidFill>
                  <a:srgbClr val="00FF00"/>
                </a:solidFill>
              </a:rPr>
              <a:t>  </a:t>
            </a:r>
            <a:r>
              <a:rPr lang="en-US" sz="2400" dirty="0">
                <a:solidFill>
                  <a:srgbClr val="00FF00"/>
                </a:solidFill>
              </a:rPr>
              <a:t>[</a:t>
            </a:r>
            <a:r>
              <a:rPr lang="en-US" sz="2400" u="sng" dirty="0"/>
              <a:t>s</a:t>
            </a:r>
            <a:r>
              <a:rPr lang="en-US" sz="2400" dirty="0"/>
              <a:t>harp… </a:t>
            </a:r>
            <a:r>
              <a:rPr lang="en-US" sz="2400" dirty="0" err="1"/>
              <a:t>druh</a:t>
            </a:r>
            <a:r>
              <a:rPr lang="en-US" sz="2400" dirty="0"/>
              <a:t> </a:t>
            </a:r>
            <a:r>
              <a:rPr lang="en-US" sz="2400" dirty="0" err="1"/>
              <a:t>lini</a:t>
            </a:r>
            <a:r>
              <a:rPr lang="cs-CZ" sz="2400" dirty="0"/>
              <a:t>í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spektrech</a:t>
            </a:r>
            <a:r>
              <a:rPr lang="en-US" sz="2400" dirty="0">
                <a:solidFill>
                  <a:srgbClr val="00FF00"/>
                </a:solidFill>
              </a:rPr>
              <a:t>]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71312" y="6154022"/>
            <a:ext cx="5375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</a:rPr>
              <a:t>→ </a:t>
            </a:r>
            <a:r>
              <a:rPr lang="en-US" sz="2400" dirty="0" err="1">
                <a:solidFill>
                  <a:srgbClr val="00FF00"/>
                </a:solidFill>
              </a:rPr>
              <a:t>AdP</a:t>
            </a:r>
            <a:r>
              <a:rPr lang="en-US" sz="2400" dirty="0">
                <a:solidFill>
                  <a:srgbClr val="00FF00"/>
                </a:solidFill>
              </a:rPr>
              <a:t> 9.1</a:t>
            </a:r>
            <a:r>
              <a:rPr lang="cs-CZ" sz="2400" dirty="0">
                <a:solidFill>
                  <a:srgbClr val="00FF00"/>
                </a:solidFill>
              </a:rPr>
              <a:t>.</a:t>
            </a:r>
            <a:r>
              <a:rPr lang="en-US" sz="2400" dirty="0">
                <a:solidFill>
                  <a:srgbClr val="00FF00"/>
                </a:solidFill>
              </a:rPr>
              <a:t>2</a:t>
            </a:r>
            <a:r>
              <a:rPr lang="cs-CZ" sz="2400" dirty="0">
                <a:solidFill>
                  <a:srgbClr val="00FF00"/>
                </a:solidFill>
              </a:rPr>
              <a:t>.</a:t>
            </a:r>
            <a:r>
              <a:rPr lang="en-US" sz="2400" dirty="0">
                <a:solidFill>
                  <a:srgbClr val="00FF00"/>
                </a:solidFill>
              </a:rPr>
              <a:t>6  </a:t>
            </a:r>
            <a:r>
              <a:rPr lang="en-US" sz="2400" dirty="0" err="1">
                <a:solidFill>
                  <a:srgbClr val="00FF00"/>
                </a:solidFill>
              </a:rPr>
              <a:t>Radi</a:t>
            </a:r>
            <a:r>
              <a:rPr lang="cs-CZ" sz="2400" dirty="0">
                <a:solidFill>
                  <a:srgbClr val="00FF00"/>
                </a:solidFill>
              </a:rPr>
              <a:t>ální distribuční funkce</a:t>
            </a:r>
          </a:p>
        </p:txBody>
      </p:sp>
    </p:spTree>
    <p:extLst>
      <p:ext uri="{BB962C8B-B14F-4D97-AF65-F5344CB8AC3E}">
        <p14:creationId xmlns:p14="http://schemas.microsoft.com/office/powerpoint/2010/main" val="128104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532" y="29310"/>
            <a:ext cx="8353313" cy="1143000"/>
          </a:xfrm>
        </p:spPr>
        <p:txBody>
          <a:bodyPr>
            <a:normAutofit/>
          </a:bodyPr>
          <a:lstStyle/>
          <a:p>
            <a:r>
              <a:rPr lang="cs-CZ" sz="3200" dirty="0"/>
              <a:t>AdP </a:t>
            </a:r>
            <a:r>
              <a:rPr lang="en-US" sz="3200" dirty="0"/>
              <a:t>9.1.2.7 </a:t>
            </a:r>
            <a:r>
              <a:rPr lang="en-US" sz="3200" dirty="0" err="1">
                <a:solidFill>
                  <a:srgbClr val="00FF00"/>
                </a:solidFill>
              </a:rPr>
              <a:t>Orbitaly</a:t>
            </a:r>
            <a:r>
              <a:rPr lang="en-US" sz="3200" dirty="0">
                <a:solidFill>
                  <a:srgbClr val="00FF00"/>
                </a:solidFill>
              </a:rPr>
              <a:t> </a:t>
            </a:r>
            <a:r>
              <a:rPr lang="en-US" sz="3200" dirty="0"/>
              <a:t>p</a:t>
            </a:r>
            <a:r>
              <a:rPr lang="cs-CZ" sz="3200" dirty="0">
                <a:solidFill>
                  <a:srgbClr val="00FF00"/>
                </a:solidFill>
              </a:rPr>
              <a:t> </a:t>
            </a:r>
            <a:r>
              <a:rPr lang="en-US" sz="3200" dirty="0">
                <a:solidFill>
                  <a:srgbClr val="00FF00"/>
                </a:solidFill>
              </a:rPr>
              <a:t>[</a:t>
            </a:r>
            <a:r>
              <a:rPr lang="en-US" sz="3200" dirty="0"/>
              <a:t>p</a:t>
            </a:r>
            <a:r>
              <a:rPr lang="en-US" sz="3200" dirty="0">
                <a:solidFill>
                  <a:srgbClr val="00FF00"/>
                </a:solidFill>
              </a:rPr>
              <a:t>rincipal] – </a:t>
            </a:r>
            <a:r>
              <a:rPr lang="en-US" sz="3200" dirty="0" err="1">
                <a:solidFill>
                  <a:srgbClr val="00FF00"/>
                </a:solidFill>
              </a:rPr>
              <a:t>radi</a:t>
            </a:r>
            <a:r>
              <a:rPr lang="cs-CZ" sz="3200" dirty="0">
                <a:solidFill>
                  <a:srgbClr val="00FF00"/>
                </a:solidFill>
              </a:rPr>
              <a:t>ální část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189" y="1172310"/>
            <a:ext cx="4003989" cy="4408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61189" y="5589424"/>
            <a:ext cx="3891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C000"/>
                </a:solidFill>
              </a:rPr>
              <a:t>Obr</a:t>
            </a:r>
            <a:r>
              <a:rPr lang="en-US" sz="2400" dirty="0">
                <a:solidFill>
                  <a:srgbClr val="FFC000"/>
                </a:solidFill>
              </a:rPr>
              <a:t>.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en-US" sz="2400" dirty="0">
                <a:solidFill>
                  <a:srgbClr val="FFC000"/>
                </a:solidFill>
              </a:rPr>
              <a:t>9.4 d.</a:t>
            </a:r>
          </a:p>
          <a:p>
            <a:r>
              <a:rPr lang="en-US" sz="2400" dirty="0" err="1">
                <a:solidFill>
                  <a:srgbClr val="FFC000"/>
                </a:solidFill>
              </a:rPr>
              <a:t>Radi</a:t>
            </a:r>
            <a:r>
              <a:rPr lang="cs-CZ" sz="2400" dirty="0">
                <a:solidFill>
                  <a:srgbClr val="FFC000"/>
                </a:solidFill>
              </a:rPr>
              <a:t>ální část vlnové funkce pro orbital </a:t>
            </a:r>
            <a:r>
              <a:rPr lang="en-US" sz="2400" dirty="0">
                <a:solidFill>
                  <a:srgbClr val="FFC000"/>
                </a:solidFill>
              </a:rPr>
              <a:t>2p </a:t>
            </a:r>
            <a:r>
              <a:rPr lang="en-US" sz="2400" dirty="0" err="1">
                <a:solidFill>
                  <a:srgbClr val="FFC000"/>
                </a:solidFill>
              </a:rPr>
              <a:t>vod</a:t>
            </a:r>
            <a:r>
              <a:rPr lang="cs-CZ" sz="2400" dirty="0">
                <a:solidFill>
                  <a:srgbClr val="FFC000"/>
                </a:solidFill>
              </a:rPr>
              <a:t>í</a:t>
            </a:r>
            <a:r>
              <a:rPr lang="en-US" sz="2400" dirty="0" err="1">
                <a:solidFill>
                  <a:srgbClr val="FFC000"/>
                </a:solidFill>
              </a:rPr>
              <a:t>ku</a:t>
            </a:r>
            <a:r>
              <a:rPr lang="en-US" sz="2400" dirty="0">
                <a:solidFill>
                  <a:srgbClr val="FFC000"/>
                </a:solidFill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72309"/>
            <a:ext cx="3657600" cy="4408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7200" y="5589424"/>
            <a:ext cx="3891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C000"/>
                </a:solidFill>
              </a:rPr>
              <a:t>Obr</a:t>
            </a:r>
            <a:r>
              <a:rPr lang="en-US" sz="2400" dirty="0">
                <a:solidFill>
                  <a:srgbClr val="FFC000"/>
                </a:solidFill>
              </a:rPr>
              <a:t>.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en-US" sz="2400" dirty="0">
                <a:solidFill>
                  <a:srgbClr val="FFC000"/>
                </a:solidFill>
              </a:rPr>
              <a:t>9.4 a.</a:t>
            </a:r>
            <a:endParaRPr lang="cs-CZ" sz="2400" dirty="0">
              <a:solidFill>
                <a:srgbClr val="FFC000"/>
              </a:solidFill>
            </a:endParaRPr>
          </a:p>
          <a:p>
            <a:r>
              <a:rPr lang="en-US" sz="2400" dirty="0" err="1">
                <a:solidFill>
                  <a:srgbClr val="FFC000"/>
                </a:solidFill>
              </a:rPr>
              <a:t>Radi</a:t>
            </a:r>
            <a:r>
              <a:rPr lang="cs-CZ" sz="2400" dirty="0">
                <a:solidFill>
                  <a:srgbClr val="FFC000"/>
                </a:solidFill>
              </a:rPr>
              <a:t>ální část vlnové funkce pro orbital </a:t>
            </a:r>
            <a:r>
              <a:rPr lang="en-US" sz="2400" dirty="0">
                <a:solidFill>
                  <a:srgbClr val="FFC000"/>
                </a:solidFill>
              </a:rPr>
              <a:t>1s </a:t>
            </a:r>
            <a:r>
              <a:rPr lang="en-US" sz="2400" dirty="0" err="1">
                <a:solidFill>
                  <a:srgbClr val="FFC000"/>
                </a:solidFill>
              </a:rPr>
              <a:t>vod</a:t>
            </a:r>
            <a:r>
              <a:rPr lang="cs-CZ" sz="2400" dirty="0">
                <a:solidFill>
                  <a:srgbClr val="FFC000"/>
                </a:solidFill>
              </a:rPr>
              <a:t>í</a:t>
            </a:r>
            <a:r>
              <a:rPr lang="en-US" sz="2400" dirty="0" err="1">
                <a:solidFill>
                  <a:srgbClr val="FFC000"/>
                </a:solidFill>
              </a:rPr>
              <a:t>ku</a:t>
            </a:r>
            <a:r>
              <a:rPr lang="en-US" sz="2400" dirty="0">
                <a:solidFill>
                  <a:srgbClr val="FFC000"/>
                </a:solidFill>
              </a:rPr>
              <a:t>.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8976" y="1003610"/>
            <a:ext cx="4371278" cy="5786143"/>
          </a:xfrm>
          <a:prstGeom prst="rect">
            <a:avLst/>
          </a:prstGeom>
          <a:noFill/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33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46" y="2481531"/>
            <a:ext cx="75819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459725" y="255835"/>
            <a:ext cx="1738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Obr</a:t>
            </a:r>
            <a:r>
              <a:rPr lang="en-US" sz="2800" b="1" dirty="0">
                <a:solidFill>
                  <a:schemeClr val="bg1"/>
                </a:solidFill>
              </a:rPr>
              <a:t>.</a:t>
            </a:r>
            <a:r>
              <a:rPr lang="cs-CZ" sz="2800" b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9.15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6931" y="404735"/>
            <a:ext cx="83533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00FF00"/>
                </a:solidFill>
              </a:rPr>
              <a:t>Orbitaly</a:t>
            </a:r>
            <a:r>
              <a:rPr lang="en-US" sz="3200" dirty="0">
                <a:solidFill>
                  <a:srgbClr val="00FF00"/>
                </a:solidFill>
              </a:rPr>
              <a:t> </a:t>
            </a:r>
            <a:r>
              <a:rPr lang="en-US" sz="3200" dirty="0"/>
              <a:t>p</a:t>
            </a:r>
            <a:r>
              <a:rPr lang="cs-CZ" sz="3200" dirty="0"/>
              <a:t> </a:t>
            </a:r>
            <a:r>
              <a:rPr lang="en-US" sz="3200" dirty="0">
                <a:solidFill>
                  <a:srgbClr val="00FF00"/>
                </a:solidFill>
              </a:rPr>
              <a:t>– </a:t>
            </a:r>
            <a:r>
              <a:rPr lang="en-US" sz="3200" dirty="0" err="1">
                <a:solidFill>
                  <a:srgbClr val="00FF00"/>
                </a:solidFill>
              </a:rPr>
              <a:t>radi</a:t>
            </a:r>
            <a:r>
              <a:rPr lang="cs-CZ" sz="3200" dirty="0">
                <a:solidFill>
                  <a:srgbClr val="00FF00"/>
                </a:solidFill>
              </a:rPr>
              <a:t>ální a úhlová část dohromady</a:t>
            </a:r>
          </a:p>
        </p:txBody>
      </p:sp>
      <p:sp>
        <p:nvSpPr>
          <p:cNvPr id="2" name="Rectangle 1"/>
          <p:cNvSpPr/>
          <p:nvPr/>
        </p:nvSpPr>
        <p:spPr>
          <a:xfrm>
            <a:off x="875855" y="583319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FFC000"/>
                </a:solidFill>
              </a:rPr>
              <a:t>Obr</a:t>
            </a:r>
            <a:r>
              <a:rPr lang="en-US" sz="2400" dirty="0">
                <a:solidFill>
                  <a:srgbClr val="FFC000"/>
                </a:solidFill>
              </a:rPr>
              <a:t>.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en-US" sz="2400" dirty="0">
                <a:solidFill>
                  <a:srgbClr val="FFC000"/>
                </a:solidFill>
              </a:rPr>
              <a:t>9.15 </a:t>
            </a:r>
            <a:r>
              <a:rPr lang="en-US" sz="2400" dirty="0" err="1">
                <a:solidFill>
                  <a:srgbClr val="FFC000"/>
                </a:solidFill>
              </a:rPr>
              <a:t>Hrani</a:t>
            </a:r>
            <a:r>
              <a:rPr lang="cs-CZ" sz="2400" dirty="0">
                <a:solidFill>
                  <a:srgbClr val="FFC000"/>
                </a:solidFill>
              </a:rPr>
              <a:t>ční plochy orbitalů p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7931" y="1437842"/>
            <a:ext cx="2840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Orbital </a:t>
            </a:r>
            <a:r>
              <a:rPr lang="en-US" sz="2000" dirty="0"/>
              <a:t>2p</a:t>
            </a:r>
            <a:r>
              <a:rPr lang="en-US" sz="2000" baseline="-25000" dirty="0"/>
              <a:t>z </a:t>
            </a:r>
            <a:r>
              <a:rPr lang="en-US" sz="2000" dirty="0"/>
              <a:t> n=2, l=1, </a:t>
            </a:r>
            <a:r>
              <a:rPr lang="en-US" sz="2000" i="1" dirty="0"/>
              <a:t>m</a:t>
            </a:r>
            <a:r>
              <a:rPr lang="en-US" sz="2000" i="1" baseline="-25000" dirty="0"/>
              <a:t>l</a:t>
            </a:r>
            <a:r>
              <a:rPr lang="en-US" sz="2000" dirty="0"/>
              <a:t>=0</a:t>
            </a:r>
            <a:endParaRPr lang="cs-CZ" sz="2000" baseline="-250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613587" y="1837952"/>
            <a:ext cx="973174" cy="492655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222380" y="1837952"/>
            <a:ext cx="713680" cy="492654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07596" y="1461028"/>
            <a:ext cx="3756221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2000" dirty="0"/>
              <a:t>Orbitaly </a:t>
            </a:r>
            <a:r>
              <a:rPr lang="en-US" sz="2000" dirty="0"/>
              <a:t>2p</a:t>
            </a:r>
            <a:r>
              <a:rPr lang="en-US" sz="2000" baseline="-25000" dirty="0"/>
              <a:t>x</a:t>
            </a:r>
            <a:r>
              <a:rPr lang="en-US" sz="2000" dirty="0"/>
              <a:t> a 2p</a:t>
            </a:r>
            <a:r>
              <a:rPr lang="en-US" sz="2000" baseline="-25000" dirty="0"/>
              <a:t>y</a:t>
            </a:r>
            <a:r>
              <a:rPr lang="en-US" sz="2000" dirty="0"/>
              <a:t> : n=2, l=1, </a:t>
            </a:r>
            <a:r>
              <a:rPr lang="en-US" sz="2000" i="1" dirty="0"/>
              <a:t>m</a:t>
            </a:r>
            <a:r>
              <a:rPr lang="en-US" sz="2000" i="1" baseline="-25000" dirty="0"/>
              <a:t>l</a:t>
            </a:r>
            <a:r>
              <a:rPr lang="en-US" sz="2000" dirty="0"/>
              <a:t>=±1</a:t>
            </a:r>
            <a:endParaRPr lang="cs-CZ" sz="2000" baseline="-25000" dirty="0"/>
          </a:p>
          <a:p>
            <a:r>
              <a:rPr lang="en-US" dirty="0"/>
              <a:t> </a:t>
            </a:r>
            <a:r>
              <a:rPr lang="en-US" baseline="-25000" dirty="0"/>
              <a:t> </a:t>
            </a:r>
            <a:endParaRPr lang="cs-CZ" baseline="-250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165254" y="1807174"/>
            <a:ext cx="0" cy="611974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96747" y="1393902"/>
            <a:ext cx="5290770" cy="39135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4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449" y="242200"/>
            <a:ext cx="77013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/>
              <a:t>AdP </a:t>
            </a:r>
            <a:r>
              <a:rPr lang="en-US" sz="3200" dirty="0"/>
              <a:t>9.1.2.8 </a:t>
            </a:r>
            <a:r>
              <a:rPr lang="en-US" sz="3200" dirty="0" err="1">
                <a:solidFill>
                  <a:srgbClr val="00FF00"/>
                </a:solidFill>
              </a:rPr>
              <a:t>Orbitaly</a:t>
            </a:r>
            <a:r>
              <a:rPr lang="en-US" sz="3200" dirty="0">
                <a:solidFill>
                  <a:srgbClr val="00FF00"/>
                </a:solidFill>
              </a:rPr>
              <a:t> </a:t>
            </a:r>
            <a:r>
              <a:rPr lang="en-US" sz="3200" dirty="0"/>
              <a:t>d</a:t>
            </a:r>
            <a:r>
              <a:rPr lang="cs-CZ" sz="3200" dirty="0">
                <a:solidFill>
                  <a:srgbClr val="00FF00"/>
                </a:solidFill>
              </a:rPr>
              <a:t> </a:t>
            </a:r>
            <a:r>
              <a:rPr lang="en-US" sz="3200" dirty="0">
                <a:solidFill>
                  <a:srgbClr val="00FF00"/>
                </a:solidFill>
              </a:rPr>
              <a:t>[</a:t>
            </a:r>
            <a:r>
              <a:rPr lang="en-US" sz="3200" dirty="0"/>
              <a:t>d</a:t>
            </a:r>
            <a:r>
              <a:rPr lang="en-US" sz="3200" dirty="0">
                <a:solidFill>
                  <a:srgbClr val="00FF00"/>
                </a:solidFill>
              </a:rPr>
              <a:t>iffuse] – </a:t>
            </a:r>
            <a:r>
              <a:rPr lang="en-US" sz="3200" dirty="0" err="1">
                <a:solidFill>
                  <a:srgbClr val="00FF00"/>
                </a:solidFill>
              </a:rPr>
              <a:t>radi</a:t>
            </a:r>
            <a:r>
              <a:rPr lang="cs-CZ" sz="3200" dirty="0">
                <a:solidFill>
                  <a:srgbClr val="00FF00"/>
                </a:solidFill>
              </a:rPr>
              <a:t>ální část</a:t>
            </a:r>
            <a:endParaRPr lang="cs-CZ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65" y="1083100"/>
            <a:ext cx="4003989" cy="4408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80565" y="5500214"/>
            <a:ext cx="3891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C000"/>
                </a:solidFill>
              </a:rPr>
              <a:t>Obr</a:t>
            </a:r>
            <a:r>
              <a:rPr lang="en-US" sz="2400" dirty="0">
                <a:solidFill>
                  <a:srgbClr val="FFC000"/>
                </a:solidFill>
              </a:rPr>
              <a:t>.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en-US" sz="2400" dirty="0">
                <a:solidFill>
                  <a:srgbClr val="FFC000"/>
                </a:solidFill>
              </a:rPr>
              <a:t>9.4 d.</a:t>
            </a:r>
          </a:p>
          <a:p>
            <a:r>
              <a:rPr lang="en-US" sz="2400" dirty="0" err="1">
                <a:solidFill>
                  <a:srgbClr val="FFC000"/>
                </a:solidFill>
              </a:rPr>
              <a:t>Radi</a:t>
            </a:r>
            <a:r>
              <a:rPr lang="cs-CZ" sz="2400" dirty="0">
                <a:solidFill>
                  <a:srgbClr val="FFC000"/>
                </a:solidFill>
              </a:rPr>
              <a:t>ální část vlnové funkce pro orbital </a:t>
            </a:r>
            <a:r>
              <a:rPr lang="en-US" sz="2400" dirty="0">
                <a:solidFill>
                  <a:srgbClr val="FFC000"/>
                </a:solidFill>
              </a:rPr>
              <a:t>2p </a:t>
            </a:r>
            <a:r>
              <a:rPr lang="en-US" sz="2400" dirty="0" err="1">
                <a:solidFill>
                  <a:srgbClr val="FFC000"/>
                </a:solidFill>
              </a:rPr>
              <a:t>vod</a:t>
            </a:r>
            <a:r>
              <a:rPr lang="cs-CZ" sz="2400" dirty="0">
                <a:solidFill>
                  <a:srgbClr val="FFC000"/>
                </a:solidFill>
              </a:rPr>
              <a:t>í</a:t>
            </a:r>
            <a:r>
              <a:rPr lang="en-US" sz="2400" dirty="0" err="1">
                <a:solidFill>
                  <a:srgbClr val="FFC000"/>
                </a:solidFill>
              </a:rPr>
              <a:t>ku</a:t>
            </a:r>
            <a:r>
              <a:rPr lang="en-US" sz="2400" dirty="0">
                <a:solidFill>
                  <a:srgbClr val="FFC000"/>
                </a:solidFill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906" y="1083100"/>
            <a:ext cx="3769901" cy="432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886906" y="549161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FFC000"/>
                </a:solidFill>
              </a:rPr>
              <a:t>Obr</a:t>
            </a:r>
            <a:r>
              <a:rPr lang="en-US" sz="2400" dirty="0">
                <a:solidFill>
                  <a:srgbClr val="FFC000"/>
                </a:solidFill>
              </a:rPr>
              <a:t>.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en-US" sz="2400" dirty="0">
                <a:solidFill>
                  <a:srgbClr val="FFC000"/>
                </a:solidFill>
              </a:rPr>
              <a:t>9.4 f.</a:t>
            </a:r>
          </a:p>
          <a:p>
            <a:r>
              <a:rPr lang="en-US" sz="2400" dirty="0" err="1">
                <a:solidFill>
                  <a:srgbClr val="FFC000"/>
                </a:solidFill>
              </a:rPr>
              <a:t>Radi</a:t>
            </a:r>
            <a:r>
              <a:rPr lang="cs-CZ" sz="2400" dirty="0">
                <a:solidFill>
                  <a:srgbClr val="FFC000"/>
                </a:solidFill>
              </a:rPr>
              <a:t>ální část vlnové funkce pro orbital </a:t>
            </a:r>
            <a:r>
              <a:rPr lang="en-US" sz="2400" dirty="0">
                <a:solidFill>
                  <a:srgbClr val="FFC000"/>
                </a:solidFill>
              </a:rPr>
              <a:t>3d </a:t>
            </a:r>
            <a:r>
              <a:rPr lang="en-US" sz="2400" dirty="0" err="1">
                <a:solidFill>
                  <a:srgbClr val="FFC000"/>
                </a:solidFill>
              </a:rPr>
              <a:t>vod</a:t>
            </a:r>
            <a:r>
              <a:rPr lang="cs-CZ" sz="2400" dirty="0">
                <a:solidFill>
                  <a:srgbClr val="FFC000"/>
                </a:solidFill>
              </a:rPr>
              <a:t>í</a:t>
            </a:r>
            <a:r>
              <a:rPr lang="en-US" sz="2400" dirty="0" err="1">
                <a:solidFill>
                  <a:srgbClr val="FFC000"/>
                </a:solidFill>
              </a:rPr>
              <a:t>ku</a:t>
            </a:r>
            <a:r>
              <a:rPr lang="en-US" sz="2400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6235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95606" y="27400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err="1">
                <a:solidFill>
                  <a:srgbClr val="00FF00"/>
                </a:solidFill>
              </a:rPr>
              <a:t>Orbitaly</a:t>
            </a:r>
            <a:r>
              <a:rPr lang="en-US" sz="3200" dirty="0">
                <a:solidFill>
                  <a:srgbClr val="00FF00"/>
                </a:solidFill>
              </a:rPr>
              <a:t> </a:t>
            </a:r>
            <a:r>
              <a:rPr lang="en-US" sz="3200" dirty="0"/>
              <a:t>d</a:t>
            </a:r>
            <a:r>
              <a:rPr lang="cs-CZ" sz="3200" dirty="0">
                <a:solidFill>
                  <a:srgbClr val="00FF00"/>
                </a:solidFill>
              </a:rPr>
              <a:t> </a:t>
            </a:r>
            <a:r>
              <a:rPr lang="en-US" sz="3200" dirty="0">
                <a:solidFill>
                  <a:srgbClr val="00FF00"/>
                </a:solidFill>
              </a:rPr>
              <a:t>- </a:t>
            </a:r>
            <a:r>
              <a:rPr lang="en-US" sz="3200" dirty="0" err="1">
                <a:solidFill>
                  <a:srgbClr val="00FF00"/>
                </a:solidFill>
              </a:rPr>
              <a:t>radi</a:t>
            </a:r>
            <a:r>
              <a:rPr lang="cs-CZ" sz="3200" dirty="0">
                <a:solidFill>
                  <a:srgbClr val="00FF00"/>
                </a:solidFill>
              </a:rPr>
              <a:t>ální </a:t>
            </a:r>
            <a:r>
              <a:rPr lang="en-US" sz="3200" dirty="0">
                <a:solidFill>
                  <a:srgbClr val="00FF00"/>
                </a:solidFill>
              </a:rPr>
              <a:t>a </a:t>
            </a:r>
            <a:r>
              <a:rPr lang="cs-CZ" sz="3200" dirty="0">
                <a:solidFill>
                  <a:srgbClr val="00FF00"/>
                </a:solidFill>
              </a:rPr>
              <a:t>úhlová část dohromady</a:t>
            </a:r>
            <a:endParaRPr lang="cs-CZ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057" y="1272034"/>
            <a:ext cx="6816932" cy="459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0458" y="6161792"/>
            <a:ext cx="86198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00FF00"/>
                </a:solidFill>
              </a:rPr>
              <a:t>Obr. </a:t>
            </a:r>
            <a:r>
              <a:rPr lang="en-US" sz="2400" dirty="0">
                <a:solidFill>
                  <a:srgbClr val="00FF00"/>
                </a:solidFill>
              </a:rPr>
              <a:t>9.16 </a:t>
            </a:r>
            <a:r>
              <a:rPr lang="en-US" sz="2400" dirty="0" err="1">
                <a:solidFill>
                  <a:srgbClr val="00FF00"/>
                </a:solidFill>
              </a:rPr>
              <a:t>Plochy</a:t>
            </a:r>
            <a:r>
              <a:rPr lang="en-US" sz="2400" dirty="0">
                <a:solidFill>
                  <a:srgbClr val="00FF00"/>
                </a:solidFill>
              </a:rPr>
              <a:t> </a:t>
            </a:r>
            <a:r>
              <a:rPr lang="en-US" sz="2400" dirty="0" err="1">
                <a:solidFill>
                  <a:srgbClr val="00FF00"/>
                </a:solidFill>
              </a:rPr>
              <a:t>konstantn</a:t>
            </a:r>
            <a:r>
              <a:rPr lang="cs-CZ" sz="2400" dirty="0">
                <a:solidFill>
                  <a:srgbClr val="00FF00"/>
                </a:solidFill>
              </a:rPr>
              <a:t>í hustoty pravděpodobnosti pro orbitaly 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7935" y="201837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2000" b="1" dirty="0">
                <a:solidFill>
                  <a:srgbClr val="FF0000"/>
                </a:solidFill>
              </a:rPr>
              <a:t>=</a:t>
            </a:r>
            <a:r>
              <a:rPr lang="en-US" sz="2000" b="1" dirty="0">
                <a:solidFill>
                  <a:srgbClr val="FF0000"/>
                </a:solidFill>
              </a:rPr>
              <a:t>0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0799" y="4152252"/>
            <a:ext cx="832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2000" b="1" dirty="0">
                <a:solidFill>
                  <a:srgbClr val="FF0000"/>
                </a:solidFill>
              </a:rPr>
              <a:t>=</a:t>
            </a:r>
            <a:r>
              <a:rPr lang="en-US" sz="2000" b="1" dirty="0">
                <a:solidFill>
                  <a:srgbClr val="FF0000"/>
                </a:solidFill>
              </a:rPr>
              <a:t>±1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0195" y="3771778"/>
            <a:ext cx="3947532" cy="19264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1387936" y="1290620"/>
            <a:ext cx="2169304" cy="24811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9" name="Group 18"/>
          <p:cNvGrpSpPr/>
          <p:nvPr/>
        </p:nvGrpSpPr>
        <p:grpSpPr>
          <a:xfrm>
            <a:off x="3557240" y="2999677"/>
            <a:ext cx="832279" cy="1442840"/>
            <a:chOff x="3557240" y="2999677"/>
            <a:chExt cx="832279" cy="1442840"/>
          </a:xfrm>
        </p:grpSpPr>
        <p:sp>
          <p:nvSpPr>
            <p:cNvPr id="10" name="TextBox 9"/>
            <p:cNvSpPr txBox="1"/>
            <p:nvPr/>
          </p:nvSpPr>
          <p:spPr>
            <a:xfrm>
              <a:off x="3557240" y="3371667"/>
              <a:ext cx="8322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000" b="1" dirty="0">
                  <a:solidFill>
                    <a:srgbClr val="33CC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cs-CZ" sz="2000" b="1" baseline="-25000" dirty="0">
                  <a:solidFill>
                    <a:srgbClr val="33CC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cs-CZ" sz="2000" b="1" dirty="0">
                  <a:solidFill>
                    <a:srgbClr val="33CC33"/>
                  </a:solidFill>
                </a:rPr>
                <a:t>=</a:t>
              </a:r>
              <a:r>
                <a:rPr lang="en-US" sz="2000" b="1" dirty="0">
                  <a:solidFill>
                    <a:srgbClr val="33CC33"/>
                  </a:solidFill>
                </a:rPr>
                <a:t>±2</a:t>
              </a:r>
              <a:endParaRPr lang="cs-CZ" sz="2000" b="1" dirty="0">
                <a:solidFill>
                  <a:srgbClr val="33CC33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3557240" y="3861987"/>
              <a:ext cx="256477" cy="580530"/>
            </a:xfrm>
            <a:prstGeom prst="straightConnector1">
              <a:avLst/>
            </a:prstGeom>
            <a:ln w="1905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3934436" y="2999677"/>
              <a:ext cx="249215" cy="405443"/>
            </a:xfrm>
            <a:prstGeom prst="straightConnector1">
              <a:avLst/>
            </a:prstGeom>
            <a:ln w="19050">
              <a:solidFill>
                <a:srgbClr val="00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840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5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130" y="176759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FF00"/>
                </a:solidFill>
              </a:rPr>
              <a:t>9.2.1 Orbit</a:t>
            </a:r>
            <a:r>
              <a:rPr lang="cs-CZ" sz="3200" dirty="0">
                <a:solidFill>
                  <a:srgbClr val="00FF00"/>
                </a:solidFill>
              </a:rPr>
              <a:t>ální aproximace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445" y="4519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FFC000"/>
                </a:solidFill>
              </a:rPr>
              <a:t>9.2 </a:t>
            </a:r>
            <a:r>
              <a:rPr lang="cs-CZ" sz="3600" dirty="0">
                <a:solidFill>
                  <a:srgbClr val="FFC000"/>
                </a:solidFill>
              </a:rPr>
              <a:t>Struktura víceelektronových atomů</a:t>
            </a:r>
          </a:p>
        </p:txBody>
      </p:sp>
      <p:pic>
        <p:nvPicPr>
          <p:cNvPr id="11" name="Picture 2" descr="Výsledek obrázku pro electron correl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94" t="19992" r="19623" b="53480"/>
          <a:stretch/>
        </p:blipFill>
        <p:spPr bwMode="auto">
          <a:xfrm>
            <a:off x="2190890" y="3844174"/>
            <a:ext cx="2019301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32234" y="3769621"/>
            <a:ext cx="1881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Vybraný e</a:t>
            </a:r>
            <a:r>
              <a:rPr lang="en-US" sz="2000" baseline="30000" dirty="0"/>
              <a:t>-</a:t>
            </a:r>
            <a:r>
              <a:rPr lang="cs-CZ" sz="2000" dirty="0"/>
              <a:t> interaguje </a:t>
            </a:r>
          </a:p>
          <a:p>
            <a:pPr algn="ctr"/>
            <a:r>
              <a:rPr lang="cs-CZ" sz="2000" dirty="0">
                <a:solidFill>
                  <a:srgbClr val="FF99FF"/>
                </a:solidFill>
              </a:rPr>
              <a:t>s časově zprůměrovanou hustotou ostatních e</a:t>
            </a:r>
            <a:r>
              <a:rPr lang="cs-CZ" sz="2000" b="1" baseline="30000" dirty="0">
                <a:solidFill>
                  <a:srgbClr val="FF99FF"/>
                </a:solidFill>
              </a:rPr>
              <a:t>-</a:t>
            </a:r>
          </a:p>
        </p:txBody>
      </p:sp>
      <p:pic>
        <p:nvPicPr>
          <p:cNvPr id="13" name="Picture 4" descr="Výsledek obrázku pro electron correl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4" t="67790" r="27436" b="21099"/>
          <a:stretch/>
        </p:blipFill>
        <p:spPr bwMode="auto">
          <a:xfrm>
            <a:off x="4514392" y="4384324"/>
            <a:ext cx="44577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839365" y="3843242"/>
            <a:ext cx="1395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Skutečnost: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45205" y="5146324"/>
            <a:ext cx="1392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Zvýhodnění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29427" y="5146324"/>
            <a:ext cx="16596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Znevýhodnění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16566" y="6445405"/>
            <a:ext cx="4406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Rovnic</a:t>
            </a:r>
            <a:r>
              <a:rPr lang="cs-CZ" dirty="0"/>
              <a:t>i</a:t>
            </a:r>
            <a:r>
              <a:rPr lang="en-US" dirty="0"/>
              <a:t> 9.26 </a:t>
            </a:r>
            <a:r>
              <a:rPr lang="en-US" dirty="0" err="1"/>
              <a:t>ani</a:t>
            </a:r>
            <a:r>
              <a:rPr lang="en-US" dirty="0"/>
              <a:t> O</a:t>
            </a:r>
            <a:r>
              <a:rPr lang="cs-CZ" dirty="0"/>
              <a:t>důvodnění </a:t>
            </a:r>
            <a:r>
              <a:rPr lang="en-US" dirty="0"/>
              <a:t>9.5. </a:t>
            </a:r>
            <a:r>
              <a:rPr lang="en-US" dirty="0" err="1"/>
              <a:t>nepo</a:t>
            </a:r>
            <a:r>
              <a:rPr lang="cs-CZ" dirty="0"/>
              <a:t>žaduji</a:t>
            </a:r>
          </a:p>
        </p:txBody>
      </p:sp>
    </p:spTree>
    <p:extLst>
      <p:ext uri="{BB962C8B-B14F-4D97-AF65-F5344CB8AC3E}">
        <p14:creationId xmlns:p14="http://schemas.microsoft.com/office/powerpoint/2010/main" val="163003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xmlns="" id="{E15EE944-2E6F-478B-AF1E-5FA8E9A5138E}"/>
              </a:ext>
            </a:extLst>
          </p:cNvPr>
          <p:cNvSpPr txBox="1"/>
          <p:nvPr/>
        </p:nvSpPr>
        <p:spPr>
          <a:xfrm>
            <a:off x="1307366" y="2314294"/>
            <a:ext cx="6295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C000"/>
                </a:solidFill>
              </a:rPr>
              <a:t>Elektronov</a:t>
            </a:r>
            <a:r>
              <a:rPr lang="cs-CZ" sz="3600" dirty="0">
                <a:solidFill>
                  <a:srgbClr val="FFC000"/>
                </a:solidFill>
              </a:rPr>
              <a:t>é konfigurace </a:t>
            </a:r>
            <a:r>
              <a:rPr lang="cs-CZ" sz="3600" dirty="0" err="1">
                <a:solidFill>
                  <a:srgbClr val="FFC000"/>
                </a:solidFill>
              </a:rPr>
              <a:t>Sc</a:t>
            </a:r>
            <a:r>
              <a:rPr lang="cs-CZ" sz="3600" dirty="0">
                <a:solidFill>
                  <a:srgbClr val="FFC000"/>
                </a:solidFill>
              </a:rPr>
              <a:t> ... Zn</a:t>
            </a:r>
          </a:p>
        </p:txBody>
      </p:sp>
    </p:spTree>
    <p:extLst>
      <p:ext uri="{BB962C8B-B14F-4D97-AF65-F5344CB8AC3E}">
        <p14:creationId xmlns:p14="http://schemas.microsoft.com/office/powerpoint/2010/main" val="111829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257" y="0"/>
            <a:ext cx="411833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0457" y="5067995"/>
            <a:ext cx="27394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Orbitální energie vs. Z pro neutrální atomy. </a:t>
            </a:r>
          </a:p>
          <a:p>
            <a:endParaRPr lang="cs-CZ" dirty="0"/>
          </a:p>
          <a:p>
            <a:r>
              <a:rPr lang="en-US" dirty="0" err="1"/>
              <a:t>Obr</a:t>
            </a:r>
            <a:r>
              <a:rPr lang="cs-CZ" dirty="0"/>
              <a:t>ázek mimo Atkinse </a:t>
            </a:r>
            <a:r>
              <a:rPr lang="en-US" dirty="0"/>
              <a:t>[</a:t>
            </a:r>
            <a:r>
              <a:rPr lang="en-US" dirty="0" err="1"/>
              <a:t>ChemWiki</a:t>
            </a:r>
            <a:r>
              <a:rPr lang="en-US" dirty="0"/>
              <a:t>]</a:t>
            </a:r>
            <a:r>
              <a:rPr lang="cs-CZ" dirty="0"/>
              <a:t>,  nevyžadován ke zkoušce.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xmlns="" id="{A466C893-A30E-48A1-BF31-270A52EF06A0}"/>
                  </a:ext>
                </a:extLst>
              </p14:cNvPr>
              <p14:cNvContentPartPr/>
              <p14:nvPr/>
            </p14:nvContentPartPr>
            <p14:xfrm>
              <a:off x="349200" y="5232240"/>
              <a:ext cx="1499040" cy="33084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A466C893-A30E-48A1-BF31-270A52EF06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9840" y="5222880"/>
                <a:ext cx="1517760" cy="34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46769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12644</TotalTime>
  <Words>581</Words>
  <Application>Microsoft Office PowerPoint</Application>
  <PresentationFormat>On-screen Show (4:3)</PresentationFormat>
  <Paragraphs>83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5. přednáška, 1. část:  Atomové orbitaly:  dokončení  </vt:lpstr>
      <vt:lpstr>AJ 1.6 Atomová spektra a hladiny energie</vt:lpstr>
      <vt:lpstr>AdP 9.1.2.7 Orbitaly p [principal] – radiální část</vt:lpstr>
      <vt:lpstr>PowerPoint Presentation</vt:lpstr>
      <vt:lpstr>PowerPoint Presentation</vt:lpstr>
      <vt:lpstr>PowerPoint Presentation</vt:lpstr>
      <vt:lpstr>9.2.1 Orbitální aproximace</vt:lpstr>
      <vt:lpstr>PowerPoint Presentation</vt:lpstr>
      <vt:lpstr>PowerPoint Presentation</vt:lpstr>
      <vt:lpstr>Energie AO pro 21Sc  v závislosti na jejich obsazení</vt:lpstr>
      <vt:lpstr>Výměnná interakce</vt:lpstr>
      <vt:lpstr>PowerPoint Presentation</vt:lpstr>
      <vt:lpstr>PowerPoint Presentation</vt:lpstr>
      <vt:lpstr>11.1+11.1.1 Prvky a operace symetrie</vt:lpstr>
      <vt:lpstr>11.1.1.1 Notace a.  n-četná rotace, n-četná rotační osa, identita</vt:lpstr>
      <vt:lpstr>Osy symetrie molekuly benzenu</vt:lpstr>
      <vt:lpstr>PowerPoint Presentation</vt:lpstr>
      <vt:lpstr>b.  Zrcadlení (reflexe) vůči rovině symetrie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Marketa</dc:creator>
  <cp:lastModifiedBy>Marketa</cp:lastModifiedBy>
  <cp:revision>568</cp:revision>
  <dcterms:created xsi:type="dcterms:W3CDTF">2017-01-18T09:16:11Z</dcterms:created>
  <dcterms:modified xsi:type="dcterms:W3CDTF">2019-10-23T07:38:16Z</dcterms:modified>
</cp:coreProperties>
</file>