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328" r:id="rId3"/>
    <p:sldId id="309" r:id="rId4"/>
    <p:sldId id="329" r:id="rId5"/>
    <p:sldId id="317" r:id="rId6"/>
    <p:sldId id="311" r:id="rId7"/>
    <p:sldId id="316" r:id="rId8"/>
    <p:sldId id="321" r:id="rId9"/>
    <p:sldId id="313" r:id="rId10"/>
    <p:sldId id="322" r:id="rId11"/>
    <p:sldId id="342" r:id="rId12"/>
    <p:sldId id="320" r:id="rId13"/>
    <p:sldId id="315" r:id="rId14"/>
    <p:sldId id="319" r:id="rId15"/>
    <p:sldId id="325" r:id="rId16"/>
    <p:sldId id="326" r:id="rId17"/>
    <p:sldId id="327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40" r:id="rId26"/>
    <p:sldId id="34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098C-1920-44DF-88EC-799270950B8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830E-A88E-40A4-912E-47CD69DB5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D830E-A88E-40A4-912E-47CD69DB52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F4C-9E67-4444-9405-5A101DC7A7AC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41AE-6333-4FB0-8E79-4995EDBF5A9E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B304-C2FE-499D-8C9E-DAB77CBE1705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38C-F183-49B0-8003-5FA57DF07156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C13-396D-45C8-96DD-0B264C11A2F2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631D-866A-423F-BDF0-4BD65079289B}" type="datetime1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82C1-8D46-41D7-8FD1-A872F495BAED}" type="datetime1">
              <a:rPr lang="cs-CZ" smtClean="0"/>
              <a:t>03.12.2019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02C0-B053-4E9D-A38E-B69990E495D3}" type="datetime1">
              <a:rPr lang="cs-CZ" smtClean="0"/>
              <a:t>03.12.2019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8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83-9893-487C-85D6-86A99AD5D64E}" type="datetime1">
              <a:rPr lang="cs-CZ" smtClean="0"/>
              <a:t>03.12.2019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DD84-8383-4F87-960D-E29F958C276A}" type="datetime1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85-C30F-416C-A356-FA6EA0358564}" type="datetime1">
              <a:rPr lang="cs-CZ" smtClean="0"/>
              <a:t>03.12.2019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0CD1-93E3-4BAD-89E2-F0768F5FEEA7}" type="datetime1">
              <a:rPr lang="cs-CZ" smtClean="0"/>
              <a:t>03.12.2019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4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1" y="3048000"/>
            <a:ext cx="9220200" cy="933450"/>
          </a:xfrm>
        </p:spPr>
        <p:txBody>
          <a:bodyPr numCol="2">
            <a:normAutofit fontScale="90000"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diagram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ů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5.3.2.1)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ákové pravidlo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5.3.1.3)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Destilace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ěsí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5.3.2.1)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Azeotropy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(5.3.2.2)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ísitelné kapaliny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5.3.2.3)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ělení na fáze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5.3.3.1)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rozpouštěcí teploty (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5.3.3.2)</a:t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Destilace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částečně mísitelných kapalin</a:t>
            </a:r>
            <a:r>
              <a:rPr lang="cs-CZ" sz="36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5.3.3.3)</a:t>
            </a:r>
            <a:r>
              <a:rPr lang="en-US" sz="36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Pojem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eutektika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(5.3.4.1)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10</a:t>
            </a:fld>
            <a:endParaRPr lang="cs-CZ"/>
          </a:p>
        </p:txBody>
      </p:sp>
      <p:pic>
        <p:nvPicPr>
          <p:cNvPr id="2050" name="Picture 2" descr="VÃ½sledek obrÃ¡zku pro vapor pressure benzene toluene 298 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6334" r="11119" b="43472"/>
          <a:stretch/>
        </p:blipFill>
        <p:spPr bwMode="auto">
          <a:xfrm>
            <a:off x="1010653" y="1524000"/>
            <a:ext cx="7434306" cy="4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00100" y="4648200"/>
            <a:ext cx="990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1" y="4343400"/>
            <a:ext cx="86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4 </a:t>
            </a:r>
            <a:r>
              <a:rPr lang="en-US" sz="2400" b="1" dirty="0" err="1" smtClean="0">
                <a:solidFill>
                  <a:srgbClr val="FFC000"/>
                </a:solidFill>
              </a:rPr>
              <a:t>kPa</a:t>
            </a:r>
            <a:endParaRPr lang="cs-CZ" sz="2400" b="1" dirty="0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444959" y="1532022"/>
            <a:ext cx="160367" cy="56147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59906" y="1000780"/>
            <a:ext cx="116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13 </a:t>
            </a:r>
            <a:r>
              <a:rPr lang="en-US" sz="2800" b="1" dirty="0" err="1">
                <a:solidFill>
                  <a:srgbClr val="FFC000"/>
                </a:solidFill>
              </a:rPr>
              <a:t>kPa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064" y="46273"/>
            <a:ext cx="907798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C000"/>
                </a:solidFill>
              </a:rPr>
              <a:t>Konkretizace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obr</a:t>
            </a:r>
            <a:r>
              <a:rPr lang="cs-CZ" sz="3200" dirty="0" smtClean="0">
                <a:solidFill>
                  <a:srgbClr val="FFC000"/>
                </a:solidFill>
              </a:rPr>
              <a:t>ázku </a:t>
            </a:r>
            <a:r>
              <a:rPr lang="en-US" sz="3200" dirty="0" smtClean="0">
                <a:solidFill>
                  <a:srgbClr val="FFC000"/>
                </a:solidFill>
              </a:rPr>
              <a:t>5.32 pro </a:t>
            </a:r>
            <a:r>
              <a:rPr lang="en-US" sz="3200" dirty="0" err="1" smtClean="0">
                <a:solidFill>
                  <a:srgbClr val="FFC000"/>
                </a:solidFill>
              </a:rPr>
              <a:t>sm</a:t>
            </a:r>
            <a:r>
              <a:rPr lang="cs-CZ" sz="3200" dirty="0" smtClean="0">
                <a:solidFill>
                  <a:srgbClr val="FFC000"/>
                </a:solidFill>
              </a:rPr>
              <a:t>ěs benzen-toluen při </a:t>
            </a:r>
            <a:r>
              <a:rPr lang="en-US" sz="3200" dirty="0" smtClean="0">
                <a:solidFill>
                  <a:srgbClr val="FFC000"/>
                </a:solidFill>
              </a:rPr>
              <a:t>298 K</a:t>
            </a:r>
          </a:p>
        </p:txBody>
      </p:sp>
    </p:spTree>
    <p:extLst>
      <p:ext uri="{BB962C8B-B14F-4D97-AF65-F5344CB8AC3E}">
        <p14:creationId xmlns:p14="http://schemas.microsoft.com/office/powerpoint/2010/main" val="2811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11</a:t>
            </a:fld>
            <a:endParaRPr lang="cs-CZ"/>
          </a:p>
        </p:txBody>
      </p:sp>
      <p:pic>
        <p:nvPicPr>
          <p:cNvPr id="3" name="Picture 2" descr="VÃ½sledek obrÃ¡zku pro the lever rule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9620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7558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Oblasti</a:t>
            </a:r>
            <a:r>
              <a:rPr lang="en-US" sz="3200" b="1" dirty="0" smtClean="0">
                <a:solidFill>
                  <a:srgbClr val="FFC000"/>
                </a:solidFill>
              </a:rPr>
              <a:t> stability: </a:t>
            </a:r>
            <a:r>
              <a:rPr lang="en-US" sz="3200" b="1" dirty="0" err="1" smtClean="0">
                <a:solidFill>
                  <a:srgbClr val="FFC000"/>
                </a:solidFill>
              </a:rPr>
              <a:t>Vztah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ke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Gibbsovu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zákonu fází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12</a:t>
            </a:fld>
            <a:endParaRPr lang="cs-CZ"/>
          </a:p>
        </p:txBody>
      </p:sp>
      <p:sp>
        <p:nvSpPr>
          <p:cNvPr id="4" name="Rectangle 3"/>
          <p:cNvSpPr/>
          <p:nvPr/>
        </p:nvSpPr>
        <p:spPr>
          <a:xfrm>
            <a:off x="381000" y="6164179"/>
            <a:ext cx="718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Obr. </a:t>
            </a:r>
            <a:r>
              <a:rPr lang="en-US" sz="2800" dirty="0" smtClean="0">
                <a:solidFill>
                  <a:srgbClr val="00FF00"/>
                </a:solidFill>
              </a:rPr>
              <a:t>5.33</a:t>
            </a:r>
            <a:r>
              <a:rPr lang="en-US" sz="2800" dirty="0" smtClean="0">
                <a:solidFill>
                  <a:srgbClr val="FFC000"/>
                </a:solidFill>
              </a:rPr>
              <a:t> ( = </a:t>
            </a:r>
            <a:r>
              <a:rPr lang="en-US" sz="2800" dirty="0" err="1" smtClean="0">
                <a:solidFill>
                  <a:srgbClr val="FFC000"/>
                </a:solidFill>
              </a:rPr>
              <a:t>Detailn</a:t>
            </a:r>
            <a:r>
              <a:rPr lang="cs-CZ" sz="2800" dirty="0" smtClean="0">
                <a:solidFill>
                  <a:srgbClr val="FFC000"/>
                </a:solidFill>
              </a:rPr>
              <a:t>í interpretace obrázku </a:t>
            </a:r>
            <a:r>
              <a:rPr lang="en-US" sz="2800" dirty="0" smtClean="0">
                <a:solidFill>
                  <a:srgbClr val="FFC000"/>
                </a:solidFill>
              </a:rPr>
              <a:t>5.32</a:t>
            </a:r>
            <a:r>
              <a:rPr lang="cs-CZ" sz="2800" dirty="0" smtClean="0">
                <a:solidFill>
                  <a:srgbClr val="FFC000"/>
                </a:solidFill>
              </a:rPr>
              <a:t>)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VÃ½sledek obrÃ¡zku pro vapor pressure  composition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 bwMode="auto">
          <a:xfrm>
            <a:off x="1905000" y="381000"/>
            <a:ext cx="5430788" cy="56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13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2438400" y="345211"/>
            <a:ext cx="4630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5.3.1.3 </a:t>
            </a:r>
            <a:r>
              <a:rPr lang="cs-CZ" sz="3600" b="1" dirty="0" smtClean="0">
                <a:solidFill>
                  <a:srgbClr val="FFC000"/>
                </a:solidFill>
              </a:rPr>
              <a:t>Pákové pravidlo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VÃ½sledek obrÃ¡zku pro the lever rule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5586"/>
            <a:ext cx="7840579" cy="58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14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5.3.2 </a:t>
            </a:r>
            <a:r>
              <a:rPr lang="en-US" dirty="0" err="1" smtClean="0">
                <a:solidFill>
                  <a:srgbClr val="FFC000"/>
                </a:solidFill>
              </a:rPr>
              <a:t>Diagramy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teplota-slo</a:t>
            </a:r>
            <a:r>
              <a:rPr lang="cs-CZ" dirty="0" smtClean="0">
                <a:solidFill>
                  <a:srgbClr val="FFC000"/>
                </a:solidFill>
              </a:rPr>
              <a:t>žení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Ã½sledek obrÃ¡zku pro diagram temperature-compos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r="19860" b="2595"/>
          <a:stretch/>
        </p:blipFill>
        <p:spPr bwMode="auto">
          <a:xfrm>
            <a:off x="1973178" y="1143000"/>
            <a:ext cx="5462337" cy="52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15</a:t>
            </a:fld>
            <a:endParaRPr lang="cs-CZ"/>
          </a:p>
        </p:txBody>
      </p:sp>
      <p:pic>
        <p:nvPicPr>
          <p:cNvPr id="8194" name="Picture 2" descr="VÃ½sledek obrÃ¡zku pro distilla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2" b="6991"/>
          <a:stretch/>
        </p:blipFill>
        <p:spPr bwMode="auto">
          <a:xfrm>
            <a:off x="4658180" y="1708486"/>
            <a:ext cx="4485820" cy="46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distilla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4"/>
          <a:stretch/>
        </p:blipFill>
        <p:spPr bwMode="auto">
          <a:xfrm>
            <a:off x="6106" y="1680412"/>
            <a:ext cx="448969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5.3.2.1 </a:t>
            </a:r>
            <a:r>
              <a:rPr lang="en-US" dirty="0" err="1" smtClean="0">
                <a:solidFill>
                  <a:srgbClr val="FFC000"/>
                </a:solidFill>
              </a:rPr>
              <a:t>Destilace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sm</a:t>
            </a:r>
            <a:r>
              <a:rPr lang="cs-CZ" dirty="0" smtClean="0">
                <a:solidFill>
                  <a:srgbClr val="FFC000"/>
                </a:solidFill>
              </a:rPr>
              <a:t>ěsí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16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5.3.2.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Azeotrop</a:t>
            </a:r>
            <a:r>
              <a:rPr lang="en-US" sz="3600" dirty="0" smtClean="0">
                <a:solidFill>
                  <a:srgbClr val="FFC000"/>
                </a:solidFill>
              </a:rPr>
              <a:t> s </a:t>
            </a:r>
            <a:r>
              <a:rPr lang="en-US" sz="3600" dirty="0" err="1" smtClean="0">
                <a:solidFill>
                  <a:srgbClr val="FFC000"/>
                </a:solidFill>
              </a:rPr>
              <a:t>maximem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bodu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varu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VÃ½sledek obrÃ¡zku pro azeotrope maximum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 bwMode="auto">
          <a:xfrm>
            <a:off x="2286000" y="1371600"/>
            <a:ext cx="4192062" cy="5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17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0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5.3.2.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Azeotrop</a:t>
            </a:r>
            <a:r>
              <a:rPr lang="en-US" sz="3600" dirty="0" smtClean="0">
                <a:solidFill>
                  <a:srgbClr val="FFC000"/>
                </a:solidFill>
              </a:rPr>
              <a:t> s </a:t>
            </a:r>
            <a:r>
              <a:rPr lang="en-US" sz="3600" dirty="0" err="1" smtClean="0">
                <a:solidFill>
                  <a:srgbClr val="FFC000"/>
                </a:solidFill>
              </a:rPr>
              <a:t>minimem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bodu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varu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VÃ½sledek obrÃ¡zku pro azeotrope maximum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 bwMode="auto">
          <a:xfrm>
            <a:off x="2186515" y="1203158"/>
            <a:ext cx="4618570" cy="51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 descr="VÃ½sledek obrÃ¡zku pro immiscible liquids vapour pressure interpre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2" t="23801" r="2339" b="26111"/>
          <a:stretch/>
        </p:blipFill>
        <p:spPr bwMode="auto">
          <a:xfrm>
            <a:off x="908956" y="1276066"/>
            <a:ext cx="7092043" cy="46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7388" y="493294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5.3.2.3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cs-CZ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ísitelné 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kapaliny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552" y="6039126"/>
            <a:ext cx="146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Např. toluen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91263"/>
            <a:ext cx="114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Např. </a:t>
            </a:r>
            <a:r>
              <a:rPr lang="en-US" b="1" dirty="0" smtClean="0">
                <a:solidFill>
                  <a:srgbClr val="FFC000"/>
                </a:solidFill>
              </a:rPr>
              <a:t>H</a:t>
            </a:r>
            <a:r>
              <a:rPr lang="en-US" b="1" baseline="-25000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19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</a:t>
            </a:r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 </a:t>
            </a: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</a:t>
            </a:r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činy pro složky roven hodnotě veličiny pro celek?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298" y="2915653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Když </a:t>
            </a:r>
            <a:r>
              <a:rPr lang="cs-CZ" sz="3200" b="1" dirty="0" smtClean="0"/>
              <a:t>složky neinteragují</a:t>
            </a:r>
            <a:endParaRPr lang="cs-CZ" sz="32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90096" y="3797787"/>
            <a:ext cx="533400" cy="92661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46204" y="3817294"/>
            <a:ext cx="635396" cy="9071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4225887" y="2286000"/>
            <a:ext cx="304800" cy="63767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1219200" y="4724399"/>
            <a:ext cx="271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FF00"/>
                </a:solidFill>
              </a:rPr>
              <a:t>Neinteragující atomy</a:t>
            </a:r>
            <a:r>
              <a:rPr lang="en-US" sz="2800" dirty="0" smtClean="0">
                <a:solidFill>
                  <a:srgbClr val="00FF00"/>
                </a:solidFill>
              </a:rPr>
              <a:t>/</a:t>
            </a:r>
            <a:r>
              <a:rPr lang="cs-CZ" sz="2800" dirty="0" smtClean="0">
                <a:solidFill>
                  <a:srgbClr val="00FF00"/>
                </a:solidFill>
              </a:rPr>
              <a:t>molekuly ideálního plynu</a:t>
            </a:r>
            <a:endParaRPr lang="cs-CZ" sz="2800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700" y="4780545"/>
            <a:ext cx="40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Interagující elektrony </a:t>
            </a:r>
            <a:r>
              <a:rPr lang="en-US" sz="2800" dirty="0" smtClean="0">
                <a:solidFill>
                  <a:srgbClr val="FF0000"/>
                </a:solidFill>
              </a:rPr>
              <a:t>            </a:t>
            </a:r>
            <a:r>
              <a:rPr lang="cs-CZ" sz="2800" dirty="0" smtClean="0">
                <a:solidFill>
                  <a:srgbClr val="FF0000"/>
                </a:solidFill>
              </a:rPr>
              <a:t>v atomech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a molekulách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625642" y="17526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12.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přednáška</a:t>
            </a:r>
            <a:r>
              <a:rPr lang="cs-CZ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Fázové diagramy </a:t>
            </a:r>
            <a:r>
              <a:rPr lang="en-US" sz="4000" dirty="0" err="1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dvouslo</a:t>
            </a:r>
            <a:r>
              <a:rPr lang="cs-CZ" sz="4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žkových systémů</a:t>
            </a:r>
            <a:r>
              <a:rPr lang="en-US" sz="4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(Atkins 5.3)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8898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20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766872" y="2133600"/>
            <a:ext cx="73529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5.3.3 F</a:t>
            </a:r>
            <a:r>
              <a:rPr lang="cs-CZ" sz="4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ázové diagramy rovnováhy </a:t>
            </a:r>
          </a:p>
          <a:p>
            <a:pPr algn="ctr"/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kapalina-kapalina</a:t>
            </a:r>
          </a:p>
          <a:p>
            <a:pPr algn="ctr"/>
            <a:r>
              <a:rPr lang="cs-CZ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  </a:t>
            </a: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částečně mísitelné</a:t>
            </a:r>
            <a:r>
              <a:rPr lang="cs-CZ" sz="4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kapaliny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17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21</a:t>
            </a:fld>
            <a:endParaRPr lang="cs-CZ"/>
          </a:p>
        </p:txBody>
      </p:sp>
      <p:sp>
        <p:nvSpPr>
          <p:cNvPr id="3" name="AutoShape 2" descr="VÃ½sledek obrÃ¡zku pro hexane nitrobenzene atk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460376" y="381000"/>
            <a:ext cx="837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5.3.3.1.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ělení na fáze – typický příklad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4" y="2286000"/>
            <a:ext cx="3425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Diagram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FFC000"/>
                </a:solidFill>
              </a:rPr>
              <a:t>teplota-složení 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FFC000"/>
                </a:solidFill>
              </a:rPr>
              <a:t>pro smě</a:t>
            </a:r>
            <a:r>
              <a:rPr lang="en-US" sz="2800" dirty="0" smtClean="0">
                <a:solidFill>
                  <a:srgbClr val="FFC000"/>
                </a:solidFill>
              </a:rPr>
              <a:t>s</a:t>
            </a:r>
            <a:r>
              <a:rPr lang="cs-CZ" sz="2800" dirty="0" smtClean="0">
                <a:solidFill>
                  <a:srgbClr val="FFC000"/>
                </a:solidFill>
              </a:rPr>
              <a:t> hexan</a:t>
            </a:r>
            <a:r>
              <a:rPr lang="en-US" sz="2800" dirty="0" smtClean="0">
                <a:solidFill>
                  <a:srgbClr val="FFC000"/>
                </a:solidFill>
              </a:rPr>
              <a:t>/</a:t>
            </a:r>
            <a:r>
              <a:rPr lang="cs-CZ" sz="2800" dirty="0" smtClean="0">
                <a:solidFill>
                  <a:srgbClr val="FFC000"/>
                </a:solidFill>
              </a:rPr>
              <a:t>nitrobenzen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</a:t>
            </a:r>
            <a:r>
              <a:rPr lang="cs-CZ" sz="2800" dirty="0" smtClean="0">
                <a:solidFill>
                  <a:srgbClr val="FFC000"/>
                </a:solidFill>
              </a:rPr>
              <a:t>ři </a:t>
            </a:r>
            <a:r>
              <a:rPr lang="en-US" sz="2800" dirty="0" smtClean="0">
                <a:solidFill>
                  <a:srgbClr val="FFC000"/>
                </a:solidFill>
              </a:rPr>
              <a:t>1 </a:t>
            </a:r>
            <a:r>
              <a:rPr lang="en-US" sz="2800" dirty="0" err="1" smtClean="0">
                <a:solidFill>
                  <a:srgbClr val="FFC000"/>
                </a:solidFill>
              </a:rPr>
              <a:t>atm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(101 325 Pa)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4" name="AutoShape 2" descr="VÃ½sledek obrÃ¡zku pro hexane nitrobenzene upper critical temper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VÃ½sledek obrÃ¡zku pro hexane nitrobenzene upper critical 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4510" r="45833" b="14364"/>
          <a:stretch/>
        </p:blipFill>
        <p:spPr bwMode="auto">
          <a:xfrm>
            <a:off x="3581400" y="1355896"/>
            <a:ext cx="4961021" cy="50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635" y="6104023"/>
            <a:ext cx="411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FF00"/>
                </a:solidFill>
              </a:rPr>
              <a:t>O</a:t>
            </a:r>
            <a:r>
              <a:rPr lang="en-US" sz="3200" dirty="0" smtClean="0">
                <a:solidFill>
                  <a:srgbClr val="00FF00"/>
                </a:solidFill>
              </a:rPr>
              <a:t>br. </a:t>
            </a:r>
            <a:r>
              <a:rPr lang="en-US" sz="3200" dirty="0" smtClean="0">
                <a:solidFill>
                  <a:srgbClr val="00FF00"/>
                </a:solidFill>
              </a:rPr>
              <a:t>5.41 </a:t>
            </a:r>
            <a:r>
              <a:rPr lang="en-US" sz="2400" dirty="0" smtClean="0">
                <a:solidFill>
                  <a:srgbClr val="00FF00"/>
                </a:solidFill>
              </a:rPr>
              <a:t>(v AJ </a:t>
            </a:r>
            <a:r>
              <a:rPr lang="en-US" sz="2400" dirty="0" err="1" smtClean="0">
                <a:solidFill>
                  <a:srgbClr val="00FF00"/>
                </a:solidFill>
              </a:rPr>
              <a:t>verzi</a:t>
            </a:r>
            <a:r>
              <a:rPr lang="en-US" sz="2400" dirty="0">
                <a:solidFill>
                  <a:srgbClr val="00FF00"/>
                </a:solidFill>
              </a:rPr>
              <a:t>)</a:t>
            </a:r>
            <a:endParaRPr lang="cs-CZ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22</a:t>
            </a:fld>
            <a:endParaRPr lang="cs-CZ"/>
          </a:p>
        </p:txBody>
      </p:sp>
      <p:pic>
        <p:nvPicPr>
          <p:cNvPr id="3" name="Picture 2" descr="phase diagr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39" y="856565"/>
            <a:ext cx="5352397" cy="54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4384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Diagram </a:t>
            </a:r>
            <a:r>
              <a:rPr lang="cs-CZ" sz="2400" b="1" dirty="0" smtClean="0">
                <a:solidFill>
                  <a:srgbClr val="FFC000"/>
                </a:solidFill>
              </a:rPr>
              <a:t>teplota-složení pro smě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cs-CZ" sz="2400" b="1" dirty="0" smtClean="0">
                <a:solidFill>
                  <a:srgbClr val="FFC000"/>
                </a:solidFill>
              </a:rPr>
              <a:t> hexan</a:t>
            </a:r>
            <a:r>
              <a:rPr lang="en-US" sz="2400" b="1" dirty="0" smtClean="0">
                <a:solidFill>
                  <a:srgbClr val="FFC000"/>
                </a:solidFill>
              </a:rPr>
              <a:t>/</a:t>
            </a:r>
            <a:r>
              <a:rPr lang="cs-CZ" sz="2400" b="1" dirty="0" smtClean="0">
                <a:solidFill>
                  <a:srgbClr val="FFC000"/>
                </a:solidFill>
              </a:rPr>
              <a:t>nitrobenzen</a:t>
            </a:r>
            <a:r>
              <a:rPr lang="en-US" sz="2400" b="1" dirty="0" smtClean="0">
                <a:solidFill>
                  <a:srgbClr val="FFC000"/>
                </a:solidFill>
              </a:rPr>
              <a:t> p</a:t>
            </a:r>
            <a:r>
              <a:rPr lang="cs-CZ" sz="2400" b="1" dirty="0" smtClean="0">
                <a:solidFill>
                  <a:srgbClr val="FFC000"/>
                </a:solidFill>
              </a:rPr>
              <a:t>ři </a:t>
            </a:r>
            <a:r>
              <a:rPr lang="en-US" sz="2400" b="1" dirty="0" smtClean="0">
                <a:solidFill>
                  <a:srgbClr val="FFC000"/>
                </a:solidFill>
              </a:rPr>
              <a:t>1 </a:t>
            </a:r>
            <a:r>
              <a:rPr lang="en-US" sz="2400" b="1" dirty="0" err="1" smtClean="0">
                <a:solidFill>
                  <a:srgbClr val="FFC000"/>
                </a:solidFill>
              </a:rPr>
              <a:t>atm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s </a:t>
            </a:r>
            <a:r>
              <a:rPr lang="en-US" sz="2400" b="1" dirty="0" err="1" smtClean="0">
                <a:solidFill>
                  <a:srgbClr val="FFC000"/>
                </a:solidFill>
              </a:rPr>
              <a:t>konkretizac</a:t>
            </a:r>
            <a:r>
              <a:rPr lang="cs-CZ" sz="2400" b="1" dirty="0" smtClean="0">
                <a:solidFill>
                  <a:srgbClr val="FFC000"/>
                </a:solidFill>
              </a:rPr>
              <a:t>í stupnic 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0234"/>
            <a:ext cx="837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 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 Ode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čítání z fázového diagramu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1490"/>
            <a:ext cx="411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FF00"/>
                </a:solidFill>
              </a:rPr>
              <a:t>O</a:t>
            </a:r>
            <a:r>
              <a:rPr lang="en-US" sz="3200" dirty="0" smtClean="0">
                <a:solidFill>
                  <a:srgbClr val="00FF00"/>
                </a:solidFill>
              </a:rPr>
              <a:t>br. </a:t>
            </a:r>
            <a:r>
              <a:rPr lang="en-US" sz="3200" dirty="0" smtClean="0">
                <a:solidFill>
                  <a:srgbClr val="00FF00"/>
                </a:solidFill>
              </a:rPr>
              <a:t>5.42 </a:t>
            </a:r>
            <a:r>
              <a:rPr lang="en-US" sz="2400" dirty="0" smtClean="0">
                <a:solidFill>
                  <a:srgbClr val="00FF00"/>
                </a:solidFill>
              </a:rPr>
              <a:t>(AJ </a:t>
            </a:r>
            <a:r>
              <a:rPr lang="en-US" sz="2400" dirty="0" err="1" smtClean="0">
                <a:solidFill>
                  <a:srgbClr val="00FF00"/>
                </a:solidFill>
              </a:rPr>
              <a:t>verz</a:t>
            </a:r>
            <a:r>
              <a:rPr lang="cs-CZ" sz="2400" dirty="0" smtClean="0">
                <a:solidFill>
                  <a:srgbClr val="00FF00"/>
                </a:solidFill>
              </a:rPr>
              <a:t>e</a:t>
            </a:r>
            <a:r>
              <a:rPr lang="en-US" sz="2400" dirty="0" smtClean="0">
                <a:solidFill>
                  <a:srgbClr val="00FF00"/>
                </a:solidFill>
              </a:rPr>
              <a:t>)</a:t>
            </a:r>
            <a:endParaRPr lang="cs-CZ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23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628816" y="413084"/>
            <a:ext cx="807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5.3.3.2.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rozpouštěcí teploty 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600" b="1" baseline="-25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4" name="AutoShape 2" descr="VÃ½sledek obrÃ¡zku pro palladium hydride phase diagram atk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alladium hydride phase diagram atk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09" y="1672707"/>
            <a:ext cx="3949541" cy="48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1234" y="990600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horní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86400" y="1059415"/>
            <a:ext cx="228600" cy="4045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015425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dolní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02920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292 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AutoShape 8" descr="VÃ½sledek obrÃ¡zku pro phase diagram hexane nitrobenze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" name="Picture 19" descr="phase diagra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" y="1555322"/>
            <a:ext cx="4593829" cy="46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22" idx="3"/>
          </p:cNvCxnSpPr>
          <p:nvPr/>
        </p:nvCxnSpPr>
        <p:spPr>
          <a:xfrm flipH="1">
            <a:off x="934111" y="1059415"/>
            <a:ext cx="2418691" cy="1455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5175" y="2590800"/>
            <a:ext cx="3902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2971" y="22837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295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24</a:t>
            </a:fld>
            <a:endParaRPr lang="cs-CZ"/>
          </a:p>
        </p:txBody>
      </p:sp>
      <p:sp>
        <p:nvSpPr>
          <p:cNvPr id="3" name="AutoShape 2" descr="VÃ½sledek obrÃ¡zku pro phase diagram nicot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Ã½sledek obrÃ¡zku pro phase diagram nicot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676400"/>
            <a:ext cx="42481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816" y="413084"/>
            <a:ext cx="8077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5.47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ém s horní i dolní kritickou teplotou (voda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nikotin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</a:t>
            </a:r>
            <a:r>
              <a:rPr lang="cs-CZ" sz="3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ýšeného p)</a:t>
            </a:r>
            <a:endParaRPr lang="cs-CZ" sz="3600" b="1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25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5.3.4</a:t>
            </a:r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</a:t>
            </a:r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ázové diagramy rovnováhy </a:t>
            </a:r>
            <a:endParaRPr lang="en-US" sz="3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kapalina-pevná látka: </a:t>
            </a:r>
            <a:r>
              <a:rPr lang="en-US" sz="3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Eutektika</a:t>
            </a:r>
            <a:endParaRPr lang="cs-CZ" sz="3600" baseline="-25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181600"/>
            <a:ext cx="54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Následující snímek: Obr. </a:t>
            </a:r>
            <a:r>
              <a:rPr lang="en-US" sz="2800" dirty="0" smtClean="0"/>
              <a:t>5.51/Atkins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927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26</a:t>
            </a:fld>
            <a:endParaRPr lang="cs-CZ"/>
          </a:p>
        </p:txBody>
      </p:sp>
      <p:pic>
        <p:nvPicPr>
          <p:cNvPr id="4098" name="Picture 2" descr="VÃ½sledek obrÃ¡zku pro eutectics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3" y="457200"/>
            <a:ext cx="8286750" cy="6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3</a:t>
            </a:fld>
            <a:endParaRPr lang="cs-CZ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0526" y="152400"/>
            <a:ext cx="3992874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5.3.1 </a:t>
            </a:r>
            <a:r>
              <a:rPr lang="en-US" sz="3600" dirty="0" err="1" smtClean="0">
                <a:solidFill>
                  <a:srgbClr val="FFC000"/>
                </a:solidFill>
              </a:rPr>
              <a:t>Diagramy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s </a:t>
            </a:r>
            <a:r>
              <a:rPr lang="en-US" sz="3600" dirty="0" err="1" smtClean="0">
                <a:solidFill>
                  <a:srgbClr val="FFC000"/>
                </a:solidFill>
              </a:rPr>
              <a:t>tlakem</a:t>
            </a:r>
            <a:r>
              <a:rPr lang="en-US" sz="3600" dirty="0" smtClean="0">
                <a:solidFill>
                  <a:srgbClr val="FFC000"/>
                </a:solidFill>
              </a:rPr>
              <a:t> (</a:t>
            </a:r>
            <a:r>
              <a:rPr lang="en-US" sz="3600" dirty="0" err="1" smtClean="0">
                <a:solidFill>
                  <a:srgbClr val="FFC000"/>
                </a:solidFill>
              </a:rPr>
              <a:t>nasycen</a:t>
            </a:r>
            <a:r>
              <a:rPr lang="cs-CZ" sz="3600" dirty="0" smtClean="0">
                <a:solidFill>
                  <a:srgbClr val="FFC000"/>
                </a:solidFill>
              </a:rPr>
              <a:t>ých) </a:t>
            </a:r>
            <a:r>
              <a:rPr lang="en-US" sz="3600" dirty="0" smtClean="0">
                <a:solidFill>
                  <a:srgbClr val="FFC000"/>
                </a:solidFill>
              </a:rPr>
              <a:t>par:</a:t>
            </a:r>
          </a:p>
          <a:p>
            <a:r>
              <a:rPr lang="en-US" sz="3600" dirty="0" smtClean="0">
                <a:solidFill>
                  <a:srgbClr val="00FF00"/>
                </a:solidFill>
              </a:rPr>
              <a:t>a</a:t>
            </a:r>
            <a:r>
              <a:rPr lang="cs-CZ" sz="3600" dirty="0" smtClean="0">
                <a:solidFill>
                  <a:srgbClr val="00FF00"/>
                </a:solidFill>
              </a:rPr>
              <a:t>) Význam </a:t>
            </a:r>
            <a:r>
              <a:rPr lang="cs-CZ" sz="3600" u="sng" dirty="0" smtClean="0">
                <a:solidFill>
                  <a:srgbClr val="00FF00"/>
                </a:solidFill>
              </a:rPr>
              <a:t>přímek</a:t>
            </a:r>
            <a:endParaRPr lang="cs-CZ" sz="3600" u="sng" dirty="0">
              <a:solidFill>
                <a:srgbClr val="00FF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5756943"/>
            <a:ext cx="2286000" cy="78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FF00"/>
                </a:solidFill>
              </a:rPr>
              <a:t>Obr</a:t>
            </a:r>
            <a:r>
              <a:rPr lang="en-US" sz="3600" dirty="0" smtClean="0">
                <a:solidFill>
                  <a:srgbClr val="00FF00"/>
                </a:solidFill>
              </a:rPr>
              <a:t>. 5.12.</a:t>
            </a:r>
            <a:endParaRPr lang="cs-CZ" sz="3600" dirty="0">
              <a:solidFill>
                <a:srgbClr val="00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7068"/>
            <a:ext cx="45434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4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5011" y="180474"/>
            <a:ext cx="3992874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5.3.1 </a:t>
            </a:r>
            <a:r>
              <a:rPr lang="en-US" sz="3600" dirty="0" err="1" smtClean="0">
                <a:solidFill>
                  <a:srgbClr val="FFC000"/>
                </a:solidFill>
              </a:rPr>
              <a:t>Diagramy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s </a:t>
            </a:r>
            <a:r>
              <a:rPr lang="en-US" sz="3600" dirty="0" err="1" smtClean="0">
                <a:solidFill>
                  <a:srgbClr val="FFC000"/>
                </a:solidFill>
              </a:rPr>
              <a:t>tlakem</a:t>
            </a:r>
            <a:r>
              <a:rPr lang="en-US" sz="3600" dirty="0" smtClean="0">
                <a:solidFill>
                  <a:srgbClr val="FFC000"/>
                </a:solidFill>
              </a:rPr>
              <a:t> (</a:t>
            </a:r>
            <a:r>
              <a:rPr lang="en-US" sz="3600" dirty="0" err="1" smtClean="0">
                <a:solidFill>
                  <a:srgbClr val="FFC000"/>
                </a:solidFill>
              </a:rPr>
              <a:t>nasycen</a:t>
            </a:r>
            <a:r>
              <a:rPr lang="cs-CZ" sz="3600" dirty="0" smtClean="0">
                <a:solidFill>
                  <a:srgbClr val="FFC000"/>
                </a:solidFill>
              </a:rPr>
              <a:t>ých) </a:t>
            </a:r>
            <a:r>
              <a:rPr lang="en-US" sz="3600" dirty="0" smtClean="0">
                <a:solidFill>
                  <a:srgbClr val="FFC000"/>
                </a:solidFill>
              </a:rPr>
              <a:t>par:</a:t>
            </a:r>
          </a:p>
          <a:p>
            <a:r>
              <a:rPr lang="cs-CZ" sz="3600" dirty="0" smtClean="0">
                <a:solidFill>
                  <a:srgbClr val="00FF00"/>
                </a:solidFill>
              </a:rPr>
              <a:t>b) Význam </a:t>
            </a:r>
            <a:r>
              <a:rPr lang="cs-CZ" sz="3600" u="sng" dirty="0" smtClean="0">
                <a:solidFill>
                  <a:srgbClr val="00FF00"/>
                </a:solidFill>
              </a:rPr>
              <a:t>ploch</a:t>
            </a:r>
            <a:endParaRPr lang="cs-CZ" sz="3600" u="sng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32" y="990600"/>
            <a:ext cx="471058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5914889"/>
            <a:ext cx="2286000" cy="78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FF00"/>
                </a:solidFill>
              </a:rPr>
              <a:t>Obr</a:t>
            </a:r>
            <a:r>
              <a:rPr lang="en-US" sz="3600" dirty="0" smtClean="0">
                <a:solidFill>
                  <a:srgbClr val="00FF00"/>
                </a:solidFill>
              </a:rPr>
              <a:t>. 5.29.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0479" y="5908479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[Nap</a:t>
            </a:r>
            <a:r>
              <a:rPr lang="cs-CZ" sz="2000" dirty="0" smtClean="0"/>
              <a:t>ř</a:t>
            </a:r>
            <a:r>
              <a:rPr lang="en-US" sz="2000" dirty="0" smtClean="0"/>
              <a:t>.</a:t>
            </a:r>
            <a:r>
              <a:rPr lang="cs-CZ" sz="2000" dirty="0" smtClean="0"/>
              <a:t> molární zlomek </a:t>
            </a:r>
            <a:r>
              <a:rPr lang="en-US" sz="2000" b="1" dirty="0" smtClean="0"/>
              <a:t>C</a:t>
            </a:r>
            <a:r>
              <a:rPr lang="en-US" sz="2000" b="1" baseline="-25000" dirty="0" smtClean="0"/>
              <a:t>6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6</a:t>
            </a:r>
            <a:r>
              <a:rPr lang="cs-CZ" sz="2000" b="1" dirty="0" smtClean="0"/>
              <a:t> </a:t>
            </a:r>
            <a:r>
              <a:rPr lang="cs-CZ" sz="2000" dirty="0" smtClean="0"/>
              <a:t>ve směsi s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87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5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5.3.1</a:t>
            </a:r>
            <a:r>
              <a:rPr lang="cs-CZ" dirty="0" smtClean="0"/>
              <a:t>.</a:t>
            </a:r>
            <a:r>
              <a:rPr lang="en-US" dirty="0" smtClean="0"/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Slo</a:t>
            </a:r>
            <a:r>
              <a:rPr lang="cs-CZ" dirty="0" smtClean="0">
                <a:solidFill>
                  <a:srgbClr val="FFC000"/>
                </a:solidFill>
              </a:rPr>
              <a:t>žení páry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b="12018"/>
          <a:stretch/>
        </p:blipFill>
        <p:spPr bwMode="auto">
          <a:xfrm>
            <a:off x="2057400" y="1524001"/>
            <a:ext cx="4953000" cy="402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635" y="6104023"/>
            <a:ext cx="196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FF00"/>
                </a:solidFill>
              </a:rPr>
              <a:t>O</a:t>
            </a:r>
            <a:r>
              <a:rPr lang="en-US" sz="3200" dirty="0" smtClean="0">
                <a:solidFill>
                  <a:srgbClr val="00FF00"/>
                </a:solidFill>
              </a:rPr>
              <a:t>br. </a:t>
            </a:r>
            <a:r>
              <a:rPr lang="en-US" sz="3200" dirty="0" smtClean="0">
                <a:solidFill>
                  <a:srgbClr val="00FF00"/>
                </a:solidFill>
              </a:rPr>
              <a:t>5.30</a:t>
            </a:r>
            <a:endParaRPr lang="cs-CZ" sz="3200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20038" y="3235912"/>
            <a:ext cx="38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</a:t>
            </a:r>
            <a:r>
              <a:rPr lang="cs-CZ" sz="2400" dirty="0" smtClean="0">
                <a:solidFill>
                  <a:srgbClr val="FFC000"/>
                </a:solidFill>
              </a:rPr>
              <a:t>ární zlomek látky A </a:t>
            </a:r>
            <a:r>
              <a:rPr lang="cs-CZ" sz="2400" dirty="0" smtClean="0">
                <a:solidFill>
                  <a:srgbClr val="00FF00"/>
                </a:solidFill>
              </a:rPr>
              <a:t>v páře</a:t>
            </a:r>
            <a:endParaRPr lang="cs-CZ" sz="2400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8613" y="5642358"/>
            <a:ext cx="436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</a:t>
            </a:r>
            <a:r>
              <a:rPr lang="cs-CZ" sz="2400" dirty="0" smtClean="0">
                <a:solidFill>
                  <a:srgbClr val="FFC000"/>
                </a:solidFill>
              </a:rPr>
              <a:t>ární zlomek látky A </a:t>
            </a:r>
            <a:r>
              <a:rPr lang="cs-CZ" sz="2400" dirty="0" smtClean="0">
                <a:solidFill>
                  <a:srgbClr val="00FF00"/>
                </a:solidFill>
              </a:rPr>
              <a:t>v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00FF00"/>
                </a:solidFill>
              </a:rPr>
              <a:t>kapalině</a:t>
            </a:r>
            <a:endParaRPr lang="cs-CZ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6</a:t>
            </a:fld>
            <a:endParaRPr lang="cs-CZ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979" y="364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C000"/>
                </a:solidFill>
              </a:rPr>
              <a:t>Obsah</a:t>
            </a:r>
            <a:r>
              <a:rPr lang="en-US" sz="3200" b="1" dirty="0" smtClean="0">
                <a:solidFill>
                  <a:srgbClr val="FFC000"/>
                </a:solidFill>
              </a:rPr>
              <a:t> A v p</a:t>
            </a:r>
            <a:r>
              <a:rPr lang="cs-CZ" sz="3200" b="1" dirty="0" smtClean="0">
                <a:solidFill>
                  <a:srgbClr val="FFC000"/>
                </a:solidFill>
              </a:rPr>
              <a:t>áře(y</a:t>
            </a:r>
            <a:r>
              <a:rPr lang="cs-CZ" sz="3200" b="1" baseline="-25000" dirty="0" smtClean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</a:t>
            </a:r>
            <a:r>
              <a:rPr lang="cs-CZ" sz="3200" b="1" dirty="0" smtClean="0"/>
              <a:t>vs.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00FF00"/>
                </a:solidFill>
              </a:rPr>
              <a:t>obsah A v roztoku (x</a:t>
            </a:r>
            <a:r>
              <a:rPr lang="cs-CZ" sz="3200" b="1" baseline="-25000" dirty="0" smtClean="0">
                <a:solidFill>
                  <a:srgbClr val="00FF00"/>
                </a:solidFill>
              </a:rPr>
              <a:t>A</a:t>
            </a:r>
            <a:r>
              <a:rPr lang="cs-CZ" sz="3200" b="1" dirty="0" smtClean="0">
                <a:solidFill>
                  <a:srgbClr val="00FF00"/>
                </a:solidFill>
              </a:rPr>
              <a:t>)</a:t>
            </a:r>
            <a:endParaRPr lang="cs-CZ" sz="32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7</a:t>
            </a:fld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/>
          <a:stretch/>
        </p:blipFill>
        <p:spPr bwMode="auto">
          <a:xfrm>
            <a:off x="3501188" y="1207168"/>
            <a:ext cx="5338011" cy="54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4958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Celkový tlak nasycených </a:t>
            </a:r>
            <a:r>
              <a:rPr lang="cs-CZ" sz="3200" b="1" dirty="0">
                <a:solidFill>
                  <a:srgbClr val="FFC000"/>
                </a:solidFill>
              </a:rPr>
              <a:t>p</a:t>
            </a:r>
            <a:r>
              <a:rPr lang="cs-CZ" sz="3200" b="1" dirty="0" smtClean="0">
                <a:solidFill>
                  <a:srgbClr val="FFC000"/>
                </a:solidFill>
              </a:rPr>
              <a:t>ar </a:t>
            </a:r>
            <a:r>
              <a:rPr lang="cs-CZ" sz="3200" b="1" dirty="0" smtClean="0">
                <a:solidFill>
                  <a:srgbClr val="FFC000"/>
                </a:solidFill>
              </a:rPr>
              <a:t>p (v jednotkách p</a:t>
            </a:r>
            <a:r>
              <a:rPr lang="cs-CZ" sz="3200" b="1" baseline="-25000" dirty="0" smtClean="0">
                <a:solidFill>
                  <a:srgbClr val="FFC000"/>
                </a:solidFill>
              </a:rPr>
              <a:t>A</a:t>
            </a:r>
            <a:r>
              <a:rPr lang="cs-CZ" sz="3200" b="1" dirty="0" smtClean="0">
                <a:solidFill>
                  <a:srgbClr val="FFC000"/>
                </a:solidFill>
              </a:rPr>
              <a:t>) </a:t>
            </a:r>
          </a:p>
          <a:p>
            <a:pPr algn="l"/>
            <a:r>
              <a:rPr lang="cs-CZ" sz="3200" b="1" dirty="0" smtClean="0"/>
              <a:t>vs</a:t>
            </a:r>
            <a:r>
              <a:rPr lang="cs-CZ" sz="3200" b="1" dirty="0" smtClean="0"/>
              <a:t>.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00FF00"/>
                </a:solidFill>
              </a:rPr>
              <a:t>obsah </a:t>
            </a:r>
            <a:r>
              <a:rPr lang="cs-CZ" sz="3200" b="1" dirty="0" smtClean="0">
                <a:solidFill>
                  <a:srgbClr val="00FF00"/>
                </a:solidFill>
              </a:rPr>
              <a:t>A v </a:t>
            </a:r>
            <a:r>
              <a:rPr lang="en-US" sz="3200" b="1" dirty="0" smtClean="0">
                <a:solidFill>
                  <a:srgbClr val="00FF00"/>
                </a:solidFill>
              </a:rPr>
              <a:t>p</a:t>
            </a:r>
            <a:r>
              <a:rPr lang="cs-CZ" sz="3200" b="1" dirty="0" smtClean="0">
                <a:solidFill>
                  <a:srgbClr val="00FF00"/>
                </a:solidFill>
              </a:rPr>
              <a:t>áře (y</a:t>
            </a:r>
            <a:r>
              <a:rPr lang="cs-CZ" sz="3200" b="1" baseline="-25000" dirty="0" smtClean="0">
                <a:solidFill>
                  <a:srgbClr val="00FF00"/>
                </a:solidFill>
              </a:rPr>
              <a:t>A</a:t>
            </a:r>
            <a:r>
              <a:rPr lang="cs-CZ" sz="3200" b="1" dirty="0" smtClean="0">
                <a:solidFill>
                  <a:srgbClr val="00FF00"/>
                </a:solidFill>
              </a:rPr>
              <a:t>)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6494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O</a:t>
            </a:r>
            <a:r>
              <a:rPr lang="en-US" sz="2800" dirty="0" smtClean="0">
                <a:solidFill>
                  <a:srgbClr val="00FF00"/>
                </a:solidFill>
              </a:rPr>
              <a:t>br. </a:t>
            </a:r>
            <a:r>
              <a:rPr lang="en-US" sz="2800" dirty="0" smtClean="0">
                <a:solidFill>
                  <a:srgbClr val="00FF00"/>
                </a:solidFill>
              </a:rPr>
              <a:t>5.31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00FF00"/>
                </a:solidFill>
              </a:rPr>
              <a:t>(AJ </a:t>
            </a:r>
            <a:r>
              <a:rPr lang="en-US" sz="2400" dirty="0" err="1" smtClean="0">
                <a:solidFill>
                  <a:srgbClr val="00FF00"/>
                </a:solidFill>
              </a:rPr>
              <a:t>verz</a:t>
            </a:r>
            <a:r>
              <a:rPr lang="cs-CZ" sz="2400" dirty="0" smtClean="0">
                <a:solidFill>
                  <a:srgbClr val="00FF00"/>
                </a:solidFill>
              </a:rPr>
              <a:t>e)</a:t>
            </a:r>
            <a:endParaRPr lang="cs-CZ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8</a:t>
            </a:fld>
            <a:endParaRPr lang="cs-CZ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5.3.1</a:t>
            </a:r>
            <a:r>
              <a:rPr lang="cs-CZ" dirty="0" smtClean="0"/>
              <a:t>.</a:t>
            </a:r>
            <a:r>
              <a:rPr lang="en-US" dirty="0" smtClean="0"/>
              <a:t>2 </a:t>
            </a:r>
            <a:r>
              <a:rPr lang="en-US" dirty="0" err="1" smtClean="0">
                <a:solidFill>
                  <a:srgbClr val="FFC000"/>
                </a:solidFill>
              </a:rPr>
              <a:t>Interpretace</a:t>
            </a:r>
            <a:r>
              <a:rPr lang="en-US" dirty="0" smtClean="0">
                <a:solidFill>
                  <a:srgbClr val="FFC000"/>
                </a:solidFill>
              </a:rPr>
              <a:t> diagram</a:t>
            </a:r>
            <a:r>
              <a:rPr lang="cs-CZ" dirty="0" smtClean="0">
                <a:solidFill>
                  <a:srgbClr val="FFC000"/>
                </a:solidFill>
              </a:rPr>
              <a:t>ů 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s tlakem par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</a:t>
            </a:r>
            <a:r>
              <a:rPr lang="cs-CZ" sz="3200" dirty="0" smtClean="0"/>
              <a:t>ásledující snímek</a:t>
            </a:r>
            <a:r>
              <a:rPr lang="en-US" sz="3200" dirty="0" smtClean="0"/>
              <a:t>: </a:t>
            </a:r>
            <a:endParaRPr lang="cs-CZ" sz="3200" dirty="0" smtClean="0"/>
          </a:p>
          <a:p>
            <a:r>
              <a:rPr lang="en-US" sz="3200" dirty="0" err="1" smtClean="0"/>
              <a:t>slo</a:t>
            </a:r>
            <a:r>
              <a:rPr lang="cs-CZ" sz="3200" dirty="0" smtClean="0"/>
              <a:t>žíme obrázky </a:t>
            </a:r>
            <a:r>
              <a:rPr lang="en-US" sz="3200" dirty="0" smtClean="0">
                <a:solidFill>
                  <a:srgbClr val="FFC000"/>
                </a:solidFill>
              </a:rPr>
              <a:t>5.29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C000"/>
                </a:solidFill>
              </a:rPr>
              <a:t>5.31</a:t>
            </a:r>
            <a:r>
              <a:rPr lang="cs-CZ" sz="3200" dirty="0" smtClean="0"/>
              <a:t> 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4030"/>
            <a:ext cx="3147596" cy="30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9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8"/>
          <a:stretch/>
        </p:blipFill>
        <p:spPr bwMode="auto">
          <a:xfrm>
            <a:off x="2699084" y="3621504"/>
            <a:ext cx="3579379" cy="32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61" y="828019"/>
            <a:ext cx="3022012" cy="29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2964" y="304800"/>
            <a:ext cx="151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5.29</a:t>
            </a:r>
            <a:endParaRPr lang="cs-CZ" sz="2800" dirty="0"/>
          </a:p>
        </p:txBody>
      </p:sp>
      <p:sp>
        <p:nvSpPr>
          <p:cNvPr id="7" name="Rectangle 6"/>
          <p:cNvSpPr/>
          <p:nvPr/>
        </p:nvSpPr>
        <p:spPr>
          <a:xfrm>
            <a:off x="6629400" y="304800"/>
            <a:ext cx="151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5.31</a:t>
            </a:r>
            <a:endParaRPr lang="cs-CZ" sz="2800" dirty="0"/>
          </a:p>
        </p:txBody>
      </p:sp>
      <p:sp>
        <p:nvSpPr>
          <p:cNvPr id="9" name="Rectangle 8"/>
          <p:cNvSpPr/>
          <p:nvPr/>
        </p:nvSpPr>
        <p:spPr>
          <a:xfrm>
            <a:off x="4236917" y="153106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+</a:t>
            </a:r>
            <a:endParaRPr lang="cs-CZ" sz="4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2378240"/>
            <a:ext cx="1945516" cy="22699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1822417"/>
            <a:ext cx="2637592" cy="286645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82958" y="4736068"/>
            <a:ext cx="1619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Obr. </a:t>
            </a:r>
            <a:r>
              <a:rPr lang="en-US" sz="2800" dirty="0" smtClean="0">
                <a:solidFill>
                  <a:srgbClr val="FFC000"/>
                </a:solidFill>
              </a:rPr>
              <a:t>5.32 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27665</TotalTime>
  <Words>401</Words>
  <Application>Microsoft Office PowerPoint</Application>
  <PresentationFormat>On-screen Show (4:3)</PresentationFormat>
  <Paragraphs>94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Interpretace diagramů (5.3.2.1) Pákové pravidlo (5.3.1.3) Destilace směsí (5.3.2.1) Azeotropy (5.3.2.2) Nemísitelné kapaliny (5.3.2.3) Rozdělení na fáze (5.3.3.1) Kritické rozpouštěcí teploty (5.3.3.2) Destilace částečně mísitelných kapalin (5.3.3.3) Pojem eutektika (5.3.4.1)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306</cp:revision>
  <dcterms:created xsi:type="dcterms:W3CDTF">2016-11-04T13:07:18Z</dcterms:created>
  <dcterms:modified xsi:type="dcterms:W3CDTF">2019-12-04T09:54:08Z</dcterms:modified>
</cp:coreProperties>
</file>