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35" r:id="rId3"/>
    <p:sldId id="334" r:id="rId4"/>
    <p:sldId id="329" r:id="rId5"/>
    <p:sldId id="328" r:id="rId6"/>
    <p:sldId id="333" r:id="rId7"/>
    <p:sldId id="330" r:id="rId8"/>
    <p:sldId id="331" r:id="rId9"/>
    <p:sldId id="332" r:id="rId10"/>
    <p:sldId id="336" r:id="rId11"/>
    <p:sldId id="339" r:id="rId12"/>
    <p:sldId id="337" r:id="rId13"/>
    <p:sldId id="338" r:id="rId14"/>
    <p:sldId id="326" r:id="rId15"/>
    <p:sldId id="340" r:id="rId16"/>
    <p:sldId id="341" r:id="rId17"/>
    <p:sldId id="34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33"/>
    <a:srgbClr val="0000CC"/>
    <a:srgbClr val="66CCFF"/>
    <a:srgbClr val="66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60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65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13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43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35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6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8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04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94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71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13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C2578-16F6-4714-B064-8ED59D43BF73}" type="datetimeFigureOut">
              <a:rPr lang="cs-CZ" smtClean="0"/>
              <a:t>06.11.2019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CA4C3-FC78-4A29-9FD4-2FAE9EC93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15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7" Type="http://schemas.openxmlformats.org/officeDocument/2006/relationships/image" Target="../media/image16.png"/><Relationship Id="rId1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7.png"/><Relationship Id="rId5" Type="http://schemas.openxmlformats.org/officeDocument/2006/relationships/image" Target="../media/image27.png"/><Relationship Id="rId10" Type="http://schemas.openxmlformats.org/officeDocument/2006/relationships/image" Target="../media/image90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8171" y="685800"/>
            <a:ext cx="8467657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8. P</a:t>
            </a:r>
            <a:r>
              <a:rPr lang="cs-CZ" sz="2800" dirty="0" smtClean="0"/>
              <a:t>řednáška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4290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 smtClean="0">
                <a:solidFill>
                  <a:srgbClr val="00FF00"/>
                </a:solidFill>
              </a:rPr>
              <a:t>10.3.2  </a:t>
            </a:r>
            <a:r>
              <a:rPr lang="en-US" sz="3600" dirty="0" err="1" smtClean="0">
                <a:solidFill>
                  <a:srgbClr val="00FF00"/>
                </a:solidFill>
              </a:rPr>
              <a:t>Homonukle</a:t>
            </a:r>
            <a:r>
              <a:rPr lang="cs-CZ" sz="3600" dirty="0" smtClean="0">
                <a:solidFill>
                  <a:srgbClr val="00FF00"/>
                </a:solidFill>
              </a:rPr>
              <a:t>ární biatomické molekuly</a:t>
            </a:r>
            <a:r>
              <a:rPr lang="cs-CZ" sz="3600" dirty="0" smtClean="0"/>
              <a:t> </a:t>
            </a:r>
            <a:endParaRPr lang="en-US" sz="36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699643" y="2209800"/>
            <a:ext cx="57447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Atkins FCH </a:t>
            </a:r>
            <a:r>
              <a:rPr lang="cs-CZ" sz="3200" dirty="0">
                <a:solidFill>
                  <a:srgbClr val="FFC000"/>
                </a:solidFill>
              </a:rPr>
              <a:t> </a:t>
            </a:r>
            <a:r>
              <a:rPr lang="en-US" sz="3200" dirty="0">
                <a:solidFill>
                  <a:srgbClr val="FFC000"/>
                </a:solidFill>
              </a:rPr>
              <a:t>10. </a:t>
            </a:r>
            <a:r>
              <a:rPr lang="en-US" sz="3200" dirty="0" err="1">
                <a:solidFill>
                  <a:srgbClr val="FFC000"/>
                </a:solidFill>
              </a:rPr>
              <a:t>Struktura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molekul</a:t>
            </a:r>
            <a:endParaRPr lang="cs-CZ" sz="3200" dirty="0">
              <a:solidFill>
                <a:srgbClr val="FFC000"/>
              </a:soli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4457270"/>
            <a:ext cx="3225284" cy="2132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0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FF00"/>
                </a:solidFill>
              </a:rPr>
              <a:t>MO </a:t>
            </a:r>
            <a:r>
              <a:rPr lang="en-US" dirty="0" err="1">
                <a:solidFill>
                  <a:srgbClr val="00FF00"/>
                </a:solidFill>
              </a:rPr>
              <a:t>typu</a:t>
            </a:r>
            <a:r>
              <a:rPr lang="en-US" dirty="0">
                <a:solidFill>
                  <a:srgbClr val="00FF00"/>
                </a:solidFill>
              </a:rPr>
              <a:t> </a:t>
            </a:r>
            <a:r>
              <a:rPr lang="en-US" dirty="0">
                <a:latin typeface="Symbol" panose="05050102010706020507" pitchFamily="18" charset="2"/>
              </a:rPr>
              <a:t>s : </a:t>
            </a:r>
            <a:r>
              <a:rPr lang="en-US" dirty="0" smtClean="0"/>
              <a:t>v</a:t>
            </a:r>
            <a:r>
              <a:rPr lang="cs-CZ" dirty="0" smtClean="0"/>
              <a:t>četně interakce s-p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379259" cy="392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65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Obr</a:t>
            </a:r>
            <a:r>
              <a:rPr lang="cs-CZ" dirty="0" smtClean="0">
                <a:solidFill>
                  <a:srgbClr val="FFC000"/>
                </a:solidFill>
              </a:rPr>
              <a:t>ázek</a:t>
            </a:r>
            <a:r>
              <a:rPr lang="en-US" dirty="0" smtClean="0">
                <a:solidFill>
                  <a:srgbClr val="FFC000"/>
                </a:solidFill>
              </a:rPr>
              <a:t> 10.32 </a:t>
            </a:r>
            <a:r>
              <a:rPr lang="cs-CZ" dirty="0" smtClean="0">
                <a:solidFill>
                  <a:srgbClr val="FFC000"/>
                </a:solidFill>
              </a:rPr>
              <a:t>          </a:t>
            </a:r>
            <a:r>
              <a:rPr lang="en-US" dirty="0" smtClean="0">
                <a:solidFill>
                  <a:srgbClr val="FFC000"/>
                </a:solidFill>
              </a:rPr>
              <a:t>vs. 10.34</a:t>
            </a:r>
            <a:endParaRPr lang="cs-CZ" baseline="-25000" dirty="0">
              <a:solidFill>
                <a:srgbClr val="00FF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693423" cy="499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6183630"/>
            <a:ext cx="7950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FF00"/>
                </a:solidFill>
              </a:rPr>
              <a:t>Kter</a:t>
            </a:r>
            <a:r>
              <a:rPr lang="cs-CZ" sz="2400" dirty="0" smtClean="0">
                <a:solidFill>
                  <a:srgbClr val="00FF00"/>
                </a:solidFill>
              </a:rPr>
              <a:t>é molekuly </a:t>
            </a:r>
            <a:r>
              <a:rPr lang="en-US" sz="2400" dirty="0" smtClean="0">
                <a:solidFill>
                  <a:srgbClr val="00FF00"/>
                </a:solidFill>
              </a:rPr>
              <a:t>2. </a:t>
            </a:r>
            <a:r>
              <a:rPr lang="en-US" sz="2400" dirty="0" err="1" smtClean="0">
                <a:solidFill>
                  <a:srgbClr val="00FF00"/>
                </a:solidFill>
              </a:rPr>
              <a:t>periody</a:t>
            </a:r>
            <a:r>
              <a:rPr lang="en-US" sz="2400" dirty="0" smtClean="0">
                <a:solidFill>
                  <a:srgbClr val="00FF00"/>
                </a:solidFill>
              </a:rPr>
              <a:t> </a:t>
            </a:r>
            <a:r>
              <a:rPr lang="en-US" sz="2400" dirty="0" err="1" smtClean="0">
                <a:solidFill>
                  <a:srgbClr val="00FF00"/>
                </a:solidFill>
              </a:rPr>
              <a:t>jsou</a:t>
            </a:r>
            <a:r>
              <a:rPr lang="en-US" sz="2400" dirty="0" smtClean="0">
                <a:solidFill>
                  <a:srgbClr val="00FF00"/>
                </a:solidFill>
              </a:rPr>
              <a:t> pops</a:t>
            </a:r>
            <a:r>
              <a:rPr lang="cs-CZ" sz="2400" dirty="0" smtClean="0">
                <a:solidFill>
                  <a:srgbClr val="00FF00"/>
                </a:solidFill>
              </a:rPr>
              <a:t>ány obrázkem (a) resp. (b)?</a:t>
            </a:r>
            <a:endParaRPr lang="cs-CZ" sz="24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8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34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24200" y="62484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C000"/>
                </a:solidFill>
              </a:rPr>
              <a:t>Atkins, </a:t>
            </a:r>
            <a:r>
              <a:rPr lang="en-US" sz="2400" b="1" dirty="0" err="1" smtClean="0">
                <a:solidFill>
                  <a:srgbClr val="FFC000"/>
                </a:solidFill>
              </a:rPr>
              <a:t>Obr</a:t>
            </a:r>
            <a:r>
              <a:rPr lang="en-US" sz="2400" b="1" dirty="0" smtClean="0">
                <a:solidFill>
                  <a:srgbClr val="FFC000"/>
                </a:solidFill>
              </a:rPr>
              <a:t>.</a:t>
            </a:r>
            <a:r>
              <a:rPr lang="cs-CZ" sz="2400" b="1" dirty="0" smtClean="0">
                <a:solidFill>
                  <a:srgbClr val="FFC000"/>
                </a:solidFill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</a:rPr>
              <a:t>10.33</a:t>
            </a:r>
            <a:endParaRPr lang="cs-CZ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FFC000"/>
                </a:solidFill>
              </a:rPr>
              <a:t>Elektronové konfigurace molekul, </a:t>
            </a:r>
            <a:r>
              <a:rPr lang="en-US" sz="3200" dirty="0" smtClean="0">
                <a:solidFill>
                  <a:srgbClr val="FFC000"/>
                </a:solidFill>
              </a:rPr>
              <a:t/>
            </a:r>
            <a:br>
              <a:rPr lang="en-US" sz="3200" dirty="0" smtClean="0">
                <a:solidFill>
                  <a:srgbClr val="FFC000"/>
                </a:solidFill>
              </a:rPr>
            </a:br>
            <a:r>
              <a:rPr lang="cs-CZ" sz="3200" dirty="0" smtClean="0">
                <a:solidFill>
                  <a:srgbClr val="FFC000"/>
                </a:solidFill>
              </a:rPr>
              <a:t>pojem řád vazby a korelace s experiment</a:t>
            </a:r>
            <a:r>
              <a:rPr lang="en-US" sz="3200" dirty="0" smtClean="0">
                <a:solidFill>
                  <a:srgbClr val="FFC000"/>
                </a:solidFill>
              </a:rPr>
              <a:t>. </a:t>
            </a:r>
            <a:r>
              <a:rPr lang="en-US" sz="3200" dirty="0" err="1" smtClean="0">
                <a:solidFill>
                  <a:srgbClr val="FFC000"/>
                </a:solidFill>
              </a:rPr>
              <a:t>daty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3200400"/>
            <a:ext cx="3340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FF00"/>
                </a:solidFill>
              </a:rPr>
              <a:t>Samostudium str. </a:t>
            </a:r>
            <a:r>
              <a:rPr lang="en-US" sz="2800" dirty="0" smtClean="0">
                <a:solidFill>
                  <a:srgbClr val="00FF00"/>
                </a:solidFill>
              </a:rPr>
              <a:t>358</a:t>
            </a:r>
            <a:endParaRPr lang="cs-CZ" sz="28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341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FFC000"/>
                </a:solidFill>
              </a:rPr>
              <a:t>10.3.3 </a:t>
            </a:r>
            <a:r>
              <a:rPr lang="en-US" sz="3600" dirty="0" err="1" smtClean="0">
                <a:solidFill>
                  <a:srgbClr val="FFC000"/>
                </a:solidFill>
              </a:rPr>
              <a:t>Heteronukle</a:t>
            </a:r>
            <a:r>
              <a:rPr lang="cs-CZ" sz="3600" dirty="0" smtClean="0">
                <a:solidFill>
                  <a:srgbClr val="FFC000"/>
                </a:solidFill>
              </a:rPr>
              <a:t>ární biatomické molekuly</a:t>
            </a:r>
            <a:br>
              <a:rPr lang="cs-CZ" sz="3600" dirty="0" smtClean="0">
                <a:solidFill>
                  <a:srgbClr val="FFC000"/>
                </a:solidFill>
              </a:rPr>
            </a:br>
            <a:endParaRPr lang="cs-CZ" sz="3200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195821" y="1560277"/>
            <a:ext cx="33716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10.3.3.1 Pol</a:t>
            </a:r>
            <a:r>
              <a:rPr lang="cs-CZ" sz="2800" dirty="0"/>
              <a:t>ární vazby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5633266"/>
            <a:ext cx="1695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Obr. </a:t>
            </a:r>
            <a:r>
              <a:rPr lang="en-US" sz="2800" dirty="0" smtClean="0"/>
              <a:t>10.39</a:t>
            </a:r>
            <a:endParaRPr lang="cs-CZ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33799" y="1129611"/>
            <a:ext cx="4800600" cy="546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79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881"/>
            <a:ext cx="7895785" cy="1143000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00FF00"/>
                </a:solidFill>
              </a:rPr>
              <a:t>Mimo</a:t>
            </a:r>
            <a:r>
              <a:rPr lang="en-US" sz="2800" dirty="0">
                <a:solidFill>
                  <a:srgbClr val="00FF00"/>
                </a:solidFill>
              </a:rPr>
              <a:t> </a:t>
            </a:r>
            <a:r>
              <a:rPr lang="en-US" sz="2800" dirty="0" smtClean="0">
                <a:solidFill>
                  <a:srgbClr val="00FF00"/>
                </a:solidFill>
              </a:rPr>
              <a:t>ZK. </a:t>
            </a:r>
            <a:br>
              <a:rPr lang="en-US" sz="2800" dirty="0" smtClean="0">
                <a:solidFill>
                  <a:srgbClr val="00FF00"/>
                </a:solidFill>
              </a:rPr>
            </a:br>
            <a:r>
              <a:rPr lang="en-US" sz="2800" dirty="0" smtClean="0">
                <a:solidFill>
                  <a:srgbClr val="FFC000"/>
                </a:solidFill>
              </a:rPr>
              <a:t>Diagram </a:t>
            </a:r>
            <a:r>
              <a:rPr lang="en-US" sz="2800" dirty="0" err="1" smtClean="0">
                <a:solidFill>
                  <a:srgbClr val="FFC000"/>
                </a:solidFill>
              </a:rPr>
              <a:t>energetick</a:t>
            </a:r>
            <a:r>
              <a:rPr lang="cs-CZ" sz="2800" dirty="0" smtClean="0">
                <a:solidFill>
                  <a:srgbClr val="FFC000"/>
                </a:solidFill>
              </a:rPr>
              <a:t>ých hladin </a:t>
            </a:r>
            <a:r>
              <a:rPr lang="en-US" sz="2800" dirty="0" smtClean="0">
                <a:solidFill>
                  <a:srgbClr val="FFC000"/>
                </a:solidFill>
              </a:rPr>
              <a:t> a MO </a:t>
            </a:r>
            <a:r>
              <a:rPr lang="cs-CZ" sz="2800" dirty="0" smtClean="0">
                <a:solidFill>
                  <a:srgbClr val="FFC000"/>
                </a:solidFill>
              </a:rPr>
              <a:t>molekuly </a:t>
            </a:r>
            <a:r>
              <a:rPr lang="en-US" sz="2800" dirty="0" smtClean="0">
                <a:solidFill>
                  <a:srgbClr val="FFC000"/>
                </a:solidFill>
              </a:rPr>
              <a:t>CO</a:t>
            </a:r>
            <a:endParaRPr lang="cs-CZ" sz="28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Výsledek obrázku pro CO molecular orbital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3"/>
          <a:stretch/>
        </p:blipFill>
        <p:spPr bwMode="auto">
          <a:xfrm>
            <a:off x="5594684" y="1414555"/>
            <a:ext cx="2799347" cy="515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22576"/>
            <a:ext cx="4419600" cy="518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609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1905000"/>
            <a:ext cx="22860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Lineární molekul</a:t>
            </a:r>
            <a:r>
              <a:rPr lang="en-US" dirty="0">
                <a:solidFill>
                  <a:srgbClr val="FFC000"/>
                </a:solidFill>
              </a:rPr>
              <a:t>y</a:t>
            </a:r>
            <a:r>
              <a:rPr lang="cs-CZ" dirty="0" smtClean="0">
                <a:solidFill>
                  <a:srgbClr val="FFC000"/>
                </a:solidFill>
              </a:rPr>
              <a:t> AH</a:t>
            </a:r>
            <a:r>
              <a:rPr lang="en-US" baseline="-25000" dirty="0" smtClean="0">
                <a:solidFill>
                  <a:srgbClr val="FFC000"/>
                </a:solidFill>
              </a:rPr>
              <a:t>2</a:t>
            </a:r>
            <a:endParaRPr lang="cs-CZ" baseline="-25000" dirty="0">
              <a:solidFill>
                <a:srgbClr val="FFC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7553" y="368967"/>
            <a:ext cx="5381626" cy="6250966"/>
            <a:chOff x="3200399" y="381000"/>
            <a:chExt cx="5381626" cy="625096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2765729" y="815670"/>
              <a:ext cx="6250966" cy="5381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7696200" y="3581400"/>
              <a:ext cx="762000" cy="609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543800" y="4876800"/>
              <a:ext cx="685800" cy="609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153400" y="4343400"/>
              <a:ext cx="304800" cy="76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243887" y="434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*</a:t>
              </a:r>
              <a:endParaRPr lang="cs-CZ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3883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533400"/>
            <a:ext cx="28956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800" dirty="0" err="1" smtClean="0">
                <a:solidFill>
                  <a:srgbClr val="00FF00"/>
                </a:solidFill>
              </a:rPr>
              <a:t>Mimo</a:t>
            </a:r>
            <a:r>
              <a:rPr lang="en-US" sz="3800" dirty="0" smtClean="0">
                <a:solidFill>
                  <a:srgbClr val="00FF00"/>
                </a:solidFill>
              </a:rPr>
              <a:t> ZK, </a:t>
            </a:r>
            <a:r>
              <a:rPr lang="en-US" sz="3800" dirty="0" err="1" smtClean="0">
                <a:solidFill>
                  <a:srgbClr val="00FF00"/>
                </a:solidFill>
              </a:rPr>
              <a:t>odpov</a:t>
            </a:r>
            <a:r>
              <a:rPr lang="cs-CZ" sz="3800" dirty="0" smtClean="0">
                <a:solidFill>
                  <a:srgbClr val="00FF00"/>
                </a:solidFill>
              </a:rPr>
              <a:t>ěď na dotaz ze semináře</a:t>
            </a:r>
            <a:endParaRPr lang="en-US" sz="3800" dirty="0" smtClean="0">
              <a:solidFill>
                <a:srgbClr val="00FF00"/>
              </a:solidFill>
            </a:endParaRPr>
          </a:p>
          <a:p>
            <a:pPr>
              <a:lnSpc>
                <a:spcPct val="120000"/>
              </a:lnSpc>
            </a:pP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 smtClean="0">
                <a:solidFill>
                  <a:srgbClr val="FFC000"/>
                </a:solidFill>
              </a:rPr>
              <a:t>L</a:t>
            </a:r>
            <a:r>
              <a:rPr lang="en-US" dirty="0" smtClean="0">
                <a:solidFill>
                  <a:srgbClr val="FFC000"/>
                </a:solidFill>
              </a:rPr>
              <a:t>omen</a:t>
            </a:r>
            <a:r>
              <a:rPr lang="cs-CZ" dirty="0" smtClean="0">
                <a:solidFill>
                  <a:srgbClr val="FFC000"/>
                </a:solidFill>
              </a:rPr>
              <a:t>é molekul</a:t>
            </a:r>
            <a:r>
              <a:rPr lang="en-US" dirty="0" smtClean="0">
                <a:solidFill>
                  <a:srgbClr val="FFC000"/>
                </a:solidFill>
              </a:rPr>
              <a:t>y</a:t>
            </a:r>
            <a:r>
              <a:rPr lang="cs-CZ" dirty="0" smtClean="0">
                <a:solidFill>
                  <a:srgbClr val="FFC000"/>
                </a:solidFill>
              </a:rPr>
              <a:t> AH</a:t>
            </a:r>
            <a:r>
              <a:rPr lang="en-US" baseline="-25000" dirty="0" smtClean="0">
                <a:solidFill>
                  <a:srgbClr val="FFC000"/>
                </a:solidFill>
              </a:rPr>
              <a:t>2</a:t>
            </a:r>
            <a:endParaRPr lang="cs-CZ" baseline="-25000" dirty="0">
              <a:solidFill>
                <a:srgbClr val="FFC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33400"/>
            <a:ext cx="5214937" cy="5978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75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90348" y="762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10.3.2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cs-CZ" sz="3600" dirty="0" smtClean="0">
                <a:solidFill>
                  <a:srgbClr val="FFC000"/>
                </a:solidFill>
              </a:rPr>
              <a:t>Výstavbový princip pro molekuly</a:t>
            </a:r>
            <a:endParaRPr lang="cs-CZ" sz="3600" baseline="30000" dirty="0">
              <a:solidFill>
                <a:srgbClr val="00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2267" y="3111787"/>
            <a:ext cx="6765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00FF00"/>
                </a:solidFill>
              </a:rPr>
              <a:t>Samostudium – body </a:t>
            </a:r>
            <a:r>
              <a:rPr lang="en-US" sz="3200" dirty="0" smtClean="0">
                <a:solidFill>
                  <a:srgbClr val="00FF00"/>
                </a:solidFill>
              </a:rPr>
              <a:t>1,2,3 str. 354 dole</a:t>
            </a:r>
            <a:endParaRPr lang="cs-CZ" sz="32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0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6265954" y="1579873"/>
            <a:ext cx="2564832" cy="136557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3186111" y="3124200"/>
            <a:ext cx="2962275" cy="121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48" y="149671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Nulov</a:t>
            </a:r>
            <a:r>
              <a:rPr lang="cs-CZ" dirty="0" smtClean="0">
                <a:solidFill>
                  <a:srgbClr val="FFC000"/>
                </a:solidFill>
              </a:rPr>
              <a:t>é a nenulové překryvy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70"/>
          <a:stretch/>
        </p:blipFill>
        <p:spPr bwMode="auto">
          <a:xfrm rot="10800000">
            <a:off x="6524484" y="1579874"/>
            <a:ext cx="2306301" cy="136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24400"/>
            <a:ext cx="22383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91275" y="3049253"/>
            <a:ext cx="24193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94" y="4800600"/>
            <a:ext cx="23336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450" y="4876299"/>
            <a:ext cx="26479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1" y="1625266"/>
            <a:ext cx="25812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6" y="3173078"/>
            <a:ext cx="2895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98" y="1692944"/>
            <a:ext cx="2705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1" y="3296903"/>
            <a:ext cx="29622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8986" y="1975457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44325" y="1995511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81228" y="1995511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9106" y="306607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86111" y="3049253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46452" y="3043535"/>
            <a:ext cx="33534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1833" y="5024735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8618" y="4995838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11215" y="5048547"/>
            <a:ext cx="26642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1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245" y="314305"/>
            <a:ext cx="9010795" cy="933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(</a:t>
            </a:r>
            <a:r>
              <a:rPr lang="en-US" sz="2800" dirty="0" err="1"/>
              <a:t>Mimo</a:t>
            </a:r>
            <a:r>
              <a:rPr lang="en-US" sz="2800" dirty="0"/>
              <a:t> </a:t>
            </a:r>
            <a:r>
              <a:rPr lang="en-US" sz="2800" dirty="0" err="1"/>
              <a:t>Atkinse</a:t>
            </a:r>
            <a:r>
              <a:rPr lang="en-US" sz="2800" dirty="0"/>
              <a:t>, </a:t>
            </a:r>
            <a:r>
              <a:rPr lang="en-US" sz="2800" dirty="0" smtClean="0"/>
              <a:t>um</a:t>
            </a:r>
            <a:r>
              <a:rPr lang="cs-CZ" sz="2800" dirty="0" smtClean="0"/>
              <a:t>ět</a:t>
            </a:r>
            <a:r>
              <a:rPr lang="en-US" sz="2800" dirty="0" smtClean="0"/>
              <a:t>):  </a:t>
            </a:r>
            <a:r>
              <a:rPr lang="en-US" sz="2800" dirty="0" err="1" smtClean="0">
                <a:solidFill>
                  <a:srgbClr val="FFC000"/>
                </a:solidFill>
              </a:rPr>
              <a:t>Schematick</a:t>
            </a:r>
            <a:r>
              <a:rPr lang="cs-CZ" sz="2800" dirty="0" smtClean="0">
                <a:solidFill>
                  <a:srgbClr val="FFC000"/>
                </a:solidFill>
              </a:rPr>
              <a:t>é znázornění MO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endParaRPr lang="en-US" sz="2800" dirty="0" smtClean="0">
              <a:solidFill>
                <a:srgbClr val="FFC000"/>
              </a:solidFill>
            </a:endParaRPr>
          </a:p>
          <a:p>
            <a:endParaRPr lang="cs-CZ" sz="4000" baseline="30000" dirty="0">
              <a:solidFill>
                <a:srgbClr val="00FF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235" y="2828925"/>
            <a:ext cx="1571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00350"/>
            <a:ext cx="15049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685" y="4392185"/>
            <a:ext cx="14001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4406473"/>
            <a:ext cx="14668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0613" y="2835560"/>
            <a:ext cx="1907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FF00"/>
                </a:solidFill>
              </a:rPr>
              <a:t>Vazebn</a:t>
            </a:r>
            <a:r>
              <a:rPr lang="cs-CZ" sz="2800" dirty="0" smtClean="0">
                <a:solidFill>
                  <a:srgbClr val="00FF00"/>
                </a:solidFill>
              </a:rPr>
              <a:t>ý AO</a:t>
            </a:r>
            <a:endParaRPr lang="cs-CZ" sz="2800" dirty="0"/>
          </a:p>
        </p:txBody>
      </p:sp>
      <p:sp>
        <p:nvSpPr>
          <p:cNvPr id="5" name="Rectangle 4"/>
          <p:cNvSpPr/>
          <p:nvPr/>
        </p:nvSpPr>
        <p:spPr>
          <a:xfrm>
            <a:off x="398247" y="4392185"/>
            <a:ext cx="2576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Protivazebný AO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205" y="1247894"/>
            <a:ext cx="890045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Vyjadřuje </a:t>
            </a:r>
            <a:r>
              <a:rPr lang="cs-CZ" sz="2400" dirty="0" smtClean="0">
                <a:solidFill>
                  <a:srgbClr val="FFC000"/>
                </a:solidFill>
              </a:rPr>
              <a:t>relativní znaménka </a:t>
            </a:r>
            <a:r>
              <a:rPr lang="cs-CZ" sz="2400" dirty="0" smtClean="0"/>
              <a:t>a </a:t>
            </a:r>
            <a:r>
              <a:rPr lang="cs-CZ" sz="2400" dirty="0" smtClean="0">
                <a:solidFill>
                  <a:srgbClr val="00FF00"/>
                </a:solidFill>
              </a:rPr>
              <a:t>relativní velikosti  </a:t>
            </a:r>
            <a:r>
              <a:rPr lang="cs-CZ" sz="2400" dirty="0" smtClean="0"/>
              <a:t>koeficientů AO v MO.</a:t>
            </a:r>
          </a:p>
          <a:p>
            <a:pPr algn="ctr">
              <a:spcBef>
                <a:spcPts val="1200"/>
              </a:spcBef>
            </a:pPr>
            <a:r>
              <a:rPr lang="cs-CZ" sz="2400" dirty="0" smtClean="0"/>
              <a:t>Stínovaný orbital značí znaménko </a:t>
            </a:r>
            <a:r>
              <a:rPr lang="en-US" sz="2400" dirty="0" smtClean="0"/>
              <a:t>+, </a:t>
            </a:r>
            <a:r>
              <a:rPr lang="en-US" sz="2400" dirty="0" err="1" smtClean="0"/>
              <a:t>pr</a:t>
            </a:r>
            <a:r>
              <a:rPr lang="cs-CZ" sz="2400" dirty="0" smtClean="0"/>
              <a:t>ázdný orbital značí znaménko -.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00600" y="2853065"/>
                <a:ext cx="5341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2853065"/>
                <a:ext cx="534121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804770" y="4435375"/>
                <a:ext cx="5341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≡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770" y="4435375"/>
                <a:ext cx="534121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4038600" y="5257800"/>
            <a:ext cx="59570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842017" y="5253990"/>
            <a:ext cx="45977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96017" y="5987534"/>
            <a:ext cx="40379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Identický fyzikální význam </a:t>
            </a:r>
            <a:endParaRPr lang="cs-CZ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05200" y="781099"/>
            <a:ext cx="1129102" cy="528647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34721" y="842951"/>
            <a:ext cx="0" cy="466795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0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940" y="533400"/>
            <a:ext cx="9110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10.3.2.1 </a:t>
            </a:r>
            <a:r>
              <a:rPr lang="en-US" sz="3200" dirty="0" err="1" smtClean="0">
                <a:solidFill>
                  <a:srgbClr val="FFC000"/>
                </a:solidFill>
              </a:rPr>
              <a:t>Orbitaly</a:t>
            </a:r>
            <a:r>
              <a:rPr lang="en-US" sz="3200" dirty="0" smtClean="0">
                <a:solidFill>
                  <a:srgbClr val="FFC000"/>
                </a:solidFill>
              </a:rPr>
              <a:t> </a:t>
            </a:r>
            <a:r>
              <a:rPr lang="en-US" sz="3200" dirty="0" smtClean="0">
                <a:latin typeface="Symbol" panose="05050102010706020507" pitchFamily="18" charset="2"/>
              </a:rPr>
              <a:t>s</a:t>
            </a:r>
            <a:r>
              <a:rPr lang="en-US" sz="3200" dirty="0" smtClean="0">
                <a:solidFill>
                  <a:srgbClr val="FFC000"/>
                </a:solidFill>
              </a:rPr>
              <a:t>: (a) </a:t>
            </a:r>
            <a:r>
              <a:rPr lang="en-US" sz="32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line</a:t>
            </a:r>
            <a:r>
              <a:rPr lang="cs-CZ" sz="32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ární kombinace AO typu s</a:t>
            </a:r>
            <a:r>
              <a:rPr lang="cs-CZ" sz="3200" dirty="0" smtClean="0">
                <a:solidFill>
                  <a:srgbClr val="FFC000"/>
                </a:solidFill>
              </a:rPr>
              <a:t>  </a:t>
            </a:r>
            <a:endParaRPr lang="cs-CZ" sz="2800" baseline="30000" dirty="0"/>
          </a:p>
        </p:txBody>
      </p:sp>
      <p:sp>
        <p:nvSpPr>
          <p:cNvPr id="15" name="Rectangle 14"/>
          <p:cNvSpPr/>
          <p:nvPr/>
        </p:nvSpPr>
        <p:spPr>
          <a:xfrm>
            <a:off x="838200" y="579120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/>
              <a:t>Obr</a:t>
            </a:r>
            <a:r>
              <a:rPr lang="cs-CZ" sz="2800" dirty="0"/>
              <a:t>. </a:t>
            </a:r>
            <a:r>
              <a:rPr lang="en-US" sz="2800" dirty="0"/>
              <a:t>10.24 </a:t>
            </a:r>
            <a:r>
              <a:rPr lang="cs-CZ" sz="2800" dirty="0"/>
              <a:t>bez obsazení, </a:t>
            </a:r>
            <a:r>
              <a:rPr lang="en-US" sz="2800" dirty="0" err="1"/>
              <a:t>dopln</a:t>
            </a:r>
            <a:r>
              <a:rPr lang="cs-CZ" sz="2800" dirty="0"/>
              <a:t>ěný o znázornění </a:t>
            </a:r>
            <a:r>
              <a:rPr lang="cs-CZ" sz="2800" dirty="0" smtClean="0"/>
              <a:t>MO</a:t>
            </a:r>
            <a:endParaRPr lang="cs-CZ" sz="2800" baseline="30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914400" y="1809095"/>
            <a:ext cx="7543800" cy="3581400"/>
            <a:chOff x="914400" y="1809095"/>
            <a:chExt cx="7543800" cy="3581400"/>
          </a:xfrm>
        </p:grpSpPr>
        <p:grpSp>
          <p:nvGrpSpPr>
            <p:cNvPr id="3" name="Group 2"/>
            <p:cNvGrpSpPr/>
            <p:nvPr/>
          </p:nvGrpSpPr>
          <p:grpSpPr>
            <a:xfrm>
              <a:off x="914400" y="1809095"/>
              <a:ext cx="7543800" cy="3581400"/>
              <a:chOff x="852122" y="1957090"/>
              <a:chExt cx="7543800" cy="358140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981200" y="3591580"/>
                <a:ext cx="654346" cy="52322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cs-CZ" sz="2800" b="1" dirty="0">
                    <a:solidFill>
                      <a:schemeClr val="bg2"/>
                    </a:solidFill>
                  </a:rPr>
                  <a:t>1</a:t>
                </a:r>
                <a:r>
                  <a:rPr lang="cs-CZ" sz="2800" b="1" dirty="0" smtClean="0">
                    <a:solidFill>
                      <a:schemeClr val="bg2"/>
                    </a:solidFill>
                  </a:rPr>
                  <a:t>s</a:t>
                </a:r>
                <a:r>
                  <a:rPr lang="cs-CZ" sz="2800" b="1" baseline="-25000" dirty="0" smtClean="0">
                    <a:solidFill>
                      <a:schemeClr val="bg2"/>
                    </a:solidFill>
                  </a:rPr>
                  <a:t>A</a:t>
                </a:r>
                <a:endParaRPr lang="cs-CZ" sz="2800" b="1" baseline="-250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477000" y="3486180"/>
                <a:ext cx="644728" cy="52322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cs-CZ" sz="2800" b="1" dirty="0" smtClean="0">
                    <a:solidFill>
                      <a:schemeClr val="bg2"/>
                    </a:solidFill>
                  </a:rPr>
                  <a:t>1s</a:t>
                </a:r>
                <a:r>
                  <a:rPr lang="cs-CZ" sz="2800" b="1" baseline="-25000" dirty="0">
                    <a:solidFill>
                      <a:schemeClr val="bg2"/>
                    </a:solidFill>
                  </a:rPr>
                  <a:t>B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810000" y="4495800"/>
                <a:ext cx="225596" cy="304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810000" y="2286000"/>
                <a:ext cx="225596" cy="304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6059320" y="3962400"/>
                    <a:ext cx="798680" cy="461665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240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sz="24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24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</m:sup>
                          </m:sSup>
                        </m:oMath>
                      </m:oMathPara>
                    </a14:m>
                    <a:endParaRPr lang="cs-CZ" sz="24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59320" y="3962400"/>
                    <a:ext cx="79868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943600" y="2733020"/>
                    <a:ext cx="798680" cy="461665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240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sz="24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2400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p>
                          </m:sSup>
                        </m:oMath>
                      </m:oMathPara>
                    </a14:m>
                    <a:endParaRPr lang="cs-CZ" sz="24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3600" y="2733020"/>
                    <a:ext cx="798680" cy="46166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10"/>
              <a:stretch/>
            </p:blipFill>
            <p:spPr bwMode="auto">
              <a:xfrm>
                <a:off x="852122" y="1957090"/>
                <a:ext cx="7543800" cy="3581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Rectangle 8"/>
              <p:cNvSpPr/>
              <p:nvPr/>
            </p:nvSpPr>
            <p:spPr>
              <a:xfrm>
                <a:off x="3810000" y="4648200"/>
                <a:ext cx="363216" cy="16532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33800" y="2730278"/>
                <a:ext cx="363216" cy="16532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Rectangle 5"/>
                  <p:cNvSpPr/>
                  <p:nvPr/>
                </p:nvSpPr>
                <p:spPr>
                  <a:xfrm>
                    <a:off x="3083669" y="4424065"/>
                    <a:ext cx="951927" cy="631520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3200" b="1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𝛔</m:t>
                              </m:r>
                            </m:e>
                            <m:sub>
                              <m:r>
                                <a:rPr lang="en-US" sz="3200" b="1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𝐠</m:t>
                              </m:r>
                            </m:sub>
                          </m:sSub>
                        </m:oMath>
                      </m:oMathPara>
                    </a14:m>
                    <a:endParaRPr lang="cs-CZ" sz="3200" b="1" dirty="0">
                      <a:solidFill>
                        <a:srgbClr val="0070C0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" name="Rectangle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83669" y="4424065"/>
                    <a:ext cx="951927" cy="631520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Rectangle 13"/>
              <p:cNvSpPr/>
              <p:nvPr/>
            </p:nvSpPr>
            <p:spPr>
              <a:xfrm>
                <a:off x="2308373" y="3853190"/>
                <a:ext cx="327173" cy="46848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635777" y="3775158"/>
                <a:ext cx="327173" cy="46848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Rectangle 16"/>
                  <p:cNvSpPr/>
                  <p:nvPr/>
                </p:nvSpPr>
                <p:spPr>
                  <a:xfrm>
                    <a:off x="6011937" y="4063425"/>
                    <a:ext cx="1006621" cy="584775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cs-CZ" sz="32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sz="32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32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</m:sup>
                          </m:sSup>
                        </m:oMath>
                      </m:oMathPara>
                    </a14:m>
                    <a:endParaRPr lang="cs-CZ" sz="32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11937" y="4063425"/>
                    <a:ext cx="1006621" cy="584775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Rectangle 19"/>
                  <p:cNvSpPr/>
                  <p:nvPr/>
                </p:nvSpPr>
                <p:spPr>
                  <a:xfrm>
                    <a:off x="6017701" y="2996625"/>
                    <a:ext cx="1006621" cy="584775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cs-CZ" sz="32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sz="32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3200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p>
                          </m:sSup>
                        </m:oMath>
                      </m:oMathPara>
                    </a14:m>
                    <a:endParaRPr lang="cs-CZ" sz="32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Rectangle 1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17701" y="2996625"/>
                    <a:ext cx="1006621" cy="584775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Rectangle 18"/>
                  <p:cNvSpPr/>
                  <p:nvPr/>
                </p:nvSpPr>
                <p:spPr>
                  <a:xfrm>
                    <a:off x="3048000" y="2680865"/>
                    <a:ext cx="972767" cy="584775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3200" b="1" i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𝛔</m:t>
                              </m:r>
                            </m:e>
                            <m:sub>
                              <m:r>
                                <a:rPr lang="en-US" sz="3200" b="1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𝐮</m:t>
                              </m:r>
                            </m:sub>
                          </m:sSub>
                        </m:oMath>
                      </m:oMathPara>
                    </a14:m>
                    <a:endParaRPr lang="cs-CZ" sz="3200" b="1" dirty="0">
                      <a:solidFill>
                        <a:srgbClr val="0070C0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9" name="Rectangle 1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8000" y="2680865"/>
                    <a:ext cx="972767" cy="584775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3" name="Group 22"/>
            <p:cNvGrpSpPr/>
            <p:nvPr/>
          </p:nvGrpSpPr>
          <p:grpSpPr>
            <a:xfrm>
              <a:off x="2195878" y="2737425"/>
              <a:ext cx="5037358" cy="2080502"/>
              <a:chOff x="1981200" y="2733020"/>
              <a:chExt cx="5037358" cy="2080502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981200" y="3591580"/>
                <a:ext cx="654346" cy="52322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cs-CZ" sz="2800" b="1" dirty="0">
                    <a:solidFill>
                      <a:schemeClr val="bg2"/>
                    </a:solidFill>
                  </a:rPr>
                  <a:t>1</a:t>
                </a:r>
                <a:r>
                  <a:rPr lang="cs-CZ" sz="2800" b="1" dirty="0" smtClean="0">
                    <a:solidFill>
                      <a:schemeClr val="bg2"/>
                    </a:solidFill>
                  </a:rPr>
                  <a:t>s</a:t>
                </a:r>
                <a:r>
                  <a:rPr lang="cs-CZ" sz="2800" b="1" baseline="-25000" dirty="0" smtClean="0">
                    <a:solidFill>
                      <a:schemeClr val="bg2"/>
                    </a:solidFill>
                  </a:rPr>
                  <a:t>A</a:t>
                </a:r>
                <a:endParaRPr lang="cs-CZ" sz="2800" b="1" baseline="-25000" dirty="0">
                  <a:solidFill>
                    <a:schemeClr val="bg2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059320" y="3962400"/>
                    <a:ext cx="798680" cy="461665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240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sz="24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24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</m:sup>
                          </m:sSup>
                        </m:oMath>
                      </m:oMathPara>
                    </a14:m>
                    <a:endParaRPr lang="cs-CZ" sz="24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59320" y="3962400"/>
                    <a:ext cx="79868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5943600" y="2733020"/>
                    <a:ext cx="798680" cy="461665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sz="240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cs-CZ" sz="24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sz="24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2400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p>
                          </m:sSup>
                        </m:oMath>
                      </m:oMathPara>
                    </a14:m>
                    <a:endParaRPr lang="cs-CZ" sz="24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3600" y="2733020"/>
                    <a:ext cx="798680" cy="46166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1" name="Rectangle 30"/>
              <p:cNvSpPr/>
              <p:nvPr/>
            </p:nvSpPr>
            <p:spPr>
              <a:xfrm>
                <a:off x="3810000" y="4648200"/>
                <a:ext cx="363216" cy="165322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Rectangle 35"/>
                  <p:cNvSpPr/>
                  <p:nvPr/>
                </p:nvSpPr>
                <p:spPr>
                  <a:xfrm>
                    <a:off x="6011937" y="4063425"/>
                    <a:ext cx="1006621" cy="584775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cs-CZ" sz="32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sz="32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32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</m:sup>
                          </m:sSup>
                        </m:oMath>
                      </m:oMathPara>
                    </a14:m>
                    <a:endParaRPr lang="cs-CZ" sz="32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Rectangle 1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11937" y="4063425"/>
                    <a:ext cx="1006621" cy="584775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Rectangle 36"/>
                  <p:cNvSpPr/>
                  <p:nvPr/>
                </p:nvSpPr>
                <p:spPr>
                  <a:xfrm>
                    <a:off x="5943600" y="2809995"/>
                    <a:ext cx="1006621" cy="584775"/>
                  </a:xfrm>
                  <a:prstGeom prst="rect">
                    <a:avLst/>
                  </a:prstGeom>
                  <a:solidFill>
                    <a:schemeClr val="tx1"/>
                  </a:solidFill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200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sSup>
                            <m:sSupPr>
                              <m:ctrlPr>
                                <a:rPr lang="cs-CZ" sz="3200" i="1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cs-CZ" sz="320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3200" b="0" i="0" smtClean="0">
                                  <a:solidFill>
                                    <a:schemeClr val="bg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p>
                          </m:sSup>
                        </m:oMath>
                      </m:oMathPara>
                    </a14:m>
                    <a:endParaRPr lang="cs-CZ" sz="32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7" name="Rectangle 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3600" y="2809995"/>
                    <a:ext cx="1006621" cy="584775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1" name="Rectangle 20"/>
            <p:cNvSpPr/>
            <p:nvPr/>
          </p:nvSpPr>
          <p:spPr>
            <a:xfrm>
              <a:off x="2195878" y="3705195"/>
              <a:ext cx="654346" cy="46848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629401" y="3627163"/>
              <a:ext cx="457200" cy="46848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0723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>
                <a:solidFill>
                  <a:srgbClr val="FFC000"/>
                </a:solidFill>
              </a:rPr>
              <a:t>Orbitaly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>
                <a:latin typeface="Symbol" panose="05050102010706020507" pitchFamily="18" charset="2"/>
              </a:rPr>
              <a:t>s</a:t>
            </a:r>
            <a:r>
              <a:rPr lang="en-US" sz="3600" dirty="0">
                <a:solidFill>
                  <a:srgbClr val="FFC000"/>
                </a:solidFill>
              </a:rPr>
              <a:t>: </a:t>
            </a:r>
            <a:r>
              <a:rPr lang="en-US" sz="3600" dirty="0" smtClean="0">
                <a:solidFill>
                  <a:srgbClr val="FFC000"/>
                </a:solidFill>
              </a:rPr>
              <a:t>(b) </a:t>
            </a:r>
            <a:r>
              <a:rPr lang="en-US" sz="36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line</a:t>
            </a:r>
            <a:r>
              <a:rPr lang="cs-CZ" sz="3600" dirty="0">
                <a:solidFill>
                  <a:srgbClr val="FFC000"/>
                </a:solidFill>
                <a:cs typeface="Times New Roman" panose="02020603050405020304" pitchFamily="18" charset="0"/>
              </a:rPr>
              <a:t>ární kombinace AO typu </a:t>
            </a:r>
            <a:r>
              <a:rPr lang="cs-CZ" sz="36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p</a:t>
            </a:r>
            <a:r>
              <a:rPr lang="cs-CZ" sz="3600" baseline="-250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z</a:t>
            </a:r>
            <a:endParaRPr lang="cs-CZ" sz="3600" baseline="-25000" dirty="0">
              <a:solidFill>
                <a:srgbClr val="FFC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" y="1981200"/>
            <a:ext cx="7620000" cy="3733800"/>
            <a:chOff x="609600" y="1981200"/>
            <a:chExt cx="7620000" cy="3733800"/>
          </a:xfrm>
        </p:grpSpPr>
        <p:sp>
          <p:nvSpPr>
            <p:cNvPr id="4" name="Rectangle 3"/>
            <p:cNvSpPr/>
            <p:nvPr/>
          </p:nvSpPr>
          <p:spPr>
            <a:xfrm>
              <a:off x="609600" y="1981200"/>
              <a:ext cx="7620000" cy="37338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105" r="8068"/>
            <a:stretch/>
          </p:blipFill>
          <p:spPr bwMode="auto">
            <a:xfrm>
              <a:off x="2445459" y="1981200"/>
              <a:ext cx="4093805" cy="373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40" t="50961" r="78810" b="31732"/>
            <a:stretch/>
          </p:blipFill>
          <p:spPr bwMode="auto">
            <a:xfrm>
              <a:off x="1503364" y="3799742"/>
              <a:ext cx="806699" cy="619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852497"/>
              <a:ext cx="965833" cy="514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40" t="50961" r="78383" b="31732"/>
            <a:stretch/>
          </p:blipFill>
          <p:spPr bwMode="auto">
            <a:xfrm rot="10800000">
              <a:off x="6641431" y="3833831"/>
              <a:ext cx="839928" cy="619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7180691" y="3886585"/>
              <a:ext cx="965833" cy="514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8963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10.3.2.2  </a:t>
            </a:r>
            <a:r>
              <a:rPr lang="en-US" dirty="0" err="1" smtClean="0">
                <a:solidFill>
                  <a:srgbClr val="FFC000"/>
                </a:solidFill>
              </a:rPr>
              <a:t>Orbitaly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Symbol" panose="05050102010706020507" pitchFamily="18" charset="2"/>
              </a:rPr>
              <a:t>p</a:t>
            </a:r>
            <a:endParaRPr lang="cs-CZ" b="1" baseline="-25000" dirty="0">
              <a:solidFill>
                <a:srgbClr val="FFC000"/>
              </a:solidFill>
              <a:latin typeface="Symbol" panose="05050102010706020507" pitchFamily="18" charset="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54" r="1229"/>
          <a:stretch/>
        </p:blipFill>
        <p:spPr bwMode="auto">
          <a:xfrm>
            <a:off x="4648199" y="2362200"/>
            <a:ext cx="4395903" cy="2875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1" r="51735"/>
          <a:stretch/>
        </p:blipFill>
        <p:spPr bwMode="auto">
          <a:xfrm>
            <a:off x="156103" y="2362200"/>
            <a:ext cx="4243445" cy="2875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148263" y="5265821"/>
            <a:ext cx="609600" cy="576590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029200" y="5309937"/>
            <a:ext cx="405064" cy="532474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43108" y="5910590"/>
            <a:ext cx="4410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FF00"/>
                </a:solidFill>
              </a:rPr>
              <a:t>2</a:t>
            </a:r>
            <a:r>
              <a:rPr lang="en-US" sz="2800" dirty="0" smtClean="0"/>
              <a:t> </a:t>
            </a:r>
            <a:r>
              <a:rPr lang="cs-CZ" sz="2800" dirty="0" smtClean="0"/>
              <a:t>navzájem </a:t>
            </a:r>
            <a:r>
              <a:rPr lang="en-US" sz="2800" dirty="0" smtClean="0"/>
              <a:t>r</a:t>
            </a:r>
            <a:r>
              <a:rPr lang="cs-CZ" sz="2800" dirty="0" smtClean="0"/>
              <a:t>ůzné orbitaly </a:t>
            </a:r>
            <a:r>
              <a:rPr lang="en-US" sz="2800" b="1" dirty="0" smtClean="0">
                <a:solidFill>
                  <a:srgbClr val="FFC000"/>
                </a:solidFill>
                <a:latin typeface="Symbol" panose="05050102010706020507" pitchFamily="18" charset="2"/>
              </a:rPr>
              <a:t>p</a:t>
            </a:r>
            <a:r>
              <a:rPr lang="cs-CZ" sz="2800" b="1" dirty="0" smtClean="0">
                <a:solidFill>
                  <a:srgbClr val="FFC000"/>
                </a:solidFill>
                <a:latin typeface="Symbol" panose="05050102010706020507" pitchFamily="18" charset="2"/>
              </a:rPr>
              <a:t> </a:t>
            </a:r>
            <a:r>
              <a:rPr lang="en-US" sz="2800" b="1" dirty="0" smtClean="0">
                <a:latin typeface="Symbol" panose="05050102010706020507" pitchFamily="18" charset="2"/>
              </a:rPr>
              <a:t>!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298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10.3.2.3 </a:t>
            </a:r>
            <a:r>
              <a:rPr lang="cs-CZ" dirty="0" smtClean="0">
                <a:solidFill>
                  <a:srgbClr val="FFC000"/>
                </a:solidFill>
              </a:rPr>
              <a:t>Překryvový integrál</a:t>
            </a:r>
            <a:r>
              <a:rPr lang="cs-CZ" dirty="0">
                <a:solidFill>
                  <a:srgbClr val="FFC000"/>
                </a:solidFill>
              </a:rPr>
              <a:t/>
            </a:r>
            <a:br>
              <a:rPr lang="cs-CZ" dirty="0">
                <a:solidFill>
                  <a:srgbClr val="FFC000"/>
                </a:solidFill>
              </a:rPr>
            </a:br>
            <a:endParaRPr lang="cs-CZ" sz="4000" dirty="0" smtClean="0">
              <a:solidFill>
                <a:srgbClr val="FFC000"/>
              </a:solidFill>
            </a:endParaRPr>
          </a:p>
        </p:txBody>
      </p:sp>
      <p:pic>
        <p:nvPicPr>
          <p:cNvPr id="10244" name="Picture 4" descr="Výsledek obrázku pro overlap integral H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43" r="2515"/>
          <a:stretch/>
        </p:blipFill>
        <p:spPr bwMode="auto">
          <a:xfrm>
            <a:off x="685800" y="1290585"/>
            <a:ext cx="7924800" cy="478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943600" y="1600200"/>
            <a:ext cx="2344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00CC"/>
                </a:solidFill>
              </a:rPr>
              <a:t>Obr. </a:t>
            </a:r>
            <a:r>
              <a:rPr lang="en-US" sz="2400" dirty="0" smtClean="0">
                <a:solidFill>
                  <a:srgbClr val="0000CC"/>
                </a:solidFill>
              </a:rPr>
              <a:t>10.30/Atkins</a:t>
            </a:r>
            <a:endParaRPr lang="cs-CZ" sz="2400" dirty="0">
              <a:solidFill>
                <a:srgbClr val="0000CC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638800" y="2133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21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686799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rgbClr val="FFC000"/>
                </a:solidFill>
              </a:rPr>
              <a:t>10.3.2.4 </a:t>
            </a:r>
            <a:r>
              <a:rPr lang="en-US" sz="3200" dirty="0" err="1" smtClean="0">
                <a:solidFill>
                  <a:srgbClr val="FFC000"/>
                </a:solidFill>
              </a:rPr>
              <a:t>Elektronov</a:t>
            </a:r>
            <a:r>
              <a:rPr lang="cs-CZ" sz="3200" dirty="0" smtClean="0">
                <a:solidFill>
                  <a:srgbClr val="FFC000"/>
                </a:solidFill>
              </a:rPr>
              <a:t>á struktura homonukleárních biatomických molekul 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5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FF00"/>
                </a:solidFill>
              </a:rPr>
              <a:t>MO typu </a:t>
            </a:r>
            <a:r>
              <a:rPr lang="en-US" b="1" dirty="0" smtClean="0">
                <a:solidFill>
                  <a:srgbClr val="00FF00"/>
                </a:solidFill>
                <a:latin typeface="Symbol" panose="05050102010706020507" pitchFamily="18" charset="2"/>
              </a:rPr>
              <a:t>p</a:t>
            </a:r>
            <a:r>
              <a:rPr lang="cs-CZ" b="1" dirty="0" smtClean="0">
                <a:solidFill>
                  <a:srgbClr val="00FF00"/>
                </a:solidFill>
                <a:latin typeface="Symbol" panose="05050102010706020507" pitchFamily="18" charset="2"/>
              </a:rPr>
              <a:t>  </a:t>
            </a:r>
            <a:r>
              <a:rPr lang="cs-CZ" b="1" dirty="0" smtClean="0">
                <a:latin typeface="Symbol" panose="05050102010706020507" pitchFamily="18" charset="2"/>
              </a:rPr>
              <a:t>... </a:t>
            </a:r>
            <a:r>
              <a:rPr lang="en-US" b="1" dirty="0" err="1"/>
              <a:t>v</a:t>
            </a:r>
            <a:r>
              <a:rPr lang="en-US" b="1" dirty="0" err="1" smtClean="0"/>
              <a:t>iz</a:t>
            </a:r>
            <a:r>
              <a:rPr lang="en-US" b="1" dirty="0" smtClean="0"/>
              <a:t> s</a:t>
            </a:r>
            <a:r>
              <a:rPr lang="cs-CZ" b="1" dirty="0" smtClean="0"/>
              <a:t>nímek </a:t>
            </a:r>
            <a:r>
              <a:rPr lang="en-US" b="1" dirty="0" smtClean="0"/>
              <a:t>7</a:t>
            </a:r>
            <a:r>
              <a:rPr lang="cs-CZ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00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FF00"/>
                </a:solidFill>
              </a:rPr>
              <a:t>MO </a:t>
            </a:r>
            <a:r>
              <a:rPr lang="en-US" dirty="0" err="1" smtClean="0">
                <a:solidFill>
                  <a:srgbClr val="00FF00"/>
                </a:solidFill>
              </a:rPr>
              <a:t>typu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  <a:latin typeface="Symbol" panose="05050102010706020507" pitchFamily="18" charset="2"/>
              </a:rPr>
              <a:t>s</a:t>
            </a:r>
            <a:r>
              <a:rPr lang="en-US" dirty="0" smtClean="0">
                <a:latin typeface="Symbol" panose="05050102010706020507" pitchFamily="18" charset="2"/>
              </a:rPr>
              <a:t> : </a:t>
            </a:r>
            <a:r>
              <a:rPr lang="en-US" dirty="0" smtClean="0"/>
              <a:t>bez </a:t>
            </a:r>
            <a:r>
              <a:rPr lang="en-US" dirty="0" err="1" smtClean="0"/>
              <a:t>interakce</a:t>
            </a:r>
            <a:r>
              <a:rPr lang="en-US" dirty="0" smtClean="0"/>
              <a:t> s-p</a:t>
            </a:r>
            <a:endParaRPr lang="cs-CZ" dirty="0">
              <a:solidFill>
                <a:srgbClr val="00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29" r="3858" b="3037"/>
          <a:stretch/>
        </p:blipFill>
        <p:spPr bwMode="auto">
          <a:xfrm>
            <a:off x="4572000" y="695390"/>
            <a:ext cx="4114800" cy="610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048000" y="4267200"/>
            <a:ext cx="1219200" cy="0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061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10221</TotalTime>
  <Words>298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8. Přednáška</vt:lpstr>
      <vt:lpstr>PowerPoint Presentation</vt:lpstr>
      <vt:lpstr>Nulové a nenulové překryvy</vt:lpstr>
      <vt:lpstr>PowerPoint Presentation</vt:lpstr>
      <vt:lpstr>PowerPoint Presentation</vt:lpstr>
      <vt:lpstr>Orbitaly s: (b) lineární kombinace AO typu pz</vt:lpstr>
      <vt:lpstr>10.3.2.2  Orbitaly p</vt:lpstr>
      <vt:lpstr>10.3.2.3 Překryvový integrál </vt:lpstr>
      <vt:lpstr>10.3.2.4 Elektronová struktura homonukleárních biatomických molekul </vt:lpstr>
      <vt:lpstr>MO typu s : včetně interakce s-p</vt:lpstr>
      <vt:lpstr>Obrázek 10.32           vs. 10.34</vt:lpstr>
      <vt:lpstr>PowerPoint Presentation</vt:lpstr>
      <vt:lpstr>Elektronové konfigurace molekul,  pojem řád vazby a korelace s experiment. daty</vt:lpstr>
      <vt:lpstr>10.3.3 Heteronukleární biatomické molekuly </vt:lpstr>
      <vt:lpstr>Mimo ZK.  Diagram energetických hladin  a MO molekuly CO</vt:lpstr>
      <vt:lpstr>Lineární molekuly AH2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318</cp:revision>
  <dcterms:created xsi:type="dcterms:W3CDTF">2017-02-23T11:30:56Z</dcterms:created>
  <dcterms:modified xsi:type="dcterms:W3CDTF">2019-11-06T09:54:47Z</dcterms:modified>
</cp:coreProperties>
</file>