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11" r:id="rId3"/>
    <p:sldId id="312" r:id="rId4"/>
    <p:sldId id="313" r:id="rId5"/>
    <p:sldId id="314" r:id="rId6"/>
    <p:sldId id="315" r:id="rId7"/>
    <p:sldId id="321" r:id="rId8"/>
    <p:sldId id="323" r:id="rId9"/>
    <p:sldId id="320" r:id="rId10"/>
    <p:sldId id="295" r:id="rId11"/>
    <p:sldId id="324" r:id="rId12"/>
    <p:sldId id="296" r:id="rId13"/>
    <p:sldId id="272" r:id="rId14"/>
    <p:sldId id="270" r:id="rId15"/>
    <p:sldId id="273" r:id="rId16"/>
    <p:sldId id="27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CCFF"/>
    <a:srgbClr val="660066"/>
    <a:srgbClr val="0000CC"/>
    <a:srgbClr val="CC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60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65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13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43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35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6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8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04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94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71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578-16F6-4714-B064-8ED59D43BF73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13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C2578-16F6-4714-B064-8ED59D43BF73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CA4C3-FC78-4A29-9FD4-2FAE9EC93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15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718" y="2209800"/>
            <a:ext cx="846765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7. P</a:t>
            </a:r>
            <a:r>
              <a:rPr lang="cs-CZ" dirty="0"/>
              <a:t>řednáška</a:t>
            </a:r>
            <a:br>
              <a:rPr lang="en-US" dirty="0"/>
            </a:br>
            <a:r>
              <a:rPr lang="cs-CZ" dirty="0">
                <a:solidFill>
                  <a:srgbClr val="FFC000"/>
                </a:solidFill>
              </a:rPr>
              <a:t>Od symetrie k molekulovým orbitalům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70157" y="4652891"/>
            <a:ext cx="7136780" cy="1113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800" dirty="0">
                <a:solidFill>
                  <a:srgbClr val="FFC000"/>
                </a:solidFill>
              </a:rPr>
              <a:t>Atkins, de Paula</a:t>
            </a:r>
            <a:r>
              <a:rPr lang="en-US" sz="2800" dirty="0">
                <a:solidFill>
                  <a:srgbClr val="FFC000"/>
                </a:solidFill>
              </a:rPr>
              <a:t> (</a:t>
            </a:r>
            <a:r>
              <a:rPr lang="en-US" sz="2800" dirty="0" err="1"/>
              <a:t>AdP</a:t>
            </a:r>
            <a:r>
              <a:rPr lang="en-US" sz="2800" dirty="0">
                <a:solidFill>
                  <a:srgbClr val="FFC000"/>
                </a:solidFill>
              </a:rPr>
              <a:t>)  </a:t>
            </a:r>
            <a:r>
              <a:rPr lang="cs-CZ" sz="2800" dirty="0">
                <a:solidFill>
                  <a:srgbClr val="FFC000"/>
                </a:solidFill>
              </a:rPr>
              <a:t>: </a:t>
            </a:r>
            <a:r>
              <a:rPr lang="cs-CZ" sz="2800" dirty="0"/>
              <a:t>Fyzikální chemie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1020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10.3</a:t>
            </a:r>
            <a:r>
              <a:rPr lang="cs-CZ" dirty="0">
                <a:solidFill>
                  <a:srgbClr val="FFC000"/>
                </a:solidFill>
              </a:rPr>
              <a:t>.</a:t>
            </a:r>
            <a:r>
              <a:rPr lang="en-US" dirty="0">
                <a:solidFill>
                  <a:srgbClr val="FFC000"/>
                </a:solidFill>
              </a:rPr>
              <a:t>1 </a:t>
            </a:r>
            <a:r>
              <a:rPr lang="en-US" dirty="0" err="1">
                <a:solidFill>
                  <a:srgbClr val="FFC000"/>
                </a:solidFill>
              </a:rPr>
              <a:t>Molekulov</a:t>
            </a:r>
            <a:r>
              <a:rPr lang="cs-CZ" dirty="0">
                <a:solidFill>
                  <a:srgbClr val="FFC000"/>
                </a:solidFill>
              </a:rPr>
              <a:t>ý ion H</a:t>
            </a:r>
            <a:r>
              <a:rPr lang="en-US" baseline="-25000" dirty="0">
                <a:solidFill>
                  <a:srgbClr val="FFC000"/>
                </a:solidFill>
              </a:rPr>
              <a:t>2</a:t>
            </a:r>
            <a:r>
              <a:rPr lang="en-US" baseline="30000" dirty="0">
                <a:solidFill>
                  <a:srgbClr val="FFC000"/>
                </a:solidFill>
              </a:rPr>
              <a:t>+</a:t>
            </a:r>
            <a:endParaRPr lang="cs-CZ" baseline="300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"/>
          <a:stretch/>
        </p:blipFill>
        <p:spPr bwMode="auto">
          <a:xfrm>
            <a:off x="2240273" y="1472514"/>
            <a:ext cx="4815853" cy="351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4102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FF00"/>
                </a:solidFill>
              </a:rPr>
              <a:t>Kvantov</a:t>
            </a:r>
            <a:r>
              <a:rPr lang="cs-CZ" sz="3200" dirty="0">
                <a:solidFill>
                  <a:srgbClr val="00FF00"/>
                </a:solidFill>
              </a:rPr>
              <a:t>ě-mechanický předpis pro hledání orbitalů </a:t>
            </a:r>
          </a:p>
          <a:p>
            <a:pPr algn="ctr"/>
            <a:r>
              <a:rPr lang="cs-CZ" sz="3200" dirty="0">
                <a:solidFill>
                  <a:srgbClr val="00FF00"/>
                </a:solidFill>
              </a:rPr>
              <a:t>pro (jediný) elektron?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3783057"/>
            <a:ext cx="1155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rgbClr val="0000CC"/>
                </a:solidFill>
              </a:rPr>
              <a:t>jádro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3791634"/>
            <a:ext cx="1155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rgbClr val="0000CC"/>
                </a:solidFill>
              </a:rPr>
              <a:t>jádro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4011" y="1295400"/>
            <a:ext cx="1749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rgbClr val="660066"/>
                </a:solidFill>
              </a:rPr>
              <a:t>elektron</a:t>
            </a:r>
          </a:p>
        </p:txBody>
      </p:sp>
    </p:spTree>
    <p:extLst>
      <p:ext uri="{BB962C8B-B14F-4D97-AF65-F5344CB8AC3E}">
        <p14:creationId xmlns:p14="http://schemas.microsoft.com/office/powerpoint/2010/main" val="271065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Výsledek obrázku pro schrodingeruv institut varnsdo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7" b="13307"/>
          <a:stretch/>
        </p:blipFill>
        <p:spPr>
          <a:xfrm>
            <a:off x="5055808" y="1295400"/>
            <a:ext cx="3445223" cy="1264150"/>
          </a:xfrm>
          <a:prstGeom prst="rect">
            <a:avLst/>
          </a:prstGeom>
        </p:spPr>
      </p:pic>
      <p:pic>
        <p:nvPicPr>
          <p:cNvPr id="14" name="Picture 10" descr="O institutu - infografi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66" b="77489"/>
          <a:stretch/>
        </p:blipFill>
        <p:spPr bwMode="auto">
          <a:xfrm>
            <a:off x="3074205" y="-48993825"/>
            <a:ext cx="3619500" cy="24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40" r="4740"/>
          <a:stretch/>
        </p:blipFill>
        <p:spPr bwMode="auto">
          <a:xfrm>
            <a:off x="307975" y="1696529"/>
            <a:ext cx="4428558" cy="355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39" y="3276600"/>
            <a:ext cx="3621087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10200" y="2743200"/>
            <a:ext cx="2363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http://www.sinstitut.cz</a:t>
            </a:r>
          </a:p>
        </p:txBody>
      </p:sp>
    </p:spTree>
    <p:extLst>
      <p:ext uri="{BB962C8B-B14F-4D97-AF65-F5344CB8AC3E}">
        <p14:creationId xmlns:p14="http://schemas.microsoft.com/office/powerpoint/2010/main" val="44733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10.3.1.1 </a:t>
            </a:r>
            <a:r>
              <a:rPr lang="cs-CZ" sz="3200" dirty="0">
                <a:solidFill>
                  <a:srgbClr val="FFC000"/>
                </a:solidFill>
              </a:rPr>
              <a:t>MO</a:t>
            </a:r>
            <a:r>
              <a:rPr lang="cs-CZ" sz="3200" dirty="0"/>
              <a:t> = </a:t>
            </a:r>
            <a:r>
              <a:rPr lang="en-US" sz="3200" dirty="0"/>
              <a:t>Line</a:t>
            </a:r>
            <a:r>
              <a:rPr lang="cs-CZ" sz="3200" dirty="0"/>
              <a:t>ární kombinace </a:t>
            </a:r>
            <a:r>
              <a:rPr lang="cs-CZ" sz="3200" dirty="0">
                <a:solidFill>
                  <a:srgbClr val="FFC000"/>
                </a:solidFill>
              </a:rPr>
              <a:t>AO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cs-CZ" sz="3200" dirty="0">
                <a:solidFill>
                  <a:srgbClr val="FFC000"/>
                </a:solidFill>
              </a:rPr>
              <a:t>(MO</a:t>
            </a:r>
            <a:r>
              <a:rPr lang="cs-CZ" sz="3200" dirty="0"/>
              <a:t>-LC</a:t>
            </a:r>
            <a:r>
              <a:rPr lang="cs-CZ" sz="3200" dirty="0">
                <a:solidFill>
                  <a:srgbClr val="FFC000"/>
                </a:solidFill>
              </a:rPr>
              <a:t>AO)</a:t>
            </a:r>
            <a:endParaRPr lang="cs-CZ" sz="3200" baseline="30000" dirty="0">
              <a:solidFill>
                <a:srgbClr val="00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70344"/>
            <a:ext cx="41719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58" y="1905000"/>
            <a:ext cx="4038600" cy="312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410200"/>
            <a:ext cx="8594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FF00"/>
                </a:solidFill>
              </a:rPr>
              <a:t>Co je znázorněno na obrázcích? </a:t>
            </a:r>
          </a:p>
          <a:p>
            <a:pPr algn="r"/>
            <a:r>
              <a:rPr lang="cs-CZ" sz="3600" dirty="0">
                <a:solidFill>
                  <a:srgbClr val="00FF00"/>
                </a:solidFill>
              </a:rPr>
              <a:t>Proč získáváme právě </a:t>
            </a:r>
            <a:r>
              <a:rPr lang="en-US" sz="3600" dirty="0">
                <a:solidFill>
                  <a:srgbClr val="00FF00"/>
                </a:solidFill>
              </a:rPr>
              <a:t>2 </a:t>
            </a:r>
            <a:r>
              <a:rPr lang="en-US" sz="3600" dirty="0" err="1">
                <a:solidFill>
                  <a:srgbClr val="00FF00"/>
                </a:solidFill>
              </a:rPr>
              <a:t>vlnov</a:t>
            </a:r>
            <a:r>
              <a:rPr lang="cs-CZ" sz="3600" dirty="0">
                <a:solidFill>
                  <a:srgbClr val="00FF00"/>
                </a:solidFill>
              </a:rPr>
              <a:t>é funkce?</a:t>
            </a:r>
          </a:p>
        </p:txBody>
      </p:sp>
    </p:spTree>
    <p:extLst>
      <p:ext uri="{BB962C8B-B14F-4D97-AF65-F5344CB8AC3E}">
        <p14:creationId xmlns:p14="http://schemas.microsoft.com/office/powerpoint/2010/main" val="152009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5782" r="3386"/>
          <a:stretch/>
        </p:blipFill>
        <p:spPr bwMode="auto">
          <a:xfrm>
            <a:off x="5334000" y="2257425"/>
            <a:ext cx="3407144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8387" y="762000"/>
            <a:ext cx="8496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10.3.1.2 </a:t>
            </a:r>
            <a:r>
              <a:rPr lang="cs-CZ" sz="3600" dirty="0">
                <a:solidFill>
                  <a:srgbClr val="FFC000"/>
                </a:solidFill>
              </a:rPr>
              <a:t>Vazebné orbitaly </a:t>
            </a:r>
          </a:p>
        </p:txBody>
      </p:sp>
      <p:pic>
        <p:nvPicPr>
          <p:cNvPr id="8" name="Picture 2" descr="Výsledek obrázku pro electron probability distribution H2 do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7" r="62408" b="62210"/>
          <a:stretch/>
        </p:blipFill>
        <p:spPr bwMode="auto">
          <a:xfrm>
            <a:off x="419099" y="2667000"/>
            <a:ext cx="426743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4834068" y="4038600"/>
            <a:ext cx="42373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42287" y="5791200"/>
            <a:ext cx="5288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Vazebný MO pro H</a:t>
            </a:r>
            <a:r>
              <a:rPr lang="en-US" sz="2400" baseline="-25000" dirty="0"/>
              <a:t>2</a:t>
            </a:r>
            <a:r>
              <a:rPr lang="en-US" sz="2400" baseline="30000" dirty="0"/>
              <a:t>+</a:t>
            </a:r>
            <a:r>
              <a:rPr lang="cs-CZ" sz="2400" dirty="0"/>
              <a:t> v tzv. minimální bázi</a:t>
            </a:r>
            <a:endParaRPr lang="cs-CZ" sz="24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6705600" y="1587667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FF00"/>
                </a:solidFill>
              </a:rPr>
              <a:t>1</a:t>
            </a:r>
            <a:r>
              <a:rPr lang="en-US" sz="3600" dirty="0">
                <a:solidFill>
                  <a:srgbClr val="00FF00"/>
                </a:solidFill>
                <a:latin typeface="Symbol" panose="05050102010706020507" pitchFamily="18" charset="2"/>
              </a:rPr>
              <a:t>s</a:t>
            </a:r>
            <a:r>
              <a:rPr lang="en-US" sz="3600" baseline="-25000" dirty="0">
                <a:solidFill>
                  <a:srgbClr val="00FF00"/>
                </a:solidFill>
              </a:rPr>
              <a:t>g</a:t>
            </a:r>
            <a:endParaRPr lang="cs-CZ" sz="3600" baseline="-25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33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3431" y="381000"/>
                <a:ext cx="8359140" cy="1611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00FF00"/>
                            </a:solidFill>
                            <a:latin typeface="Cambria Math"/>
                          </a:rPr>
                          <m:t>Ψ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sz="2800" i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A</m:t>
                                </m:r>
                              </m:sub>
                            </m:sSub>
                            <m:r>
                              <a:rPr lang="en-US" sz="2800" i="0">
                                <a:solidFill>
                                  <a:srgbClr val="00FF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sz="2800" i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B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FF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FF00"/>
                    </a:solidFill>
                  </a:rPr>
                  <a:t>mus</a:t>
                </a:r>
                <a:r>
                  <a:rPr lang="cs-CZ" sz="3200" dirty="0">
                    <a:solidFill>
                      <a:srgbClr val="00FF00"/>
                    </a:solidFill>
                  </a:rPr>
                  <a:t>í  být symetrická </a:t>
                </a:r>
              </a:p>
              <a:p>
                <a:pPr algn="ctr"/>
                <a:r>
                  <a:rPr lang="cs-CZ" sz="3200" dirty="0">
                    <a:solidFill>
                      <a:srgbClr val="00FF00"/>
                    </a:solidFill>
                  </a:rPr>
                  <a:t>vůči středu souměrnosti molekuly</a:t>
                </a:r>
                <a:endParaRPr lang="en-US" sz="3200" dirty="0">
                  <a:solidFill>
                    <a:srgbClr val="00FF00"/>
                  </a:solidFill>
                </a:endParaRPr>
              </a:p>
              <a:p>
                <a:pPr algn="ctr"/>
                <a:r>
                  <a:rPr lang="en-US" sz="3200" dirty="0">
                    <a:solidFill>
                      <a:srgbClr val="00FF00"/>
                    </a:solidFill>
                  </a:rPr>
                  <a:t>(</a:t>
                </a:r>
                <a:r>
                  <a:rPr lang="en-US" sz="3200" dirty="0" err="1">
                    <a:solidFill>
                      <a:srgbClr val="00FF00"/>
                    </a:solidFill>
                  </a:rPr>
                  <a:t>jako</a:t>
                </a:r>
                <a:r>
                  <a:rPr lang="cs-CZ" sz="3200" dirty="0">
                    <a:solidFill>
                      <a:srgbClr val="00FF00"/>
                    </a:solidFill>
                  </a:rPr>
                  <a:t>ž i všem dalším prvkům symetrie).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31" y="381000"/>
                <a:ext cx="8359140" cy="1611852"/>
              </a:xfrm>
              <a:prstGeom prst="rect">
                <a:avLst/>
              </a:prstGeom>
              <a:blipFill rotWithShape="1">
                <a:blip r:embed="rId2"/>
                <a:stretch>
                  <a:fillRect t="-4924" b="-87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48640" y="5743591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solidFill>
                  <a:srgbClr val="FFC000"/>
                </a:solidFill>
              </a:rPr>
              <a:t>Ψ</a:t>
            </a:r>
            <a:r>
              <a:rPr lang="en-US" sz="2800" dirty="0">
                <a:solidFill>
                  <a:srgbClr val="FFC000"/>
                </a:solidFill>
              </a:rPr>
              <a:t>  </a:t>
            </a:r>
            <a:r>
              <a:rPr lang="cs-CZ" sz="2800" dirty="0">
                <a:solidFill>
                  <a:srgbClr val="FFC000"/>
                </a:solidFill>
              </a:rPr>
              <a:t>symetrická </a:t>
            </a:r>
            <a:r>
              <a:rPr lang="en-US" sz="2800" dirty="0">
                <a:solidFill>
                  <a:srgbClr val="FFC000"/>
                </a:solidFill>
              </a:rPr>
              <a:t>(S) </a:t>
            </a:r>
            <a:r>
              <a:rPr lang="cs-CZ" sz="2800" dirty="0">
                <a:solidFill>
                  <a:srgbClr val="FFC000"/>
                </a:solidFill>
              </a:rPr>
              <a:t>nebo antisymetrická</a:t>
            </a:r>
            <a:r>
              <a:rPr lang="en-US" sz="2800" dirty="0">
                <a:solidFill>
                  <a:srgbClr val="FFC000"/>
                </a:solidFill>
              </a:rPr>
              <a:t> (AS)</a:t>
            </a:r>
            <a:endParaRPr lang="cs-CZ" sz="2800" dirty="0">
              <a:solidFill>
                <a:srgbClr val="FFC000"/>
              </a:solidFill>
            </a:endParaRPr>
          </a:p>
          <a:p>
            <a:pPr algn="ctr"/>
            <a:r>
              <a:rPr lang="cs-CZ" sz="2800" dirty="0">
                <a:solidFill>
                  <a:srgbClr val="FFC000"/>
                </a:solidFill>
              </a:rPr>
              <a:t>vůči středu souměrnosti molekuly.</a:t>
            </a:r>
          </a:p>
        </p:txBody>
      </p:sp>
      <p:pic>
        <p:nvPicPr>
          <p:cNvPr id="7" name="Picture 2" descr="Výsledek obrázku pro electron probability distribution H2 do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5" t="3524" b="61707"/>
          <a:stretch/>
        </p:blipFill>
        <p:spPr bwMode="auto">
          <a:xfrm>
            <a:off x="838199" y="3124201"/>
            <a:ext cx="3342775" cy="240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2819400" y="2057400"/>
            <a:ext cx="990600" cy="8382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34000" y="2063262"/>
            <a:ext cx="952500" cy="83233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49912" y="2479431"/>
                <a:ext cx="13771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sz="280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912" y="2479431"/>
                <a:ext cx="137710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400800" y="2637607"/>
                <a:ext cx="17233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sz="280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800" b="0" i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−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637607"/>
                <a:ext cx="172335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Výsledek obrázku pro electron probability distribution H2 do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5" t="50000" b="15919"/>
          <a:stretch/>
        </p:blipFill>
        <p:spPr bwMode="auto">
          <a:xfrm>
            <a:off x="5334000" y="3168447"/>
            <a:ext cx="3249051" cy="235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710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lectron probability distribution H2 do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7" r="62494" b="5020"/>
          <a:stretch/>
        </p:blipFill>
        <p:spPr bwMode="auto">
          <a:xfrm>
            <a:off x="525128" y="1447800"/>
            <a:ext cx="4443914" cy="38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39684" y="194893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9484" y="194893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666" y="2318266"/>
            <a:ext cx="3385759" cy="271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5045934" y="3810000"/>
            <a:ext cx="42373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1587667"/>
            <a:ext cx="859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FF00"/>
                </a:solidFill>
              </a:rPr>
              <a:t>1</a:t>
            </a:r>
            <a:r>
              <a:rPr lang="en-US" sz="3600" dirty="0">
                <a:solidFill>
                  <a:srgbClr val="00FF00"/>
                </a:solidFill>
                <a:latin typeface="Symbol" panose="05050102010706020507" pitchFamily="18" charset="2"/>
              </a:rPr>
              <a:t>s</a:t>
            </a:r>
            <a:r>
              <a:rPr lang="en-US" sz="3600" baseline="-25000" dirty="0">
                <a:solidFill>
                  <a:srgbClr val="00FF00"/>
                </a:solidFill>
              </a:rPr>
              <a:t>u</a:t>
            </a:r>
            <a:endParaRPr lang="cs-CZ" sz="3600" baseline="-25000" dirty="0">
              <a:solidFill>
                <a:srgbClr val="00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387" y="762000"/>
            <a:ext cx="8496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10.3.1.3 </a:t>
            </a:r>
            <a:r>
              <a:rPr lang="en-US" sz="3600" dirty="0" err="1">
                <a:solidFill>
                  <a:srgbClr val="FFC000"/>
                </a:solidFill>
              </a:rPr>
              <a:t>Protiv</a:t>
            </a:r>
            <a:r>
              <a:rPr lang="cs-CZ" sz="3600" dirty="0">
                <a:solidFill>
                  <a:srgbClr val="FFC000"/>
                </a:solidFill>
              </a:rPr>
              <a:t>azebné orbitaly </a:t>
            </a:r>
          </a:p>
        </p:txBody>
      </p:sp>
    </p:spTree>
    <p:extLst>
      <p:ext uri="{BB962C8B-B14F-4D97-AF65-F5344CB8AC3E}">
        <p14:creationId xmlns:p14="http://schemas.microsoft.com/office/powerpoint/2010/main" val="33203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81000"/>
            <a:ext cx="6760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Izoplochy</a:t>
            </a:r>
            <a:r>
              <a:rPr lang="en-US" sz="3600" dirty="0"/>
              <a:t> </a:t>
            </a:r>
            <a:r>
              <a:rPr lang="cs-CZ" sz="3600" dirty="0"/>
              <a:t>a symetrické nálepky MO</a:t>
            </a:r>
            <a:endParaRPr lang="cs-CZ" sz="3600" baseline="30000" dirty="0">
              <a:solidFill>
                <a:srgbClr val="00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0186"/>
            <a:ext cx="8023578" cy="146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6" y="4800600"/>
            <a:ext cx="84089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6479" y="1295400"/>
                <a:ext cx="7229671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FF00"/>
                    </a:solidFill>
                  </a:rPr>
                  <a:t>Orbital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320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FF00"/>
                    </a:solidFill>
                  </a:rPr>
                  <a:t> , z n</a:t>
                </a:r>
                <a:r>
                  <a:rPr lang="cs-CZ" sz="3200" dirty="0">
                    <a:solidFill>
                      <a:srgbClr val="00FF00"/>
                    </a:solidFill>
                  </a:rPr>
                  <a:t>ěmeckého „gerade“: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79" y="1295400"/>
                <a:ext cx="7229671" cy="624786"/>
              </a:xfrm>
              <a:prstGeom prst="rect">
                <a:avLst/>
              </a:prstGeom>
              <a:blipFill rotWithShape="1">
                <a:blip r:embed="rId4"/>
                <a:stretch>
                  <a:fillRect l="-2192" t="-11765" r="-1686" b="-254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608651" y="3369058"/>
            <a:ext cx="5792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00FF00"/>
                </a:solidFill>
              </a:rPr>
              <a:t>Velká amplituda v mezijaderné oblasti.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6478" y="4175814"/>
                <a:ext cx="79496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Orbital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, z n</a:t>
                </a:r>
                <a:r>
                  <a:rPr lang="cs-CZ" sz="3200" dirty="0">
                    <a:solidFill>
                      <a:srgbClr val="FF0000"/>
                    </a:solidFill>
                  </a:rPr>
                  <a:t>ěmeckého „</a:t>
                </a:r>
                <a:r>
                  <a:rPr lang="en-US" sz="3200" dirty="0">
                    <a:solidFill>
                      <a:srgbClr val="FF0000"/>
                    </a:solidFill>
                  </a:rPr>
                  <a:t>un</a:t>
                </a:r>
                <a:r>
                  <a:rPr lang="cs-CZ" sz="3200" dirty="0">
                    <a:solidFill>
                      <a:srgbClr val="FF0000"/>
                    </a:solidFill>
                  </a:rPr>
                  <a:t>gerade“: 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78" y="4175814"/>
                <a:ext cx="7949612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994" t="-12500" r="-920" b="-34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810810" y="6172200"/>
            <a:ext cx="5417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Uzlov</a:t>
            </a:r>
            <a:r>
              <a:rPr lang="cs-CZ" sz="2800" dirty="0">
                <a:solidFill>
                  <a:srgbClr val="FF0000"/>
                </a:solidFill>
              </a:rPr>
              <a:t>á rovina v mezijaderné oblasti.</a:t>
            </a:r>
          </a:p>
        </p:txBody>
      </p:sp>
    </p:spTree>
    <p:extLst>
      <p:ext uri="{BB962C8B-B14F-4D97-AF65-F5344CB8AC3E}">
        <p14:creationId xmlns:p14="http://schemas.microsoft.com/office/powerpoint/2010/main" val="63128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11.2.1.1 (</a:t>
            </a:r>
            <a:r>
              <a:rPr lang="en-US" dirty="0" err="1"/>
              <a:t>pokra</a:t>
            </a:r>
            <a:r>
              <a:rPr lang="cs-CZ" dirty="0"/>
              <a:t>čování): </a:t>
            </a:r>
            <a:br>
              <a:rPr lang="cs-CZ" dirty="0"/>
            </a:br>
            <a:br>
              <a:rPr lang="en-US" sz="4900" dirty="0"/>
            </a:br>
            <a:r>
              <a:rPr lang="cs-CZ" dirty="0">
                <a:solidFill>
                  <a:srgbClr val="FFC000"/>
                </a:solidFill>
              </a:rPr>
              <a:t>Reducibilní (redukovatelná) </a:t>
            </a:r>
            <a:r>
              <a:rPr lang="cs-CZ" dirty="0"/>
              <a:t>a </a:t>
            </a:r>
            <a:r>
              <a:rPr lang="cs-CZ" dirty="0">
                <a:solidFill>
                  <a:srgbClr val="00FF00"/>
                </a:solidFill>
              </a:rPr>
              <a:t>ireducibilní (neredukovatelná)</a:t>
            </a:r>
            <a:r>
              <a:rPr lang="cs-CZ" dirty="0"/>
              <a:t> reprezentace</a:t>
            </a:r>
          </a:p>
        </p:txBody>
      </p:sp>
    </p:spTree>
    <p:extLst>
      <p:ext uri="{BB962C8B-B14F-4D97-AF65-F5344CB8AC3E}">
        <p14:creationId xmlns:p14="http://schemas.microsoft.com/office/powerpoint/2010/main" val="383523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44" y="1981201"/>
            <a:ext cx="461581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561" y="5519768"/>
            <a:ext cx="8922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Označení rovin symetrie: </a:t>
            </a:r>
            <a:endParaRPr lang="en-US" sz="2800" dirty="0"/>
          </a:p>
          <a:p>
            <a:r>
              <a:rPr lang="cs-CZ" sz="2800" b="1" dirty="0">
                <a:solidFill>
                  <a:srgbClr val="00FF00"/>
                </a:solidFill>
                <a:latin typeface="Symbol" panose="05050102010706020507" pitchFamily="18" charset="2"/>
              </a:rPr>
              <a:t>s</a:t>
            </a:r>
            <a:r>
              <a:rPr lang="cs-CZ" sz="2800" b="1" baseline="-25000" dirty="0">
                <a:solidFill>
                  <a:srgbClr val="00FF00"/>
                </a:solidFill>
              </a:rPr>
              <a:t>v</a:t>
            </a:r>
            <a:r>
              <a:rPr lang="cs-CZ" sz="2800" baseline="-25000" dirty="0">
                <a:solidFill>
                  <a:srgbClr val="00FF00"/>
                </a:solidFill>
              </a:rPr>
              <a:t> </a:t>
            </a:r>
            <a:r>
              <a:rPr lang="cs-CZ" sz="2800" dirty="0">
                <a:solidFill>
                  <a:srgbClr val="00FF00"/>
                </a:solidFill>
              </a:rPr>
              <a:t>= rovina půlící vazebý úhel</a:t>
            </a:r>
            <a:r>
              <a:rPr lang="en-US" sz="2800" dirty="0">
                <a:solidFill>
                  <a:srgbClr val="00FF00"/>
                </a:solidFill>
              </a:rPr>
              <a:t>  (</a:t>
            </a:r>
            <a:r>
              <a:rPr lang="en-US" sz="2800" dirty="0" err="1">
                <a:solidFill>
                  <a:srgbClr val="00FF00"/>
                </a:solidFill>
              </a:rPr>
              <a:t>xz</a:t>
            </a:r>
            <a:r>
              <a:rPr lang="en-US" sz="2800" dirty="0">
                <a:solidFill>
                  <a:srgbClr val="00FF00"/>
                </a:solidFill>
              </a:rPr>
              <a:t>) </a:t>
            </a:r>
            <a:r>
              <a:rPr lang="cs-CZ" sz="2800" dirty="0">
                <a:solidFill>
                  <a:srgbClr val="00FF00"/>
                </a:solidFill>
              </a:rPr>
              <a:t> </a:t>
            </a:r>
            <a:r>
              <a:rPr lang="cs-CZ" sz="2800" b="1" dirty="0">
                <a:solidFill>
                  <a:srgbClr val="00FF00"/>
                </a:solidFill>
                <a:latin typeface="Symbol" panose="05050102010706020507" pitchFamily="18" charset="2"/>
              </a:rPr>
              <a:t>s</a:t>
            </a:r>
            <a:r>
              <a:rPr lang="cs-CZ" sz="2800" b="1" baseline="-25000" dirty="0">
                <a:solidFill>
                  <a:srgbClr val="00FF00"/>
                </a:solidFill>
              </a:rPr>
              <a:t>v</a:t>
            </a:r>
            <a:r>
              <a:rPr lang="cs-CZ" sz="2800" b="1" dirty="0">
                <a:solidFill>
                  <a:srgbClr val="00FF00"/>
                </a:solidFill>
              </a:rPr>
              <a:t>´</a:t>
            </a:r>
            <a:r>
              <a:rPr lang="cs-CZ" sz="2800" dirty="0">
                <a:solidFill>
                  <a:srgbClr val="00FF00"/>
                </a:solidFill>
              </a:rPr>
              <a:t>= r</a:t>
            </a:r>
            <a:r>
              <a:rPr lang="en-US" sz="2800" dirty="0" err="1">
                <a:solidFill>
                  <a:srgbClr val="00FF00"/>
                </a:solidFill>
              </a:rPr>
              <a:t>ovina</a:t>
            </a:r>
            <a:r>
              <a:rPr lang="cs-CZ" sz="2800" dirty="0">
                <a:solidFill>
                  <a:srgbClr val="00FF00"/>
                </a:solidFill>
              </a:rPr>
              <a:t> molekuly</a:t>
            </a:r>
            <a:r>
              <a:rPr lang="en-US" sz="2800" dirty="0">
                <a:solidFill>
                  <a:srgbClr val="00FF00"/>
                </a:solidFill>
              </a:rPr>
              <a:t> (</a:t>
            </a:r>
            <a:r>
              <a:rPr lang="en-US" sz="2800" dirty="0" err="1">
                <a:solidFill>
                  <a:srgbClr val="00FF00"/>
                </a:solidFill>
              </a:rPr>
              <a:t>yz</a:t>
            </a:r>
            <a:r>
              <a:rPr lang="en-US" sz="2800" dirty="0">
                <a:solidFill>
                  <a:srgbClr val="00FF00"/>
                </a:solidFill>
              </a:rPr>
              <a:t>)</a:t>
            </a:r>
            <a:endParaRPr lang="cs-CZ" sz="2800" dirty="0">
              <a:solidFill>
                <a:srgbClr val="00FF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953000" y="1752600"/>
            <a:ext cx="0" cy="68580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03032" y="1322837"/>
            <a:ext cx="216713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00FF00"/>
                </a:solidFill>
              </a:rPr>
              <a:t>Bázový orbital </a:t>
            </a:r>
            <a:r>
              <a:rPr lang="en-US" sz="2400" dirty="0">
                <a:solidFill>
                  <a:srgbClr val="00FF00"/>
                </a:solidFill>
              </a:rPr>
              <a:t>1</a:t>
            </a:r>
            <a:endParaRPr lang="cs-CZ" sz="2400" dirty="0">
              <a:solidFill>
                <a:srgbClr val="00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22" y="3810000"/>
            <a:ext cx="216713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00FF00"/>
                </a:solidFill>
              </a:rPr>
              <a:t>Bázový orbital </a:t>
            </a:r>
            <a:r>
              <a:rPr lang="en-US" sz="2400" dirty="0">
                <a:solidFill>
                  <a:srgbClr val="00FF00"/>
                </a:solidFill>
              </a:rPr>
              <a:t>2</a:t>
            </a:r>
            <a:endParaRPr lang="cs-CZ" sz="2400" dirty="0">
              <a:solidFill>
                <a:srgbClr val="00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905000" y="4271665"/>
            <a:ext cx="1524000" cy="34290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370164" y="3413412"/>
            <a:ext cx="945036" cy="62742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60054" y="2951747"/>
            <a:ext cx="216713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00FF00"/>
                </a:solidFill>
              </a:rPr>
              <a:t>Bázový orbital </a:t>
            </a:r>
            <a:r>
              <a:rPr lang="en-US" sz="2400" dirty="0">
                <a:solidFill>
                  <a:srgbClr val="00FF00"/>
                </a:solidFill>
              </a:rPr>
              <a:t>3</a:t>
            </a:r>
            <a:endParaRPr lang="cs-CZ" sz="2400" dirty="0">
              <a:solidFill>
                <a:srgbClr val="00FF00"/>
              </a:solidFill>
            </a:endParaRPr>
          </a:p>
        </p:txBody>
      </p:sp>
      <p:sp>
        <p:nvSpPr>
          <p:cNvPr id="2" name="AutoShape 2" descr="Výsledek obrázku pro coordinate system xy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207235" y="314417"/>
            <a:ext cx="870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Obr</a:t>
            </a:r>
            <a:r>
              <a:rPr lang="cs-CZ" sz="2400" dirty="0"/>
              <a:t>ázek </a:t>
            </a:r>
            <a:r>
              <a:rPr lang="en-US" sz="2400" dirty="0"/>
              <a:t>11.16/ Atkins: </a:t>
            </a:r>
            <a:endParaRPr lang="cs-CZ" sz="2400" dirty="0"/>
          </a:p>
          <a:p>
            <a:pPr algn="ctr"/>
            <a:r>
              <a:rPr lang="cs-CZ" sz="2400" dirty="0">
                <a:solidFill>
                  <a:srgbClr val="FFC000"/>
                </a:solidFill>
              </a:rPr>
              <a:t>T</a:t>
            </a:r>
            <a:r>
              <a:rPr lang="en-US" sz="2400" dirty="0" err="1">
                <a:solidFill>
                  <a:srgbClr val="FFC000"/>
                </a:solidFill>
              </a:rPr>
              <a:t>rojice</a:t>
            </a:r>
            <a:r>
              <a:rPr lang="en-US" sz="2400" dirty="0">
                <a:solidFill>
                  <a:srgbClr val="FFC000"/>
                </a:solidFill>
              </a:rPr>
              <a:t> orbital</a:t>
            </a:r>
            <a:r>
              <a:rPr lang="cs-CZ" sz="2400" dirty="0">
                <a:solidFill>
                  <a:srgbClr val="FFC000"/>
                </a:solidFill>
              </a:rPr>
              <a:t>ů </a:t>
            </a:r>
            <a:r>
              <a:rPr lang="en-US" sz="2400" dirty="0" err="1">
                <a:solidFill>
                  <a:srgbClr val="FFC000"/>
                </a:solidFill>
              </a:rPr>
              <a:t>p</a:t>
            </a:r>
            <a:r>
              <a:rPr lang="en-US" sz="2400" baseline="-25000" dirty="0" err="1">
                <a:solidFill>
                  <a:srgbClr val="FFC000"/>
                </a:solidFill>
              </a:rPr>
              <a:t>x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cs-CZ" sz="2400" dirty="0">
                <a:solidFill>
                  <a:srgbClr val="FFC000"/>
                </a:solidFill>
              </a:rPr>
              <a:t>atomů S, A, B jako báze pro popis symetrie </a:t>
            </a:r>
          </a:p>
        </p:txBody>
      </p:sp>
      <p:grpSp>
        <p:nvGrpSpPr>
          <p:cNvPr id="1024" name="Group 1023"/>
          <p:cNvGrpSpPr/>
          <p:nvPr/>
        </p:nvGrpSpPr>
        <p:grpSpPr>
          <a:xfrm>
            <a:off x="609600" y="1635840"/>
            <a:ext cx="1190159" cy="1976556"/>
            <a:chOff x="813247" y="1635840"/>
            <a:chExt cx="1190159" cy="1976556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1175888" y="1752600"/>
              <a:ext cx="0" cy="129540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175888" y="3056693"/>
              <a:ext cx="827518" cy="14572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175888" y="2667000"/>
              <a:ext cx="702621" cy="38100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629752" y="3150731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rgbClr val="FFC000"/>
                  </a:solidFill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29752" y="2253734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rgbClr val="FFC000"/>
                  </a:solidFill>
                </a:rPr>
                <a:t>y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3247" y="1635840"/>
              <a:ext cx="30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rgbClr val="FFC000"/>
                  </a:solidFill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318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7" y="457200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/>
              <a:t>Reprezentace </a:t>
            </a:r>
            <a:r>
              <a:rPr lang="cs-CZ" sz="3200" dirty="0">
                <a:latin typeface="Symbol" panose="05050102010706020507" pitchFamily="18" charset="2"/>
              </a:rPr>
              <a:t>G</a:t>
            </a:r>
            <a:r>
              <a:rPr lang="en-US" sz="3200" baseline="30000" dirty="0">
                <a:latin typeface="+mn-lt"/>
              </a:rPr>
              <a:t>(3) </a:t>
            </a:r>
            <a:r>
              <a:rPr lang="en-US" sz="3200" dirty="0">
                <a:latin typeface="+mn-lt"/>
              </a:rPr>
              <a:t> je </a:t>
            </a:r>
            <a:r>
              <a:rPr lang="en-US" sz="3200" dirty="0" err="1">
                <a:latin typeface="+mn-lt"/>
              </a:rPr>
              <a:t>rozlo</a:t>
            </a:r>
            <a:r>
              <a:rPr lang="cs-CZ" sz="3200" dirty="0">
                <a:latin typeface="+mn-lt"/>
              </a:rPr>
              <a:t>žitelná (</a:t>
            </a:r>
            <a:r>
              <a:rPr lang="cs-CZ" sz="3200" dirty="0">
                <a:solidFill>
                  <a:srgbClr val="FFC000"/>
                </a:solidFill>
              </a:rPr>
              <a:t>redukovatelná</a:t>
            </a:r>
            <a:r>
              <a:rPr lang="en-US" sz="3200" dirty="0">
                <a:solidFill>
                  <a:srgbClr val="FFC000"/>
                </a:solidFill>
              </a:rPr>
              <a:t>, </a:t>
            </a:r>
            <a:r>
              <a:rPr lang="en-US" sz="3200" dirty="0" err="1">
                <a:solidFill>
                  <a:srgbClr val="FFC000"/>
                </a:solidFill>
              </a:rPr>
              <a:t>reducibiln</a:t>
            </a:r>
            <a:r>
              <a:rPr lang="cs-CZ" sz="3200" dirty="0">
                <a:solidFill>
                  <a:srgbClr val="FFC000"/>
                </a:solidFill>
              </a:rPr>
              <a:t>í</a:t>
            </a:r>
            <a:r>
              <a:rPr lang="cs-CZ" sz="3200" dirty="0">
                <a:latin typeface="+mn-lt"/>
              </a:rPr>
              <a:t>) na součet </a:t>
            </a:r>
            <a:r>
              <a:rPr lang="cs-CZ" sz="3200" b="1" dirty="0">
                <a:solidFill>
                  <a:srgbClr val="00FF00"/>
                </a:solidFill>
                <a:latin typeface="Symbol" panose="05050102010706020507" pitchFamily="18" charset="2"/>
              </a:rPr>
              <a:t>G</a:t>
            </a:r>
            <a:r>
              <a:rPr lang="en-US" sz="3200" b="1" baseline="30000" dirty="0">
                <a:solidFill>
                  <a:srgbClr val="00FF00"/>
                </a:solidFill>
              </a:rPr>
              <a:t>(1</a:t>
            </a:r>
            <a:r>
              <a:rPr lang="en-US" sz="3200" baseline="30000" dirty="0"/>
              <a:t>) </a:t>
            </a:r>
            <a:r>
              <a:rPr lang="en-US" sz="3200" dirty="0">
                <a:latin typeface="Symbol" panose="05050102010706020507" pitchFamily="18" charset="2"/>
              </a:rPr>
              <a:t>+</a:t>
            </a:r>
            <a:r>
              <a:rPr lang="cs-CZ" sz="3200" dirty="0">
                <a:latin typeface="Symbol" panose="05050102010706020507" pitchFamily="18" charset="2"/>
              </a:rPr>
              <a:t> </a:t>
            </a:r>
            <a:r>
              <a:rPr lang="cs-CZ" sz="3200" dirty="0">
                <a:solidFill>
                  <a:srgbClr val="FFC000"/>
                </a:solidFill>
                <a:latin typeface="Symbol" panose="05050102010706020507" pitchFamily="18" charset="2"/>
              </a:rPr>
              <a:t>G</a:t>
            </a:r>
            <a:r>
              <a:rPr lang="en-US" sz="3200" baseline="30000" dirty="0">
                <a:solidFill>
                  <a:srgbClr val="FFC000"/>
                </a:solidFill>
              </a:rPr>
              <a:t>(2)</a:t>
            </a:r>
            <a:r>
              <a:rPr lang="en-US" sz="3200" dirty="0">
                <a:solidFill>
                  <a:srgbClr val="FFC000"/>
                </a:solidFill>
              </a:rPr>
              <a:t>.</a:t>
            </a:r>
            <a:r>
              <a:rPr lang="en-US" sz="3200" baseline="30000" dirty="0">
                <a:solidFill>
                  <a:srgbClr val="FFC000"/>
                </a:solidFill>
              </a:rPr>
              <a:t> </a:t>
            </a:r>
            <a:endParaRPr lang="cs-CZ" sz="3200" baseline="30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2954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Jednorozměrná reprezentace </a:t>
            </a:r>
            <a:r>
              <a:rPr lang="cs-CZ" dirty="0">
                <a:latin typeface="Symbol" panose="05050102010706020507" pitchFamily="18" charset="2"/>
              </a:rPr>
              <a:t>G</a:t>
            </a:r>
            <a:r>
              <a:rPr lang="en-US" baseline="30000" dirty="0"/>
              <a:t>(1) </a:t>
            </a:r>
            <a:r>
              <a:rPr lang="cs-CZ" baseline="30000" dirty="0"/>
              <a:t> </a:t>
            </a:r>
            <a:r>
              <a:rPr lang="cs-CZ" dirty="0"/>
              <a:t>je již dále nerozložitelná (</a:t>
            </a:r>
            <a:r>
              <a:rPr lang="cs-CZ" dirty="0">
                <a:solidFill>
                  <a:srgbClr val="00FF00"/>
                </a:solidFill>
              </a:rPr>
              <a:t>neredukovatelná, ireducibilní</a:t>
            </a:r>
            <a:r>
              <a:rPr lang="cs-CZ" dirty="0"/>
              <a:t>).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038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Je reprezentace </a:t>
            </a:r>
            <a:r>
              <a:rPr lang="cs-CZ" dirty="0">
                <a:solidFill>
                  <a:srgbClr val="FFC000"/>
                </a:solidFill>
                <a:latin typeface="Symbol" panose="05050102010706020507" pitchFamily="18" charset="2"/>
              </a:rPr>
              <a:t>G</a:t>
            </a:r>
            <a:r>
              <a:rPr lang="en-US" baseline="30000" dirty="0">
                <a:solidFill>
                  <a:srgbClr val="FFC000"/>
                </a:solidFill>
              </a:rPr>
              <a:t>(2) </a:t>
            </a:r>
            <a:r>
              <a:rPr lang="cs-CZ" dirty="0"/>
              <a:t>dále rozložitelná</a:t>
            </a:r>
            <a:r>
              <a:rPr lang="en-US" dirty="0"/>
              <a:t>?</a:t>
            </a:r>
            <a:r>
              <a:rPr lang="cs-CZ" dirty="0"/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5029200"/>
            <a:ext cx="8763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>
                <a:solidFill>
                  <a:srgbClr val="66CCFF"/>
                </a:solidFill>
              </a:rPr>
              <a:t>V b</a:t>
            </a:r>
            <a:r>
              <a:rPr lang="cs-CZ" sz="2800" i="1" dirty="0">
                <a:solidFill>
                  <a:srgbClr val="66CCFF"/>
                </a:solidFill>
              </a:rPr>
              <a:t>ázi (p</a:t>
            </a:r>
            <a:r>
              <a:rPr lang="cs-CZ" sz="2800" i="1" baseline="-25000" dirty="0">
                <a:solidFill>
                  <a:srgbClr val="66CCFF"/>
                </a:solidFill>
              </a:rPr>
              <a:t>A</a:t>
            </a:r>
            <a:r>
              <a:rPr lang="cs-CZ" sz="2800" i="1" dirty="0">
                <a:solidFill>
                  <a:srgbClr val="66CCFF"/>
                </a:solidFill>
              </a:rPr>
              <a:t>, p</a:t>
            </a:r>
            <a:r>
              <a:rPr lang="cs-CZ" sz="2800" i="1" baseline="-25000" dirty="0">
                <a:solidFill>
                  <a:srgbClr val="66CCFF"/>
                </a:solidFill>
              </a:rPr>
              <a:t>B</a:t>
            </a:r>
            <a:r>
              <a:rPr lang="cs-CZ" sz="2800" i="1" dirty="0">
                <a:solidFill>
                  <a:srgbClr val="66CCFF"/>
                </a:solidFill>
              </a:rPr>
              <a:t>) ne. </a:t>
            </a:r>
          </a:p>
          <a:p>
            <a:pPr marL="0" indent="0">
              <a:buNone/>
            </a:pPr>
            <a:r>
              <a:rPr lang="cs-CZ" sz="2800" i="1" dirty="0">
                <a:solidFill>
                  <a:srgbClr val="66CCFF"/>
                </a:solidFill>
              </a:rPr>
              <a:t>Existuje báze „ošetřující“ přecházení  p</a:t>
            </a:r>
            <a:r>
              <a:rPr lang="cs-CZ" sz="2800" i="1" baseline="-25000" dirty="0">
                <a:solidFill>
                  <a:srgbClr val="66CCFF"/>
                </a:solidFill>
              </a:rPr>
              <a:t>A</a:t>
            </a:r>
            <a:r>
              <a:rPr lang="cs-CZ" sz="2800" i="1" dirty="0">
                <a:solidFill>
                  <a:srgbClr val="66CCFF"/>
                </a:solidFill>
              </a:rPr>
              <a:t> a  p</a:t>
            </a:r>
            <a:r>
              <a:rPr lang="cs-CZ" sz="2800" i="1" baseline="-25000" dirty="0">
                <a:solidFill>
                  <a:srgbClr val="66CCFF"/>
                </a:solidFill>
              </a:rPr>
              <a:t>B</a:t>
            </a:r>
            <a:r>
              <a:rPr lang="cs-CZ" sz="2800" i="1" dirty="0">
                <a:solidFill>
                  <a:srgbClr val="66CCFF"/>
                </a:solidFill>
              </a:rPr>
              <a:t> mezi sebou?</a:t>
            </a:r>
          </a:p>
        </p:txBody>
      </p:sp>
    </p:spTree>
    <p:extLst>
      <p:ext uri="{BB962C8B-B14F-4D97-AF65-F5344CB8AC3E}">
        <p14:creationId xmlns:p14="http://schemas.microsoft.com/office/powerpoint/2010/main" val="72314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78460" y="2514243"/>
            <a:ext cx="3819632" cy="208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0973" y="519755"/>
            <a:ext cx="8067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00FF00"/>
                </a:solidFill>
              </a:rPr>
              <a:t>Symetricky přizpůsobené lineární kombinace</a:t>
            </a:r>
            <a:r>
              <a:rPr lang="en-US" sz="3200" dirty="0">
                <a:solidFill>
                  <a:srgbClr val="00FF00"/>
                </a:solidFill>
              </a:rPr>
              <a:t> b</a:t>
            </a:r>
            <a:r>
              <a:rPr lang="cs-CZ" sz="3200" dirty="0">
                <a:solidFill>
                  <a:srgbClr val="00FF00"/>
                </a:solidFill>
              </a:rPr>
              <a:t>ázových orbitalů </a:t>
            </a:r>
            <a:r>
              <a:rPr lang="en-US" sz="3200" dirty="0">
                <a:solidFill>
                  <a:srgbClr val="00FF00"/>
                </a:solidFill>
              </a:rPr>
              <a:t>2 a 3</a:t>
            </a:r>
            <a:endParaRPr lang="cs-CZ" sz="3200" dirty="0">
              <a:solidFill>
                <a:srgbClr val="00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0"/>
          <a:stretch/>
        </p:blipFill>
        <p:spPr bwMode="auto">
          <a:xfrm>
            <a:off x="4788568" y="2514243"/>
            <a:ext cx="4124178" cy="213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2000" y="5462973"/>
            <a:ext cx="495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FF00"/>
                </a:solidFill>
                <a:latin typeface="Symbol" panose="05050102010706020507" pitchFamily="18" charset="2"/>
              </a:rPr>
              <a:t>s</a:t>
            </a:r>
            <a:r>
              <a:rPr lang="cs-CZ" sz="2800" b="1" baseline="-25000" dirty="0">
                <a:solidFill>
                  <a:srgbClr val="00FF00"/>
                </a:solidFill>
              </a:rPr>
              <a:t>v</a:t>
            </a:r>
            <a:r>
              <a:rPr lang="cs-CZ" sz="2800" baseline="-25000" dirty="0">
                <a:solidFill>
                  <a:srgbClr val="00FF00"/>
                </a:solidFill>
              </a:rPr>
              <a:t> </a:t>
            </a:r>
            <a:r>
              <a:rPr lang="cs-CZ" sz="2800" dirty="0">
                <a:solidFill>
                  <a:srgbClr val="00FF00"/>
                </a:solidFill>
              </a:rPr>
              <a:t>.... rovina půlící vazebý ú</a:t>
            </a:r>
            <a:r>
              <a:rPr lang="en-US" sz="2800" dirty="0" err="1">
                <a:solidFill>
                  <a:srgbClr val="00FF00"/>
                </a:solidFill>
              </a:rPr>
              <a:t>hel</a:t>
            </a:r>
            <a:endParaRPr lang="en-US" sz="2800" dirty="0">
              <a:solidFill>
                <a:srgbClr val="00FF00"/>
              </a:solidFill>
            </a:endParaRPr>
          </a:p>
          <a:p>
            <a:r>
              <a:rPr lang="cs-CZ" sz="2800" b="1" dirty="0">
                <a:solidFill>
                  <a:srgbClr val="00FF00"/>
                </a:solidFill>
                <a:latin typeface="Symbol" panose="05050102010706020507" pitchFamily="18" charset="2"/>
              </a:rPr>
              <a:t>s</a:t>
            </a:r>
            <a:r>
              <a:rPr lang="cs-CZ" sz="2800" b="1" baseline="-25000" dirty="0">
                <a:solidFill>
                  <a:srgbClr val="00FF00"/>
                </a:solidFill>
              </a:rPr>
              <a:t>v</a:t>
            </a:r>
            <a:r>
              <a:rPr lang="cs-CZ" sz="2800" b="1" dirty="0">
                <a:solidFill>
                  <a:srgbClr val="00FF00"/>
                </a:solidFill>
              </a:rPr>
              <a:t>´</a:t>
            </a:r>
            <a:r>
              <a:rPr lang="cs-CZ" sz="2800" dirty="0">
                <a:solidFill>
                  <a:srgbClr val="00FF00"/>
                </a:solidFill>
              </a:rPr>
              <a:t>.... r</a:t>
            </a:r>
            <a:r>
              <a:rPr lang="en-US" sz="2800" dirty="0" err="1">
                <a:solidFill>
                  <a:srgbClr val="00FF00"/>
                </a:solidFill>
              </a:rPr>
              <a:t>ovina</a:t>
            </a:r>
            <a:r>
              <a:rPr lang="cs-CZ" sz="2800" dirty="0">
                <a:solidFill>
                  <a:srgbClr val="00FF00"/>
                </a:solidFill>
              </a:rPr>
              <a:t> molekuly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4724400"/>
            <a:ext cx="8432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Maticový zápis </a:t>
            </a:r>
            <a:r>
              <a:rPr lang="cs-CZ" sz="2800" dirty="0">
                <a:solidFill>
                  <a:srgbClr val="FFC000"/>
                </a:solidFill>
                <a:latin typeface="Symbol" panose="05050102010706020507" pitchFamily="18" charset="2"/>
              </a:rPr>
              <a:t>G</a:t>
            </a:r>
            <a:r>
              <a:rPr lang="en-US" sz="2800" baseline="30000" dirty="0">
                <a:solidFill>
                  <a:srgbClr val="FFC000"/>
                </a:solidFill>
              </a:rPr>
              <a:t>(2)</a:t>
            </a:r>
            <a:r>
              <a:rPr lang="cs-CZ" sz="2800" baseline="30000" dirty="0">
                <a:solidFill>
                  <a:srgbClr val="FFC000"/>
                </a:solidFill>
              </a:rPr>
              <a:t> </a:t>
            </a:r>
            <a:r>
              <a:rPr lang="cs-CZ" sz="2800" dirty="0">
                <a:solidFill>
                  <a:srgbClr val="FFC000"/>
                </a:solidFill>
              </a:rPr>
              <a:t> v nové reprezentaci (p</a:t>
            </a:r>
            <a:r>
              <a:rPr lang="cs-CZ" sz="2800" baseline="-25000" dirty="0">
                <a:solidFill>
                  <a:srgbClr val="FFC000"/>
                </a:solidFill>
              </a:rPr>
              <a:t>A</a:t>
            </a:r>
            <a:r>
              <a:rPr lang="en-US" sz="2800" dirty="0">
                <a:solidFill>
                  <a:srgbClr val="FFC000"/>
                </a:solidFill>
              </a:rPr>
              <a:t>+</a:t>
            </a:r>
            <a:r>
              <a:rPr lang="en-US" sz="2800" dirty="0" err="1">
                <a:solidFill>
                  <a:srgbClr val="FFC000"/>
                </a:solidFill>
              </a:rPr>
              <a:t>p</a:t>
            </a:r>
            <a:r>
              <a:rPr lang="en-US" sz="2800" baseline="-25000" dirty="0" err="1">
                <a:solidFill>
                  <a:srgbClr val="FFC000"/>
                </a:solidFill>
              </a:rPr>
              <a:t>B</a:t>
            </a:r>
            <a:r>
              <a:rPr lang="en-US" sz="2800" dirty="0">
                <a:solidFill>
                  <a:srgbClr val="FFC000"/>
                </a:solidFill>
              </a:rPr>
              <a:t>, </a:t>
            </a:r>
            <a:r>
              <a:rPr lang="en-US" sz="2800" dirty="0" err="1">
                <a:solidFill>
                  <a:srgbClr val="FFC000"/>
                </a:solidFill>
              </a:rPr>
              <a:t>p</a:t>
            </a:r>
            <a:r>
              <a:rPr lang="en-US" sz="2800" baseline="-25000" dirty="0" err="1">
                <a:solidFill>
                  <a:srgbClr val="FFC000"/>
                </a:solidFill>
              </a:rPr>
              <a:t>A</a:t>
            </a:r>
            <a:r>
              <a:rPr lang="en-US" sz="2800" dirty="0" err="1">
                <a:solidFill>
                  <a:srgbClr val="FFC000"/>
                </a:solidFill>
              </a:rPr>
              <a:t>-p</a:t>
            </a:r>
            <a:r>
              <a:rPr lang="en-US" sz="2800" baseline="-25000" dirty="0" err="1">
                <a:solidFill>
                  <a:srgbClr val="FFC000"/>
                </a:solidFill>
              </a:rPr>
              <a:t>B</a:t>
            </a:r>
            <a:r>
              <a:rPr lang="en-US" sz="2800" dirty="0">
                <a:solidFill>
                  <a:srgbClr val="FFC000"/>
                </a:solidFill>
              </a:rPr>
              <a:t>)</a:t>
            </a:r>
            <a:r>
              <a:rPr lang="cs-CZ" sz="2800" dirty="0">
                <a:solidFill>
                  <a:srgbClr val="FFC000"/>
                </a:solidFill>
              </a:rPr>
              <a:t>?</a:t>
            </a:r>
            <a:r>
              <a:rPr lang="cs-CZ" sz="2800" dirty="0"/>
              <a:t>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733800" y="1521603"/>
            <a:ext cx="564292" cy="775013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00600" y="1521603"/>
            <a:ext cx="609600" cy="775013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4573" y="411341"/>
            <a:ext cx="1190159" cy="1976556"/>
            <a:chOff x="813247" y="1635840"/>
            <a:chExt cx="1190159" cy="1976556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1175888" y="1752600"/>
              <a:ext cx="0" cy="129540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175888" y="3056693"/>
              <a:ext cx="827518" cy="14572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175888" y="2667000"/>
              <a:ext cx="702621" cy="38100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629752" y="3150731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rgbClr val="FFC000"/>
                  </a:solidFill>
                </a:rPr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9752" y="2253734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rgbClr val="FFC000"/>
                  </a:solidFill>
                </a:rPr>
                <a:t>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3247" y="1635840"/>
              <a:ext cx="30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rgbClr val="FFC000"/>
                  </a:solidFill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489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Tab. 11.2  </a:t>
            </a:r>
            <a:r>
              <a:rPr lang="cs-CZ" sz="3600" dirty="0">
                <a:solidFill>
                  <a:srgbClr val="FFC000"/>
                </a:solidFill>
              </a:rPr>
              <a:t>Tabulka charakterů </a:t>
            </a:r>
            <a:r>
              <a:rPr lang="en-US" sz="3600" dirty="0" err="1">
                <a:solidFill>
                  <a:srgbClr val="FFC000"/>
                </a:solidFill>
              </a:rPr>
              <a:t>grupy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cs-CZ" sz="3600" dirty="0">
                <a:solidFill>
                  <a:srgbClr val="FFC000"/>
                </a:solidFill>
              </a:rPr>
              <a:t>C</a:t>
            </a:r>
            <a:r>
              <a:rPr lang="en-US" sz="3600" baseline="-25000" dirty="0">
                <a:solidFill>
                  <a:srgbClr val="FFC000"/>
                </a:solidFill>
              </a:rPr>
              <a:t>2v</a:t>
            </a:r>
            <a:endParaRPr lang="cs-CZ" sz="3600" baseline="-25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FF00"/>
                </a:solidFill>
              </a:rPr>
              <a:t>Podrobn</a:t>
            </a:r>
            <a:r>
              <a:rPr lang="cs-CZ" dirty="0">
                <a:solidFill>
                  <a:srgbClr val="00FF00"/>
                </a:solidFill>
              </a:rPr>
              <a:t>ý popis významu označení reprezentací (A</a:t>
            </a:r>
            <a:r>
              <a:rPr lang="en-US" baseline="-25000" dirty="0">
                <a:solidFill>
                  <a:srgbClr val="00FF00"/>
                </a:solidFill>
              </a:rPr>
              <a:t>1</a:t>
            </a:r>
            <a:r>
              <a:rPr lang="en-US" dirty="0">
                <a:solidFill>
                  <a:srgbClr val="00FF00"/>
                </a:solidFill>
              </a:rPr>
              <a:t>, B</a:t>
            </a:r>
            <a:r>
              <a:rPr lang="en-US" baseline="-25000" dirty="0">
                <a:solidFill>
                  <a:srgbClr val="00FF00"/>
                </a:solidFill>
              </a:rPr>
              <a:t>2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>
                <a:solidFill>
                  <a:srgbClr val="00FF00"/>
                </a:solidFill>
              </a:rPr>
              <a:t>atd</a:t>
            </a:r>
            <a:r>
              <a:rPr lang="en-US" dirty="0">
                <a:solidFill>
                  <a:srgbClr val="00FF00"/>
                </a:solidFill>
              </a:rPr>
              <a:t>.) </a:t>
            </a:r>
            <a:r>
              <a:rPr lang="en-US" dirty="0" err="1">
                <a:solidFill>
                  <a:srgbClr val="00FF00"/>
                </a:solidFill>
              </a:rPr>
              <a:t>viz</a:t>
            </a:r>
            <a:r>
              <a:rPr lang="en-US" dirty="0">
                <a:solidFill>
                  <a:srgbClr val="00FF00"/>
                </a:solidFill>
              </a:rPr>
              <a:t> Atkins FCH, str. 400</a:t>
            </a:r>
            <a:endParaRPr lang="cs-CZ" dirty="0">
              <a:solidFill>
                <a:srgbClr val="00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03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C000"/>
                </a:solidFill>
              </a:rPr>
              <a:t>Tab. 11.2.1.2  </a:t>
            </a:r>
            <a:r>
              <a:rPr lang="en-US" sz="3600" dirty="0" err="1">
                <a:solidFill>
                  <a:srgbClr val="FFC000"/>
                </a:solidFill>
              </a:rPr>
              <a:t>Struktura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tabulek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charakter</a:t>
            </a:r>
            <a:r>
              <a:rPr lang="cs-CZ" sz="3600" dirty="0">
                <a:solidFill>
                  <a:srgbClr val="FFC000"/>
                </a:solidFill>
              </a:rPr>
              <a:t>ů: samostudium</a:t>
            </a:r>
            <a:endParaRPr lang="cs-CZ" sz="3600" baseline="-25000" dirty="0">
              <a:solidFill>
                <a:srgbClr val="FFC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FCC61B6-8949-4A51-9493-25038C13F556}"/>
              </a:ext>
            </a:extLst>
          </p:cNvPr>
          <p:cNvSpPr txBox="1"/>
          <p:nvPr/>
        </p:nvSpPr>
        <p:spPr>
          <a:xfrm>
            <a:off x="1460628" y="5879812"/>
            <a:ext cx="6375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ZK ad matice: ty, které jsme si napsali</a:t>
            </a:r>
          </a:p>
        </p:txBody>
      </p:sp>
    </p:spTree>
    <p:extLst>
      <p:ext uri="{BB962C8B-B14F-4D97-AF65-F5344CB8AC3E}">
        <p14:creationId xmlns:p14="http://schemas.microsoft.com/office/powerpoint/2010/main" val="87217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9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11.2.2 </a:t>
            </a:r>
            <a:r>
              <a:rPr lang="en-US" sz="3600" dirty="0" err="1">
                <a:solidFill>
                  <a:srgbClr val="FFC000"/>
                </a:solidFill>
              </a:rPr>
              <a:t>Nulov</a:t>
            </a:r>
            <a:r>
              <a:rPr lang="cs-CZ" sz="3600" dirty="0">
                <a:solidFill>
                  <a:srgbClr val="FFC000"/>
                </a:solidFill>
              </a:rPr>
              <a:t>é integrály a překryv orbitalů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1"/>
          <a:stretch/>
        </p:blipFill>
        <p:spPr bwMode="auto">
          <a:xfrm>
            <a:off x="1419727" y="1524000"/>
            <a:ext cx="6102926" cy="508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6390" y="7620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C000"/>
                </a:solidFill>
              </a:rPr>
              <a:t>P</a:t>
            </a:r>
            <a:r>
              <a:rPr lang="cs-CZ" sz="2800" dirty="0">
                <a:solidFill>
                  <a:srgbClr val="FFC000"/>
                </a:solidFill>
              </a:rPr>
              <a:t>řekryvový integrál </a:t>
            </a:r>
            <a:r>
              <a:rPr lang="en-US" sz="2800" dirty="0">
                <a:solidFill>
                  <a:srgbClr val="FFC000"/>
                </a:solidFill>
              </a:rPr>
              <a:t> [“p</a:t>
            </a:r>
            <a:r>
              <a:rPr lang="cs-CZ" sz="2800" dirty="0">
                <a:solidFill>
                  <a:srgbClr val="FFC000"/>
                </a:solidFill>
              </a:rPr>
              <a:t>řekryv“</a:t>
            </a:r>
            <a:r>
              <a:rPr lang="en-US" sz="2800" dirty="0">
                <a:solidFill>
                  <a:srgbClr val="FFC000"/>
                </a:solidFill>
              </a:rPr>
              <a:t>, </a:t>
            </a:r>
            <a:r>
              <a:rPr lang="en-US" sz="2800" dirty="0" err="1">
                <a:solidFill>
                  <a:srgbClr val="FFC000"/>
                </a:solidFill>
              </a:rPr>
              <a:t>zna</a:t>
            </a:r>
            <a:r>
              <a:rPr lang="cs-CZ" sz="2800" dirty="0">
                <a:solidFill>
                  <a:srgbClr val="FFC000"/>
                </a:solidFill>
              </a:rPr>
              <a:t>číme S</a:t>
            </a:r>
            <a:r>
              <a:rPr lang="en-US" sz="2800" dirty="0">
                <a:solidFill>
                  <a:srgbClr val="FFC000"/>
                </a:solidFill>
              </a:rPr>
              <a:t>]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2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2474" y="9473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11.2.2.2 </a:t>
            </a:r>
            <a:r>
              <a:rPr lang="en-US" sz="3600" dirty="0" err="1">
                <a:solidFill>
                  <a:srgbClr val="FFC000"/>
                </a:solidFill>
              </a:rPr>
              <a:t>Orbitaly</a:t>
            </a:r>
            <a:r>
              <a:rPr lang="en-US" sz="3600" dirty="0">
                <a:solidFill>
                  <a:srgbClr val="FFC000"/>
                </a:solidFill>
              </a:rPr>
              <a:t> s </a:t>
            </a:r>
            <a:r>
              <a:rPr lang="en-US" sz="3600" dirty="0" err="1">
                <a:solidFill>
                  <a:srgbClr val="FFC000"/>
                </a:solidFill>
              </a:rPr>
              <a:t>nenulov</a:t>
            </a:r>
            <a:r>
              <a:rPr lang="cs-CZ" sz="3600" dirty="0">
                <a:solidFill>
                  <a:srgbClr val="FFC000"/>
                </a:solidFill>
              </a:rPr>
              <a:t>ým překryvem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24" y="4108622"/>
            <a:ext cx="29337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"/>
          <a:stretch/>
        </p:blipFill>
        <p:spPr bwMode="auto">
          <a:xfrm>
            <a:off x="5105397" y="1470454"/>
            <a:ext cx="2956447" cy="227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70042"/>
            <a:ext cx="28194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6172200"/>
            <a:ext cx="1258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C000"/>
                </a:solidFill>
              </a:rPr>
              <a:t>Obr. </a:t>
            </a:r>
            <a:r>
              <a:rPr lang="en-US" sz="2000" dirty="0">
                <a:solidFill>
                  <a:srgbClr val="FFC000"/>
                </a:solidFill>
              </a:rPr>
              <a:t>11.29</a:t>
            </a:r>
            <a:endParaRPr lang="cs-CZ" sz="2000" dirty="0">
              <a:solidFill>
                <a:srgbClr val="FFC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406978" y="5631372"/>
            <a:ext cx="827518" cy="869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406978" y="4837106"/>
            <a:ext cx="0" cy="79426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35148" y="5679757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26703" y="4606273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75958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10.3 </a:t>
            </a:r>
            <a:r>
              <a:rPr lang="en-US" dirty="0" err="1">
                <a:solidFill>
                  <a:srgbClr val="FFC000"/>
                </a:solidFill>
              </a:rPr>
              <a:t>Teorie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molekulov</a:t>
            </a:r>
            <a:r>
              <a:rPr lang="cs-CZ" dirty="0">
                <a:solidFill>
                  <a:srgbClr val="FFC000"/>
                </a:solidFill>
              </a:rPr>
              <a:t>ých orbitalů</a:t>
            </a:r>
          </a:p>
        </p:txBody>
      </p:sp>
    </p:spTree>
    <p:extLst>
      <p:ext uri="{BB962C8B-B14F-4D97-AF65-F5344CB8AC3E}">
        <p14:creationId xmlns:p14="http://schemas.microsoft.com/office/powerpoint/2010/main" val="2319352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9918</TotalTime>
  <Words>424</Words>
  <Application>Microsoft Office PowerPoint</Application>
  <PresentationFormat>Předvádění na obrazovce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Symbol</vt:lpstr>
      <vt:lpstr>Office Theme</vt:lpstr>
      <vt:lpstr>7. Přednáška Od symetrie k molekulovým orbitalům</vt:lpstr>
      <vt:lpstr>11.2.1.1 (pokračování):   Reducibilní (redukovatelná) a ireducibilní (neredukovatelná) reprezentace</vt:lpstr>
      <vt:lpstr>Prezentace aplikace PowerPoint</vt:lpstr>
      <vt:lpstr>Reprezentace G(3)  je rozložitelná (redukovatelná, reducibilní) na součet G(1) + G(2). </vt:lpstr>
      <vt:lpstr>Prezentace aplikace PowerPoint</vt:lpstr>
      <vt:lpstr>Tab. 11.2  Tabulka charakterů grupy C2v</vt:lpstr>
      <vt:lpstr>11.2.2 Nulové integrály a překryv orbitalů</vt:lpstr>
      <vt:lpstr>11.2.2.2 Orbitaly s nenulovým překryvem</vt:lpstr>
      <vt:lpstr>10.3 Teorie molekulových orbitalů</vt:lpstr>
      <vt:lpstr>10.3.1 Molekulový ion H2+</vt:lpstr>
      <vt:lpstr>Prezentace aplikace PowerPoint</vt:lpstr>
      <vt:lpstr>10.3.1.1 MO = Lineární kombinace AO (MO-LCAO)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Marketa</dc:creator>
  <cp:lastModifiedBy>ucitel</cp:lastModifiedBy>
  <cp:revision>271</cp:revision>
  <dcterms:created xsi:type="dcterms:W3CDTF">2017-02-23T11:30:56Z</dcterms:created>
  <dcterms:modified xsi:type="dcterms:W3CDTF">2019-10-30T11:57:28Z</dcterms:modified>
</cp:coreProperties>
</file>