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1" r:id="rId12"/>
    <p:sldId id="279" r:id="rId13"/>
    <p:sldId id="278" r:id="rId14"/>
    <p:sldId id="280" r:id="rId15"/>
    <p:sldId id="262" r:id="rId16"/>
    <p:sldId id="277" r:id="rId17"/>
    <p:sldId id="271" r:id="rId18"/>
    <p:sldId id="273" r:id="rId19"/>
    <p:sldId id="274" r:id="rId20"/>
    <p:sldId id="275" r:id="rId21"/>
    <p:sldId id="287" r:id="rId22"/>
    <p:sldId id="281" r:id="rId23"/>
    <p:sldId id="282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9/19/2017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01c-Aminokyseliny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9/19/2017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Přehled aminokyselin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+ 1 + v bílkovinách,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proteinogenní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kódované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Derivatizované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modifikace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Volné AK a deriváty, složky jiných biomolekul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podle struktury – významných vlastností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Nepolární – neutrální – alifatické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Polární nedisociované (zbytky R)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Disociované (zbytky R)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Kyselé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Bazické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Jiné dělení, prolínání skupin</a:t>
            </a:r>
          </a:p>
          <a:p>
            <a:pPr marL="742950" lvl="2" indent="-342900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Aromatické</a:t>
            </a:r>
          </a:p>
          <a:p>
            <a:pPr marL="742950" lvl="2" indent="-342900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Sirné</a:t>
            </a:r>
          </a:p>
          <a:p>
            <a:pPr marL="742950" lvl="2" indent="-342900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Heterocyklické apod.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Alifatické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42386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Alifatické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větvené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 sirná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58"/>
            <a:ext cx="598170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7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Aromatické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43338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2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Výjimečná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Zvláštní dopad na strukturu polymeru – bílkoviny 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Heterocyklická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284984"/>
            <a:ext cx="51339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9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Polární nedisociované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Hydroxy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Sirná –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(sl. kyselá)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schemeClr val="tx1"/>
                </a:solidFill>
              </a:rPr>
              <a:t>9/19/2017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Footer Text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31813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51326"/>
            <a:ext cx="42767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Polární nedisociované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Hydroxy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1813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7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Disociované - bazické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6536"/>
            <a:ext cx="3584018" cy="481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Disociované - kyselé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Asn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Gln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nedisociované,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nejsou aminy!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52768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Speciální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Výskyt omezen na několik bílkovin či mikroorganizmů</a:t>
            </a:r>
          </a:p>
          <a:p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Selenocytein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GSH peroxidáza aj.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Antioxidační 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Pyrolyzin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Archea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38481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46005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Aminokyseliny jako stavební kameny bílkovin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Obecná struktura, popis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Významné vlastnosti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Chiralita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Acidobazicita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Reaktivita</a:t>
            </a:r>
          </a:p>
          <a:p>
            <a:pPr lvl="1"/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Názvy a zkratky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Troj- a jednopísmenkové</a:t>
            </a: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Se-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U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4" y="2492896"/>
            <a:ext cx="683736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5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Rozšiřující informace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http://www.galenus.cz/clanky/biochemie/biochemie-proteiny-zakladni-aminokyseliny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Názvy a zkratky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Troj- a jednopísmenkové</a:t>
            </a: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Se-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U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390863"/>
              </p:ext>
            </p:extLst>
          </p:nvPr>
        </p:nvGraphicFramePr>
        <p:xfrm>
          <a:off x="1043606" y="2204865"/>
          <a:ext cx="6984778" cy="324035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59665"/>
                <a:gridCol w="879063"/>
                <a:gridCol w="879063"/>
                <a:gridCol w="1759665"/>
                <a:gridCol w="879063"/>
                <a:gridCol w="828259"/>
              </a:tblGrid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AMK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Symboly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AMK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Symboly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glycin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methionin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Met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alanin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Ala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glutamová k.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valin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Val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asparagin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Asn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leucin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Leu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glutamin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Q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izoleucin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Ile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lysin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Lys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serin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Ser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arginin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Arg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threonin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Thr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tyrosin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Tyr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cystein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Cys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fenylalanin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Phe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histidin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His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tryptofan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Trp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W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prolin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Pro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asparagová k.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Asp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3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Chemická reaktivita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karboxylu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solí (disociace – viz výše)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esterů</a:t>
            </a:r>
          </a:p>
          <a:p>
            <a:pPr lvl="1"/>
            <a:r>
              <a:rPr lang="cs-CZ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anhydridů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amidů – vazba –CO-NH-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aminoskupin</a:t>
            </a:r>
          </a:p>
          <a:p>
            <a:pPr lvl="1"/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solí (disociace – viz výše)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Acylace –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vazba –CO-NH-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Diazotace – R-CH(NH</a:t>
            </a:r>
            <a:r>
              <a:rPr lang="cs-CZ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).COOH + HNO</a:t>
            </a:r>
            <a:r>
              <a:rPr lang="cs-CZ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R-CH(OH).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COOH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N</a:t>
            </a:r>
            <a:r>
              <a:rPr lang="cs-CZ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van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Slyke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skupin bočního řetězce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Speciální, podle druhu 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metabolický – struktura, funkce (oxidace –SH aj.)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Analytické využití</a:t>
            </a: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Volné aminokyseliny 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deriváty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sym typeface="Symbol"/>
              </a:rPr>
              <a:t>Součásti jiných biomolekul –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Times New Roman"/>
                <a:sym typeface="Symbol"/>
              </a:rPr>
              <a:t>b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sym typeface="Symbol"/>
              </a:rPr>
              <a:t>-alanin</a:t>
            </a:r>
          </a:p>
          <a:p>
            <a:pPr marL="228600" indent="-228600"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sym typeface="Symbol"/>
              </a:rPr>
              <a:t>Funkce v metabolizmu 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sym typeface="Symbol"/>
              </a:rPr>
              <a:t>– výše uvedené + další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628650" lvl="1" indent="-228600"/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ornitin a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citrulin +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Asp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a Arg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228600" indent="-228600"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Nervové mediátory a hormony</a:t>
            </a:r>
          </a:p>
          <a:p>
            <a:pPr marL="628650" lvl="1" indent="-228600"/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sym typeface="Symbol"/>
              </a:rPr>
              <a:t>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aminomáselná</a:t>
            </a:r>
          </a:p>
          <a:p>
            <a:pPr marL="628650" lvl="1" indent="-228600"/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DOPA, dopamin,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adrenalin</a:t>
            </a:r>
          </a:p>
          <a:p>
            <a:pPr marL="628650" lvl="1" indent="-228600"/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thyroxin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trijodthyronin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228600" indent="-228600"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Antibiotika  </a:t>
            </a:r>
          </a:p>
          <a:p>
            <a:pPr marL="628650" lvl="1" indent="-228600"/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azaserin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, cykloserin, chloramfenikol</a:t>
            </a: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8289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2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Volné aminokyseliny a deriváty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38" y="1600200"/>
            <a:ext cx="283192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4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b="1" dirty="0" smtClean="0">
                <a:solidFill>
                  <a:schemeClr val="tx1"/>
                </a:solidFill>
                <a:effectLst/>
              </a:rPr>
              <a:t>Obecná </a:t>
            </a:r>
            <a:r>
              <a:rPr lang="cs-CZ" sz="4800" b="1" dirty="0">
                <a:solidFill>
                  <a:schemeClr val="tx1"/>
                </a:solidFill>
                <a:effectLst/>
              </a:rPr>
              <a:t>struktura </a:t>
            </a:r>
            <a:r>
              <a:rPr lang="cs-CZ" sz="4800" b="1" dirty="0" smtClean="0">
                <a:solidFill>
                  <a:schemeClr val="tx1"/>
                </a:solidFill>
                <a:effectLst/>
              </a:rPr>
              <a:t>aminokyselin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4847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-aminokyseliny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(2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-aminokyseliny)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specifický zbytek jednotlivých AK – dělení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Výjimky – Pro 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Relativní – absolutní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pro strukturu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vlastnosti – bílkoviny aj.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(thalidomid, toxiny, terpeny)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L-aminokyseliny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typické pro 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většinu biomolekul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(D-vzácně)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18192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64" y="3789040"/>
            <a:ext cx="41243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414829" y="5404845"/>
            <a:ext cx="3759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D-alanin                              L-alanin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Chiralita aminokyselin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Nejméně 1 asymetrický C (mimo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51339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Chiralita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Absolutní </a:t>
            </a:r>
            <a:r>
              <a:rPr lang="cs-CZ" b="1" dirty="0" smtClean="0">
                <a:solidFill>
                  <a:schemeClr val="tx1"/>
                </a:solidFill>
              </a:rPr>
              <a:t>konfigurace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(G) není chirální </a:t>
            </a:r>
            <a:endParaRPr lang="cs-CZ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(C) je v absolutní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konfiguraci </a:t>
            </a:r>
            <a:r>
              <a:rPr lang="cs-CZ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(I) a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(T) mají dvě 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chirální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centra. 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L-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</a:t>
            </a:r>
            <a:r>
              <a:rPr lang="cs-CZ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,3</a:t>
            </a:r>
            <a:r>
              <a:rPr lang="cs-CZ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L-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,3</a:t>
            </a:r>
            <a:r>
              <a:rPr lang="cs-CZ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R)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mají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dva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enantiomery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diastereoizomerní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alloisoleucinu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2R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,3</a:t>
            </a:r>
            <a:r>
              <a:rPr lang="cs-CZ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resp. k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allothreoninu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</a:t>
            </a:r>
            <a:r>
              <a:rPr lang="cs-CZ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,3</a:t>
            </a:r>
            <a:r>
              <a:rPr lang="cs-CZ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  </a:t>
            </a:r>
            <a:endParaRPr lang="cs-CZ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Všechny ostatní L-aminokyseliny jsou </a:t>
            </a:r>
            <a:r>
              <a:rPr lang="cs-CZ" b="1" i="1" dirty="0" smtClean="0">
                <a:solidFill>
                  <a:schemeClr val="tx1"/>
                </a:solidFill>
              </a:rPr>
              <a:t>S </a:t>
            </a:r>
            <a:r>
              <a:rPr lang="cs-CZ" b="1" dirty="0" smtClean="0">
                <a:solidFill>
                  <a:schemeClr val="tx1"/>
                </a:solidFill>
              </a:rPr>
              <a:t>!!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5814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Acidobazické vlastnosti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Obojetné ionty x zjednodušené vzorce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Rozpustnost = f(Q), soli x neutrální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51244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Acidobazické vlastnosti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Disociace AK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Jednoduchá struktura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disociabilních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 – složitější křivka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Pojem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29718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2"/>
            <a:ext cx="263901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Acidobazické vlastnosti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419514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75" y="5805264"/>
            <a:ext cx="5867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211960" y="20608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disociabilních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 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(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</a:t>
            </a:r>
            <a:r>
              <a:rPr lang="cs-CZ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</a:t>
            </a:r>
            <a:r>
              <a:rPr lang="cs-CZ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)/2</a:t>
            </a: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</a:t>
            </a:r>
            <a:r>
              <a:rPr lang="cs-CZ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</a:t>
            </a:r>
            <a:r>
              <a:rPr lang="cs-CZ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ohraničují neutrální formu</a:t>
            </a: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Výpočet je informativní (vliv molekuly na disociaci)</a:t>
            </a: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Platí i pro jiné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amfoionty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Polarita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Asymetrie elektronových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hustot – nábojů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Závisí na R</a:t>
            </a:r>
          </a:p>
          <a:p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Hydropatický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index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G transportu z o do i fáze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Oktanol – voda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Jiná vyjádření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7625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292</TotalTime>
  <Words>637</Words>
  <Application>Microsoft Office PowerPoint</Application>
  <PresentationFormat>Předvádění na obrazovce (4:3)</PresentationFormat>
  <Paragraphs>319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Exekutivní</vt:lpstr>
      <vt:lpstr>C5720 Biochemie</vt:lpstr>
      <vt:lpstr>Obsah</vt:lpstr>
      <vt:lpstr>Obecná struktura aminokyselin</vt:lpstr>
      <vt:lpstr>Chiralita aminokyselin</vt:lpstr>
      <vt:lpstr>Chiralita aminokyselin</vt:lpstr>
      <vt:lpstr>Acidobazické vlastnosti</vt:lpstr>
      <vt:lpstr>Acidobazické vlastnosti</vt:lpstr>
      <vt:lpstr>Acidobazické vlastnosti</vt:lpstr>
      <vt:lpstr>Polarita</vt:lpstr>
      <vt:lpstr>Přehled aminokyselin</vt:lpstr>
      <vt:lpstr>Nepolární </vt:lpstr>
      <vt:lpstr>Nepolární </vt:lpstr>
      <vt:lpstr>Nepolární </vt:lpstr>
      <vt:lpstr>Nepolární </vt:lpstr>
      <vt:lpstr>Polární nedisociované</vt:lpstr>
      <vt:lpstr>Polární nedisociované</vt:lpstr>
      <vt:lpstr>Disociované - bazické</vt:lpstr>
      <vt:lpstr>Disociované - kyselé</vt:lpstr>
      <vt:lpstr>Speciální</vt:lpstr>
      <vt:lpstr>Názvy a zkratky</vt:lpstr>
      <vt:lpstr>Rozšiřující informace</vt:lpstr>
      <vt:lpstr>Názvy a zkratky</vt:lpstr>
      <vt:lpstr>Chemická reaktivita</vt:lpstr>
      <vt:lpstr>Volné aminokyseliny a deriváty</vt:lpstr>
      <vt:lpstr>Volné aminokyseliny a deriváty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38</cp:revision>
  <dcterms:created xsi:type="dcterms:W3CDTF">2012-05-21T09:08:24Z</dcterms:created>
  <dcterms:modified xsi:type="dcterms:W3CDTF">2017-09-19T08:05:42Z</dcterms:modified>
</cp:coreProperties>
</file>