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61" r:id="rId13"/>
    <p:sldId id="273" r:id="rId14"/>
    <p:sldId id="274" r:id="rId15"/>
    <p:sldId id="275" r:id="rId16"/>
    <p:sldId id="276" r:id="rId17"/>
    <p:sldId id="277" r:id="rId18"/>
    <p:sldId id="291" r:id="rId19"/>
    <p:sldId id="278" r:id="rId20"/>
    <p:sldId id="279" r:id="rId21"/>
    <p:sldId id="282" r:id="rId22"/>
    <p:sldId id="280" r:id="rId23"/>
    <p:sldId id="281" r:id="rId24"/>
    <p:sldId id="283" r:id="rId25"/>
    <p:sldId id="289" r:id="rId26"/>
    <p:sldId id="284" r:id="rId27"/>
    <p:sldId id="290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7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08-Nukleové kyseliny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10/11/2017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Vyšší strukturní úrovně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Odlišnost DNA 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Vývojové aspekty - RNA svět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Stabilita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Chemické složení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Deoxyribosa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x uracil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Velikost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RNA relativně malé proti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RNA viry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Složitost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DNA povšechně dimer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Chragaffova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pravidla – poměr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smtClean="0">
                <a:solidFill>
                  <a:schemeClr val="tx1"/>
                </a:solidFill>
              </a:rPr>
              <a:t>DNA	A+G=T+C    </a:t>
            </a:r>
            <a:r>
              <a:rPr lang="cs-CZ" dirty="0">
                <a:solidFill>
                  <a:schemeClr val="tx1"/>
                </a:solidFill>
              </a:rPr>
              <a:t>A=T  G=C     A+C=G+T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err="1" smtClean="0">
                <a:solidFill>
                  <a:schemeClr val="tx1"/>
                </a:solidFill>
              </a:rPr>
              <a:t>Donohue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báze v tautomerních </a:t>
            </a:r>
            <a:r>
              <a:rPr lang="cs-CZ" dirty="0" err="1">
                <a:solidFill>
                  <a:schemeClr val="tx1"/>
                </a:solidFill>
              </a:rPr>
              <a:t>ketoformách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Franklinová </a:t>
            </a:r>
            <a:r>
              <a:rPr lang="cs-CZ" dirty="0">
                <a:solidFill>
                  <a:schemeClr val="tx1"/>
                </a:solidFill>
              </a:rPr>
              <a:t>–RTG difrakční analýza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Watson</a:t>
            </a:r>
            <a:r>
              <a:rPr lang="cs-CZ" dirty="0">
                <a:solidFill>
                  <a:schemeClr val="tx1"/>
                </a:solidFill>
              </a:rPr>
              <a:t>, Crick (1953) – </a:t>
            </a:r>
            <a:r>
              <a:rPr lang="cs-CZ" dirty="0" err="1">
                <a:solidFill>
                  <a:schemeClr val="tx1"/>
                </a:solidFill>
              </a:rPr>
              <a:t>dvojšroubovice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96952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Energeticky výhodné párování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2 u A-T, 3 u G-C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Není zcela automatické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Šroubovice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Malý a velký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zářez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Jiné typy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šroubovic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90" y="1484784"/>
            <a:ext cx="365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83" y="3014464"/>
            <a:ext cx="1724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19339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Poskládání molekuly DNA u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Úloha histonů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Bazicita x fosfáty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6861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Všeobecně </a:t>
            </a:r>
            <a:r>
              <a:rPr lang="cs-CZ" dirty="0" err="1" smtClean="0">
                <a:solidFill>
                  <a:schemeClr val="tx1"/>
                </a:solidFill>
              </a:rPr>
              <a:t>jednovláknová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některé viry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Srovnání RNA s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847619" cy="39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Formy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cs-CZ" sz="2000" dirty="0" err="1">
                <a:solidFill>
                  <a:schemeClr val="tx1"/>
                </a:solidFill>
              </a:rPr>
              <a:t>mRNA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mediátorová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messenger 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informační </a:t>
            </a:r>
            <a:r>
              <a:rPr lang="cs-CZ" dirty="0">
                <a:solidFill>
                  <a:schemeClr val="tx1"/>
                </a:solidFill>
              </a:rPr>
              <a:t>– 5-10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rRNA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ribosomální </a:t>
            </a:r>
            <a:r>
              <a:rPr lang="cs-CZ" dirty="0">
                <a:solidFill>
                  <a:schemeClr val="tx1"/>
                </a:solidFill>
              </a:rPr>
              <a:t>– 80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transferová</a:t>
            </a:r>
            <a:r>
              <a:rPr lang="cs-CZ" dirty="0">
                <a:solidFill>
                  <a:schemeClr val="tx1"/>
                </a:solidFill>
              </a:rPr>
              <a:t>, přenosová – 10-15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40873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05714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Projekce do 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Jetelový list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– rozlišovací </a:t>
            </a:r>
            <a:r>
              <a:rPr lang="cs-CZ" dirty="0" err="1" smtClean="0">
                <a:solidFill>
                  <a:schemeClr val="tx1"/>
                </a:solidFill>
              </a:rPr>
              <a:t>vl.astnost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Neobvyklé nukleotidy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Prostorová projekce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67570" cy="4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Jednovlákno</a:t>
            </a:r>
            <a:r>
              <a:rPr lang="cs-CZ" dirty="0" smtClean="0">
                <a:solidFill>
                  <a:schemeClr val="tx1"/>
                </a:solidFill>
              </a:rPr>
              <a:t> s množstvím komplementárních úseků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struktury – vlásenky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475"/>
            <a:ext cx="3733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nukleových kyselin, stavební kameny.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Báze </a:t>
            </a:r>
            <a:r>
              <a:rPr lang="cs-CZ" dirty="0">
                <a:solidFill>
                  <a:schemeClr val="tx1"/>
                </a:solidFill>
              </a:rPr>
              <a:t>a jejich tautomerní formy, nukleosidy, </a:t>
            </a:r>
            <a:r>
              <a:rPr lang="cs-CZ" dirty="0" smtClean="0">
                <a:solidFill>
                  <a:schemeClr val="tx1"/>
                </a:solidFill>
              </a:rPr>
              <a:t>nukleotidy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</a:t>
            </a:r>
            <a:r>
              <a:rPr lang="cs-CZ" dirty="0">
                <a:solidFill>
                  <a:schemeClr val="tx1"/>
                </a:solidFill>
              </a:rPr>
              <a:t>, RNA a její typy, jejich primární a sekundární struktury, komplementarita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Eukaryontní </a:t>
            </a:r>
            <a:r>
              <a:rPr lang="cs-CZ" dirty="0">
                <a:solidFill>
                  <a:schemeClr val="tx1"/>
                </a:solidFill>
              </a:rPr>
              <a:t>a prokaryontní genom.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Metody </a:t>
            </a:r>
            <a:r>
              <a:rPr lang="cs-CZ" dirty="0">
                <a:solidFill>
                  <a:schemeClr val="tx1"/>
                </a:solidFill>
              </a:rPr>
              <a:t>studia. Denaturace 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DNA, hybridní struktury, chemické metody stanovení sekvence DNA (</a:t>
            </a:r>
            <a:r>
              <a:rPr lang="cs-CZ" dirty="0" err="1">
                <a:solidFill>
                  <a:schemeClr val="tx1"/>
                </a:solidFill>
              </a:rPr>
              <a:t>Maxam</a:t>
            </a:r>
            <a:r>
              <a:rPr lang="cs-CZ" dirty="0">
                <a:solidFill>
                  <a:schemeClr val="tx1"/>
                </a:solidFill>
              </a:rPr>
              <a:t>-Gilbertova metoda).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zánik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-můstků – vliv 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absorpce vyšší u oddělených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, interakce ji snižuje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Sledování procesu 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- řetězců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Vratný proces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řetězců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Nástroj studia – homologie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Metody – PCR, genové inženýrství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stupně oddělení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Spektra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Proces denaturace DNA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" y="2564904"/>
            <a:ext cx="30353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3780"/>
            <a:ext cx="3552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Určení primární struktury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Chemická metoda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dirty="0" err="1" smtClean="0">
                <a:solidFill>
                  <a:schemeClr val="tx1"/>
                </a:solidFill>
              </a:rPr>
              <a:t>axam</a:t>
            </a:r>
            <a:r>
              <a:rPr lang="cs-CZ" dirty="0" smtClean="0">
                <a:solidFill>
                  <a:schemeClr val="tx1"/>
                </a:solidFill>
              </a:rPr>
              <a:t>-Gilbertova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Specifické (téměř) štěpení řetězce činidly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Pracná, málo efektivní, ale univerzální a nezávislá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Modifikace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– DMS – </a:t>
            </a:r>
            <a:r>
              <a:rPr lang="cs-CZ" dirty="0" smtClean="0">
                <a:solidFill>
                  <a:schemeClr val="tx1"/>
                </a:solidFill>
              </a:rPr>
              <a:t>puriny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hydrazinolýza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pyrimidinů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Štěpení řetězce v místě této </a:t>
            </a:r>
            <a:r>
              <a:rPr lang="cs-CZ" dirty="0" smtClean="0">
                <a:solidFill>
                  <a:schemeClr val="tx1"/>
                </a:solidFill>
              </a:rPr>
              <a:t>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 </a:t>
            </a:r>
            <a:r>
              <a:rPr lang="cs-CZ" dirty="0">
                <a:solidFill>
                  <a:schemeClr val="tx1"/>
                </a:solidFill>
              </a:rPr>
              <a:t>– DMS,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A+G – </a:t>
            </a:r>
            <a:r>
              <a:rPr lang="cs-CZ" dirty="0" err="1">
                <a:solidFill>
                  <a:schemeClr val="tx1"/>
                </a:solidFill>
              </a:rPr>
              <a:t>kys</a:t>
            </a:r>
            <a:r>
              <a:rPr lang="cs-CZ" dirty="0">
                <a:solidFill>
                  <a:schemeClr val="tx1"/>
                </a:solidFill>
              </a:rPr>
              <a:t>. mravenčí,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T+C – hydrazin, piperidin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hydrazin + </a:t>
            </a:r>
            <a:r>
              <a:rPr lang="cs-CZ" dirty="0" err="1">
                <a:solidFill>
                  <a:schemeClr val="tx1"/>
                </a:solidFill>
              </a:rPr>
              <a:t>NaCl</a:t>
            </a:r>
            <a:r>
              <a:rPr lang="cs-CZ" dirty="0">
                <a:solidFill>
                  <a:schemeClr val="tx1"/>
                </a:solidFill>
              </a:rPr>
              <a:t>, piperidin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Destrukce </a:t>
            </a:r>
            <a:r>
              <a:rPr lang="cs-CZ" sz="4800" dirty="0" err="1" smtClean="0">
                <a:solidFill>
                  <a:schemeClr val="tx1"/>
                </a:solidFill>
              </a:rPr>
              <a:t>bazí</a:t>
            </a:r>
            <a:r>
              <a:rPr lang="cs-CZ" sz="4800" dirty="0" smtClean="0">
                <a:solidFill>
                  <a:schemeClr val="tx1"/>
                </a:solidFill>
              </a:rPr>
              <a:t> a štěpení řetězců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62889"/>
            <a:ext cx="3840480" cy="50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5988"/>
            <a:ext cx="2981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39" y="1057999"/>
            <a:ext cx="4328572" cy="580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známe sekvence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 výsledku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6386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Sekvenace</a:t>
            </a:r>
            <a:r>
              <a:rPr lang="cs-CZ" dirty="0" smtClean="0">
                <a:solidFill>
                  <a:schemeClr val="tx1"/>
                </a:solidFill>
              </a:rPr>
              <a:t>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metody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Ilustrace postupu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 výsledku k sekvenci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49053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1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na pevné fázi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Monomery s aktivovanými a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chráněnými skupinami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První zakotven na nosiči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Deblokace reagujících skupin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Promývání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Cyklický proces - automatizace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 err="1" smtClean="0">
                <a:solidFill>
                  <a:schemeClr val="tx1"/>
                </a:solidFill>
              </a:rPr>
              <a:t>primerů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Komerční záležitost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59" y="976302"/>
            <a:ext cx="29813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6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49252"/>
            <a:ext cx="4091429" cy="53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630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  <a:effectLst/>
              </a:rPr>
              <a:t>oligonukleotidů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Fosforamiditinová</a:t>
            </a:r>
            <a:r>
              <a:rPr lang="cs-CZ" dirty="0" smtClean="0">
                <a:solidFill>
                  <a:schemeClr val="tx1"/>
                </a:solidFill>
              </a:rPr>
              <a:t> metoda</a:t>
            </a:r>
          </a:p>
          <a:p>
            <a:r>
              <a:rPr lang="cs-CZ" dirty="0">
                <a:solidFill>
                  <a:schemeClr val="tx1"/>
                </a:solidFill>
              </a:rPr>
              <a:t>Komerčně dostupné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oligonukleotidy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	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Vlastní </a:t>
            </a:r>
            <a:r>
              <a:rPr lang="cs-CZ" dirty="0" err="1">
                <a:solidFill>
                  <a:schemeClr val="tx1"/>
                </a:solidFill>
              </a:rPr>
              <a:t>primery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Modifikované geny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Syntéza </a:t>
            </a:r>
            <a:r>
              <a:rPr lang="cs-CZ" dirty="0" err="1">
                <a:solidFill>
                  <a:schemeClr val="tx1"/>
                </a:solidFill>
                <a:effectLst/>
              </a:rPr>
              <a:t>oligonukleotidů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Umělé geny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Delší geny po částech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1158"/>
              </p:ext>
            </p:extLst>
          </p:nvPr>
        </p:nvGraphicFramePr>
        <p:xfrm>
          <a:off x="4139952" y="1772816"/>
          <a:ext cx="3059806" cy="4677384"/>
        </p:xfrm>
        <a:graphic>
          <a:graphicData uri="http://schemas.openxmlformats.org/drawingml/2006/table">
            <a:tbl>
              <a:tblPr/>
              <a:tblGrid>
                <a:gridCol w="1529903"/>
                <a:gridCol w="1529903"/>
              </a:tblGrid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b="1">
                          <a:effectLst/>
                          <a:latin typeface="Times New Roman"/>
                          <a:ea typeface="Times New Roman"/>
                        </a:rPr>
                        <a:t>Table 12.3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Some Chemically Synthesized Genes 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Gene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Size (bp)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tRNA</a:t>
                      </a:r>
                      <a:endParaRPr lang="cs-CZ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α-Interferon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542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Secretin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γ-Interferon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Rhodopsin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1057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Proenkephalin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1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Connective tissue activating</a:t>
                      </a:r>
                      <a:br>
                        <a:rPr lang="cs-CZ" sz="13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  peptide III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280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Lysozyme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385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Tissue plasminogen activator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1610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c-Ha-ras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576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T1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324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Cytochrome </a:t>
                      </a:r>
                      <a:r>
                        <a:rPr lang="cs-CZ" sz="1300" i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cs-CZ" sz="1300" baseline="-25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330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Bovine intestinal Ca-binding protein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298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Hirudin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226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>
                          <a:effectLst/>
                          <a:latin typeface="Times New Roman"/>
                          <a:ea typeface="Times New Roman"/>
                        </a:rPr>
                        <a:t>RNase A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  <a:latin typeface="Times New Roman"/>
                          <a:ea typeface="Times New Roman"/>
                        </a:rPr>
                        <a:t>375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4" marR="8854" marT="8854" marB="88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Složení nukleových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Stavební kameny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Dusíkaté </a:t>
            </a:r>
            <a:r>
              <a:rPr lang="cs-CZ" sz="1600" dirty="0">
                <a:solidFill>
                  <a:schemeClr val="tx1"/>
                </a:solidFill>
              </a:rPr>
              <a:t>báze – purinové, pyrimidinové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Sacharid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deoxyribosa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PO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Báze + monosacharid = (d)Nukleosid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+ 5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</a:t>
            </a:r>
            <a:r>
              <a:rPr lang="cs-CZ" dirty="0" smtClean="0">
                <a:solidFill>
                  <a:schemeClr val="tx1"/>
                </a:solidFill>
              </a:rPr>
              <a:t>-fosfát =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d)Nukleotid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– di a </a:t>
            </a:r>
            <a:r>
              <a:rPr lang="cs-CZ" dirty="0" err="1" smtClean="0">
                <a:solidFill>
                  <a:schemeClr val="tx1"/>
                </a:solidFill>
              </a:rPr>
              <a:t>trifosfáty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pozic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4437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Báze - deriváty </a:t>
            </a:r>
            <a:r>
              <a:rPr lang="cs-CZ" sz="4000" dirty="0">
                <a:solidFill>
                  <a:schemeClr val="tx1"/>
                </a:solidFill>
              </a:rPr>
              <a:t>purinu a </a:t>
            </a:r>
            <a:r>
              <a:rPr lang="cs-CZ" sz="4000" dirty="0" err="1">
                <a:solidFill>
                  <a:schemeClr val="tx1"/>
                </a:solidFill>
              </a:rPr>
              <a:t>pyrimidinu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Číslování pozic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Vyskytují se 4 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purinové a 2 </a:t>
            </a:r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alternují </a:t>
            </a:r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>
                <a:solidFill>
                  <a:schemeClr val="tx1"/>
                </a:solidFill>
              </a:rPr>
              <a:t>obsažen v DNA, nikoli v RNA) </a:t>
            </a:r>
            <a:r>
              <a:rPr lang="cs-CZ">
                <a:solidFill>
                  <a:schemeClr val="tx1"/>
                </a:solidFill>
              </a:rPr>
              <a:t>a </a:t>
            </a:r>
            <a:r>
              <a:rPr lang="cs-CZ" smtClean="0">
                <a:solidFill>
                  <a:schemeClr val="tx1"/>
                </a:solidFill>
              </a:rPr>
              <a:t>uracil </a:t>
            </a:r>
            <a:r>
              <a:rPr lang="cs-CZ" dirty="0">
                <a:solidFill>
                  <a:schemeClr val="tx1"/>
                </a:solidFill>
              </a:rPr>
              <a:t>(naopak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sporadicky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smtClean="0">
                <a:solidFill>
                  <a:schemeClr val="tx1"/>
                </a:solidFill>
              </a:rPr>
              <a:t>vyskytující báze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589525" cy="32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N-glykosidy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Adenosin, guanosin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Cytidin, </a:t>
            </a:r>
            <a:r>
              <a:rPr lang="cs-CZ" dirty="0" err="1" smtClean="0">
                <a:solidFill>
                  <a:schemeClr val="tx1"/>
                </a:solidFill>
              </a:rPr>
              <a:t>thymidin</a:t>
            </a:r>
            <a:r>
              <a:rPr lang="cs-CZ" dirty="0" smtClean="0">
                <a:solidFill>
                  <a:schemeClr val="tx1"/>
                </a:solidFill>
              </a:rPr>
              <a:t>, uridin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d</a:t>
            </a:r>
            <a:r>
              <a:rPr lang="cs-CZ" dirty="0" err="1" smtClean="0">
                <a:solidFill>
                  <a:schemeClr val="tx1"/>
                </a:solidFill>
              </a:rPr>
              <a:t>eoxy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27" y="2636912"/>
            <a:ext cx="342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14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Fosfátový ester na C</a:t>
            </a:r>
            <a:r>
              <a:rPr lang="cs-CZ" baseline="-25000" dirty="0" smtClean="0">
                <a:solidFill>
                  <a:schemeClr val="tx1"/>
                </a:solidFill>
              </a:rPr>
              <a:t>5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 – (d)Nukleosid(mono)fosfáty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AMP, GMP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CMP, TMP, UMP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fosforylace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anhydridy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Nukleosiddifosfáty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Nukleositrifosfáty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Oligo</a:t>
            </a:r>
            <a:r>
              <a:rPr lang="cs-CZ" dirty="0" smtClean="0">
                <a:solidFill>
                  <a:schemeClr val="tx1"/>
                </a:solidFill>
              </a:rPr>
              <a:t>- a polynukleotidy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Spojování nukleotidů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energie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Sekvence nukleotidů –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Směr čtení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 a 3 konce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řetězení 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Skutečná reakce složitější – energie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10/11/2017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9940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9575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49" y="4140305"/>
            <a:ext cx="657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389</TotalTime>
  <Words>649</Words>
  <Application>Microsoft Office PowerPoint</Application>
  <PresentationFormat>Předvádění na obrazovce (4:3)</PresentationFormat>
  <Paragraphs>321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C5720Biochemie</vt:lpstr>
      <vt:lpstr>Obsah</vt:lpstr>
      <vt:lpstr>Složení nukleových kyselin</vt:lpstr>
      <vt:lpstr>Pentosy</vt:lpstr>
      <vt:lpstr>Báze - deriváty purinu a pyrimidinu</vt:lpstr>
      <vt:lpstr>Nukleosidy</vt:lpstr>
      <vt:lpstr>Nukleotidy</vt:lpstr>
      <vt:lpstr>Oligo- a polynukleotidy</vt:lpstr>
      <vt:lpstr>Formální řetězení nukleotidů</vt:lpstr>
      <vt:lpstr>Vyšší strukturní úrovně</vt:lpstr>
      <vt:lpstr>Struktura DNA</vt:lpstr>
      <vt:lpstr>Struktura DNA</vt:lpstr>
      <vt:lpstr>Struktura DNA</vt:lpstr>
      <vt:lpstr>Struktura DNA</vt:lpstr>
      <vt:lpstr>Struktura RNA</vt:lpstr>
      <vt:lpstr>Formy RNA</vt:lpstr>
      <vt:lpstr>Struktura t-RNA</vt:lpstr>
      <vt:lpstr>Struktura t-RNA</vt:lpstr>
      <vt:lpstr>Struktura rRNA</vt:lpstr>
      <vt:lpstr>. Denaturace a renaturace DNA</vt:lpstr>
      <vt:lpstr>. Denaturace a renaturace DNA</vt:lpstr>
      <vt:lpstr>Určení primární struktury</vt:lpstr>
      <vt:lpstr>Destrukce bazí a štěpení řetězců</vt:lpstr>
      <vt:lpstr>Sekvenace DNA</vt:lpstr>
      <vt:lpstr>Sekvenace DNA</vt:lpstr>
      <vt:lpstr>Syntéza oligonukleotidů</vt:lpstr>
      <vt:lpstr>Syntéza oligonukleotidů</vt:lpstr>
      <vt:lpstr>Syntéza oligonukleotidů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53</cp:revision>
  <dcterms:created xsi:type="dcterms:W3CDTF">2012-05-21T09:08:24Z</dcterms:created>
  <dcterms:modified xsi:type="dcterms:W3CDTF">2017-10-11T06:23:02Z</dcterms:modified>
</cp:coreProperties>
</file>