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72" r:id="rId7"/>
    <p:sldId id="288" r:id="rId8"/>
    <p:sldId id="280" r:id="rId9"/>
    <p:sldId id="281" r:id="rId10"/>
    <p:sldId id="266" r:id="rId11"/>
    <p:sldId id="296" r:id="rId12"/>
    <p:sldId id="268" r:id="rId13"/>
    <p:sldId id="273" r:id="rId14"/>
    <p:sldId id="274" r:id="rId15"/>
    <p:sldId id="285" r:id="rId16"/>
    <p:sldId id="287" r:id="rId17"/>
    <p:sldId id="295" r:id="rId18"/>
    <p:sldId id="269" r:id="rId19"/>
    <p:sldId id="283" r:id="rId20"/>
    <p:sldId id="284" r:id="rId21"/>
    <p:sldId id="262" r:id="rId22"/>
    <p:sldId id="290" r:id="rId23"/>
    <p:sldId id="291" r:id="rId24"/>
    <p:sldId id="261" r:id="rId25"/>
    <p:sldId id="277" r:id="rId26"/>
    <p:sldId id="292" r:id="rId27"/>
    <p:sldId id="278" r:id="rId28"/>
    <p:sldId id="293" r:id="rId29"/>
    <p:sldId id="294" r:id="rId30"/>
    <p:sldId id="279" r:id="rId31"/>
    <p:sldId id="275" r:id="rId32"/>
    <p:sldId id="27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10/10/2013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pPr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pPr/>
              <a:t>10/10/2013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pPr/>
              <a:t>10/10/2013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pPr/>
              <a:t>10/10/2013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pPr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pPr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pPr/>
              <a:t>10/10/2013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609601"/>
            <a:ext cx="8496944" cy="224333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C5720 Biochemie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7560840" cy="1296144"/>
          </a:xfrm>
        </p:spPr>
        <p:txBody>
          <a:bodyPr>
            <a:normAutofit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09_Lipidy-Struktura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10/10/2013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Geometrie řetězců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Srovnání </a:t>
            </a:r>
            <a:r>
              <a:rPr lang="cs-CZ" dirty="0" err="1" smtClean="0">
                <a:solidFill>
                  <a:schemeClr val="tx1"/>
                </a:solidFill>
              </a:rPr>
              <a:t>kys</a:t>
            </a:r>
            <a:r>
              <a:rPr lang="cs-CZ" dirty="0" smtClean="0">
                <a:solidFill>
                  <a:schemeClr val="tx1"/>
                </a:solidFill>
              </a:rPr>
              <a:t>. palmitové a olejové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722376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Geometrie řetězců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r>
              <a:rPr lang="cs-CZ" dirty="0" err="1" smtClean="0">
                <a:solidFill>
                  <a:schemeClr val="tx1"/>
                </a:solidFill>
              </a:rPr>
              <a:t>Kys</a:t>
            </a:r>
            <a:r>
              <a:rPr lang="cs-CZ" dirty="0" smtClean="0">
                <a:solidFill>
                  <a:schemeClr val="tx1"/>
                </a:solidFill>
              </a:rPr>
              <a:t>. palmitová</a:t>
            </a:r>
          </a:p>
          <a:p>
            <a:pPr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Kys</a:t>
            </a:r>
            <a:r>
              <a:rPr lang="cs-CZ" dirty="0" smtClean="0">
                <a:solidFill>
                  <a:schemeClr val="tx1"/>
                </a:solidFill>
              </a:rPr>
              <a:t>. olejová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Kys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r>
              <a:rPr lang="cs-CZ" dirty="0" err="1" smtClean="0">
                <a:solidFill>
                  <a:schemeClr val="tx1"/>
                </a:solidFill>
              </a:rPr>
              <a:t>linolová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Kys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r>
              <a:rPr lang="cs-CZ" dirty="0" err="1" smtClean="0">
                <a:solidFill>
                  <a:schemeClr val="tx1"/>
                </a:solidFill>
              </a:rPr>
              <a:t>linolenová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Kys</a:t>
            </a:r>
            <a:r>
              <a:rPr lang="cs-CZ" dirty="0" smtClean="0">
                <a:solidFill>
                  <a:schemeClr val="tx1"/>
                </a:solidFill>
              </a:rPr>
              <a:t>. arachidonová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9" name="Obrázek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54" y="1857364"/>
            <a:ext cx="2361600" cy="1123200"/>
          </a:xfrm>
          <a:prstGeom prst="rect">
            <a:avLst/>
          </a:prstGeom>
        </p:spPr>
      </p:pic>
      <p:pic>
        <p:nvPicPr>
          <p:cNvPr id="10" name="Obrázek 5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1857364"/>
            <a:ext cx="1904400" cy="1951200"/>
          </a:xfrm>
          <a:prstGeom prst="rect">
            <a:avLst/>
          </a:prstGeom>
        </p:spPr>
      </p:pic>
      <p:pic>
        <p:nvPicPr>
          <p:cNvPr id="11" name="Obrázek 6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54" y="3071810"/>
            <a:ext cx="1753200" cy="1602000"/>
          </a:xfrm>
          <a:prstGeom prst="rect">
            <a:avLst/>
          </a:prstGeom>
        </p:spPr>
      </p:pic>
      <p:pic>
        <p:nvPicPr>
          <p:cNvPr id="12" name="Obrázek 7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70" y="3357562"/>
            <a:ext cx="1900800" cy="1407600"/>
          </a:xfrm>
          <a:prstGeom prst="rect">
            <a:avLst/>
          </a:prstGeom>
        </p:spPr>
      </p:pic>
      <p:pic>
        <p:nvPicPr>
          <p:cNvPr id="13" name="Obrázek 8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43446"/>
            <a:ext cx="2019600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5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Tuky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57203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Triglyceridy mastných kyselin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Obrázek 6" descr="FG19_04-07u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357430"/>
            <a:ext cx="57594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80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4500570"/>
            <a:ext cx="8229600" cy="220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Tuky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Vyhraněný nepolární charakter, tzv. neutrální lipidy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Významná komodita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Potravinářství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Tukový průmysl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Kvalitativní ukazatele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Číslo kyselosti, esterové, zmýdelnění – mg KOH/g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Číslo jodové – g I/100 g (adice </a:t>
            </a:r>
            <a:r>
              <a:rPr lang="cs-CZ" dirty="0" err="1" smtClean="0">
                <a:solidFill>
                  <a:schemeClr val="tx1"/>
                </a:solidFill>
              </a:rPr>
              <a:t>Ibr</a:t>
            </a:r>
            <a:r>
              <a:rPr lang="cs-CZ" dirty="0" smtClean="0">
                <a:solidFill>
                  <a:schemeClr val="tx1"/>
                </a:solidFill>
              </a:rPr>
              <a:t>) – počet násobných vazeb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Číslo hydroxylové a </a:t>
            </a:r>
            <a:r>
              <a:rPr lang="cs-CZ" dirty="0" err="1" smtClean="0">
                <a:solidFill>
                  <a:schemeClr val="tx1"/>
                </a:solidFill>
              </a:rPr>
              <a:t>rhodanové</a:t>
            </a:r>
            <a:r>
              <a:rPr lang="cs-CZ" dirty="0" smtClean="0">
                <a:solidFill>
                  <a:schemeClr val="tx1"/>
                </a:solidFill>
              </a:rPr>
              <a:t> (polyeny)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Žluknutí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Hydrolýza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Oxidace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Tuky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Hydrolýza tuků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Zásaditá – mýdla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Kyselá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enzymová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Fázový přechod – konzistence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Závisí na 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D</a:t>
            </a:r>
            <a:r>
              <a:rPr lang="cs-CZ" dirty="0" smtClean="0">
                <a:solidFill>
                  <a:schemeClr val="tx1"/>
                </a:solidFill>
              </a:rPr>
              <a:t>élce řetězce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Počtu násobných vazeb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Ztužování tuků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Katalytická hydrogenace, adice 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Změna konsistence, trvanlivost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44824"/>
            <a:ext cx="3453074" cy="128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Vosky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Estery mastných kyselin a vyšších jednosytných alkoholů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Výrazně nepolární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Výskyt a funkce (ochranná)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Hmyz - včelí </a:t>
            </a:r>
            <a:r>
              <a:rPr lang="cs-CZ" dirty="0">
                <a:solidFill>
                  <a:schemeClr val="tx1"/>
                </a:solidFill>
              </a:rPr>
              <a:t>vosk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triakontylpalmitát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myricylpalmitát</a:t>
            </a:r>
            <a:r>
              <a:rPr lang="cs-CZ" dirty="0" smtClean="0">
                <a:solidFill>
                  <a:schemeClr val="tx1"/>
                </a:solidFill>
              </a:rPr>
              <a:t>, C</a:t>
            </a:r>
            <a:r>
              <a:rPr lang="cs-CZ" baseline="-25000" dirty="0" smtClean="0">
                <a:solidFill>
                  <a:schemeClr val="tx1"/>
                </a:solidFill>
              </a:rPr>
              <a:t>15</a:t>
            </a:r>
            <a:r>
              <a:rPr lang="cs-CZ" dirty="0" smtClean="0">
                <a:solidFill>
                  <a:schemeClr val="tx1"/>
                </a:solidFill>
              </a:rPr>
              <a:t>H</a:t>
            </a:r>
            <a:r>
              <a:rPr lang="cs-CZ" baseline="-25000" dirty="0" smtClean="0">
                <a:solidFill>
                  <a:schemeClr val="tx1"/>
                </a:solidFill>
              </a:rPr>
              <a:t>31</a:t>
            </a:r>
            <a:r>
              <a:rPr lang="cs-CZ" dirty="0" smtClean="0">
                <a:solidFill>
                  <a:schemeClr val="tx1"/>
                </a:solidFill>
              </a:rPr>
              <a:t>CO.OC</a:t>
            </a:r>
            <a:r>
              <a:rPr lang="cs-CZ" baseline="-25000" dirty="0" smtClean="0">
                <a:solidFill>
                  <a:schemeClr val="tx1"/>
                </a:solidFill>
              </a:rPr>
              <a:t>30</a:t>
            </a:r>
            <a:r>
              <a:rPr lang="cs-CZ" dirty="0" smtClean="0">
                <a:solidFill>
                  <a:schemeClr val="tx1"/>
                </a:solidFill>
              </a:rPr>
              <a:t>H</a:t>
            </a:r>
            <a:r>
              <a:rPr lang="cs-CZ" baseline="-25000" dirty="0" smtClean="0">
                <a:solidFill>
                  <a:schemeClr val="tx1"/>
                </a:solidFill>
              </a:rPr>
              <a:t>61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Vorvaňovina, </a:t>
            </a:r>
            <a:r>
              <a:rPr lang="cs-CZ" dirty="0" err="1" smtClean="0">
                <a:solidFill>
                  <a:schemeClr val="tx1"/>
                </a:solidFill>
              </a:rPr>
              <a:t>hexadecylpatmitát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cetylpalmitát</a:t>
            </a:r>
            <a:r>
              <a:rPr lang="cs-CZ" dirty="0" smtClean="0">
                <a:solidFill>
                  <a:schemeClr val="tx1"/>
                </a:solidFill>
              </a:rPr>
              <a:t> C</a:t>
            </a:r>
            <a:r>
              <a:rPr lang="cs-CZ" baseline="-25000" dirty="0" smtClean="0">
                <a:solidFill>
                  <a:schemeClr val="tx1"/>
                </a:solidFill>
              </a:rPr>
              <a:t>15</a:t>
            </a:r>
            <a:r>
              <a:rPr lang="cs-CZ" dirty="0" smtClean="0">
                <a:solidFill>
                  <a:schemeClr val="tx1"/>
                </a:solidFill>
              </a:rPr>
              <a:t>H</a:t>
            </a:r>
            <a:r>
              <a:rPr lang="cs-CZ" baseline="-25000" dirty="0" smtClean="0">
                <a:solidFill>
                  <a:schemeClr val="tx1"/>
                </a:solidFill>
              </a:rPr>
              <a:t>31</a:t>
            </a:r>
            <a:r>
              <a:rPr lang="cs-CZ" dirty="0" smtClean="0">
                <a:solidFill>
                  <a:schemeClr val="tx1"/>
                </a:solidFill>
              </a:rPr>
              <a:t>CO.OC</a:t>
            </a:r>
            <a:r>
              <a:rPr lang="cs-CZ" baseline="-25000" dirty="0" smtClean="0">
                <a:solidFill>
                  <a:schemeClr val="tx1"/>
                </a:solidFill>
              </a:rPr>
              <a:t>16</a:t>
            </a:r>
            <a:r>
              <a:rPr lang="cs-CZ" dirty="0" smtClean="0">
                <a:solidFill>
                  <a:schemeClr val="tx1"/>
                </a:solidFill>
              </a:rPr>
              <a:t>H</a:t>
            </a:r>
            <a:r>
              <a:rPr lang="cs-CZ" baseline="-25000" dirty="0" smtClean="0">
                <a:solidFill>
                  <a:schemeClr val="tx1"/>
                </a:solidFill>
              </a:rPr>
              <a:t>33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Karnaubský vosk, </a:t>
            </a:r>
            <a:r>
              <a:rPr lang="cs-CZ" dirty="0" err="1">
                <a:solidFill>
                  <a:schemeClr val="tx1"/>
                </a:solidFill>
              </a:rPr>
              <a:t>myricylcerotát</a:t>
            </a:r>
            <a:r>
              <a:rPr lang="cs-CZ" dirty="0">
                <a:solidFill>
                  <a:schemeClr val="tx1"/>
                </a:solidFill>
              </a:rPr>
              <a:t>, C</a:t>
            </a:r>
            <a:r>
              <a:rPr lang="cs-CZ" baseline="-25000" dirty="0">
                <a:solidFill>
                  <a:schemeClr val="tx1"/>
                </a:solidFill>
              </a:rPr>
              <a:t>25</a:t>
            </a:r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baseline="-25000" dirty="0">
                <a:solidFill>
                  <a:schemeClr val="tx1"/>
                </a:solidFill>
              </a:rPr>
              <a:t>51</a:t>
            </a:r>
            <a:r>
              <a:rPr lang="cs-CZ" dirty="0">
                <a:solidFill>
                  <a:schemeClr val="tx1"/>
                </a:solidFill>
              </a:rPr>
              <a:t>CO.OC</a:t>
            </a:r>
            <a:r>
              <a:rPr lang="cs-CZ" baseline="-25000" dirty="0">
                <a:solidFill>
                  <a:schemeClr val="tx1"/>
                </a:solidFill>
              </a:rPr>
              <a:t>30</a:t>
            </a:r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baseline="-25000" dirty="0">
                <a:solidFill>
                  <a:schemeClr val="tx1"/>
                </a:solidFill>
              </a:rPr>
              <a:t>61, </a:t>
            </a:r>
            <a:r>
              <a:rPr lang="cs-CZ" dirty="0">
                <a:solidFill>
                  <a:schemeClr val="tx1"/>
                </a:solidFill>
              </a:rPr>
              <a:t>E903</a:t>
            </a:r>
            <a:endParaRPr lang="cs-CZ" baseline="-25000" dirty="0">
              <a:solidFill>
                <a:schemeClr val="tx1"/>
              </a:solidFill>
            </a:endParaRPr>
          </a:p>
          <a:p>
            <a:pPr lvl="2"/>
            <a:r>
              <a:rPr lang="cs-CZ" dirty="0">
                <a:solidFill>
                  <a:schemeClr val="tx1"/>
                </a:solidFill>
              </a:rPr>
              <a:t>palma </a:t>
            </a:r>
            <a:r>
              <a:rPr lang="cs-CZ" i="1" dirty="0" err="1">
                <a:solidFill>
                  <a:schemeClr val="tx1"/>
                </a:solidFill>
              </a:rPr>
              <a:t>Copernicia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cerifera</a:t>
            </a:r>
            <a:endParaRPr lang="cs-CZ" i="1" dirty="0">
              <a:solidFill>
                <a:schemeClr val="tx1"/>
              </a:solidFill>
            </a:endParaRPr>
          </a:p>
          <a:p>
            <a:pPr lvl="1"/>
            <a:endParaRPr lang="cs-CZ" baseline="-25000" dirty="0" smtClean="0">
              <a:solidFill>
                <a:schemeClr val="tx1"/>
              </a:solidFill>
            </a:endParaRPr>
          </a:p>
          <a:p>
            <a:pPr lvl="1"/>
            <a:endParaRPr lang="cs-CZ" baseline="-25000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Technologické využití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Průmysl, potravinářství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Kosmetika (</a:t>
            </a:r>
            <a:r>
              <a:rPr lang="cs-CZ" sz="1300" dirty="0">
                <a:solidFill>
                  <a:schemeClr val="tx1"/>
                </a:solidFill>
              </a:rPr>
              <a:t>Vosk </a:t>
            </a:r>
            <a:r>
              <a:rPr lang="cs-CZ" sz="1300" dirty="0" smtClean="0">
                <a:solidFill>
                  <a:schemeClr val="tx1"/>
                </a:solidFill>
              </a:rPr>
              <a:t>XXXX </a:t>
            </a:r>
            <a:r>
              <a:rPr lang="cs-CZ" sz="1300" dirty="0">
                <a:solidFill>
                  <a:schemeClr val="tx1"/>
                </a:solidFill>
              </a:rPr>
              <a:t>s obsahem </a:t>
            </a:r>
            <a:r>
              <a:rPr lang="cs-CZ" sz="1300" b="1" dirty="0">
                <a:solidFill>
                  <a:schemeClr val="tx1"/>
                </a:solidFill>
              </a:rPr>
              <a:t>nejkvalitnějších karnaubských vosků</a:t>
            </a:r>
            <a:r>
              <a:rPr lang="cs-CZ" sz="1300" dirty="0">
                <a:solidFill>
                  <a:schemeClr val="tx1"/>
                </a:solidFill>
              </a:rPr>
              <a:t> je tím nejlepším, co můžete svému vozu </a:t>
            </a:r>
            <a:r>
              <a:rPr lang="cs-CZ" sz="1300" dirty="0" smtClean="0">
                <a:solidFill>
                  <a:schemeClr val="tx1"/>
                </a:solidFill>
              </a:rPr>
              <a:t>dopřát).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Farmacie (masti)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Steridy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Estery sterolů s vyššími mastnými kyselinami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Transportní metabolity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Složené lipidy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Dělení podle typické komponenty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Fosfolipidy, fosfatidy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Glykolipidy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Dělení podle </a:t>
            </a:r>
            <a:r>
              <a:rPr lang="cs-CZ" dirty="0" smtClean="0">
                <a:solidFill>
                  <a:schemeClr val="tx1"/>
                </a:solidFill>
              </a:rPr>
              <a:t>alkoholu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Glycerol 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Sfingosin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8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Glycerolfosfatidy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2784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Mateřská látka </a:t>
            </a:r>
          </a:p>
          <a:p>
            <a:pPr>
              <a:buNone/>
            </a:pPr>
            <a:r>
              <a:rPr lang="cs-CZ" sz="2000" dirty="0" err="1" smtClean="0">
                <a:solidFill>
                  <a:schemeClr val="tx1"/>
                </a:solidFill>
              </a:rPr>
              <a:t>diacylglycerolfosfát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„Báze“ – esterově </a:t>
            </a:r>
          </a:p>
          <a:p>
            <a:pPr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na fosfátu</a:t>
            </a:r>
          </a:p>
          <a:p>
            <a:pPr>
              <a:buNone/>
            </a:pPr>
            <a:r>
              <a:rPr lang="cs-CZ" sz="2000" dirty="0" err="1" smtClean="0">
                <a:solidFill>
                  <a:schemeClr val="tx1"/>
                </a:solidFill>
              </a:rPr>
              <a:t>etanolamin</a:t>
            </a:r>
            <a:r>
              <a:rPr lang="cs-CZ" sz="2000" dirty="0" smtClean="0">
                <a:solidFill>
                  <a:schemeClr val="tx1"/>
                </a:solidFill>
              </a:rPr>
              <a:t> - </a:t>
            </a:r>
            <a:r>
              <a:rPr lang="cs-CZ" sz="2000" dirty="0" err="1" smtClean="0">
                <a:solidFill>
                  <a:schemeClr val="tx1"/>
                </a:solidFill>
              </a:rPr>
              <a:t>kolamin</a:t>
            </a:r>
            <a:endParaRPr lang="cs-CZ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714348" y="4000504"/>
          <a:ext cx="3162300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Picture" r:id="rId3" imgW="3164646" imgH="2454122" progId="Word.Picture.8">
                  <p:embed/>
                </p:oleObj>
              </mc:Choice>
              <mc:Fallback>
                <p:oleObj name="Picture" r:id="rId3" imgW="3164646" imgH="2454122" progId="Word.Picture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4000504"/>
                        <a:ext cx="3162300" cy="245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1857364"/>
            <a:ext cx="4562475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Glycerolfosfatidy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7149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err="1" smtClean="0">
                <a:solidFill>
                  <a:schemeClr val="tx1"/>
                </a:solidFill>
              </a:rPr>
              <a:t>Fosfatidyletanolamin</a:t>
            </a:r>
            <a:r>
              <a:rPr lang="cs-CZ" dirty="0" smtClean="0">
                <a:solidFill>
                  <a:schemeClr val="tx1"/>
                </a:solidFill>
              </a:rPr>
              <a:t> – PE – kefalin</a:t>
            </a:r>
          </a:p>
          <a:p>
            <a:pPr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</a:rPr>
              <a:t>Polárně-nepolární (</a:t>
            </a:r>
            <a:r>
              <a:rPr lang="cs-CZ" dirty="0" err="1" smtClean="0">
                <a:solidFill>
                  <a:schemeClr val="tx1"/>
                </a:solidFill>
              </a:rPr>
              <a:t>amfifilní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</a:rPr>
              <a:t>charakter PE</a:t>
            </a:r>
          </a:p>
          <a:p>
            <a:pPr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85992"/>
            <a:ext cx="4225925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357562"/>
            <a:ext cx="5120640" cy="20921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Struktura lipidů, jednoduché  a složené lipidy.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Vlastnosti tuků a fosfolipidů.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Strukturní aspekty lipidů.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Biomembrány</a:t>
            </a:r>
            <a:r>
              <a:rPr lang="cs-CZ" dirty="0">
                <a:solidFill>
                  <a:schemeClr val="tx1"/>
                </a:solidFill>
              </a:rPr>
              <a:t>. 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Glycerolfosfatidy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PE – kefalin	   PC – lecitin		PS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	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PI				DPG - </a:t>
            </a:r>
            <a:r>
              <a:rPr lang="cs-CZ" dirty="0" err="1" smtClean="0">
                <a:solidFill>
                  <a:schemeClr val="tx1"/>
                </a:solidFill>
              </a:rPr>
              <a:t>kardiolipin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98" y="1844824"/>
            <a:ext cx="25542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785" y="1716586"/>
            <a:ext cx="28098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626" y="1617772"/>
            <a:ext cx="264636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75" y="4015605"/>
            <a:ext cx="274320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722" y="3933056"/>
            <a:ext cx="3706813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  <a:effectLst/>
              </a:rPr>
              <a:t>Sfingolipidy</a:t>
            </a:r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Obsahují </a:t>
            </a:r>
            <a:r>
              <a:rPr lang="cs-CZ" dirty="0" err="1">
                <a:solidFill>
                  <a:schemeClr val="tx1"/>
                </a:solidFill>
              </a:rPr>
              <a:t>aminoalkohol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sfingosin</a:t>
            </a:r>
            <a:r>
              <a:rPr lang="cs-CZ" dirty="0">
                <a:solidFill>
                  <a:schemeClr val="tx1"/>
                </a:solidFill>
              </a:rPr>
              <a:t> místo glycerolu.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Mastná </a:t>
            </a:r>
            <a:r>
              <a:rPr lang="cs-CZ" dirty="0">
                <a:solidFill>
                  <a:schemeClr val="tx1"/>
                </a:solidFill>
              </a:rPr>
              <a:t>kyselina je zde </a:t>
            </a:r>
            <a:r>
              <a:rPr lang="cs-CZ" dirty="0" err="1">
                <a:solidFill>
                  <a:schemeClr val="tx1"/>
                </a:solidFill>
              </a:rPr>
              <a:t>amidicky</a:t>
            </a:r>
            <a:r>
              <a:rPr lang="cs-CZ" dirty="0">
                <a:solidFill>
                  <a:schemeClr val="tx1"/>
                </a:solidFill>
              </a:rPr>
              <a:t> vázána (takový amid se nazývá obecně </a:t>
            </a:r>
            <a:r>
              <a:rPr lang="cs-CZ" b="1" dirty="0" err="1">
                <a:solidFill>
                  <a:schemeClr val="tx1"/>
                </a:solidFill>
              </a:rPr>
              <a:t>ceramid</a:t>
            </a:r>
            <a:r>
              <a:rPr lang="cs-CZ" dirty="0">
                <a:solidFill>
                  <a:schemeClr val="tx1"/>
                </a:solidFill>
              </a:rPr>
              <a:t>). </a:t>
            </a:r>
            <a:r>
              <a:rPr lang="cs-CZ" dirty="0" err="1">
                <a:solidFill>
                  <a:schemeClr val="tx1"/>
                </a:solidFill>
              </a:rPr>
              <a:t>Ceramidy</a:t>
            </a:r>
            <a:r>
              <a:rPr lang="cs-CZ" dirty="0">
                <a:solidFill>
                  <a:schemeClr val="tx1"/>
                </a:solidFill>
              </a:rPr>
              <a:t> se zřídka vyskytují volné, jsou to meziprodukty pro syntézu </a:t>
            </a:r>
            <a:r>
              <a:rPr lang="cs-CZ" dirty="0" err="1" smtClean="0">
                <a:solidFill>
                  <a:schemeClr val="tx1"/>
                </a:solidFill>
              </a:rPr>
              <a:t>sfingofosfatidů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sfingoglykolipidů</a:t>
            </a:r>
            <a:r>
              <a:rPr lang="cs-CZ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346" y="1268760"/>
            <a:ext cx="51435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Glykolipidy</a:t>
            </a:r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030019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Skupina lipidů </a:t>
            </a:r>
            <a:r>
              <a:rPr lang="cs-CZ" dirty="0" err="1">
                <a:solidFill>
                  <a:schemeClr val="tx1"/>
                </a:solidFill>
              </a:rPr>
              <a:t>charakterisovaná</a:t>
            </a:r>
            <a:r>
              <a:rPr lang="cs-CZ" dirty="0">
                <a:solidFill>
                  <a:schemeClr val="tx1"/>
                </a:solidFill>
              </a:rPr>
              <a:t> výskytem sacharidové složky, alkoholem je glycerol nebo </a:t>
            </a:r>
            <a:r>
              <a:rPr lang="cs-CZ" dirty="0" err="1">
                <a:solidFill>
                  <a:schemeClr val="tx1"/>
                </a:solidFill>
              </a:rPr>
              <a:t>sfingosin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>
                <a:solidFill>
                  <a:schemeClr val="tx1"/>
                </a:solidFill>
              </a:rPr>
              <a:t>Příklad </a:t>
            </a:r>
            <a:r>
              <a:rPr lang="cs-CZ" dirty="0" err="1" smtClean="0">
                <a:solidFill>
                  <a:schemeClr val="tx1"/>
                </a:solidFill>
              </a:rPr>
              <a:t>glycerolglykolipidu</a:t>
            </a:r>
            <a:r>
              <a:rPr lang="cs-CZ" dirty="0" smtClean="0">
                <a:solidFill>
                  <a:schemeClr val="tx1"/>
                </a:solidFill>
              </a:rPr>
              <a:t> (</a:t>
            </a:r>
            <a:r>
              <a:rPr lang="cs-CZ" dirty="0" err="1" smtClean="0">
                <a:solidFill>
                  <a:schemeClr val="tx1"/>
                </a:solidFill>
              </a:rPr>
              <a:t>diacylglycerolgalaktosid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Výskyt u bakterií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80" y="2348880"/>
            <a:ext cx="34480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30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Sfingolipidy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13995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Příklad </a:t>
            </a:r>
            <a:r>
              <a:rPr lang="cs-CZ" dirty="0" err="1" smtClean="0">
                <a:solidFill>
                  <a:schemeClr val="tx1"/>
                </a:solidFill>
              </a:rPr>
              <a:t>sfingoglykolipidu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smtClean="0">
                <a:solidFill>
                  <a:schemeClr val="tx1"/>
                </a:solidFill>
              </a:rPr>
              <a:t>cerebrosid a gangliosid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Nervová tkáň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93" y="1700808"/>
            <a:ext cx="3672382" cy="161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56992"/>
            <a:ext cx="6914286" cy="181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22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sz="4000" dirty="0">
                <a:solidFill>
                  <a:schemeClr val="tx1"/>
                </a:solidFill>
                <a:effectLst/>
              </a:rPr>
              <a:t>Strukturní vlastnosti složených </a:t>
            </a:r>
            <a:r>
              <a:rPr lang="cs-CZ" sz="4000" dirty="0" smtClean="0">
                <a:solidFill>
                  <a:schemeClr val="tx1"/>
                </a:solidFill>
                <a:effectLst/>
              </a:rPr>
              <a:t>lipidů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1858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sz="1800" dirty="0" smtClean="0">
                <a:solidFill>
                  <a:schemeClr val="tx1"/>
                </a:solidFill>
              </a:rPr>
              <a:t>Amfipatické </a:t>
            </a:r>
            <a:r>
              <a:rPr lang="cs-CZ" sz="1800" dirty="0">
                <a:solidFill>
                  <a:schemeClr val="tx1"/>
                </a:solidFill>
              </a:rPr>
              <a:t>vlastnosti složených lipidů jsou podmínkou vytváření útvarů </a:t>
            </a:r>
            <a:r>
              <a:rPr lang="cs-CZ" sz="1800" dirty="0" err="1">
                <a:solidFill>
                  <a:schemeClr val="tx1"/>
                </a:solidFill>
              </a:rPr>
              <a:t>charakterisovaných</a:t>
            </a:r>
            <a:r>
              <a:rPr lang="cs-CZ" sz="1800" dirty="0">
                <a:solidFill>
                  <a:schemeClr val="tx1"/>
                </a:solidFill>
              </a:rPr>
              <a:t> jako </a:t>
            </a:r>
            <a:r>
              <a:rPr lang="cs-CZ" sz="1800" b="1" dirty="0">
                <a:solidFill>
                  <a:schemeClr val="tx1"/>
                </a:solidFill>
              </a:rPr>
              <a:t>micely</a:t>
            </a:r>
            <a:r>
              <a:rPr lang="cs-CZ" sz="1800" dirty="0">
                <a:solidFill>
                  <a:schemeClr val="tx1"/>
                </a:solidFill>
              </a:rPr>
              <a:t>, z nichž pak jsou odvozeny základní struktury </a:t>
            </a:r>
            <a:r>
              <a:rPr lang="cs-CZ" sz="1800" b="1" dirty="0">
                <a:solidFill>
                  <a:schemeClr val="tx1"/>
                </a:solidFill>
              </a:rPr>
              <a:t>biomembrán</a:t>
            </a:r>
            <a:r>
              <a:rPr lang="cs-CZ" sz="1800" dirty="0">
                <a:solidFill>
                  <a:schemeClr val="tx1"/>
                </a:solidFill>
              </a:rPr>
              <a:t>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r>
              <a:rPr lang="cs-CZ" sz="1800" dirty="0" smtClean="0">
                <a:solidFill>
                  <a:schemeClr val="tx1"/>
                </a:solidFill>
              </a:rPr>
              <a:t>Příklad </a:t>
            </a:r>
            <a:r>
              <a:rPr lang="cs-CZ" sz="1800" dirty="0">
                <a:solidFill>
                  <a:schemeClr val="tx1"/>
                </a:solidFill>
              </a:rPr>
              <a:t>struktur založených na vlastnostech „polárních“ lipidů, např.  fosfolipidů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5843809" cy="303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</a:t>
            </a:r>
            <a:r>
              <a:rPr lang="cs-CZ" dirty="0" err="1" smtClean="0">
                <a:solidFill>
                  <a:schemeClr val="tx1"/>
                </a:solidFill>
              </a:rPr>
              <a:t>biomembrán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Komponenty </a:t>
            </a:r>
          </a:p>
          <a:p>
            <a:pPr>
              <a:buNone/>
            </a:pPr>
            <a:r>
              <a:rPr lang="cs-CZ" dirty="0" err="1" smtClean="0">
                <a:solidFill>
                  <a:schemeClr val="tx1"/>
                </a:solidFill>
              </a:rPr>
              <a:t>biomembrán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Nenasycené MK – </a:t>
            </a:r>
            <a:r>
              <a:rPr lang="cs-CZ" dirty="0" err="1" smtClean="0">
                <a:solidFill>
                  <a:schemeClr val="tx1"/>
                </a:solidFill>
              </a:rPr>
              <a:t>disorder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Cholesterol - rigidita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3" descr="Membr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0" y="1785926"/>
            <a:ext cx="5760720" cy="4402915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Vlastnosti biomembrán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Dynamika membránových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komponent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2933334" cy="502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67" y="1772816"/>
            <a:ext cx="3962400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45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Komponenty membrán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cs-CZ" dirty="0" smtClean="0"/>
          </a:p>
          <a:p>
            <a:r>
              <a:rPr lang="cs-CZ" sz="2600" dirty="0" smtClean="0">
                <a:solidFill>
                  <a:schemeClr val="tx1"/>
                </a:solidFill>
              </a:rPr>
              <a:t>Membrána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	proteiny, %       lipidy, %         sacharidy,%</a:t>
            </a:r>
            <a:endParaRPr lang="cs-CZ" sz="2600" dirty="0">
              <a:solidFill>
                <a:schemeClr val="tx1"/>
              </a:solidFill>
            </a:endParaRPr>
          </a:p>
          <a:p>
            <a:endParaRPr lang="cs-CZ" sz="2600" dirty="0" smtClean="0">
              <a:solidFill>
                <a:schemeClr val="tx1"/>
              </a:solidFill>
            </a:endParaRPr>
          </a:p>
          <a:p>
            <a:r>
              <a:rPr lang="cs-CZ" sz="2600" dirty="0" smtClean="0">
                <a:solidFill>
                  <a:schemeClr val="tx1"/>
                </a:solidFill>
              </a:rPr>
              <a:t>cytoplazmatická</a:t>
            </a:r>
            <a:r>
              <a:rPr lang="cs-CZ" sz="2600" dirty="0">
                <a:solidFill>
                  <a:schemeClr val="tx1"/>
                </a:solidFill>
              </a:rPr>
              <a:t>	 </a:t>
            </a:r>
            <a:r>
              <a:rPr lang="cs-CZ" sz="2600" dirty="0" smtClean="0">
                <a:solidFill>
                  <a:schemeClr val="tx1"/>
                </a:solidFill>
              </a:rPr>
              <a:t>    49</a:t>
            </a:r>
            <a:r>
              <a:rPr lang="cs-CZ" sz="2600" dirty="0">
                <a:solidFill>
                  <a:schemeClr val="tx1"/>
                </a:solidFill>
              </a:rPr>
              <a:t>	 </a:t>
            </a:r>
            <a:r>
              <a:rPr lang="cs-CZ" sz="2600" dirty="0" smtClean="0">
                <a:solidFill>
                  <a:schemeClr val="tx1"/>
                </a:solidFill>
              </a:rPr>
              <a:t>           43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	    8</a:t>
            </a:r>
            <a:endParaRPr lang="cs-CZ" sz="2600" dirty="0">
              <a:solidFill>
                <a:schemeClr val="tx1"/>
              </a:solidFill>
            </a:endParaRPr>
          </a:p>
          <a:p>
            <a:r>
              <a:rPr lang="cs-CZ" sz="2600" dirty="0">
                <a:solidFill>
                  <a:schemeClr val="tx1"/>
                </a:solidFill>
              </a:rPr>
              <a:t>jaderná	</a:t>
            </a:r>
            <a:r>
              <a:rPr lang="cs-CZ" sz="2600" dirty="0" smtClean="0">
                <a:solidFill>
                  <a:schemeClr val="tx1"/>
                </a:solidFill>
              </a:rPr>
              <a:t>	     59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            35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                      2</a:t>
            </a:r>
            <a:endParaRPr lang="cs-CZ" sz="2600" dirty="0">
              <a:solidFill>
                <a:schemeClr val="tx1"/>
              </a:solidFill>
            </a:endParaRPr>
          </a:p>
          <a:p>
            <a:r>
              <a:rPr lang="cs-CZ" sz="2600" dirty="0">
                <a:solidFill>
                  <a:schemeClr val="tx1"/>
                </a:solidFill>
              </a:rPr>
              <a:t>mitochondriální vnější	 </a:t>
            </a:r>
            <a:r>
              <a:rPr lang="cs-CZ" sz="2600" dirty="0" smtClean="0">
                <a:solidFill>
                  <a:schemeClr val="tx1"/>
                </a:solidFill>
              </a:rPr>
              <a:t>    52</a:t>
            </a:r>
            <a:r>
              <a:rPr lang="cs-CZ" sz="2600" dirty="0">
                <a:solidFill>
                  <a:schemeClr val="tx1"/>
                </a:solidFill>
              </a:rPr>
              <a:t>	 </a:t>
            </a:r>
            <a:r>
              <a:rPr lang="cs-CZ" sz="2600" dirty="0" smtClean="0">
                <a:solidFill>
                  <a:schemeClr val="tx1"/>
                </a:solidFill>
              </a:rPr>
              <a:t>           46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	     2</a:t>
            </a:r>
            <a:endParaRPr lang="cs-CZ" sz="2600" dirty="0">
              <a:solidFill>
                <a:schemeClr val="tx1"/>
              </a:solidFill>
            </a:endParaRPr>
          </a:p>
          <a:p>
            <a:r>
              <a:rPr lang="cs-CZ" sz="2600" dirty="0">
                <a:solidFill>
                  <a:schemeClr val="tx1"/>
                </a:solidFill>
              </a:rPr>
              <a:t>mitochondriální vnitřní	 </a:t>
            </a:r>
            <a:r>
              <a:rPr lang="cs-CZ" sz="2600" dirty="0" smtClean="0">
                <a:solidFill>
                  <a:schemeClr val="tx1"/>
                </a:solidFill>
              </a:rPr>
              <a:t>    76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            23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	     1</a:t>
            </a:r>
            <a:endParaRPr lang="cs-CZ" sz="2600" dirty="0">
              <a:solidFill>
                <a:schemeClr val="tx1"/>
              </a:solidFill>
            </a:endParaRPr>
          </a:p>
          <a:p>
            <a:r>
              <a:rPr lang="cs-CZ" sz="2600" dirty="0">
                <a:solidFill>
                  <a:schemeClr val="tx1"/>
                </a:solidFill>
              </a:rPr>
              <a:t>myelinová	</a:t>
            </a:r>
            <a:r>
              <a:rPr lang="cs-CZ" sz="2600" dirty="0" smtClean="0">
                <a:solidFill>
                  <a:schemeClr val="tx1"/>
                </a:solidFill>
              </a:rPr>
              <a:t>	     18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            79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	     3</a:t>
            </a:r>
            <a:endParaRPr lang="cs-CZ" sz="2600" dirty="0">
              <a:solidFill>
                <a:schemeClr val="tx1"/>
              </a:solidFill>
            </a:endParaRPr>
          </a:p>
          <a:p>
            <a:endParaRPr lang="cs-CZ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600" dirty="0">
              <a:solidFill>
                <a:schemeClr val="tx1"/>
              </a:solidFill>
            </a:endParaRPr>
          </a:p>
          <a:p>
            <a:r>
              <a:rPr lang="cs-CZ" sz="2600" dirty="0">
                <a:solidFill>
                  <a:schemeClr val="tx1"/>
                </a:solidFill>
              </a:rPr>
              <a:t>Lipid </a:t>
            </a:r>
            <a:r>
              <a:rPr lang="cs-CZ" sz="2600" dirty="0" smtClean="0">
                <a:solidFill>
                  <a:schemeClr val="tx1"/>
                </a:solidFill>
              </a:rPr>
              <a:t>(%)	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err="1">
                <a:solidFill>
                  <a:schemeClr val="tx1"/>
                </a:solidFill>
              </a:rPr>
              <a:t>erythrocyt</a:t>
            </a:r>
            <a:r>
              <a:rPr lang="cs-CZ" sz="2600" dirty="0">
                <a:solidFill>
                  <a:schemeClr val="tx1"/>
                </a:solidFill>
              </a:rPr>
              <a:t>	myelin	mitochondrie	</a:t>
            </a:r>
            <a:r>
              <a:rPr lang="cs-CZ" sz="2600" dirty="0" err="1">
                <a:solidFill>
                  <a:schemeClr val="tx1"/>
                </a:solidFill>
              </a:rPr>
              <a:t>E.coli</a:t>
            </a:r>
            <a:endParaRPr lang="cs-CZ" sz="2600" dirty="0">
              <a:solidFill>
                <a:schemeClr val="tx1"/>
              </a:solidFill>
            </a:endParaRPr>
          </a:p>
          <a:p>
            <a:r>
              <a:rPr lang="cs-CZ" sz="2600" dirty="0" err="1">
                <a:solidFill>
                  <a:schemeClr val="tx1"/>
                </a:solidFill>
              </a:rPr>
              <a:t>fosfatidylcholin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	19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	10</a:t>
            </a:r>
            <a:r>
              <a:rPr lang="cs-CZ" sz="2600" dirty="0">
                <a:solidFill>
                  <a:schemeClr val="tx1"/>
                </a:solidFill>
              </a:rPr>
              <a:t>	39	</a:t>
            </a:r>
            <a:r>
              <a:rPr lang="cs-CZ" sz="2600" dirty="0" smtClean="0">
                <a:solidFill>
                  <a:schemeClr val="tx1"/>
                </a:solidFill>
              </a:rPr>
              <a:t>	0</a:t>
            </a:r>
            <a:endParaRPr lang="cs-CZ" sz="2600" dirty="0">
              <a:solidFill>
                <a:schemeClr val="tx1"/>
              </a:solidFill>
            </a:endParaRPr>
          </a:p>
          <a:p>
            <a:r>
              <a:rPr lang="cs-CZ" sz="2600" dirty="0" err="1">
                <a:solidFill>
                  <a:schemeClr val="tx1"/>
                </a:solidFill>
              </a:rPr>
              <a:t>fosfatidylethanolamin</a:t>
            </a:r>
            <a:r>
              <a:rPr lang="cs-CZ" sz="2600" dirty="0">
                <a:solidFill>
                  <a:schemeClr val="tx1"/>
                </a:solidFill>
              </a:rPr>
              <a:t>	18	</a:t>
            </a:r>
            <a:r>
              <a:rPr lang="cs-CZ" sz="2600" dirty="0" smtClean="0">
                <a:solidFill>
                  <a:schemeClr val="tx1"/>
                </a:solidFill>
              </a:rPr>
              <a:t>	20</a:t>
            </a:r>
            <a:r>
              <a:rPr lang="cs-CZ" sz="2600" dirty="0">
                <a:solidFill>
                  <a:schemeClr val="tx1"/>
                </a:solidFill>
              </a:rPr>
              <a:t>	27	</a:t>
            </a:r>
            <a:r>
              <a:rPr lang="cs-CZ" sz="2600" dirty="0" smtClean="0">
                <a:solidFill>
                  <a:schemeClr val="tx1"/>
                </a:solidFill>
              </a:rPr>
              <a:t>	65</a:t>
            </a:r>
            <a:endParaRPr lang="cs-CZ" sz="2600" dirty="0">
              <a:solidFill>
                <a:schemeClr val="tx1"/>
              </a:solidFill>
            </a:endParaRPr>
          </a:p>
          <a:p>
            <a:r>
              <a:rPr lang="cs-CZ" sz="2600" dirty="0" err="1">
                <a:solidFill>
                  <a:schemeClr val="tx1"/>
                </a:solidFill>
              </a:rPr>
              <a:t>fosfatidylglycerol</a:t>
            </a:r>
            <a:r>
              <a:rPr lang="cs-CZ" sz="2600" dirty="0">
                <a:solidFill>
                  <a:schemeClr val="tx1"/>
                </a:solidFill>
              </a:rPr>
              <a:t>	0	</a:t>
            </a:r>
            <a:r>
              <a:rPr lang="cs-CZ" sz="2600" dirty="0" smtClean="0">
                <a:solidFill>
                  <a:schemeClr val="tx1"/>
                </a:solidFill>
              </a:rPr>
              <a:t>	0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0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	18</a:t>
            </a:r>
            <a:endParaRPr lang="cs-CZ" sz="2600" dirty="0">
              <a:solidFill>
                <a:schemeClr val="tx1"/>
              </a:solidFill>
            </a:endParaRPr>
          </a:p>
          <a:p>
            <a:r>
              <a:rPr lang="cs-CZ" sz="2600" dirty="0" err="1">
                <a:solidFill>
                  <a:schemeClr val="tx1"/>
                </a:solidFill>
              </a:rPr>
              <a:t>kardiolipin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	0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	0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23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	12</a:t>
            </a:r>
            <a:endParaRPr lang="cs-CZ" sz="2600" dirty="0">
              <a:solidFill>
                <a:schemeClr val="tx1"/>
              </a:solidFill>
            </a:endParaRPr>
          </a:p>
          <a:p>
            <a:r>
              <a:rPr lang="cs-CZ" sz="2600" dirty="0" err="1">
                <a:solidFill>
                  <a:schemeClr val="tx1"/>
                </a:solidFill>
              </a:rPr>
              <a:t>sfingomyelin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	18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	9</a:t>
            </a:r>
            <a:r>
              <a:rPr lang="cs-CZ" sz="2600" dirty="0">
                <a:solidFill>
                  <a:schemeClr val="tx1"/>
                </a:solidFill>
              </a:rPr>
              <a:t>	0	</a:t>
            </a:r>
            <a:r>
              <a:rPr lang="cs-CZ" sz="2600" dirty="0" smtClean="0">
                <a:solidFill>
                  <a:schemeClr val="tx1"/>
                </a:solidFill>
              </a:rPr>
              <a:t>	0</a:t>
            </a:r>
            <a:endParaRPr lang="cs-CZ" sz="2600" dirty="0">
              <a:solidFill>
                <a:schemeClr val="tx1"/>
              </a:solidFill>
            </a:endParaRPr>
          </a:p>
          <a:p>
            <a:r>
              <a:rPr lang="cs-CZ" sz="2600" dirty="0">
                <a:solidFill>
                  <a:schemeClr val="tx1"/>
                </a:solidFill>
              </a:rPr>
              <a:t>glykolipidy	</a:t>
            </a:r>
            <a:r>
              <a:rPr lang="cs-CZ" sz="2600" dirty="0" smtClean="0">
                <a:solidFill>
                  <a:schemeClr val="tx1"/>
                </a:solidFill>
              </a:rPr>
              <a:t>	10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	26</a:t>
            </a:r>
            <a:r>
              <a:rPr lang="cs-CZ" sz="2600" dirty="0">
                <a:solidFill>
                  <a:schemeClr val="tx1"/>
                </a:solidFill>
              </a:rPr>
              <a:t>	0	</a:t>
            </a:r>
            <a:r>
              <a:rPr lang="cs-CZ" sz="2600" dirty="0" smtClean="0">
                <a:solidFill>
                  <a:schemeClr val="tx1"/>
                </a:solidFill>
              </a:rPr>
              <a:t>	0</a:t>
            </a:r>
            <a:endParaRPr lang="cs-CZ" sz="2600" dirty="0">
              <a:solidFill>
                <a:schemeClr val="tx1"/>
              </a:solidFill>
            </a:endParaRPr>
          </a:p>
          <a:p>
            <a:r>
              <a:rPr lang="cs-CZ" sz="2600" dirty="0">
                <a:solidFill>
                  <a:schemeClr val="tx1"/>
                </a:solidFill>
              </a:rPr>
              <a:t>cholesterol	</a:t>
            </a:r>
            <a:r>
              <a:rPr lang="cs-CZ" sz="2600" dirty="0" smtClean="0">
                <a:solidFill>
                  <a:schemeClr val="tx1"/>
                </a:solidFill>
              </a:rPr>
              <a:t>	25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	26</a:t>
            </a:r>
            <a:r>
              <a:rPr lang="cs-CZ" sz="2600" dirty="0">
                <a:solidFill>
                  <a:schemeClr val="tx1"/>
                </a:solidFill>
              </a:rPr>
              <a:t>	3	</a:t>
            </a:r>
            <a:r>
              <a:rPr lang="cs-CZ" sz="2600" dirty="0" smtClean="0">
                <a:solidFill>
                  <a:schemeClr val="tx1"/>
                </a:solidFill>
              </a:rPr>
              <a:t>	0</a:t>
            </a:r>
            <a:endParaRPr lang="cs-CZ" sz="26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Fluidně mosaikový model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Polotuhá membrána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219" y="1804727"/>
            <a:ext cx="4609524" cy="324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94" y="1955651"/>
            <a:ext cx="427672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2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Funkce </a:t>
            </a:r>
            <a:r>
              <a:rPr lang="cs-CZ" b="1" dirty="0" smtClean="0">
                <a:solidFill>
                  <a:schemeClr val="tx1"/>
                </a:solidFill>
              </a:rPr>
              <a:t>biomembrán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200" dirty="0" smtClean="0">
                <a:solidFill>
                  <a:schemeClr val="tx1"/>
                </a:solidFill>
              </a:rPr>
              <a:t>Oddělovací </a:t>
            </a:r>
            <a:r>
              <a:rPr lang="cs-CZ" sz="2200" dirty="0">
                <a:solidFill>
                  <a:schemeClr val="tx1"/>
                </a:solidFill>
              </a:rPr>
              <a:t>– přepážka, organisace živých systémů – kompartmentace v regulačních pochodech</a:t>
            </a:r>
          </a:p>
          <a:p>
            <a:pPr marL="0" indent="0">
              <a:buNone/>
            </a:pPr>
            <a:endParaRPr lang="cs-CZ" sz="2200" dirty="0">
              <a:solidFill>
                <a:schemeClr val="tx1"/>
              </a:solidFill>
            </a:endParaRPr>
          </a:p>
          <a:p>
            <a:r>
              <a:rPr lang="cs-CZ" sz="2200" dirty="0">
                <a:solidFill>
                  <a:schemeClr val="tx1"/>
                </a:solidFill>
              </a:rPr>
              <a:t>Komunikační – umožňuje přenos materiálu a informací oběma směry, řízeně, význam v regulačních pochodech</a:t>
            </a:r>
          </a:p>
          <a:p>
            <a:pPr marL="0" indent="0">
              <a:buNone/>
            </a:pPr>
            <a:endParaRPr lang="cs-CZ" sz="2200" dirty="0">
              <a:solidFill>
                <a:schemeClr val="tx1"/>
              </a:solidFill>
            </a:endParaRPr>
          </a:p>
          <a:p>
            <a:r>
              <a:rPr lang="cs-CZ" sz="2200" dirty="0">
                <a:solidFill>
                  <a:schemeClr val="tx1"/>
                </a:solidFill>
              </a:rPr>
              <a:t>Organisovanost enzymových systémů</a:t>
            </a:r>
          </a:p>
          <a:p>
            <a:pPr marL="0" indent="0">
              <a:buNone/>
            </a:pPr>
            <a:r>
              <a:rPr lang="cs-CZ" sz="2200" dirty="0">
                <a:solidFill>
                  <a:schemeClr val="tx1"/>
                </a:solidFill>
              </a:rPr>
              <a:t> </a:t>
            </a:r>
          </a:p>
          <a:p>
            <a:r>
              <a:rPr lang="cs-CZ" sz="2200" dirty="0">
                <a:solidFill>
                  <a:schemeClr val="tx1"/>
                </a:solidFill>
              </a:rPr>
              <a:t>Odpovídající vlastnosti </a:t>
            </a:r>
            <a:endParaRPr lang="cs-CZ" sz="2200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–   </a:t>
            </a:r>
            <a:r>
              <a:rPr lang="cs-CZ" dirty="0">
                <a:solidFill>
                  <a:schemeClr val="tx1"/>
                </a:solidFill>
              </a:rPr>
              <a:t>volně propustná jen pro malé nepolární molekuly – typicky </a:t>
            </a:r>
            <a:r>
              <a:rPr lang="cs-CZ" dirty="0" smtClean="0">
                <a:solidFill>
                  <a:schemeClr val="tx1"/>
                </a:solidFill>
              </a:rPr>
              <a:t>plyny</a:t>
            </a: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 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–   </a:t>
            </a:r>
            <a:r>
              <a:rPr lang="cs-CZ" dirty="0">
                <a:solidFill>
                  <a:schemeClr val="tx1"/>
                </a:solidFill>
              </a:rPr>
              <a:t>omezeně propustná pro malé neutrální molekuly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–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nepropustná </a:t>
            </a:r>
            <a:r>
              <a:rPr lang="cs-CZ" dirty="0">
                <a:solidFill>
                  <a:schemeClr val="tx1"/>
                </a:solidFill>
              </a:rPr>
              <a:t>pro ionty, velké molekuly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smtClean="0">
                <a:solidFill>
                  <a:schemeClr val="tx1"/>
                </a:solidFill>
              </a:rPr>
              <a:t>  selektivně </a:t>
            </a:r>
            <a:r>
              <a:rPr lang="cs-CZ" dirty="0">
                <a:solidFill>
                  <a:schemeClr val="tx1"/>
                </a:solidFill>
              </a:rPr>
              <a:t>propustná pro řadu látek prostřednictvím specifických bílkovin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smtClean="0">
                <a:solidFill>
                  <a:schemeClr val="tx1"/>
                </a:solidFill>
              </a:rPr>
              <a:t>  vybavena </a:t>
            </a:r>
            <a:r>
              <a:rPr lang="cs-CZ" dirty="0">
                <a:solidFill>
                  <a:schemeClr val="tx1"/>
                </a:solidFill>
              </a:rPr>
              <a:t>sensory bílkovinné povahy (příp. s oligosacharidovou složkou)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8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Charakteristika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Chemická struktura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Estery mastných kyselin a alkoholů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Amidy mastných kyselin s </a:t>
            </a:r>
            <a:r>
              <a:rPr lang="cs-CZ" dirty="0" err="1" smtClean="0">
                <a:solidFill>
                  <a:schemeClr val="tx1"/>
                </a:solidFill>
              </a:rPr>
              <a:t>aminoalkoholem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sfingosinem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Jiné – podobnost v polaritě - steroly, karotenoidy apod. (někdy zvané </a:t>
            </a:r>
            <a:r>
              <a:rPr lang="cs-CZ" i="1" dirty="0" smtClean="0">
                <a:solidFill>
                  <a:schemeClr val="tx1"/>
                </a:solidFill>
              </a:rPr>
              <a:t>nezmýdelnitelné lipidy</a:t>
            </a:r>
            <a:r>
              <a:rPr lang="cs-CZ" dirty="0" smtClean="0">
                <a:solidFill>
                  <a:schemeClr val="tx1"/>
                </a:solidFill>
              </a:rPr>
              <a:t> – viz dále)</a:t>
            </a:r>
          </a:p>
          <a:p>
            <a:pPr lvl="1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Polarita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Látky nepolární povahy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Tzv. „polární lipidy“ – relativní pojem</a:t>
            </a:r>
          </a:p>
          <a:p>
            <a:pPr lvl="1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Dělení podle struktury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Jednoduché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Složené</a:t>
            </a:r>
          </a:p>
          <a:p>
            <a:pPr marL="0" indent="0">
              <a:buNone/>
            </a:pPr>
            <a:endParaRPr lang="cs-CZ" sz="1500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Dělení podle funkce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Zásobní (energetické)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cs-CZ" dirty="0" smtClean="0">
                <a:solidFill>
                  <a:schemeClr val="tx1"/>
                </a:solidFill>
              </a:rPr>
              <a:t>typicky </a:t>
            </a:r>
            <a:r>
              <a:rPr lang="cs-CZ" dirty="0">
                <a:solidFill>
                  <a:schemeClr val="tx1"/>
                </a:solidFill>
              </a:rPr>
              <a:t>jednoduché, mohou být využity i </a:t>
            </a:r>
            <a:r>
              <a:rPr lang="cs-CZ" dirty="0" smtClean="0">
                <a:solidFill>
                  <a:schemeClr val="tx1"/>
                </a:solidFill>
              </a:rPr>
              <a:t>složené 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Strukturní – </a:t>
            </a:r>
            <a:r>
              <a:rPr lang="cs-CZ" dirty="0" smtClean="0">
                <a:solidFill>
                  <a:schemeClr val="tx1"/>
                </a:solidFill>
              </a:rPr>
              <a:t>zejména </a:t>
            </a:r>
            <a:r>
              <a:rPr lang="cs-CZ" dirty="0">
                <a:solidFill>
                  <a:schemeClr val="tx1"/>
                </a:solidFill>
              </a:rPr>
              <a:t>složené, ale i </a:t>
            </a:r>
            <a:r>
              <a:rPr lang="cs-CZ" dirty="0" smtClean="0">
                <a:solidFill>
                  <a:schemeClr val="tx1"/>
                </a:solidFill>
              </a:rPr>
              <a:t>jednoduché (vosky) </a:t>
            </a:r>
            <a:r>
              <a:rPr lang="cs-CZ" dirty="0">
                <a:solidFill>
                  <a:schemeClr val="tx1"/>
                </a:solidFill>
              </a:rPr>
              <a:t>a primárním posláním zásobní – tuková </a:t>
            </a:r>
            <a:r>
              <a:rPr lang="cs-CZ" dirty="0" smtClean="0">
                <a:solidFill>
                  <a:schemeClr val="tx1"/>
                </a:solidFill>
              </a:rPr>
              <a:t>vrstva</a:t>
            </a:r>
            <a:endParaRPr lang="cs-CZ" dirty="0"/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Kompartmentace buňky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eukaryotní buňky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92896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" y="1196752"/>
            <a:ext cx="60198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Mitochondrie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2 membrány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Vnější – eukaryontní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Vnitřní – prokaryontní - </a:t>
            </a:r>
            <a:r>
              <a:rPr lang="cs-CZ" dirty="0" err="1" smtClean="0">
                <a:solidFill>
                  <a:schemeClr val="tx1"/>
                </a:solidFill>
              </a:rPr>
              <a:t>kristy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Separace cytosol – </a:t>
            </a:r>
            <a:r>
              <a:rPr lang="cs-CZ" dirty="0" err="1" smtClean="0">
                <a:solidFill>
                  <a:schemeClr val="tx1"/>
                </a:solidFill>
              </a:rPr>
              <a:t>mezimembránový</a:t>
            </a:r>
            <a:r>
              <a:rPr lang="cs-CZ" dirty="0" smtClean="0">
                <a:solidFill>
                  <a:schemeClr val="tx1"/>
                </a:solidFill>
              </a:rPr>
              <a:t> prostor - matrix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" name="Obrázek 9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92" y="1643050"/>
            <a:ext cx="5715000" cy="2993136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18" y="1643050"/>
            <a:ext cx="2285714" cy="455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Složení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Jednoduché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Tvořeny jen alkoholem a mastnou kyselinou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Tuky – zásobní funkce – estery glycerolu a vyšších mastných kyselin - triglyceridy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Vosky – estery vyšších mastných kyselin a vyšších alkoholů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Steridy</a:t>
            </a:r>
            <a:r>
              <a:rPr lang="cs-CZ" dirty="0" smtClean="0">
                <a:solidFill>
                  <a:schemeClr val="tx1"/>
                </a:solidFill>
              </a:rPr>
              <a:t> – estery sterolů a vyšších mastných kyselin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Složené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Další skupiny mimo alkohol a mastné kyseliny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Fosfátová skupina – fosfolipidy</a:t>
            </a:r>
          </a:p>
          <a:p>
            <a:pPr lvl="3"/>
            <a:r>
              <a:rPr lang="cs-CZ" dirty="0" smtClean="0">
                <a:solidFill>
                  <a:schemeClr val="tx1"/>
                </a:solidFill>
              </a:rPr>
              <a:t>Tzv. báze – navázány na fosfát jako estery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Sacharidová složka - glykolipidy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Vedle glycerolu zastoupen </a:t>
            </a:r>
            <a:r>
              <a:rPr lang="cs-CZ" dirty="0" err="1" smtClean="0">
                <a:solidFill>
                  <a:schemeClr val="tx1"/>
                </a:solidFill>
              </a:rPr>
              <a:t>aminoalkohol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sfingosin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Mastné kyseliny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Délka řetězce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Nižší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Vyšší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Číslování – pozice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Charakter řetězce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Nasycené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Nenasycené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Lineární a větvené (metabolity aminokyselin)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Mastné kyseliny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R-COOH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schematické vyjádření struktury – </a:t>
            </a:r>
            <a:r>
              <a:rPr lang="cs-CZ" dirty="0" err="1" smtClean="0">
                <a:solidFill>
                  <a:schemeClr val="tx1"/>
                </a:solidFill>
              </a:rPr>
              <a:t>Cm:n</a:t>
            </a:r>
            <a:r>
              <a:rPr lang="cs-CZ" dirty="0" smtClean="0">
                <a:solidFill>
                  <a:schemeClr val="tx1"/>
                </a:solidFill>
              </a:rPr>
              <a:t>(p), </a:t>
            </a:r>
            <a:r>
              <a:rPr lang="cs-CZ" dirty="0">
                <a:solidFill>
                  <a:schemeClr val="tx1"/>
                </a:solidFill>
              </a:rPr>
              <a:t>kde m je počet </a:t>
            </a:r>
            <a:r>
              <a:rPr lang="cs-CZ" dirty="0" smtClean="0">
                <a:solidFill>
                  <a:schemeClr val="tx1"/>
                </a:solidFill>
              </a:rPr>
              <a:t>uhlíků, </a:t>
            </a:r>
            <a:r>
              <a:rPr lang="cs-CZ" dirty="0">
                <a:solidFill>
                  <a:schemeClr val="tx1"/>
                </a:solidFill>
              </a:rPr>
              <a:t>n </a:t>
            </a:r>
            <a:r>
              <a:rPr lang="cs-CZ" dirty="0" smtClean="0">
                <a:solidFill>
                  <a:schemeClr val="tx1"/>
                </a:solidFill>
              </a:rPr>
              <a:t>počet dvojných </a:t>
            </a:r>
            <a:r>
              <a:rPr lang="cs-CZ" dirty="0">
                <a:solidFill>
                  <a:schemeClr val="tx1"/>
                </a:solidFill>
              </a:rPr>
              <a:t>vazeb </a:t>
            </a:r>
            <a:r>
              <a:rPr lang="cs-CZ" dirty="0" smtClean="0">
                <a:solidFill>
                  <a:schemeClr val="tx1"/>
                </a:solidFill>
              </a:rPr>
              <a:t>a p pozice (</a:t>
            </a:r>
            <a:r>
              <a:rPr lang="cs-CZ" dirty="0" smtClean="0">
                <a:solidFill>
                  <a:schemeClr val="tx1"/>
                </a:solidFill>
                <a:latin typeface="Symbol" panose="05050102010706020507" pitchFamily="18" charset="2"/>
              </a:rPr>
              <a:t>w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Číslování posic 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schematické vyjádření struktury – </a:t>
            </a:r>
            <a:r>
              <a:rPr lang="cs-CZ" dirty="0" err="1">
                <a:solidFill>
                  <a:schemeClr val="tx1"/>
                </a:solidFill>
              </a:rPr>
              <a:t>Cm:n</a:t>
            </a:r>
            <a:r>
              <a:rPr lang="cs-CZ" dirty="0">
                <a:solidFill>
                  <a:schemeClr val="tx1"/>
                </a:solidFill>
              </a:rPr>
              <a:t>, kde m je počet uhlíků a n počet dvojných vazeb </a:t>
            </a:r>
          </a:p>
          <a:p>
            <a:pPr marL="457200" lvl="1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83776"/>
            <a:ext cx="41148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K:\=01-VÝUKA\C3000-BIOCHEMIE-základní\C3000-2-MATERIÁL\!!=TříděníKtematům\=Lipidy\800px-Fatty_acid_number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00"/>
            <a:ext cx="6096000" cy="83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Mastné kyseliny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8512"/>
          </a:xfrm>
        </p:spPr>
        <p:txBody>
          <a:bodyPr>
            <a:normAutofit fontScale="925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Dělení </a:t>
            </a:r>
            <a:r>
              <a:rPr lang="cs-CZ" dirty="0">
                <a:solidFill>
                  <a:schemeClr val="tx1"/>
                </a:solidFill>
              </a:rPr>
              <a:t>dle počtu uhlíků  (obvykle sudý, řetězec lineární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Nižší – 4 –10 C – máselná (butanová), kapronová (hexanová), </a:t>
            </a:r>
            <a:r>
              <a:rPr lang="cs-CZ" dirty="0" err="1">
                <a:solidFill>
                  <a:schemeClr val="tx1"/>
                </a:solidFill>
              </a:rPr>
              <a:t>kaprylová</a:t>
            </a:r>
            <a:r>
              <a:rPr lang="cs-CZ" dirty="0">
                <a:solidFill>
                  <a:schemeClr val="tx1"/>
                </a:solidFill>
              </a:rPr>
              <a:t> (oktanová), kaprinová (dekanová)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Vyšší – 16 – 22 C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Dělení </a:t>
            </a:r>
            <a:r>
              <a:rPr lang="cs-CZ" dirty="0">
                <a:solidFill>
                  <a:schemeClr val="tx1"/>
                </a:solidFill>
              </a:rPr>
              <a:t>podle přítomnosti dvojných vazeb – týká se vyšších </a:t>
            </a:r>
            <a:r>
              <a:rPr lang="cs-CZ" dirty="0" smtClean="0">
                <a:solidFill>
                  <a:schemeClr val="tx1"/>
                </a:solidFill>
              </a:rPr>
              <a:t>MK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Nasycené – palmitová (</a:t>
            </a:r>
            <a:r>
              <a:rPr lang="cs-CZ" dirty="0" err="1">
                <a:solidFill>
                  <a:schemeClr val="tx1"/>
                </a:solidFill>
              </a:rPr>
              <a:t>hexadekanová</a:t>
            </a:r>
            <a:r>
              <a:rPr lang="cs-CZ" dirty="0">
                <a:solidFill>
                  <a:schemeClr val="tx1"/>
                </a:solidFill>
              </a:rPr>
              <a:t>, C16:0), stearová (</a:t>
            </a:r>
            <a:r>
              <a:rPr lang="cs-CZ" dirty="0" err="1">
                <a:solidFill>
                  <a:schemeClr val="tx1"/>
                </a:solidFill>
              </a:rPr>
              <a:t>oktadekanová</a:t>
            </a:r>
            <a:r>
              <a:rPr lang="cs-CZ" dirty="0">
                <a:solidFill>
                  <a:schemeClr val="tx1"/>
                </a:solidFill>
              </a:rPr>
              <a:t>, C18:0), </a:t>
            </a:r>
            <a:r>
              <a:rPr lang="cs-CZ" dirty="0" err="1">
                <a:solidFill>
                  <a:schemeClr val="tx1"/>
                </a:solidFill>
              </a:rPr>
              <a:t>arachová</a:t>
            </a:r>
            <a:r>
              <a:rPr lang="cs-CZ" dirty="0">
                <a:solidFill>
                  <a:schemeClr val="tx1"/>
                </a:solidFill>
              </a:rPr>
              <a:t> (eikosanová, C20:0)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Nenasycené (výše nenasycené</a:t>
            </a:r>
            <a:r>
              <a:rPr lang="cs-CZ" dirty="0" smtClean="0">
                <a:solidFill>
                  <a:schemeClr val="tx1"/>
                </a:solidFill>
              </a:rPr>
              <a:t>) – -cis, -trans nefyziologické</a:t>
            </a:r>
            <a:endParaRPr lang="cs-CZ" dirty="0">
              <a:solidFill>
                <a:schemeClr val="tx1"/>
              </a:solidFill>
            </a:endParaRPr>
          </a:p>
          <a:p>
            <a:pPr lvl="2"/>
            <a:r>
              <a:rPr lang="cs-CZ" dirty="0" err="1">
                <a:solidFill>
                  <a:schemeClr val="tx1"/>
                </a:solidFill>
              </a:rPr>
              <a:t>Monoenové</a:t>
            </a:r>
            <a:r>
              <a:rPr lang="cs-CZ" dirty="0">
                <a:solidFill>
                  <a:schemeClr val="tx1"/>
                </a:solidFill>
              </a:rPr>
              <a:t> (MUFA) </a:t>
            </a:r>
            <a:endParaRPr lang="cs-CZ" dirty="0" smtClean="0">
              <a:solidFill>
                <a:schemeClr val="tx1"/>
              </a:solidFill>
            </a:endParaRPr>
          </a:p>
          <a:p>
            <a:pPr lvl="3"/>
            <a:r>
              <a:rPr lang="cs-CZ" dirty="0" smtClean="0">
                <a:solidFill>
                  <a:schemeClr val="tx1"/>
                </a:solidFill>
              </a:rPr>
              <a:t>Cis – </a:t>
            </a:r>
            <a:r>
              <a:rPr lang="cs-CZ" dirty="0">
                <a:solidFill>
                  <a:schemeClr val="tx1"/>
                </a:solidFill>
              </a:rPr>
              <a:t>olejová (9-oktadecenová, C18:1(9</a:t>
            </a:r>
            <a:r>
              <a:rPr lang="cs-CZ" dirty="0" smtClean="0">
                <a:solidFill>
                  <a:schemeClr val="tx1"/>
                </a:solidFill>
              </a:rPr>
              <a:t>)) x trans – </a:t>
            </a:r>
            <a:r>
              <a:rPr lang="cs-CZ" dirty="0" err="1" smtClean="0">
                <a:solidFill>
                  <a:schemeClr val="tx1"/>
                </a:solidFill>
              </a:rPr>
              <a:t>elaidová</a:t>
            </a:r>
            <a:endParaRPr lang="cs-CZ" dirty="0">
              <a:solidFill>
                <a:schemeClr val="tx1"/>
              </a:solidFill>
            </a:endParaRPr>
          </a:p>
          <a:p>
            <a:pPr lvl="2"/>
            <a:r>
              <a:rPr lang="cs-CZ" dirty="0">
                <a:solidFill>
                  <a:schemeClr val="tx1"/>
                </a:solidFill>
              </a:rPr>
              <a:t>Polyenové (PUFA) – </a:t>
            </a:r>
            <a:r>
              <a:rPr lang="cs-CZ" dirty="0" smtClean="0">
                <a:solidFill>
                  <a:schemeClr val="tx1"/>
                </a:solidFill>
              </a:rPr>
              <a:t>linolová, </a:t>
            </a:r>
            <a:r>
              <a:rPr lang="cs-CZ" dirty="0" err="1" smtClean="0">
                <a:solidFill>
                  <a:schemeClr val="tx1"/>
                </a:solidFill>
              </a:rPr>
              <a:t>linolenová</a:t>
            </a:r>
            <a:r>
              <a:rPr lang="cs-CZ" dirty="0" smtClean="0">
                <a:solidFill>
                  <a:schemeClr val="tx1"/>
                </a:solidFill>
              </a:rPr>
              <a:t>, arachidonová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Neesenciální a esenciální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Nasycené, nenasycené – od 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  <a:sym typeface="Symbol"/>
              </a:rPr>
              <a:t> </a:t>
            </a:r>
            <a:r>
              <a:rPr lang="cs-CZ" dirty="0" smtClean="0">
                <a:solidFill>
                  <a:schemeClr val="tx1"/>
                </a:solidFill>
              </a:rPr>
              <a:t>-7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Výše nenasycené – do 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  <a:sym typeface="Symbol"/>
              </a:rPr>
              <a:t>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  <a:r>
              <a:rPr lang="cs-CZ" dirty="0" smtClean="0">
                <a:solidFill>
                  <a:schemeClr val="tx1"/>
                </a:solidFill>
              </a:rPr>
              <a:t>7 (linolová – další z ní dokážeme syntetizovat)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1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Nasycené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214546" y="1928802"/>
          <a:ext cx="5002212" cy="425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Picture" r:id="rId3" imgW="4002120" imgH="3404520" progId="Word.Picture.8">
                  <p:embed/>
                </p:oleObj>
              </mc:Choice>
              <mc:Fallback>
                <p:oleObj name="Picture" r:id="rId3" imgW="4002120" imgH="3404520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1928802"/>
                        <a:ext cx="5002212" cy="425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Nenasycené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205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00364" y="1785926"/>
          <a:ext cx="3260725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Picture" r:id="rId3" imgW="4344924" imgH="6123432" progId="Word.Picture.8">
                  <p:embed/>
                </p:oleObj>
              </mc:Choice>
              <mc:Fallback>
                <p:oleObj name="Picture" r:id="rId3" imgW="4344924" imgH="6123432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4" y="1785926"/>
                        <a:ext cx="3260725" cy="459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726</TotalTime>
  <Words>858</Words>
  <Application>Microsoft Office PowerPoint</Application>
  <PresentationFormat>Předvádění na obrazovce (4:3)</PresentationFormat>
  <Paragraphs>410</Paragraphs>
  <Slides>32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4" baseType="lpstr">
      <vt:lpstr>Exekutivní</vt:lpstr>
      <vt:lpstr>Picture</vt:lpstr>
      <vt:lpstr>C5720 Biochemie</vt:lpstr>
      <vt:lpstr>Obsah</vt:lpstr>
      <vt:lpstr>Charakteristika</vt:lpstr>
      <vt:lpstr>Složení</vt:lpstr>
      <vt:lpstr>Mastné kyseliny</vt:lpstr>
      <vt:lpstr>Mastné kyseliny</vt:lpstr>
      <vt:lpstr>Mastné kyseliny</vt:lpstr>
      <vt:lpstr>Nasycené </vt:lpstr>
      <vt:lpstr>Nenasycené </vt:lpstr>
      <vt:lpstr>Geometrie řetězců</vt:lpstr>
      <vt:lpstr>Geometrie řetězců</vt:lpstr>
      <vt:lpstr>Tuky</vt:lpstr>
      <vt:lpstr>Tuky</vt:lpstr>
      <vt:lpstr>Tuky</vt:lpstr>
      <vt:lpstr>Vosky</vt:lpstr>
      <vt:lpstr>Steridy</vt:lpstr>
      <vt:lpstr>Složené lipidy</vt:lpstr>
      <vt:lpstr>Glycerolfosfatidy</vt:lpstr>
      <vt:lpstr>Glycerolfosfatidy</vt:lpstr>
      <vt:lpstr>Glycerolfosfatidy</vt:lpstr>
      <vt:lpstr>Sfingolipidy </vt:lpstr>
      <vt:lpstr>Glykolipidy </vt:lpstr>
      <vt:lpstr>Sfingolipidy</vt:lpstr>
      <vt:lpstr>Strukturní vlastnosti složených lipidů</vt:lpstr>
      <vt:lpstr>Struktura biomembrán</vt:lpstr>
      <vt:lpstr>Vlastnosti biomembrán</vt:lpstr>
      <vt:lpstr>Komponenty membrán</vt:lpstr>
      <vt:lpstr>Fluidně mosaikový model</vt:lpstr>
      <vt:lpstr>Funkce biomembrán</vt:lpstr>
      <vt:lpstr>Kompartmentace buňky</vt:lpstr>
      <vt:lpstr>Mitochondrie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72</cp:revision>
  <dcterms:created xsi:type="dcterms:W3CDTF">2012-05-21T09:08:24Z</dcterms:created>
  <dcterms:modified xsi:type="dcterms:W3CDTF">2013-10-10T09:44:01Z</dcterms:modified>
</cp:coreProperties>
</file>