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1" r:id="rId6"/>
    <p:sldId id="272" r:id="rId7"/>
    <p:sldId id="274" r:id="rId8"/>
    <p:sldId id="286" r:id="rId9"/>
    <p:sldId id="273" r:id="rId10"/>
    <p:sldId id="275" r:id="rId11"/>
    <p:sldId id="277" r:id="rId12"/>
    <p:sldId id="276" r:id="rId13"/>
    <p:sldId id="287" r:id="rId14"/>
    <p:sldId id="263" r:id="rId15"/>
    <p:sldId id="278" r:id="rId16"/>
    <p:sldId id="283" r:id="rId17"/>
    <p:sldId id="285" r:id="rId18"/>
    <p:sldId id="264" r:id="rId19"/>
    <p:sldId id="280" r:id="rId20"/>
    <p:sldId id="281" r:id="rId21"/>
    <p:sldId id="266" r:id="rId22"/>
    <p:sldId id="267" r:id="rId23"/>
    <p:sldId id="288" r:id="rId24"/>
    <p:sldId id="289" r:id="rId25"/>
    <p:sldId id="290" r:id="rId26"/>
    <p:sldId id="291" r:id="rId27"/>
    <p:sldId id="292" r:id="rId28"/>
    <p:sldId id="294" r:id="rId29"/>
    <p:sldId id="295" r:id="rId30"/>
    <p:sldId id="293" r:id="rId31"/>
    <p:sldId id="297" r:id="rId32"/>
    <p:sldId id="296" r:id="rId33"/>
    <p:sldId id="298" r:id="rId34"/>
    <p:sldId id="299" r:id="rId35"/>
    <p:sldId id="300" r:id="rId36"/>
    <p:sldId id="301" r:id="rId37"/>
    <p:sldId id="302" r:id="rId38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0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9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5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1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8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7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9998-1D20-4B93-8D54-19876FE1CC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43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880DC-DBFD-4568-9B47-46F5EE08E4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10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377B-BEA0-421C-B0C4-6BF7EDD9DA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AE16E-9CB8-44FF-96D3-9225943A98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B164C-3F59-4DDD-AAAB-243A36767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88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B7974-C8B1-491E-A98F-B8ACB6375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5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C3F18-9766-4D0A-A342-811C2178EC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6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85B1-AA06-4F5B-9C54-F37FC18FBF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36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41194-346A-4E0E-ADE1-80337BE0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77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A290-346A-47F9-85B3-B58145E3EA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2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E405A-5D3E-4782-AE03-7D3EAA8A6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3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A447-322E-4D60-A082-0E1F9FE9F05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07.03.2018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AC8C-B93F-44CC-928A-8E5D12FB8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7EE309B-0398-42EB-9BFD-006DFE69EF5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609601"/>
            <a:ext cx="8208912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13-Koenzymy a vitaminy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Plastochinon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Obdoba UQ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fotosyntézy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Redukce 2 x 1e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5527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55" y="4077072"/>
            <a:ext cx="6096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Naftochinony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Vitaminy 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funkce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Tvroba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karboxyGlu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Srážení krve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74" y="2420888"/>
            <a:ext cx="38957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4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721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 klastry, příklady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prostetických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 bílkovin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feredoxinového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typu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Chlorofyly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Porfyrinová struktura, lipofilní substituent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Fotosyntéza – transport e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55432"/>
            <a:ext cx="26955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6955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Přeměněné AK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Prostetické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Bílkovinný původ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695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04" y="2708920"/>
            <a:ext cx="2262158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      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2196"/>
            <a:ext cx="1214429" cy="18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823912" cy="20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00027" y="5013176"/>
            <a:ext cx="289604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TOPAchinon</a:t>
            </a:r>
            <a:r>
              <a:rPr lang="cs-CZ" dirty="0" smtClean="0"/>
              <a:t>                        </a:t>
            </a:r>
          </a:p>
          <a:p>
            <a:r>
              <a:rPr lang="cs-CZ" dirty="0" err="1" smtClean="0"/>
              <a:t>TrihydrOxyPhenylAlanin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59462" y="5483787"/>
            <a:ext cx="25266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Pyrolochinolinochinon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PQQ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0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Kofaktory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oxidoreduktas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Kofaktory</a:t>
            </a:r>
            <a:r>
              <a:rPr lang="cs-CZ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metanogeneze</a:t>
            </a:r>
            <a:endParaRPr lang="cs-CZ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564904"/>
            <a:ext cx="39433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600325" y="4951988"/>
            <a:ext cx="27927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</a:t>
            </a:r>
            <a:r>
              <a:rPr lang="cs-CZ" dirty="0" err="1" smtClean="0"/>
              <a:t>Metanofuran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9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Koenzymy </a:t>
            </a:r>
            <a:r>
              <a:rPr lang="cs-CZ" sz="4000" dirty="0" err="1" smtClean="0">
                <a:solidFill>
                  <a:schemeClr val="tx1"/>
                </a:solidFill>
              </a:rPr>
              <a:t>transferas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Přenos aktivních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Aktivace metabolitů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Reakce s R-OH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 – hydrolýza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sacharidy  bílkoviny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kinasy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Reakce s Met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metyl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Reakce s R-OH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Přenos PP, Rib-5P na P-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-PP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Reakce s R-COOH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Aktivace acylů,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aminoacylů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Reakce se síranem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sírová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3926667" cy="53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Koenzymy </a:t>
            </a:r>
            <a:r>
              <a:rPr lang="cs-CZ" sz="4000" dirty="0" err="1" smtClean="0">
                <a:solidFill>
                  <a:schemeClr val="tx1"/>
                </a:solidFill>
              </a:rPr>
              <a:t>transferas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Vázán na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karboxyl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THF –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tetrahydrofolát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folátu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Disociabilní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1C metabolity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Syntézy nukleotidů -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bazí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TPP –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thiamindifosfát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aldehydy (2C)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Prostetická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skupina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91" y="980728"/>
            <a:ext cx="3780000" cy="5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99697" y="2188470"/>
            <a:ext cx="119455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100" dirty="0" smtClean="0"/>
              <a:t>        </a:t>
            </a:r>
            <a:r>
              <a:rPr lang="cs-CZ" sz="1100" dirty="0" err="1" smtClean="0"/>
              <a:t>Kys</a:t>
            </a:r>
            <a:r>
              <a:rPr lang="cs-CZ" sz="1100" dirty="0" smtClean="0"/>
              <a:t>. listová</a:t>
            </a:r>
          </a:p>
        </p:txBody>
      </p:sp>
    </p:spTree>
    <p:extLst>
      <p:ext uri="{BB962C8B-B14F-4D97-AF65-F5344CB8AC3E}">
        <p14:creationId xmlns:p14="http://schemas.microsoft.com/office/powerpoint/2010/main" val="14165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Koenzymy </a:t>
            </a:r>
            <a:r>
              <a:rPr lang="cs-CZ" dirty="0" err="1" smtClean="0">
                <a:solidFill>
                  <a:schemeClr val="tx1"/>
                </a:solidFill>
              </a:rPr>
              <a:t>transferas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Koenzym 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pantotenátu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acyly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Spřaženo ATP = AMP + PP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pyridoxinu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Metabolismus aminů,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Schiffovy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báze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CDP – netřeba vitamin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báze PL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 - dtto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monosacharidy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UTP + Glc-1-P = UDP-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PP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3560001" cy="49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Koenzymy </a:t>
            </a:r>
            <a:r>
              <a:rPr lang="cs-CZ" dirty="0" err="1" smtClean="0">
                <a:solidFill>
                  <a:schemeClr val="tx1"/>
                </a:solidFill>
              </a:rPr>
              <a:t>isomeras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B</a:t>
            </a:r>
            <a:r>
              <a:rPr lang="cs-CZ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Kobalamin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Korinoid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nukleotid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Ligandy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nejúčinnější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Transkarboxylace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Krvetvorba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Perniciosní anemie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Perorální nespolehlivá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faktor pro vstřebávání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Biotechnologická produkce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Výkaly přežvýkavců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Aktivovaný kal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623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Koenzymy a vitaminy. Koenzymy oxidoreduktáz (nikotinamid a NAD, flaviny, chinony, hemy, 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železosirné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proteiny,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lipoát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,) transferáz (ATP, UDP, CDP, biotin,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thiamin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koenzym A, THF,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pyridoxalfosfát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vit B12) Vitamin C, lipofilní vitaminy (A, D3, K).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Vitaminy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Vitaminy jako prekurzory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kofaktorů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Většinou, některé nepotřebují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 jsou spíše metabolity (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askorbát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Fyziologická role – zde druhořadé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Výskyt – vlastnosti (polarita)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Rozpustné ve vodě – polární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Rozpustné v tucích – nepolární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Hledisko dietetické 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 přehled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Korelace struktur s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kofaktory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11188"/>
            <a:ext cx="8535987" cy="563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09675"/>
            <a:ext cx="853598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476672"/>
            <a:ext cx="250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Přehozeny A </a:t>
            </a:r>
            <a:r>
              <a:rPr lang="cs-CZ" sz="24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a</a:t>
            </a:r>
            <a:r>
              <a:rPr lang="cs-CZ" sz="2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E!</a:t>
            </a:r>
            <a:endParaRPr lang="cs-CZ" sz="2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93913"/>
            <a:ext cx="8535987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9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79475"/>
            <a:ext cx="8535987" cy="5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70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79413"/>
            <a:ext cx="475615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7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79413"/>
            <a:ext cx="480377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7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79413"/>
            <a:ext cx="638968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7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79413"/>
            <a:ext cx="590232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75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92113"/>
            <a:ext cx="7926387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Typy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kofaktorů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 podle reakcí – tříd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Někdy spadají do více skupin (THF)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prekurzory slouží vitaminy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Většinou, někdy jiné esenciální složky potravy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syntézy z neesenciálních prekurzorů - hem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Relativita pojmu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Kofaktor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koenzym  x druhý substrát (ATP, …)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Vazba kovů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Produkty přeměny </a:t>
            </a:r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aminoacylů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(PQQ, …)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7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27238"/>
            <a:ext cx="8535987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7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38225"/>
            <a:ext cx="8535987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7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41450"/>
            <a:ext cx="8535987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7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89075"/>
            <a:ext cx="853598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79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38225"/>
            <a:ext cx="8535987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80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795338"/>
            <a:ext cx="8535987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/>
              </a:rPr>
              <a:t>Kofaktory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Nikotinamidové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Koenzymy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Prekurzor niacin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Disociabilní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redukce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Přenos H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respirace </a:t>
            </a:r>
            <a:endParaRPr lang="cs-CZ" baseline="30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NADP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redukce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spektra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f(c)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030537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Warburgův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optický test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5121084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1" y="2883618"/>
            <a:ext cx="27432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Warburgův</a:t>
            </a:r>
            <a:r>
              <a:rPr lang="cs-CZ" dirty="0" smtClean="0">
                <a:solidFill>
                  <a:schemeClr val="tx1"/>
                </a:solidFill>
              </a:rPr>
              <a:t> optický test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16" y="1600200"/>
            <a:ext cx="64177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Flavinové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kofaktory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Prekurzor riboflavin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Prostetické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skupiny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1e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kroky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Semichinony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radikály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A nevýrazná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Žlutá (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leukoforma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78606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edukce FAD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2750754" cy="510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70151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lipoová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thioktová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Vázán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amidicky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apoprotein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Odtud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lipoamid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Ubichinon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CoQ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Volná interakce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UQ-5n,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CoQ</a:t>
            </a:r>
            <a:r>
              <a:rPr lang="cs-CZ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 = 6 – 10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Semichinony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radikály, ROS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Ferredoxinové typy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Nehemově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vázané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Klastry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 různé struktury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Hemově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vázané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substituenty, též lipofilní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Různý způsob vazeb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Detoxikace, GSH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peroxidasa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reduktasa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Též přenos skupin,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xenobiotika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745186" cy="52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f636e3e-6275-4845-a6cf-95dff2addd23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400</TotalTime>
  <Words>597</Words>
  <Application>Microsoft Office PowerPoint</Application>
  <PresentationFormat>Předvádění na obrazovce (4:3)</PresentationFormat>
  <Paragraphs>234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35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Palatino Linotype</vt:lpstr>
      <vt:lpstr>Times</vt:lpstr>
      <vt:lpstr>Times New Roman</vt:lpstr>
      <vt:lpstr>Exekutivní</vt:lpstr>
      <vt:lpstr>Motiv systému Office</vt:lpstr>
      <vt:lpstr>2_Motiv systému Office</vt:lpstr>
      <vt:lpstr>C5720 Biochemie</vt:lpstr>
      <vt:lpstr>Obsah</vt:lpstr>
      <vt:lpstr>Typy kofaktorů</vt:lpstr>
      <vt:lpstr>Kofaktory oxidoreduktas</vt:lpstr>
      <vt:lpstr>Kofaktory oxidoreduktas</vt:lpstr>
      <vt:lpstr>Warburgův optický test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Koenzymy transferas</vt:lpstr>
      <vt:lpstr>Koenzymy transferas</vt:lpstr>
      <vt:lpstr>Koenzymy transferas</vt:lpstr>
      <vt:lpstr>Koenzymy isomeras</vt:lpstr>
      <vt:lpstr>Vitaminy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ucitel</cp:lastModifiedBy>
  <cp:revision>40</cp:revision>
  <dcterms:created xsi:type="dcterms:W3CDTF">2012-05-21T09:08:24Z</dcterms:created>
  <dcterms:modified xsi:type="dcterms:W3CDTF">2018-03-07T11:56:49Z</dcterms:modified>
</cp:coreProperties>
</file>