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7" r:id="rId5"/>
    <p:sldId id="262" r:id="rId6"/>
    <p:sldId id="276" r:id="rId7"/>
    <p:sldId id="278" r:id="rId8"/>
    <p:sldId id="279" r:id="rId9"/>
    <p:sldId id="280" r:id="rId10"/>
    <p:sldId id="281" r:id="rId11"/>
    <p:sldId id="282" r:id="rId12"/>
    <p:sldId id="263" r:id="rId13"/>
    <p:sldId id="283" r:id="rId14"/>
    <p:sldId id="284" r:id="rId15"/>
    <p:sldId id="285" r:id="rId16"/>
    <p:sldId id="286" r:id="rId17"/>
    <p:sldId id="287" r:id="rId18"/>
    <p:sldId id="290" r:id="rId19"/>
    <p:sldId id="289" r:id="rId20"/>
    <p:sldId id="264" r:id="rId21"/>
    <p:sldId id="265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208912" cy="217132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8928992" cy="1296144"/>
          </a:xfrm>
        </p:spPr>
        <p:txBody>
          <a:bodyPr>
            <a:normAutofit fontScale="92500"/>
          </a:bodyPr>
          <a:lstStyle/>
          <a:p>
            <a:pPr algn="l"/>
            <a:r>
              <a:rPr lang="cs-CZ" sz="5100" dirty="0" smtClean="0">
                <a:solidFill>
                  <a:schemeClr val="tx1"/>
                </a:solidFill>
                <a:latin typeface="+mn-lt"/>
              </a:rPr>
              <a:t>25_</a:t>
            </a:r>
            <a:r>
              <a:rPr lang="cs-CZ" sz="5100" dirty="0" smtClean="0">
                <a:solidFill>
                  <a:schemeClr val="tx1"/>
                </a:solidFill>
                <a:latin typeface="+mn-lt"/>
              </a:rPr>
              <a:t>Speciální </a:t>
            </a:r>
            <a:r>
              <a:rPr lang="cs-CZ" sz="5100" dirty="0" smtClean="0">
                <a:solidFill>
                  <a:schemeClr val="tx1"/>
                </a:solidFill>
                <a:latin typeface="+mn-lt"/>
              </a:rPr>
              <a:t>metabolické dráhy</a:t>
            </a:r>
          </a:p>
          <a:p>
            <a:pPr algn="l"/>
            <a:endParaRPr lang="cs-CZ" sz="35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11/25/2013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57 lidských cytP450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6740"/>
              </p:ext>
            </p:extLst>
          </p:nvPr>
        </p:nvGraphicFramePr>
        <p:xfrm>
          <a:off x="395536" y="2564904"/>
          <a:ext cx="8229600" cy="3714750"/>
        </p:xfrm>
        <a:graphic>
          <a:graphicData uri="http://schemas.openxmlformats.org/drawingml/2006/table">
            <a:tbl>
              <a:tblPr/>
              <a:tblGrid>
                <a:gridCol w="1184988"/>
                <a:gridCol w="1558212"/>
                <a:gridCol w="1371600"/>
                <a:gridCol w="1511559"/>
                <a:gridCol w="1259633"/>
                <a:gridCol w="134360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333399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Sterols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Xenobiotics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Fatty Acids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Eicosanoids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Vitamins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Unknown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333399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2J2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2R1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1A2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4A11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24A1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2S1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7B1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2U1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8B1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2A13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5A1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2W1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2B6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8A1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26C1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3A43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27B1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4A22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11B2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2C18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4F22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19A1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2C19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4V2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21A2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2D6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4X1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2E1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4Z1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39A1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2F1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20A1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46A1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27C1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51A1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3A7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333399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2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Inducibilní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enzymy – monitorování životního prostředí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XENOBIOCHEMIE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metabolismus 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cizorodých látek, účast P450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ffectLst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ffectLst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ea typeface="Times New Roman"/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600" b="1" i="1" dirty="0" smtClean="0">
                <a:solidFill>
                  <a:schemeClr val="tx1"/>
                </a:solidFill>
              </a:rPr>
              <a:t>Metabolická </a:t>
            </a:r>
            <a:r>
              <a:rPr lang="cs-CZ" sz="1600" b="1" i="1" dirty="0">
                <a:solidFill>
                  <a:schemeClr val="tx1"/>
                </a:solidFill>
              </a:rPr>
              <a:t>aktivace </a:t>
            </a:r>
            <a:r>
              <a:rPr lang="cs-CZ" sz="1600" b="1" i="1" dirty="0" err="1">
                <a:solidFill>
                  <a:schemeClr val="tx1"/>
                </a:solidFill>
              </a:rPr>
              <a:t>xenobiotik</a:t>
            </a:r>
            <a:r>
              <a:rPr lang="cs-CZ" sz="1600" b="1" i="1" dirty="0">
                <a:solidFill>
                  <a:schemeClr val="tx1"/>
                </a:solidFill>
              </a:rPr>
              <a:t> v 1. fázi – vznik reaktivních sloučenin – toxicita, </a:t>
            </a:r>
            <a:r>
              <a:rPr lang="cs-CZ" sz="1600" b="1" i="1" dirty="0" err="1">
                <a:solidFill>
                  <a:schemeClr val="tx1"/>
                </a:solidFill>
              </a:rPr>
              <a:t>kancerogenita</a:t>
            </a:r>
            <a:r>
              <a:rPr lang="cs-CZ" sz="1600" b="1" i="1" dirty="0">
                <a:solidFill>
                  <a:schemeClr val="tx1"/>
                </a:solidFill>
              </a:rPr>
              <a:t> aj.</a:t>
            </a:r>
          </a:p>
          <a:p>
            <a:pPr algn="just">
              <a:spcAft>
                <a:spcPts val="0"/>
              </a:spcAft>
            </a:pPr>
            <a:endParaRPr lang="cs-CZ" sz="1600" dirty="0">
              <a:solidFill>
                <a:schemeClr val="tx1"/>
              </a:solidFill>
              <a:effectLst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040000" cy="29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Asimilace N – ze sloučenin anorganických do organických 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běžné 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(rostliny, mikroorganismy obecně)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inertní, problém převést na sloučeninu 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kyslíkaté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výboje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redukce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na NH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energeticky náročná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55626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	N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+ 3H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2NH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cs-CZ" dirty="0" smtClean="0">
                <a:solidFill>
                  <a:schemeClr val="tx1"/>
                </a:solidFill>
                <a:latin typeface="Symbol"/>
                <a:ea typeface="Times New Roman"/>
              </a:rPr>
              <a:t>D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G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°'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= 32,6 kJ.mol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-1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55626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Technologicky – katalýza (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pův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. Os a U, dnes Fe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3+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400 – 650 </a:t>
            </a:r>
            <a:r>
              <a:rPr lang="cs-CZ" baseline="30000" dirty="0" err="1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C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10 – 40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MPa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 </a:t>
            </a:r>
          </a:p>
          <a:p>
            <a:pPr marL="55626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Haber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-Bosch 1913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spotřebuje ca 1% veškeré celosvětově produkované energie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Biochemicky	 –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enzymová katalýza + ATP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		 – probíhá za mírných podmínek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735796" y="328498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Redukce dusíku probíhá </a:t>
            </a:r>
            <a:r>
              <a:rPr lang="cs-CZ" sz="2000" dirty="0">
                <a:solidFill>
                  <a:schemeClr val="tx1"/>
                </a:solidFill>
              </a:rPr>
              <a:t>podle rovnice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N</a:t>
            </a:r>
            <a:r>
              <a:rPr lang="cs-CZ" sz="2000" baseline="-25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+ 8H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+ 8e</a:t>
            </a:r>
            <a:r>
              <a:rPr lang="cs-CZ" sz="2000" baseline="30000" dirty="0">
                <a:solidFill>
                  <a:schemeClr val="tx1"/>
                </a:solidFill>
              </a:rPr>
              <a:t>-</a:t>
            </a:r>
            <a:r>
              <a:rPr lang="cs-CZ" sz="2000" dirty="0">
                <a:solidFill>
                  <a:schemeClr val="tx1"/>
                </a:solidFill>
              </a:rPr>
              <a:t> 2NH</a:t>
            </a:r>
            <a:r>
              <a:rPr lang="cs-CZ" sz="2000" baseline="-25000" dirty="0">
                <a:solidFill>
                  <a:schemeClr val="tx1"/>
                </a:solidFill>
              </a:rPr>
              <a:t>3</a:t>
            </a:r>
            <a:r>
              <a:rPr lang="cs-CZ" sz="2000" dirty="0">
                <a:solidFill>
                  <a:schemeClr val="tx1"/>
                </a:solidFill>
              </a:rPr>
              <a:t> + H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na </a:t>
            </a:r>
            <a:r>
              <a:rPr lang="cs-CZ" sz="2000" dirty="0">
                <a:solidFill>
                  <a:schemeClr val="tx1"/>
                </a:solidFill>
              </a:rPr>
              <a:t>každý elektron se spotřebují  2 ATP, tedy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16 </a:t>
            </a:r>
            <a:r>
              <a:rPr lang="cs-CZ" sz="2000" dirty="0">
                <a:solidFill>
                  <a:schemeClr val="tx1"/>
                </a:solidFill>
              </a:rPr>
              <a:t>ATP </a:t>
            </a:r>
            <a:r>
              <a:rPr lang="cs-CZ" sz="2000" dirty="0" smtClean="0">
                <a:solidFill>
                  <a:schemeClr val="tx1"/>
                </a:solidFill>
              </a:rPr>
              <a:t>   →    16 </a:t>
            </a:r>
            <a:r>
              <a:rPr lang="cs-CZ" sz="2000" dirty="0">
                <a:solidFill>
                  <a:schemeClr val="tx1"/>
                </a:solidFill>
              </a:rPr>
              <a:t>ADP + 16P</a:t>
            </a:r>
            <a:r>
              <a:rPr lang="cs-CZ" sz="2000" baseline="-25000" dirty="0">
                <a:solidFill>
                  <a:schemeClr val="tx1"/>
                </a:solidFill>
              </a:rPr>
              <a:t>i</a:t>
            </a:r>
            <a:r>
              <a:rPr lang="cs-CZ" sz="2000" dirty="0">
                <a:solidFill>
                  <a:schemeClr val="tx1"/>
                </a:solidFill>
              </a:rPr>
              <a:t>   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Celkově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N</a:t>
            </a:r>
            <a:r>
              <a:rPr lang="cs-CZ" sz="2000" baseline="-25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+ 4NADH+ H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+ 16MgATP </a:t>
            </a:r>
            <a:r>
              <a:rPr lang="cs-CZ" sz="2000" dirty="0" smtClean="0">
                <a:solidFill>
                  <a:schemeClr val="tx1"/>
                </a:solidFill>
              </a:rPr>
              <a:t>  →   2NH</a:t>
            </a:r>
            <a:r>
              <a:rPr lang="cs-CZ" sz="2000" baseline="-25000" dirty="0" smtClean="0">
                <a:solidFill>
                  <a:schemeClr val="tx1"/>
                </a:solidFill>
              </a:rPr>
              <a:t>3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+ H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sz="2000" dirty="0">
                <a:solidFill>
                  <a:schemeClr val="tx1"/>
                </a:solidFill>
              </a:rPr>
              <a:t> + 4NAD</a:t>
            </a:r>
            <a:r>
              <a:rPr lang="cs-CZ" sz="2000" baseline="30000" dirty="0">
                <a:solidFill>
                  <a:schemeClr val="tx1"/>
                </a:solidFill>
              </a:rPr>
              <a:t>+</a:t>
            </a:r>
            <a:r>
              <a:rPr lang="cs-CZ" sz="2000" dirty="0">
                <a:solidFill>
                  <a:schemeClr val="tx1"/>
                </a:solidFill>
              </a:rPr>
              <a:t> + 16MgADP + 16P</a:t>
            </a:r>
            <a:r>
              <a:rPr lang="cs-CZ" sz="2000" baseline="-25000" dirty="0">
                <a:solidFill>
                  <a:schemeClr val="tx1"/>
                </a:solidFill>
              </a:rPr>
              <a:t>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Tato redukce je omezena na několik mikroorganismů – symbiotické a volně žijící</a:t>
            </a:r>
          </a:p>
          <a:p>
            <a:r>
              <a:rPr lang="cs-CZ" sz="1900" i="1" dirty="0" err="1" smtClean="0">
                <a:solidFill>
                  <a:schemeClr val="tx1"/>
                </a:solidFill>
              </a:rPr>
              <a:t>Rhizobium</a:t>
            </a:r>
            <a:r>
              <a:rPr lang="cs-CZ" sz="1900" dirty="0" smtClean="0">
                <a:solidFill>
                  <a:schemeClr val="tx1"/>
                </a:solidFill>
              </a:rPr>
              <a:t> </a:t>
            </a:r>
            <a:r>
              <a:rPr lang="cs-CZ" sz="1900" dirty="0">
                <a:solidFill>
                  <a:schemeClr val="tx1"/>
                </a:solidFill>
              </a:rPr>
              <a:t>– symbiont </a:t>
            </a:r>
            <a:r>
              <a:rPr lang="cs-CZ" sz="1900" dirty="0" err="1">
                <a:solidFill>
                  <a:schemeClr val="tx1"/>
                </a:solidFill>
              </a:rPr>
              <a:t>vikvovitých</a:t>
            </a:r>
            <a:r>
              <a:rPr lang="cs-CZ" sz="1900" dirty="0">
                <a:solidFill>
                  <a:schemeClr val="tx1"/>
                </a:solidFill>
              </a:rPr>
              <a:t> rostlin </a:t>
            </a:r>
          </a:p>
          <a:p>
            <a:r>
              <a:rPr lang="cs-CZ" sz="1900" i="1" dirty="0" err="1" smtClean="0">
                <a:solidFill>
                  <a:schemeClr val="tx1"/>
                </a:solidFill>
              </a:rPr>
              <a:t>Azotobacter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>
                <a:solidFill>
                  <a:schemeClr val="tx1"/>
                </a:solidFill>
              </a:rPr>
              <a:t>Klebsiella</a:t>
            </a:r>
            <a:r>
              <a:rPr lang="cs-CZ" sz="1900" i="1" dirty="0">
                <a:solidFill>
                  <a:schemeClr val="tx1"/>
                </a:solidFill>
              </a:rPr>
              <a:t>, Clostridium </a:t>
            </a:r>
            <a:r>
              <a:rPr lang="cs-CZ" sz="1900" dirty="0">
                <a:solidFill>
                  <a:schemeClr val="tx1"/>
                </a:solidFill>
              </a:rPr>
              <a:t>a </a:t>
            </a:r>
            <a:r>
              <a:rPr lang="cs-CZ" sz="1900" dirty="0" smtClean="0">
                <a:solidFill>
                  <a:schemeClr val="tx1"/>
                </a:solidFill>
              </a:rPr>
              <a:t>cyanobakterie </a:t>
            </a:r>
            <a:r>
              <a:rPr lang="cs-CZ" sz="1900" dirty="0">
                <a:solidFill>
                  <a:schemeClr val="tx1"/>
                </a:solidFill>
              </a:rPr>
              <a:t>(vodní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dirty="0" err="1">
                <a:solidFill>
                  <a:schemeClr val="tx1"/>
                </a:solidFill>
              </a:rPr>
              <a:t>katalysována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nitrogenázovým</a:t>
            </a:r>
            <a:r>
              <a:rPr lang="cs-CZ" dirty="0">
                <a:solidFill>
                  <a:schemeClr val="tx1"/>
                </a:solidFill>
              </a:rPr>
              <a:t> komplexem složeným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>
                <a:solidFill>
                  <a:schemeClr val="tx1"/>
                </a:solidFill>
              </a:rPr>
              <a:t>FeS</a:t>
            </a:r>
            <a:r>
              <a:rPr lang="cs-CZ" dirty="0">
                <a:solidFill>
                  <a:schemeClr val="tx1"/>
                </a:solidFill>
              </a:rPr>
              <a:t>-proteinu </a:t>
            </a:r>
            <a:r>
              <a:rPr lang="cs-CZ" dirty="0" err="1">
                <a:solidFill>
                  <a:schemeClr val="tx1"/>
                </a:solidFill>
              </a:rPr>
              <a:t>dinitrogenasa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reduktasy</a:t>
            </a:r>
            <a:r>
              <a:rPr lang="cs-CZ" dirty="0">
                <a:solidFill>
                  <a:schemeClr val="tx1"/>
                </a:solidFill>
              </a:rPr>
              <a:t> (složena ze 2 podjednotek o ca 65 </a:t>
            </a:r>
            <a:r>
              <a:rPr lang="cs-CZ" dirty="0" err="1">
                <a:solidFill>
                  <a:schemeClr val="tx1"/>
                </a:solidFill>
              </a:rPr>
              <a:t>kD</a:t>
            </a:r>
            <a:r>
              <a:rPr lang="cs-CZ" dirty="0">
                <a:solidFill>
                  <a:schemeClr val="tx1"/>
                </a:solidFill>
              </a:rPr>
              <a:t>, obsahuje 4Fe a 4S na dimer, citlivá na kyslík)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-proteinu </a:t>
            </a:r>
            <a:r>
              <a:rPr lang="cs-CZ" dirty="0" err="1">
                <a:solidFill>
                  <a:schemeClr val="tx1"/>
                </a:solidFill>
              </a:rPr>
              <a:t>dinitrogenasy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chemeClr val="tx1"/>
                </a:solidFill>
                <a:sym typeface="Symbol"/>
              </a:rPr>
              <a:t>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</a:t>
            </a:r>
            <a:r>
              <a:rPr lang="en-US" baseline="-25000" dirty="0">
                <a:solidFill>
                  <a:schemeClr val="tx1"/>
                </a:solidFill>
                <a:sym typeface="Symbol"/>
              </a:rPr>
              <a:t>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heterotetramer</a:t>
            </a:r>
            <a:r>
              <a:rPr lang="cs-CZ" dirty="0">
                <a:solidFill>
                  <a:schemeClr val="tx1"/>
                </a:solidFill>
              </a:rPr>
              <a:t> s velkým redoxním centrem obsahujícím Fe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a Fe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MoS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spojené 3 sulfidovými skupinami)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83" y="3501008"/>
            <a:ext cx="57626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2431277"/>
            <a:ext cx="57626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Nitrogenasová</a:t>
            </a:r>
            <a:r>
              <a:rPr lang="cs-CZ" dirty="0">
                <a:solidFill>
                  <a:schemeClr val="tx1"/>
                </a:solidFill>
              </a:rPr>
              <a:t> reakce může být rozložena do 3 kroků: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</a:t>
            </a:r>
            <a:r>
              <a:rPr lang="cs-CZ" dirty="0" err="1">
                <a:solidFill>
                  <a:schemeClr val="tx1"/>
                </a:solidFill>
              </a:rPr>
              <a:t>FeS</a:t>
            </a:r>
            <a:r>
              <a:rPr lang="cs-CZ" dirty="0">
                <a:solidFill>
                  <a:schemeClr val="tx1"/>
                </a:solidFill>
              </a:rPr>
              <a:t>-proteinu externím donorem elektronů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-proteinu redukovaným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-proteinem – ta je usnadněna fosforylací </a:t>
            </a:r>
            <a:r>
              <a:rPr lang="cs-CZ" dirty="0" err="1" smtClean="0">
                <a:solidFill>
                  <a:schemeClr val="tx1"/>
                </a:solidFill>
              </a:rPr>
              <a:t>FeS</a:t>
            </a:r>
            <a:r>
              <a:rPr lang="cs-CZ" dirty="0" smtClean="0">
                <a:solidFill>
                  <a:schemeClr val="tx1"/>
                </a:solidFill>
              </a:rPr>
              <a:t>-proteinu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N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MoFe</a:t>
            </a:r>
            <a:r>
              <a:rPr lang="cs-CZ" dirty="0">
                <a:solidFill>
                  <a:schemeClr val="tx1"/>
                </a:solidFill>
              </a:rPr>
              <a:t> proteinem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6914286" cy="51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První reakce vyžaduje NADH a je </a:t>
            </a:r>
            <a:r>
              <a:rPr lang="cs-CZ" sz="2000" dirty="0" err="1">
                <a:solidFill>
                  <a:schemeClr val="tx1"/>
                </a:solidFill>
              </a:rPr>
              <a:t>katalysována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feredoxinem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Ve druhém stupni dochází ke spřažení s exergonickým pochodem – hydrolýzou ATP. 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Podstatou </a:t>
            </a:r>
            <a:r>
              <a:rPr lang="cs-CZ" dirty="0">
                <a:solidFill>
                  <a:schemeClr val="tx1"/>
                </a:solidFill>
              </a:rPr>
              <a:t>je snížení </a:t>
            </a:r>
            <a:r>
              <a:rPr lang="cs-CZ" dirty="0" err="1">
                <a:solidFill>
                  <a:schemeClr val="tx1"/>
                </a:solidFill>
              </a:rPr>
              <a:t>redoxpotenciálu</a:t>
            </a:r>
            <a:r>
              <a:rPr lang="cs-CZ" dirty="0">
                <a:solidFill>
                  <a:schemeClr val="tx1"/>
                </a:solidFill>
              </a:rPr>
              <a:t> (z </a:t>
            </a:r>
            <a:r>
              <a:rPr lang="cs-CZ" dirty="0" smtClean="0">
                <a:solidFill>
                  <a:schemeClr val="tx1"/>
                </a:solidFill>
              </a:rPr>
              <a:t>-250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 na -</a:t>
            </a:r>
            <a:r>
              <a:rPr lang="cs-CZ" dirty="0" smtClean="0">
                <a:solidFill>
                  <a:schemeClr val="tx1"/>
                </a:solidFill>
              </a:rPr>
              <a:t>400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, jinde z -350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 na </a:t>
            </a:r>
            <a:r>
              <a:rPr lang="cs-CZ" dirty="0" smtClean="0">
                <a:solidFill>
                  <a:schemeClr val="tx1"/>
                </a:solidFill>
              </a:rPr>
              <a:t>      -</a:t>
            </a:r>
            <a:r>
              <a:rPr lang="cs-CZ" dirty="0">
                <a:solidFill>
                  <a:schemeClr val="tx1"/>
                </a:solidFill>
              </a:rPr>
              <a:t>450 </a:t>
            </a:r>
            <a:r>
              <a:rPr lang="cs-CZ" dirty="0" err="1">
                <a:solidFill>
                  <a:schemeClr val="tx1"/>
                </a:solidFill>
              </a:rPr>
              <a:t>mV</a:t>
            </a:r>
            <a:r>
              <a:rPr lang="cs-CZ" dirty="0">
                <a:solidFill>
                  <a:schemeClr val="tx1"/>
                </a:solidFill>
              </a:rPr>
              <a:t>) po fosforylaci proteinu, to umožní redukovat koncový enzym – </a:t>
            </a:r>
            <a:r>
              <a:rPr lang="cs-CZ" dirty="0" err="1">
                <a:solidFill>
                  <a:schemeClr val="tx1"/>
                </a:solidFill>
              </a:rPr>
              <a:t>FeMo</a:t>
            </a:r>
            <a:r>
              <a:rPr lang="cs-CZ" dirty="0">
                <a:solidFill>
                  <a:schemeClr val="tx1"/>
                </a:solidFill>
              </a:rPr>
              <a:t>-protein o nízkém E</a:t>
            </a:r>
            <a:r>
              <a:rPr lang="cs-CZ" baseline="30000" dirty="0">
                <a:solidFill>
                  <a:schemeClr val="tx1"/>
                </a:solidFill>
              </a:rPr>
              <a:t>’0</a:t>
            </a:r>
            <a:r>
              <a:rPr lang="cs-CZ" dirty="0">
                <a:solidFill>
                  <a:schemeClr val="tx1"/>
                </a:solidFill>
              </a:rPr>
              <a:t>, jenž je pak schopen redukce N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0"/>
              </a:spcAft>
            </a:pPr>
            <a:endParaRPr lang="cs-CZ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400" dirty="0">
                <a:solidFill>
                  <a:srgbClr val="00B050"/>
                </a:solidFill>
              </a:rPr>
              <a:t>Přenos elektronu mezi  </a:t>
            </a:r>
            <a:r>
              <a:rPr lang="cs-CZ" sz="4400" dirty="0" err="1">
                <a:solidFill>
                  <a:srgbClr val="00B050"/>
                </a:solidFill>
              </a:rPr>
              <a:t>FeS</a:t>
            </a:r>
            <a:r>
              <a:rPr lang="cs-CZ" sz="4400" dirty="0">
                <a:solidFill>
                  <a:srgbClr val="00B050"/>
                </a:solidFill>
              </a:rPr>
              <a:t> klastry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70477" cy="4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cs-CZ" sz="4400" dirty="0">
                <a:solidFill>
                  <a:srgbClr val="00B050"/>
                </a:solidFill>
                <a:effectLst/>
              </a:rPr>
              <a:t>Vazba N</a:t>
            </a:r>
            <a:r>
              <a:rPr lang="cs-CZ" sz="4400" baseline="-25000" dirty="0">
                <a:solidFill>
                  <a:srgbClr val="00B050"/>
                </a:solidFill>
                <a:effectLst/>
              </a:rPr>
              <a:t>2</a:t>
            </a:r>
            <a:r>
              <a:rPr lang="cs-CZ" sz="4400" dirty="0">
                <a:solidFill>
                  <a:srgbClr val="00B050"/>
                </a:solidFill>
                <a:effectLst/>
              </a:rPr>
              <a:t> v klastrech </a:t>
            </a:r>
            <a:r>
              <a:rPr lang="cs-CZ" sz="4400" dirty="0" err="1" smtClean="0">
                <a:solidFill>
                  <a:srgbClr val="00B050"/>
                </a:solidFill>
                <a:effectLst/>
              </a:rPr>
              <a:t>dinitrogenasy</a:t>
            </a:r>
            <a:endParaRPr lang="cs-CZ" sz="4400" dirty="0">
              <a:solidFill>
                <a:srgbClr val="00B05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47" y="1625086"/>
            <a:ext cx="5761905" cy="44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Nitrogenasa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(podobně jako RUBISCO) je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syntesována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ve velkých množstvích, u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diazotofytů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tvoří až 10% všech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bílkovin (efektivita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symbiosy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).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Nitrogenasa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redukuje i jiné substráty se strukturou podobnou N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dobrým měřítkem její aktivity je redukce acetylenu:</a:t>
            </a: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HCCH + 2e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+ 2H</a:t>
            </a:r>
            <a:r>
              <a:rPr lang="cs-CZ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+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→      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CCH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Speciální metabolické dráhy.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Mikrosomální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elektronový transport, </a:t>
            </a:r>
            <a:r>
              <a:rPr lang="cs-CZ" dirty="0" err="1">
                <a:solidFill>
                  <a:schemeClr val="tx1"/>
                </a:solidFill>
              </a:rPr>
              <a:t>cyt</a:t>
            </a:r>
            <a:r>
              <a:rPr lang="cs-CZ" dirty="0">
                <a:solidFill>
                  <a:schemeClr val="tx1"/>
                </a:solidFill>
              </a:rPr>
              <a:t> P450.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Nitrogenasový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systém.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Nitrogenasový</a:t>
            </a:r>
            <a:r>
              <a:rPr lang="cs-CZ" dirty="0">
                <a:solidFill>
                  <a:schemeClr val="tx1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Problém citlivosti ke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kyslíku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produkce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leghemoglobinu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odčerpávajícího O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(v rostlinné buňce,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kodován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v jejím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jádře)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Symbiosa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– rostlina zásobuje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symbionta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metabolity (z TCA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554286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4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Fixace dusíku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cs-CZ" sz="2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Možnosti 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GMO –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nitrogenázy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v rostlinách.</a:t>
            </a:r>
          </a:p>
          <a:p>
            <a:pPr marL="0" indent="0">
              <a:spcAft>
                <a:spcPts val="0"/>
              </a:spcAft>
              <a:buNone/>
            </a:pPr>
            <a:endParaRPr lang="cs-CZ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Jiné typy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nitrogenas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(V místo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Mo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, účast </a:t>
            </a:r>
            <a:r>
              <a:rPr lang="cs-CZ" sz="2800" dirty="0" err="1">
                <a:solidFill>
                  <a:schemeClr val="tx1"/>
                </a:solidFill>
                <a:latin typeface="Times New Roman"/>
                <a:ea typeface="Times New Roman"/>
              </a:rPr>
              <a:t>azotoflavinu</a:t>
            </a:r>
            <a:r>
              <a:rPr lang="cs-CZ" sz="2800" dirty="0">
                <a:solidFill>
                  <a:schemeClr val="tx1"/>
                </a:solidFill>
                <a:latin typeface="Times New Roman"/>
                <a:ea typeface="Times New Roman"/>
              </a:rPr>
              <a:t> aj.)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6600" dirty="0" err="1" smtClean="0">
                <a:solidFill>
                  <a:srgbClr val="0070C0"/>
                </a:solidFill>
                <a:latin typeface="Algerian" pitchFamily="82" charset="0"/>
              </a:rPr>
              <a:t>DĚkuji</a:t>
            </a:r>
            <a:r>
              <a:rPr lang="cs-CZ" sz="6600" dirty="0" smtClean="0">
                <a:solidFill>
                  <a:srgbClr val="0070C0"/>
                </a:solidFill>
                <a:latin typeface="Algerian" pitchFamily="82" charset="0"/>
              </a:rPr>
              <a:t> za pozornost</a:t>
            </a:r>
            <a:endParaRPr lang="cs-CZ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11/25/2013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Mikrosomální</a:t>
            </a:r>
            <a:r>
              <a:rPr lang="cs-CZ" dirty="0">
                <a:solidFill>
                  <a:schemeClr val="tx1"/>
                </a:solidFill>
              </a:rPr>
              <a:t> elektronový transport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Elektronový transport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aktivace kyslíku – reakce se </a:t>
            </a:r>
            <a:r>
              <a:rPr lang="cs-CZ" dirty="0" smtClean="0">
                <a:solidFill>
                  <a:schemeClr val="tx1"/>
                </a:solidFill>
              </a:rPr>
              <a:t>substrátem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monooxygenace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Řetězec elektronového transportu CYT P450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nutnost redukce ½ 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cs-CZ" dirty="0" err="1" smtClean="0">
                <a:solidFill>
                  <a:schemeClr val="tx1"/>
                </a:solidFill>
              </a:rPr>
              <a:t>Mikrosomální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málo </a:t>
            </a:r>
            <a:r>
              <a:rPr lang="cs-CZ" dirty="0">
                <a:solidFill>
                  <a:schemeClr val="tx1"/>
                </a:solidFill>
              </a:rPr>
              <a:t>specifický, metabolismus </a:t>
            </a:r>
            <a:r>
              <a:rPr lang="cs-CZ" dirty="0" err="1">
                <a:solidFill>
                  <a:schemeClr val="tx1"/>
                </a:solidFill>
              </a:rPr>
              <a:t>xenobiotik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itochondriální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specifický</a:t>
            </a:r>
            <a:r>
              <a:rPr lang="cs-CZ" dirty="0">
                <a:solidFill>
                  <a:schemeClr val="tx1"/>
                </a:solidFill>
              </a:rPr>
              <a:t>, metabolismus </a:t>
            </a:r>
            <a:r>
              <a:rPr lang="cs-CZ" dirty="0" err="1">
                <a:solidFill>
                  <a:schemeClr val="tx1"/>
                </a:solidFill>
              </a:rPr>
              <a:t>eobiotik</a:t>
            </a:r>
            <a:r>
              <a:rPr lang="cs-CZ" dirty="0">
                <a:solidFill>
                  <a:schemeClr val="tx1"/>
                </a:solidFill>
              </a:rPr>
              <a:t> (steroidy, MK atd</a:t>
            </a:r>
            <a:r>
              <a:rPr lang="cs-CZ" dirty="0" smtClean="0">
                <a:solidFill>
                  <a:schemeClr val="tx1"/>
                </a:solidFill>
              </a:rPr>
              <a:t>.)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Základem </a:t>
            </a:r>
            <a:r>
              <a:rPr lang="cs-CZ" dirty="0" smtClean="0">
                <a:solidFill>
                  <a:schemeClr val="tx1"/>
                </a:solidFill>
              </a:rPr>
              <a:t>hydroxylace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výsledkem </a:t>
            </a:r>
            <a:r>
              <a:rPr lang="cs-CZ" dirty="0">
                <a:solidFill>
                  <a:schemeClr val="tx1"/>
                </a:solidFill>
              </a:rPr>
              <a:t>i </a:t>
            </a:r>
            <a:r>
              <a:rPr lang="cs-CZ" dirty="0" err="1">
                <a:solidFill>
                  <a:schemeClr val="tx1"/>
                </a:solidFill>
              </a:rPr>
              <a:t>dehalogenace</a:t>
            </a:r>
            <a:r>
              <a:rPr lang="cs-CZ" dirty="0">
                <a:solidFill>
                  <a:schemeClr val="tx1"/>
                </a:solidFill>
              </a:rPr>
              <a:t>, deaminace, N- a O-</a:t>
            </a:r>
            <a:r>
              <a:rPr lang="cs-CZ" dirty="0" err="1">
                <a:solidFill>
                  <a:schemeClr val="tx1"/>
                </a:solidFill>
              </a:rPr>
              <a:t>dealkylace</a:t>
            </a:r>
            <a:r>
              <a:rPr lang="cs-CZ" dirty="0">
                <a:solidFill>
                  <a:schemeClr val="tx1"/>
                </a:solidFill>
              </a:rPr>
              <a:t>, epoxidace aj. – multifunkční </a:t>
            </a:r>
            <a:r>
              <a:rPr lang="cs-CZ" dirty="0" smtClean="0">
                <a:solidFill>
                  <a:schemeClr val="tx1"/>
                </a:solidFill>
              </a:rPr>
              <a:t>oxidázy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Lokalisace</a:t>
            </a:r>
            <a:r>
              <a:rPr lang="cs-CZ" dirty="0">
                <a:solidFill>
                  <a:schemeClr val="tx1"/>
                </a:solidFill>
              </a:rPr>
              <a:t> v membráně, zdrojem elektronů NADPH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lokalisace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</a:t>
            </a:r>
            <a:r>
              <a:rPr lang="cs-CZ" dirty="0" smtClean="0">
                <a:solidFill>
                  <a:schemeClr val="tx1"/>
                </a:solidFill>
              </a:rPr>
              <a:t>membráně ER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zdrojem </a:t>
            </a:r>
            <a:r>
              <a:rPr lang="cs-CZ" dirty="0">
                <a:solidFill>
                  <a:schemeClr val="tx1"/>
                </a:solidFill>
              </a:rPr>
              <a:t>elektronů NADPH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47" y="1844824"/>
            <a:ext cx="57721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Elektrony dodává z NADPH CYT </a:t>
            </a:r>
            <a:r>
              <a:rPr lang="cs-CZ" dirty="0">
                <a:solidFill>
                  <a:schemeClr val="tx1"/>
                </a:solidFill>
              </a:rPr>
              <a:t>P450 reduktáza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vícefunkční enzym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071688"/>
            <a:ext cx="5772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5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CYT P450 </a:t>
            </a:r>
            <a:r>
              <a:rPr lang="cs-CZ" dirty="0" smtClean="0">
                <a:solidFill>
                  <a:schemeClr val="tx1"/>
                </a:solidFill>
              </a:rPr>
              <a:t>reduktáza - 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bsahuje </a:t>
            </a:r>
            <a:r>
              <a:rPr lang="cs-CZ" dirty="0">
                <a:solidFill>
                  <a:schemeClr val="tx1"/>
                </a:solidFill>
              </a:rPr>
              <a:t>FAD i FMN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814513"/>
            <a:ext cx="23717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Reakční cyklus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1556792"/>
            <a:ext cx="54959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Příklad transformace </a:t>
            </a:r>
            <a:r>
              <a:rPr lang="cs-CZ" dirty="0" err="1">
                <a:solidFill>
                  <a:schemeClr val="tx1"/>
                </a:solidFill>
              </a:rPr>
              <a:t>xenobiotika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alifatická </a:t>
            </a:r>
            <a:r>
              <a:rPr lang="cs-CZ" dirty="0">
                <a:solidFill>
                  <a:schemeClr val="tx1"/>
                </a:solidFill>
              </a:rPr>
              <a:t>hydroxylace </a:t>
            </a:r>
            <a:r>
              <a:rPr lang="cs-CZ" dirty="0" smtClean="0">
                <a:solidFill>
                  <a:schemeClr val="tx1"/>
                </a:solidFill>
              </a:rPr>
              <a:t>pentobarbitalu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724150"/>
            <a:ext cx="5762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Systém </a:t>
            </a:r>
            <a:r>
              <a:rPr lang="cs-CZ" dirty="0" err="1" smtClean="0">
                <a:solidFill>
                  <a:schemeClr val="tx1"/>
                </a:solidFill>
              </a:rPr>
              <a:t>Cyt</a:t>
            </a:r>
            <a:r>
              <a:rPr lang="cs-CZ" dirty="0" smtClean="0">
                <a:solidFill>
                  <a:schemeClr val="tx1"/>
                </a:solidFill>
              </a:rPr>
              <a:t> P450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Typy </a:t>
            </a:r>
            <a:r>
              <a:rPr lang="cs-CZ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přeměn 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Hydroxylace – alifatická, aromatická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O- nebo N-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dealkylace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Oxidace dvojné vazby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N-oxidace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S-oxidace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Oxidační deaminace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Oxidace alkoholů </a:t>
            </a:r>
          </a:p>
          <a:p>
            <a:pPr marL="228600"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Oxidační 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dehalogenace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Nomenklatura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CytP450 </a:t>
            </a:r>
            <a:r>
              <a:rPr lang="cs-CZ" b="1" dirty="0">
                <a:solidFill>
                  <a:schemeClr val="tx1"/>
                </a:solidFill>
                <a:latin typeface="Times New Roman"/>
                <a:ea typeface="Times New Roman"/>
              </a:rPr>
              <a:t>1A2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rodina – 40% homologie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	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podrodina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– 59%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			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isoforma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11/25/2013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658</TotalTime>
  <Words>472</Words>
  <Application>Microsoft Office PowerPoint</Application>
  <PresentationFormat>Předvádění na obrazovce (4:3)</PresentationFormat>
  <Paragraphs>369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C5720 Biochemie</vt:lpstr>
      <vt:lpstr>Obsah</vt:lpstr>
      <vt:lpstr>Mikrosomální elektronový transport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Systém Cyt P450</vt:lpstr>
      <vt:lpstr>Nitrogenasový systém</vt:lpstr>
      <vt:lpstr>Nitrogenasový systém</vt:lpstr>
      <vt:lpstr>Nitrogenasový systém</vt:lpstr>
      <vt:lpstr>Nitrogenasový systém</vt:lpstr>
      <vt:lpstr>Nitrogenasový systém</vt:lpstr>
      <vt:lpstr>Přenos elektronu mezi  FeS klastry</vt:lpstr>
      <vt:lpstr>Vazba N2 v klastrech dinitrogenasy</vt:lpstr>
      <vt:lpstr>Nitrogenasový systém</vt:lpstr>
      <vt:lpstr>Nitrogenasový systém</vt:lpstr>
      <vt:lpstr>Fixace dusíku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54</cp:revision>
  <dcterms:created xsi:type="dcterms:W3CDTF">2012-05-21T09:08:24Z</dcterms:created>
  <dcterms:modified xsi:type="dcterms:W3CDTF">2013-11-25T11:38:44Z</dcterms:modified>
</cp:coreProperties>
</file>