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4" r:id="rId2"/>
    <p:sldId id="265" r:id="rId3"/>
    <p:sldId id="266" r:id="rId4"/>
    <p:sldId id="292" r:id="rId5"/>
    <p:sldId id="293" r:id="rId6"/>
    <p:sldId id="294" r:id="rId7"/>
    <p:sldId id="295" r:id="rId8"/>
    <p:sldId id="256" r:id="rId9"/>
    <p:sldId id="268" r:id="rId10"/>
    <p:sldId id="285" r:id="rId11"/>
    <p:sldId id="287" r:id="rId12"/>
    <p:sldId id="288" r:id="rId13"/>
    <p:sldId id="289" r:id="rId14"/>
    <p:sldId id="290" r:id="rId15"/>
    <p:sldId id="291" r:id="rId16"/>
    <p:sldId id="279" r:id="rId17"/>
    <p:sldId id="280" r:id="rId18"/>
    <p:sldId id="281" r:id="rId19"/>
    <p:sldId id="282" r:id="rId20"/>
    <p:sldId id="283" r:id="rId21"/>
    <p:sldId id="284" r:id="rId22"/>
    <p:sldId id="257" r:id="rId23"/>
    <p:sldId id="258" r:id="rId24"/>
    <p:sldId id="260" r:id="rId25"/>
    <p:sldId id="259" r:id="rId26"/>
    <p:sldId id="262" r:id="rId27"/>
    <p:sldId id="263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51DFFA3-FAC6-431B-A315-2C9BB75E442C}" type="datetimeFigureOut">
              <a:rPr lang="cs-CZ" smtClean="0"/>
              <a:t>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4977E0-FE9A-4F28-A5A5-229360100F6C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68266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FA3-FAC6-431B-A315-2C9BB75E442C}" type="datetimeFigureOut">
              <a:rPr lang="cs-CZ" smtClean="0"/>
              <a:t>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7E0-FE9A-4F28-A5A5-22936010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98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FA3-FAC6-431B-A315-2C9BB75E442C}" type="datetimeFigureOut">
              <a:rPr lang="cs-CZ" smtClean="0"/>
              <a:t>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7E0-FE9A-4F28-A5A5-22936010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03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FA3-FAC6-431B-A315-2C9BB75E442C}" type="datetimeFigureOut">
              <a:rPr lang="cs-CZ" smtClean="0"/>
              <a:t>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7E0-FE9A-4F28-A5A5-22936010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39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1DFFA3-FAC6-431B-A315-2C9BB75E442C}" type="datetimeFigureOut">
              <a:rPr lang="cs-CZ" smtClean="0"/>
              <a:t>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4977E0-FE9A-4F28-A5A5-229360100F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97027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FA3-FAC6-431B-A315-2C9BB75E442C}" type="datetimeFigureOut">
              <a:rPr lang="cs-CZ" smtClean="0"/>
              <a:t>4.11.2019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7E0-FE9A-4F28-A5A5-22936010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75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FA3-FAC6-431B-A315-2C9BB75E442C}" type="datetimeFigureOut">
              <a:rPr lang="cs-CZ" smtClean="0"/>
              <a:t>4.11.2019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7E0-FE9A-4F28-A5A5-22936010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21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FA3-FAC6-431B-A315-2C9BB75E442C}" type="datetimeFigureOut">
              <a:rPr lang="cs-CZ" smtClean="0"/>
              <a:t>4.11.2019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7E0-FE9A-4F28-A5A5-22936010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32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FFA3-FAC6-431B-A315-2C9BB75E442C}" type="datetimeFigureOut">
              <a:rPr lang="cs-CZ" smtClean="0"/>
              <a:t>4.11.2019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77E0-FE9A-4F28-A5A5-22936010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45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1DFFA3-FAC6-431B-A315-2C9BB75E442C}" type="datetimeFigureOut">
              <a:rPr lang="cs-CZ" smtClean="0"/>
              <a:t>4.11.2019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4977E0-FE9A-4F28-A5A5-229360100F6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853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1DFFA3-FAC6-431B-A315-2C9BB75E442C}" type="datetimeFigureOut">
              <a:rPr lang="cs-CZ" smtClean="0"/>
              <a:t>4.11.2019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4977E0-FE9A-4F28-A5A5-229360100F6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423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51DFFA3-FAC6-431B-A315-2C9BB75E442C}" type="datetimeFigureOut">
              <a:rPr lang="cs-CZ" smtClean="0"/>
              <a:t>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44977E0-FE9A-4F28-A5A5-229360100F6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951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2FFA80-4BCE-4B7F-8DDC-F4E158A7E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988" y="1867821"/>
            <a:ext cx="5768697" cy="1441909"/>
          </a:xfrm>
        </p:spPr>
        <p:txBody>
          <a:bodyPr anchor="ctr">
            <a:normAutofit/>
          </a:bodyPr>
          <a:lstStyle/>
          <a:p>
            <a:r>
              <a:rPr lang="cs-CZ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E0108BE-3D55-41CA-A85F-B7A121C28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75" y="3429000"/>
            <a:ext cx="3564835" cy="2386126"/>
          </a:xfrm>
        </p:spPr>
        <p:txBody>
          <a:bodyPr anchor="ctr">
            <a:normAutofit/>
          </a:bodyPr>
          <a:lstStyle/>
          <a:p>
            <a:pPr algn="l"/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451102 Veronika Hlaváčková</a:t>
            </a:r>
          </a:p>
          <a:p>
            <a:pPr algn="l"/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446928 Radka </a:t>
            </a:r>
            <a:r>
              <a:rPr 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Vaňušaníková</a:t>
            </a:r>
            <a:endParaRPr 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460533 Tamara </a:t>
            </a:r>
            <a:r>
              <a:rPr 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Juriňáková</a:t>
            </a:r>
            <a:endParaRPr 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451410 Mária </a:t>
            </a:r>
            <a:r>
              <a:rPr lang="cs-CZ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Bugajová</a:t>
            </a:r>
            <a:endParaRPr lang="cs-CZ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461123 Michaela Pešková</a:t>
            </a:r>
          </a:p>
        </p:txBody>
      </p:sp>
    </p:spTree>
    <p:extLst>
      <p:ext uri="{BB962C8B-B14F-4D97-AF65-F5344CB8AC3E}">
        <p14:creationId xmlns:p14="http://schemas.microsoft.com/office/powerpoint/2010/main" val="3108463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B09C26-309B-4282-B4C0-1FA5F0BF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7560A73-1B0C-4CFC-9226-6CDA7CD16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7773" y="1638299"/>
            <a:ext cx="9601200" cy="3581401"/>
          </a:xfrm>
        </p:spPr>
        <p:txBody>
          <a:bodyPr>
            <a:noAutofit/>
          </a:bodyPr>
          <a:lstStyle/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Testovanie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štatistických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hypotéz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rozdiely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medzi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skupinami len náhodné?</a:t>
            </a: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Inferenčná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štatistika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generalizácia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/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oddelenie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náhody od zákonitostí</a:t>
            </a:r>
          </a:p>
          <a:p>
            <a:pPr marL="530352" lvl="1" indent="0"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Predpoklady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Normálna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distribúcia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dát</a:t>
            </a: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Reprezentačná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vzorka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populácie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Primeraný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počet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vzoriek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(20-30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vzoriek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Homogenita rozptylu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9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xmlns="" id="{0531B1B2-082F-4FFC-8CE8-016AFD80FF5E}"/>
              </a:ext>
            </a:extLst>
          </p:cNvPr>
          <p:cNvSpPr/>
          <p:nvPr/>
        </p:nvSpPr>
        <p:spPr>
          <a:xfrm>
            <a:off x="6479505" y="2529036"/>
            <a:ext cx="2112871" cy="120036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3544952-32BD-42F4-A391-76FB539B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2114"/>
            <a:ext cx="4801362" cy="1319749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T-hodnota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lokTextu 2">
                <a:extLst>
                  <a:ext uri="{FF2B5EF4-FFF2-40B4-BE49-F238E27FC236}">
                    <a16:creationId xmlns:a16="http://schemas.microsoft.com/office/drawing/2014/main" xmlns="" id="{058DEFEE-47BB-40D3-88AA-AC3DCCD54DB4}"/>
                  </a:ext>
                </a:extLst>
              </p:cNvPr>
              <p:cNvSpPr txBox="1"/>
              <p:nvPr/>
            </p:nvSpPr>
            <p:spPr>
              <a:xfrm>
                <a:off x="4170928" y="1218386"/>
                <a:ext cx="7898296" cy="786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𝑠𝑖𝑔𝑛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𝑢𝑚</m:t>
                        </m:r>
                      </m:den>
                    </m:f>
                  </m:oMath>
                </a14:m>
                <a:r>
                  <a:rPr lang="sk-SK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odchýlka medzi skupinami/odchýlka v rámci skupín</a:t>
                </a:r>
              </a:p>
              <a:p>
                <a:endParaRPr lang="sk-SK" sz="2400" b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BlokTextu 2">
                <a:extLst>
                  <a:ext uri="{FF2B5EF4-FFF2-40B4-BE49-F238E27FC236}">
                    <a16:creationId xmlns:a16="http://schemas.microsoft.com/office/drawing/2014/main" id="{058DEFEE-47BB-40D3-88AA-AC3DCCD54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928" y="1218386"/>
                <a:ext cx="7898296" cy="786626"/>
              </a:xfrm>
              <a:prstGeom prst="rect">
                <a:avLst/>
              </a:prstGeom>
              <a:blipFill>
                <a:blip r:embed="rId2"/>
                <a:stretch>
                  <a:fillRect t="-1550" r="-19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B511B56C-05A4-4FA9-90D5-3CC5DA8C9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4" y="1483660"/>
            <a:ext cx="2918713" cy="454953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1A458CEA-B6C9-4A18-AAFC-84342AD1BACC}"/>
              </a:ext>
            </a:extLst>
          </p:cNvPr>
          <p:cNvSpPr txBox="1"/>
          <p:nvPr/>
        </p:nvSpPr>
        <p:spPr>
          <a:xfrm>
            <a:off x="9688447" y="3059668"/>
            <a:ext cx="148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t=2,3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xmlns="" id="{08CE6FF0-6EEB-43FC-B4FA-3C2DBAA33B5F}"/>
              </a:ext>
            </a:extLst>
          </p:cNvPr>
          <p:cNvCxnSpPr/>
          <p:nvPr/>
        </p:nvCxnSpPr>
        <p:spPr>
          <a:xfrm>
            <a:off x="3831881" y="5556740"/>
            <a:ext cx="1207363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C7F4F5AC-28EC-4962-93F0-E7518F050AD3}"/>
              </a:ext>
            </a:extLst>
          </p:cNvPr>
          <p:cNvSpPr txBox="1"/>
          <p:nvPr/>
        </p:nvSpPr>
        <p:spPr>
          <a:xfrm>
            <a:off x="5160060" y="5350157"/>
            <a:ext cx="4528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T-test = (B2:B17;C2:C17;2;2) = 0,026198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ĺžnik 18">
                <a:extLst>
                  <a:ext uri="{FF2B5EF4-FFF2-40B4-BE49-F238E27FC236}">
                    <a16:creationId xmlns:a16="http://schemas.microsoft.com/office/drawing/2014/main" xmlns="" id="{214F8C15-942D-42CB-A6F7-D440937BCB25}"/>
                  </a:ext>
                </a:extLst>
              </p:cNvPr>
              <p:cNvSpPr/>
              <p:nvPr/>
            </p:nvSpPr>
            <p:spPr>
              <a:xfrm>
                <a:off x="6569475" y="2637455"/>
                <a:ext cx="1735603" cy="972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sk-SK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k-SK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sk-SK" b="0" i="1" baseline="-250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sk-SK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sk-SK" b="0" i="1" baseline="-250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sk-SK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k-SK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sk-SK" b="0" i="1" baseline="-250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sk-SK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sk-SK" b="0" i="1" baseline="-250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9" name="Obdĺžnik 18">
                <a:extLst>
                  <a:ext uri="{FF2B5EF4-FFF2-40B4-BE49-F238E27FC236}">
                    <a16:creationId xmlns:a16="http://schemas.microsoft.com/office/drawing/2014/main" id="{214F8C15-942D-42CB-A6F7-D440937BC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75" y="2637455"/>
                <a:ext cx="1735603" cy="972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xmlns="" id="{DA1E9C3D-0130-45CE-A562-1503FF7AD920}"/>
              </a:ext>
            </a:extLst>
          </p:cNvPr>
          <p:cNvCxnSpPr/>
          <p:nvPr/>
        </p:nvCxnSpPr>
        <p:spPr>
          <a:xfrm flipH="1">
            <a:off x="6287678" y="3242821"/>
            <a:ext cx="952108" cy="82955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037333FB-C5A3-4A21-9C74-46D3CF77257A}"/>
              </a:ext>
            </a:extLst>
          </p:cNvPr>
          <p:cNvSpPr txBox="1"/>
          <p:nvPr/>
        </p:nvSpPr>
        <p:spPr>
          <a:xfrm>
            <a:off x="5595342" y="4134715"/>
            <a:ext cx="2403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odchýlka</a:t>
            </a:r>
          </a:p>
        </p:txBody>
      </p: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xmlns="" id="{E8D054C3-4736-43B6-AF2D-706E104D7A55}"/>
              </a:ext>
            </a:extLst>
          </p:cNvPr>
          <p:cNvCxnSpPr>
            <a:cxnSpLocks/>
          </p:cNvCxnSpPr>
          <p:nvPr/>
        </p:nvCxnSpPr>
        <p:spPr>
          <a:xfrm>
            <a:off x="7972673" y="3613631"/>
            <a:ext cx="619703" cy="51829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BlokTextu 21">
            <a:extLst>
              <a:ext uri="{FF2B5EF4-FFF2-40B4-BE49-F238E27FC236}">
                <a16:creationId xmlns:a16="http://schemas.microsoft.com/office/drawing/2014/main" xmlns="" id="{1D06763C-D6D4-45E8-A417-5E077CAD26C8}"/>
              </a:ext>
            </a:extLst>
          </p:cNvPr>
          <p:cNvSpPr txBox="1"/>
          <p:nvPr/>
        </p:nvSpPr>
        <p:spPr>
          <a:xfrm>
            <a:off x="8343710" y="4134715"/>
            <a:ext cx="2403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vzoriek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xmlns="" id="{E13C5B0D-AAAA-4892-A6AC-2EE72739C457}"/>
              </a:ext>
            </a:extLst>
          </p:cNvPr>
          <p:cNvSpPr txBox="1"/>
          <p:nvPr/>
        </p:nvSpPr>
        <p:spPr>
          <a:xfrm>
            <a:off x="8343711" y="1997694"/>
            <a:ext cx="2403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priemer</a:t>
            </a:r>
          </a:p>
        </p:txBody>
      </p: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xmlns="" id="{0BD31DCD-4511-45BB-A5CB-70AB68F78AF4}"/>
              </a:ext>
            </a:extLst>
          </p:cNvPr>
          <p:cNvCxnSpPr>
            <a:cxnSpLocks/>
          </p:cNvCxnSpPr>
          <p:nvPr/>
        </p:nvCxnSpPr>
        <p:spPr>
          <a:xfrm flipV="1">
            <a:off x="7451260" y="2302110"/>
            <a:ext cx="943788" cy="34928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83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4E3F71-7DF3-4ED8-9DCA-E8F7A2FA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- test</a:t>
            </a:r>
          </a:p>
        </p:txBody>
      </p:sp>
      <p:pic>
        <p:nvPicPr>
          <p:cNvPr id="2050" name="Picture 2" descr="Výsledok vyhľadávania obrázkov pre dopyt t value table">
            <a:extLst>
              <a:ext uri="{FF2B5EF4-FFF2-40B4-BE49-F238E27FC236}">
                <a16:creationId xmlns:a16="http://schemas.microsoft.com/office/drawing/2014/main" xmlns="" id="{F622EBBB-C420-4D06-A647-0F127719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07" y="514704"/>
            <a:ext cx="3745420" cy="60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EB19255A-0CBC-4F2D-85B0-E726D4E5B6EB}"/>
              </a:ext>
            </a:extLst>
          </p:cNvPr>
          <p:cNvSpPr/>
          <p:nvPr/>
        </p:nvSpPr>
        <p:spPr>
          <a:xfrm>
            <a:off x="5731497" y="754144"/>
            <a:ext cx="522018" cy="58228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DCA750B3-E729-49F7-800A-1512C61D55E2}"/>
              </a:ext>
            </a:extLst>
          </p:cNvPr>
          <p:cNvSpPr txBox="1"/>
          <p:nvPr/>
        </p:nvSpPr>
        <p:spPr>
          <a:xfrm>
            <a:off x="952920" y="4606118"/>
            <a:ext cx="2837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(stupne voľnosti) = (n</a:t>
            </a:r>
            <a:r>
              <a:rPr lang="sk-SK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 + (n</a:t>
            </a:r>
            <a:r>
              <a:rPr lang="sk-SK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 = 30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50822DA0-8EED-48A2-BB17-2C3CE38544B0}"/>
              </a:ext>
            </a:extLst>
          </p:cNvPr>
          <p:cNvSpPr/>
          <p:nvPr/>
        </p:nvSpPr>
        <p:spPr>
          <a:xfrm>
            <a:off x="4194928" y="5693790"/>
            <a:ext cx="3553905" cy="1414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00DC3229-6A4E-4AC7-B511-89A5481792F8}"/>
              </a:ext>
            </a:extLst>
          </p:cNvPr>
          <p:cNvSpPr txBox="1"/>
          <p:nvPr/>
        </p:nvSpPr>
        <p:spPr>
          <a:xfrm>
            <a:off x="8088198" y="3059668"/>
            <a:ext cx="368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t-hodnota &gt; kritická hodnota 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xmlns="" id="{98614246-28F1-4942-AE6E-88B715761912}"/>
              </a:ext>
            </a:extLst>
          </p:cNvPr>
          <p:cNvCxnSpPr/>
          <p:nvPr/>
        </p:nvCxnSpPr>
        <p:spPr>
          <a:xfrm>
            <a:off x="9954705" y="3689432"/>
            <a:ext cx="0" cy="933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88A4011B-CEDF-440D-AA51-C35426A66107}"/>
              </a:ext>
            </a:extLst>
          </p:cNvPr>
          <p:cNvSpPr txBox="1"/>
          <p:nvPr/>
        </p:nvSpPr>
        <p:spPr>
          <a:xfrm>
            <a:off x="9160381" y="4790785"/>
            <a:ext cx="158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p-hodnota</a:t>
            </a:r>
          </a:p>
        </p:txBody>
      </p:sp>
    </p:spTree>
    <p:extLst>
      <p:ext uri="{BB962C8B-B14F-4D97-AF65-F5344CB8AC3E}">
        <p14:creationId xmlns:p14="http://schemas.microsoft.com/office/powerpoint/2010/main" val="391339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EDC2AF-9FF2-4DDE-8258-F326A2277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- hodnota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3BA5B44A-C1D9-4612-843F-E2B434B14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307796"/>
            <a:ext cx="9601200" cy="358140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t-hodnota má p-hodnotu</a:t>
            </a: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Pravdepodobnosť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vzor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údajov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mohol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byť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vytvorený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náhodnými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údajmi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784D91CA-CF6E-4FFA-85AE-45C42C56E1FC}"/>
              </a:ext>
            </a:extLst>
          </p:cNvPr>
          <p:cNvSpPr/>
          <p:nvPr/>
        </p:nvSpPr>
        <p:spPr>
          <a:xfrm>
            <a:off x="2554664" y="3672127"/>
            <a:ext cx="7560297" cy="852739"/>
          </a:xfrm>
          <a:prstGeom prst="rect">
            <a:avLst/>
          </a:prstGeom>
          <a:solidFill>
            <a:srgbClr val="00D0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0EBF6A8C-6227-425D-A6C1-05BA920D9A9B}"/>
              </a:ext>
            </a:extLst>
          </p:cNvPr>
          <p:cNvSpPr/>
          <p:nvPr/>
        </p:nvSpPr>
        <p:spPr>
          <a:xfrm>
            <a:off x="2554663" y="4524866"/>
            <a:ext cx="7560297" cy="852739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8B631B3E-1F69-418F-9DB5-CDD55DE48ABD}"/>
              </a:ext>
            </a:extLst>
          </p:cNvPr>
          <p:cNvSpPr txBox="1"/>
          <p:nvPr/>
        </p:nvSpPr>
        <p:spPr>
          <a:xfrm>
            <a:off x="2908167" y="3863146"/>
            <a:ext cx="685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&lt; 0,05              &lt; 5% pravdepodobnosť, že dáta sú len náhodné </a:t>
            </a: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&gt; 0,05              &gt; 5% pravdepodobnosť, že dáta sú len náhodné</a:t>
            </a:r>
          </a:p>
        </p:txBody>
      </p:sp>
    </p:spTree>
    <p:extLst>
      <p:ext uri="{BB962C8B-B14F-4D97-AF65-F5344CB8AC3E}">
        <p14:creationId xmlns:p14="http://schemas.microsoft.com/office/powerpoint/2010/main" val="53011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E5581C-C7E1-4826-8436-D973B29A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Typy t-testov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FFAB222E-FDA4-495F-9D1E-6429BBE34FAF}"/>
              </a:ext>
            </a:extLst>
          </p:cNvPr>
          <p:cNvSpPr txBox="1"/>
          <p:nvPr/>
        </p:nvSpPr>
        <p:spPr>
          <a:xfrm>
            <a:off x="1997093" y="5529614"/>
            <a:ext cx="2281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Jednovýberový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F80D9875-7CD0-4F0E-8E13-CC87DF1E33D3}"/>
              </a:ext>
            </a:extLst>
          </p:cNvPr>
          <p:cNvSpPr txBox="1"/>
          <p:nvPr/>
        </p:nvSpPr>
        <p:spPr>
          <a:xfrm>
            <a:off x="8002425" y="5553020"/>
            <a:ext cx="210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Dvojvýberový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Výsledok vyhľadávania obrázkov pre dopyt t test one tailed">
            <a:extLst>
              <a:ext uri="{FF2B5EF4-FFF2-40B4-BE49-F238E27FC236}">
                <a16:creationId xmlns:a16="http://schemas.microsoft.com/office/drawing/2014/main" xmlns="" id="{DF5BFB82-8FAB-48A9-9CB2-06E748DD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6" y="2139159"/>
            <a:ext cx="4459665" cy="32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t test one tailed">
            <a:extLst>
              <a:ext uri="{FF2B5EF4-FFF2-40B4-BE49-F238E27FC236}">
                <a16:creationId xmlns:a16="http://schemas.microsoft.com/office/drawing/2014/main" xmlns="" id="{847205C7-CFAE-406F-8AD7-40C0F5A94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31" y="2139158"/>
            <a:ext cx="4459665" cy="32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5FDFE986-C5A3-41E3-B059-5BFA7B746CDE}"/>
              </a:ext>
            </a:extLst>
          </p:cNvPr>
          <p:cNvSpPr txBox="1"/>
          <p:nvPr/>
        </p:nvSpPr>
        <p:spPr>
          <a:xfrm>
            <a:off x="1000571" y="3838983"/>
            <a:ext cx="1132004" cy="647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      .05</a:t>
            </a:r>
          </a:p>
          <a:p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794B3DF5-0177-461C-AE53-2183C7B7AE39}"/>
              </a:ext>
            </a:extLst>
          </p:cNvPr>
          <p:cNvSpPr txBox="1"/>
          <p:nvPr/>
        </p:nvSpPr>
        <p:spPr>
          <a:xfrm>
            <a:off x="10018640" y="3978449"/>
            <a:ext cx="119269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     .025</a:t>
            </a:r>
          </a:p>
          <a:p>
            <a:endParaRPr lang="sk-SK" sz="900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3E3E175A-1E8E-4773-964F-EA2988EC7BCC}"/>
              </a:ext>
            </a:extLst>
          </p:cNvPr>
          <p:cNvSpPr txBox="1"/>
          <p:nvPr/>
        </p:nvSpPr>
        <p:spPr>
          <a:xfrm>
            <a:off x="6833030" y="3895847"/>
            <a:ext cx="1192696" cy="647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      .025</a:t>
            </a:r>
          </a:p>
          <a:p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BF5BE672-0189-410C-B7B5-6FE3097F4D2D}"/>
              </a:ext>
            </a:extLst>
          </p:cNvPr>
          <p:cNvSpPr txBox="1"/>
          <p:nvPr/>
        </p:nvSpPr>
        <p:spPr>
          <a:xfrm>
            <a:off x="3705242" y="2554981"/>
            <a:ext cx="1132004" cy="647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.95</a:t>
            </a:r>
          </a:p>
          <a:p>
            <a:endParaRPr lang="sk-SK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129AE5FB-81E3-49D8-A205-506CED4392DD}"/>
              </a:ext>
            </a:extLst>
          </p:cNvPr>
          <p:cNvSpPr txBox="1"/>
          <p:nvPr/>
        </p:nvSpPr>
        <p:spPr>
          <a:xfrm>
            <a:off x="9574905" y="2676751"/>
            <a:ext cx="1132004" cy="647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 .95</a:t>
            </a:r>
          </a:p>
          <a:p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951AB728-9758-4A39-B201-D998BFA1A33E}"/>
              </a:ext>
            </a:extLst>
          </p:cNvPr>
          <p:cNvSpPr/>
          <p:nvPr/>
        </p:nvSpPr>
        <p:spPr>
          <a:xfrm>
            <a:off x="7071226" y="5991279"/>
            <a:ext cx="39643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výrazný rozdiel medzi výškou dievčat a </a:t>
            </a:r>
            <a:r>
              <a:rPr lang="sk-SK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výškov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chlapcov?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xmlns="" id="{4195A4D7-5517-459A-8046-479D884D4655}"/>
              </a:ext>
            </a:extLst>
          </p:cNvPr>
          <p:cNvSpPr/>
          <p:nvPr/>
        </p:nvSpPr>
        <p:spPr>
          <a:xfrm>
            <a:off x="907806" y="6153298"/>
            <a:ext cx="45448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 chlapci výrazne vyšší ako dievčatá?</a:t>
            </a:r>
          </a:p>
        </p:txBody>
      </p:sp>
    </p:spTree>
    <p:extLst>
      <p:ext uri="{BB962C8B-B14F-4D97-AF65-F5344CB8AC3E}">
        <p14:creationId xmlns:p14="http://schemas.microsoft.com/office/powerpoint/2010/main" val="223536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3E10A2-1892-4645-B470-6653C1EE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Typy t-testov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F6B2DD15-EFEB-4563-A5D8-DE1D46B5AFD1}"/>
              </a:ext>
            </a:extLst>
          </p:cNvPr>
          <p:cNvSpPr txBox="1"/>
          <p:nvPr/>
        </p:nvSpPr>
        <p:spPr>
          <a:xfrm>
            <a:off x="8000045" y="5710535"/>
            <a:ext cx="11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Párový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67E107AD-49A9-4ADB-B9C3-61246E0B719C}"/>
              </a:ext>
            </a:extLst>
          </p:cNvPr>
          <p:cNvSpPr txBox="1"/>
          <p:nvPr/>
        </p:nvSpPr>
        <p:spPr>
          <a:xfrm>
            <a:off x="2908763" y="5713474"/>
            <a:ext cx="144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Nepárový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9B1007E0-FC32-48F1-A85D-74DD6C2D4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71" y="1449746"/>
            <a:ext cx="3404734" cy="416631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8280E71B-2368-4FA4-A825-637D8113E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95" y="1447233"/>
            <a:ext cx="3404734" cy="416883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870ABC05-0DA0-4A6A-912E-553C5C6B8030}"/>
              </a:ext>
            </a:extLst>
          </p:cNvPr>
          <p:cNvSpPr txBox="1"/>
          <p:nvPr/>
        </p:nvSpPr>
        <p:spPr>
          <a:xfrm>
            <a:off x="2667508" y="6172200"/>
            <a:ext cx="1930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žiadne spojenie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2E976772-8583-4084-8808-4FE7B609F622}"/>
              </a:ext>
            </a:extLst>
          </p:cNvPr>
          <p:cNvSpPr txBox="1"/>
          <p:nvPr/>
        </p:nvSpPr>
        <p:spPr>
          <a:xfrm>
            <a:off x="6308559" y="6172200"/>
            <a:ext cx="4501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rovnaká skupina je opakovane meraná</a:t>
            </a:r>
          </a:p>
        </p:txBody>
      </p:sp>
    </p:spTree>
    <p:extLst>
      <p:ext uri="{BB962C8B-B14F-4D97-AF65-F5344CB8AC3E}">
        <p14:creationId xmlns:p14="http://schemas.microsoft.com/office/powerpoint/2010/main" val="10007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C89EA62-F38E-4285-A105-C5E1BD360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2CF6E46A-CCCD-4728-B011-E147B2362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2E2C684B-30C9-4689-A529-EBF1B8ADB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ABA7F3F-D56F-4C06-84AC-03FC83B064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15374B5-D7C8-4AA9-BE65-DB7A0CA9B4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C73A7452-ED0F-4903-A620-8D103E556C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F6A3F6CE-D581-4C37-8822-4F4A68325E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58DC67-4443-456B-BF4D-EF454449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500" b="1" kern="1200" cap="all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Testování</a:t>
            </a:r>
            <a:r>
              <a:rPr lang="en-US" sz="5500" b="1" kern="1200" cap="all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kern="1200" cap="all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odlehlých</a:t>
            </a:r>
            <a:r>
              <a:rPr lang="en-US" sz="5500" b="1" kern="1200" cap="all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kern="1200" cap="all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</a:t>
            </a:r>
            <a:endParaRPr lang="en-US" sz="5500" b="1" kern="1200" cap="all" baseline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67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3BF2021-B1EB-4C77-A09A-1968C6EF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Dean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Dixonův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Q-test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F89C22-0475-4427-B7C8-0269AD40E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FE9FC287-1182-495A-8732-91FB221B1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1" y="2285999"/>
            <a:ext cx="7478993" cy="4060209"/>
          </a:xfr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Vyloučení hrubých chyb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Vhodný pro soubor s malým počtem paralelních stanovení (pro n &lt; 7)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 směrodatné odchylky používá rozpětí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Q k pak výsledek není odlehlý a zůstane součástí souboru dat 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 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Q k pak výsledek je odlehlý a výsledek se vyloučí ze souboru dat 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4" descr="Obsah obrázku hodiny&#10;&#10;Popis vygenerovaný s velmi vysokou mírou spolehlivosti">
            <a:extLst>
              <a:ext uri="{FF2B5EF4-FFF2-40B4-BE49-F238E27FC236}">
                <a16:creationId xmlns:a16="http://schemas.microsoft.com/office/drawing/2014/main" xmlns="" id="{AC5ADC74-C936-4F4A-A501-8C1D96140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497" y="1428750"/>
            <a:ext cx="3636408" cy="27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00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1411BD59-DAFE-4047-BD03-F27ABA33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Q-test</a:t>
            </a:r>
          </a:p>
        </p:txBody>
      </p:sp>
      <p:graphicFrame>
        <p:nvGraphicFramePr>
          <p:cNvPr id="8" name="Zástupný obsah 4">
            <a:extLst>
              <a:ext uri="{FF2B5EF4-FFF2-40B4-BE49-F238E27FC236}">
                <a16:creationId xmlns:a16="http://schemas.microsoft.com/office/drawing/2014/main" xmlns="" id="{B81BE243-259B-464F-93E2-78BE5C6D6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291654"/>
              </p:ext>
            </p:extLst>
          </p:nvPr>
        </p:nvGraphicFramePr>
        <p:xfrm>
          <a:off x="1371600" y="2171700"/>
          <a:ext cx="4799268" cy="269747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0679">
                  <a:extLst>
                    <a:ext uri="{9D8B030D-6E8A-4147-A177-3AD203B41FA5}">
                      <a16:colId xmlns:a16="http://schemas.microsoft.com/office/drawing/2014/main" xmlns="" val="1430588647"/>
                    </a:ext>
                  </a:extLst>
                </a:gridCol>
                <a:gridCol w="3168589">
                  <a:extLst>
                    <a:ext uri="{9D8B030D-6E8A-4147-A177-3AD203B41FA5}">
                      <a16:colId xmlns:a16="http://schemas.microsoft.com/office/drawing/2014/main" xmlns="" val="2902349458"/>
                    </a:ext>
                  </a:extLst>
                </a:gridCol>
              </a:tblGrid>
              <a:tr h="502919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dirty="0">
                          <a:effectLst/>
                        </a:rPr>
                        <a:t>Obsah křemičitanu ve vzorku [%]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37617335"/>
                  </a:ext>
                </a:extLst>
              </a:tr>
              <a:tr h="325119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50,10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75503234"/>
                  </a:ext>
                </a:extLst>
              </a:tr>
              <a:tr h="325119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52,44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02573771"/>
                  </a:ext>
                </a:extLst>
              </a:tr>
              <a:tr h="325119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52,91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7167281"/>
                  </a:ext>
                </a:extLst>
              </a:tr>
              <a:tr h="325119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53,82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44328290"/>
                  </a:ext>
                </a:extLst>
              </a:tr>
              <a:tr h="325119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53,89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64360165"/>
                  </a:ext>
                </a:extLst>
              </a:tr>
              <a:tr h="325119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54,03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5392240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xmlns="" id="{91DFD63C-A118-47D8-85BE-8EC599B02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95942"/>
              </p:ext>
            </p:extLst>
          </p:nvPr>
        </p:nvGraphicFramePr>
        <p:xfrm>
          <a:off x="6926475" y="2694432"/>
          <a:ext cx="3290717" cy="217474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70179">
                  <a:extLst>
                    <a:ext uri="{9D8B030D-6E8A-4147-A177-3AD203B41FA5}">
                      <a16:colId xmlns:a16="http://schemas.microsoft.com/office/drawing/2014/main" xmlns="" val="4169253"/>
                    </a:ext>
                  </a:extLst>
                </a:gridCol>
                <a:gridCol w="1520538">
                  <a:extLst>
                    <a:ext uri="{9D8B030D-6E8A-4147-A177-3AD203B41FA5}">
                      <a16:colId xmlns:a16="http://schemas.microsoft.com/office/drawing/2014/main" xmlns="" val="1271086600"/>
                    </a:ext>
                  </a:extLst>
                </a:gridCol>
              </a:tblGrid>
              <a:tr h="541034">
                <a:tc gridSpan="2"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cs-CZ" sz="2400" kern="1200" dirty="0">
                          <a:effectLst/>
                        </a:rPr>
                        <a:t>Výpočty</a:t>
                      </a:r>
                      <a:endParaRPr lang="cs-CZ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defTabSz="914400"/>
                      <a:endParaRPr lang="cs-CZ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74985462"/>
                  </a:ext>
                </a:extLst>
              </a:tr>
              <a:tr h="541035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cs-CZ" sz="2400" kern="1200">
                          <a:effectLst/>
                        </a:rPr>
                        <a:t>rozptyl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cs-CZ" sz="2400" kern="1200">
                          <a:effectLst/>
                        </a:rPr>
                        <a:t>3,93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91131169"/>
                  </a:ext>
                </a:extLst>
              </a:tr>
              <a:tr h="54633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cs-CZ" sz="2400" kern="1200">
                          <a:effectLst/>
                        </a:rPr>
                        <a:t>Q</a:t>
                      </a:r>
                      <a:r>
                        <a:rPr lang="cs-CZ" sz="2400" kern="1200" baseline="-250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cs-CZ" sz="2400" kern="1200">
                          <a:effectLst/>
                        </a:rPr>
                        <a:t>0,59542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20018554"/>
                  </a:ext>
                </a:extLst>
              </a:tr>
              <a:tr h="546339"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cs-CZ" sz="24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2400" kern="1200" baseline="-25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cs-CZ" sz="2400" kern="1200" dirty="0">
                          <a:effectLst/>
                        </a:rPr>
                        <a:t>0,03562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41939330"/>
                  </a:ext>
                </a:extLst>
              </a:tr>
            </a:tbl>
          </a:graphicData>
        </a:graphic>
      </p:graphicFrame>
      <p:pic>
        <p:nvPicPr>
          <p:cNvPr id="10" name="Obrázek 4" descr="Obsah obrázku hodiny&#10;&#10;Popis vygenerovaný s velmi vysokou mírou spolehlivosti">
            <a:extLst>
              <a:ext uri="{FF2B5EF4-FFF2-40B4-BE49-F238E27FC236}">
                <a16:creationId xmlns:a16="http://schemas.microsoft.com/office/drawing/2014/main" xmlns="" id="{C80DFA9D-C813-49F0-A3D5-AF1305DD4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39" b="694"/>
          <a:stretch/>
        </p:blipFill>
        <p:spPr>
          <a:xfrm>
            <a:off x="6926475" y="816015"/>
            <a:ext cx="3290717" cy="135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8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631FDD-1B62-4C8F-A6AE-180DF612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Grubsův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T-test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9B282626-E211-4A55-93E5-7E5426222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n &gt; 7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Parametrický test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Používáme parametry souboru: průměr a směrodatnou odchylku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kolik směrodatných odchylek se liší extrémní hodnota od průměru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 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 výsledek není odlehlý a zůstane součástí souboru dat 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 výsledek je odlehlý a výsledek se vyloučí ze souboru dat 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4">
            <a:extLst>
              <a:ext uri="{FF2B5EF4-FFF2-40B4-BE49-F238E27FC236}">
                <a16:creationId xmlns:a16="http://schemas.microsoft.com/office/drawing/2014/main" xmlns="" id="{4134D302-DDC0-4082-9E75-917B75B7F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4" t="2128" r="6283" b="5319"/>
          <a:stretch/>
        </p:blipFill>
        <p:spPr>
          <a:xfrm>
            <a:off x="6172200" y="685800"/>
            <a:ext cx="2134573" cy="2513618"/>
          </a:xfrm>
          <a:prstGeom prst="rect">
            <a:avLst/>
          </a:prstGeom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xmlns="" id="{EEE1A60B-A506-4A2B-BB77-3360C3A3D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580" y="1185371"/>
            <a:ext cx="24765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1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89A68C-B761-4717-8D7C-F4ADB22F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Priemer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medián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9447BBA-D834-4E07-B108-1F5FB62F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52430"/>
            <a:ext cx="9601200" cy="3581400"/>
          </a:xfrm>
        </p:spPr>
        <p:txBody>
          <a:bodyPr>
            <a:normAutofit/>
          </a:bodyPr>
          <a:lstStyle/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Priemer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súčet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všetkých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hodnôt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vydelený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počtom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Medián -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prostredná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pozorovaná hodnota,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pozorované hodnoty na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polovice (na hodnoty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menšie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hodnoty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väčšie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medián)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94229BAF-4B2C-4A7A-A925-36FABFAA9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47" y="2512684"/>
            <a:ext cx="2531959" cy="15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31FC0A2E-769E-487B-980D-63118ACA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47" y="5011844"/>
            <a:ext cx="6229705" cy="157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46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AA1DBB-6A58-4C0D-96CF-31646E7A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t-test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xmlns="" id="{5920D5BA-C28B-46AE-8C77-5F2E729F0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718693"/>
              </p:ext>
            </p:extLst>
          </p:nvPr>
        </p:nvGraphicFramePr>
        <p:xfrm>
          <a:off x="920150" y="1466490"/>
          <a:ext cx="6105352" cy="52842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11769">
                  <a:extLst>
                    <a:ext uri="{9D8B030D-6E8A-4147-A177-3AD203B41FA5}">
                      <a16:colId xmlns:a16="http://schemas.microsoft.com/office/drawing/2014/main" xmlns="" val="736334592"/>
                    </a:ext>
                  </a:extLst>
                </a:gridCol>
                <a:gridCol w="3393583">
                  <a:extLst>
                    <a:ext uri="{9D8B030D-6E8A-4147-A177-3AD203B41FA5}">
                      <a16:colId xmlns:a16="http://schemas.microsoft.com/office/drawing/2014/main" xmlns="" val="54283543"/>
                    </a:ext>
                  </a:extLst>
                </a:gridCol>
              </a:tblGrid>
              <a:tr h="718867">
                <a:tc gridSpan="2"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effectLst/>
                        </a:rPr>
                        <a:t>Titrační stanovení manganu [%]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8747662"/>
                  </a:ext>
                </a:extLst>
              </a:tr>
              <a:tr h="38044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37,41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33165891"/>
                  </a:ext>
                </a:extLst>
              </a:tr>
              <a:tr h="38044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37,76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14730057"/>
                  </a:ext>
                </a:extLst>
              </a:tr>
              <a:tr h="38044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37,84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72166700"/>
                  </a:ext>
                </a:extLst>
              </a:tr>
              <a:tr h="38044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37,88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25488907"/>
                  </a:ext>
                </a:extLst>
              </a:tr>
              <a:tr h="38044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37,90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75041955"/>
                  </a:ext>
                </a:extLst>
              </a:tr>
              <a:tr h="38044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37,92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31575550"/>
                  </a:ext>
                </a:extLst>
              </a:tr>
              <a:tr h="38044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38,01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60308030"/>
                  </a:ext>
                </a:extLst>
              </a:tr>
              <a:tr h="38044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38,23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30809647"/>
                  </a:ext>
                </a:extLst>
              </a:tr>
              <a:tr h="38044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38,33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49731733"/>
                  </a:ext>
                </a:extLst>
              </a:tr>
              <a:tr h="38044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38,42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81657215"/>
                  </a:ext>
                </a:extLst>
              </a:tr>
              <a:tr h="38044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38,59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52843403"/>
                  </a:ext>
                </a:extLst>
              </a:tr>
              <a:tr h="38044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</a:rPr>
                        <a:t>39,90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07790920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xmlns="" id="{3A49E1F3-FCF9-4B4D-A097-08D2D78D1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057100"/>
              </p:ext>
            </p:extLst>
          </p:nvPr>
        </p:nvGraphicFramePr>
        <p:xfrm>
          <a:off x="8142976" y="2171700"/>
          <a:ext cx="2829824" cy="159588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14912">
                  <a:extLst>
                    <a:ext uri="{9D8B030D-6E8A-4147-A177-3AD203B41FA5}">
                      <a16:colId xmlns:a16="http://schemas.microsoft.com/office/drawing/2014/main" xmlns="" val="3660515424"/>
                    </a:ext>
                  </a:extLst>
                </a:gridCol>
                <a:gridCol w="1414912">
                  <a:extLst>
                    <a:ext uri="{9D8B030D-6E8A-4147-A177-3AD203B41FA5}">
                      <a16:colId xmlns:a16="http://schemas.microsoft.com/office/drawing/2014/main" xmlns="" val="4282724019"/>
                    </a:ext>
                  </a:extLst>
                </a:gridCol>
              </a:tblGrid>
              <a:tr h="531962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2400" dirty="0">
                          <a:effectLst/>
                        </a:rPr>
                        <a:t>Výpočty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28815226"/>
                  </a:ext>
                </a:extLst>
              </a:tr>
              <a:tr h="531962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průměr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38,18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66502514"/>
                  </a:ext>
                </a:extLst>
              </a:tr>
              <a:tr h="531962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sm.odch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</a:rPr>
                        <a:t>0,60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07382680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xmlns="" id="{9CAD8A76-F4E6-441A-AD41-29DDA4780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45069"/>
              </p:ext>
            </p:extLst>
          </p:nvPr>
        </p:nvGraphicFramePr>
        <p:xfrm>
          <a:off x="8159439" y="4426789"/>
          <a:ext cx="2813361" cy="165339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21667">
                  <a:extLst>
                    <a:ext uri="{9D8B030D-6E8A-4147-A177-3AD203B41FA5}">
                      <a16:colId xmlns:a16="http://schemas.microsoft.com/office/drawing/2014/main" xmlns="" val="1022081604"/>
                    </a:ext>
                  </a:extLst>
                </a:gridCol>
                <a:gridCol w="1691694">
                  <a:extLst>
                    <a:ext uri="{9D8B030D-6E8A-4147-A177-3AD203B41FA5}">
                      <a16:colId xmlns:a16="http://schemas.microsoft.com/office/drawing/2014/main" xmlns="" val="395229182"/>
                    </a:ext>
                  </a:extLst>
                </a:gridCol>
              </a:tblGrid>
              <a:tr h="55113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800">
                          <a:effectLst/>
                        </a:rPr>
                        <a:t>t-test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44206861"/>
                  </a:ext>
                </a:extLst>
              </a:tr>
              <a:tr h="551131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T1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1,282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0169884"/>
                  </a:ext>
                </a:extLst>
              </a:tr>
              <a:tr h="551131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</a:rPr>
                        <a:t>T12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2,850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85980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13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xmlns="" id="{85DEF8F3-082E-4527-8389-D35EB7308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0" y="0"/>
            <a:ext cx="9144019" cy="6854510"/>
          </a:xfrm>
        </p:spPr>
      </p:pic>
    </p:spTree>
    <p:extLst>
      <p:ext uri="{BB962C8B-B14F-4D97-AF65-F5344CB8AC3E}">
        <p14:creationId xmlns:p14="http://schemas.microsoft.com/office/powerpoint/2010/main" val="2928444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45A6EB-FF85-4B87-9EB9-50623031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A8B46B5-F9A8-4B1A-BA66-A147074D2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630903" cy="757555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Porovnávání průměrů v k&gt;2 diskrétních skupinách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7057B742-C918-49C2-8C4F-1EB0BAA15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274821"/>
            <a:ext cx="10515600" cy="144018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Proměnná, která kategorizuje jednotlivé pozorované skupiny se nazývá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KATEGORIÁLNÍ FAKTOR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9E417723-EB95-4DB2-8CE8-9F9D306996EF}"/>
              </a:ext>
            </a:extLst>
          </p:cNvPr>
          <p:cNvSpPr txBox="1"/>
          <p:nvPr/>
        </p:nvSpPr>
        <p:spPr>
          <a:xfrm>
            <a:off x="1659835" y="3075622"/>
            <a:ext cx="1719470" cy="492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9AAF91AE-FFB3-4548-BD9D-CA5EE843C249}"/>
              </a:ext>
            </a:extLst>
          </p:cNvPr>
          <p:cNvSpPr txBox="1"/>
          <p:nvPr/>
        </p:nvSpPr>
        <p:spPr>
          <a:xfrm>
            <a:off x="4475922" y="3075622"/>
            <a:ext cx="171947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Vzorek 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52B47594-C111-4D6A-ADBF-72C25E0E5DE7}"/>
              </a:ext>
            </a:extLst>
          </p:cNvPr>
          <p:cNvSpPr txBox="1"/>
          <p:nvPr/>
        </p:nvSpPr>
        <p:spPr>
          <a:xfrm>
            <a:off x="7292009" y="3075622"/>
            <a:ext cx="1719470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Vzorek 2</a:t>
            </a:r>
          </a:p>
        </p:txBody>
      </p:sp>
    </p:spTree>
    <p:extLst>
      <p:ext uri="{BB962C8B-B14F-4D97-AF65-F5344CB8AC3E}">
        <p14:creationId xmlns:p14="http://schemas.microsoft.com/office/powerpoint/2010/main" val="2723485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83ED2B-41F3-429F-898E-C322A077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1C6720E-FFE9-4D74-BA7E-18DFD5DE0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1432370"/>
            <a:ext cx="4443984" cy="739330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Vizualizace dat</a:t>
            </a:r>
          </a:p>
        </p:txBody>
      </p:sp>
      <p:pic>
        <p:nvPicPr>
          <p:cNvPr id="18" name="Zástupný obsah 17">
            <a:extLst>
              <a:ext uri="{FF2B5EF4-FFF2-40B4-BE49-F238E27FC236}">
                <a16:creationId xmlns:a16="http://schemas.microsoft.com/office/drawing/2014/main" xmlns="" id="{B834B77A-D55F-4988-AF7E-4A6B42FDE7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04" y="2340864"/>
            <a:ext cx="5348977" cy="3813446"/>
          </a:xfr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xmlns="" id="{F09FE089-52E8-4642-B412-B02D873F6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6416" y="1353415"/>
            <a:ext cx="4443984" cy="823912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Odlehlé hodnoty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08FF9291-7923-4E7A-ACA4-3FADE854C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6416" y="2340864"/>
            <a:ext cx="5160961" cy="422874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Hrubé chyby, překlepy, prokazatelné selhání lidí či techniky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Důsledky poruch, chybného měření, technologických chyb</a:t>
            </a:r>
          </a:p>
          <a:p>
            <a:pPr marL="0" indent="0">
              <a:buNone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Vyloučení odlehlých hodnot</a:t>
            </a:r>
          </a:p>
          <a:p>
            <a:pPr lvl="1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Zachování odlehlých hodnot</a:t>
            </a:r>
          </a:p>
          <a:p>
            <a:pPr lvl="1"/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Kruskalův-Wallisův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452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EE5E86-10BE-4106-B20C-0B5047B6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455BA2D-991F-4C8C-9E0E-9A1468E57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596784"/>
            <a:ext cx="4443984" cy="823912"/>
          </a:xfrm>
        </p:spPr>
        <p:txBody>
          <a:bodyPr anchor="ctr">
            <a:normAutofit/>
          </a:bodyPr>
          <a:lstStyle/>
          <a:p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Předpoklady analýzy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FB4A2731-4673-43C9-9A8E-19A617DCF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576460"/>
            <a:ext cx="4443984" cy="256219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Normalita rozložení dat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Nezávislost výběru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Shodnost rozptylu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homoskedosticita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6F8561B8-93C2-40F6-B1E1-B2B8F7909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600046"/>
            <a:ext cx="4443984" cy="823912"/>
          </a:xfrm>
        </p:spPr>
        <p:txBody>
          <a:bodyPr anchor="ctr">
            <a:normAutofit/>
          </a:bodyPr>
          <a:lstStyle/>
          <a:p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Nulová hypotéza </a:t>
            </a:r>
            <a:r>
              <a:rPr lang="cs-CZ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ANOVy</a:t>
            </a:r>
            <a:endParaRPr lang="cs-CZ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6B08B11C-3FCF-48DA-B1CF-77D029B66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2576459"/>
            <a:ext cx="5083890" cy="256219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všechny střední hodnoty jsou si rovny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alespoň jedna dvojice středních hodnot se liší</a:t>
            </a:r>
          </a:p>
          <a:p>
            <a:pPr lvl="1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Platí-li H</a:t>
            </a:r>
            <a:r>
              <a:rPr lang="cs-CZ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pro potřeba využít </a:t>
            </a:r>
            <a:r>
              <a:rPr lang="cs-CZ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hoc analýzu</a:t>
            </a:r>
          </a:p>
        </p:txBody>
      </p:sp>
    </p:spTree>
    <p:extLst>
      <p:ext uri="{BB962C8B-B14F-4D97-AF65-F5344CB8AC3E}">
        <p14:creationId xmlns:p14="http://schemas.microsoft.com/office/powerpoint/2010/main" val="3261421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86DF73-BF54-460B-85B2-6B3343B4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E116F125-1D1C-4123-980A-3F18545AC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428750"/>
            <a:ext cx="4631635" cy="823912"/>
          </a:xfrm>
        </p:spPr>
        <p:txBody>
          <a:bodyPr anchor="ctr">
            <a:normAutofit/>
          </a:bodyPr>
          <a:lstStyle/>
          <a:p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Rozklad celkové variability dat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C1206ABF-ECAE-4E82-8907-5B6314BD6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365760"/>
            <a:ext cx="4631634" cy="270982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Systematická část</a:t>
            </a:r>
          </a:p>
          <a:p>
            <a:pPr lvl="1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Kategorizace skupin, </a:t>
            </a:r>
          </a:p>
          <a:p>
            <a:pPr marL="457200" lvl="1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tzv. vysvětlitelná variabilita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Náhodná část</a:t>
            </a:r>
          </a:p>
          <a:p>
            <a:pPr lvl="1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Chyby neovlivnitelné, přítomné ve všech měřeních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xmlns="" id="{91018F6F-1AA1-4295-A2D5-9A54D48CC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428750"/>
            <a:ext cx="4443984" cy="823912"/>
          </a:xfrm>
        </p:spPr>
        <p:txBody>
          <a:bodyPr anchor="ctr">
            <a:normAutofit/>
          </a:bodyPr>
          <a:lstStyle/>
          <a:p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hoc analýza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9623F76A-A887-4F3E-8491-92B9CC07D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3" y="2365759"/>
            <a:ext cx="4991125" cy="334592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Porovnání středních hodnot všech dvojic populací</a:t>
            </a:r>
          </a:p>
          <a:p>
            <a:pPr lvl="1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Fischerovo LSD</a:t>
            </a:r>
          </a:p>
          <a:p>
            <a:pPr lvl="1"/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Bonferroniho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metoda</a:t>
            </a:r>
          </a:p>
          <a:p>
            <a:pPr lvl="1"/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Scheffého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metoda</a:t>
            </a:r>
          </a:p>
          <a:p>
            <a:pPr lvl="1"/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Tukeyho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metoda</a:t>
            </a:r>
          </a:p>
          <a:p>
            <a:pPr lvl="1"/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HSD </a:t>
            </a:r>
          </a:p>
        </p:txBody>
      </p:sp>
    </p:spTree>
    <p:extLst>
      <p:ext uri="{BB962C8B-B14F-4D97-AF65-F5344CB8AC3E}">
        <p14:creationId xmlns:p14="http://schemas.microsoft.com/office/powerpoint/2010/main" val="2792323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C6DC64-ECA4-40AE-A51F-1FCE250B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Kruskalův-Wallisův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72A30A0C-058D-422F-9F98-C5CD57C50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156791"/>
            <a:ext cx="10515600" cy="368458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Neparametrická ANOVA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Porovnávání mediánů v k&gt;2 nezávislých skupinách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Výběry nesplňují požadavky pro použití parametrické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ANOVy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26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9EBF89-F811-4844-9DB7-A1D32DFE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Kruskalův-Wallisův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  <a:endParaRPr lang="cs-CZ" sz="4000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369BB5E-DBDB-4A12-A4C6-58F689BAB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565190"/>
            <a:ext cx="4443984" cy="823912"/>
          </a:xfrm>
        </p:spPr>
        <p:txBody>
          <a:bodyPr anchor="ctr">
            <a:normAutofit/>
          </a:bodyPr>
          <a:lstStyle/>
          <a:p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Nulová hypotéza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E02804B6-7308-45AB-B1E7-C97C32573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730617"/>
            <a:ext cx="4443984" cy="256219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mediány všech porovnávaných skupin jsou si rovny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alespoň jedna dvojice mediánů porovnávaných skupin se liší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F091B4F7-A055-413E-85DC-28C554D2C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3" y="1565190"/>
            <a:ext cx="4991125" cy="823912"/>
          </a:xfrm>
        </p:spPr>
        <p:txBody>
          <a:bodyPr>
            <a:noAutofit/>
          </a:bodyPr>
          <a:lstStyle/>
          <a:p>
            <a:r>
              <a:rPr lang="cs-CZ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Kruskalovo-Wallisova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 hoc analýza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D05EAD52-BC5E-4707-B427-4A87061FB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3" y="2730617"/>
            <a:ext cx="4858604" cy="256219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Porovnání mediánů všech dvojic populací</a:t>
            </a:r>
          </a:p>
          <a:p>
            <a:pPr lvl="1"/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Dunnova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metoda</a:t>
            </a:r>
          </a:p>
          <a:p>
            <a:pPr lvl="1"/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Neméniova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metoda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31308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xmlns="" id="{32812C54-7AEF-4ABB-826E-221F51CB0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DD462B-ADAE-4B93-86FC-54401071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Neparametrické testy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xmlns="" id="{891F40E4-8A76-44CF-91EC-907367352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2171013-D973-4187-9CF2-EE098EEF81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8584A7D1-09D0-4D04-A738-45A7B61AE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3" y="2286000"/>
            <a:ext cx="8591575" cy="3581400"/>
          </a:xfr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srovnání souboru statistických dat, u kterých není předpoklad normálního rozdělení pravděpodobností sledovaného znaku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použitelné i pro symetrická data a při výskytu odlehlých hodnot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menší síla testu (místo původních hodnot využívají jejich pořadí) 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nižší citlivost a přesnost 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testují nulovou hypotézu 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69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939879-5086-41B5-9E19-99E7802A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Neparametrické testy - rozdělení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B06539E-D462-4287-81FF-866003EC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jednovýběrové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statistické testy</a:t>
            </a:r>
          </a:p>
          <a:p>
            <a:pPr lvl="1" fontAlgn="base"/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jednovýběrový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t-test</a:t>
            </a:r>
          </a:p>
          <a:p>
            <a:pPr lvl="1" fontAlgn="base"/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jednovýběrový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rozptylu</a:t>
            </a: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dvouvýběrové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statistické testy</a:t>
            </a:r>
          </a:p>
          <a:p>
            <a:pPr lvl="1" fontAlgn="base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nepárový Mann-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Whitneyho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  <a:p>
            <a:pPr lvl="1" fontAlgn="base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párový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Wilcoxon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znaménkový test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8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6D12C9-16C9-49B4-89DA-AA654BDA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Rozptyl dát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xmlns="" id="{0FDF2CEF-415F-43EA-ACC6-FC411BD2FF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910687"/>
                <a:ext cx="9601200" cy="477671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vyjadruje variabilitu</a:t>
                </a:r>
              </a:p>
              <a:p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aritmetický </a:t>
                </a:r>
                <a:r>
                  <a:rPr lang="cs-CZ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priemer</a:t>
                </a:r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štvorcov</a:t>
                </a:r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(druhých </a:t>
                </a:r>
                <a:r>
                  <a:rPr lang="cs-CZ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mocnín</a:t>
                </a:r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cs-CZ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odchýlok</a:t>
                </a:r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od aritmetického </a:t>
                </a:r>
                <a:r>
                  <a:rPr lang="cs-CZ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priemeru</a:t>
                </a:r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cs-CZ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veľmi</a:t>
                </a:r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ovplyvniteľný</a:t>
                </a:r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odľahlými</a:t>
                </a:r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hodnotami</a:t>
                </a:r>
              </a:p>
              <a:p>
                <a:endParaRPr lang="cs-CZ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odmocnina z rozptylu= </a:t>
                </a:r>
                <a:r>
                  <a:rPr lang="cs-CZ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smerodajná</a:t>
                </a:r>
                <a:r>
                  <a:rPr lang="cs-CZ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odchýlka</a:t>
                </a:r>
                <a:r>
                  <a:rPr lang="cs-CZ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(SMODCH)</a:t>
                </a:r>
                <a:endParaRPr lang="cs-CZ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uvádza</a:t>
                </a:r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cs-CZ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rovnakých</a:t>
                </a:r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jednotkách </a:t>
                </a:r>
                <a:r>
                  <a:rPr lang="cs-CZ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ako</a:t>
                </a:r>
                <a:r>
                  <a:rPr lang="cs-CZ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pozorované </a:t>
                </a:r>
                <a:r>
                  <a:rPr lang="cs-CZ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dáta</a:t>
                </a:r>
                <a:endParaRPr lang="cs-CZ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cs-CZ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</a:t>
                </a:r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n&lt;10	</a:t>
                </a:r>
                <a:r>
                  <a:rPr lang="cs-CZ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cs-CZ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cs-CZ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cs-CZ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R </a:t>
                </a:r>
                <a:endParaRPr lang="cs-CZ" sz="2400" dirty="0"/>
              </a:p>
              <a:p>
                <a:pPr lvl="1"/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 n&gt;10	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pt-BR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2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cs-CZ" sz="2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−1</m:t>
                                </m:r>
                              </m:den>
                            </m:f>
                            <m:r>
                              <a:rPr lang="cs-CZ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24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sz="2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cs-CZ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24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lang="cs-CZ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sz="2400" dirty="0"/>
                  <a:t>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FDF2CEF-415F-43EA-ACC6-FC411BD2FF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910687"/>
                <a:ext cx="9601200" cy="4776716"/>
              </a:xfrm>
              <a:blipFill>
                <a:blip r:embed="rId2"/>
                <a:stretch>
                  <a:fillRect l="-889" t="-29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6" name="Picture 8">
            <a:extLst>
              <a:ext uri="{FF2B5EF4-FFF2-40B4-BE49-F238E27FC236}">
                <a16:creationId xmlns:a16="http://schemas.microsoft.com/office/drawing/2014/main" xmlns="" id="{941257CA-F774-4994-8FCD-8FF7A656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00" y="3431347"/>
            <a:ext cx="2153893" cy="12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87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3F2929-D336-4D21-839A-A747EB9E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Mann-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Whitney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A5B4A5C-43DD-45A4-8621-432E956FF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Neparametrický ekvivalent t-testu nezávislých vzorků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Ověření významnosti rozdílu mezi dvěma nezávislými vzorky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Distribuce (rozložení) vzorku není normální, není možná jejich transformace na normální distribuci pomocí logaritmické transformace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Počítá s pořadím dat v souborech, ne s originálními daty </a:t>
            </a:r>
          </a:p>
        </p:txBody>
      </p:sp>
    </p:spTree>
    <p:extLst>
      <p:ext uri="{BB962C8B-B14F-4D97-AF65-F5344CB8AC3E}">
        <p14:creationId xmlns:p14="http://schemas.microsoft.com/office/powerpoint/2010/main" val="3064478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C7BB1A-63B9-4501-A25E-7B8A6D3D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Mann-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Whitney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328278F-EA34-425D-AB2C-85F355E2D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5121965" cy="358140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měřená koncentrace protilátek u 42 pacientů s G-B a 21 pacientů s jiným onemocněním ŠŽ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nulová hypotéza je, že není rozdíl mezi skupinami pacientů s G-B a pacienty s jiným onemocněním ŠŽ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B7D9BB3-5D31-44F6-A186-B8FBF67A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63" y="1439981"/>
            <a:ext cx="5324586" cy="39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FA76028E-3F3A-45B5-9BC6-960E2806DBA8}"/>
              </a:ext>
            </a:extLst>
          </p:cNvPr>
          <p:cNvSpPr/>
          <p:nvPr/>
        </p:nvSpPr>
        <p:spPr>
          <a:xfrm rot="16200000">
            <a:off x="4689213" y="3244334"/>
            <a:ext cx="39780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Koncentrácia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IU/I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860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5F59EC4-2713-47B1-88C9-FCBB6A15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Mann-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Whitney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98418AF-9F78-48C3-B28F-AB5C864BD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161722" cy="3581400"/>
          </a:xfrm>
        </p:spPr>
        <p:txBody>
          <a:bodyPr>
            <a:noAutofit/>
          </a:bodyPr>
          <a:lstStyle/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pořadí sloučených hodnot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pořadí hodnot v jednotlivých skupinách dat je sečteno a menší ze součtů je použit pro srovnání s kritickou hodnotou testu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výsledkem testu je P &lt;0,05, nulovou hypotézu tedy zamítáme a výsledek testu potvrzuje statisticky signifikatní rozdíl mezi porovnávanými skupinami pacientů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D524EC8E-661B-4D5F-99EB-B2CC5188D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58812"/>
              </p:ext>
            </p:extLst>
          </p:nvPr>
        </p:nvGraphicFramePr>
        <p:xfrm>
          <a:off x="6533322" y="829819"/>
          <a:ext cx="5558592" cy="5879022"/>
        </p:xfrm>
        <a:graphic>
          <a:graphicData uri="http://schemas.openxmlformats.org/drawingml/2006/table">
            <a:tbl>
              <a:tblPr/>
              <a:tblGrid>
                <a:gridCol w="1852864">
                  <a:extLst>
                    <a:ext uri="{9D8B030D-6E8A-4147-A177-3AD203B41FA5}">
                      <a16:colId xmlns:a16="http://schemas.microsoft.com/office/drawing/2014/main" xmlns="" val="3628885728"/>
                    </a:ext>
                  </a:extLst>
                </a:gridCol>
                <a:gridCol w="1852864">
                  <a:extLst>
                    <a:ext uri="{9D8B030D-6E8A-4147-A177-3AD203B41FA5}">
                      <a16:colId xmlns:a16="http://schemas.microsoft.com/office/drawing/2014/main" xmlns="" val="1234798622"/>
                    </a:ext>
                  </a:extLst>
                </a:gridCol>
                <a:gridCol w="1852864">
                  <a:extLst>
                    <a:ext uri="{9D8B030D-6E8A-4147-A177-3AD203B41FA5}">
                      <a16:colId xmlns:a16="http://schemas.microsoft.com/office/drawing/2014/main" xmlns="" val="4091800433"/>
                    </a:ext>
                  </a:extLst>
                </a:gridCol>
              </a:tblGrid>
              <a:tr h="95562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G-B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iné ochorenia štítnej žľazy bez AITx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254798"/>
                  </a:ext>
                </a:extLst>
              </a:tr>
              <a:tr h="668935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vzoriek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515808"/>
                  </a:ext>
                </a:extLst>
              </a:tr>
              <a:tr h="824225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Najnižšia hodnota TRAK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8781999"/>
                  </a:ext>
                </a:extLst>
              </a:tr>
              <a:tr h="824225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Najvyššia hodnota TRAK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7450265"/>
                  </a:ext>
                </a:extLst>
              </a:tr>
              <a:tr h="668935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Medián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0645754"/>
                  </a:ext>
                </a:extLst>
              </a:tr>
              <a:tr h="1039241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 interval spoľahlivosti pre medián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2,5728-9,2540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0,3000-0,4000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6854604"/>
                  </a:ext>
                </a:extLst>
              </a:tr>
              <a:tr h="671682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Hladina významnosti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P&lt;0,0001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2" marR="53002" marT="75717" marB="75717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10877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9E24D8DA-6628-49A2-ADF5-B6A516DC3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563" y="1046024"/>
            <a:ext cx="15292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19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D39E0A-A9F9-4634-9F71-87BE6E32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Wilcoxonův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2E8D7CE-D83E-41DD-83DA-1BC1684EF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neparametrická obdoba párového t-testu 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jednovýběrového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t-testu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neparametrický test pro párové hodnoty dvou závislých souborů, u kterých není jistota normálního rozložení dat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porovnání stejné skupiny respondentů ve dvou podmínkách (před experimentální manipulací a po ní, hladina analytu před a po podání léku…)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91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4062B6-C943-496B-BDDB-CEE42FF8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Wilcoxonův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9944148-966F-4C4F-A94C-E5D7CE828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413513" cy="358140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rozdílu párových dat v rámci každého vzorku a následné seřazení rozdílu podle pořadí nezávisle na znaménku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pořadí záporných a kladných rozdílu je poté zvlášť sečteno a menší z těchto hodnot je srovnána s kritickou hodnotou testu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16855D0D-0F47-4B43-9A9B-79530EBF5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744580"/>
              </p:ext>
            </p:extLst>
          </p:nvPr>
        </p:nvGraphicFramePr>
        <p:xfrm>
          <a:off x="7001301" y="846157"/>
          <a:ext cx="4856468" cy="5574318"/>
        </p:xfrm>
        <a:graphic>
          <a:graphicData uri="http://schemas.openxmlformats.org/drawingml/2006/table">
            <a:tbl>
              <a:tblPr/>
              <a:tblGrid>
                <a:gridCol w="1474208">
                  <a:extLst>
                    <a:ext uri="{9D8B030D-6E8A-4147-A177-3AD203B41FA5}">
                      <a16:colId xmlns:a16="http://schemas.microsoft.com/office/drawing/2014/main" xmlns="" val="1093248692"/>
                    </a:ext>
                  </a:extLst>
                </a:gridCol>
                <a:gridCol w="1691130">
                  <a:extLst>
                    <a:ext uri="{9D8B030D-6E8A-4147-A177-3AD203B41FA5}">
                      <a16:colId xmlns:a16="http://schemas.microsoft.com/office/drawing/2014/main" xmlns="" val="3402815903"/>
                    </a:ext>
                  </a:extLst>
                </a:gridCol>
                <a:gridCol w="1691130">
                  <a:extLst>
                    <a:ext uri="{9D8B030D-6E8A-4147-A177-3AD203B41FA5}">
                      <a16:colId xmlns:a16="http://schemas.microsoft.com/office/drawing/2014/main" xmlns="" val="3696872354"/>
                    </a:ext>
                  </a:extLst>
                </a:gridCol>
              </a:tblGrid>
              <a:tr h="67869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Pacient 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Glc před lekmi (mmol/l)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Glc po lecich  (mmol/l)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0157272"/>
                  </a:ext>
                </a:extLst>
              </a:tr>
              <a:tr h="4425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6811248"/>
                  </a:ext>
                </a:extLst>
              </a:tr>
              <a:tr h="4425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5412662"/>
                  </a:ext>
                </a:extLst>
              </a:tr>
              <a:tr h="4425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5882003"/>
                  </a:ext>
                </a:extLst>
              </a:tr>
              <a:tr h="4425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9182129"/>
                  </a:ext>
                </a:extLst>
              </a:tr>
              <a:tr h="4425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655574"/>
                  </a:ext>
                </a:extLst>
              </a:tr>
              <a:tr h="4425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5900137"/>
                  </a:ext>
                </a:extLst>
              </a:tr>
              <a:tr h="4425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7946397"/>
                  </a:ext>
                </a:extLst>
              </a:tr>
              <a:tr h="4425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4029934"/>
                  </a:ext>
                </a:extLst>
              </a:tr>
              <a:tr h="4425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7050534"/>
                  </a:ext>
                </a:extLst>
              </a:tr>
              <a:tr h="4425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69" marR="73269" marT="73269" marB="73269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894960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B1EDC80-EBA7-4DCB-998F-7C5CF4F55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380" y="2128886"/>
            <a:ext cx="18886190" cy="55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10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749385-5CD0-4769-B2E3-5CBF75A4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Wilcoxonův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79135A8-764E-461D-BDA1-1070CB03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221896" cy="358140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statistický software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GraphPad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nulová hypotéza: není předpoklad statisticky signifikantního rozdílu mezi hladinou glukózy před a po podání léku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27856EC5-11E7-4585-92BE-91948686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6" y="606686"/>
            <a:ext cx="4447749" cy="59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092EE070-D9DA-44D1-805E-86246B146C3A}"/>
              </a:ext>
            </a:extLst>
          </p:cNvPr>
          <p:cNvSpPr/>
          <p:nvPr/>
        </p:nvSpPr>
        <p:spPr>
          <a:xfrm>
            <a:off x="7593496" y="4162567"/>
            <a:ext cx="4447749" cy="272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06500B14-BB75-4363-813C-C94685D4A985}"/>
              </a:ext>
            </a:extLst>
          </p:cNvPr>
          <p:cNvSpPr/>
          <p:nvPr/>
        </p:nvSpPr>
        <p:spPr>
          <a:xfrm>
            <a:off x="7593496" y="4878505"/>
            <a:ext cx="4447749" cy="272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95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38F6A6-8351-41AE-9A4E-52A72B13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873752A-413B-4B0A-92B2-E3710150E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1888434"/>
            <a:ext cx="10065026" cy="3581400"/>
          </a:xfr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ŠÁNA, Jiří a Ondřej SLABÝ. Úvod do molekulární medicíny: cvičení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biomarkerové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studie). Brno: Masarykova univerzita, 2017. ISBN 978-80-210-8538-1.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Neparametrické testy, Institut biostatistiky a analýz, Masarykova univerzita, J. Jarkovský, L. Dušek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Encyklopedie laboratorní medicíny pro klinickou praxi 2015 [online]. Dostupné z: http://www.demo4.smitka.eu/encyklopedie/A/PIABE.htm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https://statistikapspp.sk/wilcoxonov-test/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https://portal.matematickabiologie.cz</a:t>
            </a:r>
          </a:p>
        </p:txBody>
      </p:sp>
    </p:spTree>
    <p:extLst>
      <p:ext uri="{BB962C8B-B14F-4D97-AF65-F5344CB8AC3E}">
        <p14:creationId xmlns:p14="http://schemas.microsoft.com/office/powerpoint/2010/main" val="3004291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">
            <a:extLst>
              <a:ext uri="{FF2B5EF4-FFF2-40B4-BE49-F238E27FC236}">
                <a16:creationId xmlns:a16="http://schemas.microsoft.com/office/drawing/2014/main" xmlns="" id="{8C89EA62-F38E-4285-A105-C5E1BD360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2CF6E46A-CCCD-4728-B011-E147B2362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2E2C684B-30C9-4689-A529-EBF1B8ADB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F6B7BFBD-C488-4B5B-ABE5-8256F3FFB0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2BA7674F-A261-445A-AE3A-A0AA30620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A53A58C-A067-4B87-B48C-CB90C1FA0F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7CF210-C231-4A56-A9B3-89A9359A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099" y="1653731"/>
            <a:ext cx="8110584" cy="3935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8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Děkujeme za pozornost!!!</a:t>
            </a:r>
          </a:p>
        </p:txBody>
      </p:sp>
    </p:spTree>
    <p:extLst>
      <p:ext uri="{BB962C8B-B14F-4D97-AF65-F5344CB8AC3E}">
        <p14:creationId xmlns:p14="http://schemas.microsoft.com/office/powerpoint/2010/main" val="86527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6CF999-BB57-4A57-83AD-5C3CD55D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Stredná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štandardná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chyba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priemeru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87445A-DE42-45CA-AC45-F538AD3F7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meria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rozptýlenosť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vypočítaného aritmetického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priemeru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rôznych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výberových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súboroch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jedného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veľkého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základného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súboru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mierou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presnosti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aritmetický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priemer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odhaduje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skutočnú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strednú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hodnotu základného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súboru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3624F49C-B981-4E86-B46A-BF5E71A3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36" y="4394752"/>
            <a:ext cx="2553528" cy="119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6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E98083-C64D-45E0-AEAA-EEAA4816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Modelové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rozloženia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dát</a:t>
            </a:r>
            <a:b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DF77D3C7-D346-47DE-86C7-8C242129E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440276"/>
              </p:ext>
            </p:extLst>
          </p:nvPr>
        </p:nvGraphicFramePr>
        <p:xfrm>
          <a:off x="1371601" y="1560442"/>
          <a:ext cx="10224051" cy="5108718"/>
        </p:xfrm>
        <a:graphic>
          <a:graphicData uri="http://schemas.openxmlformats.org/drawingml/2006/table">
            <a:tbl>
              <a:tblPr/>
              <a:tblGrid>
                <a:gridCol w="2550803">
                  <a:extLst>
                    <a:ext uri="{9D8B030D-6E8A-4147-A177-3AD203B41FA5}">
                      <a16:colId xmlns:a16="http://schemas.microsoft.com/office/drawing/2014/main" xmlns="" val="126407037"/>
                    </a:ext>
                  </a:extLst>
                </a:gridCol>
                <a:gridCol w="3379544">
                  <a:extLst>
                    <a:ext uri="{9D8B030D-6E8A-4147-A177-3AD203B41FA5}">
                      <a16:colId xmlns:a16="http://schemas.microsoft.com/office/drawing/2014/main" xmlns="" val="454377069"/>
                    </a:ext>
                  </a:extLst>
                </a:gridCol>
                <a:gridCol w="4293704">
                  <a:extLst>
                    <a:ext uri="{9D8B030D-6E8A-4147-A177-3AD203B41FA5}">
                      <a16:colId xmlns:a16="http://schemas.microsoft.com/office/drawing/2014/main" xmlns="" val="2513049728"/>
                    </a:ext>
                  </a:extLst>
                </a:gridCol>
              </a:tblGrid>
              <a:tr h="6439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Rozloženie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19" marR="77019" marT="77019" marB="770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19" marR="77019" marT="77019" marB="770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Stručný popis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19" marR="77019" marT="77019" marB="770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3054307"/>
                  </a:ext>
                </a:extLst>
              </a:tr>
              <a:tr h="129847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Studentovo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19" marR="77019" marT="77019" marB="770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stupne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voľnosti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uvažuje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veľkosť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vzorky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priemer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-rozptyl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19" marR="77019" marT="77019" marB="770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-simuluje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normálne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rozloženie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menšie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vzorky čísel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väčšie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súbory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(n&gt;100)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limitne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blíži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normálnemu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rozloženiu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19" marR="77019" marT="77019" marB="770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727109"/>
                  </a:ext>
                </a:extLst>
              </a:tr>
              <a:tr h="186778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Pearsonovo (Chi-kvadrát)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19" marR="77019" marT="77019" marB="770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stupne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voľnosti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uvažuje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veľkosť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vzorky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19" marR="77019" marT="77019" marB="770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slúži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predovšetkým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porovnaniu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početnosti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javov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dvoch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viac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kategóriách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používa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modelovaniu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rozloženia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odhadu rozptylu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normálne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rozložených dát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19" marR="77019" marT="77019" marB="770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1121937"/>
                  </a:ext>
                </a:extLst>
              </a:tr>
              <a:tr h="129847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Fisher-Snedecorovo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19" marR="77019" marT="77019" marB="7701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-dvojité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stupne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voľnosti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uvažuje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veľkosť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dvoch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vzoriek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19" marR="77019" marT="77019" marB="770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používa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testovaniu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hodnôt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priemerov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F test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porovnanie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dvoch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výberových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rozptylov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F test, ANOVA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atď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19" marR="77019" marT="77019" marB="7701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70740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0C1144E8-27BE-4A24-8A47-E2F3124DB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20" y="2196273"/>
            <a:ext cx="14653880" cy="54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06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C7C85B-4E3D-4A01-8A7A-3A7B339D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Modelové </a:t>
            </a:r>
            <a:r>
              <a:rPr lang="cs-CZ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rozloženie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dát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3405254-5096-412C-864A-86226C3B1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172200"/>
            <a:ext cx="9601200" cy="491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Ukážky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hustôt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náhodných </a:t>
            </a:r>
            <a:r>
              <a:rPr lang="cs-CZ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veličín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cs-CZ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-kvadrát </a:t>
            </a:r>
            <a:r>
              <a:rPr lang="cs-CZ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rozdelením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studentovým t </a:t>
            </a:r>
            <a:r>
              <a:rPr lang="cs-CZ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rozdelením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A4902887-B55F-4C00-B2DC-6385BC72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90" y="1832212"/>
            <a:ext cx="8613019" cy="41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1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9D71EB-C1B1-4525-BD26-93020236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Q-hodnota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0A83FD6-8C2C-4132-9475-B8C60B11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60" y="1836747"/>
            <a:ext cx="5068956" cy="3581400"/>
          </a:xfrm>
        </p:spPr>
        <p:txBody>
          <a:bodyPr>
            <a:normAutofit/>
          </a:bodyPr>
          <a:lstStyle/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štatistická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metóda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vylúčenie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falošne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pozitívnych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výsledkov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(FDR=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Discovery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FDR</a:t>
            </a:r>
          </a:p>
          <a:p>
            <a:pPr lvl="1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stanovuje upravené P - hodnoty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jednotlivé testy</a:t>
            </a:r>
          </a:p>
          <a:p>
            <a:pPr lvl="1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kontroluje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falošne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pozitívnych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výsledkov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týchto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testoch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3FCBBF5-F544-4C0C-AF43-7C5C9C32C391}"/>
              </a:ext>
            </a:extLst>
          </p:cNvPr>
          <p:cNvSpPr/>
          <p:nvPr/>
        </p:nvSpPr>
        <p:spPr>
          <a:xfrm>
            <a:off x="6026876" y="6150114"/>
            <a:ext cx="5841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-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očakávaná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hodnota, t - prahová hodnota, π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podiel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prvkov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ktoré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sú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skutočne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nulové, π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nezávisí na 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E61BC41D-50AF-4941-83A7-35A406526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97" y="291499"/>
            <a:ext cx="6281123" cy="58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5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2CB83A0-7F4A-4E1C-A673-A6C6635C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z-skóre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8A736793-78FB-4C16-B41F-D3C3D688D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2135505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Převod hrubého skóre na standardizovanou stupnici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z-transformace: lineární transformace, která posunuje a rovnoměrně mění měřítko, zatímco nedeformuje vzdálenost mezi hodnotami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z-skóre je rovno 0, SMODCH je rovna 1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5C44FD55-23D9-424A-BCDF-C96DA4310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1660" y="4506252"/>
            <a:ext cx="4237383" cy="839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– naměřená hodnota,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průměr,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SMODCH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xmlns="" id="{CD92E369-B386-4862-A45A-400A085F2F8B}"/>
                  </a:ext>
                </a:extLst>
              </p:cNvPr>
              <p:cNvSpPr/>
              <p:nvPr/>
            </p:nvSpPr>
            <p:spPr>
              <a:xfrm>
                <a:off x="1371600" y="4342183"/>
                <a:ext cx="2863593" cy="1167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cs-CZ" sz="3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sz="3600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cs-CZ" sz="3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num>
                        <m:den>
                          <m:r>
                            <a:rPr lang="cs-CZ" sz="3600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cs-CZ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CD92E369-B386-4862-A45A-400A085F2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42183"/>
                <a:ext cx="2863593" cy="1167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89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D3AB8-0DEA-407C-9CB4-E1BCF097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51774" cy="14859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Správný výběr statistického testu na základě: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D03182D-B73E-4C84-846F-54108DD7D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269" y="1428750"/>
            <a:ext cx="11310731" cy="4916556"/>
          </a:xfr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typu dat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homogenity rozptylu porovnávaných skupin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normality dat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typu hypotézy </a:t>
            </a:r>
          </a:p>
          <a:p>
            <a:endParaRPr lang="cs-C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parametrické testy (symetrická data: tělesná výška, krevní tlak)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neparametrické testy (asymetrická data: relativní exprese biomolekul)</a:t>
            </a: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jednovýběrové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testy (porovnání množiny dat s referenční hodnotou, která platí pro celou populaci - počet leukocytů u pacientu a průměrný počet leukocytů) </a:t>
            </a: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dvouvýběrové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testy (srovnání dvou nezávislých skupin - pacienti a kontrola, sledování určitého znaku u mužů, žen)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párové testy (srovnání dvou skupin na sobě závislých dat)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6962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1344</Words>
  <Application>Microsoft Office PowerPoint</Application>
  <PresentationFormat>Širokoúhlá obrazovka</PresentationFormat>
  <Paragraphs>336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Cambria Math</vt:lpstr>
      <vt:lpstr>Franklin Gothic Book</vt:lpstr>
      <vt:lpstr>Times New Roman</vt:lpstr>
      <vt:lpstr>Oříznutí</vt:lpstr>
      <vt:lpstr>Statistika</vt:lpstr>
      <vt:lpstr>Priemer vs medián</vt:lpstr>
      <vt:lpstr>Rozptyl dát</vt:lpstr>
      <vt:lpstr>Stredná (štandardná) chyba priemeru</vt:lpstr>
      <vt:lpstr>Modelové rozloženia dát </vt:lpstr>
      <vt:lpstr>Modelové rozloženie dát</vt:lpstr>
      <vt:lpstr>Q-hodnota</vt:lpstr>
      <vt:lpstr>z-skóre</vt:lpstr>
      <vt:lpstr>Správný výběr statistického testu na základě: </vt:lpstr>
      <vt:lpstr>T-test</vt:lpstr>
      <vt:lpstr>T-hodnota</vt:lpstr>
      <vt:lpstr>T - test</vt:lpstr>
      <vt:lpstr>P - hodnota</vt:lpstr>
      <vt:lpstr>Typy t-testov</vt:lpstr>
      <vt:lpstr>Typy t-testov</vt:lpstr>
      <vt:lpstr>Testování odlehlých hodnot</vt:lpstr>
      <vt:lpstr>Dean Dixonův Q-test</vt:lpstr>
      <vt:lpstr>Příklad Q-test</vt:lpstr>
      <vt:lpstr>Grubsův test T-test</vt:lpstr>
      <vt:lpstr>Příklad t-test</vt:lpstr>
      <vt:lpstr>Prezentace aplikace PowerPoint</vt:lpstr>
      <vt:lpstr>ANOVA</vt:lpstr>
      <vt:lpstr>ANOVA</vt:lpstr>
      <vt:lpstr>ANOVA</vt:lpstr>
      <vt:lpstr>ANOVA</vt:lpstr>
      <vt:lpstr>Kruskalův-Wallisův test</vt:lpstr>
      <vt:lpstr>Kruskalův-Wallisův test</vt:lpstr>
      <vt:lpstr>Neparametrické testy</vt:lpstr>
      <vt:lpstr>Neparametrické testy - rozdělení </vt:lpstr>
      <vt:lpstr>Mann-Whitney test</vt:lpstr>
      <vt:lpstr>Mann-Whitney test </vt:lpstr>
      <vt:lpstr>Mann-Whitney test </vt:lpstr>
      <vt:lpstr>Wilcoxonův test</vt:lpstr>
      <vt:lpstr>Wilcoxonův test</vt:lpstr>
      <vt:lpstr>Wilcoxonův test</vt:lpstr>
      <vt:lpstr>Použitá literatura</vt:lpstr>
      <vt:lpstr>Děkujeme za pozornost!!!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</dc:title>
  <dc:creator>Uzivatel</dc:creator>
  <cp:lastModifiedBy>user</cp:lastModifiedBy>
  <cp:revision>10</cp:revision>
  <dcterms:created xsi:type="dcterms:W3CDTF">2019-11-03T23:49:49Z</dcterms:created>
  <dcterms:modified xsi:type="dcterms:W3CDTF">2019-11-04T10:06:50Z</dcterms:modified>
</cp:coreProperties>
</file>