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9" r:id="rId4"/>
    <p:sldId id="258" r:id="rId5"/>
    <p:sldId id="264" r:id="rId6"/>
    <p:sldId id="265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66" r:id="rId18"/>
    <p:sldId id="267" r:id="rId19"/>
    <p:sldId id="260" r:id="rId20"/>
    <p:sldId id="261" r:id="rId21"/>
    <p:sldId id="262" r:id="rId22"/>
    <p:sldId id="268" r:id="rId23"/>
    <p:sldId id="263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7" r:id="rId32"/>
    <p:sldId id="288" r:id="rId33"/>
    <p:sldId id="289" r:id="rId34"/>
    <p:sldId id="290" r:id="rId35"/>
    <p:sldId id="285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6F518-780C-4C00-895D-9352C1675157}" type="datetimeFigureOut">
              <a:rPr lang="cs-CZ" smtClean="0"/>
              <a:t>9. 12. 2019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06E90-5E10-4A99-8B76-61A7308A4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26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E2ED-19CC-4960-808C-1609D2C09E58}" type="datetimeFigureOut">
              <a:rPr lang="cs-CZ" smtClean="0"/>
              <a:t>9. 12. 2019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8A95-9979-49F6-B2D5-7E8DA1C63DD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897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E2ED-19CC-4960-808C-1609D2C09E58}" type="datetimeFigureOut">
              <a:rPr lang="cs-CZ" smtClean="0"/>
              <a:t>9. 12. 2019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8A95-9979-49F6-B2D5-7E8DA1C63D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385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E2ED-19CC-4960-808C-1609D2C09E58}" type="datetimeFigureOut">
              <a:rPr lang="cs-CZ" smtClean="0"/>
              <a:t>9. 12. 2019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8A95-9979-49F6-B2D5-7E8DA1C63D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228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E2ED-19CC-4960-808C-1609D2C09E58}" type="datetimeFigureOut">
              <a:rPr lang="cs-CZ" smtClean="0"/>
              <a:t>9. 12. 2019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8A95-9979-49F6-B2D5-7E8DA1C63D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788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E2ED-19CC-4960-808C-1609D2C09E58}" type="datetimeFigureOut">
              <a:rPr lang="cs-CZ" smtClean="0"/>
              <a:t>9. 12. 2019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8A95-9979-49F6-B2D5-7E8DA1C63DD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382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E2ED-19CC-4960-808C-1609D2C09E58}" type="datetimeFigureOut">
              <a:rPr lang="cs-CZ" smtClean="0"/>
              <a:t>9. 12. 2019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8A95-9979-49F6-B2D5-7E8DA1C63D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7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E2ED-19CC-4960-808C-1609D2C09E58}" type="datetimeFigureOut">
              <a:rPr lang="cs-CZ" smtClean="0"/>
              <a:t>9. 12. 2019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8A95-9979-49F6-B2D5-7E8DA1C63D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292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E2ED-19CC-4960-808C-1609D2C09E58}" type="datetimeFigureOut">
              <a:rPr lang="cs-CZ" smtClean="0"/>
              <a:t>9. 12. 2019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8A95-9979-49F6-B2D5-7E8DA1C63D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57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E2ED-19CC-4960-808C-1609D2C09E58}" type="datetimeFigureOut">
              <a:rPr lang="cs-CZ" smtClean="0"/>
              <a:t>9. 12. 2019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8A95-9979-49F6-B2D5-7E8DA1C63D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9326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99EE2ED-19CC-4960-808C-1609D2C09E58}" type="datetimeFigureOut">
              <a:rPr lang="cs-CZ" smtClean="0"/>
              <a:t>9. 12. 2019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1B8A95-9979-49F6-B2D5-7E8DA1C63D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1190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E2ED-19CC-4960-808C-1609D2C09E58}" type="datetimeFigureOut">
              <a:rPr lang="cs-CZ" smtClean="0"/>
              <a:t>9. 12. 2019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8A95-9979-49F6-B2D5-7E8DA1C63D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48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99EE2ED-19CC-4960-808C-1609D2C09E58}" type="datetimeFigureOut">
              <a:rPr lang="cs-CZ" smtClean="0"/>
              <a:t>9. 12. 2019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91B8A95-9979-49F6-B2D5-7E8DA1C63DD3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76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85A7DB05-C2C2-454A-BABC-021CA61BD9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CECDF7C-A38C-44F6-84AE-E717449C4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Editace genomu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9D1158E-DBB9-4821-801D-961646D0D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Kristýna kamarýtová, Jozef kováč, jana podivínská, nora mohlerová, martina rajníková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71767D-5FF7-4508-B8B7-BB60FF3AB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4E89C94-E462-4566-A15A-32835FD68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5F4A20-71FB-4A26-92E2-89DED4926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68851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AD76A-08CA-408B-9BE5-47275F043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4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Rozdelenie</a:t>
            </a:r>
            <a:r>
              <a:rPr lang="en-US" sz="4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4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transpozičných elementov</a:t>
            </a:r>
          </a:p>
        </p:txBody>
      </p:sp>
      <p:pic>
        <p:nvPicPr>
          <p:cNvPr id="4" name="Picture 6" descr="table 5-03">
            <a:extLst>
              <a:ext uri="{FF2B5EF4-FFF2-40B4-BE49-F238E27FC236}">
                <a16:creationId xmlns:a16="http://schemas.microsoft.com/office/drawing/2014/main" id="{687195CC-25EC-4822-9CAF-EDC77CB527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4632" y="703114"/>
            <a:ext cx="7610952" cy="4928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2108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CCB7-193C-4583-B857-E6D01B1AF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7937" y="263527"/>
            <a:ext cx="3690257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k-SK" dirty="0"/>
              <a:t>pBAMD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56119FC-6DC6-4DCF-BCFD-98B5B05FE8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09"/>
          <a:stretch/>
        </p:blipFill>
        <p:spPr bwMode="auto">
          <a:xfrm>
            <a:off x="79854" y="1864897"/>
            <a:ext cx="7688191" cy="260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DD4A9CFE-7D51-4D66-BD56-201BC3B7E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sk-SK" i="1" cap="all" spc="200" dirty="0">
                <a:latin typeface="+mj-lt"/>
              </a:rPr>
              <a:t>trpA</a:t>
            </a:r>
          </a:p>
          <a:p>
            <a:pPr marL="0" indent="0">
              <a:buNone/>
            </a:pPr>
            <a:r>
              <a:rPr lang="sk-SK" cap="all" spc="200" dirty="0">
                <a:latin typeface="+mj-lt"/>
              </a:rPr>
              <a:t>Me-I/ME-O</a:t>
            </a:r>
          </a:p>
          <a:p>
            <a:pPr marL="0" indent="0">
              <a:buNone/>
            </a:pPr>
            <a:r>
              <a:rPr lang="sk-SK" cap="all" spc="200" dirty="0">
                <a:latin typeface="+mj-lt"/>
              </a:rPr>
              <a:t>Fenotyp</a:t>
            </a:r>
          </a:p>
          <a:p>
            <a:pPr marL="0" indent="0">
              <a:buNone/>
            </a:pPr>
            <a:endParaRPr lang="en-US" cap="all" spc="200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E9DE02-A7A7-4C8E-9229-11118F082A83}"/>
              </a:ext>
            </a:extLst>
          </p:cNvPr>
          <p:cNvSpPr/>
          <p:nvPr/>
        </p:nvSpPr>
        <p:spPr>
          <a:xfrm>
            <a:off x="15686" y="6303264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</a:rPr>
              <a:t>Martínez-García </a:t>
            </a:r>
            <a:r>
              <a:rPr lang="en-GB" i="1" dirty="0">
                <a:latin typeface="Calibri" panose="020F0502020204030204" pitchFamily="34" charset="0"/>
              </a:rPr>
              <a:t>et al. </a:t>
            </a:r>
            <a:r>
              <a:rPr lang="en-GB" dirty="0">
                <a:latin typeface="Calibri" panose="020F0502020204030204" pitchFamily="34" charset="0"/>
              </a:rPr>
              <a:t>(2014) </a:t>
            </a:r>
            <a:r>
              <a:rPr lang="en-GB" i="1" dirty="0">
                <a:latin typeface="Calibri" panose="020F0502020204030204" pitchFamily="34" charset="0"/>
              </a:rPr>
              <a:t>Frontiers in Bioengineering and Biotechnology</a:t>
            </a:r>
            <a:r>
              <a:rPr lang="en-GB" dirty="0">
                <a:latin typeface="Calibri" panose="020F0502020204030204" pitchFamily="34" charset="0"/>
              </a:rPr>
              <a:t>. 2: 46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4044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A2789-CD82-41C2-835A-711F8F309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9039" y="268036"/>
            <a:ext cx="4008415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Delécia</a:t>
            </a:r>
            <a:r>
              <a:rPr lang="sk-SK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pomocou </a:t>
            </a:r>
            <a:r>
              <a:rPr lang="sk-SK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homolognej</a:t>
            </a:r>
            <a:r>
              <a:rPr lang="sk-SK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rekombinacie</a:t>
            </a:r>
            <a:endParaRPr lang="sk-SK" sz="5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896EF61-20C1-4C0D-B0FE-5BBDACD27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3067" y="3954051"/>
            <a:ext cx="4024445" cy="12386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sk-SK" cap="all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Fenotyp</a:t>
            </a:r>
          </a:p>
          <a:p>
            <a:pPr marL="0" indent="0">
              <a:buNone/>
            </a:pPr>
            <a:r>
              <a:rPr lang="sk-SK" cap="all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Opakované použitie</a:t>
            </a:r>
          </a:p>
          <a:p>
            <a:pPr marL="0" indent="0">
              <a:buNone/>
            </a:pPr>
            <a:endParaRPr lang="en-US" cap="all" spc="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4" name="Content Placeholder 3" descr="10_Figure04">
            <a:extLst>
              <a:ext uri="{FF2B5EF4-FFF2-40B4-BE49-F238E27FC236}">
                <a16:creationId xmlns:a16="http://schemas.microsoft.com/office/drawing/2014/main" id="{1544A6A2-5D10-4EB9-9821-5475DED74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65589" y="132729"/>
            <a:ext cx="2739678" cy="6021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5146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84F1C-3D58-41AE-9710-80AC57697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 dirty="0"/>
              <a:t>Delécia genov kódujuce bičík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81806-BB6A-49C4-8F57-15259548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5240967" cy="4023360"/>
          </a:xfrm>
        </p:spPr>
        <p:txBody>
          <a:bodyPr/>
          <a:lstStyle/>
          <a:p>
            <a:r>
              <a:rPr lang="sk-SK" dirty="0"/>
              <a:t>Klonovanie 500 bp pred a za oblastou na deléciu do samovražedného plazmidu pEMG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C747A4-01E8-4904-A3BF-9C6B4AE04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230" y="2071822"/>
            <a:ext cx="5240967" cy="38682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D003CE-DC00-4BE6-96A5-EDAC9507FD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581" t="26620" r="27985" b="32109"/>
          <a:stretch/>
        </p:blipFill>
        <p:spPr>
          <a:xfrm>
            <a:off x="1988612" y="2583401"/>
            <a:ext cx="2876436" cy="32679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297ECC-E158-488B-A87C-C3ADF320D400}"/>
              </a:ext>
            </a:extLst>
          </p:cNvPr>
          <p:cNvSpPr/>
          <p:nvPr/>
        </p:nvSpPr>
        <p:spPr>
          <a:xfrm>
            <a:off x="0" y="6299808"/>
            <a:ext cx="87108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</a:rPr>
              <a:t>Martínez-García and de Lorenzo (2012) </a:t>
            </a:r>
            <a:r>
              <a:rPr lang="en-GB" i="1" dirty="0">
                <a:latin typeface="Calibri" panose="020F0502020204030204" pitchFamily="34" charset="0"/>
              </a:rPr>
              <a:t>Methods Mol Biol</a:t>
            </a:r>
            <a:r>
              <a:rPr lang="en-GB" dirty="0">
                <a:latin typeface="Calibri" panose="020F0502020204030204" pitchFamily="34" charset="0"/>
              </a:rPr>
              <a:t>. 813: 267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7164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F38B5-0CB7-4119-890E-2AF235F4A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 dirty="0"/>
              <a:t>Delécia genov kódujuce bičík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CDD14-FDAE-42AF-A62C-7476AE85D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Vloženie plazmidu do hostiteľskej buňky a vznik ko-integrácie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3915F3-99C6-405F-B8A0-855FEF72CF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041"/>
          <a:stretch/>
        </p:blipFill>
        <p:spPr>
          <a:xfrm>
            <a:off x="1455123" y="2966917"/>
            <a:ext cx="6128048" cy="22022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82CF4C-172E-498A-95F7-EFF56769DBC7}"/>
              </a:ext>
            </a:extLst>
          </p:cNvPr>
          <p:cNvSpPr/>
          <p:nvPr/>
        </p:nvSpPr>
        <p:spPr>
          <a:xfrm>
            <a:off x="0" y="6299808"/>
            <a:ext cx="87108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</a:rPr>
              <a:t>Martínez-García and de Lorenzo (2012) </a:t>
            </a:r>
            <a:r>
              <a:rPr lang="en-GB" i="1" dirty="0">
                <a:latin typeface="Calibri" panose="020F0502020204030204" pitchFamily="34" charset="0"/>
              </a:rPr>
              <a:t>Methods Mol Biol</a:t>
            </a:r>
            <a:r>
              <a:rPr lang="en-GB" dirty="0">
                <a:latin typeface="Calibri" panose="020F0502020204030204" pitchFamily="34" charset="0"/>
              </a:rPr>
              <a:t>. 813: 267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0719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DADDF-85B0-4EC0-A519-9F2D23C36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Delécia genov kódujuce bičík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C8496-F7A8-419A-AEDF-EB00D7DC6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Vloženie pSW-I a indukcia expresie genu </a:t>
            </a:r>
            <a:r>
              <a:rPr lang="sk-SK" i="1" dirty="0"/>
              <a:t>I-scel</a:t>
            </a:r>
            <a:endParaRPr lang="sk-SK" dirty="0"/>
          </a:p>
          <a:p>
            <a:r>
              <a:rPr lang="sk-SK" dirty="0"/>
              <a:t>Vznik DSB (double strand break)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164CA3-9DEB-4C36-AD38-CD7BCC6A4F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93" t="60136" r="45586" b="5324"/>
          <a:stretch/>
        </p:blipFill>
        <p:spPr>
          <a:xfrm>
            <a:off x="7520474" y="2355315"/>
            <a:ext cx="3116424" cy="32692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483728-74E6-4CEC-B6FE-2FE4A74325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734" b="-52843"/>
          <a:stretch/>
        </p:blipFill>
        <p:spPr>
          <a:xfrm>
            <a:off x="1036320" y="2803849"/>
            <a:ext cx="6128048" cy="2827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934532-6DE9-41EB-843C-854023ECB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412" y="4030822"/>
            <a:ext cx="5520478" cy="22300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6434EB-9A2A-4ED6-AD95-EB67C12D4C09}"/>
              </a:ext>
            </a:extLst>
          </p:cNvPr>
          <p:cNvSpPr/>
          <p:nvPr/>
        </p:nvSpPr>
        <p:spPr>
          <a:xfrm>
            <a:off x="0" y="6299808"/>
            <a:ext cx="87108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</a:rPr>
              <a:t>Martínez-García and de Lorenzo (2012) </a:t>
            </a:r>
            <a:r>
              <a:rPr lang="en-GB" i="1" dirty="0">
                <a:latin typeface="Calibri" panose="020F0502020204030204" pitchFamily="34" charset="0"/>
              </a:rPr>
              <a:t>Methods Mol Biol</a:t>
            </a:r>
            <a:r>
              <a:rPr lang="en-GB" dirty="0">
                <a:latin typeface="Calibri" panose="020F0502020204030204" pitchFamily="34" charset="0"/>
              </a:rPr>
              <a:t>. 813: 267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649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03BA5-2C03-4041-B952-00441BAC9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Výhody a nevýhody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42F30-6469-47CC-992E-A830F4E7E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+ flexibilný protokol pre rôzne aplikácie</a:t>
            </a:r>
          </a:p>
          <a:p>
            <a:r>
              <a:rPr lang="sk-SK" dirty="0"/>
              <a:t>+ umožnuje mnoho modifikácii v jednom klone</a:t>
            </a:r>
          </a:p>
          <a:p>
            <a:endParaRPr lang="sk-SK" dirty="0"/>
          </a:p>
          <a:p>
            <a:r>
              <a:rPr lang="sk-SK" dirty="0"/>
              <a:t>- časová náročnosť</a:t>
            </a:r>
          </a:p>
          <a:p>
            <a:r>
              <a:rPr lang="sk-SK" dirty="0"/>
              <a:t>- niektoré delécie sú ťažko dosiahnutitelné alebo až nemožné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8639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24F60B-C2BD-4C07-94B4-AE44DBC45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342"/>
            <a:ext cx="10515600" cy="1325563"/>
          </a:xfrm>
        </p:spPr>
        <p:txBody>
          <a:bodyPr/>
          <a:lstStyle/>
          <a:p>
            <a:pPr algn="ctr"/>
            <a:r>
              <a:rPr lang="cs-CZ" dirty="0" err="1"/>
              <a:t>ZFNs</a:t>
            </a:r>
            <a:r>
              <a:rPr lang="cs-CZ" dirty="0"/>
              <a:t> (</a:t>
            </a:r>
            <a:r>
              <a:rPr lang="cs-CZ" dirty="0" err="1"/>
              <a:t>zinc-finger</a:t>
            </a:r>
            <a:r>
              <a:rPr lang="cs-CZ" dirty="0"/>
              <a:t> </a:t>
            </a:r>
            <a:r>
              <a:rPr lang="cs-CZ" dirty="0" err="1"/>
              <a:t>nucleases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58805C-B33E-4824-8634-59B6FF74C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 První generace uměle vytvořených nukleáz, předchůdce CRISPR/Cas9 systému</a:t>
            </a:r>
          </a:p>
          <a:p>
            <a:pPr algn="just"/>
            <a:endParaRPr lang="cs-CZ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err="1"/>
              <a:t>ZFNs</a:t>
            </a:r>
            <a:r>
              <a:rPr lang="cs-CZ" dirty="0"/>
              <a:t> = nespecifické nukleázy spojené se zinkovými prsty, syntetickými proteiny, jejichž DNA-vazebné domény umožňují rozeznávat specifické sekvence v DNA</a:t>
            </a:r>
          </a:p>
          <a:p>
            <a:pPr algn="just"/>
            <a:endParaRPr lang="cs-CZ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err="1"/>
              <a:t>Dvouřetězcové</a:t>
            </a:r>
            <a:r>
              <a:rPr lang="cs-CZ" dirty="0"/>
              <a:t> zlomy v DNA na předem vybraných místech (- &gt; místně specifická mutageneze)</a:t>
            </a:r>
          </a:p>
        </p:txBody>
      </p:sp>
    </p:spTree>
    <p:extLst>
      <p:ext uri="{BB962C8B-B14F-4D97-AF65-F5344CB8AC3E}">
        <p14:creationId xmlns:p14="http://schemas.microsoft.com/office/powerpoint/2010/main" val="139569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 descr="Obsah obrázku hodiny, metr&#10;&#10;Popis byl vytvořen automaticky">
            <a:extLst>
              <a:ext uri="{FF2B5EF4-FFF2-40B4-BE49-F238E27FC236}">
                <a16:creationId xmlns:a16="http://schemas.microsoft.com/office/drawing/2014/main" id="{D2CAD753-6E38-4388-A96F-1B9B7A7EDA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063" y="4826000"/>
            <a:ext cx="6207125" cy="1504950"/>
          </a:xfrm>
          <a:prstGeom prst="roundRect">
            <a:avLst>
              <a:gd name="adj" fmla="val 8594"/>
            </a:avLst>
          </a:prstGeom>
        </p:spPr>
      </p:pic>
      <p:pic>
        <p:nvPicPr>
          <p:cNvPr id="11" name="Obrázek 10" descr="Obsah obrázku hodiny&#10;&#10;Popis byl vytvořen automaticky">
            <a:extLst>
              <a:ext uri="{FF2B5EF4-FFF2-40B4-BE49-F238E27FC236}">
                <a16:creationId xmlns:a16="http://schemas.microsoft.com/office/drawing/2014/main" id="{74D074D9-7AB9-4731-8E84-2FDDBE1C2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063" y="533400"/>
            <a:ext cx="6207125" cy="421005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2F976AF8-3CE0-4302-A200-7F8FDE3ED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04" y="562690"/>
            <a:ext cx="4777046" cy="5768260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</a:rPr>
              <a:t>Oprav</a:t>
            </a:r>
            <a:r>
              <a:rPr lang="cs-CZ" sz="4400" dirty="0">
                <a:solidFill>
                  <a:schemeClr val="tx1"/>
                </a:solidFill>
              </a:rPr>
              <a:t>y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dvouřetězcové</a:t>
            </a:r>
            <a:r>
              <a:rPr lang="cs-CZ" sz="4400" dirty="0">
                <a:solidFill>
                  <a:schemeClr val="tx1"/>
                </a:solidFill>
              </a:rPr>
              <a:t>h</a:t>
            </a:r>
            <a:r>
              <a:rPr lang="en-US" sz="4400" dirty="0">
                <a:solidFill>
                  <a:schemeClr val="tx1"/>
                </a:solidFill>
              </a:rPr>
              <a:t>o </a:t>
            </a:r>
            <a:r>
              <a:rPr lang="en-US" sz="4400" dirty="0" err="1">
                <a:solidFill>
                  <a:schemeClr val="tx1"/>
                </a:solidFill>
              </a:rPr>
              <a:t>zlomu</a:t>
            </a:r>
            <a:r>
              <a:rPr lang="en-US" sz="4400" dirty="0">
                <a:solidFill>
                  <a:schemeClr val="tx1"/>
                </a:solidFill>
              </a:rPr>
              <a:t> (DSBs) </a:t>
            </a:r>
            <a:r>
              <a:rPr lang="en-US" sz="4400" dirty="0" err="1">
                <a:solidFill>
                  <a:schemeClr val="tx1"/>
                </a:solidFill>
              </a:rPr>
              <a:t>způsobené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specifickými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 err="1">
                <a:solidFill>
                  <a:schemeClr val="tx1"/>
                </a:solidFill>
              </a:rPr>
              <a:t>endonukleázami</a:t>
            </a:r>
            <a:br>
              <a:rPr lang="en-US" dirty="0">
                <a:solidFill>
                  <a:schemeClr val="tx1"/>
                </a:solidFill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3304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E5E3F3-F1C3-4624-9D2E-24FB7E595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cs-CZ" dirty="0"/>
              <a:t>Princip</a:t>
            </a:r>
          </a:p>
        </p:txBody>
      </p:sp>
      <p:pic>
        <p:nvPicPr>
          <p:cNvPr id="1026" name="Picture 2" descr="Obsah obrázku hodiny, metr&#10;&#10;Popis byl vytvořen automaticky">
            <a:extLst>
              <a:ext uri="{FF2B5EF4-FFF2-40B4-BE49-F238E27FC236}">
                <a16:creationId xmlns:a16="http://schemas.microsoft.com/office/drawing/2014/main" id="{674105BB-220C-480F-8509-029A7CC23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192" y="2062807"/>
            <a:ext cx="5451627" cy="241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9" name="Straight Connector 72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A3B7AF3-7ACD-4326-8358-8C91ADEBE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636" y="2525466"/>
            <a:ext cx="5127172" cy="2879268"/>
          </a:xfrm>
        </p:spPr>
        <p:txBody>
          <a:bodyPr>
            <a:normAutofit/>
          </a:bodyPr>
          <a:lstStyle/>
          <a:p>
            <a:r>
              <a:rPr lang="cs-CZ" dirty="0" err="1"/>
              <a:t>ZFNs</a:t>
            </a:r>
            <a:r>
              <a:rPr lang="cs-CZ" dirty="0"/>
              <a:t> jsou složeny ze 2 částí:</a:t>
            </a:r>
          </a:p>
          <a:p>
            <a:pPr marL="514350" indent="-514350">
              <a:buAutoNum type="arabicParenR"/>
            </a:pPr>
            <a:r>
              <a:rPr lang="cs-CZ" dirty="0"/>
              <a:t>DNA vázající: </a:t>
            </a:r>
            <a:r>
              <a:rPr lang="cs-CZ" dirty="0" err="1"/>
              <a:t>zinc-finger</a:t>
            </a:r>
            <a:r>
              <a:rPr lang="cs-CZ" dirty="0"/>
              <a:t> (3 </a:t>
            </a:r>
            <a:r>
              <a:rPr lang="cs-CZ" dirty="0" err="1"/>
              <a:t>bp</a:t>
            </a:r>
            <a:r>
              <a:rPr lang="cs-CZ" dirty="0"/>
              <a:t> DNA) </a:t>
            </a:r>
          </a:p>
          <a:p>
            <a:pPr marL="514350" indent="-514350">
              <a:buAutoNum type="arabicParenR"/>
            </a:pPr>
            <a:r>
              <a:rPr lang="cs-CZ" dirty="0"/>
              <a:t>DNA štěpící: </a:t>
            </a:r>
            <a:r>
              <a:rPr lang="cs-CZ" i="1" dirty="0" err="1"/>
              <a:t>Fok</a:t>
            </a:r>
            <a:r>
              <a:rPr lang="cs-CZ" i="1" dirty="0"/>
              <a:t> </a:t>
            </a:r>
            <a:r>
              <a:rPr lang="cs-CZ" dirty="0"/>
              <a:t>I nukleáza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030" name="Rectangle 74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E617EA-CD91-4237-98D0-2BFA0DE13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374" y="3517954"/>
            <a:ext cx="20955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427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vsedě, hrníček, stůl, zavřít&#10;&#10;Popis byl vytvořen automaticky">
            <a:extLst>
              <a:ext uri="{FF2B5EF4-FFF2-40B4-BE49-F238E27FC236}">
                <a16:creationId xmlns:a16="http://schemas.microsoft.com/office/drawing/2014/main" id="{A3E86A6A-01B2-4712-98CC-2B0F755462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9" t="7923" r="12240" b="5603"/>
          <a:stretch/>
        </p:blipFill>
        <p:spPr>
          <a:xfrm>
            <a:off x="643192" y="1244328"/>
            <a:ext cx="5451627" cy="404930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AD03D7-CABF-4E27-A1F0-38C568CDB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523684"/>
            <a:ext cx="5127172" cy="1742211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Editace genomu je způsob, jak provádět specifické změny v DNA buňky nebo organismu. Enzym štěpí DNA na konkrétní sekvenci, a pokud je buňkou opravena, dojde ke změně nebo „úpravě“ sekvence.</a:t>
            </a:r>
          </a:p>
          <a:p>
            <a:endParaRPr lang="cs-CZ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579D9B7-EAFB-400E-98A4-195307EC0130}"/>
              </a:ext>
            </a:extLst>
          </p:cNvPr>
          <p:cNvSpPr txBox="1"/>
          <p:nvPr/>
        </p:nvSpPr>
        <p:spPr>
          <a:xfrm>
            <a:off x="6506816" y="2265894"/>
            <a:ext cx="50320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/>
              <a:t>Zahrnuje to štěpení na specifických sekvencích DNA enzymy zvanými „</a:t>
            </a:r>
            <a:r>
              <a:rPr lang="cs-CZ" dirty="0" err="1"/>
              <a:t>engineered</a:t>
            </a:r>
            <a:r>
              <a:rPr lang="cs-CZ" dirty="0"/>
              <a:t> </a:t>
            </a:r>
            <a:r>
              <a:rPr lang="cs-CZ" dirty="0" err="1"/>
              <a:t>nucleases</a:t>
            </a:r>
            <a:r>
              <a:rPr lang="cs-CZ" dirty="0"/>
              <a:t>“.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/>
              <a:t>Vnáší se inzerce, delece nebo se stávající sekvence nahrazuje za jiné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/>
              <a:t>Úpravou genomu lze změnit vlastnosti buňky nebo organismu.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2753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9904FE-31B6-488A-BB1A-E6BE79453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97581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cs-CZ" i="1" dirty="0" err="1"/>
              <a:t>Fok</a:t>
            </a:r>
            <a:r>
              <a:rPr lang="cs-CZ" dirty="0"/>
              <a:t> 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82E2FC-BF43-4F7A-8716-9D3E7681A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7807570" cy="4189307"/>
          </a:xfrm>
        </p:spPr>
        <p:txBody>
          <a:bodyPr>
            <a:normAutofit/>
          </a:bodyPr>
          <a:lstStyle/>
          <a:p>
            <a:endParaRPr lang="cs-CZ" sz="1600" i="1" dirty="0"/>
          </a:p>
          <a:p>
            <a:r>
              <a:rPr lang="cs-CZ" sz="1600" i="1" dirty="0" err="1"/>
              <a:t>Flavobacterium</a:t>
            </a:r>
            <a:r>
              <a:rPr lang="cs-CZ" sz="1600" i="1" dirty="0"/>
              <a:t> </a:t>
            </a:r>
            <a:r>
              <a:rPr lang="cs-CZ" sz="1600" i="1" dirty="0" err="1"/>
              <a:t>okeanokoites</a:t>
            </a:r>
            <a:endParaRPr lang="cs-CZ" sz="1600" i="1" dirty="0"/>
          </a:p>
          <a:p>
            <a:r>
              <a:rPr lang="cs-CZ" sz="1600" dirty="0"/>
              <a:t>Restrikční endonukleáza typu IIS, tvořena N-terminální vazebnou doménou a nespecificky štěpící doménou na C-konci</a:t>
            </a:r>
            <a:endParaRPr lang="cs-CZ" sz="1600" i="1" dirty="0"/>
          </a:p>
          <a:p>
            <a:pPr marL="0" indent="0">
              <a:buNone/>
            </a:pPr>
            <a:endParaRPr lang="cs-CZ" sz="1600" dirty="0"/>
          </a:p>
          <a:p>
            <a:r>
              <a:rPr lang="cs-CZ" sz="1600" dirty="0"/>
              <a:t>Výhody </a:t>
            </a:r>
            <a:r>
              <a:rPr lang="cs-CZ" sz="1600" dirty="0" err="1"/>
              <a:t>FokI</a:t>
            </a:r>
            <a:r>
              <a:rPr lang="cs-CZ" sz="1600" dirty="0"/>
              <a:t> pro její využití v GI:</a:t>
            </a:r>
          </a:p>
          <a:p>
            <a:pPr marL="0" indent="0">
              <a:buNone/>
            </a:pPr>
            <a:r>
              <a:rPr lang="cs-CZ" sz="1600" dirty="0"/>
              <a:t>	- vyžaduje dimerizaci – zvýší se tím specifita rozpoznání cílového místa</a:t>
            </a:r>
          </a:p>
          <a:p>
            <a:pPr marL="0" indent="0">
              <a:buNone/>
            </a:pPr>
            <a:r>
              <a:rPr lang="cs-CZ" sz="1600" dirty="0"/>
              <a:t>	- </a:t>
            </a:r>
            <a:r>
              <a:rPr lang="cs-CZ" sz="1600" dirty="0" err="1"/>
              <a:t>heterodimery</a:t>
            </a:r>
            <a:r>
              <a:rPr lang="cs-CZ" sz="1600" dirty="0"/>
              <a:t> - zvýšení specificity rozpoznání cílových sekvencí a eliminace 	možnosti vytváření nespecifického štěpení v případě </a:t>
            </a:r>
            <a:r>
              <a:rPr lang="cs-CZ" sz="1600" dirty="0" err="1"/>
              <a:t>homodimerů</a:t>
            </a:r>
            <a:r>
              <a:rPr lang="cs-CZ" sz="1600" dirty="0"/>
              <a:t> </a:t>
            </a:r>
          </a:p>
          <a:p>
            <a:endParaRPr lang="cs-CZ" sz="1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1EF5F75-5783-43A9-A5B6-D7061F59C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751" y="2145423"/>
            <a:ext cx="3135109" cy="128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58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 descr="Obsah obrázku zařízení&#10;&#10;Popis byl vytvořen automaticky">
            <a:extLst>
              <a:ext uri="{FF2B5EF4-FFF2-40B4-BE49-F238E27FC236}">
                <a16:creationId xmlns:a16="http://schemas.microsoft.com/office/drawing/2014/main" id="{1242873B-58B3-4E9F-8DF1-83E3EBF7F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098042"/>
            <a:ext cx="10905066" cy="466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68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307746-6324-4C6F-937A-EA189EDC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03582"/>
            <a:ext cx="10058400" cy="1472317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Výhody a nevýhody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4A8D4A-1097-41FF-9714-DE2D055A6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+ Rychlé narušení nebo integrace do všech </a:t>
            </a:r>
            <a:r>
              <a:rPr lang="cs-CZ" dirty="0" err="1"/>
              <a:t>genomických</a:t>
            </a:r>
            <a:r>
              <a:rPr lang="cs-CZ" dirty="0"/>
              <a:t> </a:t>
            </a:r>
            <a:r>
              <a:rPr lang="cs-CZ" dirty="0" err="1"/>
              <a:t>lokusů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+ Vytvořené mutace jsou trvalé a dědičné</a:t>
            </a:r>
          </a:p>
          <a:p>
            <a:pPr marL="0" indent="0">
              <a:buNone/>
            </a:pPr>
            <a:r>
              <a:rPr lang="cs-CZ" dirty="0"/>
              <a:t>+ Funguje v celé řadě savčích typů somatických buněk</a:t>
            </a:r>
          </a:p>
          <a:p>
            <a:pPr marL="0" indent="0">
              <a:buNone/>
            </a:pPr>
            <a:r>
              <a:rPr lang="cs-CZ" dirty="0"/>
              <a:t>+ Úpravy vyvolané jediným transfekčním experimentem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 Navržení a syntéza proteinů, které dokáží rozeznat cílovou sekvenci na bázi interakce protein-DNA je finančně i časově náročné (obtížné předvídat bez testování)</a:t>
            </a:r>
          </a:p>
          <a:p>
            <a:pPr>
              <a:buFontTx/>
              <a:buChar char="-"/>
            </a:pPr>
            <a:r>
              <a:rPr lang="cs-CZ" dirty="0"/>
              <a:t> Nízká specifita a rozlišení cílené sekvence (nelze pokrýt všechny možné kombinace tripletů, avšak s vyšším počtem zinkových prstů se zvyšuje specifita)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7566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8642BE-9163-49D0-A419-45326802A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17907"/>
            <a:ext cx="10058400" cy="1450757"/>
          </a:xfrm>
        </p:spPr>
        <p:txBody>
          <a:bodyPr/>
          <a:lstStyle/>
          <a:p>
            <a:pPr algn="ctr"/>
            <a:r>
              <a:rPr lang="cs-CZ" dirty="0"/>
              <a:t>Cílové aplikace pro ZFN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739F7C-719A-4FB6-8CDC-51759107C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Funkční genomika / ověření cíle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Tvorba </a:t>
            </a:r>
            <a:r>
              <a:rPr lang="cs-CZ" dirty="0" err="1"/>
              <a:t>knockoutů</a:t>
            </a:r>
            <a:r>
              <a:rPr lang="cs-CZ" dirty="0"/>
              <a:t> genu ve více buněčných liniích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Kompletní </a:t>
            </a:r>
            <a:r>
              <a:rPr lang="cs-CZ" dirty="0" err="1"/>
              <a:t>knockout</a:t>
            </a:r>
            <a:r>
              <a:rPr lang="cs-CZ" dirty="0"/>
              <a:t> geny, které nejsou přístupné </a:t>
            </a:r>
            <a:r>
              <a:rPr lang="cs-CZ" dirty="0" err="1"/>
              <a:t>RNAi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Screening založený na buňkách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Vytvoření </a:t>
            </a:r>
            <a:r>
              <a:rPr lang="cs-CZ" dirty="0" err="1"/>
              <a:t>knock</a:t>
            </a:r>
            <a:r>
              <a:rPr lang="cs-CZ" dirty="0"/>
              <a:t>-in buněčných linií s promotory, fúzními značkami nebo reportéry integrovanými do endogenních genů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Optimalizace buněčné linie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Vytvoření buněčných linií, které produkují vyšší výtěžky proteinů nebo protilátek</a:t>
            </a:r>
          </a:p>
        </p:txBody>
      </p:sp>
    </p:spTree>
    <p:extLst>
      <p:ext uri="{BB962C8B-B14F-4D97-AF65-F5344CB8AC3E}">
        <p14:creationId xmlns:p14="http://schemas.microsoft.com/office/powerpoint/2010/main" val="903246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983FF3-0889-4C78-A725-79619262D6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7200" dirty="0"/>
              <a:t>Editace genomu pomocí </a:t>
            </a:r>
            <a:r>
              <a:rPr lang="cs-CZ" sz="7200" dirty="0" err="1"/>
              <a:t>TALENs</a:t>
            </a:r>
            <a:endParaRPr lang="cs-CZ" sz="72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292CB23-F45C-4BEB-9F20-B797731FC4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5432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BA7E9B-D9DE-4C2B-9657-09404D45C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058400" cy="1450757"/>
          </a:xfrm>
        </p:spPr>
        <p:txBody>
          <a:bodyPr/>
          <a:lstStyle/>
          <a:p>
            <a:r>
              <a:rPr lang="cs-CZ" dirty="0" err="1"/>
              <a:t>TALEs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432945-0282-45B6-917C-E5A7D72A3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436" y="1968104"/>
            <a:ext cx="8946541" cy="4195481"/>
          </a:xfrm>
        </p:spPr>
        <p:txBody>
          <a:bodyPr>
            <a:normAutofit/>
          </a:bodyPr>
          <a:lstStyle/>
          <a:p>
            <a:r>
              <a:rPr lang="cs-CZ" dirty="0"/>
              <a:t>Tzv. transkripci aktivující efektory (</a:t>
            </a:r>
            <a:r>
              <a:rPr lang="cs-CZ" dirty="0" err="1"/>
              <a:t>Transcription</a:t>
            </a:r>
            <a:r>
              <a:rPr lang="cs-CZ" dirty="0"/>
              <a:t> </a:t>
            </a:r>
            <a:r>
              <a:rPr lang="cs-CZ" dirty="0" err="1"/>
              <a:t>Activator-like</a:t>
            </a:r>
            <a:r>
              <a:rPr lang="cs-CZ" dirty="0"/>
              <a:t> </a:t>
            </a:r>
            <a:r>
              <a:rPr lang="cs-CZ" dirty="0" err="1"/>
              <a:t>Effectors</a:t>
            </a:r>
            <a:r>
              <a:rPr lang="cs-CZ" dirty="0"/>
              <a:t>)</a:t>
            </a:r>
          </a:p>
          <a:p>
            <a:r>
              <a:rPr lang="cs-CZ" dirty="0"/>
              <a:t>Proteiny objeveny u gram negativních bakterií r. </a:t>
            </a:r>
            <a:r>
              <a:rPr lang="cs-CZ" dirty="0" err="1"/>
              <a:t>Xanthomonas</a:t>
            </a:r>
            <a:r>
              <a:rPr lang="cs-CZ" dirty="0"/>
              <a:t>, při infikaci rostlin</a:t>
            </a:r>
          </a:p>
          <a:p>
            <a:r>
              <a:rPr lang="cs-CZ" dirty="0"/>
              <a:t>Vazebná doména DNA obsahuje opakující se 33-34 AA sekvenci, 12. a 13. pozice určuje specifičnost navázání</a:t>
            </a:r>
          </a:p>
          <a:p>
            <a:r>
              <a:rPr lang="cs-CZ" dirty="0" err="1"/>
              <a:t>TALEs</a:t>
            </a:r>
            <a:r>
              <a:rPr lang="cs-CZ" dirty="0"/>
              <a:t> mohou vstupovat do jádra buněk , kde se váží na promotorové sekvence a aktivují transkripci rostlinných genů, napomáhají tak bakteriální infekci</a:t>
            </a:r>
          </a:p>
          <a:p>
            <a:r>
              <a:rPr lang="cs-CZ" dirty="0"/>
              <a:t>Připojením endonukleázy </a:t>
            </a:r>
            <a:r>
              <a:rPr lang="cs-CZ" i="1" dirty="0" err="1"/>
              <a:t>Fok</a:t>
            </a:r>
            <a:r>
              <a:rPr lang="cs-CZ" i="1" dirty="0"/>
              <a:t> I vzniká </a:t>
            </a:r>
            <a:r>
              <a:rPr lang="cs-CZ" b="1" dirty="0" err="1"/>
              <a:t>TALENs</a:t>
            </a:r>
            <a:endParaRPr lang="cs-CZ" b="1" dirty="0"/>
          </a:p>
          <a:p>
            <a:r>
              <a:rPr lang="cs-CZ" dirty="0" err="1"/>
              <a:t>TALEs</a:t>
            </a:r>
            <a:r>
              <a:rPr lang="cs-CZ" dirty="0"/>
              <a:t> mohou být konstruovány tak, aby se vázaly na jakoukoli DNA sekvenci -&gt; v kombinaci s nukleázou může být DNA štěpena na specifických místech</a:t>
            </a:r>
          </a:p>
        </p:txBody>
      </p:sp>
    </p:spTree>
    <p:extLst>
      <p:ext uri="{BB962C8B-B14F-4D97-AF65-F5344CB8AC3E}">
        <p14:creationId xmlns:p14="http://schemas.microsoft.com/office/powerpoint/2010/main" val="1145562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1D22E0-D6DB-431B-A5EA-DBFA11D8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17" y="0"/>
            <a:ext cx="10058400" cy="1450757"/>
          </a:xfrm>
        </p:spPr>
        <p:txBody>
          <a:bodyPr/>
          <a:lstStyle/>
          <a:p>
            <a:r>
              <a:rPr lang="cs-CZ" dirty="0"/>
              <a:t>Princip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F8D54C-32D6-45D3-9E52-60DD96434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71" y="2187629"/>
            <a:ext cx="4924401" cy="4784034"/>
          </a:xfrm>
        </p:spPr>
        <p:txBody>
          <a:bodyPr/>
          <a:lstStyle/>
          <a:p>
            <a:r>
              <a:rPr lang="cs-CZ" dirty="0"/>
              <a:t>Fúze </a:t>
            </a:r>
            <a:r>
              <a:rPr lang="cs-CZ" b="1" dirty="0"/>
              <a:t>proteinu, </a:t>
            </a:r>
            <a:r>
              <a:rPr lang="cs-CZ" dirty="0"/>
              <a:t>obsahující vysoce specificky rozpoznávací sekvenci vázající DNA, s </a:t>
            </a:r>
            <a:r>
              <a:rPr lang="cs-CZ" b="1" dirty="0" err="1"/>
              <a:t>endonuklázou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i="1" dirty="0" err="1"/>
              <a:t>Fok</a:t>
            </a:r>
            <a:r>
              <a:rPr lang="cs-CZ" i="1" dirty="0"/>
              <a:t> I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i="1" dirty="0" err="1"/>
              <a:t>Fok</a:t>
            </a:r>
            <a:r>
              <a:rPr lang="cs-CZ" i="1" dirty="0"/>
              <a:t> I </a:t>
            </a:r>
            <a:r>
              <a:rPr lang="cs-CZ" dirty="0"/>
              <a:t>endonukleáza vyžaduje dimerizaci </a:t>
            </a:r>
            <a:r>
              <a:rPr lang="cs-CZ" dirty="0">
                <a:sym typeface="Wingdings" panose="05000000000000000000" pitchFamily="2" charset="2"/>
              </a:rPr>
              <a:t> nutná vazba dvou různých </a:t>
            </a:r>
            <a:r>
              <a:rPr lang="cs-CZ" dirty="0" err="1">
                <a:sym typeface="Wingdings" panose="05000000000000000000" pitchFamily="2" charset="2"/>
              </a:rPr>
              <a:t>TALENs</a:t>
            </a:r>
            <a:r>
              <a:rPr lang="cs-CZ" dirty="0">
                <a:sym typeface="Wingdings" panose="05000000000000000000" pitchFamily="2" charset="2"/>
              </a:rPr>
              <a:t> na opačných vláknech v těsné blízkosti cílové DNA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5FFE0C71-D651-4854-90A4-9D4E41BA0F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3" r="2274" b="5660"/>
          <a:stretch/>
        </p:blipFill>
        <p:spPr>
          <a:xfrm>
            <a:off x="5514535" y="1798813"/>
            <a:ext cx="6403752" cy="439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48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04CC7E-C7C1-4285-99FA-58E5946D3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použití programovatelných nukleáz</a:t>
            </a:r>
          </a:p>
        </p:txBody>
      </p:sp>
      <p:pic>
        <p:nvPicPr>
          <p:cNvPr id="5" name="Zástupný obsah 4" descr="Obsah obrázku kreslení&#10;&#10;Popis byl vytvořen automaticky">
            <a:extLst>
              <a:ext uri="{FF2B5EF4-FFF2-40B4-BE49-F238E27FC236}">
                <a16:creationId xmlns:a16="http://schemas.microsoft.com/office/drawing/2014/main" id="{DFCFE2DC-AB50-4325-A23E-4E64830FA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9" b="4667"/>
          <a:stretch/>
        </p:blipFill>
        <p:spPr>
          <a:xfrm>
            <a:off x="1097280" y="2067340"/>
            <a:ext cx="9852080" cy="4108174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748DEF4-ACF9-48B5-A9E9-B045D1FE7246}"/>
              </a:ext>
            </a:extLst>
          </p:cNvPr>
          <p:cNvSpPr txBox="1"/>
          <p:nvPr/>
        </p:nvSpPr>
        <p:spPr>
          <a:xfrm>
            <a:off x="1457739" y="2782092"/>
            <a:ext cx="246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Tvorba tzv. </a:t>
            </a:r>
            <a:r>
              <a:rPr lang="cs-CZ" b="1" dirty="0" err="1"/>
              <a:t>indel</a:t>
            </a:r>
            <a:r>
              <a:rPr lang="cs-CZ" b="1" dirty="0"/>
              <a:t> mutací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2B0D208-8F3D-4812-A17D-23DE73FC03A6}"/>
              </a:ext>
            </a:extLst>
          </p:cNvPr>
          <p:cNvSpPr txBox="1"/>
          <p:nvPr/>
        </p:nvSpPr>
        <p:spPr>
          <a:xfrm>
            <a:off x="5123290" y="2643592"/>
            <a:ext cx="1842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Excize/vyříznutí specifické DNA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392967C-C212-4FE1-8533-7D741B5FCD76}"/>
              </a:ext>
            </a:extLst>
          </p:cNvPr>
          <p:cNvSpPr txBox="1"/>
          <p:nvPr/>
        </p:nvSpPr>
        <p:spPr>
          <a:xfrm>
            <a:off x="8165990" y="2439696"/>
            <a:ext cx="2650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Místně-specifická integrace</a:t>
            </a:r>
          </a:p>
          <a:p>
            <a:r>
              <a:rPr lang="cs-CZ" b="1" dirty="0"/>
              <a:t>Homologní rekombinace</a:t>
            </a:r>
          </a:p>
        </p:txBody>
      </p:sp>
    </p:spTree>
    <p:extLst>
      <p:ext uri="{BB962C8B-B14F-4D97-AF65-F5344CB8AC3E}">
        <p14:creationId xmlns:p14="http://schemas.microsoft.com/office/powerpoint/2010/main" val="382910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47569F-6BCF-46F4-A61B-F19F84705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67333"/>
            <a:ext cx="10058400" cy="1450757"/>
          </a:xfrm>
        </p:spPr>
        <p:txBody>
          <a:bodyPr/>
          <a:lstStyle/>
          <a:p>
            <a:r>
              <a:rPr lang="cs-CZ" dirty="0"/>
              <a:t>Aplikace TALENS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081603-4686-466B-B04A-188DAB998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008" y="2284831"/>
            <a:ext cx="9591192" cy="4573169"/>
          </a:xfrm>
        </p:spPr>
        <p:txBody>
          <a:bodyPr/>
          <a:lstStyle/>
          <a:p>
            <a:r>
              <a:rPr lang="cs-CZ" dirty="0"/>
              <a:t>Úprava rostlinných genomů (pšenice, rýže) – zvýšení odolnosti a vlastností plodiny</a:t>
            </a:r>
          </a:p>
          <a:p>
            <a:r>
              <a:rPr lang="cs-CZ" dirty="0"/>
              <a:t>Umožňuje indukci cílených změn v různých modelových organismech (škrkavka, žába, prase, krysa)</a:t>
            </a:r>
          </a:p>
          <a:p>
            <a:r>
              <a:rPr lang="cs-CZ" dirty="0"/>
              <a:t>Tvorba </a:t>
            </a:r>
            <a:r>
              <a:rPr lang="cs-CZ" dirty="0" err="1"/>
              <a:t>knockout</a:t>
            </a:r>
            <a:r>
              <a:rPr lang="cs-CZ" dirty="0"/>
              <a:t> kmenů a studium buněčných mutací u různých organismů (kvasinky, bakterie, krysí embryonální kmenové buňky)</a:t>
            </a:r>
          </a:p>
          <a:p>
            <a:r>
              <a:rPr lang="cs-CZ" dirty="0"/>
              <a:t>In vitro využíván k nápravě genetických defektů, které způsobují onemocnění (srpkovitá anémie, </a:t>
            </a:r>
            <a:r>
              <a:rPr lang="cs-CZ" dirty="0" err="1"/>
              <a:t>xeroderma</a:t>
            </a:r>
            <a:r>
              <a:rPr lang="cs-CZ" dirty="0"/>
              <a:t> </a:t>
            </a:r>
            <a:r>
              <a:rPr lang="cs-CZ" dirty="0" err="1"/>
              <a:t>pigmentosum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6726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44D592-9B7C-4036-8E02-AB1E2BEB1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a nevýhody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12C54C-88DA-4ECB-BFD7-48403A7FD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715" y="2197631"/>
            <a:ext cx="10058400" cy="4023360"/>
          </a:xfrm>
        </p:spPr>
        <p:txBody>
          <a:bodyPr/>
          <a:lstStyle/>
          <a:p>
            <a:r>
              <a:rPr lang="cs-CZ" dirty="0"/>
              <a:t>Jednodušší design oproti </a:t>
            </a:r>
            <a:r>
              <a:rPr lang="cs-CZ" dirty="0" err="1"/>
              <a:t>ZFNs</a:t>
            </a:r>
            <a:endParaRPr lang="cs-CZ" dirty="0"/>
          </a:p>
          <a:p>
            <a:r>
              <a:rPr lang="cs-CZ" dirty="0"/>
              <a:t>Design a konstrukce </a:t>
            </a:r>
            <a:r>
              <a:rPr lang="cs-CZ" dirty="0" err="1"/>
              <a:t>TALENs</a:t>
            </a:r>
            <a:r>
              <a:rPr lang="cs-CZ" dirty="0"/>
              <a:t> za krátký čas a ve velkém množství</a:t>
            </a:r>
          </a:p>
          <a:p>
            <a:r>
              <a:rPr lang="cs-CZ" dirty="0"/>
              <a:t>Délka rozpoznaného cílového řetězce DNA může být delší (30-40 </a:t>
            </a:r>
            <a:r>
              <a:rPr lang="cs-CZ" dirty="0" err="1"/>
              <a:t>bp</a:t>
            </a:r>
            <a:r>
              <a:rPr lang="cs-CZ" dirty="0"/>
              <a:t>)</a:t>
            </a:r>
          </a:p>
          <a:p>
            <a:r>
              <a:rPr lang="cs-CZ" dirty="0"/>
              <a:t>Udává se, že oproti </a:t>
            </a:r>
            <a:r>
              <a:rPr lang="cs-CZ" dirty="0" err="1"/>
              <a:t>ZFNs</a:t>
            </a:r>
            <a:r>
              <a:rPr lang="cs-CZ" dirty="0"/>
              <a:t> produkují méně </a:t>
            </a:r>
            <a:r>
              <a:rPr lang="cs-CZ" dirty="0" err="1"/>
              <a:t>off-target</a:t>
            </a:r>
            <a:r>
              <a:rPr lang="cs-CZ" dirty="0"/>
              <a:t> mutací </a:t>
            </a:r>
          </a:p>
          <a:p>
            <a:endParaRPr lang="cs-CZ" dirty="0"/>
          </a:p>
          <a:p>
            <a:r>
              <a:rPr lang="cs-CZ" dirty="0"/>
              <a:t>NEVÝHODY: - velká velikost, hůře se vnášejí a exprimují do buněk a jsou tudíž terapeuticky méně atraktivní, musí být dodávány ve virových vektorech nebo jako molekuly RNA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6348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C4B942-5D72-48E9-B5F2-E97CEE1DF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84661"/>
            <a:ext cx="10058400" cy="1008490"/>
          </a:xfrm>
        </p:spPr>
        <p:txBody>
          <a:bodyPr/>
          <a:lstStyle/>
          <a:p>
            <a:pPr algn="ctr"/>
            <a:r>
              <a:rPr lang="cs-CZ" dirty="0"/>
              <a:t>Historie</a:t>
            </a:r>
          </a:p>
        </p:txBody>
      </p:sp>
      <p:pic>
        <p:nvPicPr>
          <p:cNvPr id="13" name="Zástupný obsah 12" descr="Obsah obrázku snímek obrazovky&#10;&#10;Popis byl vytvořen automaticky">
            <a:extLst>
              <a:ext uri="{FF2B5EF4-FFF2-40B4-BE49-F238E27FC236}">
                <a16:creationId xmlns:a16="http://schemas.microsoft.com/office/drawing/2014/main" id="{04E7B794-3D4D-46A2-B74E-F22974785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68" y="2262052"/>
            <a:ext cx="10565063" cy="3393159"/>
          </a:xfr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C802C27A-EA8A-421B-9C7A-6FCCFA9F2B04}"/>
              </a:ext>
            </a:extLst>
          </p:cNvPr>
          <p:cNvSpPr txBox="1"/>
          <p:nvPr/>
        </p:nvSpPr>
        <p:spPr>
          <a:xfrm>
            <a:off x="225286" y="6450617"/>
            <a:ext cx="11741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/>
              <a:t>Genome editing comes of age | Nature Protocols [Internet]. [cited 2019 Dec 8]. Available from: https://www.nature.com/articles/nprot.2016.104#Fig1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139419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C980604-FEA0-4C9E-AA4C-9F87AC9FC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59" y="438997"/>
            <a:ext cx="5120114" cy="1237181"/>
          </a:xfrm>
        </p:spPr>
        <p:txBody>
          <a:bodyPr>
            <a:normAutofit/>
          </a:bodyPr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CRISPR-CAS 9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E860E8A7-90C8-4E80-9C39-14B6DFFE3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clustered regularly interspaced short palindromic repeats </a:t>
            </a:r>
            <a:r>
              <a:rPr lang="sk-SK" sz="1700">
                <a:latin typeface="Times New Roman" panose="02020603050405020304" pitchFamily="18" charset="0"/>
                <a:cs typeface="Times New Roman" panose="02020603050405020304" pitchFamily="18" charset="0"/>
              </a:rPr>
              <a:t>(CRISPR)</a:t>
            </a:r>
          </a:p>
          <a:p>
            <a:r>
              <a:rPr lang="sk-SK" sz="1700">
                <a:latin typeface="Times New Roman" panose="02020603050405020304" pitchFamily="18" charset="0"/>
                <a:cs typeface="Times New Roman" panose="02020603050405020304" pitchFamily="18" charset="0"/>
              </a:rPr>
              <a:t>CRISPR-associated protein 9 (CAS9)</a:t>
            </a:r>
          </a:p>
          <a:p>
            <a:r>
              <a:rPr lang="sk-SK" sz="1700">
                <a:latin typeface="Times New Roman" panose="02020603050405020304" pitchFamily="18" charset="0"/>
                <a:cs typeface="Times New Roman" panose="02020603050405020304" pitchFamily="18" charset="0"/>
              </a:rPr>
              <a:t>Objavené u baktérií, ktoré mali podobný obranný systém voči patogénom a vírusom – imunitná reakcia (baktérie vystrihnú časti vírusovej DNA, vytvoria z nej segmenty DNA, ktoré umožňujú si zapamätať ten konkrétny vírus. Pri ďalšom napadnutí týmto vírusom vytvárajú z CRISPR segmentov DNA RNA segmenty na zacielenie vírusovej DNA. Pomocou Cas9 (alebo iného enzýmu) odštiepia vrusovú DNA od seba, čím vírus deaktivujú)</a:t>
            </a:r>
          </a:p>
          <a:p>
            <a:endParaRPr lang="sk-SK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ok 6" descr="Obrázok, na ktorom je reťaz&#10;&#10;Automaticky generovaný popis">
            <a:extLst>
              <a:ext uri="{FF2B5EF4-FFF2-40B4-BE49-F238E27FC236}">
                <a16:creationId xmlns:a16="http://schemas.microsoft.com/office/drawing/2014/main" id="{360846A1-7DFE-4313-8AC0-B6989AA037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0" r="26012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143194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7E91CF4F-1824-42D6-8DAF-490EF98A2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482" y="100476"/>
            <a:ext cx="5244301" cy="1538130"/>
          </a:xfrm>
        </p:spPr>
        <p:txBody>
          <a:bodyPr>
            <a:normAutofit/>
          </a:bodyPr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CRISPR-CAS 9</a:t>
            </a:r>
          </a:p>
        </p:txBody>
      </p:sp>
      <p:pic>
        <p:nvPicPr>
          <p:cNvPr id="10" name="Obrázok 9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EDFFAC99-1D15-487E-ABF1-DADE44EBF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60" y="1238250"/>
            <a:ext cx="3780279" cy="4408488"/>
          </a:xfrm>
          <a:prstGeom prst="rect">
            <a:avLst/>
          </a:prstGeom>
        </p:spPr>
      </p:pic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32C2078C-7690-4B67-885A-9FADE8089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1482" y="2262981"/>
            <a:ext cx="5383652" cy="3470097"/>
          </a:xfrm>
        </p:spPr>
        <p:txBody>
          <a:bodyPr>
            <a:normAutofit/>
          </a:bodyPr>
          <a:lstStyle/>
          <a:p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 editáciu genómu potrebujeme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Cas9, čiže enzým, kt. nastrihne DNA v presnom mieste ktoré chceme modifikovať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gRNA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guide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vopred pripravená RNA (cca 20 </a:t>
            </a: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bází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umiestnená do dlhšej RNA (</a:t>
            </a: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scaffold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ktoré sa viaže na DNA. Pomocou </a:t>
            </a: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gRNA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nej spozná Cas9 konkrétne miesto kde má prestrihnúť DNA</a:t>
            </a:r>
          </a:p>
        </p:txBody>
      </p:sp>
    </p:spTree>
    <p:extLst>
      <p:ext uri="{BB962C8B-B14F-4D97-AF65-F5344CB8AC3E}">
        <p14:creationId xmlns:p14="http://schemas.microsoft.com/office/powerpoint/2010/main" val="26140024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B61B82-6BB6-4770-9585-B73B04732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158" y="588748"/>
            <a:ext cx="5244301" cy="1025231"/>
          </a:xfrm>
        </p:spPr>
        <p:txBody>
          <a:bodyPr>
            <a:normAutofit/>
          </a:bodyPr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CRISPR-CAS 9</a:t>
            </a:r>
          </a:p>
        </p:txBody>
      </p:sp>
      <p:pic>
        <p:nvPicPr>
          <p:cNvPr id="5" name="Obrázok 4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E3249DAC-30B6-4A01-997A-3D9826C24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4856"/>
            <a:ext cx="3780278" cy="4408488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5F9C145-14E5-4CB6-ACBF-9802EEE2E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1158" y="2009775"/>
            <a:ext cx="5383652" cy="4167187"/>
          </a:xfrm>
        </p:spPr>
        <p:txBody>
          <a:bodyPr>
            <a:normAutofit/>
          </a:bodyPr>
          <a:lstStyle/>
          <a:p>
            <a:r>
              <a:rPr lang="sk-SK" sz="2400" dirty="0" err="1"/>
              <a:t>gRNA</a:t>
            </a:r>
            <a:r>
              <a:rPr lang="sk-SK" sz="2400" dirty="0"/>
              <a:t> je presne </a:t>
            </a:r>
            <a:r>
              <a:rPr lang="sk-SK" sz="2400" dirty="0" err="1"/>
              <a:t>dizajnovaná</a:t>
            </a:r>
            <a:r>
              <a:rPr lang="sk-SK" sz="2400" dirty="0"/>
              <a:t> podľa špecifickej sekvencie DNA, ktorú chceme editovať (je zložená z RNA </a:t>
            </a:r>
            <a:r>
              <a:rPr lang="sk-SK" sz="2400" dirty="0" err="1"/>
              <a:t>bází</a:t>
            </a:r>
            <a:r>
              <a:rPr lang="sk-SK" sz="2400" dirty="0"/>
              <a:t> komplementárnych k cieľovej DNA sekvencii)</a:t>
            </a:r>
          </a:p>
          <a:p>
            <a:r>
              <a:rPr lang="sk-SK" sz="2400" dirty="0"/>
              <a:t>Cas9 nasleduje </a:t>
            </a:r>
            <a:r>
              <a:rPr lang="sk-SK" sz="2400" dirty="0" err="1"/>
              <a:t>gRNA</a:t>
            </a:r>
            <a:r>
              <a:rPr lang="sk-SK" sz="2400" dirty="0"/>
              <a:t>, naviaže sa na cieľovú sekvenciu DNA a rozstrihne ju v oboch reťazcoch</a:t>
            </a:r>
          </a:p>
          <a:p>
            <a:r>
              <a:rPr lang="sk-SK" sz="2400" dirty="0"/>
              <a:t>Bunka vtedy prirodzene rozpozná chybu a snaží sa ju opraviť -&gt; prestrihnuté vlákno je </a:t>
            </a:r>
            <a:r>
              <a:rPr lang="sk-SK" sz="2400" dirty="0" err="1"/>
              <a:t>dosyntetizované</a:t>
            </a:r>
            <a:r>
              <a:rPr lang="sk-SK" sz="2400" dirty="0"/>
              <a:t> aj s navodenou mutáciou</a:t>
            </a:r>
          </a:p>
        </p:txBody>
      </p:sp>
    </p:spTree>
    <p:extLst>
      <p:ext uri="{BB962C8B-B14F-4D97-AF65-F5344CB8AC3E}">
        <p14:creationId xmlns:p14="http://schemas.microsoft.com/office/powerpoint/2010/main" val="42943456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160ED2-77B0-4443-9AB3-D38B62068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Využitie CRISPR-CAS9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AF44134-512B-44A9-8A4A-B86364913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Cielená editácia genómu ( aj u druhov,  u ktorých boli tradičné techniky gen. Modifikácie neúčinné)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Skúma sa jeho využitie pri liečení chorôb s genetickým základom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Potenciál na úpravu genómu somatických buniek, ale teoreticky aj reprodukčných buniek</a:t>
            </a:r>
          </a:p>
          <a:p>
            <a:pPr marL="0" indent="0">
              <a:buNone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80062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61EC6D-C311-4B6B-A9F2-10FE97986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Plusy a mínusy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CC12B172-290F-4718-A377-2FE05F2605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sk-SK" sz="4800" dirty="0"/>
              <a:t>+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2BDC0307-5BD4-402A-8C66-7997DAC0AC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Špecifická editácia genómu</a:t>
            </a:r>
          </a:p>
          <a:p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Najednoduchší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rýchly a všestranný systém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Štúdium génov, možnosť génovej terapie</a:t>
            </a:r>
          </a:p>
        </p:txBody>
      </p:sp>
      <p:sp>
        <p:nvSpPr>
          <p:cNvPr id="6" name="Zástupný objekt pre text 5">
            <a:extLst>
              <a:ext uri="{FF2B5EF4-FFF2-40B4-BE49-F238E27FC236}">
                <a16:creationId xmlns:a16="http://schemas.microsoft.com/office/drawing/2014/main" id="{96048E0F-BA96-49BC-B993-E6C6CD8729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sk-SK" sz="4800" dirty="0"/>
              <a:t>-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A1F6DC8D-22CC-4DC7-B31D-BE645048D3F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Možné efekty mimo cielenej sekvencie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Etické obavy pri editácii reprodukčných buniek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958434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5AD2141-3717-47ED-B494-30FC20CC5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Ďakujeme</a:t>
            </a:r>
            <a:r>
              <a:rPr lang="en-US" sz="6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za </a:t>
            </a:r>
            <a:r>
              <a:rPr lang="en-US" sz="6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pozornosť</a:t>
            </a:r>
            <a:endParaRPr lang="en-US" sz="6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Zástupný objekt pre obsah 4" descr="Obrázok, na ktorom je svetlo, počítač&#10;&#10;Automaticky generovaný popis">
            <a:extLst>
              <a:ext uri="{FF2B5EF4-FFF2-40B4-BE49-F238E27FC236}">
                <a16:creationId xmlns:a16="http://schemas.microsoft.com/office/drawing/2014/main" id="{6614C7CA-9473-4F02-9553-57A6810765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029" y="640081"/>
            <a:ext cx="5054156" cy="505415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45932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AD0519-0D1D-4D96-8F42-2C052F1E7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65119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Využití editace genomu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BBBDEB-7E81-407F-AB84-7E1066434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32482"/>
            <a:ext cx="10058400" cy="402336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sz="2400" u="sng" dirty="0"/>
              <a:t>Výzkum</a:t>
            </a:r>
          </a:p>
          <a:p>
            <a:pPr marL="0" indent="0" algn="just">
              <a:buNone/>
            </a:pPr>
            <a:r>
              <a:rPr lang="cs-CZ" sz="1800" dirty="0"/>
              <a:t>Může být použita ke změně DNA v buňkách nebo organismech k pochopení jejich biologie a k tomu, jak fungují.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u="sng" dirty="0"/>
              <a:t>Léčba nemocí</a:t>
            </a:r>
            <a:endParaRPr lang="cs-CZ" sz="2400" dirty="0"/>
          </a:p>
          <a:p>
            <a:pPr marL="0" indent="0" algn="just">
              <a:buNone/>
            </a:pPr>
            <a:r>
              <a:rPr lang="cs-CZ" sz="1800" dirty="0"/>
              <a:t>Používá se k úpravě lidských krevních buněk, které se pak vracejí zpět do těla k léčbě stavů, včetně leukémie a AIDS. Může být také použita k léčbě jiných infekcí (jako je MRSA) a genetických stavů (jako je svalová dystrofie a hemofilie).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400" u="sng" dirty="0"/>
              <a:t> Biotechnologie</a:t>
            </a:r>
            <a:endParaRPr lang="cs-CZ" sz="2400" dirty="0"/>
          </a:p>
          <a:p>
            <a:pPr marL="0" indent="0" algn="just">
              <a:buNone/>
            </a:pPr>
            <a:r>
              <a:rPr lang="cs-CZ" sz="1800" dirty="0"/>
              <a:t>Úpravy genomu se v zemědělství používají k genetické úpravě plodin ke zlepšení jejich výnosů a odolnosti vůči chorobám a suchu nebo ke genetické úpravě skotu, který nemá rohy.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6454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01216D4-1A84-4BCC-B853-1CEE9ED4B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872515"/>
            <a:ext cx="4937760" cy="736282"/>
          </a:xfrm>
        </p:spPr>
        <p:txBody>
          <a:bodyPr>
            <a:normAutofit/>
          </a:bodyPr>
          <a:lstStyle/>
          <a:p>
            <a:pPr algn="ctr"/>
            <a:r>
              <a:rPr lang="cs-CZ" sz="2400" dirty="0"/>
              <a:t>Výhody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0120290-FF41-4884-9C6F-1C58411A8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1885071"/>
            <a:ext cx="4937760" cy="40754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Řešení a poražení nemocí</a:t>
            </a:r>
          </a:p>
          <a:p>
            <a:pPr lvl="1">
              <a:buFontTx/>
              <a:buChar char="-"/>
            </a:pPr>
            <a:r>
              <a:rPr lang="cs-CZ" dirty="0"/>
              <a:t>Terapeutika na rakovinu</a:t>
            </a:r>
          </a:p>
          <a:p>
            <a:pPr lvl="1">
              <a:buFontTx/>
              <a:buChar char="-"/>
            </a:pPr>
            <a:r>
              <a:rPr lang="cs-CZ" dirty="0"/>
              <a:t>Výzkum léčiv</a:t>
            </a:r>
          </a:p>
          <a:p>
            <a:pPr lvl="1">
              <a:buFontTx/>
              <a:buChar char="-"/>
            </a:pPr>
            <a:r>
              <a:rPr lang="cs-CZ" dirty="0"/>
              <a:t>Vrozené nemoci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Možnost delšího a kvalitnějšího života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Růst produkce potravin a její kvalita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51101B5-F6DC-49E9-BA2D-ECB45D31C7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920" y="872515"/>
            <a:ext cx="4937760" cy="736282"/>
          </a:xfrm>
        </p:spPr>
        <p:txBody>
          <a:bodyPr>
            <a:normAutofit/>
          </a:bodyPr>
          <a:lstStyle/>
          <a:p>
            <a:pPr algn="ctr"/>
            <a:r>
              <a:rPr lang="cs-CZ" sz="2400" dirty="0"/>
              <a:t>Nevýhody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A3124C8-1C4E-4A74-B0D7-81E02E4A0A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920" y="1885071"/>
            <a:ext cx="4937760" cy="379410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Etické dilema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Bezpečnost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Ztráta diverzity populace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Pouze pro bohaté?</a:t>
            </a:r>
          </a:p>
        </p:txBody>
      </p:sp>
    </p:spTree>
    <p:extLst>
      <p:ext uri="{BB962C8B-B14F-4D97-AF65-F5344CB8AC3E}">
        <p14:creationId xmlns:p14="http://schemas.microsoft.com/office/powerpoint/2010/main" val="391463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D51B79-F2D1-41FA-8384-2F8B8AAAB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První děti narozené s editovaným genomem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D01B02-EF21-47E4-B510-ED69F83F3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1. summit o editaci lidského genomu konaném koncem roku 2015 ve Washingtonu - výzkum cílených zásahů do dědičné informace lidských embryí bude pokračovat a zároveň se všichni účastníci zavázali, že se nebudou pokoušet přivést na svět děti z embryí s cíleně upraveným genomem.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Konec roku 2018 - cíleným poškozením genu CCR5 se snažili dodat novou vlastnost – odolnost k viru HIV. </a:t>
            </a:r>
          </a:p>
        </p:txBody>
      </p:sp>
    </p:spTree>
    <p:extLst>
      <p:ext uri="{BB962C8B-B14F-4D97-AF65-F5344CB8AC3E}">
        <p14:creationId xmlns:p14="http://schemas.microsoft.com/office/powerpoint/2010/main" val="388737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FF92C-BBC3-4D81-9499-C09DC5315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16856"/>
            <a:ext cx="10058400" cy="1130870"/>
          </a:xfrm>
        </p:spPr>
        <p:txBody>
          <a:bodyPr>
            <a:normAutofit/>
          </a:bodyPr>
          <a:lstStyle/>
          <a:p>
            <a:r>
              <a:rPr lang="en-GB" dirty="0"/>
              <a:t>Site-specific recombination</a:t>
            </a:r>
          </a:p>
        </p:txBody>
      </p:sp>
      <p:pic>
        <p:nvPicPr>
          <p:cNvPr id="5" name="Picture 4" descr="11_Figure02">
            <a:extLst>
              <a:ext uri="{FF2B5EF4-FFF2-40B4-BE49-F238E27FC236}">
                <a16:creationId xmlns:a16="http://schemas.microsoft.com/office/drawing/2014/main" id="{8BB0F203-7A6F-4DE3-839A-D5AD175E3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26480" y="3769567"/>
            <a:ext cx="4655411" cy="2397535"/>
          </a:xfrm>
          <a:prstGeom prst="rect">
            <a:avLst/>
          </a:prstGeom>
          <a:noFill/>
        </p:spPr>
      </p:pic>
      <p:pic>
        <p:nvPicPr>
          <p:cNvPr id="4" name="Picture 3" descr="10_Figure18">
            <a:extLst>
              <a:ext uri="{FF2B5EF4-FFF2-40B4-BE49-F238E27FC236}">
                <a16:creationId xmlns:a16="http://schemas.microsoft.com/office/drawing/2014/main" id="{37A4E6B7-1CDF-4757-87A2-2EEAD8709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46573" y="1796229"/>
            <a:ext cx="3330323" cy="4455281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F0CEF-9E4F-4AB8-B26F-B11788DCA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1639" y="1845734"/>
            <a:ext cx="4804041" cy="4023360"/>
          </a:xfrm>
        </p:spPr>
        <p:txBody>
          <a:bodyPr>
            <a:normAutofit/>
          </a:bodyPr>
          <a:lstStyle/>
          <a:p>
            <a:r>
              <a:rPr lang="sk-SK" dirty="0"/>
              <a:t>Serin/tyrosin – špecifická proteinkináza</a:t>
            </a:r>
          </a:p>
          <a:p>
            <a:r>
              <a:rPr lang="sk-SK" dirty="0"/>
              <a:t>Enzymy z fágov so špecifitou na DNA</a:t>
            </a:r>
          </a:p>
          <a:p>
            <a:r>
              <a:rPr lang="sk-SK" dirty="0"/>
              <a:t>-OH skupina ako nukleofil</a:t>
            </a:r>
          </a:p>
          <a:p>
            <a:r>
              <a:rPr lang="sk-SK" dirty="0"/>
              <a:t>Rekombinačne rozpoznavacie miesto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26603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4AF8A-5224-4907-9EB1-E5611588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sk-SK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Serinová</a:t>
            </a:r>
            <a:r>
              <a:rPr lang="sk-SK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špecifita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		</a:t>
            </a:r>
            <a:r>
              <a:rPr lang="sk-SK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Tyrosinová špecifita</a:t>
            </a:r>
          </a:p>
        </p:txBody>
      </p:sp>
      <p:pic>
        <p:nvPicPr>
          <p:cNvPr id="4" name="Picture 3" descr="11_Figure06">
            <a:extLst>
              <a:ext uri="{FF2B5EF4-FFF2-40B4-BE49-F238E27FC236}">
                <a16:creationId xmlns:a16="http://schemas.microsoft.com/office/drawing/2014/main" id="{A9141C71-0FB3-491A-ADED-927C76021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99301" y="100237"/>
            <a:ext cx="2974708" cy="4817342"/>
          </a:xfrm>
          <a:prstGeom prst="rect">
            <a:avLst/>
          </a:prstGeom>
          <a:noFill/>
        </p:spPr>
      </p:pic>
      <p:pic>
        <p:nvPicPr>
          <p:cNvPr id="5" name="Picture 3" descr="11_Figure08">
            <a:extLst>
              <a:ext uri="{FF2B5EF4-FFF2-40B4-BE49-F238E27FC236}">
                <a16:creationId xmlns:a16="http://schemas.microsoft.com/office/drawing/2014/main" id="{48FEE1F4-EDEF-4921-A049-7D50F1D4D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367283" y="141786"/>
            <a:ext cx="2776398" cy="4685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0900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11463-5AAA-4670-A446-435105D72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507588"/>
            <a:ext cx="10058400" cy="1043300"/>
          </a:xfrm>
        </p:spPr>
        <p:txBody>
          <a:bodyPr>
            <a:normAutofit/>
          </a:bodyPr>
          <a:lstStyle/>
          <a:p>
            <a:r>
              <a:rPr lang="sk-SK" dirty="0"/>
              <a:t>Transpozícia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F07C-0F6E-4EF6-86BE-4EBC9F24E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sk-SK" dirty="0"/>
              <a:t>Transposons</a:t>
            </a:r>
          </a:p>
          <a:p>
            <a:r>
              <a:rPr lang="sk-SK" dirty="0"/>
              <a:t>Jumping genes</a:t>
            </a:r>
            <a:endParaRPr lang="en-GB" dirty="0"/>
          </a:p>
        </p:txBody>
      </p:sp>
      <p:pic>
        <p:nvPicPr>
          <p:cNvPr id="5" name="Picture 3" descr="11_Figure16">
            <a:extLst>
              <a:ext uri="{FF2B5EF4-FFF2-40B4-BE49-F238E27FC236}">
                <a16:creationId xmlns:a16="http://schemas.microsoft.com/office/drawing/2014/main" id="{9A22E378-6B22-43F6-A9A8-BF5F136CE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49483" y="3429000"/>
            <a:ext cx="9945238" cy="27349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303612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1412</Words>
  <Application>Microsoft Office PowerPoint</Application>
  <PresentationFormat>Širokouhlá</PresentationFormat>
  <Paragraphs>158</Paragraphs>
  <Slides>35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35</vt:i4>
      </vt:variant>
    </vt:vector>
  </HeadingPairs>
  <TitlesOfParts>
    <vt:vector size="41" baseType="lpstr">
      <vt:lpstr>Calibri</vt:lpstr>
      <vt:lpstr>Calibri Light</vt:lpstr>
      <vt:lpstr>Courier New</vt:lpstr>
      <vt:lpstr>Times New Roman</vt:lpstr>
      <vt:lpstr>Wingdings</vt:lpstr>
      <vt:lpstr>Retrospektiva</vt:lpstr>
      <vt:lpstr>Editace genomu</vt:lpstr>
      <vt:lpstr>Prezentácia programu PowerPoint</vt:lpstr>
      <vt:lpstr>Historie</vt:lpstr>
      <vt:lpstr>Využití editace genomu</vt:lpstr>
      <vt:lpstr>Prezentácia programu PowerPoint</vt:lpstr>
      <vt:lpstr>První děti narozené s editovaným genomem</vt:lpstr>
      <vt:lpstr>Site-specific recombination</vt:lpstr>
      <vt:lpstr>Serinová špecifita    Tyrosinová špecifita</vt:lpstr>
      <vt:lpstr>Transpozícia</vt:lpstr>
      <vt:lpstr>Rozdelenie transpozičných elementov</vt:lpstr>
      <vt:lpstr>pBAMD</vt:lpstr>
      <vt:lpstr>Delécia pomocou homolognej rekombinacie</vt:lpstr>
      <vt:lpstr>Delécia genov kódujuce bičík</vt:lpstr>
      <vt:lpstr>Delécia genov kódujuce bičík</vt:lpstr>
      <vt:lpstr>Delécia genov kódujuce bičík</vt:lpstr>
      <vt:lpstr>Výhody a nevýhody</vt:lpstr>
      <vt:lpstr>ZFNs (zinc-finger nucleases)</vt:lpstr>
      <vt:lpstr>Opravy dvouřetězcového zlomu (DSBs) způsobené specifickými endonukleázami </vt:lpstr>
      <vt:lpstr>Princip</vt:lpstr>
      <vt:lpstr>Fok I</vt:lpstr>
      <vt:lpstr>Prezentácia programu PowerPoint</vt:lpstr>
      <vt:lpstr>Výhody a nevýhody </vt:lpstr>
      <vt:lpstr>Cílové aplikace pro ZFN </vt:lpstr>
      <vt:lpstr>Editace genomu pomocí TALENs</vt:lpstr>
      <vt:lpstr>TALEs</vt:lpstr>
      <vt:lpstr>Princip</vt:lpstr>
      <vt:lpstr>Základní použití programovatelných nukleáz</vt:lpstr>
      <vt:lpstr>Aplikace TALENS</vt:lpstr>
      <vt:lpstr>Výhody a nevýhody</vt:lpstr>
      <vt:lpstr>CRISPR-CAS 9</vt:lpstr>
      <vt:lpstr>CRISPR-CAS 9</vt:lpstr>
      <vt:lpstr>CRISPR-CAS 9</vt:lpstr>
      <vt:lpstr>Využitie CRISPR-CAS9</vt:lpstr>
      <vt:lpstr>Plusy a mínusy</vt:lpstr>
      <vt:lpstr>Ďakujeme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Editace genomu</dc:title>
  <dc:creator>Martina Rajníková</dc:creator>
  <cp:lastModifiedBy>Martina Rajníková</cp:lastModifiedBy>
  <cp:revision>1</cp:revision>
  <dcterms:created xsi:type="dcterms:W3CDTF">2019-12-09T10:00:53Z</dcterms:created>
  <dcterms:modified xsi:type="dcterms:W3CDTF">2019-12-09T10:03:58Z</dcterms:modified>
</cp:coreProperties>
</file>