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42"/>
  </p:notesMasterIdLst>
  <p:sldIdLst>
    <p:sldId id="258" r:id="rId2"/>
    <p:sldId id="260" r:id="rId3"/>
    <p:sldId id="261" r:id="rId4"/>
    <p:sldId id="287" r:id="rId5"/>
    <p:sldId id="264" r:id="rId6"/>
    <p:sldId id="288" r:id="rId7"/>
    <p:sldId id="289" r:id="rId8"/>
    <p:sldId id="290" r:id="rId9"/>
    <p:sldId id="291" r:id="rId10"/>
    <p:sldId id="263" r:id="rId11"/>
    <p:sldId id="267" r:id="rId12"/>
    <p:sldId id="268" r:id="rId13"/>
    <p:sldId id="269" r:id="rId14"/>
    <p:sldId id="270" r:id="rId15"/>
    <p:sldId id="262" r:id="rId16"/>
    <p:sldId id="265" r:id="rId17"/>
    <p:sldId id="266" r:id="rId18"/>
    <p:sldId id="297" r:id="rId19"/>
    <p:sldId id="293" r:id="rId20"/>
    <p:sldId id="294" r:id="rId21"/>
    <p:sldId id="295" r:id="rId22"/>
    <p:sldId id="296" r:id="rId23"/>
    <p:sldId id="298" r:id="rId24"/>
    <p:sldId id="283" r:id="rId25"/>
    <p:sldId id="284" r:id="rId26"/>
    <p:sldId id="285" r:id="rId27"/>
    <p:sldId id="286" r:id="rId28"/>
    <p:sldId id="280" r:id="rId29"/>
    <p:sldId id="281" r:id="rId30"/>
    <p:sldId id="282" r:id="rId31"/>
    <p:sldId id="271" r:id="rId32"/>
    <p:sldId id="272" r:id="rId33"/>
    <p:sldId id="273" r:id="rId34"/>
    <p:sldId id="274" r:id="rId35"/>
    <p:sldId id="277" r:id="rId36"/>
    <p:sldId id="278" r:id="rId37"/>
    <p:sldId id="279" r:id="rId38"/>
    <p:sldId id="275" r:id="rId39"/>
    <p:sldId id="276" r:id="rId40"/>
    <p:sldId id="292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73293-10EB-4460-9B8C-61CB63365184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D4FD-4ADD-4CF8-987E-B0B2C393C6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73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418714-0E4A-4D14-AD3E-4BD0BAA2CC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5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0659ACA-C63F-4DE0-85F7-8BC4C9CFB5E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F73-BFEE-4503-AF54-39A27F8E84A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15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ACA-C63F-4DE0-85F7-8BC4C9CFB5E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F73-BFEE-4503-AF54-39A27F8E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51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ACA-C63F-4DE0-85F7-8BC4C9CFB5E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F73-BFEE-4503-AF54-39A27F8E84A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07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ACA-C63F-4DE0-85F7-8BC4C9CFB5E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F73-BFEE-4503-AF54-39A27F8E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00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ACA-C63F-4DE0-85F7-8BC4C9CFB5E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F73-BFEE-4503-AF54-39A27F8E84AE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45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ACA-C63F-4DE0-85F7-8BC4C9CFB5E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F73-BFEE-4503-AF54-39A27F8E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4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ACA-C63F-4DE0-85F7-8BC4C9CFB5E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F73-BFEE-4503-AF54-39A27F8E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21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ACA-C63F-4DE0-85F7-8BC4C9CFB5E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F73-BFEE-4503-AF54-39A27F8E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32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ACA-C63F-4DE0-85F7-8BC4C9CFB5E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F73-BFEE-4503-AF54-39A27F8E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44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ACA-C63F-4DE0-85F7-8BC4C9CFB5E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F73-BFEE-4503-AF54-39A27F8E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26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9ACA-C63F-4DE0-85F7-8BC4C9CFB5E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9F73-BFEE-4503-AF54-39A27F8E84A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67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659ACA-C63F-4DE0-85F7-8BC4C9CFB5EA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C199F73-BFEE-4503-AF54-39A27F8E84AE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40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blog.addgene.org/plasmids-101-topo-cloning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55F40173-F096-49CC-A730-A2DF1F04E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806CEF0B-5733-482C-9868-4C57AF79D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AFA305-5698-4111-AD5C-F90B5B1CC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640080"/>
            <a:ext cx="4208656" cy="3034857"/>
          </a:xfrm>
        </p:spPr>
        <p:txBody>
          <a:bodyPr anchor="b">
            <a:normAutofit/>
          </a:bodyPr>
          <a:lstStyle/>
          <a:p>
            <a:r>
              <a:rPr lang="cs-CZ" sz="4400">
                <a:solidFill>
                  <a:srgbClr val="FFFFFF"/>
                </a:solidFill>
              </a:rPr>
              <a:t>Metody klonování </a:t>
            </a:r>
            <a:endParaRPr lang="en-GB" sz="440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E67ACC-3198-438B-9835-59BD33843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3849539"/>
            <a:ext cx="4204012" cy="2359417"/>
          </a:xfrm>
        </p:spPr>
        <p:txBody>
          <a:bodyPr anchor="t">
            <a:normAutofit/>
          </a:bodyPr>
          <a:lstStyle/>
          <a:p>
            <a:pPr algn="r"/>
            <a:r>
              <a:rPr lang="cs-CZ" sz="1600" dirty="0">
                <a:solidFill>
                  <a:srgbClr val="FFFFFF"/>
                </a:solidFill>
              </a:rPr>
              <a:t>Natalie Bazelová</a:t>
            </a:r>
          </a:p>
          <a:p>
            <a:pPr algn="r"/>
            <a:r>
              <a:rPr lang="cs-CZ" sz="1600" dirty="0">
                <a:solidFill>
                  <a:srgbClr val="FFFFFF"/>
                </a:solidFill>
              </a:rPr>
              <a:t>Monika Buchtová </a:t>
            </a:r>
          </a:p>
          <a:p>
            <a:pPr algn="r"/>
            <a:r>
              <a:rPr lang="cs-CZ" sz="1600" dirty="0">
                <a:solidFill>
                  <a:srgbClr val="FFFFFF"/>
                </a:solidFill>
              </a:rPr>
              <a:t>Patrícia </a:t>
            </a:r>
            <a:r>
              <a:rPr lang="cs-CZ" sz="1600" dirty="0" err="1">
                <a:solidFill>
                  <a:srgbClr val="FFFFFF"/>
                </a:solidFill>
              </a:rPr>
              <a:t>Kittová</a:t>
            </a:r>
            <a:endParaRPr lang="cs-CZ" sz="1600" dirty="0">
              <a:solidFill>
                <a:srgbClr val="FFFFFF"/>
              </a:solidFill>
            </a:endParaRPr>
          </a:p>
          <a:p>
            <a:pPr algn="r"/>
            <a:r>
              <a:rPr lang="cs-CZ" sz="1600" dirty="0">
                <a:solidFill>
                  <a:srgbClr val="FFFFFF"/>
                </a:solidFill>
              </a:rPr>
              <a:t>Martina </a:t>
            </a:r>
            <a:r>
              <a:rPr lang="cs-CZ" sz="1600" dirty="0" err="1">
                <a:solidFill>
                  <a:srgbClr val="FFFFFF"/>
                </a:solidFill>
              </a:rPr>
              <a:t>Rievajová</a:t>
            </a:r>
            <a:endParaRPr lang="en-GB" sz="1600" dirty="0">
              <a:solidFill>
                <a:srgbClr val="FFFFFF"/>
              </a:solidFill>
            </a:endParaRPr>
          </a:p>
        </p:txBody>
      </p:sp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FC5D3B4D-9BAC-482B-A34B-01BB35CB5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E0955AA-A8F4-4AC8-8BE3-DBA9E07A90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"/>
          <a:stretch/>
        </p:blipFill>
        <p:spPr>
          <a:xfrm>
            <a:off x="6096000" y="767247"/>
            <a:ext cx="5459470" cy="532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14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51136FD-BBB2-4EB4-A240-3E21EECF7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D445C91-7391-4B73-A172-D55F34141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176463"/>
            <a:ext cx="3779085" cy="190836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sk-SK" spc="100" dirty="0">
                <a:solidFill>
                  <a:srgbClr val="FFFFFF"/>
                </a:solidFill>
              </a:rPr>
              <a:t>najčastejší Postup pri klonovaní</a:t>
            </a:r>
            <a:endParaRPr lang="en-US" spc="1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826B28-36B0-4CC1-8EC8-EF9B88B35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FCAAB4D5-2C66-45B8-8A12-A72359408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400050" indent="-400050">
              <a:lnSpc>
                <a:spcPct val="90000"/>
              </a:lnSpc>
              <a:buClr>
                <a:schemeClr val="bg1"/>
              </a:buClr>
              <a:buFont typeface="+mj-lt"/>
              <a:buAutoNum type="romanUcPeriod"/>
            </a:pPr>
            <a:r>
              <a:rPr lang="sk-SK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Výber vhodného klonovacieho vektoru</a:t>
            </a:r>
          </a:p>
          <a:p>
            <a:pPr marL="400050" indent="-400050">
              <a:lnSpc>
                <a:spcPct val="90000"/>
              </a:lnSpc>
              <a:buClr>
                <a:schemeClr val="bg1"/>
              </a:buClr>
              <a:buFont typeface="+mj-lt"/>
              <a:buAutoNum type="romanUcPeriod"/>
            </a:pPr>
            <a:r>
              <a:rPr lang="sk-SK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Úprava koncov vektorov a koncov klonovanej DNA tak aby boli konce vzájomne kompatibilné</a:t>
            </a:r>
          </a:p>
          <a:p>
            <a:pPr marL="400050" indent="-400050">
              <a:lnSpc>
                <a:spcPct val="90000"/>
              </a:lnSpc>
              <a:buClr>
                <a:schemeClr val="bg1"/>
              </a:buClr>
              <a:buFont typeface="+mj-lt"/>
              <a:buAutoNum type="romanUcPeriod"/>
            </a:pPr>
            <a:r>
              <a:rPr lang="sk-SK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Vloženie DNA do vektoru</a:t>
            </a:r>
          </a:p>
          <a:p>
            <a:pPr marL="400050" indent="-400050">
              <a:lnSpc>
                <a:spcPct val="90000"/>
              </a:lnSpc>
              <a:buClr>
                <a:schemeClr val="bg1"/>
              </a:buClr>
              <a:buFont typeface="+mj-lt"/>
              <a:buAutoNum type="romanUcPeriod"/>
            </a:pPr>
            <a:r>
              <a:rPr lang="sk-SK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Vloženie vektoru s </a:t>
            </a:r>
            <a:r>
              <a:rPr lang="sk-SK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inzertom</a:t>
            </a:r>
            <a:r>
              <a:rPr lang="sk-SK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hostiteľských buniek </a:t>
            </a:r>
          </a:p>
          <a:p>
            <a:pPr marL="400050" indent="-400050">
              <a:lnSpc>
                <a:spcPct val="90000"/>
              </a:lnSpc>
              <a:buClr>
                <a:schemeClr val="bg1"/>
              </a:buClr>
              <a:buFont typeface="+mj-lt"/>
              <a:buAutoNum type="romanUcPeriod"/>
            </a:pPr>
            <a:r>
              <a:rPr lang="sk-SK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Namnoženie hostiteľských buniek </a:t>
            </a:r>
          </a:p>
          <a:p>
            <a:pPr marL="400050" indent="-400050">
              <a:lnSpc>
                <a:spcPct val="90000"/>
              </a:lnSpc>
              <a:buClr>
                <a:schemeClr val="bg1"/>
              </a:buClr>
              <a:buFont typeface="+mj-lt"/>
              <a:buAutoNum type="romanUcPeriod"/>
            </a:pPr>
            <a:r>
              <a:rPr lang="sk-SK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Izolácia namnoženej DNA s </a:t>
            </a:r>
            <a:r>
              <a:rPr lang="sk-SK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inzertom</a:t>
            </a:r>
            <a:endParaRPr lang="sk-SK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Zástupný objekt pre obrázok 5" descr="Obrázok, na ktorom je text, mapa&#10;&#10;Automaticky generovaný popis">
            <a:extLst>
              <a:ext uri="{FF2B5EF4-FFF2-40B4-BE49-F238E27FC236}">
                <a16:creationId xmlns:a16="http://schemas.microsoft.com/office/drawing/2014/main" id="{9F8FB1A9-C989-4C30-8B4E-CA034E439A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9" b="3"/>
          <a:stretch/>
        </p:blipFill>
        <p:spPr>
          <a:xfrm>
            <a:off x="5646934" y="176463"/>
            <a:ext cx="6378741" cy="652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00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643B2B-8711-466A-9711-5E3577C4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Prenos DNA do buniek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40F6F88-B25D-4475-847A-F885D4968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Plazmid môže byť vložený ako do vnútra bakteriálnej, tak aj do vnútra živočíšnej bunky.</a:t>
            </a:r>
          </a:p>
          <a:p>
            <a:r>
              <a:rPr lang="sk-SK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Transformácia</a:t>
            </a:r>
            <a:r>
              <a:rPr lang="sk-SK" sz="2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– vkladanie DNA do bakteriálnej bunky (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elektroporácia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mikroinjekcia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alebo chemická cesta) </a:t>
            </a:r>
          </a:p>
          <a:p>
            <a:r>
              <a:rPr lang="sk-SK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Transfekcia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– vkladanie DNA do živočíšnej bunky (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transfekcia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fosforečnanom vápenatým,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lipozómová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transfekcia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alebo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transfekcia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s využitím špeciálnych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transfekčných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2000" dirty="0" err="1">
                <a:latin typeface="Arial" panose="020B0604020202020204" pitchFamily="34" charset="0"/>
                <a:cs typeface="Arial" panose="020B0604020202020204" pitchFamily="34" charset="0"/>
              </a:rPr>
              <a:t>reagentov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sk-SK" sz="20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Transdukcia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 je spôsob prenosu DNA pomocou vírusov</a:t>
            </a:r>
          </a:p>
          <a:p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8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4F4AF38-8AAD-4B65-9274-0033CABC4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13A926A0-23F4-4434-92DC-8243FC77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sk-SK" sz="4400" kern="1200" cap="all" spc="1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Transformácia tepelným šokom za použitia </a:t>
            </a:r>
            <a:r>
              <a:rPr lang="sk-SK" sz="4400" kern="1200" cap="all" spc="100" baseline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C</a:t>
            </a:r>
            <a:r>
              <a:rPr lang="sk-SK" sz="4400" kern="1200" cap="none" spc="100" baseline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aCl</a:t>
            </a:r>
            <a:r>
              <a:rPr lang="sk-SK" sz="4400" kern="1200" cap="none" spc="100" baseline="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rPr>
              <a:t>₂</a:t>
            </a:r>
            <a:endParaRPr lang="en-US" sz="4400" kern="1200" cap="all" spc="100" baseline="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DDED53CD-6A42-4902-9A00-C647C41CE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5592" y="2084832"/>
            <a:ext cx="4980746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Jedna z najčastejších foriem transformácie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sk-SK" altLang="sk-SK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E.coli</a:t>
            </a: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 sa pripravuje: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Premytím buniek ľadovým CaCl</a:t>
            </a:r>
            <a:r>
              <a:rPr lang="sk-SK" altLang="sk-SK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k-SK" altLang="sk-SK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Pridaním DNA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Miernym teplotným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altLang="sk-SK" sz="1600" dirty="0">
                <a:latin typeface="Arial" panose="020B0604020202020204" pitchFamily="34" charset="0"/>
                <a:cs typeface="Arial" panose="020B0604020202020204" pitchFamily="34" charset="0"/>
              </a:rPr>
              <a:t>Krátká inkubace v růstovém médiu (zotavení bakterií, exprese selekčního markeru)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4" descr="cloning 6">
            <a:extLst>
              <a:ext uri="{FF2B5EF4-FFF2-40B4-BE49-F238E27FC236}">
                <a16:creationId xmlns:a16="http://schemas.microsoft.com/office/drawing/2014/main" id="{B0A087D7-F19D-43E0-82C5-1339BD809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3767" y="1740724"/>
            <a:ext cx="6003798" cy="306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46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F4F4AF38-8AAD-4B65-9274-0033CABC4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19BC3D-E13E-4FA5-9C62-28C6BCDF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4400" kern="1200" cap="all" spc="1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transformácia </a:t>
            </a:r>
            <a:r>
              <a:rPr lang="sk-SK" sz="4400" kern="1200" cap="all" spc="1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ELEKTROPORáCIOU</a:t>
            </a:r>
            <a:endParaRPr lang="en-US" sz="4400" kern="1200" cap="all" spc="1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FA59D3B1-19BE-4964-8D93-4CBC52EA3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Prepláchnutie buniek vodou (</a:t>
            </a:r>
            <a:r>
              <a:rPr lang="sk-SK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odmytie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elektrolytov z rastového média)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k-SK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krátký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elektrický </a:t>
            </a:r>
            <a:r>
              <a:rPr lang="sk-SK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puls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o vysokom napätí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dočasné otvory v bunečnom obale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vstup DNA do bunky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cloning7">
            <a:extLst>
              <a:ext uri="{FF2B5EF4-FFF2-40B4-BE49-F238E27FC236}">
                <a16:creationId xmlns:a16="http://schemas.microsoft.com/office/drawing/2014/main" id="{E31DEADF-DE09-49B5-B8FA-C8946AB469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831506"/>
            <a:ext cx="5455921" cy="319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802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F4AF38-8AAD-4B65-9274-0033CABC4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448998BE-BB04-4C47-8B1D-46E245537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kern="1200" cap="all" spc="100" baseline="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Lipofekcia</a:t>
            </a:r>
            <a:endParaRPr lang="en-US" kern="1200" cap="all" spc="100" baseline="0" dirty="0">
              <a:solidFill>
                <a:schemeClr val="tx1">
                  <a:lumMod val="90000"/>
                  <a:lumOff val="1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D2A9D50-4EB9-4D9D-A70F-3B933B47D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 lnSpcReduction="10000"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Metóda vkladania funkčného genetického materiálu do cieľových buniek s využitím katiónových lipidov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Využívanie v priemyselnej výrobe proteínov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pozitívne nabité lipidy reagujú s negatívne nabitými molekulami NK a vytvárajú celistvý komplex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ento komplex môže prechádzať cez bunkovú membránu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Takto sa dajú cieľové bunky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transfekovať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nie len s DNA ale aj s RNA či s proteínmi</a:t>
            </a:r>
          </a:p>
        </p:txBody>
      </p:sp>
      <p:pic>
        <p:nvPicPr>
          <p:cNvPr id="6" name="Zástupný objekt pre obsah 5" descr="Obrázok, na ktorom je text, mapa&#10;&#10;Automaticky generovaný popis">
            <a:extLst>
              <a:ext uri="{FF2B5EF4-FFF2-40B4-BE49-F238E27FC236}">
                <a16:creationId xmlns:a16="http://schemas.microsoft.com/office/drawing/2014/main" id="{364DFD3F-58DD-4879-8823-E8CB1D0AD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42" y="1097018"/>
            <a:ext cx="6909577" cy="466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53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66033F-2065-4D8E-AF71-150B79F4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Klonovacie vektory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96F1E6-9593-4EE6-B988-77E52F08C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Podmienky pre klonovacie vektory: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musia niesť gény k vlastnej replikácií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Musia niesť klonovacie miesto tvorené radou rôznych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restrikčných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miest, ktoré po štiepení príslušnou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restriktázou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umožní inzerciu klonovaného úseku DNA do vektoru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schopnosť umožniť selekciu, ktorá rozlíši hostiteľské bunky s vloženým vektorom od buniek bez vektoru alebo bunky s vektorom obsahujúcim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inzert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od buniek s prázdnym vektorom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228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0FC4DA-93DE-41B5-B5A6-C3E621A3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Klonovacie vektory poznáme: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B7266D7-1C73-4CBC-870C-ACB9AFD98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PLAZMIDY – čo sú malé kruhové molekuly DNA. Ku klonovanie sa používajú geneticky modifikované plazmidy.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FASMIDY – alebo tiež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fagemidy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, čo sú v podstate bežné bakteriálne plazmidy, ktoré nesú naviac časti genómu niektorého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bakteriofága</a:t>
            </a:r>
            <a:endParaRPr lang="sk-S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KOSMIDY – sú to modifikované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plazmidové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vektory na klonovanie veľkých fragmentov DNA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BAKTERIOFÁGY – vírusy, ktoré napadajú baktérie. Pre klonovanie sú využívané ak je klonovaná väčšia molekula DNA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UMELÉ BAKTERIÁLNE A KVASINKOVÉ CHROMOZÓMY – molekuly cudzej DNA väčšie než 47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kb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je možné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vklonovať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do umelých chromozómov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65806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0AD926A-6A49-4FAF-A392-4534F4E93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43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FF5400D-C13F-49AB-8B17-1DEF7E11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pc="100" dirty="0">
                <a:solidFill>
                  <a:srgbClr val="FFFFFF"/>
                </a:solidFill>
              </a:rPr>
              <a:t>Plazmidy ako klonovacie vektory</a:t>
            </a:r>
            <a:endParaRPr lang="en-US" spc="100" dirty="0">
              <a:solidFill>
                <a:srgbClr val="FFFFFF"/>
              </a:solidFill>
            </a:endParaRPr>
          </a:p>
        </p:txBody>
      </p:sp>
      <p:pic>
        <p:nvPicPr>
          <p:cNvPr id="14" name="Zástupný objekt pre obrázok 13" descr="Obrázok, na ktorom je kreslenie&#10;&#10;Automaticky generovaný popis">
            <a:extLst>
              <a:ext uri="{FF2B5EF4-FFF2-40B4-BE49-F238E27FC236}">
                <a16:creationId xmlns:a16="http://schemas.microsoft.com/office/drawing/2014/main" id="{6643648C-111C-41FC-A39F-A452102A07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r="-1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96084DAE-0F9F-499F-B241-3C20453C0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2845" y="542039"/>
            <a:ext cx="3984899" cy="5994227"/>
          </a:xfr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sk-SK" sz="2400" b="1" dirty="0">
                <a:solidFill>
                  <a:schemeClr val="bg1"/>
                </a:solidFill>
              </a:rPr>
              <a:t>Plazmidy používané ako klonovacie vektory obsahujú:</a:t>
            </a:r>
          </a:p>
          <a:p>
            <a:endParaRPr lang="sk-SK" sz="1900" dirty="0">
              <a:solidFill>
                <a:schemeClr val="bg1"/>
              </a:solidFill>
            </a:endParaRPr>
          </a:p>
          <a:p>
            <a:r>
              <a:rPr lang="sk-SK" sz="1900" b="1" dirty="0">
                <a:solidFill>
                  <a:schemeClr val="bg1"/>
                </a:solidFill>
              </a:rPr>
              <a:t>•</a:t>
            </a:r>
            <a:r>
              <a:rPr lang="sk-SK" sz="1900" dirty="0">
                <a:solidFill>
                  <a:schemeClr val="bg1"/>
                </a:solidFill>
              </a:rPr>
              <a:t> replikátor (počiatok replikácie)</a:t>
            </a:r>
          </a:p>
          <a:p>
            <a:endParaRPr lang="sk-SK" sz="1900" dirty="0">
              <a:solidFill>
                <a:schemeClr val="bg1"/>
              </a:solidFill>
            </a:endParaRPr>
          </a:p>
          <a:p>
            <a:r>
              <a:rPr lang="sk-SK" sz="1900" b="1" dirty="0">
                <a:solidFill>
                  <a:schemeClr val="bg1"/>
                </a:solidFill>
              </a:rPr>
              <a:t>•</a:t>
            </a:r>
            <a:r>
              <a:rPr lang="sk-SK" sz="1900" dirty="0">
                <a:solidFill>
                  <a:schemeClr val="bg1"/>
                </a:solidFill>
              </a:rPr>
              <a:t> selekčný marker</a:t>
            </a:r>
          </a:p>
          <a:p>
            <a:endParaRPr lang="sk-SK" sz="1900" dirty="0">
              <a:solidFill>
                <a:schemeClr val="bg1"/>
              </a:solidFill>
            </a:endParaRPr>
          </a:p>
          <a:p>
            <a:r>
              <a:rPr lang="sk-SK" sz="1900" b="1" dirty="0">
                <a:solidFill>
                  <a:schemeClr val="bg1"/>
                </a:solidFill>
              </a:rPr>
              <a:t>•</a:t>
            </a:r>
            <a:r>
              <a:rPr lang="sk-SK" sz="1900" dirty="0">
                <a:solidFill>
                  <a:schemeClr val="bg1"/>
                </a:solidFill>
              </a:rPr>
              <a:t> klonovacie miesto</a:t>
            </a:r>
          </a:p>
          <a:p>
            <a:endParaRPr lang="sk-SK" sz="1900" dirty="0">
              <a:solidFill>
                <a:schemeClr val="bg1"/>
              </a:solidFill>
            </a:endParaRPr>
          </a:p>
          <a:p>
            <a:r>
              <a:rPr lang="sk-SK" sz="1900" b="1" dirty="0">
                <a:solidFill>
                  <a:schemeClr val="bg1"/>
                </a:solidFill>
              </a:rPr>
              <a:t>•</a:t>
            </a:r>
            <a:r>
              <a:rPr lang="sk-SK" sz="1900" dirty="0">
                <a:solidFill>
                  <a:schemeClr val="bg1"/>
                </a:solidFill>
              </a:rPr>
              <a:t> často tiež obsahujú gén </a:t>
            </a:r>
            <a:r>
              <a:rPr lang="sk-SK" sz="1900" i="1" dirty="0" err="1">
                <a:solidFill>
                  <a:schemeClr val="bg1"/>
                </a:solidFill>
              </a:rPr>
              <a:t>LacZ</a:t>
            </a:r>
            <a:r>
              <a:rPr lang="sk-SK" sz="1900" dirty="0">
                <a:solidFill>
                  <a:schemeClr val="bg1"/>
                </a:solidFill>
              </a:rPr>
              <a:t>, ktorý   umožní tzv. modro-bielu selekciu 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32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D4394-28D8-4A66-8C66-58855A8D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42336" cy="1499616"/>
          </a:xfrm>
        </p:spPr>
        <p:txBody>
          <a:bodyPr>
            <a:normAutofit/>
          </a:bodyPr>
          <a:lstStyle/>
          <a:p>
            <a:r>
              <a:rPr lang="sk-SK" sz="4600" dirty="0"/>
              <a:t>Počiatok replikácie </a:t>
            </a:r>
            <a:r>
              <a:rPr lang="sk-SK" sz="3600" dirty="0"/>
              <a:t>(</a:t>
            </a:r>
            <a:r>
              <a:rPr lang="sk-SK" sz="3600" cap="none" dirty="0"/>
              <a:t>ori </a:t>
            </a:r>
            <a:r>
              <a:rPr lang="sk-SK" sz="3600" dirty="0"/>
              <a:t>- </a:t>
            </a:r>
            <a:r>
              <a:rPr lang="sk-SK" sz="3600" dirty="0" err="1"/>
              <a:t>origin</a:t>
            </a:r>
            <a:r>
              <a:rPr lang="sk-SK" sz="3600" dirty="0"/>
              <a:t> of </a:t>
            </a:r>
            <a:r>
              <a:rPr lang="sk-SK" sz="3600" dirty="0" err="1"/>
              <a:t>replication</a:t>
            </a:r>
            <a:r>
              <a:rPr lang="sk-SK" sz="3600" dirty="0"/>
              <a:t>)</a:t>
            </a:r>
            <a:endParaRPr lang="en-GB" sz="36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ED4C16B-8B55-47A8-9273-F04F901E7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274646" cy="4023360"/>
          </a:xfrm>
        </p:spPr>
        <p:txBody>
          <a:bodyPr>
            <a:normAutofit/>
          </a:bodyPr>
          <a:lstStyle/>
          <a:p>
            <a:r>
              <a:rPr lang="sk-SK" dirty="0"/>
              <a:t>Sekvencia DNA kde sa začína replikácia</a:t>
            </a:r>
          </a:p>
          <a:p>
            <a:r>
              <a:rPr lang="sk-SK" dirty="0"/>
              <a:t>Určuje </a:t>
            </a:r>
            <a:r>
              <a:rPr lang="sk-SK" i="1" dirty="0" err="1"/>
              <a:t>vector</a:t>
            </a:r>
            <a:r>
              <a:rPr lang="sk-SK" i="1" dirty="0"/>
              <a:t> </a:t>
            </a:r>
            <a:r>
              <a:rPr lang="sk-SK" i="1" dirty="0" err="1"/>
              <a:t>copy</a:t>
            </a:r>
            <a:r>
              <a:rPr lang="sk-SK" i="1" dirty="0"/>
              <a:t> </a:t>
            </a:r>
            <a:r>
              <a:rPr lang="sk-SK" i="1" dirty="0" err="1"/>
              <a:t>number</a:t>
            </a:r>
            <a:r>
              <a:rPr lang="sk-SK" i="1" dirty="0"/>
              <a:t> </a:t>
            </a:r>
            <a:r>
              <a:rPr lang="sk-SK" dirty="0"/>
              <a:t>– počet vektorov v bunke</a:t>
            </a:r>
          </a:p>
          <a:p>
            <a:pPr lvl="1"/>
            <a:r>
              <a:rPr lang="sk-SK" dirty="0"/>
              <a:t>Počet kópií má vplyv na stabilitu plazmidu</a:t>
            </a:r>
          </a:p>
          <a:p>
            <a:pPr marL="128016" lvl="1" indent="0">
              <a:buNone/>
            </a:pPr>
            <a:r>
              <a:rPr lang="sk-SK" sz="2200" dirty="0"/>
              <a:t>Určuje kompatibilitu plazmidu </a:t>
            </a:r>
          </a:p>
          <a:p>
            <a:pPr lvl="1"/>
            <a:r>
              <a:rPr lang="sk-SK" dirty="0"/>
              <a:t>Schopnosť 2 plazmidov koexistovať v 1 bunkovej línii</a:t>
            </a:r>
          </a:p>
          <a:p>
            <a:pPr lvl="1"/>
            <a:r>
              <a:rPr lang="sk-SK" dirty="0"/>
              <a:t>Blízko príbuzné plazmidy majú tendenciu byť inkompatibilné</a:t>
            </a:r>
          </a:p>
          <a:p>
            <a:r>
              <a:rPr lang="sk-SK" dirty="0"/>
              <a:t> </a:t>
            </a:r>
            <a:endParaRPr lang="en-GB" i="1" dirty="0"/>
          </a:p>
        </p:txBody>
      </p:sp>
      <p:pic>
        <p:nvPicPr>
          <p:cNvPr id="1026" name="Picture 2" descr="Image result for plasmid incompatibility&quot;">
            <a:extLst>
              <a:ext uri="{FF2B5EF4-FFF2-40B4-BE49-F238E27FC236}">
                <a16:creationId xmlns:a16="http://schemas.microsoft.com/office/drawing/2014/main" id="{C245DA3F-BB61-4AA7-9626-F318F60D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0869" y="2286000"/>
            <a:ext cx="3727543" cy="334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EA19DDBF-BA79-43BA-951F-CB6A171E2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255" t="55652" r="31289" b="27784"/>
          <a:stretch/>
        </p:blipFill>
        <p:spPr>
          <a:xfrm>
            <a:off x="895877" y="5014719"/>
            <a:ext cx="5925453" cy="1399254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494A13C1-9961-485D-90F5-F1CC1BB1229A}"/>
              </a:ext>
            </a:extLst>
          </p:cNvPr>
          <p:cNvSpPr txBox="1"/>
          <p:nvPr/>
        </p:nvSpPr>
        <p:spPr>
          <a:xfrm>
            <a:off x="2023667" y="4722043"/>
            <a:ext cx="4072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solidFill>
                  <a:srgbClr val="002060"/>
                </a:solidFill>
              </a:rPr>
              <a:t>Bežne využívané počiatky replikácie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29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CF6DF5-01E2-4AA7-8A6B-9D6C95708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sk-SK" dirty="0"/>
              <a:t>Selekčné markery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A116032-4AC1-4FAC-BCE8-1D16C47F5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319121" cy="3931920"/>
          </a:xfrm>
        </p:spPr>
        <p:txBody>
          <a:bodyPr>
            <a:normAutofit/>
          </a:bodyPr>
          <a:lstStyle/>
          <a:p>
            <a:r>
              <a:rPr lang="cs-CZ" altLang="en-US" dirty="0"/>
              <a:t>Procesy </a:t>
            </a:r>
            <a:r>
              <a:rPr lang="sk-SK" altLang="en-US" dirty="0" err="1"/>
              <a:t>ligácie</a:t>
            </a:r>
            <a:r>
              <a:rPr lang="sk-SK" altLang="en-US" dirty="0"/>
              <a:t> a transformácie </a:t>
            </a:r>
            <a:r>
              <a:rPr lang="cs-CZ" altLang="en-US" dirty="0"/>
              <a:t>sú málo účinné (</a:t>
            </a:r>
            <a:r>
              <a:rPr lang="en-GB" altLang="en-US" dirty="0"/>
              <a:t>&lt;</a:t>
            </a:r>
            <a:r>
              <a:rPr lang="sk-SK" altLang="en-US" dirty="0"/>
              <a:t> </a:t>
            </a:r>
            <a:r>
              <a:rPr lang="en-GB" altLang="en-US" dirty="0"/>
              <a:t>1</a:t>
            </a:r>
            <a:r>
              <a:rPr lang="sk-SK" altLang="en-US" dirty="0"/>
              <a:t>%)</a:t>
            </a:r>
          </a:p>
          <a:p>
            <a:r>
              <a:rPr lang="cs-CZ" altLang="en-US" dirty="0" err="1"/>
              <a:t>Selekčné</a:t>
            </a:r>
            <a:r>
              <a:rPr lang="cs-CZ" altLang="en-US" dirty="0"/>
              <a:t> markery - </a:t>
            </a:r>
            <a:r>
              <a:rPr lang="sk-SK" altLang="en-US" dirty="0"/>
              <a:t>potvrdenie úspešného vloženia cudzej DNA do bunky </a:t>
            </a:r>
          </a:p>
          <a:p>
            <a:r>
              <a:rPr lang="cs-CZ" altLang="en-US" dirty="0" err="1"/>
              <a:t>Gén</a:t>
            </a:r>
            <a:r>
              <a:rPr lang="cs-CZ" altLang="en-US" dirty="0"/>
              <a:t> </a:t>
            </a:r>
            <a:r>
              <a:rPr lang="cs-CZ" altLang="en-US" dirty="0" err="1"/>
              <a:t>pre</a:t>
            </a:r>
            <a:r>
              <a:rPr lang="cs-CZ" altLang="en-US" dirty="0"/>
              <a:t> </a:t>
            </a:r>
            <a:r>
              <a:rPr lang="cs-CZ" altLang="en-US" dirty="0" err="1"/>
              <a:t>selekčný</a:t>
            </a:r>
            <a:r>
              <a:rPr lang="cs-CZ" altLang="en-US" dirty="0"/>
              <a:t> marker je </a:t>
            </a:r>
            <a:r>
              <a:rPr lang="cs-CZ" altLang="en-US" dirty="0" err="1"/>
              <a:t>vkladaný</a:t>
            </a:r>
            <a:r>
              <a:rPr lang="cs-CZ" altLang="en-US" dirty="0"/>
              <a:t> do </a:t>
            </a:r>
            <a:r>
              <a:rPr lang="cs-CZ" altLang="en-US" dirty="0" err="1"/>
              <a:t>bunky</a:t>
            </a:r>
            <a:r>
              <a:rPr lang="cs-CZ" altLang="en-US" dirty="0"/>
              <a:t> zároveň s </a:t>
            </a:r>
            <a:r>
              <a:rPr lang="cs-CZ" altLang="en-US" dirty="0" err="1"/>
              <a:t>génom</a:t>
            </a:r>
            <a:r>
              <a:rPr lang="cs-CZ" altLang="en-US" dirty="0"/>
              <a:t> </a:t>
            </a:r>
            <a:r>
              <a:rPr lang="cs-CZ" altLang="en-US" dirty="0" err="1"/>
              <a:t>záujmu</a:t>
            </a:r>
            <a:endParaRPr lang="cs-CZ" altLang="en-US" dirty="0"/>
          </a:p>
          <a:p>
            <a:endParaRPr lang="en-GB" dirty="0"/>
          </a:p>
        </p:txBody>
      </p:sp>
      <p:pic>
        <p:nvPicPr>
          <p:cNvPr id="4" name="Picture 2" descr="Image result for selectable marker&quot;">
            <a:extLst>
              <a:ext uri="{FF2B5EF4-FFF2-40B4-BE49-F238E27FC236}">
                <a16:creationId xmlns:a16="http://schemas.microsoft.com/office/drawing/2014/main" id="{2A7F2211-1D35-487C-9791-C2159A59C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2267" y="1779143"/>
            <a:ext cx="3999654" cy="32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317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F853F-00B1-4302-AF6D-75B5C9E0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História Klonovania</a:t>
            </a: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7CD7DB8-1229-43A4-9607-B7649AF68A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39287" y="1712542"/>
            <a:ext cx="10957340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sk-SK" altLang="sk-S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altLang="sk-SK" sz="1600" dirty="0">
                <a:latin typeface="Arial" panose="020B0604020202020204" pitchFamily="34" charset="0"/>
              </a:rPr>
              <a:t>Október 1990 - Národný inštitút zdravia v USA oficiálne začal projekt skúmania ľudského genómu</a:t>
            </a: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sk-SK" altLang="sk-SK" sz="1600" dirty="0">
                <a:latin typeface="Arial" panose="020B0604020202020204" pitchFamily="34" charset="0"/>
              </a:rPr>
              <a:t> Júl 1995 - Škótski vedci naklonovali dve ovce </a:t>
            </a:r>
            <a:r>
              <a:rPr lang="sk-SK" altLang="sk-SK" sz="1600" dirty="0" err="1">
                <a:latin typeface="Arial" panose="020B0604020202020204" pitchFamily="34" charset="0"/>
              </a:rPr>
              <a:t>Megan</a:t>
            </a:r>
            <a:r>
              <a:rPr lang="sk-SK" altLang="sk-SK" sz="1600" dirty="0">
                <a:latin typeface="Arial" panose="020B0604020202020204" pitchFamily="34" charset="0"/>
              </a:rPr>
              <a:t> a </a:t>
            </a:r>
            <a:r>
              <a:rPr lang="sk-SK" altLang="sk-SK" sz="1600" dirty="0" err="1">
                <a:latin typeface="Arial" panose="020B0604020202020204" pitchFamily="34" charset="0"/>
              </a:rPr>
              <a:t>Morag</a:t>
            </a:r>
            <a:r>
              <a:rPr lang="sk-SK" altLang="sk-SK" sz="1600" dirty="0">
                <a:latin typeface="Arial" panose="020B0604020202020204" pitchFamily="34" charset="0"/>
              </a:rPr>
              <a:t> z dvoch rôznych embryí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k-SK" altLang="sk-SK" sz="16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altLang="sk-SK" sz="1600" dirty="0">
                <a:latin typeface="Arial" panose="020B0604020202020204" pitchFamily="34" charset="0"/>
              </a:rPr>
              <a:t>Február 1997 - Škótski vedci </a:t>
            </a:r>
            <a:r>
              <a:rPr lang="sk-SK" altLang="sk-SK" sz="1600" dirty="0" err="1">
                <a:latin typeface="Arial" panose="020B0604020202020204" pitchFamily="34" charset="0"/>
              </a:rPr>
              <a:t>vyklonovali</a:t>
            </a:r>
            <a:r>
              <a:rPr lang="sk-SK" altLang="sk-SK" sz="1600" dirty="0">
                <a:latin typeface="Arial" panose="020B0604020202020204" pitchFamily="34" charset="0"/>
              </a:rPr>
              <a:t> prvého dospelého cicavca - ovcu </a:t>
            </a:r>
            <a:r>
              <a:rPr lang="sk-SK" altLang="sk-SK" sz="1600" dirty="0" err="1">
                <a:latin typeface="Arial" panose="020B0604020202020204" pitchFamily="34" charset="0"/>
              </a:rPr>
              <a:t>Dolly</a:t>
            </a:r>
            <a:endParaRPr lang="sk-SK" altLang="sk-SK" sz="1600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k-SK" altLang="sk-SK" sz="16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altLang="sk-SK" sz="1600" dirty="0">
                <a:latin typeface="Arial" panose="020B0604020202020204" pitchFamily="34" charset="0"/>
              </a:rPr>
              <a:t>Júl 1997 - Opäť škótski výskumníci </a:t>
            </a:r>
            <a:r>
              <a:rPr lang="sk-SK" altLang="sk-SK" sz="1600" dirty="0" err="1">
                <a:latin typeface="Arial" panose="020B0604020202020204" pitchFamily="34" charset="0"/>
              </a:rPr>
              <a:t>vyklonovali</a:t>
            </a:r>
            <a:r>
              <a:rPr lang="sk-SK" altLang="sk-SK" sz="1600" dirty="0">
                <a:latin typeface="Arial" panose="020B0604020202020204" pitchFamily="34" charset="0"/>
              </a:rPr>
              <a:t> ovcu </a:t>
            </a:r>
            <a:r>
              <a:rPr lang="sk-SK" altLang="sk-SK" sz="1600" dirty="0" err="1">
                <a:latin typeface="Arial" panose="020B0604020202020204" pitchFamily="34" charset="0"/>
              </a:rPr>
              <a:t>Polly</a:t>
            </a:r>
            <a:r>
              <a:rPr lang="sk-SK" altLang="sk-SK" sz="1600" dirty="0">
                <a:latin typeface="Arial" panose="020B0604020202020204" pitchFamily="34" charset="0"/>
              </a:rPr>
              <a:t> z geneticky modifikovaných kožných buniek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k-SK" altLang="sk-SK" sz="16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sk-SK" altLang="sk-SK" sz="1600" dirty="0">
                <a:latin typeface="Arial" panose="020B0604020202020204" pitchFamily="34" charset="0"/>
              </a:rPr>
              <a:t> Júl 1998 - Havajskí vedci "vyrobili" z jednej myši 50 ďalších v troch generáciách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k-SK" altLang="sk-SK" sz="16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altLang="sk-SK" sz="1600" dirty="0">
                <a:latin typeface="Arial" panose="020B0604020202020204" pitchFamily="34" charset="0"/>
              </a:rPr>
              <a:t>Apríl 1999 - Vedci z Massachusetts (USA) </a:t>
            </a:r>
            <a:r>
              <a:rPr lang="sk-SK" altLang="sk-SK" sz="1600" dirty="0" err="1">
                <a:latin typeface="Arial" panose="020B0604020202020204" pitchFamily="34" charset="0"/>
              </a:rPr>
              <a:t>vyklonovali</a:t>
            </a:r>
            <a:r>
              <a:rPr lang="sk-SK" altLang="sk-SK" sz="1600" dirty="0">
                <a:latin typeface="Arial" panose="020B0604020202020204" pitchFamily="34" charset="0"/>
              </a:rPr>
              <a:t> tri kozy, pričom genetickou manipuláciou zmenili zloženie ich mlieka. V mlieku sa objavil proteín, ktorý pôsobí proti srdcovému infarktu a mŕtvici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k-SK" altLang="sk-SK" sz="16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sk-SK" altLang="sk-SK" sz="1600" dirty="0">
                <a:latin typeface="Arial" panose="020B0604020202020204" pitchFamily="34" charset="0"/>
              </a:rPr>
              <a:t>Január 2000 - Japonskí vedci </a:t>
            </a:r>
            <a:r>
              <a:rPr lang="sk-SK" altLang="sk-SK" sz="1600" dirty="0" err="1">
                <a:latin typeface="Arial" panose="020B0604020202020204" pitchFamily="34" charset="0"/>
              </a:rPr>
              <a:t>vyklonovali</a:t>
            </a:r>
            <a:r>
              <a:rPr lang="sk-SK" altLang="sk-SK" sz="1600" dirty="0">
                <a:latin typeface="Arial" panose="020B0604020202020204" pitchFamily="34" charset="0"/>
              </a:rPr>
              <a:t> býka. Ide o prvý prípad, kedy bol klonovaný veľký cicavec. Na klonovanie boli použité bunky z ucha kravy.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k-SK" altLang="sk-SK" sz="1600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sk-SK" altLang="sk-SK" sz="1600" dirty="0">
                <a:latin typeface="Arial" panose="020B0604020202020204" pitchFamily="34" charset="0"/>
              </a:rPr>
              <a:t> 2000 - Výskumníci z Oregonu (USA) klonovali opicu </a:t>
            </a:r>
            <a:r>
              <a:rPr lang="sk-SK" altLang="sk-SK" sz="1600" dirty="0" err="1">
                <a:latin typeface="Arial" panose="020B0604020202020204" pitchFamily="34" charset="0"/>
              </a:rPr>
              <a:t>Makak</a:t>
            </a:r>
            <a:r>
              <a:rPr lang="sk-SK" altLang="sk-SK" sz="1600" dirty="0">
                <a:latin typeface="Arial" panose="020B0604020202020204" pitchFamily="34" charset="0"/>
              </a:rPr>
              <a:t> </a:t>
            </a:r>
            <a:r>
              <a:rPr lang="sk-SK" altLang="sk-SK" sz="1600" dirty="0" err="1">
                <a:latin typeface="Arial" panose="020B0604020202020204" pitchFamily="34" charset="0"/>
              </a:rPr>
              <a:t>Rézus</a:t>
            </a:r>
            <a:r>
              <a:rPr lang="sk-SK" altLang="sk-SK" sz="1600" dirty="0">
                <a:latin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k-SK" altLang="sk-SK" sz="1600" dirty="0">
                <a:latin typeface="Arial" panose="020B0604020202020204" pitchFamily="34" charset="0"/>
              </a:rPr>
              <a:t>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sk-SK" altLang="sk-SK" sz="1600" dirty="0">
                <a:latin typeface="Arial" panose="020B0604020202020204" pitchFamily="34" charset="0"/>
              </a:rPr>
              <a:t> November 2001 - V Massachusetts (USA) klonovali prvé ľudské embryá</a:t>
            </a:r>
            <a:br>
              <a:rPr kumimoji="0" lang="sk-SK" altLang="sk-SK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k-SK" altLang="sk-SK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44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FFDC4-E179-42B2-AE39-8D7C72315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Pozitívne selekčné markery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3417DC0-44D8-452C-B1BE-71BF25D6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Umožnenie rastu v prítomnosti toxických látok</a:t>
            </a:r>
          </a:p>
          <a:p>
            <a:r>
              <a:rPr lang="sk-SK" dirty="0"/>
              <a:t>Najčastejšie – rezistencia k antibiotikám napr. </a:t>
            </a:r>
            <a:r>
              <a:rPr lang="sk-SK" dirty="0" err="1"/>
              <a:t>ampicilín</a:t>
            </a:r>
            <a:r>
              <a:rPr lang="sk-SK" dirty="0"/>
              <a:t>, kanamycín, </a:t>
            </a:r>
            <a:r>
              <a:rPr lang="sk-SK" dirty="0" err="1"/>
              <a:t>gentamicín</a:t>
            </a:r>
            <a:r>
              <a:rPr lang="sk-SK" dirty="0"/>
              <a:t>...</a:t>
            </a:r>
          </a:p>
          <a:p>
            <a:r>
              <a:rPr lang="sk-SK" dirty="0"/>
              <a:t>Gén bla – kóduje </a:t>
            </a:r>
            <a:r>
              <a:rPr lang="cs-CZ" altLang="en-US" dirty="0" err="1"/>
              <a:t>enzým</a:t>
            </a:r>
            <a:r>
              <a:rPr lang="cs-CZ" altLang="en-US" dirty="0"/>
              <a:t> </a:t>
            </a:r>
            <a:r>
              <a:rPr lang="cs-CZ" altLang="en-US" dirty="0">
                <a:sym typeface="Symbol" panose="05050102010706020507" pitchFamily="18" charset="2"/>
              </a:rPr>
              <a:t>-</a:t>
            </a:r>
            <a:r>
              <a:rPr lang="cs-CZ" altLang="en-US" dirty="0" err="1">
                <a:sym typeface="Symbol" panose="05050102010706020507" pitchFamily="18" charset="2"/>
              </a:rPr>
              <a:t>laktamázu</a:t>
            </a:r>
            <a:r>
              <a:rPr lang="cs-CZ" altLang="en-US" dirty="0">
                <a:sym typeface="Symbol" panose="05050102010706020507" pitchFamily="18" charset="2"/>
              </a:rPr>
              <a:t>, </a:t>
            </a:r>
            <a:r>
              <a:rPr lang="cs-CZ" altLang="en-US" dirty="0" err="1">
                <a:sym typeface="Symbol" panose="05050102010706020507" pitchFamily="18" charset="2"/>
              </a:rPr>
              <a:t>ktorá</a:t>
            </a:r>
            <a:r>
              <a:rPr lang="cs-CZ" altLang="en-US" dirty="0">
                <a:sym typeface="Symbol" panose="05050102010706020507" pitchFamily="18" charset="2"/>
              </a:rPr>
              <a:t> hydrolyzuje </a:t>
            </a:r>
            <a:r>
              <a:rPr lang="el-GR" altLang="en-US" dirty="0">
                <a:sym typeface="Symbol" panose="05050102010706020507" pitchFamily="18" charset="2"/>
              </a:rPr>
              <a:t>β</a:t>
            </a:r>
            <a:r>
              <a:rPr lang="sk-SK" altLang="en-US" dirty="0">
                <a:sym typeface="Symbol" panose="05050102010706020507" pitchFamily="18" charset="2"/>
              </a:rPr>
              <a:t>-</a:t>
            </a:r>
            <a:r>
              <a:rPr lang="sk-SK" altLang="en-US" dirty="0" err="1">
                <a:sym typeface="Symbol" panose="05050102010706020507" pitchFamily="18" charset="2"/>
              </a:rPr>
              <a:t>laktámové</a:t>
            </a:r>
            <a:r>
              <a:rPr lang="sk-SK" altLang="en-US" dirty="0">
                <a:sym typeface="Symbol" panose="05050102010706020507" pitchFamily="18" charset="2"/>
              </a:rPr>
              <a:t> </a:t>
            </a:r>
            <a:r>
              <a:rPr lang="cs-CZ" altLang="en-US" dirty="0" err="1">
                <a:sym typeface="Symbol" panose="05050102010706020507" pitchFamily="18" charset="2"/>
              </a:rPr>
              <a:t>antibiotiká</a:t>
            </a:r>
            <a:r>
              <a:rPr lang="cs-CZ" altLang="en-US" dirty="0">
                <a:sym typeface="Symbol" panose="05050102010706020507" pitchFamily="18" charset="2"/>
              </a:rPr>
              <a:t>, </a:t>
            </a:r>
            <a:r>
              <a:rPr lang="cs-CZ" altLang="en-US" dirty="0" err="1">
                <a:sym typeface="Symbol" panose="05050102010706020507" pitchFamily="18" charset="2"/>
              </a:rPr>
              <a:t>napr</a:t>
            </a:r>
            <a:r>
              <a:rPr lang="cs-CZ" altLang="en-US" dirty="0">
                <a:sym typeface="Symbol" panose="05050102010706020507" pitchFamily="18" charset="2"/>
              </a:rPr>
              <a:t>. </a:t>
            </a:r>
            <a:r>
              <a:rPr lang="cs-CZ" altLang="en-US" dirty="0" err="1">
                <a:sym typeface="Symbol" panose="05050102010706020507" pitchFamily="18" charset="2"/>
              </a:rPr>
              <a:t>ampicilín</a:t>
            </a:r>
            <a:r>
              <a:rPr lang="cs-CZ" altLang="en-US" dirty="0">
                <a:sym typeface="Symbol" panose="05050102010706020507" pitchFamily="18" charset="2"/>
              </a:rPr>
              <a:t> </a:t>
            </a:r>
            <a:endParaRPr lang="sk-SK" dirty="0"/>
          </a:p>
          <a:p>
            <a:endParaRPr lang="sk-SK" dirty="0"/>
          </a:p>
          <a:p>
            <a:endParaRPr lang="en-GB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1E60A96D-E505-4D58-B3A2-D7D2BC517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42" t="65424" r="11165" b="10062"/>
          <a:stretch/>
        </p:blipFill>
        <p:spPr>
          <a:xfrm>
            <a:off x="3051492" y="4514134"/>
            <a:ext cx="7141542" cy="175865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01C39080-93F9-482F-BA16-5097F6D1E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43" t="36356" r="7391" b="31594"/>
          <a:stretch/>
        </p:blipFill>
        <p:spPr>
          <a:xfrm>
            <a:off x="7569403" y="1398054"/>
            <a:ext cx="4107656" cy="108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7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A1E5A-B185-4078-8EFD-5099AB05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sk-SK" dirty="0"/>
              <a:t>Inzerčná inaktivácia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0938ED-A6EF-4251-AC23-E99654023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sk-SK" altLang="en-US" dirty="0"/>
              <a:t>Úspešné začlenenie </a:t>
            </a:r>
            <a:r>
              <a:rPr lang="cs-CZ" altLang="en-US" dirty="0"/>
              <a:t>fragmentu do DNA – </a:t>
            </a:r>
            <a:r>
              <a:rPr lang="sk-SK" altLang="en-US" dirty="0"/>
              <a:t>prejav na fenotype transformovaných baktérií</a:t>
            </a:r>
          </a:p>
          <a:p>
            <a:r>
              <a:rPr lang="sk-SK" altLang="en-US" dirty="0"/>
              <a:t>Klonovacie miesto je zodpovedné za rezistenciu </a:t>
            </a:r>
          </a:p>
          <a:p>
            <a:r>
              <a:rPr lang="sk-SK" altLang="en-US" dirty="0"/>
              <a:t>         inzercia spôsobí stratu funkcie génu</a:t>
            </a:r>
          </a:p>
          <a:p>
            <a:r>
              <a:rPr lang="sk-SK" altLang="en-US" dirty="0"/>
              <a:t>Klonovanie v plazmide pBR322 </a:t>
            </a:r>
          </a:p>
          <a:p>
            <a:pPr lvl="1"/>
            <a:r>
              <a:rPr lang="sk-SK" altLang="en-US" dirty="0"/>
              <a:t>Gén pre rezistenciu k </a:t>
            </a:r>
            <a:r>
              <a:rPr lang="sk-SK" altLang="en-US" dirty="0" err="1"/>
              <a:t>ampicilínu</a:t>
            </a:r>
            <a:r>
              <a:rPr lang="sk-SK" altLang="en-US" dirty="0"/>
              <a:t> – </a:t>
            </a:r>
            <a:r>
              <a:rPr lang="sk-SK" altLang="en-US" dirty="0" err="1"/>
              <a:t>vkládaná</a:t>
            </a:r>
            <a:r>
              <a:rPr lang="sk-SK" altLang="en-US" dirty="0"/>
              <a:t> cudzorodá DNA</a:t>
            </a:r>
          </a:p>
          <a:p>
            <a:pPr lvl="1"/>
            <a:r>
              <a:rPr lang="sk-SK" altLang="en-US" dirty="0"/>
              <a:t>Gén pre rezistenciu k tetracyklínu </a:t>
            </a:r>
          </a:p>
          <a:p>
            <a:endParaRPr lang="en-GB" dirty="0"/>
          </a:p>
        </p:txBody>
      </p:sp>
      <p:pic>
        <p:nvPicPr>
          <p:cNvPr id="11" name="Picture 4" descr="21">
            <a:extLst>
              <a:ext uri="{FF2B5EF4-FFF2-40B4-BE49-F238E27FC236}">
                <a16:creationId xmlns:a16="http://schemas.microsoft.com/office/drawing/2014/main" id="{16DDF633-42F2-41D9-A74F-D505D3262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2549" b="-26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ípka: doprava 3">
            <a:extLst>
              <a:ext uri="{FF2B5EF4-FFF2-40B4-BE49-F238E27FC236}">
                <a16:creationId xmlns:a16="http://schemas.microsoft.com/office/drawing/2014/main" id="{05F6091C-9742-4E11-903B-05902EAF9681}"/>
              </a:ext>
            </a:extLst>
          </p:cNvPr>
          <p:cNvSpPr/>
          <p:nvPr/>
        </p:nvSpPr>
        <p:spPr>
          <a:xfrm>
            <a:off x="1177222" y="3638435"/>
            <a:ext cx="553020" cy="19164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17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A73375-2748-47D1-BFCC-5D600A52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Modro-biely test</a:t>
            </a:r>
            <a:endParaRPr lang="en-GB" dirty="0"/>
          </a:p>
        </p:txBody>
      </p:sp>
      <p:pic>
        <p:nvPicPr>
          <p:cNvPr id="3074" name="Picture 2" descr="Image result for blue white screening&quot;">
            <a:extLst>
              <a:ext uri="{FF2B5EF4-FFF2-40B4-BE49-F238E27FC236}">
                <a16:creationId xmlns:a16="http://schemas.microsoft.com/office/drawing/2014/main" id="{D05789E8-AD68-4269-A653-7C1A03B1C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1" y="1764543"/>
            <a:ext cx="8793571" cy="494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5A82D069-2620-4768-8DE0-E4BA734AA12A}"/>
              </a:ext>
            </a:extLst>
          </p:cNvPr>
          <p:cNvSpPr txBox="1"/>
          <p:nvPr/>
        </p:nvSpPr>
        <p:spPr>
          <a:xfrm>
            <a:off x="5316660" y="2774473"/>
            <a:ext cx="209709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Vektor bez inzertu</a:t>
            </a:r>
            <a:endParaRPr lang="en-GB" b="1" dirty="0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0BF37C0-27A0-476E-BFEF-C75463FEA408}"/>
              </a:ext>
            </a:extLst>
          </p:cNvPr>
          <p:cNvSpPr txBox="1"/>
          <p:nvPr/>
        </p:nvSpPr>
        <p:spPr>
          <a:xfrm>
            <a:off x="5316660" y="4588503"/>
            <a:ext cx="209709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Žiadny vektor</a:t>
            </a:r>
            <a:endParaRPr lang="en-GB" b="1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79DA68BA-C410-4A11-9A91-936FB1C30A84}"/>
              </a:ext>
            </a:extLst>
          </p:cNvPr>
          <p:cNvSpPr txBox="1"/>
          <p:nvPr/>
        </p:nvSpPr>
        <p:spPr>
          <a:xfrm>
            <a:off x="5316659" y="6272784"/>
            <a:ext cx="209709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Vektor s </a:t>
            </a:r>
            <a:r>
              <a:rPr lang="sk-SK" b="1" dirty="0" err="1"/>
              <a:t>inzertom</a:t>
            </a:r>
            <a:endParaRPr lang="en-GB" b="1" dirty="0"/>
          </a:p>
        </p:txBody>
      </p:sp>
      <p:sp>
        <p:nvSpPr>
          <p:cNvPr id="12" name="BlokTextu 11">
            <a:extLst>
              <a:ext uri="{FF2B5EF4-FFF2-40B4-BE49-F238E27FC236}">
                <a16:creationId xmlns:a16="http://schemas.microsoft.com/office/drawing/2014/main" id="{06EA18BB-E2A9-43EB-9F7C-0FDA8ABF1F1A}"/>
              </a:ext>
            </a:extLst>
          </p:cNvPr>
          <p:cNvSpPr txBox="1"/>
          <p:nvPr/>
        </p:nvSpPr>
        <p:spPr>
          <a:xfrm>
            <a:off x="9695652" y="2001229"/>
            <a:ext cx="209709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b="1" dirty="0"/>
              <a:t>Modrá farba</a:t>
            </a:r>
            <a:endParaRPr lang="en-GB" b="1" dirty="0"/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BCC5D507-5EF2-4E7B-A2ED-8C7AF9165EEE}"/>
              </a:ext>
            </a:extLst>
          </p:cNvPr>
          <p:cNvSpPr txBox="1"/>
          <p:nvPr/>
        </p:nvSpPr>
        <p:spPr>
          <a:xfrm>
            <a:off x="9655954" y="5647496"/>
            <a:ext cx="209709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Biela farba</a:t>
            </a:r>
            <a:endParaRPr lang="en-GB" b="1" dirty="0"/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BF8F38B5-4CC1-4AE5-AC5D-EDE61911506D}"/>
              </a:ext>
            </a:extLst>
          </p:cNvPr>
          <p:cNvSpPr txBox="1"/>
          <p:nvPr/>
        </p:nvSpPr>
        <p:spPr>
          <a:xfrm>
            <a:off x="9658692" y="3866164"/>
            <a:ext cx="2097097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b="1" dirty="0"/>
              <a:t>Bunky nerastú</a:t>
            </a:r>
            <a:endParaRPr lang="en-GB" b="1" dirty="0"/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AF2953C3-9FEF-4601-9E98-7570BA1000B6}"/>
              </a:ext>
            </a:extLst>
          </p:cNvPr>
          <p:cNvSpPr txBox="1"/>
          <p:nvPr/>
        </p:nvSpPr>
        <p:spPr>
          <a:xfrm>
            <a:off x="312101" y="2561624"/>
            <a:ext cx="4165446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Vektor obsahujúci gén pre rezistenciu k ATB a gén </a:t>
            </a:r>
            <a:r>
              <a:rPr lang="sk-SK" dirty="0" err="1"/>
              <a:t>lacZ</a:t>
            </a:r>
            <a:r>
              <a:rPr lang="sk-SK" dirty="0"/>
              <a:t> kódujúci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galaktozidázu</a:t>
            </a:r>
            <a:endParaRPr lang="en-GB" dirty="0"/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A0B63589-454F-449E-8A13-13E365DCB712}"/>
              </a:ext>
            </a:extLst>
          </p:cNvPr>
          <p:cNvSpPr txBox="1"/>
          <p:nvPr/>
        </p:nvSpPr>
        <p:spPr>
          <a:xfrm>
            <a:off x="96733" y="5093498"/>
            <a:ext cx="4873150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dirty="0"/>
              <a:t>Médium obsahuje vhodné antibiotikum,   </a:t>
            </a:r>
          </a:p>
          <a:p>
            <a:pPr algn="ctr"/>
            <a:r>
              <a:rPr lang="sk-SK" dirty="0"/>
              <a:t>IPTG (induktor expresie) a X-Gal (substrát pre </a:t>
            </a:r>
          </a:p>
          <a:p>
            <a:pPr algn="ctr"/>
            <a:r>
              <a:rPr lang="el-GR" dirty="0">
                <a:cs typeface="Calibri" panose="020F0502020204030204" pitchFamily="34" charset="0"/>
              </a:rPr>
              <a:t>β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sk-SK" dirty="0" err="1">
                <a:latin typeface="Calibri" panose="020F0502020204030204" pitchFamily="34" charset="0"/>
                <a:cs typeface="Calibri" panose="020F0502020204030204" pitchFamily="34" charset="0"/>
              </a:rPr>
              <a:t>galaktozidázu</a:t>
            </a:r>
            <a:r>
              <a:rPr lang="sk-SK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sk-SK" dirty="0"/>
              <a:t>  </a:t>
            </a:r>
            <a:endParaRPr lang="en-GB" dirty="0"/>
          </a:p>
        </p:txBody>
      </p:sp>
      <p:sp>
        <p:nvSpPr>
          <p:cNvPr id="18" name="BlokTextu 17">
            <a:extLst>
              <a:ext uri="{FF2B5EF4-FFF2-40B4-BE49-F238E27FC236}">
                <a16:creationId xmlns:a16="http://schemas.microsoft.com/office/drawing/2014/main" id="{BB242192-AB4C-4076-9D86-FC49F938A5F1}"/>
              </a:ext>
            </a:extLst>
          </p:cNvPr>
          <p:cNvSpPr txBox="1"/>
          <p:nvPr/>
        </p:nvSpPr>
        <p:spPr>
          <a:xfrm>
            <a:off x="9675802" y="2407061"/>
            <a:ext cx="2136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/>
              <a:t>Funkčná </a:t>
            </a:r>
            <a:r>
              <a:rPr lang="el-GR" sz="1400" b="1" dirty="0">
                <a:cs typeface="Calibri" panose="020F0502020204030204" pitchFamily="34" charset="0"/>
              </a:rPr>
              <a:t>β</a:t>
            </a:r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sk-SK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galaktozidázá</a:t>
            </a:r>
            <a:endParaRPr lang="sk-SK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5DAF8EA7-E0B4-43BC-A7F9-3891403BD9B9}"/>
              </a:ext>
            </a:extLst>
          </p:cNvPr>
          <p:cNvSpPr txBox="1"/>
          <p:nvPr/>
        </p:nvSpPr>
        <p:spPr>
          <a:xfrm>
            <a:off x="9616256" y="6057341"/>
            <a:ext cx="219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/>
              <a:t>Nefunkčná </a:t>
            </a:r>
            <a:r>
              <a:rPr lang="el-GR" sz="1400" b="1" dirty="0">
                <a:cs typeface="Calibri" panose="020F0502020204030204" pitchFamily="34" charset="0"/>
              </a:rPr>
              <a:t>β</a:t>
            </a:r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sk-SK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galaktozidáza</a:t>
            </a:r>
            <a:endParaRPr lang="sk-SK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95BBAF8D-8793-4AD7-89A0-30141A0002DF}"/>
              </a:ext>
            </a:extLst>
          </p:cNvPr>
          <p:cNvSpPr txBox="1"/>
          <p:nvPr/>
        </p:nvSpPr>
        <p:spPr>
          <a:xfrm>
            <a:off x="9636104" y="4298808"/>
            <a:ext cx="2136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Citlivé k antibiotiku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205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230B4-171E-4054-847C-886C8FD4E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074607" cy="1499616"/>
          </a:xfrm>
        </p:spPr>
        <p:txBody>
          <a:bodyPr>
            <a:normAutofit/>
          </a:bodyPr>
          <a:lstStyle/>
          <a:p>
            <a:r>
              <a:rPr lang="sk-SK" dirty="0"/>
              <a:t>Klonovacie miesto </a:t>
            </a:r>
            <a:r>
              <a:rPr lang="sk-SK" sz="3600" dirty="0"/>
              <a:t>(</a:t>
            </a:r>
            <a:r>
              <a:rPr lang="en-GB" sz="3600" dirty="0" err="1"/>
              <a:t>Polylinker</a:t>
            </a:r>
            <a:r>
              <a:rPr lang="en-GB" sz="3600" dirty="0"/>
              <a:t>, multiple cloning site</a:t>
            </a:r>
            <a:r>
              <a:rPr lang="sk-SK" sz="3600" dirty="0"/>
              <a:t>)</a:t>
            </a:r>
            <a:endParaRPr lang="en-GB" sz="36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D9F9CA-4D9C-43D6-BB78-5FBDBD3D3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754880" cy="4023360"/>
          </a:xfrm>
        </p:spPr>
        <p:txBody>
          <a:bodyPr>
            <a:normAutofit/>
          </a:bodyPr>
          <a:lstStyle/>
          <a:p>
            <a:r>
              <a:rPr lang="sk-SK" dirty="0"/>
              <a:t>Krátky úsek DNA obsahujúci veľa jedinečných miest rozpoznávaných reštrikčnými enzýmami</a:t>
            </a:r>
          </a:p>
          <a:p>
            <a:r>
              <a:rPr lang="sk-SK" dirty="0"/>
              <a:t>Reštrikčné enzýmy štiepia plazmid a umožňujú inzerciu cudzorodej DNA bez narušenia zvyšku plazmidu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 </a:t>
            </a:r>
          </a:p>
          <a:p>
            <a:endParaRPr lang="en-GB" dirty="0"/>
          </a:p>
        </p:txBody>
      </p:sp>
      <p:pic>
        <p:nvPicPr>
          <p:cNvPr id="1030" name="Picture 6" descr="Image result for cloning site vector&quot;">
            <a:extLst>
              <a:ext uri="{FF2B5EF4-FFF2-40B4-BE49-F238E27FC236}">
                <a16:creationId xmlns:a16="http://schemas.microsoft.com/office/drawing/2014/main" id="{F2D0F385-0604-4CD1-93C2-F683B2FAF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7922" y="2698288"/>
            <a:ext cx="4526278" cy="31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044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3F853F-00B1-4302-AF6D-75B5C9E0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 klonování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4867D5-DAC9-47DB-8AA6-17A6B959F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Využívá komplementarity mezi adeninem a tyminem</a:t>
            </a:r>
            <a:endParaRPr lang="en-GB" dirty="0"/>
          </a:p>
          <a:p>
            <a:r>
              <a:rPr lang="cs-CZ" dirty="0"/>
              <a:t>Jednoduchý způsob klonování</a:t>
            </a:r>
          </a:p>
          <a:p>
            <a:r>
              <a:rPr lang="cs-CZ" dirty="0" err="1"/>
              <a:t>Zaklonování</a:t>
            </a:r>
            <a:r>
              <a:rPr lang="cs-CZ" dirty="0"/>
              <a:t> PCR produktů</a:t>
            </a:r>
          </a:p>
          <a:p>
            <a:r>
              <a:rPr lang="cs-CZ" dirty="0"/>
              <a:t>Princip: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Produkty PCR se amplifikují pouze s </a:t>
            </a:r>
            <a:r>
              <a:rPr lang="cs-CZ" i="1" dirty="0" err="1"/>
              <a:t>Taq</a:t>
            </a:r>
            <a:r>
              <a:rPr lang="cs-CZ" dirty="0"/>
              <a:t> DNA polymerázou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Většina </a:t>
            </a:r>
            <a:r>
              <a:rPr lang="cs-CZ" i="1" dirty="0" err="1"/>
              <a:t>Taq</a:t>
            </a:r>
            <a:r>
              <a:rPr lang="cs-CZ" dirty="0"/>
              <a:t> polymeráz postrádá 3‘→5‘ exonukleázovou aktivitu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 velkou pravděpodobností na 3‘ konci PCR produktu zanechává A (PCR produkt, na 3‘ konci převis jednoho 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Využití v TA klonování: využití linearizovaného </a:t>
            </a:r>
            <a:r>
              <a:rPr lang="cs-CZ" dirty="0" err="1"/>
              <a:t>plazmidu</a:t>
            </a:r>
            <a:r>
              <a:rPr lang="cs-CZ" dirty="0"/>
              <a:t>, které nese na 5‘ konci převis 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Smíchání vektoru s insertem → rekombinantní DNA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908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98D013-182F-48BB-9821-4337B12BCC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35868" y="5984290"/>
            <a:ext cx="9720263" cy="725487"/>
          </a:xfrm>
        </p:spPr>
        <p:txBody>
          <a:bodyPr/>
          <a:lstStyle/>
          <a:p>
            <a:pPr algn="ctr"/>
            <a:r>
              <a:rPr lang="cs-CZ" dirty="0"/>
              <a:t>Při TA klonování jsou </a:t>
            </a:r>
            <a:r>
              <a:rPr lang="cs-CZ" dirty="0" err="1"/>
              <a:t>zaklonovávány</a:t>
            </a:r>
            <a:r>
              <a:rPr lang="cs-CZ" dirty="0"/>
              <a:t> PCR produkty (nesoucí adeniny na svých koncích) do vektorů s převisy tyminů.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E64B8C-18F6-4CC2-B098-B09847B6F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562" y="267844"/>
            <a:ext cx="9376873" cy="571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73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66033F-2065-4D8E-AF71-150B79F4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postup při Ta klonování: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96F1E6-9593-4EE6-B988-77E52F08C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084832"/>
            <a:ext cx="9720071" cy="4023360"/>
          </a:xfrm>
        </p:spPr>
        <p:txBody>
          <a:bodyPr/>
          <a:lstStyle/>
          <a:p>
            <a:r>
              <a:rPr lang="cs-CZ" dirty="0"/>
              <a:t>1. Připravíme PCR reakci s </a:t>
            </a:r>
            <a:r>
              <a:rPr lang="cs-CZ" dirty="0" err="1"/>
              <a:t>primery</a:t>
            </a:r>
            <a:r>
              <a:rPr lang="cs-CZ" dirty="0"/>
              <a:t> k cílovému úseku</a:t>
            </a:r>
          </a:p>
          <a:p>
            <a:r>
              <a:rPr lang="cs-CZ" dirty="0"/>
              <a:t>2. Získaný PCR produkt ověříme elektroforetickou separací, produkt přečistíme.</a:t>
            </a:r>
          </a:p>
          <a:p>
            <a:r>
              <a:rPr lang="cs-CZ" dirty="0"/>
              <a:t>3. Provedeme standardní </a:t>
            </a:r>
            <a:r>
              <a:rPr lang="cs-CZ" dirty="0" err="1"/>
              <a:t>ligační</a:t>
            </a:r>
            <a:r>
              <a:rPr lang="cs-CZ" dirty="0"/>
              <a:t> reakci.</a:t>
            </a:r>
          </a:p>
          <a:p>
            <a:r>
              <a:rPr lang="cs-CZ" dirty="0"/>
              <a:t>4. Získaný </a:t>
            </a:r>
            <a:r>
              <a:rPr lang="cs-CZ" dirty="0" err="1"/>
              <a:t>plasmid</a:t>
            </a:r>
            <a:r>
              <a:rPr lang="cs-CZ" dirty="0"/>
              <a:t> se </a:t>
            </a:r>
            <a:r>
              <a:rPr lang="cs-CZ" dirty="0" err="1"/>
              <a:t>zaklonovaným</a:t>
            </a:r>
            <a:r>
              <a:rPr lang="cs-CZ" dirty="0"/>
              <a:t> PCR produktem může dále použít pro </a:t>
            </a:r>
            <a:r>
              <a:rPr lang="cs-CZ" dirty="0" err="1"/>
              <a:t>subklonování</a:t>
            </a:r>
            <a:r>
              <a:rPr lang="cs-CZ" dirty="0"/>
              <a:t>, kdy využijete restrikčních míst v MCS daného </a:t>
            </a:r>
            <a:r>
              <a:rPr lang="cs-CZ" dirty="0" err="1"/>
              <a:t>plasmidu</a:t>
            </a:r>
            <a:r>
              <a:rPr lang="cs-CZ" dirty="0"/>
              <a:t>.</a:t>
            </a:r>
          </a:p>
          <a:p>
            <a:r>
              <a:rPr lang="cs-CZ" dirty="0"/>
              <a:t>5. Pro TA klonování jsou na trhu dostupné příslušné vektory, tj. s převisy T.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A59C1C4F-B5B1-48DA-A6E1-B8E63A282ED7}"/>
              </a:ext>
            </a:extLst>
          </p:cNvPr>
          <p:cNvSpPr txBox="1">
            <a:spLocks/>
          </p:cNvSpPr>
          <p:nvPr/>
        </p:nvSpPr>
        <p:spPr>
          <a:xfrm>
            <a:off x="1176528" y="4962142"/>
            <a:ext cx="9720071" cy="149961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i="1"/>
              <a:t>Pro zvýšení pravděpodobnosti adeninového převisu na 3‘ konci PCR produktu je doporučováno použít primerů s guaninem 5‘ koncích.</a:t>
            </a:r>
          </a:p>
          <a:p>
            <a:r>
              <a:rPr lang="cs-CZ" i="1"/>
              <a:t>Pro TA klonování je třeba zkontrolovat, zda dostupná Taq polymeráza nemá silnou 3‘→5‘ exonukleázovou aktivitu, která by bránila tvrobě 3‘ adeninových převisů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21201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>
            <a:extLst>
              <a:ext uri="{FF2B5EF4-FFF2-40B4-BE49-F238E27FC236}">
                <a16:creationId xmlns:a16="http://schemas.microsoft.com/office/drawing/2014/main" id="{8D71B72C-DE3C-432E-AD28-8BB02DA62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128" y="843013"/>
            <a:ext cx="4754880" cy="822960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VÝHODY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96AF632B-2C4D-43B8-84B0-97DF719E4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261935"/>
            <a:ext cx="4754880" cy="334157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Není třeba použití restrikčních enzymů</a:t>
            </a:r>
          </a:p>
          <a:p>
            <a:pPr marL="0" indent="0">
              <a:buNone/>
            </a:pPr>
            <a:r>
              <a:rPr lang="cs-CZ" dirty="0"/>
              <a:t>Jednodušší, rychlejší, levnější</a:t>
            </a:r>
          </a:p>
        </p:txBody>
      </p:sp>
      <p:sp>
        <p:nvSpPr>
          <p:cNvPr id="10" name="Zástupný symbol pro text 9">
            <a:extLst>
              <a:ext uri="{FF2B5EF4-FFF2-40B4-BE49-F238E27FC236}">
                <a16:creationId xmlns:a16="http://schemas.microsoft.com/office/drawing/2014/main" id="{CC4E1449-3E17-4DE1-B8B9-F3D102420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89320" y="843013"/>
            <a:ext cx="4754880" cy="822960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FF0000"/>
                </a:solidFill>
              </a:rPr>
              <a:t>NEVHÝHODY</a:t>
            </a:r>
          </a:p>
        </p:txBody>
      </p:sp>
      <p:sp>
        <p:nvSpPr>
          <p:cNvPr id="11" name="Zástupný symbol pro obsah 10">
            <a:extLst>
              <a:ext uri="{FF2B5EF4-FFF2-40B4-BE49-F238E27FC236}">
                <a16:creationId xmlns:a16="http://schemas.microsoft.com/office/drawing/2014/main" id="{5E156D96-ECEE-43DF-A86D-12C37DC2D7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89320" y="2326102"/>
            <a:ext cx="4754880" cy="3341572"/>
          </a:xfrm>
        </p:spPr>
        <p:txBody>
          <a:bodyPr/>
          <a:lstStyle/>
          <a:p>
            <a:r>
              <a:rPr lang="cs-CZ" dirty="0"/>
              <a:t>Gen má 50% šanci na klonování v opačném směru</a:t>
            </a:r>
          </a:p>
        </p:txBody>
      </p:sp>
    </p:spTree>
    <p:extLst>
      <p:ext uri="{BB962C8B-B14F-4D97-AF65-F5344CB8AC3E}">
        <p14:creationId xmlns:p14="http://schemas.microsoft.com/office/powerpoint/2010/main" val="1343793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E999C45-0CC7-4C30-B100-4877BED4A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Restrikční endonukleázy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1420513-AC74-41D0-83B0-E2CACF5BE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Štěpí esterové vazby dsDNA</a:t>
            </a:r>
          </a:p>
          <a:p>
            <a:r>
              <a:rPr lang="cs-CZ" altLang="cs-CZ" sz="2400" dirty="0"/>
              <a:t>DNA hostitelské buňky je před účinkem vlastní endonukleázy chráněna metylací</a:t>
            </a:r>
          </a:p>
          <a:p>
            <a:r>
              <a:rPr lang="cs-CZ" altLang="cs-CZ" sz="2400" dirty="0"/>
              <a:t>Ochrana před cizorodým genetickým materiálem</a:t>
            </a:r>
          </a:p>
          <a:p>
            <a:r>
              <a:rPr lang="cs-CZ" sz="2400" dirty="0"/>
              <a:t>V bakteriích – obrana proti bakteriofágům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8438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7BEB00-A41C-469C-98F2-133CF3270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Restrikční endonukleázy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939972-E465-4F95-B685-DD2E7072F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dirty="0"/>
              <a:t>štěpí oba řetězce dsDNA</a:t>
            </a:r>
          </a:p>
          <a:p>
            <a:r>
              <a:rPr lang="cs-CZ" altLang="cs-CZ" sz="2400" dirty="0"/>
              <a:t>většina rozeznává palindromy </a:t>
            </a:r>
          </a:p>
          <a:p>
            <a:r>
              <a:rPr lang="cs-CZ" altLang="cs-CZ" sz="2400" dirty="0"/>
              <a:t>rozdělují se do tříd podle:</a:t>
            </a:r>
          </a:p>
          <a:p>
            <a:pPr lvl="1"/>
            <a:r>
              <a:rPr lang="cs-CZ" altLang="cs-CZ" sz="2000" dirty="0"/>
              <a:t>složení podjednotky</a:t>
            </a:r>
          </a:p>
          <a:p>
            <a:pPr lvl="1"/>
            <a:r>
              <a:rPr lang="cs-CZ" altLang="cs-CZ" sz="2000" dirty="0"/>
              <a:t>polohy štěpení</a:t>
            </a:r>
          </a:p>
          <a:p>
            <a:pPr lvl="1"/>
            <a:r>
              <a:rPr lang="cs-CZ" altLang="cs-CZ" sz="2000" dirty="0"/>
              <a:t>sekvenční specificity</a:t>
            </a:r>
          </a:p>
          <a:p>
            <a:pPr lvl="1"/>
            <a:r>
              <a:rPr lang="cs-CZ" altLang="cs-CZ" sz="2000" dirty="0"/>
              <a:t>požadavků na kofaktor</a:t>
            </a:r>
            <a:endParaRPr lang="cs-CZ" sz="2000" dirty="0"/>
          </a:p>
        </p:txBody>
      </p:sp>
      <p:pic>
        <p:nvPicPr>
          <p:cNvPr id="6148" name="Picture 4" descr="Image result for palindromic sequence restriction enzyme&quot;">
            <a:extLst>
              <a:ext uri="{FF2B5EF4-FFF2-40B4-BE49-F238E27FC236}">
                <a16:creationId xmlns:a16="http://schemas.microsoft.com/office/drawing/2014/main" id="{CD078CC0-ECF1-4437-AF77-E5E29BDFD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9" t="11261" r="12216" b="58475"/>
          <a:stretch/>
        </p:blipFill>
        <p:spPr bwMode="auto">
          <a:xfrm>
            <a:off x="6534393" y="2362423"/>
            <a:ext cx="3463047" cy="213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38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7EA42-6EDE-4A57-8589-DB954FC6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KLONOVANIE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77E96E-B7E5-4F54-8A11-784B3E916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308" y="2084832"/>
            <a:ext cx="972007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Molekulárne klonovanie sa rozumie namnoženie úseku DNA z jednej kópie do obrovského kvanta kópií, a to prostredníctvom replikačného aparátu hostiteľskej bunky ( baktérií, kvasiniek).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Klon – súbor molekúl alebo buniek identických s pôvodnou molekulou či bunkou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Využitie – rôzne účely ako konštrukcia chimérických génov, výroba hybridizačných sond,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expresia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dirty="0" err="1">
                <a:latin typeface="Arial" panose="020B0604020202020204" pitchFamily="34" charset="0"/>
                <a:cs typeface="Arial" panose="020B0604020202020204" pitchFamily="34" charset="0"/>
              </a:rPr>
              <a:t>rekombinantných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 proteínov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711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014B5B-79CE-447A-9C90-DB4D6442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cs-CZ" sz="4400"/>
              <a:t>II Třída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E0A57F-A6F1-4AC6-81AF-0AEFABFAC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4429615" cy="3931920"/>
          </a:xfrm>
        </p:spPr>
        <p:txBody>
          <a:bodyPr>
            <a:normAutofit/>
          </a:bodyPr>
          <a:lstStyle/>
          <a:p>
            <a:r>
              <a:rPr lang="cs-CZ" dirty="0"/>
              <a:t>Štěpí v místě nebo blízko vazebného místa</a:t>
            </a:r>
          </a:p>
          <a:p>
            <a:r>
              <a:rPr lang="cs-CZ" dirty="0"/>
              <a:t>Není nutná hydrolýza ATP, ale přítomnost Mg</a:t>
            </a:r>
            <a:r>
              <a:rPr lang="cs-CZ" baseline="30000" dirty="0"/>
              <a:t>2+</a:t>
            </a:r>
          </a:p>
          <a:p>
            <a:r>
              <a:rPr lang="cs-CZ" dirty="0"/>
              <a:t>Velikost - do </a:t>
            </a:r>
            <a:r>
              <a:rPr lang="en-US" dirty="0"/>
              <a:t>30 </a:t>
            </a:r>
            <a:r>
              <a:rPr lang="en-US" dirty="0" err="1"/>
              <a:t>kDa</a:t>
            </a:r>
            <a:endParaRPr lang="cs-CZ" dirty="0"/>
          </a:p>
          <a:p>
            <a:r>
              <a:rPr lang="cs-CZ" dirty="0"/>
              <a:t>Rozpoznávají </a:t>
            </a:r>
            <a:r>
              <a:rPr lang="cs-CZ" dirty="0" err="1"/>
              <a:t>palindromické</a:t>
            </a:r>
            <a:r>
              <a:rPr lang="cs-CZ" dirty="0"/>
              <a:t> sekvence o 4-8 </a:t>
            </a:r>
            <a:r>
              <a:rPr lang="cs-CZ" dirty="0" err="1"/>
              <a:t>bp</a:t>
            </a:r>
            <a:endParaRPr lang="cs-CZ" dirty="0"/>
          </a:p>
          <a:p>
            <a:r>
              <a:rPr lang="cs-CZ" dirty="0"/>
              <a:t>Lepivé nebo tupé konce</a:t>
            </a:r>
          </a:p>
        </p:txBody>
      </p:sp>
      <p:pic>
        <p:nvPicPr>
          <p:cNvPr id="7172" name="Picture 4" descr="Image result for examples of restriction endonuclease type 2&quot;">
            <a:extLst>
              <a:ext uri="{FF2B5EF4-FFF2-40B4-BE49-F238E27FC236}">
                <a16:creationId xmlns:a16="http://schemas.microsoft.com/office/drawing/2014/main" id="{AADB1744-5785-4DD3-91A1-CF58B10A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084832"/>
            <a:ext cx="5455921" cy="388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14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FA9FBD1-1130-4C85-9AD5-49994E2E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88" y="804333"/>
            <a:ext cx="3302412" cy="5249334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</a:rPr>
              <a:t>Gateway klonování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6331CDE-401E-418E-8A27-8973141D7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9882" y="804333"/>
            <a:ext cx="6147169" cy="5249334"/>
          </a:xfrm>
        </p:spPr>
        <p:txBody>
          <a:bodyPr anchor="ctr">
            <a:normAutofit/>
          </a:bodyPr>
          <a:lstStyle/>
          <a:p>
            <a:r>
              <a:rPr lang="cs-CZ" dirty="0"/>
              <a:t>Firma </a:t>
            </a:r>
            <a:r>
              <a:rPr lang="cs-CZ" dirty="0" err="1"/>
              <a:t>Invitrogen</a:t>
            </a:r>
            <a:r>
              <a:rPr lang="cs-CZ" dirty="0"/>
              <a:t> (1990)</a:t>
            </a:r>
          </a:p>
          <a:p>
            <a:r>
              <a:rPr lang="cs-CZ" dirty="0"/>
              <a:t>Přenos DNA sekvencí do vektorů pro funkční analýzu a proteinovou expresi</a:t>
            </a:r>
          </a:p>
        </p:txBody>
      </p:sp>
    </p:spTree>
    <p:extLst>
      <p:ext uri="{BB962C8B-B14F-4D97-AF65-F5344CB8AC3E}">
        <p14:creationId xmlns:p14="http://schemas.microsoft.com/office/powerpoint/2010/main" val="1475512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6AD0C-1045-4678-86AD-751619CE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Gateway klonování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CB0BF6-5043-4F54-8FBE-84AD0331C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Zachovává orientaci a čtecí rámec</a:t>
            </a:r>
          </a:p>
          <a:p>
            <a:r>
              <a:rPr lang="cs-CZ" dirty="0"/>
              <a:t>Rychlý a efektivní (95 %) přenos DNA sekvencí do vektorů</a:t>
            </a:r>
          </a:p>
          <a:p>
            <a:r>
              <a:rPr lang="cs-CZ" dirty="0"/>
              <a:t>Restrikční fragmenty, PCR produkty, </a:t>
            </a:r>
            <a:r>
              <a:rPr lang="cs-CZ" dirty="0" err="1"/>
              <a:t>cDNA</a:t>
            </a:r>
            <a:r>
              <a:rPr lang="cs-CZ" dirty="0"/>
              <a:t> klony</a:t>
            </a:r>
          </a:p>
          <a:p>
            <a:r>
              <a:rPr lang="cs-CZ" dirty="0"/>
              <a:t>Přenos velkého množství DNA sekvencí do mnoha vektorů</a:t>
            </a:r>
          </a:p>
          <a:p>
            <a:r>
              <a:rPr lang="cs-CZ" dirty="0"/>
              <a:t>Reverzibilní rekombinace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1637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584823-73AA-4AB4-8A67-41B6E5C7C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</a:t>
            </a:r>
            <a:r>
              <a:rPr lang="cs-CZ" dirty="0" err="1"/>
              <a:t>Gateway</a:t>
            </a:r>
            <a:r>
              <a:rPr lang="cs-CZ" dirty="0"/>
              <a:t> klonování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30F42E-04C7-465D-9FFA-E7A297DB40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Integrace bakteriofágu do bakteriálního genomu</a:t>
            </a:r>
          </a:p>
          <a:p>
            <a:pPr marL="0" indent="0">
              <a:buNone/>
            </a:pPr>
            <a:r>
              <a:rPr lang="cs-CZ" dirty="0"/>
              <a:t>Tvorba nových rekombinantních míst – </a:t>
            </a:r>
            <a:r>
              <a:rPr lang="cs-CZ" dirty="0" err="1"/>
              <a:t>attL</a:t>
            </a:r>
            <a:r>
              <a:rPr lang="cs-CZ" dirty="0"/>
              <a:t> a </a:t>
            </a:r>
            <a:r>
              <a:rPr lang="cs-CZ" dirty="0" err="1"/>
              <a:t>att</a:t>
            </a:r>
            <a:r>
              <a:rPr lang="cs-CZ" dirty="0"/>
              <a:t> R</a:t>
            </a:r>
          </a:p>
          <a:p>
            <a:pPr marL="0" indent="0">
              <a:buNone/>
            </a:pPr>
            <a:r>
              <a:rPr lang="cs-CZ" dirty="0"/>
              <a:t>Vystřižení bakteriofága – obnova </a:t>
            </a:r>
            <a:r>
              <a:rPr lang="cs-CZ" dirty="0" err="1"/>
              <a:t>attP</a:t>
            </a:r>
            <a:r>
              <a:rPr lang="cs-CZ" dirty="0"/>
              <a:t> a </a:t>
            </a:r>
            <a:r>
              <a:rPr lang="cs-CZ" dirty="0" err="1"/>
              <a:t>att</a:t>
            </a:r>
            <a:r>
              <a:rPr lang="cs-CZ" dirty="0"/>
              <a:t> B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79E136-5565-40E5-9F55-C30D45B83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72"/>
          <a:stretch/>
        </p:blipFill>
        <p:spPr>
          <a:xfrm>
            <a:off x="6096000" y="2084832"/>
            <a:ext cx="5596711" cy="33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02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4F4AF38-8AAD-4B65-9274-0033CABC4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32BF8AC0-D383-4130-B32F-B63C0FF5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cap="all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BP reakce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E45C5768-6391-42DC-9679-1CDB47B6A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</a:rPr>
              <a:t>Inzert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obsahuje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attB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sekvenci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Donor </a:t>
            </a:r>
            <a:r>
              <a:rPr lang="en-US" dirty="0" err="1">
                <a:solidFill>
                  <a:srgbClr val="FFFFFF"/>
                </a:solidFill>
              </a:rPr>
              <a:t>obsahuje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attP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sekvenci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Tvorba</a:t>
            </a:r>
            <a:r>
              <a:rPr lang="en-US" dirty="0">
                <a:solidFill>
                  <a:srgbClr val="FFFFFF"/>
                </a:solidFill>
              </a:rPr>
              <a:t> Entry </a:t>
            </a:r>
            <a:r>
              <a:rPr lang="en-US" dirty="0" err="1">
                <a:solidFill>
                  <a:srgbClr val="FFFFFF"/>
                </a:solidFill>
              </a:rPr>
              <a:t>klonu</a:t>
            </a:r>
            <a:r>
              <a:rPr lang="en-US" dirty="0">
                <a:solidFill>
                  <a:srgbClr val="FFFFFF"/>
                </a:solidFill>
              </a:rPr>
              <a:t> – </a:t>
            </a:r>
            <a:r>
              <a:rPr lang="en-US" dirty="0" err="1">
                <a:solidFill>
                  <a:srgbClr val="FFFFFF"/>
                </a:solidFill>
              </a:rPr>
              <a:t>obsahuje</a:t>
            </a:r>
            <a:r>
              <a:rPr lang="en-US" dirty="0">
                <a:solidFill>
                  <a:srgbClr val="FFFFFF"/>
                </a:solidFill>
              </a:rPr>
              <a:t> DNA </a:t>
            </a:r>
            <a:r>
              <a:rPr lang="en-US" dirty="0" err="1">
                <a:solidFill>
                  <a:srgbClr val="FFFFFF"/>
                </a:solidFill>
              </a:rPr>
              <a:t>zájmu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ohraničenou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attL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sekvencí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en-US" dirty="0" err="1">
                <a:solidFill>
                  <a:srgbClr val="FFFFFF"/>
                </a:solidFill>
              </a:rPr>
              <a:t>Vedlejší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produkt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Gateway BP and LR reactions">
            <a:extLst>
              <a:ext uri="{FF2B5EF4-FFF2-40B4-BE49-F238E27FC236}">
                <a16:creationId xmlns:a16="http://schemas.microsoft.com/office/drawing/2014/main" id="{E7B72CDD-1185-4BD9-B2C4-4A0F77FF68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26"/>
          <a:stretch/>
        </p:blipFill>
        <p:spPr bwMode="auto">
          <a:xfrm>
            <a:off x="5760631" y="2441386"/>
            <a:ext cx="6259540" cy="197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50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24514-EC23-45AC-A9BE-0412F1D78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</a:t>
            </a:r>
            <a:r>
              <a:rPr lang="cs-CZ" dirty="0" err="1"/>
              <a:t>Entry</a:t>
            </a:r>
            <a:r>
              <a:rPr lang="cs-CZ" dirty="0"/>
              <a:t> klonů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925E04-280E-4789-9C88-6085827F75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Rekombinace PCR produktu nebo plazmidu s </a:t>
            </a:r>
            <a:r>
              <a:rPr lang="cs-CZ" dirty="0" err="1"/>
              <a:t>donorním</a:t>
            </a:r>
            <a:r>
              <a:rPr lang="cs-CZ" dirty="0"/>
              <a:t> vektorem</a:t>
            </a:r>
          </a:p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BC6EEB2-F0CF-4235-BC87-62F63EAF6C0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72"/>
          <a:stretch/>
        </p:blipFill>
        <p:spPr bwMode="auto">
          <a:xfrm>
            <a:off x="3205113" y="3429000"/>
            <a:ext cx="7539087" cy="26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762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2F583AF-2AD5-4B5C-B859-FA897F44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</a:t>
            </a:r>
            <a:r>
              <a:rPr lang="cs-CZ" dirty="0" err="1"/>
              <a:t>Entry</a:t>
            </a:r>
            <a:r>
              <a:rPr lang="cs-CZ" dirty="0"/>
              <a:t> klonů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24E156-D6DD-4FA5-837A-22A507C4F7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TOPO klonování</a:t>
            </a:r>
            <a:endParaRPr lang="cs-CZ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dirty="0"/>
              <a:t>Na PCR produktu krátká komplementární sekvence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4735203-8E7C-439D-9F9D-F476CEB967F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5"/>
          <a:stretch/>
        </p:blipFill>
        <p:spPr bwMode="auto">
          <a:xfrm>
            <a:off x="3685880" y="3114607"/>
            <a:ext cx="7058320" cy="331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85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4207573-3B7A-4CF4-B303-627AA1BFE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</a:t>
            </a:r>
            <a:r>
              <a:rPr lang="cs-CZ" dirty="0" err="1"/>
              <a:t>Entry</a:t>
            </a:r>
            <a:r>
              <a:rPr lang="cs-CZ" dirty="0"/>
              <a:t> klonů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6E92179-886D-4809-ACF3-B8E0424BF9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Restrikční klonování</a:t>
            </a:r>
          </a:p>
          <a:p>
            <a:r>
              <a:rPr lang="cs-CZ" dirty="0"/>
              <a:t>Restrikční endonukleázy</a:t>
            </a:r>
          </a:p>
          <a:p>
            <a:r>
              <a:rPr lang="cs-CZ" dirty="0"/>
              <a:t>Lepivé konce</a:t>
            </a:r>
          </a:p>
        </p:txBody>
      </p:sp>
      <p:pic>
        <p:nvPicPr>
          <p:cNvPr id="5122" name="Picture 2" descr="Restriction cloning">
            <a:extLst>
              <a:ext uri="{FF2B5EF4-FFF2-40B4-BE49-F238E27FC236}">
                <a16:creationId xmlns:a16="http://schemas.microsoft.com/office/drawing/2014/main" id="{968F47B8-32F4-4AEC-84CF-28374F01952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9"/>
          <a:stretch/>
        </p:blipFill>
        <p:spPr bwMode="auto">
          <a:xfrm>
            <a:off x="3883309" y="3127481"/>
            <a:ext cx="7284563" cy="318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9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2" name="Straight Connector 70">
            <a:extLst>
              <a:ext uri="{FF2B5EF4-FFF2-40B4-BE49-F238E27FC236}">
                <a16:creationId xmlns:a16="http://schemas.microsoft.com/office/drawing/2014/main" id="{F4F4AF38-8AAD-4B65-9274-0033CABC4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72">
            <a:extLst>
              <a:ext uri="{FF2B5EF4-FFF2-40B4-BE49-F238E27FC236}">
                <a16:creationId xmlns:a16="http://schemas.microsoft.com/office/drawing/2014/main" id="{81CE8CA9-D6D2-4C46-8070-9566F894E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B4DFA13-DC4E-4FE7-821C-469A4195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cap="all" spc="1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LR reakce</a:t>
            </a:r>
          </a:p>
        </p:txBody>
      </p:sp>
      <p:cxnSp>
        <p:nvCxnSpPr>
          <p:cNvPr id="2054" name="Straight Connector 74">
            <a:extLst>
              <a:ext uri="{FF2B5EF4-FFF2-40B4-BE49-F238E27FC236}">
                <a16:creationId xmlns:a16="http://schemas.microsoft.com/office/drawing/2014/main" id="{72B31CF5-BEC2-457D-A52F-6A5CCB066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9A75F5A-A12F-45C4-87BB-75288DA19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cs-CZ" dirty="0" err="1">
                <a:solidFill>
                  <a:srgbClr val="FFFFFF"/>
                </a:solidFill>
              </a:rPr>
              <a:t>Entry</a:t>
            </a:r>
            <a:r>
              <a:rPr lang="cs-CZ" dirty="0">
                <a:solidFill>
                  <a:srgbClr val="FFFFFF"/>
                </a:solidFill>
              </a:rPr>
              <a:t> klon obsahuje </a:t>
            </a:r>
            <a:r>
              <a:rPr lang="cs-CZ" dirty="0" err="1">
                <a:solidFill>
                  <a:srgbClr val="FFFFFF"/>
                </a:solidFill>
              </a:rPr>
              <a:t>attL</a:t>
            </a:r>
            <a:r>
              <a:rPr lang="cs-CZ" dirty="0">
                <a:solidFill>
                  <a:srgbClr val="FFFFFF"/>
                </a:solidFill>
              </a:rPr>
              <a:t> sekvenci</a:t>
            </a:r>
          </a:p>
          <a:p>
            <a:r>
              <a:rPr lang="cs-CZ" dirty="0">
                <a:solidFill>
                  <a:srgbClr val="FFFFFF"/>
                </a:solidFill>
              </a:rPr>
              <a:t>Cílový vektor obsahuje </a:t>
            </a:r>
            <a:r>
              <a:rPr lang="cs-CZ" dirty="0" err="1">
                <a:solidFill>
                  <a:srgbClr val="FFFFFF"/>
                </a:solidFill>
              </a:rPr>
              <a:t>attR</a:t>
            </a:r>
            <a:r>
              <a:rPr lang="cs-CZ" dirty="0">
                <a:solidFill>
                  <a:srgbClr val="FFFFFF"/>
                </a:solidFill>
              </a:rPr>
              <a:t> sekvenci</a:t>
            </a:r>
          </a:p>
          <a:p>
            <a:r>
              <a:rPr lang="cs-CZ" dirty="0">
                <a:solidFill>
                  <a:srgbClr val="FFFFFF"/>
                </a:solidFill>
              </a:rPr>
              <a:t>Tvorba expresního klonu s </a:t>
            </a:r>
            <a:r>
              <a:rPr lang="en-US" dirty="0">
                <a:solidFill>
                  <a:srgbClr val="FFFFFF"/>
                </a:solidFill>
              </a:rPr>
              <a:t>DNA </a:t>
            </a:r>
            <a:r>
              <a:rPr lang="en-US" dirty="0" err="1">
                <a:solidFill>
                  <a:srgbClr val="FFFFFF"/>
                </a:solidFill>
              </a:rPr>
              <a:t>zájmu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ohraničenou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att</a:t>
            </a:r>
            <a:r>
              <a:rPr lang="cs-CZ" dirty="0">
                <a:solidFill>
                  <a:srgbClr val="FFFFFF"/>
                </a:solidFill>
              </a:rPr>
              <a:t>B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sekvencí</a:t>
            </a:r>
            <a:endParaRPr lang="cs-CZ" dirty="0">
              <a:solidFill>
                <a:srgbClr val="FFFFFF"/>
              </a:solidFill>
            </a:endParaRPr>
          </a:p>
          <a:p>
            <a:r>
              <a:rPr lang="cs-CZ" dirty="0">
                <a:solidFill>
                  <a:srgbClr val="FFFFFF"/>
                </a:solidFill>
              </a:rPr>
              <a:t>Vedlejší produkt – toxický</a:t>
            </a:r>
          </a:p>
          <a:p>
            <a:r>
              <a:rPr lang="cs-CZ" dirty="0">
                <a:solidFill>
                  <a:srgbClr val="FFFFFF"/>
                </a:solidFill>
              </a:rPr>
              <a:t>Není nutná selekce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50A82EBA-874B-42F4-B644-988719A10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810" y="2356867"/>
            <a:ext cx="6251197" cy="21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68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77C4A79-EC6E-4E02-94A5-D783C322C73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25804" t="15718" r="27132" b="13913"/>
          <a:stretch/>
        </p:blipFill>
        <p:spPr>
          <a:xfrm>
            <a:off x="2783976" y="643466"/>
            <a:ext cx="662404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1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F9F65-8A79-4347-A26D-68D3A9FC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klonování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F7658F-6008-496B-87A0-2A99732CB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DNA knihovny </a:t>
            </a:r>
            <a:r>
              <a:rPr lang="cs-CZ" dirty="0"/>
              <a:t>– kolekce klonovaných DNA fragmentů genomu určitého organismu (</a:t>
            </a:r>
            <a:r>
              <a:rPr lang="cs-CZ" dirty="0" err="1"/>
              <a:t>cDNA</a:t>
            </a:r>
            <a:r>
              <a:rPr lang="cs-CZ" dirty="0"/>
              <a:t>), které jsou skladovány uvnitř hostitelských organismů (zejména bakterií) </a:t>
            </a:r>
          </a:p>
          <a:p>
            <a:r>
              <a:rPr lang="cs-CZ" dirty="0"/>
              <a:t>Soubor rekombinantních plazmidů nesoucích různé fragmenty představuje tzv. knihovnu genomové DNA</a:t>
            </a:r>
          </a:p>
          <a:p>
            <a:r>
              <a:rPr lang="cs-CZ" dirty="0"/>
              <a:t>Využití</a:t>
            </a:r>
          </a:p>
          <a:p>
            <a:pPr lvl="1"/>
            <a:r>
              <a:rPr lang="cs-CZ" dirty="0"/>
              <a:t>Množení lidských proteinů pomocí bakteriálních kultur;</a:t>
            </a:r>
          </a:p>
          <a:p>
            <a:pPr lvl="1"/>
            <a:r>
              <a:rPr lang="cs-CZ" dirty="0"/>
              <a:t>Porovnávání vývojových změn ve tkáních;</a:t>
            </a:r>
          </a:p>
          <a:p>
            <a:pPr lvl="1"/>
            <a:r>
              <a:rPr lang="cs-CZ" dirty="0"/>
              <a:t>Získání dostatečného množství genetického materiálu pro určení sekvence genomu</a:t>
            </a:r>
          </a:p>
        </p:txBody>
      </p:sp>
    </p:spTree>
    <p:extLst>
      <p:ext uri="{BB962C8B-B14F-4D97-AF65-F5344CB8AC3E}">
        <p14:creationId xmlns:p14="http://schemas.microsoft.com/office/powerpoint/2010/main" val="12630752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7">
            <a:extLst>
              <a:ext uri="{FF2B5EF4-FFF2-40B4-BE49-F238E27FC236}">
                <a16:creationId xmlns:a16="http://schemas.microsoft.com/office/drawing/2014/main" id="{28CBD8DE-D1AB-40B1-837E-BC987831BB8D}"/>
              </a:ext>
            </a:extLst>
          </p:cNvPr>
          <p:cNvSpPr txBox="1">
            <a:spLocks/>
          </p:cNvSpPr>
          <p:nvPr/>
        </p:nvSpPr>
        <p:spPr>
          <a:xfrm>
            <a:off x="3718560" y="3176136"/>
            <a:ext cx="4754880" cy="5057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200" dirty="0"/>
              <a:t>Děkujeme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57055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F9F65-8A79-4347-A26D-68D3A9FC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Využití klonování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F7658F-6008-496B-87A0-2A99732CB5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Genové inženýrství</a:t>
            </a:r>
          </a:p>
          <a:p>
            <a:r>
              <a:rPr lang="cs-CZ" dirty="0"/>
              <a:t>Metodickým základem genového inženýrství jsou manipulace s DNA in vitro → vytvářením pozměněných či nových genů </a:t>
            </a:r>
          </a:p>
          <a:p>
            <a:r>
              <a:rPr lang="cs-CZ" dirty="0"/>
              <a:t>Zavádění těchto genů do organizmů → pozměňování a zlepšování vlastností organizmů</a:t>
            </a:r>
          </a:p>
          <a:p>
            <a:r>
              <a:rPr lang="cs-CZ" dirty="0"/>
              <a:t>Zvyšování výnosů rostlin a užitkovosti hospodářských zvířat (odolnost vůči chorobám, škůdcům nebo zevním vlivům)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2699676-7F96-4856-803E-A66D21A21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"/>
          <a:stretch/>
        </p:blipFill>
        <p:spPr>
          <a:xfrm>
            <a:off x="6096000" y="356889"/>
            <a:ext cx="5071872" cy="31867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B13775C-C5F2-4D6F-8B1B-3AAF88596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98" y="3027572"/>
            <a:ext cx="3842766" cy="34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1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F9F65-8A79-4347-A26D-68D3A9FC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klonování 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FA1A8AD-1314-42B3-BC23-CDE215CAFF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084832"/>
            <a:ext cx="4570922" cy="4139949"/>
          </a:xfr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001F48-DF88-45FF-942E-EBF7BC8798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Genové inženýrství – Potraviny a krmiva</a:t>
            </a:r>
          </a:p>
          <a:p>
            <a:r>
              <a:rPr lang="cs-CZ" dirty="0"/>
              <a:t>- ovlivňování agronomických vlastností </a:t>
            </a:r>
          </a:p>
          <a:p>
            <a:pPr lvl="1"/>
            <a:r>
              <a:rPr lang="cs-CZ" dirty="0"/>
              <a:t>Rezistence k herbicidům</a:t>
            </a:r>
          </a:p>
          <a:p>
            <a:pPr lvl="1"/>
            <a:r>
              <a:rPr lang="cs-CZ" dirty="0"/>
              <a:t>Rezistence k patogenům (hmyzu, virům, plísním apod.)</a:t>
            </a:r>
          </a:p>
          <a:p>
            <a:pPr lvl="1"/>
            <a:r>
              <a:rPr lang="cs-CZ" dirty="0"/>
              <a:t>Tolerance ke stresům (vodní stres – sucho, mráz; osmotický stres – zasolení půd)</a:t>
            </a:r>
          </a:p>
          <a:p>
            <a:r>
              <a:rPr lang="cs-CZ" dirty="0"/>
              <a:t>- Modifikace posklizňových vlastností </a:t>
            </a:r>
          </a:p>
          <a:p>
            <a:pPr lvl="1"/>
            <a:r>
              <a:rPr lang="cs-CZ" dirty="0"/>
              <a:t>Prodloužení skladovatelnosti </a:t>
            </a:r>
          </a:p>
          <a:p>
            <a:pPr lvl="1"/>
            <a:r>
              <a:rPr lang="cs-CZ" dirty="0"/>
              <a:t>Zpomalení zrání a navození rezistence k skládkovým chorobám</a:t>
            </a:r>
          </a:p>
          <a:p>
            <a:r>
              <a:rPr lang="cs-CZ" dirty="0"/>
              <a:t>- Vylepšení nutričních hodnot plodů a semen nebo rostlinných produktů využívaných průmyslově</a:t>
            </a:r>
            <a:endParaRPr lang="cs-CZ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68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F9F65-8A79-4347-A26D-68D3A9FC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klonování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F7658F-6008-496B-87A0-2A99732CB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71851"/>
            <a:ext cx="9720071" cy="4023360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Genové inženýrství – Živočichové</a:t>
            </a:r>
          </a:p>
          <a:p>
            <a:pPr marL="0" indent="0">
              <a:buNone/>
            </a:pPr>
            <a:r>
              <a:rPr lang="cs-CZ" dirty="0"/>
              <a:t>Zvířata (myši, drůbež, hospodářská zvířata, ryby) obsahující gen pro růstový hormon – rychlejší růst, změna vlastností produktů</a:t>
            </a:r>
          </a:p>
          <a:p>
            <a:pPr marL="0" indent="0">
              <a:buNone/>
            </a:pPr>
            <a:r>
              <a:rPr lang="cs-CZ" dirty="0"/>
              <a:t>Přežvýkavci obsahující ve střevě GMO-mikroorganismy, které redukují toxicitu některých rostlin (rozšíření potenciálu krmiv)</a:t>
            </a:r>
          </a:p>
          <a:p>
            <a:pPr marL="0" indent="0">
              <a:buNone/>
            </a:pPr>
            <a:r>
              <a:rPr lang="cs-CZ" dirty="0"/>
              <a:t>Drůbež s pozměněnými trávicími schopnostmi </a:t>
            </a:r>
            <a:br>
              <a:rPr lang="cs-CZ" dirty="0"/>
            </a:br>
            <a:r>
              <a:rPr lang="cs-CZ" dirty="0"/>
              <a:t>(celulóza, lignin, tuky)</a:t>
            </a:r>
          </a:p>
          <a:p>
            <a:pPr marL="0" indent="0">
              <a:buNone/>
            </a:pPr>
            <a:r>
              <a:rPr lang="cs-CZ" dirty="0"/>
              <a:t>Drůbež se zvýšeným obsahem lysozymu ve vejcích </a:t>
            </a:r>
            <a:br>
              <a:rPr lang="cs-CZ" dirty="0"/>
            </a:br>
            <a:r>
              <a:rPr lang="cs-CZ" dirty="0"/>
              <a:t>(využití v průmyslu a farmakologii)</a:t>
            </a:r>
          </a:p>
          <a:p>
            <a:pPr marL="0" indent="0">
              <a:buNone/>
            </a:pPr>
            <a:r>
              <a:rPr lang="cs-CZ" dirty="0"/>
              <a:t>Ovce s vylepšenou srstí</a:t>
            </a:r>
          </a:p>
          <a:p>
            <a:pPr marL="0" indent="0">
              <a:buNone/>
            </a:pPr>
            <a:r>
              <a:rPr lang="cs-CZ" dirty="0"/>
              <a:t>Zvířata jako dárci orgánů pro transplantace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092FA7E-7EBE-40B4-9FDE-1D33ACAE0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11" y="3212445"/>
            <a:ext cx="5542398" cy="343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79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F9F65-8A79-4347-A26D-68D3A9FC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klonování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F7658F-6008-496B-87A0-2A99732CB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Genové inženýrství</a:t>
            </a:r>
          </a:p>
          <a:p>
            <a:pPr marL="0" indent="0">
              <a:buNone/>
            </a:pPr>
            <a:r>
              <a:rPr lang="cs-CZ" dirty="0"/>
              <a:t>Vnášení cizorodých genů nepříbuzných organismů a získávání produktů ve velkém množství (př. Příprava lidského insulinu v bakteriálních buňkách)</a:t>
            </a:r>
          </a:p>
          <a:p>
            <a:pPr marL="0" indent="0">
              <a:buNone/>
            </a:pPr>
            <a:r>
              <a:rPr lang="cs-CZ" dirty="0"/>
              <a:t>Příprava látek s novými vlastnostmi pozměňováním stávajících nebo vytvářením nových genů (enzymy protilátky, vakcíny)</a:t>
            </a:r>
          </a:p>
          <a:p>
            <a:pPr marL="0" indent="0">
              <a:buNone/>
            </a:pPr>
            <a:r>
              <a:rPr lang="cs-CZ" dirty="0"/>
              <a:t>Příprava látek (významné v lékařství, zemědělství a průmyslu)</a:t>
            </a:r>
          </a:p>
        </p:txBody>
      </p:sp>
    </p:spTree>
    <p:extLst>
      <p:ext uri="{BB962C8B-B14F-4D97-AF65-F5344CB8AC3E}">
        <p14:creationId xmlns:p14="http://schemas.microsoft.com/office/powerpoint/2010/main" val="1787517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F9F65-8A79-4347-A26D-68D3A9FC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klonování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F7658F-6008-496B-87A0-2A99732CB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Genové inženýrství – Genová terapie</a:t>
            </a:r>
          </a:p>
          <a:p>
            <a:r>
              <a:rPr lang="cs-CZ" dirty="0"/>
              <a:t>Léčba genetických chorob dědičných i nádorových</a:t>
            </a:r>
          </a:p>
          <a:p>
            <a:r>
              <a:rPr lang="cs-CZ" dirty="0"/>
              <a:t>Do genomu pacienta je vložena sekvence DNA, přičemž tato sekvence kóduje nějaký chybějící nebo nefungující protein</a:t>
            </a:r>
          </a:p>
          <a:p>
            <a:r>
              <a:rPr lang="cs-CZ" dirty="0"/>
              <a:t>Klasické genetické choroby /vrozené vady metabolismu/: </a:t>
            </a:r>
          </a:p>
          <a:p>
            <a:pPr lvl="1"/>
            <a:r>
              <a:rPr lang="cs-CZ" dirty="0"/>
              <a:t>Fenylketonurie, Hemofilie A, B, Poruchy srážlivosti, Poruchy imunity, Cystická fibróza</a:t>
            </a:r>
          </a:p>
          <a:p>
            <a:pPr marL="128016" lvl="1" indent="0">
              <a:buNone/>
            </a:pPr>
            <a:r>
              <a:rPr lang="cs-CZ" sz="2200" dirty="0"/>
              <a:t>Komplexní genetické choroby</a:t>
            </a:r>
          </a:p>
          <a:p>
            <a:pPr lvl="2"/>
            <a:r>
              <a:rPr lang="cs-CZ" sz="1800" dirty="0"/>
              <a:t>Rakovina, kardiovaskulární choroby, diabetes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171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1626</Words>
  <Application>Microsoft Office PowerPoint</Application>
  <PresentationFormat>Širokoúhlá obrazovka</PresentationFormat>
  <Paragraphs>244</Paragraphs>
  <Slides>40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7" baseType="lpstr">
      <vt:lpstr>Arial</vt:lpstr>
      <vt:lpstr>Calibri</vt:lpstr>
      <vt:lpstr>Symbol</vt:lpstr>
      <vt:lpstr>Tw Cen MT</vt:lpstr>
      <vt:lpstr>Tw Cen MT Condensed</vt:lpstr>
      <vt:lpstr>Wingdings 3</vt:lpstr>
      <vt:lpstr>Integrál</vt:lpstr>
      <vt:lpstr>Metody klonování </vt:lpstr>
      <vt:lpstr>História Klonovania</vt:lpstr>
      <vt:lpstr>KLONOVANIE</vt:lpstr>
      <vt:lpstr>Využití klonování </vt:lpstr>
      <vt:lpstr>Využití klonování </vt:lpstr>
      <vt:lpstr>Využití klonování </vt:lpstr>
      <vt:lpstr>Využití klonování </vt:lpstr>
      <vt:lpstr>Využití klonování </vt:lpstr>
      <vt:lpstr>Využití klonování </vt:lpstr>
      <vt:lpstr>najčastejší Postup pri klonovaní</vt:lpstr>
      <vt:lpstr>Prenos DNA do buniek</vt:lpstr>
      <vt:lpstr>Transformácia tepelným šokom za použitia CaCl₂</vt:lpstr>
      <vt:lpstr>transformácia ELEKTROPORáCIOU</vt:lpstr>
      <vt:lpstr>Lipofekcia</vt:lpstr>
      <vt:lpstr>Klonovacie vektory</vt:lpstr>
      <vt:lpstr>Klonovacie vektory poznáme: </vt:lpstr>
      <vt:lpstr>Plazmidy ako klonovacie vektory</vt:lpstr>
      <vt:lpstr>Počiatok replikácie (ori - origin of replication)</vt:lpstr>
      <vt:lpstr>Selekčné markery</vt:lpstr>
      <vt:lpstr>Pozitívne selekčné markery</vt:lpstr>
      <vt:lpstr>Inzerčná inaktivácia</vt:lpstr>
      <vt:lpstr>Modro-biely test</vt:lpstr>
      <vt:lpstr>Klonovacie miesto (Polylinker, multiple cloning site)</vt:lpstr>
      <vt:lpstr>TA klonování </vt:lpstr>
      <vt:lpstr>Prezentace aplikace PowerPoint</vt:lpstr>
      <vt:lpstr>Základní postup při Ta klonování: </vt:lpstr>
      <vt:lpstr>Prezentace aplikace PowerPoint</vt:lpstr>
      <vt:lpstr>Restrikční endonukleázy</vt:lpstr>
      <vt:lpstr>Restrikční endonukleázy</vt:lpstr>
      <vt:lpstr>II Třída</vt:lpstr>
      <vt:lpstr>Gateway klonování</vt:lpstr>
      <vt:lpstr>Gateway klonování</vt:lpstr>
      <vt:lpstr>Princip Gateway klonování</vt:lpstr>
      <vt:lpstr>BP reakce</vt:lpstr>
      <vt:lpstr>Tvorba Entry klonů</vt:lpstr>
      <vt:lpstr>Tvorba Entry klonů</vt:lpstr>
      <vt:lpstr>Tvorba Entry klonů</vt:lpstr>
      <vt:lpstr>LR reakce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klonování</dc:title>
  <dc:creator>Martina Rievajova</dc:creator>
  <cp:lastModifiedBy>ucitel</cp:lastModifiedBy>
  <cp:revision>6</cp:revision>
  <dcterms:created xsi:type="dcterms:W3CDTF">2019-12-09T00:31:11Z</dcterms:created>
  <dcterms:modified xsi:type="dcterms:W3CDTF">2019-12-09T12:18:09Z</dcterms:modified>
</cp:coreProperties>
</file>