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5"/>
  </p:notesMasterIdLst>
  <p:sldIdLst>
    <p:sldId id="288" r:id="rId2"/>
    <p:sldId id="289" r:id="rId3"/>
    <p:sldId id="290" r:id="rId4"/>
    <p:sldId id="291" r:id="rId5"/>
    <p:sldId id="292" r:id="rId6"/>
    <p:sldId id="293" r:id="rId7"/>
    <p:sldId id="256" r:id="rId8"/>
    <p:sldId id="258" r:id="rId9"/>
    <p:sldId id="257" r:id="rId10"/>
    <p:sldId id="259" r:id="rId11"/>
    <p:sldId id="260" r:id="rId12"/>
    <p:sldId id="273" r:id="rId13"/>
    <p:sldId id="282" r:id="rId14"/>
    <p:sldId id="274" r:id="rId15"/>
    <p:sldId id="278" r:id="rId16"/>
    <p:sldId id="280" r:id="rId17"/>
    <p:sldId id="276" r:id="rId18"/>
    <p:sldId id="281" r:id="rId19"/>
    <p:sldId id="277" r:id="rId20"/>
    <p:sldId id="261" r:id="rId21"/>
    <p:sldId id="262" r:id="rId22"/>
    <p:sldId id="263" r:id="rId23"/>
    <p:sldId id="264" r:id="rId24"/>
    <p:sldId id="266" r:id="rId25"/>
    <p:sldId id="268" r:id="rId26"/>
    <p:sldId id="269" r:id="rId27"/>
    <p:sldId id="270" r:id="rId28"/>
    <p:sldId id="271" r:id="rId29"/>
    <p:sldId id="272" r:id="rId30"/>
    <p:sldId id="284" r:id="rId31"/>
    <p:sldId id="285" r:id="rId32"/>
    <p:sldId id="286" r:id="rId33"/>
    <p:sldId id="287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81"/>
  </p:normalViewPr>
  <p:slideViewPr>
    <p:cSldViewPr snapToGrid="0" snapToObjects="1">
      <p:cViewPr varScale="1">
        <p:scale>
          <a:sx n="85" d="100"/>
          <a:sy n="85" d="100"/>
        </p:scale>
        <p:origin x="58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37DFB-B626-467C-9DAF-F2BD12192D2A}" type="datetimeFigureOut">
              <a:rPr lang="cs-CZ" smtClean="0"/>
              <a:t>25.11.2019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3E63C-1C6D-43D8-A570-51564C24DE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761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3E63C-1C6D-43D8-A570-51564C24DEC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065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C30B913C-3D9F-4346-B9CE-6093B9C6DBDD}" type="datetime1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2FDD3419-DB5D-A548-81AE-535F3626DE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82188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913C-3D9F-4346-B9CE-6093B9C6DBDD}" type="datetime1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D3419-DB5D-A548-81AE-535F3626D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0453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913C-3D9F-4346-B9CE-6093B9C6DBDD}" type="datetime1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D3419-DB5D-A548-81AE-535F3626D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9077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DA10-FD8B-4F08-A6E0-6094DA3B7969}" type="datetime1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D3419-DB5D-A548-81AE-535F3626D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79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913C-3D9F-4346-B9CE-6093B9C6DBDD}" type="datetime1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D3419-DB5D-A548-81AE-535F3626DE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5719658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913C-3D9F-4346-B9CE-6093B9C6DBDD}" type="datetime1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D3419-DB5D-A548-81AE-535F3626D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8200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913C-3D9F-4346-B9CE-6093B9C6DBDD}" type="datetime1">
              <a:rPr lang="en-US" smtClean="0"/>
              <a:t>11/25/2019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D3419-DB5D-A548-81AE-535F3626D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9840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913C-3D9F-4346-B9CE-6093B9C6DBDD}" type="datetime1">
              <a:rPr lang="en-US" smtClean="0"/>
              <a:t>11/25/2019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D3419-DB5D-A548-81AE-535F3626D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4665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913C-3D9F-4346-B9CE-6093B9C6DBDD}" type="datetime1">
              <a:rPr lang="en-US" smtClean="0"/>
              <a:t>11/25/2019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D3419-DB5D-A548-81AE-535F3626D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0442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913C-3D9F-4346-B9CE-6093B9C6DBDD}" type="datetime1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D3419-DB5D-A548-81AE-535F3626D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6692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913C-3D9F-4346-B9CE-6093B9C6DBDD}" type="datetime1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D3419-DB5D-A548-81AE-535F3626D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5620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C30B913C-3D9F-4346-B9CE-6093B9C6DBDD}" type="datetime1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FDD3419-DB5D-A548-81AE-535F3626D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8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nkos.cz/files/klinicka-onkologie/395/4492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os.cz/files/klinicka-onkologie/395/4492.pd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os.cz/files/klinicka-onkologie/395/4492.pd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os.cz/files/klinicka-onkologie/395/4492.pdf" TargetMode="Externa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bitesizebio.com/22920/proximity-ligation-assay-pla-for-dummies/" TargetMode="External"/><Relationship Id="rId2" Type="http://schemas.openxmlformats.org/officeDocument/2006/relationships/hyperlink" Target="https://www.youtube.com/watch?v=RFTbb5xd6iQ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lvernpanalytical.com/en/products/technology/microcalorimetry/isothermal-titration-calorimetry/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Basic-principle-of-isothermal-titration-calorimetry-Schematic-representation-of-the_fig4_282834104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lvernpanalytical.com/en/products/technology/microcalorimetry/isothermal-titration-calorimetry/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Basic-principle-of-isothermal-titration-calorimetry-Schematic-representation-of-the_fig4_282834104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lvernpanalytical.com/en/products/technology/microcalorimetry/isothermal-titration-calorimetry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en.wikipedia.org/wiki/Protein_microarray#/media/File:Protein_arrays.sv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FB0C39A-F8CA-4A79-AFFC-E9780FB19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3411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E291292-28F1-4FF8-A430-B4D0B0E554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"/>
          <a:stretch/>
        </p:blipFill>
        <p:spPr bwMode="auto">
          <a:xfrm>
            <a:off x="20" y="-2"/>
            <a:ext cx="113410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CC1A0D9-074D-4070-874D-CEC8103B6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3963173"/>
          </a:xfrm>
        </p:spPr>
        <p:txBody>
          <a:bodyPr>
            <a:normAutofit/>
          </a:bodyPr>
          <a:lstStyle/>
          <a:p>
            <a:r>
              <a:rPr lang="sk-SK" b="1" dirty="0"/>
              <a:t>Metódy štúdia proteínových interakcií	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ADF2370-B6DD-447F-AB70-CB3C6AC7D5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/>
          <a:p>
            <a:endParaRPr lang="sk-SK">
              <a:solidFill>
                <a:schemeClr val="tx1"/>
              </a:solidFill>
            </a:endParaRPr>
          </a:p>
          <a:p>
            <a:r>
              <a:rPr lang="sk-SK">
                <a:solidFill>
                  <a:schemeClr val="tx1"/>
                </a:solidFill>
              </a:rPr>
              <a:t>Vanda Hošeková, Dagmar Pekárková, Štěpán Onderka, </a:t>
            </a:r>
          </a:p>
          <a:p>
            <a:r>
              <a:rPr lang="sk-SK">
                <a:solidFill>
                  <a:schemeClr val="tx1"/>
                </a:solidFill>
              </a:rPr>
              <a:t>Timotej Gajdošík, Miroslav Herczeg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48C6639-F651-4D15-A695-E9D03BB2A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1" y="0"/>
            <a:ext cx="457200" cy="6858000"/>
          </a:xfrm>
          <a:prstGeom prst="rect">
            <a:avLst/>
          </a:prstGeom>
          <a:solidFill>
            <a:srgbClr val="30303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E89F134-1BCC-4020-8050-F715F9FA8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2FDD3419-DB5D-A548-81AE-535F3626DE6D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45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</a:t>
            </a:r>
            <a:r>
              <a:rPr lang="en-US" dirty="0" err="1"/>
              <a:t>Výhody</a:t>
            </a:r>
            <a:r>
              <a:rPr lang="en-US" dirty="0"/>
              <a:t> 		vs. 		</a:t>
            </a:r>
            <a:r>
              <a:rPr lang="en-US" dirty="0" err="1"/>
              <a:t>Nevýhody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vysoko</a:t>
            </a:r>
            <a:r>
              <a:rPr lang="en-US" dirty="0"/>
              <a:t> </a:t>
            </a:r>
            <a:r>
              <a:rPr lang="en-US" dirty="0" err="1"/>
              <a:t>špecifická</a:t>
            </a:r>
            <a:r>
              <a:rPr lang="en-US" dirty="0"/>
              <a:t> a </a:t>
            </a:r>
            <a:r>
              <a:rPr lang="en-US" dirty="0" err="1"/>
              <a:t>veľmi</a:t>
            </a:r>
            <a:r>
              <a:rPr lang="en-US" dirty="0"/>
              <a:t> </a:t>
            </a:r>
            <a:r>
              <a:rPr lang="en-US" dirty="0" err="1"/>
              <a:t>jednoduchá</a:t>
            </a:r>
            <a:r>
              <a:rPr lang="en-US" dirty="0"/>
              <a:t> met</a:t>
            </a:r>
            <a:r>
              <a:rPr lang="sk-SK" dirty="0"/>
              <a:t>óda</a:t>
            </a:r>
          </a:p>
          <a:p>
            <a:r>
              <a:rPr lang="sk-SK" dirty="0"/>
              <a:t>podmienky podobné fyziologickým</a:t>
            </a:r>
          </a:p>
          <a:p>
            <a:pPr lvl="1"/>
            <a:r>
              <a:rPr lang="sk-SK" dirty="0"/>
              <a:t>prevedenie metódy, </a:t>
            </a:r>
            <a:r>
              <a:rPr lang="sk-SK" dirty="0" err="1"/>
              <a:t>konformácia</a:t>
            </a:r>
            <a:r>
              <a:rPr lang="sk-SK" dirty="0"/>
              <a:t> získaného proteínového komplexu</a:t>
            </a:r>
          </a:p>
          <a:p>
            <a:r>
              <a:rPr lang="sk-SK" dirty="0"/>
              <a:t>identifikácia proteínov vyskytujúcich sa v bunke vo veľmi malom množstve</a:t>
            </a:r>
          </a:p>
          <a:p>
            <a:r>
              <a:rPr lang="sk-SK" dirty="0"/>
              <a:t>získaný komplex je pripravený na analýzu ďalšími metódami </a:t>
            </a:r>
          </a:p>
          <a:p>
            <a:pPr lvl="1"/>
            <a:r>
              <a:rPr lang="sk-SK" dirty="0"/>
              <a:t>WB, 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slabé</a:t>
            </a:r>
            <a:r>
              <a:rPr lang="en-US" dirty="0"/>
              <a:t> </a:t>
            </a:r>
            <a:r>
              <a:rPr lang="en-US" dirty="0" err="1"/>
              <a:t>signály</a:t>
            </a:r>
            <a:r>
              <a:rPr lang="en-US" dirty="0"/>
              <a:t> z </a:t>
            </a:r>
            <a:r>
              <a:rPr lang="en-US" dirty="0" err="1"/>
              <a:t>nízko-afinitných</a:t>
            </a:r>
            <a:r>
              <a:rPr lang="en-US" dirty="0"/>
              <a:t> </a:t>
            </a:r>
            <a:r>
              <a:rPr lang="en-US" dirty="0" err="1"/>
              <a:t>proteínov</a:t>
            </a:r>
            <a:endParaRPr lang="en-US" dirty="0"/>
          </a:p>
          <a:p>
            <a:r>
              <a:rPr lang="en-US" dirty="0" err="1"/>
              <a:t>nevhodné</a:t>
            </a:r>
            <a:r>
              <a:rPr lang="en-US" dirty="0"/>
              <a:t> pre </a:t>
            </a:r>
            <a:r>
              <a:rPr lang="en-US" dirty="0" err="1"/>
              <a:t>rýchle</a:t>
            </a:r>
            <a:r>
              <a:rPr lang="en-US" dirty="0"/>
              <a:t> </a:t>
            </a:r>
            <a:r>
              <a:rPr lang="en-US" dirty="0" err="1"/>
              <a:t>proteínové</a:t>
            </a:r>
            <a:r>
              <a:rPr lang="en-US" dirty="0"/>
              <a:t> </a:t>
            </a:r>
            <a:r>
              <a:rPr lang="en-US" dirty="0" err="1"/>
              <a:t>reakcie</a:t>
            </a:r>
            <a:r>
              <a:rPr lang="en-US" dirty="0"/>
              <a:t> </a:t>
            </a:r>
          </a:p>
          <a:p>
            <a:r>
              <a:rPr lang="en-US" dirty="0" err="1"/>
              <a:t>náročná</a:t>
            </a:r>
            <a:r>
              <a:rPr lang="en-US" dirty="0"/>
              <a:t> </a:t>
            </a:r>
            <a:r>
              <a:rPr lang="en-US" dirty="0" err="1"/>
              <a:t>izolácia</a:t>
            </a:r>
            <a:r>
              <a:rPr lang="en-US" dirty="0"/>
              <a:t> </a:t>
            </a:r>
            <a:r>
              <a:rPr lang="en-US" dirty="0" err="1"/>
              <a:t>veľmi</a:t>
            </a:r>
            <a:r>
              <a:rPr lang="en-US" dirty="0"/>
              <a:t> </a:t>
            </a:r>
            <a:r>
              <a:rPr lang="en-US" dirty="0" err="1"/>
              <a:t>afinitných</a:t>
            </a:r>
            <a:r>
              <a:rPr lang="en-US" dirty="0"/>
              <a:t> </a:t>
            </a:r>
            <a:r>
              <a:rPr lang="en-US" dirty="0" err="1"/>
              <a:t>protilátok</a:t>
            </a:r>
            <a:endParaRPr lang="en-US" dirty="0"/>
          </a:p>
          <a:p>
            <a:r>
              <a:rPr lang="en-US" dirty="0" err="1"/>
              <a:t>nutnosť</a:t>
            </a:r>
            <a:r>
              <a:rPr lang="en-US" dirty="0"/>
              <a:t> </a:t>
            </a:r>
            <a:r>
              <a:rPr lang="en-US" dirty="0" err="1"/>
              <a:t>výberu</a:t>
            </a:r>
            <a:r>
              <a:rPr lang="en-US" dirty="0"/>
              <a:t> </a:t>
            </a:r>
            <a:r>
              <a:rPr lang="en-US" dirty="0" err="1"/>
              <a:t>správnej</a:t>
            </a:r>
            <a:r>
              <a:rPr lang="en-US" dirty="0"/>
              <a:t> </a:t>
            </a:r>
            <a:r>
              <a:rPr lang="en-US" dirty="0" err="1"/>
              <a:t>vysoko-špecifickej</a:t>
            </a:r>
            <a:r>
              <a:rPr lang="en-US" dirty="0"/>
              <a:t> </a:t>
            </a:r>
            <a:r>
              <a:rPr lang="en-US" dirty="0" err="1"/>
              <a:t>protilátky</a:t>
            </a:r>
            <a:endParaRPr lang="en-US" dirty="0"/>
          </a:p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FDD3419-DB5D-A548-81AE-535F3626DE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5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8111"/>
            <a:ext cx="10515600" cy="1325563"/>
          </a:xfrm>
        </p:spPr>
        <p:txBody>
          <a:bodyPr/>
          <a:lstStyle/>
          <a:p>
            <a:pPr algn="ctr"/>
            <a:r>
              <a:rPr lang="en-US"/>
              <a:t>Iné typy imunoprecipitácie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7454"/>
            <a:ext cx="6677722" cy="2619287"/>
          </a:xfrm>
        </p:spPr>
        <p:txBody>
          <a:bodyPr>
            <a:normAutofit/>
          </a:bodyPr>
          <a:lstStyle/>
          <a:p>
            <a:r>
              <a:rPr lang="en-US" u="sng" dirty="0"/>
              <a:t>RNP </a:t>
            </a:r>
            <a:r>
              <a:rPr lang="en-US" u="sng" dirty="0" err="1"/>
              <a:t>imunoprecipitácia</a:t>
            </a:r>
            <a:endParaRPr lang="en-US" u="sng" dirty="0"/>
          </a:p>
          <a:p>
            <a:pPr lvl="1"/>
            <a:r>
              <a:rPr lang="en-US" dirty="0" err="1"/>
              <a:t>izolácia</a:t>
            </a:r>
            <a:r>
              <a:rPr lang="en-US" dirty="0"/>
              <a:t> miRNA z RNP </a:t>
            </a:r>
            <a:r>
              <a:rPr lang="en-US" dirty="0" err="1"/>
              <a:t>komplexov</a:t>
            </a:r>
            <a:endParaRPr lang="en-US" dirty="0"/>
          </a:p>
          <a:p>
            <a:r>
              <a:rPr lang="en-US" u="sng" dirty="0" err="1"/>
              <a:t>Chromatínová</a:t>
            </a:r>
            <a:r>
              <a:rPr lang="en-US" u="sng" dirty="0"/>
              <a:t> </a:t>
            </a:r>
            <a:r>
              <a:rPr lang="en-US" u="sng" dirty="0" err="1"/>
              <a:t>imunoprecipitácia</a:t>
            </a:r>
            <a:r>
              <a:rPr lang="en-US" u="sng" dirty="0"/>
              <a:t> </a:t>
            </a:r>
            <a:r>
              <a:rPr lang="en-US" dirty="0"/>
              <a:t>(CHIP)</a:t>
            </a:r>
          </a:p>
          <a:p>
            <a:pPr lvl="1"/>
            <a:r>
              <a:rPr lang="en-US" dirty="0" err="1"/>
              <a:t>identifikácie</a:t>
            </a:r>
            <a:r>
              <a:rPr lang="en-US" dirty="0"/>
              <a:t> </a:t>
            </a:r>
            <a:r>
              <a:rPr lang="en-US" dirty="0" err="1"/>
              <a:t>interakcie</a:t>
            </a:r>
            <a:r>
              <a:rPr lang="en-US" dirty="0"/>
              <a:t> </a:t>
            </a:r>
            <a:r>
              <a:rPr lang="en-US" dirty="0" err="1"/>
              <a:t>proteínu</a:t>
            </a:r>
            <a:r>
              <a:rPr lang="en-US" dirty="0"/>
              <a:t> a DNA v </a:t>
            </a:r>
            <a:r>
              <a:rPr lang="en-US" dirty="0" err="1"/>
              <a:t>bunke</a:t>
            </a:r>
            <a:endParaRPr lang="en-US" dirty="0"/>
          </a:p>
          <a:p>
            <a:pPr lvl="2"/>
            <a:r>
              <a:rPr lang="en-US" dirty="0" err="1"/>
              <a:t>asociácia</a:t>
            </a:r>
            <a:r>
              <a:rPr lang="en-US" dirty="0"/>
              <a:t> </a:t>
            </a:r>
            <a:r>
              <a:rPr lang="en-US" dirty="0" err="1"/>
              <a:t>génového</a:t>
            </a:r>
            <a:r>
              <a:rPr lang="en-US" dirty="0"/>
              <a:t> </a:t>
            </a:r>
            <a:r>
              <a:rPr lang="en-US" dirty="0" err="1"/>
              <a:t>regi</a:t>
            </a:r>
            <a:r>
              <a:rPr lang="sk-SK" dirty="0" err="1"/>
              <a:t>ónu</a:t>
            </a:r>
            <a:r>
              <a:rPr lang="sk-SK" dirty="0"/>
              <a:t> s určitým proteínom</a:t>
            </a:r>
          </a:p>
          <a:p>
            <a:pPr lvl="2"/>
            <a:r>
              <a:rPr lang="sk-SK" dirty="0"/>
              <a:t>určovanie väzby transkripčných faktorov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 lnSpcReduction="10000"/>
          </a:bodyPr>
          <a:lstStyle/>
          <a:p>
            <a:fld id="{2FDD3419-DB5D-A548-81AE-535F3626DE6D}" type="slidenum">
              <a:rPr lang="en-US" smtClean="0"/>
              <a:t>11</a:t>
            </a:fld>
            <a:endParaRPr lang="en-US"/>
          </a:p>
        </p:txBody>
      </p:sp>
      <p:pic>
        <p:nvPicPr>
          <p:cNvPr id="1026" name="Picture 2" descr="ýsledok vyhľadávania obrázkov pre dopyt CHIP immunoprecipi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197" y="3985815"/>
            <a:ext cx="4141727" cy="262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40806" y="6144687"/>
            <a:ext cx="4451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https://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</a:rPr>
              <a:t>www.sigmaaldrich.com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/technical-documents/articles/biology/chromatin-immunoprecipitation-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</a:rPr>
              <a:t>chip.html</a:t>
            </a: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8" name="Picture 4" descr="ýsledok vyhľadávania obrázkov pre dopyt RNP immunoprecipi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221" y="1434178"/>
            <a:ext cx="3882462" cy="476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13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Pull-down</a:t>
            </a:r>
            <a:r>
              <a:rPr lang="cs-CZ" dirty="0"/>
              <a:t> </a:t>
            </a:r>
            <a:r>
              <a:rPr lang="cs-CZ" dirty="0" err="1"/>
              <a:t>assay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In vitro afinitní purifikační metoda</a:t>
            </a:r>
          </a:p>
          <a:p>
            <a:r>
              <a:rPr lang="cs-CZ" dirty="0"/>
              <a:t>Podobná </a:t>
            </a:r>
            <a:r>
              <a:rPr lang="cs-CZ" dirty="0" err="1"/>
              <a:t>koimunoprecipitaci</a:t>
            </a:r>
            <a:r>
              <a:rPr lang="cs-CZ" dirty="0"/>
              <a:t>  </a:t>
            </a:r>
          </a:p>
          <a:p>
            <a:r>
              <a:rPr lang="cs-CZ" dirty="0"/>
              <a:t>Záchyt proteinových komplexů na povrch matrice prostřednictvím interakce krátké fúzované sekvence nebo vazbou </a:t>
            </a:r>
            <a:r>
              <a:rPr lang="cs-CZ" b="1" dirty="0"/>
              <a:t>(tzv. afinitní značky, se specifickým ligandem imobilizovaným na povrchu matrice) </a:t>
            </a:r>
          </a:p>
          <a:p>
            <a:r>
              <a:rPr lang="cs-CZ" dirty="0"/>
              <a:t>Pro studium proteinových interakcí je vyžadováno klonování a přenos cizorodé rekombinantní molekuly DNA do buněk za účelem exprese proteinu fúzovaného s afinitní značkou</a:t>
            </a:r>
          </a:p>
          <a:p>
            <a:r>
              <a:rPr lang="cs-CZ" dirty="0"/>
              <a:t>Výhodou je možnost identifikovat i interakční partnery různých nízkomolekulárních ligandů (např. </a:t>
            </a:r>
            <a:r>
              <a:rPr lang="cs-CZ" dirty="0" err="1"/>
              <a:t>kofaktorů</a:t>
            </a:r>
            <a:r>
              <a:rPr lang="cs-CZ" dirty="0"/>
              <a:t>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FDD3419-DB5D-A548-81AE-535F3626DE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96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5290" y="365760"/>
            <a:ext cx="5997678" cy="1325562"/>
          </a:xfrm>
        </p:spPr>
        <p:txBody>
          <a:bodyPr>
            <a:normAutofit/>
          </a:bodyPr>
          <a:lstStyle/>
          <a:p>
            <a:r>
              <a:rPr lang="cs-CZ"/>
              <a:t>Průběh</a:t>
            </a:r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 rotWithShape="1">
          <a:blip r:embed="rId2"/>
          <a:srcRect r="11847" b="1"/>
          <a:stretch/>
        </p:blipFill>
        <p:spPr>
          <a:xfrm>
            <a:off x="20" y="10"/>
            <a:ext cx="4653291" cy="685799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65290" y="2005739"/>
            <a:ext cx="6015571" cy="4174398"/>
          </a:xfrm>
        </p:spPr>
        <p:txBody>
          <a:bodyPr>
            <a:normAutofit/>
          </a:bodyPr>
          <a:lstStyle/>
          <a:p>
            <a:r>
              <a:rPr lang="cs-CZ" dirty="0"/>
              <a:t>Imobilizace afinitního systému (ligand) specifického </a:t>
            </a:r>
          </a:p>
          <a:p>
            <a:pPr marL="0" indent="0">
              <a:buNone/>
            </a:pPr>
            <a:r>
              <a:rPr lang="cs-CZ" dirty="0"/>
              <a:t>   pro afinitní značku (</a:t>
            </a:r>
            <a:r>
              <a:rPr lang="cs-CZ" dirty="0" err="1"/>
              <a:t>tag</a:t>
            </a:r>
            <a:r>
              <a:rPr lang="cs-CZ" dirty="0"/>
              <a:t>) na pevný nosič</a:t>
            </a:r>
          </a:p>
          <a:p>
            <a:r>
              <a:rPr lang="cs-CZ" dirty="0"/>
              <a:t>Exprese rekombinantních </a:t>
            </a:r>
            <a:r>
              <a:rPr lang="cs-CZ" dirty="0" err="1"/>
              <a:t>fúzně</a:t>
            </a:r>
            <a:r>
              <a:rPr lang="cs-CZ" dirty="0"/>
              <a:t> značených </a:t>
            </a:r>
          </a:p>
          <a:p>
            <a:pPr marL="0" indent="0">
              <a:buNone/>
            </a:pPr>
            <a:r>
              <a:rPr lang="cs-CZ" dirty="0"/>
              <a:t>   proteinů nebo vazba afinitní značky na protein </a:t>
            </a:r>
          </a:p>
          <a:p>
            <a:pPr marL="0" indent="0">
              <a:buNone/>
            </a:pPr>
            <a:r>
              <a:rPr lang="cs-CZ" dirty="0"/>
              <a:t>   (tzv. návnada) </a:t>
            </a:r>
            <a:r>
              <a:rPr lang="cs-CZ" dirty="0">
                <a:sym typeface="Wingdings" panose="05000000000000000000" pitchFamily="2" charset="2"/>
              </a:rPr>
              <a:t>imobilizace na afinitní systém</a:t>
            </a:r>
          </a:p>
          <a:p>
            <a:r>
              <a:rPr lang="cs-CZ" dirty="0">
                <a:sym typeface="Wingdings" panose="05000000000000000000" pitchFamily="2" charset="2"/>
              </a:rPr>
              <a:t>Inkubace se zdrojem interakčních partnerů 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   (tzv. kořist)</a:t>
            </a:r>
          </a:p>
          <a:p>
            <a:r>
              <a:rPr lang="cs-CZ" dirty="0">
                <a:sym typeface="Wingdings" panose="05000000000000000000" pitchFamily="2" charset="2"/>
              </a:rPr>
              <a:t>Promývání a eluce</a:t>
            </a:r>
          </a:p>
          <a:p>
            <a:r>
              <a:rPr lang="cs-CZ" dirty="0">
                <a:sym typeface="Wingdings" panose="05000000000000000000" pitchFamily="2" charset="2"/>
              </a:rPr>
              <a:t>Analýza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2FDD3419-DB5D-A548-81AE-535F3626DE6D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31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Systémy afinitních značek a jejich partnerů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2063" y="2405042"/>
            <a:ext cx="8594725" cy="3198854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FDD3419-DB5D-A548-81AE-535F3626DE6D}" type="slidenum">
              <a:rPr lang="en-US" smtClean="0"/>
              <a:t>14</a:t>
            </a:fld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4117157" y="6034901"/>
            <a:ext cx="39576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https://www.linkos.cz/files/klinicka-onkologie/395/4488.pdf</a:t>
            </a:r>
          </a:p>
        </p:txBody>
      </p:sp>
    </p:spTree>
    <p:extLst>
      <p:ext uri="{BB962C8B-B14F-4D97-AF65-F5344CB8AC3E}">
        <p14:creationId xmlns:p14="http://schemas.microsoft.com/office/powerpoint/2010/main" val="372187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762" y="3877060"/>
            <a:ext cx="4318721" cy="244055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GST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Glutathion</a:t>
            </a:r>
            <a:r>
              <a:rPr lang="cs-CZ" b="1" dirty="0"/>
              <a:t> S-transferáza </a:t>
            </a:r>
            <a:r>
              <a:rPr lang="cs-CZ" dirty="0"/>
              <a:t>(211 aminokyselin, 26kDa)</a:t>
            </a:r>
          </a:p>
          <a:p>
            <a:r>
              <a:rPr lang="cs-CZ" dirty="0"/>
              <a:t>DNA sekvence integrovaná do expresních vektorů pro produkci rekombinantního proteinu</a:t>
            </a:r>
          </a:p>
          <a:p>
            <a:r>
              <a:rPr lang="cs-CZ" dirty="0"/>
              <a:t>GST protein fúzován k N-konci rekombinantního proteinu</a:t>
            </a:r>
          </a:p>
          <a:p>
            <a:r>
              <a:rPr lang="cs-CZ" dirty="0"/>
              <a:t>Výsledek: GST- značený fúzní protein</a:t>
            </a:r>
          </a:p>
          <a:p>
            <a:r>
              <a:rPr lang="cs-CZ" dirty="0"/>
              <a:t>Vazba enzymu se substrátem </a:t>
            </a:r>
            <a:r>
              <a:rPr lang="cs-CZ" b="1" dirty="0" err="1"/>
              <a:t>glutathionem</a:t>
            </a:r>
            <a:r>
              <a:rPr lang="cs-CZ" b="1" dirty="0"/>
              <a:t> </a:t>
            </a:r>
            <a:r>
              <a:rPr lang="cs-CZ" dirty="0"/>
              <a:t>(GSH)</a:t>
            </a:r>
          </a:p>
          <a:p>
            <a:r>
              <a:rPr lang="cs-CZ" dirty="0"/>
              <a:t>Redukovaný GSH na pevném nosiči (skrz </a:t>
            </a:r>
            <a:r>
              <a:rPr lang="cs-CZ" dirty="0" err="1"/>
              <a:t>sulfhydrylovou</a:t>
            </a:r>
            <a:r>
              <a:rPr lang="cs-CZ" dirty="0"/>
              <a:t> skupinu)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FDD3419-DB5D-A548-81AE-535F3626DE6D}" type="slidenum">
              <a:rPr lang="en-US" smtClean="0"/>
              <a:t>15</a:t>
            </a:fld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838201" y="6211083"/>
            <a:ext cx="64126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dirty="0"/>
              <a:t>https://www.thermofisher.com/cz/en/home/life-science/protein-biology/protein-biology-learning-center/protein-biology-resource-library/pierce-protein-methods/gst-tagged-proteins-production-purification.html</a:t>
            </a:r>
          </a:p>
        </p:txBody>
      </p:sp>
    </p:spTree>
    <p:extLst>
      <p:ext uri="{BB962C8B-B14F-4D97-AF65-F5344CB8AC3E}">
        <p14:creationId xmlns:p14="http://schemas.microsoft.com/office/powerpoint/2010/main" val="2718162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7600" y="811558"/>
            <a:ext cx="3916800" cy="4896000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FDD3419-DB5D-A548-81AE-535F3626DE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49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954" y="4353925"/>
            <a:ext cx="2717743" cy="2412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His-</a:t>
            </a:r>
            <a:r>
              <a:rPr lang="cs-CZ" dirty="0" err="1"/>
              <a:t>tag</a:t>
            </a:r>
            <a:r>
              <a:rPr lang="cs-CZ" dirty="0"/>
              <a:t>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6-10 histidinových zbytků</a:t>
            </a:r>
          </a:p>
          <a:p>
            <a:r>
              <a:rPr lang="cs-CZ" dirty="0"/>
              <a:t>DNA sekvence integrovaná do expresních vektorů pro produkci rekombinantního proteinu</a:t>
            </a:r>
          </a:p>
          <a:p>
            <a:r>
              <a:rPr lang="cs-CZ" dirty="0"/>
              <a:t>Fúzováno k N- nebo C- konci rekombinantního proteinu</a:t>
            </a:r>
          </a:p>
          <a:p>
            <a:r>
              <a:rPr lang="cs-CZ" dirty="0"/>
              <a:t>Výsledek: fúzovaný protein s 6xHis nebo </a:t>
            </a:r>
            <a:r>
              <a:rPr lang="cs-CZ" dirty="0" err="1"/>
              <a:t>poly</a:t>
            </a:r>
            <a:r>
              <a:rPr lang="cs-CZ" dirty="0"/>
              <a:t>-His-</a:t>
            </a:r>
            <a:r>
              <a:rPr lang="cs-CZ" dirty="0" err="1"/>
              <a:t>tagem</a:t>
            </a:r>
            <a:endParaRPr lang="cs-CZ" dirty="0"/>
          </a:p>
          <a:p>
            <a:r>
              <a:rPr lang="cs-CZ" dirty="0"/>
              <a:t>Vazba His-řetězce k imobilizovaným </a:t>
            </a:r>
            <a:r>
              <a:rPr lang="cs-CZ" b="1" dirty="0"/>
              <a:t>kovovým iontům </a:t>
            </a:r>
            <a:r>
              <a:rPr lang="cs-CZ" dirty="0"/>
              <a:t>(Ni</a:t>
            </a:r>
            <a:r>
              <a:rPr lang="cs-CZ" sz="1400" dirty="0"/>
              <a:t>2+ </a:t>
            </a:r>
            <a:r>
              <a:rPr lang="cs-CZ" dirty="0"/>
              <a:t>, Co</a:t>
            </a:r>
            <a:r>
              <a:rPr lang="cs-CZ" sz="1400" dirty="0"/>
              <a:t>2+ </a:t>
            </a:r>
            <a:r>
              <a:rPr lang="cs-CZ" dirty="0"/>
              <a:t>, Cu</a:t>
            </a:r>
            <a:r>
              <a:rPr lang="cs-CZ" sz="1400" dirty="0"/>
              <a:t>2+</a:t>
            </a:r>
            <a:r>
              <a:rPr lang="cs-CZ" dirty="0"/>
              <a:t>)</a:t>
            </a:r>
          </a:p>
          <a:p>
            <a:r>
              <a:rPr lang="cs-CZ" dirty="0"/>
              <a:t>Imobilizace iontů </a:t>
            </a:r>
            <a:r>
              <a:rPr lang="cs-CZ" dirty="0" err="1"/>
              <a:t>chelatačním</a:t>
            </a:r>
            <a:r>
              <a:rPr lang="cs-CZ" dirty="0"/>
              <a:t> činidlem (NTA, IDA)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FDD3419-DB5D-A548-81AE-535F3626DE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41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3978" y="1195331"/>
            <a:ext cx="7984043" cy="4032000"/>
          </a:xfrm>
          <a:prstGeom prst="rect">
            <a:avLst/>
          </a:prstGeo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FDD3419-DB5D-A548-81AE-535F3626DE6D}" type="slidenum">
              <a:rPr lang="en-US" smtClean="0"/>
              <a:t>18</a:t>
            </a:fld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1408089" y="6264326"/>
            <a:ext cx="93758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https://www.researchgate.net/figure/Immobilization-of-His-tagged-protein-on-Ni-2-NTA-surface-A-linear-sequence-of-6-12_fig1_44626558v</a:t>
            </a:r>
          </a:p>
        </p:txBody>
      </p:sp>
    </p:spTree>
    <p:extLst>
      <p:ext uri="{BB962C8B-B14F-4D97-AF65-F5344CB8AC3E}">
        <p14:creationId xmlns:p14="http://schemas.microsoft.com/office/powerpoint/2010/main" val="1192180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Biotinový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Biotin</a:t>
            </a:r>
            <a:r>
              <a:rPr lang="cs-CZ" dirty="0"/>
              <a:t> (vitamín H) je malá molekula v bočním řetězci s </a:t>
            </a:r>
            <a:r>
              <a:rPr lang="cs-CZ" dirty="0" err="1"/>
              <a:t>kys</a:t>
            </a:r>
            <a:r>
              <a:rPr lang="cs-CZ" dirty="0"/>
              <a:t>. valerovou</a:t>
            </a:r>
          </a:p>
          <a:p>
            <a:r>
              <a:rPr lang="cs-CZ" dirty="0"/>
              <a:t>Její karboxylová skupina může být chemicky modifikovaná</a:t>
            </a:r>
          </a:p>
          <a:p>
            <a:r>
              <a:rPr lang="cs-CZ" dirty="0"/>
              <a:t>Různé reaktivní skupiny cílí proteinové části (-NH</a:t>
            </a:r>
            <a:r>
              <a:rPr lang="cs-CZ" sz="1600" dirty="0"/>
              <a:t>2</a:t>
            </a:r>
            <a:r>
              <a:rPr lang="cs-CZ" dirty="0"/>
              <a:t>, -SH)</a:t>
            </a:r>
          </a:p>
          <a:p>
            <a:r>
              <a:rPr lang="cs-CZ" dirty="0"/>
              <a:t>Imobilizace na </a:t>
            </a:r>
            <a:r>
              <a:rPr lang="cs-CZ" b="1" dirty="0"/>
              <a:t>avidin</a:t>
            </a:r>
            <a:r>
              <a:rPr lang="cs-CZ" dirty="0"/>
              <a:t> </a:t>
            </a:r>
          </a:p>
          <a:p>
            <a:r>
              <a:rPr lang="cs-CZ" dirty="0"/>
              <a:t>Vzniká extrémně silná interakce biotin-avidin</a:t>
            </a:r>
          </a:p>
          <a:p>
            <a:r>
              <a:rPr lang="cs-CZ" dirty="0"/>
              <a:t>Pro eluci jsou nutné drsné podmínky způsobující denaturaci</a:t>
            </a:r>
          </a:p>
          <a:p>
            <a:r>
              <a:rPr lang="cs-CZ" dirty="0"/>
              <a:t>Komerční dostupnost alternativních činidel pro značení biotinem, modifikované avidinové pevné nosiče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FDD3419-DB5D-A548-81AE-535F3626DE6D}" type="slidenum">
              <a:rPr lang="en-US" smtClean="0"/>
              <a:t>19</a:t>
            </a:fld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313" y="319088"/>
            <a:ext cx="2781300" cy="13716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838200" y="6184942"/>
            <a:ext cx="1084293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dirty="0"/>
              <a:t>https://www.thermofisher.com/cz/en/home/life-science/protein-biology/protein-biology-learning-center/protein-biology-resource-library/pierce-protein-methods/avidin-biotin-interaction.html</a:t>
            </a:r>
          </a:p>
        </p:txBody>
      </p:sp>
    </p:spTree>
    <p:extLst>
      <p:ext uri="{BB962C8B-B14F-4D97-AF65-F5344CB8AC3E}">
        <p14:creationId xmlns:p14="http://schemas.microsoft.com/office/powerpoint/2010/main" val="3909454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3DF1DA-CB28-49C8-89FC-A834D4768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Povrchová </a:t>
            </a:r>
            <a:r>
              <a:rPr lang="sk-SK" dirty="0" err="1"/>
              <a:t>plazmonová</a:t>
            </a:r>
            <a:r>
              <a:rPr lang="sk-SK" dirty="0"/>
              <a:t> rezonancia (</a:t>
            </a:r>
            <a:r>
              <a:rPr lang="sk-SK" dirty="0" err="1"/>
              <a:t>SPR</a:t>
            </a:r>
            <a:r>
              <a:rPr lang="sk-SK" dirty="0"/>
              <a:t>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3242955-F458-4416-AED4-0CBDF433A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/>
              <a:t>Rezonančná oscilácia elektrónov na rozhraní materiálov s rozdielnou optickou hustotou</a:t>
            </a:r>
          </a:p>
          <a:p>
            <a:r>
              <a:rPr lang="sk-SK" dirty="0" err="1"/>
              <a:t>Imobilizácia</a:t>
            </a:r>
            <a:r>
              <a:rPr lang="sk-SK" dirty="0"/>
              <a:t> makromolekuly na povrchovú vrstvu kovu</a:t>
            </a:r>
          </a:p>
          <a:p>
            <a:r>
              <a:rPr lang="sk-SK" dirty="0"/>
              <a:t>Druhá </a:t>
            </a:r>
            <a:r>
              <a:rPr lang="sk-SK" dirty="0" err="1"/>
              <a:t>interagujúca</a:t>
            </a:r>
            <a:r>
              <a:rPr lang="sk-SK" dirty="0"/>
              <a:t> molekula privádzaná úzkou kapilárou</a:t>
            </a:r>
          </a:p>
          <a:p>
            <a:r>
              <a:rPr lang="sk-SK" dirty="0"/>
              <a:t>Ožiarenie monochromatickou vlnou, spĺňajúcou podmienky rezonancie</a:t>
            </a:r>
          </a:p>
          <a:p>
            <a:r>
              <a:rPr lang="sk-SK" dirty="0"/>
              <a:t>„Úplný odraz“, prostredie s vyšším indexom lomu          nižší index lomu</a:t>
            </a:r>
          </a:p>
          <a:p>
            <a:r>
              <a:rPr lang="sk-SK" dirty="0"/>
              <a:t>Vznik </a:t>
            </a:r>
            <a:r>
              <a:rPr lang="sk-SK" dirty="0" err="1"/>
              <a:t>plazmonovej</a:t>
            </a:r>
            <a:r>
              <a:rPr lang="sk-SK" dirty="0"/>
              <a:t> vlny (oscilácia elektrónov) a jej meranie</a:t>
            </a:r>
          </a:p>
          <a:p>
            <a:r>
              <a:rPr lang="sk-SK" dirty="0"/>
              <a:t>Naviazanie a zmena tvaru makromolekuly mení index lomu 	zmena signálu</a:t>
            </a:r>
          </a:p>
          <a:p>
            <a:r>
              <a:rPr lang="sk-SK" dirty="0"/>
              <a:t>Možnosť zistiť nielen </a:t>
            </a:r>
            <a:r>
              <a:rPr lang="sk-SK" dirty="0" err="1"/>
              <a:t>disociačnú</a:t>
            </a:r>
            <a:r>
              <a:rPr lang="sk-SK" dirty="0"/>
              <a:t> konštantu ale aj kinetické </a:t>
            </a:r>
            <a:r>
              <a:rPr lang="sk-SK" dirty="0" err="1"/>
              <a:t>konšt</a:t>
            </a:r>
            <a:r>
              <a:rPr lang="sk-SK" dirty="0"/>
              <a:t>. vzniku a rozpadu komplexu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1C007D1E-8D27-44E0-9017-067905BD4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FDD3419-DB5D-A548-81AE-535F3626DE6D}" type="slidenum">
              <a:rPr lang="en-US" smtClean="0"/>
              <a:t>2</a:t>
            </a:fld>
            <a:endParaRPr lang="en-US"/>
          </a:p>
        </p:txBody>
      </p:sp>
      <p:cxnSp>
        <p:nvCxnSpPr>
          <p:cNvPr id="6" name="Rovná spojovacia šípka 5">
            <a:extLst>
              <a:ext uri="{FF2B5EF4-FFF2-40B4-BE49-F238E27FC236}">
                <a16:creationId xmlns:a16="http://schemas.microsoft.com/office/drawing/2014/main" id="{8E587DF2-C1C8-4FDD-96B8-3E7FEBE366DD}"/>
              </a:ext>
            </a:extLst>
          </p:cNvPr>
          <p:cNvCxnSpPr/>
          <p:nvPr/>
        </p:nvCxnSpPr>
        <p:spPr>
          <a:xfrm>
            <a:off x="6866965" y="3971365"/>
            <a:ext cx="4661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ovacia šípka 6">
            <a:extLst>
              <a:ext uri="{FF2B5EF4-FFF2-40B4-BE49-F238E27FC236}">
                <a16:creationId xmlns:a16="http://schemas.microsoft.com/office/drawing/2014/main" id="{39767779-3CE5-44C1-BD05-AFD42CFC7B45}"/>
              </a:ext>
            </a:extLst>
          </p:cNvPr>
          <p:cNvCxnSpPr/>
          <p:nvPr/>
        </p:nvCxnSpPr>
        <p:spPr>
          <a:xfrm>
            <a:off x="8041341" y="4867834"/>
            <a:ext cx="4661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378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0715E0-D058-42AB-94ED-7760446E8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Proximity</a:t>
            </a:r>
            <a:r>
              <a:rPr lang="sk-SK" dirty="0"/>
              <a:t> </a:t>
            </a:r>
            <a:r>
              <a:rPr lang="sk-SK" dirty="0" err="1"/>
              <a:t>ligation</a:t>
            </a:r>
            <a:r>
              <a:rPr lang="sk-SK" dirty="0"/>
              <a:t> </a:t>
            </a:r>
            <a:r>
              <a:rPr lang="sk-SK" dirty="0" err="1"/>
              <a:t>assay</a:t>
            </a:r>
            <a:r>
              <a:rPr lang="sk-SK" dirty="0"/>
              <a:t> (PLA)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16ABEDF-9C1A-4E95-A243-607C425A1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212629" cy="4351338"/>
          </a:xfrm>
        </p:spPr>
        <p:txBody>
          <a:bodyPr/>
          <a:lstStyle/>
          <a:p>
            <a:r>
              <a:rPr lang="sk-SK" dirty="0"/>
              <a:t>Detekcia proteínov, proteínových interakcii, </a:t>
            </a:r>
            <a:r>
              <a:rPr lang="sk-SK" dirty="0" err="1"/>
              <a:t>translačných</a:t>
            </a:r>
            <a:r>
              <a:rPr lang="sk-SK" dirty="0"/>
              <a:t> modifikácii proteínov </a:t>
            </a:r>
            <a:endParaRPr lang="sk-SK" i="1" dirty="0"/>
          </a:p>
          <a:p>
            <a:r>
              <a:rPr lang="sk-SK" dirty="0"/>
              <a:t>Väzba dvojice  sond – špecifické protilátky s naviazanými </a:t>
            </a:r>
            <a:r>
              <a:rPr lang="sk-SK" dirty="0" err="1"/>
              <a:t>oligonukleotidmi</a:t>
            </a:r>
            <a:r>
              <a:rPr lang="sk-SK" dirty="0"/>
              <a:t> na proteín/komplex proteínov</a:t>
            </a:r>
            <a:endParaRPr lang="sk-SK" i="1" dirty="0"/>
          </a:p>
          <a:p>
            <a:r>
              <a:rPr lang="sk-SK" i="1" dirty="0"/>
              <a:t>In vitro – </a:t>
            </a:r>
            <a:r>
              <a:rPr lang="sk-SK" dirty="0" err="1"/>
              <a:t>Solution</a:t>
            </a:r>
            <a:r>
              <a:rPr lang="sk-SK" dirty="0"/>
              <a:t> </a:t>
            </a:r>
            <a:r>
              <a:rPr lang="sk-SK" dirty="0" err="1"/>
              <a:t>phase</a:t>
            </a:r>
            <a:r>
              <a:rPr lang="sk-SK" dirty="0"/>
              <a:t> PLA, </a:t>
            </a:r>
            <a:r>
              <a:rPr lang="sk-SK" dirty="0" err="1"/>
              <a:t>Solid</a:t>
            </a:r>
            <a:r>
              <a:rPr lang="sk-SK" dirty="0"/>
              <a:t> </a:t>
            </a:r>
            <a:r>
              <a:rPr lang="sk-SK" dirty="0" err="1"/>
              <a:t>phase</a:t>
            </a:r>
            <a:r>
              <a:rPr lang="sk-SK" dirty="0"/>
              <a:t> PLA</a:t>
            </a:r>
            <a:endParaRPr lang="sk-SK" i="1" dirty="0"/>
          </a:p>
          <a:p>
            <a:r>
              <a:rPr lang="sk-SK" i="1" dirty="0"/>
              <a:t> </a:t>
            </a:r>
            <a:r>
              <a:rPr lang="sk-SK" i="1" u="sng" dirty="0"/>
              <a:t>In situ</a:t>
            </a:r>
            <a:r>
              <a:rPr lang="sk-SK" i="1" dirty="0"/>
              <a:t> </a:t>
            </a:r>
            <a:r>
              <a:rPr lang="sk-SK" dirty="0"/>
              <a:t>– skúmanie endogénnych proteínov v tkanivách, bunečných kultúr</a:t>
            </a:r>
            <a:endParaRPr lang="sk-SK" i="1" u="sng" dirty="0"/>
          </a:p>
          <a:p>
            <a:endParaRPr lang="sk-SK" i="1" u="sng" dirty="0"/>
          </a:p>
          <a:p>
            <a:endParaRPr lang="sk-SK" dirty="0"/>
          </a:p>
          <a:p>
            <a:endParaRPr lang="sk-SK" i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FDD3419-DB5D-A548-81AE-535F3626DE6D}" type="slidenum">
              <a:rPr lang="en-US" smtClean="0"/>
              <a:t>20</a:t>
            </a:fld>
            <a:endParaRPr lang="en-US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2A5BDEEE-AC6A-4179-9A16-E302949C571D}"/>
              </a:ext>
            </a:extLst>
          </p:cNvPr>
          <p:cNvSpPr txBox="1"/>
          <p:nvPr/>
        </p:nvSpPr>
        <p:spPr>
          <a:xfrm>
            <a:off x="712269" y="6176963"/>
            <a:ext cx="942313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50" dirty="0">
                <a:hlinkClick r:id="rId2"/>
              </a:rPr>
              <a:t>https://www.linkos.cz/files/klinicka-onkologie/395/4492.pdf</a:t>
            </a:r>
            <a:r>
              <a:rPr lang="sk-SK" sz="105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808937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BADA64-B040-46CA-BB96-597C5BF32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sk-SK" sz="4100" err="1"/>
              <a:t>Solution</a:t>
            </a:r>
            <a:r>
              <a:rPr lang="sk-SK" sz="4100"/>
              <a:t> </a:t>
            </a:r>
            <a:r>
              <a:rPr lang="sk-SK" sz="4100" err="1"/>
              <a:t>phase</a:t>
            </a:r>
            <a:r>
              <a:rPr lang="sk-SK" sz="4100"/>
              <a:t> -  v kvapalnej fáze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4536111-BBA8-46BD-B29A-72CB32529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k-SK" sz="2000" dirty="0"/>
              <a:t>Pridanie sond ku vzorku 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000" dirty="0"/>
              <a:t>Pridanie spájacieho </a:t>
            </a:r>
            <a:r>
              <a:rPr lang="sk-SK" sz="2000" dirty="0" err="1"/>
              <a:t>oligonukleotidu</a:t>
            </a:r>
            <a:r>
              <a:rPr lang="sk-SK" sz="2000" dirty="0"/>
              <a:t> a DNA </a:t>
            </a:r>
            <a:r>
              <a:rPr lang="sk-SK" sz="2000" dirty="0" err="1"/>
              <a:t>ligázy</a:t>
            </a:r>
            <a:endParaRPr lang="sk-SK" sz="2000" dirty="0"/>
          </a:p>
          <a:p>
            <a:pPr marL="457200" indent="-457200">
              <a:buFont typeface="+mj-lt"/>
              <a:buAutoNum type="arabicPeriod"/>
            </a:pPr>
            <a:r>
              <a:rPr lang="sk-SK" sz="2000" dirty="0"/>
              <a:t>Amplifikácia a detekcia – </a:t>
            </a:r>
            <a:r>
              <a:rPr lang="sk-SK" sz="2000" dirty="0" err="1"/>
              <a:t>qPCR</a:t>
            </a:r>
            <a:endParaRPr lang="sk-SK" sz="2000" dirty="0"/>
          </a:p>
          <a:p>
            <a:pPr marL="0" indent="0">
              <a:buNone/>
            </a:pPr>
            <a:endParaRPr lang="sk-SK" sz="2000" dirty="0"/>
          </a:p>
          <a:p>
            <a:r>
              <a:rPr lang="sk-SK" sz="2000" dirty="0"/>
              <a:t>Nenáročná metóda – veľký počet vzoriek </a:t>
            </a:r>
          </a:p>
          <a:p>
            <a:r>
              <a:rPr lang="sk-SK" sz="2000" dirty="0"/>
              <a:t>Vysoká citlivosť - </a:t>
            </a:r>
            <a:r>
              <a:rPr lang="sk-SK" sz="2000" dirty="0" err="1"/>
              <a:t>femtomóly</a:t>
            </a:r>
            <a:endParaRPr lang="sk-SK" sz="2000" dirty="0"/>
          </a:p>
          <a:p>
            <a:endParaRPr lang="sk-SK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FDD3419-DB5D-A548-81AE-535F3626DE6D}" type="slidenum">
              <a:rPr lang="en-US" smtClean="0"/>
              <a:t>21</a:t>
            </a:fld>
            <a:endParaRPr lang="en-US"/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97A3E4F0-429E-4ADB-82CC-3D542A6335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37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3" name="Obdĺžnik 2">
            <a:extLst>
              <a:ext uri="{FF2B5EF4-FFF2-40B4-BE49-F238E27FC236}">
                <a16:creationId xmlns:a16="http://schemas.microsoft.com/office/drawing/2014/main" id="{AE787FFC-E362-48BC-A2DC-69EBE3F24363}"/>
              </a:ext>
            </a:extLst>
          </p:cNvPr>
          <p:cNvSpPr/>
          <p:nvPr/>
        </p:nvSpPr>
        <p:spPr>
          <a:xfrm>
            <a:off x="3792243" y="6403847"/>
            <a:ext cx="34980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050" dirty="0">
                <a:hlinkClick r:id="rId3"/>
              </a:rPr>
              <a:t>https://www.linkos.cz/files/klinicka-onkologie/395/4492.pdf</a:t>
            </a:r>
            <a:endParaRPr lang="sk-SK" sz="1050" dirty="0"/>
          </a:p>
        </p:txBody>
      </p:sp>
    </p:spTree>
    <p:extLst>
      <p:ext uri="{BB962C8B-B14F-4D97-AF65-F5344CB8AC3E}">
        <p14:creationId xmlns:p14="http://schemas.microsoft.com/office/powerpoint/2010/main" val="8897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FB4782-379F-4E19-A727-5007BD358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 fontScale="90000"/>
          </a:bodyPr>
          <a:lstStyle/>
          <a:p>
            <a:r>
              <a:rPr lang="sk-SK" dirty="0" err="1"/>
              <a:t>Solid</a:t>
            </a:r>
            <a:r>
              <a:rPr lang="sk-SK" dirty="0"/>
              <a:t> </a:t>
            </a:r>
            <a:r>
              <a:rPr lang="sk-SK" dirty="0" err="1"/>
              <a:t>phase</a:t>
            </a:r>
            <a:r>
              <a:rPr lang="sk-SK" dirty="0"/>
              <a:t> – na pevnej fáze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B827AA-D24D-45F1-B684-E88A50BC8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sk-SK" sz="2000" dirty="0"/>
              <a:t>Podobnosť ELISA</a:t>
            </a:r>
          </a:p>
          <a:p>
            <a:r>
              <a:rPr lang="sk-SK" sz="2000" dirty="0"/>
              <a:t>Naviazanie proteínu na protilátku uchytenú na pevnej vrstve</a:t>
            </a:r>
          </a:p>
          <a:p>
            <a:r>
              <a:rPr lang="sk-SK" sz="2000" dirty="0"/>
              <a:t>Nasledovné pridanie sond, amplifikácia &amp; detekcia ako v kvapalnej fáze</a:t>
            </a:r>
          </a:p>
          <a:p>
            <a:endParaRPr lang="en-US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FDD3419-DB5D-A548-81AE-535F3626DE6D}" type="slidenum">
              <a:rPr lang="en-US" smtClean="0"/>
              <a:t>22</a:t>
            </a:fld>
            <a:endParaRPr lang="en-US"/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1B7F3E92-2D0E-4C18-8C6E-079826ADC7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84" r="1335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3" name="Obdĺžnik 2">
            <a:extLst>
              <a:ext uri="{FF2B5EF4-FFF2-40B4-BE49-F238E27FC236}">
                <a16:creationId xmlns:a16="http://schemas.microsoft.com/office/drawing/2014/main" id="{2DB84AF3-9465-4B9B-AC81-0AC82735F11D}"/>
              </a:ext>
            </a:extLst>
          </p:cNvPr>
          <p:cNvSpPr/>
          <p:nvPr/>
        </p:nvSpPr>
        <p:spPr>
          <a:xfrm>
            <a:off x="5080934" y="6205189"/>
            <a:ext cx="34980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050" dirty="0">
                <a:hlinkClick r:id="rId3"/>
              </a:rPr>
              <a:t>https://www.linkos.cz/files/klinicka-onkologie/395/4492.pdf</a:t>
            </a:r>
            <a:endParaRPr lang="sk-SK" sz="1050" dirty="0"/>
          </a:p>
        </p:txBody>
      </p:sp>
    </p:spTree>
    <p:extLst>
      <p:ext uri="{BB962C8B-B14F-4D97-AF65-F5344CB8AC3E}">
        <p14:creationId xmlns:p14="http://schemas.microsoft.com/office/powerpoint/2010/main" val="2969687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3EDF8C-1A7F-4794-A454-F01B595C3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554" y="535435"/>
            <a:ext cx="1977730" cy="933775"/>
          </a:xfrm>
        </p:spPr>
        <p:txBody>
          <a:bodyPr>
            <a:normAutofit/>
          </a:bodyPr>
          <a:lstStyle/>
          <a:p>
            <a:r>
              <a:rPr lang="sk-SK" i="1" dirty="0"/>
              <a:t>In situ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A76A554-93D4-4BE4-B81A-B3B9576CD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794" y="1469210"/>
            <a:ext cx="3505494" cy="4577899"/>
          </a:xfrm>
        </p:spPr>
        <p:txBody>
          <a:bodyPr>
            <a:normAutofit fontScale="92500" lnSpcReduction="20000"/>
          </a:bodyPr>
          <a:lstStyle/>
          <a:p>
            <a:r>
              <a:rPr lang="sk-SK" sz="2000" dirty="0"/>
              <a:t>Interakcia proteín-proteín</a:t>
            </a:r>
          </a:p>
          <a:p>
            <a:r>
              <a:rPr lang="sk-SK" sz="2000" dirty="0"/>
              <a:t>Interakcia proteín-modifikovaný proteín</a:t>
            </a:r>
          </a:p>
          <a:p>
            <a:r>
              <a:rPr lang="sk-SK" sz="2000" dirty="0"/>
              <a:t>Využitie sekundárnych sond</a:t>
            </a:r>
          </a:p>
          <a:p>
            <a:r>
              <a:rPr lang="sk-SK" sz="2000" dirty="0" err="1"/>
              <a:t>Rolling</a:t>
            </a:r>
            <a:r>
              <a:rPr lang="sk-SK" sz="2000" dirty="0"/>
              <a:t> </a:t>
            </a:r>
            <a:r>
              <a:rPr lang="sk-SK" sz="2000" dirty="0" err="1"/>
              <a:t>circle</a:t>
            </a:r>
            <a:r>
              <a:rPr lang="sk-SK" sz="2000" dirty="0"/>
              <a:t> </a:t>
            </a:r>
            <a:r>
              <a:rPr lang="sk-SK" sz="2000" dirty="0" err="1"/>
              <a:t>amplification</a:t>
            </a:r>
            <a:r>
              <a:rPr lang="sk-SK" sz="2000" dirty="0"/>
              <a:t> (RCA) – syntéza </a:t>
            </a:r>
            <a:r>
              <a:rPr lang="sk-SK" sz="2000" dirty="0" err="1"/>
              <a:t>cDNA</a:t>
            </a:r>
            <a:endParaRPr lang="sk-SK" sz="2000" dirty="0"/>
          </a:p>
          <a:p>
            <a:r>
              <a:rPr lang="en-US" sz="2000" dirty="0"/>
              <a:t>Phi29 DNA </a:t>
            </a:r>
            <a:r>
              <a:rPr lang="en-US" sz="2000" dirty="0" err="1"/>
              <a:t>polymeráz</a:t>
            </a:r>
            <a:r>
              <a:rPr lang="sk-SK" sz="2000" dirty="0"/>
              <a:t>a</a:t>
            </a:r>
          </a:p>
          <a:p>
            <a:r>
              <a:rPr lang="sk-SK" sz="2000" dirty="0"/>
              <a:t>Produkt amplifikácie zostáva naviazaný na cieľový proteín</a:t>
            </a:r>
          </a:p>
          <a:p>
            <a:r>
              <a:rPr lang="sk-SK" sz="2000" dirty="0"/>
              <a:t>Detekcia pomocou hybridizácie s fluorescenčne značnými </a:t>
            </a:r>
            <a:r>
              <a:rPr lang="sk-SK" sz="2000" dirty="0" err="1"/>
              <a:t>oligonukleotidmi</a:t>
            </a:r>
            <a:endParaRPr lang="en-US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FDD3419-DB5D-A548-81AE-535F3626DE6D}" type="slidenum">
              <a:rPr lang="en-US" smtClean="0"/>
              <a:t>23</a:t>
            </a:fld>
            <a:endParaRPr lang="en-US"/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BCB0E478-8207-4DAD-A767-6757F76C2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151" y="329462"/>
            <a:ext cx="6731273" cy="5739187"/>
          </a:xfrm>
          <a:prstGeom prst="rect">
            <a:avLst/>
          </a:prstGeom>
          <a:effectLst/>
        </p:spPr>
      </p:pic>
      <p:sp>
        <p:nvSpPr>
          <p:cNvPr id="3" name="Obdĺžnik 2">
            <a:extLst>
              <a:ext uri="{FF2B5EF4-FFF2-40B4-BE49-F238E27FC236}">
                <a16:creationId xmlns:a16="http://schemas.microsoft.com/office/drawing/2014/main" id="{21761F2C-EDDC-49F9-9835-39ACC71F6318}"/>
              </a:ext>
            </a:extLst>
          </p:cNvPr>
          <p:cNvSpPr/>
          <p:nvPr/>
        </p:nvSpPr>
        <p:spPr>
          <a:xfrm>
            <a:off x="904663" y="6068649"/>
            <a:ext cx="34980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050" dirty="0">
                <a:hlinkClick r:id="rId3"/>
              </a:rPr>
              <a:t>https://www.linkos.cz/files/klinicka-onkologie/395/4492.pdf</a:t>
            </a:r>
            <a:endParaRPr lang="sk-SK" sz="1050" dirty="0"/>
          </a:p>
        </p:txBody>
      </p:sp>
    </p:spTree>
    <p:extLst>
      <p:ext uri="{BB962C8B-B14F-4D97-AF65-F5344CB8AC3E}">
        <p14:creationId xmlns:p14="http://schemas.microsoft.com/office/powerpoint/2010/main" val="225007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77393BEF-21D4-4873-A999-FB512BD20C2B}"/>
              </a:ext>
            </a:extLst>
          </p:cNvPr>
          <p:cNvSpPr txBox="1"/>
          <p:nvPr/>
        </p:nvSpPr>
        <p:spPr>
          <a:xfrm>
            <a:off x="471638" y="259882"/>
            <a:ext cx="112615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chemeClr val="accent6"/>
                </a:solidFill>
              </a:rPr>
              <a:t>Pokročilá analýza, možnosti sledovania viacerých </a:t>
            </a:r>
            <a:r>
              <a:rPr lang="sk-SK" sz="2000" dirty="0" err="1">
                <a:solidFill>
                  <a:schemeClr val="accent6"/>
                </a:solidFill>
              </a:rPr>
              <a:t>analytov</a:t>
            </a:r>
            <a:endParaRPr lang="sk-SK" sz="2000" dirty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chemeClr val="accent6"/>
                </a:solidFill>
              </a:rPr>
              <a:t>Citlivá – schopnosť sledovania jednotlivých molekúl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chemeClr val="accent6"/>
                </a:solidFill>
              </a:rPr>
              <a:t>Prirodzené prostredie, špecifický signál ľahko rozlíšiteľný od nešpecifického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chemeClr val="accent6"/>
                </a:solidFill>
              </a:rPr>
              <a:t>Molekulárna onkológia, diagnostika, farmakológia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sk-S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000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8EA33F64-8559-436A-87E3-3483C6A3C15A}"/>
              </a:ext>
            </a:extLst>
          </p:cNvPr>
          <p:cNvSpPr txBox="1"/>
          <p:nvPr/>
        </p:nvSpPr>
        <p:spPr>
          <a:xfrm>
            <a:off x="458804" y="2198874"/>
            <a:ext cx="7777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sk-SK" dirty="0">
                <a:solidFill>
                  <a:srgbClr val="FF0000"/>
                </a:solidFill>
              </a:rPr>
              <a:t>Nedá sa využiť in </a:t>
            </a:r>
            <a:r>
              <a:rPr lang="sk-SK" dirty="0" err="1">
                <a:solidFill>
                  <a:srgbClr val="FF0000"/>
                </a:solidFill>
              </a:rPr>
              <a:t>vivo</a:t>
            </a:r>
            <a:endParaRPr lang="sk-SK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k-SK" dirty="0">
                <a:solidFill>
                  <a:srgbClr val="FF0000"/>
                </a:solidFill>
              </a:rPr>
              <a:t>Nie je možné identifikovať nové proteíny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0A78EFA9-8310-4053-A67B-A1EA44732778}"/>
              </a:ext>
            </a:extLst>
          </p:cNvPr>
          <p:cNvSpPr txBox="1"/>
          <p:nvPr/>
        </p:nvSpPr>
        <p:spPr>
          <a:xfrm>
            <a:off x="5109882" y="5171596"/>
            <a:ext cx="512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hlinkClick r:id="rId2"/>
              </a:rPr>
              <a:t>https://www.youtube.com/watch?v=RFTbb5xd6iQ</a:t>
            </a:r>
            <a:endParaRPr lang="sk-SK" dirty="0"/>
          </a:p>
          <a:p>
            <a:r>
              <a:rPr lang="sk-SK" dirty="0">
                <a:hlinkClick r:id="rId3"/>
              </a:rPr>
              <a:t>https://bitesizebio.com/22920/proximity-ligation-assay-pla-for-dummies/</a:t>
            </a:r>
            <a:endParaRPr lang="sk-SK" dirty="0"/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6ED4D2F0-B3C1-430D-83A7-7709F99026F7}"/>
              </a:ext>
            </a:extLst>
          </p:cNvPr>
          <p:cNvSpPr/>
          <p:nvPr/>
        </p:nvSpPr>
        <p:spPr>
          <a:xfrm>
            <a:off x="5109882" y="449016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>
                <a:hlinkClick r:id="rId3"/>
              </a:rPr>
              <a:t>https://bitesizebio.com/22920/proximity-ligation-assay-pla-for-dummies/</a:t>
            </a:r>
            <a:endParaRPr lang="sk-SK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FDD3419-DB5D-A548-81AE-535F3626DE6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85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5A062F-D5E8-4243-8D71-7AC10CBD2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Izotermálna</a:t>
            </a:r>
            <a:r>
              <a:rPr lang="sk-SK" dirty="0"/>
              <a:t> titračná kalorimetria (ITC)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FDD3419-DB5D-A548-81AE-535F3626DE6D}" type="slidenum">
              <a:rPr lang="en-US" smtClean="0"/>
              <a:t>25</a:t>
            </a:fld>
            <a:endParaRPr lang="en-US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861D6516-54E5-4C8B-872F-17ACFE73509C}"/>
              </a:ext>
            </a:extLst>
          </p:cNvPr>
          <p:cNvSpPr txBox="1"/>
          <p:nvPr/>
        </p:nvSpPr>
        <p:spPr>
          <a:xfrm>
            <a:off x="838200" y="1925053"/>
            <a:ext cx="883518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3200" dirty="0"/>
              <a:t>Kvantitatívna analýza proteínových interakcii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3200" dirty="0"/>
              <a:t>Bez značkovania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3200" dirty="0"/>
              <a:t>Zistenie všetkých parametrov interakcie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3200" dirty="0"/>
              <a:t>V natívnom stave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3200" dirty="0"/>
              <a:t>Zistenie väzobnej afinity (K</a:t>
            </a:r>
            <a:r>
              <a:rPr lang="sk-SK" sz="3200" baseline="-25000" dirty="0"/>
              <a:t>D</a:t>
            </a:r>
            <a:r>
              <a:rPr lang="sk-SK" sz="3200" dirty="0"/>
              <a:t>), reakčnej </a:t>
            </a:r>
            <a:r>
              <a:rPr lang="sk-SK" sz="3200" dirty="0" err="1"/>
              <a:t>stechiometrie</a:t>
            </a:r>
            <a:r>
              <a:rPr lang="sk-SK" sz="3200" dirty="0"/>
              <a:t> (n), reakčnej </a:t>
            </a:r>
            <a:r>
              <a:rPr lang="sk-SK" sz="3200" dirty="0" err="1"/>
              <a:t>entalpie</a:t>
            </a:r>
            <a:r>
              <a:rPr lang="sk-SK" sz="3200" dirty="0"/>
              <a:t> (</a:t>
            </a:r>
            <a:r>
              <a:rPr lang="sk-SK" sz="3200" baseline="-25000" dirty="0"/>
              <a:t>∆</a:t>
            </a:r>
            <a:r>
              <a:rPr lang="sk-SK" sz="3200" dirty="0"/>
              <a:t>H)</a:t>
            </a:r>
            <a:endParaRPr lang="sk-S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3F8907D8-B81E-4121-88CE-28B8E1672673}"/>
              </a:ext>
            </a:extLst>
          </p:cNvPr>
          <p:cNvSpPr txBox="1"/>
          <p:nvPr/>
        </p:nvSpPr>
        <p:spPr>
          <a:xfrm>
            <a:off x="1001027" y="6198669"/>
            <a:ext cx="89033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50" dirty="0">
                <a:hlinkClick r:id="rId2"/>
              </a:rPr>
              <a:t>https://www.malvernpanalytical.com/en/products/technology/microcalorimetry/isothermal-titration-calorimetry/</a:t>
            </a:r>
            <a:endParaRPr lang="sk-SK" sz="1050" dirty="0"/>
          </a:p>
        </p:txBody>
      </p:sp>
    </p:spTree>
    <p:extLst>
      <p:ext uri="{BB962C8B-B14F-4D97-AF65-F5344CB8AC3E}">
        <p14:creationId xmlns:p14="http://schemas.microsoft.com/office/powerpoint/2010/main" val="333248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1D7CA523-E760-4750-B9B9-2B770B596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225" y="643467"/>
            <a:ext cx="4707549" cy="5571066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04D2A3D6-4AAD-47B0-9525-145B92992AF2}"/>
              </a:ext>
            </a:extLst>
          </p:cNvPr>
          <p:cNvSpPr txBox="1"/>
          <p:nvPr/>
        </p:nvSpPr>
        <p:spPr>
          <a:xfrm>
            <a:off x="656767" y="5479701"/>
            <a:ext cx="260844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50" dirty="0">
                <a:hlinkClick r:id="rId3"/>
              </a:rPr>
              <a:t>https://</a:t>
            </a:r>
            <a:r>
              <a:rPr lang="sk-SK" sz="1000" dirty="0">
                <a:hlinkClick r:id="rId3"/>
              </a:rPr>
              <a:t>www.researchgate.net/figure/Basic-principle-of-isothermal-titration-calorimetry-Schematic-representation-of-the_fig4_282834104</a:t>
            </a:r>
            <a:endParaRPr lang="sk-SK" sz="10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FDD3419-DB5D-A548-81AE-535F3626DE6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92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4F7A302A-1A98-4116-B589-07252B90CCD1}"/>
              </a:ext>
            </a:extLst>
          </p:cNvPr>
          <p:cNvSpPr txBox="1"/>
          <p:nvPr/>
        </p:nvSpPr>
        <p:spPr>
          <a:xfrm>
            <a:off x="518160" y="203200"/>
            <a:ext cx="10261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3200" dirty="0"/>
              <a:t>Referenčná cela – voda (</a:t>
            </a:r>
            <a:r>
              <a:rPr lang="sk-SK" sz="3200" dirty="0" err="1"/>
              <a:t>pufor</a:t>
            </a:r>
            <a:r>
              <a:rPr lang="sk-SK" sz="32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3200" dirty="0"/>
              <a:t>Vzorková cela – proteín</a:t>
            </a:r>
          </a:p>
          <a:p>
            <a:endParaRPr lang="sk-SK" sz="3200" dirty="0"/>
          </a:p>
          <a:p>
            <a:pPr marL="342900" indent="-342900">
              <a:buFont typeface="+mj-lt"/>
              <a:buAutoNum type="arabicPeriod"/>
            </a:pPr>
            <a:r>
              <a:rPr lang="sk-SK" sz="3200" dirty="0"/>
              <a:t>Pridanie ligandu striekačkou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3200" dirty="0"/>
              <a:t>Zaznamenanie zmeny teploty (exotermická x endotermická reakcia)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3200" dirty="0"/>
              <a:t>Reakcia detektoru - </a:t>
            </a:r>
            <a:r>
              <a:rPr lang="sk-SK" sz="3200" dirty="0" err="1"/>
              <a:t>mikrokalorimetru</a:t>
            </a:r>
            <a:r>
              <a:rPr lang="sk-SK" sz="3200" dirty="0"/>
              <a:t> (zníženie x zvýšenie prívodu tepla)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3200" dirty="0"/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B66D4E08-3C19-4853-A367-A1F83D6FB757}"/>
              </a:ext>
            </a:extLst>
          </p:cNvPr>
          <p:cNvSpPr/>
          <p:nvPr/>
        </p:nvSpPr>
        <p:spPr>
          <a:xfrm>
            <a:off x="1248075" y="5986093"/>
            <a:ext cx="751091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050" dirty="0">
                <a:hlinkClick r:id="rId2"/>
              </a:rPr>
              <a:t>https://www.malvernpanalytical.com/en/products/technology/microcalorimetry/isothermal-titration-calorimetry/</a:t>
            </a:r>
            <a:endParaRPr lang="sk-SK" sz="105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FDD3419-DB5D-A548-81AE-535F3626DE6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175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1E3FF5BF-6BC3-401A-B9A6-FA0685B92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189" y="643467"/>
            <a:ext cx="4693622" cy="5571066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5BD4B85C-A0A2-4D79-BBE9-7D97657EB131}"/>
              </a:ext>
            </a:extLst>
          </p:cNvPr>
          <p:cNvSpPr txBox="1"/>
          <p:nvPr/>
        </p:nvSpPr>
        <p:spPr>
          <a:xfrm>
            <a:off x="477012" y="1056640"/>
            <a:ext cx="32721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dirty="0"/>
              <a:t>Afinita merateľná v rozmedzí K</a:t>
            </a:r>
            <a:r>
              <a:rPr lang="sk-SK" baseline="-25000" dirty="0"/>
              <a:t>A</a:t>
            </a:r>
            <a:r>
              <a:rPr lang="sk-SK" dirty="0"/>
              <a:t> 10</a:t>
            </a:r>
            <a:r>
              <a:rPr lang="sk-SK" baseline="30000" dirty="0"/>
              <a:t>3</a:t>
            </a:r>
            <a:r>
              <a:rPr lang="sk-SK" dirty="0"/>
              <a:t> až 10</a:t>
            </a:r>
            <a:r>
              <a:rPr lang="sk-SK" baseline="30000" dirty="0"/>
              <a:t>9</a:t>
            </a:r>
            <a:r>
              <a:rPr lang="sk-SK" dirty="0"/>
              <a:t>. </a:t>
            </a:r>
          </a:p>
          <a:p>
            <a:r>
              <a:rPr lang="sk-SK" dirty="0"/>
              <a:t>      ( K</a:t>
            </a:r>
            <a:r>
              <a:rPr lang="sk-SK" baseline="-25000" dirty="0"/>
              <a:t>A</a:t>
            </a:r>
            <a:r>
              <a:rPr lang="sk-SK" dirty="0"/>
              <a:t> = 1/K</a:t>
            </a:r>
            <a:r>
              <a:rPr lang="sk-SK" baseline="-25000" dirty="0"/>
              <a:t>D</a:t>
            </a:r>
            <a:r>
              <a:rPr lang="sk-SK" dirty="0"/>
              <a:t>), smernica </a:t>
            </a:r>
          </a:p>
          <a:p>
            <a:r>
              <a:rPr lang="sk-SK" dirty="0"/>
              <a:t>      vyznačeného úseku</a:t>
            </a:r>
          </a:p>
          <a:p>
            <a:pPr marL="285750" indent="-285750">
              <a:buFontTx/>
              <a:buChar char="-"/>
            </a:pPr>
            <a:r>
              <a:rPr lang="sk-SK" dirty="0" err="1"/>
              <a:t>Stechiometria</a:t>
            </a:r>
            <a:r>
              <a:rPr lang="sk-SK" dirty="0"/>
              <a:t> – kolmica na osu X z bodu </a:t>
            </a:r>
            <a:r>
              <a:rPr lang="sk-SK" dirty="0" err="1"/>
              <a:t>inflexie</a:t>
            </a:r>
            <a:endParaRPr lang="sk-SK" dirty="0"/>
          </a:p>
          <a:p>
            <a:pPr marL="285750" indent="-285750">
              <a:buFontTx/>
              <a:buChar char="-"/>
            </a:pPr>
            <a:r>
              <a:rPr lang="sk-SK" dirty="0" err="1"/>
              <a:t>Entalpia</a:t>
            </a:r>
            <a:r>
              <a:rPr lang="sk-SK" dirty="0"/>
              <a:t> – rozdiel počiatočného a konečného energetického stavu</a:t>
            </a:r>
          </a:p>
          <a:p>
            <a:pPr marL="285750" indent="-285750">
              <a:buFontTx/>
              <a:buChar char="-"/>
            </a:pPr>
            <a:r>
              <a:rPr lang="sk-SK" dirty="0"/>
              <a:t>Následné dopočítanie ∆G, ∆S</a:t>
            </a:r>
          </a:p>
          <a:p>
            <a:pPr marL="285750" indent="-285750">
              <a:buFontTx/>
              <a:buChar char="-"/>
            </a:pPr>
            <a:r>
              <a:rPr lang="sk-SK" dirty="0"/>
              <a:t>∆G= ∆H - T∆S</a:t>
            </a:r>
          </a:p>
          <a:p>
            <a:pPr marL="285750" indent="-285750">
              <a:buFontTx/>
              <a:buChar char="-"/>
            </a:pPr>
            <a:r>
              <a:rPr lang="sk-SK" dirty="0"/>
              <a:t>∆ G</a:t>
            </a:r>
            <a:r>
              <a:rPr lang="sk-SK" baseline="-25000" dirty="0"/>
              <a:t>0</a:t>
            </a:r>
            <a:r>
              <a:rPr lang="sk-SK" dirty="0"/>
              <a:t> = -</a:t>
            </a:r>
            <a:r>
              <a:rPr lang="sk-SK" dirty="0" err="1"/>
              <a:t>RTln</a:t>
            </a:r>
            <a:r>
              <a:rPr lang="sk-SK" dirty="0"/>
              <a:t> K</a:t>
            </a:r>
            <a:r>
              <a:rPr lang="sk-SK" baseline="-25000" dirty="0"/>
              <a:t>a</a:t>
            </a:r>
          </a:p>
          <a:p>
            <a:pPr marL="285750" indent="-285750">
              <a:buFontTx/>
              <a:buChar char="-"/>
            </a:pPr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6B61DCDC-4FC7-403E-A60B-861043323092}"/>
              </a:ext>
            </a:extLst>
          </p:cNvPr>
          <p:cNvSpPr txBox="1"/>
          <p:nvPr/>
        </p:nvSpPr>
        <p:spPr>
          <a:xfrm>
            <a:off x="656767" y="5479701"/>
            <a:ext cx="260844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50" dirty="0">
                <a:hlinkClick r:id="rId3"/>
              </a:rPr>
              <a:t>https://</a:t>
            </a:r>
            <a:r>
              <a:rPr lang="sk-SK" sz="1000" dirty="0">
                <a:hlinkClick r:id="rId3"/>
              </a:rPr>
              <a:t>www.researchgate.net/figure/Basic-principle-of-isothermal-titration-calorimetry-Schematic-representation-of-the_fig4_282834104</a:t>
            </a:r>
            <a:endParaRPr lang="sk-SK" sz="10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FDD3419-DB5D-A548-81AE-535F3626DE6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449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84EF4474-37C4-4B08-BB82-3B5781A84097}"/>
              </a:ext>
            </a:extLst>
          </p:cNvPr>
          <p:cNvSpPr txBox="1"/>
          <p:nvPr/>
        </p:nvSpPr>
        <p:spPr>
          <a:xfrm>
            <a:off x="314960" y="529924"/>
            <a:ext cx="10769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3200" dirty="0"/>
              <a:t>Metóda merania termodynamických vlastností proteín-proteínovej interakcie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3200" dirty="0"/>
              <a:t>Zisťovanie </a:t>
            </a:r>
            <a:r>
              <a:rPr lang="sk-SK" sz="3200" dirty="0" err="1"/>
              <a:t>stechiometrie</a:t>
            </a:r>
            <a:r>
              <a:rPr lang="sk-SK" sz="3200" dirty="0"/>
              <a:t>, enzýmovej kinetiky, </a:t>
            </a:r>
            <a:r>
              <a:rPr lang="sk-SK" sz="3200" dirty="0" err="1"/>
              <a:t>špecificity</a:t>
            </a:r>
            <a:endParaRPr lang="sk-SK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3200" dirty="0"/>
              <a:t>Popisovanie mechanizmu interakcie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3200" dirty="0"/>
              <a:t>Bez nutnosti značenia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32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k-SK" sz="3200" dirty="0"/>
              <a:t>Vysoká spotreba vzorku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k-SK" sz="3200" dirty="0"/>
              <a:t>Citlivosť na bubliny, agregáciu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3200" dirty="0"/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F0AEBB98-5CBE-4517-8534-0B5E91F59833}"/>
              </a:ext>
            </a:extLst>
          </p:cNvPr>
          <p:cNvSpPr/>
          <p:nvPr/>
        </p:nvSpPr>
        <p:spPr>
          <a:xfrm>
            <a:off x="1296202" y="6224421"/>
            <a:ext cx="6096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1050" dirty="0">
                <a:hlinkClick r:id="rId2"/>
              </a:rPr>
              <a:t>https://www.malvernpanalytical.com/en/products/technology/microcalorimetry/isothermal-titration-calorimetry/</a:t>
            </a:r>
            <a:endParaRPr lang="sk-SK" sz="105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FDD3419-DB5D-A548-81AE-535F3626DE6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3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857D15-EA90-4C91-971A-2E73BECAF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636CE4E-C82B-4915-87C0-88218445C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1C916C6-E057-4F66-A636-54F6DE04F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FDD3419-DB5D-A548-81AE-535F3626DE6D}" type="slidenum">
              <a:rPr lang="en-US" smtClean="0"/>
              <a:t>3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59E6BE0-0F2E-4027-AF11-E157EC2CA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457" y="439270"/>
            <a:ext cx="7666037" cy="551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7410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C59AF8-0B27-44C3-909F-99AE053BC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Proteinové čipy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C5E2A4D-4BB8-4156-BB86-3636F51BF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Vysoce výkonná in-vitro metoda</a:t>
            </a:r>
          </a:p>
          <a:p>
            <a:r>
              <a:rPr lang="cs-CZ" dirty="0"/>
              <a:t>Mnoho způsobů detekce, značené i neznačené metody</a:t>
            </a:r>
          </a:p>
          <a:p>
            <a:r>
              <a:rPr lang="cs-CZ" dirty="0"/>
              <a:t>Detekce proteinu, </a:t>
            </a:r>
            <a:r>
              <a:rPr lang="cs-CZ" dirty="0" err="1"/>
              <a:t>posttranslační</a:t>
            </a:r>
            <a:r>
              <a:rPr lang="cs-CZ" dirty="0"/>
              <a:t> modifikace, identifikace interakcí a ligandových receptorů</a:t>
            </a:r>
          </a:p>
          <a:p>
            <a:r>
              <a:rPr lang="cs-CZ" dirty="0"/>
              <a:t>Podobná DNA čipům</a:t>
            </a:r>
          </a:p>
        </p:txBody>
      </p:sp>
    </p:spTree>
    <p:extLst>
      <p:ext uri="{BB962C8B-B14F-4D97-AF65-F5344CB8AC3E}">
        <p14:creationId xmlns:p14="http://schemas.microsoft.com/office/powerpoint/2010/main" val="37174063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27430F-8527-48EB-A45E-9A184E651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77280"/>
            <a:ext cx="10368280" cy="308928"/>
          </a:xfrm>
        </p:spPr>
        <p:txBody>
          <a:bodyPr>
            <a:normAutofit/>
          </a:bodyPr>
          <a:lstStyle/>
          <a:p>
            <a:r>
              <a:rPr lang="cs-CZ" sz="900" dirty="0">
                <a:hlinkClick r:id="rId2"/>
              </a:rPr>
              <a:t>https://en.wikipedia.org/wiki/Protein_microarray#/media/File:Protein_arrays.svg</a:t>
            </a:r>
            <a:endParaRPr lang="cs-CZ" sz="900" dirty="0">
              <a:latin typeface="+mn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9B79B92-C821-4F16-AC11-12EBFA6668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73724"/>
            <a:ext cx="10515600" cy="270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1694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4A4EEF-48EB-419C-BE53-0AABAAD91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FF5B96-CE9A-4931-AB67-0BE5A52F4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92799"/>
            <a:ext cx="10515600" cy="2841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http://nappaproteinarray.org/image/NAPPA_slides.jpg</a:t>
            </a:r>
          </a:p>
        </p:txBody>
      </p:sp>
      <p:pic>
        <p:nvPicPr>
          <p:cNvPr id="2050" name="Picture 2" descr="Související obrázek">
            <a:extLst>
              <a:ext uri="{FF2B5EF4-FFF2-40B4-BE49-F238E27FC236}">
                <a16:creationId xmlns:a16="http://schemas.microsoft.com/office/drawing/2014/main" id="{B659DD25-99FB-41A6-8DEF-EE6DAE1C9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090" y="438954"/>
            <a:ext cx="7744460" cy="54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6924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69776C-FEB8-489E-B2CB-DB84BDF80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0A0951-B87B-4E9D-B7B4-793D7679B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Ohromné množství kombinací testováno zároveň</a:t>
            </a:r>
          </a:p>
          <a:p>
            <a:r>
              <a:rPr lang="cs-CZ" dirty="0"/>
              <a:t>Teoreticky i celý </a:t>
            </a:r>
            <a:r>
              <a:rPr lang="cs-CZ" dirty="0" err="1"/>
              <a:t>proteom</a:t>
            </a:r>
            <a:r>
              <a:rPr lang="cs-CZ" dirty="0"/>
              <a:t> buňky testovaný zároveň</a:t>
            </a:r>
          </a:p>
          <a:p>
            <a:endParaRPr lang="cs-CZ" dirty="0"/>
          </a:p>
          <a:p>
            <a:r>
              <a:rPr lang="cs-CZ" dirty="0"/>
              <a:t>Nutnost navázat proteiny na matrici</a:t>
            </a:r>
          </a:p>
          <a:p>
            <a:r>
              <a:rPr lang="cs-CZ" dirty="0"/>
              <a:t>Velmi složité</a:t>
            </a:r>
          </a:p>
          <a:p>
            <a:r>
              <a:rPr lang="cs-CZ" dirty="0"/>
              <a:t>Velmi drahé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090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0D4BEA-6F07-48BA-B91D-2969FF4D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Dynamický rozptyl svetla (</a:t>
            </a:r>
            <a:r>
              <a:rPr lang="sk-SK" dirty="0" err="1"/>
              <a:t>DLS</a:t>
            </a:r>
            <a:r>
              <a:rPr lang="sk-SK" dirty="0"/>
              <a:t>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2ACED48-1DFB-4720-B349-26CEAFE26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Charakteristika veľkosti a tvaru makromolekúl</a:t>
            </a:r>
          </a:p>
          <a:p>
            <a:r>
              <a:rPr lang="sk-SK" dirty="0"/>
              <a:t>Ožiarenie vzorky monochromatickým svetlom</a:t>
            </a:r>
          </a:p>
          <a:p>
            <a:r>
              <a:rPr lang="sk-SK" dirty="0"/>
              <a:t>Po dopade na malé častice sa svetlo rozptyľuje do všetkých smerov (</a:t>
            </a:r>
            <a:r>
              <a:rPr lang="sk-SK" dirty="0" err="1"/>
              <a:t>Rayleigho</a:t>
            </a:r>
            <a:r>
              <a:rPr lang="sk-SK" dirty="0"/>
              <a:t> rozptyl) pričom pri kontinuálnom snímaní je možné stanoviť </a:t>
            </a:r>
            <a:r>
              <a:rPr lang="sk-SK" dirty="0" err="1"/>
              <a:t>Brownov</a:t>
            </a:r>
            <a:r>
              <a:rPr lang="sk-SK" dirty="0"/>
              <a:t> pohyb danej molekuly, ktorý definuje jej veľkosť</a:t>
            </a:r>
          </a:p>
          <a:p>
            <a:r>
              <a:rPr lang="sk-SK" dirty="0"/>
              <a:t>Malé častice, rýchly pohyb	Veľké častice, pomalý pohyb</a:t>
            </a:r>
          </a:p>
          <a:p>
            <a:r>
              <a:rPr lang="sk-SK" dirty="0"/>
              <a:t>Difúzny koeficient častíc</a:t>
            </a:r>
          </a:p>
          <a:p>
            <a:r>
              <a:rPr lang="sk-SK" dirty="0" err="1"/>
              <a:t>Monodisperzia</a:t>
            </a:r>
            <a:r>
              <a:rPr lang="sk-SK" dirty="0"/>
              <a:t>/</a:t>
            </a:r>
            <a:r>
              <a:rPr lang="sk-SK" dirty="0" err="1"/>
              <a:t>polydisperzia</a:t>
            </a:r>
            <a:endParaRPr lang="sk-SK" dirty="0"/>
          </a:p>
          <a:p>
            <a:r>
              <a:rPr lang="sk-SK" dirty="0"/>
              <a:t>Hydrodynamický polomer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81BDACA-CE86-4C2F-9032-3F6C90455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FDD3419-DB5D-A548-81AE-535F3626DE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08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brázok, na ktorom je hodiny&#10;&#10;Automaticky generovaný popis">
            <a:extLst>
              <a:ext uri="{FF2B5EF4-FFF2-40B4-BE49-F238E27FC236}">
                <a16:creationId xmlns:a16="http://schemas.microsoft.com/office/drawing/2014/main" id="{F80014C4-B1A3-4116-9894-3774C3470D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2184" y="643466"/>
            <a:ext cx="7007631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3BA16676-E82C-40B5-8EF8-0A2E919FC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Aft>
                <a:spcPts val="600"/>
              </a:spcAft>
            </a:pPr>
            <a:fld id="{2FDD3419-DB5D-A548-81AE-535F3626DE6D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37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B5F050-82C3-46FD-B726-879A786CE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050" y="640081"/>
            <a:ext cx="5842918" cy="1325562"/>
          </a:xfrm>
        </p:spPr>
        <p:txBody>
          <a:bodyPr>
            <a:normAutofit/>
          </a:bodyPr>
          <a:lstStyle/>
          <a:p>
            <a:r>
              <a:rPr lang="sk-SK" sz="2800"/>
              <a:t>F</a:t>
            </a:r>
            <a:r>
              <a:rPr lang="cs-CZ" sz="2800"/>
              <a:t>örsterov rezonančný prenos energie (FRET)</a:t>
            </a:r>
            <a:br>
              <a:rPr lang="cs-CZ" sz="2800"/>
            </a:br>
            <a:endParaRPr lang="sk-SK" sz="2800"/>
          </a:p>
        </p:txBody>
      </p:sp>
      <p:pic>
        <p:nvPicPr>
          <p:cNvPr id="8" name="Obrázok 7" descr="Obrázok, na ktorom je text, mapa&#10;&#10;Automaticky generovaný popis">
            <a:extLst>
              <a:ext uri="{FF2B5EF4-FFF2-40B4-BE49-F238E27FC236}">
                <a16:creationId xmlns:a16="http://schemas.microsoft.com/office/drawing/2014/main" id="{CB54E5E8-B01E-425B-A45F-2EB4D9272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795" y="585871"/>
            <a:ext cx="1718080" cy="4165046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0AF25A3-CBFC-41E8-884C-37C8545DD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050" y="2301554"/>
            <a:ext cx="5860811" cy="3878583"/>
          </a:xfrm>
        </p:spPr>
        <p:txBody>
          <a:bodyPr>
            <a:normAutofit/>
          </a:bodyPr>
          <a:lstStyle/>
          <a:p>
            <a:r>
              <a:rPr lang="sk-SK" dirty="0"/>
              <a:t>Výmena energie medzi dvomi svetlo-citlivými molekulami </a:t>
            </a:r>
          </a:p>
          <a:p>
            <a:r>
              <a:rPr lang="sk-SK" dirty="0" err="1"/>
              <a:t>Donorová</a:t>
            </a:r>
            <a:r>
              <a:rPr lang="sk-SK" dirty="0"/>
              <a:t> molekula v </a:t>
            </a:r>
            <a:r>
              <a:rPr lang="sk-SK" dirty="0" err="1"/>
              <a:t>exc</a:t>
            </a:r>
            <a:r>
              <a:rPr lang="sk-SK" dirty="0"/>
              <a:t>. stave odovzdá energiu </a:t>
            </a:r>
            <a:r>
              <a:rPr lang="sk-SK" dirty="0" err="1"/>
              <a:t>akceptorovej</a:t>
            </a:r>
            <a:r>
              <a:rPr lang="sk-SK" dirty="0"/>
              <a:t> cez dipól-dipól interakciu, dôležitá je vzdialenosť</a:t>
            </a:r>
          </a:p>
          <a:p>
            <a:r>
              <a:rPr lang="sk-SK" dirty="0"/>
              <a:t>Detekcie rôznych interakcií, medzi proteínmi, medzi doménami proteínov</a:t>
            </a:r>
          </a:p>
          <a:p>
            <a:r>
              <a:rPr lang="sk-SK" dirty="0"/>
              <a:t>Možnosť aplikácie </a:t>
            </a:r>
            <a:r>
              <a:rPr lang="sk-SK" i="1" dirty="0"/>
              <a:t>in </a:t>
            </a:r>
            <a:r>
              <a:rPr lang="sk-SK" i="1" dirty="0" err="1"/>
              <a:t>vivo</a:t>
            </a:r>
            <a:endParaRPr lang="sk-SK" dirty="0"/>
          </a:p>
          <a:p>
            <a:endParaRPr lang="sk-SK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32AE7B-9F64-4DA0-908C-FF0274747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Obrázok 5" descr="Obrázok, na ktorom je hodiny&#10;&#10;Automaticky generovaný popis">
            <a:extLst>
              <a:ext uri="{FF2B5EF4-FFF2-40B4-BE49-F238E27FC236}">
                <a16:creationId xmlns:a16="http://schemas.microsoft.com/office/drawing/2014/main" id="{F498D727-36F7-40B9-981D-F59686A81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759" y="4998721"/>
            <a:ext cx="4019312" cy="944538"/>
          </a:xfrm>
          <a:prstGeom prst="rect">
            <a:avLst/>
          </a:prstGeom>
        </p:spPr>
      </p:pic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798A76CE-54CB-4CA3-8742-D37E9E898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2FDD3419-DB5D-A548-81AE-535F3626DE6D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08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Koimunoprecipitácia</a:t>
            </a:r>
            <a:r>
              <a:rPr lang="en-US" dirty="0"/>
              <a:t> (Co-IP)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častá</a:t>
            </a:r>
            <a:r>
              <a:rPr lang="en-US" dirty="0"/>
              <a:t> </a:t>
            </a:r>
            <a:r>
              <a:rPr lang="en-US" dirty="0" err="1"/>
              <a:t>technika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štúdium</a:t>
            </a:r>
            <a:r>
              <a:rPr lang="en-US" dirty="0"/>
              <a:t> </a:t>
            </a:r>
            <a:r>
              <a:rPr lang="en-US" dirty="0" err="1"/>
              <a:t>špecifických</a:t>
            </a:r>
            <a:r>
              <a:rPr lang="en-US" dirty="0"/>
              <a:t> </a:t>
            </a:r>
            <a:r>
              <a:rPr lang="en-US" dirty="0" err="1"/>
              <a:t>proteínov</a:t>
            </a:r>
            <a:r>
              <a:rPr lang="en-US" dirty="0"/>
              <a:t> a </a:t>
            </a:r>
            <a:r>
              <a:rPr lang="en-US" dirty="0" err="1"/>
              <a:t>ich</a:t>
            </a:r>
            <a:r>
              <a:rPr lang="en-US" dirty="0"/>
              <a:t> </a:t>
            </a:r>
            <a:r>
              <a:rPr lang="en-US" dirty="0" err="1"/>
              <a:t>interakčných</a:t>
            </a:r>
            <a:r>
              <a:rPr lang="en-US" dirty="0"/>
              <a:t> </a:t>
            </a:r>
            <a:r>
              <a:rPr lang="en-US" dirty="0" err="1"/>
              <a:t>partnerov</a:t>
            </a:r>
            <a:r>
              <a:rPr lang="en-US" dirty="0"/>
              <a:t> </a:t>
            </a:r>
            <a:r>
              <a:rPr lang="en-US" dirty="0" err="1"/>
              <a:t>vo</a:t>
            </a:r>
            <a:r>
              <a:rPr lang="en-US" dirty="0"/>
              <a:t> </a:t>
            </a:r>
            <a:r>
              <a:rPr lang="en-US" dirty="0" err="1"/>
              <a:t>vzorkách</a:t>
            </a:r>
            <a:r>
              <a:rPr lang="en-US" dirty="0"/>
              <a:t> </a:t>
            </a:r>
            <a:r>
              <a:rPr lang="en-US" dirty="0" err="1"/>
              <a:t>buniek</a:t>
            </a:r>
            <a:r>
              <a:rPr lang="en-US" dirty="0"/>
              <a:t>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tkanív</a:t>
            </a:r>
            <a:endParaRPr lang="en-US" dirty="0"/>
          </a:p>
          <a:p>
            <a:pPr lvl="1"/>
            <a:r>
              <a:rPr lang="en-US" dirty="0" err="1"/>
              <a:t>najmä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identifikáciu</a:t>
            </a:r>
            <a:r>
              <a:rPr lang="en-US" dirty="0"/>
              <a:t> </a:t>
            </a:r>
            <a:r>
              <a:rPr lang="en-US" dirty="0" err="1"/>
              <a:t>nových</a:t>
            </a:r>
            <a:r>
              <a:rPr lang="en-US" dirty="0"/>
              <a:t> protein-</a:t>
            </a:r>
            <a:r>
              <a:rPr lang="en-US" dirty="0" err="1"/>
              <a:t>proteínových</a:t>
            </a:r>
            <a:r>
              <a:rPr lang="en-US" dirty="0"/>
              <a:t> </a:t>
            </a:r>
            <a:r>
              <a:rPr lang="en-US" dirty="0" err="1"/>
              <a:t>interakcíí</a:t>
            </a:r>
            <a:r>
              <a:rPr lang="en-US" dirty="0"/>
              <a:t> a </a:t>
            </a:r>
            <a:r>
              <a:rPr lang="en-US" dirty="0" err="1"/>
              <a:t>ich</a:t>
            </a:r>
            <a:r>
              <a:rPr lang="en-US" dirty="0"/>
              <a:t> </a:t>
            </a:r>
            <a:r>
              <a:rPr lang="en-US" dirty="0" err="1"/>
              <a:t>validáciu</a:t>
            </a:r>
            <a:endParaRPr lang="en-US" dirty="0"/>
          </a:p>
          <a:p>
            <a:r>
              <a:rPr lang="en-US" dirty="0" err="1"/>
              <a:t>fyziologicky</a:t>
            </a:r>
            <a:r>
              <a:rPr lang="en-US" dirty="0"/>
              <a:t> </a:t>
            </a:r>
            <a:r>
              <a:rPr lang="en-US" dirty="0" err="1"/>
              <a:t>relevatná</a:t>
            </a:r>
            <a:r>
              <a:rPr lang="en-US" dirty="0"/>
              <a:t> met</a:t>
            </a:r>
            <a:r>
              <a:rPr lang="sk-SK" dirty="0"/>
              <a:t>óda nepriamej identifikácie </a:t>
            </a:r>
            <a:r>
              <a:rPr lang="sk-SK" dirty="0" err="1"/>
              <a:t>protein</a:t>
            </a:r>
            <a:r>
              <a:rPr lang="sk-SK" dirty="0"/>
              <a:t>-proteínových interakcií</a:t>
            </a:r>
            <a:r>
              <a:rPr lang="en-US" dirty="0"/>
              <a:t> </a:t>
            </a:r>
          </a:p>
          <a:p>
            <a:r>
              <a:rPr lang="en-US" dirty="0" err="1"/>
              <a:t>využíva</a:t>
            </a:r>
            <a:r>
              <a:rPr lang="en-US" dirty="0"/>
              <a:t> </a:t>
            </a:r>
            <a:r>
              <a:rPr lang="en-US" dirty="0" err="1"/>
              <a:t>proteín-špecifické</a:t>
            </a:r>
            <a:r>
              <a:rPr lang="en-US" dirty="0"/>
              <a:t> </a:t>
            </a:r>
            <a:r>
              <a:rPr lang="en-US" dirty="0" err="1"/>
              <a:t>protilátky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vychytávanie</a:t>
            </a:r>
            <a:r>
              <a:rPr lang="en-US" dirty="0"/>
              <a:t> </a:t>
            </a:r>
            <a:r>
              <a:rPr lang="en-US" dirty="0" err="1"/>
              <a:t>proteínov</a:t>
            </a:r>
            <a:r>
              <a:rPr lang="en-US" dirty="0"/>
              <a:t> </a:t>
            </a:r>
            <a:r>
              <a:rPr lang="en-US" dirty="0" err="1"/>
              <a:t>viazaných</a:t>
            </a:r>
            <a:r>
              <a:rPr lang="en-US" dirty="0"/>
              <a:t> v </a:t>
            </a:r>
            <a:r>
              <a:rPr lang="en-US" dirty="0" err="1"/>
              <a:t>komplexe</a:t>
            </a:r>
            <a:r>
              <a:rPr lang="en-US" dirty="0"/>
              <a:t> s </a:t>
            </a:r>
            <a:r>
              <a:rPr lang="en-US" dirty="0" err="1"/>
              <a:t>inými</a:t>
            </a:r>
            <a:r>
              <a:rPr lang="en-US" dirty="0"/>
              <a:t> </a:t>
            </a:r>
            <a:r>
              <a:rPr lang="en-US" dirty="0" err="1"/>
              <a:t>proteínmi</a:t>
            </a:r>
            <a:r>
              <a:rPr lang="en-US" dirty="0"/>
              <a:t> (</a:t>
            </a:r>
            <a:r>
              <a:rPr lang="en-US" dirty="0" err="1"/>
              <a:t>často</a:t>
            </a:r>
            <a:r>
              <a:rPr lang="en-US" dirty="0"/>
              <a:t> </a:t>
            </a:r>
            <a:r>
              <a:rPr lang="en-US" dirty="0" err="1"/>
              <a:t>neznámymi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Bait &lt;-&gt; pray protein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FDD3419-DB5D-A548-81AE-535F3626DE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48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508" y="-10758"/>
            <a:ext cx="9692640" cy="1325562"/>
          </a:xfrm>
        </p:spPr>
        <p:txBody>
          <a:bodyPr/>
          <a:lstStyle/>
          <a:p>
            <a:pPr algn="ctr"/>
            <a:r>
              <a:rPr lang="en-US" dirty="0" err="1"/>
              <a:t>Priebeh</a:t>
            </a:r>
            <a:r>
              <a:rPr lang="en-US" dirty="0"/>
              <a:t> </a:t>
            </a:r>
            <a:r>
              <a:rPr lang="en-US" dirty="0" err="1"/>
              <a:t>koimunoprecipitácie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7635"/>
            <a:ext cx="10515600" cy="2768677"/>
          </a:xfrm>
        </p:spPr>
        <p:txBody>
          <a:bodyPr>
            <a:normAutofit/>
          </a:bodyPr>
          <a:lstStyle/>
          <a:p>
            <a:r>
              <a:rPr lang="en-US" dirty="0" err="1"/>
              <a:t>tvorba</a:t>
            </a:r>
            <a:r>
              <a:rPr lang="en-US" dirty="0"/>
              <a:t> </a:t>
            </a:r>
            <a:r>
              <a:rPr lang="en-US" dirty="0" err="1"/>
              <a:t>bunkových</a:t>
            </a:r>
            <a:r>
              <a:rPr lang="en-US" dirty="0"/>
              <a:t> </a:t>
            </a:r>
            <a:r>
              <a:rPr lang="en-US" dirty="0" err="1"/>
              <a:t>lyzátov</a:t>
            </a:r>
            <a:r>
              <a:rPr lang="en-US" dirty="0"/>
              <a:t> </a:t>
            </a:r>
            <a:r>
              <a:rPr lang="en-US" dirty="0" err="1"/>
              <a:t>pomocou</a:t>
            </a:r>
            <a:r>
              <a:rPr lang="en-US" dirty="0"/>
              <a:t> </a:t>
            </a:r>
            <a:r>
              <a:rPr lang="en-US" dirty="0" err="1"/>
              <a:t>nedenaturačných</a:t>
            </a:r>
            <a:r>
              <a:rPr lang="en-US" dirty="0"/>
              <a:t> </a:t>
            </a:r>
            <a:r>
              <a:rPr lang="en-US" dirty="0" err="1"/>
              <a:t>činidel</a:t>
            </a:r>
            <a:endParaRPr lang="en-US" dirty="0"/>
          </a:p>
          <a:p>
            <a:r>
              <a:rPr lang="en-US" dirty="0" err="1"/>
              <a:t>použitie</a:t>
            </a:r>
            <a:r>
              <a:rPr lang="en-US" dirty="0"/>
              <a:t> </a:t>
            </a:r>
            <a:r>
              <a:rPr lang="en-US" dirty="0" err="1"/>
              <a:t>špecifickej</a:t>
            </a:r>
            <a:r>
              <a:rPr lang="en-US" dirty="0"/>
              <a:t> </a:t>
            </a:r>
            <a:r>
              <a:rPr lang="en-US" dirty="0" err="1"/>
              <a:t>protilátky</a:t>
            </a:r>
            <a:endParaRPr lang="en-US" dirty="0"/>
          </a:p>
          <a:p>
            <a:r>
              <a:rPr lang="en-US" dirty="0" err="1"/>
              <a:t>naviazanie</a:t>
            </a:r>
            <a:r>
              <a:rPr lang="en-US" dirty="0"/>
              <a:t> </a:t>
            </a:r>
            <a:r>
              <a:rPr lang="en-US" dirty="0" err="1"/>
              <a:t>antigénu</a:t>
            </a:r>
            <a:r>
              <a:rPr lang="en-US" dirty="0"/>
              <a:t> zo </a:t>
            </a:r>
            <a:r>
              <a:rPr lang="en-US" dirty="0" err="1"/>
              <a:t>vzorky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protilátku</a:t>
            </a:r>
            <a:endParaRPr lang="en-US" dirty="0"/>
          </a:p>
          <a:p>
            <a:r>
              <a:rPr lang="en-US" dirty="0" err="1"/>
              <a:t>precipitácia</a:t>
            </a:r>
            <a:r>
              <a:rPr lang="en-US" dirty="0"/>
              <a:t> a </a:t>
            </a:r>
            <a:r>
              <a:rPr lang="en-US" dirty="0" err="1"/>
              <a:t>premytie</a:t>
            </a:r>
            <a:r>
              <a:rPr lang="en-US" dirty="0"/>
              <a:t> </a:t>
            </a:r>
            <a:r>
              <a:rPr lang="en-US" dirty="0" err="1"/>
              <a:t>antigénu</a:t>
            </a:r>
            <a:r>
              <a:rPr lang="en-US" dirty="0"/>
              <a:t> a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sk-SK" dirty="0"/>
              <a:t>ňom naviazaných proteínov</a:t>
            </a:r>
          </a:p>
          <a:p>
            <a:pPr lvl="1"/>
            <a:r>
              <a:rPr lang="sk-SK" dirty="0" err="1"/>
              <a:t>precipitácia</a:t>
            </a:r>
            <a:r>
              <a:rPr lang="sk-SK" dirty="0"/>
              <a:t> pomocou </a:t>
            </a:r>
            <a:r>
              <a:rPr lang="sk-SK" dirty="0" err="1"/>
              <a:t>agarózových</a:t>
            </a:r>
            <a:r>
              <a:rPr lang="sk-SK" dirty="0"/>
              <a:t>/ magnetických guličiek</a:t>
            </a:r>
            <a:endParaRPr lang="en-US" dirty="0"/>
          </a:p>
          <a:p>
            <a:r>
              <a:rPr lang="en-US" dirty="0" err="1"/>
              <a:t>vymytie</a:t>
            </a:r>
            <a:r>
              <a:rPr lang="en-US" dirty="0"/>
              <a:t> a </a:t>
            </a:r>
            <a:r>
              <a:rPr lang="en-US" dirty="0" err="1"/>
              <a:t>analýza</a:t>
            </a:r>
            <a:r>
              <a:rPr lang="en-US" dirty="0"/>
              <a:t> </a:t>
            </a:r>
            <a:r>
              <a:rPr lang="en-US" dirty="0" err="1"/>
              <a:t>proteínov</a:t>
            </a:r>
            <a:r>
              <a:rPr lang="en-US" dirty="0"/>
              <a:t> </a:t>
            </a:r>
            <a:r>
              <a:rPr lang="en-US" dirty="0" err="1"/>
              <a:t>naviazaných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antigén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FDD3419-DB5D-A548-81AE-535F3626DE6D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044" y="4063179"/>
            <a:ext cx="7883912" cy="25112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3101" y="6574464"/>
            <a:ext cx="54857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https://www.mybiosource.com/learn/assay-learning-center/coimmunoprecipitation/</a:t>
            </a:r>
          </a:p>
        </p:txBody>
      </p:sp>
    </p:spTree>
    <p:extLst>
      <p:ext uri="{BB962C8B-B14F-4D97-AF65-F5344CB8AC3E}">
        <p14:creationId xmlns:p14="http://schemas.microsoft.com/office/powerpoint/2010/main" val="1243155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84" y="191813"/>
            <a:ext cx="9692640" cy="1325562"/>
          </a:xfrm>
        </p:spPr>
        <p:txBody>
          <a:bodyPr/>
          <a:lstStyle/>
          <a:p>
            <a:pPr algn="ctr"/>
            <a:r>
              <a:rPr lang="en-US" dirty="0" err="1"/>
              <a:t>Imunoprecipitácia</a:t>
            </a:r>
            <a:r>
              <a:rPr lang="en-US" dirty="0"/>
              <a:t>    vs.   </a:t>
            </a:r>
            <a:r>
              <a:rPr lang="en-US" dirty="0" err="1"/>
              <a:t>Koimunoprecipitácia</a:t>
            </a:r>
            <a:r>
              <a:rPr lang="en-US" dirty="0"/>
              <a:t>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96" y="3053350"/>
            <a:ext cx="6088566" cy="3772944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3" y="2652176"/>
            <a:ext cx="4481512" cy="2704585"/>
          </a:xfr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FDD3419-DB5D-A548-81AE-535F3626DE6D}" type="slidenum">
              <a:rPr lang="en-US" smtClean="0"/>
              <a:t>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1595507"/>
            <a:ext cx="4192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err="1"/>
              <a:t>Imunoprecipitácia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cieľom</a:t>
            </a:r>
            <a:r>
              <a:rPr lang="en-US" dirty="0"/>
              <a:t> met</a:t>
            </a:r>
            <a:r>
              <a:rPr lang="sk-SK" dirty="0"/>
              <a:t>ódy je získať primárny cieľ =&gt; antigén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58162" y="1595507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err="1"/>
              <a:t>Koimuprecipitácia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cieľom</a:t>
            </a:r>
            <a:r>
              <a:rPr lang="en-US" dirty="0"/>
              <a:t> met</a:t>
            </a:r>
            <a:r>
              <a:rPr lang="sk-SK" dirty="0"/>
              <a:t>ódy je </a:t>
            </a:r>
            <a:r>
              <a:rPr lang="sk-SK" dirty="0" err="1"/>
              <a:t>získat</a:t>
            </a:r>
            <a:r>
              <a:rPr lang="sk-SK" dirty="0"/>
              <a:t> sekundárny cieľ =&gt; proteíny </a:t>
            </a:r>
            <a:r>
              <a:rPr lang="sk-SK" dirty="0" err="1"/>
              <a:t>interagujúce</a:t>
            </a:r>
            <a:r>
              <a:rPr lang="sk-SK" dirty="0"/>
              <a:t> s antigénom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7268" y="6555245"/>
            <a:ext cx="116092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https://www.thermofisher.com/cz/en/home/life-science/protein-biology/protein-biology-learning-center/protein-biology-resource-library/pierce-protein-methods/co-immunoprecipitation-co-ip.html</a:t>
            </a:r>
          </a:p>
        </p:txBody>
      </p:sp>
    </p:spTree>
    <p:extLst>
      <p:ext uri="{BB962C8B-B14F-4D97-AF65-F5344CB8AC3E}">
        <p14:creationId xmlns:p14="http://schemas.microsoft.com/office/powerpoint/2010/main" val="1712877339"/>
      </p:ext>
    </p:extLst>
  </p:cSld>
  <p:clrMapOvr>
    <a:masterClrMapping/>
  </p:clrMapOvr>
</p:sld>
</file>

<file path=ppt/theme/theme1.xml><?xml version="1.0" encoding="utf-8"?>
<a:theme xmlns:a="http://schemas.openxmlformats.org/drawingml/2006/main" name="Pohľad">
  <a:themeElements>
    <a:clrScheme name="Pohľad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Pohľad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ohľad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1512</Words>
  <Application>Microsoft Office PowerPoint</Application>
  <PresentationFormat>Širokouhlá</PresentationFormat>
  <Paragraphs>224</Paragraphs>
  <Slides>33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33</vt:i4>
      </vt:variant>
    </vt:vector>
  </HeadingPairs>
  <TitlesOfParts>
    <vt:vector size="39" baseType="lpstr">
      <vt:lpstr>Arial</vt:lpstr>
      <vt:lpstr>Calibri</vt:lpstr>
      <vt:lpstr>Century Schoolbook</vt:lpstr>
      <vt:lpstr>Wingdings</vt:lpstr>
      <vt:lpstr>Wingdings 2</vt:lpstr>
      <vt:lpstr>Pohľad</vt:lpstr>
      <vt:lpstr>Metódy štúdia proteínových interakcií </vt:lpstr>
      <vt:lpstr>Povrchová plazmonová rezonancia (SPR)</vt:lpstr>
      <vt:lpstr>Prezentácia programu PowerPoint</vt:lpstr>
      <vt:lpstr>Dynamický rozptyl svetla (DLS)</vt:lpstr>
      <vt:lpstr>Prezentácia programu PowerPoint</vt:lpstr>
      <vt:lpstr>Försterov rezonančný prenos energie (FRET) </vt:lpstr>
      <vt:lpstr>Koimunoprecipitácia (Co-IP)</vt:lpstr>
      <vt:lpstr>Priebeh koimunoprecipitácie </vt:lpstr>
      <vt:lpstr>Imunoprecipitácia    vs.   Koimunoprecipitácia </vt:lpstr>
      <vt:lpstr>  Výhody   vs.   Nevýhody </vt:lpstr>
      <vt:lpstr>Iné typy imunoprecipitácie</vt:lpstr>
      <vt:lpstr>Pull-down assay</vt:lpstr>
      <vt:lpstr>Průběh</vt:lpstr>
      <vt:lpstr>Systémy afinitních značek a jejich partnerů</vt:lpstr>
      <vt:lpstr>GST systém</vt:lpstr>
      <vt:lpstr>Prezentácia programu PowerPoint</vt:lpstr>
      <vt:lpstr>His-tag systém</vt:lpstr>
      <vt:lpstr>Prezentácia programu PowerPoint</vt:lpstr>
      <vt:lpstr>Biotinový systém</vt:lpstr>
      <vt:lpstr>Proximity ligation assay (PLA)</vt:lpstr>
      <vt:lpstr>Solution phase -  v kvapalnej fáze</vt:lpstr>
      <vt:lpstr>Solid phase – na pevnej fáze</vt:lpstr>
      <vt:lpstr>In situ</vt:lpstr>
      <vt:lpstr>Prezentácia programu PowerPoint</vt:lpstr>
      <vt:lpstr>Izotermálna titračná kalorimetria (ITC)</vt:lpstr>
      <vt:lpstr>Prezentácia programu PowerPoint</vt:lpstr>
      <vt:lpstr>Prezentácia programu PowerPoint</vt:lpstr>
      <vt:lpstr>Prezentácia programu PowerPoint</vt:lpstr>
      <vt:lpstr>Prezentácia programu PowerPoint</vt:lpstr>
      <vt:lpstr>Proteinové čipy</vt:lpstr>
      <vt:lpstr>https://en.wikipedia.org/wiki/Protein_microarray#/media/File:Protein_arrays.svg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Metódy štúdia proteínových interakcií</dc:title>
  <dc:creator>Miroslav Herczeg</dc:creator>
  <cp:lastModifiedBy>Miroslav Herczeg</cp:lastModifiedBy>
  <cp:revision>16</cp:revision>
  <dcterms:created xsi:type="dcterms:W3CDTF">2019-11-25T10:07:28Z</dcterms:created>
  <dcterms:modified xsi:type="dcterms:W3CDTF">2019-11-25T14:18:02Z</dcterms:modified>
</cp:coreProperties>
</file>