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61" r:id="rId2"/>
    <p:sldId id="274" r:id="rId3"/>
    <p:sldId id="275" r:id="rId4"/>
    <p:sldId id="276" r:id="rId5"/>
    <p:sldId id="277" r:id="rId6"/>
    <p:sldId id="278" r:id="rId7"/>
    <p:sldId id="279" r:id="rId8"/>
    <p:sldId id="260" r:id="rId9"/>
    <p:sldId id="263" r:id="rId10"/>
    <p:sldId id="265" r:id="rId11"/>
    <p:sldId id="264" r:id="rId12"/>
    <p:sldId id="282" r:id="rId13"/>
    <p:sldId id="283" r:id="rId14"/>
    <p:sldId id="273" r:id="rId15"/>
    <p:sldId id="280" r:id="rId16"/>
    <p:sldId id="281" r:id="rId17"/>
    <p:sldId id="267" r:id="rId18"/>
    <p:sldId id="268" r:id="rId19"/>
    <p:sldId id="269" r:id="rId20"/>
    <p:sldId id="270" r:id="rId21"/>
    <p:sldId id="271" r:id="rId22"/>
    <p:sldId id="272" r:id="rId23"/>
    <p:sldId id="284" r:id="rId24"/>
    <p:sldId id="285" r:id="rId25"/>
    <p:sldId id="286" r:id="rId26"/>
    <p:sldId id="291" r:id="rId27"/>
    <p:sldId id="292" r:id="rId28"/>
    <p:sldId id="293" r:id="rId29"/>
    <p:sldId id="294" r:id="rId30"/>
    <p:sldId id="257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D329B-8E88-1A92-50AD-CCECA195B62E}" v="4" dt="2019-12-09T08:48:20.883"/>
    <p1510:client id="{0C981BFE-242B-EBA2-E142-B131AF5A5F41}" v="65" dt="2019-12-08T17:05:38.273"/>
    <p1510:client id="{4F180A86-FD4D-7802-B6F5-FD9C2E960E26}" v="24" dt="2019-12-08T23:59:02.904"/>
    <p1510:client id="{593EDA9F-5AD6-B765-78D2-69605EF02273}" v="1633" dt="2019-12-08T23:14:05.403"/>
    <p1510:client id="{A66AAEA1-1697-3B3C-9F6F-A93C6C2C3166}" v="668" dt="2019-12-08T20:51:21.482"/>
    <p1510:client id="{D09594AF-032C-6E79-F63A-70BD2AD085AE}" v="146" dt="2019-12-08T13:13:04.975"/>
    <p1510:client id="{D3E1373F-0C2E-4D8B-B966-8A7E7BC13CBF}" v="126" dt="2019-12-08T21:10:45.593"/>
    <p1510:client id="{EB0235D7-0FC7-4013-A44A-522C38B67C68}" v="165" dt="2019-12-08T21:23:35.973"/>
    <p1510:client id="{EB210DFE-7D39-D6AF-1034-B6E12B05DEFB}" v="6" dt="2019-12-09T08:24:16.182"/>
    <p1510:client id="{F24188F6-22E6-4075-A6A5-72C218981663}" v="520" dt="2019-12-09T08:42:48.439"/>
    <p1510:client id="{FB6ECD10-8222-C933-0DE6-7E49ECBB1735}" v="143" dt="2019-12-08T13:02:27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2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14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1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9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6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5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5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1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9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8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0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ews-medical.net/life-sciences/Bimolecular-Fluorescence-Complementation-(BiFC).aspx" TargetMode="External"/><Relationship Id="rId4" Type="http://schemas.openxmlformats.org/officeDocument/2006/relationships/hyperlink" Target="https://www.youtube.com/watch?v=g6XeVH08xzY&amp;t=12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9B935-1AD3-4B3F-952A-B59CA3812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Semibold"/>
              </a:rPr>
              <a:t>Detekce protein-proteinových interakcí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3C7A75-975D-4CAD-96FC-80565A875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711" y="4757162"/>
            <a:ext cx="9440034" cy="1049867"/>
          </a:xfrm>
        </p:spPr>
        <p:txBody>
          <a:bodyPr/>
          <a:lstStyle/>
          <a:p>
            <a:r>
              <a:rPr lang="cs-CZ">
                <a:latin typeface="Cambria"/>
                <a:ea typeface="Cambria"/>
              </a:rPr>
              <a:t>Tereza Stará, Polina Shpet, Barbora Habánová, Klára </a:t>
            </a:r>
            <a:r>
              <a:rPr lang="cs-CZ" err="1">
                <a:latin typeface="Cambria"/>
                <a:ea typeface="Cambria"/>
              </a:rPr>
              <a:t>Hánělová</a:t>
            </a:r>
            <a:r>
              <a:rPr lang="cs-CZ">
                <a:latin typeface="Cambria"/>
                <a:ea typeface="Cambria"/>
              </a:rPr>
              <a:t>, Tereza Brůžová 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r>
              <a:rPr lang="cs-CZ">
                <a:latin typeface="Cambria"/>
                <a:ea typeface="Cambria"/>
              </a:rPr>
              <a:t>Masarykova univerzita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1318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53B1D-2B78-4262-96DD-859C94F7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22" y="1617520"/>
            <a:ext cx="10353762" cy="4684565"/>
          </a:xfrm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cs-CZ" err="1">
                <a:latin typeface="Cambria"/>
                <a:ea typeface="Cambria"/>
              </a:rPr>
              <a:t>Cross-linking</a:t>
            </a:r>
            <a:r>
              <a:rPr lang="cs-CZ">
                <a:latin typeface="Cambria"/>
                <a:ea typeface="Cambria"/>
              </a:rPr>
              <a:t> se provádí jak </a:t>
            </a:r>
            <a:r>
              <a:rPr lang="cs-CZ" i="1">
                <a:latin typeface="Cambria"/>
                <a:ea typeface="Cambria"/>
              </a:rPr>
              <a:t>in vivo</a:t>
            </a:r>
            <a:r>
              <a:rPr lang="cs-CZ">
                <a:latin typeface="Cambria"/>
                <a:ea typeface="Cambria"/>
              </a:rPr>
              <a:t>, tak </a:t>
            </a:r>
            <a:r>
              <a:rPr lang="cs-CZ" i="1">
                <a:latin typeface="Cambria"/>
                <a:ea typeface="Cambria"/>
              </a:rPr>
              <a:t>in vitro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36830" indent="0">
              <a:spcBef>
                <a:spcPts val="0"/>
              </a:spcBef>
              <a:buNone/>
            </a:pP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6830" indent="0">
              <a:buNone/>
            </a:pP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6830" indent="0">
              <a:buNone/>
            </a:pP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6830" indent="0">
              <a:buNone/>
            </a:pP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36830" indent="0">
              <a:spcAft>
                <a:spcPts val="0"/>
              </a:spcAft>
              <a:buNone/>
            </a:pPr>
            <a:r>
              <a:rPr lang="cs-CZ">
                <a:latin typeface="Cambria"/>
                <a:ea typeface="Cambria"/>
              </a:rPr>
              <a:t>Pro </a:t>
            </a:r>
            <a:r>
              <a:rPr lang="cs-CZ" b="1">
                <a:latin typeface="Cambria"/>
                <a:ea typeface="Cambria"/>
              </a:rPr>
              <a:t>vyhodnocení</a:t>
            </a:r>
            <a:r>
              <a:rPr lang="cs-CZ">
                <a:latin typeface="Cambria"/>
                <a:ea typeface="Cambria"/>
              </a:rPr>
              <a:t> pomocí MS jsou proteiny denaturovány a štěpeny proteázou.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36830" indent="0">
              <a:spcBef>
                <a:spcPts val="0"/>
              </a:spcBef>
              <a:buNone/>
            </a:pPr>
            <a:r>
              <a:rPr lang="cs-CZ" b="1">
                <a:latin typeface="Cambria"/>
                <a:ea typeface="Cambria"/>
              </a:rPr>
              <a:t>Identifikace</a:t>
            </a:r>
            <a:r>
              <a:rPr lang="cs-CZ">
                <a:latin typeface="Cambria"/>
                <a:ea typeface="Cambria"/>
              </a:rPr>
              <a:t> na základě změny hmotnosti </a:t>
            </a:r>
            <a:r>
              <a:rPr lang="cs-CZ">
                <a:effectLst/>
                <a:latin typeface="Cambria"/>
                <a:ea typeface="Cambria"/>
              </a:rPr>
              <a:t>vyplývá z připojení buď </a:t>
            </a:r>
            <a:r>
              <a:rPr lang="cs-CZ" err="1">
                <a:effectLst/>
                <a:latin typeface="Cambria"/>
                <a:ea typeface="Cambria"/>
              </a:rPr>
              <a:t>deuterované</a:t>
            </a:r>
            <a:r>
              <a:rPr lang="cs-CZ">
                <a:effectLst/>
                <a:latin typeface="Cambria"/>
                <a:ea typeface="Cambria"/>
              </a:rPr>
              <a:t> nebo </a:t>
            </a:r>
            <a:r>
              <a:rPr lang="cs-CZ" err="1">
                <a:effectLst/>
                <a:latin typeface="Cambria"/>
                <a:ea typeface="Cambria"/>
              </a:rPr>
              <a:t>nedeuterované</a:t>
            </a:r>
            <a:r>
              <a:rPr lang="cs-CZ">
                <a:effectLst/>
                <a:latin typeface="Cambria"/>
                <a:ea typeface="Cambria"/>
              </a:rPr>
              <a:t> molekuly </a:t>
            </a:r>
            <a:r>
              <a:rPr lang="cs-CZ" err="1">
                <a:effectLst/>
                <a:latin typeface="Cambria"/>
                <a:ea typeface="Cambria"/>
              </a:rPr>
              <a:t>zesíťovacího</a:t>
            </a:r>
            <a:r>
              <a:rPr lang="cs-CZ">
                <a:effectLst/>
                <a:latin typeface="Cambria"/>
                <a:ea typeface="Cambria"/>
              </a:rPr>
              <a:t> činidla.</a:t>
            </a:r>
            <a:endParaRPr lang="cs-CZ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36830" indent="0">
              <a:buNone/>
            </a:pPr>
            <a:r>
              <a:rPr lang="cs-CZ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Cambria"/>
              </a:rPr>
              <a:t>Nevýhoda: 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Cambria"/>
              </a:rPr>
              <a:t>někdy je pro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Cambria"/>
              </a:rPr>
              <a:t>zesíťovací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Cambria"/>
              </a:rPr>
              <a:t> molekuly obtížné se dostat k místu interakce proteinů, proto se mohou vyskytovat falešně negativní výsledky</a:t>
            </a:r>
            <a:endParaRPr lang="cs-CZ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1A99A2E-310E-470F-B145-3B54ABF28B16}"/>
              </a:ext>
            </a:extLst>
          </p:cNvPr>
          <p:cNvSpPr txBox="1">
            <a:spLocks/>
          </p:cNvSpPr>
          <p:nvPr/>
        </p:nvSpPr>
        <p:spPr>
          <a:xfrm>
            <a:off x="439342" y="6302085"/>
            <a:ext cx="8398442" cy="4076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Calabrese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Pukala, ‘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Chemical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Cross-Linking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Spectrometry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Structural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Analysis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Protein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Assemblies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’, 2013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FAABE84-6A92-44EB-9541-0AE6533C3951}"/>
              </a:ext>
            </a:extLst>
          </p:cNvPr>
          <p:cNvSpPr txBox="1">
            <a:spLocks/>
          </p:cNvSpPr>
          <p:nvPr/>
        </p:nvSpPr>
        <p:spPr>
          <a:xfrm>
            <a:off x="844522" y="36022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err="1">
                <a:latin typeface="Georgia Pro Cond Black"/>
              </a:rPr>
              <a:t>Cross-linking</a:t>
            </a:r>
            <a:endParaRPr lang="cs-CZ">
              <a:latin typeface="Georgia Pro Cond Black"/>
            </a:endParaRPr>
          </a:p>
        </p:txBody>
      </p:sp>
      <p:pic>
        <p:nvPicPr>
          <p:cNvPr id="7170" name="Picture 2" descr="Výsledek obrázku pro crosslinking and mass spectrome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81"/>
          <a:stretch/>
        </p:blipFill>
        <p:spPr bwMode="auto">
          <a:xfrm>
            <a:off x="1973278" y="2272465"/>
            <a:ext cx="8096250" cy="156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2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8192F-B432-48B3-A2F1-E4E60C8D4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21" y="2076449"/>
            <a:ext cx="5320751" cy="3714749"/>
          </a:xfrm>
        </p:spPr>
        <p:txBody>
          <a:bodyPr/>
          <a:lstStyle/>
          <a:p>
            <a:pPr marL="36900" indent="0">
              <a:buNone/>
            </a:pP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Poměrně nová metoda využívající </a:t>
            </a:r>
            <a:r>
              <a:rPr lang="cs-CZ" u="sng">
                <a:latin typeface="Cambria" panose="02040503050406030204" pitchFamily="18" charset="0"/>
                <a:ea typeface="Cambria" panose="02040503050406030204" pitchFamily="18" charset="0"/>
              </a:rPr>
              <a:t>molekulové „barvy“</a:t>
            </a: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, které se vážou na povrch proteinového komplexu, </a:t>
            </a:r>
            <a:r>
              <a:rPr lang="cs-CZ" b="1">
                <a:latin typeface="Cambria" panose="02040503050406030204" pitchFamily="18" charset="0"/>
                <a:ea typeface="Cambria" panose="02040503050406030204" pitchFamily="18" charset="0"/>
              </a:rPr>
              <a:t>nikoli</a:t>
            </a: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 na místo interakce proteinů</a:t>
            </a:r>
          </a:p>
          <a:p>
            <a:pPr marL="36900" indent="0">
              <a:buNone/>
            </a:pP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Rychlá metoda, nevyžaduje žádný speciální software</a:t>
            </a:r>
          </a:p>
          <a:p>
            <a:pPr marL="36900" indent="0">
              <a:buNone/>
            </a:pP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Ve výsledku jsou spektra jen vazebných míst, protože „obarvené“ oblasti nejsou viditelné pro MS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FAABE84-6A92-44EB-9541-0AE6533C3951}"/>
              </a:ext>
            </a:extLst>
          </p:cNvPr>
          <p:cNvSpPr txBox="1">
            <a:spLocks/>
          </p:cNvSpPr>
          <p:nvPr/>
        </p:nvSpPr>
        <p:spPr>
          <a:xfrm>
            <a:off x="844522" y="36022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Protein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painting</a:t>
            </a:r>
            <a:endParaRPr lang="cs-CZ">
              <a:latin typeface="Georgia Pro Cond Black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7048192F-B432-48B3-A2F1-E4E60C8D4FA5}"/>
              </a:ext>
            </a:extLst>
          </p:cNvPr>
          <p:cNvSpPr txBox="1">
            <a:spLocks/>
          </p:cNvSpPr>
          <p:nvPr/>
        </p:nvSpPr>
        <p:spPr>
          <a:xfrm>
            <a:off x="6719455" y="2076449"/>
            <a:ext cx="5251478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cs-CZ" sz="2400" b="1">
                <a:latin typeface="Cambria" panose="02040503050406030204" pitchFamily="18" charset="0"/>
                <a:ea typeface="Cambria" panose="02040503050406030204" pitchFamily="18" charset="0"/>
              </a:rPr>
              <a:t>Molekulové „barvy“</a:t>
            </a:r>
          </a:p>
          <a:p>
            <a:r>
              <a:rPr lang="cs-CZ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Acid Orange 50</a:t>
            </a:r>
          </a:p>
          <a:p>
            <a:r>
              <a:rPr lang="cs-CZ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R495034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1" b="8248"/>
          <a:stretch/>
        </p:blipFill>
        <p:spPr>
          <a:xfrm>
            <a:off x="6719455" y="5032895"/>
            <a:ext cx="2810308" cy="1128712"/>
          </a:xfrm>
          <a:prstGeom prst="rect">
            <a:avLst/>
          </a:prstGeom>
        </p:spPr>
      </p:pic>
      <p:pic>
        <p:nvPicPr>
          <p:cNvPr id="5132" name="Picture 12" descr="Výsledek obrázku pro phenyl 4-(1-amino-4-hydroxyl-9,10-dioxo-9,10-dihydro-2-anthracenyl)oxy] benzenesulphona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5" b="27985"/>
          <a:stretch/>
        </p:blipFill>
        <p:spPr bwMode="auto">
          <a:xfrm>
            <a:off x="6719455" y="4879628"/>
            <a:ext cx="2877928" cy="13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Výsledek obrázku pro acid orang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5" y="3757554"/>
            <a:ext cx="3062808" cy="10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21A99A2E-310E-470F-B145-3B54ABF28B16}"/>
              </a:ext>
            </a:extLst>
          </p:cNvPr>
          <p:cNvSpPr txBox="1">
            <a:spLocks/>
          </p:cNvSpPr>
          <p:nvPr/>
        </p:nvSpPr>
        <p:spPr>
          <a:xfrm>
            <a:off x="439342" y="6302085"/>
            <a:ext cx="8398442" cy="4076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ChemSpider</a:t>
            </a:r>
            <a:endParaRPr lang="cs-CZ" sz="100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FAABE84-6A92-44EB-9541-0AE6533C3951}"/>
              </a:ext>
            </a:extLst>
          </p:cNvPr>
          <p:cNvSpPr txBox="1">
            <a:spLocks/>
          </p:cNvSpPr>
          <p:nvPr/>
        </p:nvSpPr>
        <p:spPr>
          <a:xfrm>
            <a:off x="844522" y="36022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Protein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painting</a:t>
            </a:r>
            <a:endParaRPr lang="cs-CZ">
              <a:latin typeface="Georgia Pro Cond Black"/>
            </a:endParaRPr>
          </a:p>
        </p:txBody>
      </p:sp>
      <p:pic>
        <p:nvPicPr>
          <p:cNvPr id="2050" name="Picture 2" descr="An external file that holds a picture, illustration, etc.&#10;Object name is nihms775255f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98"/>
          <a:stretch/>
        </p:blipFill>
        <p:spPr bwMode="auto">
          <a:xfrm>
            <a:off x="2211403" y="1617520"/>
            <a:ext cx="7620000" cy="42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1A99A2E-310E-470F-B145-3B54ABF28B16}"/>
              </a:ext>
            </a:extLst>
          </p:cNvPr>
          <p:cNvSpPr txBox="1">
            <a:spLocks/>
          </p:cNvSpPr>
          <p:nvPr/>
        </p:nvSpPr>
        <p:spPr>
          <a:xfrm>
            <a:off x="439342" y="6302085"/>
            <a:ext cx="10034694" cy="4076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Dailing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Luchini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Liotta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‘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Unlocking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Secrets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Protein–Protein Interface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Drug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Targets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Using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Structural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Spectrometry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Techniques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’, 2015</a:t>
            </a:r>
          </a:p>
        </p:txBody>
      </p:sp>
    </p:spTree>
    <p:extLst>
      <p:ext uri="{BB962C8B-B14F-4D97-AF65-F5344CB8AC3E}">
        <p14:creationId xmlns:p14="http://schemas.microsoft.com/office/powerpoint/2010/main" val="92144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FAABE84-6A92-44EB-9541-0AE6533C3951}"/>
              </a:ext>
            </a:extLst>
          </p:cNvPr>
          <p:cNvSpPr txBox="1">
            <a:spLocks/>
          </p:cNvSpPr>
          <p:nvPr/>
        </p:nvSpPr>
        <p:spPr>
          <a:xfrm>
            <a:off x="844522" y="36022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Protein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painting</a:t>
            </a:r>
            <a:endParaRPr lang="cs-CZ">
              <a:latin typeface="Georgia Pro Cond Black"/>
            </a:endParaRPr>
          </a:p>
        </p:txBody>
      </p:sp>
      <p:pic>
        <p:nvPicPr>
          <p:cNvPr id="2050" name="Picture 2" descr="An external file that holds a picture, illustration, etc.&#10;Object name is nihms775255f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t="62999" r="182" b="311"/>
          <a:stretch/>
        </p:blipFill>
        <p:spPr bwMode="auto">
          <a:xfrm>
            <a:off x="2369127" y="2032261"/>
            <a:ext cx="7309876" cy="23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1A99A2E-310E-470F-B145-3B54ABF28B16}"/>
              </a:ext>
            </a:extLst>
          </p:cNvPr>
          <p:cNvSpPr txBox="1">
            <a:spLocks/>
          </p:cNvSpPr>
          <p:nvPr/>
        </p:nvSpPr>
        <p:spPr>
          <a:xfrm>
            <a:off x="439342" y="6302085"/>
            <a:ext cx="10034694" cy="4076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Dailing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Luchini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Liotta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‘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Unlocking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Secrets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Protein–Protein Interface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Drug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Targets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Using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Structural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Spectrometry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Techniques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’, 2015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522" y="4942945"/>
            <a:ext cx="10353762" cy="1208472"/>
          </a:xfrm>
        </p:spPr>
        <p:txBody>
          <a:bodyPr/>
          <a:lstStyle/>
          <a:p>
            <a:pPr marL="36900" indent="0">
              <a:buNone/>
            </a:pPr>
            <a:r>
              <a:rPr lang="cs-CZ" b="1">
                <a:latin typeface="Cambria" panose="02040503050406030204" pitchFamily="18" charset="0"/>
                <a:ea typeface="Cambria" panose="02040503050406030204" pitchFamily="18" charset="0"/>
              </a:rPr>
              <a:t>Nevýhoda:</a:t>
            </a: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 pokud je ve vazebném místě málo oblastí pro štěpení trypsinem, vede to ke snížení rozlišení měřených peptidů</a:t>
            </a:r>
          </a:p>
        </p:txBody>
      </p:sp>
    </p:spTree>
    <p:extLst>
      <p:ext uri="{BB962C8B-B14F-4D97-AF65-F5344CB8AC3E}">
        <p14:creationId xmlns:p14="http://schemas.microsoft.com/office/powerpoint/2010/main" val="423113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8192F-B432-48B3-A2F1-E4E60C8D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Deuterium se používá k přechodnému značení </a:t>
            </a:r>
            <a:r>
              <a:rPr lang="cs-CZ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amidů v proteinové kostře</a:t>
            </a:r>
          </a:p>
          <a:p>
            <a:r>
              <a: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Rychlost výměny vodíku za deuterium poskytuje informace o </a:t>
            </a:r>
            <a:r>
              <a:rPr lang="cs-CZ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přístupnosti amidů</a:t>
            </a:r>
            <a:r>
              <a: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pro rozpouštědlo D</a:t>
            </a:r>
            <a:r>
              <a:rPr lang="cs-CZ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amidy v lineárním peptidu mají </a:t>
            </a:r>
            <a:r>
              <a:rPr lang="cs-CZ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vyšší</a:t>
            </a:r>
            <a:r>
              <a: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poměr rychlosti výměny H/D než amidy na rozhraní PPI, protože jsou lépe přístupné</a:t>
            </a: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FAABE84-6A92-44EB-9541-0AE6533C3951}"/>
              </a:ext>
            </a:extLst>
          </p:cNvPr>
          <p:cNvSpPr txBox="1">
            <a:spLocks/>
          </p:cNvSpPr>
          <p:nvPr/>
        </p:nvSpPr>
        <p:spPr>
          <a:xfrm>
            <a:off x="844522" y="36022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err="1">
                <a:latin typeface="Georgia Pro Cond Black"/>
              </a:rPr>
              <a:t>Hy</a:t>
            </a:r>
            <a:r>
              <a:rPr lang="en-US" err="1">
                <a:latin typeface="Georgia Pro Cond Black"/>
              </a:rPr>
              <a:t>drogen</a:t>
            </a:r>
            <a:r>
              <a:rPr lang="en-US">
                <a:latin typeface="Georgia Pro Cond Black"/>
              </a:rPr>
              <a:t>/</a:t>
            </a:r>
            <a:r>
              <a:rPr lang="cs-CZ">
                <a:latin typeface="Georgia Pro Cond Black"/>
              </a:rPr>
              <a:t>D</a:t>
            </a:r>
            <a:r>
              <a:rPr lang="en-US" err="1">
                <a:latin typeface="Georgia Pro Cond Black"/>
              </a:rPr>
              <a:t>euterium</a:t>
            </a:r>
            <a:r>
              <a:rPr lang="en-US">
                <a:latin typeface="Georgia Pro Cond Black"/>
              </a:rPr>
              <a:t> E</a:t>
            </a:r>
            <a:r>
              <a:rPr lang="cs-CZ" err="1">
                <a:latin typeface="Georgia Pro Cond Black"/>
              </a:rPr>
              <a:t>xchange</a:t>
            </a:r>
            <a:endParaRPr lang="cs-CZ">
              <a:latin typeface="Georgia Pro Cond Black"/>
            </a:endParaRPr>
          </a:p>
        </p:txBody>
      </p:sp>
    </p:spTree>
    <p:extLst>
      <p:ext uri="{BB962C8B-B14F-4D97-AF65-F5344CB8AC3E}">
        <p14:creationId xmlns:p14="http://schemas.microsoft.com/office/powerpoint/2010/main" val="34022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FAABE84-6A92-44EB-9541-0AE6533C3951}"/>
              </a:ext>
            </a:extLst>
          </p:cNvPr>
          <p:cNvSpPr txBox="1">
            <a:spLocks/>
          </p:cNvSpPr>
          <p:nvPr/>
        </p:nvSpPr>
        <p:spPr>
          <a:xfrm>
            <a:off x="844522" y="36022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err="1">
                <a:latin typeface="Georgia Pro Cond Black"/>
              </a:rPr>
              <a:t>Hy</a:t>
            </a:r>
            <a:r>
              <a:rPr lang="en-US" err="1">
                <a:latin typeface="Georgia Pro Cond Black"/>
              </a:rPr>
              <a:t>drogen</a:t>
            </a:r>
            <a:r>
              <a:rPr lang="en-US">
                <a:latin typeface="Georgia Pro Cond Black"/>
              </a:rPr>
              <a:t>/</a:t>
            </a:r>
            <a:r>
              <a:rPr lang="cs-CZ">
                <a:latin typeface="Georgia Pro Cond Black"/>
              </a:rPr>
              <a:t>D</a:t>
            </a:r>
            <a:r>
              <a:rPr lang="en-US" err="1">
                <a:latin typeface="Georgia Pro Cond Black"/>
              </a:rPr>
              <a:t>euterium</a:t>
            </a:r>
            <a:r>
              <a:rPr lang="en-US">
                <a:latin typeface="Georgia Pro Cond Black"/>
              </a:rPr>
              <a:t> E</a:t>
            </a:r>
            <a:r>
              <a:rPr lang="cs-CZ" err="1">
                <a:latin typeface="Georgia Pro Cond Black"/>
              </a:rPr>
              <a:t>xchange</a:t>
            </a:r>
            <a:endParaRPr lang="cs-CZ">
              <a:latin typeface="Georgia Pro Cond Black"/>
            </a:endParaRPr>
          </a:p>
        </p:txBody>
      </p:sp>
      <p:pic>
        <p:nvPicPr>
          <p:cNvPr id="1026" name="Picture 2" descr="An external file that holds a picture, illustration, etc.&#10;Object name is nihms775255f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-1" b="-151"/>
          <a:stretch/>
        </p:blipFill>
        <p:spPr bwMode="auto">
          <a:xfrm>
            <a:off x="2688979" y="1539142"/>
            <a:ext cx="6664847" cy="46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1A99A2E-310E-470F-B145-3B54ABF28B16}"/>
              </a:ext>
            </a:extLst>
          </p:cNvPr>
          <p:cNvSpPr txBox="1">
            <a:spLocks/>
          </p:cNvSpPr>
          <p:nvPr/>
        </p:nvSpPr>
        <p:spPr>
          <a:xfrm>
            <a:off x="439342" y="6302085"/>
            <a:ext cx="10034694" cy="4076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Dailing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Luchini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Liotta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‘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Unlocking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Secrets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Protein–Protein Interface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Drug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Targets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Using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Structural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Spectrometry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Techniques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’, 2015</a:t>
            </a:r>
          </a:p>
        </p:txBody>
      </p:sp>
    </p:spTree>
    <p:extLst>
      <p:ext uri="{BB962C8B-B14F-4D97-AF65-F5344CB8AC3E}">
        <p14:creationId xmlns:p14="http://schemas.microsoft.com/office/powerpoint/2010/main" val="403564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8192F-B432-48B3-A2F1-E4E60C8D4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047259"/>
          </a:xfrm>
        </p:spPr>
        <p:txBody>
          <a:bodyPr/>
          <a:lstStyle/>
          <a:p>
            <a:pPr indent="-305435"/>
            <a:r>
              <a:rPr lang="cs-CZ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Deuterium se používá k přechodnému značení </a:t>
            </a:r>
            <a:r>
              <a:rPr lang="cs-CZ" u="sng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amidů v proteinové kostře</a:t>
            </a:r>
            <a:endParaRPr lang="cs-CZ"/>
          </a:p>
          <a:p>
            <a:pPr indent="-305435"/>
            <a:r>
              <a:rPr lang="cs-CZ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Rychlost výměny vodíku za deuterium poskytuje informace o </a:t>
            </a:r>
            <a:r>
              <a:rPr lang="cs-CZ" u="sng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přístupnosti amidů</a:t>
            </a:r>
            <a:r>
              <a:rPr lang="cs-CZ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pro rozpouštědlo D</a:t>
            </a:r>
            <a:r>
              <a:rPr lang="cs-CZ" baseline="-2500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cs-CZ" b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cs-CZ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amidy v lineárním peptidu mají </a:t>
            </a:r>
            <a:r>
              <a:rPr lang="cs-CZ" sz="2400" i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vyšší</a:t>
            </a:r>
            <a:r>
              <a:rPr lang="cs-CZ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poměr rychlosti výměny H/D než amidy na rozhrání PPI, protože jsou lépe přístupné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305435"/>
            <a:r>
              <a:rPr lang="cs-CZ">
                <a:latin typeface="Cambria"/>
                <a:ea typeface="Cambria" panose="02040503050406030204" pitchFamily="18" charset="0"/>
              </a:rPr>
              <a:t>K </a:t>
            </a:r>
            <a:r>
              <a:rPr lang="cs-CZ" b="1">
                <a:latin typeface="Cambria"/>
                <a:ea typeface="Cambria" panose="02040503050406030204" pitchFamily="18" charset="0"/>
              </a:rPr>
              <a:t>identifikaci</a:t>
            </a:r>
            <a:r>
              <a:rPr lang="cs-CZ">
                <a:latin typeface="Cambria"/>
                <a:ea typeface="Cambria" panose="02040503050406030204" pitchFamily="18" charset="0"/>
              </a:rPr>
              <a:t> se využívá software, který srovnává hmotnostní spektrum </a:t>
            </a:r>
            <a:r>
              <a:rPr lang="cs-CZ" err="1">
                <a:latin typeface="Cambria"/>
                <a:ea typeface="Cambria" panose="02040503050406030204" pitchFamily="18" charset="0"/>
              </a:rPr>
              <a:t>deuterovaných</a:t>
            </a:r>
            <a:r>
              <a:rPr lang="cs-CZ">
                <a:latin typeface="Cambria"/>
                <a:ea typeface="Cambria" panose="02040503050406030204" pitchFamily="18" charset="0"/>
              </a:rPr>
              <a:t> a </a:t>
            </a:r>
            <a:r>
              <a:rPr lang="cs-CZ" err="1">
                <a:latin typeface="Cambria"/>
                <a:ea typeface="Cambria" panose="02040503050406030204" pitchFamily="18" charset="0"/>
              </a:rPr>
              <a:t>nedeuterovaných</a:t>
            </a:r>
            <a:r>
              <a:rPr lang="cs-CZ">
                <a:latin typeface="Cambria"/>
                <a:ea typeface="Cambria" panose="02040503050406030204" pitchFamily="18" charset="0"/>
              </a:rPr>
              <a:t> peptidových fragmentů. Peptidy, které mají </a:t>
            </a:r>
            <a:r>
              <a:rPr lang="cs-CZ" sz="2400" i="1">
                <a:latin typeface="Cambria"/>
                <a:ea typeface="Cambria" panose="02040503050406030204" pitchFamily="18" charset="0"/>
              </a:rPr>
              <a:t>menší</a:t>
            </a:r>
            <a:r>
              <a:rPr lang="cs-CZ">
                <a:latin typeface="Cambria"/>
                <a:ea typeface="Cambria" panose="02040503050406030204" pitchFamily="18" charset="0"/>
              </a:rPr>
              <a:t> obsah D mohou být součástí místa, ve kterém dochází k PPI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 panose="02040503050406030204" pitchFamily="18" charset="0"/>
            </a:endParaRPr>
          </a:p>
          <a:p>
            <a:pPr indent="-305435"/>
            <a:r>
              <a:rPr lang="cs-CZ" b="1">
                <a:latin typeface="Cambria" panose="02040503050406030204" pitchFamily="18" charset="0"/>
                <a:ea typeface="Cambria" panose="02040503050406030204" pitchFamily="18" charset="0"/>
              </a:rPr>
              <a:t>Nevýhody:</a:t>
            </a: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 je obtížné stanovit přesnou sekvenci v místě interakce, není možné stanovit konformační změnu proteinu nebo zaznamenat slabé interakce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FAABE84-6A92-44EB-9541-0AE6533C3951}"/>
              </a:ext>
            </a:extLst>
          </p:cNvPr>
          <p:cNvSpPr txBox="1">
            <a:spLocks/>
          </p:cNvSpPr>
          <p:nvPr/>
        </p:nvSpPr>
        <p:spPr>
          <a:xfrm>
            <a:off x="844522" y="36022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err="1">
                <a:latin typeface="Georgia Pro Cond Black"/>
              </a:rPr>
              <a:t>Hy</a:t>
            </a:r>
            <a:r>
              <a:rPr lang="en-US" err="1">
                <a:latin typeface="Georgia Pro Cond Black"/>
              </a:rPr>
              <a:t>drogen</a:t>
            </a:r>
            <a:r>
              <a:rPr lang="en-US">
                <a:latin typeface="Georgia Pro Cond Black"/>
              </a:rPr>
              <a:t>/</a:t>
            </a:r>
            <a:r>
              <a:rPr lang="cs-CZ">
                <a:latin typeface="Georgia Pro Cond Black"/>
              </a:rPr>
              <a:t>D</a:t>
            </a:r>
            <a:r>
              <a:rPr lang="en-US" err="1">
                <a:latin typeface="Georgia Pro Cond Black"/>
              </a:rPr>
              <a:t>euterium</a:t>
            </a:r>
            <a:r>
              <a:rPr lang="en-US">
                <a:latin typeface="Georgia Pro Cond Black"/>
              </a:rPr>
              <a:t> E</a:t>
            </a:r>
            <a:r>
              <a:rPr lang="cs-CZ" err="1">
                <a:latin typeface="Georgia Pro Cond Black"/>
              </a:rPr>
              <a:t>xchange</a:t>
            </a:r>
            <a:endParaRPr lang="cs-CZ">
              <a:latin typeface="Georgia Pro Cond Black"/>
            </a:endParaRPr>
          </a:p>
        </p:txBody>
      </p:sp>
    </p:spTree>
    <p:extLst>
      <p:ext uri="{BB962C8B-B14F-4D97-AF65-F5344CB8AC3E}">
        <p14:creationId xmlns:p14="http://schemas.microsoft.com/office/powerpoint/2010/main" val="428207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F1893-B8DD-419B-A507-44603066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Koimunoprecipitace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12A4C0-2CA5-4187-8B07-0F466F9C6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cs-CZ" i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in vivo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 metoda pro studium  proteinů a jejich interakčních partnerů v buňkách nebo ve vzorcích tkání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princip je založen jako u ostatních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imunoprecipitačních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 technik na interakci </a:t>
            </a:r>
            <a:r>
              <a:rPr lang="cs-CZ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antigen-protilátka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specifická protilátka – protein vázaný v komplexu s jinými proteiny (často i neznámými) 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alternativa k afinitní chromatografii</a:t>
            </a:r>
            <a:endParaRPr lang="cs-CZ">
              <a:latin typeface="Cambria"/>
            </a:endParaRPr>
          </a:p>
          <a:p>
            <a:pPr indent="-305435"/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21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373FE7-416E-443A-AF6E-9B4BA85B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43465"/>
            <a:ext cx="3685913" cy="1370605"/>
          </a:xfrm>
        </p:spPr>
        <p:txBody>
          <a:bodyPr>
            <a:normAutofit/>
          </a:bodyPr>
          <a:lstStyle/>
          <a:p>
            <a:pPr algn="l"/>
            <a:r>
              <a:rPr lang="cs-CZ" sz="3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Průběh koimunoprecipitace</a:t>
            </a:r>
            <a:endParaRPr lang="cs-CZ" sz="3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E4B2B-5D06-44D8-AB87-BB64FCD4F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247153"/>
            <a:ext cx="4005065" cy="3544046"/>
          </a:xfrm>
        </p:spPr>
        <p:txBody>
          <a:bodyPr>
            <a:normAutofit/>
          </a:bodyPr>
          <a:lstStyle/>
          <a:p>
            <a:pPr indent="-305435"/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příprava </a:t>
            </a:r>
            <a:r>
              <a:rPr lang="cs-CZ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lyzátu</a:t>
            </a: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 (nedenaturační činidla)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tvorba imunokomplexu 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precipitace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promytí nespecificky se vázajících proteinů 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eluce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analýza komplexů s protilátkou</a:t>
            </a:r>
            <a:endParaRPr lang="cs-CZ" sz="1800">
              <a:latin typeface="Cambria"/>
            </a:endParaRPr>
          </a:p>
          <a:p>
            <a:pPr indent="-305435"/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Obrázek 7" descr="Obsah obrázku hodiny, kreslení, podepsat&#10;&#10;Popis vygenerovaný s velmi vysokou mírou spolehlivosti">
            <a:extLst>
              <a:ext uri="{FF2B5EF4-FFF2-40B4-BE49-F238E27FC236}">
                <a16:creationId xmlns:a16="http://schemas.microsoft.com/office/drawing/2014/main" id="{50702025-2EBA-447A-AE04-69E995AD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348" y="2159312"/>
            <a:ext cx="6633184" cy="21160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06AA91F-7372-49ED-89A5-F92533B542AC}"/>
              </a:ext>
            </a:extLst>
          </p:cNvPr>
          <p:cNvSpPr txBox="1"/>
          <p:nvPr/>
        </p:nvSpPr>
        <p:spPr>
          <a:xfrm>
            <a:off x="655607" y="6147759"/>
            <a:ext cx="789029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https://www.mybiosource.com/learn/assay-learning-center/coimmunoprecipitation/</a:t>
            </a:r>
          </a:p>
        </p:txBody>
      </p:sp>
    </p:spTree>
    <p:extLst>
      <p:ext uri="{BB962C8B-B14F-4D97-AF65-F5344CB8AC3E}">
        <p14:creationId xmlns:p14="http://schemas.microsoft.com/office/powerpoint/2010/main" val="81728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5E365-F1C5-4312-A803-ED68BCBC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Shrnutí </a:t>
            </a:r>
            <a:endParaRPr lang="cs-CZ">
              <a:latin typeface="Georgia Pro Cond Black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F57D0-B165-48AA-B2BA-DCDF46168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Cambria"/>
              </a:rPr>
              <a:t>Výhody:</a:t>
            </a:r>
          </a:p>
          <a:p>
            <a:pPr marL="719455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vysoce specifická a velmi jednoduchá metoda 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proteiny interagují během této metody téměř ve fyziologickém stavu 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získaný komplex je možné analyzovat dalšími metodami (western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blot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, MS) 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dají se takto identifikovat proteiny, které se v buňce vyskytují i ve velmi malém množství 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Cambria"/>
              </a:rPr>
              <a:t>Nevýhody:</a:t>
            </a:r>
          </a:p>
          <a:p>
            <a:pPr marL="719455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Cambria"/>
              </a:rPr>
              <a:t>slabší  interakce z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Cambria"/>
              </a:rPr>
              <a:t>nízkoafinitních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Cambria"/>
              </a:rPr>
              <a:t> proteinů nemusí být detekovány</a:t>
            </a:r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náročná izolace protilátek s vysokou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afinitiou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 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není vhodná pro interakce, ke kterým dochází v krátkém časovém období</a:t>
            </a:r>
            <a:endParaRPr lang="cs-CZ">
              <a:latin typeface="Cambria"/>
            </a:endParaRPr>
          </a:p>
          <a:p>
            <a:pPr indent="-305435"/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1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7B222-FF53-4715-952E-FBDD567A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31" y="457200"/>
            <a:ext cx="10353762" cy="1257300"/>
          </a:xfrm>
        </p:spPr>
        <p:txBody>
          <a:bodyPr/>
          <a:lstStyle/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A83AFB-C3C1-447E-8633-BCD28CCD7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65" y="1577687"/>
            <a:ext cx="10623392" cy="4787942"/>
          </a:xfrm>
        </p:spPr>
        <p:txBody>
          <a:bodyPr>
            <a:normAutofit/>
          </a:bodyPr>
          <a:lstStyle/>
          <a:p>
            <a:pPr indent="-305435"/>
            <a:r>
              <a:rPr lang="cs-CZ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•</a:t>
            </a:r>
            <a:r>
              <a:rPr lang="cs-CZ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Tvorba komplexů</a:t>
            </a:r>
            <a:endParaRPr lang="cs-CZ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indent="-305435"/>
            <a:r>
              <a:rPr lang="cs-CZ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•Klíčová role ve většině buněčných procesech</a:t>
            </a:r>
            <a:endParaRPr lang="cs-CZ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indent="-305435"/>
            <a:r>
              <a:rPr lang="cs-CZ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•Proteinová síť - </a:t>
            </a:r>
            <a:r>
              <a:rPr lang="cs-CZ" sz="24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interaktom</a:t>
            </a:r>
            <a:endParaRPr lang="cs-CZ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indent="-305435"/>
            <a:r>
              <a:rPr lang="cs-CZ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•Studium buněčné fyziologie, enzymové kinetiky,  identifikace funkcí neznámých proteinů</a:t>
            </a:r>
            <a:endParaRPr lang="cs-CZ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indent="-305435"/>
            <a:r>
              <a:rPr lang="cs-CZ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•Specifické interakce – specifická funkce</a:t>
            </a:r>
            <a:endParaRPr lang="cs-CZ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indent="-305435"/>
            <a:r>
              <a:rPr lang="cs-CZ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•Klasifikace:</a:t>
            </a:r>
            <a:endParaRPr lang="cs-CZ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Slabé přechodné 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Silné trvalé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</a:endParaRPr>
          </a:p>
          <a:p>
            <a:pPr indent="-305435">
              <a:buFont typeface="Arial" charset="2"/>
              <a:buChar char="•"/>
            </a:pP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49F752D-9637-42E9-9E77-3174340569E6}"/>
              </a:ext>
            </a:extLst>
          </p:cNvPr>
          <p:cNvSpPr txBox="1"/>
          <p:nvPr/>
        </p:nvSpPr>
        <p:spPr>
          <a:xfrm>
            <a:off x="792525" y="6400800"/>
            <a:ext cx="824972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800"/>
              <a:t>Protein-Protein </a:t>
            </a:r>
            <a:r>
              <a:rPr lang="cs-CZ" sz="800" err="1"/>
              <a:t>Interactions</a:t>
            </a:r>
            <a:r>
              <a:rPr lang="cs-CZ" sz="800"/>
              <a:t> and </a:t>
            </a:r>
            <a:r>
              <a:rPr lang="cs-CZ" sz="800" err="1"/>
              <a:t>Assays</a:t>
            </a:r>
            <a:r>
              <a:rPr lang="cs-CZ" sz="800"/>
              <a:t>, </a:t>
            </a:r>
            <a:r>
              <a:rPr lang="cs-CZ" sz="800" err="1">
                <a:ea typeface="+mn-lt"/>
                <a:cs typeface="+mn-lt"/>
              </a:rPr>
              <a:t>Munazza</a:t>
            </a:r>
            <a:r>
              <a:rPr lang="cs-CZ" sz="800">
                <a:ea typeface="+mn-lt"/>
                <a:cs typeface="+mn-lt"/>
              </a:rPr>
              <a:t> </a:t>
            </a:r>
            <a:r>
              <a:rPr lang="cs-CZ" sz="800" err="1">
                <a:ea typeface="+mn-lt"/>
                <a:cs typeface="+mn-lt"/>
              </a:rPr>
              <a:t>Ijaz</a:t>
            </a:r>
            <a:r>
              <a:rPr lang="cs-CZ" sz="800">
                <a:ea typeface="+mn-lt"/>
                <a:cs typeface="+mn-lt"/>
              </a:rPr>
              <a:t>, </a:t>
            </a:r>
            <a:r>
              <a:rPr lang="cs-CZ" sz="800" err="1">
                <a:ea typeface="+mn-lt"/>
                <a:cs typeface="+mn-lt"/>
              </a:rPr>
              <a:t>Mahmood-ur-Rahman</a:t>
            </a:r>
            <a:r>
              <a:rPr lang="cs-CZ" sz="800">
                <a:ea typeface="+mn-lt"/>
                <a:cs typeface="+mn-lt"/>
              </a:rPr>
              <a:t> </a:t>
            </a:r>
            <a:r>
              <a:rPr lang="cs-CZ" sz="800" err="1">
                <a:ea typeface="+mn-lt"/>
                <a:cs typeface="+mn-lt"/>
              </a:rPr>
              <a:t>Ansari</a:t>
            </a:r>
            <a:r>
              <a:rPr lang="cs-CZ" sz="800">
                <a:ea typeface="+mn-lt"/>
                <a:cs typeface="+mn-lt"/>
              </a:rPr>
              <a:t> and Muhammad </a:t>
            </a:r>
            <a:r>
              <a:rPr lang="cs-CZ" sz="800" err="1">
                <a:ea typeface="+mn-lt"/>
                <a:cs typeface="+mn-lt"/>
              </a:rPr>
              <a:t>Iqbal</a:t>
            </a:r>
            <a:r>
              <a:rPr lang="cs-CZ" sz="800">
                <a:ea typeface="+mn-lt"/>
                <a:cs typeface="+mn-lt"/>
              </a:rPr>
              <a:t>, DOI: 10.5772/intechopen.77337</a:t>
            </a:r>
            <a:endParaRPr lang="cs-CZ" sz="800"/>
          </a:p>
        </p:txBody>
      </p:sp>
    </p:spTree>
    <p:extLst>
      <p:ext uri="{BB962C8B-B14F-4D97-AF65-F5344CB8AC3E}">
        <p14:creationId xmlns:p14="http://schemas.microsoft.com/office/powerpoint/2010/main" val="229664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DF168-655E-4BA3-950F-D7AAC69C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Pull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down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assay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Georgia Pro Cond Black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A0B0B5-62AC-401F-BDB9-776393B7E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cs-CZ" i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in vitro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 purifikační metoda používaná ke studiu interakcí mezi dvěma nebo více proteiny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podobná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koimunoprecipitaci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 s tím rozdílem, že pro záchyt proteinových komplexů na povrch nosiče není používána protilátka, ale využívá se vazby </a:t>
            </a:r>
            <a:r>
              <a:rPr lang="cs-CZ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afinitní značky se specifickým imobilizovaným ligandem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 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klonování a přenos cizorodé rekombinantní molekuly DNA do buněk → exprese fúzovaného proteinu se značkou</a:t>
            </a:r>
            <a:endParaRPr lang="cs-CZ">
              <a:latin typeface="Cambria"/>
            </a:endParaRPr>
          </a:p>
          <a:p>
            <a:pPr marL="37465" indent="0">
              <a:buNone/>
            </a:pP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58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A2456A0-13DF-4BA8-9BDD-168E874C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AD0D05-A470-4C06-B9E1-EDD834CA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556702"/>
          </a:xfrm>
        </p:spPr>
        <p:txBody>
          <a:bodyPr>
            <a:normAutofit/>
          </a:bodyPr>
          <a:lstStyle/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Průběh </a:t>
            </a:r>
            <a:endParaRPr lang="cs-CZ">
              <a:latin typeface="Georgia Pro Cond Black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AC2801-7331-498F-836B-0B186D298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54729"/>
            <a:ext cx="5978072" cy="3340119"/>
          </a:xfrm>
        </p:spPr>
        <p:txBody>
          <a:bodyPr anchor="t">
            <a:normAutofit/>
          </a:bodyPr>
          <a:lstStyle/>
          <a:p>
            <a:pPr indent="-305435">
              <a:lnSpc>
                <a:spcPct val="100000"/>
              </a:lnSpc>
            </a:pPr>
            <a:r>
              <a:rPr lang="cs-CZ" sz="1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afinitní ligand je imobilizován na pevném nosiči </a:t>
            </a:r>
            <a:endParaRPr lang="cs-CZ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>
              <a:lnSpc>
                <a:spcPct val="100000"/>
              </a:lnSpc>
            </a:pPr>
            <a:r>
              <a:rPr lang="cs-CZ" sz="1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„návnada“ je označena značkou (tag) a zachycena na imobilizovaném afinitním ligandu specifickým pro tuto značku</a:t>
            </a:r>
            <a:endParaRPr lang="cs-CZ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>
              <a:lnSpc>
                <a:spcPct val="100000"/>
              </a:lnSpc>
            </a:pPr>
            <a:r>
              <a:rPr lang="cs-CZ" sz="1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inkubace se zdrojem interakčních partnerů </a:t>
            </a:r>
            <a:endParaRPr lang="cs-CZ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>
              <a:lnSpc>
                <a:spcPct val="100000"/>
              </a:lnSpc>
            </a:pPr>
            <a:r>
              <a:rPr lang="cs-CZ" sz="1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promytí</a:t>
            </a:r>
            <a:endParaRPr lang="cs-CZ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>
              <a:lnSpc>
                <a:spcPct val="100000"/>
              </a:lnSpc>
            </a:pPr>
            <a:r>
              <a:rPr lang="cs-CZ" sz="1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eluce</a:t>
            </a:r>
            <a:endParaRPr lang="cs-CZ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>
              <a:lnSpc>
                <a:spcPct val="100000"/>
              </a:lnSpc>
            </a:pPr>
            <a:r>
              <a:rPr lang="cs-CZ" sz="1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analýza (např. western </a:t>
            </a:r>
            <a:r>
              <a:rPr lang="cs-CZ" sz="19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blot</a:t>
            </a:r>
            <a:r>
              <a:rPr lang="cs-CZ" sz="1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)</a:t>
            </a:r>
            <a:endParaRPr lang="cs-CZ" sz="1900">
              <a:latin typeface="Cambria"/>
            </a:endParaRPr>
          </a:p>
          <a:p>
            <a:pPr indent="-305435">
              <a:lnSpc>
                <a:spcPct val="100000"/>
              </a:lnSpc>
            </a:pPr>
            <a:endParaRPr lang="cs-CZ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Obrázek 4" descr="Obsah obrázku hra&#10;&#10;Popis vygenerovaný s velmi vysokou mírou spolehlivosti">
            <a:extLst>
              <a:ext uri="{FF2B5EF4-FFF2-40B4-BE49-F238E27FC236}">
                <a16:creationId xmlns:a16="http://schemas.microsoft.com/office/drawing/2014/main" id="{2E08F9F1-53A0-44CF-A372-4D4171A87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45" y="643465"/>
            <a:ext cx="2628718" cy="510337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FE4180F-CA49-4AAF-BE04-16AEC9CBD284}"/>
              </a:ext>
            </a:extLst>
          </p:cNvPr>
          <p:cNvSpPr txBox="1"/>
          <p:nvPr/>
        </p:nvSpPr>
        <p:spPr>
          <a:xfrm>
            <a:off x="526211" y="6102363"/>
            <a:ext cx="118584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tx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https://www.mybiosource.com/learn/assay-learning-center/coimmunoprecipitation/</a:t>
            </a:r>
          </a:p>
          <a:p>
            <a:r>
              <a:rPr lang="en-US" sz="1000">
                <a:solidFill>
                  <a:schemeClr val="tx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https://www.thermofisher.com/cz/en/home/life-science/protein-biology/protein-biology-learning-center/protein-biology-resource-library/pierce-protein-methods/pull-down-assays.html</a:t>
            </a:r>
            <a:endParaRPr lang="en-US" sz="1000">
              <a:solidFill>
                <a:schemeClr val="tx1">
                  <a:lumMod val="6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3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087D5B-9142-458B-AEFF-33A4B19F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Shrnutí </a:t>
            </a:r>
            <a:endParaRPr lang="cs-CZ">
              <a:latin typeface="Georgia Pro Cond Black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E47ED8-1BD4-47BE-A9FA-E39E79DB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32822"/>
            <a:ext cx="5546272" cy="3658378"/>
          </a:xfrm>
        </p:spPr>
        <p:txBody>
          <a:bodyPr anchor="ctr">
            <a:normAutofit/>
          </a:bodyPr>
          <a:lstStyle/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Cambria"/>
              </a:rPr>
              <a:t>Výhody</a:t>
            </a:r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možnost identifikovat i interakční partnery různých nízkomolekulárních ligandů (např. kofaktorů) po jejich kovalentní modifikaci afinitní značkou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Cambria"/>
              </a:rPr>
              <a:t>Nevýhody</a:t>
            </a:r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vyžaduje klonování a přenos cizorodé rekombinantní molekuly DNA do buňky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</a:endParaRPr>
          </a:p>
          <a:p>
            <a:pPr indent="-305435"/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98E35B4A-6404-4919-8DC0-18979357A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07896"/>
              </p:ext>
            </p:extLst>
          </p:nvPr>
        </p:nvGraphicFramePr>
        <p:xfrm>
          <a:off x="6671094" y="2875471"/>
          <a:ext cx="4578533" cy="269829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739571">
                  <a:extLst>
                    <a:ext uri="{9D8B030D-6E8A-4147-A177-3AD203B41FA5}">
                      <a16:colId xmlns:a16="http://schemas.microsoft.com/office/drawing/2014/main" val="1119330457"/>
                    </a:ext>
                  </a:extLst>
                </a:gridCol>
                <a:gridCol w="1838962">
                  <a:extLst>
                    <a:ext uri="{9D8B030D-6E8A-4147-A177-3AD203B41FA5}">
                      <a16:colId xmlns:a16="http://schemas.microsoft.com/office/drawing/2014/main" val="1340976587"/>
                    </a:ext>
                  </a:extLst>
                </a:gridCol>
              </a:tblGrid>
              <a:tr h="561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afinitní značka</a:t>
                      </a:r>
                    </a:p>
                  </a:txBody>
                  <a:tcPr marL="231559" marR="138935" marT="138935" marB="13893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afinitní ligand</a:t>
                      </a:r>
                    </a:p>
                  </a:txBody>
                  <a:tcPr marL="231559" marR="138935" marT="138935" marB="13893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00094"/>
                  </a:ext>
                </a:extLst>
              </a:tr>
              <a:tr h="808912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600" b="1" i="0" u="none" strike="noStrike" noProof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(GST)</a:t>
                      </a:r>
                      <a:endParaRPr lang="cs-CZ">
                        <a:latin typeface="Cambria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glutathion-S-transferasa </a:t>
                      </a:r>
                      <a:endParaRPr lang="cs-CZ">
                        <a:latin typeface="Cambria"/>
                      </a:endParaRPr>
                    </a:p>
                  </a:txBody>
                  <a:tcPr marL="231559" marR="138935" marT="138935" marB="13893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/>
                        </a:rPr>
                        <a:t>glutathion</a:t>
                      </a:r>
                      <a:endParaRPr lang="cs-CZ" sz="160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231559" marR="138935" marT="138935" marB="13893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731412"/>
                  </a:ext>
                </a:extLst>
              </a:tr>
              <a:tr h="743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poly-histidin</a:t>
                      </a:r>
                    </a:p>
                  </a:txBody>
                  <a:tcPr marL="231559" marR="138935" marT="138935" marB="13893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/>
                        </a:rPr>
                        <a:t>chelát kobaltu nebo niklu</a:t>
                      </a:r>
                    </a:p>
                  </a:txBody>
                  <a:tcPr marL="231559" marR="138935" marT="138935" marB="13893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18771"/>
                  </a:ext>
                </a:extLst>
              </a:tr>
              <a:tr h="561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biotin</a:t>
                      </a:r>
                    </a:p>
                  </a:txBody>
                  <a:tcPr marL="231559" marR="138935" marT="138935" marB="13893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/>
                        </a:rPr>
                        <a:t>strepravidin</a:t>
                      </a:r>
                      <a:endParaRPr lang="cs-CZ" sz="160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231559" marR="138935" marT="138935" marB="13893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34092"/>
                  </a:ext>
                </a:extLst>
              </a:tr>
            </a:tbl>
          </a:graphicData>
        </a:graphic>
      </p:graphicFrame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01430EE9-D430-4648-8094-0E95957E1332}"/>
              </a:ext>
            </a:extLst>
          </p:cNvPr>
          <p:cNvSpPr txBox="1">
            <a:spLocks/>
          </p:cNvSpPr>
          <p:nvPr/>
        </p:nvSpPr>
        <p:spPr>
          <a:xfrm>
            <a:off x="5997629" y="1595109"/>
            <a:ext cx="5603781" cy="130049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Příklady afinitních značek a jejich ligandů</a:t>
            </a:r>
          </a:p>
        </p:txBody>
      </p:sp>
    </p:spTree>
    <p:extLst>
      <p:ext uri="{BB962C8B-B14F-4D97-AF65-F5344CB8AC3E}">
        <p14:creationId xmlns:p14="http://schemas.microsoft.com/office/powerpoint/2010/main" val="277564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9D1F7-D6A4-4717-9D14-354A1642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Povrchová </a:t>
            </a:r>
            <a:r>
              <a:rPr lang="cs-CZ" b="1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plazmonová</a:t>
            </a:r>
            <a:r>
              <a:rPr lang="cs-CZ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 rezonance</a:t>
            </a:r>
            <a:endParaRPr lang="cs-CZ" b="1">
              <a:latin typeface="Georgia Pro Cond Black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10E9DF-B190-401E-A14A-38E604BD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cs-CZ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SPR,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Surface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Plasmon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 Resonance</a:t>
            </a: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založena na oscilaci elektronů na rozhraní dvou materiálů o různé optické hustotě</a:t>
            </a: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ozáření monochromatickým světlem způsobuje rezonanci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plazmonů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na povrchu a vznik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plazmonové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vlny</a:t>
            </a: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rezonance závislá na indexu lomu světla</a:t>
            </a: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imobilizace jednoho interakčního partnera na povrch kovu (kovalentní, pomocí protilátky, pomocí značky)</a:t>
            </a: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kolem  imobilizované molekuly proudí roztok s interagující látkou</a:t>
            </a:r>
          </a:p>
          <a:p>
            <a:pPr indent="-305435"/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582D80-F74E-4376-B88C-707885464404}"/>
              </a:ext>
            </a:extLst>
          </p:cNvPr>
          <p:cNvSpPr txBox="1"/>
          <p:nvPr/>
        </p:nvSpPr>
        <p:spPr>
          <a:xfrm>
            <a:off x="885645" y="6435306"/>
            <a:ext cx="1043508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000">
                <a:latin typeface="Cambria"/>
                <a:ea typeface="+mn-lt"/>
                <a:cs typeface="+mn-lt"/>
              </a:rPr>
              <a:t>Metody pro studium protein-proteinových a protein-ligandových interakcí, </a:t>
            </a:r>
            <a:r>
              <a:rPr lang="cs-CZ" sz="1000" err="1">
                <a:latin typeface="Cambria"/>
                <a:ea typeface="+mn-lt"/>
                <a:cs typeface="+mn-lt"/>
              </a:rPr>
              <a:t>Ďurech</a:t>
            </a:r>
            <a:r>
              <a:rPr lang="cs-CZ" sz="1000">
                <a:latin typeface="Cambria"/>
                <a:ea typeface="+mn-lt"/>
                <a:cs typeface="+mn-lt"/>
              </a:rPr>
              <a:t> M., Trčka F., Vojtěšek B., Müller P,, Klin </a:t>
            </a:r>
            <a:r>
              <a:rPr lang="cs-CZ" sz="1000" err="1">
                <a:latin typeface="Cambria"/>
                <a:ea typeface="+mn-lt"/>
                <a:cs typeface="+mn-lt"/>
              </a:rPr>
              <a:t>Onkol</a:t>
            </a:r>
            <a:r>
              <a:rPr lang="cs-CZ" sz="1000">
                <a:latin typeface="Cambria"/>
                <a:ea typeface="+mn-lt"/>
                <a:cs typeface="+mn-lt"/>
              </a:rPr>
              <a:t> 2014; 27 (</a:t>
            </a:r>
            <a:r>
              <a:rPr lang="cs-CZ" sz="1000" err="1">
                <a:latin typeface="Cambria"/>
                <a:ea typeface="+mn-lt"/>
                <a:cs typeface="+mn-lt"/>
              </a:rPr>
              <a:t>Suppl</a:t>
            </a:r>
            <a:r>
              <a:rPr lang="cs-CZ" sz="1000">
                <a:latin typeface="Cambria"/>
                <a:ea typeface="+mn-lt"/>
                <a:cs typeface="+mn-lt"/>
              </a:rPr>
              <a:t> 1): S75–S81</a:t>
            </a:r>
          </a:p>
          <a:p>
            <a:pPr algn="l"/>
            <a:endParaRPr lang="cs-CZ" sz="1000"/>
          </a:p>
        </p:txBody>
      </p:sp>
    </p:spTree>
    <p:extLst>
      <p:ext uri="{BB962C8B-B14F-4D97-AF65-F5344CB8AC3E}">
        <p14:creationId xmlns:p14="http://schemas.microsoft.com/office/powerpoint/2010/main" val="64738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E894CE-31B7-4735-9C64-96366F0D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anchor="b">
            <a:normAutofit/>
          </a:bodyPr>
          <a:lstStyle/>
          <a:p>
            <a:pPr algn="l"/>
            <a:r>
              <a:rPr lang="cs-CZ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SPR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F8B0F6-03AA-4DAA-B2DD-FF1BC952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377" y="2047221"/>
            <a:ext cx="3707497" cy="3499563"/>
          </a:xfrm>
        </p:spPr>
        <p:txBody>
          <a:bodyPr anchor="t">
            <a:normAutofit/>
          </a:bodyPr>
          <a:lstStyle/>
          <a:p>
            <a:pPr indent="-305435" algn="just"/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vazbou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 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druhé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molekuly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se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změní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 index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lomu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,</a:t>
            </a:r>
            <a:r>
              <a:rPr lang="cs-CZ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dojde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k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posunu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rezonančního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úhlu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 </a:t>
            </a:r>
            <a:endParaRPr lang="cs-CZ"/>
          </a:p>
          <a:p>
            <a:pPr indent="-305435" algn="just"/>
            <a:endParaRPr lang="en-US" sz="20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</a:endParaRPr>
          </a:p>
          <a:p>
            <a:pPr indent="-305435" algn="just"/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využití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: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určení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 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asociačních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a 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disociačních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konstant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a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přítomnosti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vlastní</a:t>
            </a:r>
            <a:r>
              <a:rPr lang="en-US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 </a:t>
            </a:r>
            <a:r>
              <a:rPr lang="en-US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interakce</a:t>
            </a:r>
            <a:endParaRPr lang="en-US" sz="20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</a:endParaRPr>
          </a:p>
        </p:txBody>
      </p:sp>
      <p:pic>
        <p:nvPicPr>
          <p:cNvPr id="4" name="Obrázek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47ADF927-90E9-4C94-8AE5-14BC54A3D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389" y="755771"/>
            <a:ext cx="7225107" cy="524118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5430062-F018-4D3F-948C-F1DE8C87AF91}"/>
              </a:ext>
            </a:extLst>
          </p:cNvPr>
          <p:cNvSpPr txBox="1"/>
          <p:nvPr/>
        </p:nvSpPr>
        <p:spPr>
          <a:xfrm>
            <a:off x="813759" y="5658928"/>
            <a:ext cx="37783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00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http://old.vscht.cz/nmr/mol_model_bioinfo/lekce/SPR.pdf</a:t>
            </a:r>
            <a:endParaRPr lang="cs-CZ" sz="1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3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9A4321-AAE4-4234-940F-74D7D4E29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B21861-B2F1-490E-8577-0448F9C8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63272"/>
            <a:ext cx="6197686" cy="1371604"/>
          </a:xfrm>
        </p:spPr>
        <p:txBody>
          <a:bodyPr>
            <a:normAutofit/>
          </a:bodyPr>
          <a:lstStyle/>
          <a:p>
            <a:pPr algn="l"/>
            <a:r>
              <a:rPr lang="cs-CZ" i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  <a:ea typeface="+mj-lt"/>
                <a:cs typeface="+mj-lt"/>
              </a:rPr>
              <a:t>Försterův</a:t>
            </a:r>
            <a:r>
              <a:rPr lang="cs-CZ" i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  <a:ea typeface="+mj-lt"/>
                <a:cs typeface="+mj-lt"/>
              </a:rPr>
              <a:t> rezonanční přenos energie </a:t>
            </a:r>
            <a:endParaRPr lang="cs-CZ">
              <a:latin typeface="Georgia Pro Cond Black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D6BAED-3320-4BFD-A205-6EF35E03A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87656"/>
            <a:ext cx="6197686" cy="3806108"/>
          </a:xfrm>
        </p:spPr>
        <p:txBody>
          <a:bodyPr>
            <a:normAutofit lnSpcReduction="10000"/>
          </a:bodyPr>
          <a:lstStyle/>
          <a:p>
            <a:pPr indent="-305435"/>
            <a:r>
              <a:rPr lang="cs-CZ">
                <a:latin typeface="Cambria"/>
              </a:rPr>
              <a:t>FRET</a:t>
            </a: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přenos energie mezi dvěma chromofory (molekulami citlivými na světlo)</a:t>
            </a: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donorová molekula v excitovaném stavu</a:t>
            </a: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přenos energie na akceptor přes dipól-dipólovou interakci</a:t>
            </a: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extrémně citlivá metoda na vzdálenost molekul </a:t>
            </a: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</a:rPr>
              <a:t>studium interakce mezi proteiny a proteinovými doménami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D87990-4B89-42C0-89D8-E13079968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1978" y="965196"/>
            <a:ext cx="3685394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666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noc, světlo, osvětlené, ulice&#10;&#10;Popis vygenerovaný s velmi vysokou mírou spolehlivosti">
            <a:extLst>
              <a:ext uri="{FF2B5EF4-FFF2-40B4-BE49-F238E27FC236}">
                <a16:creationId xmlns:a16="http://schemas.microsoft.com/office/drawing/2014/main" id="{9811B3BF-0C3E-460C-A94E-74E2C292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928" y="1755063"/>
            <a:ext cx="3438871" cy="33313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BFB6C6E-6C51-4DA9-B591-73B90DAEF05D}"/>
              </a:ext>
            </a:extLst>
          </p:cNvPr>
          <p:cNvSpPr txBox="1"/>
          <p:nvPr/>
        </p:nvSpPr>
        <p:spPr>
          <a:xfrm>
            <a:off x="914398" y="6420928"/>
            <a:ext cx="1046018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000">
                <a:solidFill>
                  <a:schemeClr val="tx2"/>
                </a:solidFill>
                <a:latin typeface="Cambria"/>
                <a:ea typeface="+mn-lt"/>
                <a:cs typeface="+mn-lt"/>
              </a:rPr>
              <a:t>https://www.thermofisher.com/cz/en/home/references/molecular-probes-the-handbook/technical-notes-and-product-highlights/fluorescence-resonance-energy-transfer-fret.html</a:t>
            </a:r>
            <a:endParaRPr lang="cs-CZ" sz="1000">
              <a:solidFill>
                <a:schemeClr val="tx2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396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BC16B-59B6-421B-927B-30936833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553"/>
            <a:ext cx="12192000" cy="650729"/>
          </a:xfrm>
        </p:spPr>
        <p:txBody>
          <a:bodyPr>
            <a:noAutofit/>
          </a:bodyPr>
          <a:lstStyle/>
          <a:p>
            <a:r>
              <a:rPr lang="cs-CZ">
                <a:latin typeface="Georgia Pro Cond Black"/>
                <a:cs typeface="Calibri Light" panose="020F0302020204030204" pitchFamily="34" charset="0"/>
              </a:rPr>
              <a:t>Bimolekulární fluorescenční komplementace</a:t>
            </a:r>
            <a:r>
              <a:rPr lang="cs-CZ" sz="4800">
                <a:effectLst/>
                <a:latin typeface="Georgia Pro Cond Black"/>
                <a:cs typeface="Segoe UI Light" panose="020B0502040204020203" pitchFamily="34" charset="0"/>
              </a:rPr>
              <a:t> </a:t>
            </a:r>
            <a:endParaRPr lang="en-GB" sz="4400">
              <a:effectLst/>
              <a:latin typeface="Georgia Pro Cond Black"/>
              <a:cs typeface="Segoe UI Light" panose="020B0502040204020203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2AC076A-094E-4EB8-BA76-7676CDC321DB}"/>
              </a:ext>
            </a:extLst>
          </p:cNvPr>
          <p:cNvSpPr txBox="1"/>
          <p:nvPr/>
        </p:nvSpPr>
        <p:spPr>
          <a:xfrm>
            <a:off x="545283" y="1660440"/>
            <a:ext cx="3502735" cy="446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BiFC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 i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In vivo </a:t>
            </a: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metoda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Vznik fluorescenčního komplexu (např. YFP</a:t>
            </a:r>
            <a:r>
              <a:rPr lang="en-US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– </a:t>
            </a:r>
            <a:r>
              <a:rPr lang="cs-CZ" sz="190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yellow</a:t>
            </a: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cs-CZ" sz="190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fluorescent</a:t>
            </a: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protein) asociací 2 fragmentů </a:t>
            </a:r>
            <a:r>
              <a:rPr lang="cs-CZ" sz="190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fluoroforu</a:t>
            </a: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b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(N a C fragment)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Každý z fragmentů navázán na jeden protein zájmu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Detekujeme sílu i lokalizaci interakce</a:t>
            </a:r>
          </a:p>
        </p:txBody>
      </p:sp>
      <p:pic>
        <p:nvPicPr>
          <p:cNvPr id="110" name="Obrázek 109" descr="Obsah obrázku mapa, text&#10;&#10;Popis byl vytvořen automaticky">
            <a:extLst>
              <a:ext uri="{FF2B5EF4-FFF2-40B4-BE49-F238E27FC236}">
                <a16:creationId xmlns:a16="http://schemas.microsoft.com/office/drawing/2014/main" id="{34EA0F55-30B8-4E1F-A1DF-0B2DC4278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74" y="4382972"/>
            <a:ext cx="5709009" cy="1869110"/>
          </a:xfrm>
          <a:prstGeom prst="rect">
            <a:avLst/>
          </a:prstGeom>
        </p:spPr>
      </p:pic>
      <p:pic>
        <p:nvPicPr>
          <p:cNvPr id="111" name="Obrázek 110" descr="Obsah obrázku kreslení&#10;&#10;Popis byl vytvořen automaticky">
            <a:extLst>
              <a:ext uri="{FF2B5EF4-FFF2-40B4-BE49-F238E27FC236}">
                <a16:creationId xmlns:a16="http://schemas.microsoft.com/office/drawing/2014/main" id="{D8C17763-4685-47D3-A37F-86C1A66A2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41" y="1280813"/>
            <a:ext cx="7035676" cy="28236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5F214C2-3EC6-4473-8C03-6C2343D3DA47}"/>
              </a:ext>
            </a:extLst>
          </p:cNvPr>
          <p:cNvSpPr txBox="1"/>
          <p:nvPr/>
        </p:nvSpPr>
        <p:spPr>
          <a:xfrm>
            <a:off x="5740136" y="6005861"/>
            <a:ext cx="477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Upraveno z YouTube kanálu: </a:t>
            </a:r>
            <a:r>
              <a:rPr lang="en-GB" sz="100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https://www.youtube.com/watch?v=g6XeVH08xzY&amp;t=12s</a:t>
            </a:r>
            <a:endParaRPr lang="en-GB" sz="1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D7454E-556D-45C6-A444-FB8C78D5B273}"/>
              </a:ext>
            </a:extLst>
          </p:cNvPr>
          <p:cNvSpPr txBox="1"/>
          <p:nvPr/>
        </p:nvSpPr>
        <p:spPr>
          <a:xfrm>
            <a:off x="5606265" y="6252082"/>
            <a:ext cx="5377118" cy="23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chemeClr val="tx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https://www.news-medical.net/life-sciences/Bimolecular-Fluorescence-Complementation-(BiFC).aspx</a:t>
            </a:r>
            <a:endParaRPr lang="en-GB" sz="9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5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020DD41-C766-42E9-805B-38A9EF097A84}"/>
              </a:ext>
            </a:extLst>
          </p:cNvPr>
          <p:cNvSpPr txBox="1"/>
          <p:nvPr/>
        </p:nvSpPr>
        <p:spPr>
          <a:xfrm>
            <a:off x="574178" y="2197628"/>
            <a:ext cx="5521821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90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zobrazit lokalizaci vznikající interakce v závislosti na čase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Vysoká citlivost – detekce i při nízkých hladinách interagujících proteinů 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Není zapotřebí dalších chemických reagentů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MULTICOLOR IMAGING: umožňuje vizualizovat několik P-P komplexů v rámci jedné buňky</a:t>
            </a:r>
          </a:p>
          <a:p>
            <a:endParaRPr lang="en-GB" sz="190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72756F-6603-409D-9CC6-1B25F0556C6B}"/>
              </a:ext>
            </a:extLst>
          </p:cNvPr>
          <p:cNvSpPr txBox="1"/>
          <p:nvPr/>
        </p:nvSpPr>
        <p:spPr>
          <a:xfrm>
            <a:off x="6282061" y="2197628"/>
            <a:ext cx="5336886" cy="301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90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Pomalá maturace </a:t>
            </a:r>
            <a:r>
              <a:rPr lang="cs-CZ" sz="190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fluoroforu</a:t>
            </a: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– může ovlivnit vizualizaci krátce trvajících či proměnlivých interakcí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Nevhodné pro anaerobní organismy (poslední krok maturace </a:t>
            </a:r>
            <a:r>
              <a:rPr lang="cs-CZ" sz="190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fluoroforu</a:t>
            </a: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vyžaduje kyslík)</a:t>
            </a:r>
          </a:p>
          <a:p>
            <a:pPr marL="37465" lvl="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</a:pPr>
            <a:endParaRPr lang="cs-CZ" sz="190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endParaRPr lang="cs-CZ" sz="190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Grafický objekt 6" descr="Součet">
            <a:extLst>
              <a:ext uri="{FF2B5EF4-FFF2-40B4-BE49-F238E27FC236}">
                <a16:creationId xmlns:a16="http://schemas.microsoft.com/office/drawing/2014/main" id="{99B9BCBE-000C-4142-88D2-862F0E9A1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8316" y="1472340"/>
            <a:ext cx="533546" cy="53354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104C920-866F-434F-AAA1-D72D3CC56BB2}"/>
              </a:ext>
            </a:extLst>
          </p:cNvPr>
          <p:cNvSpPr/>
          <p:nvPr/>
        </p:nvSpPr>
        <p:spPr>
          <a:xfrm>
            <a:off x="8683731" y="1693290"/>
            <a:ext cx="533546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AB14EB1-3CB0-4549-BD38-E03C6EF1A1A2}"/>
              </a:ext>
            </a:extLst>
          </p:cNvPr>
          <p:cNvSpPr txBox="1">
            <a:spLocks/>
          </p:cNvSpPr>
          <p:nvPr/>
        </p:nvSpPr>
        <p:spPr>
          <a:xfrm>
            <a:off x="0" y="280553"/>
            <a:ext cx="12191999" cy="65072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>
                <a:latin typeface="Georgia Pro Cond Black"/>
                <a:cs typeface="Calibri Light" panose="020F0302020204030204" pitchFamily="34" charset="0"/>
              </a:rPr>
              <a:t>Bimolekulární fluorescenční komplementace</a:t>
            </a:r>
            <a:r>
              <a:rPr lang="cs-CZ" sz="4800">
                <a:effectLst/>
                <a:latin typeface="Georgia Pro Cond Black"/>
                <a:cs typeface="Segoe UI Light" panose="020B0502040204020203" pitchFamily="34" charset="0"/>
              </a:rPr>
              <a:t> </a:t>
            </a:r>
            <a:endParaRPr lang="en-GB" sz="4400">
              <a:effectLst/>
              <a:latin typeface="Georgia Pro Cond Black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4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EEAC3-89F5-4320-AD31-055F277D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20" y="330200"/>
            <a:ext cx="4028613" cy="1257300"/>
          </a:xfrm>
        </p:spPr>
        <p:txBody>
          <a:bodyPr>
            <a:normAutofit/>
          </a:bodyPr>
          <a:lstStyle/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Yeast two hybrid (Y2H)</a:t>
            </a:r>
            <a:endParaRPr lang="cs-CZ">
              <a:latin typeface="Georgia Pro Cond Black"/>
            </a:endParaRPr>
          </a:p>
        </p:txBody>
      </p:sp>
      <p:pic>
        <p:nvPicPr>
          <p:cNvPr id="4" name="Obrázek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4230136F-144C-4ABF-B4E6-1B114D311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361" y="332804"/>
            <a:ext cx="6895461" cy="619239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477D30-6D55-4583-B8E6-A92480CA85D6}"/>
              </a:ext>
            </a:extLst>
          </p:cNvPr>
          <p:cNvSpPr txBox="1"/>
          <p:nvPr/>
        </p:nvSpPr>
        <p:spPr>
          <a:xfrm>
            <a:off x="348178" y="1791272"/>
            <a:ext cx="4419031" cy="46039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Kvasinkový dvouhybridní systém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Rekonstituce domén transkripčního faktoru GAL4 – spuštění transkripce reportérového genu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Aktivační doména (AD) GAL4 je fúzována s jedním a DNA vazebná (BD) doména s druhým proteinem zájmu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Různé expresní vektory s HIS-tagy na C i N konci pro expresi v </a:t>
            </a:r>
            <a:r>
              <a:rPr lang="cs-CZ" sz="1900" i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 coli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Selekční markery (Trp, Leu) 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Reportérové</a:t>
            </a: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markery (His, </a:t>
            </a:r>
            <a:r>
              <a:rPr lang="cs-CZ" sz="190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Ade</a:t>
            </a: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61AA7D-081F-4157-AFFD-EB3A0F309FAC}"/>
              </a:ext>
            </a:extLst>
          </p:cNvPr>
          <p:cNvSpPr txBox="1"/>
          <p:nvPr/>
        </p:nvSpPr>
        <p:spPr>
          <a:xfrm>
            <a:off x="5841725" y="6284803"/>
            <a:ext cx="51002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solidFill>
                  <a:schemeClr val="tx2">
                    <a:lumMod val="75000"/>
                  </a:schemeClr>
                </a:solidFill>
              </a:rPr>
              <a:t>Upraveno z: </a:t>
            </a:r>
            <a:r>
              <a:rPr lang="cs-CZ" sz="900" err="1">
                <a:solidFill>
                  <a:schemeClr val="tx2">
                    <a:lumMod val="75000"/>
                  </a:schemeClr>
                </a:solidFill>
              </a:rPr>
              <a:t>youtube</a:t>
            </a:r>
            <a:r>
              <a:rPr lang="cs-CZ" sz="900">
                <a:solidFill>
                  <a:schemeClr val="tx2">
                    <a:lumMod val="75000"/>
                  </a:schemeClr>
                </a:solidFill>
              </a:rPr>
              <a:t> kanál Dr. </a:t>
            </a:r>
            <a:r>
              <a:rPr lang="cs-CZ" sz="900" err="1">
                <a:solidFill>
                  <a:schemeClr val="tx2">
                    <a:lumMod val="75000"/>
                  </a:schemeClr>
                </a:solidFill>
              </a:rPr>
              <a:t>Abhishek</a:t>
            </a:r>
            <a:r>
              <a:rPr lang="cs-CZ" sz="9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900" err="1">
                <a:solidFill>
                  <a:schemeClr val="tx2">
                    <a:lumMod val="75000"/>
                  </a:schemeClr>
                </a:solidFill>
              </a:rPr>
              <a:t>Bhandawat</a:t>
            </a:r>
            <a:r>
              <a:rPr lang="cs-CZ" sz="90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cs-CZ" sz="900" err="1">
                <a:solidFill>
                  <a:schemeClr val="tx2">
                    <a:lumMod val="75000"/>
                  </a:schemeClr>
                </a:solidFill>
              </a:rPr>
              <a:t>xplore</a:t>
            </a:r>
            <a:r>
              <a:rPr lang="cs-CZ" sz="900">
                <a:solidFill>
                  <a:schemeClr val="tx2">
                    <a:lumMod val="75000"/>
                  </a:schemeClr>
                </a:solidFill>
              </a:rPr>
              <a:t> bio https://www.youtube.com/watch?v=I</a:t>
            </a:r>
          </a:p>
        </p:txBody>
      </p:sp>
    </p:spTree>
    <p:extLst>
      <p:ext uri="{BB962C8B-B14F-4D97-AF65-F5344CB8AC3E}">
        <p14:creationId xmlns:p14="http://schemas.microsoft.com/office/powerpoint/2010/main" val="365256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EEAC3-89F5-4320-AD31-055F277D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20" y="330200"/>
            <a:ext cx="4028613" cy="1257300"/>
          </a:xfrm>
        </p:spPr>
        <p:txBody>
          <a:bodyPr>
            <a:normAutofit/>
          </a:bodyPr>
          <a:lstStyle/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Yeast two hybrid (Y2H)</a:t>
            </a:r>
            <a:endParaRPr lang="cs-CZ">
              <a:latin typeface="Georgia Pro Cond Black"/>
            </a:endParaRPr>
          </a:p>
        </p:txBody>
      </p:sp>
      <p:pic>
        <p:nvPicPr>
          <p:cNvPr id="8" name="Grafický objekt 7" descr="Součet">
            <a:extLst>
              <a:ext uri="{FF2B5EF4-FFF2-40B4-BE49-F238E27FC236}">
                <a16:creationId xmlns:a16="http://schemas.microsoft.com/office/drawing/2014/main" id="{5293B850-8432-4CCB-BB7A-7B22A355F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8316" y="2078519"/>
            <a:ext cx="533546" cy="53354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11C72BD-60D4-4788-B892-9125B1C7C64C}"/>
              </a:ext>
            </a:extLst>
          </p:cNvPr>
          <p:cNvSpPr/>
          <p:nvPr/>
        </p:nvSpPr>
        <p:spPr>
          <a:xfrm>
            <a:off x="8683731" y="2299469"/>
            <a:ext cx="533546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06731DF-FF15-4721-8E13-605989984A34}"/>
              </a:ext>
            </a:extLst>
          </p:cNvPr>
          <p:cNvSpPr txBox="1"/>
          <p:nvPr/>
        </p:nvSpPr>
        <p:spPr>
          <a:xfrm>
            <a:off x="922210" y="2796999"/>
            <a:ext cx="4825758" cy="197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90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Velmi citlivá metoda – vhodná pro širší screening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Metodicky snadná</a:t>
            </a: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Ekonomicky nenáročná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9BDE006-0CE0-4278-8F4B-22BCDB4B05F1}"/>
              </a:ext>
            </a:extLst>
          </p:cNvPr>
          <p:cNvSpPr txBox="1"/>
          <p:nvPr/>
        </p:nvSpPr>
        <p:spPr>
          <a:xfrm>
            <a:off x="6537625" y="2796999"/>
            <a:ext cx="4825758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90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marL="342900" lvl="0" indent="-305435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  <a:buFont typeface="Wingdings 2" charset="2"/>
              <a:buChar char=""/>
            </a:pPr>
            <a:r>
              <a:rPr lang="cs-CZ" sz="19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Vyšší míra falešně pozitivních i negativních výsledků – nutno ověřit použitím jiné metody</a:t>
            </a:r>
          </a:p>
          <a:p>
            <a:pPr marL="37465" lvl="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E8E2"/>
              </a:buClr>
              <a:buSzPct val="70000"/>
            </a:pPr>
            <a:endParaRPr lang="cs-CZ" sz="190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0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E974A-0656-4324-9E4C-DCD2E229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50166"/>
            <a:ext cx="10353762" cy="1257300"/>
          </a:xfrm>
        </p:spPr>
        <p:txBody>
          <a:bodyPr/>
          <a:lstStyle/>
          <a:p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Izotermální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 titrační kalorimetrie ITC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B4BB76-C93A-4824-94F3-D64A0A03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96" y="1605396"/>
            <a:ext cx="10658561" cy="4878530"/>
          </a:xfrm>
        </p:spPr>
        <p:txBody>
          <a:bodyPr>
            <a:normAutofit lnSpcReduction="10000"/>
          </a:bodyPr>
          <a:lstStyle/>
          <a:p>
            <a:pPr indent="-305435"/>
            <a:r>
              <a:rPr lang="cs-CZ" sz="2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•Studium biologické aktivity, enzymové kinetiky, strukturní změny</a:t>
            </a:r>
            <a:endParaRPr lang="cs-CZ" sz="22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indent="-305435"/>
            <a:r>
              <a:rPr lang="cs-CZ" sz="2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•Měření termodynamických parametrů interakce:</a:t>
            </a:r>
            <a:endParaRPr lang="cs-CZ" sz="22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vazebná konstanta K</a:t>
            </a:r>
            <a:r>
              <a:rPr lang="cs-CZ" sz="1800" baseline="-25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D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stechiometrie interakce n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entalpie ∆H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entalpický přírůstek -T∆S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indent="-305435"/>
            <a:r>
              <a:rPr lang="cs-CZ" sz="2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•Typy vzorků:</a:t>
            </a:r>
            <a:endParaRPr lang="cs-CZ" sz="22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+mn-lt"/>
              <a:cs typeface="Calibri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Pevné vzorky rozpuštěné v pufru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Kapalné vzorky a roztoky látek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Organické, anorganické a biologické materiály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  <a:cs typeface="Calibri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Farmaceutika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</a:endParaRPr>
          </a:p>
          <a:p>
            <a:pPr indent="-305435"/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E76EF32-F65D-4CB6-BE82-26EF0CAA1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18311"/>
              </p:ext>
            </p:extLst>
          </p:nvPr>
        </p:nvGraphicFramePr>
        <p:xfrm>
          <a:off x="6071355" y="2877911"/>
          <a:ext cx="5143500" cy="18844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867832785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197220159"/>
                    </a:ext>
                  </a:extLst>
                </a:gridCol>
              </a:tblGrid>
              <a:tr h="67716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Cambria"/>
                        </a:rPr>
                        <a:t>Výhody</a:t>
                      </a:r>
                      <a:endParaRPr lang="cs-CZ"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Cambria"/>
                        </a:rPr>
                        <a:t>Nevýhody</a:t>
                      </a:r>
                      <a:endParaRPr lang="cs-CZ"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5564734"/>
                  </a:ext>
                </a:extLst>
              </a:tr>
              <a:tr h="1207262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Cambria"/>
                        </a:rPr>
                        <a:t>-  Všechny vazebné parametry po 1 měření</a:t>
                      </a:r>
                      <a:endParaRPr lang="cs-CZ">
                        <a:effectLst/>
                        <a:latin typeface="Cambria"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Cambria"/>
                        </a:rPr>
                        <a:t>- Žádné značení</a:t>
                      </a:r>
                      <a:endParaRPr lang="cs-CZ"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3210" indent="-28321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/>
                        </a:rPr>
                        <a:t>-</a:t>
                      </a:r>
                      <a:r>
                        <a:rPr lang="cs-CZ" sz="2000" kern="1200">
                          <a:effectLst/>
                          <a:latin typeface="Cambria"/>
                        </a:rPr>
                        <a:t>Větší objemy</a:t>
                      </a:r>
                      <a:endParaRPr lang="cs-CZ">
                        <a:effectLst/>
                        <a:latin typeface="Cambria"/>
                      </a:endParaRPr>
                    </a:p>
                    <a:p>
                      <a:pPr marL="283210" indent="-28321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/>
                        </a:rPr>
                        <a:t>-</a:t>
                      </a:r>
                      <a:r>
                        <a:rPr lang="cs-CZ" sz="2000" kern="1200">
                          <a:effectLst/>
                          <a:latin typeface="Cambria"/>
                        </a:rPr>
                        <a:t>Pomalé měření</a:t>
                      </a:r>
                      <a:endParaRPr lang="cs-CZ"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6583044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A2AEAA1-1F59-427D-A196-E277F3B9D6B3}"/>
              </a:ext>
            </a:extLst>
          </p:cNvPr>
          <p:cNvSpPr txBox="1"/>
          <p:nvPr/>
        </p:nvSpPr>
        <p:spPr>
          <a:xfrm>
            <a:off x="1143332" y="6435969"/>
            <a:ext cx="11125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800"/>
              <a:t>Metody pro studium protein-proteinových a protein-ligandových interakcí, </a:t>
            </a:r>
            <a:r>
              <a:rPr lang="cs-CZ" sz="800">
                <a:ea typeface="+mn-lt"/>
                <a:cs typeface="+mn-lt"/>
              </a:rPr>
              <a:t>Ďurech M., Trčka F., Vojtěšek B., Müller P,, Klin Onkol 2014; 27 (Suppl 1): S75–S81</a:t>
            </a:r>
            <a:endParaRPr lang="cs-CZ" sz="800"/>
          </a:p>
        </p:txBody>
      </p:sp>
    </p:spTree>
    <p:extLst>
      <p:ext uri="{BB962C8B-B14F-4D97-AF65-F5344CB8AC3E}">
        <p14:creationId xmlns:p14="http://schemas.microsoft.com/office/powerpoint/2010/main" val="275966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A00C34-79C4-484A-9ACA-1004D7B46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cs-CZ" sz="4400" i="1">
                <a:latin typeface="+mj-lt"/>
              </a:rPr>
              <a:t>Děkujeme za pozornost</a:t>
            </a:r>
            <a:endParaRPr lang="cs-CZ" sz="4000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78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DC7B4D77-99CE-4DC8-924D-F6A468EE0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732" y="1860790"/>
            <a:ext cx="5116377" cy="4706786"/>
          </a:xfrm>
        </p:spPr>
      </p:pic>
      <p:pic>
        <p:nvPicPr>
          <p:cNvPr id="6" name="Obrázek 6" descr="Obsah obrázku pták, květina&#10;&#10;Popis vygenerovaný s velmi vysokou mírou spolehlivosti">
            <a:extLst>
              <a:ext uri="{FF2B5EF4-FFF2-40B4-BE49-F238E27FC236}">
                <a16:creationId xmlns:a16="http://schemas.microsoft.com/office/drawing/2014/main" id="{EF182C20-2C8A-4884-99A9-09ACE0042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80" y="2936246"/>
            <a:ext cx="4928558" cy="2660801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E4E974A-0656-4324-9E4C-DCD2E229548B}"/>
              </a:ext>
            </a:extLst>
          </p:cNvPr>
          <p:cNvSpPr txBox="1">
            <a:spLocks/>
          </p:cNvSpPr>
          <p:nvPr/>
        </p:nvSpPr>
        <p:spPr>
          <a:xfrm>
            <a:off x="913795" y="250166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Izotermální titrační kalorimetrie ITC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3BF6A12-EB18-4740-8F56-68947779CC1B}"/>
              </a:ext>
            </a:extLst>
          </p:cNvPr>
          <p:cNvSpPr txBox="1"/>
          <p:nvPr/>
        </p:nvSpPr>
        <p:spPr>
          <a:xfrm>
            <a:off x="528866" y="6606950"/>
            <a:ext cx="11125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800"/>
              <a:t>Metody pro studium protein-proteinových a protein-ligandových interakcí, </a:t>
            </a:r>
            <a:r>
              <a:rPr lang="cs-CZ" sz="800">
                <a:ea typeface="+mn-lt"/>
                <a:cs typeface="+mn-lt"/>
              </a:rPr>
              <a:t>Ďurech M., Trčka F., Vojtěšek B., Müller P,, Klin Onkol 2014; 27 (Suppl 1): S75–S81</a:t>
            </a:r>
            <a:endParaRPr lang="cs-CZ" sz="800"/>
          </a:p>
        </p:txBody>
      </p:sp>
    </p:spTree>
    <p:extLst>
      <p:ext uri="{BB962C8B-B14F-4D97-AF65-F5344CB8AC3E}">
        <p14:creationId xmlns:p14="http://schemas.microsoft.com/office/powerpoint/2010/main" val="291756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 descr="Obsah obrázku objekt, hřeben, hodiny&#10;&#10;Popis vygenerovaný s velmi vysokou mírou spolehlivosti">
            <a:extLst>
              <a:ext uri="{FF2B5EF4-FFF2-40B4-BE49-F238E27FC236}">
                <a16:creationId xmlns:a16="http://schemas.microsoft.com/office/drawing/2014/main" id="{1ACCDC77-F917-4A63-B1E1-4930F2EF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6" y="2216849"/>
            <a:ext cx="5969479" cy="3740161"/>
          </a:xfrm>
          <a:prstGeom prst="rect">
            <a:avLst/>
          </a:prstGeom>
        </p:spPr>
      </p:pic>
      <p:pic>
        <p:nvPicPr>
          <p:cNvPr id="9" name="Obrázek 9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34F80229-0069-480A-8897-BBEE2514F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51" y="2217863"/>
            <a:ext cx="5549881" cy="3738132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E4E974A-0656-4324-9E4C-DCD2E229548B}"/>
              </a:ext>
            </a:extLst>
          </p:cNvPr>
          <p:cNvSpPr txBox="1">
            <a:spLocks/>
          </p:cNvSpPr>
          <p:nvPr/>
        </p:nvSpPr>
        <p:spPr>
          <a:xfrm>
            <a:off x="913795" y="250166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Izotermální titrační kalorimetrie ITC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4312DF9-E272-49B2-9C43-CA6DE3269228}"/>
              </a:ext>
            </a:extLst>
          </p:cNvPr>
          <p:cNvSpPr txBox="1"/>
          <p:nvPr/>
        </p:nvSpPr>
        <p:spPr>
          <a:xfrm>
            <a:off x="540589" y="6349042"/>
            <a:ext cx="11125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800"/>
              <a:t>Metody pro studium protein-proteinových a protein-ligandových interakcí, </a:t>
            </a:r>
            <a:r>
              <a:rPr lang="cs-CZ" sz="800">
                <a:ea typeface="+mn-lt"/>
                <a:cs typeface="+mn-lt"/>
              </a:rPr>
              <a:t>Ďurech M., Trčka F., Vojtěšek B., Müller P,, Klin Onkol 2014; 27 (Suppl 1): S75–S81</a:t>
            </a:r>
            <a:endParaRPr lang="cs-CZ" sz="800"/>
          </a:p>
        </p:txBody>
      </p:sp>
    </p:spTree>
    <p:extLst>
      <p:ext uri="{BB962C8B-B14F-4D97-AF65-F5344CB8AC3E}">
        <p14:creationId xmlns:p14="http://schemas.microsoft.com/office/powerpoint/2010/main" val="304561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304DB-C5F5-4BF0-BDAA-677B6AB4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80" y="199292"/>
            <a:ext cx="10353762" cy="1257300"/>
          </a:xfrm>
        </p:spPr>
        <p:txBody>
          <a:bodyPr/>
          <a:lstStyle/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Mikroskopická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termoforéza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 MST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6766AD-3202-47B0-AC1C-CA497FED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11" y="1267559"/>
            <a:ext cx="10295146" cy="5238747"/>
          </a:xfrm>
        </p:spPr>
        <p:txBody>
          <a:bodyPr>
            <a:normAutofit/>
          </a:bodyPr>
          <a:lstStyle/>
          <a:p>
            <a:pPr indent="-305435"/>
            <a:r>
              <a:rPr lang="cs-CZ" sz="2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Informace o velikosti molekuly, náboji</a:t>
            </a:r>
            <a:endParaRPr lang="cs-CZ" sz="22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 sz="2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Studium:</a:t>
            </a:r>
            <a:endParaRPr lang="cs-CZ" sz="22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enzymová kinetika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termodynamika interakce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mechanismus vysoce afinitních interakcí proteinů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Řízený pohyb molekul v teplotním gradientu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Optická metoda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Biologické tekutiny (krev,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lyzáty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)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Fluorescence: 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Vnější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951865" indent="-342900">
              <a:buFont typeface="Arial" charset="2"/>
              <a:buChar char="•"/>
            </a:pPr>
            <a:r>
              <a:rPr lang="cs-CZ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Vnitřní (aromatické AMK)</a:t>
            </a:r>
            <a:endParaRPr lang="cs-CZ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</a:endParaRPr>
          </a:p>
          <a:p>
            <a:pPr indent="-305435"/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B9B7B3C-E4AE-4A36-9929-5AB5451BB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29511"/>
              </p:ext>
            </p:extLst>
          </p:nvPr>
        </p:nvGraphicFramePr>
        <p:xfrm>
          <a:off x="5967046" y="4220308"/>
          <a:ext cx="5479498" cy="21101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39749">
                  <a:extLst>
                    <a:ext uri="{9D8B030D-6E8A-4147-A177-3AD203B41FA5}">
                      <a16:colId xmlns:a16="http://schemas.microsoft.com/office/drawing/2014/main" val="1868858192"/>
                    </a:ext>
                  </a:extLst>
                </a:gridCol>
                <a:gridCol w="2739749">
                  <a:extLst>
                    <a:ext uri="{9D8B030D-6E8A-4147-A177-3AD203B41FA5}">
                      <a16:colId xmlns:a16="http://schemas.microsoft.com/office/drawing/2014/main" val="156953094"/>
                    </a:ext>
                  </a:extLst>
                </a:gridCol>
              </a:tblGrid>
              <a:tr h="66907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Cambria"/>
                        </a:rPr>
                        <a:t>Výhody</a:t>
                      </a:r>
                      <a:endParaRPr lang="cs-CZ"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Cambria"/>
                        </a:rPr>
                        <a:t>Nevýhoda</a:t>
                      </a:r>
                      <a:endParaRPr lang="cs-CZ"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1330943"/>
                  </a:ext>
                </a:extLst>
              </a:tr>
              <a:tr h="1441082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kern="1200">
                          <a:effectLst/>
                          <a:latin typeface="Cambria"/>
                        </a:rPr>
                        <a:t>- Malé množství vzorku </a:t>
                      </a:r>
                      <a:endParaRPr lang="cs-CZ" sz="2000">
                        <a:effectLst/>
                        <a:latin typeface="Cambria"/>
                      </a:endParaRPr>
                    </a:p>
                    <a:p>
                      <a:pPr marL="347345" indent="-347345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Cambria"/>
                        </a:rPr>
                        <a:t>- Velikost molekul není limitována</a:t>
                      </a:r>
                      <a:endParaRPr lang="cs-CZ" sz="2000" kern="1200" baseline="0">
                        <a:effectLst/>
                        <a:latin typeface="Cambria"/>
                      </a:endParaRPr>
                    </a:p>
                    <a:p>
                      <a:pPr marL="347345" indent="-347345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Cambria"/>
                        </a:rPr>
                        <a:t>- Bez</a:t>
                      </a:r>
                      <a:r>
                        <a:rPr lang="cs-CZ" sz="2000" kern="1200" baseline="0">
                          <a:effectLst/>
                          <a:latin typeface="Cambria"/>
                        </a:rPr>
                        <a:t> imobilizace</a:t>
                      </a:r>
                      <a:endParaRPr lang="cs-CZ"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Cambria"/>
                        </a:rPr>
                        <a:t>- Fluorescenční</a:t>
                      </a:r>
                      <a:r>
                        <a:rPr lang="cs-CZ" sz="2000" kern="1200" baseline="0">
                          <a:effectLst/>
                          <a:latin typeface="Cambria"/>
                        </a:rPr>
                        <a:t> značení</a:t>
                      </a:r>
                      <a:endParaRPr lang="cs-CZ"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523717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2059B0BD-0177-4942-ADF3-A4EA02DDBB16}"/>
              </a:ext>
            </a:extLst>
          </p:cNvPr>
          <p:cNvSpPr txBox="1"/>
          <p:nvPr/>
        </p:nvSpPr>
        <p:spPr>
          <a:xfrm>
            <a:off x="655608" y="6420928"/>
            <a:ext cx="11412747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800"/>
              <a:t>MicroScale Thermophoresis: Interaction analysis and beyond, </a:t>
            </a:r>
            <a:r>
              <a:rPr lang="cs-CZ" sz="800">
                <a:ea typeface="+mn-lt"/>
                <a:cs typeface="+mn-lt"/>
              </a:rPr>
              <a:t>Moran Jerabek-Willemsena, Timon André, Randy Wanner, Heide Marie Rotha, Stefan Duhra, Philipp Baaske, Dennis Breit, https://doi.org/10.1016/j.molstruc.2014.03.009</a:t>
            </a:r>
            <a:endParaRPr lang="cs-CZ" sz="800"/>
          </a:p>
          <a:p>
            <a:r>
              <a:rPr lang="cs-CZ"/>
              <a:t>, </a:t>
            </a:r>
          </a:p>
        </p:txBody>
      </p:sp>
    </p:spTree>
    <p:extLst>
      <p:ext uri="{BB962C8B-B14F-4D97-AF65-F5344CB8AC3E}">
        <p14:creationId xmlns:p14="http://schemas.microsoft.com/office/powerpoint/2010/main" val="109074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304DB-C5F5-4BF0-BDAA-677B6AB4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80" y="199292"/>
            <a:ext cx="10353762" cy="1257300"/>
          </a:xfrm>
        </p:spPr>
        <p:txBody>
          <a:bodyPr/>
          <a:lstStyle/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Mikroskopická 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termoforéza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</a:rPr>
              <a:t> MST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6766AD-3202-47B0-AC1C-CA497FED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11" y="1267559"/>
            <a:ext cx="10295146" cy="5238747"/>
          </a:xfrm>
        </p:spPr>
        <p:txBody>
          <a:bodyPr>
            <a:normAutofit/>
          </a:bodyPr>
          <a:lstStyle/>
          <a:p>
            <a:pPr indent="-305435"/>
            <a:endParaRPr lang="cs-CZ" sz="22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</a:endParaRPr>
          </a:p>
          <a:p>
            <a:pPr indent="-305435"/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Obrázek 4" descr="Obsah obrázku hodiny&#10;&#10;Popis vygenerovaný s velmi vysokou mírou spolehlivosti">
            <a:extLst>
              <a:ext uri="{FF2B5EF4-FFF2-40B4-BE49-F238E27FC236}">
                <a16:creationId xmlns:a16="http://schemas.microsoft.com/office/drawing/2014/main" id="{8A075E30-2120-45C4-88E1-51375DF65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8" y="1812370"/>
            <a:ext cx="6955765" cy="3908994"/>
          </a:xfrm>
          <a:prstGeom prst="rect">
            <a:avLst/>
          </a:prstGeom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8001433C-4854-4866-AFA3-B516DF776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097" y="2733092"/>
            <a:ext cx="4569125" cy="23263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6CCCA50-2552-4264-AF39-44C713E055A1}"/>
              </a:ext>
            </a:extLst>
          </p:cNvPr>
          <p:cNvSpPr txBox="1"/>
          <p:nvPr/>
        </p:nvSpPr>
        <p:spPr>
          <a:xfrm>
            <a:off x="562708" y="6084276"/>
            <a:ext cx="1130104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800"/>
              <a:t>MicroScale Thermophoresis: Interaction analysis and beyond, Moran Jerabek-Willemsena, Timon André, Randy Wanner, Heide Marie Rotha, Stefan Duhra, Philipp Baaske, Dennis Breit, https://doi.org/10.1016/j.molstruc.2014.03.009</a:t>
            </a:r>
          </a:p>
        </p:txBody>
      </p:sp>
    </p:spTree>
    <p:extLst>
      <p:ext uri="{BB962C8B-B14F-4D97-AF65-F5344CB8AC3E}">
        <p14:creationId xmlns:p14="http://schemas.microsoft.com/office/powerpoint/2010/main" val="328146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6029CC4-2646-4EB0-8673-23ACAFC53DAA}"/>
              </a:ext>
            </a:extLst>
          </p:cNvPr>
          <p:cNvSpPr txBox="1">
            <a:spLocks/>
          </p:cNvSpPr>
          <p:nvPr/>
        </p:nvSpPr>
        <p:spPr>
          <a:xfrm>
            <a:off x="844522" y="1778448"/>
            <a:ext cx="5736387" cy="391577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305435">
              <a:lnSpc>
                <a:spcPct val="250000"/>
              </a:lnSpc>
              <a:buFont typeface="Wingdings 2"/>
              <a:buChar char=""/>
            </a:pPr>
            <a:r>
              <a:rPr lang="cs-CZ" sz="24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Cross-linking</a:t>
            </a:r>
            <a:endParaRPr lang="cs-CZ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+mn-lt"/>
              <a:cs typeface="+mn-lt"/>
            </a:endParaRPr>
          </a:p>
          <a:p>
            <a:pPr marL="285750" indent="-305435">
              <a:lnSpc>
                <a:spcPct val="250000"/>
              </a:lnSpc>
              <a:buFont typeface="Wingdings 2"/>
              <a:buChar char=""/>
            </a:pPr>
            <a:r>
              <a:rPr lang="cs-CZ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Protein </a:t>
            </a:r>
            <a:r>
              <a:rPr lang="cs-CZ" sz="24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painting</a:t>
            </a:r>
            <a:endParaRPr lang="en-US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+mn-lt"/>
              <a:cs typeface="+mn-lt"/>
            </a:endParaRPr>
          </a:p>
          <a:p>
            <a:pPr marL="285750" indent="-305435">
              <a:lnSpc>
                <a:spcPct val="250000"/>
              </a:lnSpc>
              <a:buFont typeface="Wingdings 2"/>
              <a:buChar char=""/>
            </a:pPr>
            <a:r>
              <a:rPr lang="cs-CZ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ea typeface="+mn-lt"/>
                <a:cs typeface="+mn-lt"/>
              </a:rPr>
              <a:t>Hydrogen/Deuterium Exchange</a:t>
            </a:r>
            <a:endParaRPr lang="en-US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+mn-lt"/>
              <a:cs typeface="+mn-lt"/>
            </a:endParaRPr>
          </a:p>
          <a:p>
            <a:pPr marL="37465" indent="0">
              <a:buFont typeface="Wingdings 2" charset="2"/>
              <a:buNone/>
            </a:pP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Georgia Pro Cond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EA304DB-C5F5-4BF0-BDAA-677B6AB43BEE}"/>
              </a:ext>
            </a:extLst>
          </p:cNvPr>
          <p:cNvSpPr txBox="1">
            <a:spLocks/>
          </p:cNvSpPr>
          <p:nvPr/>
        </p:nvSpPr>
        <p:spPr>
          <a:xfrm>
            <a:off x="678872" y="199292"/>
            <a:ext cx="10806545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Georgia Pro Cond Black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FAABE84-6A92-44EB-9541-0AE6533C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22" y="360220"/>
            <a:ext cx="10353762" cy="1257300"/>
          </a:xfrm>
        </p:spPr>
        <p:txBody>
          <a:bodyPr/>
          <a:lstStyle/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Georgia Pro Cond Black"/>
                <a:ea typeface="+mj-lt"/>
                <a:cs typeface="+mj-lt"/>
              </a:rPr>
              <a:t>Metody založené na hmotnostní spektrometrii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Georgia Pro Cond Black"/>
            </a:endParaRPr>
          </a:p>
        </p:txBody>
      </p:sp>
    </p:spTree>
    <p:extLst>
      <p:ext uri="{BB962C8B-B14F-4D97-AF65-F5344CB8AC3E}">
        <p14:creationId xmlns:p14="http://schemas.microsoft.com/office/powerpoint/2010/main" val="299979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ABE84-6A92-44EB-9541-0AE6533C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22" y="360220"/>
            <a:ext cx="10353762" cy="1257300"/>
          </a:xfrm>
        </p:spPr>
        <p:txBody>
          <a:bodyPr/>
          <a:lstStyle/>
          <a:p>
            <a:r>
              <a:rPr lang="cs-CZ" err="1">
                <a:latin typeface="Georgia Pro Cond Black"/>
              </a:rPr>
              <a:t>Cross-linking</a:t>
            </a:r>
            <a:endParaRPr lang="cs-CZ">
              <a:latin typeface="Georgia Pro Cond Black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53B1D-2B78-4262-96DD-859C94F7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22" y="2217450"/>
            <a:ext cx="7194513" cy="3476768"/>
          </a:xfrm>
        </p:spPr>
        <p:txBody>
          <a:bodyPr/>
          <a:lstStyle/>
          <a:p>
            <a:pPr marL="36830" indent="0">
              <a:buNone/>
            </a:pPr>
            <a:r>
              <a:rPr lang="cs-CZ" err="1">
                <a:effectLst/>
                <a:latin typeface="Cambria"/>
                <a:ea typeface="Cambria"/>
              </a:rPr>
              <a:t>Zesíťovací</a:t>
            </a:r>
            <a:r>
              <a:rPr lang="cs-CZ">
                <a:effectLst/>
                <a:latin typeface="Cambria"/>
                <a:ea typeface="Cambria"/>
              </a:rPr>
              <a:t> činidla obsahují na koncích dvě reaktivní skupiny, které se kovalentně vážou na funkční skupiny proteinů: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/>
              <a:latin typeface="Cambria"/>
              <a:ea typeface="Cambria"/>
            </a:endParaRPr>
          </a:p>
          <a:p>
            <a:pPr indent="-305435">
              <a:lnSpc>
                <a:spcPct val="100000"/>
              </a:lnSpc>
              <a:buFontTx/>
              <a:buChar char="-"/>
            </a:pPr>
            <a:r>
              <a:rPr lang="cs-CZ">
                <a:effectLst/>
                <a:latin typeface="Cambria"/>
                <a:ea typeface="Cambria"/>
              </a:rPr>
              <a:t>primární aminy -NH2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/>
              <a:latin typeface="Cambria"/>
              <a:ea typeface="Cambria"/>
            </a:endParaRPr>
          </a:p>
          <a:p>
            <a:pPr indent="-305435">
              <a:lnSpc>
                <a:spcPct val="100000"/>
              </a:lnSpc>
              <a:buFontTx/>
              <a:buChar char="-"/>
            </a:pPr>
            <a:r>
              <a:rPr lang="cs-CZ">
                <a:effectLst/>
                <a:latin typeface="Cambria"/>
                <a:ea typeface="Cambria"/>
              </a:rPr>
              <a:t>karboxyly -COOH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/>
              <a:latin typeface="Cambria"/>
              <a:ea typeface="Cambria"/>
            </a:endParaRPr>
          </a:p>
          <a:p>
            <a:pPr indent="-305435">
              <a:lnSpc>
                <a:spcPct val="100000"/>
              </a:lnSpc>
              <a:buFontTx/>
              <a:buChar char="-"/>
            </a:pPr>
            <a:r>
              <a:rPr lang="cs-CZ" err="1">
                <a:effectLst/>
                <a:latin typeface="Cambria"/>
                <a:ea typeface="Cambria"/>
              </a:rPr>
              <a:t>thioly</a:t>
            </a:r>
            <a:r>
              <a:rPr lang="cs-CZ">
                <a:effectLst/>
                <a:latin typeface="Cambria"/>
                <a:ea typeface="Cambria"/>
              </a:rPr>
              <a:t> -SH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/>
              <a:latin typeface="Cambria"/>
              <a:ea typeface="Cambria"/>
            </a:endParaRPr>
          </a:p>
          <a:p>
            <a:pPr indent="-305435">
              <a:lnSpc>
                <a:spcPct val="100000"/>
              </a:lnSpc>
              <a:buFontTx/>
              <a:buChar char="-"/>
            </a:pPr>
            <a:r>
              <a:rPr lang="cs-CZ">
                <a:effectLst/>
                <a:latin typeface="Cambria"/>
                <a:ea typeface="Cambria"/>
              </a:rPr>
              <a:t>karbonyly -CHO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  <a:p>
            <a:pPr marL="36830" indent="0">
              <a:buNone/>
            </a:pP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1A99A2E-310E-470F-B145-3B54ABF28B16}"/>
              </a:ext>
            </a:extLst>
          </p:cNvPr>
          <p:cNvSpPr txBox="1">
            <a:spLocks/>
          </p:cNvSpPr>
          <p:nvPr/>
        </p:nvSpPr>
        <p:spPr>
          <a:xfrm>
            <a:off x="439342" y="6327346"/>
            <a:ext cx="8398442" cy="3505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Protein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Crosslinking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Applications</a:t>
            </a:r>
            <a:r>
              <a:rPr lang="cs-CZ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00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Thermo</a:t>
            </a:r>
            <a:r>
              <a:rPr lang="en-US" sz="1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Fisher</a:t>
            </a:r>
            <a:endParaRPr lang="cs-CZ" sz="100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1A99A2E-310E-470F-B145-3B54ABF28B16}"/>
              </a:ext>
            </a:extLst>
          </p:cNvPr>
          <p:cNvSpPr txBox="1">
            <a:spLocks/>
          </p:cNvSpPr>
          <p:nvPr/>
        </p:nvSpPr>
        <p:spPr>
          <a:xfrm>
            <a:off x="844522" y="1617520"/>
            <a:ext cx="8398442" cy="53065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830" indent="0">
              <a:buNone/>
            </a:pPr>
            <a:r>
              <a:rPr lang="cs-CZ" sz="2300">
                <a:effectLst/>
                <a:latin typeface="Cambria"/>
                <a:ea typeface="Cambria"/>
              </a:rPr>
              <a:t>Zachycení přechodných nebo slabých PPI, stabilizace interakcí</a:t>
            </a:r>
            <a:endParaRPr lang="cs-CZ" sz="23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mbria"/>
              <a:ea typeface="Cambria"/>
            </a:endParaRPr>
          </a:p>
        </p:txBody>
      </p:sp>
      <p:pic>
        <p:nvPicPr>
          <p:cNvPr id="10" name="Picture 2" descr="Výsledek obrázku pro crosslinking prot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423" y="1992311"/>
            <a:ext cx="29718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b="6298"/>
          <a:stretch/>
        </p:blipFill>
        <p:spPr>
          <a:xfrm>
            <a:off x="5323271" y="3384595"/>
            <a:ext cx="3219048" cy="12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8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3C2441"/>
      </a:dk2>
      <a:lt2>
        <a:srgbClr val="E3E8E2"/>
      </a:lt2>
      <a:accent1>
        <a:srgbClr val="7629E7"/>
      </a:accent1>
      <a:accent2>
        <a:srgbClr val="B317D5"/>
      </a:accent2>
      <a:accent3>
        <a:srgbClr val="E729B9"/>
      </a:accent3>
      <a:accent4>
        <a:srgbClr val="3CBA14"/>
      </a:accent4>
      <a:accent5>
        <a:srgbClr val="21BB3C"/>
      </a:accent5>
      <a:accent6>
        <a:srgbClr val="14B976"/>
      </a:accent6>
      <a:hlink>
        <a:srgbClr val="439531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30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SlateVTI</vt:lpstr>
      <vt:lpstr>Detekce protein-proteinových interakcí</vt:lpstr>
      <vt:lpstr>Úvod</vt:lpstr>
      <vt:lpstr>Izotermální titrační kalorimetrie ITC</vt:lpstr>
      <vt:lpstr>Prezentace aplikace PowerPoint</vt:lpstr>
      <vt:lpstr>Prezentace aplikace PowerPoint</vt:lpstr>
      <vt:lpstr>Mikroskopická termoforéza MST</vt:lpstr>
      <vt:lpstr>Mikroskopická termoforéza MST</vt:lpstr>
      <vt:lpstr>Metody založené na hmotnostní spektrometrii</vt:lpstr>
      <vt:lpstr>Cross-linking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Koimunoprecipitace </vt:lpstr>
      <vt:lpstr>Průběh koimunoprecipitace</vt:lpstr>
      <vt:lpstr>Shrnutí </vt:lpstr>
      <vt:lpstr>Pull down assay</vt:lpstr>
      <vt:lpstr>Průběh </vt:lpstr>
      <vt:lpstr>Shrnutí </vt:lpstr>
      <vt:lpstr>Povrchová plazmonová rezonance</vt:lpstr>
      <vt:lpstr>SPR</vt:lpstr>
      <vt:lpstr>Försterův rezonanční přenos energie </vt:lpstr>
      <vt:lpstr>Bimolekulární fluorescenční komplementace </vt:lpstr>
      <vt:lpstr>Prezentace aplikace PowerPoint</vt:lpstr>
      <vt:lpstr>Yeast two hybrid (Y2H)</vt:lpstr>
      <vt:lpstr>Yeast two hybrid (Y2H)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1</cp:revision>
  <dcterms:created xsi:type="dcterms:W3CDTF">2019-12-02T07:15:46Z</dcterms:created>
  <dcterms:modified xsi:type="dcterms:W3CDTF">2019-12-09T09:28:37Z</dcterms:modified>
</cp:coreProperties>
</file>