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8" r:id="rId6"/>
    <p:sldId id="260" r:id="rId7"/>
    <p:sldId id="404" r:id="rId8"/>
    <p:sldId id="421" r:id="rId9"/>
    <p:sldId id="432" r:id="rId10"/>
    <p:sldId id="422" r:id="rId11"/>
    <p:sldId id="405" r:id="rId12"/>
    <p:sldId id="441" r:id="rId13"/>
    <p:sldId id="444" r:id="rId14"/>
    <p:sldId id="442" r:id="rId15"/>
    <p:sldId id="433" r:id="rId16"/>
    <p:sldId id="434" r:id="rId17"/>
    <p:sldId id="435" r:id="rId18"/>
    <p:sldId id="437" r:id="rId19"/>
    <p:sldId id="259" r:id="rId20"/>
    <p:sldId id="438" r:id="rId21"/>
    <p:sldId id="436" r:id="rId22"/>
    <p:sldId id="439" r:id="rId23"/>
    <p:sldId id="443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4485" autoAdjust="0"/>
  </p:normalViewPr>
  <p:slideViewPr>
    <p:cSldViewPr snapToGrid="0">
      <p:cViewPr varScale="1">
        <p:scale>
          <a:sx n="71" d="100"/>
          <a:sy n="71" d="100"/>
        </p:scale>
        <p:origin x="144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Švandová" userId="78622e91-b98e-4210-a6e0-a6215721f2dc" providerId="ADAL" clId="{3E025B94-E7E0-4122-8147-E04ADA1EE5A0}"/>
    <pc:docChg chg="undo addSld delSld modSld">
      <pc:chgData name="Veronika Švandová" userId="78622e91-b98e-4210-a6e0-a6215721f2dc" providerId="ADAL" clId="{3E025B94-E7E0-4122-8147-E04ADA1EE5A0}" dt="2019-12-05T10:55:10.656" v="9" actId="20577"/>
      <pc:docMkLst>
        <pc:docMk/>
      </pc:docMkLst>
      <pc:sldChg chg="modNotesTx">
        <pc:chgData name="Veronika Švandová" userId="78622e91-b98e-4210-a6e0-a6215721f2dc" providerId="ADAL" clId="{3E025B94-E7E0-4122-8147-E04ADA1EE5A0}" dt="2019-12-05T10:55:10.656" v="9" actId="20577"/>
        <pc:sldMkLst>
          <pc:docMk/>
          <pc:sldMk cId="1993309756" sldId="404"/>
        </pc:sldMkLst>
      </pc:sldChg>
      <pc:sldChg chg="modNotesTx">
        <pc:chgData name="Veronika Švandová" userId="78622e91-b98e-4210-a6e0-a6215721f2dc" providerId="ADAL" clId="{3E025B94-E7E0-4122-8147-E04ADA1EE5A0}" dt="2019-12-05T10:54:56.076" v="5" actId="20577"/>
        <pc:sldMkLst>
          <pc:docMk/>
          <pc:sldMk cId="1537528046" sldId="405"/>
        </pc:sldMkLst>
      </pc:sldChg>
      <pc:sldChg chg="modNotesTx">
        <pc:chgData name="Veronika Švandová" userId="78622e91-b98e-4210-a6e0-a6215721f2dc" providerId="ADAL" clId="{3E025B94-E7E0-4122-8147-E04ADA1EE5A0}" dt="2019-12-05T10:55:00.679" v="6" actId="20577"/>
        <pc:sldMkLst>
          <pc:docMk/>
          <pc:sldMk cId="3031005291" sldId="422"/>
        </pc:sldMkLst>
      </pc:sldChg>
      <pc:sldChg chg="add del">
        <pc:chgData name="Veronika Švandová" userId="78622e91-b98e-4210-a6e0-a6215721f2dc" providerId="ADAL" clId="{3E025B94-E7E0-4122-8147-E04ADA1EE5A0}" dt="2019-12-05T10:55:06.341" v="8" actId="2696"/>
        <pc:sldMkLst>
          <pc:docMk/>
          <pc:sldMk cId="4269378979" sldId="432"/>
        </pc:sldMkLst>
      </pc:sldChg>
      <pc:sldChg chg="modNotesTx">
        <pc:chgData name="Veronika Švandová" userId="78622e91-b98e-4210-a6e0-a6215721f2dc" providerId="ADAL" clId="{3E025B94-E7E0-4122-8147-E04ADA1EE5A0}" dt="2019-12-05T10:54:22.488" v="0" actId="20577"/>
        <pc:sldMkLst>
          <pc:docMk/>
          <pc:sldMk cId="29406911" sldId="433"/>
        </pc:sldMkLst>
      </pc:sldChg>
      <pc:sldChg chg="modNotesTx">
        <pc:chgData name="Veronika Švandová" userId="78622e91-b98e-4210-a6e0-a6215721f2dc" providerId="ADAL" clId="{3E025B94-E7E0-4122-8147-E04ADA1EE5A0}" dt="2019-12-05T10:54:44.861" v="4" actId="5793"/>
        <pc:sldMkLst>
          <pc:docMk/>
          <pc:sldMk cId="1173228117" sldId="434"/>
        </pc:sldMkLst>
      </pc:sldChg>
      <pc:sldChg chg="modNotesTx">
        <pc:chgData name="Veronika Švandová" userId="78622e91-b98e-4210-a6e0-a6215721f2dc" providerId="ADAL" clId="{3E025B94-E7E0-4122-8147-E04ADA1EE5A0}" dt="2019-12-05T10:54:36.267" v="2" actId="20577"/>
        <pc:sldMkLst>
          <pc:docMk/>
          <pc:sldMk cId="62874926" sldId="437"/>
        </pc:sldMkLst>
      </pc:sldChg>
      <pc:sldChg chg="modNotesTx">
        <pc:chgData name="Veronika Švandová" userId="78622e91-b98e-4210-a6e0-a6215721f2dc" providerId="ADAL" clId="{3E025B94-E7E0-4122-8147-E04ADA1EE5A0}" dt="2019-12-05T10:54:28.417" v="1" actId="20577"/>
        <pc:sldMkLst>
          <pc:docMk/>
          <pc:sldMk cId="3731023189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872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49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506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baseline="300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506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381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7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542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39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Didaktické využití dalších aplikací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rawings/d/1GSAfN87ZRhl-1DA67ZtTf17LKOPGbfTvTKOT2iS7IHQ/edit?usp=sharing" TargetMode="External"/><Relationship Id="rId2" Type="http://schemas.openxmlformats.org/officeDocument/2006/relationships/hyperlink" Target="https://docs.google.com/drawings/d/1GSAfN87ZRhl-1DA67ZtTf17LKOPGbfTvTKOT2iS7IHQ/edit?folder=0AMql2YEaZnFeUk9PVA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ocs.google.com/drawings/d/1GSAfN87ZRhl-1DA67ZtTf17LKOPGbfTvTKOT2iS7IHQ/previe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/1GvLj7ju5aEGDFaEwjl2SMgsKoyaPeLxM/p/1IElkATj5FTTn4pIqVtl4cEEohBJc6dIx/edit" TargetMode="External"/><Relationship Id="rId2" Type="http://schemas.openxmlformats.org/officeDocument/2006/relationships/hyperlink" Target="https://sites.google.com/mail.muni.cz/usuch201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1Yx77gMrCfGg73UAA" TargetMode="External"/><Relationship Id="rId7" Type="http://schemas.openxmlformats.org/officeDocument/2006/relationships/hyperlink" Target="https://forms.gle/bKuTrA2PrDr7zwvB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citseucit.cz/" TargetMode="External"/><Relationship Id="rId5" Type="http://schemas.openxmlformats.org/officeDocument/2006/relationships/hyperlink" Target="https://ucitseucit.mfiala.com/administrator" TargetMode="External"/><Relationship Id="rId4" Type="http://schemas.openxmlformats.org/officeDocument/2006/relationships/hyperlink" Target="https://ucitseucit.mfiala.com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embed?src=go.muni.cz_f4dilssm8puree14qpommgcqfs%40group.calendar.google.com&amp;ctz=Europe%2FPrague" TargetMode="External"/><Relationship Id="rId3" Type="http://schemas.openxmlformats.org/officeDocument/2006/relationships/hyperlink" Target="https://www.facebook.com/ucitseucit/" TargetMode="External"/><Relationship Id="rId7" Type="http://schemas.openxmlformats.org/officeDocument/2006/relationships/hyperlink" Target="https://calendar.google.com/calendar/embed?src=go.muni.cz_ph44hc95u1o0c36sa2e96189d4%40group.calendar.google.com&amp;ctz=Europe%2FPragu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calendar.google.com/calendar/embed?src=go.muni.cz_3jot9o1tt054jacv6oo731sau0%40group.calendar.google.com&amp;ctz=Europe%2FPrague" TargetMode="External"/><Relationship Id="rId5" Type="http://schemas.openxmlformats.org/officeDocument/2006/relationships/hyperlink" Target="https://calendar.google.com/calendar/embed?src=go.muni.cz_c4ha3k5qtsnn5ivp3m06f7ttm4%40group.calendar.google.com&amp;ctz=Europe%2FPrague" TargetMode="External"/><Relationship Id="rId4" Type="http://schemas.openxmlformats.org/officeDocument/2006/relationships/hyperlink" Target="https://docs.google.com/document/d/1pnCDe599Hb724MEU9binFOKawsIXiXSJ-tuxANyRaRw/edit?usp=sharing" TargetMode="External"/><Relationship Id="rId9" Type="http://schemas.openxmlformats.org/officeDocument/2006/relationships/hyperlink" Target="https://calendar.google.com/calendar/embed?src=go.muni.cz_8g2u4fnqkb6eiieio82resuleg%40group.calendar.google.com&amp;ctz=Europe%2FPragu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LQ1qmqKbioAYGSY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chybujte.cz/nastroje" TargetMode="External"/><Relationship Id="rId2" Type="http://schemas.openxmlformats.org/officeDocument/2006/relationships/hyperlink" Target="https://www.grammarly.com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goqr.me/" TargetMode="External"/><Relationship Id="rId4" Type="http://schemas.openxmlformats.org/officeDocument/2006/relationships/hyperlink" Target="https://addons.mozilla.org/en-US/firefox/addon/enhancer-for-youtub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jax.org/#demo" TargetMode="External"/><Relationship Id="rId7" Type="http://schemas.openxmlformats.org/officeDocument/2006/relationships/hyperlink" Target="https://bitly.com/" TargetMode="External"/><Relationship Id="rId2" Type="http://schemas.openxmlformats.org/officeDocument/2006/relationships/hyperlink" Target="https://katex.or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inyurl.com/" TargetMode="External"/><Relationship Id="rId5" Type="http://schemas.openxmlformats.org/officeDocument/2006/relationships/hyperlink" Target="http://www.converter.cz/passgen/pswdgen.php" TargetMode="External"/><Relationship Id="rId4" Type="http://schemas.openxmlformats.org/officeDocument/2006/relationships/hyperlink" Target="https://latex2png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ojsemvyzkousela.cz/?p=5691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využití dalších aplikací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F97895-015F-4683-AA3B-AC1403451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Veronika Švandová</a:t>
            </a:r>
          </a:p>
          <a:p>
            <a:r>
              <a:rPr lang="cs-CZ" dirty="0"/>
              <a:t>Ústav chemie </a:t>
            </a:r>
            <a:r>
              <a:rPr lang="cs-CZ" dirty="0" err="1"/>
              <a:t>PřF</a:t>
            </a:r>
            <a:r>
              <a:rPr lang="cs-CZ" dirty="0"/>
              <a:t> MU </a:t>
            </a:r>
            <a:r>
              <a:rPr lang="en-GB" dirty="0"/>
              <a:t>&amp; </a:t>
            </a:r>
            <a:r>
              <a:rPr lang="en-GB" dirty="0" err="1"/>
              <a:t>knihovna</a:t>
            </a:r>
            <a:r>
              <a:rPr lang="en-GB" dirty="0"/>
              <a:t> P</a:t>
            </a:r>
            <a:r>
              <a:rPr lang="cs-CZ" dirty="0" err="1"/>
              <a:t>řF</a:t>
            </a:r>
            <a:r>
              <a:rPr lang="cs-CZ" dirty="0"/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119DCF6-C19D-47E8-A66E-B7AF74A67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zdroj: </a:t>
            </a:r>
            <a:r>
              <a:rPr lang="cs-CZ" sz="2400" dirty="0">
                <a:hlinkClick r:id="rId2"/>
              </a:rPr>
              <a:t>https://docs.google.com/drawings/d/1GSAfN87ZRhl-1DA67ZtTf17LKOPGbfTvTKOT2iS7IHQ/edit?folder=0AMql2YEaZnFeUk9PVA</a:t>
            </a:r>
            <a:endParaRPr lang="cs-CZ" sz="2400" dirty="0"/>
          </a:p>
          <a:p>
            <a:r>
              <a:rPr lang="cs-CZ" sz="2400" dirty="0" err="1"/>
              <a:t>publ</a:t>
            </a:r>
            <a:r>
              <a:rPr lang="cs-CZ" sz="2400" dirty="0"/>
              <a:t>. obrázek: </a:t>
            </a:r>
            <a:r>
              <a:rPr lang="cs-CZ" sz="2400" dirty="0">
                <a:hlinkClick r:id="rId3"/>
              </a:rPr>
              <a:t>https://docs.google.com/drawings/d/1GSAfN87ZRhl-1DA67ZtTf17LKOPGbfTvTKOT2iS7IHQ/edit?usp=sharing</a:t>
            </a:r>
            <a:r>
              <a:rPr lang="cs-CZ" sz="2400" dirty="0"/>
              <a:t> </a:t>
            </a:r>
          </a:p>
          <a:p>
            <a:r>
              <a:rPr lang="cs-CZ" sz="2400" dirty="0"/>
              <a:t>webová stránka: </a:t>
            </a:r>
            <a:r>
              <a:rPr lang="cs-CZ" sz="2400" dirty="0">
                <a:hlinkClick r:id="rId4"/>
              </a:rPr>
              <a:t>https://docs.google.com/drawings/d/1GSAfN87ZRhl-1DA67ZtTf17LKOPGbfTvTKOT2iS7IHQ/preview</a:t>
            </a:r>
            <a:r>
              <a:rPr lang="cs-CZ" sz="2400" dirty="0"/>
              <a:t> 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5AD68F-989E-400F-953D-1B3EBC355C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C43C13-4B47-47EE-BF76-909F250F8F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CBD99C7-DA2A-4122-B97F-0B4DD0BF94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D84F919-4A34-4B52-B446-AEBDC969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064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43931A-4862-4CDC-A9FB-D3BDFBE956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7C4F64-6F30-4C62-AE70-A534BFD411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4FDAA-03AC-413D-9310-7789BA08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webu v Google </a:t>
            </a:r>
            <a:r>
              <a:rPr lang="cs-CZ" dirty="0" err="1"/>
              <a:t>slides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390E924-C9F5-4FC5-9E98-04961D6DB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https://sites.google.com/mail.muni.cz/usuch2019</a:t>
            </a:r>
            <a:endParaRPr lang="cs-CZ" dirty="0"/>
          </a:p>
          <a:p>
            <a:r>
              <a:rPr lang="cs-CZ" dirty="0">
                <a:hlinkClick r:id="rId3"/>
              </a:rPr>
              <a:t>https://sites.google.com/s/1GvLj7ju5aEGDFaEwjl2SMgsKoyaPeLxM/p/1IElkATj5FTTn4pIqVtl4cEEohBJc6dIx/edit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20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071687" y="260649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/>
              <a:t>Redakční systémy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071687" y="1268761"/>
            <a:ext cx="8229600" cy="46085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publikační systém (CMS) -&gt; redakční systém</a:t>
            </a: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1"/>
                </a:solidFill>
                <a:latin typeface="+mn-lt"/>
              </a:rPr>
              <a:t>Contao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Joomla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AACBA9-C2BD-4842-A3B5-C0FAF206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Didaktické využití dalších aplikací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53E921-4ACD-4768-AA5C-608A85F07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27426"/>
            <a:ext cx="12192000" cy="282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7DA2E53-93A2-4E73-AF83-34AA178A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8597"/>
            <a:ext cx="10753200" cy="5053403"/>
          </a:xfrm>
        </p:spPr>
        <p:txBody>
          <a:bodyPr/>
          <a:lstStyle/>
          <a:p>
            <a:r>
              <a:rPr lang="cs-CZ" dirty="0" err="1"/>
              <a:t>pre</a:t>
            </a:r>
            <a:r>
              <a:rPr lang="cs-CZ" dirty="0"/>
              <a:t>-test vstupních znalostí k tvorbě webu: </a:t>
            </a:r>
            <a:r>
              <a:rPr lang="cs-CZ" dirty="0">
                <a:hlinkClick r:id="rId3"/>
              </a:rPr>
              <a:t>https://forms.gle/1Yx77gMrCfGg73UAA</a:t>
            </a:r>
            <a:endParaRPr lang="cs-CZ" dirty="0"/>
          </a:p>
          <a:p>
            <a:r>
              <a:rPr lang="cs-CZ" dirty="0"/>
              <a:t>web Učit se učit</a:t>
            </a:r>
          </a:p>
          <a:p>
            <a:pPr lvl="1"/>
            <a:r>
              <a:rPr lang="cs-CZ" sz="2400" dirty="0">
                <a:hlinkClick r:id="rId4"/>
              </a:rPr>
              <a:t>https://ucitseucit.mfiala.com</a:t>
            </a:r>
            <a:r>
              <a:rPr lang="cs-CZ" sz="2400" dirty="0"/>
              <a:t> </a:t>
            </a:r>
          </a:p>
          <a:p>
            <a:pPr lvl="1"/>
            <a:r>
              <a:rPr lang="cs-CZ" sz="2400" dirty="0">
                <a:hlinkClick r:id="rId5"/>
              </a:rPr>
              <a:t>https://ucitseucit.mfiala.com/administrator</a:t>
            </a:r>
            <a:endParaRPr lang="cs-CZ" sz="2400" dirty="0"/>
          </a:p>
          <a:p>
            <a:pPr lvl="1"/>
            <a:r>
              <a:rPr lang="cs-CZ" sz="2400" dirty="0"/>
              <a:t>starý web: </a:t>
            </a:r>
            <a:r>
              <a:rPr lang="cs-CZ" sz="2400" dirty="0">
                <a:hlinkClick r:id="rId6"/>
              </a:rPr>
              <a:t>https://www.ucitseucit.cz/</a:t>
            </a:r>
            <a:endParaRPr lang="cs-CZ" sz="2400" dirty="0"/>
          </a:p>
          <a:p>
            <a:r>
              <a:rPr lang="cs-CZ" dirty="0"/>
              <a:t>žádost o vložení obrázku: </a:t>
            </a:r>
            <a:r>
              <a:rPr lang="cs-CZ" dirty="0">
                <a:hlinkClick r:id="rId7"/>
              </a:rPr>
              <a:t>https://forms.gle/bKuTrA2PrDr7zwvB6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D75F3-4C13-4779-9806-3D4228446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2B47B-DFA6-4B99-9B8C-DE27B2BCC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3228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7DA2E53-93A2-4E73-AF83-34AA178A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8597"/>
            <a:ext cx="10753200" cy="5053403"/>
          </a:xfrm>
        </p:spPr>
        <p:txBody>
          <a:bodyPr/>
          <a:lstStyle/>
          <a:p>
            <a:r>
              <a:rPr lang="cs-CZ" dirty="0"/>
              <a:t>témata:</a:t>
            </a:r>
          </a:p>
          <a:p>
            <a:pPr lvl="1"/>
            <a:r>
              <a:rPr lang="cs-CZ" dirty="0"/>
              <a:t>obecně o studium učitelství na </a:t>
            </a:r>
            <a:r>
              <a:rPr lang="cs-CZ" dirty="0" err="1"/>
              <a:t>PřF</a:t>
            </a:r>
            <a:r>
              <a:rPr lang="cs-CZ" dirty="0"/>
              <a:t> MU</a:t>
            </a:r>
          </a:p>
          <a:p>
            <a:pPr lvl="1"/>
            <a:r>
              <a:rPr lang="cs-CZ" dirty="0"/>
              <a:t>nová periodická tabulka (CHE)</a:t>
            </a:r>
          </a:p>
          <a:p>
            <a:pPr lvl="1"/>
            <a:r>
              <a:rPr lang="cs-CZ" dirty="0"/>
              <a:t>brožura učitelství – co?</a:t>
            </a:r>
          </a:p>
          <a:p>
            <a:pPr lvl="1"/>
            <a:r>
              <a:rPr lang="cs-CZ" dirty="0"/>
              <a:t>vlastní téma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D75F3-4C13-4779-9806-3D4228446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2B47B-DFA6-4B99-9B8C-DE27B2BCC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908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95218" y="370180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 err="1"/>
              <a:t>Facebook</a:t>
            </a:r>
            <a:endParaRPr lang="cs-CZ" sz="32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095218" y="1413594"/>
            <a:ext cx="8115581" cy="466447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hlinkClick r:id="rId3"/>
              </a:rPr>
              <a:t>https://www.facebook.com/ucitseucit/</a:t>
            </a:r>
            <a:endParaRPr lang="cs-CZ" sz="2800" dirty="0"/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tvorba příspěvku z  oboru</a:t>
            </a: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soubor pro přípravu příspěvků: </a:t>
            </a:r>
            <a:r>
              <a:rPr lang="cs-CZ" sz="2800" dirty="0">
                <a:solidFill>
                  <a:schemeClr val="tx1"/>
                </a:solidFill>
                <a:latin typeface="+mn-lt"/>
                <a:hlinkClick r:id="rId4"/>
              </a:rPr>
              <a:t>https://docs.google.com/document/d/1pnCDe599Hb724MEU9binFOKawsIXiXSJ-tuxANyRaRw/edit?usp=sharing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kalendáře:</a:t>
            </a:r>
          </a:p>
          <a:p>
            <a:pPr marL="10201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chemie: </a:t>
            </a:r>
            <a:r>
              <a:rPr lang="cs-CZ" sz="2000" dirty="0">
                <a:solidFill>
                  <a:schemeClr val="tx1"/>
                </a:solidFill>
                <a:latin typeface="+mn-lt"/>
                <a:hlinkClick r:id="rId5"/>
              </a:rPr>
              <a:t>https://calendar.google.com/calendar/embed?src=go.muni.cz_c4ha3k5qtsnn5ivp3m06f7ttm4%40group.calendar.google.com&amp;ctz=Europe%2FPrague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201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fyzika: </a:t>
            </a:r>
            <a:r>
              <a:rPr lang="cs-CZ" sz="2000" dirty="0">
                <a:solidFill>
                  <a:schemeClr val="tx1"/>
                </a:solidFill>
                <a:latin typeface="+mn-lt"/>
                <a:hlinkClick r:id="rId6"/>
              </a:rPr>
              <a:t>https://calendar.google.com/calendar/embed?src=go.muni.cz_3jot9o1tt054jacv6oo731sau0%40group.calendar.google.com&amp;ctz=Europe%2FPrague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201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biologie: </a:t>
            </a:r>
            <a:r>
              <a:rPr lang="cs-CZ" sz="2000" dirty="0">
                <a:solidFill>
                  <a:schemeClr val="tx1"/>
                </a:solidFill>
                <a:latin typeface="+mn-lt"/>
                <a:hlinkClick r:id="rId7"/>
              </a:rPr>
              <a:t>https://calendar.google.com/calendar/embed?src=go.muni.cz_ph44hc95u1o0c36sa2e96189d4%40group.calendar.google.com&amp;ctz=Europe%2FPrague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201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geografie: </a:t>
            </a:r>
            <a:r>
              <a:rPr lang="cs-CZ" sz="2000" dirty="0">
                <a:solidFill>
                  <a:schemeClr val="tx1"/>
                </a:solidFill>
                <a:latin typeface="+mn-lt"/>
                <a:hlinkClick r:id="rId8"/>
              </a:rPr>
              <a:t>https://calendar.google.com/calendar/embed?src=go.muni.cz_f4dilssm8puree14qpommgcqfs%40group.calendar.google.com&amp;ctz=Europe%2FPrague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201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matematika: </a:t>
            </a:r>
            <a:r>
              <a:rPr lang="cs-CZ" sz="2000" dirty="0">
                <a:solidFill>
                  <a:schemeClr val="tx1"/>
                </a:solidFill>
                <a:latin typeface="+mn-lt"/>
                <a:hlinkClick r:id="rId9"/>
              </a:rPr>
              <a:t>https://calendar.google.com/calendar/embed?src=go.muni.cz_8g2u4fnqkb6eiieio82resuleg%40group.calendar.google.com&amp;ctz=Europe%2FPrague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74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7DA2E53-93A2-4E73-AF83-34AA178A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samostatná prezentace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D75F3-4C13-4779-9806-3D4228446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2B47B-DFA6-4B99-9B8C-DE27B2BCC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4F5779-0361-485D-ACE5-0E05D25775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Plickers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AD6BB0E-B9F0-4B7E-BEC3-115F5797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Hlasovací aplikace</a:t>
            </a:r>
          </a:p>
        </p:txBody>
      </p:sp>
    </p:spTree>
    <p:extLst>
      <p:ext uri="{BB962C8B-B14F-4D97-AF65-F5344CB8AC3E}">
        <p14:creationId xmlns:p14="http://schemas.microsoft.com/office/powerpoint/2010/main" val="528634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73BA644-4A3A-495B-9D46-335DC5973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</a:t>
            </a:r>
            <a:r>
              <a:rPr lang="cs-CZ" dirty="0"/>
              <a:t>- test: </a:t>
            </a:r>
            <a:r>
              <a:rPr lang="cs-CZ" dirty="0">
                <a:hlinkClick r:id="rId3"/>
              </a:rPr>
              <a:t>https://forms.gle/aLQ1qmqKbioAYGSY6</a:t>
            </a:r>
            <a:r>
              <a:rPr lang="cs-CZ" dirty="0"/>
              <a:t> 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E935A0-01BA-4762-B4CE-C444F23C0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5EEBCB-6ABA-48FB-848B-A655AB6490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BD5C94-AD4C-466B-B0E1-42100F5C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využité dalších aplikací</a:t>
            </a:r>
          </a:p>
        </p:txBody>
      </p:sp>
    </p:spTree>
    <p:extLst>
      <p:ext uri="{BB962C8B-B14F-4D97-AF65-F5344CB8AC3E}">
        <p14:creationId xmlns:p14="http://schemas.microsoft.com/office/powerpoint/2010/main" val="3731023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6E331D-328E-4293-84DE-665B69C84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asistence při psaní:</a:t>
            </a:r>
          </a:p>
          <a:p>
            <a:pPr lvl="1"/>
            <a:r>
              <a:rPr lang="cs-CZ" dirty="0" err="1"/>
              <a:t>Grammarly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https://www.grammarly.com/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diakritika: </a:t>
            </a:r>
            <a:r>
              <a:rPr lang="cs-CZ" dirty="0">
                <a:hlinkClick r:id="rId3"/>
              </a:rPr>
              <a:t>https://www.nechybujte.cz/nastroje</a:t>
            </a:r>
            <a:r>
              <a:rPr lang="cs-CZ" dirty="0"/>
              <a:t> </a:t>
            </a:r>
          </a:p>
          <a:p>
            <a:r>
              <a:rPr lang="cs-CZ" dirty="0"/>
              <a:t>doplňky webových prohlížečů: </a:t>
            </a:r>
            <a:r>
              <a:rPr lang="cs-CZ" dirty="0" err="1"/>
              <a:t>Firefox</a:t>
            </a:r>
            <a:endParaRPr lang="cs-CZ" dirty="0"/>
          </a:p>
          <a:p>
            <a:pPr lvl="1"/>
            <a:r>
              <a:rPr lang="cs-CZ" dirty="0" err="1"/>
              <a:t>Firefox</a:t>
            </a:r>
            <a:r>
              <a:rPr lang="cs-CZ" dirty="0"/>
              <a:t> </a:t>
            </a:r>
            <a:r>
              <a:rPr lang="cs-CZ" dirty="0" err="1"/>
              <a:t>screenshots</a:t>
            </a:r>
            <a:r>
              <a:rPr lang="cs-CZ" dirty="0"/>
              <a:t>: </a:t>
            </a:r>
            <a:r>
              <a:rPr lang="en-US" dirty="0"/>
              <a:t>Firefox screenshots: https://support.mozilla.org/cs/kb/firefox-screenshots</a:t>
            </a:r>
            <a:endParaRPr lang="cs-CZ" dirty="0"/>
          </a:p>
          <a:p>
            <a:pPr lvl="1"/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Dial</a:t>
            </a:r>
            <a:r>
              <a:rPr lang="cs-CZ" dirty="0"/>
              <a:t>: organizace záložek: https://addons.mozilla.org/cs/firefox/addon/quick-dial/</a:t>
            </a:r>
          </a:p>
          <a:p>
            <a:pPr lvl="1"/>
            <a:r>
              <a:rPr lang="cs-CZ" dirty="0" err="1"/>
              <a:t>Enhancer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YouTube</a:t>
            </a:r>
            <a:r>
              <a:rPr lang="cs-CZ" dirty="0"/>
              <a:t>™: </a:t>
            </a:r>
            <a:r>
              <a:rPr lang="cs-CZ" dirty="0">
                <a:hlinkClick r:id="rId4"/>
              </a:rPr>
              <a:t>https://addons.mozilla.org/en-US/firefox/addon/enhancer-for-youtube/</a:t>
            </a:r>
            <a:endParaRPr lang="cs-CZ" dirty="0"/>
          </a:p>
          <a:p>
            <a:r>
              <a:rPr lang="cs-CZ" dirty="0"/>
              <a:t>generování QR kódu:</a:t>
            </a:r>
          </a:p>
          <a:p>
            <a:pPr lvl="1"/>
            <a:r>
              <a:rPr lang="cs-CZ" dirty="0"/>
              <a:t>na webu – např. </a:t>
            </a:r>
            <a:r>
              <a:rPr lang="cs-CZ" dirty="0">
                <a:hlinkClick r:id="rId5"/>
              </a:rPr>
              <a:t>http://goqr.me/</a:t>
            </a:r>
            <a:endParaRPr lang="cs-CZ" dirty="0"/>
          </a:p>
          <a:p>
            <a:pPr lvl="1"/>
            <a:r>
              <a:rPr lang="cs-CZ" dirty="0"/>
              <a:t>u </a:t>
            </a:r>
            <a:r>
              <a:rPr lang="cs-CZ" dirty="0" err="1"/>
              <a:t>Facebookové</a:t>
            </a:r>
            <a:r>
              <a:rPr lang="cs-CZ" dirty="0"/>
              <a:t> události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A3AE53-9A14-4440-B032-718F881C54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EBBF0B-7D40-4834-A8C5-D6D5450B08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7D9DAD9-FDB6-423B-AC68-04A9EF955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aplikace</a:t>
            </a:r>
          </a:p>
        </p:txBody>
      </p:sp>
    </p:spTree>
    <p:extLst>
      <p:ext uri="{BB962C8B-B14F-4D97-AF65-F5344CB8AC3E}">
        <p14:creationId xmlns:p14="http://schemas.microsoft.com/office/powerpoint/2010/main" val="40773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6E331D-328E-4293-84DE-665B69C84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LaTeX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https://katex.org/</a:t>
            </a:r>
            <a:r>
              <a:rPr lang="cs-CZ" dirty="0"/>
              <a:t>, </a:t>
            </a:r>
            <a:r>
              <a:rPr lang="cs-CZ" dirty="0" err="1"/>
              <a:t>MathJax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https://www.mathjax.org/#demo</a:t>
            </a:r>
            <a:r>
              <a:rPr lang="cs-CZ" dirty="0"/>
              <a:t> , Latex2png: </a:t>
            </a:r>
            <a:r>
              <a:rPr lang="cs-CZ" dirty="0">
                <a:hlinkClick r:id="rId4"/>
              </a:rPr>
              <a:t>https://latex2png.com/</a:t>
            </a:r>
            <a:endParaRPr lang="cs-CZ" dirty="0"/>
          </a:p>
          <a:p>
            <a:r>
              <a:rPr lang="cs-CZ" dirty="0"/>
              <a:t>Stahování z </a:t>
            </a:r>
            <a:r>
              <a:rPr lang="cs-CZ" dirty="0" err="1"/>
              <a:t>YouTube</a:t>
            </a:r>
            <a:endParaRPr lang="cs-CZ" dirty="0"/>
          </a:p>
          <a:p>
            <a:pPr lvl="1"/>
            <a:r>
              <a:rPr lang="cs-CZ" dirty="0"/>
              <a:t>Yout.com</a:t>
            </a:r>
          </a:p>
          <a:p>
            <a:pPr lvl="1"/>
            <a:r>
              <a:rPr lang="cs-CZ" dirty="0"/>
              <a:t>jiné?</a:t>
            </a:r>
          </a:p>
          <a:p>
            <a:r>
              <a:rPr lang="cs-CZ" dirty="0"/>
              <a:t>generátor hesel: </a:t>
            </a:r>
            <a:r>
              <a:rPr lang="cs-CZ" dirty="0">
                <a:hlinkClick r:id="rId5"/>
              </a:rPr>
              <a:t>http://www.converter.cz/passgen/pswdgen.php</a:t>
            </a:r>
            <a:endParaRPr lang="cs-CZ" dirty="0"/>
          </a:p>
          <a:p>
            <a:r>
              <a:rPr lang="cs-CZ" dirty="0"/>
              <a:t>zkracování url: např. </a:t>
            </a:r>
            <a:r>
              <a:rPr lang="cs-CZ" u="sng" dirty="0">
                <a:hlinkClick r:id="rId6"/>
              </a:rPr>
              <a:t>tinyurl.com,</a:t>
            </a:r>
            <a:r>
              <a:rPr lang="cs-CZ" dirty="0"/>
              <a:t> </a:t>
            </a:r>
            <a:r>
              <a:rPr lang="cs-CZ" u="sng" dirty="0">
                <a:hlinkClick r:id="rId7"/>
              </a:rPr>
              <a:t>bitly.com/</a:t>
            </a:r>
            <a:endParaRPr lang="cs-CZ" u="sng" dirty="0"/>
          </a:p>
          <a:p>
            <a:r>
              <a:rPr lang="cs-CZ" dirty="0"/>
              <a:t>Google </a:t>
            </a:r>
            <a:r>
              <a:rPr lang="cs-CZ" dirty="0" err="1"/>
              <a:t>classroom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A3AE53-9A14-4440-B032-718F881C54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EBBF0B-7D40-4834-A8C5-D6D5450B08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7D9DAD9-FDB6-423B-AC68-04A9EF955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aplikace</a:t>
            </a:r>
          </a:p>
        </p:txBody>
      </p:sp>
    </p:spTree>
    <p:extLst>
      <p:ext uri="{BB962C8B-B14F-4D97-AF65-F5344CB8AC3E}">
        <p14:creationId xmlns:p14="http://schemas.microsoft.com/office/powerpoint/2010/main" val="72716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7DA2E53-93A2-4E73-AF83-34AA178A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webu</a:t>
            </a:r>
          </a:p>
          <a:p>
            <a:r>
              <a:rPr lang="cs-CZ" dirty="0" err="1"/>
              <a:t>Facebook</a:t>
            </a:r>
            <a:endParaRPr lang="cs-CZ" dirty="0"/>
          </a:p>
          <a:p>
            <a:r>
              <a:rPr lang="cs-CZ" dirty="0"/>
              <a:t>Hlasovací aplikace</a:t>
            </a:r>
          </a:p>
          <a:p>
            <a:pPr lvl="1"/>
            <a:r>
              <a:rPr lang="cs-CZ" dirty="0" err="1"/>
              <a:t>Plickers</a:t>
            </a:r>
            <a:endParaRPr lang="cs-CZ" dirty="0"/>
          </a:p>
          <a:p>
            <a:pPr lvl="1"/>
            <a:r>
              <a:rPr lang="cs-CZ" dirty="0" err="1"/>
              <a:t>Kahoot</a:t>
            </a:r>
            <a:endParaRPr lang="cs-CZ" dirty="0"/>
          </a:p>
          <a:p>
            <a:r>
              <a:rPr lang="cs-CZ" dirty="0"/>
              <a:t>Další aplikace s didaktickým potenciálem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D75F3-4C13-4779-9806-3D4228446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2B47B-DFA6-4B99-9B8C-DE27B2BCC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AD6BB0E-B9F0-4B7E-BEC3-115F5797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1196575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B3BD64-AFD0-4E4E-A329-F901D94487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292DBF-B550-4EAA-BB62-042D8774A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2369CC-60F3-4D4F-B079-51D25555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 </a:t>
            </a:r>
            <a:r>
              <a:rPr lang="cs-CZ" dirty="0" err="1"/>
              <a:t>Firefoxu</a:t>
            </a:r>
            <a:r>
              <a:rPr lang="cs-CZ" dirty="0"/>
              <a:t>: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Dial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CD48AD5-EC46-4DE7-9253-92EE3ED22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organizátor záložek -&gt; vzhled složek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C031292-8220-41B9-B45F-23396E1A1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2534886"/>
            <a:ext cx="9631228" cy="329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11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7DA2E53-93A2-4E73-AF83-34AA178A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39913"/>
            <a:ext cx="10753200" cy="4492087"/>
          </a:xfrm>
        </p:spPr>
        <p:txBody>
          <a:bodyPr/>
          <a:lstStyle/>
          <a:p>
            <a:r>
              <a:rPr lang="cs-CZ" dirty="0"/>
              <a:t>možnosti tvorby webu:</a:t>
            </a:r>
          </a:p>
          <a:p>
            <a:pPr lvl="1"/>
            <a:r>
              <a:rPr lang="cs-CZ" dirty="0"/>
              <a:t>(X)HTML + CSS</a:t>
            </a:r>
          </a:p>
          <a:p>
            <a:pPr lvl="1"/>
            <a:r>
              <a:rPr lang="cs-CZ" dirty="0"/>
              <a:t>redakční systémy</a:t>
            </a:r>
          </a:p>
          <a:p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D75F3-4C13-4779-9806-3D4228446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2B47B-DFA6-4B99-9B8C-DE27B2BCC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AD6BB0E-B9F0-4B7E-BEC3-115F5797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Tvorba webu</a:t>
            </a:r>
          </a:p>
        </p:txBody>
      </p:sp>
    </p:spTree>
    <p:extLst>
      <p:ext uri="{BB962C8B-B14F-4D97-AF65-F5344CB8AC3E}">
        <p14:creationId xmlns:p14="http://schemas.microsoft.com/office/powerpoint/2010/main" val="359275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95219" y="594097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/>
              <a:t>(X)HMTL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095218" y="2143235"/>
            <a:ext cx="8115581" cy="29851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(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eXtensible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) 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HyperText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Markup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Language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formát webových stránek</a:t>
            </a:r>
          </a:p>
          <a:p>
            <a:pPr marL="6201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zdrojový text obsahuje současně jak vlastní text, tak instrukce pro jeho zpracování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4402706"/>
            <a:ext cx="2882900" cy="124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096000" y="4420544"/>
            <a:ext cx="3904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+mj-lt"/>
              </a:rPr>
              <a:t>Firefox</a:t>
            </a:r>
            <a:r>
              <a:rPr lang="cs-CZ" sz="2000" dirty="0">
                <a:latin typeface="+mj-lt"/>
              </a:rPr>
              <a:t> – pravé tlačítko myši – Zobrazit zdrojový kód stránky</a:t>
            </a:r>
          </a:p>
        </p:txBody>
      </p:sp>
    </p:spTree>
    <p:extLst>
      <p:ext uri="{BB962C8B-B14F-4D97-AF65-F5344CB8AC3E}">
        <p14:creationId xmlns:p14="http://schemas.microsoft.com/office/powerpoint/2010/main" val="199330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>
            <a:normAutofit/>
          </a:bodyPr>
          <a:lstStyle/>
          <a:p>
            <a:r>
              <a:rPr lang="cs-CZ" b="1" dirty="0"/>
              <a:t>základní </a:t>
            </a:r>
            <a:r>
              <a:rPr lang="cs-CZ" b="1" dirty="0" err="1"/>
              <a:t>tagy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&lt;h1&gt;&lt;/h1&gt;		</a:t>
            </a:r>
            <a:r>
              <a:rPr lang="cs-CZ" sz="2400" dirty="0"/>
              <a:t>hlavička (1 až 6) - &lt;h1&gt;&lt;/h1&gt; &lt;h2&gt;&lt;/h2&gt; atd.</a:t>
            </a:r>
          </a:p>
          <a:p>
            <a:pPr lvl="1"/>
            <a:r>
              <a:rPr lang="cs-CZ" sz="2400" b="1" dirty="0"/>
              <a:t>&lt;p&gt;&lt;/p&gt;		</a:t>
            </a:r>
            <a:r>
              <a:rPr lang="cs-CZ" sz="2400" dirty="0"/>
              <a:t>odstavec</a:t>
            </a:r>
          </a:p>
          <a:p>
            <a:pPr lvl="1"/>
            <a:r>
              <a:rPr lang="cs-CZ" sz="2400" b="1" dirty="0"/>
              <a:t>&lt;br /&gt;</a:t>
            </a:r>
            <a:r>
              <a:rPr lang="cs-CZ" sz="2400" dirty="0"/>
              <a:t>		zalomení řádku</a:t>
            </a:r>
          </a:p>
          <a:p>
            <a:pPr lvl="1"/>
            <a:r>
              <a:rPr lang="cs-CZ" sz="2400" b="1" dirty="0"/>
              <a:t>&lt;hr /&gt;</a:t>
            </a:r>
            <a:r>
              <a:rPr lang="cs-CZ" sz="2400" dirty="0"/>
              <a:t>		vodorovná čára</a:t>
            </a:r>
          </a:p>
          <a:p>
            <a:pPr lvl="1"/>
            <a:r>
              <a:rPr lang="cs-CZ" sz="2400" b="1" dirty="0"/>
              <a:t>&lt;b&gt;&lt;/b&gt;</a:t>
            </a:r>
            <a:r>
              <a:rPr lang="cs-CZ" sz="2400" dirty="0"/>
              <a:t>		tučný text</a:t>
            </a:r>
          </a:p>
          <a:p>
            <a:pPr lvl="1"/>
            <a:r>
              <a:rPr lang="cs-CZ" sz="2400" b="1" dirty="0"/>
              <a:t>&lt;i&gt;&lt;/i&gt;</a:t>
            </a:r>
            <a:r>
              <a:rPr lang="cs-CZ" sz="2400" dirty="0"/>
              <a:t>		kurzíva</a:t>
            </a:r>
          </a:p>
          <a:p>
            <a:pPr lvl="1"/>
            <a:r>
              <a:rPr lang="cs-CZ" sz="2400" b="1" dirty="0"/>
              <a:t>&lt;u&gt;&lt;/u&gt;</a:t>
            </a:r>
            <a:r>
              <a:rPr lang="cs-CZ" sz="2400" dirty="0"/>
              <a:t>		podtržený text</a:t>
            </a:r>
          </a:p>
          <a:p>
            <a:pPr lvl="1"/>
            <a:r>
              <a:rPr lang="cs-CZ" sz="2400" b="1" dirty="0"/>
              <a:t>&lt;sub&gt;&lt;/sub&gt;</a:t>
            </a:r>
            <a:r>
              <a:rPr lang="cs-CZ" sz="2400" dirty="0"/>
              <a:t> 	dolní index</a:t>
            </a:r>
          </a:p>
          <a:p>
            <a:pPr lvl="1"/>
            <a:r>
              <a:rPr lang="cs-CZ" sz="2400" b="1" dirty="0"/>
              <a:t>&lt;sup&gt;&lt;/sup&gt;	</a:t>
            </a:r>
            <a:r>
              <a:rPr lang="cs-CZ" sz="2400" dirty="0"/>
              <a:t>horní index</a:t>
            </a:r>
          </a:p>
          <a:p>
            <a:pPr lvl="1"/>
            <a:r>
              <a:rPr lang="cs-CZ" sz="2400" b="1" dirty="0"/>
              <a:t>&lt;a </a:t>
            </a:r>
            <a:r>
              <a:rPr lang="cs-CZ" sz="2400" b="1" dirty="0" err="1"/>
              <a:t>href</a:t>
            </a:r>
            <a:r>
              <a:rPr lang="cs-CZ" sz="2400" b="1" dirty="0"/>
              <a:t>=″URL″&gt;text odkazu&lt;/a&gt; 	</a:t>
            </a:r>
            <a:r>
              <a:rPr lang="cs-CZ" sz="2400" dirty="0"/>
              <a:t>odkaz na URL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img</a:t>
            </a:r>
            <a:r>
              <a:rPr lang="cs-CZ" sz="2400" b="1" dirty="0"/>
              <a:t> </a:t>
            </a:r>
            <a:r>
              <a:rPr lang="cs-CZ" sz="2400" b="1" dirty="0" err="1"/>
              <a:t>src</a:t>
            </a:r>
            <a:r>
              <a:rPr lang="cs-CZ" sz="2400" b="1" dirty="0"/>
              <a:t>=″URL″ alt=″popis″ /&gt;</a:t>
            </a:r>
            <a:r>
              <a:rPr lang="cs-CZ" sz="2400" dirty="0"/>
              <a:t>	obrázek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23993" y="116633"/>
            <a:ext cx="3793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j-lt"/>
                <a:hlinkClick r:id="rId2"/>
              </a:rPr>
              <a:t>http://www.jakpsatweb.cz/</a:t>
            </a:r>
            <a:r>
              <a:rPr lang="cs-CZ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561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56447"/>
            <a:ext cx="8229600" cy="4969717"/>
          </a:xfrm>
        </p:spPr>
        <p:txBody>
          <a:bodyPr>
            <a:normAutofit/>
          </a:bodyPr>
          <a:lstStyle/>
          <a:p>
            <a:r>
              <a:rPr lang="cs-CZ" b="1" dirty="0"/>
              <a:t>seznamy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ul</a:t>
            </a:r>
            <a:r>
              <a:rPr lang="cs-CZ" sz="2400" b="1" dirty="0"/>
              <a:t>&gt;&lt;/</a:t>
            </a:r>
            <a:r>
              <a:rPr lang="cs-CZ" sz="2400" b="1" dirty="0" err="1"/>
              <a:t>ul</a:t>
            </a:r>
            <a:r>
              <a:rPr lang="cs-CZ" sz="2400" b="1" dirty="0"/>
              <a:t>&gt;	</a:t>
            </a:r>
            <a:r>
              <a:rPr lang="cs-CZ" sz="2400" dirty="0"/>
              <a:t>nečíslovaný seznam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ol</a:t>
            </a:r>
            <a:r>
              <a:rPr lang="cs-CZ" sz="2400" b="1" dirty="0"/>
              <a:t>&gt;&lt;/</a:t>
            </a:r>
            <a:r>
              <a:rPr lang="cs-CZ" sz="2400" b="1" dirty="0" err="1"/>
              <a:t>ol</a:t>
            </a:r>
            <a:r>
              <a:rPr lang="cs-CZ" sz="2400" b="1" dirty="0"/>
              <a:t>&gt;	</a:t>
            </a:r>
            <a:r>
              <a:rPr lang="cs-CZ" sz="2400" dirty="0"/>
              <a:t>číslovaný seznam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li</a:t>
            </a:r>
            <a:r>
              <a:rPr lang="cs-CZ" sz="2400" b="1" dirty="0"/>
              <a:t>&gt;&lt;/</a:t>
            </a:r>
            <a:r>
              <a:rPr lang="cs-CZ" sz="2400" b="1" dirty="0" err="1"/>
              <a:t>li</a:t>
            </a:r>
            <a:r>
              <a:rPr lang="cs-CZ" sz="2400" b="1" dirty="0"/>
              <a:t>&gt; </a:t>
            </a:r>
            <a:r>
              <a:rPr lang="cs-CZ" sz="2400" dirty="0"/>
              <a:t>		položka seznamu</a:t>
            </a:r>
          </a:p>
          <a:p>
            <a:r>
              <a:rPr lang="cs-CZ" b="1" dirty="0"/>
              <a:t>tabulky</a:t>
            </a:r>
            <a:r>
              <a:rPr lang="cs-CZ" dirty="0"/>
              <a:t>:</a:t>
            </a:r>
          </a:p>
          <a:p>
            <a:pPr lvl="1"/>
            <a:r>
              <a:rPr lang="cs-CZ" sz="2400" b="1" dirty="0"/>
              <a:t>&lt;table&gt;&lt;/table&gt;</a:t>
            </a:r>
            <a:r>
              <a:rPr lang="cs-CZ" sz="2400" dirty="0"/>
              <a:t> 	tabulka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tr</a:t>
            </a:r>
            <a:r>
              <a:rPr lang="cs-CZ" sz="2400" b="1" dirty="0"/>
              <a:t>&gt;&lt;/</a:t>
            </a:r>
            <a:r>
              <a:rPr lang="cs-CZ" sz="2400" b="1" dirty="0" err="1"/>
              <a:t>tr</a:t>
            </a:r>
            <a:r>
              <a:rPr lang="cs-CZ" sz="2400" b="1" dirty="0"/>
              <a:t>&gt;			</a:t>
            </a:r>
            <a:r>
              <a:rPr lang="cs-CZ" sz="2400" dirty="0"/>
              <a:t>řádek tabulky</a:t>
            </a:r>
          </a:p>
          <a:p>
            <a:pPr lvl="1"/>
            <a:r>
              <a:rPr lang="cs-CZ" sz="2400" b="1" dirty="0"/>
              <a:t>&lt;</a:t>
            </a:r>
            <a:r>
              <a:rPr lang="cs-CZ" sz="2400" b="1" dirty="0" err="1"/>
              <a:t>td</a:t>
            </a:r>
            <a:r>
              <a:rPr lang="cs-CZ" sz="2400" b="1" dirty="0"/>
              <a:t>&gt;&lt;/</a:t>
            </a:r>
            <a:r>
              <a:rPr lang="cs-CZ" sz="2400" b="1" dirty="0" err="1"/>
              <a:t>td</a:t>
            </a:r>
            <a:r>
              <a:rPr lang="cs-CZ" sz="2400" b="1" dirty="0"/>
              <a:t>&gt; 		</a:t>
            </a:r>
            <a:r>
              <a:rPr lang="cs-CZ" sz="2400" dirty="0"/>
              <a:t>buňka tabulky</a:t>
            </a:r>
          </a:p>
          <a:p>
            <a:r>
              <a:rPr lang="cs-CZ" b="1" dirty="0"/>
              <a:t>znakové entity:</a:t>
            </a:r>
          </a:p>
          <a:p>
            <a:pPr lvl="1"/>
            <a:r>
              <a:rPr lang="cs-CZ" sz="2400" b="1" dirty="0"/>
              <a:t>&amp;copy; </a:t>
            </a:r>
            <a:r>
              <a:rPr lang="cs-CZ" sz="2400" dirty="0"/>
              <a:t>		©</a:t>
            </a:r>
          </a:p>
          <a:p>
            <a:pPr lvl="1"/>
            <a:r>
              <a:rPr lang="cs-CZ" sz="2400" b="1" dirty="0"/>
              <a:t>&amp;</a:t>
            </a:r>
            <a:r>
              <a:rPr lang="cs-CZ" sz="2400" b="1" dirty="0" err="1"/>
              <a:t>nbsp</a:t>
            </a:r>
            <a:r>
              <a:rPr lang="cs-CZ" sz="2400" b="1" dirty="0"/>
              <a:t>;</a:t>
            </a:r>
            <a:r>
              <a:rPr lang="cs-CZ" sz="2400" dirty="0"/>
              <a:t>		nedělitelná mezera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23993" y="116633"/>
            <a:ext cx="3793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j-lt"/>
                <a:hlinkClick r:id="rId2"/>
              </a:rPr>
              <a:t>http://www.jakpsatweb.cz/</a:t>
            </a:r>
            <a:r>
              <a:rPr lang="cs-CZ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937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57400"/>
            <a:ext cx="8229600" cy="4068764"/>
          </a:xfrm>
        </p:spPr>
        <p:txBody>
          <a:bodyPr>
            <a:normAutofit/>
          </a:bodyPr>
          <a:lstStyle/>
          <a:p>
            <a:pPr lvl="1"/>
            <a:r>
              <a:rPr lang="cs-CZ" dirty="0" err="1"/>
              <a:t>Cascading</a:t>
            </a:r>
            <a:r>
              <a:rPr lang="cs-CZ" dirty="0"/>
              <a:t> Style </a:t>
            </a:r>
            <a:r>
              <a:rPr lang="cs-CZ" dirty="0" err="1"/>
              <a:t>Sheets</a:t>
            </a:r>
            <a:r>
              <a:rPr lang="cs-CZ" dirty="0"/>
              <a:t> (tabulky kaskádových stylů)</a:t>
            </a:r>
          </a:p>
          <a:p>
            <a:pPr lvl="1"/>
            <a:r>
              <a:rPr lang="cs-CZ" dirty="0"/>
              <a:t>umožňují definovat způsob zobrazení každého elementu na stránce – druh, barvu a velikost písma, způsob zarovnání, způsob zvýraznění apod.</a:t>
            </a:r>
          </a:p>
          <a:p>
            <a:pPr lvl="1"/>
            <a:r>
              <a:rPr lang="cs-CZ" dirty="0"/>
              <a:t>oddělení vzhledu dokumentu od jeho struktury a obsahu</a:t>
            </a:r>
          </a:p>
          <a:p>
            <a:pPr lvl="1"/>
            <a:r>
              <a:rPr lang="cs-CZ" dirty="0"/>
              <a:t> externí styly (.</a:t>
            </a:r>
            <a:r>
              <a:rPr lang="cs-CZ" dirty="0" err="1"/>
              <a:t>css</a:t>
            </a:r>
            <a:r>
              <a:rPr lang="cs-CZ" dirty="0"/>
              <a:t> + &lt;link&gt; či &lt;style&gt;) x interní styly (atribut style v daném </a:t>
            </a:r>
            <a:r>
              <a:rPr lang="cs-CZ" dirty="0" err="1"/>
              <a:t>tagu</a:t>
            </a:r>
            <a:r>
              <a:rPr lang="cs-CZ" dirty="0"/>
              <a:t>)</a:t>
            </a:r>
          </a:p>
          <a:p>
            <a:pPr lvl="1"/>
            <a:r>
              <a:rPr lang="cs-CZ" b="1" strike="sngStrike" dirty="0"/>
              <a:t>&lt;b&gt;&lt;/b&gt;</a:t>
            </a:r>
            <a:r>
              <a:rPr lang="cs-CZ" strike="sngStrike" dirty="0"/>
              <a:t>, </a:t>
            </a:r>
            <a:r>
              <a:rPr lang="cs-CZ" b="1" strike="sngStrike" dirty="0"/>
              <a:t>&lt;i&gt;&lt;/i&gt;, &lt;u&gt;&lt;/u&gt;</a:t>
            </a:r>
          </a:p>
          <a:p>
            <a:pPr lvl="1"/>
            <a:r>
              <a:rPr lang="cs-CZ" dirty="0"/>
              <a:t>in-line styl (typ interního stylu): </a:t>
            </a:r>
            <a:r>
              <a:rPr lang="en-US" dirty="0"/>
              <a:t>&lt;p style="font-weight: bold;"&gt;&lt;/p&gt;</a:t>
            </a:r>
            <a:r>
              <a:rPr lang="cs-CZ" dirty="0"/>
              <a:t> tučný odstavec</a:t>
            </a:r>
          </a:p>
          <a:p>
            <a:pPr lvl="1"/>
            <a:r>
              <a:rPr lang="en-US" b="1" dirty="0"/>
              <a:t>&lt;</a:t>
            </a:r>
            <a:r>
              <a:rPr lang="cs-CZ" b="1" dirty="0" err="1"/>
              <a:t>span</a:t>
            </a:r>
            <a:r>
              <a:rPr lang="cs-CZ" b="1" dirty="0"/>
              <a:t>&gt;</a:t>
            </a:r>
            <a:r>
              <a:rPr lang="en-US" b="1" dirty="0"/>
              <a:t>&lt;/</a:t>
            </a:r>
            <a:r>
              <a:rPr lang="cs-CZ" b="1" dirty="0" err="1"/>
              <a:t>span</a:t>
            </a:r>
            <a:r>
              <a:rPr lang="en-US" b="1" dirty="0"/>
              <a:t>&gt;</a:t>
            </a:r>
            <a:r>
              <a:rPr lang="cs-CZ" b="1" dirty="0"/>
              <a:t> </a:t>
            </a:r>
            <a:r>
              <a:rPr lang="cs-CZ" dirty="0"/>
              <a:t>řádkový prvek textu </a:t>
            </a:r>
          </a:p>
          <a:p>
            <a:pPr lvl="1"/>
            <a:r>
              <a:rPr lang="en-US" b="1" dirty="0"/>
              <a:t>&lt;</a:t>
            </a:r>
            <a:r>
              <a:rPr lang="cs-CZ" b="1" dirty="0"/>
              <a:t>div&gt;</a:t>
            </a:r>
            <a:r>
              <a:rPr lang="en-US" b="1" dirty="0"/>
              <a:t>&lt;/</a:t>
            </a:r>
            <a:r>
              <a:rPr lang="cs-CZ" b="1" dirty="0"/>
              <a:t>div</a:t>
            </a:r>
            <a:r>
              <a:rPr lang="en-US" b="1" dirty="0"/>
              <a:t>&gt;</a:t>
            </a:r>
            <a:r>
              <a:rPr lang="cs-CZ" b="1" dirty="0"/>
              <a:t> </a:t>
            </a:r>
            <a:r>
              <a:rPr lang="cs-CZ" dirty="0"/>
              <a:t>blok textu</a:t>
            </a:r>
          </a:p>
          <a:p>
            <a:pPr lvl="1"/>
            <a:r>
              <a:rPr lang="cs-CZ" dirty="0"/>
              <a:t>více: struktura </a:t>
            </a:r>
            <a:r>
              <a:rPr lang="cs-CZ" dirty="0" err="1"/>
              <a:t>html</a:t>
            </a:r>
            <a:r>
              <a:rPr lang="cs-CZ" dirty="0"/>
              <a:t> dokumentu, seznamy, tabulky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23993" y="116633"/>
            <a:ext cx="3793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j-lt"/>
                <a:hlinkClick r:id="rId3"/>
              </a:rPr>
              <a:t>http://www.jakpsatweb.cz/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D93414E-A895-485B-90B2-B8557D9FA6A7}"/>
              </a:ext>
            </a:extLst>
          </p:cNvPr>
          <p:cNvSpPr txBox="1">
            <a:spLocks/>
          </p:cNvSpPr>
          <p:nvPr/>
        </p:nvSpPr>
        <p:spPr>
          <a:xfrm>
            <a:off x="2061593" y="908100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/>
              <a:t>Kaskádové styly (</a:t>
            </a:r>
            <a:r>
              <a:rPr lang="cs-CZ" sz="3200" dirty="0" err="1"/>
              <a:t>css</a:t>
            </a:r>
            <a:r>
              <a:rPr lang="cs-CZ" sz="3200" dirty="0"/>
              <a:t>):</a:t>
            </a:r>
          </a:p>
          <a:p>
            <a:pPr fontAlgn="auto">
              <a:spcAft>
                <a:spcPts val="0"/>
              </a:spcAft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3100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981200" y="570978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/>
              <a:t>Editory HTML stránek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981200" y="1804770"/>
            <a:ext cx="8229600" cy="40581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058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b="1" dirty="0">
                <a:solidFill>
                  <a:schemeClr val="tx1"/>
                </a:solidFill>
                <a:latin typeface="+mn-lt"/>
              </a:rPr>
              <a:t>strukturní editory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: upravuje se HTML (</a:t>
            </a:r>
            <a:r>
              <a:rPr lang="cs-CZ" sz="2800" dirty="0" err="1">
                <a:solidFill>
                  <a:schemeClr val="tx1"/>
                </a:solidFill>
                <a:latin typeface="+mn-lt"/>
              </a:rPr>
              <a:t>PSPad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, Notepad++, …)</a:t>
            </a:r>
          </a:p>
          <a:p>
            <a:pPr marL="505800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b="1" dirty="0" err="1">
                <a:solidFill>
                  <a:schemeClr val="tx1"/>
                </a:solidFill>
                <a:latin typeface="+mn-lt"/>
              </a:rPr>
              <a:t>wysiwyg</a:t>
            </a:r>
            <a:r>
              <a:rPr lang="cs-CZ" sz="2800" b="1" dirty="0">
                <a:solidFill>
                  <a:schemeClr val="tx1"/>
                </a:solidFill>
                <a:latin typeface="+mn-lt"/>
              </a:rPr>
              <a:t> editory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: zobrazují stránku už při psaní tak, jak bude vypadat v prohlížeči a kód generuje automaticky, žádná znalost jazyka není potřeba </a:t>
            </a:r>
          </a:p>
          <a:p>
            <a:pPr marL="9058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MS  FrontPage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, Microsoft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Expression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Web </a:t>
            </a:r>
          </a:p>
          <a:p>
            <a:pPr marL="905850" lvl="1" indent="-180000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OO Writer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– Průvodci – WWW stránka,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KompoZer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BlueGriffon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Easy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Editor)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E7843A-A611-48BC-9339-8F1A6DBB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Didaktické využití dalších aplikací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52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49483C6-46A3-463D-83E9-F27445FB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http://www.cojsemvyzkousela.cz/?p=5691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5E3727-4D72-432B-B0D2-CE76140149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Didaktické využití dalších aplikací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6FE14D-4A44-4096-B772-DCC8C536C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FAC4BCD-4B0A-44E8-A50B-18A86402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webové stránky v nákresech Google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3CEB338-1E17-414F-8774-7EBDFD38B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8593" y="2602425"/>
            <a:ext cx="6459707" cy="387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173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0FDBE2A047744590A4F7CDFA53DF0D" ma:contentTypeVersion="11" ma:contentTypeDescription="Vytvoří nový dokument" ma:contentTypeScope="" ma:versionID="decadf841c0da81b0f3f50789d8e1c13">
  <xsd:schema xmlns:xsd="http://www.w3.org/2001/XMLSchema" xmlns:xs="http://www.w3.org/2001/XMLSchema" xmlns:p="http://schemas.microsoft.com/office/2006/metadata/properties" xmlns:ns3="97dd56d9-7586-4c47-a2ff-6e29f46bf72a" xmlns:ns4="3b3cc35a-851c-4481-8562-6ce9f9f5548c" targetNamespace="http://schemas.microsoft.com/office/2006/metadata/properties" ma:root="true" ma:fieldsID="02e38ad563bfd445974009cbbda3ed9a" ns3:_="" ns4:_="">
    <xsd:import namespace="97dd56d9-7586-4c47-a2ff-6e29f46bf72a"/>
    <xsd:import namespace="3b3cc35a-851c-4481-8562-6ce9f9f55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56d9-7586-4c47-a2ff-6e29f46bf7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cc35a-851c-4481-8562-6ce9f9f55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FA179B-9015-4955-A2E2-6DB7159CDF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d56d9-7586-4c47-a2ff-6e29f46bf72a"/>
    <ds:schemaRef ds:uri="3b3cc35a-851c-4481-8562-6ce9f9f55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BEF78-1DD4-4440-B167-E99694962F8B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97dd56d9-7586-4c47-a2ff-6e29f46bf72a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3b3cc35a-851c-4481-8562-6ce9f9f5548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18E4FB-3D52-4086-8F04-BD13D1E662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didakticke_vyuziti_aplikaci</Template>
  <TotalTime>620</TotalTime>
  <Words>919</Words>
  <Application>Microsoft Office PowerPoint</Application>
  <PresentationFormat>Širokoúhlá obrazovka</PresentationFormat>
  <Paragraphs>157</Paragraphs>
  <Slides>20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Prezentace_MU_CZ</vt:lpstr>
      <vt:lpstr>Didaktické využití dalších aplikací</vt:lpstr>
      <vt:lpstr>Obsah</vt:lpstr>
      <vt:lpstr>1) Tvorba webu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Vytvoření webové stránky v nákresech Google</vt:lpstr>
      <vt:lpstr>Prezentace aplikace PowerPoint</vt:lpstr>
      <vt:lpstr>Vytváření webu v Google slides</vt:lpstr>
      <vt:lpstr>Prezentace aplikace PowerPoint</vt:lpstr>
      <vt:lpstr>Prezentace aplikace PowerPoint</vt:lpstr>
      <vt:lpstr>Prezentace aplikace PowerPoint</vt:lpstr>
      <vt:lpstr>Prezentace aplikace PowerPoint</vt:lpstr>
      <vt:lpstr>2) Hlasovací aplikace</vt:lpstr>
      <vt:lpstr>Didaktické využité dalších aplikací</vt:lpstr>
      <vt:lpstr>Další aplikace</vt:lpstr>
      <vt:lpstr>Další aplikace</vt:lpstr>
      <vt:lpstr>Doplňky Firefoxu: Quick Dial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využití dalších aplikací</dc:title>
  <dc:creator>Veronika Švandová</dc:creator>
  <cp:lastModifiedBy>Veronika Švandová</cp:lastModifiedBy>
  <cp:revision>19</cp:revision>
  <cp:lastPrinted>1601-01-01T00:00:00Z</cp:lastPrinted>
  <dcterms:created xsi:type="dcterms:W3CDTF">2019-12-02T13:25:56Z</dcterms:created>
  <dcterms:modified xsi:type="dcterms:W3CDTF">2019-12-05T10:55:23Z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0x010100840FDBE2A047744590A4F7CDFA53DF0D</vt:lpwstr>
  </property>
</Properties>
</file>