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7"/>
  </p:notesMasterIdLst>
  <p:handoutMasterIdLst>
    <p:handoutMasterId r:id="rId28"/>
  </p:handoutMasterIdLst>
  <p:sldIdLst>
    <p:sldId id="256" r:id="rId5"/>
    <p:sldId id="268" r:id="rId6"/>
    <p:sldId id="257" r:id="rId7"/>
    <p:sldId id="261" r:id="rId8"/>
    <p:sldId id="259" r:id="rId9"/>
    <p:sldId id="260" r:id="rId10"/>
    <p:sldId id="258" r:id="rId11"/>
    <p:sldId id="262" r:id="rId12"/>
    <p:sldId id="263" r:id="rId13"/>
    <p:sldId id="270" r:id="rId14"/>
    <p:sldId id="271" r:id="rId15"/>
    <p:sldId id="266" r:id="rId16"/>
    <p:sldId id="276" r:id="rId17"/>
    <p:sldId id="277" r:id="rId18"/>
    <p:sldId id="278" r:id="rId19"/>
    <p:sldId id="267" r:id="rId20"/>
    <p:sldId id="275" r:id="rId21"/>
    <p:sldId id="274" r:id="rId22"/>
    <p:sldId id="272" r:id="rId23"/>
    <p:sldId id="273" r:id="rId24"/>
    <p:sldId id="265" r:id="rId25"/>
    <p:sldId id="279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áš Bouchal" initials="TB" lastIdx="2" clrIdx="0">
    <p:extLst>
      <p:ext uri="{19B8F6BF-5375-455C-9EA6-DF929625EA0E}">
        <p15:presenceInfo xmlns:p15="http://schemas.microsoft.com/office/powerpoint/2012/main" userId="S::357534@muni.cz::0ee8027a-7bc4-404d-8200-2f4a6af7fc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8C78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074DF1-3A12-46AC-9A14-604186E21C5D}" v="229" dt="2019-09-23T07:54:36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2" y="54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3T00:27:37.938" idx="1">
    <p:pos x="7228" y="451"/>
    <p:text>https://www.techrepublic.com/blog/google-in-the-enterprise/the-difference-between-gmail-a-google-account-an-apps-account-and-an-apps-for-business-account/
</p:text>
    <p:extLst>
      <p:ext uri="{C676402C-5697-4E1C-873F-D02D1690AC5C}">
        <p15:threadingInfo xmlns:p15="http://schemas.microsoft.com/office/powerpoint/2012/main" timeZoneBias="420"/>
      </p:ext>
    </p:extLst>
  </p:cm>
  <p:cm authorId="1" dt="2019-09-13T02:55:06.786" idx="2">
    <p:pos x="7228" y="547"/>
    <p:text>https://www.sherweb.com/blog/g-suite/gsuite-vs-free-gmail/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automaticky odpověď v </a:t>
            </a:r>
            <a:r>
              <a:rPr lang="cs-CZ" dirty="0" err="1"/>
              <a:t>nepritomnosti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759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2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6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CSI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087670" cy="2820493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9F468F-CBBF-4FBC-9D13-2F9F8C72B9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86C4ECC2-52CE-44A7-BFFB-E1B0BA66E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1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1" cy="10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1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1"/>
            <a:endParaRPr lang="cs-CZ"/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1"/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1"/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endParaRPr lang="cs-CZ"/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endParaRPr lang="cs-CZ"/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1"/>
            <a:endParaRPr lang="cs-CZ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endParaRPr lang="cs-CZ"/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1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alendar.google.co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keep.google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mail/answer/7190?hl=c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hyperlink" Target="https://gsuite.google.com/intl/en_ie/pricing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extservices/" TargetMode="External"/><Relationship Id="rId2" Type="http://schemas.openxmlformats.org/officeDocument/2006/relationships/hyperlink" Target="https://is.muni.cz/auth/privacy/sprava_soukrom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hrome.google.com/webstore/detail/google-docs-offline/ghbmnnjooekpmoecnnnilnnbdlolhkh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keep.googl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E5701E-0BE8-4245-A9A4-36327C9280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4F9871-8E97-45BF-97F6-0DF1710079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9E2804-C383-45B4-91DC-6D45D15B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Synchronizace a online spolupráce</a:t>
            </a:r>
            <a:endParaRPr lang="cs-CZ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F97895-015F-4683-AA3B-AC14034512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>
                <a:cs typeface="Arial"/>
              </a:rPr>
              <a:t>Práce s balíky G-</a:t>
            </a:r>
            <a:r>
              <a:rPr lang="cs-CZ" err="1">
                <a:cs typeface="Arial"/>
              </a:rPr>
              <a:t>suite</a:t>
            </a:r>
            <a:r>
              <a:rPr lang="cs-CZ">
                <a:cs typeface="Arial"/>
              </a:rPr>
              <a:t>, MS Office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07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9A026D-7DF7-4FD5-B9C6-55DFFDE650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570078-9D5B-4DEB-AEA6-D1C122FB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E0158A6-C0AF-4955-82C0-18B8DA71B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Google Keep II 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20C21A-1038-4D27-9550-2B042B1FC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23850" lvl="1" indent="0">
              <a:buNone/>
            </a:pPr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pic>
        <p:nvPicPr>
          <p:cNvPr id="8" name="Obrázek 8" descr="Obsah obrázku snímek obrazovky&#10;&#10;Popis vygenerovaný s velmi vysokou mírou spolehlivosti">
            <a:extLst>
              <a:ext uri="{FF2B5EF4-FFF2-40B4-BE49-F238E27FC236}">
                <a16:creationId xmlns:a16="http://schemas.microsoft.com/office/drawing/2014/main" id="{0D92F86E-42C5-4ABD-B0F6-1AAC878A6B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08" t="13881" r="39934" b="31161"/>
          <a:stretch/>
        </p:blipFill>
        <p:spPr>
          <a:xfrm>
            <a:off x="5959365" y="722352"/>
            <a:ext cx="3136031" cy="414309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C94DC90-868E-40DB-9040-CAFF7EE122B2}"/>
              </a:ext>
            </a:extLst>
          </p:cNvPr>
          <p:cNvSpPr txBox="1"/>
          <p:nvPr/>
        </p:nvSpPr>
        <p:spPr>
          <a:xfrm>
            <a:off x="1886606" y="1851572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latin typeface="Tahoma"/>
                <a:ea typeface="Tahoma"/>
                <a:cs typeface="Tahoma"/>
              </a:rPr>
              <a:t>Vytvořit poznámku</a:t>
            </a:r>
            <a:endParaRPr lang="cs-CZ" sz="2000">
              <a:ea typeface="Tahoma"/>
              <a:cs typeface="Tahoma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E8CEA8F-F7F6-4948-9567-3E12312FECB0}"/>
              </a:ext>
            </a:extLst>
          </p:cNvPr>
          <p:cNvSpPr txBox="1"/>
          <p:nvPr/>
        </p:nvSpPr>
        <p:spPr>
          <a:xfrm>
            <a:off x="1886606" y="2596054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latin typeface="Tahoma"/>
                <a:ea typeface="Tahoma"/>
                <a:cs typeface="Tahoma"/>
              </a:rPr>
              <a:t>Barva poznámky</a:t>
            </a:r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D2DC23A-580B-4ECB-888B-186208889FC7}"/>
              </a:ext>
            </a:extLst>
          </p:cNvPr>
          <p:cNvSpPr txBox="1"/>
          <p:nvPr/>
        </p:nvSpPr>
        <p:spPr>
          <a:xfrm>
            <a:off x="1886606" y="401495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latin typeface="Tahoma"/>
                <a:ea typeface="Tahoma"/>
                <a:cs typeface="Tahoma"/>
              </a:rPr>
              <a:t>Upozornění</a:t>
            </a:r>
            <a:endParaRPr lang="cs-CZ" sz="2000">
              <a:ea typeface="Tahoma"/>
              <a:cs typeface="Tahoma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1B74098-1BFE-4C6B-9764-4F85F758A70F}"/>
              </a:ext>
            </a:extLst>
          </p:cNvPr>
          <p:cNvSpPr txBox="1"/>
          <p:nvPr/>
        </p:nvSpPr>
        <p:spPr>
          <a:xfrm>
            <a:off x="8823434" y="185157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latin typeface="Tahoma"/>
                <a:ea typeface="Tahoma"/>
                <a:cs typeface="Tahoma"/>
              </a:rPr>
              <a:t>Obrázek</a:t>
            </a:r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A7CD200-548B-4CA2-8D93-21896D50E059}"/>
              </a:ext>
            </a:extLst>
          </p:cNvPr>
          <p:cNvSpPr txBox="1"/>
          <p:nvPr/>
        </p:nvSpPr>
        <p:spPr>
          <a:xfrm>
            <a:off x="8867227" y="2928882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latin typeface="Tahoma"/>
                <a:ea typeface="Tahoma"/>
                <a:cs typeface="Tahoma"/>
              </a:rPr>
              <a:t>Archivace</a:t>
            </a:r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0130134-1842-4314-839C-4AE805357C22}"/>
              </a:ext>
            </a:extLst>
          </p:cNvPr>
          <p:cNvSpPr txBox="1"/>
          <p:nvPr/>
        </p:nvSpPr>
        <p:spPr>
          <a:xfrm>
            <a:off x="8858468" y="4058744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latin typeface="Tahoma"/>
                <a:ea typeface="Tahoma"/>
                <a:cs typeface="Tahoma"/>
              </a:rPr>
              <a:t>Ostatní</a:t>
            </a:r>
            <a:endParaRPr lang="cs-CZ" sz="2000">
              <a:ea typeface="Tahoma"/>
              <a:cs typeface="Tahoma"/>
            </a:endParaRP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2B809ED9-2C86-4899-924D-4A00B8FA06B1}"/>
              </a:ext>
            </a:extLst>
          </p:cNvPr>
          <p:cNvCxnSpPr/>
          <p:nvPr/>
        </p:nvCxnSpPr>
        <p:spPr bwMode="auto">
          <a:xfrm flipH="1">
            <a:off x="7107729" y="2124952"/>
            <a:ext cx="1713187" cy="23420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F81566CA-F199-4F10-BD26-807E79E9886E}"/>
              </a:ext>
            </a:extLst>
          </p:cNvPr>
          <p:cNvCxnSpPr>
            <a:cxnSpLocks/>
          </p:cNvCxnSpPr>
          <p:nvPr/>
        </p:nvCxnSpPr>
        <p:spPr bwMode="auto">
          <a:xfrm flipH="1">
            <a:off x="7388003" y="3132192"/>
            <a:ext cx="1406637" cy="13260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1DBEF2C8-516F-4303-8B1D-84A09428C120}"/>
              </a:ext>
            </a:extLst>
          </p:cNvPr>
          <p:cNvCxnSpPr>
            <a:cxnSpLocks/>
          </p:cNvCxnSpPr>
          <p:nvPr/>
        </p:nvCxnSpPr>
        <p:spPr bwMode="auto">
          <a:xfrm flipH="1">
            <a:off x="7659521" y="4235778"/>
            <a:ext cx="1196429" cy="3626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DBCE6F0-5D91-4A63-BAD5-F07CD9C1C822}"/>
              </a:ext>
            </a:extLst>
          </p:cNvPr>
          <p:cNvSpPr txBox="1"/>
          <p:nvPr/>
        </p:nvSpPr>
        <p:spPr>
          <a:xfrm>
            <a:off x="1886605" y="3358053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latin typeface="Tahoma"/>
                <a:ea typeface="Tahoma"/>
                <a:cs typeface="Tahoma"/>
              </a:rPr>
              <a:t>Sdílet</a:t>
            </a:r>
            <a:endParaRPr lang="cs-CZ"/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A5DAC025-1E03-4B03-BF97-313121FF0011}"/>
              </a:ext>
            </a:extLst>
          </p:cNvPr>
          <p:cNvCxnSpPr>
            <a:cxnSpLocks/>
          </p:cNvCxnSpPr>
          <p:nvPr/>
        </p:nvCxnSpPr>
        <p:spPr bwMode="auto">
          <a:xfrm flipV="1">
            <a:off x="4275191" y="1059902"/>
            <a:ext cx="2455917" cy="10300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B6EB8D7F-91B1-4115-8A80-AEE38C41D3B5}"/>
              </a:ext>
            </a:extLst>
          </p:cNvPr>
          <p:cNvCxnSpPr>
            <a:cxnSpLocks/>
          </p:cNvCxnSpPr>
          <p:nvPr/>
        </p:nvCxnSpPr>
        <p:spPr bwMode="auto">
          <a:xfrm>
            <a:off x="4248915" y="2808123"/>
            <a:ext cx="2499711" cy="16413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F6DD92FC-1B33-4B02-80AD-35535889025C}"/>
              </a:ext>
            </a:extLst>
          </p:cNvPr>
          <p:cNvCxnSpPr>
            <a:cxnSpLocks/>
          </p:cNvCxnSpPr>
          <p:nvPr/>
        </p:nvCxnSpPr>
        <p:spPr bwMode="auto">
          <a:xfrm>
            <a:off x="2786225" y="3570121"/>
            <a:ext cx="3725917" cy="940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4AAF295A-839B-408B-BEBF-3E1B04F72434}"/>
              </a:ext>
            </a:extLst>
          </p:cNvPr>
          <p:cNvCxnSpPr>
            <a:cxnSpLocks/>
          </p:cNvCxnSpPr>
          <p:nvPr/>
        </p:nvCxnSpPr>
        <p:spPr bwMode="auto">
          <a:xfrm>
            <a:off x="3355534" y="4165706"/>
            <a:ext cx="2832539" cy="4326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32205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9289264-8073-4A4E-873F-FE67A7D93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1A090A-BB87-4EA2-8E3B-8A9CFF1D6D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13462A-3383-4776-8071-5F8C5C89B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Google </a:t>
            </a:r>
            <a:r>
              <a:rPr lang="cs-CZ" dirty="0" err="1">
                <a:cs typeface="Arial"/>
              </a:rPr>
              <a:t>Keep</a:t>
            </a:r>
            <a:r>
              <a:rPr lang="cs-CZ" dirty="0">
                <a:cs typeface="Arial"/>
              </a:rPr>
              <a:t> III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A6F10F7-A722-44BB-AA19-098405071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ostatní funkce</a:t>
            </a:r>
            <a:endParaRPr lang="cs-CZ" dirty="0"/>
          </a:p>
          <a:p>
            <a:pPr marL="503555" lvl="1" indent="-179705"/>
            <a:r>
              <a:rPr lang="cs-CZ" dirty="0">
                <a:cs typeface="Arial"/>
              </a:rPr>
              <a:t>štítky (umožní filtrovaní pomocí štítků)</a:t>
            </a:r>
          </a:p>
          <a:p>
            <a:pPr marL="503555" lvl="1" indent="-179705"/>
            <a:r>
              <a:rPr lang="cs-CZ" dirty="0">
                <a:cs typeface="Arial"/>
              </a:rPr>
              <a:t>seznamy (</a:t>
            </a:r>
            <a:r>
              <a:rPr lang="cs-CZ" dirty="0" err="1">
                <a:cs typeface="Arial"/>
              </a:rPr>
              <a:t>přida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checkboxy</a:t>
            </a:r>
            <a:r>
              <a:rPr lang="cs-CZ" dirty="0">
                <a:cs typeface="Arial"/>
              </a:rPr>
              <a:t> do poznámek)</a:t>
            </a:r>
          </a:p>
          <a:p>
            <a:pPr marL="503555" lvl="1" indent="-179705"/>
            <a:r>
              <a:rPr lang="cs-CZ" dirty="0">
                <a:cs typeface="Arial"/>
              </a:rPr>
              <a:t>Tvorba dokumentu (převede poznámku na dokument)</a:t>
            </a:r>
          </a:p>
          <a:p>
            <a:pPr marL="503555" lvl="1" indent="-179705"/>
            <a:r>
              <a:rPr lang="cs-CZ" dirty="0">
                <a:cs typeface="Arial"/>
              </a:rPr>
              <a:t>Možnost nákresu (přidá malůvku do hlavičky poznámky)</a:t>
            </a:r>
          </a:p>
          <a:p>
            <a:pPr marL="503555" lvl="1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7472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5AEA69-32DB-4B3D-8518-7E0313BF4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F8CAC8-B354-4230-A33F-64331EBCF9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535D308-1F6F-416C-AB82-72112EC0B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Google Calendar I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D6FB8BC-7FDF-4A01-959E-9FEB05245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služba pro </a:t>
            </a:r>
            <a:r>
              <a:rPr lang="cs-CZ" dirty="0" err="1">
                <a:cs typeface="Arial"/>
              </a:rPr>
              <a:t>time</a:t>
            </a:r>
            <a:r>
              <a:rPr lang="cs-CZ" dirty="0">
                <a:cs typeface="Arial"/>
              </a:rPr>
              <a:t> </a:t>
            </a:r>
            <a:r>
              <a:rPr lang="cs-CZ" dirty="0" err="1">
                <a:cs typeface="Arial"/>
              </a:rPr>
              <a:t>manegment</a:t>
            </a:r>
            <a:endParaRPr lang="cs-CZ" dirty="0">
              <a:cs typeface="Arial"/>
            </a:endParaRPr>
          </a:p>
          <a:p>
            <a:pPr marL="251460" indent="-179705"/>
            <a:r>
              <a:rPr lang="cs-CZ" dirty="0">
                <a:cs typeface="Arial"/>
              </a:rPr>
              <a:t>Integrace </a:t>
            </a:r>
            <a:r>
              <a:rPr lang="cs-CZ" dirty="0" err="1">
                <a:cs typeface="Arial"/>
              </a:rPr>
              <a:t>Keep</a:t>
            </a:r>
            <a:r>
              <a:rPr lang="cs-CZ" dirty="0">
                <a:cs typeface="Arial"/>
              </a:rPr>
              <a:t> a </a:t>
            </a:r>
            <a:r>
              <a:rPr lang="cs-CZ" dirty="0" err="1">
                <a:cs typeface="Arial"/>
              </a:rPr>
              <a:t>Tasks</a:t>
            </a:r>
            <a:endParaRPr lang="cs-CZ" dirty="0">
              <a:cs typeface="Arial"/>
            </a:endParaRPr>
          </a:p>
          <a:p>
            <a:pPr marL="251460" indent="-179705"/>
            <a:r>
              <a:rPr lang="cs-CZ" dirty="0">
                <a:cs typeface="Arial"/>
              </a:rPr>
              <a:t>Možnosti kalendáře</a:t>
            </a:r>
          </a:p>
          <a:p>
            <a:pPr marL="503555" lvl="1" indent="-179705"/>
            <a:r>
              <a:rPr lang="cs-CZ" dirty="0">
                <a:cs typeface="Arial"/>
              </a:rPr>
              <a:t>Sdílení kalendářů</a:t>
            </a:r>
          </a:p>
          <a:p>
            <a:pPr marL="503555" lvl="1" indent="-179705"/>
            <a:r>
              <a:rPr lang="cs-CZ" dirty="0">
                <a:cs typeface="Arial"/>
              </a:rPr>
              <a:t>Import/Export kalendáře</a:t>
            </a:r>
          </a:p>
          <a:p>
            <a:pPr marL="251460" indent="-179705"/>
            <a:r>
              <a:rPr lang="cs-CZ" dirty="0">
                <a:cs typeface="Arial"/>
              </a:rPr>
              <a:t>Dostupné z: </a:t>
            </a:r>
            <a:r>
              <a:rPr lang="cs-CZ" dirty="0">
                <a:ea typeface="+mn-lt"/>
                <a:cs typeface="+mn-lt"/>
                <a:hlinkClick r:id="rId2"/>
              </a:rPr>
              <a:t>https://calendar.google.com</a:t>
            </a:r>
            <a:r>
              <a:rPr lang="cs-CZ" dirty="0">
                <a:ea typeface="+mn-lt"/>
                <a:cs typeface="+mn-lt"/>
              </a:rPr>
              <a:t> 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D98469F-59CB-4D17-8A31-5BA49A9D9BB5}"/>
              </a:ext>
            </a:extLst>
          </p:cNvPr>
          <p:cNvSpPr txBox="1"/>
          <p:nvPr/>
        </p:nvSpPr>
        <p:spPr>
          <a:xfrm>
            <a:off x="4724400" y="320040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98906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AA2C7ED-51F9-4A29-BFC1-25A62BF41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1CFE3E-334E-4153-8688-CF811AD61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5D518A-BECD-457C-80CD-19C25F7E6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Google Calendar II</a:t>
            </a:r>
            <a:endParaRPr lang="cs-CZ" dirty="0"/>
          </a:p>
        </p:txBody>
      </p:sp>
      <p:pic>
        <p:nvPicPr>
          <p:cNvPr id="8" name="Obrázek 8" descr="Obsah obrázku snímek obrazovky&#10;&#10;Popis vygenerovaný s velmi vysokou mírou spolehlivosti">
            <a:extLst>
              <a:ext uri="{FF2B5EF4-FFF2-40B4-BE49-F238E27FC236}">
                <a16:creationId xmlns:a16="http://schemas.microsoft.com/office/drawing/2014/main" id="{74E7AC5C-227A-4308-9BF1-E8BC98BBE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1" t="21730" r="77586" b="29114"/>
          <a:stretch/>
        </p:blipFill>
        <p:spPr>
          <a:xfrm>
            <a:off x="843700" y="1668349"/>
            <a:ext cx="2254865" cy="3803113"/>
          </a:xfrm>
          <a:prstGeom prst="rect">
            <a:avLst/>
          </a:prstGeom>
        </p:spPr>
      </p:pic>
      <p:pic>
        <p:nvPicPr>
          <p:cNvPr id="12" name="Obrázek 12" descr="Obsah obrázku snímek obrazovky&#10;&#10;Popis vygenerovaný s velmi vysokou mírou spolehlivosti">
            <a:extLst>
              <a:ext uri="{FF2B5EF4-FFF2-40B4-BE49-F238E27FC236}">
                <a16:creationId xmlns:a16="http://schemas.microsoft.com/office/drawing/2014/main" id="{16522B8B-D3E3-42C9-ABBE-A9C0DE03C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9" t="29149" r="80686" b="30159"/>
          <a:stretch/>
        </p:blipFill>
        <p:spPr>
          <a:xfrm>
            <a:off x="6578338" y="1715482"/>
            <a:ext cx="2607118" cy="4164565"/>
          </a:xfrm>
          <a:prstGeom prst="rect">
            <a:avLst/>
          </a:prstGeom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792A4CEB-4844-400E-ADFD-81FDC13AFE55}"/>
              </a:ext>
            </a:extLst>
          </p:cNvPr>
          <p:cNvCxnSpPr/>
          <p:nvPr/>
        </p:nvCxnSpPr>
        <p:spPr bwMode="auto">
          <a:xfrm flipV="1">
            <a:off x="2724347" y="3603396"/>
            <a:ext cx="3813143" cy="1696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0921528-2163-4E2B-BCCD-D4AD33A86EEC}"/>
              </a:ext>
            </a:extLst>
          </p:cNvPr>
          <p:cNvSpPr txBox="1"/>
          <p:nvPr/>
        </p:nvSpPr>
        <p:spPr>
          <a:xfrm rot="-180000">
            <a:off x="3437543" y="3288286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>
                <a:latin typeface="Tahoma"/>
                <a:ea typeface="Tahoma"/>
                <a:cs typeface="Tahoma"/>
              </a:rPr>
              <a:t>Nastavení </a:t>
            </a:r>
            <a:r>
              <a:rPr lang="cs-CZ" sz="2000">
                <a:latin typeface="Tahoma"/>
                <a:ea typeface="Tahoma"/>
                <a:cs typeface="Tahoma"/>
              </a:rPr>
              <a:t>kalendáře</a:t>
            </a:r>
            <a:endParaRPr lang="cs-CZ" sz="200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94001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2D6821-2CEB-4D34-B93E-FCBD7F0E4F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CD374E-728A-44E2-923B-DFFEB6120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51D1A5F-9436-4C77-980F-4B61EE1E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Google Calendar III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14C155C-F4F2-4028-B97D-3A165726C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Sdílení a společná úprava kalendáře</a:t>
            </a:r>
          </a:p>
          <a:p>
            <a:pPr marL="503555" lvl="1" indent="-179705"/>
            <a:r>
              <a:rPr lang="cs-CZ" dirty="0">
                <a:latin typeface="Courier New"/>
                <a:cs typeface="Arial"/>
              </a:rPr>
              <a:t>Nastavení -&gt; Nastavení mých kalendářů -&gt; Oprávnění k přístupu -&gt; </a:t>
            </a:r>
            <a:br>
              <a:rPr lang="cs-CZ" dirty="0">
                <a:latin typeface="Courier New"/>
                <a:cs typeface="Arial"/>
              </a:rPr>
            </a:br>
            <a:r>
              <a:rPr lang="cs-CZ" dirty="0">
                <a:latin typeface="Courier New"/>
                <a:cs typeface="Arial"/>
              </a:rPr>
              <a:t>-&gt; Přidat lidi</a:t>
            </a:r>
          </a:p>
          <a:p>
            <a:pPr marL="251460" indent="-179705"/>
            <a:r>
              <a:rPr lang="cs-CZ" dirty="0">
                <a:cs typeface="Arial"/>
              </a:rPr>
              <a:t>Import v Synchronizace </a:t>
            </a:r>
            <a:r>
              <a:rPr lang="cs-CZ" dirty="0" err="1">
                <a:cs typeface="Arial"/>
              </a:rPr>
              <a:t>kalendaře</a:t>
            </a:r>
          </a:p>
          <a:p>
            <a:pPr marL="503555" lvl="1" indent="-179705"/>
            <a:r>
              <a:rPr lang="cs-CZ" dirty="0">
                <a:cs typeface="Arial"/>
              </a:rPr>
              <a:t>Import: </a:t>
            </a:r>
            <a:r>
              <a:rPr lang="cs-CZ" dirty="0">
                <a:latin typeface="Courier New"/>
                <a:cs typeface="Arial"/>
              </a:rPr>
              <a:t>Nastavení -&gt; Import a Export -&gt; Výběr souboru z počítače</a:t>
            </a:r>
          </a:p>
          <a:p>
            <a:pPr marL="503555" lvl="1" indent="-179705"/>
            <a:r>
              <a:rPr lang="cs-CZ" dirty="0">
                <a:cs typeface="Arial"/>
              </a:rPr>
              <a:t>Sdílení/Synchronizace: </a:t>
            </a:r>
            <a:r>
              <a:rPr lang="cs-CZ" dirty="0">
                <a:latin typeface="Courier New"/>
                <a:cs typeface="Arial"/>
              </a:rPr>
              <a:t>Přidat kalendář - &gt; Pomocí adresy URL</a:t>
            </a:r>
            <a:r>
              <a:rPr lang="cs-CZ" dirty="0">
                <a:cs typeface="Arial"/>
              </a:rPr>
              <a:t> </a:t>
            </a:r>
          </a:p>
          <a:p>
            <a:pPr marL="503555" lvl="1" indent="-179705"/>
            <a:r>
              <a:rPr lang="cs-CZ" dirty="0">
                <a:cs typeface="Arial"/>
              </a:rPr>
              <a:t>Diskuze o výhodách a nevýhodách</a:t>
            </a:r>
            <a:endParaRPr lang="cs-CZ" dirty="0"/>
          </a:p>
          <a:p>
            <a:pPr marL="503555" lvl="1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0271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B7BBCD-7DB9-4705-84B1-C8BF9C815D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B968CF-B884-4C39-9324-7D14F32AE3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407642-03F6-4CFD-BC7E-5B7434DAB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Google Calendar IV </a:t>
            </a:r>
            <a:endParaRPr lang="cs-CZ" dirty="0"/>
          </a:p>
        </p:txBody>
      </p:sp>
      <p:pic>
        <p:nvPicPr>
          <p:cNvPr id="6" name="Obrázek 6" descr="Obsah obrázku snímek obrazovky, počítač&#10;&#10;Popis vygenerovaný s velmi vysokou mírou spolehlivosti">
            <a:extLst>
              <a:ext uri="{FF2B5EF4-FFF2-40B4-BE49-F238E27FC236}">
                <a16:creationId xmlns:a16="http://schemas.microsoft.com/office/drawing/2014/main" id="{CDB3ACC3-3A3C-44C0-AB93-5B9E76379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299" t="35104" r="32622" b="32068"/>
          <a:stretch/>
        </p:blipFill>
        <p:spPr>
          <a:xfrm>
            <a:off x="3578025" y="2006229"/>
            <a:ext cx="3912650" cy="257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89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D0EF479-6914-4A15-930A-EA80633C2D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F5FD4B-C57F-4751-86E5-DD852B0A9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134AF2-144C-40AF-A2AB-FC5E4744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Google Forms I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42FA5D-3824-4096-8DE7-828ECDE9E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>
                <a:cs typeface="Arial"/>
              </a:rPr>
              <a:t>aplikace pro tvorbu a správu formulářů, kvízů</a:t>
            </a:r>
            <a:endParaRPr lang="cs-CZ" dirty="0">
              <a:cs typeface="Arial"/>
            </a:endParaRPr>
          </a:p>
          <a:p>
            <a:pPr marL="251460" indent="-179705"/>
            <a:r>
              <a:rPr lang="cs-CZ">
                <a:ea typeface="+mn-lt"/>
                <a:cs typeface="+mn-lt"/>
              </a:rPr>
              <a:t>dostupné z </a:t>
            </a:r>
            <a:r>
              <a:rPr lang="cs-CZ" dirty="0">
                <a:cs typeface="Arial"/>
                <a:hlinkClick r:id="rId2"/>
              </a:rPr>
              <a:t>https://forms.google.com</a:t>
            </a:r>
            <a:endParaRPr lang="cs-CZ" dirty="0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025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2B90A3-3CB8-4073-803C-C041FC3AE4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7BAF09-2223-4F27-9905-471406FBD6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DAE5E2-8A38-4EBA-BB96-DD13DF781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Google Forms II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8055027-8E5A-448E-8673-144DCA766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bodování otázek </a:t>
            </a:r>
            <a:endParaRPr lang="cs-CZ" dirty="0"/>
          </a:p>
          <a:p>
            <a:pPr marL="503555" lvl="1" indent="-179705"/>
            <a:r>
              <a:rPr lang="cs-CZ" dirty="0">
                <a:latin typeface="Courier New"/>
                <a:cs typeface="Arial"/>
              </a:rPr>
              <a:t>Nastavení -&gt; Kvízy</a:t>
            </a:r>
            <a:endParaRPr lang="cs-CZ" dirty="0">
              <a:cs typeface="Arial"/>
            </a:endParaRPr>
          </a:p>
          <a:p>
            <a:pPr marL="251460" indent="-179705"/>
            <a:r>
              <a:rPr lang="cs-CZ" dirty="0">
                <a:cs typeface="Arial"/>
              </a:rPr>
              <a:t>náhodné pořadí odpovědí a otázek </a:t>
            </a:r>
          </a:p>
          <a:p>
            <a:pPr marL="503555" lvl="1" indent="-179705"/>
            <a:r>
              <a:rPr lang="cs-CZ" dirty="0">
                <a:latin typeface="Courier New"/>
                <a:cs typeface="Arial"/>
              </a:rPr>
              <a:t>Nastavení -&gt; Prezentace</a:t>
            </a:r>
            <a:endParaRPr lang="cs-CZ" dirty="0">
              <a:latin typeface="Courier New"/>
            </a:endParaRPr>
          </a:p>
          <a:p>
            <a:pPr marL="251460" indent="-179705"/>
            <a:r>
              <a:rPr lang="cs-CZ" dirty="0">
                <a:cs typeface="Arial"/>
              </a:rPr>
              <a:t>možnost větvení formuláře </a:t>
            </a:r>
          </a:p>
        </p:txBody>
      </p:sp>
    </p:spTree>
    <p:extLst>
      <p:ext uri="{BB962C8B-B14F-4D97-AF65-F5344CB8AC3E}">
        <p14:creationId xmlns:p14="http://schemas.microsoft.com/office/powerpoint/2010/main" val="4043586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127724-C60E-4EED-B260-1F5787DD4F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C3D377-1BE9-434D-A5E7-7C32291462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278FD8-4B13-4D21-9A16-F4F8E2C5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Google Forms III</a:t>
            </a:r>
            <a:endParaRPr lang="cs-CZ" dirty="0"/>
          </a:p>
        </p:txBody>
      </p:sp>
      <p:pic>
        <p:nvPicPr>
          <p:cNvPr id="6" name="Obrázek 6" descr="Obsah obrázku snímek obrazovky&#10;&#10;Popis vygenerovaný s velmi vysokou mírou spolehlivosti">
            <a:extLst>
              <a:ext uri="{FF2B5EF4-FFF2-40B4-BE49-F238E27FC236}">
                <a16:creationId xmlns:a16="http://schemas.microsoft.com/office/drawing/2014/main" id="{33D5DB30-F6CF-401F-924D-BEC6E7B5A5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48" t="31616" r="24487" b="41452"/>
          <a:stretch/>
        </p:blipFill>
        <p:spPr>
          <a:xfrm>
            <a:off x="977245" y="1951152"/>
            <a:ext cx="675646" cy="3119234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BD677F1-5C07-435F-A2DC-49FE1F87AC34}"/>
              </a:ext>
            </a:extLst>
          </p:cNvPr>
          <p:cNvCxnSpPr/>
          <p:nvPr/>
        </p:nvCxnSpPr>
        <p:spPr bwMode="auto">
          <a:xfrm flipH="1">
            <a:off x="1990313" y="2478307"/>
            <a:ext cx="1257300" cy="76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CDEA7BD-C111-459A-9DF6-0C8ABF99D09D}"/>
              </a:ext>
            </a:extLst>
          </p:cNvPr>
          <p:cNvSpPr txBox="1"/>
          <p:nvPr/>
        </p:nvSpPr>
        <p:spPr>
          <a:xfrm>
            <a:off x="3614461" y="223767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latin typeface="Tahoma"/>
                <a:ea typeface="Tahoma"/>
                <a:cs typeface="Tahoma"/>
              </a:rPr>
              <a:t>Přídání otázky</a:t>
            </a:r>
            <a:endParaRPr lang="cs-CZ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4AD9842E-44FC-45E7-AD13-A2ECD618C37E}"/>
              </a:ext>
            </a:extLst>
          </p:cNvPr>
          <p:cNvCxnSpPr>
            <a:cxnSpLocks/>
          </p:cNvCxnSpPr>
          <p:nvPr/>
        </p:nvCxnSpPr>
        <p:spPr bwMode="auto">
          <a:xfrm flipH="1">
            <a:off x="1989370" y="2912017"/>
            <a:ext cx="1257300" cy="76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35D9743-6443-4D5D-9EFC-A03159D38F97}"/>
              </a:ext>
            </a:extLst>
          </p:cNvPr>
          <p:cNvSpPr txBox="1"/>
          <p:nvPr/>
        </p:nvSpPr>
        <p:spPr>
          <a:xfrm>
            <a:off x="3613518" y="267138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latin typeface="Tahoma"/>
                <a:ea typeface="Tahoma"/>
                <a:cs typeface="Tahoma"/>
              </a:rPr>
              <a:t>Import otázek</a:t>
            </a:r>
            <a:endParaRPr lang="cs-CZ"/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10EA309F-8A75-466A-9267-A11E8766447C}"/>
              </a:ext>
            </a:extLst>
          </p:cNvPr>
          <p:cNvCxnSpPr>
            <a:cxnSpLocks/>
          </p:cNvCxnSpPr>
          <p:nvPr/>
        </p:nvCxnSpPr>
        <p:spPr bwMode="auto">
          <a:xfrm flipH="1">
            <a:off x="1989370" y="3304801"/>
            <a:ext cx="1257300" cy="76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9A8D777-B2E1-436D-A009-EA18BF249B71}"/>
              </a:ext>
            </a:extLst>
          </p:cNvPr>
          <p:cNvSpPr txBox="1"/>
          <p:nvPr/>
        </p:nvSpPr>
        <p:spPr>
          <a:xfrm>
            <a:off x="3613518" y="3072027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latin typeface="Tahoma"/>
                <a:ea typeface="Tahoma"/>
                <a:cs typeface="Tahoma"/>
              </a:rPr>
              <a:t>Vložení názvu a popisu</a:t>
            </a:r>
            <a:endParaRPr lang="cs-CZ"/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8DC2A130-91AC-42B1-A63F-4EBF721DB31D}"/>
              </a:ext>
            </a:extLst>
          </p:cNvPr>
          <p:cNvCxnSpPr>
            <a:cxnSpLocks/>
          </p:cNvCxnSpPr>
          <p:nvPr/>
        </p:nvCxnSpPr>
        <p:spPr bwMode="auto">
          <a:xfrm flipH="1">
            <a:off x="1989370" y="3705439"/>
            <a:ext cx="1257300" cy="76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E05B4B9-E88B-48BA-9FE9-05701C53E1C6}"/>
              </a:ext>
            </a:extLst>
          </p:cNvPr>
          <p:cNvSpPr txBox="1"/>
          <p:nvPr/>
        </p:nvSpPr>
        <p:spPr>
          <a:xfrm>
            <a:off x="3613518" y="3511945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latin typeface="Tahoma"/>
                <a:ea typeface="Tahoma"/>
                <a:cs typeface="Tahoma"/>
              </a:rPr>
              <a:t>Vložení obrázku</a:t>
            </a:r>
            <a:endParaRPr lang="cs-CZ"/>
          </a:p>
        </p:txBody>
      </p: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D1485BA7-26D7-454D-9789-F792D240AB3A}"/>
              </a:ext>
            </a:extLst>
          </p:cNvPr>
          <p:cNvCxnSpPr>
            <a:cxnSpLocks/>
          </p:cNvCxnSpPr>
          <p:nvPr/>
        </p:nvCxnSpPr>
        <p:spPr bwMode="auto">
          <a:xfrm flipH="1">
            <a:off x="1981514" y="4090367"/>
            <a:ext cx="1257300" cy="76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FDB3937-1E91-47FE-A834-FE2A6FCE69F9}"/>
              </a:ext>
            </a:extLst>
          </p:cNvPr>
          <p:cNvSpPr txBox="1"/>
          <p:nvPr/>
        </p:nvSpPr>
        <p:spPr>
          <a:xfrm>
            <a:off x="3613518" y="39361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latin typeface="Tahoma"/>
                <a:ea typeface="Tahoma"/>
                <a:cs typeface="Tahoma"/>
              </a:rPr>
              <a:t>Vložení videa</a:t>
            </a:r>
            <a:endParaRPr lang="cs-CZ"/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A3CD8A00-D604-4F71-96E7-F0FAA005E397}"/>
              </a:ext>
            </a:extLst>
          </p:cNvPr>
          <p:cNvCxnSpPr>
            <a:cxnSpLocks/>
          </p:cNvCxnSpPr>
          <p:nvPr/>
        </p:nvCxnSpPr>
        <p:spPr bwMode="auto">
          <a:xfrm flipH="1">
            <a:off x="1989370" y="4475295"/>
            <a:ext cx="1257300" cy="76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EF6FC35C-ED93-45C2-9AB6-8F386D1584B7}"/>
              </a:ext>
            </a:extLst>
          </p:cNvPr>
          <p:cNvSpPr txBox="1"/>
          <p:nvPr/>
        </p:nvSpPr>
        <p:spPr>
          <a:xfrm>
            <a:off x="3644941" y="4297512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latin typeface="Tahoma"/>
                <a:ea typeface="Tahoma"/>
                <a:cs typeface="Tahoma"/>
              </a:rPr>
              <a:t>Vloží podsekci</a:t>
            </a:r>
            <a:endParaRPr lang="cs-CZ" sz="20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47662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8" descr="Obsah obrázku snímek obrazovky&#10;&#10;Popis vygenerovaný s velmi vysokou mírou spolehlivosti">
            <a:extLst>
              <a:ext uri="{FF2B5EF4-FFF2-40B4-BE49-F238E27FC236}">
                <a16:creationId xmlns:a16="http://schemas.microsoft.com/office/drawing/2014/main" id="{49EF950B-BE0B-4DB2-AAB5-96E436FE9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14" t="59740" r="28788" b="35621"/>
          <a:stretch/>
        </p:blipFill>
        <p:spPr>
          <a:xfrm>
            <a:off x="8424420" y="4936307"/>
            <a:ext cx="314267" cy="440012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CB7679A-0FCB-4E20-AB44-223842C940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3317F8-4148-411C-9266-CF6AC0C704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7007FB-781A-49AB-9E91-43A05EC40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Google Forms IV </a:t>
            </a:r>
            <a:endParaRPr lang="cs-CZ" dirty="0"/>
          </a:p>
        </p:txBody>
      </p:sp>
      <p:pic>
        <p:nvPicPr>
          <p:cNvPr id="6" name="Obrázek 6" descr="Obsah obrázku snímek obrazovky&#10;&#10;Popis vygenerovaný s velmi vysokou mírou spolehlivosti">
            <a:extLst>
              <a:ext uri="{FF2B5EF4-FFF2-40B4-BE49-F238E27FC236}">
                <a16:creationId xmlns:a16="http://schemas.microsoft.com/office/drawing/2014/main" id="{D1498F30-BD55-4E5F-96D6-F5741BCAD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983" t="38306" r="32221" b="9576"/>
          <a:stretch/>
        </p:blipFill>
        <p:spPr>
          <a:xfrm>
            <a:off x="1222502" y="1577702"/>
            <a:ext cx="4054574" cy="4016961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74AF94EA-0563-48A3-873B-AE2999E399A1}"/>
              </a:ext>
            </a:extLst>
          </p:cNvPr>
          <p:cNvCxnSpPr/>
          <p:nvPr/>
        </p:nvCxnSpPr>
        <p:spPr bwMode="auto">
          <a:xfrm flipH="1">
            <a:off x="5242560" y="2164080"/>
            <a:ext cx="1257300" cy="76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D57F62E-BAE5-43A2-90A2-005C36F5CC69}"/>
              </a:ext>
            </a:extLst>
          </p:cNvPr>
          <p:cNvSpPr txBox="1"/>
          <p:nvPr/>
        </p:nvSpPr>
        <p:spPr>
          <a:xfrm>
            <a:off x="6725306" y="19234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latin typeface="Tahoma"/>
                <a:ea typeface="Tahoma"/>
                <a:cs typeface="Tahoma"/>
              </a:rPr>
              <a:t>Linearní stupnice </a:t>
            </a:r>
            <a:endParaRPr lang="cs-CZ" sz="2000">
              <a:ea typeface="Tahoma"/>
              <a:cs typeface="Tahoma"/>
            </a:endParaRP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E09FF20D-06FC-491B-8C4E-20F96E76CF5A}"/>
              </a:ext>
            </a:extLst>
          </p:cNvPr>
          <p:cNvCxnSpPr>
            <a:cxnSpLocks/>
          </p:cNvCxnSpPr>
          <p:nvPr/>
        </p:nvCxnSpPr>
        <p:spPr bwMode="auto">
          <a:xfrm flipH="1">
            <a:off x="5241617" y="2912017"/>
            <a:ext cx="1257300" cy="76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F9488A3-7E71-47C6-A315-45BD8C3E3236}"/>
              </a:ext>
            </a:extLst>
          </p:cNvPr>
          <p:cNvSpPr txBox="1"/>
          <p:nvPr/>
        </p:nvSpPr>
        <p:spPr>
          <a:xfrm>
            <a:off x="6724363" y="267138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latin typeface="Tahoma"/>
                <a:ea typeface="Tahoma"/>
                <a:cs typeface="Tahoma"/>
              </a:rPr>
              <a:t>Stručná odpověd</a:t>
            </a:r>
            <a:endParaRPr lang="cs-CZ" sz="2000" dirty="0">
              <a:ea typeface="Tahoma"/>
              <a:cs typeface="Tahoma"/>
            </a:endParaRP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B5EA9540-2985-4A23-8ED7-45EB1DA24541}"/>
              </a:ext>
            </a:extLst>
          </p:cNvPr>
          <p:cNvCxnSpPr>
            <a:cxnSpLocks/>
          </p:cNvCxnSpPr>
          <p:nvPr/>
        </p:nvCxnSpPr>
        <p:spPr bwMode="auto">
          <a:xfrm flipH="1">
            <a:off x="5233762" y="3603316"/>
            <a:ext cx="1257300" cy="76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6740773-621D-4C17-ADAB-73047E24E621}"/>
              </a:ext>
            </a:extLst>
          </p:cNvPr>
          <p:cNvSpPr txBox="1"/>
          <p:nvPr/>
        </p:nvSpPr>
        <p:spPr>
          <a:xfrm>
            <a:off x="6724363" y="3386254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latin typeface="Tahoma"/>
                <a:ea typeface="Tahoma"/>
                <a:cs typeface="Tahoma"/>
              </a:rPr>
              <a:t>Odstavec</a:t>
            </a:r>
            <a:endParaRPr lang="cs-CZ"/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701638EE-2A71-4131-9D32-D10A0BB85264}"/>
              </a:ext>
            </a:extLst>
          </p:cNvPr>
          <p:cNvCxnSpPr>
            <a:cxnSpLocks/>
          </p:cNvCxnSpPr>
          <p:nvPr/>
        </p:nvCxnSpPr>
        <p:spPr bwMode="auto">
          <a:xfrm flipH="1">
            <a:off x="5241618" y="4742388"/>
            <a:ext cx="1257300" cy="76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0FA5065-6A5C-406B-A915-6E4B9A8A9DBA}"/>
              </a:ext>
            </a:extLst>
          </p:cNvPr>
          <p:cNvSpPr txBox="1"/>
          <p:nvPr/>
        </p:nvSpPr>
        <p:spPr>
          <a:xfrm>
            <a:off x="6692940" y="4321079"/>
            <a:ext cx="408651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latin typeface="Tahoma"/>
                <a:ea typeface="Tahoma"/>
                <a:cs typeface="Tahoma"/>
              </a:rPr>
              <a:t>Jedna odpověd</a:t>
            </a:r>
          </a:p>
          <a:p>
            <a:r>
              <a:rPr lang="cs-CZ" sz="2000">
                <a:latin typeface="Tahoma"/>
                <a:ea typeface="Tahoma"/>
                <a:cs typeface="Tahoma"/>
              </a:rPr>
              <a:t>(Umožní větvení odpovědníku </a:t>
            </a:r>
            <a:r>
              <a:rPr lang="cs-CZ" sz="2000" dirty="0">
                <a:latin typeface="Tahoma"/>
                <a:ea typeface="Tahoma"/>
                <a:cs typeface="Tahoma"/>
              </a:rPr>
              <a:t>pomoci tlačítka  )</a:t>
            </a:r>
            <a:endParaRPr lang="cs-CZ" sz="20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8672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3F6DF2-2B36-497E-B455-09E6D2B2DB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6E15EC-B2D8-484B-A4AB-1CCC55347F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B88293-9632-4934-80D0-4816DB296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Word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8524F7B-0F94-47CF-99EF-E497E1899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ea typeface="+mn-lt"/>
                <a:cs typeface="+mn-lt"/>
              </a:rPr>
              <a:t>revize (</a:t>
            </a:r>
            <a:r>
              <a:rPr lang="cs-CZ" dirty="0">
                <a:latin typeface="Courier New"/>
                <a:ea typeface="+mn-lt"/>
                <a:cs typeface="+mn-lt"/>
              </a:rPr>
              <a:t>Revize</a:t>
            </a:r>
            <a:r>
              <a:rPr lang="cs-CZ" dirty="0">
                <a:ea typeface="+mn-lt"/>
                <a:cs typeface="+mn-lt"/>
              </a:rPr>
              <a:t>)</a:t>
            </a:r>
            <a:endParaRPr lang="cs-CZ" dirty="0">
              <a:cs typeface="Arial"/>
            </a:endParaRPr>
          </a:p>
          <a:p>
            <a:pPr marL="251460" indent="-179705"/>
            <a:r>
              <a:rPr lang="cs-CZ" dirty="0">
                <a:ea typeface="+mn-lt"/>
                <a:cs typeface="+mn-lt"/>
              </a:rPr>
              <a:t>komentáře</a:t>
            </a:r>
            <a:endParaRPr lang="cs-CZ" dirty="0">
              <a:cs typeface="Arial"/>
            </a:endParaRPr>
          </a:p>
          <a:p>
            <a:pPr marL="251460" indent="-179705"/>
            <a:r>
              <a:rPr lang="cs-CZ" dirty="0">
                <a:ea typeface="+mn-lt"/>
                <a:cs typeface="+mn-lt"/>
              </a:rPr>
              <a:t>souběžná editace</a:t>
            </a:r>
            <a:endParaRPr lang="cs-CZ" dirty="0"/>
          </a:p>
          <a:p>
            <a:pPr marL="71755" indent="0">
              <a:buNone/>
            </a:pPr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870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7654B2-2A24-47B7-B540-9D6D7CEAC5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54D7E3-87CC-4897-A4F7-DF147B406F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317831-4B88-444A-9411-C9CDF61C1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Google Forms V</a:t>
            </a:r>
            <a:endParaRPr lang="cs-CZ" dirty="0"/>
          </a:p>
        </p:txBody>
      </p:sp>
      <p:pic>
        <p:nvPicPr>
          <p:cNvPr id="6" name="Obrázek 6" descr="Obsah obrázku snímek obrazovky&#10;&#10;Popis vygenerovaný s velmi vysokou mírou spolehlivosti">
            <a:extLst>
              <a:ext uri="{FF2B5EF4-FFF2-40B4-BE49-F238E27FC236}">
                <a16:creationId xmlns:a16="http://schemas.microsoft.com/office/drawing/2014/main" id="{848F2CC4-67E3-4772-A632-582BE0910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994" t="25806" r="32266" b="5123"/>
          <a:stretch/>
        </p:blipFill>
        <p:spPr>
          <a:xfrm>
            <a:off x="1433427" y="1935528"/>
            <a:ext cx="3024985" cy="3990725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3EFAF3C-4A7F-467C-AF99-49EFB12FA3CC}"/>
              </a:ext>
            </a:extLst>
          </p:cNvPr>
          <p:cNvCxnSpPr/>
          <p:nvPr/>
        </p:nvCxnSpPr>
        <p:spPr bwMode="auto">
          <a:xfrm flipH="1">
            <a:off x="5242560" y="2164080"/>
            <a:ext cx="1257300" cy="76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BF13DCD-B09F-48BD-944D-E9B1B5F4BC02}"/>
              </a:ext>
            </a:extLst>
          </p:cNvPr>
          <p:cNvSpPr txBox="1"/>
          <p:nvPr/>
        </p:nvSpPr>
        <p:spPr>
          <a:xfrm>
            <a:off x="6725306" y="192345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latin typeface="Tahoma"/>
                <a:ea typeface="Tahoma"/>
                <a:cs typeface="Tahoma"/>
              </a:rPr>
              <a:t>Více odpovědí</a:t>
            </a:r>
            <a:endParaRPr lang="cs-CZ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A7DE4C84-AB13-4D75-BCD7-98C53B9EC629}"/>
              </a:ext>
            </a:extLst>
          </p:cNvPr>
          <p:cNvCxnSpPr>
            <a:cxnSpLocks/>
          </p:cNvCxnSpPr>
          <p:nvPr/>
        </p:nvCxnSpPr>
        <p:spPr bwMode="auto">
          <a:xfrm flipH="1">
            <a:off x="5241617" y="3249811"/>
            <a:ext cx="1257300" cy="76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0495965-E689-414A-B259-69DDC6A6171A}"/>
              </a:ext>
            </a:extLst>
          </p:cNvPr>
          <p:cNvSpPr txBox="1"/>
          <p:nvPr/>
        </p:nvSpPr>
        <p:spPr>
          <a:xfrm>
            <a:off x="6724363" y="3009182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latin typeface="Tahoma"/>
                <a:ea typeface="Tahoma"/>
                <a:cs typeface="Tahoma"/>
              </a:rPr>
              <a:t>Rozbalovací nabídka</a:t>
            </a:r>
            <a:endParaRPr lang="cs-CZ" sz="2000" dirty="0">
              <a:ea typeface="Tahoma"/>
              <a:cs typeface="Tahoma"/>
            </a:endParaRP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1FF6B465-3BB1-406A-9E06-22AC92CF87CB}"/>
              </a:ext>
            </a:extLst>
          </p:cNvPr>
          <p:cNvCxnSpPr>
            <a:cxnSpLocks/>
          </p:cNvCxnSpPr>
          <p:nvPr/>
        </p:nvCxnSpPr>
        <p:spPr bwMode="auto">
          <a:xfrm flipH="1">
            <a:off x="5241618" y="4098223"/>
            <a:ext cx="1398702" cy="76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4E6F4F8-5777-4208-BE28-9143C7DCE9AC}"/>
              </a:ext>
            </a:extLst>
          </p:cNvPr>
          <p:cNvSpPr txBox="1"/>
          <p:nvPr/>
        </p:nvSpPr>
        <p:spPr>
          <a:xfrm>
            <a:off x="6724363" y="3857594"/>
            <a:ext cx="305742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>
                <a:latin typeface="Tahoma"/>
                <a:ea typeface="Tahoma"/>
                <a:cs typeface="Tahoma"/>
              </a:rPr>
              <a:t>Mřížka s více </a:t>
            </a:r>
            <a:r>
              <a:rPr lang="cs-CZ" sz="2000">
                <a:latin typeface="Tahoma"/>
                <a:ea typeface="Tahoma"/>
                <a:cs typeface="Tahoma"/>
              </a:rPr>
              <a:t>možnostmi</a:t>
            </a:r>
            <a:endParaRPr lang="cs-CZ"/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8AB68011-FC0C-42C4-864C-BF8683D10964}"/>
              </a:ext>
            </a:extLst>
          </p:cNvPr>
          <p:cNvCxnSpPr>
            <a:cxnSpLocks/>
          </p:cNvCxnSpPr>
          <p:nvPr/>
        </p:nvCxnSpPr>
        <p:spPr bwMode="auto">
          <a:xfrm flipH="1">
            <a:off x="5241618" y="5221584"/>
            <a:ext cx="1257300" cy="76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9042ADA-5E4B-4158-877A-E35EA46FD2AE}"/>
              </a:ext>
            </a:extLst>
          </p:cNvPr>
          <p:cNvSpPr txBox="1"/>
          <p:nvPr/>
        </p:nvSpPr>
        <p:spPr>
          <a:xfrm>
            <a:off x="6724363" y="4980955"/>
            <a:ext cx="364660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>
                <a:latin typeface="Tahoma"/>
                <a:ea typeface="Tahoma"/>
                <a:cs typeface="Tahoma"/>
              </a:rPr>
              <a:t>Mřížka zaškrtávacích </a:t>
            </a:r>
            <a:r>
              <a:rPr lang="cs-CZ" sz="2000">
                <a:latin typeface="Tahoma"/>
                <a:ea typeface="Tahoma"/>
                <a:cs typeface="Tahoma"/>
              </a:rPr>
              <a:t>políček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732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720DEE-8507-48F5-9E2B-2C0AF13758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4D4FA4-6204-4F74-AAE7-34084846FD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481CE71-4D1A-477E-A829-5CD1A912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Gmail I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3C3D9B-EC78-4CE2-9689-8A58EF7DF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import mailů do Gmail</a:t>
            </a:r>
          </a:p>
          <a:p>
            <a:pPr marL="503555" lvl="1" indent="-179705"/>
            <a:r>
              <a:rPr lang="cs-CZ" dirty="0">
                <a:latin typeface="Courier New"/>
                <a:cs typeface="Arial"/>
              </a:rPr>
              <a:t>Nastavení -&gt; Účty a Import -&gt; Import Pošty a Kontaktů</a:t>
            </a:r>
          </a:p>
          <a:p>
            <a:pPr marL="251460" indent="-179705"/>
            <a:r>
              <a:rPr lang="cs-CZ" dirty="0">
                <a:cs typeface="Arial"/>
              </a:rPr>
              <a:t>tvorba štítků</a:t>
            </a:r>
          </a:p>
          <a:p>
            <a:pPr marL="503555" lvl="1" indent="-179705"/>
            <a:r>
              <a:rPr lang="cs-CZ" dirty="0">
                <a:latin typeface="Courier New"/>
                <a:cs typeface="Arial"/>
              </a:rPr>
              <a:t>Nastavení -&gt; Štítky</a:t>
            </a:r>
          </a:p>
          <a:p>
            <a:pPr marL="251460" indent="-179705"/>
            <a:r>
              <a:rPr lang="cs-CZ" dirty="0">
                <a:ea typeface="+mn-lt"/>
                <a:cs typeface="+mn-lt"/>
              </a:rPr>
              <a:t>Filtrace mailů</a:t>
            </a:r>
            <a:endParaRPr lang="en-US" dirty="0"/>
          </a:p>
          <a:p>
            <a:pPr marL="503555" lvl="1" indent="-179705"/>
            <a:r>
              <a:rPr lang="cs-CZ" dirty="0">
                <a:latin typeface="Courier New"/>
                <a:cs typeface="Arial"/>
              </a:rPr>
              <a:t>Nastavení -&gt; Filtrace a Zablokované adresy</a:t>
            </a:r>
          </a:p>
          <a:p>
            <a:pPr marL="251460" indent="-179705"/>
            <a:r>
              <a:rPr lang="cs-CZ" dirty="0">
                <a:latin typeface="Arial"/>
                <a:cs typeface="Arial"/>
              </a:rPr>
              <a:t>Vyhledávání</a:t>
            </a:r>
            <a:endParaRPr lang="en-US" dirty="0">
              <a:ea typeface="+mn-lt"/>
              <a:cs typeface="+mn-lt"/>
            </a:endParaRPr>
          </a:p>
          <a:p>
            <a:pPr marL="503555" lvl="1" indent="-179705"/>
            <a:r>
              <a:rPr lang="cs-CZ" dirty="0">
                <a:ea typeface="+mn-lt"/>
                <a:cs typeface="+mn-lt"/>
                <a:hlinkClick r:id="rId3"/>
              </a:rPr>
              <a:t>https://support.google.com/mail/answer/7190?hl=cs</a:t>
            </a:r>
            <a:r>
              <a:rPr lang="cs-CZ" dirty="0">
                <a:ea typeface="+mn-lt"/>
                <a:cs typeface="+mn-lt"/>
              </a:rPr>
              <a:t> </a:t>
            </a:r>
            <a:endParaRPr lang="cs-CZ" dirty="0">
              <a:latin typeface="Courier New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8273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221AF2-687D-41CB-8379-3704CF762C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D995F8-1E09-4A74-9CB6-651DF13F57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C5C984-78BA-4046-AEE9-8345BFF8D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Gmail II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34C065-F80C-41F9-B814-06516DCA6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Odpověď v nepřítomnosti</a:t>
            </a:r>
          </a:p>
          <a:p>
            <a:pPr lvl="1"/>
            <a:r>
              <a:rPr lang="cs-CZ" dirty="0">
                <a:latin typeface="Courier New"/>
                <a:cs typeface="Arial"/>
              </a:rPr>
              <a:t>Nastavení -&gt; Obecné -&gt; Odpověď v nepřítomnosti</a:t>
            </a:r>
            <a:endParaRPr lang="cs-CZ" dirty="0"/>
          </a:p>
          <a:p>
            <a:r>
              <a:rPr lang="cs-CZ" dirty="0"/>
              <a:t>Podpis</a:t>
            </a:r>
          </a:p>
          <a:p>
            <a:pPr lvl="1"/>
            <a:r>
              <a:rPr lang="cs-CZ" dirty="0">
                <a:latin typeface="Courier New"/>
                <a:cs typeface="Arial"/>
              </a:rPr>
              <a:t>Nastavení -&gt; Obecné -&gt; Podpis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505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DF9BAF-10EC-4A6E-AC31-BC4759F985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18911A-4BD5-45A0-A735-657219F3F5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17C1B8-2137-46C7-8511-70BD0520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G </a:t>
            </a:r>
            <a:r>
              <a:rPr lang="cs-CZ" dirty="0" err="1">
                <a:ea typeface="+mj-lt"/>
                <a:cs typeface="+mj-lt"/>
              </a:rPr>
              <a:t>Suite</a:t>
            </a:r>
            <a:endParaRPr lang="cs-CZ" dirty="0"/>
          </a:p>
          <a:p>
            <a:endParaRPr lang="cs-CZ" dirty="0">
              <a:cs typeface="Arial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A4B1F37-8E88-4858-A1C1-0591075CA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>
                <a:ea typeface="+mn-lt"/>
                <a:cs typeface="+mn-lt"/>
              </a:rPr>
              <a:t>cloudová služba dostupná z webového prohlížeče</a:t>
            </a:r>
            <a:endParaRPr lang="cs-CZ" b="1">
              <a:cs typeface="Arial"/>
            </a:endParaRPr>
          </a:p>
          <a:p>
            <a:pPr marL="251460" indent="-179705"/>
            <a:r>
              <a:rPr lang="cs-CZ">
                <a:ea typeface="+mn-lt"/>
                <a:cs typeface="+mn-lt"/>
              </a:rPr>
              <a:t>Součástí je datové uložiště Google Drive</a:t>
            </a:r>
            <a:endParaRPr lang="cs-CZ" b="1">
              <a:cs typeface="Arial"/>
            </a:endParaRPr>
          </a:p>
          <a:p>
            <a:pPr marL="251460" indent="-179705"/>
            <a:r>
              <a:rPr lang="cs-CZ">
                <a:ea typeface="+mn-lt"/>
                <a:cs typeface="+mn-lt"/>
              </a:rPr>
              <a:t>neustále aktualizovaný</a:t>
            </a:r>
            <a:endParaRPr lang="cs-CZ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75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74F446-B62E-441A-A883-7224334FE5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CC958D-A6E2-4EA6-919D-23F58E1E3B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EDE33D-56DF-4098-8D0C-AB276C366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G Suite v Gmail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AEB2544-6D9A-4445-813F-AF08D1BC5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15448"/>
            <a:ext cx="10964215" cy="4116552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Gmail účet</a:t>
            </a:r>
          </a:p>
          <a:p>
            <a:pPr marL="503555" lvl="1" indent="-179705"/>
            <a:r>
              <a:rPr lang="cs-CZ" dirty="0">
                <a:cs typeface="Arial"/>
              </a:rPr>
              <a:t>osobní použiti </a:t>
            </a:r>
          </a:p>
          <a:p>
            <a:pPr marL="503555" lvl="1" indent="-179705"/>
            <a:r>
              <a:rPr lang="cs-CZ" dirty="0">
                <a:cs typeface="Arial"/>
              </a:rPr>
              <a:t>zdarma</a:t>
            </a:r>
          </a:p>
          <a:p>
            <a:pPr marL="251460" indent="-179705"/>
            <a:r>
              <a:rPr lang="cs-CZ" dirty="0">
                <a:cs typeface="Arial"/>
              </a:rPr>
              <a:t>G </a:t>
            </a:r>
            <a:r>
              <a:rPr lang="cs-CZ" dirty="0" err="1">
                <a:cs typeface="Arial"/>
              </a:rPr>
              <a:t>Suite</a:t>
            </a:r>
            <a:r>
              <a:rPr lang="cs-CZ" dirty="0">
                <a:cs typeface="Arial"/>
              </a:rPr>
              <a:t> účet</a:t>
            </a:r>
          </a:p>
          <a:p>
            <a:pPr marL="503555" lvl="1" indent="-179705"/>
            <a:r>
              <a:rPr lang="cs-CZ" dirty="0">
                <a:cs typeface="Arial"/>
              </a:rPr>
              <a:t>firemní použití</a:t>
            </a:r>
          </a:p>
          <a:p>
            <a:pPr marL="503555" lvl="1" indent="-179705"/>
            <a:r>
              <a:rPr lang="cs-CZ" dirty="0">
                <a:cs typeface="Arial"/>
              </a:rPr>
              <a:t>placené </a:t>
            </a:r>
            <a:r>
              <a:rPr lang="cs-CZ" dirty="0">
                <a:ea typeface="+mn-lt"/>
                <a:cs typeface="+mn-lt"/>
                <a:hlinkClick r:id="rId2"/>
              </a:rPr>
              <a:t>https://gsuite.google.com/intl/en_ie/pricing.html</a:t>
            </a:r>
          </a:p>
          <a:p>
            <a:pPr marL="503555" lvl="1" indent="-179705"/>
            <a:r>
              <a:rPr lang="cs-CZ" dirty="0">
                <a:cs typeface="Arial"/>
              </a:rPr>
              <a:t>rozšířená funkcionalita pro spolupráci, větší </a:t>
            </a:r>
            <a:r>
              <a:rPr lang="cs-CZ" err="1">
                <a:cs typeface="Arial"/>
              </a:rPr>
              <a:t>storage</a:t>
            </a:r>
            <a:r>
              <a:rPr lang="cs-CZ" dirty="0">
                <a:cs typeface="Arial"/>
              </a:rPr>
              <a:t>, administrativa účtu, přizpůsobení mailu, </a:t>
            </a:r>
            <a:r>
              <a:rPr lang="cs-CZ">
                <a:cs typeface="Arial"/>
              </a:rPr>
              <a:t>uživatelská podpora</a:t>
            </a:r>
          </a:p>
        </p:txBody>
      </p:sp>
    </p:spTree>
    <p:extLst>
      <p:ext uri="{BB962C8B-B14F-4D97-AF65-F5344CB8AC3E}">
        <p14:creationId xmlns:p14="http://schemas.microsoft.com/office/powerpoint/2010/main" val="167050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668938-1D46-458B-83AD-446577D9CB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2FB411-7B64-4240-9B0D-E7E6788C56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BA2149-C969-4CEC-BBF4-B84B63B9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G Suite pro MU</a:t>
            </a:r>
            <a:br>
              <a:rPr lang="cs-CZ">
                <a:ea typeface="+mj-lt"/>
                <a:cs typeface="+mj-lt"/>
              </a:rPr>
            </a:br>
            <a:endParaRPr lang="cs-CZ">
              <a:ea typeface="+mj-lt"/>
              <a:cs typeface="+mj-lt"/>
            </a:endParaRPr>
          </a:p>
          <a:p>
            <a:endParaRPr lang="cs-CZ">
              <a:cs typeface="Arial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3119381-270B-4701-B389-061F0DE0D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>
                <a:ea typeface="+mn-lt"/>
                <a:cs typeface="+mn-lt"/>
              </a:rPr>
              <a:t>všechny služby jsou dostupné pro studenty a zaměstnance MU </a:t>
            </a:r>
            <a:endParaRPr lang="cs-CZ">
              <a:cs typeface="Arial"/>
            </a:endParaRPr>
          </a:p>
          <a:p>
            <a:pPr marL="251460" indent="-179705"/>
            <a:r>
              <a:rPr lang="cs-CZ">
                <a:ea typeface="+mn-lt"/>
                <a:cs typeface="+mn-lt"/>
              </a:rPr>
              <a:t>nutno aktivovat v IS</a:t>
            </a:r>
            <a:endParaRPr lang="cs-CZ"/>
          </a:p>
          <a:p>
            <a:pPr marL="503555" lvl="1" indent="-179705"/>
            <a:r>
              <a:rPr lang="cs-CZ">
                <a:ea typeface="+mn-lt"/>
                <a:cs typeface="+mn-lt"/>
              </a:rPr>
              <a:t>povolit GDPR </a:t>
            </a:r>
            <a:r>
              <a:rPr lang="cs-CZ">
                <a:ea typeface="+mn-lt"/>
                <a:cs typeface="+mn-lt"/>
                <a:hlinkClick r:id="rId2"/>
              </a:rPr>
              <a:t>https://is.muni.cz/auth/privacy/sprava_soukromi</a:t>
            </a:r>
            <a:r>
              <a:rPr lang="cs-CZ">
                <a:ea typeface="+mn-lt"/>
                <a:cs typeface="+mn-lt"/>
              </a:rPr>
              <a:t> </a:t>
            </a:r>
            <a:endParaRPr lang="cs-CZ"/>
          </a:p>
          <a:p>
            <a:pPr marL="503555" lvl="1" indent="-179705"/>
            <a:r>
              <a:rPr lang="cs-CZ">
                <a:ea typeface="+mn-lt"/>
                <a:cs typeface="+mn-lt"/>
              </a:rPr>
              <a:t>zapnout externí službu </a:t>
            </a:r>
            <a:r>
              <a:rPr lang="cs-CZ">
                <a:ea typeface="+mn-lt"/>
                <a:cs typeface="+mn-lt"/>
                <a:hlinkClick r:id="rId3"/>
              </a:rPr>
              <a:t>https://is.muni.cz/auth/extservices/</a:t>
            </a:r>
            <a:r>
              <a:rPr lang="cs-CZ">
                <a:ea typeface="+mn-lt"/>
                <a:cs typeface="+mn-lt"/>
              </a:rPr>
              <a:t> </a:t>
            </a:r>
            <a:endParaRPr lang="cs-CZ"/>
          </a:p>
          <a:p>
            <a:pPr marL="251460" indent="-179705"/>
            <a:r>
              <a:rPr lang="cs-CZ">
                <a:ea typeface="+mn-lt"/>
                <a:cs typeface="+mn-lt"/>
              </a:rPr>
              <a:t>přihlášení do služby pomocí IS mailu a primárního hesla</a:t>
            </a:r>
            <a:endParaRPr lang="cs-CZ"/>
          </a:p>
          <a:p>
            <a:pPr marL="251460" indent="-179705"/>
            <a:endParaRPr lang="cs-CZ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6100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FBF710-83F7-4E8A-AC86-FB2399EA5B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012008-AA7B-41E6-A3E2-84113FBF3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2D2449-C73E-478F-8CC9-FBD63734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Google Drive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DBC866A-C69B-4D17-90DD-FF2DD1298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on-line cloudové uložiště</a:t>
            </a:r>
          </a:p>
          <a:p>
            <a:pPr marL="251460" indent="-179705"/>
            <a:r>
              <a:rPr lang="cs-CZ" dirty="0">
                <a:cs typeface="Arial"/>
              </a:rPr>
              <a:t>Zahrnuje on-line kancelářský balík Google </a:t>
            </a:r>
            <a:r>
              <a:rPr lang="cs-CZ" dirty="0" err="1">
                <a:cs typeface="Arial"/>
              </a:rPr>
              <a:t>Docs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err="1">
                <a:cs typeface="Arial"/>
              </a:rPr>
              <a:t>Docs</a:t>
            </a:r>
            <a:endParaRPr lang="cs-CZ">
              <a:cs typeface="Arial"/>
            </a:endParaRPr>
          </a:p>
          <a:p>
            <a:pPr marL="503555" lvl="1" indent="-179705"/>
            <a:r>
              <a:rPr lang="cs-CZ" err="1">
                <a:cs typeface="Arial"/>
              </a:rPr>
              <a:t>Sheets</a:t>
            </a:r>
            <a:endParaRPr lang="cs-CZ">
              <a:cs typeface="Arial"/>
            </a:endParaRPr>
          </a:p>
          <a:p>
            <a:pPr marL="503555" lvl="1" indent="-179705"/>
            <a:r>
              <a:rPr lang="cs-CZ" err="1">
                <a:cs typeface="Arial"/>
              </a:rPr>
              <a:t>Slides</a:t>
            </a:r>
            <a:endParaRPr lang="cs-CZ">
              <a:cs typeface="Arial"/>
            </a:endParaRPr>
          </a:p>
          <a:p>
            <a:pPr marL="251460" indent="-179705"/>
            <a:endParaRPr lang="cs-CZ">
              <a:cs typeface="Arial"/>
            </a:endParaRPr>
          </a:p>
          <a:p>
            <a:pPr marL="71755" indent="0">
              <a:buNone/>
            </a:pPr>
            <a:endParaRPr lang="cs-CZ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4868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B5CF9D-AD84-4805-8D79-CF57625476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5BACBF-9D55-4530-927F-DF1B697933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6064A4-1396-4777-A14A-817A345A3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cs typeface="Arial"/>
              </a:rPr>
              <a:t>Docs</a:t>
            </a:r>
            <a:r>
              <a:rPr lang="cs-CZ" dirty="0">
                <a:cs typeface="Arial"/>
              </a:rPr>
              <a:t> off-line 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8F96B9B-0155-495E-B4EA-2E96291AE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ea typeface="+mn-lt"/>
                <a:cs typeface="+mn-lt"/>
              </a:rPr>
              <a:t>možnost off-line režimu (rozšíření pro Chrome)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>
                <a:ea typeface="+mn-lt"/>
                <a:cs typeface="+mn-lt"/>
                <a:hlinkClick r:id="rId2"/>
              </a:rPr>
              <a:t>https://chrome.google.com/webstore/detail/google-docs-offline/ghbmnnjooekpmoecnnnilnnbdlolhkhi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 dirty="0"/>
          </a:p>
          <a:p>
            <a:pPr marL="251460" indent="-179705"/>
            <a:r>
              <a:rPr lang="cs-CZ" dirty="0">
                <a:ea typeface="+mn-lt"/>
                <a:cs typeface="+mn-lt"/>
              </a:rPr>
              <a:t>editace off-line jen pro připnuté soubory</a:t>
            </a:r>
            <a:endParaRPr lang="cs-CZ" dirty="0"/>
          </a:p>
          <a:p>
            <a:pPr marL="251460" indent="-179705"/>
            <a:r>
              <a:rPr lang="cs-CZ" dirty="0">
                <a:ea typeface="+mn-lt"/>
                <a:cs typeface="+mn-lt"/>
              </a:rPr>
              <a:t>nutné povolit v nastavení drive.google.com/drive/</a:t>
            </a:r>
            <a:r>
              <a:rPr lang="cs-CZ" dirty="0" err="1">
                <a:ea typeface="+mn-lt"/>
                <a:cs typeface="+mn-lt"/>
              </a:rPr>
              <a:t>settings</a:t>
            </a:r>
            <a:r>
              <a:rPr lang="cs-CZ" dirty="0">
                <a:ea typeface="+mn-lt"/>
                <a:cs typeface="+mn-lt"/>
              </a:rPr>
              <a:t> (volba </a:t>
            </a:r>
            <a:r>
              <a:rPr lang="cs-CZ" b="1" dirty="0">
                <a:ea typeface="+mn-lt"/>
                <a:cs typeface="+mn-lt"/>
              </a:rPr>
              <a:t>off-line</a:t>
            </a:r>
            <a:r>
              <a:rPr lang="cs-CZ" dirty="0">
                <a:ea typeface="+mn-lt"/>
                <a:cs typeface="+mn-lt"/>
              </a:rPr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474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A4D6E1-D986-44C6-9CEE-56214E3A2E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535E9F-F9C5-4EB8-9C55-D8D1249AB9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AA4609-8536-4A2C-BDED-F93D2ACE7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Google </a:t>
            </a:r>
            <a:r>
              <a:rPr lang="cs-CZ">
                <a:cs typeface="Arial"/>
              </a:rPr>
              <a:t>Docs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038A038-9ED8-4C27-A5B7-9C5EAA9BE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528955" indent="-457200"/>
            <a:r>
              <a:rPr lang="cs-CZ" dirty="0">
                <a:cs typeface="Arial"/>
              </a:rPr>
              <a:t>společná práce na dokumentu</a:t>
            </a:r>
            <a:endParaRPr lang="cs-CZ" dirty="0"/>
          </a:p>
          <a:p>
            <a:pPr marL="781050" lvl="1" indent="-457200"/>
            <a:r>
              <a:rPr lang="cs-CZ" dirty="0">
                <a:cs typeface="Arial"/>
              </a:rPr>
              <a:t>Režim návrhů (V pravém horním rohu </a:t>
            </a:r>
            <a:r>
              <a:rPr lang="cs-CZ" dirty="0">
                <a:latin typeface="Courier New"/>
                <a:cs typeface="Arial"/>
              </a:rPr>
              <a:t>Editace -&gt; Návrhy</a:t>
            </a:r>
            <a:r>
              <a:rPr lang="cs-CZ" dirty="0">
                <a:cs typeface="Arial"/>
              </a:rPr>
              <a:t>)</a:t>
            </a:r>
          </a:p>
          <a:p>
            <a:pPr marL="781050" lvl="1" indent="-457200"/>
            <a:r>
              <a:rPr lang="cs-CZ" dirty="0">
                <a:cs typeface="Arial"/>
              </a:rPr>
              <a:t>Komentáře (</a:t>
            </a:r>
            <a:r>
              <a:rPr lang="cs-CZ" dirty="0">
                <a:latin typeface="Courier New"/>
                <a:cs typeface="Arial"/>
              </a:rPr>
              <a:t>Vložit -&gt; Komentář</a:t>
            </a:r>
            <a:r>
              <a:rPr lang="cs-CZ" dirty="0">
                <a:cs typeface="Arial"/>
              </a:rPr>
              <a:t>)</a:t>
            </a:r>
          </a:p>
          <a:p>
            <a:pPr marL="528955" indent="-457200"/>
            <a:r>
              <a:rPr lang="cs-CZ" dirty="0">
                <a:cs typeface="Arial"/>
              </a:rPr>
              <a:t>Práce se styly</a:t>
            </a:r>
          </a:p>
          <a:p>
            <a:pPr marL="781050" lvl="1" indent="-457200"/>
            <a:r>
              <a:rPr lang="cs-CZ" dirty="0">
                <a:latin typeface="Courier New"/>
                <a:cs typeface="Arial"/>
              </a:rPr>
              <a:t>Formát -&gt; Styly odstavců</a:t>
            </a:r>
          </a:p>
          <a:p>
            <a:pPr marL="781050" lvl="1" indent="-457200"/>
            <a:r>
              <a:rPr lang="cs-CZ" dirty="0">
                <a:latin typeface="Courier New"/>
                <a:cs typeface="Arial"/>
              </a:rPr>
              <a:t>Vybrat styl -&gt; Update stylu dle aktuálního výběru</a:t>
            </a:r>
          </a:p>
          <a:p>
            <a:pPr marL="71755" indent="0">
              <a:buNone/>
            </a:pPr>
            <a:endParaRPr lang="cs-CZ" dirty="0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2722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A35A5B-E5BD-4EA7-AFDA-D21B1444D6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4BC2CE-F1EF-40ED-ABF9-797FC65DE1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F28742-1CC6-4CA1-8A86-F0BAD18C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Google </a:t>
            </a:r>
            <a:r>
              <a:rPr lang="cs-CZ">
                <a:cs typeface="Arial"/>
              </a:rPr>
              <a:t>Keep I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E7A985C-E61E-4708-B609-596EF64B2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528955" indent="-457200"/>
            <a:r>
              <a:rPr lang="cs-CZ">
                <a:cs typeface="Arial"/>
              </a:rPr>
              <a:t>nástroj pro tvorbu poznámek</a:t>
            </a:r>
            <a:endParaRPr lang="cs-CZ"/>
          </a:p>
          <a:p>
            <a:pPr marL="528955" indent="-457200"/>
            <a:r>
              <a:rPr lang="cs-CZ">
                <a:cs typeface="Arial"/>
              </a:rPr>
              <a:t>možnost sdílení poznámek</a:t>
            </a:r>
          </a:p>
          <a:p>
            <a:pPr marL="528955" indent="-457200"/>
            <a:r>
              <a:rPr lang="cs-CZ">
                <a:cs typeface="Arial"/>
              </a:rPr>
              <a:t>cloudová služba, aplikace pro mobilní zařízení</a:t>
            </a:r>
          </a:p>
          <a:p>
            <a:pPr marL="528955" indent="-457200"/>
            <a:r>
              <a:rPr lang="cs-CZ">
                <a:cs typeface="Arial"/>
              </a:rPr>
              <a:t>dostupné z </a:t>
            </a:r>
            <a:r>
              <a:rPr lang="cs-CZ" dirty="0">
                <a:ea typeface="+mn-lt"/>
                <a:cs typeface="+mn-lt"/>
                <a:hlinkClick r:id="rId2"/>
              </a:rPr>
              <a:t>https://keep.google.com</a:t>
            </a: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996967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SCI-CZ.potx" id="{45F6B7E5-7C04-4D6F-988C-FDDEAE8B644B}" vid="{0017D97F-3299-46A0-BBAA-D432C306E01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0FDBE2A047744590A4F7CDFA53DF0D" ma:contentTypeVersion="11" ma:contentTypeDescription="Vytvoří nový dokument" ma:contentTypeScope="" ma:versionID="decadf841c0da81b0f3f50789d8e1c13">
  <xsd:schema xmlns:xsd="http://www.w3.org/2001/XMLSchema" xmlns:xs="http://www.w3.org/2001/XMLSchema" xmlns:p="http://schemas.microsoft.com/office/2006/metadata/properties" xmlns:ns3="97dd56d9-7586-4c47-a2ff-6e29f46bf72a" xmlns:ns4="3b3cc35a-851c-4481-8562-6ce9f9f5548c" targetNamespace="http://schemas.microsoft.com/office/2006/metadata/properties" ma:root="true" ma:fieldsID="02e38ad563bfd445974009cbbda3ed9a" ns3:_="" ns4:_="">
    <xsd:import namespace="97dd56d9-7586-4c47-a2ff-6e29f46bf72a"/>
    <xsd:import namespace="3b3cc35a-851c-4481-8562-6ce9f9f5548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d56d9-7586-4c47-a2ff-6e29f46bf7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cc35a-851c-4481-8562-6ce9f9f554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45542B-807B-4608-9A1C-B61CE8A1BC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2303C0-060B-4EB1-947F-45259B74FB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dd56d9-7586-4c47-a2ff-6e29f46bf72a"/>
    <ds:schemaRef ds:uri="3b3cc35a-851c-4481-8562-6ce9f9f554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F1B0EB-7228-4498-B202-141D803D1CF7}">
  <ds:schemaRefs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97dd56d9-7586-4c47-a2ff-6e29f46bf72a"/>
    <ds:schemaRef ds:uri="http://schemas.microsoft.com/office/2006/metadata/properties"/>
    <ds:schemaRef ds:uri="http://schemas.openxmlformats.org/package/2006/metadata/core-properties"/>
    <ds:schemaRef ds:uri="3b3cc35a-851c-4481-8562-6ce9f9f5548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511</Words>
  <Application>Microsoft Office PowerPoint</Application>
  <PresentationFormat>Widescreen</PresentationFormat>
  <Paragraphs>165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Courier New</vt:lpstr>
      <vt:lpstr>Tahoma</vt:lpstr>
      <vt:lpstr>Wingdings</vt:lpstr>
      <vt:lpstr>Prezentace_MU_CZ</vt:lpstr>
      <vt:lpstr>Synchronizace a online spolupráce</vt:lpstr>
      <vt:lpstr>Word </vt:lpstr>
      <vt:lpstr>G Suite </vt:lpstr>
      <vt:lpstr>G Suite v Gmail</vt:lpstr>
      <vt:lpstr>G Suite pro MU  </vt:lpstr>
      <vt:lpstr>Google Drive</vt:lpstr>
      <vt:lpstr>Docs off-line </vt:lpstr>
      <vt:lpstr>Google Docs</vt:lpstr>
      <vt:lpstr>Google Keep I</vt:lpstr>
      <vt:lpstr>Google Keep II </vt:lpstr>
      <vt:lpstr>Google Keep III</vt:lpstr>
      <vt:lpstr>Google Calendar I</vt:lpstr>
      <vt:lpstr>Google Calendar II</vt:lpstr>
      <vt:lpstr>Google Calendar III</vt:lpstr>
      <vt:lpstr>Google Calendar IV </vt:lpstr>
      <vt:lpstr>Google Forms I </vt:lpstr>
      <vt:lpstr>Google Forms II</vt:lpstr>
      <vt:lpstr>Google Forms III</vt:lpstr>
      <vt:lpstr>Google Forms IV </vt:lpstr>
      <vt:lpstr>Google Forms V</vt:lpstr>
      <vt:lpstr>Gmail I</vt:lpstr>
      <vt:lpstr>Gmail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zdenek</dc:creator>
  <cp:lastModifiedBy>Tomáš Bouchal</cp:lastModifiedBy>
  <cp:revision>846</cp:revision>
  <cp:lastPrinted>1601-01-01T00:00:00Z</cp:lastPrinted>
  <dcterms:created xsi:type="dcterms:W3CDTF">2018-08-22T13:58:55Z</dcterms:created>
  <dcterms:modified xsi:type="dcterms:W3CDTF">2019-09-23T07:54:36Z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0x010100840FDBE2A047744590A4F7CDFA53DF0D</vt:lpwstr>
  </property>
</Properties>
</file>